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4083" r:id="rId2"/>
  </p:sldMasterIdLst>
  <p:notesMasterIdLst>
    <p:notesMasterId r:id="rId40"/>
  </p:notesMasterIdLst>
  <p:handoutMasterIdLst>
    <p:handoutMasterId r:id="rId41"/>
  </p:handoutMasterIdLst>
  <p:sldIdLst>
    <p:sldId id="391" r:id="rId3"/>
    <p:sldId id="438" r:id="rId4"/>
    <p:sldId id="405" r:id="rId5"/>
    <p:sldId id="406" r:id="rId6"/>
    <p:sldId id="395" r:id="rId7"/>
    <p:sldId id="423" r:id="rId8"/>
    <p:sldId id="468" r:id="rId9"/>
    <p:sldId id="447" r:id="rId10"/>
    <p:sldId id="449" r:id="rId11"/>
    <p:sldId id="448" r:id="rId12"/>
    <p:sldId id="466" r:id="rId13"/>
    <p:sldId id="450" r:id="rId14"/>
    <p:sldId id="452" r:id="rId15"/>
    <p:sldId id="451" r:id="rId16"/>
    <p:sldId id="458" r:id="rId17"/>
    <p:sldId id="459" r:id="rId18"/>
    <p:sldId id="467" r:id="rId19"/>
    <p:sldId id="460" r:id="rId20"/>
    <p:sldId id="461" r:id="rId21"/>
    <p:sldId id="462" r:id="rId22"/>
    <p:sldId id="453" r:id="rId23"/>
    <p:sldId id="455" r:id="rId24"/>
    <p:sldId id="454" r:id="rId25"/>
    <p:sldId id="421" r:id="rId26"/>
    <p:sldId id="456" r:id="rId27"/>
    <p:sldId id="457" r:id="rId28"/>
    <p:sldId id="465" r:id="rId29"/>
    <p:sldId id="463" r:id="rId30"/>
    <p:sldId id="464" r:id="rId31"/>
    <p:sldId id="474" r:id="rId32"/>
    <p:sldId id="475" r:id="rId33"/>
    <p:sldId id="471" r:id="rId34"/>
    <p:sldId id="472" r:id="rId35"/>
    <p:sldId id="440" r:id="rId36"/>
    <p:sldId id="473" r:id="rId37"/>
    <p:sldId id="410" r:id="rId38"/>
    <p:sldId id="476" r:id="rId39"/>
  </p:sldIdLst>
  <p:sldSz cx="9144000" cy="5143500" type="screen16x9"/>
  <p:notesSz cx="6858000" cy="9144000"/>
  <p:defaultTextStyle>
    <a:defPPr>
      <a:defRPr lang="it-IT"/>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6" autoAdjust="0"/>
    <p:restoredTop sz="72183" autoAdjust="0"/>
  </p:normalViewPr>
  <p:slideViewPr>
    <p:cSldViewPr snapToGrid="0" showGuides="1">
      <p:cViewPr varScale="1">
        <p:scale>
          <a:sx n="56" d="100"/>
          <a:sy n="56" d="100"/>
        </p:scale>
        <p:origin x="1600" y="4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2877C35E-B227-A1E4-E429-C480785185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it-IT" dirty="0">
              <a:latin typeface="Calibri" panose="020F0502020204030204" pitchFamily="34" charset="0"/>
            </a:endParaRPr>
          </a:p>
        </p:txBody>
      </p:sp>
      <p:sp>
        <p:nvSpPr>
          <p:cNvPr id="160771" name="Rectangle 3">
            <a:extLst>
              <a:ext uri="{FF2B5EF4-FFF2-40B4-BE49-F238E27FC236}">
                <a16:creationId xmlns:a16="http://schemas.microsoft.com/office/drawing/2014/main" id="{50E22F7A-4E3D-E775-5319-33C443FC3B56}"/>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30A5CFDD-C1DA-0E4B-9A4E-AA6288382653}" type="datetimeFigureOut">
              <a:rPr lang="it-IT">
                <a:latin typeface="Calibri" panose="020F0502020204030204" pitchFamily="34" charset="0"/>
              </a:rPr>
              <a:pPr>
                <a:defRPr/>
              </a:pPr>
              <a:t>05/04/2024</a:t>
            </a:fld>
            <a:endParaRPr lang="it-IT" dirty="0">
              <a:latin typeface="Calibri" panose="020F0502020204030204" pitchFamily="34" charset="0"/>
            </a:endParaRPr>
          </a:p>
        </p:txBody>
      </p:sp>
      <p:sp>
        <p:nvSpPr>
          <p:cNvPr id="160772" name="Rectangle 4">
            <a:extLst>
              <a:ext uri="{FF2B5EF4-FFF2-40B4-BE49-F238E27FC236}">
                <a16:creationId xmlns:a16="http://schemas.microsoft.com/office/drawing/2014/main" id="{54BA94CB-12C8-49C5-13BA-859F1ED1A152}"/>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dirty="0">
              <a:latin typeface="Calibri" panose="020F0502020204030204" pitchFamily="34" charset="0"/>
            </a:endParaRPr>
          </a:p>
        </p:txBody>
      </p:sp>
      <p:sp>
        <p:nvSpPr>
          <p:cNvPr id="160773" name="Rectangle 5">
            <a:extLst>
              <a:ext uri="{FF2B5EF4-FFF2-40B4-BE49-F238E27FC236}">
                <a16:creationId xmlns:a16="http://schemas.microsoft.com/office/drawing/2014/main" id="{6DB86964-AB0A-5562-DF1A-E7064F3872D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B0B94FC-5992-464A-926D-20321FEA4DD5}" type="slidenum">
              <a:rPr lang="it-IT" altLang="it-IT">
                <a:latin typeface="Calibri" panose="020F0502020204030204" pitchFamily="34" charset="0"/>
              </a:rPr>
              <a:pPr>
                <a:defRPr/>
              </a:pPr>
              <a:t>‹N›</a:t>
            </a:fld>
            <a:endParaRPr lang="it-IT" altLang="it-IT"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89B496F-2D53-B2FF-69FE-5C5D15E90DD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Calibri" panose="020F0502020204030204" pitchFamily="34" charset="0"/>
              </a:defRPr>
            </a:lvl1pPr>
          </a:lstStyle>
          <a:p>
            <a:pPr>
              <a:defRPr/>
            </a:pPr>
            <a:endParaRPr lang="it-IT" dirty="0"/>
          </a:p>
        </p:txBody>
      </p:sp>
      <p:sp>
        <p:nvSpPr>
          <p:cNvPr id="5123" name="Rectangle 3">
            <a:extLst>
              <a:ext uri="{FF2B5EF4-FFF2-40B4-BE49-F238E27FC236}">
                <a16:creationId xmlns:a16="http://schemas.microsoft.com/office/drawing/2014/main" id="{B9D9446A-8226-077B-5854-149E16A9ABC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Calibri" panose="020F0502020204030204" pitchFamily="34" charset="0"/>
              </a:defRPr>
            </a:lvl1pPr>
          </a:lstStyle>
          <a:p>
            <a:pPr>
              <a:defRPr/>
            </a:pPr>
            <a:endParaRPr lang="it-IT" dirty="0"/>
          </a:p>
        </p:txBody>
      </p:sp>
      <p:sp>
        <p:nvSpPr>
          <p:cNvPr id="9220" name="Rectangle 4">
            <a:extLst>
              <a:ext uri="{FF2B5EF4-FFF2-40B4-BE49-F238E27FC236}">
                <a16:creationId xmlns:a16="http://schemas.microsoft.com/office/drawing/2014/main" id="{5A16782E-E675-6F72-FAF7-70C77636D889}"/>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90497832-B4C0-9292-F3B6-D18CE95B829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5126" name="Rectangle 6">
            <a:extLst>
              <a:ext uri="{FF2B5EF4-FFF2-40B4-BE49-F238E27FC236}">
                <a16:creationId xmlns:a16="http://schemas.microsoft.com/office/drawing/2014/main" id="{0AD6874C-3513-7F64-B98F-92E4769A06E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Calibri" panose="020F0502020204030204" pitchFamily="34" charset="0"/>
              </a:defRPr>
            </a:lvl1pPr>
          </a:lstStyle>
          <a:p>
            <a:pPr>
              <a:defRPr/>
            </a:pPr>
            <a:endParaRPr lang="it-IT" dirty="0"/>
          </a:p>
        </p:txBody>
      </p:sp>
      <p:sp>
        <p:nvSpPr>
          <p:cNvPr id="5127" name="Rectangle 7">
            <a:extLst>
              <a:ext uri="{FF2B5EF4-FFF2-40B4-BE49-F238E27FC236}">
                <a16:creationId xmlns:a16="http://schemas.microsoft.com/office/drawing/2014/main" id="{FF01380A-71EC-C60B-DE71-AE4A9BBC968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Calibri" panose="020F0502020204030204" pitchFamily="34" charset="0"/>
              </a:defRPr>
            </a:lvl1pPr>
          </a:lstStyle>
          <a:p>
            <a:pPr>
              <a:defRPr/>
            </a:pPr>
            <a:fld id="{E13E72B0-0C5A-D04F-98A7-AC098D4F71AA}" type="slidenum">
              <a:rPr lang="it-IT" altLang="it-IT" smtClean="0"/>
              <a:pPr>
                <a:defRPr/>
              </a:pPr>
              <a:t>‹N›</a:t>
            </a:fld>
            <a:endParaRPr lang="it-IT" altLang="it-IT"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13E72B0-0C5A-D04F-98A7-AC098D4F71AA}" type="slidenum">
              <a:rPr lang="it-IT" altLang="it-IT" smtClean="0"/>
              <a:pPr>
                <a:defRPr/>
              </a:pPr>
              <a:t>32</a:t>
            </a:fld>
            <a:endParaRPr lang="it-IT" altLang="it-IT" dirty="0"/>
          </a:p>
        </p:txBody>
      </p:sp>
    </p:spTree>
    <p:extLst>
      <p:ext uri="{BB962C8B-B14F-4D97-AF65-F5344CB8AC3E}">
        <p14:creationId xmlns:p14="http://schemas.microsoft.com/office/powerpoint/2010/main" val="328995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13E72B0-0C5A-D04F-98A7-AC098D4F71AA}" type="slidenum">
              <a:rPr lang="it-IT" altLang="it-IT" smtClean="0"/>
              <a:pPr>
                <a:defRPr/>
              </a:pPr>
              <a:t>33</a:t>
            </a:fld>
            <a:endParaRPr lang="it-IT" altLang="it-IT" dirty="0"/>
          </a:p>
        </p:txBody>
      </p:sp>
    </p:spTree>
    <p:extLst>
      <p:ext uri="{BB962C8B-B14F-4D97-AF65-F5344CB8AC3E}">
        <p14:creationId xmlns:p14="http://schemas.microsoft.com/office/powerpoint/2010/main" val="72016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13E72B0-0C5A-D04F-98A7-AC098D4F71AA}" type="slidenum">
              <a:rPr lang="it-IT" altLang="it-IT" smtClean="0"/>
              <a:pPr>
                <a:defRPr/>
              </a:pPr>
              <a:t>34</a:t>
            </a:fld>
            <a:endParaRPr lang="it-IT" altLang="it-IT" dirty="0"/>
          </a:p>
        </p:txBody>
      </p:sp>
    </p:spTree>
    <p:extLst>
      <p:ext uri="{BB962C8B-B14F-4D97-AF65-F5344CB8AC3E}">
        <p14:creationId xmlns:p14="http://schemas.microsoft.com/office/powerpoint/2010/main" val="289995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E13E72B0-0C5A-D04F-98A7-AC098D4F71AA}" type="slidenum">
              <a:rPr lang="it-IT" altLang="it-IT" smtClean="0"/>
              <a:pPr>
                <a:defRPr/>
              </a:pPr>
              <a:t>35</a:t>
            </a:fld>
            <a:endParaRPr lang="it-IT" altLang="it-IT" dirty="0"/>
          </a:p>
        </p:txBody>
      </p:sp>
    </p:spTree>
    <p:extLst>
      <p:ext uri="{BB962C8B-B14F-4D97-AF65-F5344CB8AC3E}">
        <p14:creationId xmlns:p14="http://schemas.microsoft.com/office/powerpoint/2010/main" val="670228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99EB5C4-E92F-A3DD-B54B-AFF5C4229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641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269999" y="798665"/>
            <a:ext cx="8632506" cy="33048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5652BAD-05EE-924B-8DDA-2A20D0F9C6AD}"/>
              </a:ext>
            </a:extLst>
          </p:cNvPr>
          <p:cNvSpPr>
            <a:spLocks noGrp="1"/>
          </p:cNvSpPr>
          <p:nvPr>
            <p:ph type="sldNum" sz="quarter" idx="10"/>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187227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Round Diagonal Corner of Rectangle 2">
            <a:extLst>
              <a:ext uri="{FF2B5EF4-FFF2-40B4-BE49-F238E27FC236}">
                <a16:creationId xmlns:a16="http://schemas.microsoft.com/office/drawing/2014/main" id="{15D83FAD-1B52-6144-99D3-35126707592B}"/>
              </a:ext>
            </a:extLst>
          </p:cNvPr>
          <p:cNvSpPr/>
          <p:nvPr userDrawn="1"/>
        </p:nvSpPr>
        <p:spPr>
          <a:xfrm>
            <a:off x="269999" y="798665"/>
            <a:ext cx="8632506" cy="3304800"/>
          </a:xfrm>
          <a:prstGeom prst="round2DiagRect">
            <a:avLst>
              <a:gd name="adj1" fmla="val 0"/>
              <a:gd name="adj2" fmla="val 9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5" name="Table Placeholder 4">
            <a:extLst>
              <a:ext uri="{FF2B5EF4-FFF2-40B4-BE49-F238E27FC236}">
                <a16:creationId xmlns:a16="http://schemas.microsoft.com/office/drawing/2014/main" id="{0E14A4CE-8041-8C47-BD66-38793F1AFE25}"/>
              </a:ext>
            </a:extLst>
          </p:cNvPr>
          <p:cNvSpPr>
            <a:spLocks noGrp="1"/>
          </p:cNvSpPr>
          <p:nvPr>
            <p:ph type="tbl" sz="quarter" idx="10"/>
          </p:nvPr>
        </p:nvSpPr>
        <p:spPr>
          <a:xfrm>
            <a:off x="485776" y="1015603"/>
            <a:ext cx="8195072" cy="2899172"/>
          </a:xfrm>
        </p:spPr>
        <p:txBody>
          <a:bodyPr/>
          <a:lstStyle>
            <a:lvl1pPr marL="0" indent="0" algn="ctr">
              <a:buNone/>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63B74B84-097F-8845-83D9-8571BA8B7170}"/>
              </a:ext>
            </a:extLst>
          </p:cNvPr>
          <p:cNvSpPr>
            <a:spLocks noGrp="1"/>
          </p:cNvSpPr>
          <p:nvPr>
            <p:ph type="sldNum" sz="quarter" idx="11"/>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1195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5" name="Picture Placeholder 24">
            <a:extLst>
              <a:ext uri="{FF2B5EF4-FFF2-40B4-BE49-F238E27FC236}">
                <a16:creationId xmlns:a16="http://schemas.microsoft.com/office/drawing/2014/main" id="{6B0AD233-D136-C04D-91A3-CB4EE52F2FEA}"/>
              </a:ext>
            </a:extLst>
          </p:cNvPr>
          <p:cNvSpPr>
            <a:spLocks noGrp="1"/>
          </p:cNvSpPr>
          <p:nvPr>
            <p:ph type="pic" sz="quarter" idx="15"/>
          </p:nvPr>
        </p:nvSpPr>
        <p:spPr>
          <a:xfrm>
            <a:off x="6148200" y="810000"/>
            <a:ext cx="2700301" cy="3294627"/>
          </a:xfrm>
          <a:prstGeom prst="round2DiagRect">
            <a:avLst>
              <a:gd name="adj1" fmla="val 0"/>
              <a:gd name="adj2" fmla="val 11175"/>
            </a:avLst>
          </a:prstGeom>
        </p:spPr>
        <p:txBody>
          <a:bodyPr/>
          <a:lstStyle>
            <a:lvl1pPr marL="0" indent="0">
              <a:buNone/>
              <a:defRPr sz="1200"/>
            </a:lvl1pPr>
          </a:lstStyle>
          <a:p>
            <a:r>
              <a:rPr lang="en-US"/>
              <a:t>Click icon to add picture</a:t>
            </a:r>
            <a:endParaRPr lang="en-GB" dirty="0"/>
          </a:p>
        </p:txBody>
      </p:sp>
      <p:sp>
        <p:nvSpPr>
          <p:cNvPr id="6" name="Text Placeholder 4">
            <a:extLst>
              <a:ext uri="{FF2B5EF4-FFF2-40B4-BE49-F238E27FC236}">
                <a16:creationId xmlns:a16="http://schemas.microsoft.com/office/drawing/2014/main" id="{047B6D99-AE24-4E45-946B-9B6CA6928BAA}"/>
              </a:ext>
            </a:extLst>
          </p:cNvPr>
          <p:cNvSpPr>
            <a:spLocks noGrp="1"/>
          </p:cNvSpPr>
          <p:nvPr>
            <p:ph type="body" sz="quarter" idx="17" hasCustomPrompt="1"/>
          </p:nvPr>
        </p:nvSpPr>
        <p:spPr>
          <a:xfrm>
            <a:off x="270000" y="810000"/>
            <a:ext cx="5650451" cy="3294824"/>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257175" indent="-257175">
              <a:buFont typeface="Arial" panose="020B0604020202020204" pitchFamily="34" charset="0"/>
              <a:buChar char="•"/>
              <a:defRPr lang="en-GB" dirty="0" smtClean="0">
                <a:solidFill>
                  <a:schemeClr val="tx1"/>
                </a:solidFill>
              </a:defRPr>
            </a:lvl1pPr>
            <a:lvl2pPr>
              <a:defRPr lang="en-GB" dirty="0" smtClean="0"/>
            </a:lvl2pPr>
            <a:lvl3pPr marL="722250" indent="0">
              <a:buNone/>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7" name="Title Placeholder 2">
            <a:extLst>
              <a:ext uri="{FF2B5EF4-FFF2-40B4-BE49-F238E27FC236}">
                <a16:creationId xmlns:a16="http://schemas.microsoft.com/office/drawing/2014/main" id="{47ACBE2B-5A14-7A42-AC05-5346D3FDDA82}"/>
              </a:ext>
            </a:extLst>
          </p:cNvPr>
          <p:cNvSpPr>
            <a:spLocks noGrp="1"/>
          </p:cNvSpPr>
          <p:nvPr>
            <p:ph type="title" hasCustomPrompt="1"/>
          </p:nvPr>
        </p:nvSpPr>
        <p:spPr>
          <a:xfrm>
            <a:off x="270000" y="162001"/>
            <a:ext cx="8632506" cy="369332"/>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2ACAFF07-A394-E442-A14E-57FB08F86ACF}"/>
              </a:ext>
            </a:extLst>
          </p:cNvPr>
          <p:cNvSpPr>
            <a:spLocks noGrp="1"/>
          </p:cNvSpPr>
          <p:nvPr>
            <p:ph type="sldNum" sz="quarter" idx="18"/>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3970327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2 Images">
    <p:spTree>
      <p:nvGrpSpPr>
        <p:cNvPr id="1" name=""/>
        <p:cNvGrpSpPr/>
        <p:nvPr/>
      </p:nvGrpSpPr>
      <p:grpSpPr>
        <a:xfrm>
          <a:off x="0" y="0"/>
          <a:ext cx="0" cy="0"/>
          <a:chOff x="0" y="0"/>
          <a:chExt cx="0" cy="0"/>
        </a:xfrm>
      </p:grpSpPr>
      <p:sp>
        <p:nvSpPr>
          <p:cNvPr id="8" name="Picture Placeholder 24">
            <a:extLst>
              <a:ext uri="{FF2B5EF4-FFF2-40B4-BE49-F238E27FC236}">
                <a16:creationId xmlns:a16="http://schemas.microsoft.com/office/drawing/2014/main" id="{231FA672-8DC0-A841-81EC-7A561356068E}"/>
              </a:ext>
            </a:extLst>
          </p:cNvPr>
          <p:cNvSpPr>
            <a:spLocks noGrp="1"/>
          </p:cNvSpPr>
          <p:nvPr>
            <p:ph type="pic" sz="quarter" idx="17"/>
          </p:nvPr>
        </p:nvSpPr>
        <p:spPr>
          <a:xfrm>
            <a:off x="3705102" y="810000"/>
            <a:ext cx="5168899" cy="3294460"/>
          </a:xfrm>
          <a:prstGeom prst="round2DiagRect">
            <a:avLst>
              <a:gd name="adj1" fmla="val 0"/>
              <a:gd name="adj2" fmla="val 11563"/>
            </a:avLst>
          </a:prstGeom>
        </p:spPr>
        <p:txBody>
          <a:bodyPr/>
          <a:lstStyle>
            <a:lvl1pPr marL="0" indent="0">
              <a:buNone/>
              <a:defRPr sz="1200"/>
            </a:lvl1pPr>
          </a:lstStyle>
          <a:p>
            <a:r>
              <a:rPr lang="en-US"/>
              <a:t>Click icon to add picture</a:t>
            </a:r>
            <a:endParaRPr lang="en-GB" dirty="0"/>
          </a:p>
        </p:txBody>
      </p:sp>
      <p:sp>
        <p:nvSpPr>
          <p:cNvPr id="11" name="Text Placeholder 4">
            <a:extLst>
              <a:ext uri="{FF2B5EF4-FFF2-40B4-BE49-F238E27FC236}">
                <a16:creationId xmlns:a16="http://schemas.microsoft.com/office/drawing/2014/main" id="{13D474D7-6227-BA45-8AC5-941C9D2E1211}"/>
              </a:ext>
            </a:extLst>
          </p:cNvPr>
          <p:cNvSpPr>
            <a:spLocks noGrp="1"/>
          </p:cNvSpPr>
          <p:nvPr>
            <p:ph type="body" sz="quarter" idx="19" hasCustomPrompt="1"/>
          </p:nvPr>
        </p:nvSpPr>
        <p:spPr>
          <a:xfrm>
            <a:off x="270000" y="810000"/>
            <a:ext cx="3227289" cy="3294820"/>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257175" indent="-257175">
              <a:buFont typeface="Arial" panose="020B0604020202020204" pitchFamily="34" charset="0"/>
              <a:buChar char="•"/>
              <a:defRPr lang="en-GB" dirty="0" smtClean="0">
                <a:solidFill>
                  <a:schemeClr val="tx1"/>
                </a:solidFill>
              </a:defRPr>
            </a:lvl1pPr>
            <a:lvl2pPr>
              <a:defRPr lang="en-GB" dirty="0" smtClean="0"/>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12" name="Title Placeholder 2">
            <a:extLst>
              <a:ext uri="{FF2B5EF4-FFF2-40B4-BE49-F238E27FC236}">
                <a16:creationId xmlns:a16="http://schemas.microsoft.com/office/drawing/2014/main" id="{0C6C00DE-2636-C943-82A4-F27A3B23F91C}"/>
              </a:ext>
            </a:extLst>
          </p:cNvPr>
          <p:cNvSpPr>
            <a:spLocks noGrp="1"/>
          </p:cNvSpPr>
          <p:nvPr>
            <p:ph type="title" hasCustomPrompt="1"/>
          </p:nvPr>
        </p:nvSpPr>
        <p:spPr>
          <a:xfrm>
            <a:off x="270000" y="162001"/>
            <a:ext cx="8632506" cy="369332"/>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A3B74F1A-F584-F141-B13A-649651C295FF}"/>
              </a:ext>
            </a:extLst>
          </p:cNvPr>
          <p:cNvSpPr>
            <a:spLocks noGrp="1"/>
          </p:cNvSpPr>
          <p:nvPr>
            <p:ph type="sldNum" sz="quarter" idx="20"/>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168540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2 Landscape Images">
    <p:spTree>
      <p:nvGrpSpPr>
        <p:cNvPr id="1" name=""/>
        <p:cNvGrpSpPr/>
        <p:nvPr/>
      </p:nvGrpSpPr>
      <p:grpSpPr>
        <a:xfrm>
          <a:off x="0" y="0"/>
          <a:ext cx="0" cy="0"/>
          <a:chOff x="0" y="0"/>
          <a:chExt cx="0" cy="0"/>
        </a:xfrm>
      </p:grpSpPr>
      <p:sp>
        <p:nvSpPr>
          <p:cNvPr id="6" name="Picture Placeholder 24">
            <a:extLst>
              <a:ext uri="{FF2B5EF4-FFF2-40B4-BE49-F238E27FC236}">
                <a16:creationId xmlns:a16="http://schemas.microsoft.com/office/drawing/2014/main" id="{F385C438-0C43-6D41-9534-718561355673}"/>
              </a:ext>
            </a:extLst>
          </p:cNvPr>
          <p:cNvSpPr>
            <a:spLocks noGrp="1"/>
          </p:cNvSpPr>
          <p:nvPr>
            <p:ph type="pic" sz="quarter" idx="16"/>
          </p:nvPr>
        </p:nvSpPr>
        <p:spPr>
          <a:xfrm>
            <a:off x="5410200" y="810000"/>
            <a:ext cx="3441699" cy="1585960"/>
          </a:xfrm>
          <a:prstGeom prst="round2DiagRect">
            <a:avLst>
              <a:gd name="adj1" fmla="val 0"/>
              <a:gd name="adj2" fmla="val 16921"/>
            </a:avLst>
          </a:prstGeom>
        </p:spPr>
        <p:txBody>
          <a:bodyPr/>
          <a:lstStyle>
            <a:lvl1pPr marL="0" indent="0">
              <a:buNone/>
              <a:defRPr sz="12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175243E-4B0F-8B42-8CA3-4E165AAB9E73}"/>
              </a:ext>
            </a:extLst>
          </p:cNvPr>
          <p:cNvSpPr>
            <a:spLocks noGrp="1"/>
          </p:cNvSpPr>
          <p:nvPr>
            <p:ph type="body" sz="quarter" idx="18" hasCustomPrompt="1"/>
          </p:nvPr>
        </p:nvSpPr>
        <p:spPr>
          <a:xfrm>
            <a:off x="270001" y="810000"/>
            <a:ext cx="4851797" cy="32944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257175" indent="-257175">
              <a:buFont typeface="Arial" panose="020B0604020202020204" pitchFamily="34" charset="0"/>
              <a:buChar char="•"/>
              <a:defRPr lang="en-GB" dirty="0" smtClean="0">
                <a:solidFill>
                  <a:schemeClr val="tx1"/>
                </a:solidFill>
              </a:defRPr>
            </a:lvl1pPr>
            <a:lvl2pPr>
              <a:defRPr lang="en-GB" dirty="0" smtClean="0"/>
            </a:lvl2pPr>
            <a:lvl3pPr>
              <a:defRPr lang="en-GB" dirty="0" smtClean="0"/>
            </a:lvl3pPr>
            <a:lvl4pPr>
              <a:defRPr lang="en-GB" dirty="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Picture Placeholder 24">
            <a:extLst>
              <a:ext uri="{FF2B5EF4-FFF2-40B4-BE49-F238E27FC236}">
                <a16:creationId xmlns:a16="http://schemas.microsoft.com/office/drawing/2014/main" id="{9047C6F4-DCEB-554F-A021-BED6233D2D8C}"/>
              </a:ext>
            </a:extLst>
          </p:cNvPr>
          <p:cNvSpPr>
            <a:spLocks noGrp="1"/>
          </p:cNvSpPr>
          <p:nvPr>
            <p:ph type="pic" sz="quarter" idx="19"/>
          </p:nvPr>
        </p:nvSpPr>
        <p:spPr>
          <a:xfrm>
            <a:off x="5410200" y="2518497"/>
            <a:ext cx="3441699" cy="1585960"/>
          </a:xfrm>
          <a:prstGeom prst="round2DiagRect">
            <a:avLst>
              <a:gd name="adj1" fmla="val 0"/>
              <a:gd name="adj2" fmla="val 15041"/>
            </a:avLst>
          </a:prstGeom>
        </p:spPr>
        <p:txBody>
          <a:bodyPr/>
          <a:lstStyle>
            <a:lvl1pPr marL="0" indent="0">
              <a:buNone/>
              <a:defRPr sz="1200"/>
            </a:lvl1pPr>
          </a:lstStyle>
          <a:p>
            <a:r>
              <a:rPr lang="en-US"/>
              <a:t>Click icon to add picture</a:t>
            </a:r>
            <a:endParaRPr lang="en-GB" dirty="0"/>
          </a:p>
        </p:txBody>
      </p:sp>
      <p:sp>
        <p:nvSpPr>
          <p:cNvPr id="11" name="Title Placeholder 2">
            <a:extLst>
              <a:ext uri="{FF2B5EF4-FFF2-40B4-BE49-F238E27FC236}">
                <a16:creationId xmlns:a16="http://schemas.microsoft.com/office/drawing/2014/main" id="{FB3AA815-4B61-C249-B592-7D47EC976ABF}"/>
              </a:ext>
            </a:extLst>
          </p:cNvPr>
          <p:cNvSpPr>
            <a:spLocks noGrp="1"/>
          </p:cNvSpPr>
          <p:nvPr>
            <p:ph type="title" hasCustomPrompt="1"/>
          </p:nvPr>
        </p:nvSpPr>
        <p:spPr>
          <a:xfrm>
            <a:off x="270000" y="162001"/>
            <a:ext cx="8632506" cy="369332"/>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B6087FB8-82E5-AD43-8C02-004023D0BC74}"/>
              </a:ext>
            </a:extLst>
          </p:cNvPr>
          <p:cNvSpPr>
            <a:spLocks noGrp="1"/>
          </p:cNvSpPr>
          <p:nvPr>
            <p:ph type="sldNum" sz="quarter" idx="20"/>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337711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0E6F6FDE-2625-3A41-A476-8EF7A6A1B0EA}"/>
              </a:ext>
            </a:extLst>
          </p:cNvPr>
          <p:cNvSpPr>
            <a:spLocks noGrp="1"/>
          </p:cNvSpPr>
          <p:nvPr>
            <p:ph type="title" hasCustomPrompt="1"/>
          </p:nvPr>
        </p:nvSpPr>
        <p:spPr>
          <a:xfrm>
            <a:off x="270000" y="162001"/>
            <a:ext cx="8632506" cy="369332"/>
          </a:xfrm>
          <a:prstGeom prst="rect">
            <a:avLst/>
          </a:prstGeom>
        </p:spPr>
        <p:txBody>
          <a:bodyPr vert="horz" lIns="0" tIns="0" rIns="0" bIns="0" rtlCol="0" anchor="t" anchorCtr="0">
            <a:normAutofit/>
          </a:bodyPr>
          <a:lstStyle>
            <a:lvl1pPr>
              <a:defRPr b="0" i="0">
                <a:latin typeface="Calibri Light" panose="020F0302020204030204" pitchFamily="34" charset="0"/>
                <a:cs typeface="Calibri Light" panose="020F0302020204030204" pitchFamily="34" charset="0"/>
              </a:defRPr>
            </a:lvl1pPr>
          </a:lstStyle>
          <a:p>
            <a:r>
              <a:rPr lang="en-US" dirty="0"/>
              <a:t>TITLE</a:t>
            </a:r>
            <a:endParaRPr lang="en-GB" dirty="0"/>
          </a:p>
        </p:txBody>
      </p:sp>
      <p:sp>
        <p:nvSpPr>
          <p:cNvPr id="2" name="Slide Number Placeholder 1">
            <a:extLst>
              <a:ext uri="{FF2B5EF4-FFF2-40B4-BE49-F238E27FC236}">
                <a16:creationId xmlns:a16="http://schemas.microsoft.com/office/drawing/2014/main" id="{D0E40024-1352-7D44-BAD9-EA618D46585E}"/>
              </a:ext>
            </a:extLst>
          </p:cNvPr>
          <p:cNvSpPr>
            <a:spLocks noGrp="1"/>
          </p:cNvSpPr>
          <p:nvPr>
            <p:ph type="sldNum" sz="quarter" idx="10"/>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356709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07E6CC-0744-654D-B0A7-AEFE4E289448}"/>
              </a:ext>
            </a:extLst>
          </p:cNvPr>
          <p:cNvSpPr>
            <a:spLocks noGrp="1"/>
          </p:cNvSpPr>
          <p:nvPr>
            <p:ph type="sldNum" sz="quarter" idx="10"/>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pic>
        <p:nvPicPr>
          <p:cNvPr id="5" name="Picture 4">
            <a:extLst>
              <a:ext uri="{FF2B5EF4-FFF2-40B4-BE49-F238E27FC236}">
                <a16:creationId xmlns:a16="http://schemas.microsoft.com/office/drawing/2014/main" id="{70FCD4EA-BF7C-CF4D-BCB5-EEA6A5F065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13976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020490"/>
            <a:ext cx="7772400" cy="1102519"/>
          </a:xfrm>
          <a:prstGeom prst="rect">
            <a:avLst/>
          </a:prstGeom>
        </p:spPr>
        <p:txBody>
          <a:bodyPr/>
          <a:lstStyle>
            <a:lvl1pPr>
              <a:defRPr>
                <a:solidFill>
                  <a:srgbClr val="1D5F6F"/>
                </a:solidFill>
                <a:latin typeface="Calibri" panose="020F0502020204030204" pitchFamily="34" charset="0"/>
              </a:defRPr>
            </a:lvl1pPr>
          </a:lstStyle>
          <a:p>
            <a:r>
              <a:rPr lang="it-IT" dirty="0"/>
              <a:t>Fare clic per modificare lo stile del titolo</a:t>
            </a:r>
          </a:p>
        </p:txBody>
      </p:sp>
      <p:sp>
        <p:nvSpPr>
          <p:cNvPr id="14" name="Segnaposto testo 13"/>
          <p:cNvSpPr>
            <a:spLocks noGrp="1"/>
          </p:cNvSpPr>
          <p:nvPr>
            <p:ph type="body" sz="quarter" idx="10"/>
          </p:nvPr>
        </p:nvSpPr>
        <p:spPr>
          <a:xfrm>
            <a:off x="1871662" y="4004432"/>
            <a:ext cx="5400675" cy="647700"/>
          </a:xfrm>
        </p:spPr>
        <p:txBody>
          <a:bodyPr/>
          <a:lstStyle>
            <a:lvl1pPr marL="0" indent="0" algn="ctr">
              <a:buNone/>
              <a:defRPr>
                <a:solidFill>
                  <a:srgbClr val="1D5F6F"/>
                </a:solidFill>
              </a:defRPr>
            </a:lvl1pPr>
          </a:lstStyle>
          <a:p>
            <a:pPr lvl="0"/>
            <a:r>
              <a:rPr lang="it-IT" dirty="0"/>
              <a:t>Modifica gli stili del testo dello schema</a:t>
            </a:r>
          </a:p>
        </p:txBody>
      </p:sp>
      <p:sp>
        <p:nvSpPr>
          <p:cNvPr id="5" name="Rectangle 7"/>
          <p:cNvSpPr>
            <a:spLocks noChangeArrowheads="1"/>
          </p:cNvSpPr>
          <p:nvPr userDrawn="1"/>
        </p:nvSpPr>
        <p:spPr bwMode="auto">
          <a:xfrm>
            <a:off x="0" y="0"/>
            <a:ext cx="9155113" cy="1125538"/>
          </a:xfrm>
          <a:prstGeom prst="rect">
            <a:avLst/>
          </a:prstGeom>
          <a:solidFill>
            <a:srgbClr val="B3071B"/>
          </a:solidFill>
          <a:ln w="9525">
            <a:noFill/>
            <a:miter lim="800000"/>
            <a:headEnd/>
            <a:tailEnd/>
          </a:ln>
        </p:spPr>
        <p:txBody>
          <a:bodyPr wrap="none" rIns="360000" anchor="ctr"/>
          <a:lstStyle/>
          <a:p>
            <a:pPr algn="r"/>
            <a:endParaRPr lang="en-GB" sz="2400">
              <a:solidFill>
                <a:schemeClr val="bg1"/>
              </a:solidFill>
              <a:latin typeface="Arial Narrow" pitchFamily="34" charset="0"/>
            </a:endParaRPr>
          </a:p>
        </p:txBody>
      </p:sp>
      <p:pic>
        <p:nvPicPr>
          <p:cNvPr id="6" name="Picture 8" descr="SigilloLogoLAST_WhiteOK"/>
          <p:cNvPicPr>
            <a:picLocks noChangeAspect="1" noChangeArrowheads="1"/>
          </p:cNvPicPr>
          <p:nvPr userDrawn="1"/>
        </p:nvPicPr>
        <p:blipFill>
          <a:blip r:embed="rId2" cstate="print"/>
          <a:srcRect/>
          <a:stretch>
            <a:fillRect/>
          </a:stretch>
        </p:blipFill>
        <p:spPr bwMode="auto">
          <a:xfrm>
            <a:off x="6804025" y="53975"/>
            <a:ext cx="2232025" cy="998538"/>
          </a:xfrm>
          <a:prstGeom prst="rect">
            <a:avLst/>
          </a:prstGeom>
          <a:noFill/>
          <a:ln w="9525">
            <a:noFill/>
            <a:miter lim="800000"/>
            <a:headEnd/>
            <a:tailEnd/>
          </a:ln>
        </p:spPr>
      </p:pic>
    </p:spTree>
    <p:extLst>
      <p:ext uri="{BB962C8B-B14F-4D97-AF65-F5344CB8AC3E}">
        <p14:creationId xmlns:p14="http://schemas.microsoft.com/office/powerpoint/2010/main" val="181108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pic>
        <p:nvPicPr>
          <p:cNvPr id="3" name="Immagine 7">
            <a:extLst>
              <a:ext uri="{FF2B5EF4-FFF2-40B4-BE49-F238E27FC236}">
                <a16:creationId xmlns:a16="http://schemas.microsoft.com/office/drawing/2014/main" id="{0F57AC1A-968C-3CBB-ECD5-4E45F7E0B8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55850" y="2451100"/>
            <a:ext cx="44338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4BEB125F-1153-43E6-7A63-D59845A5E83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546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a:xfrm>
            <a:off x="1763713" y="1851025"/>
            <a:ext cx="5616575" cy="1225550"/>
          </a:xfrm>
        </p:spPr>
        <p:txBody>
          <a:bodyPr/>
          <a:lstStyle>
            <a:lvl1pPr marL="0" indent="0" algn="ctr">
              <a:buNone/>
              <a:defRPr sz="2400">
                <a:solidFill>
                  <a:srgbClr val="002060"/>
                </a:solidFill>
              </a:defRPr>
            </a:lvl1pPr>
          </a:lstStyle>
          <a:p>
            <a:pPr lvl="0"/>
            <a:r>
              <a:rPr lang="it-IT" dirty="0"/>
              <a:t>Modifica gli stili del testo dello schema</a:t>
            </a:r>
          </a:p>
        </p:txBody>
      </p:sp>
    </p:spTree>
    <p:extLst>
      <p:ext uri="{BB962C8B-B14F-4D97-AF65-F5344CB8AC3E}">
        <p14:creationId xmlns:p14="http://schemas.microsoft.com/office/powerpoint/2010/main" val="326932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 name="Immagine 5">
            <a:extLst>
              <a:ext uri="{FF2B5EF4-FFF2-40B4-BE49-F238E27FC236}">
                <a16:creationId xmlns:a16="http://schemas.microsoft.com/office/drawing/2014/main" id="{0DD20101-43E9-B858-F8C0-67510C53562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r="75914" b="82713"/>
          <a:stretch>
            <a:fillRect/>
          </a:stretch>
        </p:blipFill>
        <p:spPr bwMode="auto">
          <a:xfrm>
            <a:off x="19050" y="-114300"/>
            <a:ext cx="22034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84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270000" y="810000"/>
            <a:ext cx="6105400" cy="32944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257175" indent="-257175">
              <a:buFont typeface="Arial" panose="020B0604020202020204" pitchFamily="34" charset="0"/>
              <a:buChar char="•"/>
              <a:defRPr lang="en-GB" sz="1500" dirty="0" smtClean="0">
                <a:solidFill>
                  <a:schemeClr val="tx1"/>
                </a:solidFill>
              </a:defRPr>
            </a:lvl1pPr>
            <a:lvl2pPr>
              <a:defRPr lang="en-GB" sz="1500" dirty="0" smtClean="0"/>
            </a:lvl2pPr>
            <a:lvl3pPr>
              <a:defRPr lang="en-GB" sz="1500" dirty="0"/>
            </a:lvl3pPr>
            <a:lvl4pPr>
              <a:defRPr lang="en-GB" sz="15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60BEAB9A-C2CB-154B-BD70-EB5A0FBB1F58}"/>
              </a:ext>
            </a:extLst>
          </p:cNvPr>
          <p:cNvSpPr>
            <a:spLocks noGrp="1"/>
          </p:cNvSpPr>
          <p:nvPr>
            <p:ph type="title" hasCustomPrompt="1"/>
          </p:nvPr>
        </p:nvSpPr>
        <p:spPr/>
        <p:txBody>
          <a:bodyPr/>
          <a:lstStyle>
            <a:lvl1pPr>
              <a:defRPr cap="all" baseline="0"/>
            </a:lvl1pPr>
          </a:lstStyle>
          <a:p>
            <a:r>
              <a:rPr lang="en-GB" dirty="0"/>
              <a:t>TITLE</a:t>
            </a:r>
            <a:endParaRPr lang="en-US" dirty="0"/>
          </a:p>
        </p:txBody>
      </p:sp>
      <p:sp>
        <p:nvSpPr>
          <p:cNvPr id="3" name="Slide Number Placeholder 2">
            <a:extLst>
              <a:ext uri="{FF2B5EF4-FFF2-40B4-BE49-F238E27FC236}">
                <a16:creationId xmlns:a16="http://schemas.microsoft.com/office/drawing/2014/main" id="{964740DF-9074-B642-BB75-E02E13F5F57D}"/>
              </a:ext>
            </a:extLst>
          </p:cNvPr>
          <p:cNvSpPr>
            <a:spLocks noGrp="1"/>
          </p:cNvSpPr>
          <p:nvPr>
            <p:ph type="sldNum" sz="quarter" idx="17"/>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351064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_Width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AF0183-137C-0240-A849-C7500AF6AFBE}"/>
              </a:ext>
            </a:extLst>
          </p:cNvPr>
          <p:cNvSpPr>
            <a:spLocks noGrp="1"/>
          </p:cNvSpPr>
          <p:nvPr>
            <p:ph type="body" sz="quarter" idx="18" hasCustomPrompt="1"/>
          </p:nvPr>
        </p:nvSpPr>
        <p:spPr>
          <a:xfrm>
            <a:off x="270000" y="810000"/>
            <a:ext cx="8632506" cy="3294456"/>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lvl1pPr marL="257175" indent="-257175">
              <a:buFont typeface="Arial" panose="020B0604020202020204" pitchFamily="34" charset="0"/>
              <a:buChar char="•"/>
              <a:defRPr lang="en-GB" sz="1500" dirty="0">
                <a:solidFill>
                  <a:schemeClr val="tx1"/>
                </a:solidFill>
              </a:defRPr>
            </a:lvl1pPr>
            <a:lvl2pPr>
              <a:defRPr lang="en-GB" sz="1500" dirty="0" smtClean="0"/>
            </a:lvl2pPr>
            <a:lvl3pPr>
              <a:defRPr lang="en-GB" sz="1500" dirty="0" smtClean="0"/>
            </a:lvl3pPr>
            <a:lvl4pPr>
              <a:defRPr lang="en-GB" sz="1500" dirty="0" smtClean="0"/>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6" name="Title Placeholder 2">
            <a:extLst>
              <a:ext uri="{FF2B5EF4-FFF2-40B4-BE49-F238E27FC236}">
                <a16:creationId xmlns:a16="http://schemas.microsoft.com/office/drawing/2014/main" id="{B2840450-2944-8D42-AF64-5D110D3CD9CF}"/>
              </a:ext>
            </a:extLst>
          </p:cNvPr>
          <p:cNvSpPr>
            <a:spLocks noGrp="1"/>
          </p:cNvSpPr>
          <p:nvPr>
            <p:ph type="title" hasCustomPrompt="1"/>
          </p:nvPr>
        </p:nvSpPr>
        <p:spPr>
          <a:xfrm>
            <a:off x="270000" y="162001"/>
            <a:ext cx="8632506" cy="369332"/>
          </a:xfrm>
          <a:prstGeom prst="rect">
            <a:avLst/>
          </a:prstGeom>
        </p:spPr>
        <p:txBody>
          <a:bodyPr vert="horz" lIns="0" tIns="0" rIns="0" bIns="0" rtlCol="0" anchor="t" anchorCtr="0">
            <a:normAutofit/>
          </a:bodyPr>
          <a:lstStyle/>
          <a:p>
            <a:r>
              <a:rPr lang="en-US" dirty="0"/>
              <a:t>TITLE</a:t>
            </a:r>
            <a:endParaRPr lang="en-GB" dirty="0"/>
          </a:p>
        </p:txBody>
      </p:sp>
      <p:sp>
        <p:nvSpPr>
          <p:cNvPr id="2" name="Slide Number Placeholder 1">
            <a:extLst>
              <a:ext uri="{FF2B5EF4-FFF2-40B4-BE49-F238E27FC236}">
                <a16:creationId xmlns:a16="http://schemas.microsoft.com/office/drawing/2014/main" id="{47C8DEEE-6B2C-884B-907C-0BC6929126E9}"/>
              </a:ext>
            </a:extLst>
          </p:cNvPr>
          <p:cNvSpPr>
            <a:spLocks noGrp="1"/>
          </p:cNvSpPr>
          <p:nvPr>
            <p:ph type="sldNum" sz="quarter" idx="19"/>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340325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xt Box and Image">
    <p:spTree>
      <p:nvGrpSpPr>
        <p:cNvPr id="1" name=""/>
        <p:cNvGrpSpPr/>
        <p:nvPr/>
      </p:nvGrpSpPr>
      <p:grpSpPr>
        <a:xfrm>
          <a:off x="0" y="0"/>
          <a:ext cx="0" cy="0"/>
          <a:chOff x="0" y="0"/>
          <a:chExt cx="0" cy="0"/>
        </a:xfrm>
      </p:grpSpPr>
      <p:sp>
        <p:nvSpPr>
          <p:cNvPr id="4" name="Title Placeholder 2">
            <a:extLst>
              <a:ext uri="{FF2B5EF4-FFF2-40B4-BE49-F238E27FC236}">
                <a16:creationId xmlns:a16="http://schemas.microsoft.com/office/drawing/2014/main" id="{9EA40622-ADD7-E14B-B1F0-E55544184C39}"/>
              </a:ext>
            </a:extLst>
          </p:cNvPr>
          <p:cNvSpPr>
            <a:spLocks noGrp="1"/>
          </p:cNvSpPr>
          <p:nvPr>
            <p:ph type="title" hasCustomPrompt="1"/>
          </p:nvPr>
        </p:nvSpPr>
        <p:spPr>
          <a:xfrm>
            <a:off x="270000" y="162001"/>
            <a:ext cx="8632506" cy="369332"/>
          </a:xfrm>
          <a:prstGeom prst="rect">
            <a:avLst/>
          </a:prstGeom>
        </p:spPr>
        <p:txBody>
          <a:bodyPr vert="horz" lIns="0" tIns="0" rIns="0" bIns="0" rtlCol="0" anchor="t" anchorCtr="0">
            <a:normAutofit/>
          </a:bodyPr>
          <a:lstStyle/>
          <a:p>
            <a:r>
              <a:rPr lang="en-US" dirty="0"/>
              <a:t>TITLE</a:t>
            </a:r>
            <a:endParaRPr lang="en-GB" dirty="0"/>
          </a:p>
        </p:txBody>
      </p:sp>
      <p:sp>
        <p:nvSpPr>
          <p:cNvPr id="5" name="Picture Placeholder 24">
            <a:extLst>
              <a:ext uri="{FF2B5EF4-FFF2-40B4-BE49-F238E27FC236}">
                <a16:creationId xmlns:a16="http://schemas.microsoft.com/office/drawing/2014/main" id="{C017F956-2127-B047-9B2A-DA5BB1AFFDC7}"/>
              </a:ext>
            </a:extLst>
          </p:cNvPr>
          <p:cNvSpPr>
            <a:spLocks noGrp="1"/>
          </p:cNvSpPr>
          <p:nvPr>
            <p:ph type="pic" sz="quarter" idx="15"/>
          </p:nvPr>
        </p:nvSpPr>
        <p:spPr>
          <a:xfrm>
            <a:off x="6148200" y="810000"/>
            <a:ext cx="2700301" cy="3294627"/>
          </a:xfrm>
          <a:prstGeom prst="round2DiagRect">
            <a:avLst>
              <a:gd name="adj1" fmla="val 0"/>
              <a:gd name="adj2" fmla="val 9482"/>
            </a:avLst>
          </a:prstGeom>
        </p:spPr>
        <p:txBody>
          <a:bodyPr/>
          <a:lstStyle>
            <a:lvl1pPr marL="0" indent="0">
              <a:buNone/>
              <a:defRPr sz="1200"/>
            </a:lvl1pPr>
          </a:lstStyle>
          <a:p>
            <a:r>
              <a:rPr lang="en-US"/>
              <a:t>Click icon to add picture</a:t>
            </a:r>
            <a:endParaRPr lang="en-GB" dirty="0"/>
          </a:p>
        </p:txBody>
      </p:sp>
      <p:sp>
        <p:nvSpPr>
          <p:cNvPr id="7" name="Text Placeholder 4">
            <a:extLst>
              <a:ext uri="{FF2B5EF4-FFF2-40B4-BE49-F238E27FC236}">
                <a16:creationId xmlns:a16="http://schemas.microsoft.com/office/drawing/2014/main" id="{D66140D5-5CE0-F14A-ACE3-A9EA6FA68B6B}"/>
              </a:ext>
            </a:extLst>
          </p:cNvPr>
          <p:cNvSpPr>
            <a:spLocks noGrp="1"/>
          </p:cNvSpPr>
          <p:nvPr>
            <p:ph type="body" sz="quarter" idx="16" hasCustomPrompt="1"/>
            <p:custDataLst>
              <p:tags r:id="rId1"/>
            </p:custDataLst>
          </p:nvPr>
        </p:nvSpPr>
        <p:spPr>
          <a:xfrm>
            <a:off x="270000" y="810000"/>
            <a:ext cx="5688841" cy="3304800"/>
          </a:xfrm>
          <a:prstGeom prst="round2DiagRect">
            <a:avLst>
              <a:gd name="adj1" fmla="val 0"/>
              <a:gd name="adj2" fmla="val 8708"/>
            </a:avLst>
          </a:prstGeom>
          <a:solidFill>
            <a:schemeClr val="tx2"/>
          </a:solidFill>
          <a:ln/>
        </p:spPr>
        <p:txBody>
          <a:bodyPr vert="horz" wrap="square" lIns="108000" tIns="108000" rIns="108000" bIns="108000" rtlCol="0" anchor="t" anchorCtr="0">
            <a:noAutofit/>
          </a:bodyPr>
          <a:lstStyle>
            <a:lvl1pPr marL="257175" indent="-257175" algn="l">
              <a:buFont typeface="Arial" panose="020B0604020202020204" pitchFamily="34" charset="0"/>
              <a:buChar char="•"/>
              <a:defRPr lang="en-GB" sz="1500" dirty="0" smtClean="0">
                <a:solidFill>
                  <a:schemeClr val="bg1"/>
                </a:solidFill>
              </a:defRPr>
            </a:lvl1pPr>
            <a:lvl2pPr marL="540544" indent="-190500" algn="l">
              <a:buFont typeface="Arial" panose="020B0604020202020204" pitchFamily="34" charset="0"/>
              <a:buChar char="•"/>
              <a:tabLst/>
              <a:defRPr lang="en-GB" sz="1500" dirty="0" smtClean="0">
                <a:solidFill>
                  <a:schemeClr val="bg1"/>
                </a:solidFill>
              </a:defRPr>
            </a:lvl2pPr>
            <a:lvl3pPr marL="722250" indent="0" algn="l">
              <a:buNone/>
              <a:defRPr lang="en-GB" sz="1500" dirty="0">
                <a:solidFill>
                  <a:schemeClr val="bg1"/>
                </a:solidFill>
              </a:defRPr>
            </a:lvl3pPr>
            <a:lvl4pPr marL="1065150" indent="0" algn="l">
              <a:buNone/>
              <a:defRPr lang="en-GB" sz="15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Slide Number Placeholder 1">
            <a:extLst>
              <a:ext uri="{FF2B5EF4-FFF2-40B4-BE49-F238E27FC236}">
                <a16:creationId xmlns:a16="http://schemas.microsoft.com/office/drawing/2014/main" id="{A0212E26-61AF-C349-8627-08A2D0ECD253}"/>
              </a:ext>
            </a:extLst>
          </p:cNvPr>
          <p:cNvSpPr>
            <a:spLocks noGrp="1"/>
          </p:cNvSpPr>
          <p:nvPr>
            <p:ph type="sldNum" sz="quarter" idx="17"/>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89989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Blue Text Box">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25864E2-0DB5-854E-8327-1380A4E284D6}"/>
              </a:ext>
            </a:extLst>
          </p:cNvPr>
          <p:cNvSpPr>
            <a:spLocks noGrp="1"/>
          </p:cNvSpPr>
          <p:nvPr>
            <p:ph type="body" sz="quarter" idx="16" hasCustomPrompt="1"/>
            <p:custDataLst>
              <p:tags r:id="rId1"/>
            </p:custDataLst>
          </p:nvPr>
        </p:nvSpPr>
        <p:spPr>
          <a:xfrm>
            <a:off x="269999" y="810000"/>
            <a:ext cx="8632506" cy="3304800"/>
          </a:xfrm>
          <a:prstGeom prst="round2DiagRect">
            <a:avLst>
              <a:gd name="adj1" fmla="val 0"/>
              <a:gd name="adj2" fmla="val 8938"/>
            </a:avLst>
          </a:prstGeom>
          <a:solidFill>
            <a:schemeClr val="tx2"/>
          </a:solidFill>
          <a:ln/>
        </p:spPr>
        <p:txBody>
          <a:bodyPr vert="horz" wrap="square" lIns="108000" tIns="108000" rIns="108000" bIns="108000" rtlCol="0" anchor="t" anchorCtr="0">
            <a:noAutofit/>
          </a:bodyPr>
          <a:lstStyle>
            <a:lvl1pPr marL="257175" indent="-257175" algn="l">
              <a:buFont typeface="Arial" panose="020B0604020202020204" pitchFamily="34" charset="0"/>
              <a:buChar char="•"/>
              <a:defRPr lang="en-GB" sz="1500" dirty="0" smtClean="0">
                <a:solidFill>
                  <a:schemeClr val="bg1"/>
                </a:solidFill>
              </a:defRPr>
            </a:lvl1pPr>
            <a:lvl2pPr marL="540544" indent="-190500" algn="l">
              <a:buFont typeface="Arial" panose="020B0604020202020204" pitchFamily="34" charset="0"/>
              <a:buChar char="•"/>
              <a:tabLst/>
              <a:defRPr lang="en-GB" sz="1500" dirty="0" smtClean="0">
                <a:solidFill>
                  <a:schemeClr val="bg1"/>
                </a:solidFill>
              </a:defRPr>
            </a:lvl2pPr>
            <a:lvl3pPr marL="722250" indent="0" algn="l">
              <a:buNone/>
              <a:defRPr lang="en-GB" sz="1500" dirty="0">
                <a:solidFill>
                  <a:schemeClr val="bg1"/>
                </a:solidFill>
              </a:defRPr>
            </a:lvl3pPr>
            <a:lvl4pPr marL="1065150" indent="0" algn="l">
              <a:buNone/>
              <a:defRPr lang="en-GB" sz="1500" dirty="0" smtClean="0">
                <a:solidFill>
                  <a:schemeClr val="bg1"/>
                </a:solidFill>
              </a:defRPr>
            </a:lvl4p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2" name="Title 1">
            <a:extLst>
              <a:ext uri="{FF2B5EF4-FFF2-40B4-BE49-F238E27FC236}">
                <a16:creationId xmlns:a16="http://schemas.microsoft.com/office/drawing/2014/main" id="{7088A4E2-2C31-B740-BA69-0A9842F022A1}"/>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432F7646-9DA9-A14E-8EE9-9A7286887074}"/>
              </a:ext>
            </a:extLst>
          </p:cNvPr>
          <p:cNvSpPr>
            <a:spLocks noGrp="1"/>
          </p:cNvSpPr>
          <p:nvPr>
            <p:ph type="sldNum" sz="quarter" idx="17"/>
          </p:nvPr>
        </p:nvSpPr>
        <p:spPr/>
        <p:txBody>
          <a:body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spTree>
    <p:extLst>
      <p:ext uri="{BB962C8B-B14F-4D97-AF65-F5344CB8AC3E}">
        <p14:creationId xmlns:p14="http://schemas.microsoft.com/office/powerpoint/2010/main" val="4020040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1.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7.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AB515FED-8336-40CF-07BD-D8CD59B0773E}"/>
              </a:ext>
            </a:extLst>
          </p:cNvPr>
          <p:cNvSpPr>
            <a:spLocks noGrp="1" noChangeArrowheads="1"/>
          </p:cNvSpPr>
          <p:nvPr>
            <p:ph type="body" idx="1"/>
          </p:nvPr>
        </p:nvSpPr>
        <p:spPr bwMode="auto">
          <a:xfrm>
            <a:off x="249238" y="911225"/>
            <a:ext cx="86455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dirty="0"/>
              <a:t>Click to </a:t>
            </a:r>
            <a:r>
              <a:rPr lang="it-IT" altLang="it-IT" dirty="0" err="1"/>
              <a:t>edit</a:t>
            </a:r>
            <a:r>
              <a:rPr lang="it-IT" altLang="it-IT" dirty="0"/>
              <a:t> Master text </a:t>
            </a:r>
            <a:r>
              <a:rPr lang="it-IT" altLang="it-IT" dirty="0" err="1"/>
              <a:t>styles</a:t>
            </a:r>
            <a:endParaRPr lang="it-IT" altLang="it-IT" dirty="0"/>
          </a:p>
          <a:p>
            <a:pPr lvl="1"/>
            <a:r>
              <a:rPr lang="it-IT" altLang="it-IT" dirty="0"/>
              <a:t>Second </a:t>
            </a:r>
            <a:r>
              <a:rPr lang="it-IT" altLang="it-IT" dirty="0" err="1"/>
              <a:t>level</a:t>
            </a:r>
            <a:endParaRPr lang="it-IT" altLang="it-IT" dirty="0"/>
          </a:p>
          <a:p>
            <a:pPr lvl="2"/>
            <a:r>
              <a:rPr lang="it-IT" altLang="it-IT" dirty="0"/>
              <a:t>Third </a:t>
            </a:r>
            <a:r>
              <a:rPr lang="it-IT" altLang="it-IT" dirty="0" err="1"/>
              <a:t>level</a:t>
            </a:r>
            <a:endParaRPr lang="it-IT" altLang="it-IT" dirty="0"/>
          </a:p>
          <a:p>
            <a:pPr lvl="3"/>
            <a:r>
              <a:rPr lang="it-IT" altLang="it-IT" dirty="0" err="1"/>
              <a:t>Fourth</a:t>
            </a:r>
            <a:r>
              <a:rPr lang="it-IT" altLang="it-IT" dirty="0"/>
              <a:t> </a:t>
            </a:r>
            <a:r>
              <a:rPr lang="it-IT" altLang="it-IT" dirty="0" err="1"/>
              <a:t>level</a:t>
            </a:r>
            <a:endParaRPr lang="it-IT" altLang="it-IT" dirty="0"/>
          </a:p>
          <a:p>
            <a:pPr lvl="4"/>
            <a:r>
              <a:rPr lang="it-IT" altLang="it-IT" dirty="0" err="1"/>
              <a:t>Fifth</a:t>
            </a:r>
            <a:r>
              <a:rPr lang="it-IT" altLang="it-IT" dirty="0"/>
              <a:t> </a:t>
            </a:r>
            <a:r>
              <a:rPr lang="it-IT" altLang="it-IT" dirty="0" err="1"/>
              <a:t>level</a:t>
            </a:r>
            <a:endParaRPr lang="it-IT" altLang="it-IT" dirty="0"/>
          </a:p>
        </p:txBody>
      </p:sp>
      <p:sp>
        <p:nvSpPr>
          <p:cNvPr id="9" name="Rectangle 5">
            <a:extLst>
              <a:ext uri="{FF2B5EF4-FFF2-40B4-BE49-F238E27FC236}">
                <a16:creationId xmlns:a16="http://schemas.microsoft.com/office/drawing/2014/main" id="{0804A02F-CD08-F853-39C4-A76F4899831A}"/>
              </a:ext>
            </a:extLst>
          </p:cNvPr>
          <p:cNvSpPr>
            <a:spLocks noGrp="1" noChangeArrowheads="1"/>
          </p:cNvSpPr>
          <p:nvPr>
            <p:ph type="ftr" sz="quarter" idx="3"/>
          </p:nvPr>
        </p:nvSpPr>
        <p:spPr bwMode="auto">
          <a:xfrm>
            <a:off x="0" y="4786313"/>
            <a:ext cx="2895600" cy="357187"/>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900" b="0">
                <a:latin typeface="Calibri" panose="020F0502020204030204" pitchFamily="34" charset="0"/>
              </a:defRPr>
            </a:lvl1pPr>
          </a:lstStyle>
          <a:p>
            <a:pPr>
              <a:defRPr/>
            </a:pPr>
            <a:r>
              <a:rPr lang="it-IT" dirty="0" smtClean="0"/>
              <a:t>Facoltà di Economia</a:t>
            </a:r>
            <a:endParaRPr lang="it-IT" dirty="0"/>
          </a:p>
        </p:txBody>
      </p:sp>
      <p:sp>
        <p:nvSpPr>
          <p:cNvPr id="10" name="Rectangle 6">
            <a:extLst>
              <a:ext uri="{FF2B5EF4-FFF2-40B4-BE49-F238E27FC236}">
                <a16:creationId xmlns:a16="http://schemas.microsoft.com/office/drawing/2014/main" id="{5C73644C-400E-A02C-B38E-076E23FF22E7}"/>
              </a:ext>
            </a:extLst>
          </p:cNvPr>
          <p:cNvSpPr>
            <a:spLocks noGrp="1" noChangeArrowheads="1"/>
          </p:cNvSpPr>
          <p:nvPr>
            <p:ph type="sldNum" sz="quarter" idx="4"/>
          </p:nvPr>
        </p:nvSpPr>
        <p:spPr bwMode="auto">
          <a:xfrm>
            <a:off x="4286250" y="4786313"/>
            <a:ext cx="571500" cy="357187"/>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900" b="0">
                <a:latin typeface="Calibri" panose="020F0502020204030204" pitchFamily="34" charset="0"/>
              </a:defRPr>
            </a:lvl1pPr>
          </a:lstStyle>
          <a:p>
            <a:pPr>
              <a:defRPr/>
            </a:pPr>
            <a:fld id="{C9F468B8-7C71-C842-A98D-0B0F178F1BE5}" type="slidenum">
              <a:rPr lang="it-IT" altLang="it-IT" smtClean="0"/>
              <a:pPr>
                <a:defRPr/>
              </a:pPr>
              <a:t>‹N›</a:t>
            </a:fld>
            <a:endParaRPr lang="it-IT" altLang="it-IT" dirty="0"/>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Lst>
  <p:txStyles>
    <p:titleStyle>
      <a:lvl1pPr algn="ctr" rtl="0" eaLnBrk="0" fontAlgn="base" hangingPunct="0">
        <a:spcBef>
          <a:spcPct val="0"/>
        </a:spcBef>
        <a:spcAft>
          <a:spcPct val="0"/>
        </a:spcAft>
        <a:defRPr sz="3300">
          <a:solidFill>
            <a:schemeClr val="tx2"/>
          </a:solidFill>
          <a:latin typeface="Arial"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100">
          <a:solidFill>
            <a:schemeClr val="tx1"/>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Char char="–"/>
        <a:defRPr sz="1900">
          <a:solidFill>
            <a:schemeClr val="tx1"/>
          </a:solidFill>
          <a:latin typeface="Calibri" panose="020F0502020204030204" pitchFamily="34" charset="0"/>
        </a:defRPr>
      </a:lvl2pPr>
      <a:lvl3pPr marL="857250" indent="-171450" algn="l" rtl="0" eaLnBrk="0" fontAlgn="base" hangingPunct="0">
        <a:spcBef>
          <a:spcPct val="20000"/>
        </a:spcBef>
        <a:spcAft>
          <a:spcPct val="0"/>
        </a:spcAft>
        <a:buChar char="•"/>
        <a:defRPr>
          <a:solidFill>
            <a:schemeClr val="tx1"/>
          </a:solidFill>
          <a:latin typeface="Calibri" panose="020F0502020204030204" pitchFamily="34" charset="0"/>
        </a:defRPr>
      </a:lvl3pPr>
      <a:lvl4pPr marL="1200150" indent="-171450" algn="l" rtl="0" eaLnBrk="0" fontAlgn="base" hangingPunct="0">
        <a:spcBef>
          <a:spcPct val="20000"/>
        </a:spcBef>
        <a:spcAft>
          <a:spcPct val="0"/>
        </a:spcAft>
        <a:buChar char="–"/>
        <a:defRPr sz="1500">
          <a:solidFill>
            <a:schemeClr val="tx1"/>
          </a:solidFill>
          <a:latin typeface="Calibri" panose="020F0502020204030204" pitchFamily="34" charset="0"/>
        </a:defRPr>
      </a:lvl4pPr>
      <a:lvl5pPr marL="1543050" indent="-171450" algn="l" rtl="0" eaLnBrk="0" fontAlgn="base" hangingPunct="0">
        <a:spcBef>
          <a:spcPct val="20000"/>
        </a:spcBef>
        <a:spcAft>
          <a:spcPct val="0"/>
        </a:spcAft>
        <a:buChar char="»"/>
        <a:defRPr sz="1500">
          <a:solidFill>
            <a:schemeClr val="tx1"/>
          </a:solidFill>
          <a:latin typeface="Calibri" panose="020F050202020403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335">
            <a:extLst>
              <a:ext uri="{FF2B5EF4-FFF2-40B4-BE49-F238E27FC236}">
                <a16:creationId xmlns:a16="http://schemas.microsoft.com/office/drawing/2014/main" id="{5D0A9233-2E30-0146-A29E-D789F857F870}"/>
              </a:ext>
            </a:extLst>
          </p:cNvPr>
          <p:cNvSpPr>
            <a:spLocks noGrp="1"/>
          </p:cNvSpPr>
          <p:nvPr>
            <p:ph type="body" idx="1"/>
            <p:custDataLst>
              <p:tags r:id="rId13"/>
            </p:custDataLst>
          </p:nvPr>
        </p:nvSpPr>
        <p:spPr bwMode="auto">
          <a:xfrm>
            <a:off x="270000" y="810001"/>
            <a:ext cx="5940398" cy="3294455"/>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rmAutofit/>
          </a:bodyPr>
          <a:lstStyle/>
          <a:p>
            <a:r>
              <a:rPr lang="en-GB" dirty="0"/>
              <a:t>This placeholder text is intended to show correct position and size of text. To ensure you have the correct size, colour and location of the text, it is recommended that you simply select and over-type this placeholder text.</a:t>
            </a:r>
          </a:p>
          <a:p>
            <a:pPr marL="342900" indent="-342900">
              <a:buFont typeface="Arial" panose="020B0604020202020204" pitchFamily="34" charset="0"/>
              <a:buChar char="•"/>
            </a:pPr>
            <a:r>
              <a:rPr lang="en-US" dirty="0"/>
              <a:t>First level bullet point</a:t>
            </a:r>
          </a:p>
        </p:txBody>
      </p:sp>
      <p:sp>
        <p:nvSpPr>
          <p:cNvPr id="9" name="Title Placeholder 2">
            <a:extLst>
              <a:ext uri="{FF2B5EF4-FFF2-40B4-BE49-F238E27FC236}">
                <a16:creationId xmlns:a16="http://schemas.microsoft.com/office/drawing/2014/main" id="{70B3CB14-F428-6F43-84E0-B136BAA220F6}"/>
              </a:ext>
            </a:extLst>
          </p:cNvPr>
          <p:cNvSpPr>
            <a:spLocks noGrp="1"/>
          </p:cNvSpPr>
          <p:nvPr>
            <p:ph type="title"/>
          </p:nvPr>
        </p:nvSpPr>
        <p:spPr>
          <a:xfrm>
            <a:off x="270000" y="162001"/>
            <a:ext cx="8632506" cy="369332"/>
          </a:xfrm>
          <a:prstGeom prst="rect">
            <a:avLst/>
          </a:prstGeom>
          <a:noFill/>
        </p:spPr>
        <p:txBody>
          <a:bodyPr vert="horz" lIns="0" tIns="0" rIns="0" bIns="0" rtlCol="0" anchor="t" anchorCtr="0">
            <a:normAutofit/>
          </a:bodyPr>
          <a:lstStyle/>
          <a:p>
            <a:r>
              <a:rPr lang="en-US" dirty="0"/>
              <a:t>TITLE</a:t>
            </a:r>
            <a:endParaRPr lang="en-GB" dirty="0"/>
          </a:p>
        </p:txBody>
      </p:sp>
      <p:pic>
        <p:nvPicPr>
          <p:cNvPr id="6" name="Picture 5">
            <a:extLst>
              <a:ext uri="{FF2B5EF4-FFF2-40B4-BE49-F238E27FC236}">
                <a16:creationId xmlns:a16="http://schemas.microsoft.com/office/drawing/2014/main" id="{3AA501CE-3CA7-C24B-A816-9E7EB482747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0" y="4308245"/>
            <a:ext cx="9144000" cy="200025"/>
          </a:xfrm>
          <a:prstGeom prst="rect">
            <a:avLst/>
          </a:prstGeom>
        </p:spPr>
      </p:pic>
      <p:sp>
        <p:nvSpPr>
          <p:cNvPr id="2" name="Slide Number Placeholder 1">
            <a:extLst>
              <a:ext uri="{FF2B5EF4-FFF2-40B4-BE49-F238E27FC236}">
                <a16:creationId xmlns:a16="http://schemas.microsoft.com/office/drawing/2014/main" id="{EEF8AF96-4C60-5E4A-ADFE-6697CA03144B}"/>
              </a:ext>
            </a:extLst>
          </p:cNvPr>
          <p:cNvSpPr>
            <a:spLocks noGrp="1"/>
          </p:cNvSpPr>
          <p:nvPr>
            <p:ph type="sldNum" sz="quarter" idx="4"/>
          </p:nvPr>
        </p:nvSpPr>
        <p:spPr>
          <a:xfrm>
            <a:off x="8325293" y="4630500"/>
            <a:ext cx="563107" cy="273844"/>
          </a:xfrm>
          <a:prstGeom prst="rect">
            <a:avLst/>
          </a:prstGeom>
        </p:spPr>
        <p:txBody>
          <a:bodyPr vert="horz" lIns="0" tIns="0" rIns="0" bIns="0" rtlCol="0" anchor="ctr"/>
          <a:lstStyle>
            <a:lvl1pPr algn="r">
              <a:defRPr sz="900">
                <a:solidFill>
                  <a:schemeClr val="tx2"/>
                </a:solidFill>
              </a:defRPr>
            </a:lvl1pPr>
          </a:lstStyle>
          <a:p>
            <a:pPr defTabSz="685800" eaLnBrk="1" fontAlgn="auto" hangingPunct="1">
              <a:spcBef>
                <a:spcPts val="0"/>
              </a:spcBef>
              <a:spcAft>
                <a:spcPts val="0"/>
              </a:spcAft>
            </a:pPr>
            <a:fld id="{28A3D32B-9EE4-634E-8394-5B7C42BAEC12}" type="slidenum">
              <a:rPr lang="en-US" b="0" smtClean="0">
                <a:solidFill>
                  <a:srgbClr val="034EA2"/>
                </a:solidFill>
                <a:latin typeface="Calibri"/>
              </a:rPr>
              <a:pPr defTabSz="685800" eaLnBrk="1" fontAlgn="auto" hangingPunct="1">
                <a:spcBef>
                  <a:spcPts val="0"/>
                </a:spcBef>
                <a:spcAft>
                  <a:spcPts val="0"/>
                </a:spcAft>
              </a:pPr>
              <a:t>‹N›</a:t>
            </a:fld>
            <a:endParaRPr lang="en-US" b="0">
              <a:solidFill>
                <a:srgbClr val="034EA2"/>
              </a:solidFill>
              <a:latin typeface="Calibri"/>
            </a:endParaRPr>
          </a:p>
        </p:txBody>
      </p:sp>
      <p:pic>
        <p:nvPicPr>
          <p:cNvPr id="4" name="Picture 3">
            <a:extLst>
              <a:ext uri="{FF2B5EF4-FFF2-40B4-BE49-F238E27FC236}">
                <a16:creationId xmlns:a16="http://schemas.microsoft.com/office/drawing/2014/main" id="{ACF650B8-9D74-894A-AB94-D00E57B44F08}"/>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85740" y="4457701"/>
            <a:ext cx="3859970" cy="634964"/>
          </a:xfrm>
          <a:prstGeom prst="rect">
            <a:avLst/>
          </a:prstGeom>
        </p:spPr>
      </p:pic>
    </p:spTree>
    <p:extLst>
      <p:ext uri="{BB962C8B-B14F-4D97-AF65-F5344CB8AC3E}">
        <p14:creationId xmlns:p14="http://schemas.microsoft.com/office/powerpoint/2010/main" val="3751058083"/>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hf hdr="0" ftr="0" dt="0"/>
  <p:txStyles>
    <p:titleStyle>
      <a:lvl1pPr marL="0" indent="0" algn="l" defTabSz="685800" rtl="0" eaLnBrk="1" latinLnBrk="0" hangingPunct="1">
        <a:lnSpc>
          <a:spcPct val="100000"/>
        </a:lnSpc>
        <a:spcBef>
          <a:spcPct val="20000"/>
        </a:spcBef>
        <a:spcAft>
          <a:spcPts val="0"/>
        </a:spcAft>
        <a:buNone/>
        <a:defRPr kumimoji="0" sz="2400" b="0" i="0" u="none" kern="1200" cap="all" baseline="0">
          <a:solidFill>
            <a:schemeClr val="tx2"/>
          </a:solidFill>
          <a:latin typeface="Calibri Light" panose="020F0302020204030204" pitchFamily="34" charset="0"/>
          <a:ea typeface="+mj-ea"/>
          <a:cs typeface="Calibri Light" panose="020F0302020204030204" pitchFamily="34" charset="0"/>
        </a:defRPr>
      </a:lvl1pPr>
    </p:titleStyle>
    <p:bodyStyle>
      <a:lvl1pPr marL="257175" indent="-257175" algn="l" defTabSz="685800" rtl="0" eaLnBrk="1" latinLnBrk="0" hangingPunct="1">
        <a:lnSpc>
          <a:spcPct val="95000"/>
        </a:lnSpc>
        <a:spcBef>
          <a:spcPts val="375"/>
        </a:spcBef>
        <a:spcAft>
          <a:spcPts val="375"/>
        </a:spcAft>
        <a:buClr>
          <a:srgbClr val="6BB745"/>
        </a:buClr>
        <a:buSzPct val="100000"/>
        <a:buFont typeface="Arial" panose="020B0604020202020204" pitchFamily="34" charset="0"/>
        <a:buChar char="•"/>
        <a:defRPr kumimoji="0" sz="1500" b="0" i="0" u="none" kern="1200" baseline="0">
          <a:solidFill>
            <a:srgbClr val="333333"/>
          </a:solidFill>
          <a:latin typeface="Calibri Light" panose="020F0302020204030204" pitchFamily="34" charset="0"/>
          <a:ea typeface="+mn-ea"/>
          <a:cs typeface="Calibri Light" panose="020F0302020204030204" pitchFamily="34" charset="0"/>
        </a:defRPr>
      </a:lvl1pPr>
      <a:lvl2pPr marL="486000" indent="-135000" algn="l" defTabSz="685800" rtl="0" eaLnBrk="1" latinLnBrk="0" hangingPunct="1">
        <a:lnSpc>
          <a:spcPct val="95000"/>
        </a:lnSpc>
        <a:spcBef>
          <a:spcPts val="375"/>
        </a:spcBef>
        <a:spcAft>
          <a:spcPts val="375"/>
        </a:spcAft>
        <a:buClr>
          <a:srgbClr val="6BB745"/>
        </a:buClr>
        <a:buSzPct val="100000"/>
        <a:buFont typeface="Arial" pitchFamily="34" charset="0"/>
        <a:buChar char="•"/>
        <a:defRPr kumimoji="0" sz="1500" b="0" i="0" u="none" kern="1200" baseline="0">
          <a:solidFill>
            <a:srgbClr val="333333"/>
          </a:solidFill>
          <a:latin typeface="Calibri" panose="020F0502020204030204" pitchFamily="34" charset="0"/>
          <a:ea typeface="+mn-ea"/>
          <a:cs typeface="+mn-cs"/>
        </a:defRPr>
      </a:lvl2pPr>
      <a:lvl3pPr marL="857250" indent="-135000" algn="l" defTabSz="685800" rtl="0" eaLnBrk="1" latinLnBrk="0" hangingPunct="1">
        <a:lnSpc>
          <a:spcPct val="95000"/>
        </a:lnSpc>
        <a:spcBef>
          <a:spcPts val="375"/>
        </a:spcBef>
        <a:spcAft>
          <a:spcPts val="375"/>
        </a:spcAft>
        <a:buClr>
          <a:srgbClr val="6BB745"/>
        </a:buClr>
        <a:buSzPct val="100000"/>
        <a:buFont typeface="Arial" pitchFamily="34" charset="0"/>
        <a:buChar char="•"/>
        <a:defRPr kumimoji="0" sz="1500" b="0" i="0" u="none" kern="1200" baseline="0">
          <a:solidFill>
            <a:srgbClr val="333333"/>
          </a:solidFill>
          <a:latin typeface="Calibri" panose="020F0502020204030204" pitchFamily="34" charset="0"/>
          <a:ea typeface="+mn-ea"/>
          <a:cs typeface="+mn-cs"/>
        </a:defRPr>
      </a:lvl3pPr>
      <a:lvl4pPr marL="1200150" indent="-135000" algn="l" defTabSz="685800" rtl="0" eaLnBrk="1" latinLnBrk="0" hangingPunct="1">
        <a:lnSpc>
          <a:spcPct val="95000"/>
        </a:lnSpc>
        <a:spcBef>
          <a:spcPts val="375"/>
        </a:spcBef>
        <a:spcAft>
          <a:spcPts val="375"/>
        </a:spcAft>
        <a:buClr>
          <a:srgbClr val="6BB745"/>
        </a:buClr>
        <a:buSzPct val="100000"/>
        <a:buFont typeface="Arial" pitchFamily="34" charset="0"/>
        <a:buChar char="•"/>
        <a:defRPr kumimoji="0" sz="1500" b="0" i="0" u="none" kern="1200" baseline="0">
          <a:solidFill>
            <a:srgbClr val="333333"/>
          </a:solidFill>
          <a:latin typeface="Calibri" panose="020F0502020204030204" pitchFamily="34" charset="0"/>
          <a:ea typeface="+mn-ea"/>
          <a:cs typeface="+mn-cs"/>
        </a:defRPr>
      </a:lvl4pPr>
      <a:lvl5pPr marL="1543050" indent="-171450" algn="l" defTabSz="685800" rtl="0" eaLnBrk="1" latinLnBrk="0" hangingPunct="1">
        <a:lnSpc>
          <a:spcPct val="95000"/>
        </a:lnSpc>
        <a:spcBef>
          <a:spcPts val="375"/>
        </a:spcBef>
        <a:spcAft>
          <a:spcPts val="375"/>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346">
          <p15:clr>
            <a:srgbClr val="F26B43"/>
          </p15:clr>
        </p15:guide>
        <p15:guide id="3" pos="7287">
          <p15:clr>
            <a:srgbClr val="F26B43"/>
          </p15:clr>
        </p15:guide>
        <p15:guide id="4" orient="horz" pos="3974">
          <p15:clr>
            <a:srgbClr val="F26B43"/>
          </p15:clr>
        </p15:guide>
        <p15:guide id="5" orient="horz" pos="754">
          <p15:clr>
            <a:srgbClr val="F26B43"/>
          </p15:clr>
        </p15:guide>
        <p15:guide id="6" orient="horz" pos="618">
          <p15:clr>
            <a:srgbClr val="F26B43"/>
          </p15:clr>
        </p15:guide>
        <p15:guide id="7" pos="4294">
          <p15:clr>
            <a:srgbClr val="F26B43"/>
          </p15:clr>
        </p15:guide>
        <p15:guide id="8" pos="4747">
          <p15:clr>
            <a:srgbClr val="F26B43"/>
          </p15:clr>
        </p15:guide>
        <p15:guide id="9" pos="5382">
          <p15:clr>
            <a:srgbClr val="F26B43"/>
          </p15:clr>
        </p15:guide>
        <p15:guide id="10" orient="horz" pos="35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8D7122-FB7A-188B-38E0-6357A4E950A5}"/>
              </a:ext>
            </a:extLst>
          </p:cNvPr>
          <p:cNvSpPr>
            <a:spLocks noGrp="1"/>
          </p:cNvSpPr>
          <p:nvPr>
            <p:ph type="ctrTitle"/>
          </p:nvPr>
        </p:nvSpPr>
        <p:spPr>
          <a:xfrm>
            <a:off x="401570" y="906858"/>
            <a:ext cx="8450249" cy="1692769"/>
          </a:xfrm>
        </p:spPr>
        <p:txBody>
          <a:bodyPr/>
          <a:lstStyle/>
          <a:p>
            <a:r>
              <a:rPr lang="it-IT" altLang="it-IT" sz="3000" i="1" dirty="0">
                <a:solidFill>
                  <a:srgbClr val="C00000"/>
                </a:solidFill>
                <a:cs typeface="Calibri" panose="020F0502020204030204" pitchFamily="34" charset="0"/>
              </a:rPr>
              <a:t/>
            </a:r>
            <a:br>
              <a:rPr lang="it-IT" altLang="it-IT" sz="3000" i="1" dirty="0">
                <a:solidFill>
                  <a:srgbClr val="C00000"/>
                </a:solidFill>
                <a:cs typeface="Calibri" panose="020F0502020204030204" pitchFamily="34" charset="0"/>
              </a:rPr>
            </a:br>
            <a:r>
              <a:rPr lang="it-IT" altLang="it-IT" sz="3000" i="1" dirty="0">
                <a:solidFill>
                  <a:srgbClr val="C00000"/>
                </a:solidFill>
                <a:cs typeface="Calibri" panose="020F0502020204030204" pitchFamily="34" charset="0"/>
              </a:rPr>
              <a:t/>
            </a:r>
            <a:br>
              <a:rPr lang="it-IT" altLang="it-IT" sz="3000" i="1" dirty="0">
                <a:solidFill>
                  <a:srgbClr val="C00000"/>
                </a:solidFill>
                <a:cs typeface="Calibri" panose="020F0502020204030204" pitchFamily="34" charset="0"/>
              </a:rPr>
            </a:br>
            <a:r>
              <a:rPr lang="it-IT" altLang="it-IT" sz="3000" i="1" dirty="0" smtClean="0">
                <a:solidFill>
                  <a:srgbClr val="C00000"/>
                </a:solidFill>
                <a:cs typeface="Calibri" panose="020F0502020204030204" pitchFamily="34" charset="0"/>
              </a:rPr>
              <a:t>Le </a:t>
            </a:r>
            <a:r>
              <a:rPr lang="it-IT" altLang="it-IT" sz="3000" i="1" dirty="0">
                <a:solidFill>
                  <a:srgbClr val="C00000"/>
                </a:solidFill>
                <a:cs typeface="Calibri" panose="020F0502020204030204" pitchFamily="34" charset="0"/>
              </a:rPr>
              <a:t>materie </a:t>
            </a:r>
            <a:r>
              <a:rPr lang="it-IT" altLang="it-IT" sz="3000" i="1" dirty="0" smtClean="0">
                <a:solidFill>
                  <a:srgbClr val="C00000"/>
                </a:solidFill>
                <a:cs typeface="Calibri" panose="020F0502020204030204" pitchFamily="34" charset="0"/>
              </a:rPr>
              <a:t>prime critiche</a:t>
            </a:r>
            <a:endParaRPr lang="it-IT" sz="3000" dirty="0">
              <a:cs typeface="Calibri" panose="020F0502020204030204" pitchFamily="34" charset="0"/>
            </a:endParaRPr>
          </a:p>
        </p:txBody>
      </p:sp>
      <p:sp>
        <p:nvSpPr>
          <p:cNvPr id="3" name="Segnaposto testo 2">
            <a:extLst>
              <a:ext uri="{FF2B5EF4-FFF2-40B4-BE49-F238E27FC236}">
                <a16:creationId xmlns:a16="http://schemas.microsoft.com/office/drawing/2014/main" id="{A5435A63-C3B4-D4EC-F2A2-3DA9154FEB4D}"/>
              </a:ext>
            </a:extLst>
          </p:cNvPr>
          <p:cNvSpPr>
            <a:spLocks noGrp="1"/>
          </p:cNvSpPr>
          <p:nvPr>
            <p:ph type="body" sz="quarter" idx="10"/>
          </p:nvPr>
        </p:nvSpPr>
        <p:spPr>
          <a:xfrm>
            <a:off x="1633795" y="2761191"/>
            <a:ext cx="5650273" cy="829962"/>
          </a:xfrm>
        </p:spPr>
        <p:txBody>
          <a:bodyPr/>
          <a:lstStyle/>
          <a:p>
            <a:pPr eaLnBrk="1" hangingPunct="1">
              <a:spcBef>
                <a:spcPct val="0"/>
              </a:spcBef>
            </a:pPr>
            <a:r>
              <a:rPr lang="it-IT" altLang="it-IT" sz="2200" dirty="0">
                <a:solidFill>
                  <a:srgbClr val="0070C0"/>
                </a:solidFill>
                <a:cs typeface="Calibri" panose="020F0502020204030204" pitchFamily="34" charset="0"/>
              </a:rPr>
              <a:t>Silvia Gross</a:t>
            </a:r>
          </a:p>
          <a:p>
            <a:pPr eaLnBrk="1" hangingPunct="1">
              <a:spcBef>
                <a:spcPct val="0"/>
              </a:spcBef>
            </a:pPr>
            <a:r>
              <a:rPr lang="it-IT" altLang="it-IT" sz="2200" dirty="0">
                <a:solidFill>
                  <a:srgbClr val="0070C0"/>
                </a:solidFill>
                <a:cs typeface="Calibri" panose="020F0502020204030204" pitchFamily="34" charset="0"/>
              </a:rPr>
              <a:t>Dipartimento di Scienze </a:t>
            </a:r>
            <a:r>
              <a:rPr lang="it-IT" altLang="it-IT" sz="2200" dirty="0" smtClean="0">
                <a:solidFill>
                  <a:srgbClr val="0070C0"/>
                </a:solidFill>
                <a:cs typeface="Calibri" panose="020F0502020204030204" pitchFamily="34" charset="0"/>
              </a:rPr>
              <a:t>Chimiche</a:t>
            </a:r>
          </a:p>
          <a:p>
            <a:pPr eaLnBrk="1" hangingPunct="1">
              <a:spcBef>
                <a:spcPct val="0"/>
              </a:spcBef>
            </a:pPr>
            <a:r>
              <a:rPr lang="it-IT" altLang="it-IT" sz="2200" dirty="0" smtClean="0">
                <a:solidFill>
                  <a:srgbClr val="0070C0"/>
                </a:solidFill>
                <a:cs typeface="Calibri" panose="020F0502020204030204" pitchFamily="34" charset="0"/>
              </a:rPr>
              <a:t>Università degli Studi di Padova</a:t>
            </a:r>
            <a:endParaRPr lang="it-IT" altLang="it-IT" sz="2200" dirty="0">
              <a:solidFill>
                <a:srgbClr val="0070C0"/>
              </a:solidFill>
              <a:cs typeface="Calibri" panose="020F0502020204030204" pitchFamily="34" charset="0"/>
            </a:endParaRPr>
          </a:p>
        </p:txBody>
      </p:sp>
      <p:sp>
        <p:nvSpPr>
          <p:cNvPr id="7" name="CasellaDiTesto 6"/>
          <p:cNvSpPr txBox="1"/>
          <p:nvPr/>
        </p:nvSpPr>
        <p:spPr>
          <a:xfrm>
            <a:off x="2634742" y="4364268"/>
            <a:ext cx="4123115" cy="646331"/>
          </a:xfrm>
          <a:prstGeom prst="rect">
            <a:avLst/>
          </a:prstGeom>
          <a:noFill/>
        </p:spPr>
        <p:txBody>
          <a:bodyPr wrap="square" rtlCol="0">
            <a:spAutoFit/>
          </a:bodyPr>
          <a:lstStyle/>
          <a:p>
            <a:pPr algn="ctr"/>
            <a:r>
              <a:rPr lang="it-IT" b="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Corso Ambasciatori di Sostenibilità</a:t>
            </a:r>
          </a:p>
          <a:p>
            <a:pPr algn="ctr"/>
            <a:r>
              <a:rPr lang="it-IT" b="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5 aprile 2024</a:t>
            </a:r>
            <a:endParaRPr lang="en-GB" b="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p:cNvSpPr>
            <a:spLocks noChangeArrowheads="1"/>
          </p:cNvSpPr>
          <p:nvPr/>
        </p:nvSpPr>
        <p:spPr bwMode="auto">
          <a:xfrm>
            <a:off x="214686" y="4803775"/>
            <a:ext cx="9932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sz="1600" dirty="0">
                <a:solidFill>
                  <a:srgbClr val="0070C0"/>
                </a:solidFill>
              </a:rPr>
              <a:t>https://</a:t>
            </a:r>
            <a:r>
              <a:rPr lang="it-IT" altLang="it-IT" sz="1400" dirty="0">
                <a:solidFill>
                  <a:srgbClr val="0070C0"/>
                </a:solidFill>
              </a:rPr>
              <a:t>rmis.jrc.ec.europa.eu/uploads/CRMs_for_Strategic_Technologies_and_Sectors_in_the_EU_2020.pdf</a:t>
            </a:r>
          </a:p>
        </p:txBody>
      </p:sp>
      <p:sp>
        <p:nvSpPr>
          <p:cNvPr id="8" name="CasellaDiTesto 7"/>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Le materie prime critiche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Immagine 8"/>
          <p:cNvPicPr>
            <a:picLocks noChangeAspect="1"/>
          </p:cNvPicPr>
          <p:nvPr/>
        </p:nvPicPr>
        <p:blipFill>
          <a:blip r:embed="rId2"/>
          <a:stretch>
            <a:fillRect/>
          </a:stretch>
        </p:blipFill>
        <p:spPr>
          <a:xfrm>
            <a:off x="256816" y="1276128"/>
            <a:ext cx="4138286" cy="3254081"/>
          </a:xfrm>
          <a:prstGeom prst="rect">
            <a:avLst/>
          </a:prstGeom>
        </p:spPr>
      </p:pic>
      <p:pic>
        <p:nvPicPr>
          <p:cNvPr id="12"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2486" y="1276128"/>
            <a:ext cx="3016032" cy="363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31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46491" y="155474"/>
            <a:ext cx="6106601" cy="830997"/>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punto di partenza: le materie prime critiche</a:t>
            </a:r>
          </a:p>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(Critical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Raw</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Materials</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CRM)</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descr="Main characteristics of critical raw material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852" y="1165860"/>
            <a:ext cx="40576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3194231" y="3791074"/>
            <a:ext cx="1962891" cy="14324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1018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23631" y="28120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approvigionamento</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di CRM</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p:cNvPicPr>
            <a:picLocks noChangeAspect="1"/>
          </p:cNvPicPr>
          <p:nvPr/>
        </p:nvPicPr>
        <p:blipFill>
          <a:blip r:embed="rId2"/>
          <a:stretch>
            <a:fillRect/>
          </a:stretch>
        </p:blipFill>
        <p:spPr>
          <a:xfrm>
            <a:off x="1090746" y="1092734"/>
            <a:ext cx="6391793" cy="4050766"/>
          </a:xfrm>
          <a:prstGeom prst="rect">
            <a:avLst/>
          </a:prstGeom>
        </p:spPr>
      </p:pic>
    </p:spTree>
    <p:extLst>
      <p:ext uri="{BB962C8B-B14F-4D97-AF65-F5344CB8AC3E}">
        <p14:creationId xmlns:p14="http://schemas.microsoft.com/office/powerpoint/2010/main" val="4138062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23631" y="28120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approvigionamento</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di CRM</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p:cNvPicPr>
            <a:picLocks noChangeAspect="1"/>
          </p:cNvPicPr>
          <p:nvPr/>
        </p:nvPicPr>
        <p:blipFill>
          <a:blip r:embed="rId2"/>
          <a:stretch>
            <a:fillRect/>
          </a:stretch>
        </p:blipFill>
        <p:spPr>
          <a:xfrm>
            <a:off x="1251699" y="1200150"/>
            <a:ext cx="6403250" cy="4206240"/>
          </a:xfrm>
          <a:prstGeom prst="rect">
            <a:avLst/>
          </a:prstGeom>
        </p:spPr>
      </p:pic>
    </p:spTree>
    <p:extLst>
      <p:ext uri="{BB962C8B-B14F-4D97-AF65-F5344CB8AC3E}">
        <p14:creationId xmlns:p14="http://schemas.microsoft.com/office/powerpoint/2010/main" val="681859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23631" y="28120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approvigionamento</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di CRM</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Immagine 3"/>
          <p:cNvPicPr>
            <a:picLocks noChangeAspect="1"/>
          </p:cNvPicPr>
          <p:nvPr/>
        </p:nvPicPr>
        <p:blipFill>
          <a:blip r:embed="rId2"/>
          <a:stretch>
            <a:fillRect/>
          </a:stretch>
        </p:blipFill>
        <p:spPr>
          <a:xfrm>
            <a:off x="1803794" y="1152116"/>
            <a:ext cx="4526438" cy="3991384"/>
          </a:xfrm>
          <a:prstGeom prst="rect">
            <a:avLst/>
          </a:prstGeom>
        </p:spPr>
      </p:pic>
    </p:spTree>
    <p:extLst>
      <p:ext uri="{BB962C8B-B14F-4D97-AF65-F5344CB8AC3E}">
        <p14:creationId xmlns:p14="http://schemas.microsoft.com/office/powerpoint/2010/main" val="349488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46490" y="114121"/>
            <a:ext cx="6106601" cy="830997"/>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La rilevanza strategica delle materie prime critiche</a:t>
            </a:r>
          </a:p>
        </p:txBody>
      </p:sp>
      <p:pic>
        <p:nvPicPr>
          <p:cNvPr id="7" name="Picture 2" descr="Main characteristics of critical raw material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852" y="1165860"/>
            <a:ext cx="40576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3299791" y="1165860"/>
            <a:ext cx="1962891" cy="14324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2462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46491" y="36121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Le tecnologie rilevanti per l’Unione Europea</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p:cNvPicPr>
            <a:picLocks noChangeAspect="1"/>
          </p:cNvPicPr>
          <p:nvPr/>
        </p:nvPicPr>
        <p:blipFill>
          <a:blip r:embed="rId2"/>
          <a:stretch>
            <a:fillRect/>
          </a:stretch>
        </p:blipFill>
        <p:spPr>
          <a:xfrm>
            <a:off x="1686078" y="1252754"/>
            <a:ext cx="4817427" cy="3890746"/>
          </a:xfrm>
          <a:prstGeom prst="rect">
            <a:avLst/>
          </a:prstGeom>
        </p:spPr>
      </p:pic>
    </p:spTree>
    <p:extLst>
      <p:ext uri="{BB962C8B-B14F-4D97-AF65-F5344CB8AC3E}">
        <p14:creationId xmlns:p14="http://schemas.microsoft.com/office/powerpoint/2010/main" val="1333660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33955" y="341906"/>
            <a:ext cx="5815385"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punto di partenza: il consumo di metalli</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Grafik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954" y="1264932"/>
            <a:ext cx="7386687" cy="3211171"/>
          </a:xfrm>
          <a:prstGeom prst="rect">
            <a:avLst/>
          </a:prstGeom>
        </p:spPr>
      </p:pic>
      <p:sp>
        <p:nvSpPr>
          <p:cNvPr id="9" name="Text Box 3"/>
          <p:cNvSpPr txBox="1">
            <a:spLocks noChangeArrowheads="1"/>
          </p:cNvSpPr>
          <p:nvPr/>
        </p:nvSpPr>
        <p:spPr bwMode="auto">
          <a:xfrm rot="10800000" flipV="1">
            <a:off x="4456344" y="4448741"/>
            <a:ext cx="4687656" cy="55399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buClr>
                <a:srgbClr val="000000"/>
              </a:buClr>
            </a:pPr>
            <a:r>
              <a:rPr lang="en-GB" dirty="0" err="1"/>
              <a:t>Achzet</a:t>
            </a:r>
            <a:r>
              <a:rPr lang="en-GB" dirty="0"/>
              <a:t> et al., Materials critical to the energy industry, Augsburg, 2011</a:t>
            </a:r>
          </a:p>
        </p:txBody>
      </p:sp>
    </p:spTree>
    <p:extLst>
      <p:ext uri="{BB962C8B-B14F-4D97-AF65-F5344CB8AC3E}">
        <p14:creationId xmlns:p14="http://schemas.microsoft.com/office/powerpoint/2010/main" val="18029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46491" y="36121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La questione delle materie prime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ttangolo 3"/>
          <p:cNvSpPr/>
          <p:nvPr/>
        </p:nvSpPr>
        <p:spPr>
          <a:xfrm>
            <a:off x="110017" y="1269625"/>
            <a:ext cx="8896823" cy="4185761"/>
          </a:xfrm>
          <a:prstGeom prst="rect">
            <a:avLst/>
          </a:prstGeom>
        </p:spPr>
        <p:txBody>
          <a:bodyPr wrap="square">
            <a:spAutoFit/>
          </a:bodyPr>
          <a:lstStyle/>
          <a:p>
            <a:pPr algn="just"/>
            <a:r>
              <a:rPr lang="en-GB" sz="2400" b="0" dirty="0">
                <a:latin typeface="Calibri" panose="020F0502020204030204" pitchFamily="34" charset="0"/>
                <a:ea typeface="Calibri" panose="020F0502020204030204" pitchFamily="34" charset="0"/>
                <a:cs typeface="Calibri" panose="020F0502020204030204" pitchFamily="34" charset="0"/>
              </a:rPr>
              <a:t>The </a:t>
            </a:r>
            <a:r>
              <a:rPr lang="en-GB" sz="2400" b="0" dirty="0">
                <a:solidFill>
                  <a:srgbClr val="C00000"/>
                </a:solidFill>
                <a:latin typeface="Calibri" panose="020F0502020204030204" pitchFamily="34" charset="0"/>
                <a:ea typeface="Calibri" panose="020F0502020204030204" pitchFamily="34" charset="0"/>
                <a:cs typeface="Calibri" panose="020F0502020204030204" pitchFamily="34" charset="0"/>
              </a:rPr>
              <a:t>energy transition is a materials transition</a:t>
            </a:r>
            <a:r>
              <a:rPr lang="en-GB" sz="2400" b="0" dirty="0">
                <a:latin typeface="Calibri" panose="020F0502020204030204" pitchFamily="34" charset="0"/>
                <a:ea typeface="Calibri" panose="020F0502020204030204" pitchFamily="34" charset="0"/>
                <a:cs typeface="Calibri" panose="020F0502020204030204" pitchFamily="34" charset="0"/>
              </a:rPr>
              <a:t>. A clean energy system is much </a:t>
            </a:r>
            <a:r>
              <a:rPr lang="en-GB" sz="2400" b="0" dirty="0">
                <a:solidFill>
                  <a:srgbClr val="C00000"/>
                </a:solidFill>
                <a:latin typeface="Calibri" panose="020F0502020204030204" pitchFamily="34" charset="0"/>
                <a:ea typeface="Calibri" panose="020F0502020204030204" pitchFamily="34" charset="0"/>
                <a:cs typeface="Calibri" panose="020F0502020204030204" pitchFamily="34" charset="0"/>
              </a:rPr>
              <a:t>more minerals- and metals-intensive </a:t>
            </a:r>
            <a:r>
              <a:rPr lang="en-GB" sz="2400" b="0" dirty="0">
                <a:latin typeface="Calibri" panose="020F0502020204030204" pitchFamily="34" charset="0"/>
                <a:ea typeface="Calibri" panose="020F0502020204030204" pitchFamily="34" charset="0"/>
                <a:cs typeface="Calibri" panose="020F0502020204030204" pitchFamily="34" charset="0"/>
              </a:rPr>
              <a:t>than a conventional fossil fuel energy system, and even with increased circularity, the implications for the extraction of raw materials, and for global competition to secure access to them, are enormous</a:t>
            </a:r>
            <a:r>
              <a:rPr lang="en-GB" sz="2400" b="0" dirty="0" smtClean="0">
                <a:latin typeface="Calibri" panose="020F0502020204030204" pitchFamily="34" charset="0"/>
                <a:ea typeface="Calibri" panose="020F0502020204030204" pitchFamily="34" charset="0"/>
                <a:cs typeface="Calibri" panose="020F0502020204030204" pitchFamily="34" charset="0"/>
              </a:rPr>
              <a:t>.</a:t>
            </a:r>
          </a:p>
          <a:p>
            <a:pPr algn="just"/>
            <a:endParaRPr lang="it-IT" sz="1200" b="0" dirty="0">
              <a:latin typeface="Calibri" panose="020F0502020204030204" pitchFamily="34" charset="0"/>
              <a:ea typeface="Calibri" panose="020F0502020204030204" pitchFamily="34" charset="0"/>
              <a:cs typeface="Calibri" panose="020F0502020204030204" pitchFamily="34" charset="0"/>
            </a:endParaRPr>
          </a:p>
          <a:p>
            <a:pPr lvl="0" algn="just"/>
            <a:r>
              <a:rPr lang="en-GB" b="0" dirty="0">
                <a:latin typeface="Calibri" panose="020F0502020204030204" pitchFamily="34" charset="0"/>
                <a:ea typeface="Calibri" panose="020F0502020204030204" pitchFamily="34" charset="0"/>
                <a:cs typeface="Calibri" panose="020F0502020204030204" pitchFamily="34" charset="0"/>
              </a:rPr>
              <a:t>Carrara, S., </a:t>
            </a:r>
            <a:r>
              <a:rPr lang="en-GB" b="0" dirty="0" err="1">
                <a:latin typeface="Calibri" panose="020F0502020204030204" pitchFamily="34" charset="0"/>
                <a:ea typeface="Calibri" panose="020F0502020204030204" pitchFamily="34" charset="0"/>
                <a:cs typeface="Calibri" panose="020F0502020204030204" pitchFamily="34" charset="0"/>
              </a:rPr>
              <a:t>Bobba</a:t>
            </a:r>
            <a:r>
              <a:rPr lang="en-GB" b="0" dirty="0">
                <a:latin typeface="Calibri" panose="020F0502020204030204" pitchFamily="34" charset="0"/>
                <a:ea typeface="Calibri" panose="020F0502020204030204" pitchFamily="34" charset="0"/>
                <a:cs typeface="Calibri" panose="020F0502020204030204" pitchFamily="34" charset="0"/>
              </a:rPr>
              <a:t>, S., </a:t>
            </a:r>
            <a:r>
              <a:rPr lang="en-GB" b="0" dirty="0" err="1">
                <a:latin typeface="Calibri" panose="020F0502020204030204" pitchFamily="34" charset="0"/>
                <a:ea typeface="Calibri" panose="020F0502020204030204" pitchFamily="34" charset="0"/>
                <a:cs typeface="Calibri" panose="020F0502020204030204" pitchFamily="34" charset="0"/>
              </a:rPr>
              <a:t>Blagoeva</a:t>
            </a:r>
            <a:r>
              <a:rPr lang="en-GB" b="0" dirty="0">
                <a:latin typeface="Calibri" panose="020F0502020204030204" pitchFamily="34" charset="0"/>
                <a:ea typeface="Calibri" panose="020F0502020204030204" pitchFamily="34" charset="0"/>
                <a:cs typeface="Calibri" panose="020F0502020204030204" pitchFamily="34" charset="0"/>
              </a:rPr>
              <a:t>, D., Alves Dias, P., </a:t>
            </a:r>
            <a:r>
              <a:rPr lang="en-GB" b="0" dirty="0" err="1">
                <a:latin typeface="Calibri" panose="020F0502020204030204" pitchFamily="34" charset="0"/>
                <a:ea typeface="Calibri" panose="020F0502020204030204" pitchFamily="34" charset="0"/>
                <a:cs typeface="Calibri" panose="020F0502020204030204" pitchFamily="34" charset="0"/>
              </a:rPr>
              <a:t>Cavalli</a:t>
            </a:r>
            <a:r>
              <a:rPr lang="en-GB" b="0" dirty="0">
                <a:latin typeface="Calibri" panose="020F0502020204030204" pitchFamily="34" charset="0"/>
                <a:ea typeface="Calibri" panose="020F0502020204030204" pitchFamily="34" charset="0"/>
                <a:cs typeface="Calibri" panose="020F0502020204030204" pitchFamily="34" charset="0"/>
              </a:rPr>
              <a:t>, A., </a:t>
            </a:r>
            <a:r>
              <a:rPr lang="en-GB" b="0" dirty="0" err="1">
                <a:latin typeface="Calibri" panose="020F0502020204030204" pitchFamily="34" charset="0"/>
                <a:ea typeface="Calibri" panose="020F0502020204030204" pitchFamily="34" charset="0"/>
                <a:cs typeface="Calibri" panose="020F0502020204030204" pitchFamily="34" charset="0"/>
              </a:rPr>
              <a:t>Georgitzikis</a:t>
            </a:r>
            <a:r>
              <a:rPr lang="en-GB" b="0" dirty="0">
                <a:latin typeface="Calibri" panose="020F0502020204030204" pitchFamily="34" charset="0"/>
                <a:ea typeface="Calibri" panose="020F0502020204030204" pitchFamily="34" charset="0"/>
                <a:cs typeface="Calibri" panose="020F0502020204030204" pitchFamily="34" charset="0"/>
              </a:rPr>
              <a:t>, K., </a:t>
            </a:r>
            <a:r>
              <a:rPr lang="en-GB" b="0" dirty="0" err="1">
                <a:latin typeface="Calibri" panose="020F0502020204030204" pitchFamily="34" charset="0"/>
                <a:ea typeface="Calibri" panose="020F0502020204030204" pitchFamily="34" charset="0"/>
                <a:cs typeface="Calibri" panose="020F0502020204030204" pitchFamily="34" charset="0"/>
              </a:rPr>
              <a:t>Grohol</a:t>
            </a:r>
            <a:r>
              <a:rPr lang="en-GB" b="0" dirty="0">
                <a:latin typeface="Calibri" panose="020F0502020204030204" pitchFamily="34" charset="0"/>
                <a:ea typeface="Calibri" panose="020F0502020204030204" pitchFamily="34" charset="0"/>
                <a:cs typeface="Calibri" panose="020F0502020204030204" pitchFamily="34" charset="0"/>
              </a:rPr>
              <a:t>, M., </a:t>
            </a:r>
            <a:r>
              <a:rPr lang="en-GB" b="0" dirty="0" err="1">
                <a:latin typeface="Calibri" panose="020F0502020204030204" pitchFamily="34" charset="0"/>
                <a:ea typeface="Calibri" panose="020F0502020204030204" pitchFamily="34" charset="0"/>
                <a:cs typeface="Calibri" panose="020F0502020204030204" pitchFamily="34" charset="0"/>
              </a:rPr>
              <a:t>Itul</a:t>
            </a:r>
            <a:r>
              <a:rPr lang="en-GB" b="0" dirty="0">
                <a:latin typeface="Calibri" panose="020F0502020204030204" pitchFamily="34" charset="0"/>
                <a:ea typeface="Calibri" panose="020F0502020204030204" pitchFamily="34" charset="0"/>
                <a:cs typeface="Calibri" panose="020F0502020204030204" pitchFamily="34" charset="0"/>
              </a:rPr>
              <a:t>, A., </a:t>
            </a:r>
            <a:r>
              <a:rPr lang="en-GB" b="0" dirty="0" err="1">
                <a:latin typeface="Calibri" panose="020F0502020204030204" pitchFamily="34" charset="0"/>
                <a:ea typeface="Calibri" panose="020F0502020204030204" pitchFamily="34" charset="0"/>
                <a:cs typeface="Calibri" panose="020F0502020204030204" pitchFamily="34" charset="0"/>
              </a:rPr>
              <a:t>Kuzov</a:t>
            </a:r>
            <a:r>
              <a:rPr lang="en-GB" b="0" dirty="0">
                <a:latin typeface="Calibri" panose="020F0502020204030204" pitchFamily="34" charset="0"/>
                <a:ea typeface="Calibri" panose="020F0502020204030204" pitchFamily="34" charset="0"/>
                <a:cs typeface="Calibri" panose="020F0502020204030204" pitchFamily="34" charset="0"/>
              </a:rPr>
              <a:t>, T., </a:t>
            </a:r>
            <a:r>
              <a:rPr lang="en-GB" b="0" dirty="0" err="1">
                <a:latin typeface="Calibri" panose="020F0502020204030204" pitchFamily="34" charset="0"/>
                <a:ea typeface="Calibri" panose="020F0502020204030204" pitchFamily="34" charset="0"/>
                <a:cs typeface="Calibri" panose="020F0502020204030204" pitchFamily="34" charset="0"/>
              </a:rPr>
              <a:t>Latunussa</a:t>
            </a:r>
            <a:r>
              <a:rPr lang="en-GB" b="0" dirty="0">
                <a:latin typeface="Calibri" panose="020F0502020204030204" pitchFamily="34" charset="0"/>
                <a:ea typeface="Calibri" panose="020F0502020204030204" pitchFamily="34" charset="0"/>
                <a:cs typeface="Calibri" panose="020F0502020204030204" pitchFamily="34" charset="0"/>
              </a:rPr>
              <a:t>, C., Lyons, L., </a:t>
            </a:r>
            <a:r>
              <a:rPr lang="en-GB" b="0" dirty="0" err="1">
                <a:latin typeface="Calibri" panose="020F0502020204030204" pitchFamily="34" charset="0"/>
                <a:ea typeface="Calibri" panose="020F0502020204030204" pitchFamily="34" charset="0"/>
                <a:cs typeface="Calibri" panose="020F0502020204030204" pitchFamily="34" charset="0"/>
              </a:rPr>
              <a:t>Malano</a:t>
            </a:r>
            <a:r>
              <a:rPr lang="en-GB" b="0" dirty="0">
                <a:latin typeface="Calibri" panose="020F0502020204030204" pitchFamily="34" charset="0"/>
                <a:ea typeface="Calibri" panose="020F0502020204030204" pitchFamily="34" charset="0"/>
                <a:cs typeface="Calibri" panose="020F0502020204030204" pitchFamily="34" charset="0"/>
              </a:rPr>
              <a:t>, G., </a:t>
            </a:r>
            <a:r>
              <a:rPr lang="en-GB" b="0" dirty="0" err="1">
                <a:latin typeface="Calibri" panose="020F0502020204030204" pitchFamily="34" charset="0"/>
                <a:ea typeface="Calibri" panose="020F0502020204030204" pitchFamily="34" charset="0"/>
                <a:cs typeface="Calibri" panose="020F0502020204030204" pitchFamily="34" charset="0"/>
              </a:rPr>
              <a:t>Maury</a:t>
            </a:r>
            <a:r>
              <a:rPr lang="en-GB" b="0" dirty="0">
                <a:latin typeface="Calibri" panose="020F0502020204030204" pitchFamily="34" charset="0"/>
                <a:ea typeface="Calibri" panose="020F0502020204030204" pitchFamily="34" charset="0"/>
                <a:cs typeface="Calibri" panose="020F0502020204030204" pitchFamily="34" charset="0"/>
              </a:rPr>
              <a:t>, T., Prior Arce, Á., Somers, J., </a:t>
            </a:r>
            <a:r>
              <a:rPr lang="en-GB" b="0" dirty="0" err="1">
                <a:latin typeface="Calibri" panose="020F0502020204030204" pitchFamily="34" charset="0"/>
                <a:ea typeface="Calibri" panose="020F0502020204030204" pitchFamily="34" charset="0"/>
                <a:cs typeface="Calibri" panose="020F0502020204030204" pitchFamily="34" charset="0"/>
              </a:rPr>
              <a:t>Telsnig</a:t>
            </a:r>
            <a:r>
              <a:rPr lang="en-GB" b="0" dirty="0">
                <a:latin typeface="Calibri" panose="020F0502020204030204" pitchFamily="34" charset="0"/>
                <a:ea typeface="Calibri" panose="020F0502020204030204" pitchFamily="34" charset="0"/>
                <a:cs typeface="Calibri" panose="020F0502020204030204" pitchFamily="34" charset="0"/>
              </a:rPr>
              <a:t>, T., </a:t>
            </a:r>
            <a:r>
              <a:rPr lang="en-GB" b="0" dirty="0" err="1">
                <a:latin typeface="Calibri" panose="020F0502020204030204" pitchFamily="34" charset="0"/>
                <a:ea typeface="Calibri" panose="020F0502020204030204" pitchFamily="34" charset="0"/>
                <a:cs typeface="Calibri" panose="020F0502020204030204" pitchFamily="34" charset="0"/>
              </a:rPr>
              <a:t>Veeh</a:t>
            </a:r>
            <a:r>
              <a:rPr lang="en-GB" b="0" dirty="0">
                <a:latin typeface="Calibri" panose="020F0502020204030204" pitchFamily="34" charset="0"/>
                <a:ea typeface="Calibri" panose="020F0502020204030204" pitchFamily="34" charset="0"/>
                <a:cs typeface="Calibri" panose="020F0502020204030204" pitchFamily="34" charset="0"/>
              </a:rPr>
              <a:t>, C., </a:t>
            </a:r>
            <a:r>
              <a:rPr lang="en-GB" b="0" dirty="0" err="1">
                <a:latin typeface="Calibri" panose="020F0502020204030204" pitchFamily="34" charset="0"/>
                <a:ea typeface="Calibri" panose="020F0502020204030204" pitchFamily="34" charset="0"/>
                <a:cs typeface="Calibri" panose="020F0502020204030204" pitchFamily="34" charset="0"/>
              </a:rPr>
              <a:t>Wittmer</a:t>
            </a:r>
            <a:r>
              <a:rPr lang="en-GB" b="0" dirty="0">
                <a:latin typeface="Calibri" panose="020F0502020204030204" pitchFamily="34" charset="0"/>
                <a:ea typeface="Calibri" panose="020F0502020204030204" pitchFamily="34" charset="0"/>
                <a:cs typeface="Calibri" panose="020F0502020204030204" pitchFamily="34" charset="0"/>
              </a:rPr>
              <a:t>, D., Black, C., Pennington, D., Christou, M., </a:t>
            </a:r>
            <a:r>
              <a:rPr lang="en-GB" b="0" dirty="0">
                <a:solidFill>
                  <a:srgbClr val="C00000"/>
                </a:solidFill>
                <a:latin typeface="Calibri" panose="020F0502020204030204" pitchFamily="34" charset="0"/>
                <a:ea typeface="Calibri" panose="020F0502020204030204" pitchFamily="34" charset="0"/>
                <a:cs typeface="Calibri" panose="020F0502020204030204" pitchFamily="34" charset="0"/>
              </a:rPr>
              <a:t>Supply chain analysis and material demand forecast in strategic technologies and sectors in the EU – A foresight study,</a:t>
            </a:r>
            <a:r>
              <a:rPr lang="en-GB" b="0" dirty="0">
                <a:latin typeface="Calibri" panose="020F0502020204030204" pitchFamily="34" charset="0"/>
                <a:ea typeface="Calibri" panose="020F0502020204030204" pitchFamily="34" charset="0"/>
                <a:cs typeface="Calibri" panose="020F0502020204030204" pitchFamily="34" charset="0"/>
              </a:rPr>
              <a:t> Publications Office of the European Union, Luxembourg, 2023, doi:10.2760/386650, JRC132889</a:t>
            </a:r>
          </a:p>
          <a:p>
            <a:pPr algn="just"/>
            <a:endParaRPr lang="en-GB" sz="2600"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3289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46491" y="36121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La questione delle materie prime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ella 4">
            <a:extLst>
              <a:ext uri="{FF2B5EF4-FFF2-40B4-BE49-F238E27FC236}">
                <a16:creationId xmlns:a16="http://schemas.microsoft.com/office/drawing/2014/main" id="{DC6C844F-9FDF-0D46-C05F-BFBF47054E8E}"/>
              </a:ext>
            </a:extLst>
          </p:cNvPr>
          <p:cNvGraphicFramePr>
            <a:graphicFrameLocks noGrp="1"/>
          </p:cNvGraphicFramePr>
          <p:nvPr>
            <p:extLst>
              <p:ext uri="{D42A27DB-BD31-4B8C-83A1-F6EECF244321}">
                <p14:modId xmlns:p14="http://schemas.microsoft.com/office/powerpoint/2010/main" val="2463282803"/>
              </p:ext>
            </p:extLst>
          </p:nvPr>
        </p:nvGraphicFramePr>
        <p:xfrm>
          <a:off x="133947" y="1763116"/>
          <a:ext cx="8838603" cy="2568855"/>
        </p:xfrm>
        <a:graphic>
          <a:graphicData uri="http://schemas.openxmlformats.org/drawingml/2006/table">
            <a:tbl>
              <a:tblPr firstRow="1" bandRow="1">
                <a:tableStyleId>{5C22544A-7EE6-4342-B048-85BDC9FD1C3A}</a:tableStyleId>
              </a:tblPr>
              <a:tblGrid>
                <a:gridCol w="2946201">
                  <a:extLst>
                    <a:ext uri="{9D8B030D-6E8A-4147-A177-3AD203B41FA5}">
                      <a16:colId xmlns:a16="http://schemas.microsoft.com/office/drawing/2014/main" val="20000"/>
                    </a:ext>
                  </a:extLst>
                </a:gridCol>
                <a:gridCol w="2946201">
                  <a:extLst>
                    <a:ext uri="{9D8B030D-6E8A-4147-A177-3AD203B41FA5}">
                      <a16:colId xmlns:a16="http://schemas.microsoft.com/office/drawing/2014/main" val="20001"/>
                    </a:ext>
                  </a:extLst>
                </a:gridCol>
                <a:gridCol w="2946201">
                  <a:extLst>
                    <a:ext uri="{9D8B030D-6E8A-4147-A177-3AD203B41FA5}">
                      <a16:colId xmlns:a16="http://schemas.microsoft.com/office/drawing/2014/main" val="20002"/>
                    </a:ext>
                  </a:extLst>
                </a:gridCol>
              </a:tblGrid>
              <a:tr h="513771">
                <a:tc>
                  <a:txBody>
                    <a:bodyPr/>
                    <a:lstStyle/>
                    <a:p>
                      <a:pPr algn="ctr"/>
                      <a:r>
                        <a:rPr lang="en-GB" noProof="0" dirty="0" err="1" smtClean="0">
                          <a:solidFill>
                            <a:schemeClr val="tx1"/>
                          </a:solidFill>
                          <a:latin typeface="Calibri" panose="020F0502020204030204" pitchFamily="34" charset="0"/>
                        </a:rPr>
                        <a:t>Motore</a:t>
                      </a:r>
                      <a:r>
                        <a:rPr lang="en-GB" baseline="0" noProof="0" dirty="0" smtClean="0">
                          <a:solidFill>
                            <a:schemeClr val="tx1"/>
                          </a:solidFill>
                          <a:latin typeface="Calibri" panose="020F0502020204030204" pitchFamily="34" charset="0"/>
                        </a:rPr>
                        <a:t> </a:t>
                      </a:r>
                      <a:r>
                        <a:rPr lang="en-GB" baseline="0" noProof="0" dirty="0" err="1" smtClean="0">
                          <a:solidFill>
                            <a:schemeClr val="tx1"/>
                          </a:solidFill>
                          <a:latin typeface="Calibri" panose="020F0502020204030204" pitchFamily="34" charset="0"/>
                        </a:rPr>
                        <a:t>termico</a:t>
                      </a:r>
                      <a:endParaRPr lang="en-GB" noProof="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noProof="0" dirty="0" err="1" smtClean="0">
                          <a:solidFill>
                            <a:schemeClr val="tx1"/>
                          </a:solidFill>
                          <a:latin typeface="Calibri" panose="020F0502020204030204" pitchFamily="34" charset="0"/>
                        </a:rPr>
                        <a:t>Materiale</a:t>
                      </a:r>
                      <a:endParaRPr lang="en-GB" noProof="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noProof="0" dirty="0" smtClean="0">
                          <a:solidFill>
                            <a:schemeClr val="tx1"/>
                          </a:solidFill>
                          <a:latin typeface="Calibri" panose="020F0502020204030204" pitchFamily="34" charset="0"/>
                        </a:rPr>
                        <a:t>Auto</a:t>
                      </a:r>
                      <a:r>
                        <a:rPr lang="it-IT" baseline="0" noProof="0" dirty="0" smtClean="0">
                          <a:solidFill>
                            <a:schemeClr val="tx1"/>
                          </a:solidFill>
                          <a:latin typeface="Calibri" panose="020F0502020204030204" pitchFamily="34" charset="0"/>
                        </a:rPr>
                        <a:t> Elettrica</a:t>
                      </a:r>
                      <a:endParaRPr lang="en-GB" noProof="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3771">
                <a:tc>
                  <a:txBody>
                    <a:bodyPr/>
                    <a:lstStyle/>
                    <a:p>
                      <a:pPr algn="ctr"/>
                      <a:r>
                        <a:rPr lang="en-GB" noProof="0" dirty="0">
                          <a:solidFill>
                            <a:schemeClr val="tx1"/>
                          </a:solidFill>
                          <a:latin typeface="Calibri" panose="020F0502020204030204" pitchFamily="34" charset="0"/>
                        </a:rPr>
                        <a:t>0 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noProof="0" dirty="0">
                          <a:solidFill>
                            <a:schemeClr val="tx1"/>
                          </a:solidFill>
                          <a:latin typeface="Calibri" panose="020F0502020204030204" pitchFamily="34" charset="0"/>
                        </a:rPr>
                        <a:t>Graphite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noProof="0" dirty="0">
                          <a:solidFill>
                            <a:schemeClr val="tx1"/>
                          </a:solidFill>
                          <a:latin typeface="Calibri" panose="020F0502020204030204" pitchFamily="34" charset="0"/>
                        </a:rPr>
                        <a:t>66.3 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37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D4D4D"/>
                          </a:solidFill>
                          <a:effectLst/>
                          <a:uLnTx/>
                          <a:uFillTx/>
                          <a:latin typeface="Arial"/>
                          <a:ea typeface="+mn-ea"/>
                          <a:cs typeface="+mn-cs"/>
                        </a:rPr>
                        <a:t>0 kg</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noProof="0" dirty="0" err="1" smtClean="0">
                          <a:solidFill>
                            <a:schemeClr val="tx1"/>
                          </a:solidFill>
                          <a:latin typeface="Calibri" panose="020F0502020204030204" pitchFamily="34" charset="0"/>
                        </a:rPr>
                        <a:t>Cobalto</a:t>
                      </a:r>
                      <a:endParaRPr lang="en-GB" noProof="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noProof="0" dirty="0">
                          <a:solidFill>
                            <a:schemeClr val="tx1"/>
                          </a:solidFill>
                          <a:latin typeface="Calibri" panose="020F0502020204030204" pitchFamily="34" charset="0"/>
                        </a:rPr>
                        <a:t>13.3 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37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D4D4D"/>
                          </a:solidFill>
                          <a:effectLst/>
                          <a:uLnTx/>
                          <a:uFillTx/>
                          <a:latin typeface="Arial"/>
                          <a:ea typeface="+mn-ea"/>
                          <a:cs typeface="+mn-cs"/>
                        </a:rPr>
                        <a:t>0 kg</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noProof="0" dirty="0" err="1" smtClean="0">
                          <a:solidFill>
                            <a:schemeClr val="tx1"/>
                          </a:solidFill>
                          <a:latin typeface="Calibri" panose="020F0502020204030204" pitchFamily="34" charset="0"/>
                        </a:rPr>
                        <a:t>Litio</a:t>
                      </a:r>
                      <a:endParaRPr lang="en-GB" noProof="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noProof="0" dirty="0">
                          <a:solidFill>
                            <a:schemeClr val="tx1"/>
                          </a:solidFill>
                          <a:latin typeface="Calibri" panose="020F0502020204030204" pitchFamily="34" charset="0"/>
                        </a:rPr>
                        <a:t>8.9 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37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0.4 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noProof="0" dirty="0" smtClean="0">
                          <a:solidFill>
                            <a:schemeClr val="tx1"/>
                          </a:solidFill>
                          <a:latin typeface="Calibri" panose="020F0502020204030204" pitchFamily="34" charset="0"/>
                        </a:rPr>
                        <a:t>Terre rare</a:t>
                      </a:r>
                      <a:endParaRPr lang="en-GB" noProof="0" dirty="0">
                        <a:solidFill>
                          <a:schemeClr val="tx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noProof="0" dirty="0">
                          <a:solidFill>
                            <a:schemeClr val="tx1"/>
                          </a:solidFill>
                          <a:latin typeface="Calibri" panose="020F0502020204030204" pitchFamily="34" charset="0"/>
                        </a:rPr>
                        <a:t>2.3 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9778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7920" y="1216171"/>
            <a:ext cx="2906999" cy="381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1"/>
          <p:cNvSpPr>
            <a:spLocks noChangeArrowheads="1"/>
          </p:cNvSpPr>
          <p:nvPr/>
        </p:nvSpPr>
        <p:spPr bwMode="auto">
          <a:xfrm>
            <a:off x="62899" y="1216171"/>
            <a:ext cx="6155021"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it-IT" sz="1700" b="0" dirty="0" smtClean="0">
                <a:ea typeface="Microsoft JhengHei" panose="020B0604030504040204" pitchFamily="34" charset="-120"/>
                <a:cs typeface="Calibri" panose="020F0502020204030204" pitchFamily="34" charset="0"/>
              </a:rPr>
              <a:t>L’ </a:t>
            </a:r>
            <a:r>
              <a:rPr lang="it-IT" altLang="it-IT" sz="1700" b="0" dirty="0" err="1" smtClean="0">
                <a:ea typeface="Microsoft JhengHei" panose="020B0604030504040204" pitchFamily="34" charset="-120"/>
                <a:cs typeface="Calibri" panose="020F0502020204030204" pitchFamily="34" charset="0"/>
              </a:rPr>
              <a:t>Antropocene</a:t>
            </a:r>
            <a:r>
              <a:rPr lang="it-IT" altLang="it-IT" sz="1700" b="0" dirty="0" smtClean="0">
                <a:ea typeface="Microsoft JhengHei" panose="020B0604030504040204" pitchFamily="34" charset="-120"/>
                <a:cs typeface="Calibri" panose="020F0502020204030204" pitchFamily="34" charset="0"/>
              </a:rPr>
              <a:t> è </a:t>
            </a:r>
            <a:r>
              <a:rPr lang="it-IT" altLang="it-IT" sz="1700" b="0" dirty="0" smtClean="0">
                <a:solidFill>
                  <a:srgbClr val="C00000"/>
                </a:solidFill>
                <a:ea typeface="Microsoft JhengHei" panose="020B0604030504040204" pitchFamily="34" charset="-120"/>
                <a:cs typeface="Calibri" panose="020F0502020204030204" pitchFamily="34" charset="0"/>
              </a:rPr>
              <a:t>un'unità ufficiale </a:t>
            </a:r>
            <a:r>
              <a:rPr lang="it-IT" altLang="it-IT" sz="1700" b="0" dirty="0">
                <a:solidFill>
                  <a:srgbClr val="C00000"/>
                </a:solidFill>
                <a:ea typeface="Microsoft JhengHei" panose="020B0604030504040204" pitchFamily="34" charset="-120"/>
                <a:cs typeface="Calibri" panose="020F0502020204030204" pitchFamily="34" charset="0"/>
              </a:rPr>
              <a:t>di tempo geologico</a:t>
            </a:r>
            <a:r>
              <a:rPr lang="it-IT" altLang="it-IT" sz="1700" b="0" dirty="0">
                <a:ea typeface="Microsoft JhengHei" panose="020B0604030504040204" pitchFamily="34" charset="-120"/>
                <a:cs typeface="Calibri" panose="020F0502020204030204" pitchFamily="34" charset="0"/>
              </a:rPr>
              <a:t>, utilizzata per descrivere </a:t>
            </a:r>
            <a:r>
              <a:rPr lang="it-IT" altLang="it-IT" sz="1700" b="0" dirty="0">
                <a:solidFill>
                  <a:srgbClr val="C00000"/>
                </a:solidFill>
                <a:ea typeface="Microsoft JhengHei" panose="020B0604030504040204" pitchFamily="34" charset="-120"/>
                <a:cs typeface="Calibri" panose="020F0502020204030204" pitchFamily="34" charset="0"/>
              </a:rPr>
              <a:t>il periodo più recente nella storia della Terra</a:t>
            </a:r>
            <a:r>
              <a:rPr lang="it-IT" altLang="it-IT" sz="1700" b="0" dirty="0">
                <a:ea typeface="Microsoft JhengHei" panose="020B0604030504040204" pitchFamily="34" charset="-120"/>
                <a:cs typeface="Calibri" panose="020F0502020204030204" pitchFamily="34" charset="0"/>
              </a:rPr>
              <a:t>, quando </a:t>
            </a:r>
            <a:r>
              <a:rPr lang="it-IT" altLang="it-IT" sz="1700" b="0" dirty="0">
                <a:solidFill>
                  <a:srgbClr val="C00000"/>
                </a:solidFill>
                <a:ea typeface="Microsoft JhengHei" panose="020B0604030504040204" pitchFamily="34" charset="-120"/>
                <a:cs typeface="Calibri" panose="020F0502020204030204" pitchFamily="34" charset="0"/>
              </a:rPr>
              <a:t>l'attività umana </a:t>
            </a:r>
            <a:r>
              <a:rPr lang="it-IT" altLang="it-IT" sz="1700" b="0" dirty="0">
                <a:ea typeface="Microsoft JhengHei" panose="020B0604030504040204" pitchFamily="34" charset="-120"/>
                <a:cs typeface="Calibri" panose="020F0502020204030204" pitchFamily="34" charset="0"/>
              </a:rPr>
              <a:t>ha iniziato ad avere un impatto significativo sul clima e sugli ecosistemi del pianeta.</a:t>
            </a:r>
          </a:p>
          <a:p>
            <a:pPr algn="just"/>
            <a:endParaRPr lang="it-IT" altLang="it-IT" sz="1700" b="0" dirty="0">
              <a:ea typeface="Microsoft JhengHei" panose="020B0604030504040204" pitchFamily="34" charset="-120"/>
              <a:cs typeface="Calibri" panose="020F0502020204030204" pitchFamily="34" charset="0"/>
            </a:endParaRPr>
          </a:p>
          <a:p>
            <a:pPr algn="just"/>
            <a:r>
              <a:rPr lang="it-IT" altLang="it-IT" sz="1700" b="0" dirty="0">
                <a:ea typeface="Microsoft JhengHei" panose="020B0604030504040204" pitchFamily="34" charset="-120"/>
                <a:cs typeface="Calibri" panose="020F0502020204030204" pitchFamily="34" charset="0"/>
              </a:rPr>
              <a:t>https://www.nationalgeographic.org/encyclopedia/anthropocene/</a:t>
            </a:r>
          </a:p>
          <a:p>
            <a:pPr algn="just"/>
            <a:endParaRPr lang="it-IT" altLang="it-IT" sz="1700" b="0" dirty="0">
              <a:ea typeface="Microsoft JhengHei" panose="020B0604030504040204" pitchFamily="34" charset="-120"/>
              <a:cs typeface="Calibri" panose="020F0502020204030204" pitchFamily="34" charset="0"/>
            </a:endParaRPr>
          </a:p>
          <a:p>
            <a:pPr algn="just"/>
            <a:r>
              <a:rPr lang="it-IT" altLang="it-IT" sz="1700" b="0" dirty="0">
                <a:solidFill>
                  <a:srgbClr val="C00000"/>
                </a:solidFill>
                <a:ea typeface="Microsoft JhengHei" panose="020B0604030504040204" pitchFamily="34" charset="-120"/>
                <a:cs typeface="Calibri" panose="020F0502020204030204" pitchFamily="34" charset="0"/>
              </a:rPr>
              <a:t>L'antroposfera</a:t>
            </a:r>
            <a:r>
              <a:rPr lang="it-IT" altLang="it-IT" sz="1700" b="0" dirty="0">
                <a:ea typeface="Microsoft JhengHei" panose="020B0604030504040204" pitchFamily="34" charset="-120"/>
                <a:cs typeface="Calibri" panose="020F0502020204030204" pitchFamily="34" charset="0"/>
              </a:rPr>
              <a:t> comprende la presenza umana totale in tutto il sistema terrestre, compresa la nostra cultura, tecnologia, ambiente costruito e attività associate. L'antroposfera integra il termine </a:t>
            </a:r>
            <a:r>
              <a:rPr lang="it-IT" altLang="it-IT" sz="1700" b="0" dirty="0" err="1">
                <a:ea typeface="Microsoft JhengHei" panose="020B0604030504040204" pitchFamily="34" charset="-120"/>
                <a:cs typeface="Calibri" panose="020F0502020204030204" pitchFamily="34" charset="0"/>
              </a:rPr>
              <a:t>antropocene</a:t>
            </a:r>
            <a:r>
              <a:rPr lang="it-IT" altLang="it-IT" sz="1700" b="0" dirty="0">
                <a:ea typeface="Microsoft JhengHei" panose="020B0604030504040204" pitchFamily="34" charset="-120"/>
                <a:cs typeface="Calibri" panose="020F0502020204030204" pitchFamily="34" charset="0"/>
              </a:rPr>
              <a:t>, l'età in cui si è sviluppata l'antroposfera. In termini fisici, l'antroposfera comprende </a:t>
            </a:r>
            <a:r>
              <a:rPr lang="it-IT" altLang="it-IT" sz="1700" b="0" dirty="0">
                <a:solidFill>
                  <a:srgbClr val="C00000"/>
                </a:solidFill>
                <a:ea typeface="Microsoft JhengHei" panose="020B0604030504040204" pitchFamily="34" charset="-120"/>
                <a:cs typeface="Calibri" panose="020F0502020204030204" pitchFamily="34" charset="0"/>
              </a:rPr>
              <a:t>città, villaggi, reti energetiche e di trasporto, fattorie, miniere e porti</a:t>
            </a:r>
            <a:r>
              <a:rPr lang="it-IT" altLang="it-IT" sz="1700" b="0" dirty="0">
                <a:ea typeface="Microsoft JhengHei" panose="020B0604030504040204" pitchFamily="34" charset="-120"/>
                <a:cs typeface="Calibri" panose="020F0502020204030204" pitchFamily="34" charset="0"/>
              </a:rPr>
              <a:t>. Comprende anche libri, software, progetti e sistemi di comunicazione: il segno della civiltà.</a:t>
            </a:r>
          </a:p>
          <a:p>
            <a:pPr algn="just"/>
            <a:endParaRPr lang="it-IT" altLang="it-IT" sz="2000" b="1" dirty="0">
              <a:ea typeface="Microsoft JhengHei" panose="020B0604030504040204" pitchFamily="34" charset="-120"/>
              <a:cs typeface="Calibri" panose="020F0502020204030204" pitchFamily="34" charset="0"/>
            </a:endParaRPr>
          </a:p>
          <a:p>
            <a:pPr algn="just"/>
            <a:endParaRPr lang="it-IT" altLang="it-IT" sz="2000" b="1" dirty="0">
              <a:ea typeface="Microsoft JhengHei" panose="020B0604030504040204" pitchFamily="34" charset="-120"/>
              <a:cs typeface="Calibri" panose="020F0502020204030204" pitchFamily="34" charset="0"/>
            </a:endParaRPr>
          </a:p>
          <a:p>
            <a:pPr algn="just"/>
            <a:endParaRPr lang="it-IT" altLang="it-IT" sz="1400" b="1" dirty="0">
              <a:solidFill>
                <a:srgbClr val="C00000"/>
              </a:solidFill>
              <a:latin typeface="Arial Narrow" panose="020B0606020202030204" pitchFamily="34" charset="0"/>
              <a:ea typeface="Microsoft JhengHei" panose="020B0604030504040204" pitchFamily="34" charset="-120"/>
              <a:cs typeface="Calibri" panose="020F0502020204030204" pitchFamily="34" charset="0"/>
            </a:endParaRPr>
          </a:p>
        </p:txBody>
      </p:sp>
      <p:sp>
        <p:nvSpPr>
          <p:cNvPr id="11" name="CasellaDiTesto 10"/>
          <p:cNvSpPr txBox="1"/>
          <p:nvPr/>
        </p:nvSpPr>
        <p:spPr>
          <a:xfrm>
            <a:off x="333955" y="341906"/>
            <a:ext cx="4842345"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La nostra epoca: l’</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Antropocene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3185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46491" y="36121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La questione delle materie prime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3985"/>
            <a:ext cx="8735128" cy="38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95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23631" y="28120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CRM nel 2023</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Immagine 5"/>
          <p:cNvPicPr>
            <a:picLocks noChangeAspect="1"/>
          </p:cNvPicPr>
          <p:nvPr/>
        </p:nvPicPr>
        <p:blipFill>
          <a:blip r:embed="rId2"/>
          <a:stretch>
            <a:fillRect/>
          </a:stretch>
        </p:blipFill>
        <p:spPr>
          <a:xfrm>
            <a:off x="386625" y="1149884"/>
            <a:ext cx="5189729" cy="3856456"/>
          </a:xfrm>
          <a:prstGeom prst="rect">
            <a:avLst/>
          </a:prstGeom>
        </p:spPr>
      </p:pic>
      <p:pic>
        <p:nvPicPr>
          <p:cNvPr id="7" name="Immagine 6"/>
          <p:cNvPicPr>
            <a:picLocks noChangeAspect="1"/>
          </p:cNvPicPr>
          <p:nvPr/>
        </p:nvPicPr>
        <p:blipFill>
          <a:blip r:embed="rId3"/>
          <a:stretch>
            <a:fillRect/>
          </a:stretch>
        </p:blipFill>
        <p:spPr>
          <a:xfrm>
            <a:off x="5776272" y="1459009"/>
            <a:ext cx="2825069" cy="2221452"/>
          </a:xfrm>
          <a:prstGeom prst="rect">
            <a:avLst/>
          </a:prstGeom>
        </p:spPr>
      </p:pic>
    </p:spTree>
    <p:extLst>
      <p:ext uri="{BB962C8B-B14F-4D97-AF65-F5344CB8AC3E}">
        <p14:creationId xmlns:p14="http://schemas.microsoft.com/office/powerpoint/2010/main" val="1549405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223010" y="1009548"/>
            <a:ext cx="6435090" cy="4133952"/>
          </a:xfrm>
          <a:prstGeom prst="rect">
            <a:avLst/>
          </a:prstGeom>
        </p:spPr>
      </p:pic>
      <p:sp>
        <p:nvSpPr>
          <p:cNvPr id="8" name="CasellaDiTesto 7"/>
          <p:cNvSpPr txBox="1"/>
          <p:nvPr/>
        </p:nvSpPr>
        <p:spPr>
          <a:xfrm>
            <a:off x="223631" y="28120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CRM nel 2023</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p:cNvSpPr txBox="1"/>
          <p:nvPr/>
        </p:nvSpPr>
        <p:spPr>
          <a:xfrm>
            <a:off x="6106601" y="1693628"/>
            <a:ext cx="2091194" cy="369332"/>
          </a:xfrm>
          <a:prstGeom prst="rect">
            <a:avLst/>
          </a:prstGeom>
          <a:noFill/>
        </p:spPr>
        <p:txBody>
          <a:bodyPr wrap="square" rtlCol="0">
            <a:spAutoFit/>
          </a:bodyPr>
          <a:lstStyle/>
          <a:p>
            <a:r>
              <a:rPr lang="it-IT" dirty="0" smtClean="0">
                <a:latin typeface="Calibri" panose="020F0502020204030204" pitchFamily="34" charset="0"/>
                <a:ea typeface="Calibri" panose="020F0502020204030204" pitchFamily="34" charset="0"/>
                <a:cs typeface="Calibri" panose="020F0502020204030204" pitchFamily="34" charset="0"/>
              </a:rPr>
              <a:t>terre «rare»</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6279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23631" y="281204"/>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CRM nel 2023</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Top Corners Rounded 5">
            <a:extLst>
              <a:ext uri="{FF2B5EF4-FFF2-40B4-BE49-F238E27FC236}">
                <a16:creationId xmlns:a16="http://schemas.microsoft.com/office/drawing/2014/main" id="{54EB589B-E00C-334C-E7D7-D36BFC8F4292}"/>
              </a:ext>
            </a:extLst>
          </p:cNvPr>
          <p:cNvSpPr/>
          <p:nvPr/>
        </p:nvSpPr>
        <p:spPr>
          <a:xfrm>
            <a:off x="433494" y="1121685"/>
            <a:ext cx="4336609" cy="855189"/>
          </a:xfrm>
          <a:prstGeom prst="round2SameRect">
            <a:avLst/>
          </a:prstGeom>
          <a:solidFill>
            <a:srgbClr val="44546A"/>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Defining critical and strategic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raw materials </a:t>
            </a:r>
          </a:p>
        </p:txBody>
      </p:sp>
      <p:sp>
        <p:nvSpPr>
          <p:cNvPr id="22" name="Rectangle 20">
            <a:extLst>
              <a:ext uri="{FF2B5EF4-FFF2-40B4-BE49-F238E27FC236}">
                <a16:creationId xmlns:a16="http://schemas.microsoft.com/office/drawing/2014/main" id="{C274EEA0-2965-9327-0ED3-DE14A7DFAF0F}"/>
              </a:ext>
            </a:extLst>
          </p:cNvPr>
          <p:cNvSpPr/>
          <p:nvPr/>
        </p:nvSpPr>
        <p:spPr>
          <a:xfrm>
            <a:off x="458600" y="3454639"/>
            <a:ext cx="4269381" cy="491630"/>
          </a:xfrm>
          <a:prstGeom prst="rect">
            <a:avLst/>
          </a:prstGeom>
          <a:solidFill>
            <a:srgbClr val="5B9BD5">
              <a:lumMod val="60000"/>
              <a:lumOff val="4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SRM</a:t>
            </a:r>
          </a:p>
        </p:txBody>
      </p:sp>
      <p:sp>
        <p:nvSpPr>
          <p:cNvPr id="23" name="TextBox 21">
            <a:extLst>
              <a:ext uri="{FF2B5EF4-FFF2-40B4-BE49-F238E27FC236}">
                <a16:creationId xmlns:a16="http://schemas.microsoft.com/office/drawing/2014/main" id="{7A90A2FC-EA7B-52B4-07F1-EBE3AB5221DF}"/>
              </a:ext>
            </a:extLst>
          </p:cNvPr>
          <p:cNvSpPr txBox="1"/>
          <p:nvPr/>
        </p:nvSpPr>
        <p:spPr>
          <a:xfrm>
            <a:off x="699666" y="2530497"/>
            <a:ext cx="385366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IE" sz="1600" b="0" dirty="0">
                <a:solidFill>
                  <a:prstClr val="black"/>
                </a:solidFill>
                <a:latin typeface="Calibri" panose="020F0502020204030204" pitchFamily="34" charset="0"/>
              </a:rPr>
              <a:t>Whole EU economy, based on : </a:t>
            </a:r>
          </a:p>
          <a:p>
            <a:pPr marL="285750" indent="-285750" fontAlgn="auto">
              <a:spcBef>
                <a:spcPts val="0"/>
              </a:spcBef>
              <a:spcAft>
                <a:spcPts val="0"/>
              </a:spcAft>
              <a:buFont typeface="Arial" panose="020B0604020202020204" pitchFamily="34" charset="0"/>
              <a:buChar char="•"/>
            </a:pPr>
            <a:r>
              <a:rPr lang="en-IE" sz="1600" b="0" dirty="0">
                <a:solidFill>
                  <a:prstClr val="black"/>
                </a:solidFill>
                <a:latin typeface="Calibri" panose="020F0502020204030204" pitchFamily="34" charset="0"/>
              </a:rPr>
              <a:t>supply risk </a:t>
            </a:r>
          </a:p>
          <a:p>
            <a:pPr marL="285750" indent="-285750" fontAlgn="auto">
              <a:spcBef>
                <a:spcPts val="0"/>
              </a:spcBef>
              <a:spcAft>
                <a:spcPts val="0"/>
              </a:spcAft>
              <a:buFont typeface="Arial" panose="020B0604020202020204" pitchFamily="34" charset="0"/>
              <a:buChar char="•"/>
            </a:pPr>
            <a:r>
              <a:rPr lang="en-IE" sz="1600" b="0" dirty="0">
                <a:solidFill>
                  <a:prstClr val="black"/>
                </a:solidFill>
                <a:latin typeface="Calibri" panose="020F0502020204030204" pitchFamily="34" charset="0"/>
              </a:rPr>
              <a:t>economic importance  </a:t>
            </a:r>
          </a:p>
        </p:txBody>
      </p:sp>
      <p:sp>
        <p:nvSpPr>
          <p:cNvPr id="24" name="TextBox 22">
            <a:extLst>
              <a:ext uri="{FF2B5EF4-FFF2-40B4-BE49-F238E27FC236}">
                <a16:creationId xmlns:a16="http://schemas.microsoft.com/office/drawing/2014/main" id="{A2C156C6-EC27-D247-A03D-0158124EC29C}"/>
              </a:ext>
            </a:extLst>
          </p:cNvPr>
          <p:cNvSpPr txBox="1"/>
          <p:nvPr/>
        </p:nvSpPr>
        <p:spPr>
          <a:xfrm>
            <a:off x="500206" y="4054296"/>
            <a:ext cx="4291094"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IE" sz="1600" b="0" dirty="0">
                <a:solidFill>
                  <a:prstClr val="black"/>
                </a:solidFill>
                <a:latin typeface="Calibri" panose="020F0502020204030204" pitchFamily="34" charset="0"/>
              </a:rPr>
              <a:t>SRM are a subset of CRM: </a:t>
            </a:r>
          </a:p>
          <a:p>
            <a:pPr marL="285750" indent="-285750" fontAlgn="auto">
              <a:spcBef>
                <a:spcPts val="0"/>
              </a:spcBef>
              <a:spcAft>
                <a:spcPts val="0"/>
              </a:spcAft>
              <a:buFont typeface="Arial" panose="020B0604020202020204" pitchFamily="34" charset="0"/>
              <a:buChar char="•"/>
            </a:pPr>
            <a:r>
              <a:rPr lang="en-IE" sz="1600" b="0" dirty="0">
                <a:solidFill>
                  <a:prstClr val="black"/>
                </a:solidFill>
                <a:latin typeface="Calibri" panose="020F0502020204030204" pitchFamily="34" charset="0"/>
              </a:rPr>
              <a:t>Key for strategic technologies (twin transition, defence and space)  </a:t>
            </a:r>
          </a:p>
          <a:p>
            <a:pPr marL="285750" indent="-285750" fontAlgn="auto">
              <a:spcBef>
                <a:spcPts val="0"/>
              </a:spcBef>
              <a:spcAft>
                <a:spcPts val="0"/>
              </a:spcAft>
              <a:buFont typeface="Arial" panose="020B0604020202020204" pitchFamily="34" charset="0"/>
              <a:buChar char="•"/>
            </a:pPr>
            <a:r>
              <a:rPr lang="en-IE" sz="1600" b="0" dirty="0">
                <a:solidFill>
                  <a:prstClr val="black"/>
                </a:solidFill>
                <a:latin typeface="Calibri" panose="020F0502020204030204" pitchFamily="34" charset="0"/>
              </a:rPr>
              <a:t>Forecast demand risks outstripping supply</a:t>
            </a:r>
          </a:p>
        </p:txBody>
      </p:sp>
      <p:sp>
        <p:nvSpPr>
          <p:cNvPr id="25" name="Rectangle: Top Corners Rounded 23">
            <a:extLst>
              <a:ext uri="{FF2B5EF4-FFF2-40B4-BE49-F238E27FC236}">
                <a16:creationId xmlns:a16="http://schemas.microsoft.com/office/drawing/2014/main" id="{D13382EC-6C9E-C091-D013-FFF7F98AC4B1}"/>
              </a:ext>
            </a:extLst>
          </p:cNvPr>
          <p:cNvSpPr/>
          <p:nvPr/>
        </p:nvSpPr>
        <p:spPr>
          <a:xfrm rot="10800000">
            <a:off x="458608" y="1973304"/>
            <a:ext cx="4269371" cy="3158210"/>
          </a:xfrm>
          <a:prstGeom prst="round2SameRect">
            <a:avLst/>
          </a:prstGeom>
          <a:noFill/>
          <a:ln w="57150" cap="flat" cmpd="sng" algn="ctr">
            <a:solidFill>
              <a:srgbClr val="70AD47"/>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6" name="Rectangle 19">
            <a:extLst>
              <a:ext uri="{FF2B5EF4-FFF2-40B4-BE49-F238E27FC236}">
                <a16:creationId xmlns:a16="http://schemas.microsoft.com/office/drawing/2014/main" id="{DBA397BC-18C7-26B7-DD80-1D0A30EA12FA}"/>
              </a:ext>
            </a:extLst>
          </p:cNvPr>
          <p:cNvSpPr/>
          <p:nvPr/>
        </p:nvSpPr>
        <p:spPr>
          <a:xfrm>
            <a:off x="433493" y="2002022"/>
            <a:ext cx="4269372" cy="472611"/>
          </a:xfrm>
          <a:prstGeom prst="rect">
            <a:avLst/>
          </a:prstGeom>
          <a:solidFill>
            <a:srgbClr val="70AD47"/>
          </a:solidFill>
          <a:ln w="12700" cap="flat" cmpd="sng" algn="ctr">
            <a:solidFill>
              <a:srgbClr val="5B9BD5"/>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CRM</a:t>
            </a:r>
          </a:p>
        </p:txBody>
      </p:sp>
      <p:sp>
        <p:nvSpPr>
          <p:cNvPr id="27" name="Rettangolo 26"/>
          <p:cNvSpPr/>
          <p:nvPr/>
        </p:nvSpPr>
        <p:spPr>
          <a:xfrm>
            <a:off x="4832899" y="1073417"/>
            <a:ext cx="4151082" cy="3816429"/>
          </a:xfrm>
          <a:prstGeom prst="rect">
            <a:avLst/>
          </a:prstGeom>
        </p:spPr>
        <p:txBody>
          <a:bodyPr wrap="square">
            <a:spAutoFit/>
          </a:bodyPr>
          <a:lstStyle/>
          <a:p>
            <a:pPr algn="just" eaLnBrk="1" fontAlgn="auto" hangingPunct="1">
              <a:spcBef>
                <a:spcPts val="0"/>
              </a:spcBef>
              <a:spcAft>
                <a:spcPts val="0"/>
              </a:spcAft>
            </a:pPr>
            <a:endParaRPr lang="en-GB" sz="2200" b="0" dirty="0" smtClean="0">
              <a:solidFill>
                <a:srgbClr val="404040"/>
              </a:solidFill>
              <a:latin typeface="arial" panose="020B0604020202020204" pitchFamily="34" charset="0"/>
            </a:endParaRPr>
          </a:p>
          <a:p>
            <a:pPr marL="285750" indent="-285750" algn="just" eaLnBrk="1" fontAlgn="auto" hangingPunct="1">
              <a:spcBef>
                <a:spcPts val="0"/>
              </a:spcBef>
              <a:spcAft>
                <a:spcPts val="0"/>
              </a:spcAft>
              <a:buFont typeface="Wingdings" panose="05000000000000000000" pitchFamily="2" charset="2"/>
              <a:buChar char="§"/>
            </a:pPr>
            <a:r>
              <a:rPr lang="it-IT" sz="2200" b="0" dirty="0">
                <a:latin typeface="Calibri" panose="020F0502020204030204"/>
              </a:rPr>
              <a:t>la materia prima </a:t>
            </a:r>
            <a:r>
              <a:rPr lang="it-IT" sz="2200" b="0" dirty="0">
                <a:solidFill>
                  <a:srgbClr val="C00000"/>
                </a:solidFill>
                <a:latin typeface="Calibri" panose="020F0502020204030204"/>
              </a:rPr>
              <a:t>critica</a:t>
            </a:r>
            <a:r>
              <a:rPr lang="it-IT" sz="2200" b="0" dirty="0">
                <a:latin typeface="Calibri" panose="020F0502020204030204"/>
              </a:rPr>
              <a:t> è caratterizzata da un elevato rischio di interruzione dell'approvvigionamento e dalla sua importanza per l'economia complessiva </a:t>
            </a:r>
            <a:r>
              <a:rPr lang="it-IT" sz="2200" b="0" dirty="0" smtClean="0">
                <a:latin typeface="Calibri" panose="020F0502020204030204"/>
              </a:rPr>
              <a:t>dell'UE</a:t>
            </a:r>
          </a:p>
          <a:p>
            <a:pPr marL="285750" indent="-285750" algn="just" eaLnBrk="1" fontAlgn="auto" hangingPunct="1">
              <a:spcBef>
                <a:spcPts val="0"/>
              </a:spcBef>
              <a:spcAft>
                <a:spcPts val="0"/>
              </a:spcAft>
              <a:buFont typeface="Wingdings" panose="05000000000000000000" pitchFamily="2" charset="2"/>
              <a:buChar char="§"/>
            </a:pPr>
            <a:r>
              <a:rPr lang="it-IT" sz="2200" b="0" dirty="0" smtClean="0">
                <a:latin typeface="Calibri" panose="020F0502020204030204"/>
              </a:rPr>
              <a:t>la </a:t>
            </a:r>
            <a:r>
              <a:rPr lang="it-IT" sz="2200" b="0" dirty="0">
                <a:latin typeface="Calibri" panose="020F0502020204030204"/>
              </a:rPr>
              <a:t>materia prima </a:t>
            </a:r>
            <a:r>
              <a:rPr lang="it-IT" sz="2200" b="0" dirty="0">
                <a:solidFill>
                  <a:srgbClr val="C00000"/>
                </a:solidFill>
                <a:latin typeface="Calibri" panose="020F0502020204030204"/>
              </a:rPr>
              <a:t>strategica</a:t>
            </a:r>
            <a:r>
              <a:rPr lang="it-IT" sz="2200" b="0" dirty="0">
                <a:latin typeface="Calibri" panose="020F0502020204030204"/>
              </a:rPr>
              <a:t> è definita anche dalla sua importanza per le aree strategiche</a:t>
            </a:r>
            <a:endParaRPr lang="en-GB" sz="2200" b="0" dirty="0">
              <a:latin typeface="Calibri" panose="020F0502020204030204"/>
            </a:endParaRPr>
          </a:p>
        </p:txBody>
      </p:sp>
    </p:spTree>
    <p:extLst>
      <p:ext uri="{BB962C8B-B14F-4D97-AF65-F5344CB8AC3E}">
        <p14:creationId xmlns:p14="http://schemas.microsoft.com/office/powerpoint/2010/main" val="3356610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3"/>
          <p:cNvSpPr>
            <a:spLocks noChangeArrowheads="1"/>
          </p:cNvSpPr>
          <p:nvPr/>
        </p:nvSpPr>
        <p:spPr bwMode="auto">
          <a:xfrm>
            <a:off x="214686" y="4803775"/>
            <a:ext cx="9932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it-IT" altLang="it-IT" sz="1600" dirty="0">
                <a:solidFill>
                  <a:srgbClr val="0070C0"/>
                </a:solidFill>
              </a:rPr>
              <a:t>https://</a:t>
            </a:r>
            <a:r>
              <a:rPr lang="it-IT" altLang="it-IT" sz="1400" dirty="0">
                <a:solidFill>
                  <a:srgbClr val="0070C0"/>
                </a:solidFill>
              </a:rPr>
              <a:t>rmis.jrc.ec.europa.eu/uploads/CRMs_for_Strategic_Technologies_and_Sectors_in_the_EU_2020.pdf</a:t>
            </a:r>
          </a:p>
        </p:txBody>
      </p:sp>
      <p:pic>
        <p:nvPicPr>
          <p:cNvPr id="1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65434"/>
            <a:ext cx="3118718" cy="353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8718" y="1307933"/>
            <a:ext cx="2428539" cy="345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Le materie prime critiche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744" y="1318124"/>
            <a:ext cx="3156667" cy="3508593"/>
          </a:xfrm>
          <a:prstGeom prst="rect">
            <a:avLst/>
          </a:prstGeom>
        </p:spPr>
      </p:pic>
    </p:spTree>
    <p:extLst>
      <p:ext uri="{BB962C8B-B14F-4D97-AF65-F5344CB8AC3E}">
        <p14:creationId xmlns:p14="http://schemas.microsoft.com/office/powerpoint/2010/main" val="869111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Quantificare la criticità </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magin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345" y="1326378"/>
            <a:ext cx="5715130" cy="369139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149340" y="1810226"/>
            <a:ext cx="2503170" cy="2585323"/>
          </a:xfrm>
          <a:prstGeom prst="rect">
            <a:avLst/>
          </a:prstGeom>
        </p:spPr>
        <p:txBody>
          <a:bodyPr wrap="square">
            <a:spAutoFit/>
          </a:bodyPr>
          <a:lstStyle/>
          <a:p>
            <a:pPr algn="just"/>
            <a:r>
              <a:rPr lang="en-GB" b="0" dirty="0" err="1"/>
              <a:t>Grado</a:t>
            </a:r>
            <a:r>
              <a:rPr lang="en-GB" b="0" dirty="0"/>
              <a:t> di </a:t>
            </a:r>
            <a:r>
              <a:rPr lang="en-GB" b="0" dirty="0" err="1"/>
              <a:t>criticità</a:t>
            </a:r>
            <a:r>
              <a:rPr lang="en-GB" b="0" dirty="0"/>
              <a:t> </a:t>
            </a:r>
            <a:r>
              <a:rPr lang="en-GB" b="0" dirty="0" err="1"/>
              <a:t>dei</a:t>
            </a:r>
            <a:r>
              <a:rPr lang="en-GB" b="0" dirty="0"/>
              <a:t> </a:t>
            </a:r>
            <a:r>
              <a:rPr lang="en-GB" b="0" dirty="0" err="1"/>
              <a:t>diversi</a:t>
            </a:r>
            <a:r>
              <a:rPr lang="en-GB" b="0" dirty="0"/>
              <a:t> CRM </a:t>
            </a:r>
            <a:r>
              <a:rPr lang="en-GB" b="0" dirty="0" err="1"/>
              <a:t>misurato</a:t>
            </a:r>
            <a:r>
              <a:rPr lang="en-GB" b="0" dirty="0"/>
              <a:t> </a:t>
            </a:r>
            <a:r>
              <a:rPr lang="en-GB" b="0" dirty="0" err="1"/>
              <a:t>dall'indicatore</a:t>
            </a:r>
            <a:r>
              <a:rPr lang="en-GB" b="0" dirty="0"/>
              <a:t> di </a:t>
            </a:r>
            <a:r>
              <a:rPr lang="en-GB" b="0" dirty="0" err="1"/>
              <a:t>criticità</a:t>
            </a:r>
            <a:r>
              <a:rPr lang="en-GB" b="0" dirty="0"/>
              <a:t> RM (le </a:t>
            </a:r>
            <a:r>
              <a:rPr lang="en-GB" b="0" dirty="0" err="1"/>
              <a:t>aree</a:t>
            </a:r>
            <a:r>
              <a:rPr lang="en-GB" b="0" dirty="0"/>
              <a:t> </a:t>
            </a:r>
            <a:r>
              <a:rPr lang="en-GB" b="0" dirty="0" err="1"/>
              <a:t>sono</a:t>
            </a:r>
            <a:r>
              <a:rPr lang="en-GB" b="0" dirty="0"/>
              <a:t> </a:t>
            </a:r>
            <a:r>
              <a:rPr lang="en-GB" b="0" dirty="0" err="1"/>
              <a:t>proporzionali</a:t>
            </a:r>
            <a:r>
              <a:rPr lang="en-GB" b="0" dirty="0"/>
              <a:t> </a:t>
            </a:r>
            <a:r>
              <a:rPr lang="en-GB" b="0" dirty="0" err="1"/>
              <a:t>agli</a:t>
            </a:r>
            <a:r>
              <a:rPr lang="en-GB" b="0" dirty="0"/>
              <a:t> </a:t>
            </a:r>
            <a:r>
              <a:rPr lang="en-GB" b="0" dirty="0" err="1"/>
              <a:t>indici</a:t>
            </a:r>
            <a:r>
              <a:rPr lang="en-GB" b="0" dirty="0"/>
              <a:t> di </a:t>
            </a:r>
            <a:r>
              <a:rPr lang="en-GB" b="0" dirty="0" err="1"/>
              <a:t>criticità</a:t>
            </a:r>
            <a:r>
              <a:rPr lang="en-GB" b="0" dirty="0"/>
              <a:t> </a:t>
            </a:r>
            <a:r>
              <a:rPr lang="en-GB" b="0" dirty="0" err="1"/>
              <a:t>degli</a:t>
            </a:r>
            <a:r>
              <a:rPr lang="en-GB" b="0" dirty="0"/>
              <a:t> </a:t>
            </a:r>
            <a:r>
              <a:rPr lang="en-GB" b="0" dirty="0" err="1"/>
              <a:t>elementi</a:t>
            </a:r>
            <a:r>
              <a:rPr lang="en-GB" b="0" dirty="0"/>
              <a:t>, </a:t>
            </a:r>
            <a:r>
              <a:rPr lang="en-GB" b="0" dirty="0" err="1"/>
              <a:t>i</a:t>
            </a:r>
            <a:r>
              <a:rPr lang="en-GB" b="0" dirty="0"/>
              <a:t> cui </a:t>
            </a:r>
            <a:r>
              <a:rPr lang="en-GB" b="0" dirty="0" err="1"/>
              <a:t>valori</a:t>
            </a:r>
            <a:r>
              <a:rPr lang="en-GB" b="0" dirty="0"/>
              <a:t> </a:t>
            </a:r>
            <a:r>
              <a:rPr lang="en-GB" b="0" dirty="0" err="1"/>
              <a:t>numerici</a:t>
            </a:r>
            <a:r>
              <a:rPr lang="en-GB" b="0" dirty="0"/>
              <a:t> </a:t>
            </a:r>
            <a:r>
              <a:rPr lang="en-GB" b="0" dirty="0" err="1"/>
              <a:t>sono</a:t>
            </a:r>
            <a:r>
              <a:rPr lang="en-GB" b="0" dirty="0"/>
              <a:t> </a:t>
            </a:r>
            <a:r>
              <a:rPr lang="en-GB" b="0" dirty="0" err="1"/>
              <a:t>anch'essi</a:t>
            </a:r>
            <a:r>
              <a:rPr lang="en-GB" b="0" dirty="0"/>
              <a:t> </a:t>
            </a:r>
            <a:r>
              <a:rPr lang="en-GB" b="0" dirty="0" err="1"/>
              <a:t>riportati</a:t>
            </a:r>
            <a:r>
              <a:rPr lang="en-GB" b="0" dirty="0"/>
              <a:t>)</a:t>
            </a:r>
          </a:p>
        </p:txBody>
      </p:sp>
    </p:spTree>
    <p:extLst>
      <p:ext uri="{BB962C8B-B14F-4D97-AF65-F5344CB8AC3E}">
        <p14:creationId xmlns:p14="http://schemas.microsoft.com/office/powerpoint/2010/main" val="2192289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Quantificare la criticità </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Immagine 5"/>
          <p:cNvPicPr>
            <a:picLocks noChangeAspect="1"/>
          </p:cNvPicPr>
          <p:nvPr/>
        </p:nvPicPr>
        <p:blipFill>
          <a:blip r:embed="rId2"/>
          <a:stretch>
            <a:fillRect/>
          </a:stretch>
        </p:blipFill>
        <p:spPr>
          <a:xfrm>
            <a:off x="365977" y="1310318"/>
            <a:ext cx="8778023" cy="1448834"/>
          </a:xfrm>
          <a:prstGeom prst="rect">
            <a:avLst/>
          </a:prstGeom>
        </p:spPr>
      </p:pic>
      <p:pic>
        <p:nvPicPr>
          <p:cNvPr id="7" name="Immagine 6"/>
          <p:cNvPicPr>
            <a:picLocks noChangeAspect="1"/>
          </p:cNvPicPr>
          <p:nvPr/>
        </p:nvPicPr>
        <p:blipFill>
          <a:blip r:embed="rId3"/>
          <a:stretch>
            <a:fillRect/>
          </a:stretch>
        </p:blipFill>
        <p:spPr>
          <a:xfrm>
            <a:off x="3980034" y="1941139"/>
            <a:ext cx="5274943" cy="1915718"/>
          </a:xfrm>
          <a:prstGeom prst="rect">
            <a:avLst/>
          </a:prstGeom>
        </p:spPr>
      </p:pic>
      <p:sp>
        <p:nvSpPr>
          <p:cNvPr id="3" name="Rettangolo 2"/>
          <p:cNvSpPr/>
          <p:nvPr/>
        </p:nvSpPr>
        <p:spPr>
          <a:xfrm>
            <a:off x="117563" y="3954690"/>
            <a:ext cx="8797838" cy="1077218"/>
          </a:xfrm>
          <a:prstGeom prst="rect">
            <a:avLst/>
          </a:prstGeom>
        </p:spPr>
        <p:txBody>
          <a:bodyPr wrap="square">
            <a:spAutoFit/>
          </a:bodyPr>
          <a:lstStyle/>
          <a:p>
            <a:pPr algn="just"/>
            <a:r>
              <a:rPr lang="en-GB" sz="1600" b="0" dirty="0" err="1"/>
              <a:t>sviluppato</a:t>
            </a:r>
            <a:r>
              <a:rPr lang="en-GB" sz="1600" b="0" dirty="0"/>
              <a:t> </a:t>
            </a:r>
            <a:r>
              <a:rPr lang="en-GB" sz="1600" b="0" dirty="0" err="1"/>
              <a:t>mediando</a:t>
            </a:r>
            <a:r>
              <a:rPr lang="en-GB" sz="1600" b="0" dirty="0"/>
              <a:t> e </a:t>
            </a:r>
            <a:r>
              <a:rPr lang="en-GB" sz="1600" b="0" dirty="0" err="1"/>
              <a:t>ponderando</a:t>
            </a:r>
            <a:r>
              <a:rPr lang="en-GB" sz="1600" b="0" dirty="0"/>
              <a:t> </a:t>
            </a:r>
            <a:r>
              <a:rPr lang="en-GB" sz="1600" b="0" dirty="0" err="1"/>
              <a:t>i</a:t>
            </a:r>
            <a:r>
              <a:rPr lang="en-GB" sz="1600" b="0" dirty="0"/>
              <a:t> </a:t>
            </a:r>
            <a:r>
              <a:rPr lang="en-GB" sz="1600" b="0" dirty="0" err="1"/>
              <a:t>valori</a:t>
            </a:r>
            <a:r>
              <a:rPr lang="en-GB" sz="1600" b="0" dirty="0"/>
              <a:t> di </a:t>
            </a:r>
            <a:r>
              <a:rPr lang="en-GB" sz="1600" b="0" dirty="0" err="1"/>
              <a:t>sei</a:t>
            </a:r>
            <a:r>
              <a:rPr lang="en-GB" sz="1600" b="0" dirty="0"/>
              <a:t> </a:t>
            </a:r>
            <a:r>
              <a:rPr lang="en-GB" sz="1600" b="0" dirty="0" err="1"/>
              <a:t>principali</a:t>
            </a:r>
            <a:r>
              <a:rPr lang="en-GB" sz="1600" b="0" dirty="0"/>
              <a:t> </a:t>
            </a:r>
            <a:r>
              <a:rPr lang="en-GB" sz="1600" b="0" dirty="0" err="1"/>
              <a:t>indici</a:t>
            </a:r>
            <a:r>
              <a:rPr lang="en-GB" sz="1600" b="0" dirty="0"/>
              <a:t> di </a:t>
            </a:r>
            <a:r>
              <a:rPr lang="en-GB" sz="1600" b="0" dirty="0" err="1"/>
              <a:t>criticità</a:t>
            </a:r>
            <a:r>
              <a:rPr lang="en-GB" sz="1600" b="0" dirty="0"/>
              <a:t> (</a:t>
            </a:r>
            <a:r>
              <a:rPr lang="en-GB" sz="1600" b="0" dirty="0" err="1"/>
              <a:t>livello</a:t>
            </a:r>
            <a:r>
              <a:rPr lang="en-GB" sz="1600" b="0" dirty="0"/>
              <a:t> di </a:t>
            </a:r>
            <a:r>
              <a:rPr lang="en-GB" sz="1600" b="0" dirty="0" err="1"/>
              <a:t>rischio</a:t>
            </a:r>
            <a:r>
              <a:rPr lang="en-GB" sz="1600" b="0" dirty="0"/>
              <a:t> di </a:t>
            </a:r>
            <a:r>
              <a:rPr lang="en-GB" sz="1600" b="0" dirty="0" err="1"/>
              <a:t>abbondanza</a:t>
            </a:r>
            <a:r>
              <a:rPr lang="en-GB" sz="1600" b="0" dirty="0"/>
              <a:t>, </a:t>
            </a:r>
            <a:r>
              <a:rPr lang="en-GB" sz="1600" b="0" dirty="0" err="1"/>
              <a:t>rischio</a:t>
            </a:r>
            <a:r>
              <a:rPr lang="en-GB" sz="1600" b="0" dirty="0"/>
              <a:t> di </a:t>
            </a:r>
            <a:r>
              <a:rPr lang="en-GB" sz="1600" b="0" dirty="0" err="1"/>
              <a:t>approvvigionamento</a:t>
            </a:r>
            <a:r>
              <a:rPr lang="en-GB" sz="1600" b="0" dirty="0"/>
              <a:t> e </a:t>
            </a:r>
            <a:r>
              <a:rPr lang="en-GB" sz="1600" b="0" dirty="0" err="1"/>
              <a:t>geopolitico</a:t>
            </a:r>
            <a:r>
              <a:rPr lang="en-GB" sz="1600" b="0" dirty="0"/>
              <a:t>, </a:t>
            </a:r>
            <a:r>
              <a:rPr lang="en-GB" sz="1600" b="0" dirty="0" err="1"/>
              <a:t>rischio</a:t>
            </a:r>
            <a:r>
              <a:rPr lang="en-GB" sz="1600" b="0" dirty="0"/>
              <a:t> </a:t>
            </a:r>
            <a:r>
              <a:rPr lang="en-GB" sz="1600" b="0" dirty="0" err="1"/>
              <a:t>ambientale</a:t>
            </a:r>
            <a:r>
              <a:rPr lang="en-GB" sz="1600" b="0" dirty="0"/>
              <a:t> del </a:t>
            </a:r>
            <a:r>
              <a:rPr lang="en-GB" sz="1600" b="0" dirty="0" err="1"/>
              <a:t>Paese</a:t>
            </a:r>
            <a:r>
              <a:rPr lang="en-GB" sz="1600" b="0" dirty="0"/>
              <a:t>, </a:t>
            </a:r>
            <a:r>
              <a:rPr lang="en-GB" sz="1600" b="0" dirty="0" err="1"/>
              <a:t>rischio</a:t>
            </a:r>
            <a:r>
              <a:rPr lang="en-GB" sz="1600" b="0" dirty="0"/>
              <a:t> di </a:t>
            </a:r>
            <a:r>
              <a:rPr lang="en-GB" sz="1600" b="0" dirty="0" err="1"/>
              <a:t>approvvigionamento</a:t>
            </a:r>
            <a:r>
              <a:rPr lang="en-GB" sz="1600" b="0" dirty="0"/>
              <a:t> </a:t>
            </a:r>
            <a:r>
              <a:rPr lang="en-GB" sz="1600" b="0" dirty="0" err="1"/>
              <a:t>normalizzato</a:t>
            </a:r>
            <a:r>
              <a:rPr lang="en-GB" sz="1600" b="0" dirty="0"/>
              <a:t>, </a:t>
            </a:r>
            <a:r>
              <a:rPr lang="en-GB" sz="1600" b="0" dirty="0" err="1"/>
              <a:t>importanza</a:t>
            </a:r>
            <a:r>
              <a:rPr lang="en-GB" sz="1600" b="0" dirty="0"/>
              <a:t> </a:t>
            </a:r>
            <a:r>
              <a:rPr lang="en-GB" sz="1600" b="0" dirty="0" err="1"/>
              <a:t>economica</a:t>
            </a:r>
            <a:r>
              <a:rPr lang="en-GB" sz="1600" b="0" dirty="0"/>
              <a:t> </a:t>
            </a:r>
            <a:r>
              <a:rPr lang="en-GB" sz="1600" b="0" dirty="0" err="1"/>
              <a:t>normalizzata</a:t>
            </a:r>
            <a:r>
              <a:rPr lang="en-GB" sz="1600" b="0" dirty="0"/>
              <a:t> e </a:t>
            </a:r>
            <a:r>
              <a:rPr lang="en-GB" sz="1600" b="0" dirty="0" err="1"/>
              <a:t>indice</a:t>
            </a:r>
            <a:r>
              <a:rPr lang="en-GB" sz="1600" b="0" dirty="0"/>
              <a:t> di </a:t>
            </a:r>
            <a:r>
              <a:rPr lang="en-GB" sz="1600" b="0" dirty="0" err="1"/>
              <a:t>svantaggio</a:t>
            </a:r>
            <a:r>
              <a:rPr lang="en-GB" sz="1600" b="0" dirty="0"/>
              <a:t> del </a:t>
            </a:r>
            <a:r>
              <a:rPr lang="en-GB" sz="1600" b="0" dirty="0" err="1"/>
              <a:t>riciclaggio</a:t>
            </a:r>
            <a:r>
              <a:rPr lang="en-GB" sz="1600" b="0" dirty="0"/>
              <a:t>), per </a:t>
            </a:r>
            <a:r>
              <a:rPr lang="en-GB" sz="1600" b="0" dirty="0" err="1"/>
              <a:t>affrontare</a:t>
            </a:r>
            <a:r>
              <a:rPr lang="en-GB" sz="1600" b="0" dirty="0"/>
              <a:t> la </a:t>
            </a:r>
            <a:r>
              <a:rPr lang="en-GB" sz="1600" b="0" dirty="0" err="1"/>
              <a:t>sostituzione</a:t>
            </a:r>
            <a:r>
              <a:rPr lang="en-GB" sz="1600" b="0" dirty="0"/>
              <a:t> </a:t>
            </a:r>
            <a:r>
              <a:rPr lang="en-GB" sz="1600" b="0" dirty="0" err="1"/>
              <a:t>delle</a:t>
            </a:r>
            <a:r>
              <a:rPr lang="en-GB" sz="1600" b="0" dirty="0"/>
              <a:t> </a:t>
            </a:r>
            <a:r>
              <a:rPr lang="en-GB" sz="1600" b="0" dirty="0" err="1"/>
              <a:t>leghe</a:t>
            </a:r>
            <a:r>
              <a:rPr lang="en-GB" sz="1600" b="0" dirty="0"/>
              <a:t> in </a:t>
            </a:r>
            <a:r>
              <a:rPr lang="en-GB" sz="1600" b="0" dirty="0" err="1"/>
              <a:t>una</a:t>
            </a:r>
            <a:r>
              <a:rPr lang="en-GB" sz="1600" b="0" dirty="0"/>
              <a:t> </a:t>
            </a:r>
            <a:r>
              <a:rPr lang="en-GB" sz="1600" b="0" dirty="0" err="1"/>
              <a:t>prospettiva</a:t>
            </a:r>
            <a:r>
              <a:rPr lang="en-GB" sz="1600" b="0" dirty="0"/>
              <a:t> di CRM.</a:t>
            </a:r>
          </a:p>
        </p:txBody>
      </p:sp>
    </p:spTree>
    <p:extLst>
      <p:ext uri="{BB962C8B-B14F-4D97-AF65-F5344CB8AC3E}">
        <p14:creationId xmlns:p14="http://schemas.microsoft.com/office/powerpoint/2010/main" val="2894417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Le Terre Rare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2"/>
          <a:stretch>
            <a:fillRect/>
          </a:stretch>
        </p:blipFill>
        <p:spPr>
          <a:xfrm>
            <a:off x="1143000" y="1196664"/>
            <a:ext cx="7204923" cy="3806271"/>
          </a:xfrm>
          <a:prstGeom prst="rect">
            <a:avLst/>
          </a:prstGeom>
        </p:spPr>
      </p:pic>
    </p:spTree>
    <p:extLst>
      <p:ext uri="{BB962C8B-B14F-4D97-AF65-F5344CB8AC3E}">
        <p14:creationId xmlns:p14="http://schemas.microsoft.com/office/powerpoint/2010/main" val="2269483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Le Terre Rare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ttangolo 4"/>
          <p:cNvSpPr/>
          <p:nvPr/>
        </p:nvSpPr>
        <p:spPr bwMode="auto">
          <a:xfrm>
            <a:off x="3593990" y="1192696"/>
            <a:ext cx="5475983" cy="8428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pic>
        <p:nvPicPr>
          <p:cNvPr id="7" name="Picture 2" descr="The Not-So-Rare Earth Elements: A Question of Supply and Demand - Kleinman  Center for Energy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2696"/>
            <a:ext cx="5143961" cy="390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691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Le Terre Rare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ttangolo 4"/>
          <p:cNvSpPr/>
          <p:nvPr/>
        </p:nvSpPr>
        <p:spPr bwMode="auto">
          <a:xfrm>
            <a:off x="3593990" y="1192696"/>
            <a:ext cx="5475983" cy="8428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2" name="Rettangolo 1"/>
          <p:cNvSpPr/>
          <p:nvPr/>
        </p:nvSpPr>
        <p:spPr>
          <a:xfrm>
            <a:off x="0" y="1425803"/>
            <a:ext cx="8995410" cy="3293209"/>
          </a:xfrm>
          <a:prstGeom prst="rect">
            <a:avLst/>
          </a:prstGeom>
        </p:spPr>
        <p:txBody>
          <a:bodyPr wrap="square">
            <a:spAutoFit/>
          </a:bodyPr>
          <a:lstStyle/>
          <a:p>
            <a:pPr marL="285750" indent="-285750" algn="just">
              <a:buFont typeface="Wingdings" panose="05000000000000000000" pitchFamily="2" charset="2"/>
              <a:buChar char="§"/>
            </a:pP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Heavy rare earth elements (HREEs) </a:t>
            </a:r>
            <a:r>
              <a:rPr lang="en-GB" sz="1600" b="0" dirty="0">
                <a:latin typeface="Calibri" panose="020F0502020204030204" pitchFamily="34" charset="0"/>
                <a:ea typeface="Calibri" panose="020F0502020204030204" pitchFamily="34" charset="0"/>
                <a:cs typeface="Calibri" panose="020F0502020204030204" pitchFamily="34" charset="0"/>
              </a:rPr>
              <a:t>are one of the two sub-categories of the rare earth elements (REEs) group. HREEs are part of the lanthanide elements and have higher atomic weights (hence “heavier”) compared to the light rare earth elements (LREEs). HREEs are currently used in a few niche applications, which are mostly related to their optical properties (Laser dopants, radiography, etc.). The HREEs (10) covered by the study include dysprosium, erbium, europium, gadolinium, holmium, lutetium, terbium, thulium, ytterbium and yttrium.</a:t>
            </a:r>
          </a:p>
          <a:p>
            <a:pPr marL="285750" indent="-285750" algn="just">
              <a:buFont typeface="Wingdings" panose="05000000000000000000" pitchFamily="2" charset="2"/>
              <a:buChar char="§"/>
            </a:pPr>
            <a:endParaRPr lang="it-IT" sz="1600" b="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Light rare earth elements (LREEs) </a:t>
            </a:r>
            <a:r>
              <a:rPr lang="en-GB" sz="1600" b="0" dirty="0">
                <a:latin typeface="Calibri" panose="020F0502020204030204" pitchFamily="34" charset="0"/>
                <a:ea typeface="Calibri" panose="020F0502020204030204" pitchFamily="34" charset="0"/>
                <a:cs typeface="Calibri" panose="020F0502020204030204" pitchFamily="34" charset="0"/>
              </a:rPr>
              <a:t>are one of the two sub-categories of the REEs group. LREEs are part of the lanthanide elements and are characterised by lower atomic weights (hence “lighter”) compared to HREEs. Generally, LREEs are more abundant in the earth’s crust compared to HREEs. LREEs can be used in a wide variety of applications according to the individual REEs and regional specificities, but they are in general used in sectors such as catalysts, metallurgy, glass/polishing and magnets. The LREEs (5) covered by the study include cerium, lanthanum, neodymium, praseodymium and samarium</a:t>
            </a:r>
          </a:p>
        </p:txBody>
      </p:sp>
    </p:spTree>
    <p:extLst>
      <p:ext uri="{BB962C8B-B14F-4D97-AF65-F5344CB8AC3E}">
        <p14:creationId xmlns:p14="http://schemas.microsoft.com/office/powerpoint/2010/main" val="1956982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716497" y="1355754"/>
            <a:ext cx="2371843" cy="646331"/>
          </a:xfrm>
          <a:prstGeom prst="rect">
            <a:avLst/>
          </a:prstGeom>
          <a:noFill/>
        </p:spPr>
        <p:txBody>
          <a:bodyPr wrap="square" rtlCol="0">
            <a:spAutoFit/>
          </a:bodyPr>
          <a:lstStyle/>
          <a:p>
            <a:pPr algn="ctr"/>
            <a:r>
              <a:rPr lang="it-IT" dirty="0" smtClean="0">
                <a:solidFill>
                  <a:srgbClr val="C00000"/>
                </a:solidFill>
                <a:latin typeface="Calibri" panose="020F0502020204030204" pitchFamily="34" charset="0"/>
              </a:rPr>
              <a:t>la depauperazione delle risorse</a:t>
            </a:r>
            <a:endParaRPr lang="en-GB" dirty="0">
              <a:solidFill>
                <a:srgbClr val="C00000"/>
              </a:solidFill>
              <a:latin typeface="Calibri" panose="020F0502020204030204" pitchFamily="34" charset="0"/>
            </a:endParaRPr>
          </a:p>
        </p:txBody>
      </p:sp>
      <p:pic>
        <p:nvPicPr>
          <p:cNvPr id="3" name="Picture 7" descr="Earth Overshoot Day and the promise of &amp;#39;One-Planet Compatibility&amp;#39; | Greenb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9825"/>
            <a:ext cx="65817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333955" y="341906"/>
            <a:ext cx="4842345"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punto di partenza</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343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ww.motherjones.com/files/earths_iphone_6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75" y="1176793"/>
            <a:ext cx="5674894" cy="374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89860" y="393752"/>
            <a:ext cx="5364388" cy="461665"/>
          </a:xfrm>
          <a:prstGeom prst="rect">
            <a:avLst/>
          </a:prstGeom>
          <a:noFill/>
        </p:spPr>
        <p:txBody>
          <a:bodyPr wrap="square" rtlCol="0">
            <a:spAutoFit/>
          </a:bodyPr>
          <a:lstStyle/>
          <a:p>
            <a:pPr algn="ctr"/>
            <a:r>
              <a:rPr lang="it-IT" sz="2400" dirty="0" smtClean="0">
                <a:solidFill>
                  <a:schemeClr val="bg1"/>
                </a:solidFill>
                <a:latin typeface="Calibri" panose="020F0502020204030204" pitchFamily="34" charset="0"/>
              </a:rPr>
              <a:t> Gli elementi critici nel telefonino</a:t>
            </a:r>
            <a:endParaRPr lang="en-GB" sz="2400" dirty="0">
              <a:solidFill>
                <a:schemeClr val="bg1"/>
              </a:solidFill>
              <a:latin typeface="Calibri" panose="020F0502020204030204" pitchFamily="34" charset="0"/>
            </a:endParaRPr>
          </a:p>
        </p:txBody>
      </p:sp>
      <p:pic>
        <p:nvPicPr>
          <p:cNvPr id="2" name="Immagin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97766" y="2296933"/>
            <a:ext cx="3683793" cy="2846567"/>
          </a:xfrm>
          <a:prstGeom prst="rect">
            <a:avLst/>
          </a:prstGeom>
        </p:spPr>
      </p:pic>
      <p:sp>
        <p:nvSpPr>
          <p:cNvPr id="3" name="CasellaDiTesto 2"/>
          <p:cNvSpPr txBox="1"/>
          <p:nvPr/>
        </p:nvSpPr>
        <p:spPr>
          <a:xfrm>
            <a:off x="6345141" y="1552197"/>
            <a:ext cx="2043485" cy="369332"/>
          </a:xfrm>
          <a:prstGeom prst="rect">
            <a:avLst/>
          </a:prstGeom>
          <a:noFill/>
        </p:spPr>
        <p:txBody>
          <a:bodyPr wrap="square" rtlCol="0">
            <a:spAutoFit/>
          </a:bodyPr>
          <a:lstStyle/>
          <a:p>
            <a:r>
              <a:rPr lang="it-IT" dirty="0" smtClean="0">
                <a:latin typeface="Calibri" panose="020F0502020204030204" pitchFamily="34" charset="0"/>
                <a:ea typeface="Calibri" panose="020F0502020204030204" pitchFamily="34" charset="0"/>
                <a:cs typeface="Calibri" panose="020F0502020204030204" pitchFamily="34" charset="0"/>
              </a:rPr>
              <a:t>Le «terre rare»</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Rettangolo 5"/>
          <p:cNvSpPr/>
          <p:nvPr/>
        </p:nvSpPr>
        <p:spPr bwMode="auto">
          <a:xfrm>
            <a:off x="6186115" y="4110824"/>
            <a:ext cx="2735248" cy="22263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17033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9"/>
          <p:cNvPicPr>
            <a:picLocks noChangeAspect="1"/>
          </p:cNvPicPr>
          <p:nvPr/>
        </p:nvPicPr>
        <p:blipFill>
          <a:blip r:embed="rId2">
            <a:extLst>
              <a:ext uri="{28A0092B-C50C-407E-A947-70E740481C1C}">
                <a14:useLocalDpi xmlns:a14="http://schemas.microsoft.com/office/drawing/2010/main" val="0"/>
              </a:ext>
            </a:extLst>
          </a:blip>
          <a:srcRect l="4506" t="12688" r="4456" b="13333"/>
          <a:stretch>
            <a:fillRect/>
          </a:stretch>
        </p:blipFill>
        <p:spPr bwMode="auto">
          <a:xfrm>
            <a:off x="63030" y="1394752"/>
            <a:ext cx="6266842" cy="359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6329872" y="1812897"/>
            <a:ext cx="2710761" cy="2970044"/>
          </a:xfrm>
          <a:prstGeom prst="rect">
            <a:avLst/>
          </a:prstGeom>
          <a:noFill/>
        </p:spPr>
        <p:txBody>
          <a:bodyPr wrap="square" rtlCol="0">
            <a:spAutoFit/>
          </a:bodyPr>
          <a:lstStyle/>
          <a:p>
            <a:pPr marL="342900" indent="-342900" algn="just">
              <a:buFont typeface="+mj-lt"/>
              <a:buAutoNum type="arabicPeriod"/>
            </a:pPr>
            <a:r>
              <a:rPr lang="it-IT" sz="1700" b="0" dirty="0" smtClean="0">
                <a:solidFill>
                  <a:srgbClr val="0070C0"/>
                </a:solidFill>
                <a:latin typeface="Calibri" panose="020F0502020204030204" pitchFamily="34" charset="0"/>
                <a:cs typeface="Calibri" panose="020F0502020204030204" pitchFamily="34" charset="0"/>
              </a:rPr>
              <a:t>Approcci più efficienti alla separazione e recupero dei metalli</a:t>
            </a:r>
          </a:p>
          <a:p>
            <a:pPr marL="342900" indent="-342900" algn="just">
              <a:buFont typeface="+mj-lt"/>
              <a:buAutoNum type="arabicPeriod"/>
            </a:pPr>
            <a:r>
              <a:rPr lang="it-IT" sz="1700" b="0" dirty="0" smtClean="0">
                <a:solidFill>
                  <a:srgbClr val="0070C0"/>
                </a:solidFill>
                <a:latin typeface="Calibri" panose="020F0502020204030204" pitchFamily="34" charset="0"/>
                <a:cs typeface="Calibri" panose="020F0502020204030204" pitchFamily="34" charset="0"/>
              </a:rPr>
              <a:t>Riduzione del consumo (nostro ruolo)</a:t>
            </a:r>
          </a:p>
          <a:p>
            <a:pPr marL="342900" indent="-342900" algn="just">
              <a:buFont typeface="+mj-lt"/>
              <a:buAutoNum type="arabicPeriod"/>
            </a:pPr>
            <a:r>
              <a:rPr lang="it-IT" sz="1700" b="0" dirty="0" smtClean="0">
                <a:solidFill>
                  <a:srgbClr val="0070C0"/>
                </a:solidFill>
                <a:latin typeface="Calibri" panose="020F0502020204030204" pitchFamily="34" charset="0"/>
                <a:cs typeface="Calibri" panose="020F0502020204030204" pitchFamily="34" charset="0"/>
              </a:rPr>
              <a:t>Modularità dei dispositivi</a:t>
            </a:r>
          </a:p>
          <a:p>
            <a:pPr marL="342900" indent="-342900" algn="just">
              <a:buFont typeface="+mj-lt"/>
              <a:buAutoNum type="arabicPeriod"/>
            </a:pPr>
            <a:r>
              <a:rPr lang="it-IT" sz="1700" b="0" dirty="0" smtClean="0">
                <a:solidFill>
                  <a:srgbClr val="0070C0"/>
                </a:solidFill>
                <a:latin typeface="Calibri" panose="020F0502020204030204" pitchFamily="34" charset="0"/>
                <a:cs typeface="Calibri" panose="020F0502020204030204" pitchFamily="34" charset="0"/>
              </a:rPr>
              <a:t>Vietare con norme a livello europeo l’obsolescenza programmata</a:t>
            </a:r>
            <a:endParaRPr lang="en-GB" sz="1700" b="0" dirty="0">
              <a:solidFill>
                <a:srgbClr val="0070C0"/>
              </a:solidFill>
              <a:latin typeface="Calibri" panose="020F0502020204030204" pitchFamily="34" charset="0"/>
              <a:cs typeface="Calibri" panose="020F0502020204030204" pitchFamily="34" charset="0"/>
            </a:endParaRPr>
          </a:p>
        </p:txBody>
      </p:sp>
      <p:sp>
        <p:nvSpPr>
          <p:cNvPr id="8" name="CasellaDiTesto 7"/>
          <p:cNvSpPr txBox="1"/>
          <p:nvPr/>
        </p:nvSpPr>
        <p:spPr>
          <a:xfrm>
            <a:off x="-289860" y="393752"/>
            <a:ext cx="5364388" cy="461665"/>
          </a:xfrm>
          <a:prstGeom prst="rect">
            <a:avLst/>
          </a:prstGeom>
          <a:noFill/>
        </p:spPr>
        <p:txBody>
          <a:bodyPr wrap="square" rtlCol="0">
            <a:spAutoFit/>
          </a:bodyPr>
          <a:lstStyle/>
          <a:p>
            <a:pPr algn="ctr"/>
            <a:r>
              <a:rPr lang="it-IT" sz="2400" dirty="0" smtClean="0">
                <a:solidFill>
                  <a:schemeClr val="bg1"/>
                </a:solidFill>
                <a:latin typeface="Calibri" panose="020F0502020204030204" pitchFamily="34" charset="0"/>
              </a:rPr>
              <a:t> Gli elementi critici nel telefonino</a:t>
            </a:r>
            <a:endParaRPr lang="en-GB"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01461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Critical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Raw</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Materials</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Act</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 16 marzo </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ttangolo 4"/>
          <p:cNvSpPr/>
          <p:nvPr/>
        </p:nvSpPr>
        <p:spPr bwMode="auto">
          <a:xfrm>
            <a:off x="3593990" y="1192696"/>
            <a:ext cx="5475983" cy="8428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pic>
        <p:nvPicPr>
          <p:cNvPr id="7" name="Picture 2" descr="COMMISSIONE EUROPEA “CRITICAL RAW MATERIALS ACT” - Centro Studi M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52" y="1337353"/>
            <a:ext cx="6099675" cy="343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76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Critical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Raw</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Materials</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Act</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ttangolo 4"/>
          <p:cNvSpPr/>
          <p:nvPr/>
        </p:nvSpPr>
        <p:spPr bwMode="auto">
          <a:xfrm>
            <a:off x="3593990" y="1192696"/>
            <a:ext cx="5475983" cy="8428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2" name="Rettangolo 1"/>
          <p:cNvSpPr/>
          <p:nvPr/>
        </p:nvSpPr>
        <p:spPr>
          <a:xfrm>
            <a:off x="0" y="1277838"/>
            <a:ext cx="9012287" cy="3785652"/>
          </a:xfrm>
          <a:prstGeom prst="rect">
            <a:avLst/>
          </a:prstGeom>
        </p:spPr>
        <p:txBody>
          <a:bodyPr wrap="square">
            <a:spAutoFit/>
          </a:bodyPr>
          <a:lstStyle/>
          <a:p>
            <a:pPr marL="285750" indent="-285750" algn="just">
              <a:buFont typeface="Wingdings" panose="05000000000000000000" pitchFamily="2" charset="2"/>
              <a:buChar char="§"/>
            </a:pPr>
            <a:r>
              <a:rPr lang="en-GB" sz="1600" b="0" dirty="0">
                <a:latin typeface="Calibri" panose="020F0502020204030204" pitchFamily="34" charset="0"/>
                <a:ea typeface="Calibri" panose="020F0502020204030204" pitchFamily="34" charset="0"/>
                <a:cs typeface="Calibri" panose="020F0502020204030204" pitchFamily="34" charset="0"/>
              </a:rPr>
              <a:t>Il </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Critical Raw Materials Act (CRMA) </a:t>
            </a:r>
            <a:r>
              <a:rPr lang="en-GB" sz="1600" b="0" dirty="0">
                <a:latin typeface="Calibri" panose="020F0502020204030204" pitchFamily="34" charset="0"/>
                <a:ea typeface="Calibri" panose="020F0502020204030204" pitchFamily="34" charset="0"/>
                <a:cs typeface="Calibri" panose="020F0502020204030204" pitchFamily="34" charset="0"/>
              </a:rPr>
              <a:t>è un </a:t>
            </a:r>
            <a:r>
              <a:rPr lang="en-GB" sz="1600" b="0" dirty="0" err="1">
                <a:latin typeface="Calibri" panose="020F0502020204030204" pitchFamily="34" charset="0"/>
                <a:ea typeface="Calibri" panose="020F0502020204030204" pitchFamily="34" charset="0"/>
                <a:cs typeface="Calibri" panose="020F0502020204030204" pitchFamily="34" charset="0"/>
              </a:rPr>
              <a:t>quadro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normativo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essenziale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progettato</a:t>
            </a:r>
            <a:r>
              <a:rPr lang="en-GB" sz="1600" b="0" dirty="0">
                <a:latin typeface="Calibri" panose="020F0502020204030204" pitchFamily="34" charset="0"/>
                <a:ea typeface="Calibri" panose="020F0502020204030204" pitchFamily="34" charset="0"/>
                <a:cs typeface="Calibri" panose="020F0502020204030204" pitchFamily="34" charset="0"/>
              </a:rPr>
              <a:t> per </a:t>
            </a:r>
            <a:r>
              <a:rPr lang="en-GB" sz="1600" b="0" dirty="0" err="1">
                <a:latin typeface="Calibri" panose="020F0502020204030204" pitchFamily="34" charset="0"/>
                <a:ea typeface="Calibri" panose="020F0502020204030204" pitchFamily="34" charset="0"/>
                <a:cs typeface="Calibri" panose="020F0502020204030204" pitchFamily="34" charset="0"/>
              </a:rPr>
              <a:t>affrontare</a:t>
            </a:r>
            <a:r>
              <a:rPr lang="en-GB" sz="1600" b="0" dirty="0">
                <a:latin typeface="Calibri" panose="020F0502020204030204" pitchFamily="34" charset="0"/>
                <a:ea typeface="Calibri" panose="020F0502020204030204" pitchFamily="34" charset="0"/>
                <a:cs typeface="Calibri" panose="020F0502020204030204" pitchFamily="34" charset="0"/>
              </a:rPr>
              <a:t> le </a:t>
            </a:r>
            <a:r>
              <a:rPr lang="en-GB" sz="1600" b="0" dirty="0" err="1">
                <a:latin typeface="Calibri" panose="020F0502020204030204" pitchFamily="34" charset="0"/>
                <a:ea typeface="Calibri" panose="020F0502020204030204" pitchFamily="34" charset="0"/>
                <a:cs typeface="Calibri" panose="020F0502020204030204" pitchFamily="34" charset="0"/>
              </a:rPr>
              <a:t>sfide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pressanti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dell'Unione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Europea</a:t>
            </a:r>
            <a:r>
              <a:rPr lang="en-GB" sz="1600" b="0" dirty="0">
                <a:latin typeface="Calibri" panose="020F0502020204030204" pitchFamily="34" charset="0"/>
                <a:ea typeface="Calibri" panose="020F0502020204030204" pitchFamily="34" charset="0"/>
                <a:cs typeface="Calibri" panose="020F0502020204030204" pitchFamily="34" charset="0"/>
              </a:rPr>
              <a:t> (UE) </a:t>
            </a:r>
            <a:r>
              <a:rPr lang="en-GB" sz="1600" b="0" dirty="0" err="1">
                <a:latin typeface="Calibri" panose="020F0502020204030204" pitchFamily="34" charset="0"/>
                <a:ea typeface="Calibri" panose="020F0502020204030204" pitchFamily="34" charset="0"/>
                <a:cs typeface="Calibri" panose="020F0502020204030204" pitchFamily="34" charset="0"/>
              </a:rPr>
              <a:t>nei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settori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strategici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della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decarbonizzazione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della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digitalizzazione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dell'aerospazio</a:t>
            </a:r>
            <a:r>
              <a:rPr lang="en-GB" sz="1600" b="0" dirty="0">
                <a:latin typeface="Calibri" panose="020F0502020204030204" pitchFamily="34" charset="0"/>
                <a:ea typeface="Calibri" panose="020F0502020204030204" pitchFamily="34" charset="0"/>
                <a:cs typeface="Calibri" panose="020F0502020204030204" pitchFamily="34" charset="0"/>
              </a:rPr>
              <a:t> e </a:t>
            </a:r>
            <a:r>
              <a:rPr lang="en-GB" sz="1600" b="0" dirty="0" err="1">
                <a:latin typeface="Calibri" panose="020F0502020204030204" pitchFamily="34" charset="0"/>
                <a:ea typeface="Calibri" panose="020F0502020204030204" pitchFamily="34" charset="0"/>
                <a:cs typeface="Calibri" panose="020F0502020204030204" pitchFamily="34" charset="0"/>
              </a:rPr>
              <a:t>della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difesa</a:t>
            </a:r>
            <a:r>
              <a:rPr lang="en-GB" sz="1600" b="0" dirty="0">
                <a:latin typeface="Calibri" panose="020F0502020204030204" pitchFamily="34" charset="0"/>
                <a:ea typeface="Calibri" panose="020F0502020204030204" pitchFamily="34" charset="0"/>
                <a:cs typeface="Calibri" panose="020F0502020204030204" pitchFamily="34" charset="0"/>
              </a:rPr>
              <a:t>. </a:t>
            </a:r>
            <a:endParaRPr lang="en-GB" sz="1600" b="0"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GB" sz="1600" b="0" dirty="0" err="1" smtClean="0">
                <a:latin typeface="Calibri" panose="020F0502020204030204" pitchFamily="34" charset="0"/>
                <a:ea typeface="Calibri" panose="020F0502020204030204" pitchFamily="34" charset="0"/>
                <a:cs typeface="Calibri" panose="020F0502020204030204" pitchFamily="34" charset="0"/>
              </a:rPr>
              <a:t>L'obiettivo</a:t>
            </a:r>
            <a:r>
              <a:rPr lang="en-GB" sz="1600" b="0" dirty="0" smtClean="0">
                <a:latin typeface="Calibri" panose="020F0502020204030204" pitchFamily="34" charset="0"/>
                <a:ea typeface="Calibri" panose="020F0502020204030204" pitchFamily="34" charset="0"/>
                <a:cs typeface="Calibri" panose="020F0502020204030204" pitchFamily="34" charset="0"/>
              </a:rPr>
              <a:t> </a:t>
            </a:r>
            <a:r>
              <a:rPr lang="en-GB" sz="1600" b="0" dirty="0">
                <a:latin typeface="Calibri" panose="020F0502020204030204" pitchFamily="34" charset="0"/>
                <a:ea typeface="Calibri" panose="020F0502020204030204" pitchFamily="34" charset="0"/>
                <a:cs typeface="Calibri" panose="020F0502020204030204" pitchFamily="34" charset="0"/>
              </a:rPr>
              <a:t>è </a:t>
            </a:r>
            <a:r>
              <a:rPr lang="en-GB" sz="1600" b="0" dirty="0" err="1">
                <a:latin typeface="Calibri" panose="020F0502020204030204" pitchFamily="34" charset="0"/>
                <a:ea typeface="Calibri" panose="020F0502020204030204" pitchFamily="34" charset="0"/>
                <a:cs typeface="Calibri" panose="020F0502020204030204" pitchFamily="34" charset="0"/>
              </a:rPr>
              <a:t>affrontare</a:t>
            </a:r>
            <a:r>
              <a:rPr lang="en-GB" sz="1600" b="0" dirty="0">
                <a:latin typeface="Calibri" panose="020F0502020204030204" pitchFamily="34" charset="0"/>
                <a:ea typeface="Calibri" panose="020F0502020204030204" pitchFamily="34" charset="0"/>
                <a:cs typeface="Calibri" panose="020F0502020204030204" pitchFamily="34" charset="0"/>
              </a:rPr>
              <a:t> la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mancanza</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di un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accesso</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sicuro</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e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sostenibile</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alle</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materie</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prime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critiche</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1600" b="0" dirty="0">
                <a:latin typeface="Calibri" panose="020F0502020204030204" pitchFamily="34" charset="0"/>
                <a:ea typeface="Calibri" panose="020F0502020204030204" pitchFamily="34" charset="0"/>
                <a:cs typeface="Calibri" panose="020F0502020204030204" pitchFamily="34" charset="0"/>
              </a:rPr>
              <a:t>(CRM) </a:t>
            </a:r>
            <a:r>
              <a:rPr lang="en-GB" sz="1600" b="0" dirty="0" err="1">
                <a:latin typeface="Calibri" panose="020F0502020204030204" pitchFamily="34" charset="0"/>
                <a:ea typeface="Calibri" panose="020F0502020204030204" pitchFamily="34" charset="0"/>
                <a:cs typeface="Calibri" panose="020F0502020204030204" pitchFamily="34" charset="0"/>
              </a:rPr>
              <a:t>aumentando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smtClean="0">
                <a:latin typeface="Calibri" panose="020F0502020204030204" pitchFamily="34" charset="0"/>
                <a:ea typeface="Calibri" panose="020F0502020204030204" pitchFamily="34" charset="0"/>
                <a:cs typeface="Calibri" panose="020F0502020204030204" pitchFamily="34" charset="0"/>
              </a:rPr>
              <a:t>la </a:t>
            </a:r>
            <a:r>
              <a:rPr lang="en-GB" sz="1600" b="0" dirty="0" err="1">
                <a:latin typeface="Calibri" panose="020F0502020204030204" pitchFamily="34" charset="0"/>
                <a:ea typeface="Calibri" panose="020F0502020204030204" pitchFamily="34" charset="0"/>
                <a:cs typeface="Calibri" panose="020F0502020204030204" pitchFamily="34" charset="0"/>
              </a:rPr>
              <a:t>mitigazione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rischi</a:t>
            </a:r>
            <a:r>
              <a:rPr lang="en-GB" sz="1600" b="0" dirty="0">
                <a:latin typeface="Calibri" panose="020F0502020204030204" pitchFamily="34" charset="0"/>
                <a:ea typeface="Calibri" panose="020F0502020204030204" pitchFamily="34" charset="0"/>
                <a:cs typeface="Calibri" panose="020F0502020204030204" pitchFamily="34" charset="0"/>
              </a:rPr>
              <a:t> di </a:t>
            </a:r>
            <a:r>
              <a:rPr lang="en-GB" sz="1600" b="0" dirty="0" err="1">
                <a:latin typeface="Calibri" panose="020F0502020204030204" pitchFamily="34" charset="0"/>
                <a:ea typeface="Calibri" panose="020F0502020204030204" pitchFamily="34" charset="0"/>
                <a:cs typeface="Calibri" panose="020F0502020204030204" pitchFamily="34" charset="0"/>
              </a:rPr>
              <a:t>approvvigionamento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favorendo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il</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potenziale</a:t>
            </a:r>
            <a:r>
              <a:rPr lang="en-GB" sz="1600" b="0" dirty="0">
                <a:latin typeface="Calibri" panose="020F0502020204030204" pitchFamily="34" charset="0"/>
                <a:ea typeface="Calibri" panose="020F0502020204030204" pitchFamily="34" charset="0"/>
                <a:cs typeface="Calibri" panose="020F0502020204030204" pitchFamily="34" charset="0"/>
              </a:rPr>
              <a:t> CRM </a:t>
            </a:r>
            <a:r>
              <a:rPr lang="en-GB" sz="1600" b="0" dirty="0" err="1">
                <a:latin typeface="Calibri" panose="020F0502020204030204" pitchFamily="34" charset="0"/>
                <a:ea typeface="Calibri" panose="020F0502020204030204" pitchFamily="34" charset="0"/>
                <a:cs typeface="Calibri" panose="020F0502020204030204" pitchFamily="34" charset="0"/>
              </a:rPr>
              <a:t>nazionale</a:t>
            </a:r>
            <a:r>
              <a:rPr lang="en-GB" sz="1600" b="0" dirty="0">
                <a:latin typeface="Calibri" panose="020F0502020204030204" pitchFamily="34" charset="0"/>
                <a:ea typeface="Calibri" panose="020F0502020204030204" pitchFamily="34" charset="0"/>
                <a:cs typeface="Calibri" panose="020F0502020204030204" pitchFamily="34" charset="0"/>
              </a:rPr>
              <a:t> e </a:t>
            </a:r>
            <a:r>
              <a:rPr lang="en-GB" sz="1600" b="0" dirty="0" err="1">
                <a:latin typeface="Calibri" panose="020F0502020204030204" pitchFamily="34" charset="0"/>
                <a:ea typeface="Calibri" panose="020F0502020204030204" pitchFamily="34" charset="0"/>
                <a:cs typeface="Calibri" panose="020F0502020204030204" pitchFamily="34" charset="0"/>
              </a:rPr>
              <a:t>promuovendo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pratiche</a:t>
            </a:r>
            <a:r>
              <a:rPr lang="en-GB" sz="1600" b="0" dirty="0">
                <a:latin typeface="Calibri" panose="020F0502020204030204" pitchFamily="34" charset="0"/>
                <a:ea typeface="Calibri" panose="020F0502020204030204" pitchFamily="34" charset="0"/>
                <a:cs typeface="Calibri" panose="020F0502020204030204" pitchFamily="34" charset="0"/>
              </a:rPr>
              <a:t> di </a:t>
            </a:r>
            <a:r>
              <a:rPr lang="en-GB" sz="1600" b="0" dirty="0" err="1">
                <a:latin typeface="Calibri" panose="020F0502020204030204" pitchFamily="34" charset="0"/>
                <a:ea typeface="Calibri" panose="020F0502020204030204" pitchFamily="34" charset="0"/>
                <a:cs typeface="Calibri" panose="020F0502020204030204" pitchFamily="34" charset="0"/>
              </a:rPr>
              <a:t>approvvigionamento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sostenibili</a:t>
            </a:r>
            <a:r>
              <a:rPr lang="en-GB" sz="1600" b="0" dirty="0">
                <a:latin typeface="Calibri" panose="020F0502020204030204" pitchFamily="34" charset="0"/>
                <a:ea typeface="Calibri" panose="020F0502020204030204" pitchFamily="34" charset="0"/>
                <a:cs typeface="Calibri" panose="020F0502020204030204" pitchFamily="34" charset="0"/>
              </a:rPr>
              <a:t>. </a:t>
            </a:r>
            <a:endParaRPr lang="en-GB" sz="1600" b="0"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GB" sz="1600" b="0" dirty="0" smtClean="0">
                <a:latin typeface="Calibri" panose="020F0502020204030204" pitchFamily="34" charset="0"/>
                <a:ea typeface="Calibri" panose="020F0502020204030204" pitchFamily="34" charset="0"/>
                <a:cs typeface="Calibri" panose="020F0502020204030204" pitchFamily="34" charset="0"/>
              </a:rPr>
              <a:t>Parte </a:t>
            </a:r>
            <a:r>
              <a:rPr lang="en-GB" sz="1600" b="0" dirty="0">
                <a:latin typeface="Calibri" panose="020F0502020204030204" pitchFamily="34" charset="0"/>
                <a:ea typeface="Calibri" panose="020F0502020204030204" pitchFamily="34" charset="0"/>
                <a:cs typeface="Calibri" panose="020F0502020204030204" pitchFamily="34" charset="0"/>
              </a:rPr>
              <a:t>di un </a:t>
            </a:r>
            <a:r>
              <a:rPr lang="en-GB" sz="1600" b="0" dirty="0" err="1">
                <a:latin typeface="Calibri" panose="020F0502020204030204" pitchFamily="34" charset="0"/>
                <a:ea typeface="Calibri" panose="020F0502020204030204" pitchFamily="34" charset="0"/>
                <a:cs typeface="Calibri" panose="020F0502020204030204" pitchFamily="34" charset="0"/>
              </a:rPr>
              <a:t>più</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ampio</a:t>
            </a:r>
            <a:r>
              <a:rPr lang="en-GB" sz="1600" b="0" dirty="0">
                <a:latin typeface="Calibri" panose="020F0502020204030204" pitchFamily="34" charset="0"/>
                <a:ea typeface="Calibri" panose="020F0502020204030204" pitchFamily="34" charset="0"/>
                <a:cs typeface="Calibri" panose="020F0502020204030204" pitchFamily="34" charset="0"/>
              </a:rPr>
              <a:t> "Piano </a:t>
            </a:r>
            <a:r>
              <a:rPr lang="en-GB" sz="1600" b="0" dirty="0" err="1">
                <a:latin typeface="Calibri" panose="020F0502020204030204" pitchFamily="34" charset="0"/>
                <a:ea typeface="Calibri" panose="020F0502020204030204" pitchFamily="34" charset="0"/>
                <a:cs typeface="Calibri" panose="020F0502020204030204" pitchFamily="34" charset="0"/>
              </a:rPr>
              <a:t>industriale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verde</a:t>
            </a:r>
            <a:r>
              <a:rPr lang="en-GB" sz="1600" b="0" dirty="0">
                <a:latin typeface="Calibri" panose="020F0502020204030204" pitchFamily="34" charset="0"/>
                <a:ea typeface="Calibri" panose="020F0502020204030204" pitchFamily="34" charset="0"/>
                <a:cs typeface="Calibri" panose="020F0502020204030204" pitchFamily="34" charset="0"/>
              </a:rPr>
              <a:t>" e </a:t>
            </a:r>
            <a:r>
              <a:rPr lang="en-GB" sz="1600" b="0" dirty="0" err="1">
                <a:latin typeface="Calibri" panose="020F0502020204030204" pitchFamily="34" charset="0"/>
                <a:ea typeface="Calibri" panose="020F0502020204030204" pitchFamily="34" charset="0"/>
                <a:cs typeface="Calibri" panose="020F0502020204030204" pitchFamily="34" charset="0"/>
              </a:rPr>
              <a:t>allineato</a:t>
            </a:r>
            <a:r>
              <a:rPr lang="en-GB" sz="1600" b="0" dirty="0">
                <a:latin typeface="Calibri" panose="020F0502020204030204" pitchFamily="34" charset="0"/>
                <a:ea typeface="Calibri" panose="020F0502020204030204" pitchFamily="34" charset="0"/>
                <a:cs typeface="Calibri" panose="020F0502020204030204" pitchFamily="34" charset="0"/>
              </a:rPr>
              <a:t> con </a:t>
            </a:r>
            <a:r>
              <a:rPr lang="en-GB" sz="1600" b="0" dirty="0" err="1">
                <a:latin typeface="Calibri" panose="020F0502020204030204" pitchFamily="34" charset="0"/>
                <a:ea typeface="Calibri" panose="020F0502020204030204" pitchFamily="34" charset="0"/>
                <a:cs typeface="Calibri" panose="020F0502020204030204" pitchFamily="34" charset="0"/>
              </a:rPr>
              <a:t>il</a:t>
            </a:r>
            <a:r>
              <a:rPr lang="en-GB" sz="1600" b="0" dirty="0">
                <a:latin typeface="Calibri" panose="020F0502020204030204" pitchFamily="34" charset="0"/>
                <a:ea typeface="Calibri" panose="020F0502020204030204" pitchFamily="34" charset="0"/>
                <a:cs typeface="Calibri" panose="020F0502020204030204" pitchFamily="34" charset="0"/>
              </a:rPr>
              <a:t> "Net-Zero Industry Act" (NZIA), </a:t>
            </a:r>
            <a:r>
              <a:rPr lang="en-GB" sz="1600" b="0" dirty="0" err="1">
                <a:latin typeface="Calibri" panose="020F0502020204030204" pitchFamily="34" charset="0"/>
                <a:ea typeface="Calibri" panose="020F0502020204030204" pitchFamily="34" charset="0"/>
                <a:cs typeface="Calibri" panose="020F0502020204030204" pitchFamily="34" charset="0"/>
              </a:rPr>
              <a:t>il</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CRMA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si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sforza</a:t>
            </a:r>
            <a:r>
              <a:rPr lang="en-GB" sz="1600" b="0" dirty="0">
                <a:latin typeface="Calibri" panose="020F0502020204030204" pitchFamily="34" charset="0"/>
                <a:ea typeface="Calibri" panose="020F0502020204030204" pitchFamily="34" charset="0"/>
                <a:cs typeface="Calibri" panose="020F0502020204030204" pitchFamily="34" charset="0"/>
              </a:rPr>
              <a:t> di </a:t>
            </a:r>
            <a:r>
              <a:rPr lang="en-GB" sz="1600" b="0" dirty="0" err="1">
                <a:latin typeface="Calibri" panose="020F0502020204030204" pitchFamily="34" charset="0"/>
                <a:ea typeface="Calibri" panose="020F0502020204030204" pitchFamily="34" charset="0"/>
                <a:cs typeface="Calibri" panose="020F0502020204030204" pitchFamily="34" charset="0"/>
              </a:rPr>
              <a:t>posizionare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l'UE</a:t>
            </a:r>
            <a:r>
              <a:rPr lang="en-GB" sz="1600" b="0" dirty="0">
                <a:latin typeface="Calibri" panose="020F0502020204030204" pitchFamily="34" charset="0"/>
                <a:ea typeface="Calibri" panose="020F0502020204030204" pitchFamily="34" charset="0"/>
                <a:cs typeface="Calibri" panose="020F0502020204030204" pitchFamily="34" charset="0"/>
              </a:rPr>
              <a:t> come hub leader per le </a:t>
            </a:r>
            <a:r>
              <a:rPr lang="en-GB" sz="1600" b="0" dirty="0" err="1">
                <a:latin typeface="Calibri" panose="020F0502020204030204" pitchFamily="34" charset="0"/>
                <a:ea typeface="Calibri" panose="020F0502020204030204" pitchFamily="34" charset="0"/>
                <a:cs typeface="Calibri" panose="020F0502020204030204" pitchFamily="34" charset="0"/>
              </a:rPr>
              <a:t>industrie</a:t>
            </a:r>
            <a:r>
              <a:rPr lang="en-GB" sz="1600" b="0" dirty="0">
                <a:latin typeface="Calibri" panose="020F0502020204030204" pitchFamily="34" charset="0"/>
                <a:ea typeface="Calibri" panose="020F0502020204030204" pitchFamily="34" charset="0"/>
                <a:cs typeface="Calibri" panose="020F0502020204030204" pitchFamily="34" charset="0"/>
              </a:rPr>
              <a:t> di </a:t>
            </a:r>
            <a:r>
              <a:rPr lang="en-GB" sz="1600" b="0" dirty="0" err="1">
                <a:latin typeface="Calibri" panose="020F0502020204030204" pitchFamily="34" charset="0"/>
                <a:ea typeface="Calibri" panose="020F0502020204030204" pitchFamily="34" charset="0"/>
                <a:cs typeface="Calibri" panose="020F0502020204030204" pitchFamily="34" charset="0"/>
              </a:rPr>
              <a:t>tecnologia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pulita</a:t>
            </a:r>
            <a:r>
              <a:rPr lang="en-GB" sz="1600" b="0" dirty="0">
                <a:latin typeface="Calibri" panose="020F0502020204030204" pitchFamily="34" charset="0"/>
                <a:ea typeface="Calibri" panose="020F0502020204030204" pitchFamily="34" charset="0"/>
                <a:cs typeface="Calibri" panose="020F0502020204030204" pitchFamily="34" charset="0"/>
              </a:rPr>
              <a:t>. I </a:t>
            </a:r>
            <a:r>
              <a:rPr lang="en-GB" sz="1600" b="0" dirty="0" err="1">
                <a:latin typeface="Calibri" panose="020F0502020204030204" pitchFamily="34" charset="0"/>
                <a:ea typeface="Calibri" panose="020F0502020204030204" pitchFamily="34" charset="0"/>
                <a:cs typeface="Calibri" panose="020F0502020204030204" pitchFamily="34" charset="0"/>
              </a:rPr>
              <a:t>pacchetti</a:t>
            </a:r>
            <a:r>
              <a:rPr lang="en-GB" sz="1600" b="0" dirty="0">
                <a:latin typeface="Calibri" panose="020F0502020204030204" pitchFamily="34" charset="0"/>
                <a:ea typeface="Calibri" panose="020F0502020204030204" pitchFamily="34" charset="0"/>
                <a:cs typeface="Calibri" panose="020F0502020204030204" pitchFamily="34" charset="0"/>
              </a:rPr>
              <a:t> NZIA e CRMA </a:t>
            </a:r>
            <a:r>
              <a:rPr lang="en-GB" sz="1600" b="0" dirty="0" err="1">
                <a:latin typeface="Calibri" panose="020F0502020204030204" pitchFamily="34" charset="0"/>
                <a:ea typeface="Calibri" panose="020F0502020204030204" pitchFamily="34" charset="0"/>
                <a:cs typeface="Calibri" panose="020F0502020204030204" pitchFamily="34" charset="0"/>
              </a:rPr>
              <a:t>rispondono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alle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tendenze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internazionali</a:t>
            </a:r>
            <a:r>
              <a:rPr lang="en-GB" sz="1600" b="0" dirty="0">
                <a:latin typeface="Calibri" panose="020F0502020204030204" pitchFamily="34" charset="0"/>
                <a:ea typeface="Calibri" panose="020F0502020204030204" pitchFamily="34" charset="0"/>
                <a:cs typeface="Calibri" panose="020F0502020204030204" pitchFamily="34" charset="0"/>
              </a:rPr>
              <a:t> di </a:t>
            </a:r>
            <a:r>
              <a:rPr lang="en-GB" sz="1600" b="0" dirty="0" err="1">
                <a:latin typeface="Calibri" panose="020F0502020204030204" pitchFamily="34" charset="0"/>
                <a:ea typeface="Calibri" panose="020F0502020204030204" pitchFamily="34" charset="0"/>
                <a:cs typeface="Calibri" panose="020F0502020204030204" pitchFamily="34" charset="0"/>
              </a:rPr>
              <a:t>protezione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delle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tecnologie</a:t>
            </a:r>
            <a:r>
              <a:rPr lang="en-GB" sz="1600" b="0" dirty="0">
                <a:latin typeface="Calibri" panose="020F0502020204030204" pitchFamily="34" charset="0"/>
                <a:ea typeface="Calibri" panose="020F0502020204030204" pitchFamily="34" charset="0"/>
                <a:cs typeface="Calibri" panose="020F0502020204030204" pitchFamily="34" charset="0"/>
              </a:rPr>
              <a:t> e </a:t>
            </a:r>
            <a:r>
              <a:rPr lang="en-GB" sz="1600" b="0" dirty="0" err="1">
                <a:latin typeface="Calibri" panose="020F0502020204030204" pitchFamily="34" charset="0"/>
                <a:ea typeface="Calibri" panose="020F0502020204030204" pitchFamily="34" charset="0"/>
                <a:cs typeface="Calibri" panose="020F0502020204030204" pitchFamily="34" charset="0"/>
              </a:rPr>
              <a:t>delle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risorse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energetiche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pulite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analogamente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all'Infation</a:t>
            </a:r>
            <a:r>
              <a:rPr lang="en-GB" sz="1600" b="0" dirty="0">
                <a:latin typeface="Calibri" panose="020F0502020204030204" pitchFamily="34" charset="0"/>
                <a:ea typeface="Calibri" panose="020F0502020204030204" pitchFamily="34" charset="0"/>
                <a:cs typeface="Calibri" panose="020F0502020204030204" pitchFamily="34" charset="0"/>
              </a:rPr>
              <a:t> Reduction Act </a:t>
            </a:r>
            <a:r>
              <a:rPr lang="en-GB" sz="1600" b="0" dirty="0" err="1">
                <a:latin typeface="Calibri" panose="020F0502020204030204" pitchFamily="34" charset="0"/>
                <a:ea typeface="Calibri" panose="020F0502020204030204" pitchFamily="34" charset="0"/>
                <a:cs typeface="Calibri" panose="020F0502020204030204" pitchFamily="34" charset="0"/>
              </a:rPr>
              <a:t>statunitense</a:t>
            </a:r>
            <a:r>
              <a:rPr lang="en-GB" sz="1600" b="0" dirty="0">
                <a:latin typeface="Calibri" panose="020F0502020204030204" pitchFamily="34" charset="0"/>
                <a:ea typeface="Calibri" panose="020F0502020204030204" pitchFamily="34" charset="0"/>
                <a:cs typeface="Calibri" panose="020F0502020204030204" pitchFamily="34" charset="0"/>
              </a:rPr>
              <a:t>. </a:t>
            </a:r>
            <a:endParaRPr lang="en-GB" sz="1600" b="0"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n-GB" sz="1600" b="0" dirty="0" err="1" smtClean="0">
                <a:latin typeface="Calibri" panose="020F0502020204030204" pitchFamily="34" charset="0"/>
                <a:ea typeface="Calibri" panose="020F0502020204030204" pitchFamily="34" charset="0"/>
                <a:cs typeface="Calibri" panose="020F0502020204030204" pitchFamily="34" charset="0"/>
              </a:rPr>
              <a:t>Definendo</a:t>
            </a:r>
            <a:r>
              <a:rPr lang="en-GB" sz="1600" b="0" dirty="0" smtClean="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materiali</a:t>
            </a:r>
            <a:r>
              <a:rPr lang="en-GB" sz="1600" b="0" dirty="0">
                <a:latin typeface="Calibri" panose="020F0502020204030204" pitchFamily="34" charset="0"/>
                <a:ea typeface="Calibri" panose="020F0502020204030204" pitchFamily="34" charset="0"/>
                <a:cs typeface="Calibri" panose="020F0502020204030204" pitchFamily="34" charset="0"/>
              </a:rPr>
              <a:t> come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strategici</a:t>
            </a:r>
            <a:r>
              <a:rPr lang="en-GB" sz="1600" b="0" dirty="0">
                <a:latin typeface="Calibri" panose="020F0502020204030204" pitchFamily="34" charset="0"/>
                <a:ea typeface="Calibri" panose="020F0502020204030204" pitchFamily="34" charset="0"/>
                <a:cs typeface="Calibri" panose="020F0502020204030204" pitchFamily="34" charset="0"/>
              </a:rPr>
              <a:t>" in base </a:t>
            </a:r>
            <a:r>
              <a:rPr lang="en-GB" sz="1600" b="0" dirty="0" err="1">
                <a:latin typeface="Calibri" panose="020F0502020204030204" pitchFamily="34" charset="0"/>
                <a:ea typeface="Calibri" panose="020F0502020204030204" pitchFamily="34" charset="0"/>
                <a:cs typeface="Calibri" panose="020F0502020204030204" pitchFamily="34" charset="0"/>
              </a:rPr>
              <a:t>alla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loro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importanza</a:t>
            </a:r>
            <a:r>
              <a:rPr lang="en-GB" sz="1600" b="0" dirty="0">
                <a:latin typeface="Calibri" panose="020F0502020204030204" pitchFamily="34" charset="0"/>
                <a:ea typeface="Calibri" panose="020F0502020204030204" pitchFamily="34" charset="0"/>
                <a:cs typeface="Calibri" panose="020F0502020204030204" pitchFamily="34" charset="0"/>
              </a:rPr>
              <a:t> e </a:t>
            </a:r>
            <a:r>
              <a:rPr lang="en-GB" sz="1600" b="0" dirty="0" err="1">
                <a:latin typeface="Calibri" panose="020F0502020204030204" pitchFamily="34" charset="0"/>
                <a:ea typeface="Calibri" panose="020F0502020204030204" pitchFamily="34" charset="0"/>
                <a:cs typeface="Calibri" panose="020F0502020204030204" pitchFamily="34" charset="0"/>
              </a:rPr>
              <a:t>alla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domanda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prevista</a:t>
            </a:r>
            <a:r>
              <a:rPr lang="en-GB" sz="1600" b="0" dirty="0">
                <a:latin typeface="Calibri" panose="020F0502020204030204" pitchFamily="34" charset="0"/>
                <a:ea typeface="Calibri" panose="020F0502020204030204" pitchFamily="34" charset="0"/>
                <a:cs typeface="Calibri" panose="020F0502020204030204" pitchFamily="34" charset="0"/>
              </a:rPr>
              <a:t> per le </a:t>
            </a:r>
            <a:r>
              <a:rPr lang="en-GB" sz="1600" b="0" dirty="0" err="1">
                <a:latin typeface="Calibri" panose="020F0502020204030204" pitchFamily="34" charset="0"/>
                <a:ea typeface="Calibri" panose="020F0502020204030204" pitchFamily="34" charset="0"/>
                <a:cs typeface="Calibri" panose="020F0502020204030204" pitchFamily="34" charset="0"/>
              </a:rPr>
              <a:t>tecnologie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strategiche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il</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regolamento</a:t>
            </a:r>
            <a:r>
              <a:rPr lang="en-GB" sz="1600" b="0" dirty="0">
                <a:latin typeface="Calibri" panose="020F0502020204030204" pitchFamily="34" charset="0"/>
                <a:ea typeface="Calibri" panose="020F0502020204030204" pitchFamily="34" charset="0"/>
                <a:cs typeface="Calibri" panose="020F0502020204030204" pitchFamily="34" charset="0"/>
              </a:rPr>
              <a:t> CRMA </a:t>
            </a:r>
            <a:r>
              <a:rPr lang="en-GB" sz="1600" b="0" dirty="0" err="1">
                <a:latin typeface="Calibri" panose="020F0502020204030204" pitchFamily="34" charset="0"/>
                <a:ea typeface="Calibri" panose="020F0502020204030204" pitchFamily="34" charset="0"/>
                <a:cs typeface="Calibri" panose="020F0502020204030204" pitchFamily="34" charset="0"/>
              </a:rPr>
              <a:t>stabilisce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parametri</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di </a:t>
            </a:r>
            <a:r>
              <a:rPr lang="en-GB" sz="1600" b="0" dirty="0" err="1">
                <a:solidFill>
                  <a:srgbClr val="C00000"/>
                </a:solidFill>
                <a:latin typeface="Calibri" panose="020F0502020204030204" pitchFamily="34" charset="0"/>
                <a:ea typeface="Calibri" panose="020F0502020204030204" pitchFamily="34" charset="0"/>
                <a:cs typeface="Calibri" panose="020F0502020204030204" pitchFamily="34" charset="0"/>
              </a:rPr>
              <a:t>riferimento</a:t>
            </a:r>
            <a:r>
              <a:rPr lang="en-GB" sz="1600" b="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1600" b="0" dirty="0">
                <a:latin typeface="Calibri" panose="020F0502020204030204" pitchFamily="34" charset="0"/>
                <a:ea typeface="Calibri" panose="020F0502020204030204" pitchFamily="34" charset="0"/>
                <a:cs typeface="Calibri" panose="020F0502020204030204" pitchFamily="34" charset="0"/>
              </a:rPr>
              <a:t>per le quote </a:t>
            </a:r>
            <a:r>
              <a:rPr lang="en-GB" sz="1600" b="0" dirty="0" err="1">
                <a:latin typeface="Calibri" panose="020F0502020204030204" pitchFamily="34" charset="0"/>
                <a:ea typeface="Calibri" panose="020F0502020204030204" pitchFamily="34" charset="0"/>
                <a:cs typeface="Calibri" panose="020F0502020204030204" pitchFamily="34" charset="0"/>
              </a:rPr>
              <a:t>minime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della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domanda</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dell'UE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che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devono</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essere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coperte</a:t>
            </a:r>
            <a:r>
              <a:rPr lang="en-GB" sz="1600" b="0" dirty="0">
                <a:latin typeface="Calibri" panose="020F0502020204030204" pitchFamily="34" charset="0"/>
                <a:ea typeface="Calibri" panose="020F0502020204030204" pitchFamily="34" charset="0"/>
                <a:cs typeface="Calibri" panose="020F0502020204030204" pitchFamily="34" charset="0"/>
              </a:rPr>
              <a:t> da </a:t>
            </a:r>
            <a:r>
              <a:rPr lang="en-GB" sz="1600" b="0" dirty="0" err="1">
                <a:latin typeface="Calibri" panose="020F0502020204030204" pitchFamily="34" charset="0"/>
                <a:ea typeface="Calibri" panose="020F0502020204030204" pitchFamily="34" charset="0"/>
                <a:cs typeface="Calibri" panose="020F0502020204030204" pitchFamily="34" charset="0"/>
              </a:rPr>
              <a:t>materie</a:t>
            </a:r>
            <a:r>
              <a:rPr lang="en-GB" sz="1600" b="0" dirty="0">
                <a:latin typeface="Calibri" panose="020F0502020204030204" pitchFamily="34" charset="0"/>
                <a:ea typeface="Calibri" panose="020F0502020204030204" pitchFamily="34" charset="0"/>
                <a:cs typeface="Calibri" panose="020F0502020204030204" pitchFamily="34" charset="0"/>
              </a:rPr>
              <a:t> prime di </a:t>
            </a:r>
            <a:r>
              <a:rPr lang="en-GB" sz="1600" b="0" dirty="0" err="1">
                <a:latin typeface="Calibri" panose="020F0502020204030204" pitchFamily="34" charset="0"/>
                <a:ea typeface="Calibri" panose="020F0502020204030204" pitchFamily="34" charset="0"/>
                <a:cs typeface="Calibri" panose="020F0502020204030204" pitchFamily="34" charset="0"/>
              </a:rPr>
              <a:t>origine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nazionale</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lavorate</a:t>
            </a:r>
            <a:r>
              <a:rPr lang="en-GB" sz="1600" b="0" dirty="0">
                <a:latin typeface="Calibri" panose="020F0502020204030204" pitchFamily="34" charset="0"/>
                <a:ea typeface="Calibri" panose="020F0502020204030204" pitchFamily="34" charset="0"/>
                <a:cs typeface="Calibri" panose="020F0502020204030204" pitchFamily="34" charset="0"/>
              </a:rPr>
              <a:t> e </a:t>
            </a:r>
            <a:r>
              <a:rPr lang="en-GB" sz="1600" b="0" dirty="0" err="1">
                <a:latin typeface="Calibri" panose="020F0502020204030204" pitchFamily="34" charset="0"/>
                <a:ea typeface="Calibri" panose="020F0502020204030204" pitchFamily="34" charset="0"/>
                <a:cs typeface="Calibri" panose="020F0502020204030204" pitchFamily="34" charset="0"/>
              </a:rPr>
              <a:t>riciclate</a:t>
            </a:r>
            <a:r>
              <a:rPr lang="en-GB" sz="1600" b="0" dirty="0">
                <a:latin typeface="Calibri" panose="020F0502020204030204" pitchFamily="34" charset="0"/>
                <a:ea typeface="Calibri" panose="020F0502020204030204" pitchFamily="34" charset="0"/>
                <a:cs typeface="Calibri" panose="020F0502020204030204" pitchFamily="34" charset="0"/>
              </a:rPr>
              <a:t> e </a:t>
            </a:r>
            <a:r>
              <a:rPr lang="en-GB" sz="1600" b="0" dirty="0" err="1">
                <a:latin typeface="Calibri" panose="020F0502020204030204" pitchFamily="34" charset="0"/>
                <a:ea typeface="Calibri" panose="020F0502020204030204" pitchFamily="34" charset="0"/>
                <a:cs typeface="Calibri" panose="020F0502020204030204" pitchFamily="34" charset="0"/>
              </a:rPr>
              <a:t>mira</a:t>
            </a:r>
            <a:r>
              <a:rPr lang="en-GB" sz="1600" b="0" dirty="0">
                <a:latin typeface="Calibri" panose="020F0502020204030204" pitchFamily="34" charset="0"/>
                <a:ea typeface="Calibri" panose="020F0502020204030204" pitchFamily="34" charset="0"/>
                <a:cs typeface="Calibri" panose="020F0502020204030204" pitchFamily="34" charset="0"/>
              </a:rPr>
              <a:t> a </a:t>
            </a:r>
            <a:r>
              <a:rPr lang="en-GB" sz="1600" b="0" dirty="0" err="1">
                <a:latin typeface="Calibri" panose="020F0502020204030204" pitchFamily="34" charset="0"/>
                <a:ea typeface="Calibri" panose="020F0502020204030204" pitchFamily="34" charset="0"/>
                <a:cs typeface="Calibri" panose="020F0502020204030204" pitchFamily="34" charset="0"/>
              </a:rPr>
              <a:t>ridurre</a:t>
            </a:r>
            <a:r>
              <a:rPr lang="en-GB" sz="1600" b="0" dirty="0">
                <a:latin typeface="Calibri" panose="020F0502020204030204" pitchFamily="34" charset="0"/>
                <a:ea typeface="Calibri" panose="020F0502020204030204" pitchFamily="34" charset="0"/>
                <a:cs typeface="Calibri" panose="020F0502020204030204" pitchFamily="34" charset="0"/>
              </a:rPr>
              <a:t> la </a:t>
            </a:r>
            <a:r>
              <a:rPr lang="en-GB" sz="1600" b="0" dirty="0" err="1">
                <a:latin typeface="Calibri" panose="020F0502020204030204" pitchFamily="34" charset="0"/>
                <a:ea typeface="Calibri" panose="020F0502020204030204" pitchFamily="34" charset="0"/>
                <a:cs typeface="Calibri" panose="020F0502020204030204" pitchFamily="34" charset="0"/>
              </a:rPr>
              <a:t>dipendenza</a:t>
            </a:r>
            <a:r>
              <a:rPr lang="en-GB" sz="1600" b="0" dirty="0">
                <a:latin typeface="Calibri" panose="020F0502020204030204" pitchFamily="34" charset="0"/>
                <a:ea typeface="Calibri" panose="020F0502020204030204" pitchFamily="34" charset="0"/>
                <a:cs typeface="Calibri" panose="020F0502020204030204" pitchFamily="34" charset="0"/>
              </a:rPr>
              <a:t> da </a:t>
            </a:r>
            <a:r>
              <a:rPr lang="en-GB" sz="1600" b="0" dirty="0" err="1">
                <a:latin typeface="Calibri" panose="020F0502020204030204" pitchFamily="34" charset="0"/>
                <a:ea typeface="Calibri" panose="020F0502020204030204" pitchFamily="34" charset="0"/>
                <a:cs typeface="Calibri" panose="020F0502020204030204" pitchFamily="34" charset="0"/>
              </a:rPr>
              <a:t>singoli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fornitori</a:t>
            </a:r>
            <a:r>
              <a:rPr lang="en-GB" sz="1600" b="0" dirty="0">
                <a:latin typeface="Calibri" panose="020F0502020204030204" pitchFamily="34" charset="0"/>
                <a:ea typeface="Calibri" panose="020F0502020204030204" pitchFamily="34" charset="0"/>
                <a:cs typeface="Calibri" panose="020F0502020204030204" pitchFamily="34" charset="0"/>
              </a:rPr>
              <a:t> di </a:t>
            </a:r>
            <a:r>
              <a:rPr lang="en-GB" sz="1600" b="0" dirty="0" err="1">
                <a:latin typeface="Calibri" panose="020F0502020204030204" pitchFamily="34" charset="0"/>
                <a:ea typeface="Calibri" panose="020F0502020204030204" pitchFamily="34" charset="0"/>
                <a:cs typeface="Calibri" panose="020F0502020204030204" pitchFamily="34" charset="0"/>
              </a:rPr>
              <a:t>Paesi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terzi</a:t>
            </a:r>
            <a:r>
              <a:rPr lang="en-GB" sz="1600" b="0" dirty="0">
                <a:latin typeface="Calibri" panose="020F0502020204030204" pitchFamily="34" charset="0"/>
                <a:ea typeface="Calibri" panose="020F0502020204030204" pitchFamily="34" charset="0"/>
                <a:cs typeface="Calibri" panose="020F0502020204030204" pitchFamily="34" charset="0"/>
              </a:rPr>
              <a:t> in </a:t>
            </a:r>
            <a:r>
              <a:rPr lang="en-GB" sz="1600" b="0" dirty="0" err="1">
                <a:latin typeface="Calibri" panose="020F0502020204030204" pitchFamily="34" charset="0"/>
                <a:ea typeface="Calibri" panose="020F0502020204030204" pitchFamily="34" charset="0"/>
                <a:cs typeface="Calibri" panose="020F0502020204030204" pitchFamily="34" charset="0"/>
              </a:rPr>
              <a:t>tutte</a:t>
            </a:r>
            <a:r>
              <a:rPr lang="en-GB" sz="1600" b="0" dirty="0">
                <a:latin typeface="Calibri" panose="020F0502020204030204" pitchFamily="34" charset="0"/>
                <a:ea typeface="Calibri" panose="020F0502020204030204" pitchFamily="34" charset="0"/>
                <a:cs typeface="Calibri" panose="020F0502020204030204" pitchFamily="34" charset="0"/>
              </a:rPr>
              <a:t> le </a:t>
            </a:r>
            <a:r>
              <a:rPr lang="en-GB" sz="1600" b="0" dirty="0" err="1">
                <a:latin typeface="Calibri" panose="020F0502020204030204" pitchFamily="34" charset="0"/>
                <a:ea typeface="Calibri" panose="020F0502020204030204" pitchFamily="34" charset="0"/>
                <a:cs typeface="Calibri" panose="020F0502020204030204" pitchFamily="34" charset="0"/>
              </a:rPr>
              <a:t>fasi</a:t>
            </a:r>
            <a:r>
              <a:rPr lang="en-GB" sz="1600" b="0" dirty="0">
                <a:latin typeface="Calibri" panose="020F0502020204030204" pitchFamily="34" charset="0"/>
                <a:ea typeface="Calibri" panose="020F0502020204030204" pitchFamily="34" charset="0"/>
                <a:cs typeface="Calibri" panose="020F0502020204030204" pitchFamily="34" charset="0"/>
              </a:rPr>
              <a:t> </a:t>
            </a:r>
            <a:r>
              <a:rPr lang="en-GB" sz="1600" b="0" dirty="0" err="1">
                <a:latin typeface="Calibri" panose="020F0502020204030204" pitchFamily="34" charset="0"/>
                <a:ea typeface="Calibri" panose="020F0502020204030204" pitchFamily="34" charset="0"/>
                <a:cs typeface="Calibri" panose="020F0502020204030204" pitchFamily="34" charset="0"/>
              </a:rPr>
              <a:t>della</a:t>
            </a:r>
            <a:r>
              <a:rPr lang="en-GB" sz="1600" b="0" dirty="0">
                <a:latin typeface="Calibri" panose="020F0502020204030204" pitchFamily="34" charset="0"/>
                <a:ea typeface="Calibri" panose="020F0502020204030204" pitchFamily="34" charset="0"/>
                <a:cs typeface="Calibri" panose="020F0502020204030204" pitchFamily="34" charset="0"/>
              </a:rPr>
              <a:t> catena di </a:t>
            </a:r>
            <a:r>
              <a:rPr lang="en-GB" sz="1600" b="0" dirty="0" err="1">
                <a:latin typeface="Calibri" panose="020F0502020204030204" pitchFamily="34" charset="0"/>
                <a:ea typeface="Calibri" panose="020F0502020204030204" pitchFamily="34" charset="0"/>
                <a:cs typeface="Calibri" panose="020F0502020204030204" pitchFamily="34" charset="0"/>
              </a:rPr>
              <a:t>approvvigionamento</a:t>
            </a:r>
            <a:r>
              <a:rPr lang="en-GB" sz="1600" b="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65108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Critical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Raw</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Materials</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Act</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ttangolo 4"/>
          <p:cNvSpPr/>
          <p:nvPr/>
        </p:nvSpPr>
        <p:spPr bwMode="auto">
          <a:xfrm>
            <a:off x="3593990" y="1192696"/>
            <a:ext cx="5475983" cy="8428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pic>
        <p:nvPicPr>
          <p:cNvPr id="7" name="Immagine 6">
            <a:extLst>
              <a:ext uri="{FF2B5EF4-FFF2-40B4-BE49-F238E27FC236}">
                <a16:creationId xmlns:a16="http://schemas.microsoft.com/office/drawing/2014/main" id="{8EB99763-FDDE-8C99-C154-8B598AED5215}"/>
              </a:ext>
            </a:extLst>
          </p:cNvPr>
          <p:cNvPicPr>
            <a:picLocks noChangeAspect="1"/>
          </p:cNvPicPr>
          <p:nvPr/>
        </p:nvPicPr>
        <p:blipFill rotWithShape="1">
          <a:blip r:embed="rId3"/>
          <a:srcRect b="24968"/>
          <a:stretch/>
        </p:blipFill>
        <p:spPr>
          <a:xfrm>
            <a:off x="102870" y="1232062"/>
            <a:ext cx="8313105" cy="2833695"/>
          </a:xfrm>
          <a:prstGeom prst="rect">
            <a:avLst/>
          </a:prstGeom>
        </p:spPr>
      </p:pic>
      <p:pic>
        <p:nvPicPr>
          <p:cNvPr id="8" name="Immagine 7">
            <a:extLst>
              <a:ext uri="{FF2B5EF4-FFF2-40B4-BE49-F238E27FC236}">
                <a16:creationId xmlns:a16="http://schemas.microsoft.com/office/drawing/2014/main" id="{54A7C6A9-02EF-91AB-0D45-2CE40A9DBD56}"/>
              </a:ext>
            </a:extLst>
          </p:cNvPr>
          <p:cNvPicPr>
            <a:picLocks noChangeAspect="1"/>
          </p:cNvPicPr>
          <p:nvPr/>
        </p:nvPicPr>
        <p:blipFill>
          <a:blip r:embed="rId4"/>
          <a:stretch>
            <a:fillRect/>
          </a:stretch>
        </p:blipFill>
        <p:spPr>
          <a:xfrm>
            <a:off x="1085850" y="4065757"/>
            <a:ext cx="5565068" cy="1064505"/>
          </a:xfrm>
          <a:prstGeom prst="rect">
            <a:avLst/>
          </a:prstGeom>
        </p:spPr>
      </p:pic>
    </p:spTree>
    <p:extLst>
      <p:ext uri="{BB962C8B-B14F-4D97-AF65-F5344CB8AC3E}">
        <p14:creationId xmlns:p14="http://schemas.microsoft.com/office/powerpoint/2010/main" val="3669332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Critical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Raw</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Materials</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Act</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ttangolo 4"/>
          <p:cNvSpPr/>
          <p:nvPr/>
        </p:nvSpPr>
        <p:spPr bwMode="auto">
          <a:xfrm>
            <a:off x="3593990" y="1192696"/>
            <a:ext cx="5475983" cy="8428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pic>
        <p:nvPicPr>
          <p:cNvPr id="9" name="Picture 2" descr="Minerali critici, tutti i piani anti-cinesi della Ue - Startma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4330" y="1192696"/>
            <a:ext cx="6770295" cy="380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3962492" y="1114504"/>
            <a:ext cx="5364388" cy="646331"/>
          </a:xfrm>
          <a:prstGeom prst="rect">
            <a:avLst/>
          </a:prstGeom>
          <a:noFill/>
        </p:spPr>
        <p:txBody>
          <a:bodyPr wrap="square" rtlCol="0">
            <a:spAutoFit/>
          </a:bodyPr>
          <a:lstStyle/>
          <a:p>
            <a:r>
              <a:rPr lang="it-IT" dirty="0" smtClean="0">
                <a:solidFill>
                  <a:srgbClr val="C00000"/>
                </a:solidFill>
                <a:latin typeface="Calibri" panose="020F0502020204030204" pitchFamily="34" charset="0"/>
              </a:rPr>
              <a:t>Cosa sta facendo l’Università di Padova?</a:t>
            </a:r>
          </a:p>
          <a:p>
            <a:r>
              <a:rPr lang="it-IT" dirty="0" smtClean="0">
                <a:solidFill>
                  <a:srgbClr val="C00000"/>
                </a:solidFill>
                <a:latin typeface="Calibri" panose="020F0502020204030204" pitchFamily="34" charset="0"/>
              </a:rPr>
              <a:t>Una laurea magistrale (da ottobre 2021)</a:t>
            </a:r>
            <a:endParaRPr lang="en-GB" i="1" dirty="0">
              <a:solidFill>
                <a:srgbClr val="C00000"/>
              </a:solidFill>
              <a:latin typeface="Calibri" panose="020F0502020204030204" pitchFamily="34" charset="0"/>
            </a:endParaRPr>
          </a:p>
        </p:txBody>
      </p:sp>
      <p:sp>
        <p:nvSpPr>
          <p:cNvPr id="5" name="CasellaDiTesto 4"/>
          <p:cNvSpPr txBox="1"/>
          <p:nvPr/>
        </p:nvSpPr>
        <p:spPr>
          <a:xfrm>
            <a:off x="3784672" y="1784895"/>
            <a:ext cx="5192200" cy="3370153"/>
          </a:xfrm>
          <a:prstGeom prst="rect">
            <a:avLst/>
          </a:prstGeom>
          <a:noFill/>
        </p:spPr>
        <p:txBody>
          <a:bodyPr wrap="square" rtlCol="0">
            <a:spAutoFit/>
          </a:bodyPr>
          <a:lstStyle/>
          <a:p>
            <a:pPr marL="285750" indent="-285750" algn="just" eaLnBrk="1" hangingPunct="1">
              <a:buFont typeface="Arial" panose="020B0604020202020204" pitchFamily="34" charset="0"/>
              <a:buChar char="•"/>
            </a:pPr>
            <a:r>
              <a:rPr lang="en-GB" altLang="it-IT" sz="1500" b="0" dirty="0" err="1">
                <a:solidFill>
                  <a:srgbClr val="C00000"/>
                </a:solidFill>
                <a:latin typeface="Calibri" panose="020F0502020204030204" pitchFamily="34" charset="0"/>
              </a:rPr>
              <a:t>Internazionale</a:t>
            </a:r>
            <a:r>
              <a:rPr lang="en-GB" altLang="it-IT" sz="1500" b="0" dirty="0">
                <a:latin typeface="Calibri" panose="020F0502020204030204" pitchFamily="34" charset="0"/>
              </a:rPr>
              <a:t>: </a:t>
            </a:r>
            <a:r>
              <a:rPr lang="en-GB" altLang="it-IT" sz="1500" b="0" dirty="0" err="1">
                <a:latin typeface="Calibri" panose="020F0502020204030204" pitchFamily="34" charset="0"/>
              </a:rPr>
              <a:t>erogato</a:t>
            </a:r>
            <a:r>
              <a:rPr lang="en-GB" altLang="it-IT" sz="1500" b="0" dirty="0">
                <a:latin typeface="Calibri" panose="020F0502020204030204" pitchFamily="34" charset="0"/>
              </a:rPr>
              <a:t> in </a:t>
            </a:r>
            <a:r>
              <a:rPr lang="en-GB" altLang="it-IT" sz="1500" b="0" dirty="0" err="1">
                <a:latin typeface="Calibri" panose="020F0502020204030204" pitchFamily="34" charset="0"/>
              </a:rPr>
              <a:t>inglese</a:t>
            </a:r>
            <a:r>
              <a:rPr lang="en-GB" altLang="it-IT" sz="1500" b="0" dirty="0">
                <a:latin typeface="Calibri" panose="020F0502020204030204" pitchFamily="34" charset="0"/>
              </a:rPr>
              <a:t>, </a:t>
            </a:r>
            <a:r>
              <a:rPr lang="en-GB" altLang="it-IT" sz="1500" b="0" dirty="0" err="1">
                <a:latin typeface="Calibri" panose="020F0502020204030204" pitchFamily="34" charset="0"/>
              </a:rPr>
              <a:t>docenti</a:t>
            </a:r>
            <a:r>
              <a:rPr lang="en-GB" altLang="it-IT" sz="1500" b="0" dirty="0">
                <a:latin typeface="Calibri" panose="020F0502020204030204" pitchFamily="34" charset="0"/>
              </a:rPr>
              <a:t> e </a:t>
            </a:r>
            <a:r>
              <a:rPr lang="en-GB" altLang="it-IT" sz="1500" b="0" dirty="0" err="1">
                <a:latin typeface="Calibri" panose="020F0502020204030204" pitchFamily="34" charset="0"/>
              </a:rPr>
              <a:t>studenti</a:t>
            </a:r>
            <a:r>
              <a:rPr lang="en-GB" altLang="it-IT" sz="1500" b="0" dirty="0">
                <a:latin typeface="Calibri" panose="020F0502020204030204" pitchFamily="34" charset="0"/>
              </a:rPr>
              <a:t> </a:t>
            </a:r>
            <a:r>
              <a:rPr lang="en-GB" altLang="it-IT" sz="1500" b="0" dirty="0" err="1" smtClean="0">
                <a:latin typeface="Calibri" panose="020F0502020204030204" pitchFamily="34" charset="0"/>
              </a:rPr>
              <a:t>internazionali</a:t>
            </a:r>
            <a:endParaRPr lang="en-GB" altLang="it-IT" sz="1500" b="0" dirty="0" smtClean="0">
              <a:latin typeface="Calibri" panose="020F0502020204030204" pitchFamily="34" charset="0"/>
            </a:endParaRPr>
          </a:p>
          <a:p>
            <a:pPr marL="285750" indent="-285750" algn="just" eaLnBrk="1" hangingPunct="1">
              <a:buFont typeface="Arial" panose="020B0604020202020204" pitchFamily="34" charset="0"/>
              <a:buChar char="•"/>
            </a:pPr>
            <a:r>
              <a:rPr lang="en-GB" altLang="it-IT" sz="1500" b="0" dirty="0" err="1" smtClean="0">
                <a:solidFill>
                  <a:srgbClr val="C00000"/>
                </a:solidFill>
                <a:latin typeface="Calibri" panose="020F0502020204030204" pitchFamily="34" charset="0"/>
              </a:rPr>
              <a:t>Interdipartimentale</a:t>
            </a:r>
            <a:r>
              <a:rPr lang="en-GB" altLang="it-IT" sz="1500" b="0" dirty="0">
                <a:latin typeface="Calibri" panose="020F0502020204030204" pitchFamily="34" charset="0"/>
              </a:rPr>
              <a:t>: </a:t>
            </a:r>
            <a:r>
              <a:rPr lang="en-GB" altLang="it-IT" sz="1500" b="0" dirty="0" err="1">
                <a:latin typeface="Calibri" panose="020F0502020204030204" pitchFamily="34" charset="0"/>
              </a:rPr>
              <a:t>didattica</a:t>
            </a:r>
            <a:r>
              <a:rPr lang="en-GB" altLang="it-IT" sz="1500" b="0" dirty="0">
                <a:latin typeface="Calibri" panose="020F0502020204030204" pitchFamily="34" charset="0"/>
              </a:rPr>
              <a:t> e </a:t>
            </a:r>
            <a:r>
              <a:rPr lang="en-GB" altLang="it-IT" sz="1500" b="0" dirty="0" err="1">
                <a:latin typeface="Calibri" panose="020F0502020204030204" pitchFamily="34" charset="0"/>
              </a:rPr>
              <a:t>competenze</a:t>
            </a:r>
            <a:r>
              <a:rPr lang="en-GB" altLang="it-IT" sz="1500" b="0" dirty="0">
                <a:latin typeface="Calibri" panose="020F0502020204030204" pitchFamily="34" charset="0"/>
              </a:rPr>
              <a:t> di docent </a:t>
            </a:r>
            <a:r>
              <a:rPr lang="en-GB" altLang="it-IT" sz="1500" b="0" dirty="0" err="1">
                <a:latin typeface="Calibri" panose="020F0502020204030204" pitchFamily="34" charset="0"/>
              </a:rPr>
              <a:t>afferenti</a:t>
            </a:r>
            <a:r>
              <a:rPr lang="en-GB" altLang="it-IT" sz="1500" b="0" dirty="0">
                <a:latin typeface="Calibri" panose="020F0502020204030204" pitchFamily="34" charset="0"/>
              </a:rPr>
              <a:t> a </a:t>
            </a:r>
            <a:r>
              <a:rPr lang="en-GB" altLang="it-IT" sz="1500" b="0" dirty="0">
                <a:solidFill>
                  <a:srgbClr val="C00000"/>
                </a:solidFill>
                <a:latin typeface="Calibri" panose="020F0502020204030204" pitchFamily="34" charset="0"/>
              </a:rPr>
              <a:t>12</a:t>
            </a:r>
            <a:r>
              <a:rPr lang="en-GB" altLang="it-IT" sz="1500" b="0" dirty="0">
                <a:latin typeface="Calibri" panose="020F0502020204030204" pitchFamily="34" charset="0"/>
              </a:rPr>
              <a:t> </a:t>
            </a:r>
            <a:r>
              <a:rPr lang="en-GB" altLang="it-IT" sz="1500" b="0" dirty="0" err="1">
                <a:latin typeface="Calibri" panose="020F0502020204030204" pitchFamily="34" charset="0"/>
              </a:rPr>
              <a:t>differenti</a:t>
            </a:r>
            <a:r>
              <a:rPr lang="en-GB" altLang="it-IT" sz="1500" b="0" dirty="0">
                <a:latin typeface="Calibri" panose="020F0502020204030204" pitchFamily="34" charset="0"/>
              </a:rPr>
              <a:t> </a:t>
            </a:r>
            <a:r>
              <a:rPr lang="en-GB" altLang="it-IT" sz="1500" b="0" dirty="0" err="1">
                <a:latin typeface="Calibri" panose="020F0502020204030204" pitchFamily="34" charset="0"/>
              </a:rPr>
              <a:t>Dipartimenti</a:t>
            </a:r>
            <a:r>
              <a:rPr lang="en-GB" altLang="it-IT" sz="1500" b="0" dirty="0">
                <a:latin typeface="Calibri" panose="020F0502020204030204" pitchFamily="34" charset="0"/>
              </a:rPr>
              <a:t> </a:t>
            </a:r>
            <a:r>
              <a:rPr lang="en-GB" altLang="it-IT" sz="1500" b="0" dirty="0" err="1">
                <a:latin typeface="Calibri" panose="020F0502020204030204" pitchFamily="34" charset="0"/>
              </a:rPr>
              <a:t>dell’Università</a:t>
            </a:r>
            <a:r>
              <a:rPr lang="en-GB" altLang="it-IT" sz="1500" b="0" dirty="0">
                <a:latin typeface="Calibri" panose="020F0502020204030204" pitchFamily="34" charset="0"/>
              </a:rPr>
              <a:t> di </a:t>
            </a:r>
            <a:r>
              <a:rPr lang="en-GB" altLang="it-IT" sz="1500" b="0" dirty="0" err="1" smtClean="0">
                <a:latin typeface="Calibri" panose="020F0502020204030204" pitchFamily="34" charset="0"/>
              </a:rPr>
              <a:t>Padova</a:t>
            </a:r>
            <a:endParaRPr lang="en-GB" altLang="it-IT" sz="1500" b="0" dirty="0" smtClean="0">
              <a:latin typeface="Calibri" panose="020F0502020204030204" pitchFamily="34" charset="0"/>
            </a:endParaRPr>
          </a:p>
          <a:p>
            <a:pPr marL="285750" indent="-285750" algn="just" eaLnBrk="1" hangingPunct="1">
              <a:buFont typeface="Arial" panose="020B0604020202020204" pitchFamily="34" charset="0"/>
              <a:buChar char="•"/>
            </a:pPr>
            <a:r>
              <a:rPr lang="en-GB" altLang="it-IT" sz="1500" b="0" dirty="0" err="1" smtClean="0">
                <a:solidFill>
                  <a:srgbClr val="C00000"/>
                </a:solidFill>
                <a:latin typeface="Calibri" panose="020F0502020204030204" pitchFamily="34" charset="0"/>
              </a:rPr>
              <a:t>Interdisciplinare</a:t>
            </a:r>
            <a:r>
              <a:rPr lang="en-GB" altLang="it-IT" sz="1500" b="0" dirty="0">
                <a:latin typeface="Calibri" panose="020F0502020204030204" pitchFamily="34" charset="0"/>
              </a:rPr>
              <a:t>: </a:t>
            </a:r>
            <a:r>
              <a:rPr lang="en-GB" altLang="it-IT" sz="1500" b="0" dirty="0" err="1">
                <a:latin typeface="Calibri" panose="020F0502020204030204" pitchFamily="34" charset="0"/>
              </a:rPr>
              <a:t>chimica</a:t>
            </a:r>
            <a:r>
              <a:rPr lang="en-GB" altLang="it-IT" sz="1500" b="0" dirty="0">
                <a:latin typeface="Calibri" panose="020F0502020204030204" pitchFamily="34" charset="0"/>
              </a:rPr>
              <a:t>, </a:t>
            </a:r>
            <a:r>
              <a:rPr lang="en-GB" altLang="it-IT" sz="1500" b="0" dirty="0" err="1">
                <a:latin typeface="Calibri" panose="020F0502020204030204" pitchFamily="34" charset="0"/>
              </a:rPr>
              <a:t>ingegneria</a:t>
            </a:r>
            <a:r>
              <a:rPr lang="en-GB" altLang="it-IT" sz="1500" b="0" dirty="0">
                <a:latin typeface="Calibri" panose="020F0502020204030204" pitchFamily="34" charset="0"/>
              </a:rPr>
              <a:t>, </a:t>
            </a:r>
            <a:r>
              <a:rPr lang="en-GB" altLang="it-IT" sz="1500" b="0" dirty="0" err="1">
                <a:latin typeface="Calibri" panose="020F0502020204030204" pitchFamily="34" charset="0"/>
              </a:rPr>
              <a:t>biotecnologie</a:t>
            </a:r>
            <a:r>
              <a:rPr lang="en-GB" altLang="it-IT" sz="1500" b="0" dirty="0">
                <a:latin typeface="Calibri" panose="020F0502020204030204" pitchFamily="34" charset="0"/>
              </a:rPr>
              <a:t>, </a:t>
            </a:r>
            <a:r>
              <a:rPr lang="en-GB" altLang="it-IT" sz="1500" b="0" dirty="0" err="1">
                <a:latin typeface="Calibri" panose="020F0502020204030204" pitchFamily="34" charset="0"/>
              </a:rPr>
              <a:t>scienze</a:t>
            </a:r>
            <a:r>
              <a:rPr lang="en-GB" altLang="it-IT" sz="1500" b="0" dirty="0">
                <a:latin typeface="Calibri" panose="020F0502020204030204" pitchFamily="34" charset="0"/>
              </a:rPr>
              <a:t> </a:t>
            </a:r>
            <a:r>
              <a:rPr lang="en-GB" altLang="it-IT" sz="1500" b="0" dirty="0" err="1">
                <a:latin typeface="Calibri" panose="020F0502020204030204" pitchFamily="34" charset="0"/>
              </a:rPr>
              <a:t>agrarie</a:t>
            </a:r>
            <a:r>
              <a:rPr lang="en-GB" altLang="it-IT" sz="1500" b="0" dirty="0">
                <a:latin typeface="Calibri" panose="020F0502020204030204" pitchFamily="34" charset="0"/>
              </a:rPr>
              <a:t> e </a:t>
            </a:r>
            <a:r>
              <a:rPr lang="en-GB" altLang="it-IT" sz="1500" b="0" dirty="0" err="1">
                <a:latin typeface="Calibri" panose="020F0502020204030204" pitchFamily="34" charset="0"/>
              </a:rPr>
              <a:t>forestali</a:t>
            </a:r>
            <a:r>
              <a:rPr lang="en-GB" altLang="it-IT" sz="1500" b="0" dirty="0">
                <a:latin typeface="Calibri" panose="020F0502020204030204" pitchFamily="34" charset="0"/>
              </a:rPr>
              <a:t>, </a:t>
            </a:r>
            <a:r>
              <a:rPr lang="en-GB" altLang="it-IT" sz="1500" b="0" dirty="0" err="1">
                <a:latin typeface="Calibri" panose="020F0502020204030204" pitchFamily="34" charset="0"/>
              </a:rPr>
              <a:t>statistica</a:t>
            </a:r>
            <a:r>
              <a:rPr lang="en-GB" altLang="it-IT" sz="1500" b="0" dirty="0">
                <a:latin typeface="Calibri" panose="020F0502020204030204" pitchFamily="34" charset="0"/>
              </a:rPr>
              <a:t>, </a:t>
            </a:r>
            <a:r>
              <a:rPr lang="en-GB" altLang="it-IT" sz="1500" b="0" dirty="0" err="1">
                <a:latin typeface="Calibri" panose="020F0502020204030204" pitchFamily="34" charset="0"/>
              </a:rPr>
              <a:t>geologia</a:t>
            </a:r>
            <a:r>
              <a:rPr lang="en-GB" altLang="it-IT" sz="1500" b="0" dirty="0">
                <a:latin typeface="Calibri" panose="020F0502020204030204" pitchFamily="34" charset="0"/>
              </a:rPr>
              <a:t>, </a:t>
            </a:r>
            <a:r>
              <a:rPr lang="en-GB" altLang="it-IT" sz="1500" b="0" dirty="0" err="1">
                <a:latin typeface="Calibri" panose="020F0502020204030204" pitchFamily="34" charset="0"/>
              </a:rPr>
              <a:t>economia</a:t>
            </a:r>
            <a:r>
              <a:rPr lang="en-GB" altLang="it-IT" sz="1500" b="0" dirty="0">
                <a:latin typeface="Calibri" panose="020F0502020204030204" pitchFamily="34" charset="0"/>
              </a:rPr>
              <a:t>, </a:t>
            </a:r>
            <a:r>
              <a:rPr lang="en-GB" altLang="it-IT" sz="1500" b="0" dirty="0" err="1">
                <a:latin typeface="Calibri" panose="020F0502020204030204" pitchFamily="34" charset="0"/>
              </a:rPr>
              <a:t>logistica</a:t>
            </a:r>
            <a:r>
              <a:rPr lang="en-GB" altLang="it-IT" sz="1500" b="0" dirty="0">
                <a:latin typeface="Calibri" panose="020F0502020204030204" pitchFamily="34" charset="0"/>
              </a:rPr>
              <a:t> </a:t>
            </a:r>
            <a:r>
              <a:rPr lang="en-GB" altLang="it-IT" sz="1500" b="0" dirty="0" err="1">
                <a:latin typeface="Calibri" panose="020F0502020204030204" pitchFamily="34" charset="0"/>
              </a:rPr>
              <a:t>integrata</a:t>
            </a:r>
            <a:r>
              <a:rPr lang="en-GB" altLang="it-IT" sz="1500" b="0" dirty="0">
                <a:latin typeface="Calibri" panose="020F0502020204030204" pitchFamily="34" charset="0"/>
              </a:rPr>
              <a:t>, </a:t>
            </a:r>
            <a:r>
              <a:rPr lang="en-GB" altLang="it-IT" sz="1500" b="0" dirty="0" err="1">
                <a:latin typeface="Calibri" panose="020F0502020204030204" pitchFamily="34" charset="0"/>
              </a:rPr>
              <a:t>diritto</a:t>
            </a:r>
            <a:r>
              <a:rPr lang="en-GB" altLang="it-IT" sz="1500" b="0" dirty="0">
                <a:latin typeface="Calibri" panose="020F0502020204030204" pitchFamily="34" charset="0"/>
              </a:rPr>
              <a:t> </a:t>
            </a:r>
            <a:r>
              <a:rPr lang="en-GB" altLang="it-IT" sz="1500" b="0" dirty="0" err="1">
                <a:latin typeface="Calibri" panose="020F0502020204030204" pitchFamily="34" charset="0"/>
              </a:rPr>
              <a:t>comunitario</a:t>
            </a:r>
            <a:r>
              <a:rPr lang="en-GB" altLang="it-IT" sz="1500" b="0" dirty="0">
                <a:latin typeface="Calibri" panose="020F0502020204030204" pitchFamily="34" charset="0"/>
              </a:rPr>
              <a:t> </a:t>
            </a:r>
            <a:r>
              <a:rPr lang="en-GB" altLang="it-IT" sz="1500" b="0" dirty="0" err="1">
                <a:latin typeface="Calibri" panose="020F0502020204030204" pitchFamily="34" charset="0"/>
              </a:rPr>
              <a:t>ambientale</a:t>
            </a:r>
            <a:r>
              <a:rPr lang="en-GB" altLang="it-IT" sz="1500" b="0" dirty="0">
                <a:latin typeface="Calibri" panose="020F0502020204030204" pitchFamily="34" charset="0"/>
              </a:rPr>
              <a:t>, </a:t>
            </a:r>
            <a:r>
              <a:rPr lang="en-GB" altLang="it-IT" sz="1500" b="0" dirty="0" err="1" smtClean="0">
                <a:latin typeface="Calibri" panose="020F0502020204030204" pitchFamily="34" charset="0"/>
              </a:rPr>
              <a:t>psicologia</a:t>
            </a:r>
            <a:endParaRPr lang="en-GB" altLang="it-IT" sz="1500" b="0" dirty="0" smtClean="0">
              <a:latin typeface="Calibri" panose="020F0502020204030204" pitchFamily="34" charset="0"/>
            </a:endParaRPr>
          </a:p>
          <a:p>
            <a:pPr marL="285750" indent="-285750" algn="just" eaLnBrk="1" hangingPunct="1">
              <a:buFont typeface="Arial" panose="020B0604020202020204" pitchFamily="34" charset="0"/>
              <a:buChar char="•"/>
            </a:pPr>
            <a:r>
              <a:rPr lang="en-GB" altLang="it-IT" sz="1500" b="0" dirty="0" err="1">
                <a:latin typeface="Calibri" panose="020F0502020204030204" pitchFamily="34" charset="0"/>
              </a:rPr>
              <a:t>Rilevante</a:t>
            </a:r>
            <a:r>
              <a:rPr lang="en-GB" altLang="it-IT" sz="1500" b="0" dirty="0">
                <a:latin typeface="Calibri" panose="020F0502020204030204" pitchFamily="34" charset="0"/>
              </a:rPr>
              <a:t> </a:t>
            </a:r>
            <a:r>
              <a:rPr lang="en-GB" altLang="it-IT" sz="1500" b="0" dirty="0" err="1">
                <a:latin typeface="Calibri" panose="020F0502020204030204" pitchFamily="34" charset="0"/>
              </a:rPr>
              <a:t>focalizzazione</a:t>
            </a:r>
            <a:r>
              <a:rPr lang="en-GB" altLang="it-IT" sz="1500" b="0" dirty="0">
                <a:latin typeface="Calibri" panose="020F0502020204030204" pitchFamily="34" charset="0"/>
              </a:rPr>
              <a:t> </a:t>
            </a:r>
            <a:r>
              <a:rPr lang="en-GB" altLang="it-IT" sz="1500" b="0" dirty="0" err="1">
                <a:latin typeface="Calibri" panose="020F0502020204030204" pitchFamily="34" charset="0"/>
              </a:rPr>
              <a:t>su</a:t>
            </a:r>
            <a:r>
              <a:rPr lang="en-GB" altLang="it-IT" sz="1500" b="0" dirty="0">
                <a:latin typeface="Calibri" panose="020F0502020204030204" pitchFamily="34" charset="0"/>
              </a:rPr>
              <a:t> </a:t>
            </a:r>
            <a:r>
              <a:rPr lang="en-GB" altLang="it-IT" sz="1500" b="0" dirty="0" err="1">
                <a:solidFill>
                  <a:srgbClr val="C00000"/>
                </a:solidFill>
                <a:latin typeface="Calibri" panose="020F0502020204030204" pitchFamily="34" charset="0"/>
              </a:rPr>
              <a:t>contenuti</a:t>
            </a:r>
            <a:r>
              <a:rPr lang="en-GB" altLang="it-IT" sz="1500" b="0" dirty="0">
                <a:solidFill>
                  <a:srgbClr val="C00000"/>
                </a:solidFill>
                <a:latin typeface="Calibri" panose="020F0502020204030204" pitchFamily="34" charset="0"/>
              </a:rPr>
              <a:t> </a:t>
            </a:r>
            <a:r>
              <a:rPr lang="en-GB" altLang="it-IT" sz="1500" b="0" dirty="0" err="1">
                <a:solidFill>
                  <a:srgbClr val="C00000"/>
                </a:solidFill>
                <a:latin typeface="Calibri" panose="020F0502020204030204" pitchFamily="34" charset="0"/>
              </a:rPr>
              <a:t>tecnico-scientifici</a:t>
            </a:r>
            <a:r>
              <a:rPr lang="en-GB" altLang="it-IT" sz="1500" b="0" dirty="0">
                <a:solidFill>
                  <a:srgbClr val="C00000"/>
                </a:solidFill>
                <a:latin typeface="Calibri" panose="020F0502020204030204" pitchFamily="34" charset="0"/>
              </a:rPr>
              <a:t> </a:t>
            </a:r>
            <a:r>
              <a:rPr lang="en-GB" altLang="it-IT" sz="1500" b="0" dirty="0">
                <a:latin typeface="Calibri" panose="020F0502020204030204" pitchFamily="34" charset="0"/>
              </a:rPr>
              <a:t>(circa 70% </a:t>
            </a:r>
            <a:r>
              <a:rPr lang="en-GB" altLang="it-IT" sz="1500" b="0" dirty="0" err="1">
                <a:latin typeface="Calibri" panose="020F0502020204030204" pitchFamily="34" charset="0"/>
              </a:rPr>
              <a:t>dei</a:t>
            </a:r>
            <a:r>
              <a:rPr lang="en-GB" altLang="it-IT" sz="1500" b="0" dirty="0">
                <a:latin typeface="Calibri" panose="020F0502020204030204" pitchFamily="34" charset="0"/>
              </a:rPr>
              <a:t> CFU </a:t>
            </a:r>
            <a:r>
              <a:rPr lang="en-GB" altLang="it-IT" sz="1500" b="0" dirty="0" err="1">
                <a:latin typeface="Calibri" panose="020F0502020204030204" pitchFamily="34" charset="0"/>
              </a:rPr>
              <a:t>erogati</a:t>
            </a:r>
            <a:r>
              <a:rPr lang="en-GB" altLang="it-IT" sz="1500" b="0" dirty="0">
                <a:latin typeface="Calibri" panose="020F0502020204030204" pitchFamily="34" charset="0"/>
              </a:rPr>
              <a:t>)</a:t>
            </a:r>
          </a:p>
          <a:p>
            <a:pPr marL="285750" indent="-285750" algn="just" eaLnBrk="1" hangingPunct="1">
              <a:buFont typeface="Arial" panose="020B0604020202020204" pitchFamily="34" charset="0"/>
              <a:buChar char="•"/>
            </a:pPr>
            <a:r>
              <a:rPr lang="en-GB" altLang="it-IT" sz="1500" b="0" dirty="0" smtClean="0">
                <a:latin typeface="Calibri" panose="020F0502020204030204" pitchFamily="34" charset="0"/>
              </a:rPr>
              <a:t>Due </a:t>
            </a:r>
            <a:r>
              <a:rPr lang="en-GB" altLang="it-IT" sz="1500" b="0" dirty="0">
                <a:solidFill>
                  <a:srgbClr val="C00000"/>
                </a:solidFill>
                <a:latin typeface="Calibri" panose="020F0502020204030204" pitchFamily="34" charset="0"/>
              </a:rPr>
              <a:t>curricula</a:t>
            </a:r>
            <a:r>
              <a:rPr lang="en-GB" altLang="it-IT" sz="1500" b="0" dirty="0">
                <a:latin typeface="Calibri" panose="020F0502020204030204" pitchFamily="34" charset="0"/>
              </a:rPr>
              <a:t>: 1. </a:t>
            </a:r>
            <a:r>
              <a:rPr lang="en-GB" altLang="it-IT" sz="1500" b="0" dirty="0" err="1">
                <a:latin typeface="Calibri" panose="020F0502020204030204" pitchFamily="34" charset="0"/>
              </a:rPr>
              <a:t>materiali</a:t>
            </a:r>
            <a:r>
              <a:rPr lang="en-GB" altLang="it-IT" sz="1500" b="0" dirty="0">
                <a:latin typeface="Calibri" panose="020F0502020204030204" pitchFamily="34" charset="0"/>
              </a:rPr>
              <a:t> &amp; </a:t>
            </a:r>
            <a:r>
              <a:rPr lang="en-GB" altLang="it-IT" sz="1500" b="0" dirty="0" err="1">
                <a:latin typeface="Calibri" panose="020F0502020204030204" pitchFamily="34" charset="0"/>
              </a:rPr>
              <a:t>prodotti</a:t>
            </a:r>
            <a:r>
              <a:rPr lang="en-GB" altLang="it-IT" sz="1500" b="0" dirty="0">
                <a:latin typeface="Calibri" panose="020F0502020204030204" pitchFamily="34" charset="0"/>
              </a:rPr>
              <a:t> e 2. </a:t>
            </a:r>
            <a:r>
              <a:rPr lang="en-GB" altLang="it-IT" sz="1500" b="0" dirty="0" err="1">
                <a:latin typeface="Calibri" panose="020F0502020204030204" pitchFamily="34" charset="0"/>
              </a:rPr>
              <a:t>conversione</a:t>
            </a:r>
            <a:r>
              <a:rPr lang="en-GB" altLang="it-IT" sz="1500" b="0" dirty="0">
                <a:latin typeface="Calibri" panose="020F0502020204030204" pitchFamily="34" charset="0"/>
              </a:rPr>
              <a:t> </a:t>
            </a:r>
            <a:r>
              <a:rPr lang="en-GB" altLang="it-IT" sz="1500" b="0" dirty="0" err="1">
                <a:latin typeface="Calibri" panose="020F0502020204030204" pitchFamily="34" charset="0"/>
              </a:rPr>
              <a:t>ed</a:t>
            </a:r>
            <a:r>
              <a:rPr lang="en-GB" altLang="it-IT" sz="1500" b="0" dirty="0">
                <a:latin typeface="Calibri" panose="020F0502020204030204" pitchFamily="34" charset="0"/>
              </a:rPr>
              <a:t> </a:t>
            </a:r>
            <a:r>
              <a:rPr lang="en-GB" altLang="it-IT" sz="1500" b="0" dirty="0" err="1">
                <a:latin typeface="Calibri" panose="020F0502020204030204" pitchFamily="34" charset="0"/>
              </a:rPr>
              <a:t>immagazzinamento</a:t>
            </a:r>
            <a:r>
              <a:rPr lang="en-GB" altLang="it-IT" sz="1500" b="0" dirty="0">
                <a:latin typeface="Calibri" panose="020F0502020204030204" pitchFamily="34" charset="0"/>
              </a:rPr>
              <a:t> di </a:t>
            </a:r>
            <a:r>
              <a:rPr lang="en-GB" altLang="it-IT" sz="1500" b="0" dirty="0" err="1" smtClean="0">
                <a:latin typeface="Calibri" panose="020F0502020204030204" pitchFamily="34" charset="0"/>
              </a:rPr>
              <a:t>energia</a:t>
            </a:r>
            <a:endParaRPr lang="en-GB" altLang="it-IT" sz="1500" b="0" dirty="0">
              <a:latin typeface="Calibri" panose="020F0502020204030204" pitchFamily="34" charset="0"/>
            </a:endParaRPr>
          </a:p>
          <a:p>
            <a:pPr marL="285750" indent="-285750" algn="just" eaLnBrk="1" hangingPunct="1">
              <a:buFont typeface="Arial" panose="020B0604020202020204" pitchFamily="34" charset="0"/>
              <a:buChar char="•"/>
            </a:pPr>
            <a:r>
              <a:rPr lang="en-GB" altLang="it-IT" sz="1500" dirty="0" smtClean="0">
                <a:solidFill>
                  <a:srgbClr val="C00000"/>
                </a:solidFill>
                <a:latin typeface="Calibri" panose="020F0502020204030204" pitchFamily="34" charset="0"/>
              </a:rPr>
              <a:t>Prima </a:t>
            </a:r>
            <a:r>
              <a:rPr lang="en-GB" altLang="it-IT" sz="1500" dirty="0" err="1">
                <a:solidFill>
                  <a:srgbClr val="C00000"/>
                </a:solidFill>
                <a:latin typeface="Calibri" panose="020F0502020204030204" pitchFamily="34" charset="0"/>
              </a:rPr>
              <a:t>iniziativa</a:t>
            </a:r>
            <a:r>
              <a:rPr lang="en-GB" altLang="it-IT" sz="1500" dirty="0">
                <a:solidFill>
                  <a:srgbClr val="C00000"/>
                </a:solidFill>
                <a:latin typeface="Calibri" panose="020F0502020204030204" pitchFamily="34" charset="0"/>
              </a:rPr>
              <a:t> di </a:t>
            </a:r>
            <a:r>
              <a:rPr lang="en-GB" altLang="it-IT" sz="1500" dirty="0" err="1">
                <a:solidFill>
                  <a:srgbClr val="C00000"/>
                </a:solidFill>
                <a:latin typeface="Calibri" panose="020F0502020204030204" pitchFamily="34" charset="0"/>
              </a:rPr>
              <a:t>questo</a:t>
            </a:r>
            <a:r>
              <a:rPr lang="en-GB" altLang="it-IT" sz="1500" dirty="0">
                <a:solidFill>
                  <a:srgbClr val="C00000"/>
                </a:solidFill>
                <a:latin typeface="Calibri" panose="020F0502020204030204" pitchFamily="34" charset="0"/>
              </a:rPr>
              <a:t> </a:t>
            </a:r>
            <a:r>
              <a:rPr lang="en-GB" altLang="it-IT" sz="1500" dirty="0" err="1">
                <a:solidFill>
                  <a:srgbClr val="C00000"/>
                </a:solidFill>
                <a:latin typeface="Calibri" panose="020F0502020204030204" pitchFamily="34" charset="0"/>
              </a:rPr>
              <a:t>genere</a:t>
            </a:r>
            <a:r>
              <a:rPr lang="en-GB" altLang="it-IT" sz="1500" dirty="0">
                <a:solidFill>
                  <a:srgbClr val="C00000"/>
                </a:solidFill>
                <a:latin typeface="Calibri" panose="020F0502020204030204" pitchFamily="34" charset="0"/>
              </a:rPr>
              <a:t> in Italia</a:t>
            </a:r>
          </a:p>
          <a:p>
            <a:pPr marL="285750" indent="-285750" algn="ctr">
              <a:buFont typeface="Arial" panose="020B0604020202020204" pitchFamily="34" charset="0"/>
              <a:buChar char="•"/>
            </a:pPr>
            <a:endParaRPr lang="en-GB" i="1" dirty="0">
              <a:solidFill>
                <a:srgbClr val="0070C0"/>
              </a:solidFill>
              <a:latin typeface="Calibri" panose="020F0502020204030204" pitchFamily="34" charset="0"/>
            </a:endParaRPr>
          </a:p>
        </p:txBody>
      </p:sp>
      <p:pic>
        <p:nvPicPr>
          <p:cNvPr id="7" name="Immagin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9054" y="1311669"/>
            <a:ext cx="3424056" cy="3424056"/>
          </a:xfrm>
          <a:prstGeom prst="rect">
            <a:avLst/>
          </a:prstGeom>
        </p:spPr>
      </p:pic>
      <p:sp>
        <p:nvSpPr>
          <p:cNvPr id="6" name="CasellaDiTesto 5"/>
          <p:cNvSpPr txBox="1"/>
          <p:nvPr/>
        </p:nvSpPr>
        <p:spPr>
          <a:xfrm>
            <a:off x="-265758" y="287928"/>
            <a:ext cx="7048220" cy="461665"/>
          </a:xfrm>
          <a:prstGeom prst="rect">
            <a:avLst/>
          </a:prstGeom>
          <a:noFill/>
        </p:spPr>
        <p:txBody>
          <a:bodyPr wrap="square" rtlCol="0">
            <a:spAutoFit/>
          </a:bodyPr>
          <a:lstStyle/>
          <a:p>
            <a:pPr algn="ctr"/>
            <a:r>
              <a:rPr lang="it-IT" sz="2400" dirty="0" smtClean="0">
                <a:solidFill>
                  <a:schemeClr val="bg1"/>
                </a:solidFill>
                <a:latin typeface="Calibri" panose="020F0502020204030204" pitchFamily="34" charset="0"/>
              </a:rPr>
              <a:t> Cosa facciamo a Padova sull’economia circolare</a:t>
            </a:r>
            <a:endParaRPr lang="en-GB" sz="24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20290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58676" y="312921"/>
            <a:ext cx="4340453" cy="4487680"/>
          </a:xfrm>
          <a:prstGeom prst="rect">
            <a:avLst/>
          </a:prstGeom>
        </p:spPr>
      </p:pic>
    </p:spTree>
    <p:extLst>
      <p:ext uri="{BB962C8B-B14F-4D97-AF65-F5344CB8AC3E}">
        <p14:creationId xmlns:p14="http://schemas.microsoft.com/office/powerpoint/2010/main" val="45277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earth overshoot day from 1971 to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16" y="1243582"/>
            <a:ext cx="4558660" cy="351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5162958" y="1315998"/>
            <a:ext cx="4100311" cy="369332"/>
          </a:xfrm>
          <a:prstGeom prst="rect">
            <a:avLst/>
          </a:prstGeom>
          <a:noFill/>
        </p:spPr>
        <p:txBody>
          <a:bodyPr wrap="square" rtlCol="0">
            <a:spAutoFit/>
          </a:bodyPr>
          <a:lstStyle/>
          <a:p>
            <a:pPr algn="ctr"/>
            <a:r>
              <a:rPr lang="it-IT" dirty="0" smtClean="0">
                <a:solidFill>
                  <a:srgbClr val="C00000"/>
                </a:solidFill>
                <a:latin typeface="Calibri" panose="020F0502020204030204" pitchFamily="34" charset="0"/>
              </a:rPr>
              <a:t>la depauperazione delle risorse</a:t>
            </a:r>
            <a:endParaRPr lang="en-GB" dirty="0">
              <a:solidFill>
                <a:srgbClr val="C00000"/>
              </a:solidFill>
              <a:latin typeface="Calibri" panose="020F0502020204030204" pitchFamily="34" charset="0"/>
            </a:endParaRPr>
          </a:p>
        </p:txBody>
      </p:sp>
      <p:sp>
        <p:nvSpPr>
          <p:cNvPr id="5" name="CasellaDiTesto 1"/>
          <p:cNvSpPr txBox="1">
            <a:spLocks noChangeArrowheads="1"/>
          </p:cNvSpPr>
          <p:nvPr/>
        </p:nvSpPr>
        <p:spPr bwMode="auto">
          <a:xfrm>
            <a:off x="928187" y="4589463"/>
            <a:ext cx="8924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endParaRPr lang="en-US" altLang="it-IT" sz="1000" dirty="0">
              <a:solidFill>
                <a:srgbClr val="0070C0"/>
              </a:solidFill>
            </a:endParaRPr>
          </a:p>
          <a:p>
            <a:pPr algn="just"/>
            <a:r>
              <a:rPr lang="it-IT" altLang="it-IT" sz="2000" dirty="0">
                <a:solidFill>
                  <a:srgbClr val="0070C0"/>
                </a:solidFill>
              </a:rPr>
              <a:t>https://www.overshootday.org/</a:t>
            </a:r>
          </a:p>
        </p:txBody>
      </p:sp>
      <p:sp>
        <p:nvSpPr>
          <p:cNvPr id="3" name="Rettangolo 2"/>
          <p:cNvSpPr/>
          <p:nvPr/>
        </p:nvSpPr>
        <p:spPr>
          <a:xfrm>
            <a:off x="5295569" y="2074504"/>
            <a:ext cx="3586038" cy="1077218"/>
          </a:xfrm>
          <a:prstGeom prst="rect">
            <a:avLst/>
          </a:prstGeom>
        </p:spPr>
        <p:txBody>
          <a:bodyPr wrap="square">
            <a:spAutoFit/>
          </a:bodyPr>
          <a:lstStyle/>
          <a:p>
            <a:pPr algn="just"/>
            <a:r>
              <a:rPr lang="it-IT" sz="1600" b="0" dirty="0">
                <a:solidFill>
                  <a:srgbClr val="0070C0"/>
                </a:solidFill>
                <a:latin typeface="Calibri" panose="020F0502020204030204" pitchFamily="34" charset="0"/>
                <a:cs typeface="Calibri" panose="020F0502020204030204" pitchFamily="34" charset="0"/>
              </a:rPr>
              <a:t>il giorno nel quale l'umanità consuma interamente le risorse prodotte dal pianeta nell'intero anno.</a:t>
            </a:r>
            <a:r>
              <a:rPr lang="it-IT" sz="1600" dirty="0">
                <a:solidFill>
                  <a:srgbClr val="0070C0"/>
                </a:solidFill>
                <a:latin typeface="Calibri" panose="020F0502020204030204" pitchFamily="34" charset="0"/>
                <a:cs typeface="Calibri" panose="020F0502020204030204" pitchFamily="34" charset="0"/>
              </a:rPr>
              <a:t/>
            </a:r>
            <a:br>
              <a:rPr lang="it-IT" sz="1600" dirty="0">
                <a:solidFill>
                  <a:srgbClr val="0070C0"/>
                </a:solidFill>
                <a:latin typeface="Calibri" panose="020F0502020204030204" pitchFamily="34" charset="0"/>
                <a:cs typeface="Calibri" panose="020F0502020204030204" pitchFamily="34" charset="0"/>
              </a:rPr>
            </a:br>
            <a:endParaRPr lang="en-GB" sz="1600" dirty="0">
              <a:solidFill>
                <a:srgbClr val="0070C0"/>
              </a:solidFill>
              <a:latin typeface="Calibri" panose="020F0502020204030204" pitchFamily="34" charset="0"/>
              <a:cs typeface="Calibri" panose="020F0502020204030204" pitchFamily="34" charset="0"/>
            </a:endParaRPr>
          </a:p>
        </p:txBody>
      </p:sp>
      <p:sp>
        <p:nvSpPr>
          <p:cNvPr id="6" name="CasellaDiTesto 5"/>
          <p:cNvSpPr txBox="1"/>
          <p:nvPr/>
        </p:nvSpPr>
        <p:spPr>
          <a:xfrm>
            <a:off x="333955" y="341906"/>
            <a:ext cx="4842345"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punto di partenza</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837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6582" y="1093361"/>
            <a:ext cx="3601941" cy="646331"/>
          </a:xfrm>
          <a:prstGeom prst="rect">
            <a:avLst/>
          </a:prstGeom>
          <a:noFill/>
        </p:spPr>
        <p:txBody>
          <a:bodyPr wrap="square" rtlCol="0">
            <a:spAutoFit/>
          </a:bodyPr>
          <a:lstStyle/>
          <a:p>
            <a:pPr algn="ctr"/>
            <a:endParaRPr lang="it-IT" dirty="0" smtClean="0">
              <a:solidFill>
                <a:srgbClr val="C00000"/>
              </a:solidFill>
              <a:latin typeface="Calibri" panose="020F0502020204030204" pitchFamily="34" charset="0"/>
            </a:endParaRPr>
          </a:p>
          <a:p>
            <a:pPr algn="ctr"/>
            <a:r>
              <a:rPr lang="it-IT" dirty="0" smtClean="0">
                <a:solidFill>
                  <a:srgbClr val="C00000"/>
                </a:solidFill>
                <a:latin typeface="Calibri" panose="020F0502020204030204" pitchFamily="34" charset="0"/>
              </a:rPr>
              <a:t>la depauperazione delle risorse</a:t>
            </a:r>
            <a:endParaRPr lang="en-GB" dirty="0">
              <a:solidFill>
                <a:srgbClr val="C00000"/>
              </a:solidFill>
              <a:latin typeface="Calibri" panose="020F0502020204030204" pitchFamily="34" charset="0"/>
            </a:endParaRPr>
          </a:p>
        </p:txBody>
      </p:sp>
      <p:sp>
        <p:nvSpPr>
          <p:cNvPr id="3" name="Rettangolo 1"/>
          <p:cNvSpPr>
            <a:spLocks noChangeArrowheads="1"/>
          </p:cNvSpPr>
          <p:nvPr/>
        </p:nvSpPr>
        <p:spPr bwMode="auto">
          <a:xfrm>
            <a:off x="141861" y="4404836"/>
            <a:ext cx="8775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1400" dirty="0" err="1">
                <a:solidFill>
                  <a:srgbClr val="0070C0"/>
                </a:solidFill>
              </a:rPr>
              <a:t>Krausmann</a:t>
            </a:r>
            <a:r>
              <a:rPr lang="en-GB" altLang="en-US" sz="1400" dirty="0">
                <a:solidFill>
                  <a:srgbClr val="0070C0"/>
                </a:solidFill>
              </a:rPr>
              <a:t>, </a:t>
            </a:r>
            <a:r>
              <a:rPr lang="en-GB" altLang="en-US" sz="1400" dirty="0" err="1">
                <a:solidFill>
                  <a:srgbClr val="0070C0"/>
                </a:solidFill>
              </a:rPr>
              <a:t>Fridolin</a:t>
            </a:r>
            <a:r>
              <a:rPr lang="en-GB" altLang="en-US" sz="1400" dirty="0">
                <a:solidFill>
                  <a:srgbClr val="0070C0"/>
                </a:solidFill>
              </a:rPr>
              <a:t> &amp; </a:t>
            </a:r>
            <a:r>
              <a:rPr lang="en-GB" altLang="en-US" sz="1400" dirty="0" err="1">
                <a:solidFill>
                  <a:srgbClr val="0070C0"/>
                </a:solidFill>
              </a:rPr>
              <a:t>Lauk</a:t>
            </a:r>
            <a:r>
              <a:rPr lang="en-GB" altLang="en-US" sz="1400" dirty="0">
                <a:solidFill>
                  <a:srgbClr val="0070C0"/>
                </a:solidFill>
              </a:rPr>
              <a:t>, Christian &amp; Haas, Willi &amp; </a:t>
            </a:r>
            <a:r>
              <a:rPr lang="en-GB" altLang="en-US" sz="1400" dirty="0" err="1">
                <a:solidFill>
                  <a:srgbClr val="0070C0"/>
                </a:solidFill>
              </a:rPr>
              <a:t>Wiedenhofer</a:t>
            </a:r>
            <a:r>
              <a:rPr lang="en-GB" altLang="en-US" sz="1400" dirty="0">
                <a:solidFill>
                  <a:srgbClr val="0070C0"/>
                </a:solidFill>
              </a:rPr>
              <a:t>, Dominik. (2018). From resource extraction to outflows of wastes and emissions: The socioeconomic metabolism of the global economy, 1900–2015. Global Environmental Change. 52. 131-140. 10.1016/j.gloenvcha.2018.07.003. </a:t>
            </a:r>
          </a:p>
        </p:txBody>
      </p:sp>
      <p:pic>
        <p:nvPicPr>
          <p:cNvPr id="4"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861" y="1159487"/>
            <a:ext cx="4353861" cy="330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5"/>
          <p:cNvSpPr txBox="1">
            <a:spLocks noChangeArrowheads="1"/>
          </p:cNvSpPr>
          <p:nvPr/>
        </p:nvSpPr>
        <p:spPr bwMode="auto">
          <a:xfrm>
            <a:off x="4958597" y="1980090"/>
            <a:ext cx="3958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en-US" sz="1600" dirty="0">
                <a:solidFill>
                  <a:srgbClr val="0070C0"/>
                </a:solidFill>
              </a:rPr>
              <a:t>DE = global (</a:t>
            </a:r>
            <a:r>
              <a:rPr lang="it-IT" altLang="en-US" sz="1600" dirty="0" err="1">
                <a:solidFill>
                  <a:srgbClr val="0070C0"/>
                </a:solidFill>
              </a:rPr>
              <a:t>domestic</a:t>
            </a:r>
            <a:r>
              <a:rPr lang="it-IT" altLang="en-US" sz="1600" dirty="0">
                <a:solidFill>
                  <a:srgbClr val="0070C0"/>
                </a:solidFill>
              </a:rPr>
              <a:t>) </a:t>
            </a:r>
            <a:r>
              <a:rPr lang="it-IT" altLang="en-US" sz="1600" dirty="0" err="1" smtClean="0">
                <a:solidFill>
                  <a:srgbClr val="0070C0"/>
                </a:solidFill>
              </a:rPr>
              <a:t>extraction</a:t>
            </a:r>
            <a:endParaRPr lang="it-IT" altLang="en-US" sz="1600" dirty="0" smtClean="0">
              <a:solidFill>
                <a:srgbClr val="0070C0"/>
              </a:solidFill>
            </a:endParaRPr>
          </a:p>
          <a:p>
            <a:pPr algn="just"/>
            <a:r>
              <a:rPr lang="it-IT" altLang="en-US" sz="1600" dirty="0" smtClean="0">
                <a:solidFill>
                  <a:srgbClr val="0070C0"/>
                </a:solidFill>
              </a:rPr>
              <a:t>Estrazione di risorse in </a:t>
            </a:r>
            <a:r>
              <a:rPr lang="it-IT" altLang="en-US" sz="1600" dirty="0" err="1" smtClean="0">
                <a:solidFill>
                  <a:srgbClr val="0070C0"/>
                </a:solidFill>
              </a:rPr>
              <a:t>gigatonnellate</a:t>
            </a:r>
            <a:r>
              <a:rPr lang="it-IT" altLang="en-US" sz="1600" dirty="0" smtClean="0">
                <a:solidFill>
                  <a:srgbClr val="0070C0"/>
                </a:solidFill>
              </a:rPr>
              <a:t> per anno (giga = 10</a:t>
            </a:r>
            <a:r>
              <a:rPr lang="it-IT" altLang="en-US" sz="1600" baseline="30000" dirty="0" smtClean="0">
                <a:solidFill>
                  <a:srgbClr val="0070C0"/>
                </a:solidFill>
              </a:rPr>
              <a:t>12</a:t>
            </a:r>
            <a:r>
              <a:rPr lang="it-IT" altLang="en-US" sz="1600" dirty="0" smtClean="0">
                <a:solidFill>
                  <a:srgbClr val="0070C0"/>
                </a:solidFill>
              </a:rPr>
              <a:t>) di risorse di varia tipologia</a:t>
            </a:r>
            <a:endParaRPr lang="en-GB" altLang="en-US" sz="1600" dirty="0">
              <a:solidFill>
                <a:srgbClr val="0070C0"/>
              </a:solidFill>
            </a:endParaRPr>
          </a:p>
        </p:txBody>
      </p:sp>
      <p:sp>
        <p:nvSpPr>
          <p:cNvPr id="6" name="CasellaDiTesto 5"/>
          <p:cNvSpPr txBox="1"/>
          <p:nvPr/>
        </p:nvSpPr>
        <p:spPr>
          <a:xfrm>
            <a:off x="333955" y="341906"/>
            <a:ext cx="4842345"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punto di partenza</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280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6582" y="1371656"/>
            <a:ext cx="3601941" cy="646331"/>
          </a:xfrm>
          <a:prstGeom prst="rect">
            <a:avLst/>
          </a:prstGeom>
          <a:noFill/>
        </p:spPr>
        <p:txBody>
          <a:bodyPr wrap="square" rtlCol="0">
            <a:spAutoFit/>
          </a:bodyPr>
          <a:lstStyle/>
          <a:p>
            <a:pPr algn="ctr"/>
            <a:endParaRPr lang="it-IT" dirty="0" smtClean="0">
              <a:solidFill>
                <a:srgbClr val="C00000"/>
              </a:solidFill>
              <a:latin typeface="Calibri" panose="020F0502020204030204" pitchFamily="34" charset="0"/>
            </a:endParaRPr>
          </a:p>
          <a:p>
            <a:pPr algn="ctr"/>
            <a:r>
              <a:rPr lang="it-IT" dirty="0" smtClean="0">
                <a:solidFill>
                  <a:srgbClr val="C00000"/>
                </a:solidFill>
                <a:latin typeface="Calibri" panose="020F0502020204030204" pitchFamily="34" charset="0"/>
              </a:rPr>
              <a:t>la depauperazione delle risorse</a:t>
            </a:r>
            <a:endParaRPr lang="en-GB" dirty="0">
              <a:solidFill>
                <a:srgbClr val="C00000"/>
              </a:solidFill>
              <a:latin typeface="Calibri" panose="020F0502020204030204" pitchFamily="34" charset="0"/>
            </a:endParaRPr>
          </a:p>
        </p:txBody>
      </p:sp>
      <p:sp>
        <p:nvSpPr>
          <p:cNvPr id="3" name="Rettangolo 1"/>
          <p:cNvSpPr>
            <a:spLocks noChangeArrowheads="1"/>
          </p:cNvSpPr>
          <p:nvPr/>
        </p:nvSpPr>
        <p:spPr bwMode="auto">
          <a:xfrm>
            <a:off x="222823" y="4666724"/>
            <a:ext cx="8775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1400" dirty="0" smtClean="0">
                <a:solidFill>
                  <a:srgbClr val="0070C0"/>
                </a:solidFill>
              </a:rPr>
              <a:t>Fonte: </a:t>
            </a:r>
            <a:r>
              <a:rPr lang="en-GB" altLang="en-US" sz="1400" dirty="0" err="1" smtClean="0">
                <a:solidFill>
                  <a:srgbClr val="0070C0"/>
                </a:solidFill>
              </a:rPr>
              <a:t>EuroStat</a:t>
            </a:r>
            <a:endParaRPr lang="en-GB" altLang="en-US" sz="1400" dirty="0">
              <a:solidFill>
                <a:srgbClr val="0070C0"/>
              </a:solidFill>
            </a:endParaRPr>
          </a:p>
        </p:txBody>
      </p:sp>
      <p:pic>
        <p:nvPicPr>
          <p:cNvPr id="6"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99" y="1212630"/>
            <a:ext cx="5459247" cy="350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5"/>
          <p:cNvSpPr txBox="1">
            <a:spLocks noChangeArrowheads="1"/>
          </p:cNvSpPr>
          <p:nvPr/>
        </p:nvSpPr>
        <p:spPr bwMode="auto">
          <a:xfrm>
            <a:off x="5793485" y="2177013"/>
            <a:ext cx="3958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it-IT" altLang="en-US" sz="1600" dirty="0" smtClean="0">
                <a:solidFill>
                  <a:srgbClr val="0070C0"/>
                </a:solidFill>
              </a:rPr>
              <a:t>Consumo di materie prime in EU</a:t>
            </a:r>
            <a:endParaRPr lang="en-GB" altLang="en-US" sz="1600" dirty="0">
              <a:solidFill>
                <a:srgbClr val="0070C0"/>
              </a:solidFill>
            </a:endParaRPr>
          </a:p>
        </p:txBody>
      </p:sp>
      <p:sp>
        <p:nvSpPr>
          <p:cNvPr id="7" name="CasellaDiTesto 6"/>
          <p:cNvSpPr txBox="1"/>
          <p:nvPr/>
        </p:nvSpPr>
        <p:spPr>
          <a:xfrm>
            <a:off x="333955" y="341906"/>
            <a:ext cx="4842345"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punto di partenza</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571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33955" y="341906"/>
            <a:ext cx="5815385"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punto di partenza: il consumo di metalli</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Grafik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954" y="1264932"/>
            <a:ext cx="7386687" cy="3211171"/>
          </a:xfrm>
          <a:prstGeom prst="rect">
            <a:avLst/>
          </a:prstGeom>
        </p:spPr>
      </p:pic>
      <p:sp>
        <p:nvSpPr>
          <p:cNvPr id="9" name="Text Box 3"/>
          <p:cNvSpPr txBox="1">
            <a:spLocks noChangeArrowheads="1"/>
          </p:cNvSpPr>
          <p:nvPr/>
        </p:nvSpPr>
        <p:spPr bwMode="auto">
          <a:xfrm rot="10800000" flipV="1">
            <a:off x="4456344" y="4448741"/>
            <a:ext cx="4687656" cy="55399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buClr>
                <a:srgbClr val="000000"/>
              </a:buClr>
            </a:pPr>
            <a:r>
              <a:rPr lang="en-GB" dirty="0" err="1"/>
              <a:t>Achzet</a:t>
            </a:r>
            <a:r>
              <a:rPr lang="en-GB" dirty="0"/>
              <a:t> et al., Materials critical to the energy industry, Augsburg, 2011</a:t>
            </a:r>
          </a:p>
        </p:txBody>
      </p:sp>
    </p:spTree>
    <p:extLst>
      <p:ext uri="{BB962C8B-B14F-4D97-AF65-F5344CB8AC3E}">
        <p14:creationId xmlns:p14="http://schemas.microsoft.com/office/powerpoint/2010/main" val="47990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www.euchems.eu/wp-content/uploads/2018/10/PT-IMAGE-ULTIMATE-1024x7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91" y="1151978"/>
            <a:ext cx="5129589" cy="362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743200" y="4774168"/>
            <a:ext cx="6160770" cy="369332"/>
          </a:xfrm>
          <a:prstGeom prst="rect">
            <a:avLst/>
          </a:prstGeom>
        </p:spPr>
        <p:txBody>
          <a:bodyPr wrap="square">
            <a:spAutoFit/>
          </a:bodyPr>
          <a:lstStyle/>
          <a:p>
            <a:r>
              <a:rPr lang="it-IT" altLang="it-IT" dirty="0">
                <a:cs typeface="Calibri" panose="020F0502020204030204" pitchFamily="34" charset="0"/>
              </a:rPr>
              <a:t>https://www.euchems.eu/euchems-periodic-table</a:t>
            </a:r>
            <a:r>
              <a:rPr lang="it-IT" altLang="it-IT" dirty="0"/>
              <a:t>/</a:t>
            </a:r>
          </a:p>
        </p:txBody>
      </p:sp>
      <p:sp>
        <p:nvSpPr>
          <p:cNvPr id="11" name="CasellaDiTesto 10"/>
          <p:cNvSpPr txBox="1"/>
          <p:nvPr/>
        </p:nvSpPr>
        <p:spPr>
          <a:xfrm>
            <a:off x="270345" y="357809"/>
            <a:ext cx="6106601" cy="461665"/>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Le materie prime critiche</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3146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46491" y="155474"/>
            <a:ext cx="6106601" cy="830997"/>
          </a:xfrm>
          <a:prstGeom prst="rect">
            <a:avLst/>
          </a:prstGeom>
          <a:noFill/>
        </p:spPr>
        <p:txBody>
          <a:bodyPr wrap="square" rtlCol="0">
            <a:spAutoFit/>
          </a:bodyPr>
          <a:lstStyle/>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Il punto di partenza: le materie prime critiche</a:t>
            </a:r>
          </a:p>
          <a:p>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(Critical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Raw</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it-IT" sz="24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Materials</a:t>
            </a:r>
            <a:r>
              <a:rPr lang="it-IT"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CRM)</a:t>
            </a:r>
            <a:endPar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descr="Main characteristics of critical raw material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852" y="1165860"/>
            <a:ext cx="40576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661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CoverTitel1"/>
</p:tagLst>
</file>

<file path=ppt/tags/tag2.xml><?xml version="1.0" encoding="utf-8"?>
<p:tagLst xmlns:a="http://schemas.openxmlformats.org/drawingml/2006/main" xmlns:r="http://schemas.openxmlformats.org/officeDocument/2006/relationships" xmlns:p="http://schemas.openxmlformats.org/presentationml/2006/main">
  <p:tag name="RNRSTYLE" val="CoverTitel1"/>
</p:tagLst>
</file>

<file path=ppt/tags/tag3.xml><?xml version="1.0" encoding="utf-8"?>
<p:tagLst xmlns:a="http://schemas.openxmlformats.org/drawingml/2006/main" xmlns:r="http://schemas.openxmlformats.org/officeDocument/2006/relationships" xmlns:p="http://schemas.openxmlformats.org/presentationml/2006/main">
  <p:tag name="RNRSTYLE" val="CoverTitel1"/>
</p:tagLst>
</file>

<file path=ppt/tags/tag4.xml><?xml version="1.0" encoding="utf-8"?>
<p:tagLst xmlns:a="http://schemas.openxmlformats.org/drawingml/2006/main" xmlns:r="http://schemas.openxmlformats.org/officeDocument/2006/relationships" xmlns:p="http://schemas.openxmlformats.org/presentationml/2006/main">
  <p:tag name="RNRSTYLE" val="CoverTitel1"/>
</p:tagLst>
</file>

<file path=ppt/theme/theme1.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Struttura predefinita">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Slides">
  <a:themeElements>
    <a:clrScheme name="EIT RawMaterials">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A069ABC2-83F3-0C4E-A62C-1B6D9367A1DD}" vid="{EBD502B0-584A-124F-9C82-C705B4002F0F}"/>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4607</TotalTime>
  <Words>1418</Words>
  <Application>Microsoft Office PowerPoint</Application>
  <PresentationFormat>Presentazione su schermo (16:9)</PresentationFormat>
  <Paragraphs>126</Paragraphs>
  <Slides>37</Slides>
  <Notes>4</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37</vt:i4>
      </vt:variant>
    </vt:vector>
  </HeadingPairs>
  <TitlesOfParts>
    <vt:vector size="46" baseType="lpstr">
      <vt:lpstr>Microsoft JhengHei</vt:lpstr>
      <vt:lpstr>Arial</vt:lpstr>
      <vt:lpstr>Arial</vt:lpstr>
      <vt:lpstr>Arial Narrow</vt:lpstr>
      <vt:lpstr>Calibri</vt:lpstr>
      <vt:lpstr>Calibri Light</vt:lpstr>
      <vt:lpstr>Wingdings</vt:lpstr>
      <vt:lpstr>5_Struttura predefinita</vt:lpstr>
      <vt:lpstr>Content Slides</vt:lpstr>
      <vt:lpstr>  Le materie prime critiche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Padova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utentecia1</dc:creator>
  <cp:lastModifiedBy>Silvia Gross</cp:lastModifiedBy>
  <cp:revision>416</cp:revision>
  <cp:lastPrinted>2017-10-24T09:43:22Z</cp:lastPrinted>
  <dcterms:created xsi:type="dcterms:W3CDTF">2007-03-01T10:31:45Z</dcterms:created>
  <dcterms:modified xsi:type="dcterms:W3CDTF">2024-04-05T11:49:33Z</dcterms:modified>
</cp:coreProperties>
</file>