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E6EF27-1661-9085-D152-371850E27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E879C2-33E7-863B-68E5-6B244CD9B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3552BB-D9DF-1761-CBD6-2C7804EC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48F209-9DD6-DB2F-4B8E-B435874C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185895-52E4-7AFF-518D-EE991132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72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BC6AF-4978-D41B-5738-DA3E153C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643184-F751-43D4-8B47-1E8F4624C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4221B5-5F67-4325-EADA-AC6886D96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5AD334-AC4A-8BDB-71B6-69E2A49C8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D7AA20-EB0F-48B1-2037-FA686954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2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A98FDE2-32DD-1290-8CA9-27900E498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AE1B0C-8B95-3382-B0CF-79228D2C6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134A73-6FA2-D440-FA7A-E21F45943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BF205B-9322-3947-E67A-9D7FF7C1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B18B2F-4623-E44E-CFCE-C8B28D51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32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07DC5-B50F-6AF8-EAC6-940A5BE8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4446DB-B4CF-03D3-7542-6706B0E81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9A3C8C-CD41-1191-43F4-EB140CA8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3A4272-BE6F-D9C4-E45B-8A46DA07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2114FE-0477-81D4-FC71-8639CF4D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47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B96086-359D-BEB4-558E-492F80529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24C929-91C3-4DBE-3397-2BCF6AAF3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1FB311-4E84-9764-5B27-BAEB41A9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35E15E-9160-DDA7-2226-C5148308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087E96-15EF-16CB-DAFB-FFB3B483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14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29B519-DAC5-8534-FEB0-A72ABDDE2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7AB2D-D920-BCF2-FF78-C502C734D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EB6FFBE-395F-81B6-7FD3-65E8C155A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1BF675-A834-F35A-227D-5C4072EB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F084AE-EA61-0501-63C9-EB77C135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BBF929-27A2-0A60-A63D-EEB4C877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99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DB1C4C-6004-018A-B736-B46C7B96A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14B479-2BD9-33DE-FB4F-C5BBCC5AA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F91859-4B58-1BB6-F7A3-54CB317BD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C7A05D8-D44A-D058-A6B5-AA6E4735D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6346E-7723-F898-B63E-902952334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A9E3A0F-2EDA-5926-AC46-B532D5013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D86BAAE-9293-CEB0-3B14-FEF4CC5B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FDEEFA1-1F8D-1FD1-7452-0E4EDF90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97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DE6ACC-A042-3AD6-46F8-82331A19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CA656CA-C08F-B4F0-28F1-B72EB2C1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FA0BFF7-8DCB-6355-8051-2486F408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722A8F-DB14-68E9-B7E8-B0F4E7B5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81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973DC2C-0624-F792-EE86-867E62635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CE826BA-17EB-537E-36B5-46244F1D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554462D-0A3F-4F02-477E-9F77A4ED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43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62D3F2-FA09-DEE7-6BEF-371DCD16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4F2B9A-9BAB-D007-3E2D-18684E64A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12A5BD-0EEB-0E4A-C20D-63EED7C92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FE59A2-52A4-0861-E42F-3C5407E1F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E1C419-47B9-A750-6914-E601CF52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C695AB-0805-C294-2DA2-B682196B2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5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40E59B-E663-AFE5-102F-10C43EDF3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CC74259-2CAC-2880-7C3F-6EE6353D10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9778D0-41E6-FB95-C88C-9064B89C2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3C13DA9-70A3-F87C-88DD-7D32A627D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4023E9-F874-CB7F-AC11-3AAA8808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B93434D-018D-D447-B4E0-F1181881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22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DA31632-CBE8-CB13-9E68-9F22BB71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DD3694-0597-6A86-F97E-88348284D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CE7997-D69A-54B5-DF3E-2FEDB7477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1005E0-7F04-45CA-B502-AE1302D0CE45}" type="datetimeFigureOut">
              <a:rPr lang="it-IT" smtClean="0"/>
              <a:t>22/03/2024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9760A1-333F-0F2F-A5B8-94D895975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8C83F1-571E-500D-07A4-744694199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7AAAEF-5817-406E-952F-5B7F06579A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79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D78C95-B4BF-2791-0D91-7E9B0BAF1F7F}"/>
              </a:ext>
            </a:extLst>
          </p:cNvPr>
          <p:cNvSpPr txBox="1"/>
          <p:nvPr/>
        </p:nvSpPr>
        <p:spPr>
          <a:xfrm>
            <a:off x="416459" y="389299"/>
            <a:ext cx="1133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MATLAB LIVE EDITOR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729F260-1FC9-2E90-F980-7B072EB41CE2}"/>
              </a:ext>
            </a:extLst>
          </p:cNvPr>
          <p:cNvSpPr txBox="1"/>
          <p:nvPr/>
        </p:nvSpPr>
        <p:spPr>
          <a:xfrm>
            <a:off x="416458" y="1335035"/>
            <a:ext cx="113349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/>
              <a:t>Il </a:t>
            </a:r>
            <a:r>
              <a:rPr lang="it-IT" sz="2000" b="1" i="1" dirty="0"/>
              <a:t>live editor</a:t>
            </a:r>
            <a:r>
              <a:rPr lang="it-IT" sz="2000" dirty="0"/>
              <a:t> di MATLAB ha una funzionalità molto simile a quella dei </a:t>
            </a:r>
            <a:r>
              <a:rPr lang="it-IT" sz="2000" i="1" dirty="0" err="1"/>
              <a:t>jupyter</a:t>
            </a:r>
            <a:r>
              <a:rPr lang="it-IT" sz="2000" i="1" dirty="0"/>
              <a:t> notebooks</a:t>
            </a:r>
            <a:r>
              <a:rPr lang="it-IT" sz="2000" dirty="0"/>
              <a:t>. Si possono alternare parti di codice con paragrafi di testo formattati, immagini e formule.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Rispetto al </a:t>
            </a:r>
            <a:r>
              <a:rPr lang="it-IT" sz="2000" i="1" dirty="0" err="1"/>
              <a:t>jupyter</a:t>
            </a:r>
            <a:r>
              <a:rPr lang="it-IT" sz="2000" i="1" dirty="0"/>
              <a:t> notebook</a:t>
            </a:r>
            <a:r>
              <a:rPr lang="it-IT" sz="2000" dirty="0"/>
              <a:t>, l’utilizzo di controlli grafici è molto semplificato. Inoltre, alcune funzionalità quali il </a:t>
            </a:r>
            <a:r>
              <a:rPr lang="it-IT" sz="2000" i="1" dirty="0" err="1"/>
              <a:t>refactor</a:t>
            </a:r>
            <a:r>
              <a:rPr lang="it-IT" sz="2000" dirty="0"/>
              <a:t> e i </a:t>
            </a:r>
            <a:r>
              <a:rPr lang="it-IT" sz="2000" i="1" dirty="0"/>
              <a:t>task</a:t>
            </a:r>
            <a:r>
              <a:rPr lang="it-IT" sz="2000" dirty="0"/>
              <a:t> permettono di ottimizzare la funzionalità dello script che si sta generando.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Altra differenza è che le funzioni vanno tutte implementate in calce del </a:t>
            </a:r>
            <a:r>
              <a:rPr lang="it-IT" sz="2000" i="1" dirty="0"/>
              <a:t>live script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145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729F260-1FC9-2E90-F980-7B072EB41CE2}"/>
                  </a:ext>
                </a:extLst>
              </p:cNvPr>
              <p:cNvSpPr txBox="1"/>
              <p:nvPr/>
            </p:nvSpPr>
            <p:spPr>
              <a:xfrm>
                <a:off x="428530" y="357261"/>
                <a:ext cx="113349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/>
                  <a:t>Problema 1.</a:t>
                </a:r>
                <a:r>
                  <a:rPr lang="it-IT" dirty="0"/>
                  <a:t> Scrivere una funzione che date in input la concentrazione analitica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dirty="0"/>
                  <a:t>) e la costante acida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t-IT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</m:oMath>
                </a14:m>
                <a:r>
                  <a:rPr lang="it-IT" dirty="0"/>
                  <a:t>) di un acido debole monoprotico, calcoli il pH della soluzione acquosa di tale acido secondo lo schema seguente.</a:t>
                </a:r>
              </a:p>
            </p:txBody>
          </p:sp>
        </mc:Choice>
        <mc:Fallback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729F260-1FC9-2E90-F980-7B072EB41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30" y="357261"/>
                <a:ext cx="11334939" cy="646331"/>
              </a:xfrm>
              <a:prstGeom prst="rect">
                <a:avLst/>
              </a:prstGeom>
              <a:blipFill>
                <a:blip r:embed="rId2"/>
                <a:stretch>
                  <a:fillRect l="-430" t="-4717" b="-150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ella 6">
                <a:extLst>
                  <a:ext uri="{FF2B5EF4-FFF2-40B4-BE49-F238E27FC236}">
                    <a16:creationId xmlns:a16="http://schemas.microsoft.com/office/drawing/2014/main" id="{3679EFC1-C701-150C-8289-3EFC35F091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1245041"/>
                  </p:ext>
                </p:extLst>
              </p:nvPr>
            </p:nvGraphicFramePr>
            <p:xfrm>
              <a:off x="1600452" y="1498264"/>
              <a:ext cx="8128000" cy="2537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889789795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1701543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it-IT" b="1" dirty="0"/>
                            <a:t>Calcolo di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b="1" i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it-IT" b="1" i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b="1" i="0" smtClean="0">
                                          <a:latin typeface="Cambria Math" panose="02040503050406030204" pitchFamily="18" charset="0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a:rPr lang="it-IT" b="1" i="0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it-IT" b="1" i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b="1" i="0" smtClean="0">
                                          <a:latin typeface="Cambria Math" panose="02040503050406030204" pitchFamily="18" charset="0"/>
                                        </a:rPr>
                                        <m:t>𝐎</m:t>
                                      </m:r>
                                    </m:e>
                                    <m:sup>
                                      <m:r>
                                        <a:rPr lang="it-IT" b="1" i="0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oMath>
                          </a14:m>
                          <a:endParaRPr lang="it-IT" b="1" i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it-IT" b="1" dirty="0"/>
                            <a:t>Condizione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73391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O</m:t>
                                        </m:r>
                                      </m:e>
                                      <m:sup>
                                        <m: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𝐶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  <m:t>+4 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b="0" i="0" smtClean="0">
                                                <a:latin typeface="Cambria Math" panose="02040503050406030204" pitchFamily="18" charset="0"/>
                                              </a:rPr>
                                              <m:t>w</m:t>
                                            </m:r>
                                          </m:sub>
                                        </m:sSub>
                                      </m:e>
                                    </m:ra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sSup>
                                  <m:sSup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it-IT" b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690628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O</m:t>
                                        </m:r>
                                      </m:e>
                                      <m:sup>
                                        <m: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sup>
                                </m:sSup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&lt;0.1 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it-IT" b="0" i="0" smtClean="0"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082904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O</m:t>
                                        </m:r>
                                      </m:e>
                                      <m:sup>
                                        <m: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a</m:t>
                                        </m:r>
                                      </m:sub>
                                    </m:s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bSup>
                                          <m:sSubSup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b="0" i="0" smtClean="0">
                                                <a:latin typeface="Cambria Math" panose="02040503050406030204" pitchFamily="18" charset="0"/>
                                              </a:rPr>
                                              <m:t>a</m:t>
                                            </m:r>
                                          </m:sub>
                                          <m:sup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  <m:t>+4 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𝐶</m:t>
                                            </m:r>
                                          </m:e>
                                          <m:sub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b>
                                          <m:sSubPr>
                                            <m:ctrlP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b="0" i="1" smtClean="0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it-IT" b="0" i="0" smtClean="0">
                                                <a:latin typeface="Cambria Math" panose="02040503050406030204" pitchFamily="18" charset="0"/>
                                              </a:rPr>
                                              <m:t>a</m:t>
                                            </m:r>
                                          </m:sub>
                                        </m:sSub>
                                      </m:e>
                                    </m:rad>
                                  </m:num>
                                  <m:den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0.1 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it-IT" b="0" i="0" smtClean="0"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  <a:p>
                          <a:pPr algn="l"/>
                          <a:endParaRPr lang="it-I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194712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sSup>
                                      <m:sSup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O</m:t>
                                        </m:r>
                                      </m:e>
                                      <m:sup>
                                        <m: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b>
                                      <m:sSub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it-IT" b="0" i="0" smtClean="0">
                                            <a:latin typeface="Cambria Math" panose="02040503050406030204" pitchFamily="18" charset="0"/>
                                          </a:rPr>
                                          <m:t>a</m:t>
                                        </m:r>
                                      </m:sub>
                                    </m:sSub>
                                  </m:e>
                                </m:rad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b="0" i="1" smtClean="0">
                                    <a:latin typeface="Cambria Math" panose="02040503050406030204" pitchFamily="18" charset="0"/>
                                  </a:rPr>
                                  <m:t>≥100 </m:t>
                                </m:r>
                                <m:sSub>
                                  <m:sSubPr>
                                    <m:ctrlP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it-IT" b="0" i="0" smtClean="0"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it-IT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0299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ella 6">
                <a:extLst>
                  <a:ext uri="{FF2B5EF4-FFF2-40B4-BE49-F238E27FC236}">
                    <a16:creationId xmlns:a16="http://schemas.microsoft.com/office/drawing/2014/main" id="{3679EFC1-C701-150C-8289-3EFC35F091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1245041"/>
                  </p:ext>
                </p:extLst>
              </p:nvPr>
            </p:nvGraphicFramePr>
            <p:xfrm>
              <a:off x="1600452" y="1498264"/>
              <a:ext cx="8128000" cy="2537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889789795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17015434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50" t="-4918" r="-100750" b="-5885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it-IT" b="1" dirty="0"/>
                            <a:t>Condizione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73391358"/>
                      </a:ext>
                    </a:extLst>
                  </a:tr>
                  <a:tr h="678244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50" t="-57658" r="-100750" b="-2234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150" t="-57658" r="-750" b="-2234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90628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50" t="-286885" r="-100750" b="-3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150" t="-286885" r="-750" b="-3065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8290442"/>
                      </a:ext>
                    </a:extLst>
                  </a:tr>
                  <a:tr h="693547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50" t="-207018" r="-100750" b="-640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150" t="-207018" r="-750" b="-640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1264"/>
                      </a:ext>
                    </a:extLst>
                  </a:tr>
                  <a:tr h="423609"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50" t="-500000" r="-100750" b="-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150" t="-500000" r="-750" b="-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0299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2910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729F260-1FC9-2E90-F980-7B072EB41CE2}"/>
              </a:ext>
            </a:extLst>
          </p:cNvPr>
          <p:cNvSpPr txBox="1"/>
          <p:nvPr/>
        </p:nvSpPr>
        <p:spPr>
          <a:xfrm>
            <a:off x="428530" y="275780"/>
            <a:ext cx="11334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Problema 2. </a:t>
            </a:r>
            <a:r>
              <a:rPr lang="it-IT" dirty="0"/>
              <a:t>Scrivere una funzione che dato in input un array di 10 elementi calcoli la media e la deviazione standard di tali elementi.</a:t>
            </a:r>
          </a:p>
        </p:txBody>
      </p:sp>
    </p:spTree>
    <p:extLst>
      <p:ext uri="{BB962C8B-B14F-4D97-AF65-F5344CB8AC3E}">
        <p14:creationId xmlns:p14="http://schemas.microsoft.com/office/powerpoint/2010/main" val="179856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419337D-B0AA-EC2B-C7F1-C6F93567EB27}"/>
              </a:ext>
            </a:extLst>
          </p:cNvPr>
          <p:cNvSpPr txBox="1"/>
          <p:nvPr/>
        </p:nvSpPr>
        <p:spPr>
          <a:xfrm>
            <a:off x="428529" y="276297"/>
            <a:ext cx="11334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Problema 3.</a:t>
            </a:r>
            <a:r>
              <a:rPr lang="it-IT" dirty="0"/>
              <a:t> Scrivere una funzione che dato il numero di atomi di C, H e O di un generica molecola organica costituita da questi tre elementi ne restituisca la massa molare. Usare 3 barre scorrevoli come modalità di input degli indici stechiometrici degli elementi.</a:t>
            </a:r>
          </a:p>
        </p:txBody>
      </p:sp>
    </p:spTree>
    <p:extLst>
      <p:ext uri="{BB962C8B-B14F-4D97-AF65-F5344CB8AC3E}">
        <p14:creationId xmlns:p14="http://schemas.microsoft.com/office/powerpoint/2010/main" val="359823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419337D-B0AA-EC2B-C7F1-C6F93567EB27}"/>
              </a:ext>
            </a:extLst>
          </p:cNvPr>
          <p:cNvSpPr txBox="1"/>
          <p:nvPr/>
        </p:nvSpPr>
        <p:spPr>
          <a:xfrm>
            <a:off x="428530" y="303458"/>
            <a:ext cx="11334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Problema 4.</a:t>
            </a:r>
            <a:r>
              <a:rPr lang="it-IT" dirty="0"/>
              <a:t> Scrivere una funzione che legga in input un file formattato di due colonne, e faccia il grafico usando i </a:t>
            </a:r>
            <a:r>
              <a:rPr lang="it-IT" i="1" dirty="0"/>
              <a:t>task</a:t>
            </a:r>
            <a:r>
              <a:rPr lang="it-IT" dirty="0"/>
              <a:t> dei </a:t>
            </a:r>
            <a:r>
              <a:rPr lang="it-IT" i="1" dirty="0"/>
              <a:t>live scripts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530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419337D-B0AA-EC2B-C7F1-C6F93567EB27}"/>
              </a:ext>
            </a:extLst>
          </p:cNvPr>
          <p:cNvSpPr txBox="1"/>
          <p:nvPr/>
        </p:nvSpPr>
        <p:spPr>
          <a:xfrm>
            <a:off x="428530" y="285350"/>
            <a:ext cx="11334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Problema 5.</a:t>
            </a:r>
            <a:r>
              <a:rPr lang="it-IT" dirty="0"/>
              <a:t> Scrivere una funzione che dato in ingresso un array di 10 elementi, ne determini il minimo e il massimo, e la loro posizione nell’array.</a:t>
            </a:r>
          </a:p>
        </p:txBody>
      </p:sp>
    </p:spTree>
    <p:extLst>
      <p:ext uri="{BB962C8B-B14F-4D97-AF65-F5344CB8AC3E}">
        <p14:creationId xmlns:p14="http://schemas.microsoft.com/office/powerpoint/2010/main" val="2676766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296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Mirco Zerbetto</dc:creator>
  <cp:lastModifiedBy>Mirco Zerbetto</cp:lastModifiedBy>
  <cp:revision>2</cp:revision>
  <dcterms:created xsi:type="dcterms:W3CDTF">2024-03-22T12:39:06Z</dcterms:created>
  <dcterms:modified xsi:type="dcterms:W3CDTF">2024-03-22T15:22:11Z</dcterms:modified>
</cp:coreProperties>
</file>