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3"/>
  </p:notesMasterIdLst>
  <p:sldIdLst>
    <p:sldId id="3809" r:id="rId2"/>
    <p:sldId id="3810" r:id="rId3"/>
    <p:sldId id="513" r:id="rId4"/>
    <p:sldId id="514" r:id="rId5"/>
    <p:sldId id="264" r:id="rId6"/>
    <p:sldId id="265" r:id="rId7"/>
    <p:sldId id="306" r:id="rId8"/>
    <p:sldId id="307" r:id="rId9"/>
    <p:sldId id="308" r:id="rId10"/>
    <p:sldId id="309" r:id="rId11"/>
    <p:sldId id="316" r:id="rId12"/>
    <p:sldId id="317" r:id="rId13"/>
    <p:sldId id="310" r:id="rId14"/>
    <p:sldId id="311" r:id="rId15"/>
    <p:sldId id="312" r:id="rId16"/>
    <p:sldId id="313" r:id="rId17"/>
    <p:sldId id="314" r:id="rId18"/>
    <p:sldId id="256" r:id="rId19"/>
    <p:sldId id="269" r:id="rId20"/>
    <p:sldId id="267" r:id="rId21"/>
    <p:sldId id="268" r:id="rId22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2" roundtripDataSignature="AMtx7mgwnqUd2OJ0FG3tIMabI3uKIYmFf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1"/>
    <p:restoredTop sz="94655"/>
  </p:normalViewPr>
  <p:slideViewPr>
    <p:cSldViewPr snapToGrid="0" snapToObjects="1">
      <p:cViewPr varScale="1">
        <p:scale>
          <a:sx n="110" d="100"/>
          <a:sy n="110" d="100"/>
        </p:scale>
        <p:origin x="17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72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41118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944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it-IT" dirty="0">
              <a:ea typeface="ＭＳ Ｐゴシック" pitchFamily="34" charset="-128"/>
            </a:endParaRPr>
          </a:p>
        </p:txBody>
      </p:sp>
      <p:sp>
        <p:nvSpPr>
          <p:cNvPr id="1894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F7EF98-BC4D-47A5-B6D7-D33A1B396F50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alt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0953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276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73420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314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8122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9159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99846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0548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8485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944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it-IT" dirty="0">
              <a:ea typeface="ＭＳ Ｐゴシック" pitchFamily="34" charset="-128"/>
            </a:endParaRPr>
          </a:p>
        </p:txBody>
      </p:sp>
      <p:sp>
        <p:nvSpPr>
          <p:cNvPr id="1894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F7EF98-BC4D-47A5-B6D7-D33A1B396F50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alt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881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7570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9184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7454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7311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379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3307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5" name="Google Shape;42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9350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3"/>
          <p:cNvSpPr txBox="1">
            <a:spLocks noGrp="1"/>
          </p:cNvSpPr>
          <p:nvPr>
            <p:ph type="title"/>
          </p:nvPr>
        </p:nvSpPr>
        <p:spPr>
          <a:xfrm>
            <a:off x="78739" y="108203"/>
            <a:ext cx="8204834" cy="474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300" b="1" i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63"/>
          <p:cNvSpPr txBox="1">
            <a:spLocks noGrp="1"/>
          </p:cNvSpPr>
          <p:nvPr>
            <p:ph type="body" idx="1"/>
          </p:nvPr>
        </p:nvSpPr>
        <p:spPr>
          <a:xfrm>
            <a:off x="367436" y="2590861"/>
            <a:ext cx="8209280" cy="358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63"/>
          <p:cNvSpPr txBox="1">
            <a:spLocks noGrp="1"/>
          </p:cNvSpPr>
          <p:nvPr>
            <p:ph type="ftr" idx="11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3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63"/>
          <p:cNvSpPr txBox="1">
            <a:spLocks noGrp="1"/>
          </p:cNvSpPr>
          <p:nvPr>
            <p:ph type="sldNum" idx="12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8"/>
          <p:cNvSpPr txBox="1"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8"/>
          <p:cNvSpPr txBox="1">
            <a:spLocks noGrp="1"/>
          </p:cNvSpPr>
          <p:nvPr>
            <p:ph type="subTitle" idx="1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68"/>
          <p:cNvSpPr txBox="1">
            <a:spLocks noGrp="1"/>
          </p:cNvSpPr>
          <p:nvPr>
            <p:ph type="ftr" idx="11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8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8"/>
          <p:cNvSpPr txBox="1">
            <a:spLocks noGrp="1"/>
          </p:cNvSpPr>
          <p:nvPr>
            <p:ph type="sldNum" idx="12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9"/>
          <p:cNvSpPr txBox="1">
            <a:spLocks noGrp="1"/>
          </p:cNvSpPr>
          <p:nvPr>
            <p:ph type="title"/>
          </p:nvPr>
        </p:nvSpPr>
        <p:spPr>
          <a:xfrm>
            <a:off x="78739" y="108203"/>
            <a:ext cx="8204834" cy="474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300" b="1" i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9"/>
          <p:cNvSpPr txBox="1">
            <a:spLocks noGrp="1"/>
          </p:cNvSpPr>
          <p:nvPr>
            <p:ph type="body" idx="1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9"/>
          <p:cNvSpPr txBox="1">
            <a:spLocks noGrp="1"/>
          </p:cNvSpPr>
          <p:nvPr>
            <p:ph type="body" idx="2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9"/>
          <p:cNvSpPr txBox="1">
            <a:spLocks noGrp="1"/>
          </p:cNvSpPr>
          <p:nvPr>
            <p:ph type="ftr" idx="11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9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9"/>
          <p:cNvSpPr txBox="1">
            <a:spLocks noGrp="1"/>
          </p:cNvSpPr>
          <p:nvPr>
            <p:ph type="sldNum" idx="12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70"/>
          <p:cNvSpPr txBox="1">
            <a:spLocks noGrp="1"/>
          </p:cNvSpPr>
          <p:nvPr>
            <p:ph type="title"/>
          </p:nvPr>
        </p:nvSpPr>
        <p:spPr>
          <a:xfrm>
            <a:off x="78739" y="108203"/>
            <a:ext cx="8204834" cy="474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300" b="1" i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0"/>
          <p:cNvSpPr txBox="1">
            <a:spLocks noGrp="1"/>
          </p:cNvSpPr>
          <p:nvPr>
            <p:ph type="ftr" idx="11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0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0"/>
          <p:cNvSpPr txBox="1">
            <a:spLocks noGrp="1"/>
          </p:cNvSpPr>
          <p:nvPr>
            <p:ph type="sldNum" idx="12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1"/>
          <p:cNvSpPr txBox="1">
            <a:spLocks noGrp="1"/>
          </p:cNvSpPr>
          <p:nvPr>
            <p:ph type="ftr" idx="11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1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1"/>
          <p:cNvSpPr txBox="1">
            <a:spLocks noGrp="1"/>
          </p:cNvSpPr>
          <p:nvPr>
            <p:ph type="sldNum" idx="12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9B001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noProof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4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9B001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noProof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4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59A0B-713F-4490-8909-30DFE76F16E8}" type="datetime1">
              <a:rPr lang="it-IT" altLang="it-IT"/>
              <a:pPr>
                <a:defRPr/>
              </a:pPr>
              <a:t>05/03/21</a:t>
            </a:fld>
            <a:endParaRPr lang="en-US" alt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AB0CD-F99C-4F12-895D-98B3CCF25A57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4189422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2"/>
          <p:cNvSpPr txBox="1">
            <a:spLocks noGrp="1"/>
          </p:cNvSpPr>
          <p:nvPr>
            <p:ph type="title"/>
          </p:nvPr>
        </p:nvSpPr>
        <p:spPr>
          <a:xfrm>
            <a:off x="78739" y="108203"/>
            <a:ext cx="8204834" cy="474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2"/>
          <p:cNvSpPr txBox="1">
            <a:spLocks noGrp="1"/>
          </p:cNvSpPr>
          <p:nvPr>
            <p:ph type="body" idx="1"/>
          </p:nvPr>
        </p:nvSpPr>
        <p:spPr>
          <a:xfrm>
            <a:off x="367436" y="2590861"/>
            <a:ext cx="8209280" cy="358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2"/>
          <p:cNvSpPr txBox="1">
            <a:spLocks noGrp="1"/>
          </p:cNvSpPr>
          <p:nvPr>
            <p:ph type="ftr" idx="11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2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62"/>
          <p:cNvSpPr txBox="1">
            <a:spLocks noGrp="1"/>
          </p:cNvSpPr>
          <p:nvPr>
            <p:ph type="sldNum" idx="12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th.se/e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mailto:ana.maria.brau@upc.edu" TargetMode="External"/><Relationship Id="rId3" Type="http://schemas.openxmlformats.org/officeDocument/2006/relationships/image" Target="../media/image10.jpg"/><Relationship Id="rId7" Type="http://schemas.openxmlformats.org/officeDocument/2006/relationships/hyperlink" Target="https://etseib.upc.edu/en/Academic%20programme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tseib.upc.edu/en/mobility-students/do-you-want-to-come" TargetMode="External"/><Relationship Id="rId5" Type="http://schemas.openxmlformats.org/officeDocument/2006/relationships/hyperlink" Target="https://etseib.upc.edu/en/school" TargetMode="Externa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carlirug@dei.unipd.it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vigo.gal/uvigo_en/index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ei.uvigo.es/en/studies/bachelor-s-degree/biomedical-engineering/" TargetMode="External"/><Relationship Id="rId5" Type="http://schemas.openxmlformats.org/officeDocument/2006/relationships/hyperlink" Target="mailto:rsanz@uvigo.es" TargetMode="External"/><Relationship Id="rId4" Type="http://schemas.openxmlformats.org/officeDocument/2006/relationships/hyperlink" Target="https://eei.uvigo.es/eei_gl/estudos/oferta-formativa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mailto:carlirug@dei.unipd.it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clouvain.be/en-aide-handi" TargetMode="External"/><Relationship Id="rId3" Type="http://schemas.openxmlformats.org/officeDocument/2006/relationships/hyperlink" Target="http://www.uclouvain.be/ects" TargetMode="External"/><Relationship Id="rId7" Type="http://schemas.openxmlformats.org/officeDocument/2006/relationships/hyperlink" Target="http://www.uclouvain.be/en-logement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uclouvain.be/assurances" TargetMode="External"/><Relationship Id="rId5" Type="http://schemas.openxmlformats.org/officeDocument/2006/relationships/hyperlink" Target="http://www.uclouvain.be/en-visa" TargetMode="External"/><Relationship Id="rId10" Type="http://schemas.openxmlformats.org/officeDocument/2006/relationships/hyperlink" Target="mailto:Emmanuelle.brun@uclouvain.be" TargetMode="External"/><Relationship Id="rId4" Type="http://schemas.openxmlformats.org/officeDocument/2006/relationships/hyperlink" Target="https://uclouvain.be/en/faculties/epl/study-programmes.html" TargetMode="External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hyperlink" Target="mailto:carlirug@dei.unipd.it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khalid.atta@ltu.se" TargetMode="External"/><Relationship Id="rId5" Type="http://schemas.openxmlformats.org/officeDocument/2006/relationships/hyperlink" Target="https://www.ltu.se/edu/Exchange-Studies/exchangesearch?l=en" TargetMode="External"/><Relationship Id="rId4" Type="http://schemas.openxmlformats.org/officeDocument/2006/relationships/hyperlink" Target="https://www.ltu.se/?l=en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nu.ac.jp/english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Alessandro.beghi@unipd.it" TargetMode="External"/><Relationship Id="rId5" Type="http://schemas.openxmlformats.org/officeDocument/2006/relationships/hyperlink" Target="mailto:Hasegawa-kenji-py@ynu.ac.jp" TargetMode="External"/><Relationship Id="rId4" Type="http://schemas.openxmlformats.org/officeDocument/2006/relationships/hyperlink" Target="https://www.ynu.ac.jp/english/education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angelo.cenedese@unipd.it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hyperlink" Target="https://www.univ-tlse3.fr/venir-erasmus" TargetMode="External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rose-marie.duchesne@univ-tlse3.fr" TargetMode="External"/><Relationship Id="rId5" Type="http://schemas.openxmlformats.org/officeDocument/2006/relationships/hyperlink" Target="https://www.upssitech.eu/formation/departement-systemes-robotiques-interactifs-sri/" TargetMode="External"/><Relationship Id="rId4" Type="http://schemas.openxmlformats.org/officeDocument/2006/relationships/hyperlink" Target="https://www.univ-tlse3.fr/mentions-de-masters" TargetMode="External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meme@dei.unipd.i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mperial.ac.uk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a.astolfi@imperial.ac.uk" TargetMode="External"/><Relationship Id="rId4" Type="http://schemas.openxmlformats.org/officeDocument/2006/relationships/hyperlink" Target="http://www.imperial.ac.uk/electrical-engineering/research/control-and-power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chiuso@dei.unipd.it" TargetMode="Externa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mailto:bo@kth.se" TargetMode="External"/><Relationship Id="rId3" Type="http://schemas.openxmlformats.org/officeDocument/2006/relationships/image" Target="../media/image6.png"/><Relationship Id="rId7" Type="http://schemas.openxmlformats.org/officeDocument/2006/relationships/hyperlink" Target="https://www.kth.se/ac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kth.se/en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carlirug@dei.unipd.it" TargetMode="External"/><Relationship Id="rId4" Type="http://schemas.openxmlformats.org/officeDocument/2006/relationships/hyperlink" Target="http://cla.unipd.it/attivita/corsi/erasmus-out/)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mailto:asou@ua.p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.pt/pt/estudar" TargetMode="External"/><Relationship Id="rId5" Type="http://schemas.openxmlformats.org/officeDocument/2006/relationships/hyperlink" Target="http://www.ua.pt/gri/students" TargetMode="External"/><Relationship Id="rId4" Type="http://schemas.openxmlformats.org/officeDocument/2006/relationships/hyperlink" Target="https://www.ua.pt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hyperlink" Target="mailto:carlirug@dei.unipd.i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6">
            <a:extLst>
              <a:ext uri="{FF2B5EF4-FFF2-40B4-BE49-F238E27FC236}">
                <a16:creationId xmlns:a16="http://schemas.microsoft.com/office/drawing/2014/main" id="{E9B68903-4233-774A-93FE-89B444D09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640" y="98482"/>
            <a:ext cx="7325360" cy="1317625"/>
          </a:xfrm>
        </p:spPr>
        <p:txBody>
          <a:bodyPr/>
          <a:lstStyle/>
          <a:p>
            <a:pPr eaLnBrk="1" hangingPunct="1"/>
            <a:r>
              <a:rPr lang="it-IT" altLang="it-IT" sz="3600" dirty="0"/>
              <a:t>Control Systems </a:t>
            </a:r>
            <a:r>
              <a:rPr lang="it-IT" altLang="it-IT" sz="3600" dirty="0" err="1"/>
              <a:t>Engineering</a:t>
            </a:r>
            <a:r>
              <a:rPr lang="it-IT" altLang="it-IT" sz="3600" dirty="0"/>
              <a:t>:</a:t>
            </a:r>
            <a:br>
              <a:rPr lang="it-IT" altLang="it-IT" sz="3600" dirty="0"/>
            </a:br>
            <a:r>
              <a:rPr lang="it-IT" altLang="it-IT" sz="3600" dirty="0"/>
              <a:t>International Exchange Programs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3043" y="2660073"/>
            <a:ext cx="8561959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buFontTx/>
              <a:buChar char="-"/>
            </a:pPr>
            <a:r>
              <a:rPr lang="en-US" sz="2000" spc="-5" dirty="0"/>
              <a:t>Yokohama National University, </a:t>
            </a:r>
            <a:r>
              <a:rPr lang="en-US" sz="2000" spc="-35" dirty="0"/>
              <a:t>Japan (dead-line for applications expired)</a:t>
            </a:r>
          </a:p>
          <a:p>
            <a:pPr marL="342900" indent="-342900">
              <a:buFontTx/>
              <a:buChar char="-"/>
            </a:pPr>
            <a:r>
              <a:rPr lang="en-US" sz="2000" spc="-35" dirty="0"/>
              <a:t>Imperial College of London: Prof. M.E. </a:t>
            </a:r>
            <a:r>
              <a:rPr lang="en-US" sz="2000" spc="-35" dirty="0" err="1"/>
              <a:t>Valcher</a:t>
            </a:r>
            <a:endParaRPr lang="en-US" sz="2000" spc="-35" dirty="0"/>
          </a:p>
          <a:p>
            <a:pPr marL="342900" indent="-342900">
              <a:buFontTx/>
              <a:buChar char="-"/>
            </a:pPr>
            <a:r>
              <a:rPr lang="en-US" sz="2000" dirty="0"/>
              <a:t>KTH Royal Institute of Technology in Stockholm: Prof. A. </a:t>
            </a:r>
            <a:r>
              <a:rPr lang="en-US" sz="2000" dirty="0" err="1"/>
              <a:t>Chiuso</a:t>
            </a: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University of Barcelona (Spain): Prof. R. Carli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University of </a:t>
            </a:r>
            <a:r>
              <a:rPr lang="en-US" sz="2000" dirty="0" err="1"/>
              <a:t>Aveiro</a:t>
            </a:r>
            <a:r>
              <a:rPr lang="en-US" sz="2000" dirty="0"/>
              <a:t> (Portugal): Prof. R. Carli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Lulea University of Technology (Sweden): Prof. R. Carli 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University of Louvain (Belgium): Prof. R. Carli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University of Vigo (Portugal): Prof. R. Carli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University of Toulouse (France): Prof. A. </a:t>
            </a:r>
            <a:r>
              <a:rPr lang="en-US" sz="2000" dirty="0" err="1"/>
              <a:t>Cenedese</a:t>
            </a:r>
            <a:r>
              <a:rPr lang="en-US" sz="2000" dirty="0"/>
              <a:t> </a:t>
            </a:r>
          </a:p>
          <a:p>
            <a:pPr marL="342900" indent="-342900">
              <a:buFontTx/>
              <a:buChar char="-"/>
            </a:pPr>
            <a:endParaRPr lang="en-US" sz="2000" dirty="0"/>
          </a:p>
          <a:p>
            <a:pPr marL="342900" indent="-342900">
              <a:buFontTx/>
              <a:buChar char="-"/>
            </a:pPr>
            <a:endParaRPr lang="en-US" sz="2000" dirty="0"/>
          </a:p>
          <a:p>
            <a:endParaRPr lang="en-US" sz="2000" dirty="0"/>
          </a:p>
          <a:p>
            <a:br>
              <a:rPr lang="en-US" sz="2000" dirty="0">
                <a:hlinkClick r:id="rId3"/>
              </a:rPr>
            </a:br>
            <a:endParaRPr lang="en-US" sz="3200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DAEC61AF-1001-454A-8623-987E19BF0EF3}"/>
              </a:ext>
            </a:extLst>
          </p:cNvPr>
          <p:cNvSpPr/>
          <p:nvPr/>
        </p:nvSpPr>
        <p:spPr>
          <a:xfrm>
            <a:off x="0" y="208344"/>
            <a:ext cx="9144000" cy="1493134"/>
          </a:xfrm>
          <a:custGeom>
            <a:avLst/>
            <a:gdLst/>
            <a:ahLst/>
            <a:cxnLst/>
            <a:rect l="l" t="t" r="r" b="b"/>
            <a:pathLst>
              <a:path w="6579870" h="718819">
                <a:moveTo>
                  <a:pt x="0" y="0"/>
                </a:moveTo>
                <a:lnTo>
                  <a:pt x="6579476" y="0"/>
                </a:lnTo>
                <a:lnTo>
                  <a:pt x="6579476" y="718451"/>
                </a:lnTo>
                <a:lnTo>
                  <a:pt x="0" y="718451"/>
                </a:lnTo>
                <a:lnTo>
                  <a:pt x="0" y="0"/>
                </a:lnTo>
                <a:close/>
              </a:path>
            </a:pathLst>
          </a:custGeom>
          <a:solidFill>
            <a:srgbClr val="1B4693"/>
          </a:solidFill>
        </p:spPr>
        <p:txBody>
          <a:bodyPr wrap="square" lIns="0" tIns="0" rIns="0" bIns="0" rtlCol="0"/>
          <a:lstStyle/>
          <a:p>
            <a:pPr algn="ctr"/>
            <a:r>
              <a:rPr lang="en-US" sz="3400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Exchange </a:t>
            </a:r>
            <a:r>
              <a:rPr lang="en-US" sz="3400" dirty="0" err="1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programmes</a:t>
            </a:r>
            <a:r>
              <a:rPr lang="en-US" sz="3400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dedicated to Students of the Master in Control Systems Engineering</a:t>
            </a:r>
          </a:p>
        </p:txBody>
      </p:sp>
    </p:spTree>
    <p:extLst>
      <p:ext uri="{BB962C8B-B14F-4D97-AF65-F5344CB8AC3E}">
        <p14:creationId xmlns:p14="http://schemas.microsoft.com/office/powerpoint/2010/main" val="4214500293"/>
      </p:ext>
    </p:extLst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68;p29"/>
          <p:cNvSpPr/>
          <p:nvPr/>
        </p:nvSpPr>
        <p:spPr>
          <a:xfrm>
            <a:off x="5970029" y="0"/>
            <a:ext cx="3173968" cy="399402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480;p29"/>
          <p:cNvSpPr/>
          <p:nvPr/>
        </p:nvSpPr>
        <p:spPr>
          <a:xfrm>
            <a:off x="5967984" y="3992879"/>
            <a:ext cx="3172967" cy="286512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30"/>
          <p:cNvSpPr txBox="1"/>
          <p:nvPr/>
        </p:nvSpPr>
        <p:spPr>
          <a:xfrm>
            <a:off x="0" y="250825"/>
            <a:ext cx="9051925" cy="719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925" rIns="0" bIns="0" anchor="t" anchorCtr="0">
            <a:spAutoFit/>
          </a:bodyPr>
          <a:lstStyle/>
          <a:p>
            <a:pPr marL="31686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Arial Narrow"/>
              <a:buNone/>
            </a:pPr>
            <a:r>
              <a:rPr lang="en-US" sz="3900" b="1" i="0" u="none" strike="noStrike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Technische Universität Graz</a:t>
            </a:r>
            <a:endParaRPr sz="39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86" name="Google Shape;486;p30"/>
          <p:cNvSpPr/>
          <p:nvPr/>
        </p:nvSpPr>
        <p:spPr>
          <a:xfrm>
            <a:off x="0" y="250825"/>
            <a:ext cx="9051925" cy="719455"/>
          </a:xfrm>
          <a:custGeom>
            <a:avLst/>
            <a:gdLst/>
            <a:ahLst/>
            <a:cxnLst/>
            <a:rect l="l" t="t" r="r" b="b"/>
            <a:pathLst>
              <a:path w="9051925" h="719455" extrusionOk="0">
                <a:moveTo>
                  <a:pt x="0" y="0"/>
                </a:moveTo>
                <a:lnTo>
                  <a:pt x="9051925" y="0"/>
                </a:lnTo>
                <a:lnTo>
                  <a:pt x="9051925" y="719137"/>
                </a:lnTo>
                <a:lnTo>
                  <a:pt x="0" y="719137"/>
                </a:lnTo>
                <a:lnTo>
                  <a:pt x="0" y="0"/>
                </a:lnTo>
                <a:close/>
              </a:path>
            </a:pathLst>
          </a:custGeom>
          <a:solidFill>
            <a:srgbClr val="1B469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30"/>
          <p:cNvSpPr txBox="1">
            <a:spLocks noGrp="1"/>
          </p:cNvSpPr>
          <p:nvPr>
            <p:ph type="title"/>
          </p:nvPr>
        </p:nvSpPr>
        <p:spPr>
          <a:xfrm>
            <a:off x="78739" y="298703"/>
            <a:ext cx="8380730" cy="567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Universidad Politecnica de Catalunya - ETSEIB</a:t>
            </a:r>
            <a:endParaRPr/>
          </a:p>
        </p:txBody>
      </p:sp>
      <p:sp>
        <p:nvSpPr>
          <p:cNvPr id="488" name="Google Shape;488;p30"/>
          <p:cNvSpPr txBox="1"/>
          <p:nvPr/>
        </p:nvSpPr>
        <p:spPr>
          <a:xfrm>
            <a:off x="148589" y="1179576"/>
            <a:ext cx="8310880" cy="563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UNIVERSITY WEBSITE: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sng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https://etseib.upc.edu/en/school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sng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https://etseib.upc.edu/en/mobility-students/do-you-want-to-come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>
                <a:schemeClr val="dk1"/>
              </a:buClr>
              <a:buSzPts val="1750"/>
              <a:buFont typeface="Calibri"/>
              <a:buNone/>
            </a:pPr>
            <a:endParaRPr sz="175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LIST OF EXAMS OFFERED BY THE FOREIGN UNIVERSITY: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sng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  <a:hlinkClick r:id="rId7" invalidUrl="https://etseib.upc.edu/en/Academic programm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https://etseib.upc.edu/en/Academic%20programmes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Calibri"/>
              <a:buNone/>
            </a:pPr>
            <a:endParaRPr sz="175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CONTACT PERSON ABROAD: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2979420" lvl="0" indent="0" algn="l" rtl="0">
              <a:lnSpc>
                <a:spcPct val="182777"/>
              </a:lnSpc>
              <a:spcBef>
                <a:spcPts val="22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Ana Maria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Brau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Riera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 </a:t>
            </a:r>
            <a:r>
              <a:rPr lang="en-US" sz="1800" b="1" i="0" u="sng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  <a:hlinkClick r:id="rId8"/>
              </a:rPr>
              <a:t>ana.maria.brau@upc.edu</a:t>
            </a:r>
            <a:endParaRPr lang="en-US" sz="1800" b="1" i="0" u="sng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2979420" lvl="0" indent="0" algn="l" rtl="0">
              <a:lnSpc>
                <a:spcPct val="182777"/>
              </a:lnSpc>
              <a:spcBef>
                <a:spcPts val="22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endParaRPr lang="en-US" sz="1800" b="1" u="sng" dirty="0"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2979420">
              <a:lnSpc>
                <a:spcPct val="150000"/>
              </a:lnSpc>
              <a:spcBef>
                <a:spcPts val="225"/>
              </a:spcBef>
              <a:buSzPts val="1800"/>
            </a:pPr>
            <a:r>
              <a:rPr lang="en-US" sz="1800" dirty="0">
                <a:latin typeface="Arial Narrow"/>
                <a:ea typeface="Arial Narrow"/>
                <a:cs typeface="Arial Narrow"/>
                <a:sym typeface="Arial Narrow"/>
              </a:rPr>
              <a:t>POSITIVE FEEDBACK FROM PAST STUDENTS: in particular from the ones who have performed the Master thesis projects in the fields of robotics and machine learning</a:t>
            </a:r>
          </a:p>
          <a:p>
            <a:pPr marL="12700" marR="2979420" lvl="0" indent="0" algn="l" rtl="0">
              <a:lnSpc>
                <a:spcPct val="182777"/>
              </a:lnSpc>
              <a:spcBef>
                <a:spcPts val="22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704464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5"/>
          <p:cNvSpPr/>
          <p:nvPr/>
        </p:nvSpPr>
        <p:spPr>
          <a:xfrm>
            <a:off x="5879591" y="0"/>
            <a:ext cx="3264408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25"/>
          <p:cNvSpPr txBox="1"/>
          <p:nvPr/>
        </p:nvSpPr>
        <p:spPr>
          <a:xfrm>
            <a:off x="148221" y="990600"/>
            <a:ext cx="5192395" cy="3704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ERASMUS CODE: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 –VIGO01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EXCHANGE POSITIONS: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MAX DURATION OF THE STAY: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9 months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03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EXAMS/FINAL PROJECT: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both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34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STUDY LEVEL: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Bachelor/Master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5080" lvl="0" indent="0" algn="l" rtl="0">
              <a:lnSpc>
                <a:spcPct val="147800"/>
              </a:lnSpc>
              <a:spcBef>
                <a:spcPts val="40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CONTRAINTS: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Recommended to Bachelor and Master degrees: Information, Biomedical, Bioengineering, Automation/Control Systems and Electronics Eng.</a:t>
            </a:r>
          </a:p>
          <a:p>
            <a:pPr marL="12700" marR="5080">
              <a:lnSpc>
                <a:spcPct val="147800"/>
              </a:lnSpc>
              <a:spcBef>
                <a:spcPts val="405"/>
              </a:spcBef>
              <a:buSzPts val="1800"/>
            </a:pPr>
            <a:r>
              <a:rPr lang="en-US" sz="1800" dirty="0">
                <a:latin typeface="Arial Narrow"/>
                <a:ea typeface="Arial Narrow"/>
                <a:cs typeface="Arial Narrow"/>
                <a:sym typeface="Arial Narrow"/>
              </a:rPr>
              <a:t>REQUIREMENTS: </a:t>
            </a:r>
            <a:r>
              <a:rPr lang="en-US" sz="1800" b="1" dirty="0">
                <a:latin typeface="Arial Narrow"/>
                <a:ea typeface="Arial Narrow"/>
                <a:cs typeface="Arial Narrow"/>
                <a:sym typeface="Arial Narrow"/>
              </a:rPr>
              <a:t>English B2, Spanish B1 (recommended)</a:t>
            </a:r>
            <a:endParaRPr lang="en-US" sz="1800" dirty="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29" name="Google Shape;429;p25"/>
          <p:cNvSpPr txBox="1"/>
          <p:nvPr/>
        </p:nvSpPr>
        <p:spPr>
          <a:xfrm>
            <a:off x="160574" y="4822395"/>
            <a:ext cx="394882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CONTACT PERSON: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Ruggero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Carli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30" name="Google Shape;430;p25"/>
          <p:cNvSpPr/>
          <p:nvPr/>
        </p:nvSpPr>
        <p:spPr>
          <a:xfrm>
            <a:off x="97641" y="5421793"/>
            <a:ext cx="2493010" cy="462280"/>
          </a:xfrm>
          <a:custGeom>
            <a:avLst/>
            <a:gdLst/>
            <a:ahLst/>
            <a:cxnLst/>
            <a:rect l="l" t="t" r="r" b="b"/>
            <a:pathLst>
              <a:path w="2493010" h="462279" extrusionOk="0">
                <a:moveTo>
                  <a:pt x="0" y="0"/>
                </a:moveTo>
                <a:lnTo>
                  <a:pt x="2492832" y="0"/>
                </a:lnTo>
                <a:lnTo>
                  <a:pt x="2492832" y="461670"/>
                </a:lnTo>
                <a:lnTo>
                  <a:pt x="0" y="461670"/>
                </a:lnTo>
                <a:lnTo>
                  <a:pt x="0" y="0"/>
                </a:lnTo>
                <a:close/>
              </a:path>
            </a:pathLst>
          </a:custGeom>
          <a:solidFill>
            <a:srgbClr val="FBA91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25"/>
          <p:cNvSpPr txBox="1"/>
          <p:nvPr/>
        </p:nvSpPr>
        <p:spPr>
          <a:xfrm>
            <a:off x="976549" y="5468504"/>
            <a:ext cx="735330" cy="382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 Narrow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PROS</a:t>
            </a:r>
            <a:endParaRPr sz="24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32" name="Google Shape;432;p25"/>
          <p:cNvSpPr txBox="1"/>
          <p:nvPr/>
        </p:nvSpPr>
        <p:spPr>
          <a:xfrm>
            <a:off x="2824476" y="5421793"/>
            <a:ext cx="2493010" cy="462280"/>
          </a:xfrm>
          <a:prstGeom prst="rect">
            <a:avLst/>
          </a:prstGeom>
          <a:solidFill>
            <a:srgbClr val="FBA91C"/>
          </a:solidFill>
          <a:ln>
            <a:noFill/>
          </a:ln>
        </p:spPr>
        <p:txBody>
          <a:bodyPr spcFirstLastPara="1" wrap="square" lIns="0" tIns="4635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 Narrow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CONS</a:t>
            </a:r>
            <a:endParaRPr sz="24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33" name="Google Shape;433;p25"/>
          <p:cNvSpPr txBox="1"/>
          <p:nvPr/>
        </p:nvSpPr>
        <p:spPr>
          <a:xfrm>
            <a:off x="3501459" y="4805761"/>
            <a:ext cx="209677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2000"/>
              <a:buFont typeface="Arial Narrow"/>
              <a:buNone/>
            </a:pPr>
            <a:r>
              <a:rPr lang="en-US" sz="2000" b="1" i="1" u="sng" strike="noStrike" cap="none">
                <a:solidFill>
                  <a:srgbClr val="4472C4"/>
                </a:solidFill>
                <a:latin typeface="Arial Narrow"/>
                <a:ea typeface="Arial Narrow"/>
                <a:cs typeface="Arial Narrow"/>
                <a:sym typeface="Arial Narr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carlirug@dei.unipd.it</a:t>
            </a:r>
            <a:endParaRPr sz="20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34" name="Google Shape;434;p25"/>
          <p:cNvSpPr/>
          <p:nvPr/>
        </p:nvSpPr>
        <p:spPr>
          <a:xfrm>
            <a:off x="0" y="251429"/>
            <a:ext cx="6673215" cy="718820"/>
          </a:xfrm>
          <a:custGeom>
            <a:avLst/>
            <a:gdLst/>
            <a:ahLst/>
            <a:cxnLst/>
            <a:rect l="l" t="t" r="r" b="b"/>
            <a:pathLst>
              <a:path w="6673215" h="718819" extrusionOk="0">
                <a:moveTo>
                  <a:pt x="0" y="0"/>
                </a:moveTo>
                <a:lnTo>
                  <a:pt x="6672948" y="0"/>
                </a:lnTo>
                <a:lnTo>
                  <a:pt x="6672948" y="718451"/>
                </a:lnTo>
                <a:lnTo>
                  <a:pt x="0" y="718451"/>
                </a:lnTo>
                <a:lnTo>
                  <a:pt x="0" y="0"/>
                </a:lnTo>
                <a:close/>
              </a:path>
            </a:pathLst>
          </a:custGeom>
          <a:solidFill>
            <a:srgbClr val="1B469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25"/>
          <p:cNvSpPr txBox="1">
            <a:spLocks noGrp="1"/>
          </p:cNvSpPr>
          <p:nvPr>
            <p:ph type="title"/>
          </p:nvPr>
        </p:nvSpPr>
        <p:spPr>
          <a:xfrm>
            <a:off x="191452" y="278891"/>
            <a:ext cx="3917950" cy="613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/>
              <a:t>Universidad de Vigo</a:t>
            </a:r>
            <a:endParaRPr sz="3900"/>
          </a:p>
        </p:txBody>
      </p:sp>
      <p:sp>
        <p:nvSpPr>
          <p:cNvPr id="436" name="Google Shape;436;p25"/>
          <p:cNvSpPr txBox="1"/>
          <p:nvPr/>
        </p:nvSpPr>
        <p:spPr>
          <a:xfrm>
            <a:off x="153554" y="5874904"/>
            <a:ext cx="2181225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97815" marR="0" lvl="0" indent="-2851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Low cost of living</a:t>
            </a:r>
            <a:endParaRPr sz="16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97815" marR="0" lvl="0" indent="-285115" algn="l" rtl="0">
              <a:lnSpc>
                <a:spcPct val="100000"/>
              </a:lnSpc>
              <a:spcBef>
                <a:spcPts val="885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Several labs</a:t>
            </a:r>
            <a:endParaRPr sz="16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97815" marR="0" lvl="0" indent="-285115" algn="l" rtl="0">
              <a:lnSpc>
                <a:spcPct val="100000"/>
              </a:lnSpc>
              <a:spcBef>
                <a:spcPts val="98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International environment</a:t>
            </a:r>
            <a:endParaRPr sz="16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37" name="Google Shape;437;p25"/>
          <p:cNvSpPr txBox="1"/>
          <p:nvPr/>
        </p:nvSpPr>
        <p:spPr>
          <a:xfrm>
            <a:off x="2893096" y="5824867"/>
            <a:ext cx="2278380" cy="7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97815" marR="5080" lvl="0" indent="-285115" algn="l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Priority to Master theses in  Automation</a:t>
            </a:r>
            <a:endParaRPr sz="16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780978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6"/>
          <p:cNvSpPr txBox="1"/>
          <p:nvPr/>
        </p:nvSpPr>
        <p:spPr>
          <a:xfrm>
            <a:off x="0" y="250825"/>
            <a:ext cx="9051925" cy="719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925" rIns="0" bIns="0" anchor="t" anchorCtr="0">
            <a:spAutoFit/>
          </a:bodyPr>
          <a:lstStyle/>
          <a:p>
            <a:pPr marL="31686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Arial Narrow"/>
              <a:buNone/>
            </a:pPr>
            <a:r>
              <a:rPr lang="en-US" sz="3900" b="1" i="0" u="none" strike="noStrike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Technische Universität Graz</a:t>
            </a:r>
            <a:endParaRPr sz="39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43" name="Google Shape;443;p26"/>
          <p:cNvSpPr/>
          <p:nvPr/>
        </p:nvSpPr>
        <p:spPr>
          <a:xfrm>
            <a:off x="0" y="250825"/>
            <a:ext cx="9051925" cy="719455"/>
          </a:xfrm>
          <a:custGeom>
            <a:avLst/>
            <a:gdLst/>
            <a:ahLst/>
            <a:cxnLst/>
            <a:rect l="l" t="t" r="r" b="b"/>
            <a:pathLst>
              <a:path w="9051925" h="719455" extrusionOk="0">
                <a:moveTo>
                  <a:pt x="0" y="0"/>
                </a:moveTo>
                <a:lnTo>
                  <a:pt x="9051925" y="0"/>
                </a:lnTo>
                <a:lnTo>
                  <a:pt x="9051925" y="719137"/>
                </a:lnTo>
                <a:lnTo>
                  <a:pt x="0" y="719137"/>
                </a:lnTo>
                <a:lnTo>
                  <a:pt x="0" y="0"/>
                </a:lnTo>
                <a:close/>
              </a:path>
            </a:pathLst>
          </a:custGeom>
          <a:solidFill>
            <a:srgbClr val="1B469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26"/>
          <p:cNvSpPr txBox="1">
            <a:spLocks noGrp="1"/>
          </p:cNvSpPr>
          <p:nvPr>
            <p:ph type="title"/>
          </p:nvPr>
        </p:nvSpPr>
        <p:spPr>
          <a:xfrm>
            <a:off x="191452" y="278891"/>
            <a:ext cx="3917950" cy="613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/>
              <a:t>Universidad de Vigo</a:t>
            </a:r>
            <a:endParaRPr sz="3900"/>
          </a:p>
        </p:txBody>
      </p:sp>
      <p:sp>
        <p:nvSpPr>
          <p:cNvPr id="445" name="Google Shape;445;p26"/>
          <p:cNvSpPr txBox="1"/>
          <p:nvPr/>
        </p:nvSpPr>
        <p:spPr>
          <a:xfrm>
            <a:off x="191452" y="1199170"/>
            <a:ext cx="5239385" cy="2900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UNIVERSITY WEBSITE: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>
                <a:srgbClr val="0563C1"/>
              </a:buClr>
              <a:buSzPts val="1800"/>
              <a:buFont typeface="Arial Narrow"/>
              <a:buNone/>
            </a:pPr>
            <a:r>
              <a:rPr lang="en-US" sz="1800" b="1" i="0" u="sng" strike="noStrike" cap="none" dirty="0">
                <a:solidFill>
                  <a:srgbClr val="0563C1"/>
                </a:solidFill>
                <a:latin typeface="Arial Narrow"/>
                <a:ea typeface="Arial Narrow"/>
                <a:cs typeface="Arial Narrow"/>
                <a:sym typeface="Arial Narrow"/>
                <a:hlinkClick r:id="rId3"/>
              </a:rPr>
              <a:t>https://www.uvigo.gal/uvigo_en/index.html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>
                <a:schemeClr val="dk1"/>
              </a:buClr>
              <a:buSzPts val="1750"/>
              <a:buFont typeface="Calibri"/>
              <a:buNone/>
            </a:pPr>
            <a:endParaRPr sz="175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LIST OF EXAMS OFFERED BY THE FOREIGN UNIVERSITY: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0563C1"/>
              </a:buClr>
              <a:buSzPts val="1800"/>
              <a:buFont typeface="Arial Narrow"/>
              <a:buNone/>
            </a:pPr>
            <a:r>
              <a:rPr lang="en-US" sz="1800" b="1" i="0" u="sng" strike="noStrike" cap="none" dirty="0">
                <a:solidFill>
                  <a:srgbClr val="0563C1"/>
                </a:solidFill>
                <a:latin typeface="Arial Narrow"/>
                <a:ea typeface="Arial Narrow"/>
                <a:cs typeface="Arial Narrow"/>
                <a:sym typeface="Arial Narrow"/>
                <a:hlinkClick r:id="rId4"/>
              </a:rPr>
              <a:t>https://eei.uvigo.es/eei_gl/estudos/oferta-formativa/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Calibri"/>
              <a:buNone/>
            </a:pPr>
            <a:endParaRPr sz="175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CONTACT PERSON ABROAD: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05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Prof. Rafael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Sanz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Domingues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800" b="1" i="0" u="sng" strike="noStrike" cap="none" dirty="0">
                <a:solidFill>
                  <a:srgbClr val="0563C1"/>
                </a:solidFill>
                <a:latin typeface="Arial Narrow"/>
                <a:ea typeface="Arial Narrow"/>
                <a:cs typeface="Arial Narrow"/>
                <a:sym typeface="Arial Narrow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rsanz@uvigo.es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46" name="Google Shape;446;p26"/>
          <p:cNvSpPr txBox="1"/>
          <p:nvPr/>
        </p:nvSpPr>
        <p:spPr>
          <a:xfrm>
            <a:off x="101089" y="4328854"/>
            <a:ext cx="8950836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FURTHER INFORMATION: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endParaRPr sz="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New degree course in Biomedical Engineering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available for both</a:t>
            </a:r>
            <a:r>
              <a:rPr lang="en-US" sz="1800" dirty="0"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Bachelor and for the 1st year of Master Degree students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u="sng" dirty="0">
                <a:solidFill>
                  <a:schemeClr val="hlink"/>
                </a:solidFill>
                <a:latin typeface="Arial Narrow"/>
                <a:ea typeface="Arial Narrow"/>
                <a:cs typeface="Arial Narrow"/>
                <a:sym typeface="Arial Narrow"/>
                <a:hlinkClick r:id="rId6"/>
              </a:rPr>
              <a:t>https://eei.uvigo.es/en/studies/bachelor-s-degree/biomedical-engineering/</a:t>
            </a:r>
            <a:r>
              <a:rPr lang="en-US" sz="1800" dirty="0"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 dirty="0"/>
          </a:p>
        </p:txBody>
      </p:sp>
      <p:sp>
        <p:nvSpPr>
          <p:cNvPr id="7" name="Google Shape;446;p26"/>
          <p:cNvSpPr txBox="1"/>
          <p:nvPr/>
        </p:nvSpPr>
        <p:spPr>
          <a:xfrm>
            <a:off x="101089" y="5940722"/>
            <a:ext cx="895083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it-IT" sz="1600" i="1" dirty="0"/>
              <a:t>…</a:t>
            </a:r>
            <a:r>
              <a:rPr lang="it-IT" sz="1600" i="1" dirty="0" err="1"/>
              <a:t>unfortunately</a:t>
            </a:r>
            <a:r>
              <a:rPr lang="it-IT" sz="1600" i="1" dirty="0"/>
              <a:t> </a:t>
            </a:r>
            <a:r>
              <a:rPr lang="it-IT" sz="1600" i="1" dirty="0" err="1"/>
              <a:t>we</a:t>
            </a:r>
            <a:r>
              <a:rPr lang="it-IT" sz="1600" i="1" dirty="0"/>
              <a:t> do </a:t>
            </a:r>
            <a:r>
              <a:rPr lang="it-IT" sz="1600" i="1" dirty="0" err="1"/>
              <a:t>not</a:t>
            </a:r>
            <a:r>
              <a:rPr lang="it-IT" sz="1600" i="1" dirty="0"/>
              <a:t> </a:t>
            </a:r>
            <a:r>
              <a:rPr lang="it-IT" sz="1600" i="1" dirty="0" err="1"/>
              <a:t>have</a:t>
            </a:r>
            <a:r>
              <a:rPr lang="it-IT" sz="1600" i="1" dirty="0"/>
              <a:t> </a:t>
            </a:r>
            <a:r>
              <a:rPr lang="it-IT" sz="1600" i="1" dirty="0" err="1"/>
              <a:t>recent</a:t>
            </a:r>
            <a:r>
              <a:rPr lang="it-IT" sz="1600" i="1" dirty="0"/>
              <a:t> feedback from </a:t>
            </a:r>
            <a:r>
              <a:rPr lang="it-IT" sz="1600" i="1" dirty="0" err="1"/>
              <a:t>students</a:t>
            </a:r>
            <a:r>
              <a:rPr lang="it-IT" sz="1600" i="1" dirty="0"/>
              <a:t>, </a:t>
            </a:r>
            <a:r>
              <a:rPr lang="it-IT" sz="1600" i="1" dirty="0" err="1"/>
              <a:t>since</a:t>
            </a:r>
            <a:r>
              <a:rPr lang="it-IT" sz="1600" i="1" dirty="0"/>
              <a:t> none </a:t>
            </a:r>
            <a:r>
              <a:rPr lang="it-IT" sz="1600" i="1" dirty="0" err="1"/>
              <a:t>has</a:t>
            </a:r>
            <a:r>
              <a:rPr lang="it-IT" sz="1600" i="1" dirty="0"/>
              <a:t> </a:t>
            </a:r>
            <a:r>
              <a:rPr lang="it-IT" sz="1600" i="1" dirty="0" err="1"/>
              <a:t>partecipated</a:t>
            </a:r>
            <a:r>
              <a:rPr lang="it-IT" sz="1600" i="1" dirty="0"/>
              <a:t> to </a:t>
            </a:r>
            <a:r>
              <a:rPr lang="it-IT" sz="1600" i="1" dirty="0" err="1"/>
              <a:t>this</a:t>
            </a:r>
            <a:r>
              <a:rPr lang="it-IT" sz="1600" i="1" dirty="0"/>
              <a:t> Erasmus flow in the last </a:t>
            </a:r>
            <a:r>
              <a:rPr lang="it-IT" sz="1600" i="1" dirty="0" err="1"/>
              <a:t>three</a:t>
            </a:r>
            <a:r>
              <a:rPr lang="it-IT" sz="1600" i="1" dirty="0"/>
              <a:t> </a:t>
            </a:r>
            <a:r>
              <a:rPr lang="it-IT" sz="1600" i="1" dirty="0" err="1"/>
              <a:t>years</a:t>
            </a:r>
            <a:r>
              <a:rPr lang="it-IT" sz="1600" i="1" dirty="0"/>
              <a:t>…</a:t>
            </a:r>
            <a:endParaRPr sz="1600" i="1" dirty="0"/>
          </a:p>
        </p:txBody>
      </p:sp>
    </p:spTree>
    <p:extLst>
      <p:ext uri="{BB962C8B-B14F-4D97-AF65-F5344CB8AC3E}">
        <p14:creationId xmlns:p14="http://schemas.microsoft.com/office/powerpoint/2010/main" val="1441546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6180" y="970249"/>
            <a:ext cx="5199380" cy="44781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ERASMUS CODE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:</a:t>
            </a:r>
            <a:r>
              <a:rPr kumimoji="0" sz="18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B-LOUVAIN01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EXCHANGE POSITIONS: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6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MAX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DURATION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OF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THE 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STAY</a:t>
            </a:r>
            <a:r>
              <a:rPr kumimoji="0" sz="18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: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5</a:t>
            </a:r>
            <a:r>
              <a:rPr kumimoji="0" sz="18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months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EXAMS/FINAL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PROJECT:</a:t>
            </a:r>
            <a:r>
              <a:rPr kumimoji="0" sz="18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both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STUDY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LEVEL: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M</a:t>
            </a:r>
            <a:r>
              <a:rPr kumimoji="0" lang="it-IT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D in Electronics, ICT, Automation/Control Systems, </a:t>
            </a:r>
            <a:r>
              <a:rPr kumimoji="0" lang="it-IT" sz="1800" b="1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Bioengineering</a:t>
            </a:r>
            <a:r>
              <a:rPr kumimoji="0" lang="it-IT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and Computer </a:t>
            </a:r>
            <a:r>
              <a:rPr kumimoji="0" lang="it-IT" sz="1800" b="1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Engineering</a:t>
            </a:r>
            <a:endParaRPr kumimoji="0" lang="it-IT" sz="1800" b="1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  <a:p>
            <a:pPr marL="12700" defTabSz="914400">
              <a:spcBef>
                <a:spcPts val="1340"/>
              </a:spcBef>
              <a:defRPr/>
            </a:pPr>
            <a:r>
              <a:rPr lang="it-IT" spc="-5" dirty="0">
                <a:solidFill>
                  <a:prstClr val="black"/>
                </a:solidFill>
                <a:latin typeface="Arial Narrow"/>
                <a:cs typeface="Arial Narrow"/>
              </a:rPr>
              <a:t>CONTRAINTS:</a:t>
            </a:r>
            <a:r>
              <a:rPr lang="it-IT" spc="-70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lang="it-IT" b="1" spc="-5" dirty="0">
                <a:solidFill>
                  <a:prstClr val="black"/>
                </a:solidFill>
                <a:latin typeface="Arial Narrow"/>
                <a:cs typeface="Arial Narrow"/>
              </a:rPr>
              <a:t>None</a:t>
            </a:r>
            <a:endParaRPr kumimoji="0" lang="it-IT" sz="1800" b="1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  <a:p>
            <a:pPr marL="12700" defTabSz="914400">
              <a:spcBef>
                <a:spcPts val="1340"/>
              </a:spcBef>
              <a:defRPr/>
            </a:pPr>
            <a:r>
              <a:rPr lang="it-IT" spc="-5" dirty="0">
                <a:solidFill>
                  <a:prstClr val="black"/>
                </a:solidFill>
                <a:latin typeface="Arial Narrow"/>
                <a:cs typeface="Arial Narrow"/>
              </a:rPr>
              <a:t>REQUIREMENTS: </a:t>
            </a:r>
            <a:r>
              <a:rPr lang="it-IT" b="1" spc="-5" dirty="0">
                <a:solidFill>
                  <a:prstClr val="black"/>
                </a:solidFill>
                <a:latin typeface="Arial Narrow"/>
                <a:cs typeface="Arial Narrow"/>
              </a:rPr>
              <a:t>English B2/French B1</a:t>
            </a:r>
            <a:r>
              <a:rPr lang="it-IT" b="1" spc="45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lang="it-IT" b="1" spc="-5" dirty="0">
                <a:solidFill>
                  <a:prstClr val="black"/>
                </a:solidFill>
                <a:latin typeface="Arial Narrow"/>
                <a:cs typeface="Arial Narrow"/>
              </a:rPr>
              <a:t>(</a:t>
            </a:r>
            <a:r>
              <a:rPr lang="it-IT" b="1" spc="-5" dirty="0" err="1">
                <a:solidFill>
                  <a:prstClr val="black"/>
                </a:solidFill>
                <a:latin typeface="Arial Narrow"/>
                <a:cs typeface="Arial Narrow"/>
              </a:rPr>
              <a:t>recommended</a:t>
            </a:r>
            <a:r>
              <a:rPr lang="it-IT" b="1" spc="-5" dirty="0">
                <a:solidFill>
                  <a:prstClr val="black"/>
                </a:solidFill>
                <a:latin typeface="Arial Narrow"/>
                <a:cs typeface="Arial Narrow"/>
              </a:rPr>
              <a:t>)</a:t>
            </a:r>
            <a:endParaRPr kumimoji="0" lang="it-IT" sz="1800" b="1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CONTACT </a:t>
            </a:r>
            <a:r>
              <a:rPr kumimoji="0" lang="en-US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PERSON: </a:t>
            </a:r>
            <a:r>
              <a:rPr kumimoji="0" lang="en-US" sz="1800" b="1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Ruggero</a:t>
            </a:r>
            <a:r>
              <a:rPr kumimoji="0" lang="en-US" sz="18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lang="en-US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Carli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1" u="none" strike="noStrike" kern="1200" cap="none" spc="-1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 Narrow"/>
                <a:ea typeface="+mn-ea"/>
                <a:cs typeface="Arial Narrow"/>
                <a:hlinkClick r:id="rId2"/>
              </a:rPr>
              <a:t>carlirug@dei.unipd.it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  <a:p>
            <a:pPr marL="0" marR="127635" lvl="0" indent="0" algn="ctr" defTabSz="914400" rtl="0" eaLnBrk="1" fontAlgn="auto" latinLnBrk="0" hangingPunct="1">
              <a:lnSpc>
                <a:spcPct val="100000"/>
              </a:lnSpc>
              <a:spcBef>
                <a:spcPts val="484"/>
              </a:spcBef>
              <a:spcAft>
                <a:spcPts val="0"/>
              </a:spcAft>
              <a:buClrTx/>
              <a:buSzTx/>
              <a:buFontTx/>
              <a:buNone/>
              <a:tabLst>
                <a:tab pos="3086735" algn="l"/>
              </a:tabLst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	CONS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3553" y="5759375"/>
            <a:ext cx="2541905" cy="707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7815" algn="l"/>
                <a:tab pos="29845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Wide list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of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offered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classes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  <a:p>
            <a:pPr marL="298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7815" algn="l"/>
                <a:tab pos="29845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International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environment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97464" y="5777083"/>
            <a:ext cx="760095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7815" algn="l"/>
                <a:tab pos="29845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N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one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568696" y="0"/>
            <a:ext cx="3575304" cy="2703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251429"/>
            <a:ext cx="7319645" cy="718820"/>
          </a:xfrm>
          <a:custGeom>
            <a:avLst/>
            <a:gdLst/>
            <a:ahLst/>
            <a:cxnLst/>
            <a:rect l="l" t="t" r="r" b="b"/>
            <a:pathLst>
              <a:path w="7319645" h="718819">
                <a:moveTo>
                  <a:pt x="0" y="0"/>
                </a:moveTo>
                <a:lnTo>
                  <a:pt x="7319632" y="0"/>
                </a:lnTo>
                <a:lnTo>
                  <a:pt x="7319632" y="718451"/>
                </a:lnTo>
                <a:lnTo>
                  <a:pt x="0" y="718451"/>
                </a:lnTo>
                <a:lnTo>
                  <a:pt x="0" y="0"/>
                </a:lnTo>
                <a:close/>
              </a:path>
            </a:pathLst>
          </a:custGeom>
          <a:solidFill>
            <a:srgbClr val="1B469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8739" y="278891"/>
            <a:ext cx="6447790" cy="6134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900" spc="-5" dirty="0"/>
              <a:t>Universitè Catholique de</a:t>
            </a:r>
            <a:r>
              <a:rPr sz="3900" spc="-85" dirty="0"/>
              <a:t> </a:t>
            </a:r>
            <a:r>
              <a:rPr sz="3900" spc="-5" dirty="0"/>
              <a:t>Louvain</a:t>
            </a:r>
            <a:endParaRPr sz="3900"/>
          </a:p>
        </p:txBody>
      </p:sp>
      <p:sp>
        <p:nvSpPr>
          <p:cNvPr id="9" name="object 9"/>
          <p:cNvSpPr/>
          <p:nvPr/>
        </p:nvSpPr>
        <p:spPr>
          <a:xfrm>
            <a:off x="5568696" y="2791967"/>
            <a:ext cx="3575304" cy="40660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C1BEF4A8-381C-41A0-8586-3B69FE33284F}"/>
              </a:ext>
            </a:extLst>
          </p:cNvPr>
          <p:cNvSpPr/>
          <p:nvPr/>
        </p:nvSpPr>
        <p:spPr>
          <a:xfrm>
            <a:off x="2845933" y="5197653"/>
            <a:ext cx="2722880" cy="462280"/>
          </a:xfrm>
          <a:custGeom>
            <a:avLst/>
            <a:gdLst/>
            <a:ahLst/>
            <a:cxnLst/>
            <a:rect l="l" t="t" r="r" b="b"/>
            <a:pathLst>
              <a:path w="2722880" h="462279">
                <a:moveTo>
                  <a:pt x="0" y="0"/>
                </a:moveTo>
                <a:lnTo>
                  <a:pt x="2722308" y="0"/>
                </a:lnTo>
                <a:lnTo>
                  <a:pt x="2722308" y="461670"/>
                </a:lnTo>
                <a:lnTo>
                  <a:pt x="0" y="461670"/>
                </a:lnTo>
                <a:lnTo>
                  <a:pt x="0" y="0"/>
                </a:lnTo>
                <a:close/>
              </a:path>
            </a:pathLst>
          </a:custGeom>
          <a:solidFill>
            <a:srgbClr val="FBA91C"/>
          </a:solidFill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CONS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C1BEF4A8-381C-41A0-8586-3B69FE33284F}"/>
              </a:ext>
            </a:extLst>
          </p:cNvPr>
          <p:cNvSpPr/>
          <p:nvPr/>
        </p:nvSpPr>
        <p:spPr>
          <a:xfrm>
            <a:off x="-24178" y="5197653"/>
            <a:ext cx="2722880" cy="462280"/>
          </a:xfrm>
          <a:custGeom>
            <a:avLst/>
            <a:gdLst/>
            <a:ahLst/>
            <a:cxnLst/>
            <a:rect l="l" t="t" r="r" b="b"/>
            <a:pathLst>
              <a:path w="2722880" h="462279">
                <a:moveTo>
                  <a:pt x="0" y="0"/>
                </a:moveTo>
                <a:lnTo>
                  <a:pt x="2722308" y="0"/>
                </a:lnTo>
                <a:lnTo>
                  <a:pt x="2722308" y="461670"/>
                </a:lnTo>
                <a:lnTo>
                  <a:pt x="0" y="461670"/>
                </a:lnTo>
                <a:lnTo>
                  <a:pt x="0" y="0"/>
                </a:lnTo>
                <a:close/>
              </a:path>
            </a:pathLst>
          </a:custGeom>
          <a:solidFill>
            <a:srgbClr val="FBA91C"/>
          </a:solidFill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FFFF"/>
                </a:solidFill>
                <a:latin typeface="Arial Narrow"/>
                <a:cs typeface="Arial Narrow"/>
              </a:rPr>
              <a:t>PROS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960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C18476E5-FC64-4785-9419-D99597819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670" y="-1"/>
            <a:ext cx="3810330" cy="3428999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0" y="250825"/>
            <a:ext cx="9051925" cy="71945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16865" marR="0" lvl="0" indent="0" algn="l" defTabSz="914400" rtl="0" eaLnBrk="1" fontAlgn="auto" latinLnBrk="0" hangingPunct="1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9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Technische </a:t>
            </a:r>
            <a:r>
              <a:rPr kumimoji="0" sz="39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Universität</a:t>
            </a:r>
            <a:r>
              <a:rPr kumimoji="0" sz="39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39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Graz</a:t>
            </a:r>
            <a:endParaRPr kumimoji="0" sz="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" y="250825"/>
            <a:ext cx="7315200" cy="719455"/>
          </a:xfrm>
          <a:custGeom>
            <a:avLst/>
            <a:gdLst/>
            <a:ahLst/>
            <a:cxnLst/>
            <a:rect l="l" t="t" r="r" b="b"/>
            <a:pathLst>
              <a:path w="9051925" h="719455">
                <a:moveTo>
                  <a:pt x="0" y="0"/>
                </a:moveTo>
                <a:lnTo>
                  <a:pt x="9051925" y="0"/>
                </a:lnTo>
                <a:lnTo>
                  <a:pt x="9051925" y="719137"/>
                </a:lnTo>
                <a:lnTo>
                  <a:pt x="0" y="719137"/>
                </a:lnTo>
                <a:lnTo>
                  <a:pt x="0" y="0"/>
                </a:lnTo>
                <a:close/>
              </a:path>
            </a:pathLst>
          </a:custGeom>
          <a:solidFill>
            <a:srgbClr val="1B469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739" y="266700"/>
            <a:ext cx="6447790" cy="6134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900" spc="-5" dirty="0"/>
              <a:t>Universitè Catholique de</a:t>
            </a:r>
            <a:r>
              <a:rPr sz="3900" spc="-85" dirty="0"/>
              <a:t> </a:t>
            </a:r>
            <a:r>
              <a:rPr sz="3900" spc="-5" dirty="0"/>
              <a:t>Louvain</a:t>
            </a:r>
            <a:endParaRPr sz="3900"/>
          </a:p>
        </p:txBody>
      </p:sp>
      <p:sp>
        <p:nvSpPr>
          <p:cNvPr id="5" name="object 5"/>
          <p:cNvSpPr txBox="1"/>
          <p:nvPr/>
        </p:nvSpPr>
        <p:spPr>
          <a:xfrm>
            <a:off x="148589" y="1179576"/>
            <a:ext cx="5239385" cy="23728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UNIVERSITY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WEBSITE: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  <a:p>
            <a:pPr marL="12700" marR="1791335" lvl="0" indent="0" algn="l" defTabSz="914400" rtl="0" eaLnBrk="1" fontAlgn="auto" latinLnBrk="0" hangingPunct="1">
              <a:lnSpc>
                <a:spcPct val="102200"/>
              </a:lnSpc>
              <a:spcBef>
                <a:spcPts val="3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sng" strike="noStrike" kern="1200" cap="none" spc="-1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rial Narrow"/>
                <a:ea typeface="+mn-ea"/>
                <a:cs typeface="Arial Narrow"/>
                <a:hlinkClick r:id="rId3"/>
              </a:rPr>
              <a:t>www.uclouvain.be/ects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LIST OF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EXAMS OFFERED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BY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THE FOREIGN</a:t>
            </a: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UNIVERSITY: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sng" strike="noStrike" kern="1200" cap="none" spc="-5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rial Narrow"/>
                <a:ea typeface="+mn-ea"/>
                <a:cs typeface="Arial Narrow"/>
                <a:hlinkClick r:id="rId4"/>
              </a:rPr>
              <a:t>https://uclouvain.be/en/faculties/epl/study-programmes.html</a:t>
            </a:r>
            <a:endParaRPr kumimoji="0" lang="it-IT" sz="1800" b="0" i="0" u="sng" strike="noStrike" kern="1200" cap="none" spc="-5" normalizeH="0" baseline="0" noProof="0" dirty="0">
              <a:ln>
                <a:noFill/>
              </a:ln>
              <a:solidFill>
                <a:srgbClr val="0563C1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u="sng" spc="-5" dirty="0">
              <a:solidFill>
                <a:srgbClr val="0563C1"/>
              </a:solidFill>
              <a:latin typeface="Arial Narrow"/>
              <a:cs typeface="Arial Narrow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8589" y="2819798"/>
            <a:ext cx="4344670" cy="1116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Other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useful links: </a:t>
            </a:r>
            <a:r>
              <a:rPr kumimoji="0" sz="1800" b="0" i="0" u="sng" strike="noStrike" kern="1200" cap="none" spc="-5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rial Narrow"/>
                <a:ea typeface="+mn-ea"/>
                <a:cs typeface="Arial Narrow"/>
                <a:hlinkClick r:id="rId5"/>
              </a:rPr>
              <a:t>www.uclouvain.be/en-visa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(Visa),  </a:t>
            </a:r>
            <a:r>
              <a:rPr kumimoji="0" sz="1800" b="0" i="0" u="sng" strike="noStrike" kern="1200" cap="none" spc="-5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rial Narrow"/>
                <a:ea typeface="+mn-ea"/>
                <a:cs typeface="Arial Narrow"/>
                <a:hlinkClick r:id="rId6"/>
              </a:rPr>
              <a:t>www.uclouvain.be/assurances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(Insurance),  </a:t>
            </a:r>
            <a:r>
              <a:rPr kumimoji="0" sz="1800" b="0" i="0" u="sng" strike="noStrike" kern="1200" cap="none" spc="-5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rial Narrow"/>
                <a:ea typeface="+mn-ea"/>
                <a:cs typeface="Arial Narrow"/>
                <a:hlinkClick r:id="rId7"/>
              </a:rPr>
              <a:t>www.uclouvain.be/en-logement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(Housing),  </a:t>
            </a:r>
            <a:r>
              <a:rPr kumimoji="0" sz="1800" b="0" i="0" u="sng" strike="noStrike" kern="1200" cap="none" spc="-5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rial Narrow"/>
                <a:ea typeface="+mn-ea"/>
                <a:cs typeface="Arial Narrow"/>
                <a:hlinkClick r:id="rId8"/>
              </a:rPr>
              <a:t>www.uclouvain.be/en-aide-handi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(Special</a:t>
            </a:r>
            <a:r>
              <a:rPr kumimoji="0" sz="1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needs)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F6E54C48-E369-4CE5-A541-A5F8C24C3A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670" y="3429001"/>
            <a:ext cx="3810330" cy="3429000"/>
          </a:xfrm>
          <a:prstGeom prst="rect">
            <a:avLst/>
          </a:prstGeom>
        </p:spPr>
      </p:pic>
      <p:sp>
        <p:nvSpPr>
          <p:cNvPr id="12" name="object 6"/>
          <p:cNvSpPr txBox="1"/>
          <p:nvPr/>
        </p:nvSpPr>
        <p:spPr>
          <a:xfrm>
            <a:off x="111320" y="4665018"/>
            <a:ext cx="1517650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Emmanuelle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Brun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14" name="object 7"/>
          <p:cNvSpPr txBox="1"/>
          <p:nvPr/>
        </p:nvSpPr>
        <p:spPr>
          <a:xfrm>
            <a:off x="1760898" y="4665018"/>
            <a:ext cx="2743835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sng" strike="noStrike" kern="1200" cap="none" spc="-5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rial Narrow"/>
                <a:ea typeface="+mn-ea"/>
                <a:cs typeface="Arial Narrow"/>
                <a:hlinkClick r:id="rId10"/>
              </a:rPr>
              <a:t>Emmanuelle.brun@uclouvain.be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A2DF4A25-DC5E-4255-B1F9-5C4A07475EDE}"/>
              </a:ext>
            </a:extLst>
          </p:cNvPr>
          <p:cNvSpPr/>
          <p:nvPr/>
        </p:nvSpPr>
        <p:spPr>
          <a:xfrm>
            <a:off x="32326" y="4176448"/>
            <a:ext cx="2796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6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CONTACT </a:t>
            </a:r>
            <a:r>
              <a:rPr kumimoji="0" lang="en-US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PERSON</a:t>
            </a:r>
            <a:r>
              <a:rPr kumimoji="0" lang="en-US" sz="18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lang="en-US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ABROAD: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A2DF4A25-DC5E-4255-B1F9-5C4A07475EDE}"/>
              </a:ext>
            </a:extLst>
          </p:cNvPr>
          <p:cNvSpPr/>
          <p:nvPr/>
        </p:nvSpPr>
        <p:spPr>
          <a:xfrm>
            <a:off x="36656" y="5289061"/>
            <a:ext cx="5030544" cy="13336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6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spc="-5" dirty="0">
                <a:solidFill>
                  <a:prstClr val="black"/>
                </a:solidFill>
                <a:latin typeface="Arial Narrow"/>
                <a:cs typeface="Arial Narrow"/>
              </a:rPr>
              <a:t>Positive feedback from students…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6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spc="-5" dirty="0">
                <a:solidFill>
                  <a:prstClr val="black"/>
                </a:solidFill>
                <a:latin typeface="Arial Narrow"/>
                <a:cs typeface="Arial Narrow"/>
              </a:rPr>
              <a:t>…but the competition for this flow is very high (in average 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6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spc="-5" dirty="0">
                <a:solidFill>
                  <a:prstClr val="black"/>
                </a:solidFill>
                <a:latin typeface="Arial Narrow"/>
                <a:cs typeface="Arial Narrow"/>
              </a:rPr>
              <a:t>25 applications in last years)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54318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5"/>
          <p:cNvSpPr/>
          <p:nvPr/>
        </p:nvSpPr>
        <p:spPr>
          <a:xfrm>
            <a:off x="5843015" y="0"/>
            <a:ext cx="3300984" cy="414832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15"/>
          <p:cNvSpPr/>
          <p:nvPr/>
        </p:nvSpPr>
        <p:spPr>
          <a:xfrm>
            <a:off x="0" y="251429"/>
            <a:ext cx="7162800" cy="718820"/>
          </a:xfrm>
          <a:custGeom>
            <a:avLst/>
            <a:gdLst/>
            <a:ahLst/>
            <a:cxnLst/>
            <a:rect l="l" t="t" r="r" b="b"/>
            <a:pathLst>
              <a:path w="5845810" h="718819" extrusionOk="0">
                <a:moveTo>
                  <a:pt x="0" y="0"/>
                </a:moveTo>
                <a:lnTo>
                  <a:pt x="5845213" y="0"/>
                </a:lnTo>
                <a:lnTo>
                  <a:pt x="5845213" y="718451"/>
                </a:lnTo>
                <a:lnTo>
                  <a:pt x="0" y="718451"/>
                </a:lnTo>
                <a:lnTo>
                  <a:pt x="0" y="0"/>
                </a:lnTo>
                <a:close/>
              </a:path>
            </a:pathLst>
          </a:custGeom>
          <a:solidFill>
            <a:srgbClr val="1B469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5"/>
          <p:cNvSpPr txBox="1">
            <a:spLocks noGrp="1"/>
          </p:cNvSpPr>
          <p:nvPr>
            <p:ph type="title"/>
          </p:nvPr>
        </p:nvSpPr>
        <p:spPr>
          <a:xfrm>
            <a:off x="191452" y="278891"/>
            <a:ext cx="6446854" cy="613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dirty="0"/>
              <a:t>Lulea </a:t>
            </a:r>
            <a:r>
              <a:rPr lang="en-US" sz="3900" dirty="0" err="1"/>
              <a:t>Tekniska</a:t>
            </a:r>
            <a:r>
              <a:rPr lang="en-US" sz="3900" dirty="0"/>
              <a:t> </a:t>
            </a:r>
            <a:r>
              <a:rPr lang="en-US" sz="3900" dirty="0" err="1"/>
              <a:t>Universitet</a:t>
            </a:r>
            <a:endParaRPr sz="3900" dirty="0"/>
          </a:p>
        </p:txBody>
      </p:sp>
      <p:sp>
        <p:nvSpPr>
          <p:cNvPr id="299" name="Google Shape;299;p15"/>
          <p:cNvSpPr/>
          <p:nvPr/>
        </p:nvSpPr>
        <p:spPr>
          <a:xfrm>
            <a:off x="5845216" y="4161308"/>
            <a:ext cx="3298783" cy="2693478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-1557542" y="892301"/>
            <a:ext cx="7400557" cy="5542058"/>
            <a:chOff x="1405890" y="605027"/>
            <a:chExt cx="7845512" cy="6245352"/>
          </a:xfrm>
        </p:grpSpPr>
        <p:sp>
          <p:nvSpPr>
            <p:cNvPr id="13" name="Google Shape;130;p1"/>
            <p:cNvSpPr/>
            <p:nvPr/>
          </p:nvSpPr>
          <p:spPr>
            <a:xfrm>
              <a:off x="1405890" y="605027"/>
              <a:ext cx="7211568" cy="6245352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33;p1"/>
            <p:cNvSpPr/>
            <p:nvPr/>
          </p:nvSpPr>
          <p:spPr>
            <a:xfrm>
              <a:off x="5646749" y="2419922"/>
              <a:ext cx="313943" cy="509015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34;p1"/>
            <p:cNvSpPr txBox="1"/>
            <p:nvPr/>
          </p:nvSpPr>
          <p:spPr>
            <a:xfrm>
              <a:off x="6808557" y="2463617"/>
              <a:ext cx="2442845" cy="6936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 Narrow"/>
                <a:buNone/>
              </a:pPr>
              <a:r>
                <a:rPr lang="en-US" sz="2000" b="0" i="0" u="sng" strike="noStrike" cap="none" dirty="0">
                  <a:solidFill>
                    <a:srgbClr val="FF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Lulea </a:t>
              </a:r>
              <a:r>
                <a:rPr lang="en-US" sz="2000" b="0" i="0" u="sng" strike="noStrike" cap="none" dirty="0" err="1">
                  <a:solidFill>
                    <a:srgbClr val="FF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Tekniska</a:t>
              </a:r>
              <a:r>
                <a:rPr lang="en-US" sz="2000" b="0" i="0" u="sng" strike="noStrike" cap="none" dirty="0">
                  <a:solidFill>
                    <a:srgbClr val="FF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</a:t>
              </a:r>
              <a:r>
                <a:rPr lang="en-US" sz="2000" b="0" i="0" u="sng" strike="noStrike" cap="none" dirty="0" err="1">
                  <a:solidFill>
                    <a:srgbClr val="FF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Universitet</a:t>
              </a:r>
              <a:endParaRPr sz="2000" b="0" i="0" u="sng" strike="noStrike" cap="none" dirty="0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6" name="Google Shape;135;p1"/>
            <p:cNvSpPr/>
            <p:nvPr/>
          </p:nvSpPr>
          <p:spPr>
            <a:xfrm>
              <a:off x="4876267" y="4554778"/>
              <a:ext cx="313944" cy="505968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36;p1"/>
            <p:cNvSpPr txBox="1"/>
            <p:nvPr/>
          </p:nvSpPr>
          <p:spPr>
            <a:xfrm>
              <a:off x="6449538" y="4437389"/>
              <a:ext cx="2759710" cy="6936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 Narrow"/>
                <a:buNone/>
              </a:pPr>
              <a:r>
                <a:rPr lang="en-US" sz="2000" b="0" i="0" u="none" strike="noStrike" cap="none" dirty="0" err="1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Kungliga</a:t>
              </a:r>
              <a:r>
                <a:rPr lang="en-US" sz="2000" b="0" i="0" u="none" strike="noStrike" cap="none" dirty="0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Tekniska</a:t>
              </a:r>
              <a:r>
                <a:rPr lang="en-US" sz="2000" b="0" i="0" u="none" strike="noStrike" cap="none" dirty="0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Högskolan</a:t>
              </a:r>
              <a:r>
                <a:rPr lang="en-US" sz="2000" dirty="0">
                  <a:latin typeface="Arial Narrow"/>
                  <a:ea typeface="Arial Narrow"/>
                  <a:cs typeface="Arial Narrow"/>
                  <a:sym typeface="Arial Narrow"/>
                </a:rPr>
                <a:t> </a:t>
              </a:r>
              <a:r>
                <a:rPr lang="en-US" sz="2000" b="0" i="0" u="none" strike="noStrike" cap="none" dirty="0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Stockholm</a:t>
              </a:r>
              <a:endParaRPr sz="20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8" name="Google Shape;137;p1"/>
            <p:cNvSpPr/>
            <p:nvPr/>
          </p:nvSpPr>
          <p:spPr>
            <a:xfrm>
              <a:off x="4413504" y="5322205"/>
              <a:ext cx="316991" cy="505968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39;p1"/>
            <p:cNvSpPr txBox="1"/>
            <p:nvPr/>
          </p:nvSpPr>
          <p:spPr>
            <a:xfrm>
              <a:off x="6245527" y="5607147"/>
              <a:ext cx="2759710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 Narrow"/>
                <a:buNone/>
              </a:pPr>
              <a:r>
                <a:rPr lang="en-US" sz="2000" b="0" i="0" u="none" strike="noStrike" cap="none" dirty="0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Chalmers </a:t>
              </a:r>
              <a:r>
                <a:rPr lang="en-US" sz="2000" b="0" i="0" u="none" strike="noStrike" cap="none" dirty="0" err="1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Tekniska</a:t>
              </a:r>
              <a:r>
                <a:rPr lang="en-US" sz="2000" b="0" i="0" u="none" strike="noStrike" cap="none" dirty="0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Högskola</a:t>
              </a:r>
              <a:endParaRPr sz="20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 Narrow"/>
                <a:buNone/>
              </a:pPr>
              <a:r>
                <a:rPr lang="en-US" sz="2000" b="0" i="0" u="none" strike="noStrike" cap="none" dirty="0" err="1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Göteborg</a:t>
              </a:r>
              <a:endParaRPr sz="20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23" name="Google Shape;142;p1"/>
            <p:cNvSpPr/>
            <p:nvPr/>
          </p:nvSpPr>
          <p:spPr>
            <a:xfrm>
              <a:off x="5921323" y="2668685"/>
              <a:ext cx="702945" cy="149225"/>
            </a:xfrm>
            <a:custGeom>
              <a:avLst/>
              <a:gdLst/>
              <a:ahLst/>
              <a:cxnLst/>
              <a:rect l="l" t="t" r="r" b="b"/>
              <a:pathLst>
                <a:path w="702945" h="149225" extrusionOk="0">
                  <a:moveTo>
                    <a:pt x="702904" y="0"/>
                  </a:moveTo>
                  <a:lnTo>
                    <a:pt x="0" y="149148"/>
                  </a:lnTo>
                </a:path>
              </a:pathLst>
            </a:custGeom>
            <a:noFill/>
            <a:ln w="31725" cap="flat" cmpd="sng">
              <a:solidFill>
                <a:srgbClr val="FBA91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43;p1"/>
            <p:cNvSpPr/>
            <p:nvPr/>
          </p:nvSpPr>
          <p:spPr>
            <a:xfrm>
              <a:off x="5159031" y="4741612"/>
              <a:ext cx="1086496" cy="200362"/>
            </a:xfrm>
            <a:custGeom>
              <a:avLst/>
              <a:gdLst/>
              <a:ahLst/>
              <a:cxnLst/>
              <a:rect l="l" t="t" r="r" b="b"/>
              <a:pathLst>
                <a:path w="1007745" h="478154" extrusionOk="0">
                  <a:moveTo>
                    <a:pt x="1007547" y="0"/>
                  </a:moveTo>
                  <a:lnTo>
                    <a:pt x="0" y="477593"/>
                  </a:lnTo>
                </a:path>
              </a:pathLst>
            </a:custGeom>
            <a:noFill/>
            <a:ln w="31725" cap="flat" cmpd="sng">
              <a:solidFill>
                <a:srgbClr val="FBA91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44;p1"/>
            <p:cNvSpPr/>
            <p:nvPr/>
          </p:nvSpPr>
          <p:spPr>
            <a:xfrm>
              <a:off x="4662691" y="5793883"/>
              <a:ext cx="1209675" cy="68580"/>
            </a:xfrm>
            <a:custGeom>
              <a:avLst/>
              <a:gdLst/>
              <a:ahLst/>
              <a:cxnLst/>
              <a:rect l="l" t="t" r="r" b="b"/>
              <a:pathLst>
                <a:path w="1209675" h="68579" extrusionOk="0">
                  <a:moveTo>
                    <a:pt x="1209058" y="68228"/>
                  </a:moveTo>
                  <a:lnTo>
                    <a:pt x="0" y="0"/>
                  </a:lnTo>
                </a:path>
              </a:pathLst>
            </a:custGeom>
            <a:noFill/>
            <a:ln w="31725" cap="flat" cmpd="sng">
              <a:solidFill>
                <a:srgbClr val="FBA91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45;p1"/>
            <p:cNvSpPr txBox="1"/>
            <p:nvPr/>
          </p:nvSpPr>
          <p:spPr>
            <a:xfrm>
              <a:off x="4914208" y="3050895"/>
              <a:ext cx="958159" cy="2948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700"/>
                <a:buFont typeface="Arial Narrow"/>
                <a:buNone/>
              </a:pPr>
              <a:r>
                <a:rPr lang="en-US" sz="1700" b="0" i="0" u="none" strike="noStrike" cap="none">
                  <a:solidFill>
                    <a:srgbClr val="FFFFF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SWEDEN</a:t>
              </a:r>
              <a:endParaRPr sz="17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31" name="Google Shape;150;p1"/>
            <p:cNvSpPr/>
            <p:nvPr/>
          </p:nvSpPr>
          <p:spPr>
            <a:xfrm>
              <a:off x="5404532" y="3584100"/>
              <a:ext cx="313944" cy="505968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51;p1"/>
            <p:cNvSpPr/>
            <p:nvPr/>
          </p:nvSpPr>
          <p:spPr>
            <a:xfrm>
              <a:off x="5697461" y="3778580"/>
              <a:ext cx="702945" cy="149225"/>
            </a:xfrm>
            <a:custGeom>
              <a:avLst/>
              <a:gdLst/>
              <a:ahLst/>
              <a:cxnLst/>
              <a:rect l="l" t="t" r="r" b="b"/>
              <a:pathLst>
                <a:path w="702945" h="149225" extrusionOk="0">
                  <a:moveTo>
                    <a:pt x="702904" y="0"/>
                  </a:moveTo>
                  <a:lnTo>
                    <a:pt x="0" y="149148"/>
                  </a:lnTo>
                </a:path>
              </a:pathLst>
            </a:custGeom>
            <a:noFill/>
            <a:ln w="31725" cap="flat" cmpd="sng">
              <a:solidFill>
                <a:srgbClr val="FBA91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52;p1"/>
            <p:cNvSpPr txBox="1"/>
            <p:nvPr/>
          </p:nvSpPr>
          <p:spPr>
            <a:xfrm>
              <a:off x="6490315" y="3514244"/>
              <a:ext cx="2444115" cy="3206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 Narrow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Mittuniversitetet</a:t>
              </a:r>
              <a:r>
                <a:rPr lang="en-US" sz="2000" b="0" i="0" u="none" strike="noStrike" cap="none" dirty="0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Sundsvall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74889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5"/>
          <p:cNvSpPr/>
          <p:nvPr/>
        </p:nvSpPr>
        <p:spPr>
          <a:xfrm>
            <a:off x="5843015" y="0"/>
            <a:ext cx="3300984" cy="414832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15"/>
          <p:cNvSpPr/>
          <p:nvPr/>
        </p:nvSpPr>
        <p:spPr>
          <a:xfrm>
            <a:off x="0" y="5308239"/>
            <a:ext cx="2722880" cy="462280"/>
          </a:xfrm>
          <a:custGeom>
            <a:avLst/>
            <a:gdLst/>
            <a:ahLst/>
            <a:cxnLst/>
            <a:rect l="l" t="t" r="r" b="b"/>
            <a:pathLst>
              <a:path w="2722880" h="462279" extrusionOk="0">
                <a:moveTo>
                  <a:pt x="0" y="0"/>
                </a:moveTo>
                <a:lnTo>
                  <a:pt x="2722308" y="0"/>
                </a:lnTo>
                <a:lnTo>
                  <a:pt x="2722308" y="461670"/>
                </a:lnTo>
                <a:lnTo>
                  <a:pt x="0" y="461670"/>
                </a:lnTo>
                <a:lnTo>
                  <a:pt x="0" y="0"/>
                </a:lnTo>
                <a:close/>
              </a:path>
            </a:pathLst>
          </a:custGeom>
          <a:solidFill>
            <a:srgbClr val="FBA91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15"/>
          <p:cNvSpPr txBox="1"/>
          <p:nvPr/>
        </p:nvSpPr>
        <p:spPr>
          <a:xfrm>
            <a:off x="153327" y="1182623"/>
            <a:ext cx="6176222" cy="4585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ERASMUS CODE: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S-LULEA01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EXCHANGE POSITIONS: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03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MAX DURATION OF THE STAY: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9 months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3020695" lvl="0" indent="0" rtl="0">
              <a:lnSpc>
                <a:spcPct val="147800"/>
              </a:lnSpc>
              <a:spcBef>
                <a:spcPts val="12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STUDY LEVEL :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Master</a:t>
            </a:r>
          </a:p>
          <a:p>
            <a:pPr marL="12700" marR="3020695" lvl="0" indent="0" rtl="0">
              <a:lnSpc>
                <a:spcPct val="147800"/>
              </a:lnSpc>
              <a:spcBef>
                <a:spcPts val="12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EXAMS/ FINAL PROJECT: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both  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REQUIREMENTS :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English B2</a:t>
            </a:r>
            <a:endParaRPr sz="1800" b="1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1341120" lvl="0" indent="0" algn="l" rtl="0">
              <a:lnSpc>
                <a:spcPct val="150500"/>
              </a:lnSpc>
              <a:spcBef>
                <a:spcPts val="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CONTRAINTS: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Suggested to MD students in Automation/Control Systems Eng. and Mechatronics  </a:t>
            </a:r>
            <a:endParaRPr sz="1800" b="1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1341120" lvl="0" indent="0" algn="l" rtl="0">
              <a:lnSpc>
                <a:spcPct val="150500"/>
              </a:lnSpc>
              <a:spcBef>
                <a:spcPts val="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CONTACT PERSON: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Ruggero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Carli</a:t>
            </a:r>
            <a:r>
              <a:rPr lang="en-US" sz="1800" dirty="0"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2000" b="1" i="1" u="sng" strike="noStrike" cap="none" dirty="0">
                <a:solidFill>
                  <a:srgbClr val="4472C4"/>
                </a:solidFill>
                <a:latin typeface="Arial Narrow"/>
                <a:ea typeface="Arial Narrow"/>
                <a:cs typeface="Arial Narrow"/>
                <a:sym typeface="Arial Narr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carlirug@dei.unipd.it</a:t>
            </a:r>
            <a:endParaRPr sz="20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852805" marR="0" lvl="0" indent="0" algn="l" rtl="0">
              <a:lnSpc>
                <a:spcPct val="100000"/>
              </a:lnSpc>
              <a:spcBef>
                <a:spcPts val="819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 Narrow"/>
              <a:buNone/>
            </a:pPr>
            <a:r>
              <a:rPr lang="en-US" sz="2400" b="1" i="0" u="none" strike="noStrike" cap="none" dirty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PROS	</a:t>
            </a:r>
            <a:endParaRPr sz="3600" b="0" i="0" u="none" strike="noStrike" cap="none" baseline="30000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95" name="Google Shape;295;p15"/>
          <p:cNvSpPr/>
          <p:nvPr/>
        </p:nvSpPr>
        <p:spPr>
          <a:xfrm>
            <a:off x="0" y="251429"/>
            <a:ext cx="7162800" cy="718820"/>
          </a:xfrm>
          <a:custGeom>
            <a:avLst/>
            <a:gdLst/>
            <a:ahLst/>
            <a:cxnLst/>
            <a:rect l="l" t="t" r="r" b="b"/>
            <a:pathLst>
              <a:path w="5845810" h="718819" extrusionOk="0">
                <a:moveTo>
                  <a:pt x="0" y="0"/>
                </a:moveTo>
                <a:lnTo>
                  <a:pt x="5845213" y="0"/>
                </a:lnTo>
                <a:lnTo>
                  <a:pt x="5845213" y="718451"/>
                </a:lnTo>
                <a:lnTo>
                  <a:pt x="0" y="718451"/>
                </a:lnTo>
                <a:lnTo>
                  <a:pt x="0" y="0"/>
                </a:lnTo>
                <a:close/>
              </a:path>
            </a:pathLst>
          </a:custGeom>
          <a:solidFill>
            <a:srgbClr val="1B469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5"/>
          <p:cNvSpPr txBox="1">
            <a:spLocks noGrp="1"/>
          </p:cNvSpPr>
          <p:nvPr>
            <p:ph type="title"/>
          </p:nvPr>
        </p:nvSpPr>
        <p:spPr>
          <a:xfrm>
            <a:off x="191452" y="278891"/>
            <a:ext cx="6446854" cy="613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dirty="0"/>
              <a:t>Lulea </a:t>
            </a:r>
            <a:r>
              <a:rPr lang="en-US" sz="3900" dirty="0" err="1"/>
              <a:t>Tekniska</a:t>
            </a:r>
            <a:r>
              <a:rPr lang="en-US" sz="3900" dirty="0"/>
              <a:t> </a:t>
            </a:r>
            <a:r>
              <a:rPr lang="en-US" sz="3900" dirty="0" err="1"/>
              <a:t>Universitet</a:t>
            </a:r>
            <a:endParaRPr sz="3900" dirty="0"/>
          </a:p>
        </p:txBody>
      </p:sp>
      <p:sp>
        <p:nvSpPr>
          <p:cNvPr id="297" name="Google Shape;297;p15"/>
          <p:cNvSpPr txBox="1"/>
          <p:nvPr/>
        </p:nvSpPr>
        <p:spPr>
          <a:xfrm>
            <a:off x="188394" y="5882388"/>
            <a:ext cx="2181225" cy="61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97815" marR="0" lvl="0" indent="-2851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Several labs</a:t>
            </a:r>
            <a:endParaRPr sz="16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97815" marR="0" lvl="0" indent="-285115" algn="l" rtl="0">
              <a:lnSpc>
                <a:spcPct val="100000"/>
              </a:lnSpc>
              <a:spcBef>
                <a:spcPts val="885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International environment</a:t>
            </a:r>
            <a:endParaRPr sz="16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98" name="Google Shape;298;p15"/>
          <p:cNvSpPr txBox="1"/>
          <p:nvPr/>
        </p:nvSpPr>
        <p:spPr>
          <a:xfrm>
            <a:off x="2898818" y="5818019"/>
            <a:ext cx="2222500" cy="866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97815" marR="5080" lvl="0" indent="-2851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Priority to Master thesis in  Automation</a:t>
            </a:r>
            <a:endParaRPr sz="16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97815" marR="0" lvl="0" indent="-285115" algn="l" rtl="0">
              <a:lnSpc>
                <a:spcPct val="100000"/>
              </a:lnSpc>
              <a:spcBef>
                <a:spcPts val="98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High cost of living</a:t>
            </a:r>
            <a:endParaRPr sz="16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99" name="Google Shape;299;p15"/>
          <p:cNvSpPr/>
          <p:nvPr/>
        </p:nvSpPr>
        <p:spPr>
          <a:xfrm>
            <a:off x="5845216" y="4161308"/>
            <a:ext cx="3298783" cy="2693478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15"/>
          <p:cNvSpPr/>
          <p:nvPr/>
        </p:nvSpPr>
        <p:spPr>
          <a:xfrm>
            <a:off x="2823411" y="5308239"/>
            <a:ext cx="2722880" cy="462280"/>
          </a:xfrm>
          <a:custGeom>
            <a:avLst/>
            <a:gdLst/>
            <a:ahLst/>
            <a:cxnLst/>
            <a:rect l="l" t="t" r="r" b="b"/>
            <a:pathLst>
              <a:path w="2722880" h="462279" extrusionOk="0">
                <a:moveTo>
                  <a:pt x="0" y="0"/>
                </a:moveTo>
                <a:lnTo>
                  <a:pt x="2722308" y="0"/>
                </a:lnTo>
                <a:lnTo>
                  <a:pt x="2722308" y="461670"/>
                </a:lnTo>
                <a:lnTo>
                  <a:pt x="0" y="461670"/>
                </a:lnTo>
                <a:lnTo>
                  <a:pt x="0" y="0"/>
                </a:lnTo>
                <a:close/>
              </a:path>
            </a:pathLst>
          </a:custGeom>
          <a:solidFill>
            <a:srgbClr val="FBA91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 Narrow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CONS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841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7999" y="0"/>
            <a:ext cx="3796001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16"/>
          <p:cNvSpPr txBox="1"/>
          <p:nvPr/>
        </p:nvSpPr>
        <p:spPr>
          <a:xfrm>
            <a:off x="0" y="250825"/>
            <a:ext cx="9051925" cy="719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925" rIns="0" bIns="0" anchor="t" anchorCtr="0">
            <a:spAutoFit/>
          </a:bodyPr>
          <a:lstStyle/>
          <a:p>
            <a:pPr marL="31686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Arial Narrow"/>
              <a:buNone/>
            </a:pPr>
            <a:r>
              <a:rPr lang="en-US" sz="3900" b="1" i="0" u="none" strike="noStrike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Technische Universität Graz</a:t>
            </a:r>
            <a:endParaRPr sz="39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07" name="Google Shape;307;p16"/>
          <p:cNvSpPr/>
          <p:nvPr/>
        </p:nvSpPr>
        <p:spPr>
          <a:xfrm>
            <a:off x="0" y="250825"/>
            <a:ext cx="6857999" cy="719455"/>
          </a:xfrm>
          <a:custGeom>
            <a:avLst/>
            <a:gdLst/>
            <a:ahLst/>
            <a:cxnLst/>
            <a:rect l="l" t="t" r="r" b="b"/>
            <a:pathLst>
              <a:path w="9051925" h="719455" extrusionOk="0">
                <a:moveTo>
                  <a:pt x="0" y="0"/>
                </a:moveTo>
                <a:lnTo>
                  <a:pt x="9051925" y="0"/>
                </a:lnTo>
                <a:lnTo>
                  <a:pt x="9051925" y="719137"/>
                </a:lnTo>
                <a:lnTo>
                  <a:pt x="0" y="719137"/>
                </a:lnTo>
                <a:lnTo>
                  <a:pt x="0" y="0"/>
                </a:lnTo>
                <a:close/>
              </a:path>
            </a:pathLst>
          </a:custGeom>
          <a:solidFill>
            <a:srgbClr val="1B469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16"/>
          <p:cNvSpPr txBox="1">
            <a:spLocks noGrp="1"/>
          </p:cNvSpPr>
          <p:nvPr>
            <p:ph type="title"/>
          </p:nvPr>
        </p:nvSpPr>
        <p:spPr>
          <a:xfrm>
            <a:off x="191452" y="278891"/>
            <a:ext cx="626014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/>
            <a:r>
              <a:rPr lang="en-US" sz="3900" dirty="0"/>
              <a:t>Lulea </a:t>
            </a:r>
            <a:r>
              <a:rPr lang="en-US" sz="3900" dirty="0" err="1"/>
              <a:t>Tekniska</a:t>
            </a:r>
            <a:r>
              <a:rPr lang="en-US" sz="3900" dirty="0"/>
              <a:t> </a:t>
            </a:r>
            <a:r>
              <a:rPr lang="en-US" sz="3900" dirty="0" err="1"/>
              <a:t>Universitet</a:t>
            </a:r>
            <a:r>
              <a:rPr lang="en-US" sz="3900" dirty="0"/>
              <a:t> </a:t>
            </a:r>
            <a:r>
              <a:rPr lang="en-US" sz="3900" dirty="0" err="1"/>
              <a:t>Universitet</a:t>
            </a:r>
            <a:endParaRPr sz="3900" dirty="0"/>
          </a:p>
        </p:txBody>
      </p:sp>
      <p:sp>
        <p:nvSpPr>
          <p:cNvPr id="309" name="Google Shape;309;p16"/>
          <p:cNvSpPr txBox="1"/>
          <p:nvPr/>
        </p:nvSpPr>
        <p:spPr>
          <a:xfrm>
            <a:off x="148589" y="1179576"/>
            <a:ext cx="5096511" cy="6753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UNIVERSITY WEBSITE: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430"/>
              </a:spcBef>
              <a:spcAft>
                <a:spcPts val="0"/>
              </a:spcAft>
              <a:buClr>
                <a:srgbClr val="0563C1"/>
              </a:buClr>
              <a:buSzPts val="1800"/>
              <a:buFont typeface="Arial Narrow"/>
              <a:buNone/>
            </a:pPr>
            <a:r>
              <a:rPr lang="en-US" sz="1800" b="0" i="0" u="sng" strike="noStrike" cap="none" dirty="0">
                <a:solidFill>
                  <a:srgbClr val="0563C1"/>
                </a:solidFill>
                <a:latin typeface="Arial Narrow"/>
                <a:ea typeface="Arial Narrow"/>
                <a:cs typeface="Arial Narrow"/>
                <a:sym typeface="Arial Narr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https://www.ltu.se/?l=en</a:t>
            </a:r>
            <a:endParaRPr sz="1800" b="0" i="0" u="sng" strike="noStrike" cap="none" dirty="0">
              <a:solidFill>
                <a:srgbClr val="0563C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430"/>
              </a:spcBef>
              <a:spcAft>
                <a:spcPts val="0"/>
              </a:spcAft>
              <a:buClr>
                <a:schemeClr val="dk1"/>
              </a:buClr>
              <a:buSzPts val="2450"/>
              <a:buFont typeface="Calibri"/>
              <a:buNone/>
            </a:pPr>
            <a:endParaRPr sz="245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LIST OF EXAMS OFFERED BY THE FOREIGN UNIVERSITY: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030"/>
              </a:spcBef>
              <a:spcAft>
                <a:spcPts val="0"/>
              </a:spcAft>
              <a:buClr>
                <a:srgbClr val="0563C1"/>
              </a:buClr>
              <a:buSzPts val="1800"/>
              <a:buFont typeface="Arial Narrow"/>
              <a:buNone/>
            </a:pPr>
            <a:r>
              <a:rPr lang="en-US" sz="1800" b="0" i="0" u="sng" strike="noStrike" cap="none" dirty="0">
                <a:solidFill>
                  <a:srgbClr val="0563C1"/>
                </a:solidFill>
                <a:latin typeface="Arial Narrow"/>
                <a:ea typeface="Arial Narrow"/>
                <a:cs typeface="Arial Narrow"/>
                <a:sym typeface="Arial Narrow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https://www.ltu.se/edu/Exchange-Studies/exchangesearch?l=en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CONTACT PERSON ABROAD: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Khalid Atta </a:t>
            </a:r>
            <a:r>
              <a:rPr lang="en-US" sz="1800" b="1" i="0" u="sng" strike="noStrike" cap="none" dirty="0">
                <a:solidFill>
                  <a:srgbClr val="0563C1"/>
                </a:solidFill>
                <a:latin typeface="Arial Narrow"/>
                <a:ea typeface="Arial Narrow"/>
                <a:cs typeface="Arial Narrow"/>
                <a:sym typeface="Arial Narrow"/>
                <a:hlinkClick r:id="rId6"/>
              </a:rPr>
              <a:t>khalid.atta@ltu.se</a:t>
            </a:r>
            <a:endParaRPr lang="en-US" sz="1800" b="1" i="0" u="sng" strike="noStrike" cap="none" dirty="0">
              <a:solidFill>
                <a:srgbClr val="0563C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>
              <a:spcBef>
                <a:spcPts val="1125"/>
              </a:spcBef>
              <a:buSzPts val="1800"/>
            </a:pPr>
            <a:endParaRPr lang="en-US" sz="1800" dirty="0"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>
              <a:spcBef>
                <a:spcPts val="1125"/>
              </a:spcBef>
              <a:buSzPts val="1800"/>
            </a:pPr>
            <a:r>
              <a:rPr lang="en-US" sz="1800" dirty="0">
                <a:latin typeface="Arial Narrow"/>
                <a:ea typeface="Arial Narrow"/>
                <a:cs typeface="Arial Narrow"/>
                <a:sym typeface="Arial Narrow"/>
              </a:rPr>
              <a:t>SUGGESTION: to take exams it is better to go during the first semester (end of August- end of December)</a:t>
            </a:r>
            <a:endParaRPr lang="en-US" sz="1800" b="1" u="sng" dirty="0">
              <a:solidFill>
                <a:srgbClr val="0563C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>
              <a:spcBef>
                <a:spcPts val="1125"/>
              </a:spcBef>
              <a:buSzPts val="1800"/>
            </a:pPr>
            <a:endParaRPr lang="en-US" sz="1800" dirty="0"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>
              <a:spcBef>
                <a:spcPts val="1125"/>
              </a:spcBef>
              <a:buSzPts val="1800"/>
            </a:pPr>
            <a:r>
              <a:rPr lang="en-US" sz="1800" dirty="0">
                <a:latin typeface="Arial Narrow"/>
                <a:ea typeface="Arial Narrow"/>
                <a:cs typeface="Arial Narrow"/>
                <a:sym typeface="Arial Narrow"/>
              </a:rPr>
              <a:t>FEEDBACK FROM PAST STUDENTS: Extremely positive; </a:t>
            </a:r>
            <a:r>
              <a:rPr lang="en-US" sz="1800" i="1" dirty="0">
                <a:latin typeface="Arial Narrow"/>
                <a:ea typeface="Arial Narrow"/>
                <a:cs typeface="Arial Narrow"/>
                <a:sym typeface="Arial Narrow"/>
              </a:rPr>
              <a:t>the weather is cold but the university environment is </a:t>
            </a:r>
            <a:r>
              <a:rPr lang="en-US" sz="1800" i="1" dirty="0" err="1">
                <a:latin typeface="Arial Narrow"/>
                <a:ea typeface="Arial Narrow"/>
                <a:cs typeface="Arial Narrow"/>
                <a:sym typeface="Arial Narrow"/>
              </a:rPr>
              <a:t>warmy</a:t>
            </a:r>
            <a:r>
              <a:rPr lang="en-US" sz="1800" dirty="0">
                <a:latin typeface="Arial Narrow"/>
                <a:ea typeface="Arial Narrow"/>
                <a:cs typeface="Arial Narrow"/>
                <a:sym typeface="Arial Narrow"/>
              </a:rPr>
              <a:t>!</a:t>
            </a:r>
          </a:p>
          <a:p>
            <a:pPr marL="12700" marR="0" lvl="0" indent="0" algn="l" rtl="0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endParaRPr lang="en-US" sz="1800" b="1" i="0" u="sng" strike="noStrike" cap="none" dirty="0">
              <a:solidFill>
                <a:srgbClr val="0563C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endParaRPr lang="en-US" sz="1800" b="1" i="0" u="sng" strike="noStrike" cap="none" dirty="0">
              <a:solidFill>
                <a:srgbClr val="0563C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310" name="Google Shape;310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47999" y="3417464"/>
            <a:ext cx="3796001" cy="3440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7728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"/>
          <p:cNvSpPr/>
          <p:nvPr/>
        </p:nvSpPr>
        <p:spPr>
          <a:xfrm>
            <a:off x="201168" y="1146047"/>
            <a:ext cx="7418700" cy="5712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1"/>
          <p:cNvSpPr/>
          <p:nvPr/>
        </p:nvSpPr>
        <p:spPr>
          <a:xfrm>
            <a:off x="0" y="207962"/>
            <a:ext cx="7821930" cy="704850"/>
          </a:xfrm>
          <a:custGeom>
            <a:avLst/>
            <a:gdLst/>
            <a:ahLst/>
            <a:cxnLst/>
            <a:rect l="l" t="t" r="r" b="b"/>
            <a:pathLst>
              <a:path w="7821930" h="704850" extrusionOk="0">
                <a:moveTo>
                  <a:pt x="0" y="0"/>
                </a:moveTo>
                <a:lnTo>
                  <a:pt x="7821612" y="0"/>
                </a:lnTo>
                <a:lnTo>
                  <a:pt x="7821612" y="704850"/>
                </a:lnTo>
                <a:lnTo>
                  <a:pt x="0" y="704850"/>
                </a:lnTo>
                <a:lnTo>
                  <a:pt x="0" y="0"/>
                </a:lnTo>
                <a:close/>
              </a:path>
            </a:pathLst>
          </a:custGeom>
          <a:solidFill>
            <a:srgbClr val="1B469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1"/>
          <p:cNvSpPr txBox="1">
            <a:spLocks noGrp="1"/>
          </p:cNvSpPr>
          <p:nvPr>
            <p:ph type="title"/>
          </p:nvPr>
        </p:nvSpPr>
        <p:spPr>
          <a:xfrm>
            <a:off x="78739" y="230123"/>
            <a:ext cx="5659755" cy="613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/>
              <a:t>France, Belgium, Switzerland</a:t>
            </a:r>
            <a:endParaRPr sz="3900"/>
          </a:p>
        </p:txBody>
      </p:sp>
      <p:sp>
        <p:nvSpPr>
          <p:cNvPr id="168" name="Google Shape;168;p1"/>
          <p:cNvSpPr/>
          <p:nvPr/>
        </p:nvSpPr>
        <p:spPr>
          <a:xfrm>
            <a:off x="3819144" y="2337816"/>
            <a:ext cx="292608" cy="475488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1"/>
          <p:cNvSpPr/>
          <p:nvPr/>
        </p:nvSpPr>
        <p:spPr>
          <a:xfrm>
            <a:off x="4398264" y="4517135"/>
            <a:ext cx="292608" cy="475488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1"/>
          <p:cNvSpPr/>
          <p:nvPr/>
        </p:nvSpPr>
        <p:spPr>
          <a:xfrm>
            <a:off x="4892040" y="4648200"/>
            <a:ext cx="295656" cy="472439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"/>
          <p:cNvSpPr/>
          <p:nvPr/>
        </p:nvSpPr>
        <p:spPr>
          <a:xfrm>
            <a:off x="2529839" y="4962144"/>
            <a:ext cx="295656" cy="475488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1"/>
          <p:cNvSpPr txBox="1"/>
          <p:nvPr/>
        </p:nvSpPr>
        <p:spPr>
          <a:xfrm>
            <a:off x="131254" y="4391152"/>
            <a:ext cx="2292350" cy="62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 Narrow"/>
              <a:buNone/>
            </a:pPr>
            <a:r>
              <a:rPr lang="en-US" sz="2000" b="0" i="0" u="none" strike="noStrike" cap="none" dirty="0" err="1">
                <a:solidFill>
                  <a:schemeClr val="bg1">
                    <a:lumMod val="6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Institut</a:t>
            </a:r>
            <a:r>
              <a:rPr lang="en-US" sz="2000" b="0" i="0" u="none" strike="noStrike" cap="none" dirty="0">
                <a:solidFill>
                  <a:schemeClr val="bg1">
                    <a:lumMod val="6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2000" b="0" i="0" u="none" strike="noStrike" cap="none" dirty="0" err="1">
                <a:solidFill>
                  <a:schemeClr val="bg1">
                    <a:lumMod val="6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Polytechnique</a:t>
            </a:r>
            <a:r>
              <a:rPr lang="en-US" sz="2000" b="0" i="0" u="none" strike="noStrike" cap="none" dirty="0">
                <a:solidFill>
                  <a:schemeClr val="bg1">
                    <a:lumMod val="6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 de</a:t>
            </a:r>
            <a:endParaRPr sz="2000" b="0" i="0" u="none" strike="noStrike" cap="none" dirty="0">
              <a:solidFill>
                <a:schemeClr val="bg1">
                  <a:lumMod val="65000"/>
                </a:schemeClr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32842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 Narrow"/>
              <a:buNone/>
            </a:pPr>
            <a:r>
              <a:rPr lang="en-US" sz="2000" b="0" i="0" u="none" strike="noStrike" cap="none" dirty="0">
                <a:solidFill>
                  <a:schemeClr val="bg1">
                    <a:lumMod val="6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Bordeaux</a:t>
            </a:r>
            <a:endParaRPr sz="2000" b="0" i="0" u="none" strike="noStrike" cap="none" dirty="0">
              <a:solidFill>
                <a:schemeClr val="bg1">
                  <a:lumMod val="65000"/>
                </a:schemeClr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73" name="Google Shape;173;p1"/>
          <p:cNvSpPr/>
          <p:nvPr/>
        </p:nvSpPr>
        <p:spPr>
          <a:xfrm>
            <a:off x="2154236" y="5016627"/>
            <a:ext cx="498466" cy="281297"/>
          </a:xfrm>
          <a:custGeom>
            <a:avLst/>
            <a:gdLst/>
            <a:ahLst/>
            <a:cxnLst/>
            <a:rect l="l" t="t" r="r" b="b"/>
            <a:pathLst>
              <a:path w="604519" h="236854" extrusionOk="0">
                <a:moveTo>
                  <a:pt x="604529" y="236417"/>
                </a:moveTo>
                <a:lnTo>
                  <a:pt x="0" y="0"/>
                </a:lnTo>
              </a:path>
            </a:pathLst>
          </a:custGeom>
          <a:noFill/>
          <a:ln w="31725" cap="flat" cmpd="sng">
            <a:solidFill>
              <a:srgbClr val="FBA9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1"/>
          <p:cNvSpPr/>
          <p:nvPr/>
        </p:nvSpPr>
        <p:spPr>
          <a:xfrm>
            <a:off x="1779070" y="2503487"/>
            <a:ext cx="2098040" cy="142875"/>
          </a:xfrm>
          <a:custGeom>
            <a:avLst/>
            <a:gdLst/>
            <a:ahLst/>
            <a:cxnLst/>
            <a:rect l="l" t="t" r="r" b="b"/>
            <a:pathLst>
              <a:path w="2098040" h="142875" extrusionOk="0">
                <a:moveTo>
                  <a:pt x="2097604" y="0"/>
                </a:moveTo>
                <a:lnTo>
                  <a:pt x="0" y="142802"/>
                </a:lnTo>
              </a:path>
            </a:pathLst>
          </a:custGeom>
          <a:noFill/>
          <a:ln w="31725" cap="flat" cmpd="sng">
            <a:solidFill>
              <a:srgbClr val="FBA9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1"/>
          <p:cNvSpPr/>
          <p:nvPr/>
        </p:nvSpPr>
        <p:spPr>
          <a:xfrm>
            <a:off x="4383087" y="4728415"/>
            <a:ext cx="133350" cy="1649095"/>
          </a:xfrm>
          <a:custGeom>
            <a:avLst/>
            <a:gdLst/>
            <a:ahLst/>
            <a:cxnLst/>
            <a:rect l="l" t="t" r="r" b="b"/>
            <a:pathLst>
              <a:path w="133350" h="1649095" extrusionOk="0">
                <a:moveTo>
                  <a:pt x="0" y="1648571"/>
                </a:moveTo>
                <a:lnTo>
                  <a:pt x="133281" y="0"/>
                </a:lnTo>
              </a:path>
            </a:pathLst>
          </a:custGeom>
          <a:noFill/>
          <a:ln w="31725" cap="flat" cmpd="sng">
            <a:solidFill>
              <a:srgbClr val="FBA9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1"/>
          <p:cNvSpPr/>
          <p:nvPr/>
        </p:nvSpPr>
        <p:spPr>
          <a:xfrm>
            <a:off x="5040743" y="4939337"/>
            <a:ext cx="844550" cy="1224915"/>
          </a:xfrm>
          <a:custGeom>
            <a:avLst/>
            <a:gdLst/>
            <a:ahLst/>
            <a:cxnLst/>
            <a:rect l="l" t="t" r="r" b="b"/>
            <a:pathLst>
              <a:path w="844550" h="1224914" extrusionOk="0">
                <a:moveTo>
                  <a:pt x="844119" y="1224925"/>
                </a:moveTo>
                <a:lnTo>
                  <a:pt x="0" y="0"/>
                </a:lnTo>
              </a:path>
            </a:pathLst>
          </a:custGeom>
          <a:noFill/>
          <a:ln w="31725" cap="flat" cmpd="sng">
            <a:solidFill>
              <a:srgbClr val="FBA9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1"/>
          <p:cNvSpPr txBox="1"/>
          <p:nvPr/>
        </p:nvSpPr>
        <p:spPr>
          <a:xfrm>
            <a:off x="3234689" y="3304032"/>
            <a:ext cx="795020" cy="290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 Narrow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FRANCE</a:t>
            </a:r>
            <a:endParaRPr sz="18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78" name="Google Shape;178;p1"/>
          <p:cNvSpPr txBox="1"/>
          <p:nvPr/>
        </p:nvSpPr>
        <p:spPr>
          <a:xfrm>
            <a:off x="4963363" y="1298524"/>
            <a:ext cx="871219" cy="290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693"/>
              </a:buClr>
              <a:buSzPts val="1800"/>
              <a:buFont typeface="Arial Narrow"/>
              <a:buNone/>
            </a:pPr>
            <a:r>
              <a:rPr lang="en-US" sz="1800" b="0" i="0" u="none" strike="noStrike" cap="none">
                <a:solidFill>
                  <a:srgbClr val="1B4693"/>
                </a:solidFill>
                <a:latin typeface="Arial Narrow"/>
                <a:ea typeface="Arial Narrow"/>
                <a:cs typeface="Arial Narrow"/>
                <a:sym typeface="Arial Narrow"/>
              </a:rPr>
              <a:t>BELGIUM</a:t>
            </a:r>
            <a:endParaRPr sz="18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79" name="Google Shape;179;p1"/>
          <p:cNvSpPr/>
          <p:nvPr/>
        </p:nvSpPr>
        <p:spPr>
          <a:xfrm>
            <a:off x="4620767" y="1685544"/>
            <a:ext cx="295656" cy="472439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1"/>
          <p:cNvSpPr/>
          <p:nvPr/>
        </p:nvSpPr>
        <p:spPr>
          <a:xfrm>
            <a:off x="5242341" y="1944936"/>
            <a:ext cx="815975" cy="487680"/>
          </a:xfrm>
          <a:custGeom>
            <a:avLst/>
            <a:gdLst/>
            <a:ahLst/>
            <a:cxnLst/>
            <a:rect l="l" t="t" r="r" b="b"/>
            <a:pathLst>
              <a:path w="815975" h="487680" extrusionOk="0">
                <a:moveTo>
                  <a:pt x="815558" y="487113"/>
                </a:moveTo>
                <a:lnTo>
                  <a:pt x="0" y="0"/>
                </a:lnTo>
              </a:path>
            </a:pathLst>
          </a:custGeom>
          <a:noFill/>
          <a:ln w="31725" cap="flat" cmpd="sng">
            <a:solidFill>
              <a:srgbClr val="FBA9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1"/>
          <p:cNvSpPr/>
          <p:nvPr/>
        </p:nvSpPr>
        <p:spPr>
          <a:xfrm>
            <a:off x="4946903" y="1706879"/>
            <a:ext cx="295655" cy="475488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1"/>
          <p:cNvSpPr/>
          <p:nvPr/>
        </p:nvSpPr>
        <p:spPr>
          <a:xfrm>
            <a:off x="4453128" y="1353311"/>
            <a:ext cx="292608" cy="472439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1"/>
          <p:cNvSpPr/>
          <p:nvPr/>
        </p:nvSpPr>
        <p:spPr>
          <a:xfrm>
            <a:off x="5687567" y="3639311"/>
            <a:ext cx="292608" cy="472439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1"/>
          <p:cNvSpPr/>
          <p:nvPr/>
        </p:nvSpPr>
        <p:spPr>
          <a:xfrm>
            <a:off x="3548611" y="1435227"/>
            <a:ext cx="1076325" cy="250825"/>
          </a:xfrm>
          <a:custGeom>
            <a:avLst/>
            <a:gdLst/>
            <a:ahLst/>
            <a:cxnLst/>
            <a:rect l="l" t="t" r="r" b="b"/>
            <a:pathLst>
              <a:path w="1076325" h="250825" extrusionOk="0">
                <a:moveTo>
                  <a:pt x="1075776" y="250697"/>
                </a:moveTo>
                <a:lnTo>
                  <a:pt x="0" y="0"/>
                </a:lnTo>
              </a:path>
            </a:pathLst>
          </a:custGeom>
          <a:noFill/>
          <a:ln w="31725" cap="flat" cmpd="sng">
            <a:solidFill>
              <a:srgbClr val="FBA9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1"/>
          <p:cNvSpPr/>
          <p:nvPr/>
        </p:nvSpPr>
        <p:spPr>
          <a:xfrm>
            <a:off x="3134484" y="1903421"/>
            <a:ext cx="1488440" cy="17780"/>
          </a:xfrm>
          <a:custGeom>
            <a:avLst/>
            <a:gdLst/>
            <a:ahLst/>
            <a:cxnLst/>
            <a:rect l="l" t="t" r="r" b="b"/>
            <a:pathLst>
              <a:path w="1488439" h="17780" extrusionOk="0">
                <a:moveTo>
                  <a:pt x="1488315" y="17453"/>
                </a:moveTo>
                <a:lnTo>
                  <a:pt x="0" y="0"/>
                </a:lnTo>
              </a:path>
            </a:pathLst>
          </a:custGeom>
          <a:noFill/>
          <a:ln w="31725" cap="flat" cmpd="sng">
            <a:solidFill>
              <a:srgbClr val="FBA9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1"/>
          <p:cNvSpPr/>
          <p:nvPr/>
        </p:nvSpPr>
        <p:spPr>
          <a:xfrm>
            <a:off x="6467938" y="3757626"/>
            <a:ext cx="908050" cy="27305"/>
          </a:xfrm>
          <a:custGeom>
            <a:avLst/>
            <a:gdLst/>
            <a:ahLst/>
            <a:cxnLst/>
            <a:rect l="l" t="t" r="r" b="b"/>
            <a:pathLst>
              <a:path w="908050" h="27304" extrusionOk="0">
                <a:moveTo>
                  <a:pt x="907586" y="26973"/>
                </a:moveTo>
                <a:lnTo>
                  <a:pt x="0" y="0"/>
                </a:lnTo>
              </a:path>
            </a:pathLst>
          </a:custGeom>
          <a:noFill/>
          <a:ln w="31725" cap="flat" cmpd="sng">
            <a:solidFill>
              <a:srgbClr val="70AD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1"/>
          <p:cNvSpPr/>
          <p:nvPr/>
        </p:nvSpPr>
        <p:spPr>
          <a:xfrm>
            <a:off x="5834849" y="3935729"/>
            <a:ext cx="1541145" cy="620395"/>
          </a:xfrm>
          <a:custGeom>
            <a:avLst/>
            <a:gdLst/>
            <a:ahLst/>
            <a:cxnLst/>
            <a:rect l="l" t="t" r="r" b="b"/>
            <a:pathLst>
              <a:path w="1541145" h="620395" extrusionOk="0">
                <a:moveTo>
                  <a:pt x="1540675" y="620395"/>
                </a:moveTo>
                <a:lnTo>
                  <a:pt x="0" y="0"/>
                </a:lnTo>
              </a:path>
            </a:pathLst>
          </a:custGeom>
          <a:noFill/>
          <a:ln w="31725" cap="flat" cmpd="sng">
            <a:solidFill>
              <a:srgbClr val="70AD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"/>
          <p:cNvSpPr txBox="1"/>
          <p:nvPr/>
        </p:nvSpPr>
        <p:spPr>
          <a:xfrm>
            <a:off x="4349115" y="3629152"/>
            <a:ext cx="4500300" cy="28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10642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 Narrow"/>
              <a:buNone/>
            </a:pPr>
            <a:r>
              <a:rPr lang="en-US" sz="2000" b="0" i="0" u="none" strike="noStrike" cap="none" dirty="0">
                <a:solidFill>
                  <a:schemeClr val="bg1">
                    <a:lumMod val="6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ETH Zürich</a:t>
            </a:r>
            <a:endParaRPr sz="2000" b="0" i="0" u="none" strike="noStrike" cap="none" dirty="0">
              <a:solidFill>
                <a:schemeClr val="bg1">
                  <a:lumMod val="65000"/>
                </a:schemeClr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>
                <a:schemeClr val="dk1"/>
              </a:buClr>
              <a:buSzPts val="2950"/>
              <a:buFont typeface="Calibri"/>
              <a:buNone/>
            </a:pPr>
            <a:endParaRPr sz="2950" b="0" i="0" u="none" strike="noStrike" cap="none" dirty="0">
              <a:solidFill>
                <a:schemeClr val="bg1">
                  <a:lumMod val="6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508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 Narrow"/>
              <a:buNone/>
            </a:pPr>
            <a:r>
              <a:rPr lang="en-US" sz="2000" b="0" i="0" u="none" strike="noStrike" cap="none" dirty="0">
                <a:solidFill>
                  <a:schemeClr val="bg1">
                    <a:lumMod val="6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EPF Lausanne</a:t>
            </a:r>
            <a:endParaRPr sz="2000" b="0" i="0" u="none" strike="noStrike" cap="none" dirty="0">
              <a:solidFill>
                <a:schemeClr val="bg1">
                  <a:lumMod val="65000"/>
                </a:schemeClr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362075" marR="0" lvl="0" indent="0" algn="l" rtl="0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1B4693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1B4693"/>
                </a:solidFill>
                <a:latin typeface="Arial Narrow"/>
                <a:ea typeface="Arial Narrow"/>
                <a:cs typeface="Arial Narrow"/>
                <a:sym typeface="Arial Narrow"/>
              </a:rPr>
              <a:t>SWITZERLAND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</a:pPr>
            <a:endParaRPr sz="29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26870" marR="91122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 Narrow"/>
              <a:buNone/>
            </a:pPr>
            <a:r>
              <a:rPr lang="en-US" sz="2000" b="0" i="0" u="none" strike="noStrike" cap="none" dirty="0">
                <a:solidFill>
                  <a:schemeClr val="bg1">
                    <a:lumMod val="6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Grenoble INP</a:t>
            </a:r>
            <a:endParaRPr sz="2000" b="0" i="0" u="none" strike="noStrike" cap="none" dirty="0">
              <a:solidFill>
                <a:schemeClr val="bg1">
                  <a:lumMod val="65000"/>
                </a:schemeClr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595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 Narrow"/>
              <a:buNone/>
            </a:pPr>
            <a:r>
              <a:rPr lang="en-US" sz="2000" b="0" i="0" u="none" strike="noStrike" cap="none" dirty="0" err="1">
                <a:solidFill>
                  <a:schemeClr val="bg1">
                    <a:lumMod val="6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Université</a:t>
            </a:r>
            <a:r>
              <a:rPr lang="en-US" sz="2000" b="0" i="0" u="none" strike="noStrike" cap="none" dirty="0">
                <a:solidFill>
                  <a:schemeClr val="bg1">
                    <a:lumMod val="6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2000" b="0" i="0" u="none" strike="noStrike" cap="none" dirty="0" err="1">
                <a:solidFill>
                  <a:schemeClr val="bg1">
                    <a:lumMod val="6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St.Etienne</a:t>
            </a:r>
            <a:endParaRPr sz="2000" b="0" i="0" u="none" strike="noStrike" cap="none" dirty="0">
              <a:solidFill>
                <a:schemeClr val="bg1">
                  <a:lumMod val="65000"/>
                </a:schemeClr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89" name="Google Shape;189;p1"/>
          <p:cNvSpPr/>
          <p:nvPr/>
        </p:nvSpPr>
        <p:spPr>
          <a:xfrm>
            <a:off x="6272784" y="3465576"/>
            <a:ext cx="295656" cy="475488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"/>
          <p:cNvSpPr/>
          <p:nvPr/>
        </p:nvSpPr>
        <p:spPr>
          <a:xfrm>
            <a:off x="4809744" y="1645920"/>
            <a:ext cx="292608" cy="472439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"/>
          <p:cNvSpPr/>
          <p:nvPr/>
        </p:nvSpPr>
        <p:spPr>
          <a:xfrm>
            <a:off x="5037690" y="1597025"/>
            <a:ext cx="1083945" cy="152400"/>
          </a:xfrm>
          <a:custGeom>
            <a:avLst/>
            <a:gdLst/>
            <a:ahLst/>
            <a:cxnLst/>
            <a:rect l="l" t="t" r="r" b="b"/>
            <a:pathLst>
              <a:path w="1083945" h="152400" extrusionOk="0">
                <a:moveTo>
                  <a:pt x="1083709" y="0"/>
                </a:moveTo>
                <a:lnTo>
                  <a:pt x="0" y="152322"/>
                </a:lnTo>
              </a:path>
            </a:pathLst>
          </a:custGeom>
          <a:noFill/>
          <a:ln w="31725" cap="flat" cmpd="sng">
            <a:solidFill>
              <a:srgbClr val="FBA9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"/>
          <p:cNvSpPr txBox="1"/>
          <p:nvPr/>
        </p:nvSpPr>
        <p:spPr>
          <a:xfrm>
            <a:off x="6136640" y="1306576"/>
            <a:ext cx="2155825" cy="144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827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 Narrow"/>
              <a:buNone/>
            </a:pPr>
            <a:r>
              <a:rPr lang="en-US" sz="2000" b="0" i="0" u="none" strike="noStrike" cap="none">
                <a:solidFill>
                  <a:schemeClr val="bg1">
                    <a:lumMod val="6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Katholieke Universitet  Leuven</a:t>
            </a:r>
            <a:endParaRPr>
              <a:solidFill>
                <a:schemeClr val="bg1">
                  <a:lumMod val="65000"/>
                </a:schemeClr>
              </a:solidFill>
            </a:endParaRPr>
          </a:p>
          <a:p>
            <a:pPr marL="12700" marR="202565" lvl="0" indent="0" algn="l" rtl="0">
              <a:lnSpc>
                <a:spcPct val="100000"/>
              </a:lnSpc>
              <a:spcBef>
                <a:spcPts val="163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 Narrow"/>
              <a:buNone/>
            </a:pPr>
            <a:r>
              <a:rPr lang="en-US" sz="2000" b="0" i="0" u="none" strike="noStrike" cap="none">
                <a:solidFill>
                  <a:schemeClr val="bg1">
                    <a:lumMod val="6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Université catholique  de Louvain</a:t>
            </a:r>
            <a:endParaRPr sz="2000" b="0" i="0" u="none" strike="noStrike" cap="none">
              <a:solidFill>
                <a:schemeClr val="bg1">
                  <a:lumMod val="65000"/>
                </a:schemeClr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93" name="Google Shape;193;p1"/>
          <p:cNvSpPr/>
          <p:nvPr/>
        </p:nvSpPr>
        <p:spPr>
          <a:xfrm rot="-1631439">
            <a:off x="889363" y="2892041"/>
            <a:ext cx="734275" cy="369882"/>
          </a:xfrm>
          <a:custGeom>
            <a:avLst/>
            <a:gdLst/>
            <a:ahLst/>
            <a:cxnLst/>
            <a:rect l="l" t="t" r="r" b="b"/>
            <a:pathLst>
              <a:path w="604519" h="236854" extrusionOk="0">
                <a:moveTo>
                  <a:pt x="604529" y="236417"/>
                </a:moveTo>
                <a:lnTo>
                  <a:pt x="0" y="0"/>
                </a:lnTo>
              </a:path>
            </a:pathLst>
          </a:custGeom>
          <a:noFill/>
          <a:ln w="31725" cap="flat" cmpd="sng">
            <a:solidFill>
              <a:srgbClr val="FBA9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"/>
          <p:cNvSpPr txBox="1"/>
          <p:nvPr/>
        </p:nvSpPr>
        <p:spPr>
          <a:xfrm>
            <a:off x="49227" y="2926589"/>
            <a:ext cx="139857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>
                <a:solidFill>
                  <a:schemeClr val="bg1">
                    <a:lumMod val="6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ENSSAT  Lannion </a:t>
            </a:r>
            <a:endParaRPr>
              <a:solidFill>
                <a:schemeClr val="bg1">
                  <a:lumMod val="65000"/>
                </a:schemeClr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>
                <a:solidFill>
                  <a:schemeClr val="bg1">
                    <a:lumMod val="6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Uni Rennes</a:t>
            </a:r>
            <a:endParaRPr sz="1800" b="0" i="0" u="none" strike="noStrike" cap="none">
              <a:solidFill>
                <a:schemeClr val="bg1">
                  <a:lumMod val="65000"/>
                </a:schemeClr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95" name="Google Shape;195;p1"/>
          <p:cNvSpPr/>
          <p:nvPr/>
        </p:nvSpPr>
        <p:spPr>
          <a:xfrm>
            <a:off x="1605164" y="2824789"/>
            <a:ext cx="132326" cy="275731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"/>
          <p:cNvSpPr txBox="1"/>
          <p:nvPr/>
        </p:nvSpPr>
        <p:spPr>
          <a:xfrm>
            <a:off x="2064527" y="1196666"/>
            <a:ext cx="157726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>
                <a:solidFill>
                  <a:schemeClr val="bg1">
                    <a:lumMod val="6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Universiteit Gent</a:t>
            </a:r>
            <a:endParaRPr sz="1800" b="0" i="0" u="none" strike="noStrike" cap="none">
              <a:solidFill>
                <a:schemeClr val="bg1">
                  <a:lumMod val="6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"/>
          <p:cNvSpPr txBox="1"/>
          <p:nvPr/>
        </p:nvSpPr>
        <p:spPr>
          <a:xfrm>
            <a:off x="1576844" y="1678873"/>
            <a:ext cx="157726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>
                <a:solidFill>
                  <a:schemeClr val="bg1">
                    <a:lumMod val="6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ECAM Bruxelles</a:t>
            </a:r>
            <a:endParaRPr sz="1800" b="0" i="0" u="none" strike="noStrike" cap="none">
              <a:solidFill>
                <a:schemeClr val="bg1">
                  <a:lumMod val="6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"/>
          <p:cNvSpPr txBox="1"/>
          <p:nvPr/>
        </p:nvSpPr>
        <p:spPr>
          <a:xfrm>
            <a:off x="196158" y="2346828"/>
            <a:ext cx="185814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>
                <a:solidFill>
                  <a:schemeClr val="bg1">
                    <a:lumMod val="6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Uni Paris Descartes</a:t>
            </a:r>
            <a:endParaRPr sz="1800" b="0" i="0" u="none" strike="noStrike" cap="none">
              <a:solidFill>
                <a:schemeClr val="bg1">
                  <a:lumMod val="6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"/>
          <p:cNvSpPr/>
          <p:nvPr/>
        </p:nvSpPr>
        <p:spPr>
          <a:xfrm>
            <a:off x="3301414" y="5563719"/>
            <a:ext cx="295800" cy="4755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"/>
          <p:cNvSpPr txBox="1"/>
          <p:nvPr/>
        </p:nvSpPr>
        <p:spPr>
          <a:xfrm>
            <a:off x="115550" y="5863725"/>
            <a:ext cx="2155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 Narrow"/>
              <a:buNone/>
            </a:pPr>
            <a:r>
              <a:rPr lang="en-US" sz="2000">
                <a:latin typeface="Arial Narrow"/>
                <a:ea typeface="Arial Narrow"/>
                <a:cs typeface="Arial Narrow"/>
                <a:sym typeface="Arial Narrow"/>
              </a:rPr>
              <a:t>Université Toulouse III Paul Sabatier</a:t>
            </a:r>
            <a:endParaRPr sz="20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01" name="Google Shape;201;p1"/>
          <p:cNvSpPr/>
          <p:nvPr/>
        </p:nvSpPr>
        <p:spPr>
          <a:xfrm rot="10800000" flipH="1">
            <a:off x="2264100" y="5913489"/>
            <a:ext cx="1134984" cy="309687"/>
          </a:xfrm>
          <a:custGeom>
            <a:avLst/>
            <a:gdLst/>
            <a:ahLst/>
            <a:cxnLst/>
            <a:rect l="l" t="t" r="r" b="b"/>
            <a:pathLst>
              <a:path w="604519" h="236854" extrusionOk="0">
                <a:moveTo>
                  <a:pt x="604529" y="236417"/>
                </a:moveTo>
                <a:lnTo>
                  <a:pt x="0" y="0"/>
                </a:lnTo>
              </a:path>
            </a:pathLst>
          </a:custGeom>
          <a:noFill/>
          <a:ln w="31725" cap="flat" cmpd="sng">
            <a:solidFill>
              <a:srgbClr val="FBA9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0B2D150B-0F8F-4442-82E0-C4906439C658}"/>
              </a:ext>
            </a:extLst>
          </p:cNvPr>
          <p:cNvSpPr/>
          <p:nvPr/>
        </p:nvSpPr>
        <p:spPr>
          <a:xfrm>
            <a:off x="49227" y="5524911"/>
            <a:ext cx="3661263" cy="975542"/>
          </a:xfrm>
          <a:prstGeom prst="roundRect">
            <a:avLst/>
          </a:prstGeom>
          <a:noFill/>
          <a:ln>
            <a:solidFill>
              <a:srgbClr val="FE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1264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2"/>
          <p:cNvSpPr/>
          <p:nvPr/>
        </p:nvSpPr>
        <p:spPr>
          <a:xfrm>
            <a:off x="-1" y="251429"/>
            <a:ext cx="7651750" cy="718820"/>
          </a:xfrm>
          <a:custGeom>
            <a:avLst/>
            <a:gdLst/>
            <a:ahLst/>
            <a:cxnLst/>
            <a:rect l="l" t="t" r="r" b="b"/>
            <a:pathLst>
              <a:path w="7651750" h="718819" extrusionOk="0">
                <a:moveTo>
                  <a:pt x="0" y="0"/>
                </a:moveTo>
                <a:lnTo>
                  <a:pt x="7651534" y="0"/>
                </a:lnTo>
                <a:lnTo>
                  <a:pt x="7651534" y="718451"/>
                </a:lnTo>
                <a:lnTo>
                  <a:pt x="0" y="718451"/>
                </a:lnTo>
                <a:lnTo>
                  <a:pt x="0" y="0"/>
                </a:lnTo>
                <a:close/>
              </a:path>
            </a:pathLst>
          </a:custGeom>
          <a:solidFill>
            <a:srgbClr val="1B469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12"/>
          <p:cNvSpPr txBox="1">
            <a:spLocks noGrp="1"/>
          </p:cNvSpPr>
          <p:nvPr>
            <p:ph type="title"/>
          </p:nvPr>
        </p:nvSpPr>
        <p:spPr>
          <a:xfrm>
            <a:off x="78738" y="278891"/>
            <a:ext cx="7678152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/>
              <a:t>Université Toulouse III – Paul Sabatier</a:t>
            </a:r>
            <a:endParaRPr sz="39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A55D0A-EE39-384D-ACE3-1BB01AAB9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93631"/>
            <a:ext cx="9144000" cy="494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682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6582" y="1766455"/>
            <a:ext cx="7190509" cy="3435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1765" lvl="0" defTabSz="914400" eaLnBrk="1" fontAlgn="auto" hangingPunct="1">
              <a:spcBef>
                <a:spcPts val="2375"/>
              </a:spcBef>
              <a:spcAft>
                <a:spcPts val="0"/>
              </a:spcAft>
              <a:defRPr/>
            </a:pPr>
            <a:r>
              <a:rPr lang="en-US" sz="2000" spc="-5" dirty="0">
                <a:solidFill>
                  <a:prstClr val="black"/>
                </a:solidFill>
                <a:latin typeface="Arial Narrow"/>
                <a:cs typeface="Arial Narrow"/>
              </a:rPr>
              <a:t>Framework: </a:t>
            </a:r>
            <a:r>
              <a:rPr lang="en-US" sz="2000" spc="-5" dirty="0" err="1">
                <a:solidFill>
                  <a:prstClr val="black"/>
                </a:solidFill>
                <a:latin typeface="Arial Narrow"/>
                <a:cs typeface="Arial Narrow"/>
              </a:rPr>
              <a:t>Ulisse</a:t>
            </a:r>
            <a:r>
              <a:rPr lang="en-US" sz="2000" spc="-5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lang="en-US" sz="2000" spc="-5" dirty="0" err="1">
                <a:solidFill>
                  <a:prstClr val="black"/>
                </a:solidFill>
                <a:latin typeface="Arial Narrow"/>
                <a:cs typeface="Arial Narrow"/>
              </a:rPr>
              <a:t>Programme</a:t>
            </a:r>
            <a:endParaRPr lang="en-US" sz="2000" spc="-5" dirty="0">
              <a:solidFill>
                <a:prstClr val="black"/>
              </a:solidFill>
              <a:latin typeface="Arial Narrow"/>
              <a:cs typeface="Arial Narrow"/>
            </a:endParaRPr>
          </a:p>
          <a:p>
            <a:pPr marL="151765" defTabSz="914400" eaLnBrk="1" fontAlgn="auto" hangingPunct="1">
              <a:spcBef>
                <a:spcPts val="2375"/>
              </a:spcBef>
              <a:spcAft>
                <a:spcPts val="0"/>
              </a:spcAft>
              <a:defRPr/>
            </a:pPr>
            <a:r>
              <a:rPr lang="en-US" sz="2000" spc="-5" dirty="0">
                <a:solidFill>
                  <a:prstClr val="black"/>
                </a:solidFill>
                <a:latin typeface="Arial Narrow"/>
                <a:cs typeface="Arial Narrow"/>
              </a:rPr>
              <a:t>University website: </a:t>
            </a: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  <a:hlinkClick r:id="rId3"/>
              </a:rPr>
              <a:t>https://www.ynu.ac.jp/english/</a:t>
            </a:r>
            <a:endParaRPr lang="en-US" sz="20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151765" marR="5080" lvl="0" defTabSz="914400" eaLnBrk="1" fontAlgn="auto" hangingPunct="1">
              <a:lnSpc>
                <a:spcPct val="153300"/>
              </a:lnSpc>
              <a:spcBef>
                <a:spcPts val="2025"/>
              </a:spcBef>
              <a:spcAft>
                <a:spcPts val="0"/>
              </a:spcAft>
              <a:defRPr/>
            </a:pPr>
            <a:r>
              <a:rPr lang="en-US" sz="2000" spc="-5" dirty="0">
                <a:solidFill>
                  <a:prstClr val="black"/>
                </a:solidFill>
                <a:latin typeface="Arial Narrow"/>
                <a:cs typeface="Arial Narrow"/>
              </a:rPr>
              <a:t>Exams offered</a:t>
            </a:r>
            <a:r>
              <a:rPr lang="en-US" sz="2000" spc="-10" dirty="0">
                <a:solidFill>
                  <a:prstClr val="black"/>
                </a:solidFill>
                <a:latin typeface="Arial Narrow"/>
                <a:cs typeface="Arial Narrow"/>
              </a:rPr>
              <a:t>: </a:t>
            </a: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  <a:hlinkClick r:id="rId4"/>
              </a:rPr>
              <a:t>https://www.ynu.ac.jp/english/education/</a:t>
            </a:r>
            <a:endParaRPr lang="en-US" sz="20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151765" marR="802640" lvl="0" defTabSz="914400" eaLnBrk="1" fontAlgn="auto" hangingPunct="1">
              <a:lnSpc>
                <a:spcPts val="3310"/>
              </a:lnSpc>
              <a:spcBef>
                <a:spcPts val="180"/>
              </a:spcBef>
              <a:spcAft>
                <a:spcPts val="0"/>
              </a:spcAft>
              <a:defRPr/>
            </a:pPr>
            <a:endParaRPr lang="en-US" sz="2000" spc="-20" dirty="0">
              <a:solidFill>
                <a:prstClr val="black"/>
              </a:solidFill>
              <a:latin typeface="Arial Narrow"/>
              <a:cs typeface="Arial Narrow"/>
            </a:endParaRPr>
          </a:p>
          <a:p>
            <a:pPr marL="151765" marR="802640" lvl="0" defTabSz="914400" eaLnBrk="1" fontAlgn="auto" hangingPunct="1">
              <a:lnSpc>
                <a:spcPts val="3310"/>
              </a:lnSpc>
              <a:spcBef>
                <a:spcPts val="180"/>
              </a:spcBef>
              <a:spcAft>
                <a:spcPts val="0"/>
              </a:spcAft>
              <a:defRPr/>
            </a:pPr>
            <a:r>
              <a:rPr lang="en-US" sz="2000" spc="-20" dirty="0">
                <a:solidFill>
                  <a:prstClr val="black"/>
                </a:solidFill>
                <a:latin typeface="Arial Narrow"/>
                <a:cs typeface="Arial Narrow"/>
              </a:rPr>
              <a:t>Contact Persons:</a:t>
            </a:r>
            <a:r>
              <a:rPr lang="en-US" sz="2000" spc="-135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endParaRPr lang="en-US" sz="2000" dirty="0">
              <a:solidFill>
                <a:prstClr val="black"/>
              </a:solidFill>
              <a:latin typeface="Arial Narrow"/>
              <a:cs typeface="Arial Narrow"/>
            </a:endParaRPr>
          </a:p>
          <a:p>
            <a:pPr marL="151765" lvl="0" defTabSz="914400" eaLnBrk="1" fontAlgn="auto" hangingPunct="1">
              <a:spcBef>
                <a:spcPts val="725"/>
              </a:spcBef>
              <a:spcAft>
                <a:spcPts val="0"/>
              </a:spcAft>
              <a:defRPr/>
            </a:pPr>
            <a:r>
              <a:rPr lang="en-US" sz="2000" spc="-5" dirty="0">
                <a:solidFill>
                  <a:prstClr val="black"/>
                </a:solidFill>
                <a:latin typeface="Arial Narrow"/>
                <a:cs typeface="Arial Narrow"/>
              </a:rPr>
              <a:t>YNU: Prof. Kenji Hasegawa </a:t>
            </a: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  <a:cs typeface="Times New Roman"/>
                <a:hlinkClick r:id="rId5"/>
              </a:rPr>
              <a:t>Hasegawa-kenji-py@ynu.ac.jp</a:t>
            </a: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  <a:cs typeface="Times New Roman"/>
              </a:rPr>
              <a:t> </a:t>
            </a:r>
          </a:p>
          <a:p>
            <a:pPr marL="151765" lvl="0" defTabSz="914400" eaLnBrk="1" fontAlgn="auto" hangingPunct="1">
              <a:spcBef>
                <a:spcPts val="725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Arial Narrow"/>
                <a:cs typeface="Arial Narrow"/>
              </a:rPr>
              <a:t>UNIPD: </a:t>
            </a:r>
            <a:r>
              <a:rPr lang="en-US" sz="2000" spc="-5" dirty="0">
                <a:solidFill>
                  <a:prstClr val="black"/>
                </a:solidFill>
                <a:latin typeface="Arial Narrow"/>
                <a:cs typeface="Arial Narrow"/>
              </a:rPr>
              <a:t>Alessandro </a:t>
            </a:r>
            <a:r>
              <a:rPr lang="en-US" sz="2000" spc="-5" dirty="0" err="1">
                <a:solidFill>
                  <a:prstClr val="black"/>
                </a:solidFill>
                <a:latin typeface="Arial Narrow"/>
                <a:cs typeface="Arial Narrow"/>
              </a:rPr>
              <a:t>Beghi</a:t>
            </a:r>
            <a:r>
              <a:rPr lang="en-US" sz="2000" spc="-5" dirty="0">
                <a:solidFill>
                  <a:prstClr val="black"/>
                </a:solidFill>
                <a:latin typeface="Arial Narrow"/>
                <a:cs typeface="Arial Narrow"/>
              </a:rPr>
              <a:t> (</a:t>
            </a:r>
            <a:r>
              <a:rPr lang="en-US" sz="2000" spc="-5" dirty="0">
                <a:solidFill>
                  <a:prstClr val="black"/>
                </a:solidFill>
                <a:latin typeface="Arial Narrow"/>
                <a:cs typeface="Arial Narrow"/>
                <a:hlinkClick r:id="rId6"/>
              </a:rPr>
              <a:t>Alessandro.beghi@unipd.it</a:t>
            </a:r>
            <a:r>
              <a:rPr lang="en-US" sz="2000" spc="-5" dirty="0">
                <a:solidFill>
                  <a:prstClr val="black"/>
                </a:solidFill>
                <a:latin typeface="Arial Narrow"/>
                <a:cs typeface="Arial Narrow"/>
              </a:rPr>
              <a:t> )</a:t>
            </a: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F0B9B92C-35C7-8B47-A9CA-16D66F49B301}"/>
              </a:ext>
            </a:extLst>
          </p:cNvPr>
          <p:cNvSpPr/>
          <p:nvPr/>
        </p:nvSpPr>
        <p:spPr>
          <a:xfrm>
            <a:off x="0" y="251429"/>
            <a:ext cx="6579870" cy="718820"/>
          </a:xfrm>
          <a:custGeom>
            <a:avLst/>
            <a:gdLst/>
            <a:ahLst/>
            <a:cxnLst/>
            <a:rect l="l" t="t" r="r" b="b"/>
            <a:pathLst>
              <a:path w="6579870" h="718819">
                <a:moveTo>
                  <a:pt x="0" y="0"/>
                </a:moveTo>
                <a:lnTo>
                  <a:pt x="6579476" y="0"/>
                </a:lnTo>
                <a:lnTo>
                  <a:pt x="6579476" y="718451"/>
                </a:lnTo>
                <a:lnTo>
                  <a:pt x="0" y="718451"/>
                </a:lnTo>
                <a:lnTo>
                  <a:pt x="0" y="0"/>
                </a:lnTo>
                <a:close/>
              </a:path>
            </a:pathLst>
          </a:custGeom>
          <a:solidFill>
            <a:srgbClr val="1B46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F57C4EC5-2A49-354F-B356-AD8DB0E10089}"/>
              </a:ext>
            </a:extLst>
          </p:cNvPr>
          <p:cNvSpPr txBox="1">
            <a:spLocks/>
          </p:cNvSpPr>
          <p:nvPr/>
        </p:nvSpPr>
        <p:spPr>
          <a:xfrm>
            <a:off x="191452" y="70546"/>
            <a:ext cx="6388418" cy="80021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51765" lvl="0">
              <a:spcBef>
                <a:spcPts val="2375"/>
              </a:spcBef>
              <a:defRPr/>
            </a:pPr>
            <a:r>
              <a:rPr lang="en-US" sz="3200" spc="-5" dirty="0">
                <a:solidFill>
                  <a:schemeClr val="bg1"/>
                </a:solidFill>
              </a:rPr>
              <a:t>Yokohama National University </a:t>
            </a:r>
            <a:r>
              <a:rPr lang="en-US" sz="3200" spc="-35" dirty="0">
                <a:solidFill>
                  <a:schemeClr val="bg1"/>
                </a:solidFill>
              </a:rPr>
              <a:t>(Japan)</a:t>
            </a:r>
          </a:p>
        </p:txBody>
      </p:sp>
    </p:spTree>
    <p:extLst>
      <p:ext uri="{BB962C8B-B14F-4D97-AF65-F5344CB8AC3E}">
        <p14:creationId xmlns:p14="http://schemas.microsoft.com/office/powerpoint/2010/main" val="4219659593"/>
      </p:ext>
    </p:extLst>
  </p:cSld>
  <p:clrMapOvr>
    <a:masterClrMapping/>
  </p:clrMapOvr>
  <p:transition>
    <p:wedg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48200" y="0"/>
            <a:ext cx="4495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12"/>
          <p:cNvSpPr/>
          <p:nvPr/>
        </p:nvSpPr>
        <p:spPr>
          <a:xfrm>
            <a:off x="-1" y="251429"/>
            <a:ext cx="7651750" cy="718820"/>
          </a:xfrm>
          <a:custGeom>
            <a:avLst/>
            <a:gdLst/>
            <a:ahLst/>
            <a:cxnLst/>
            <a:rect l="l" t="t" r="r" b="b"/>
            <a:pathLst>
              <a:path w="7651750" h="718819" extrusionOk="0">
                <a:moveTo>
                  <a:pt x="0" y="0"/>
                </a:moveTo>
                <a:lnTo>
                  <a:pt x="7651534" y="0"/>
                </a:lnTo>
                <a:lnTo>
                  <a:pt x="7651534" y="718451"/>
                </a:lnTo>
                <a:lnTo>
                  <a:pt x="0" y="718451"/>
                </a:lnTo>
                <a:lnTo>
                  <a:pt x="0" y="0"/>
                </a:lnTo>
                <a:close/>
              </a:path>
            </a:pathLst>
          </a:custGeom>
          <a:solidFill>
            <a:srgbClr val="1B469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12"/>
          <p:cNvSpPr txBox="1">
            <a:spLocks noGrp="1"/>
          </p:cNvSpPr>
          <p:nvPr>
            <p:ph type="title"/>
          </p:nvPr>
        </p:nvSpPr>
        <p:spPr>
          <a:xfrm>
            <a:off x="78738" y="278891"/>
            <a:ext cx="7678152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/>
              <a:t>Université Toulouse III – Paul Sabatier</a:t>
            </a:r>
            <a:endParaRPr sz="3900"/>
          </a:p>
        </p:txBody>
      </p:sp>
      <p:sp>
        <p:nvSpPr>
          <p:cNvPr id="331" name="Google Shape;331;p12"/>
          <p:cNvSpPr txBox="1"/>
          <p:nvPr/>
        </p:nvSpPr>
        <p:spPr>
          <a:xfrm>
            <a:off x="304800" y="1524000"/>
            <a:ext cx="5074328" cy="4447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ERASMUS CODE: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F-TOULOUS03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EXCHANGE POSITIONS: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MAX DURATION OF THE STAY: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5 months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507365" lvl="0" indent="0" algn="l" rtl="0">
              <a:lnSpc>
                <a:spcPct val="148900"/>
              </a:lnSpc>
              <a:spcBef>
                <a:spcPts val="7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REQUIREMENTS: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French B2 </a:t>
            </a:r>
          </a:p>
          <a:p>
            <a:pPr marL="12700" marR="507365" lvl="0" indent="0" algn="l" rtl="0">
              <a:lnSpc>
                <a:spcPct val="148900"/>
              </a:lnSpc>
              <a:spcBef>
                <a:spcPts val="7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(English B2 for the  courses taught in </a:t>
            </a:r>
            <a:r>
              <a:rPr lang="en-US" sz="1800" b="1" dirty="0">
                <a:latin typeface="Arial Narrow"/>
                <a:ea typeface="Arial Narrow"/>
                <a:cs typeface="Arial Narrow"/>
                <a:sym typeface="Arial Narrow"/>
              </a:rPr>
              <a:t>E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nglish)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03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EXAMS/FINAL PROJECT: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both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1503680" lvl="0" indent="0" algn="l" rtl="0">
              <a:lnSpc>
                <a:spcPct val="150600"/>
              </a:lnSpc>
              <a:spcBef>
                <a:spcPts val="3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STUDY LEVEL: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Master  </a:t>
            </a:r>
            <a:endParaRPr sz="1800" b="1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1503680" lvl="0" indent="0" algn="l" rtl="0">
              <a:lnSpc>
                <a:spcPct val="150600"/>
              </a:lnSpc>
              <a:spcBef>
                <a:spcPts val="3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CONSTRAINTS: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Automation/Control Systems, ICT, Electronics Engineering</a:t>
            </a:r>
            <a:endParaRPr dirty="0"/>
          </a:p>
          <a:p>
            <a:pPr marL="12700" marR="1503680" lvl="0" indent="0" algn="l" rtl="0">
              <a:lnSpc>
                <a:spcPct val="150600"/>
              </a:lnSpc>
              <a:spcBef>
                <a:spcPts val="3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CONTACT PERSON: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Angelo Cenedese</a:t>
            </a:r>
            <a:endParaRPr dirty="0"/>
          </a:p>
          <a:p>
            <a:pPr marL="12700" marR="1503680" lvl="0" indent="0" algn="r" rtl="0">
              <a:lnSpc>
                <a:spcPct val="150600"/>
              </a:lnSpc>
              <a:spcBef>
                <a:spcPts val="3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1" i="0" u="sng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angelo.cenedese@unipd.it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149596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3"/>
          <p:cNvSpPr txBox="1"/>
          <p:nvPr/>
        </p:nvSpPr>
        <p:spPr>
          <a:xfrm>
            <a:off x="151201" y="1261871"/>
            <a:ext cx="4681800" cy="57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UNIVERSITY WEBSITE:</a:t>
            </a:r>
            <a:endParaRPr sz="18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rgbClr val="0563C1"/>
              </a:buClr>
              <a:buSzPts val="1800"/>
              <a:buFont typeface="Arial Narrow"/>
              <a:buNone/>
            </a:pPr>
            <a:r>
              <a:rPr lang="en-US" sz="1800" b="0" i="0" u="sng" strike="noStrike" cap="none">
                <a:solidFill>
                  <a:srgbClr val="0563C1"/>
                </a:solidFill>
                <a:latin typeface="Arial Narrow"/>
                <a:ea typeface="Arial Narrow"/>
                <a:cs typeface="Arial Narrow"/>
                <a:sym typeface="Arial Narr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https://www.univ-tlse3.fr/venir-erasmus</a:t>
            </a:r>
            <a:endParaRPr sz="1800" b="0" i="0" u="sng" strike="noStrike" cap="none">
              <a:solidFill>
                <a:srgbClr val="0563C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endParaRPr sz="17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666115" lvl="0" indent="0" algn="l" rtl="0">
              <a:lnSpc>
                <a:spcPct val="148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LIST OF EXAMS OFFERED BY THE FOREIGN  UNIVERSITY:</a:t>
            </a:r>
            <a:endParaRPr sz="18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339725" lvl="0" indent="0" algn="l" rtl="0">
              <a:lnSpc>
                <a:spcPct val="148900"/>
              </a:lnSpc>
              <a:spcBef>
                <a:spcPts val="70"/>
              </a:spcBef>
              <a:spcAft>
                <a:spcPts val="0"/>
              </a:spcAft>
              <a:buClr>
                <a:srgbClr val="0563C1"/>
              </a:buClr>
              <a:buSzPts val="1800"/>
              <a:buFont typeface="Arial Narrow"/>
              <a:buNone/>
            </a:pPr>
            <a:r>
              <a:rPr lang="en-US" sz="1800" b="0" i="0" u="sng" strike="noStrike" cap="none">
                <a:solidFill>
                  <a:srgbClr val="0563C1"/>
                </a:solidFill>
                <a:latin typeface="Arial Narrow"/>
                <a:ea typeface="Arial Narrow"/>
                <a:cs typeface="Arial Narrow"/>
                <a:sym typeface="Arial Narr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https://www.univ-tlse3.fr/mentions-de-masters</a:t>
            </a:r>
            <a:endParaRPr sz="1800" b="0" i="0" u="sng" strike="noStrike" cap="none">
              <a:solidFill>
                <a:srgbClr val="0563C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</a:pPr>
            <a:endParaRPr sz="1800" b="1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</a:pPr>
            <a:endParaRPr sz="1800" b="1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lvl="0" indent="0" algn="l" rtl="0">
              <a:spcBef>
                <a:spcPts val="1150"/>
              </a:spcBef>
              <a:spcAft>
                <a:spcPts val="0"/>
              </a:spcAft>
              <a:buClr>
                <a:srgbClr val="0563C1"/>
              </a:buClr>
              <a:buSzPts val="1800"/>
              <a:buFont typeface="Arial Narrow"/>
              <a:buNone/>
            </a:pPr>
            <a:r>
              <a:rPr lang="en-US" sz="1800" u="sng">
                <a:solidFill>
                  <a:schemeClr val="hlink"/>
                </a:solidFill>
                <a:latin typeface="Arial Narrow"/>
                <a:ea typeface="Arial Narrow"/>
                <a:cs typeface="Arial Narrow"/>
                <a:sym typeface="Arial Narrow"/>
                <a:hlinkClick r:id="rId5"/>
              </a:rPr>
              <a:t>https://www.upssitech.eu/formation/departement-systemes-robotiques-interactifs-sri/</a:t>
            </a:r>
            <a:r>
              <a:rPr lang="en-US" sz="1800"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 sz="23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br>
              <a:rPr lang="en-US" sz="235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18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CONTACT PERSON ABROAD:</a:t>
            </a:r>
            <a:endParaRPr sz="18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02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Rosemary Duchesne (international office)</a:t>
            </a:r>
            <a:endParaRPr sz="18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Relations Internationales </a:t>
            </a:r>
            <a:endParaRPr sz="18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1" i="0" u="sng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rose-marie.duchesne@univ-tlse3.fr</a:t>
            </a:r>
            <a:r>
              <a:rPr lang="en-US" sz="18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 sz="2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>
                <a:schemeClr val="dk1"/>
              </a:buClr>
              <a:buSzPts val="1650"/>
              <a:buFont typeface="Calibri"/>
              <a:buNone/>
            </a:pPr>
            <a:endParaRPr sz="165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7" name="Google Shape;337;p13"/>
          <p:cNvSpPr/>
          <p:nvPr/>
        </p:nvSpPr>
        <p:spPr>
          <a:xfrm>
            <a:off x="0" y="251429"/>
            <a:ext cx="7821930" cy="718820"/>
          </a:xfrm>
          <a:custGeom>
            <a:avLst/>
            <a:gdLst/>
            <a:ahLst/>
            <a:cxnLst/>
            <a:rect l="l" t="t" r="r" b="b"/>
            <a:pathLst>
              <a:path w="7821930" h="718819" extrusionOk="0">
                <a:moveTo>
                  <a:pt x="0" y="0"/>
                </a:moveTo>
                <a:lnTo>
                  <a:pt x="7821383" y="0"/>
                </a:lnTo>
                <a:lnTo>
                  <a:pt x="7821383" y="718451"/>
                </a:lnTo>
                <a:lnTo>
                  <a:pt x="0" y="718451"/>
                </a:lnTo>
                <a:lnTo>
                  <a:pt x="0" y="0"/>
                </a:lnTo>
                <a:close/>
              </a:path>
            </a:pathLst>
          </a:custGeom>
          <a:solidFill>
            <a:srgbClr val="1B469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13"/>
          <p:cNvSpPr txBox="1">
            <a:spLocks noGrp="1"/>
          </p:cNvSpPr>
          <p:nvPr>
            <p:ph type="title"/>
          </p:nvPr>
        </p:nvSpPr>
        <p:spPr>
          <a:xfrm>
            <a:off x="78738" y="278891"/>
            <a:ext cx="7465061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/>
              <a:t>Université Toulouse III – Paul Sabatier</a:t>
            </a:r>
            <a:endParaRPr sz="3900"/>
          </a:p>
        </p:txBody>
      </p:sp>
      <p:pic>
        <p:nvPicPr>
          <p:cNvPr id="339" name="Google Shape;33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78075" y="3914200"/>
            <a:ext cx="4004150" cy="277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78075" y="1133925"/>
            <a:ext cx="4004149" cy="261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1212" y="3630225"/>
            <a:ext cx="2054886" cy="600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397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12535" y="0"/>
            <a:ext cx="3331464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8349" y="5195234"/>
            <a:ext cx="2248535" cy="462280"/>
          </a:xfrm>
          <a:custGeom>
            <a:avLst/>
            <a:gdLst/>
            <a:ahLst/>
            <a:cxnLst/>
            <a:rect l="l" t="t" r="r" b="b"/>
            <a:pathLst>
              <a:path w="2248535" h="462279">
                <a:moveTo>
                  <a:pt x="0" y="0"/>
                </a:moveTo>
                <a:lnTo>
                  <a:pt x="2248319" y="0"/>
                </a:lnTo>
                <a:lnTo>
                  <a:pt x="2248319" y="461670"/>
                </a:lnTo>
                <a:lnTo>
                  <a:pt x="0" y="461670"/>
                </a:lnTo>
                <a:lnTo>
                  <a:pt x="0" y="0"/>
                </a:lnTo>
                <a:close/>
              </a:path>
            </a:pathLst>
          </a:custGeom>
          <a:solidFill>
            <a:srgbClr val="FBA91C"/>
          </a:solidFill>
        </p:spPr>
        <p:txBody>
          <a:bodyPr wrap="square" lIns="0" tIns="0" rIns="0" bIns="0" rtlCol="0"/>
          <a:lstStyle/>
          <a:p>
            <a:pPr algn="ctr"/>
            <a:r>
              <a:rPr lang="it-IT" sz="2800" b="1" dirty="0">
                <a:solidFill>
                  <a:schemeClr val="bg1"/>
                </a:solidFill>
              </a:rPr>
              <a:t>PROS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2268" y="1186473"/>
            <a:ext cx="5588000" cy="4303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35">
              <a:lnSpc>
                <a:spcPct val="100000"/>
              </a:lnSpc>
            </a:pPr>
            <a:r>
              <a:rPr sz="1800" spc="-5" dirty="0">
                <a:latin typeface="Arial Narrow"/>
                <a:cs typeface="Arial Narrow"/>
              </a:rPr>
              <a:t>ERASMUS CODE:</a:t>
            </a:r>
            <a:r>
              <a:rPr sz="1800" spc="-30" dirty="0">
                <a:latin typeface="Arial Narrow"/>
                <a:cs typeface="Arial Narrow"/>
              </a:rPr>
              <a:t> </a:t>
            </a:r>
            <a:r>
              <a:rPr sz="1800" b="1" spc="-5" dirty="0">
                <a:latin typeface="Arial Narrow"/>
                <a:cs typeface="Arial Narrow"/>
              </a:rPr>
              <a:t>UK-LONDON015</a:t>
            </a:r>
            <a:endParaRPr sz="18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150"/>
              </a:spcBef>
            </a:pPr>
            <a:r>
              <a:rPr sz="1800" spc="-5" dirty="0">
                <a:latin typeface="Arial Narrow"/>
                <a:cs typeface="Arial Narrow"/>
              </a:rPr>
              <a:t>EXCHANGE POSITIONS:</a:t>
            </a:r>
            <a:r>
              <a:rPr sz="1800" spc="-25" dirty="0">
                <a:latin typeface="Arial Narrow"/>
                <a:cs typeface="Arial Narrow"/>
              </a:rPr>
              <a:t> </a:t>
            </a:r>
            <a:r>
              <a:rPr sz="1800" b="1" dirty="0">
                <a:latin typeface="Arial Narrow"/>
                <a:cs typeface="Arial Narrow"/>
              </a:rPr>
              <a:t>1</a:t>
            </a:r>
            <a:endParaRPr sz="18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030"/>
              </a:spcBef>
            </a:pPr>
            <a:r>
              <a:rPr sz="1800" spc="-5" dirty="0">
                <a:latin typeface="Arial Narrow"/>
                <a:cs typeface="Arial Narrow"/>
              </a:rPr>
              <a:t>MAX </a:t>
            </a:r>
            <a:r>
              <a:rPr sz="1800" spc="-20" dirty="0">
                <a:latin typeface="Arial Narrow"/>
                <a:cs typeface="Arial Narrow"/>
              </a:rPr>
              <a:t>DURATION </a:t>
            </a:r>
            <a:r>
              <a:rPr sz="1800" dirty="0">
                <a:latin typeface="Arial Narrow"/>
                <a:cs typeface="Arial Narrow"/>
              </a:rPr>
              <a:t>OF </a:t>
            </a:r>
            <a:r>
              <a:rPr sz="1800" spc="-5" dirty="0">
                <a:latin typeface="Arial Narrow"/>
                <a:cs typeface="Arial Narrow"/>
              </a:rPr>
              <a:t>THE </a:t>
            </a:r>
            <a:r>
              <a:rPr sz="1800" spc="-60" dirty="0">
                <a:latin typeface="Arial Narrow"/>
                <a:cs typeface="Arial Narrow"/>
              </a:rPr>
              <a:t>STAY: </a:t>
            </a:r>
            <a:r>
              <a:rPr sz="1800" b="1" dirty="0">
                <a:latin typeface="Arial Narrow"/>
                <a:cs typeface="Arial Narrow"/>
              </a:rPr>
              <a:t>6</a:t>
            </a:r>
            <a:r>
              <a:rPr sz="1800" b="1" spc="35" dirty="0">
                <a:latin typeface="Arial Narrow"/>
                <a:cs typeface="Arial Narrow"/>
              </a:rPr>
              <a:t> </a:t>
            </a:r>
            <a:r>
              <a:rPr sz="1800" b="1" spc="-5" dirty="0">
                <a:latin typeface="Arial Narrow"/>
                <a:cs typeface="Arial Narrow"/>
              </a:rPr>
              <a:t>months</a:t>
            </a:r>
            <a:endParaRPr sz="18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150"/>
              </a:spcBef>
            </a:pPr>
            <a:r>
              <a:rPr sz="1800" spc="-5" dirty="0">
                <a:latin typeface="Arial Narrow"/>
                <a:cs typeface="Arial Narrow"/>
              </a:rPr>
              <a:t>REQUIREMENTS: </a:t>
            </a:r>
            <a:r>
              <a:rPr sz="1800" b="1" spc="-5" dirty="0">
                <a:latin typeface="Arial Narrow"/>
                <a:cs typeface="Arial Narrow"/>
              </a:rPr>
              <a:t>Recommended Level</a:t>
            </a:r>
            <a:r>
              <a:rPr sz="1800" b="1" spc="10" dirty="0">
                <a:latin typeface="Arial Narrow"/>
                <a:cs typeface="Arial Narrow"/>
              </a:rPr>
              <a:t> </a:t>
            </a:r>
            <a:r>
              <a:rPr sz="1800" b="1" spc="-5" dirty="0">
                <a:latin typeface="Arial Narrow"/>
                <a:cs typeface="Arial Narrow"/>
              </a:rPr>
              <a:t>B2/C1</a:t>
            </a:r>
            <a:endParaRPr sz="18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025"/>
              </a:spcBef>
            </a:pPr>
            <a:r>
              <a:rPr sz="1800" spc="-5" dirty="0">
                <a:latin typeface="Arial Narrow"/>
                <a:cs typeface="Arial Narrow"/>
              </a:rPr>
              <a:t>EXAMS/FINAL </a:t>
            </a:r>
            <a:r>
              <a:rPr sz="1800" spc="-25" dirty="0">
                <a:latin typeface="Arial Narrow"/>
                <a:cs typeface="Arial Narrow"/>
              </a:rPr>
              <a:t>PROJECT: </a:t>
            </a:r>
            <a:r>
              <a:rPr sz="1800" b="1" spc="-5" dirty="0">
                <a:latin typeface="Arial Narrow"/>
                <a:cs typeface="Arial Narrow"/>
              </a:rPr>
              <a:t>only</a:t>
            </a:r>
            <a:r>
              <a:rPr sz="1800" b="1" spc="-20" dirty="0">
                <a:latin typeface="Arial Narrow"/>
                <a:cs typeface="Arial Narrow"/>
              </a:rPr>
              <a:t> </a:t>
            </a:r>
            <a:r>
              <a:rPr sz="1800" b="1" spc="-5" dirty="0">
                <a:latin typeface="Arial Narrow"/>
                <a:cs typeface="Arial Narrow"/>
              </a:rPr>
              <a:t>project</a:t>
            </a:r>
            <a:endParaRPr sz="18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025"/>
              </a:spcBef>
            </a:pPr>
            <a:r>
              <a:rPr sz="1800" spc="-5" dirty="0">
                <a:latin typeface="Arial Narrow"/>
                <a:cs typeface="Arial Narrow"/>
              </a:rPr>
              <a:t>STUDY </a:t>
            </a:r>
            <a:r>
              <a:rPr sz="1800" dirty="0">
                <a:latin typeface="Arial Narrow"/>
                <a:cs typeface="Arial Narrow"/>
              </a:rPr>
              <a:t>LEVEL: </a:t>
            </a:r>
            <a:r>
              <a:rPr sz="1800" b="1" spc="-5" dirty="0">
                <a:latin typeface="Arial Narrow"/>
                <a:cs typeface="Arial Narrow"/>
              </a:rPr>
              <a:t>only Master</a:t>
            </a:r>
            <a:r>
              <a:rPr sz="1800" spc="-5" dirty="0">
                <a:latin typeface="Arial Narrow"/>
                <a:cs typeface="Arial Narrow"/>
              </a:rPr>
              <a:t>(</a:t>
            </a:r>
            <a:r>
              <a:rPr sz="1800" b="1" spc="-5" dirty="0">
                <a:latin typeface="Arial Narrow"/>
                <a:cs typeface="Arial Narrow"/>
              </a:rPr>
              <a:t>Laurea</a:t>
            </a:r>
            <a:r>
              <a:rPr sz="1800" b="1" dirty="0">
                <a:latin typeface="Arial Narrow"/>
                <a:cs typeface="Arial Narrow"/>
              </a:rPr>
              <a:t> </a:t>
            </a:r>
            <a:r>
              <a:rPr sz="1800" b="1" spc="-5" dirty="0">
                <a:latin typeface="Arial Narrow"/>
                <a:cs typeface="Arial Narrow"/>
              </a:rPr>
              <a:t>Magistrale)</a:t>
            </a:r>
            <a:endParaRPr sz="18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150"/>
              </a:spcBef>
            </a:pPr>
            <a:r>
              <a:rPr sz="1800" spc="-5" dirty="0">
                <a:latin typeface="Arial Narrow"/>
                <a:cs typeface="Arial Narrow"/>
              </a:rPr>
              <a:t>CONSTRAINTS: </a:t>
            </a:r>
            <a:r>
              <a:rPr sz="1800" b="1" spc="-5" dirty="0">
                <a:latin typeface="Arial Narrow"/>
                <a:cs typeface="Arial Narrow"/>
              </a:rPr>
              <a:t>only projects </a:t>
            </a:r>
            <a:r>
              <a:rPr sz="1800" b="1" dirty="0">
                <a:latin typeface="Arial Narrow"/>
                <a:cs typeface="Arial Narrow"/>
              </a:rPr>
              <a:t>in </a:t>
            </a:r>
            <a:r>
              <a:rPr sz="1800" b="1" spc="-5" dirty="0">
                <a:latin typeface="Arial Narrow"/>
                <a:cs typeface="Arial Narrow"/>
              </a:rPr>
              <a:t>Automation</a:t>
            </a:r>
            <a:r>
              <a:rPr lang="it-IT" sz="1800" b="1" spc="-5" dirty="0">
                <a:latin typeface="Arial Narrow"/>
                <a:cs typeface="Arial Narrow"/>
              </a:rPr>
              <a:t>/Computer</a:t>
            </a:r>
            <a:r>
              <a:rPr sz="1800" b="1" spc="-15" dirty="0">
                <a:latin typeface="Arial Narrow"/>
                <a:cs typeface="Arial Narrow"/>
              </a:rPr>
              <a:t> </a:t>
            </a:r>
            <a:r>
              <a:rPr sz="1800" b="1" spc="-5" dirty="0">
                <a:latin typeface="Arial Narrow"/>
                <a:cs typeface="Arial Narrow"/>
              </a:rPr>
              <a:t>Engineering</a:t>
            </a:r>
            <a:endParaRPr sz="1800" dirty="0">
              <a:latin typeface="Arial Narrow"/>
              <a:cs typeface="Arial Narrow"/>
            </a:endParaRPr>
          </a:p>
          <a:p>
            <a:pPr marL="12700">
              <a:lnSpc>
                <a:spcPts val="2075"/>
              </a:lnSpc>
              <a:spcBef>
                <a:spcPts val="1030"/>
              </a:spcBef>
            </a:pPr>
            <a:r>
              <a:rPr sz="1800" spc="-20" dirty="0">
                <a:latin typeface="Arial Narrow"/>
                <a:cs typeface="Arial Narrow"/>
              </a:rPr>
              <a:t>CONTACT </a:t>
            </a:r>
            <a:r>
              <a:rPr sz="1800" spc="-5" dirty="0">
                <a:latin typeface="Arial Narrow"/>
                <a:cs typeface="Arial Narrow"/>
              </a:rPr>
              <a:t>PERSON: </a:t>
            </a:r>
            <a:r>
              <a:rPr sz="1800" b="1" spc="-5" dirty="0">
                <a:latin typeface="Arial Narrow"/>
                <a:cs typeface="Arial Narrow"/>
              </a:rPr>
              <a:t>Maria Elena</a:t>
            </a:r>
            <a:r>
              <a:rPr sz="1800" b="1" spc="15" dirty="0">
                <a:latin typeface="Arial Narrow"/>
                <a:cs typeface="Arial Narrow"/>
              </a:rPr>
              <a:t> </a:t>
            </a:r>
            <a:r>
              <a:rPr sz="1800" b="1" spc="-15" dirty="0">
                <a:latin typeface="Arial Narrow"/>
                <a:cs typeface="Arial Narrow"/>
              </a:rPr>
              <a:t>Valcher</a:t>
            </a:r>
            <a:endParaRPr sz="1800" dirty="0">
              <a:latin typeface="Arial Narrow"/>
              <a:cs typeface="Arial Narrow"/>
            </a:endParaRPr>
          </a:p>
          <a:p>
            <a:pPr marR="5080" algn="r">
              <a:lnSpc>
                <a:spcPts val="2315"/>
              </a:lnSpc>
            </a:pPr>
            <a:r>
              <a:rPr sz="2000" i="1" spc="-5" dirty="0">
                <a:latin typeface="Arial Narrow"/>
                <a:cs typeface="Arial Narrow"/>
                <a:hlinkClick r:id="rId3"/>
              </a:rPr>
              <a:t>m</a:t>
            </a:r>
            <a:r>
              <a:rPr sz="2000" i="1" dirty="0">
                <a:latin typeface="Arial Narrow"/>
                <a:cs typeface="Arial Narrow"/>
                <a:hlinkClick r:id="rId3"/>
              </a:rPr>
              <a:t>e</a:t>
            </a:r>
            <a:r>
              <a:rPr sz="2000" i="1" spc="-5" dirty="0">
                <a:latin typeface="Arial Narrow"/>
                <a:cs typeface="Arial Narrow"/>
                <a:hlinkClick r:id="rId3"/>
              </a:rPr>
              <a:t>m</a:t>
            </a:r>
            <a:r>
              <a:rPr sz="2000" i="1" dirty="0">
                <a:latin typeface="Arial Narrow"/>
                <a:cs typeface="Arial Narrow"/>
                <a:hlinkClick r:id="rId3"/>
              </a:rPr>
              <a:t>e</a:t>
            </a:r>
            <a:r>
              <a:rPr sz="2000" i="1" spc="-5" dirty="0">
                <a:latin typeface="Arial Narrow"/>
                <a:cs typeface="Arial Narrow"/>
                <a:hlinkClick r:id="rId3"/>
              </a:rPr>
              <a:t>@</a:t>
            </a:r>
            <a:r>
              <a:rPr sz="2000" i="1" dirty="0">
                <a:latin typeface="Arial Narrow"/>
                <a:cs typeface="Arial Narrow"/>
                <a:hlinkClick r:id="rId3"/>
              </a:rPr>
              <a:t>de</a:t>
            </a:r>
            <a:r>
              <a:rPr sz="2000" i="1" spc="-5" dirty="0">
                <a:latin typeface="Arial Narrow"/>
                <a:cs typeface="Arial Narrow"/>
                <a:hlinkClick r:id="rId3"/>
              </a:rPr>
              <a:t>i</a:t>
            </a:r>
            <a:r>
              <a:rPr sz="2000" i="1" spc="-10" dirty="0">
                <a:latin typeface="Arial Narrow"/>
                <a:cs typeface="Arial Narrow"/>
                <a:hlinkClick r:id="rId3"/>
              </a:rPr>
              <a:t>.</a:t>
            </a:r>
            <a:r>
              <a:rPr sz="2000" i="1" dirty="0">
                <a:latin typeface="Arial Narrow"/>
                <a:cs typeface="Arial Narrow"/>
                <a:hlinkClick r:id="rId3"/>
              </a:rPr>
              <a:t>un</a:t>
            </a:r>
            <a:r>
              <a:rPr sz="2000" i="1" spc="-5" dirty="0">
                <a:latin typeface="Arial Narrow"/>
                <a:cs typeface="Arial Narrow"/>
                <a:hlinkClick r:id="rId3"/>
              </a:rPr>
              <a:t>i</a:t>
            </a:r>
            <a:r>
              <a:rPr sz="2000" i="1" dirty="0">
                <a:latin typeface="Arial Narrow"/>
                <a:cs typeface="Arial Narrow"/>
                <a:hlinkClick r:id="rId3"/>
              </a:rPr>
              <a:t>pd</a:t>
            </a:r>
            <a:r>
              <a:rPr sz="2000" i="1" spc="-10" dirty="0">
                <a:latin typeface="Arial Narrow"/>
                <a:cs typeface="Arial Narrow"/>
                <a:hlinkClick r:id="rId3"/>
              </a:rPr>
              <a:t>.</a:t>
            </a:r>
            <a:r>
              <a:rPr sz="2000" i="1" spc="-5" dirty="0">
                <a:latin typeface="Arial Narrow"/>
                <a:cs typeface="Arial Narrow"/>
                <a:hlinkClick r:id="rId3"/>
              </a:rPr>
              <a:t>i</a:t>
            </a:r>
            <a:r>
              <a:rPr sz="2000" i="1" dirty="0">
                <a:latin typeface="Arial Narrow"/>
                <a:cs typeface="Arial Narrow"/>
                <a:hlinkClick r:id="rId3"/>
              </a:rPr>
              <a:t>t</a:t>
            </a:r>
            <a:endParaRPr sz="2000" dirty="0">
              <a:latin typeface="Arial Narrow"/>
              <a:cs typeface="Arial Narrow"/>
            </a:endParaRPr>
          </a:p>
          <a:p>
            <a:pPr marR="450850" algn="ctr">
              <a:lnSpc>
                <a:spcPct val="100000"/>
              </a:lnSpc>
              <a:spcBef>
                <a:spcPts val="1400"/>
              </a:spcBef>
              <a:tabLst>
                <a:tab pos="2969260" algn="l"/>
              </a:tabLst>
            </a:pPr>
            <a:r>
              <a:rPr sz="2400" b="1" dirty="0">
                <a:solidFill>
                  <a:srgbClr val="FFFFFF"/>
                </a:solidFill>
                <a:latin typeface="Arial Narrow"/>
                <a:cs typeface="Arial Narrow"/>
              </a:rPr>
              <a:t>	CONS</a:t>
            </a:r>
            <a:endParaRPr sz="2400" dirty="0">
              <a:latin typeface="Arial Narrow"/>
              <a:cs typeface="Arial Narro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251429"/>
            <a:ext cx="6579870" cy="718820"/>
          </a:xfrm>
          <a:custGeom>
            <a:avLst/>
            <a:gdLst/>
            <a:ahLst/>
            <a:cxnLst/>
            <a:rect l="l" t="t" r="r" b="b"/>
            <a:pathLst>
              <a:path w="6579870" h="718819">
                <a:moveTo>
                  <a:pt x="0" y="0"/>
                </a:moveTo>
                <a:lnTo>
                  <a:pt x="6579476" y="0"/>
                </a:lnTo>
                <a:lnTo>
                  <a:pt x="6579476" y="718451"/>
                </a:lnTo>
                <a:lnTo>
                  <a:pt x="0" y="718451"/>
                </a:lnTo>
                <a:lnTo>
                  <a:pt x="0" y="0"/>
                </a:lnTo>
                <a:close/>
              </a:path>
            </a:pathLst>
          </a:custGeom>
          <a:solidFill>
            <a:srgbClr val="1B46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1452" y="278891"/>
            <a:ext cx="3157220" cy="6134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900" b="1" spc="-5" dirty="0">
                <a:solidFill>
                  <a:schemeClr val="bg1"/>
                </a:solidFill>
                <a:latin typeface="Arial Narrow"/>
              </a:rPr>
              <a:t>Imperial College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69623" y="5659690"/>
            <a:ext cx="1660525" cy="981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7815" indent="-285115">
              <a:lnSpc>
                <a:spcPct val="100000"/>
              </a:lnSpc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600" spc="-5" dirty="0">
                <a:latin typeface="Arial Narrow"/>
                <a:cs typeface="Arial Narrow"/>
              </a:rPr>
              <a:t>Excellent</a:t>
            </a:r>
            <a:r>
              <a:rPr sz="1600" spc="-60" dirty="0">
                <a:latin typeface="Arial Narrow"/>
                <a:cs typeface="Arial Narrow"/>
              </a:rPr>
              <a:t> </a:t>
            </a:r>
            <a:r>
              <a:rPr sz="1600" spc="-5" dirty="0">
                <a:latin typeface="Arial Narrow"/>
                <a:cs typeface="Arial Narrow"/>
              </a:rPr>
              <a:t>college</a:t>
            </a:r>
            <a:endParaRPr sz="1600" dirty="0">
              <a:latin typeface="Arial Narrow"/>
              <a:cs typeface="Arial Narrow"/>
            </a:endParaRPr>
          </a:p>
          <a:p>
            <a:pPr marL="297815" indent="-285115">
              <a:lnSpc>
                <a:spcPct val="100000"/>
              </a:lnSpc>
              <a:spcBef>
                <a:spcPts val="860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600" spc="-55" dirty="0">
                <a:latin typeface="Arial Narrow"/>
                <a:cs typeface="Arial Narrow"/>
              </a:rPr>
              <a:t>Top </a:t>
            </a:r>
            <a:r>
              <a:rPr sz="1600" spc="-5" dirty="0">
                <a:latin typeface="Arial Narrow"/>
                <a:cs typeface="Arial Narrow"/>
              </a:rPr>
              <a:t>level</a:t>
            </a:r>
            <a:r>
              <a:rPr sz="1600" spc="-10" dirty="0">
                <a:latin typeface="Arial Narrow"/>
                <a:cs typeface="Arial Narrow"/>
              </a:rPr>
              <a:t> </a:t>
            </a:r>
            <a:r>
              <a:rPr sz="1600" spc="-5" dirty="0">
                <a:latin typeface="Arial Narrow"/>
                <a:cs typeface="Arial Narrow"/>
              </a:rPr>
              <a:t>research</a:t>
            </a:r>
            <a:endParaRPr sz="1600" dirty="0">
              <a:latin typeface="Arial Narrow"/>
              <a:cs typeface="Arial Narrow"/>
            </a:endParaRPr>
          </a:p>
          <a:p>
            <a:pPr marL="297815" indent="-285115">
              <a:lnSpc>
                <a:spcPct val="100000"/>
              </a:lnSpc>
              <a:spcBef>
                <a:spcPts val="980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600" spc="-5" dirty="0">
                <a:latin typeface="Arial Narrow"/>
                <a:cs typeface="Arial Narrow"/>
              </a:rPr>
              <a:t>Great</a:t>
            </a:r>
            <a:r>
              <a:rPr sz="1600" spc="-85" dirty="0">
                <a:latin typeface="Arial Narrow"/>
                <a:cs typeface="Arial Narrow"/>
              </a:rPr>
              <a:t> </a:t>
            </a:r>
            <a:r>
              <a:rPr sz="1600" spc="-5" dirty="0">
                <a:latin typeface="Arial Narrow"/>
                <a:cs typeface="Arial Narrow"/>
              </a:rPr>
              <a:t>venue</a:t>
            </a:r>
            <a:endParaRPr sz="16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55442" y="5786545"/>
            <a:ext cx="1900555" cy="612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7815" indent="-285115">
              <a:lnSpc>
                <a:spcPct val="100000"/>
              </a:lnSpc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600" spc="-20" dirty="0">
                <a:latin typeface="Arial Narrow"/>
                <a:cs typeface="Arial Narrow"/>
              </a:rPr>
              <a:t>Very </a:t>
            </a:r>
            <a:r>
              <a:rPr sz="1600" spc="-5" dirty="0">
                <a:latin typeface="Arial Narrow"/>
                <a:cs typeface="Arial Narrow"/>
              </a:rPr>
              <a:t>expensive</a:t>
            </a:r>
            <a:r>
              <a:rPr sz="1600" spc="-40" dirty="0">
                <a:latin typeface="Arial Narrow"/>
                <a:cs typeface="Arial Narrow"/>
              </a:rPr>
              <a:t> </a:t>
            </a:r>
            <a:r>
              <a:rPr sz="1600" spc="-5" dirty="0">
                <a:latin typeface="Arial Narrow"/>
                <a:cs typeface="Arial Narrow"/>
              </a:rPr>
              <a:t>place</a:t>
            </a:r>
            <a:endParaRPr sz="1600" dirty="0">
              <a:latin typeface="Arial Narrow"/>
              <a:cs typeface="Arial Narrow"/>
            </a:endParaRPr>
          </a:p>
          <a:p>
            <a:pPr marL="297815" indent="-285115">
              <a:lnSpc>
                <a:spcPct val="100000"/>
              </a:lnSpc>
              <a:spcBef>
                <a:spcPts val="865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600" dirty="0">
                <a:latin typeface="Arial Narrow"/>
                <a:cs typeface="Arial Narrow"/>
              </a:rPr>
              <a:t>No </a:t>
            </a:r>
            <a:r>
              <a:rPr sz="1600" spc="-5" dirty="0">
                <a:latin typeface="Arial Narrow"/>
                <a:cs typeface="Arial Narrow"/>
              </a:rPr>
              <a:t>university</a:t>
            </a:r>
            <a:r>
              <a:rPr sz="1600" spc="-70" dirty="0">
                <a:latin typeface="Arial Narrow"/>
                <a:cs typeface="Arial Narrow"/>
              </a:rPr>
              <a:t> </a:t>
            </a:r>
            <a:r>
              <a:rPr sz="1600" spc="-5" dirty="0">
                <a:latin typeface="Arial Narrow"/>
                <a:cs typeface="Arial Narrow"/>
              </a:rPr>
              <a:t>housing</a:t>
            </a:r>
            <a:endParaRPr sz="1600" dirty="0">
              <a:latin typeface="Arial Narrow"/>
              <a:cs typeface="Arial Narrow"/>
            </a:endParaRP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A88F9CF1-91CD-401F-858F-B5329067DC0C}"/>
              </a:ext>
            </a:extLst>
          </p:cNvPr>
          <p:cNvSpPr/>
          <p:nvPr/>
        </p:nvSpPr>
        <p:spPr>
          <a:xfrm>
            <a:off x="3055442" y="5197410"/>
            <a:ext cx="2248535" cy="462280"/>
          </a:xfrm>
          <a:custGeom>
            <a:avLst/>
            <a:gdLst/>
            <a:ahLst/>
            <a:cxnLst/>
            <a:rect l="l" t="t" r="r" b="b"/>
            <a:pathLst>
              <a:path w="2248535" h="462279">
                <a:moveTo>
                  <a:pt x="0" y="0"/>
                </a:moveTo>
                <a:lnTo>
                  <a:pt x="2248319" y="0"/>
                </a:lnTo>
                <a:lnTo>
                  <a:pt x="2248319" y="461670"/>
                </a:lnTo>
                <a:lnTo>
                  <a:pt x="0" y="461670"/>
                </a:lnTo>
                <a:lnTo>
                  <a:pt x="0" y="0"/>
                </a:lnTo>
                <a:close/>
              </a:path>
            </a:pathLst>
          </a:custGeom>
          <a:solidFill>
            <a:srgbClr val="FBA91C"/>
          </a:solidFill>
        </p:spPr>
        <p:txBody>
          <a:bodyPr wrap="square" lIns="0" tIns="0" rIns="0" bIns="0" rtlCol="0"/>
          <a:lstStyle/>
          <a:p>
            <a:pPr algn="ctr"/>
            <a:r>
              <a:rPr lang="it-IT" sz="2800" b="1" dirty="0">
                <a:solidFill>
                  <a:schemeClr val="bg1"/>
                </a:solidFill>
              </a:rPr>
              <a:t>CONS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0175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77927" y="3070402"/>
            <a:ext cx="1789430" cy="10966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ts val="2090"/>
              </a:lnSpc>
              <a:spcBef>
                <a:spcPts val="95"/>
              </a:spcBef>
            </a:pPr>
            <a:r>
              <a:rPr sz="1800" spc="-5" dirty="0">
                <a:latin typeface="Arial Narrow"/>
                <a:cs typeface="Arial Narrow"/>
              </a:rPr>
              <a:t>Spazio </a:t>
            </a:r>
            <a:r>
              <a:rPr sz="1800" dirty="0">
                <a:latin typeface="Arial Narrow"/>
                <a:cs typeface="Arial Narrow"/>
              </a:rPr>
              <a:t>per</a:t>
            </a:r>
            <a:r>
              <a:rPr sz="1800" spc="-55" dirty="0">
                <a:latin typeface="Arial Narrow"/>
                <a:cs typeface="Arial Narrow"/>
              </a:rPr>
              <a:t> </a:t>
            </a:r>
            <a:r>
              <a:rPr sz="1800" spc="-5" dirty="0">
                <a:latin typeface="Arial Narrow"/>
                <a:cs typeface="Arial Narrow"/>
              </a:rPr>
              <a:t>immagine  Rappresentativa</a:t>
            </a:r>
            <a:endParaRPr sz="1800">
              <a:latin typeface="Arial Narrow"/>
              <a:cs typeface="Arial Narrow"/>
            </a:endParaRPr>
          </a:p>
          <a:p>
            <a:pPr marL="12700" marR="26670">
              <a:lnSpc>
                <a:spcPts val="2090"/>
              </a:lnSpc>
              <a:spcBef>
                <a:spcPts val="114"/>
              </a:spcBef>
            </a:pPr>
            <a:r>
              <a:rPr sz="1800" spc="-5" dirty="0">
                <a:latin typeface="Arial Narrow"/>
                <a:cs typeface="Arial Narrow"/>
              </a:rPr>
              <a:t>dell’università </a:t>
            </a:r>
            <a:r>
              <a:rPr sz="1800" dirty="0">
                <a:latin typeface="Arial Narrow"/>
                <a:cs typeface="Arial Narrow"/>
              </a:rPr>
              <a:t>o </a:t>
            </a:r>
            <a:r>
              <a:rPr sz="1800" spc="-5" dirty="0">
                <a:latin typeface="Arial Narrow"/>
                <a:cs typeface="Arial Narrow"/>
              </a:rPr>
              <a:t>della  città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24271" y="0"/>
            <a:ext cx="3919728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50825"/>
            <a:ext cx="7821930" cy="719455"/>
          </a:xfrm>
          <a:custGeom>
            <a:avLst/>
            <a:gdLst/>
            <a:ahLst/>
            <a:cxnLst/>
            <a:rect l="l" t="t" r="r" b="b"/>
            <a:pathLst>
              <a:path w="7821930" h="719455">
                <a:moveTo>
                  <a:pt x="0" y="0"/>
                </a:moveTo>
                <a:lnTo>
                  <a:pt x="7821612" y="0"/>
                </a:lnTo>
                <a:lnTo>
                  <a:pt x="7821612" y="719137"/>
                </a:lnTo>
                <a:lnTo>
                  <a:pt x="0" y="719137"/>
                </a:lnTo>
                <a:lnTo>
                  <a:pt x="0" y="0"/>
                </a:lnTo>
                <a:close/>
              </a:path>
            </a:pathLst>
          </a:custGeom>
          <a:solidFill>
            <a:srgbClr val="1B46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1452" y="285514"/>
            <a:ext cx="3157220" cy="6001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900" b="1" spc="-5" dirty="0">
                <a:solidFill>
                  <a:schemeClr val="bg1"/>
                </a:solidFill>
                <a:latin typeface="Arial Narrow"/>
              </a:rPr>
              <a:t>Imperial College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18440" y="1261871"/>
            <a:ext cx="4370070" cy="15335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Arial Narrow"/>
                <a:cs typeface="Arial Narrow"/>
              </a:rPr>
              <a:t>UNIVERSITY</a:t>
            </a:r>
            <a:r>
              <a:rPr sz="1800" spc="-70" dirty="0">
                <a:latin typeface="Arial Narrow"/>
                <a:cs typeface="Arial Narrow"/>
              </a:rPr>
              <a:t> </a:t>
            </a:r>
            <a:r>
              <a:rPr sz="1800" spc="-5" dirty="0">
                <a:latin typeface="Arial Narrow"/>
                <a:cs typeface="Arial Narrow"/>
              </a:rPr>
              <a:t>WEBSITE:</a:t>
            </a:r>
            <a:endParaRPr sz="18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125"/>
              </a:spcBef>
            </a:pPr>
            <a:r>
              <a:rPr sz="1800" u="sng" spc="-5" dirty="0">
                <a:solidFill>
                  <a:srgbClr val="0563C1"/>
                </a:solidFill>
                <a:latin typeface="Arial Narrow"/>
                <a:cs typeface="Arial Narrow"/>
                <a:hlinkClick r:id="rId3"/>
              </a:rPr>
              <a:t>https://www.imperial.ac.uk/</a:t>
            </a:r>
            <a:endParaRPr sz="1800" dirty="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Arial Narrow"/>
                <a:cs typeface="Arial Narrow"/>
              </a:rPr>
              <a:t>WEBSITE WITH RESEARCH </a:t>
            </a:r>
            <a:r>
              <a:rPr sz="1800" dirty="0">
                <a:latin typeface="Arial Narrow"/>
                <a:cs typeface="Arial Narrow"/>
              </a:rPr>
              <a:t>OF </a:t>
            </a:r>
            <a:r>
              <a:rPr sz="1800" spc="-5" dirty="0">
                <a:latin typeface="Arial Narrow"/>
                <a:cs typeface="Arial Narrow"/>
              </a:rPr>
              <a:t>THE CONTROL</a:t>
            </a:r>
            <a:r>
              <a:rPr sz="1800" spc="-100" dirty="0">
                <a:latin typeface="Arial Narrow"/>
                <a:cs typeface="Arial Narrow"/>
              </a:rPr>
              <a:t> </a:t>
            </a:r>
            <a:r>
              <a:rPr sz="1800" dirty="0">
                <a:latin typeface="Arial Narrow"/>
                <a:cs typeface="Arial Narrow"/>
              </a:rPr>
              <a:t>&amp;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18440" y="2913964"/>
            <a:ext cx="4471035" cy="1113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Arial Narrow"/>
                <a:cs typeface="Arial Narrow"/>
              </a:rPr>
              <a:t>POWER GROUP </a:t>
            </a:r>
            <a:r>
              <a:rPr sz="1800" dirty="0">
                <a:latin typeface="Arial Narrow"/>
                <a:cs typeface="Arial Narrow"/>
              </a:rPr>
              <a:t>OF </a:t>
            </a:r>
            <a:r>
              <a:rPr sz="1800" spc="-5" dirty="0">
                <a:latin typeface="Arial Narrow"/>
                <a:cs typeface="Arial Narrow"/>
              </a:rPr>
              <a:t>THE HOSTING</a:t>
            </a:r>
            <a:r>
              <a:rPr sz="1800" spc="-70" dirty="0">
                <a:latin typeface="Arial Narrow"/>
                <a:cs typeface="Arial Narrow"/>
              </a:rPr>
              <a:t> </a:t>
            </a:r>
            <a:r>
              <a:rPr sz="1800" spc="-30" dirty="0">
                <a:latin typeface="Arial Narrow"/>
                <a:cs typeface="Arial Narrow"/>
              </a:rPr>
              <a:t>DEPARTMENT:</a:t>
            </a:r>
            <a:endParaRPr sz="1800" dirty="0">
              <a:latin typeface="Arial Narrow"/>
              <a:cs typeface="Arial Narrow"/>
            </a:endParaRPr>
          </a:p>
          <a:p>
            <a:pPr marL="12700" marR="1067435">
              <a:lnSpc>
                <a:spcPts val="3290"/>
              </a:lnSpc>
              <a:spcBef>
                <a:spcPts val="200"/>
              </a:spcBef>
            </a:pPr>
            <a:r>
              <a:rPr sz="1800" u="sng" spc="-5" dirty="0">
                <a:solidFill>
                  <a:srgbClr val="0563C1"/>
                </a:solidFill>
                <a:latin typeface="Arial Narrow"/>
                <a:cs typeface="Arial Narrow"/>
                <a:hlinkClick r:id="rId4"/>
              </a:rPr>
              <a:t>http://www.imperial.ac.uk/electrical-  engineering/research/control-and-power/</a:t>
            </a:r>
            <a:endParaRPr sz="18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8668" y="4562779"/>
            <a:ext cx="4865370" cy="19297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20" dirty="0">
                <a:latin typeface="Arial Narrow"/>
                <a:cs typeface="Arial Narrow"/>
              </a:rPr>
              <a:t>CONTACT </a:t>
            </a:r>
            <a:r>
              <a:rPr sz="1800" spc="-5" dirty="0">
                <a:latin typeface="Arial Narrow"/>
                <a:cs typeface="Arial Narrow"/>
              </a:rPr>
              <a:t>PERSON</a:t>
            </a:r>
            <a:r>
              <a:rPr sz="1800" spc="-135" dirty="0">
                <a:latin typeface="Arial Narrow"/>
                <a:cs typeface="Arial Narrow"/>
              </a:rPr>
              <a:t> </a:t>
            </a:r>
            <a:r>
              <a:rPr sz="1800" spc="-5" dirty="0">
                <a:latin typeface="Arial Narrow"/>
                <a:cs typeface="Arial Narrow"/>
              </a:rPr>
              <a:t>ABROAD:</a:t>
            </a:r>
            <a:endParaRPr sz="18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055"/>
              </a:spcBef>
            </a:pPr>
            <a:r>
              <a:rPr sz="1800" b="1" spc="-5" dirty="0">
                <a:latin typeface="Arial Narrow"/>
                <a:cs typeface="Arial Narrow"/>
              </a:rPr>
              <a:t>ALESSANDRO </a:t>
            </a:r>
            <a:r>
              <a:rPr sz="1800" b="1" spc="-10" dirty="0">
                <a:latin typeface="Arial Narrow"/>
                <a:cs typeface="Arial Narrow"/>
              </a:rPr>
              <a:t>ASTOLF</a:t>
            </a:r>
            <a:r>
              <a:rPr lang="it-IT" sz="1800" b="1" spc="-10" dirty="0">
                <a:latin typeface="Arial Narrow"/>
                <a:cs typeface="Arial Narrow"/>
              </a:rPr>
              <a:t>I </a:t>
            </a:r>
            <a:r>
              <a:rPr lang="it-IT" sz="1800" b="1" spc="-10" dirty="0">
                <a:latin typeface="Arial Narrow"/>
                <a:cs typeface="Arial Narrow"/>
                <a:hlinkClick r:id="rId5"/>
              </a:rPr>
              <a:t>a</a:t>
            </a:r>
            <a:r>
              <a:rPr sz="1800" b="1" spc="-5" dirty="0">
                <a:latin typeface="Arial Narrow"/>
                <a:cs typeface="Arial Narrow"/>
                <a:hlinkClick r:id="rId5"/>
              </a:rPr>
              <a:t>.astolfi@imperial.ac.uk</a:t>
            </a:r>
            <a:endParaRPr sz="1800" dirty="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800" dirty="0">
              <a:latin typeface="Times New Roman"/>
              <a:cs typeface="Times New Roman"/>
            </a:endParaRPr>
          </a:p>
          <a:p>
            <a:pPr marL="12700" marR="5080">
              <a:lnSpc>
                <a:spcPct val="148900"/>
              </a:lnSpc>
            </a:pPr>
            <a:r>
              <a:rPr sz="1800" spc="-5" dirty="0">
                <a:latin typeface="Arial Narrow"/>
                <a:cs typeface="Arial Narrow"/>
              </a:rPr>
              <a:t>OTHER </a:t>
            </a:r>
            <a:r>
              <a:rPr sz="1800" spc="-15" dirty="0">
                <a:latin typeface="Arial Narrow"/>
                <a:cs typeface="Arial Narrow"/>
              </a:rPr>
              <a:t>INFORMATION: </a:t>
            </a:r>
            <a:r>
              <a:rPr sz="1800" dirty="0">
                <a:latin typeface="Arial Narrow"/>
                <a:cs typeface="Arial Narrow"/>
              </a:rPr>
              <a:t>one </a:t>
            </a:r>
            <a:r>
              <a:rPr sz="1800" spc="-5" dirty="0">
                <a:latin typeface="Arial Narrow"/>
                <a:cs typeface="Arial Narrow"/>
              </a:rPr>
              <a:t>position available </a:t>
            </a:r>
            <a:r>
              <a:rPr sz="1800" dirty="0">
                <a:latin typeface="Arial Narrow"/>
                <a:cs typeface="Arial Narrow"/>
              </a:rPr>
              <a:t>and </a:t>
            </a:r>
            <a:r>
              <a:rPr sz="1800" spc="-5" dirty="0">
                <a:latin typeface="Arial Narrow"/>
                <a:cs typeface="Arial Narrow"/>
              </a:rPr>
              <a:t>lots </a:t>
            </a:r>
            <a:r>
              <a:rPr sz="1800" dirty="0">
                <a:latin typeface="Arial Narrow"/>
                <a:cs typeface="Arial Narrow"/>
              </a:rPr>
              <a:t>of  </a:t>
            </a:r>
            <a:r>
              <a:rPr sz="1800" spc="-5" dirty="0">
                <a:latin typeface="Arial Narrow"/>
                <a:cs typeface="Arial Narrow"/>
              </a:rPr>
              <a:t>potential applications. Apply only if you have high</a:t>
            </a:r>
            <a:r>
              <a:rPr sz="1800" spc="60" dirty="0">
                <a:latin typeface="Arial Narrow"/>
                <a:cs typeface="Arial Narrow"/>
              </a:rPr>
              <a:t> </a:t>
            </a:r>
            <a:r>
              <a:rPr sz="1800" spc="-5" dirty="0">
                <a:latin typeface="Arial Narrow"/>
                <a:cs typeface="Arial Narrow"/>
              </a:rPr>
              <a:t>grades.</a:t>
            </a:r>
            <a:endParaRPr sz="1800" dirty="0">
              <a:latin typeface="Arial Narrow"/>
              <a:cs typeface="Arial Narrow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929AEB-91EB-F940-826E-0A083CCA09BF}"/>
              </a:ext>
            </a:extLst>
          </p:cNvPr>
          <p:cNvSpPr/>
          <p:nvPr/>
        </p:nvSpPr>
        <p:spPr>
          <a:xfrm>
            <a:off x="4454820" y="32751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 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3F7AB4-1077-EA41-B410-EEBCF8DA6032}"/>
              </a:ext>
            </a:extLst>
          </p:cNvPr>
          <p:cNvSpPr/>
          <p:nvPr/>
        </p:nvSpPr>
        <p:spPr>
          <a:xfrm>
            <a:off x="4454820" y="32751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 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6D796C-D6B1-7640-A3A3-32EB023C89E3}"/>
              </a:ext>
            </a:extLst>
          </p:cNvPr>
          <p:cNvSpPr/>
          <p:nvPr/>
        </p:nvSpPr>
        <p:spPr>
          <a:xfrm>
            <a:off x="4454820" y="32751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70627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9"/>
          <p:cNvSpPr/>
          <p:nvPr/>
        </p:nvSpPr>
        <p:spPr>
          <a:xfrm>
            <a:off x="5261047" y="0"/>
            <a:ext cx="3883025" cy="1251585"/>
          </a:xfrm>
          <a:custGeom>
            <a:avLst/>
            <a:gdLst/>
            <a:ahLst/>
            <a:cxnLst/>
            <a:rect l="l" t="t" r="r" b="b"/>
            <a:pathLst>
              <a:path w="3883025" h="1251585" extrusionOk="0">
                <a:moveTo>
                  <a:pt x="0" y="0"/>
                </a:moveTo>
                <a:lnTo>
                  <a:pt x="3882952" y="0"/>
                </a:lnTo>
                <a:lnTo>
                  <a:pt x="3882952" y="1250988"/>
                </a:lnTo>
                <a:lnTo>
                  <a:pt x="0" y="1250988"/>
                </a:lnTo>
                <a:lnTo>
                  <a:pt x="0" y="0"/>
                </a:lnTo>
                <a:close/>
              </a:path>
            </a:pathLst>
          </a:custGeom>
          <a:solidFill>
            <a:srgbClr val="B4C7E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9"/>
          <p:cNvSpPr/>
          <p:nvPr/>
        </p:nvSpPr>
        <p:spPr>
          <a:xfrm>
            <a:off x="5261047" y="0"/>
            <a:ext cx="3883025" cy="0"/>
          </a:xfrm>
          <a:custGeom>
            <a:avLst/>
            <a:gdLst/>
            <a:ahLst/>
            <a:cxnLst/>
            <a:rect l="l" t="t" r="r" b="b"/>
            <a:pathLst>
              <a:path w="3883025" h="120000" extrusionOk="0">
                <a:moveTo>
                  <a:pt x="0" y="0"/>
                </a:moveTo>
                <a:lnTo>
                  <a:pt x="3882952" y="0"/>
                </a:lnTo>
              </a:path>
            </a:pathLst>
          </a:custGeom>
          <a:noFill/>
          <a:ln w="9525" cap="flat" cmpd="sng">
            <a:solidFill>
              <a:srgbClr val="B4C7E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9"/>
          <p:cNvSpPr/>
          <p:nvPr/>
        </p:nvSpPr>
        <p:spPr>
          <a:xfrm>
            <a:off x="5261047" y="0"/>
            <a:ext cx="3883025" cy="1250950"/>
          </a:xfrm>
          <a:custGeom>
            <a:avLst/>
            <a:gdLst/>
            <a:ahLst/>
            <a:cxnLst/>
            <a:rect l="l" t="t" r="r" b="b"/>
            <a:pathLst>
              <a:path w="3883025" h="1250950" extrusionOk="0">
                <a:moveTo>
                  <a:pt x="3882952" y="1250351"/>
                </a:moveTo>
                <a:lnTo>
                  <a:pt x="0" y="1250351"/>
                </a:ln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B4C7E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9"/>
          <p:cNvSpPr/>
          <p:nvPr/>
        </p:nvSpPr>
        <p:spPr>
          <a:xfrm>
            <a:off x="5257586" y="1250988"/>
            <a:ext cx="3886413" cy="297082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9"/>
          <p:cNvSpPr/>
          <p:nvPr/>
        </p:nvSpPr>
        <p:spPr>
          <a:xfrm>
            <a:off x="5241508" y="4219803"/>
            <a:ext cx="3902491" cy="263617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9"/>
          <p:cNvSpPr/>
          <p:nvPr/>
        </p:nvSpPr>
        <p:spPr>
          <a:xfrm>
            <a:off x="26841" y="4780827"/>
            <a:ext cx="2248535" cy="462280"/>
          </a:xfrm>
          <a:custGeom>
            <a:avLst/>
            <a:gdLst/>
            <a:ahLst/>
            <a:cxnLst/>
            <a:rect l="l" t="t" r="r" b="b"/>
            <a:pathLst>
              <a:path w="2248535" h="462279" extrusionOk="0">
                <a:moveTo>
                  <a:pt x="0" y="0"/>
                </a:moveTo>
                <a:lnTo>
                  <a:pt x="2248319" y="0"/>
                </a:lnTo>
                <a:lnTo>
                  <a:pt x="2248319" y="461670"/>
                </a:lnTo>
                <a:lnTo>
                  <a:pt x="0" y="461670"/>
                </a:lnTo>
                <a:lnTo>
                  <a:pt x="0" y="0"/>
                </a:lnTo>
                <a:close/>
              </a:path>
            </a:pathLst>
          </a:custGeom>
          <a:solidFill>
            <a:srgbClr val="FBA91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 Narrow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PROS</a:t>
            </a:r>
            <a:endParaRPr sz="2400" b="1" i="0" u="none" strike="noStrike" cap="non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40" name="Google Shape;240;p9"/>
          <p:cNvSpPr txBox="1"/>
          <p:nvPr/>
        </p:nvSpPr>
        <p:spPr>
          <a:xfrm>
            <a:off x="189225" y="5295263"/>
            <a:ext cx="2248500" cy="14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97815" marR="726440" lvl="0" indent="-285115" algn="l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International  environment</a:t>
            </a:r>
            <a:endParaRPr sz="16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97815" marR="0" lvl="0" indent="-285115" algn="l" rtl="0">
              <a:lnSpc>
                <a:spcPct val="100000"/>
              </a:lnSpc>
              <a:spcBef>
                <a:spcPts val="985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Cutting edge research</a:t>
            </a:r>
            <a:endParaRPr sz="16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97815" marR="0" lvl="0" indent="-285115" algn="l" rtl="0">
              <a:lnSpc>
                <a:spcPct val="100000"/>
              </a:lnSpc>
              <a:spcBef>
                <a:spcPts val="985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English Language</a:t>
            </a:r>
            <a:endParaRPr sz="16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41" name="Google Shape;241;p9"/>
          <p:cNvSpPr txBox="1"/>
          <p:nvPr/>
        </p:nvSpPr>
        <p:spPr>
          <a:xfrm>
            <a:off x="2633550" y="5295275"/>
            <a:ext cx="2249700" cy="14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97815" marR="280670" lvl="0" indent="-285115" algn="l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Only 2 positions  available</a:t>
            </a:r>
            <a:endParaRPr sz="1600">
              <a:latin typeface="Arial Narrow"/>
              <a:ea typeface="Arial Narrow"/>
              <a:cs typeface="Arial Narrow"/>
              <a:sym typeface="Arial Narrow"/>
            </a:endParaRPr>
          </a:p>
          <a:p>
            <a:pPr marL="297815" marR="280670" lvl="0" indent="-285115" algn="l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Only for thesis</a:t>
            </a:r>
            <a:endParaRPr sz="16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97815" marR="0" lvl="0" indent="-285115" algn="l" rtl="0">
              <a:lnSpc>
                <a:spcPct val="100000"/>
              </a:lnSpc>
              <a:spcBef>
                <a:spcPts val="985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Only for Automation/CSE</a:t>
            </a:r>
            <a:endParaRPr sz="16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42" name="Google Shape;242;p9"/>
          <p:cNvSpPr txBox="1"/>
          <p:nvPr/>
        </p:nvSpPr>
        <p:spPr>
          <a:xfrm>
            <a:off x="78742" y="968501"/>
            <a:ext cx="5066100" cy="43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ERASMUS CODE: :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 -STOCKHO04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EXCHANGE POSITIONS: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03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MAX DURATION OF THE STAY: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6 months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REQUIREMENTS: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English B2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02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EXAMS/FINAL PROJECT: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only project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02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STUDY LEVEL: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Master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CONSTRAINTS: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only MD students from Automation, Control Systems Engineering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03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CONTACT PERSON: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Alessandro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Chiuso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3074035" marR="0" lvl="0" indent="0" algn="l" rtl="0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 Narrow"/>
              <a:buNone/>
            </a:pPr>
            <a:r>
              <a:rPr lang="en-US" sz="1600" b="1" i="1" u="sng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chiuso@dei.unipd.it</a:t>
            </a:r>
            <a:endParaRPr sz="1600" b="1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609600" marR="0" lvl="0" indent="0" algn="l" rtl="0">
              <a:lnSpc>
                <a:spcPct val="100000"/>
              </a:lnSpc>
              <a:spcBef>
                <a:spcPts val="173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 Narrow"/>
              <a:buNone/>
            </a:pPr>
            <a:r>
              <a:rPr lang="en-US" sz="2400" b="1" i="0" u="none" strike="noStrike" cap="none" dirty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	</a:t>
            </a:r>
            <a:endParaRPr sz="24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43" name="Google Shape;243;p9"/>
          <p:cNvSpPr/>
          <p:nvPr/>
        </p:nvSpPr>
        <p:spPr>
          <a:xfrm>
            <a:off x="0" y="251429"/>
            <a:ext cx="7821930" cy="718820"/>
          </a:xfrm>
          <a:custGeom>
            <a:avLst/>
            <a:gdLst/>
            <a:ahLst/>
            <a:cxnLst/>
            <a:rect l="l" t="t" r="r" b="b"/>
            <a:pathLst>
              <a:path w="7821930" h="718819" extrusionOk="0">
                <a:moveTo>
                  <a:pt x="0" y="0"/>
                </a:moveTo>
                <a:lnTo>
                  <a:pt x="7821383" y="0"/>
                </a:lnTo>
                <a:lnTo>
                  <a:pt x="7821383" y="718451"/>
                </a:lnTo>
                <a:lnTo>
                  <a:pt x="0" y="718451"/>
                </a:lnTo>
                <a:lnTo>
                  <a:pt x="0" y="0"/>
                </a:lnTo>
                <a:close/>
              </a:path>
            </a:pathLst>
          </a:custGeom>
          <a:solidFill>
            <a:srgbClr val="1B469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9"/>
          <p:cNvSpPr txBox="1">
            <a:spLocks noGrp="1"/>
          </p:cNvSpPr>
          <p:nvPr>
            <p:ph type="title"/>
          </p:nvPr>
        </p:nvSpPr>
        <p:spPr>
          <a:xfrm>
            <a:off x="78739" y="278891"/>
            <a:ext cx="7143864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dirty="0"/>
              <a:t>Royal Institute of Technology - KTH</a:t>
            </a:r>
            <a:endParaRPr sz="3900" dirty="0"/>
          </a:p>
        </p:txBody>
      </p:sp>
      <p:sp>
        <p:nvSpPr>
          <p:cNvPr id="245" name="Google Shape;245;p9"/>
          <p:cNvSpPr/>
          <p:nvPr/>
        </p:nvSpPr>
        <p:spPr>
          <a:xfrm>
            <a:off x="2633545" y="4780827"/>
            <a:ext cx="2249804" cy="462279"/>
          </a:xfrm>
          <a:custGeom>
            <a:avLst/>
            <a:gdLst/>
            <a:ahLst/>
            <a:cxnLst/>
            <a:rect l="l" t="t" r="r" b="b"/>
            <a:pathLst>
              <a:path w="2249804" h="462279" extrusionOk="0">
                <a:moveTo>
                  <a:pt x="0" y="0"/>
                </a:moveTo>
                <a:lnTo>
                  <a:pt x="2249487" y="0"/>
                </a:lnTo>
                <a:lnTo>
                  <a:pt x="2249487" y="461962"/>
                </a:lnTo>
                <a:lnTo>
                  <a:pt x="0" y="461962"/>
                </a:lnTo>
                <a:lnTo>
                  <a:pt x="0" y="0"/>
                </a:lnTo>
                <a:close/>
              </a:path>
            </a:pathLst>
          </a:custGeom>
          <a:solidFill>
            <a:srgbClr val="FBA91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 Narrow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CONS</a:t>
            </a:r>
            <a:endParaRPr sz="2400" b="1" i="0" u="none" strike="noStrike" cap="non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884089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0"/>
          <p:cNvSpPr/>
          <p:nvPr/>
        </p:nvSpPr>
        <p:spPr>
          <a:xfrm>
            <a:off x="5489447" y="0"/>
            <a:ext cx="3654552" cy="261518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10"/>
          <p:cNvSpPr/>
          <p:nvPr/>
        </p:nvSpPr>
        <p:spPr>
          <a:xfrm>
            <a:off x="5489447" y="2529839"/>
            <a:ext cx="3654552" cy="264566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10"/>
          <p:cNvSpPr/>
          <p:nvPr/>
        </p:nvSpPr>
        <p:spPr>
          <a:xfrm>
            <a:off x="5489447" y="4974335"/>
            <a:ext cx="3654552" cy="1883664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10"/>
          <p:cNvSpPr/>
          <p:nvPr/>
        </p:nvSpPr>
        <p:spPr>
          <a:xfrm>
            <a:off x="0" y="250825"/>
            <a:ext cx="7821930" cy="719455"/>
          </a:xfrm>
          <a:custGeom>
            <a:avLst/>
            <a:gdLst/>
            <a:ahLst/>
            <a:cxnLst/>
            <a:rect l="l" t="t" r="r" b="b"/>
            <a:pathLst>
              <a:path w="7821930" h="719455" extrusionOk="0">
                <a:moveTo>
                  <a:pt x="0" y="0"/>
                </a:moveTo>
                <a:lnTo>
                  <a:pt x="7821612" y="0"/>
                </a:lnTo>
                <a:lnTo>
                  <a:pt x="7821612" y="719137"/>
                </a:lnTo>
                <a:lnTo>
                  <a:pt x="0" y="719137"/>
                </a:lnTo>
                <a:lnTo>
                  <a:pt x="0" y="0"/>
                </a:lnTo>
                <a:close/>
              </a:path>
            </a:pathLst>
          </a:custGeom>
          <a:solidFill>
            <a:srgbClr val="1B469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10"/>
          <p:cNvSpPr txBox="1">
            <a:spLocks noGrp="1"/>
          </p:cNvSpPr>
          <p:nvPr>
            <p:ph type="title"/>
          </p:nvPr>
        </p:nvSpPr>
        <p:spPr>
          <a:xfrm>
            <a:off x="191452" y="278891"/>
            <a:ext cx="7193196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dirty="0"/>
              <a:t>Royal Institute of Technology (KTH)</a:t>
            </a:r>
            <a:endParaRPr sz="3900" dirty="0"/>
          </a:p>
        </p:txBody>
      </p:sp>
      <p:sp>
        <p:nvSpPr>
          <p:cNvPr id="255" name="Google Shape;255;p10"/>
          <p:cNvSpPr txBox="1"/>
          <p:nvPr/>
        </p:nvSpPr>
        <p:spPr>
          <a:xfrm>
            <a:off x="218211" y="1261871"/>
            <a:ext cx="4584600" cy="48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UNIVERSITY WEBSITE</a:t>
            </a:r>
            <a:r>
              <a:rPr lang="en-US" sz="18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endParaRPr sz="18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>
                <a:srgbClr val="0563C1"/>
              </a:buClr>
              <a:buSzPts val="1800"/>
              <a:buFont typeface="Arial Narrow"/>
              <a:buNone/>
            </a:pPr>
            <a:r>
              <a:rPr lang="en-US" sz="1800" u="sng">
                <a:solidFill>
                  <a:schemeClr val="hlink"/>
                </a:solidFill>
                <a:latin typeface="Arial Narrow"/>
                <a:ea typeface="Arial Narrow"/>
                <a:cs typeface="Arial Narrow"/>
                <a:sym typeface="Arial Narrow"/>
                <a:hlinkClick r:id="rId6"/>
              </a:rPr>
              <a:t>https://www.kth.se/en</a:t>
            </a:r>
            <a:endParaRPr sz="18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568960" lvl="0" indent="0" algn="l" rtl="0">
              <a:lnSpc>
                <a:spcPct val="148900"/>
              </a:lnSpc>
              <a:spcBef>
                <a:spcPts val="1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>
                <a:latin typeface="Arial Narrow"/>
                <a:ea typeface="Arial Narrow"/>
                <a:cs typeface="Arial Narrow"/>
                <a:sym typeface="Arial Narrow"/>
              </a:rPr>
              <a:t>Research pages</a:t>
            </a:r>
            <a:endParaRPr sz="18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lvl="0" indent="0" algn="l" rtl="0">
              <a:spcBef>
                <a:spcPts val="1125"/>
              </a:spcBef>
              <a:spcAft>
                <a:spcPts val="0"/>
              </a:spcAft>
              <a:buClr>
                <a:srgbClr val="0563C1"/>
              </a:buClr>
              <a:buSzPts val="1800"/>
              <a:buFont typeface="Arial Narrow"/>
              <a:buNone/>
            </a:pPr>
            <a:r>
              <a:rPr lang="en-US" sz="1800" u="sng">
                <a:solidFill>
                  <a:schemeClr val="hlink"/>
                </a:solidFill>
                <a:latin typeface="Arial Narrow"/>
                <a:ea typeface="Arial Narrow"/>
                <a:cs typeface="Arial Narrow"/>
                <a:sym typeface="Arial Narrow"/>
                <a:hlinkClick r:id="rId7"/>
              </a:rPr>
              <a:t>Division of Decision and Control Systems</a:t>
            </a:r>
            <a:endParaRPr sz="18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2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CONTACT PERSON ABROAD:</a:t>
            </a:r>
            <a:endParaRPr sz="18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2812415" lvl="0" indent="0" algn="l" rtl="0">
              <a:lnSpc>
                <a:spcPct val="148300"/>
              </a:lnSpc>
              <a:spcBef>
                <a:spcPts val="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Prof. Bo Wahlberg  </a:t>
            </a:r>
            <a:r>
              <a:rPr lang="en-US" sz="1800" b="0" i="0" u="sng" strike="noStrike" cap="none">
                <a:solidFill>
                  <a:srgbClr val="0563C1"/>
                </a:solidFill>
                <a:latin typeface="Arial Narrow"/>
                <a:ea typeface="Arial Narrow"/>
                <a:cs typeface="Arial Narrow"/>
                <a:sym typeface="Arial Narrow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bo@kth.se </a:t>
            </a:r>
            <a:r>
              <a:rPr lang="en-US" sz="1800" b="0" i="0" u="sng" strike="noStrike" cap="none">
                <a:solidFill>
                  <a:srgbClr val="0563C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8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RESEARCH AREAS</a:t>
            </a:r>
            <a:endParaRPr sz="18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98450" marR="0" lvl="0" indent="-285750" algn="l" rtl="0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Learning and Identification – Control – Optimization</a:t>
            </a:r>
            <a:endParaRPr sz="18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98450" marR="0" lvl="0" indent="-285750" algn="l" rtl="0">
              <a:lnSpc>
                <a:spcPct val="100000"/>
              </a:lnSpc>
              <a:spcBef>
                <a:spcPts val="105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Networked Control Systems – Multi Agent Systems</a:t>
            </a:r>
            <a:endParaRPr sz="18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98450" marR="0" lvl="0" indent="-285750" algn="l" rtl="0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Nonlinear Control – Robotics</a:t>
            </a:r>
            <a:endParaRPr sz="18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2315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51"/>
          <p:cNvSpPr/>
          <p:nvPr/>
        </p:nvSpPr>
        <p:spPr>
          <a:xfrm>
            <a:off x="5081015" y="0"/>
            <a:ext cx="4062984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1" name="Google Shape;711;p51"/>
          <p:cNvSpPr txBox="1"/>
          <p:nvPr/>
        </p:nvSpPr>
        <p:spPr>
          <a:xfrm>
            <a:off x="158827" y="1011935"/>
            <a:ext cx="4795520" cy="5603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3334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ERASMUS CODE: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P-AVEIRO01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3334" marR="0" lvl="0" indent="0" algn="l" rtl="0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EXCHANGE POSITIONS: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3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3334" marR="0" lvl="0" indent="0" algn="l" rtl="0">
              <a:lnSpc>
                <a:spcPct val="100000"/>
              </a:lnSpc>
              <a:spcBef>
                <a:spcPts val="103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MAX DURATION OF THE STAY: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9 months</a:t>
            </a:r>
          </a:p>
          <a:p>
            <a:pPr marL="13334">
              <a:spcBef>
                <a:spcPts val="1030"/>
              </a:spcBef>
              <a:buSzPts val="1800"/>
            </a:pPr>
            <a:r>
              <a:rPr lang="en-US" sz="1800" dirty="0">
                <a:latin typeface="Arial Narrow"/>
                <a:ea typeface="Arial Narrow"/>
                <a:cs typeface="Arial Narrow"/>
                <a:sym typeface="Arial Narrow"/>
              </a:rPr>
              <a:t>STUDY LEVEL: </a:t>
            </a:r>
            <a:r>
              <a:rPr lang="en-US" sz="1800" b="1" dirty="0">
                <a:latin typeface="Arial Narrow"/>
                <a:ea typeface="Arial Narrow"/>
                <a:cs typeface="Arial Narrow"/>
                <a:sym typeface="Arial Narrow"/>
              </a:rPr>
              <a:t>Bachelor/Master</a:t>
            </a:r>
          </a:p>
          <a:p>
            <a:pPr marL="13334" lvl="0">
              <a:spcBef>
                <a:spcPts val="1030"/>
              </a:spcBef>
              <a:buSzPts val="1800"/>
            </a:pPr>
            <a:r>
              <a:rPr lang="en-US" sz="1800" dirty="0">
                <a:latin typeface="Arial Narrow"/>
                <a:ea typeface="Arial Narrow"/>
                <a:cs typeface="Arial Narrow"/>
                <a:sym typeface="Arial Narrow"/>
              </a:rPr>
              <a:t>EXAMS/FINAL PROJECT: </a:t>
            </a:r>
            <a:r>
              <a:rPr lang="en-US" sz="1800" b="1" dirty="0">
                <a:latin typeface="Arial Narrow"/>
                <a:ea typeface="Arial Narrow"/>
                <a:cs typeface="Arial Narrow"/>
                <a:sym typeface="Arial Narrow"/>
              </a:rPr>
              <a:t>both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5080" lvl="0" indent="634" algn="l" rtl="0">
              <a:lnSpc>
                <a:spcPct val="150000"/>
              </a:lnSpc>
              <a:spcBef>
                <a:spcPts val="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REQUIREMENTS: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B2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english</a:t>
            </a:r>
            <a:r>
              <a:rPr lang="en-US" sz="1800" b="1" dirty="0">
                <a:latin typeface="Arial Narrow"/>
                <a:ea typeface="Arial Narrow"/>
                <a:cs typeface="Arial Narrow"/>
                <a:sym typeface="Arial Narrow"/>
              </a:rPr>
              <a:t>;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a basic language course in 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Portoguese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is suggested (see CLA website)  </a:t>
            </a:r>
            <a:r>
              <a:rPr lang="en-US" sz="1800" b="1" i="0" u="sng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http://cla.unipd.it/attivita/corsi/erasmus-out/)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581660" lvl="0" indent="0" algn="just" rtl="0">
              <a:lnSpc>
                <a:spcPct val="99400"/>
              </a:lnSpc>
              <a:spcBef>
                <a:spcPts val="44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CONSTRAINTS: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priority to MD in Automation/Control Systems and Electronics Eng., but open to all Bachelor and Master students at DEI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chemeClr val="dk1"/>
              </a:buClr>
              <a:buSzPts val="1850"/>
              <a:buFont typeface="Calibri"/>
              <a:buNone/>
            </a:pPr>
            <a:endParaRPr sz="185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1019810" lvl="0" indent="0" algn="l" rtl="0">
              <a:lnSpc>
                <a:spcPct val="1010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CONTACT PERSON: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Prof.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Ruggero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Carli</a:t>
            </a:r>
            <a:r>
              <a:rPr lang="en-US" dirty="0"/>
              <a:t> </a:t>
            </a:r>
            <a:r>
              <a:rPr lang="en-US" sz="1800" b="1" i="1" u="sng" strike="noStrike" cap="none" dirty="0">
                <a:solidFill>
                  <a:srgbClr val="4472C4"/>
                </a:solidFill>
                <a:latin typeface="Arial Narrow"/>
                <a:ea typeface="Arial Narrow"/>
                <a:cs typeface="Arial Narrow"/>
                <a:sym typeface="Arial Narrow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carlirug@dei.unipd.it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712" name="Google Shape;712;p51"/>
          <p:cNvSpPr/>
          <p:nvPr/>
        </p:nvSpPr>
        <p:spPr>
          <a:xfrm>
            <a:off x="0" y="251429"/>
            <a:ext cx="6727825" cy="718820"/>
          </a:xfrm>
          <a:custGeom>
            <a:avLst/>
            <a:gdLst/>
            <a:ahLst/>
            <a:cxnLst/>
            <a:rect l="l" t="t" r="r" b="b"/>
            <a:pathLst>
              <a:path w="6727825" h="718819" extrusionOk="0">
                <a:moveTo>
                  <a:pt x="0" y="0"/>
                </a:moveTo>
                <a:lnTo>
                  <a:pt x="6727367" y="0"/>
                </a:lnTo>
                <a:lnTo>
                  <a:pt x="6727367" y="718451"/>
                </a:lnTo>
                <a:lnTo>
                  <a:pt x="0" y="718451"/>
                </a:lnTo>
                <a:lnTo>
                  <a:pt x="0" y="0"/>
                </a:lnTo>
                <a:close/>
              </a:path>
            </a:pathLst>
          </a:custGeom>
          <a:solidFill>
            <a:srgbClr val="1B469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3" name="Google Shape;713;p51"/>
          <p:cNvSpPr txBox="1">
            <a:spLocks noGrp="1"/>
          </p:cNvSpPr>
          <p:nvPr>
            <p:ph type="title"/>
          </p:nvPr>
        </p:nvSpPr>
        <p:spPr>
          <a:xfrm>
            <a:off x="78756" y="278900"/>
            <a:ext cx="67959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/>
              <a:t>Universidade de Aveiro</a:t>
            </a:r>
            <a:endParaRPr sz="39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10;p51"/>
          <p:cNvSpPr/>
          <p:nvPr/>
        </p:nvSpPr>
        <p:spPr>
          <a:xfrm>
            <a:off x="5081015" y="0"/>
            <a:ext cx="4062984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8" name="Google Shape;718;p52"/>
          <p:cNvSpPr txBox="1"/>
          <p:nvPr/>
        </p:nvSpPr>
        <p:spPr>
          <a:xfrm>
            <a:off x="191449" y="1347409"/>
            <a:ext cx="6501300" cy="5010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UNIVERSITY WEBISITE: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en-US" sz="1800" b="0" i="0" u="sng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</a:t>
            </a:r>
            <a:r>
              <a:rPr lang="en-US" sz="1800" b="0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www.ua.pt/</a:t>
            </a: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ERASMUS STUDENTS: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rgbClr val="0563C1"/>
              </a:buClr>
              <a:buSzPts val="1800"/>
              <a:buFont typeface="Arial Narrow"/>
              <a:buNone/>
            </a:pPr>
            <a:r>
              <a:rPr lang="en-US" sz="1800" b="0" i="0" u="sng" strike="noStrike" cap="none" dirty="0">
                <a:solidFill>
                  <a:srgbClr val="0563C1"/>
                </a:solidFill>
                <a:latin typeface="Arial Narrow"/>
                <a:ea typeface="Arial Narrow"/>
                <a:cs typeface="Arial Narrow"/>
                <a:sym typeface="Arial Narrow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http://www.ua.pt/gri/students</a:t>
            </a:r>
            <a:endParaRPr sz="20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>
                <a:schemeClr val="dk1"/>
              </a:buClr>
              <a:buSzPts val="1650"/>
              <a:buFont typeface="Calibri"/>
              <a:buNone/>
            </a:pPr>
            <a:endParaRPr sz="165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LIST OF EXAMS OFFERED BY THE FOREIGN </a:t>
            </a:r>
          </a:p>
          <a:p>
            <a:pPr marL="12700" marR="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UNIVERSITY:</a:t>
            </a:r>
            <a:r>
              <a:rPr lang="en-US" sz="1800" dirty="0"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800" b="0" i="0" u="sng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https://www.ua.pt/pt/estudar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>
                <a:schemeClr val="dk1"/>
              </a:buClr>
              <a:buSzPts val="1750"/>
              <a:buFont typeface="Calibri"/>
              <a:buNone/>
            </a:pPr>
            <a:endParaRPr sz="175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CONTACT PERSON ABROAD: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2155190" lvl="0" indent="0" algn="l" rtl="0">
              <a:lnSpc>
                <a:spcPct val="101099"/>
              </a:lnSpc>
              <a:spcBef>
                <a:spcPts val="21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prof.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Amaro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Fernandes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Sousa  </a:t>
            </a:r>
            <a:r>
              <a:rPr lang="en-US" sz="1800" b="1" i="0" u="sng" strike="noStrike" cap="none" dirty="0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asou@ua.pt</a:t>
            </a:r>
            <a:endParaRPr lang="en-US" sz="1800" b="1" i="0" u="sng" strike="noStrike" cap="none" dirty="0">
              <a:solidFill>
                <a:srgbClr val="0563C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2155190" lvl="0" indent="0" algn="l" rtl="0">
              <a:lnSpc>
                <a:spcPct val="101099"/>
              </a:lnSpc>
              <a:spcBef>
                <a:spcPts val="21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lang="en-US" sz="1800" b="1" u="sng" dirty="0">
              <a:solidFill>
                <a:srgbClr val="0563C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2155190" lvl="0" indent="0" algn="l" rtl="0">
              <a:lnSpc>
                <a:spcPct val="101099"/>
              </a:lnSpc>
              <a:spcBef>
                <a:spcPts val="21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POSITIVE FEEDBACK from past students:</a:t>
            </a:r>
          </a:p>
          <a:p>
            <a:pPr marL="298450" marR="2155190" lvl="0" indent="-285750" algn="l" rtl="0">
              <a:lnSpc>
                <a:spcPct val="101099"/>
              </a:lnSpc>
              <a:spcBef>
                <a:spcPts val="21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City is </a:t>
            </a:r>
            <a:r>
              <a:rPr lang="en-US" sz="18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lovely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with a </a:t>
            </a:r>
            <a:r>
              <a:rPr lang="en-US" sz="18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reasonable living cost</a:t>
            </a:r>
          </a:p>
          <a:p>
            <a:pPr marL="298450" marR="2155190" lvl="0" indent="-285750" algn="l" rtl="0">
              <a:lnSpc>
                <a:spcPct val="101099"/>
              </a:lnSpc>
              <a:spcBef>
                <a:spcPts val="21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charset="0"/>
              <a:buChar char="•"/>
            </a:pPr>
            <a:r>
              <a:rPr lang="en-US" sz="1800" i="1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Equipped labs </a:t>
            </a:r>
            <a:r>
              <a:rPr lang="en-US" sz="18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800" i="0" strike="noStrike" cap="non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 particular </a:t>
            </a:r>
            <a:r>
              <a:rPr lang="en-US" sz="18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 the robotic field)</a:t>
            </a:r>
            <a:endParaRPr sz="1800" i="0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9" name="Google Shape;719;p52"/>
          <p:cNvSpPr/>
          <p:nvPr/>
        </p:nvSpPr>
        <p:spPr>
          <a:xfrm>
            <a:off x="0" y="250825"/>
            <a:ext cx="8869680" cy="719455"/>
          </a:xfrm>
          <a:custGeom>
            <a:avLst/>
            <a:gdLst/>
            <a:ahLst/>
            <a:cxnLst/>
            <a:rect l="l" t="t" r="r" b="b"/>
            <a:pathLst>
              <a:path w="8869680" h="719455" extrusionOk="0">
                <a:moveTo>
                  <a:pt x="0" y="0"/>
                </a:moveTo>
                <a:lnTo>
                  <a:pt x="8869362" y="0"/>
                </a:lnTo>
                <a:lnTo>
                  <a:pt x="8869362" y="719137"/>
                </a:lnTo>
                <a:lnTo>
                  <a:pt x="0" y="719137"/>
                </a:lnTo>
                <a:lnTo>
                  <a:pt x="0" y="0"/>
                </a:lnTo>
                <a:close/>
              </a:path>
            </a:pathLst>
          </a:custGeom>
          <a:solidFill>
            <a:srgbClr val="1B469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0" name="Google Shape;720;p52"/>
          <p:cNvSpPr txBox="1">
            <a:spLocks noGrp="1"/>
          </p:cNvSpPr>
          <p:nvPr>
            <p:ph type="title"/>
          </p:nvPr>
        </p:nvSpPr>
        <p:spPr>
          <a:xfrm>
            <a:off x="191449" y="278900"/>
            <a:ext cx="6501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/>
              <a:t>Universidade de Aveiro</a:t>
            </a:r>
            <a:endParaRPr sz="39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9"/>
          <p:cNvSpPr/>
          <p:nvPr/>
        </p:nvSpPr>
        <p:spPr>
          <a:xfrm>
            <a:off x="5970029" y="0"/>
            <a:ext cx="3173968" cy="399402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29"/>
          <p:cNvSpPr txBox="1"/>
          <p:nvPr/>
        </p:nvSpPr>
        <p:spPr>
          <a:xfrm>
            <a:off x="0" y="251429"/>
            <a:ext cx="905256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08915" marR="0" lvl="0" indent="0" algn="l" rtl="0">
              <a:lnSpc>
                <a:spcPct val="100000"/>
              </a:lnSpc>
              <a:spcBef>
                <a:spcPts val="121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ERASMUS CODE: </a:t>
            </a:r>
            <a:r>
              <a:rPr lang="en-US" sz="18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E-BARCELO03</a:t>
            </a:r>
            <a:endParaRPr sz="18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70" name="Google Shape;470;p29"/>
          <p:cNvSpPr txBox="1"/>
          <p:nvPr/>
        </p:nvSpPr>
        <p:spPr>
          <a:xfrm>
            <a:off x="196410" y="1115644"/>
            <a:ext cx="5768527" cy="3726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EXCHANGE POSITIONS: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03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MAX DURATION OF THE STAY: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10 months</a:t>
            </a:r>
          </a:p>
          <a:p>
            <a:pPr marL="12700">
              <a:spcBef>
                <a:spcPts val="1435"/>
              </a:spcBef>
              <a:buSzPts val="1800"/>
            </a:pPr>
            <a:r>
              <a:rPr lang="en-US" sz="1800" dirty="0">
                <a:latin typeface="Arial Narrow"/>
                <a:ea typeface="Arial Narrow"/>
                <a:cs typeface="Arial Narrow"/>
                <a:sym typeface="Arial Narrow"/>
              </a:rPr>
              <a:t>STUDY LEVEL: </a:t>
            </a:r>
            <a:r>
              <a:rPr lang="en-US" sz="1800" b="1" dirty="0">
                <a:latin typeface="Arial Narrow"/>
                <a:ea typeface="Arial Narrow"/>
                <a:cs typeface="Arial Narrow"/>
                <a:sym typeface="Arial Narrow"/>
              </a:rPr>
              <a:t>Bachelor/Master</a:t>
            </a:r>
            <a:endParaRPr lang="en-US" sz="1800" i="1" dirty="0">
              <a:solidFill>
                <a:srgbClr val="FF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lvl="0">
              <a:spcBef>
                <a:spcPts val="1050"/>
              </a:spcBef>
              <a:buSzPts val="1800"/>
            </a:pPr>
            <a:r>
              <a:rPr lang="en-US" sz="1800" dirty="0">
                <a:latin typeface="Arial Narrow"/>
                <a:ea typeface="Arial Narrow"/>
                <a:cs typeface="Arial Narrow"/>
                <a:sym typeface="Arial Narrow"/>
              </a:rPr>
              <a:t>EXAMS/THESIS: </a:t>
            </a:r>
            <a:r>
              <a:rPr lang="en-US" sz="1800" b="1" dirty="0">
                <a:latin typeface="Arial Narrow"/>
                <a:ea typeface="Arial Narrow"/>
                <a:cs typeface="Arial Narrow"/>
                <a:sym typeface="Arial Narrow"/>
              </a:rPr>
              <a:t>both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43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REQUIREMENTS: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English B2, </a:t>
            </a:r>
            <a:r>
              <a:rPr lang="en-US" sz="1800" b="1" i="0" u="none" strike="noStrike" cap="none" dirty="0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Spanish B2 </a:t>
            </a:r>
            <a:r>
              <a:rPr lang="en-US" sz="1800" b="1" i="1" u="none" strike="noStrike" cap="none" dirty="0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(suggested)</a:t>
            </a:r>
          </a:p>
          <a:p>
            <a:pPr marL="12700" marR="5080" lvl="0" indent="0" algn="l" rtl="0">
              <a:lnSpc>
                <a:spcPct val="150000"/>
              </a:lnSpc>
              <a:spcBef>
                <a:spcPts val="35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CONTRAINTS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: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Recommended to students of the following  Bachelor and Master degrees: Information, Electronics, Automation/Control Systems Engineering, Biomedical, Bioengineering, Computer Engineering</a:t>
            </a:r>
          </a:p>
        </p:txBody>
      </p:sp>
      <p:sp>
        <p:nvSpPr>
          <p:cNvPr id="471" name="Google Shape;471;p29"/>
          <p:cNvSpPr txBox="1"/>
          <p:nvPr/>
        </p:nvSpPr>
        <p:spPr>
          <a:xfrm>
            <a:off x="197097" y="4853868"/>
            <a:ext cx="340112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CONTACT PERSON: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Ruggero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Carli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72" name="Google Shape;472;p29"/>
          <p:cNvSpPr/>
          <p:nvPr/>
        </p:nvSpPr>
        <p:spPr>
          <a:xfrm>
            <a:off x="117671" y="5246726"/>
            <a:ext cx="2248535" cy="462280"/>
          </a:xfrm>
          <a:custGeom>
            <a:avLst/>
            <a:gdLst/>
            <a:ahLst/>
            <a:cxnLst/>
            <a:rect l="l" t="t" r="r" b="b"/>
            <a:pathLst>
              <a:path w="2248535" h="462279" extrusionOk="0">
                <a:moveTo>
                  <a:pt x="0" y="0"/>
                </a:moveTo>
                <a:lnTo>
                  <a:pt x="2248319" y="0"/>
                </a:lnTo>
                <a:lnTo>
                  <a:pt x="2248319" y="461670"/>
                </a:lnTo>
                <a:lnTo>
                  <a:pt x="0" y="461670"/>
                </a:lnTo>
                <a:lnTo>
                  <a:pt x="0" y="0"/>
                </a:lnTo>
                <a:close/>
              </a:path>
            </a:pathLst>
          </a:custGeom>
          <a:solidFill>
            <a:srgbClr val="FBA91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29"/>
          <p:cNvSpPr txBox="1"/>
          <p:nvPr/>
        </p:nvSpPr>
        <p:spPr>
          <a:xfrm>
            <a:off x="874323" y="5292551"/>
            <a:ext cx="735330" cy="382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 Narrow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PROS</a:t>
            </a:r>
            <a:endParaRPr sz="24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74" name="Google Shape;474;p29"/>
          <p:cNvSpPr txBox="1"/>
          <p:nvPr/>
        </p:nvSpPr>
        <p:spPr>
          <a:xfrm>
            <a:off x="3122767" y="5246726"/>
            <a:ext cx="2248535" cy="462280"/>
          </a:xfrm>
          <a:prstGeom prst="rect">
            <a:avLst/>
          </a:prstGeom>
          <a:solidFill>
            <a:srgbClr val="FBA91C"/>
          </a:solidFill>
          <a:ln>
            <a:noFill/>
          </a:ln>
        </p:spPr>
        <p:txBody>
          <a:bodyPr spcFirstLastPara="1" wrap="square" lIns="0" tIns="4570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 Narrow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CONS</a:t>
            </a:r>
            <a:endParaRPr sz="24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75" name="Google Shape;475;p29"/>
          <p:cNvSpPr txBox="1"/>
          <p:nvPr/>
        </p:nvSpPr>
        <p:spPr>
          <a:xfrm>
            <a:off x="3572873" y="4822069"/>
            <a:ext cx="209677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2000"/>
              <a:buFont typeface="Arial Narrow"/>
              <a:buNone/>
            </a:pPr>
            <a:r>
              <a:rPr lang="en-US" sz="2000" b="1" i="1" u="sng" strike="noStrike" cap="none" dirty="0">
                <a:solidFill>
                  <a:srgbClr val="4472C4"/>
                </a:solidFill>
                <a:latin typeface="Arial Narrow"/>
                <a:ea typeface="Arial Narrow"/>
                <a:cs typeface="Arial Narrow"/>
                <a:sym typeface="Arial Narr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carlirug@dei.unipd.it</a:t>
            </a:r>
            <a:endParaRPr sz="20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76" name="Google Shape;476;p29"/>
          <p:cNvSpPr/>
          <p:nvPr/>
        </p:nvSpPr>
        <p:spPr>
          <a:xfrm>
            <a:off x="-1" y="251429"/>
            <a:ext cx="9052560" cy="718820"/>
          </a:xfrm>
          <a:custGeom>
            <a:avLst/>
            <a:gdLst/>
            <a:ahLst/>
            <a:cxnLst/>
            <a:rect l="l" t="t" r="r" b="b"/>
            <a:pathLst>
              <a:path w="9052560" h="718819" extrusionOk="0">
                <a:moveTo>
                  <a:pt x="0" y="0"/>
                </a:moveTo>
                <a:lnTo>
                  <a:pt x="9052560" y="0"/>
                </a:lnTo>
                <a:lnTo>
                  <a:pt x="9052560" y="718451"/>
                </a:lnTo>
                <a:lnTo>
                  <a:pt x="0" y="718451"/>
                </a:lnTo>
                <a:lnTo>
                  <a:pt x="0" y="0"/>
                </a:lnTo>
                <a:close/>
              </a:path>
            </a:pathLst>
          </a:custGeom>
          <a:solidFill>
            <a:srgbClr val="1B469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29"/>
          <p:cNvSpPr txBox="1">
            <a:spLocks noGrp="1"/>
          </p:cNvSpPr>
          <p:nvPr>
            <p:ph type="title"/>
          </p:nvPr>
        </p:nvSpPr>
        <p:spPr>
          <a:xfrm>
            <a:off x="78738" y="321564"/>
            <a:ext cx="7665720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Universidad </a:t>
            </a:r>
            <a:r>
              <a:rPr lang="en-US" dirty="0" err="1"/>
              <a:t>Politecnica</a:t>
            </a:r>
            <a:r>
              <a:rPr lang="en-US" dirty="0"/>
              <a:t> de </a:t>
            </a:r>
            <a:r>
              <a:rPr lang="en-US" dirty="0" err="1"/>
              <a:t>Catalunya</a:t>
            </a:r>
            <a:r>
              <a:rPr lang="en-US" dirty="0"/>
              <a:t> - ETSEIB</a:t>
            </a:r>
            <a:endParaRPr dirty="0"/>
          </a:p>
        </p:txBody>
      </p:sp>
      <p:sp>
        <p:nvSpPr>
          <p:cNvPr id="478" name="Google Shape;478;p29"/>
          <p:cNvSpPr txBox="1"/>
          <p:nvPr/>
        </p:nvSpPr>
        <p:spPr>
          <a:xfrm>
            <a:off x="78739" y="5749120"/>
            <a:ext cx="2432050" cy="1115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984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Low cost of living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98450" marR="0" lvl="0" indent="-285750" algn="l" rtl="0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Several labs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98450" marR="0" lvl="0" indent="-285750" algn="l" rtl="0">
              <a:lnSpc>
                <a:spcPct val="100000"/>
              </a:lnSpc>
              <a:spcBef>
                <a:spcPts val="103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International environment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79" name="Google Shape;479;p29"/>
          <p:cNvSpPr txBox="1"/>
          <p:nvPr/>
        </p:nvSpPr>
        <p:spPr>
          <a:xfrm>
            <a:off x="3181756" y="5686155"/>
            <a:ext cx="2304644" cy="856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98450" marR="5080" lvl="0" indent="-285750" algn="l" rtl="0">
              <a:lnSpc>
                <a:spcPct val="153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Priority to Master  theses in Automation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80" name="Google Shape;480;p29"/>
          <p:cNvSpPr/>
          <p:nvPr/>
        </p:nvSpPr>
        <p:spPr>
          <a:xfrm>
            <a:off x="5967984" y="3992879"/>
            <a:ext cx="3172967" cy="286512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84634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1712</Words>
  <Application>Microsoft Macintosh PowerPoint</Application>
  <PresentationFormat>On-screen Show (4:3)</PresentationFormat>
  <Paragraphs>288</Paragraphs>
  <Slides>21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ＭＳ Ｐゴシック</vt:lpstr>
      <vt:lpstr>Arial</vt:lpstr>
      <vt:lpstr>Arial Narrow</vt:lpstr>
      <vt:lpstr>Calibri</vt:lpstr>
      <vt:lpstr>Times New Roman</vt:lpstr>
      <vt:lpstr>Office Theme</vt:lpstr>
      <vt:lpstr>Control Systems Engineering: International Exchange Programs</vt:lpstr>
      <vt:lpstr>PowerPoint Presentation</vt:lpstr>
      <vt:lpstr>Imperial College</vt:lpstr>
      <vt:lpstr>Imperial College</vt:lpstr>
      <vt:lpstr>Royal Institute of Technology - KTH</vt:lpstr>
      <vt:lpstr>Royal Institute of Technology (KTH)</vt:lpstr>
      <vt:lpstr>Universidade de Aveiro</vt:lpstr>
      <vt:lpstr>Universidade de Aveiro</vt:lpstr>
      <vt:lpstr>Universidad Politecnica de Catalunya - ETSEIB</vt:lpstr>
      <vt:lpstr>Universidad Politecnica de Catalunya - ETSEIB</vt:lpstr>
      <vt:lpstr>Universidad de Vigo</vt:lpstr>
      <vt:lpstr>Universidad de Vigo</vt:lpstr>
      <vt:lpstr>Universitè Catholique de Louvain</vt:lpstr>
      <vt:lpstr>Universitè Catholique de Louvain</vt:lpstr>
      <vt:lpstr>Lulea Tekniska Universitet</vt:lpstr>
      <vt:lpstr>Lulea Tekniska Universitet</vt:lpstr>
      <vt:lpstr>Lulea Tekniska Universitet Universitet</vt:lpstr>
      <vt:lpstr>France, Belgium, Switzerland</vt:lpstr>
      <vt:lpstr>Université Toulouse III – Paul Sabatier</vt:lpstr>
      <vt:lpstr>Université Toulouse III – Paul Sabatier</vt:lpstr>
      <vt:lpstr>Université Toulouse III – Paul Sabatier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Spain and Portugal</dc:title>
  <dc:creator>Zoltan Denes</dc:creator>
  <cp:lastModifiedBy>Microsoft Office User</cp:lastModifiedBy>
  <cp:revision>14</cp:revision>
  <dcterms:created xsi:type="dcterms:W3CDTF">2021-02-10T08:54:18Z</dcterms:created>
  <dcterms:modified xsi:type="dcterms:W3CDTF">2021-03-05T16:49:22Z</dcterms:modified>
</cp:coreProperties>
</file>