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12192000"/>
  <p:notesSz cx="6858000" cy="9144000"/>
  <p:embeddedFontLst>
    <p:embeddedFont>
      <p:font typeface="Noto Sans Symbols"/>
      <p:regular r:id="rId16"/>
      <p:bold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hhVkzJM9YpGP8oCtMn/MYIDihp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320485F-7FD1-4FD8-B92E-813529B53BDA}">
  <a:tblStyle styleId="{6320485F-7FD1-4FD8-B92E-813529B53BDA}" styleName="Table_0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NotoSansSymbols-bold.fntdata"/><Relationship Id="rId16" Type="http://schemas.openxmlformats.org/officeDocument/2006/relationships/font" Target="fonts/NotoSansSymbol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customschemas.google.com/relationships/presentationmetadata" Target="meta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4" name="Google Shape;34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5" name="Google Shape;35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6" name="Google Shape;146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7" name="Google Shape;147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1" name="Google Shape;4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5" name="Google Shape;6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3" name="Google Shape;83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5" name="Google Shape;95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3" name="Google Shape;10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16" name="Google Shape;116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8" name="Google Shape;138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olo e testo verticale">
  <p:cSld name="2_Titolo e testo vertica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anchorCtr="0" anchor="ctr" bIns="45700" lIns="91425" spcFirstLastPara="1" rIns="36000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8" name="Google Shape;18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741397" y="1159933"/>
            <a:ext cx="4709206" cy="2105037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12"/>
          <p:cNvSpPr txBox="1"/>
          <p:nvPr>
            <p:ph type="ctrTitle"/>
          </p:nvPr>
        </p:nvSpPr>
        <p:spPr>
          <a:xfrm>
            <a:off x="1547593" y="3285951"/>
            <a:ext cx="9096815" cy="12903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" type="body"/>
          </p:nvPr>
        </p:nvSpPr>
        <p:spPr>
          <a:xfrm>
            <a:off x="2935526" y="4741032"/>
            <a:ext cx="6320949" cy="7580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olo e testo verticale">
  <p:cSld name="3_Titolo e testo verticale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/>
          <p:nvPr/>
        </p:nvSpPr>
        <p:spPr>
          <a:xfrm>
            <a:off x="-1" y="0"/>
            <a:ext cx="12192001" cy="1138767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anchorCtr="0" anchor="ctr" bIns="45700" lIns="72000" spcFirstLastPara="1" rIns="36000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3"/>
          <p:cNvSpPr txBox="1"/>
          <p:nvPr>
            <p:ph type="title"/>
          </p:nvPr>
        </p:nvSpPr>
        <p:spPr>
          <a:xfrm>
            <a:off x="2933700" y="0"/>
            <a:ext cx="9258300" cy="11387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b="1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" type="body"/>
          </p:nvPr>
        </p:nvSpPr>
        <p:spPr>
          <a:xfrm>
            <a:off x="673101" y="1397000"/>
            <a:ext cx="10198100" cy="47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5" name="Google Shape;25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6000" y="147563"/>
            <a:ext cx="1885998" cy="843049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4038600" y="6356350"/>
            <a:ext cx="440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dk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10414000" y="6356350"/>
            <a:ext cx="939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>
  <p:cSld name="Titolo e testo verticale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AA0004"/>
          </a:solidFill>
          <a:ln>
            <a:noFill/>
          </a:ln>
        </p:spPr>
        <p:txBody>
          <a:bodyPr anchorCtr="0" anchor="ctr" bIns="45700" lIns="91425" spcFirstLastPara="1" rIns="360000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Google Shape;31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501098" y="2269067"/>
            <a:ext cx="5189805" cy="23198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15" name="Google Shape;15;p11"/>
          <p:cNvCxnSpPr/>
          <p:nvPr/>
        </p:nvCxnSpPr>
        <p:spPr>
          <a:xfrm>
            <a:off x="481012" y="6176963"/>
            <a:ext cx="11063287" cy="0"/>
          </a:xfrm>
          <a:prstGeom prst="straightConnector1">
            <a:avLst/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1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1.png"/><Relationship Id="rId4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Relationship Id="rId4" Type="http://schemas.openxmlformats.org/officeDocument/2006/relationships/image" Target="../media/image12.png"/><Relationship Id="rId5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"/>
          <p:cNvSpPr txBox="1"/>
          <p:nvPr>
            <p:ph type="ctrTitle"/>
          </p:nvPr>
        </p:nvSpPr>
        <p:spPr>
          <a:xfrm>
            <a:off x="698500" y="3285951"/>
            <a:ext cx="10756900" cy="12903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b="1" lang="en-GB"/>
              <a:t>Stima dell’accelerazione di gravità con un pendolo semplice</a:t>
            </a:r>
            <a:endParaRPr b="1"/>
          </a:p>
        </p:txBody>
      </p:sp>
      <p:sp>
        <p:nvSpPr>
          <p:cNvPr id="38" name="Google Shape;38;p1"/>
          <p:cNvSpPr txBox="1"/>
          <p:nvPr>
            <p:ph idx="1" type="body"/>
          </p:nvPr>
        </p:nvSpPr>
        <p:spPr>
          <a:xfrm>
            <a:off x="2935526" y="5075582"/>
            <a:ext cx="6320949" cy="10204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GB" sz="3200"/>
              <a:t>Esperienza di laboratorio del corso di Fisica 1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t/>
            </a:r>
            <a:endParaRPr sz="11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</a:pPr>
            <a:r>
              <a:rPr lang="en-GB" sz="3200"/>
              <a:t>Per i corsi di Laurea in Ingegneria</a:t>
            </a:r>
            <a:endParaRPr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"/>
          <p:cNvSpPr txBox="1"/>
          <p:nvPr>
            <p:ph type="title"/>
          </p:nvPr>
        </p:nvSpPr>
        <p:spPr>
          <a:xfrm>
            <a:off x="2933700" y="0"/>
            <a:ext cx="9258300" cy="11387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GB"/>
              <a:t>Descrizione della misura</a:t>
            </a:r>
            <a:endParaRPr/>
          </a:p>
        </p:txBody>
      </p:sp>
      <p:sp>
        <p:nvSpPr>
          <p:cNvPr id="44" name="Google Shape;44;p2"/>
          <p:cNvSpPr txBox="1"/>
          <p:nvPr>
            <p:ph idx="11" type="ftr"/>
          </p:nvPr>
        </p:nvSpPr>
        <p:spPr>
          <a:xfrm>
            <a:off x="4038600" y="6356350"/>
            <a:ext cx="440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Stima di g con un pendolo semplice</a:t>
            </a:r>
            <a:endParaRPr/>
          </a:p>
        </p:txBody>
      </p:sp>
      <p:sp>
        <p:nvSpPr>
          <p:cNvPr id="45" name="Google Shape;45;p2"/>
          <p:cNvSpPr txBox="1"/>
          <p:nvPr>
            <p:ph idx="12" type="sldNum"/>
          </p:nvPr>
        </p:nvSpPr>
        <p:spPr>
          <a:xfrm>
            <a:off x="10414000" y="6356350"/>
            <a:ext cx="939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pSp>
        <p:nvGrpSpPr>
          <p:cNvPr id="46" name="Google Shape;46;p2"/>
          <p:cNvGrpSpPr/>
          <p:nvPr/>
        </p:nvGrpSpPr>
        <p:grpSpPr>
          <a:xfrm>
            <a:off x="719788" y="1409686"/>
            <a:ext cx="10139893" cy="3314151"/>
            <a:chOff x="385855" y="1278320"/>
            <a:chExt cx="8882292" cy="2957185"/>
          </a:xfrm>
        </p:grpSpPr>
        <p:sp>
          <p:nvSpPr>
            <p:cNvPr id="47" name="Google Shape;47;p2"/>
            <p:cNvSpPr txBox="1"/>
            <p:nvPr/>
          </p:nvSpPr>
          <p:spPr>
            <a:xfrm>
              <a:off x="4290247" y="1316725"/>
              <a:ext cx="4977900" cy="1725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b="0" i="0" lang="en-GB" sz="1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Per un pendolo semplice, sappiamo che il moto descritto dalla massa m è di tipo armonico e che, per piccoli angoli </a:t>
              </a:r>
              <a:r>
                <a:rPr b="0" i="0" lang="en-GB" sz="1900" u="none" cap="none" strike="noStrik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θ </a:t>
              </a:r>
              <a:r>
                <a:rPr b="0" i="0" lang="en-GB" sz="1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 inclinazione rispetto alla verticale, il periodo T dipende dalla lunghezza L del pendolo e dall’accelerazione di gravità g secondo la relazione:</a:t>
              </a:r>
              <a:endParaRPr b="0" i="0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" name="Google Shape;48;p2"/>
            <p:cNvSpPr txBox="1"/>
            <p:nvPr/>
          </p:nvSpPr>
          <p:spPr>
            <a:xfrm>
              <a:off x="7236842" y="2846692"/>
              <a:ext cx="1053300" cy="818400"/>
            </a:xfrm>
            <a:prstGeom prst="rect">
              <a:avLst/>
            </a:prstGeom>
            <a:blipFill rotWithShape="1">
              <a:blip r:embed="rId3">
                <a:alphaModFix/>
              </a:blip>
              <a:stretch>
                <a:fillRect b="-742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GB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2"/>
            <p:cNvGrpSpPr/>
            <p:nvPr/>
          </p:nvGrpSpPr>
          <p:grpSpPr>
            <a:xfrm>
              <a:off x="385855" y="1278320"/>
              <a:ext cx="3187615" cy="2265895"/>
              <a:chOff x="385855" y="1393535"/>
              <a:chExt cx="3494855" cy="2342705"/>
            </a:xfrm>
          </p:grpSpPr>
          <p:grpSp>
            <p:nvGrpSpPr>
              <p:cNvPr id="50" name="Google Shape;50;p2"/>
              <p:cNvGrpSpPr/>
              <p:nvPr/>
            </p:nvGrpSpPr>
            <p:grpSpPr>
              <a:xfrm>
                <a:off x="385855" y="1393535"/>
                <a:ext cx="3494855" cy="2342705"/>
                <a:chOff x="309045" y="1931205"/>
                <a:chExt cx="3494855" cy="2342705"/>
              </a:xfrm>
            </p:grpSpPr>
            <p:grpSp>
              <p:nvGrpSpPr>
                <p:cNvPr id="51" name="Google Shape;51;p2"/>
                <p:cNvGrpSpPr/>
                <p:nvPr/>
              </p:nvGrpSpPr>
              <p:grpSpPr>
                <a:xfrm>
                  <a:off x="309045" y="1931205"/>
                  <a:ext cx="3494855" cy="2342705"/>
                  <a:chOff x="309045" y="1931205"/>
                  <a:chExt cx="3494855" cy="2342705"/>
                </a:xfrm>
              </p:grpSpPr>
              <p:cxnSp>
                <p:nvCxnSpPr>
                  <p:cNvPr id="52" name="Google Shape;52;p2"/>
                  <p:cNvCxnSpPr/>
                  <p:nvPr/>
                </p:nvCxnSpPr>
                <p:spPr>
                  <a:xfrm>
                    <a:off x="309045" y="2046420"/>
                    <a:ext cx="3494855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cxnSp>
                <p:nvCxnSpPr>
                  <p:cNvPr id="53" name="Google Shape;53;p2"/>
                  <p:cNvCxnSpPr/>
                  <p:nvPr/>
                </p:nvCxnSpPr>
                <p:spPr>
                  <a:xfrm>
                    <a:off x="1845245" y="2046420"/>
                    <a:ext cx="691290" cy="188184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1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</p:cxnSp>
              <p:sp>
                <p:nvSpPr>
                  <p:cNvPr id="54" name="Google Shape;54;p2"/>
                  <p:cNvSpPr/>
                  <p:nvPr/>
                </p:nvSpPr>
                <p:spPr>
                  <a:xfrm>
                    <a:off x="2449251" y="3928265"/>
                    <a:ext cx="279309" cy="307240"/>
                  </a:xfrm>
                  <a:prstGeom prst="ellipse">
                    <a:avLst/>
                  </a:prstGeom>
                  <a:solidFill>
                    <a:schemeClr val="dk2"/>
                  </a:solidFill>
                  <a:ln cap="flat" cmpd="sng" w="12700">
                    <a:solidFill>
                      <a:srgbClr val="31538F"/>
                    </a:solidFill>
                    <a:prstDash val="solid"/>
                    <a:miter lim="800000"/>
                    <a:headEnd len="sm" w="sm" type="none"/>
                    <a:tailEnd len="sm" w="sm" type="none"/>
                  </a:ln>
                </p:spPr>
                <p:txBody>
                  <a:bodyPr anchorCtr="0" anchor="ctr" bIns="45700" lIns="91425" spcFirstLastPara="1" rIns="91425" wrap="square" tIns="45700">
                    <a:noAutofit/>
                  </a:bodyPr>
                  <a:lstStyle/>
                  <a:p>
                    <a:pPr indent="0" lvl="0" marL="0" marR="0" rtl="0" algn="just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rgbClr val="000000"/>
                      </a:buClr>
                      <a:buSzPts val="1800"/>
                      <a:buFont typeface="Arial"/>
                      <a:buNone/>
                    </a:pPr>
                    <a:r>
                      <a:t/>
                    </a:r>
                    <a:endParaRPr b="0" i="0" sz="1800" u="none" cap="none" strike="noStrike">
                      <a:solidFill>
                        <a:schemeClr val="lt1"/>
                      </a:solidFill>
                      <a:latin typeface="Arial"/>
                      <a:ea typeface="Arial"/>
                      <a:cs typeface="Arial"/>
                      <a:sym typeface="Arial"/>
                    </a:endParaRPr>
                  </a:p>
                </p:txBody>
              </p:sp>
              <p:cxnSp>
                <p:nvCxnSpPr>
                  <p:cNvPr id="55" name="Google Shape;55;p2"/>
                  <p:cNvCxnSpPr/>
                  <p:nvPr/>
                </p:nvCxnSpPr>
                <p:spPr>
                  <a:xfrm>
                    <a:off x="1845245" y="1931205"/>
                    <a:ext cx="0" cy="2342705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chemeClr val="dk1"/>
                    </a:solidFill>
                    <a:prstDash val="dash"/>
                    <a:miter lim="800000"/>
                    <a:headEnd len="sm" w="sm" type="none"/>
                    <a:tailEnd len="sm" w="sm" type="none"/>
                  </a:ln>
                </p:spPr>
              </p:cxnSp>
            </p:grpSp>
            <p:sp>
              <p:nvSpPr>
                <p:cNvPr id="56" name="Google Shape;56;p2"/>
                <p:cNvSpPr txBox="1"/>
                <p:nvPr/>
              </p:nvSpPr>
              <p:spPr>
                <a:xfrm>
                  <a:off x="1771887" y="2276850"/>
                  <a:ext cx="306000" cy="3567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45700" lIns="91425" spcFirstLastPara="1" rIns="91425" wrap="square" tIns="45700">
                  <a:spAutoFit/>
                </a:bodyPr>
                <a:lstStyle/>
                <a:p>
                  <a:pPr indent="0" lvl="0" marL="0" marR="0" rtl="0" algn="just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000000"/>
                    </a:buClr>
                    <a:buSzPts val="1800"/>
                    <a:buFont typeface="Arial"/>
                    <a:buNone/>
                  </a:pPr>
                  <a:r>
                    <a:rPr b="0" i="0" lang="en-GB" sz="1800" u="none" cap="none" strike="noStrike">
                      <a:solidFill>
                        <a:schemeClr val="dk1"/>
                      </a:solidFill>
                      <a:latin typeface="Noto Sans Symbols"/>
                      <a:ea typeface="Noto Sans Symbols"/>
                      <a:cs typeface="Noto Sans Symbols"/>
                      <a:sym typeface="Noto Sans Symbols"/>
                    </a:rPr>
                    <a:t>θ</a:t>
                  </a:r>
                  <a:endParaRPr b="0" i="0" sz="1800" u="none" cap="none" strike="noStrike">
                    <a:solidFill>
                      <a:schemeClr val="dk1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endParaRPr>
                </a:p>
              </p:txBody>
            </p:sp>
          </p:grpSp>
          <p:sp>
            <p:nvSpPr>
              <p:cNvPr id="57" name="Google Shape;57;p2"/>
              <p:cNvSpPr txBox="1"/>
              <p:nvPr/>
            </p:nvSpPr>
            <p:spPr>
              <a:xfrm>
                <a:off x="2766277" y="3313785"/>
                <a:ext cx="378300" cy="356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b="0" i="0" lang="en-GB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m</a:t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8" name="Google Shape;58;p2"/>
              <p:cNvSpPr txBox="1"/>
              <p:nvPr/>
            </p:nvSpPr>
            <p:spPr>
              <a:xfrm>
                <a:off x="2420750" y="2430470"/>
                <a:ext cx="314100" cy="356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just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rPr b="0" i="0" lang="en-GB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L</a:t>
                </a:r>
                <a:endParaRPr b="0" i="0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59" name="Google Shape;59;p2"/>
            <p:cNvSpPr txBox="1"/>
            <p:nvPr/>
          </p:nvSpPr>
          <p:spPr>
            <a:xfrm>
              <a:off x="2574940" y="1523468"/>
              <a:ext cx="1133400" cy="345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GB" sz="1800" u="none" cap="none" strike="noStrike">
                  <a:solidFill>
                    <a:schemeClr val="dk1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rPr>
                <a:t>θ &lt; 10°</a:t>
              </a:r>
              <a:endParaRPr b="0" i="0" sz="18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  <p:sp>
          <p:nvSpPr>
            <p:cNvPr id="60" name="Google Shape;60;p2"/>
            <p:cNvSpPr txBox="1"/>
            <p:nvPr/>
          </p:nvSpPr>
          <p:spPr>
            <a:xfrm>
              <a:off x="3960550" y="3789371"/>
              <a:ext cx="3056360" cy="35934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900"/>
                <a:buFont typeface="Arial"/>
                <a:buNone/>
              </a:pPr>
              <a:r>
                <a:rPr b="0" i="0" lang="en-GB" sz="19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esplicitando g abbiamo che :</a:t>
              </a:r>
              <a:endParaRPr b="0" i="0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2"/>
            <p:cNvSpPr txBox="1"/>
            <p:nvPr/>
          </p:nvSpPr>
          <p:spPr>
            <a:xfrm>
              <a:off x="7156442" y="3718760"/>
              <a:ext cx="1090463" cy="516745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GB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2" name="Google Shape;62;p2"/>
          <p:cNvSpPr txBox="1"/>
          <p:nvPr/>
        </p:nvSpPr>
        <p:spPr>
          <a:xfrm>
            <a:off x="323426" y="4884831"/>
            <a:ext cx="11544900" cy="12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nostro obiettivo sarà quindi costruire una versione credibile di pendolo semplice, misurarne lunghezza e periodo di oscillazione in modo da poter poi calcolare un valore di g.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Vedremo che per ottimizzare il risultato ci serviranno le misure del periodo T per diversi valori di L.</a:t>
            </a:r>
            <a:endParaRPr b="1" i="0" sz="1800" u="none" cap="none" strike="noStrik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"/>
          <p:cNvSpPr txBox="1"/>
          <p:nvPr>
            <p:ph type="title"/>
          </p:nvPr>
        </p:nvSpPr>
        <p:spPr>
          <a:xfrm>
            <a:off x="2933700" y="0"/>
            <a:ext cx="9258300" cy="11387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GB"/>
              <a:t>Costruzione del pendolo</a:t>
            </a:r>
            <a:endParaRPr/>
          </a:p>
        </p:txBody>
      </p:sp>
      <p:sp>
        <p:nvSpPr>
          <p:cNvPr id="68" name="Google Shape;68;p3"/>
          <p:cNvSpPr txBox="1"/>
          <p:nvPr>
            <p:ph idx="11" type="ftr"/>
          </p:nvPr>
        </p:nvSpPr>
        <p:spPr>
          <a:xfrm>
            <a:off x="4038600" y="6356350"/>
            <a:ext cx="440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Stima di g con un pendolo semplice</a:t>
            </a:r>
            <a:endParaRPr/>
          </a:p>
        </p:txBody>
      </p:sp>
      <p:sp>
        <p:nvSpPr>
          <p:cNvPr id="69" name="Google Shape;69;p3"/>
          <p:cNvSpPr txBox="1"/>
          <p:nvPr>
            <p:ph idx="12" type="sldNum"/>
          </p:nvPr>
        </p:nvSpPr>
        <p:spPr>
          <a:xfrm>
            <a:off x="10414000" y="6356350"/>
            <a:ext cx="939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0" name="Google Shape;70;p3"/>
          <p:cNvSpPr txBox="1"/>
          <p:nvPr>
            <p:ph idx="1" type="body"/>
          </p:nvPr>
        </p:nvSpPr>
        <p:spPr>
          <a:xfrm>
            <a:off x="414730" y="1469036"/>
            <a:ext cx="7315200" cy="26519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r>
              <a:rPr lang="en-GB" sz="1900"/>
              <a:t>Abbiamo bisogno di:</a:t>
            </a:r>
            <a:endParaRPr sz="1900"/>
          </a:p>
          <a:p>
            <a:pPr indent="-285750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900"/>
              <a:t>un sostegno fisso privo di attrito</a:t>
            </a:r>
            <a:endParaRPr sz="1900"/>
          </a:p>
          <a:p>
            <a:pPr indent="-285750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900"/>
              <a:t>un filo ideale (nel nostro caso un filo inestensibile di massa trascurabile rispetto al pesetto)</a:t>
            </a:r>
            <a:endParaRPr sz="1900"/>
          </a:p>
          <a:p>
            <a:pPr indent="-285750" lvl="0" marL="2857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GB" sz="1900"/>
              <a:t>un punto materiale (nel nostro caso un oggetto di forma simmetrica)</a:t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AA0004"/>
              </a:buClr>
              <a:buSzPts val="1600"/>
              <a:buNone/>
            </a:pPr>
            <a:r>
              <a:rPr b="1" lang="en-GB" sz="1900">
                <a:solidFill>
                  <a:srgbClr val="AA0004"/>
                </a:solidFill>
              </a:rPr>
              <a:t>Realizziamolo con quanto disponibile in laboratorio</a:t>
            </a:r>
            <a:endParaRPr b="1" sz="1900">
              <a:solidFill>
                <a:srgbClr val="AA0004"/>
              </a:solidFill>
            </a:endParaRPr>
          </a:p>
        </p:txBody>
      </p:sp>
      <p:grpSp>
        <p:nvGrpSpPr>
          <p:cNvPr id="71" name="Google Shape;71;p3"/>
          <p:cNvGrpSpPr/>
          <p:nvPr/>
        </p:nvGrpSpPr>
        <p:grpSpPr>
          <a:xfrm>
            <a:off x="7944782" y="1566357"/>
            <a:ext cx="3409018" cy="3898109"/>
            <a:chOff x="6455763" y="1566357"/>
            <a:chExt cx="3409018" cy="3898109"/>
          </a:xfrm>
        </p:grpSpPr>
        <p:sp>
          <p:nvSpPr>
            <p:cNvPr id="72" name="Google Shape;72;p3"/>
            <p:cNvSpPr/>
            <p:nvPr/>
          </p:nvSpPr>
          <p:spPr>
            <a:xfrm>
              <a:off x="8425433" y="1566357"/>
              <a:ext cx="45719" cy="3802095"/>
            </a:xfrm>
            <a:prstGeom prst="rect">
              <a:avLst/>
            </a:prstGeom>
            <a:solidFill>
              <a:schemeClr val="accent3"/>
            </a:solidFill>
            <a:ln cap="flat" cmpd="sng" w="12700">
              <a:solidFill>
                <a:srgbClr val="42719B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73" name="Google Shape;73;p3"/>
            <p:cNvCxnSpPr>
              <a:stCxn id="74" idx="6"/>
            </p:cNvCxnSpPr>
            <p:nvPr/>
          </p:nvCxnSpPr>
          <p:spPr>
            <a:xfrm>
              <a:off x="8471152" y="2488078"/>
              <a:ext cx="338400" cy="26691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75" name="Google Shape;75;p3"/>
            <p:cNvSpPr/>
            <p:nvPr/>
          </p:nvSpPr>
          <p:spPr>
            <a:xfrm>
              <a:off x="8790137" y="5118820"/>
              <a:ext cx="45719" cy="115215"/>
            </a:xfrm>
            <a:prstGeom prst="rect">
              <a:avLst/>
            </a:prstGeom>
            <a:solidFill>
              <a:schemeClr val="dk1"/>
            </a:solidFill>
            <a:ln cap="flat" cmpd="sng" w="12700">
              <a:solidFill>
                <a:srgbClr val="42719B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3"/>
            <p:cNvSpPr txBox="1"/>
            <p:nvPr/>
          </p:nvSpPr>
          <p:spPr>
            <a:xfrm>
              <a:off x="8809483" y="4888390"/>
              <a:ext cx="1055298" cy="3692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0" i="0" lang="en-GB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Pesetto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8425433" y="2430470"/>
              <a:ext cx="45719" cy="115215"/>
            </a:xfrm>
            <a:prstGeom prst="ellipse">
              <a:avLst/>
            </a:prstGeom>
            <a:solidFill>
              <a:schemeClr val="dk1"/>
            </a:solidFill>
            <a:ln cap="flat" cmpd="sng" w="12700">
              <a:solidFill>
                <a:srgbClr val="42719B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77" name="Google Shape;77;p3"/>
            <p:cNvCxnSpPr/>
            <p:nvPr/>
          </p:nvCxnSpPr>
          <p:spPr>
            <a:xfrm flipH="1" rot="10800000">
              <a:off x="7555273" y="5464465"/>
              <a:ext cx="2252740" cy="1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78" name="Google Shape;78;p3"/>
            <p:cNvCxnSpPr/>
            <p:nvPr/>
          </p:nvCxnSpPr>
          <p:spPr>
            <a:xfrm>
              <a:off x="7725411" y="2982617"/>
              <a:ext cx="619114" cy="525081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79" name="Google Shape;79;p3"/>
            <p:cNvSpPr txBox="1"/>
            <p:nvPr/>
          </p:nvSpPr>
          <p:spPr>
            <a:xfrm>
              <a:off x="6455763" y="2613285"/>
              <a:ext cx="1808813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rPr b="0" i="0" lang="en-GB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Asta metallica</a:t>
              </a:r>
              <a:endPara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0" name="Google Shape;80;p3"/>
          <p:cNvSpPr/>
          <p:nvPr/>
        </p:nvSpPr>
        <p:spPr>
          <a:xfrm>
            <a:off x="436992" y="4561433"/>
            <a:ext cx="9630834" cy="15542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en-GB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Ricordiamo che la lunghezza del pendolo costruito </a:t>
            </a:r>
            <a:r>
              <a:rPr b="0" i="0" lang="en-GB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è data dalla distanza</a:t>
            </a:r>
            <a:endParaRPr b="0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0" i="0" lang="en-GB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 il punto di sospensione del filo e il baricentro del pesetto.</a:t>
            </a:r>
            <a:endParaRPr b="0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t/>
            </a:r>
            <a:endParaRPr b="0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0" i="0" lang="en-GB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Misurare la lunghezza 5 volte e prendere come migliore</a:t>
            </a:r>
            <a:endParaRPr b="0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0" i="0" lang="en-GB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stima il valore medio delle cinque misure e come incertezza la semi-dispersione.</a:t>
            </a:r>
            <a:endParaRPr b="0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"/>
          <p:cNvSpPr txBox="1"/>
          <p:nvPr>
            <p:ph type="title"/>
          </p:nvPr>
        </p:nvSpPr>
        <p:spPr>
          <a:xfrm>
            <a:off x="2933700" y="0"/>
            <a:ext cx="9258300" cy="11387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GB"/>
              <a:t>Misura del periodo  (I)</a:t>
            </a:r>
            <a:endParaRPr/>
          </a:p>
        </p:txBody>
      </p:sp>
      <p:sp>
        <p:nvSpPr>
          <p:cNvPr id="86" name="Google Shape;86;p4"/>
          <p:cNvSpPr txBox="1"/>
          <p:nvPr>
            <p:ph idx="11" type="ftr"/>
          </p:nvPr>
        </p:nvSpPr>
        <p:spPr>
          <a:xfrm>
            <a:off x="4038600" y="6356350"/>
            <a:ext cx="440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Stima di g con un pendolo semplice</a:t>
            </a:r>
            <a:endParaRPr/>
          </a:p>
        </p:txBody>
      </p:sp>
      <p:sp>
        <p:nvSpPr>
          <p:cNvPr id="87" name="Google Shape;87;p4"/>
          <p:cNvSpPr txBox="1"/>
          <p:nvPr>
            <p:ph idx="12" type="sldNum"/>
          </p:nvPr>
        </p:nvSpPr>
        <p:spPr>
          <a:xfrm>
            <a:off x="10414000" y="6356350"/>
            <a:ext cx="939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8" name="Google Shape;88;p4"/>
          <p:cNvSpPr/>
          <p:nvPr/>
        </p:nvSpPr>
        <p:spPr>
          <a:xfrm>
            <a:off x="103696" y="1443841"/>
            <a:ext cx="12000320" cy="29392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1" i="0" lang="en-GB" sz="19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Il periodo T di oscillazione del pendolo deve essere misurato con un cronometro, quello che trovate in laboratorio oppure quello del vostro smartphone.</a:t>
            </a:r>
            <a:endParaRPr b="1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0" i="0" lang="en-GB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cronometri che avete a disposizione hanno una sensibilità di un centesimo di secondo ma siamo più che sicuri che i vostri riflessi non saranno altrettanto pronti….non vi resta che fare misure ripetute per valutare l’incertezza (nostri riflessi + errore casuale).</a:t>
            </a:r>
            <a:endParaRPr b="0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Il modo migliore di procedere è misurare 15 volte 20 oscillazioni complete (20T), in questo modo avrete la possibilità di stimare lo scarto quadratico medio su 20T e quindi sarà possibile ottenere una misura del periodo T di oscillazione con elevata accuratezza.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4"/>
          <p:cNvSpPr txBox="1"/>
          <p:nvPr/>
        </p:nvSpPr>
        <p:spPr>
          <a:xfrm>
            <a:off x="774617" y="4832423"/>
            <a:ext cx="2394758" cy="818366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4"/>
          <p:cNvSpPr txBox="1"/>
          <p:nvPr/>
        </p:nvSpPr>
        <p:spPr>
          <a:xfrm>
            <a:off x="3577416" y="4936095"/>
            <a:ext cx="3605811" cy="5847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dove x</a:t>
            </a:r>
            <a:r>
              <a:rPr b="0" baseline="-2500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b="0" i="0" lang="en-GB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è la durata di 20 oscillazioni (indicato con 20T) e N = 15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4"/>
          <p:cNvSpPr txBox="1"/>
          <p:nvPr/>
        </p:nvSpPr>
        <p:spPr>
          <a:xfrm>
            <a:off x="8928837" y="4847361"/>
            <a:ext cx="1704603" cy="52501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4"/>
          <p:cNvSpPr/>
          <p:nvPr/>
        </p:nvSpPr>
        <p:spPr>
          <a:xfrm>
            <a:off x="7720032" y="5000121"/>
            <a:ext cx="1184223" cy="284813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AA0004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"/>
          <p:cNvSpPr txBox="1"/>
          <p:nvPr>
            <p:ph type="title"/>
          </p:nvPr>
        </p:nvSpPr>
        <p:spPr>
          <a:xfrm>
            <a:off x="2933700" y="0"/>
            <a:ext cx="9258300" cy="11387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GB"/>
              <a:t>Indicazioni</a:t>
            </a:r>
            <a:endParaRPr/>
          </a:p>
        </p:txBody>
      </p:sp>
      <p:sp>
        <p:nvSpPr>
          <p:cNvPr id="98" name="Google Shape;98;p5"/>
          <p:cNvSpPr txBox="1"/>
          <p:nvPr>
            <p:ph idx="1" type="body"/>
          </p:nvPr>
        </p:nvSpPr>
        <p:spPr>
          <a:xfrm>
            <a:off x="949379" y="2126520"/>
            <a:ext cx="9951804" cy="2840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457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8108"/>
              <a:buFont typeface="Arial"/>
              <a:buChar char="•"/>
            </a:pPr>
            <a:r>
              <a:rPr lang="en-GB" sz="2400"/>
              <a:t>Assicurarsi di restare sempre nel regime di piccole oscillazioni</a:t>
            </a:r>
            <a:endParaRPr sz="2400"/>
          </a:p>
          <a:p>
            <a:pPr indent="-4572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8108"/>
              <a:buFont typeface="Arial"/>
              <a:buChar char="•"/>
            </a:pPr>
            <a:r>
              <a:rPr lang="en-GB" sz="2400"/>
              <a:t>Assicurarsi che il pendolo oscilli in un piano, e che questo piano non cambi visibilmente orientazione durante la misura delle 20 oscillazioni</a:t>
            </a:r>
            <a:endParaRPr sz="2400"/>
          </a:p>
          <a:p>
            <a:pPr indent="-4572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8108"/>
              <a:buFont typeface="Arial"/>
              <a:buChar char="•"/>
            </a:pPr>
            <a:r>
              <a:rPr lang="en-GB" sz="2400"/>
              <a:t>Assicurarsi che il punto di sospensione sia stabile</a:t>
            </a:r>
            <a:endParaRPr/>
          </a:p>
          <a:p>
            <a:pPr indent="-4572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8108"/>
              <a:buFont typeface="Arial"/>
              <a:buChar char="•"/>
            </a:pPr>
            <a:r>
              <a:rPr lang="en-GB" sz="2400"/>
              <a:t>Stimare con cura la lunghezza L del pendolo</a:t>
            </a:r>
            <a:endParaRPr sz="2400"/>
          </a:p>
          <a:p>
            <a:pPr indent="-4572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8108"/>
              <a:buFont typeface="Arial"/>
              <a:buChar char="•"/>
            </a:pPr>
            <a:r>
              <a:rPr lang="en-GB" sz="2400"/>
              <a:t>Prestare attenzione alle unità di misura utilizzate di volta in volta</a:t>
            </a:r>
            <a:endParaRPr sz="2400"/>
          </a:p>
        </p:txBody>
      </p:sp>
      <p:sp>
        <p:nvSpPr>
          <p:cNvPr id="99" name="Google Shape;99;p5"/>
          <p:cNvSpPr txBox="1"/>
          <p:nvPr>
            <p:ph idx="11" type="ftr"/>
          </p:nvPr>
        </p:nvSpPr>
        <p:spPr>
          <a:xfrm>
            <a:off x="4038600" y="6356350"/>
            <a:ext cx="440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Stima di g con un pendolo semplice</a:t>
            </a:r>
            <a:endParaRPr/>
          </a:p>
        </p:txBody>
      </p:sp>
      <p:sp>
        <p:nvSpPr>
          <p:cNvPr id="100" name="Google Shape;100;p5"/>
          <p:cNvSpPr txBox="1"/>
          <p:nvPr>
            <p:ph idx="12" type="sldNum"/>
          </p:nvPr>
        </p:nvSpPr>
        <p:spPr>
          <a:xfrm>
            <a:off x="10414000" y="6356350"/>
            <a:ext cx="939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6"/>
          <p:cNvSpPr txBox="1"/>
          <p:nvPr>
            <p:ph type="title"/>
          </p:nvPr>
        </p:nvSpPr>
        <p:spPr>
          <a:xfrm>
            <a:off x="2933700" y="0"/>
            <a:ext cx="9258300" cy="11387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GB"/>
              <a:t>Misura del periodo (II)</a:t>
            </a:r>
            <a:endParaRPr/>
          </a:p>
        </p:txBody>
      </p:sp>
      <p:sp>
        <p:nvSpPr>
          <p:cNvPr id="106" name="Google Shape;106;p6"/>
          <p:cNvSpPr txBox="1"/>
          <p:nvPr>
            <p:ph idx="11" type="ftr"/>
          </p:nvPr>
        </p:nvSpPr>
        <p:spPr>
          <a:xfrm>
            <a:off x="4038600" y="6356350"/>
            <a:ext cx="440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Stima di g con un pendolo semplice</a:t>
            </a:r>
            <a:endParaRPr/>
          </a:p>
        </p:txBody>
      </p:sp>
      <p:sp>
        <p:nvSpPr>
          <p:cNvPr id="107" name="Google Shape;107;p6"/>
          <p:cNvSpPr txBox="1"/>
          <p:nvPr>
            <p:ph idx="12" type="sldNum"/>
          </p:nvPr>
        </p:nvSpPr>
        <p:spPr>
          <a:xfrm>
            <a:off x="10414000" y="6356350"/>
            <a:ext cx="939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8" name="Google Shape;108;p6"/>
          <p:cNvSpPr/>
          <p:nvPr/>
        </p:nvSpPr>
        <p:spPr>
          <a:xfrm>
            <a:off x="347449" y="1282460"/>
            <a:ext cx="10815225" cy="384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en-GB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Ogni gruppo ripeta 15 volte la misura di 20 periodi e riporti in tabella i seguenti valori:</a:t>
            </a:r>
            <a:endParaRPr b="0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9" name="Google Shape;109;p6"/>
          <p:cNvGraphicFramePr/>
          <p:nvPr/>
        </p:nvGraphicFramePr>
        <p:xfrm>
          <a:off x="579400" y="201620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{6320485F-7FD1-4FD8-B92E-813529B53BDA}</a:tableStyleId>
              </a:tblPr>
              <a:tblGrid>
                <a:gridCol w="1038500"/>
                <a:gridCol w="1193375"/>
                <a:gridCol w="877825"/>
                <a:gridCol w="1038500"/>
                <a:gridCol w="1038500"/>
                <a:gridCol w="1038500"/>
                <a:gridCol w="1038500"/>
              </a:tblGrid>
              <a:tr h="5128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rPr lang="en-GB" sz="1800" u="none" cap="none" strike="noStrike"/>
                        <a:t>Misura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rPr lang="en-GB" sz="1800" u="none" cap="none" strike="noStrike"/>
                        <a:t>T(s)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Noto Sans Symbols"/>
                        <a:buNone/>
                      </a:pPr>
                      <a:r>
                        <a:rPr lang="en-GB" sz="1800" u="none" cap="none" strike="noStrike">
                          <a:latin typeface="Noto Sans Symbols"/>
                          <a:ea typeface="Noto Sans Symbols"/>
                          <a:cs typeface="Noto Sans Symbols"/>
                          <a:sym typeface="Noto Sans Symbols"/>
                        </a:rPr>
                        <a:t>σ</a:t>
                      </a:r>
                      <a:r>
                        <a:rPr baseline="-25000" lang="en-GB" sz="1800" u="none" cap="none" strike="noStrike">
                          <a:latin typeface="Noto Sans Symbols"/>
                          <a:ea typeface="Noto Sans Symbols"/>
                          <a:cs typeface="Noto Sans Symbols"/>
                          <a:sym typeface="Noto Sans Symbols"/>
                        </a:rPr>
                        <a:t>T</a:t>
                      </a:r>
                      <a:r>
                        <a:rPr baseline="-25000" lang="en-GB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GB" sz="1800" u="none" cap="none" strike="noStrike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(s)</a:t>
                      </a:r>
                      <a:endParaRPr sz="1800" u="none" cap="none" strike="noStrike">
                        <a:latin typeface="Noto Sans Symbols"/>
                        <a:ea typeface="Noto Sans Symbols"/>
                        <a:cs typeface="Noto Sans Symbols"/>
                        <a:sym typeface="Noto Sans Symbols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rPr lang="en-GB" sz="1800" u="none" cap="none" strike="noStrike"/>
                        <a:t>&lt;L&gt; (m)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Noto Sans Symbols"/>
                        <a:buNone/>
                      </a:pPr>
                      <a:r>
                        <a:rPr lang="en-GB" sz="1800" u="none" cap="none" strike="noStrike">
                          <a:latin typeface="Noto Sans Symbols"/>
                          <a:ea typeface="Noto Sans Symbols"/>
                          <a:cs typeface="Noto Sans Symbols"/>
                          <a:sym typeface="Noto Sans Symbols"/>
                        </a:rPr>
                        <a:t>σ</a:t>
                      </a:r>
                      <a:r>
                        <a:rPr baseline="-25000" lang="en-GB" sz="1800" u="none" cap="none" strike="noStrike">
                          <a:latin typeface="Noto Sans Symbols"/>
                          <a:ea typeface="Noto Sans Symbols"/>
                          <a:cs typeface="Noto Sans Symbols"/>
                          <a:sym typeface="Noto Sans Symbols"/>
                        </a:rPr>
                        <a:t>L</a:t>
                      </a:r>
                      <a:r>
                        <a:rPr b="1" baseline="-25000" lang="en-GB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</a:t>
                      </a:r>
                      <a:r>
                        <a:rPr b="0" lang="en-GB" sz="1800" u="none" cap="none" strike="noStrike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(m)</a:t>
                      </a:r>
                      <a:r>
                        <a:rPr b="1" baseline="-25000" lang="en-GB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b="1" lang="en-GB" sz="1800" u="none" cap="none" strike="noStrik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(m)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rPr lang="en-GB" sz="1800" u="none" cap="none" strike="noStrike"/>
                        <a:t>g(m/s</a:t>
                      </a:r>
                      <a:r>
                        <a:rPr baseline="30000" lang="en-GB" sz="1800" u="none" cap="none" strike="noStrike"/>
                        <a:t>2</a:t>
                      </a:r>
                      <a:r>
                        <a:rPr lang="en-GB" sz="1800" u="none" cap="none" strike="noStrike"/>
                        <a:t>)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50"/>
                        <a:buFont typeface="Arial"/>
                        <a:buNone/>
                      </a:pPr>
                      <a:r>
                        <a:rPr lang="en-GB" sz="1800" u="none" cap="none" strike="noStrike"/>
                        <a:t>σ</a:t>
                      </a:r>
                      <a:r>
                        <a:rPr baseline="-25000" lang="en-GB" sz="1800" u="none" cap="none" strike="noStrike"/>
                        <a:t>g</a:t>
                      </a:r>
                      <a:r>
                        <a:rPr lang="en-GB" sz="1800" u="none" cap="none" strike="noStrike"/>
                        <a:t>(m/s</a:t>
                      </a:r>
                      <a:r>
                        <a:rPr baseline="30000" lang="en-GB" sz="1800" u="none" cap="none" strike="noStrike"/>
                        <a:t>2</a:t>
                      </a:r>
                      <a:r>
                        <a:rPr lang="en-GB" sz="1800" u="none" cap="none" strike="noStrike"/>
                        <a:t>)</a:t>
                      </a:r>
                      <a:endParaRPr sz="18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rPr lang="en-GB" sz="1800" u="none" cap="none" strike="noStrike"/>
                        <a:t>1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rPr lang="en-GB" sz="1800" u="none" cap="none" strike="noStrike"/>
                        <a:t>2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Calibri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rPr lang="en-GB" sz="1800" u="none" cap="none" strike="noStrike"/>
                        <a:t>…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rPr lang="en-GB" sz="1800" u="none" cap="none" strike="noStrike"/>
                        <a:t>…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  <a:tr h="378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rPr lang="en-GB" sz="1800" u="none" cap="none" strike="noStrike"/>
                        <a:t>15</a:t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35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10" name="Google Shape;110;p6"/>
          <p:cNvSpPr/>
          <p:nvPr/>
        </p:nvSpPr>
        <p:spPr>
          <a:xfrm>
            <a:off x="84841" y="4820064"/>
            <a:ext cx="12060024" cy="12618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GB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Verificare che le 15 stime di g siano compatibili entro l’incertezza e con il valore di g atteso a Padova.</a:t>
            </a:r>
            <a:endParaRPr b="0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1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en-GB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N.B. </a:t>
            </a:r>
            <a:r>
              <a:rPr b="0" i="0" lang="en-GB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gruppi che hanno pendoli “a muro” di lunghezza variabile e maggiore di quelli appesi alle aste realizzino configurazioni con tre valori di L e ripetano 5 misure di 20 periodi per ogni valore di L. </a:t>
            </a:r>
            <a:endParaRPr b="0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1" name="Google Shape;11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98958" y="3436867"/>
            <a:ext cx="2444414" cy="1088003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6"/>
          <p:cNvSpPr txBox="1"/>
          <p:nvPr/>
        </p:nvSpPr>
        <p:spPr>
          <a:xfrm>
            <a:off x="8187277" y="2072901"/>
            <a:ext cx="2172783" cy="384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r>
              <a:rPr b="0" i="0" lang="en-GB" sz="1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Ricordando che:</a:t>
            </a:r>
            <a:endParaRPr b="0" i="0" sz="19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"/>
          <p:cNvSpPr txBox="1"/>
          <p:nvPr/>
        </p:nvSpPr>
        <p:spPr>
          <a:xfrm>
            <a:off x="8350848" y="2698136"/>
            <a:ext cx="1208722" cy="478699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GB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"/>
          <p:cNvSpPr txBox="1"/>
          <p:nvPr>
            <p:ph type="title"/>
          </p:nvPr>
        </p:nvSpPr>
        <p:spPr>
          <a:xfrm>
            <a:off x="2933700" y="0"/>
            <a:ext cx="9258300" cy="11387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GB"/>
              <a:t>Raccolta dei dati</a:t>
            </a:r>
            <a:endParaRPr/>
          </a:p>
        </p:txBody>
      </p:sp>
      <p:sp>
        <p:nvSpPr>
          <p:cNvPr id="119" name="Google Shape;119;p7"/>
          <p:cNvSpPr txBox="1"/>
          <p:nvPr>
            <p:ph idx="11" type="ftr"/>
          </p:nvPr>
        </p:nvSpPr>
        <p:spPr>
          <a:xfrm>
            <a:off x="4038600" y="6356350"/>
            <a:ext cx="440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Stima di g con un pendolo semplice</a:t>
            </a:r>
            <a:endParaRPr/>
          </a:p>
        </p:txBody>
      </p:sp>
      <p:sp>
        <p:nvSpPr>
          <p:cNvPr id="120" name="Google Shape;120;p7"/>
          <p:cNvSpPr txBox="1"/>
          <p:nvPr>
            <p:ph idx="12" type="sldNum"/>
          </p:nvPr>
        </p:nvSpPr>
        <p:spPr>
          <a:xfrm>
            <a:off x="10414000" y="6356350"/>
            <a:ext cx="939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1" name="Google Shape;121;p7"/>
          <p:cNvSpPr txBox="1"/>
          <p:nvPr>
            <p:ph idx="1" type="body"/>
          </p:nvPr>
        </p:nvSpPr>
        <p:spPr>
          <a:xfrm>
            <a:off x="673101" y="1397000"/>
            <a:ext cx="10198100" cy="47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GB" sz="2000"/>
              <a:t>Ogni gruppo riporti nel foglio condiviso disponibile in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i="1" lang="en-GB" sz="2000" u="sng"/>
              <a:t>https://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i="1" sz="2000" u="sng"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/>
              <a:t>il valore medio del periodo T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/>
              <a:t>l’incertezza sul valore medio di T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/>
              <a:t>la lunghezza L del pendolo realizzato</a:t>
            </a:r>
            <a:endParaRPr sz="2000"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/>
              <a:t>l’incertezza sul valore di L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/>
              <a:t>Il valore di g ottenuto come media dei 15 valori calcolati</a:t>
            </a:r>
            <a:endParaRPr sz="2000"/>
          </a:p>
          <a:p>
            <a:pPr indent="-3429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GB" sz="2000"/>
              <a:t>L’incertezza sul valore di g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5"/>
          <p:cNvGrpSpPr/>
          <p:nvPr/>
        </p:nvGrpSpPr>
        <p:grpSpPr>
          <a:xfrm>
            <a:off x="2072810" y="2978186"/>
            <a:ext cx="7607756" cy="3217766"/>
            <a:chOff x="749739" y="2852925"/>
            <a:chExt cx="7936438" cy="3441620"/>
          </a:xfrm>
        </p:grpSpPr>
        <p:grpSp>
          <p:nvGrpSpPr>
            <p:cNvPr id="127" name="Google Shape;127;p15"/>
            <p:cNvGrpSpPr/>
            <p:nvPr/>
          </p:nvGrpSpPr>
          <p:grpSpPr>
            <a:xfrm>
              <a:off x="749739" y="2852925"/>
              <a:ext cx="7936438" cy="3441620"/>
              <a:chOff x="-669947" y="1939698"/>
              <a:chExt cx="8753400" cy="3786457"/>
            </a:xfrm>
          </p:grpSpPr>
          <p:pic>
            <p:nvPicPr>
              <p:cNvPr id="128" name="Google Shape;128;p15"/>
              <p:cNvPicPr preferRelativeResize="0"/>
              <p:nvPr/>
            </p:nvPicPr>
            <p:blipFill rotWithShape="1">
              <a:blip r:embed="rId3">
                <a:alphaModFix/>
              </a:blip>
              <a:srcRect b="0" l="0" r="0" t="0"/>
              <a:stretch/>
            </p:blipFill>
            <p:spPr>
              <a:xfrm>
                <a:off x="505534" y="1939698"/>
                <a:ext cx="6234073" cy="1550671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9" name="Google Shape;129;p15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511544" y="3544215"/>
                <a:ext cx="6354282" cy="172827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0" name="Google Shape;130;p15"/>
              <p:cNvSpPr txBox="1"/>
              <p:nvPr/>
            </p:nvSpPr>
            <p:spPr>
              <a:xfrm>
                <a:off x="-669947" y="5327755"/>
                <a:ext cx="8753400" cy="398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sp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Nel nostro caso </a:t>
                </a: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Noto Sans Symbols"/>
                    <a:ea typeface="Noto Sans Symbols"/>
                    <a:cs typeface="Noto Sans Symbols"/>
                    <a:sym typeface="Noto Sans Symbols"/>
                  </a:rPr>
                  <a:t>σ</a:t>
                </a:r>
                <a:r>
                  <a:rPr b="0" baseline="-25000" i="0" lang="en-GB" sz="16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y</a:t>
                </a:r>
                <a:r>
                  <a:rPr b="0" i="0" lang="en-GB" sz="1600" u="none" cap="none" strike="noStrike">
                    <a:solidFill>
                      <a:srgbClr val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 è il valore medio dell’incertezza sul quadrato del periodo.</a:t>
                </a:r>
                <a:endParaRPr b="0" i="0" sz="16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131" name="Google Shape;131;p15"/>
            <p:cNvSpPr txBox="1"/>
            <p:nvPr/>
          </p:nvSpPr>
          <p:spPr>
            <a:xfrm>
              <a:off x="5301695" y="3712553"/>
              <a:ext cx="312906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1" lang="en-GB" sz="14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n</a:t>
              </a:r>
              <a:endParaRPr b="0" i="1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32" name="Google Shape;132;p15"/>
          <p:cNvSpPr txBox="1"/>
          <p:nvPr>
            <p:ph type="title"/>
          </p:nvPr>
        </p:nvSpPr>
        <p:spPr>
          <a:xfrm>
            <a:off x="2434078" y="0"/>
            <a:ext cx="9971595" cy="11387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GB"/>
              <a:t>Stima di g con il metodo dei minimi quadrati</a:t>
            </a:r>
            <a:endParaRPr/>
          </a:p>
        </p:txBody>
      </p:sp>
      <p:sp>
        <p:nvSpPr>
          <p:cNvPr id="133" name="Google Shape;133;p15"/>
          <p:cNvSpPr txBox="1"/>
          <p:nvPr>
            <p:ph idx="1" type="body"/>
          </p:nvPr>
        </p:nvSpPr>
        <p:spPr>
          <a:xfrm>
            <a:off x="362695" y="1131362"/>
            <a:ext cx="11662431" cy="2020506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 b="-2414" l="0" r="-416" t="0"/>
            </a:stretch>
          </a:blip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/>
              <a:t> </a:t>
            </a:r>
            <a:endParaRPr/>
          </a:p>
        </p:txBody>
      </p:sp>
      <p:sp>
        <p:nvSpPr>
          <p:cNvPr id="134" name="Google Shape;134;p15"/>
          <p:cNvSpPr txBox="1"/>
          <p:nvPr>
            <p:ph idx="12" type="sldNum"/>
          </p:nvPr>
        </p:nvSpPr>
        <p:spPr>
          <a:xfrm>
            <a:off x="10414000" y="6356350"/>
            <a:ext cx="939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5" name="Google Shape;135;p15"/>
          <p:cNvSpPr txBox="1"/>
          <p:nvPr>
            <p:ph idx="11" type="ftr"/>
          </p:nvPr>
        </p:nvSpPr>
        <p:spPr>
          <a:xfrm>
            <a:off x="4038600" y="6356350"/>
            <a:ext cx="440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Stima di g con un pendolo semplice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"/>
          <p:cNvSpPr txBox="1"/>
          <p:nvPr>
            <p:ph type="title"/>
          </p:nvPr>
        </p:nvSpPr>
        <p:spPr>
          <a:xfrm>
            <a:off x="2933700" y="0"/>
            <a:ext cx="9258300" cy="113876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rPr lang="en-GB"/>
              <a:t>Discussione dei risultati con la classe</a:t>
            </a:r>
            <a:endParaRPr/>
          </a:p>
        </p:txBody>
      </p:sp>
      <p:sp>
        <p:nvSpPr>
          <p:cNvPr id="141" name="Google Shape;141;p9"/>
          <p:cNvSpPr txBox="1"/>
          <p:nvPr>
            <p:ph idx="1" type="body"/>
          </p:nvPr>
        </p:nvSpPr>
        <p:spPr>
          <a:xfrm>
            <a:off x="1154243" y="2376355"/>
            <a:ext cx="9716958" cy="19358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/>
              <a:t>Ogni gruppo elabora i dati in autonomia. Verso la fine della lezione il docente/assistente mostra l’analisi dei dati raccolti e commenta la compatibilità tra le misure ottenute dai singoli gruppi e il risultato della regressione lineare.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42" name="Google Shape;142;p9"/>
          <p:cNvSpPr txBox="1"/>
          <p:nvPr>
            <p:ph idx="11" type="ftr"/>
          </p:nvPr>
        </p:nvSpPr>
        <p:spPr>
          <a:xfrm>
            <a:off x="4038600" y="6356350"/>
            <a:ext cx="44069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Stima di g con un pendolo semplice</a:t>
            </a:r>
            <a:endParaRPr/>
          </a:p>
        </p:txBody>
      </p:sp>
      <p:sp>
        <p:nvSpPr>
          <p:cNvPr id="143" name="Google Shape;143;p9"/>
          <p:cNvSpPr txBox="1"/>
          <p:nvPr>
            <p:ph idx="12" type="sldNum"/>
          </p:nvPr>
        </p:nvSpPr>
        <p:spPr>
          <a:xfrm>
            <a:off x="10414000" y="6356350"/>
            <a:ext cx="939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2022-07-26T10:43:33Z</dcterms:created>
  <dc:creator>Bocchi Giuliano</dc:creator>
</cp:coreProperties>
</file>