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98844" r:id="rId2"/>
    <p:sldMasterId id="2147498832" r:id="rId3"/>
    <p:sldMasterId id="2147498820" r:id="rId4"/>
    <p:sldMasterId id="2147491057" r:id="rId5"/>
    <p:sldMasterId id="2147488662" r:id="rId6"/>
    <p:sldMasterId id="2147486900" r:id="rId7"/>
  </p:sldMasterIdLst>
  <p:notesMasterIdLst>
    <p:notesMasterId r:id="rId43"/>
  </p:notesMasterIdLst>
  <p:handoutMasterIdLst>
    <p:handoutMasterId r:id="rId44"/>
  </p:handoutMasterIdLst>
  <p:sldIdLst>
    <p:sldId id="3835" r:id="rId8"/>
    <p:sldId id="3889" r:id="rId9"/>
    <p:sldId id="3890" r:id="rId10"/>
    <p:sldId id="3897" r:id="rId11"/>
    <p:sldId id="3898" r:id="rId12"/>
    <p:sldId id="3869" r:id="rId13"/>
    <p:sldId id="3836" r:id="rId14"/>
    <p:sldId id="3886" r:id="rId15"/>
    <p:sldId id="3870" r:id="rId16"/>
    <p:sldId id="3871" r:id="rId17"/>
    <p:sldId id="3893" r:id="rId18"/>
    <p:sldId id="3891" r:id="rId19"/>
    <p:sldId id="3872" r:id="rId20"/>
    <p:sldId id="3840" r:id="rId21"/>
    <p:sldId id="3894" r:id="rId22"/>
    <p:sldId id="3892" r:id="rId23"/>
    <p:sldId id="3841" r:id="rId24"/>
    <p:sldId id="3842" r:id="rId25"/>
    <p:sldId id="3874" r:id="rId26"/>
    <p:sldId id="3887" r:id="rId27"/>
    <p:sldId id="3844" r:id="rId28"/>
    <p:sldId id="3845" r:id="rId29"/>
    <p:sldId id="3846" r:id="rId30"/>
    <p:sldId id="3880" r:id="rId31"/>
    <p:sldId id="3881" r:id="rId32"/>
    <p:sldId id="3899" r:id="rId33"/>
    <p:sldId id="3848" r:id="rId34"/>
    <p:sldId id="3849" r:id="rId35"/>
    <p:sldId id="3896" r:id="rId36"/>
    <p:sldId id="3852" r:id="rId37"/>
    <p:sldId id="3850" r:id="rId38"/>
    <p:sldId id="3900" r:id="rId39"/>
    <p:sldId id="3851" r:id="rId40"/>
    <p:sldId id="3901" r:id="rId41"/>
    <p:sldId id="3879" r:id="rId42"/>
  </p:sldIdLst>
  <p:sldSz cx="9144000" cy="6858000" type="screen4x3"/>
  <p:notesSz cx="6724650" cy="97742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glielmi" initials="g" lastIdx="9" clrIdx="0"/>
  <p:cmAuthor id="1" name="Meneghetti Giovanni" initials="MG" lastIdx="2" clrIdx="1">
    <p:extLst>
      <p:ext uri="{19B8F6BF-5375-455C-9EA6-DF929625EA0E}">
        <p15:presenceInfo xmlns:p15="http://schemas.microsoft.com/office/powerpoint/2012/main" userId="S-1-5-21-2748027897-2921741196-288931615-7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FFCC"/>
    <a:srgbClr val="9B0014"/>
    <a:srgbClr val="BBEAEF"/>
    <a:srgbClr val="66CCFF"/>
    <a:srgbClr val="E4EEF8"/>
    <a:srgbClr val="BDD5EF"/>
    <a:srgbClr val="BCCAF0"/>
    <a:srgbClr val="ED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5291" autoAdjust="0"/>
  </p:normalViewPr>
  <p:slideViewPr>
    <p:cSldViewPr showGuides="1">
      <p:cViewPr varScale="1">
        <p:scale>
          <a:sx n="85" d="100"/>
          <a:sy n="85" d="100"/>
        </p:scale>
        <p:origin x="132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166" y="-84"/>
      </p:cViewPr>
      <p:guideLst>
        <p:guide orient="horz" pos="3078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748" cy="489259"/>
          </a:xfrm>
          <a:prstGeom prst="rect">
            <a:avLst/>
          </a:prstGeom>
        </p:spPr>
        <p:txBody>
          <a:bodyPr vert="horz" lIns="90206" tIns="45102" rIns="90206" bIns="4510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8332" y="0"/>
            <a:ext cx="2914748" cy="489259"/>
          </a:xfrm>
          <a:prstGeom prst="rect">
            <a:avLst/>
          </a:prstGeom>
        </p:spPr>
        <p:txBody>
          <a:bodyPr vert="horz" wrap="square" lIns="90206" tIns="45102" rIns="90206" bIns="451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647210-F8B0-4F6F-AAF0-4C5F06FE2585}" type="datetime1">
              <a:rPr lang="en-US" altLang="it-IT"/>
              <a:pPr>
                <a:defRPr/>
              </a:pPr>
              <a:t>10/30/2025</a:t>
            </a:fld>
            <a:endParaRPr lang="en-US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83417"/>
            <a:ext cx="2914748" cy="489258"/>
          </a:xfrm>
          <a:prstGeom prst="rect">
            <a:avLst/>
          </a:prstGeom>
        </p:spPr>
        <p:txBody>
          <a:bodyPr vert="horz" lIns="90206" tIns="45102" rIns="90206" bIns="4510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8332" y="9283417"/>
            <a:ext cx="2914748" cy="489258"/>
          </a:xfrm>
          <a:prstGeom prst="rect">
            <a:avLst/>
          </a:prstGeom>
        </p:spPr>
        <p:txBody>
          <a:bodyPr vert="horz" wrap="square" lIns="90206" tIns="45102" rIns="90206" bIns="451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E599FC-EDED-4BDA-8476-837287FEBA1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36822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748" cy="489259"/>
          </a:xfrm>
          <a:prstGeom prst="rect">
            <a:avLst/>
          </a:prstGeom>
        </p:spPr>
        <p:txBody>
          <a:bodyPr vert="horz" lIns="90079" tIns="45040" rIns="90079" bIns="450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8332" y="0"/>
            <a:ext cx="2914748" cy="489259"/>
          </a:xfrm>
          <a:prstGeom prst="rect">
            <a:avLst/>
          </a:prstGeom>
        </p:spPr>
        <p:txBody>
          <a:bodyPr vert="horz" wrap="square" lIns="90079" tIns="45040" rIns="90079" bIns="450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AF5EE1-55C3-4C51-94CF-B9BD4066910C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86325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79" tIns="45040" rIns="90079" bIns="4504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151" y="4644053"/>
            <a:ext cx="5380348" cy="4397078"/>
          </a:xfrm>
          <a:prstGeom prst="rect">
            <a:avLst/>
          </a:prstGeom>
        </p:spPr>
        <p:txBody>
          <a:bodyPr vert="horz" lIns="90079" tIns="45040" rIns="90079" bIns="4504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417"/>
            <a:ext cx="2914748" cy="489258"/>
          </a:xfrm>
          <a:prstGeom prst="rect">
            <a:avLst/>
          </a:prstGeom>
        </p:spPr>
        <p:txBody>
          <a:bodyPr vert="horz" lIns="90079" tIns="45040" rIns="90079" bIns="450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8332" y="9283417"/>
            <a:ext cx="2914748" cy="489258"/>
          </a:xfrm>
          <a:prstGeom prst="rect">
            <a:avLst/>
          </a:prstGeom>
        </p:spPr>
        <p:txBody>
          <a:bodyPr vert="horz" wrap="square" lIns="90079" tIns="45040" rIns="90079" bIns="450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298907-880F-4072-83D1-9E11D899C2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715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2920" indent="-2818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7570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8597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29625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80653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1681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2709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33736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FE6C579-470A-4E92-A5C3-35D8E0E75C6C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813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2920" indent="-2818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7570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8597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29625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80653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1681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2709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33736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FE6C579-470A-4E92-A5C3-35D8E0E75C6C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840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2920" indent="-2818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7570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8597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29625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80653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1681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2709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33736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FE6C579-470A-4E92-A5C3-35D8E0E75C6C}" type="slidenum">
              <a:rPr lang="it-IT" altLang="it-IT" smtClean="0"/>
              <a:pPr/>
              <a:t>35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692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4DA1-AF2F-4298-925E-5C323ECE38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36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6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514D-0DC3-4A1C-8F28-141FD48D8EF0}" type="datetime1">
              <a:rPr lang="it-IT" altLang="it-IT"/>
              <a:pPr>
                <a:defRPr/>
              </a:pPr>
              <a:t>30/10/2025</a:t>
            </a:fld>
            <a:endParaRPr lang="it-IT" alt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972D-1A50-49EB-A9D8-E4A936BE7C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36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3141-0D8A-4881-B19F-D9AD57D5F4BF}" type="datetime1">
              <a:rPr lang="it-IT" altLang="it-IT"/>
              <a:pPr>
                <a:defRPr/>
              </a:pPr>
              <a:t>30/10/2025</a:t>
            </a:fld>
            <a:endParaRPr lang="it-IT" alt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ED81-A51F-466E-9E69-BA95399115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334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0F1C-E128-45EA-B3A7-2544DBB690B2}" type="datetime1">
              <a:rPr lang="it-IT" altLang="it-IT"/>
              <a:pPr>
                <a:defRPr/>
              </a:pPr>
              <a:t>30/10/2025</a:t>
            </a:fld>
            <a:endParaRPr lang="it-IT" alt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8824-2177-481E-83EF-61B4A6A70D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964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536" y="1628800"/>
            <a:ext cx="8229600" cy="4525963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C0297-ECCD-4A2C-A8DA-F014B92271FF}" type="datetime1">
              <a:rPr lang="it-IT" altLang="it-IT"/>
              <a:pPr>
                <a:defRPr/>
              </a:pPr>
              <a:t>30/10/2025</a:t>
            </a:fld>
            <a:endParaRPr lang="it-IT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1FFE-D73A-4CF4-A650-6BF274A2DA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232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AF54-F3A8-4845-B368-FB68367D53B3}" type="datetime1">
              <a:rPr lang="it-IT" altLang="it-IT"/>
              <a:pPr>
                <a:defRPr/>
              </a:pPr>
              <a:t>30/10/2025</a:t>
            </a:fld>
            <a:endParaRPr lang="it-IT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AAF4-939D-4F31-BBC4-7BF171C17C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0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770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44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928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6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55721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AA14-1E4F-4C5B-8706-C820D0265F95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884629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078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122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4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41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631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202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80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990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30/10/2025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141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58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D0833-60EB-4AEC-A0DB-EEB7AD27DCBD}" type="datetime1">
              <a:rPr lang="it-IT" altLang="it-IT" smtClean="0"/>
              <a:pPr>
                <a:defRPr/>
              </a:pPr>
              <a:t>30/10/2025</a:t>
            </a:fld>
            <a:endParaRPr lang="it-IT" alt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94EDB-9199-41BF-A913-A6F5EA2CB7E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3233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310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981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04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876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630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317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363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80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596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38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D0833-60EB-4AEC-A0DB-EEB7AD27DCBD}" type="datetime1">
              <a:rPr lang="it-IT" altLang="it-IT" smtClean="0"/>
              <a:pPr>
                <a:defRPr/>
              </a:pPr>
              <a:t>30/10/2025</a:t>
            </a:fld>
            <a:endParaRPr lang="it-IT" alt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94EDB-9199-41BF-A913-A6F5EA2CB7E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2938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88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862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298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850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219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334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622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631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321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9CA9-9D29-49A2-B9F9-E0443837136F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E55B-2533-42EE-A3E0-D8205FF803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765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dirty="0"/>
              <a:t>19/04/2018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14AF-3F1A-467A-9D18-226C91427F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9916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6B35-9611-47D1-B84B-4C841904FD72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58E9-F630-4281-A19D-9F2956314A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9772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200D-EF8E-400B-B8E6-21E05D4738F5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EDEE-1B3C-4D89-9044-2354ADDD35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0904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1190-824D-41A5-B876-5203BCE6619D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B00A-D903-4B29-A8E1-3CC9F03BBB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1581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F70C-9AE9-45EE-9B8B-7D3AE4BC920D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F38B-AF5B-4559-BD8A-A06BA7F34B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8402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AD02-8716-4904-B481-8FD772E7F755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F4C8-BFE1-47BA-93E4-0199F4D2BA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0067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5028-4315-4C34-9667-43747DFED805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45AC-93AB-4166-8E44-F8BA559A74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4990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9383-3A1C-43FF-A31D-62FD9E86D881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708A-3C34-4453-8684-1107C2FD79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4721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C193-A0A1-47F9-B897-25BCFA013D19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CAA3-EEAF-49D5-9A41-6243878EF7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90852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51E6-98EF-45A7-9549-DF12C71ECA4D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28D6-7540-4942-8851-BC591628B7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042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5D86-F316-4863-A67D-6BE36CAC8CAB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0767-F822-45B8-9A87-8E06E17886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365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A48D-8D4A-485F-BB26-7CEA6CC29D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9142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CC907-C127-437B-AB36-5603931D332D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73BAB-1E62-47C0-8FC4-F3BEA36458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61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E38A-38FE-4B80-A0E6-5BB3D2B3F744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A688-80A7-4ADA-B02C-A27F598475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15911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E929-7779-4028-9D8E-1126FC084786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0210-618E-4C2C-BCE6-5B9A5C8F34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9560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C1EA-4E03-474A-9C6A-AAF0CB997E2D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EAA4-1CDD-4B34-89D6-21DF645DD8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9583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405B-D333-4616-B1AC-C0A8070E0CD3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9AC1-29C4-4082-9E33-D6192342CD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957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6632-FF2B-48A8-BFD2-C395714406F5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C4C6-6107-4B1E-8669-FF52FC4E35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7610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3EC8-DF2B-4D87-81C1-E2AA2808E9C1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22FF-95AF-40B1-BE9E-0A006634A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19777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D2D6-18B3-4114-867A-892583556851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9A0E-F0A5-419C-87B8-D31F3FF0CE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3696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FADD-279D-4B18-AF38-694B466C3B2B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6B1D8-D977-4F03-BD4B-4165FDCC71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7170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DDE3-AD1F-417E-BDC9-E63403CAE30D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6048-70CF-44C0-9B1A-63AAE81F89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37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8EB2-9FC1-4624-B5EF-FF1C5D6220AC}" type="datetime1">
              <a:rPr lang="it-IT" altLang="it-IT"/>
              <a:pPr>
                <a:defRPr/>
              </a:pPr>
              <a:t>30/10/2025</a:t>
            </a:fld>
            <a:endParaRPr lang="it-IT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6C97-6749-44E4-89D6-411EF2062B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0873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3F4B-433A-4C3C-B402-5FCBEECFA772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2A7C-9287-4A93-9FC4-42E656039F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29617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BDB-34F3-4E4B-A128-CAD4976A7D66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D20A-3777-4311-A9D7-69269EBFA6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115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1CF6-B423-476F-8729-85C3C9B8E110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BE3E-3C25-4E94-A685-7252132BF71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9696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7D08-3376-4AAB-8614-0D0B8BA649D3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2CFE-2B1C-4564-9DB5-1D07D10524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20414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9861-7D71-4F69-9AA7-716E6AC24D36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CEF6-8449-419C-92EB-2ADF1F2ED6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9119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77F4-3F21-40C5-9762-70A6B952A9D6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AD90-B522-4212-80C4-C1A2A2C36A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3506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1489-8FCB-43A7-8C26-9DD85D64F326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4E66-3CC7-484D-ACBE-991444FFE4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12049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5BE0-58F6-41AB-AAE5-A688F3B48A6A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24C8-D8DF-45A9-937E-6EBD35B81A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8397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8098-0886-4770-A78A-3E22D8043C60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3E219-2700-4BC8-8D7F-2353184682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86868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2864-D4A8-4DA5-AFDD-D163D0CDECE4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8161-DD1E-4FB4-BECF-09A6C009C0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14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356F-B504-49AD-A78C-B63A9DAD4B85}" type="datetime1">
              <a:rPr lang="it-IT" altLang="it-IT"/>
              <a:pPr>
                <a:defRPr/>
              </a:pPr>
              <a:t>30/10/2025</a:t>
            </a:fld>
            <a:endParaRPr lang="it-IT" alt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2852-00D5-405C-8223-6F995BE8FA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62497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1D92-694C-44EB-8B7B-1AF6BA5535E1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DFB1-7170-4E0C-9FEA-C38E22DE73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57807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F7A2-F558-4C94-9D7B-25958E9EE25D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F3A5-C478-4DF0-B3DA-1CB7E47FCB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81152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923E-351C-47B6-9067-A5F59722F0C8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BF9E-E54D-4B4F-AB1D-372AE15B72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009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1BF1-2F76-476E-A08F-742BDF0CEA53}" type="datetime1">
              <a:rPr lang="it-IT" altLang="it-IT"/>
              <a:pPr>
                <a:defRPr/>
              </a:pPr>
              <a:t>30/10/2025</a:t>
            </a:fld>
            <a:endParaRPr lang="it-IT" alt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609C-E6C5-40A5-87F9-AC2DD1226B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73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8D0833-60EB-4AEC-A0DB-EEB7AD27DCBD}" type="datetime1">
              <a:rPr lang="it-IT" altLang="it-IT"/>
              <a:pPr>
                <a:defRPr/>
              </a:pPr>
              <a:t>30/10/2025</a:t>
            </a:fld>
            <a:endParaRPr lang="it-IT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  <a:ea typeface="+mn-ea"/>
            </a:endParaRPr>
          </a:p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B800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Ins="36000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it-IT" sz="1300" b="1" dirty="0">
                <a:solidFill>
                  <a:schemeClr val="bg1"/>
                </a:solidFill>
                <a:latin typeface="Arial" charset="0"/>
                <a:ea typeface="+mn-ea"/>
              </a:rPr>
              <a:t>CCLA  Ingegneria Meccanica 30 ottobre 2025</a:t>
            </a:r>
            <a:endParaRPr lang="it-IT" sz="1000" dirty="0">
              <a:latin typeface="Arial" charset="0"/>
              <a:ea typeface="+mn-ea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55D62A0-D7E3-4C25-B077-054EFA3D2692}"/>
              </a:ext>
            </a:extLst>
          </p:cNvPr>
          <p:cNvPicPr/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7" b="-4921"/>
          <a:stretch/>
        </p:blipFill>
        <p:spPr bwMode="auto">
          <a:xfrm>
            <a:off x="33780" y="17398"/>
            <a:ext cx="793804" cy="69269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452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694EDB-9199-41BF-A913-A6F5EA2CB7E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816" r:id="rId1"/>
    <p:sldLayoutId id="2147498817" r:id="rId2"/>
    <p:sldLayoutId id="2147498857" r:id="rId3"/>
    <p:sldLayoutId id="2147498856" r:id="rId4"/>
    <p:sldLayoutId id="2147498773" r:id="rId5"/>
    <p:sldLayoutId id="2147498818" r:id="rId6"/>
    <p:sldLayoutId id="2147498774" r:id="rId7"/>
    <p:sldLayoutId id="2147498775" r:id="rId8"/>
    <p:sldLayoutId id="2147498776" r:id="rId9"/>
    <p:sldLayoutId id="2147498819" r:id="rId10"/>
    <p:sldLayoutId id="2147498777" r:id="rId11"/>
    <p:sldLayoutId id="2147498778" r:id="rId12"/>
    <p:sldLayoutId id="2147498779" r:id="rId13"/>
    <p:sldLayoutId id="2147498780" r:id="rId14"/>
    <p:sldLayoutId id="214749878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5CDE1-5197-4AC6-8C2B-9F914207A1CA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4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845" r:id="rId1"/>
    <p:sldLayoutId id="2147498846" r:id="rId2"/>
    <p:sldLayoutId id="2147498847" r:id="rId3"/>
    <p:sldLayoutId id="2147498848" r:id="rId4"/>
    <p:sldLayoutId id="2147498849" r:id="rId5"/>
    <p:sldLayoutId id="2147498850" r:id="rId6"/>
    <p:sldLayoutId id="2147498851" r:id="rId7"/>
    <p:sldLayoutId id="2147498852" r:id="rId8"/>
    <p:sldLayoutId id="2147498853" r:id="rId9"/>
    <p:sldLayoutId id="2147498854" r:id="rId10"/>
    <p:sldLayoutId id="2147498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C6B5-CA66-4500-BA3F-2EBBCD3ED384}" type="datetimeFigureOut">
              <a:rPr lang="it-IT" smtClean="0"/>
              <a:t>30/10/2025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3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833" r:id="rId1"/>
    <p:sldLayoutId id="2147498834" r:id="rId2"/>
    <p:sldLayoutId id="2147498835" r:id="rId3"/>
    <p:sldLayoutId id="2147498836" r:id="rId4"/>
    <p:sldLayoutId id="2147498837" r:id="rId5"/>
    <p:sldLayoutId id="2147498838" r:id="rId6"/>
    <p:sldLayoutId id="2147498839" r:id="rId7"/>
    <p:sldLayoutId id="2147498840" r:id="rId8"/>
    <p:sldLayoutId id="2147498841" r:id="rId9"/>
    <p:sldLayoutId id="2147498842" r:id="rId10"/>
    <p:sldLayoutId id="2147498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D3C0-81EE-4805-A46D-FF12F7A89671}" type="datetimeFigureOut">
              <a:rPr lang="it-IT" smtClean="0"/>
              <a:t>30/10/2025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00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821" r:id="rId1"/>
    <p:sldLayoutId id="2147498822" r:id="rId2"/>
    <p:sldLayoutId id="2147498823" r:id="rId3"/>
    <p:sldLayoutId id="2147498824" r:id="rId4"/>
    <p:sldLayoutId id="2147498825" r:id="rId5"/>
    <p:sldLayoutId id="2147498826" r:id="rId6"/>
    <p:sldLayoutId id="2147498827" r:id="rId7"/>
    <p:sldLayoutId id="2147498828" r:id="rId8"/>
    <p:sldLayoutId id="2147498829" r:id="rId9"/>
    <p:sldLayoutId id="2147498830" r:id="rId10"/>
    <p:sldLayoutId id="2147498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EEFC6D-52FC-4BA4-93FC-66AEB79263D8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9EAB5D-BB04-49B2-B928-4F5E9DF728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782" r:id="rId1"/>
    <p:sldLayoutId id="2147498783" r:id="rId2"/>
    <p:sldLayoutId id="2147498784" r:id="rId3"/>
    <p:sldLayoutId id="2147498785" r:id="rId4"/>
    <p:sldLayoutId id="2147498786" r:id="rId5"/>
    <p:sldLayoutId id="2147498787" r:id="rId6"/>
    <p:sldLayoutId id="2147498788" r:id="rId7"/>
    <p:sldLayoutId id="2147498789" r:id="rId8"/>
    <p:sldLayoutId id="2147498790" r:id="rId9"/>
    <p:sldLayoutId id="2147498791" r:id="rId10"/>
    <p:sldLayoutId id="2147498792" r:id="rId11"/>
    <p:sldLayoutId id="2147498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677607-B950-465A-8248-02FFE0E66608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2EB1F3-DB87-40E4-82C4-1CD36EE714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794" r:id="rId1"/>
    <p:sldLayoutId id="2147498795" r:id="rId2"/>
    <p:sldLayoutId id="2147498796" r:id="rId3"/>
    <p:sldLayoutId id="2147498797" r:id="rId4"/>
    <p:sldLayoutId id="2147498798" r:id="rId5"/>
    <p:sldLayoutId id="2147498799" r:id="rId6"/>
    <p:sldLayoutId id="2147498800" r:id="rId7"/>
    <p:sldLayoutId id="2147498801" r:id="rId8"/>
    <p:sldLayoutId id="2147498802" r:id="rId9"/>
    <p:sldLayoutId id="2147498803" r:id="rId10"/>
    <p:sldLayoutId id="2147498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B3C644-BC43-44DD-8947-1CEBEDDAA19E}" type="datetime1">
              <a:rPr lang="it-IT" altLang="it-IT"/>
              <a:pPr>
                <a:defRPr/>
              </a:pPr>
              <a:t>30/10/2025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C24CB6-3F92-44A9-AAB8-C134C500E3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1001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  <a:ea typeface="+mn-ea"/>
            </a:endParaRPr>
          </a:p>
          <a:p>
            <a:pPr algn="r" eaLnBrk="1" hangingPunct="1">
              <a:defRPr/>
            </a:pPr>
            <a:r>
              <a:rPr lang="it-IT" altLang="it-IT" sz="2000" dirty="0">
                <a:solidFill>
                  <a:schemeClr val="bg1"/>
                </a:solidFill>
                <a:ea typeface="+mn-ea"/>
              </a:rPr>
              <a:t>Dipartimento </a:t>
            </a:r>
          </a:p>
          <a:p>
            <a:pPr algn="r" eaLnBrk="1" hangingPunct="1">
              <a:defRPr/>
            </a:pPr>
            <a:r>
              <a:rPr lang="it-IT" altLang="it-IT" sz="2000" dirty="0">
                <a:solidFill>
                  <a:schemeClr val="bg1"/>
                </a:solidFill>
                <a:ea typeface="+mn-ea"/>
              </a:rPr>
              <a:t>di Ingegneria Industriale</a:t>
            </a:r>
          </a:p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4104" name="Picture 12" descr="C:\Users\claudio\Desktop\logo_UNI_Bianco_trasparente.e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2075"/>
            <a:ext cx="20018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C:\Users\claudio\Desktop\logo_DII_bianco_trasparente.e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5100"/>
            <a:ext cx="936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0" y="1052513"/>
            <a:ext cx="9144000" cy="12239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Ins="36000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it-IT" sz="3200" dirty="0">
              <a:solidFill>
                <a:srgbClr val="FFC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B800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Ins="36000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it-IT" sz="1300" b="1" dirty="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  <a:r>
              <a:rPr lang="it-IT" sz="1000" b="1" dirty="0">
                <a:solidFill>
                  <a:schemeClr val="bg1"/>
                </a:solidFill>
                <a:latin typeface="Arial" charset="0"/>
                <a:ea typeface="+mn-ea"/>
              </a:rPr>
              <a:t>Consiglio del  30  gennaio  2014</a:t>
            </a:r>
            <a:endParaRPr lang="it-IT" sz="1000" dirty="0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805" r:id="rId1"/>
    <p:sldLayoutId id="2147498806" r:id="rId2"/>
    <p:sldLayoutId id="2147498807" r:id="rId3"/>
    <p:sldLayoutId id="2147498808" r:id="rId4"/>
    <p:sldLayoutId id="2147498809" r:id="rId5"/>
    <p:sldLayoutId id="2147498810" r:id="rId6"/>
    <p:sldLayoutId id="2147498811" r:id="rId7"/>
    <p:sldLayoutId id="2147498812" r:id="rId8"/>
    <p:sldLayoutId id="2147498813" r:id="rId9"/>
    <p:sldLayoutId id="2147498814" r:id="rId10"/>
    <p:sldLayoutId id="2147498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percorsistudenti.unipd.it/carriere/scuol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ercorsistudenti.unipd.it/carriere/scuol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va.miur.i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515886"/>
          </a:xfrm>
        </p:spPr>
        <p:txBody>
          <a:bodyPr/>
          <a:lstStyle/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1. Presa d’atto dei verbali delle precedenti sedute: 14 novembre 2024, 4 febbraio, 18 marzo e 8 maggio 2025.</a:t>
            </a:r>
          </a:p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2. Comunicazioni.</a:t>
            </a:r>
          </a:p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3. Autorizzazione missione superiore a 15 gg: ratifica.</a:t>
            </a:r>
          </a:p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4. Attestazione alla memoria degli studi compiuti in Ingegneria Meccanica: studente Giacomo Bologna.</a:t>
            </a:r>
          </a:p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5. Settimana per il miglioramento della didattica: analisi dei dati sull’opinione degli studenti e sulle carriere studenti.</a:t>
            </a:r>
          </a:p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6. Commento ai dati sugli indicatori ANVUR per il monitoraggio annuale.</a:t>
            </a:r>
          </a:p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7. Attivazione dei corsi di studio.</a:t>
            </a:r>
          </a:p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8. Regolamento del Corso di Laurea e del Corso di Laurea Magistrale: modifiche ai format approvate dal S.A. nella seduta del 7 ottobre u.s.</a:t>
            </a:r>
          </a:p>
        </p:txBody>
      </p:sp>
      <p:sp>
        <p:nvSpPr>
          <p:cNvPr id="13315" name="CasellaDiTesto 3"/>
          <p:cNvSpPr txBox="1">
            <a:spLocks noChangeArrowheads="1"/>
          </p:cNvSpPr>
          <p:nvPr/>
        </p:nvSpPr>
        <p:spPr bwMode="auto">
          <a:xfrm>
            <a:off x="1619250" y="908720"/>
            <a:ext cx="6337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</a:rPr>
              <a:t>Ordine del Giorno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sz="2400" dirty="0"/>
              <a:t>Giovedì 30 ottobre 2025</a:t>
            </a:r>
            <a:endParaRPr lang="it-IT" altLang="it-IT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  <p:sp>
        <p:nvSpPr>
          <p:cNvPr id="13316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21363-7EEC-49EC-A655-939CCF9A2F14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B14525A-4DA6-4FDD-9C85-6247B33269A3}"/>
              </a:ext>
            </a:extLst>
          </p:cNvPr>
          <p:cNvSpPr/>
          <p:nvPr/>
        </p:nvSpPr>
        <p:spPr>
          <a:xfrm>
            <a:off x="890714" y="137250"/>
            <a:ext cx="6365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Corso  di  Laurea  aggregato  in Ingegneria Meccanica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7460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DE7130-3FAB-4E32-94B6-9321F3D0D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A28ADC4-022F-4017-BD6B-FF7CE0EEEE21}"/>
              </a:ext>
            </a:extLst>
          </p:cNvPr>
          <p:cNvSpPr/>
          <p:nvPr/>
        </p:nvSpPr>
        <p:spPr>
          <a:xfrm>
            <a:off x="755576" y="-27384"/>
            <a:ext cx="846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L-Scuola 24-25 /1</a:t>
            </a:r>
            <a:endParaRPr lang="it-IT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09A47E0-9D65-4D02-B92A-96B7B96FC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2" y="1592821"/>
            <a:ext cx="8991095" cy="3816424"/>
          </a:xfrm>
          <a:prstGeom prst="rect">
            <a:avLst/>
          </a:prstGeom>
        </p:spPr>
      </p:pic>
      <p:grpSp>
        <p:nvGrpSpPr>
          <p:cNvPr id="53" name="Gruppo 52">
            <a:extLst>
              <a:ext uri="{FF2B5EF4-FFF2-40B4-BE49-F238E27FC236}">
                <a16:creationId xmlns:a16="http://schemas.microsoft.com/office/drawing/2014/main" id="{46903594-0B26-475F-835A-147627F47903}"/>
              </a:ext>
            </a:extLst>
          </p:cNvPr>
          <p:cNvGrpSpPr/>
          <p:nvPr/>
        </p:nvGrpSpPr>
        <p:grpSpPr>
          <a:xfrm>
            <a:off x="1169847" y="3462837"/>
            <a:ext cx="432048" cy="808262"/>
            <a:chOff x="2195736" y="2282935"/>
            <a:chExt cx="432048" cy="808262"/>
          </a:xfrm>
        </p:grpSpPr>
        <p:sp>
          <p:nvSpPr>
            <p:cNvPr id="54" name="Freccia in giù 53">
              <a:extLst>
                <a:ext uri="{FF2B5EF4-FFF2-40B4-BE49-F238E27FC236}">
                  <a16:creationId xmlns:a16="http://schemas.microsoft.com/office/drawing/2014/main" id="{125EFE19-26FD-463B-925C-EC060BFFA57C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A0BF0C67-2368-4F59-89ED-60B971DD8B80}"/>
                </a:ext>
              </a:extLst>
            </p:cNvPr>
            <p:cNvSpPr txBox="1"/>
            <p:nvPr/>
          </p:nvSpPr>
          <p:spPr>
            <a:xfrm rot="16200000">
              <a:off x="2029339" y="2477525"/>
              <a:ext cx="75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L-IM</a:t>
              </a:r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A40FDE1E-429C-4B9D-BE7D-BD88CC4FB9DE}"/>
              </a:ext>
            </a:extLst>
          </p:cNvPr>
          <p:cNvGrpSpPr/>
          <p:nvPr/>
        </p:nvGrpSpPr>
        <p:grpSpPr>
          <a:xfrm rot="10800000" flipV="1">
            <a:off x="2143133" y="3501008"/>
            <a:ext cx="432048" cy="624680"/>
            <a:chOff x="75692" y="1235181"/>
            <a:chExt cx="432048" cy="624680"/>
          </a:xfrm>
        </p:grpSpPr>
        <p:sp>
          <p:nvSpPr>
            <p:cNvPr id="57" name="Freccia in giù 56">
              <a:extLst>
                <a:ext uri="{FF2B5EF4-FFF2-40B4-BE49-F238E27FC236}">
                  <a16:creationId xmlns:a16="http://schemas.microsoft.com/office/drawing/2014/main" id="{6B8B6B6B-B128-4594-AA05-E761F859EF92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387C35D1-FD04-4AAD-B7CD-4D277BFBB243}"/>
                </a:ext>
              </a:extLst>
            </p:cNvPr>
            <p:cNvSpPr txBox="1"/>
            <p:nvPr/>
          </p:nvSpPr>
          <p:spPr>
            <a:xfrm rot="16200000" flipH="1" flipV="1">
              <a:off x="757" y="136932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L-IAS</a:t>
              </a: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C66C9042-61EC-44D1-9A91-6ECA9EFE19D6}"/>
              </a:ext>
            </a:extLst>
          </p:cNvPr>
          <p:cNvGrpSpPr/>
          <p:nvPr/>
        </p:nvGrpSpPr>
        <p:grpSpPr>
          <a:xfrm flipV="1">
            <a:off x="1927108" y="4275596"/>
            <a:ext cx="432048" cy="624681"/>
            <a:chOff x="368868" y="1428921"/>
            <a:chExt cx="432048" cy="624681"/>
          </a:xfrm>
        </p:grpSpPr>
        <p:sp>
          <p:nvSpPr>
            <p:cNvPr id="60" name="Freccia in giù 59">
              <a:extLst>
                <a:ext uri="{FF2B5EF4-FFF2-40B4-BE49-F238E27FC236}">
                  <a16:creationId xmlns:a16="http://schemas.microsoft.com/office/drawing/2014/main" id="{2E51C66A-3C48-494E-BD8F-DE7DF46662CB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B0D64294-49CE-46B7-ACB0-4EC9471B0119}"/>
                </a:ext>
              </a:extLst>
            </p:cNvPr>
            <p:cNvSpPr txBox="1"/>
            <p:nvPr/>
          </p:nvSpPr>
          <p:spPr>
            <a:xfrm rot="16200000">
              <a:off x="293934" y="1563065"/>
              <a:ext cx="576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L-BIO</a:t>
              </a:r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243DA8A3-FF30-4129-B4E1-62794069778D}"/>
              </a:ext>
            </a:extLst>
          </p:cNvPr>
          <p:cNvGrpSpPr/>
          <p:nvPr/>
        </p:nvGrpSpPr>
        <p:grpSpPr>
          <a:xfrm>
            <a:off x="1749518" y="3518316"/>
            <a:ext cx="432048" cy="624680"/>
            <a:chOff x="581966" y="4175171"/>
            <a:chExt cx="432048" cy="624680"/>
          </a:xfrm>
        </p:grpSpPr>
        <p:sp>
          <p:nvSpPr>
            <p:cNvPr id="63" name="Freccia in giù 62">
              <a:extLst>
                <a:ext uri="{FF2B5EF4-FFF2-40B4-BE49-F238E27FC236}">
                  <a16:creationId xmlns:a16="http://schemas.microsoft.com/office/drawing/2014/main" id="{D095DC63-FFA7-4364-AAAA-88205CFAD415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71B612AA-2886-45BF-BE71-676BE68D9E39}"/>
                </a:ext>
              </a:extLst>
            </p:cNvPr>
            <p:cNvSpPr txBox="1"/>
            <p:nvPr/>
          </p:nvSpPr>
          <p:spPr>
            <a:xfrm rot="16200000">
              <a:off x="507031" y="430931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27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DE7130-3FAB-4E32-94B6-9321F3D0D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A28ADC4-022F-4017-BD6B-FF7CE0EEEE21}"/>
              </a:ext>
            </a:extLst>
          </p:cNvPr>
          <p:cNvSpPr/>
          <p:nvPr/>
        </p:nvSpPr>
        <p:spPr>
          <a:xfrm>
            <a:off x="755576" y="-27384"/>
            <a:ext cx="846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L-Scuola 24-25 /2</a:t>
            </a:r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880ED0-02D5-4611-AE24-5C65660D1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8" y="1556792"/>
            <a:ext cx="8981704" cy="3744416"/>
          </a:xfrm>
          <a:prstGeom prst="rect">
            <a:avLst/>
          </a:prstGeom>
        </p:spPr>
      </p:pic>
      <p:grpSp>
        <p:nvGrpSpPr>
          <p:cNvPr id="65" name="Gruppo 64">
            <a:extLst>
              <a:ext uri="{FF2B5EF4-FFF2-40B4-BE49-F238E27FC236}">
                <a16:creationId xmlns:a16="http://schemas.microsoft.com/office/drawing/2014/main" id="{D4A9B975-D483-4BCC-A590-2417E4D9BAA3}"/>
              </a:ext>
            </a:extLst>
          </p:cNvPr>
          <p:cNvGrpSpPr/>
          <p:nvPr/>
        </p:nvGrpSpPr>
        <p:grpSpPr>
          <a:xfrm>
            <a:off x="1151711" y="3368788"/>
            <a:ext cx="432048" cy="808262"/>
            <a:chOff x="2195736" y="2282935"/>
            <a:chExt cx="432048" cy="808262"/>
          </a:xfrm>
        </p:grpSpPr>
        <p:sp>
          <p:nvSpPr>
            <p:cNvPr id="66" name="Freccia in giù 65">
              <a:extLst>
                <a:ext uri="{FF2B5EF4-FFF2-40B4-BE49-F238E27FC236}">
                  <a16:creationId xmlns:a16="http://schemas.microsoft.com/office/drawing/2014/main" id="{00D16899-6EE2-4F27-8B36-C7C0C8C5369F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703B270B-73F0-4A4B-A8DB-F19408C6FA3A}"/>
                </a:ext>
              </a:extLst>
            </p:cNvPr>
            <p:cNvSpPr txBox="1"/>
            <p:nvPr/>
          </p:nvSpPr>
          <p:spPr>
            <a:xfrm rot="16200000">
              <a:off x="2029339" y="2477525"/>
              <a:ext cx="75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L-IM</a:t>
              </a:r>
            </a:p>
          </p:txBody>
        </p:sp>
      </p:grp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9B5A907F-FDA3-4904-AD16-20850AE18D9B}"/>
              </a:ext>
            </a:extLst>
          </p:cNvPr>
          <p:cNvGrpSpPr/>
          <p:nvPr/>
        </p:nvGrpSpPr>
        <p:grpSpPr>
          <a:xfrm>
            <a:off x="2324223" y="3446729"/>
            <a:ext cx="432048" cy="624680"/>
            <a:chOff x="75692" y="1235181"/>
            <a:chExt cx="432048" cy="624680"/>
          </a:xfrm>
        </p:grpSpPr>
        <p:sp>
          <p:nvSpPr>
            <p:cNvPr id="69" name="Freccia in giù 68">
              <a:extLst>
                <a:ext uri="{FF2B5EF4-FFF2-40B4-BE49-F238E27FC236}">
                  <a16:creationId xmlns:a16="http://schemas.microsoft.com/office/drawing/2014/main" id="{AB41A961-1253-4688-A859-A45608719041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F09E03C7-243B-4BD5-A777-FABF974A22C0}"/>
                </a:ext>
              </a:extLst>
            </p:cNvPr>
            <p:cNvSpPr txBox="1"/>
            <p:nvPr/>
          </p:nvSpPr>
          <p:spPr>
            <a:xfrm rot="16200000">
              <a:off x="757" y="136932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L-IAS</a:t>
              </a:r>
            </a:p>
          </p:txBody>
        </p:sp>
      </p:grp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01A6C9BD-F25E-4F44-801A-5CB0F645CAA4}"/>
              </a:ext>
            </a:extLst>
          </p:cNvPr>
          <p:cNvGrpSpPr/>
          <p:nvPr/>
        </p:nvGrpSpPr>
        <p:grpSpPr>
          <a:xfrm>
            <a:off x="1922681" y="3471037"/>
            <a:ext cx="432048" cy="636006"/>
            <a:chOff x="368868" y="1417596"/>
            <a:chExt cx="432048" cy="636006"/>
          </a:xfrm>
        </p:grpSpPr>
        <p:sp>
          <p:nvSpPr>
            <p:cNvPr id="72" name="Freccia in giù 71">
              <a:extLst>
                <a:ext uri="{FF2B5EF4-FFF2-40B4-BE49-F238E27FC236}">
                  <a16:creationId xmlns:a16="http://schemas.microsoft.com/office/drawing/2014/main" id="{F1BF863A-9EFE-42F1-AAE4-C3FB32B58259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2C930842-406C-4B37-B77D-DAE89C1E9AD8}"/>
                </a:ext>
              </a:extLst>
            </p:cNvPr>
            <p:cNvSpPr txBox="1"/>
            <p:nvPr/>
          </p:nvSpPr>
          <p:spPr>
            <a:xfrm rot="16200000">
              <a:off x="307562" y="1551740"/>
              <a:ext cx="576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L-BIO</a:t>
              </a:r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E1FF7FCC-B921-4DA3-8554-21B577FC2B82}"/>
              </a:ext>
            </a:extLst>
          </p:cNvPr>
          <p:cNvGrpSpPr/>
          <p:nvPr/>
        </p:nvGrpSpPr>
        <p:grpSpPr>
          <a:xfrm rot="10800000">
            <a:off x="1333212" y="4293096"/>
            <a:ext cx="432048" cy="624680"/>
            <a:chOff x="581966" y="4175171"/>
            <a:chExt cx="432048" cy="624680"/>
          </a:xfrm>
        </p:grpSpPr>
        <p:sp>
          <p:nvSpPr>
            <p:cNvPr id="75" name="Freccia in giù 74">
              <a:extLst>
                <a:ext uri="{FF2B5EF4-FFF2-40B4-BE49-F238E27FC236}">
                  <a16:creationId xmlns:a16="http://schemas.microsoft.com/office/drawing/2014/main" id="{F01C6D91-E62E-4A00-92F5-039822012E77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7664A71B-F626-4828-8080-B98371B3901F}"/>
                </a:ext>
              </a:extLst>
            </p:cNvPr>
            <p:cNvSpPr txBox="1"/>
            <p:nvPr/>
          </p:nvSpPr>
          <p:spPr>
            <a:xfrm rot="5400000" flipH="1">
              <a:off x="507031" y="430931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02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DE7130-3FAB-4E32-94B6-9321F3D0D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A28ADC4-022F-4017-BD6B-FF7CE0EEEE21}"/>
              </a:ext>
            </a:extLst>
          </p:cNvPr>
          <p:cNvSpPr/>
          <p:nvPr/>
        </p:nvSpPr>
        <p:spPr>
          <a:xfrm>
            <a:off x="755576" y="-27384"/>
            <a:ext cx="846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L-Scuola 24-25 /3</a:t>
            </a:r>
            <a:endParaRPr lang="it-IT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C2A2862-29F7-4882-9419-25622AECD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35096"/>
            <a:ext cx="8928992" cy="3787808"/>
          </a:xfrm>
          <a:prstGeom prst="rect">
            <a:avLst/>
          </a:prstGeom>
        </p:spPr>
      </p:pic>
      <p:grpSp>
        <p:nvGrpSpPr>
          <p:cNvPr id="53" name="Gruppo 52">
            <a:extLst>
              <a:ext uri="{FF2B5EF4-FFF2-40B4-BE49-F238E27FC236}">
                <a16:creationId xmlns:a16="http://schemas.microsoft.com/office/drawing/2014/main" id="{46903594-0B26-475F-835A-147627F47903}"/>
              </a:ext>
            </a:extLst>
          </p:cNvPr>
          <p:cNvGrpSpPr/>
          <p:nvPr/>
        </p:nvGrpSpPr>
        <p:grpSpPr>
          <a:xfrm>
            <a:off x="1369090" y="2630568"/>
            <a:ext cx="432048" cy="798432"/>
            <a:chOff x="2195736" y="2292765"/>
            <a:chExt cx="432048" cy="798432"/>
          </a:xfrm>
        </p:grpSpPr>
        <p:sp>
          <p:nvSpPr>
            <p:cNvPr id="54" name="Freccia in giù 53">
              <a:extLst>
                <a:ext uri="{FF2B5EF4-FFF2-40B4-BE49-F238E27FC236}">
                  <a16:creationId xmlns:a16="http://schemas.microsoft.com/office/drawing/2014/main" id="{125EFE19-26FD-463B-925C-EC060BFFA57C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A0BF0C67-2368-4F59-89ED-60B971DD8B80}"/>
                </a:ext>
              </a:extLst>
            </p:cNvPr>
            <p:cNvSpPr txBox="1"/>
            <p:nvPr/>
          </p:nvSpPr>
          <p:spPr>
            <a:xfrm rot="16200000">
              <a:off x="2029339" y="2487355"/>
              <a:ext cx="75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L-IM</a:t>
              </a:r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A40FDE1E-429C-4B9D-BE7D-BD88CC4FB9DE}"/>
              </a:ext>
            </a:extLst>
          </p:cNvPr>
          <p:cNvGrpSpPr/>
          <p:nvPr/>
        </p:nvGrpSpPr>
        <p:grpSpPr>
          <a:xfrm flipV="1">
            <a:off x="2727984" y="3308376"/>
            <a:ext cx="432048" cy="624680"/>
            <a:chOff x="75692" y="1235181"/>
            <a:chExt cx="432048" cy="624680"/>
          </a:xfrm>
        </p:grpSpPr>
        <p:sp>
          <p:nvSpPr>
            <p:cNvPr id="57" name="Freccia in giù 56">
              <a:extLst>
                <a:ext uri="{FF2B5EF4-FFF2-40B4-BE49-F238E27FC236}">
                  <a16:creationId xmlns:a16="http://schemas.microsoft.com/office/drawing/2014/main" id="{6B8B6B6B-B128-4594-AA05-E761F859EF92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387C35D1-FD04-4AAD-B7CD-4D277BFBB243}"/>
                </a:ext>
              </a:extLst>
            </p:cNvPr>
            <p:cNvSpPr txBox="1"/>
            <p:nvPr/>
          </p:nvSpPr>
          <p:spPr>
            <a:xfrm rot="5400000" flipV="1">
              <a:off x="757" y="136932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L-IAS</a:t>
              </a: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C66C9042-61EC-44D1-9A91-6ECA9EFE19D6}"/>
              </a:ext>
            </a:extLst>
          </p:cNvPr>
          <p:cNvGrpSpPr/>
          <p:nvPr/>
        </p:nvGrpSpPr>
        <p:grpSpPr>
          <a:xfrm>
            <a:off x="1763688" y="2708919"/>
            <a:ext cx="432048" cy="624681"/>
            <a:chOff x="368868" y="1428921"/>
            <a:chExt cx="432048" cy="624681"/>
          </a:xfrm>
        </p:grpSpPr>
        <p:sp>
          <p:nvSpPr>
            <p:cNvPr id="60" name="Freccia in giù 59">
              <a:extLst>
                <a:ext uri="{FF2B5EF4-FFF2-40B4-BE49-F238E27FC236}">
                  <a16:creationId xmlns:a16="http://schemas.microsoft.com/office/drawing/2014/main" id="{2E51C66A-3C48-494E-BD8F-DE7DF46662CB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B0D64294-49CE-46B7-ACB0-4EC9471B0119}"/>
                </a:ext>
              </a:extLst>
            </p:cNvPr>
            <p:cNvSpPr txBox="1"/>
            <p:nvPr/>
          </p:nvSpPr>
          <p:spPr>
            <a:xfrm rot="16200000">
              <a:off x="293934" y="1563065"/>
              <a:ext cx="576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L-BIO</a:t>
              </a:r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243DA8A3-FF30-4129-B4E1-62794069778D}"/>
              </a:ext>
            </a:extLst>
          </p:cNvPr>
          <p:cNvGrpSpPr/>
          <p:nvPr/>
        </p:nvGrpSpPr>
        <p:grpSpPr>
          <a:xfrm flipV="1">
            <a:off x="1585149" y="3524400"/>
            <a:ext cx="432048" cy="624680"/>
            <a:chOff x="581966" y="4175171"/>
            <a:chExt cx="432048" cy="624680"/>
          </a:xfrm>
        </p:grpSpPr>
        <p:sp>
          <p:nvSpPr>
            <p:cNvPr id="63" name="Freccia in giù 62">
              <a:extLst>
                <a:ext uri="{FF2B5EF4-FFF2-40B4-BE49-F238E27FC236}">
                  <a16:creationId xmlns:a16="http://schemas.microsoft.com/office/drawing/2014/main" id="{D095DC63-FFA7-4364-AAAA-88205CFAD415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71B612AA-2886-45BF-BE71-676BE68D9E39}"/>
                </a:ext>
              </a:extLst>
            </p:cNvPr>
            <p:cNvSpPr txBox="1"/>
            <p:nvPr/>
          </p:nvSpPr>
          <p:spPr>
            <a:xfrm rot="16200000">
              <a:off x="507031" y="430931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03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DED358-3A45-4BAE-ADE1-10120AD057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015D956-62BD-4576-97DF-9642839DABBC}"/>
              </a:ext>
            </a:extLst>
          </p:cNvPr>
          <p:cNvSpPr/>
          <p:nvPr/>
        </p:nvSpPr>
        <p:spPr>
          <a:xfrm>
            <a:off x="763277" y="0"/>
            <a:ext cx="830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LM-Scuola 24-25</a:t>
            </a:r>
            <a:endParaRPr lang="it-IT" sz="2000" spc="-1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98DE356-68A0-4F61-AF92-9661BD1689D8}"/>
              </a:ext>
            </a:extLst>
          </p:cNvPr>
          <p:cNvSpPr/>
          <p:nvPr/>
        </p:nvSpPr>
        <p:spPr>
          <a:xfrm>
            <a:off x="6093246" y="4692309"/>
            <a:ext cx="355588" cy="1768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EBF465E-5887-49EC-A3CB-6693D7991EBB}"/>
              </a:ext>
            </a:extLst>
          </p:cNvPr>
          <p:cNvSpPr/>
          <p:nvPr/>
        </p:nvSpPr>
        <p:spPr>
          <a:xfrm>
            <a:off x="6084168" y="1597673"/>
            <a:ext cx="355588" cy="1768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C46FFE3-7024-4336-B2F0-A09378F85CF6}"/>
              </a:ext>
            </a:extLst>
          </p:cNvPr>
          <p:cNvSpPr/>
          <p:nvPr/>
        </p:nvSpPr>
        <p:spPr>
          <a:xfrm>
            <a:off x="6084168" y="2101729"/>
            <a:ext cx="362353" cy="1709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BE26593-2E84-4CBA-AEB7-33759B905E46}"/>
              </a:ext>
            </a:extLst>
          </p:cNvPr>
          <p:cNvSpPr/>
          <p:nvPr/>
        </p:nvSpPr>
        <p:spPr>
          <a:xfrm>
            <a:off x="6086481" y="4505753"/>
            <a:ext cx="360040" cy="2177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3C112EA-57B9-4F0C-B08D-907DD4022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" y="1052736"/>
            <a:ext cx="9144000" cy="490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E4814B51-6AA4-48A0-97EC-9F4E98B3C3DA}"/>
              </a:ext>
            </a:extLst>
          </p:cNvPr>
          <p:cNvSpPr/>
          <p:nvPr/>
        </p:nvSpPr>
        <p:spPr>
          <a:xfrm>
            <a:off x="763277" y="0"/>
            <a:ext cx="8582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LM-Scuola 24-25 /1</a:t>
            </a:r>
            <a:endParaRPr lang="it-IT" sz="2000" spc="-1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91376E-ED3B-447E-ACDA-BC8ABA0D2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14052"/>
            <a:ext cx="9073008" cy="3829896"/>
          </a:xfrm>
          <a:prstGeom prst="rect">
            <a:avLst/>
          </a:prstGeom>
        </p:spPr>
      </p:pic>
      <p:grpSp>
        <p:nvGrpSpPr>
          <p:cNvPr id="39" name="Gruppo 38">
            <a:extLst>
              <a:ext uri="{FF2B5EF4-FFF2-40B4-BE49-F238E27FC236}">
                <a16:creationId xmlns:a16="http://schemas.microsoft.com/office/drawing/2014/main" id="{23D513A7-7174-4A21-A686-A04FD4C22F93}"/>
              </a:ext>
            </a:extLst>
          </p:cNvPr>
          <p:cNvGrpSpPr/>
          <p:nvPr/>
        </p:nvGrpSpPr>
        <p:grpSpPr>
          <a:xfrm rot="10800000" flipV="1">
            <a:off x="5436096" y="2564904"/>
            <a:ext cx="432048" cy="692072"/>
            <a:chOff x="368868" y="1361530"/>
            <a:chExt cx="432048" cy="692072"/>
          </a:xfrm>
        </p:grpSpPr>
        <p:sp>
          <p:nvSpPr>
            <p:cNvPr id="28" name="Freccia in giù 27">
              <a:extLst>
                <a:ext uri="{FF2B5EF4-FFF2-40B4-BE49-F238E27FC236}">
                  <a16:creationId xmlns:a16="http://schemas.microsoft.com/office/drawing/2014/main" id="{B8260194-A643-4D84-8FE3-154E25F2B5AC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01765395-0F9A-4AF2-87F2-7A3B4108ECB6}"/>
                </a:ext>
              </a:extLst>
            </p:cNvPr>
            <p:cNvSpPr txBox="1"/>
            <p:nvPr/>
          </p:nvSpPr>
          <p:spPr>
            <a:xfrm rot="5400000" flipH="1">
              <a:off x="243231" y="1573307"/>
              <a:ext cx="677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LM-CEN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1A94E82-4E94-474F-9AD5-2A2E26579327}"/>
              </a:ext>
            </a:extLst>
          </p:cNvPr>
          <p:cNvGrpSpPr/>
          <p:nvPr/>
        </p:nvGrpSpPr>
        <p:grpSpPr>
          <a:xfrm flipV="1">
            <a:off x="6012160" y="3174545"/>
            <a:ext cx="432048" cy="758511"/>
            <a:chOff x="2195736" y="2435135"/>
            <a:chExt cx="432048" cy="758511"/>
          </a:xfrm>
        </p:grpSpPr>
        <p:sp>
          <p:nvSpPr>
            <p:cNvPr id="19" name="Freccia in giù 18">
              <a:extLst>
                <a:ext uri="{FF2B5EF4-FFF2-40B4-BE49-F238E27FC236}">
                  <a16:creationId xmlns:a16="http://schemas.microsoft.com/office/drawing/2014/main" id="{3E9B8E42-BC60-47FB-B42E-CC85B358689B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BE95241-7583-4449-8FFA-3CEFAA248FBE}"/>
                </a:ext>
              </a:extLst>
            </p:cNvPr>
            <p:cNvSpPr txBox="1"/>
            <p:nvPr/>
          </p:nvSpPr>
          <p:spPr>
            <a:xfrm rot="16200000">
              <a:off x="2029339" y="2660502"/>
              <a:ext cx="7585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LM-IM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04530769-6E7E-411C-AF2E-5866CBB298F3}"/>
              </a:ext>
            </a:extLst>
          </p:cNvPr>
          <p:cNvGrpSpPr/>
          <p:nvPr/>
        </p:nvGrpSpPr>
        <p:grpSpPr>
          <a:xfrm rot="10800000" flipV="1">
            <a:off x="4283968" y="3020342"/>
            <a:ext cx="432048" cy="624681"/>
            <a:chOff x="75692" y="1235180"/>
            <a:chExt cx="432048" cy="624681"/>
          </a:xfrm>
        </p:grpSpPr>
        <p:sp>
          <p:nvSpPr>
            <p:cNvPr id="13" name="Freccia in giù 12">
              <a:extLst>
                <a:ext uri="{FF2B5EF4-FFF2-40B4-BE49-F238E27FC236}">
                  <a16:creationId xmlns:a16="http://schemas.microsoft.com/office/drawing/2014/main" id="{D6EE0153-0FC7-44B6-97F8-AC864297A966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9E6EA194-FD67-4246-9C36-2D53C9E1486C}"/>
                </a:ext>
              </a:extLst>
            </p:cNvPr>
            <p:cNvSpPr txBox="1"/>
            <p:nvPr/>
          </p:nvSpPr>
          <p:spPr>
            <a:xfrm rot="5400000" flipH="1">
              <a:off x="757" y="1396255"/>
              <a:ext cx="576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LM-IAS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FD5D16CA-9935-44CD-BB52-E36133F951D6}"/>
              </a:ext>
            </a:extLst>
          </p:cNvPr>
          <p:cNvGrpSpPr/>
          <p:nvPr/>
        </p:nvGrpSpPr>
        <p:grpSpPr>
          <a:xfrm>
            <a:off x="7236296" y="2348880"/>
            <a:ext cx="432048" cy="624680"/>
            <a:chOff x="581966" y="4175171"/>
            <a:chExt cx="432048" cy="624680"/>
          </a:xfrm>
        </p:grpSpPr>
        <p:sp>
          <p:nvSpPr>
            <p:cNvPr id="37" name="Freccia in giù 36">
              <a:extLst>
                <a:ext uri="{FF2B5EF4-FFF2-40B4-BE49-F238E27FC236}">
                  <a16:creationId xmlns:a16="http://schemas.microsoft.com/office/drawing/2014/main" id="{736B2BDA-74E6-4D79-BDA6-68DB0510D6C1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C0DFF3F3-7679-4C07-BA07-9CA8CCCD7FB2}"/>
                </a:ext>
              </a:extLst>
            </p:cNvPr>
            <p:cNvSpPr txBox="1"/>
            <p:nvPr/>
          </p:nvSpPr>
          <p:spPr>
            <a:xfrm rot="16200000">
              <a:off x="507031" y="4332399"/>
              <a:ext cx="5760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01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E4814B51-6AA4-48A0-97EC-9F4E98B3C3DA}"/>
              </a:ext>
            </a:extLst>
          </p:cNvPr>
          <p:cNvSpPr/>
          <p:nvPr/>
        </p:nvSpPr>
        <p:spPr>
          <a:xfrm>
            <a:off x="763277" y="0"/>
            <a:ext cx="85821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LM-Scuola 24-25 /2</a:t>
            </a:r>
          </a:p>
          <a:p>
            <a:endParaRPr lang="it-IT" sz="2000" spc="-1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DE7130-3FAB-4E32-94B6-9321F3D0D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F32E42-84CF-4EBA-AE42-DA1D574F2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4" y="1556792"/>
            <a:ext cx="8875652" cy="3744416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5DA11F79-590D-4392-951C-89F4B4CF6BD8}"/>
              </a:ext>
            </a:extLst>
          </p:cNvPr>
          <p:cNvGrpSpPr/>
          <p:nvPr/>
        </p:nvGrpSpPr>
        <p:grpSpPr>
          <a:xfrm rot="10800000" flipV="1">
            <a:off x="5220072" y="2428933"/>
            <a:ext cx="432048" cy="712034"/>
            <a:chOff x="368868" y="1341568"/>
            <a:chExt cx="432048" cy="712034"/>
          </a:xfrm>
        </p:grpSpPr>
        <p:sp>
          <p:nvSpPr>
            <p:cNvPr id="21" name="Freccia in giù 20">
              <a:extLst>
                <a:ext uri="{FF2B5EF4-FFF2-40B4-BE49-F238E27FC236}">
                  <a16:creationId xmlns:a16="http://schemas.microsoft.com/office/drawing/2014/main" id="{A74BB085-CB3C-44ED-942D-56C251A74ECB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48C1F005-E8B6-4770-A16E-374378000463}"/>
                </a:ext>
              </a:extLst>
            </p:cNvPr>
            <p:cNvSpPr txBox="1"/>
            <p:nvPr/>
          </p:nvSpPr>
          <p:spPr>
            <a:xfrm rot="5400000" flipH="1">
              <a:off x="243231" y="1553345"/>
              <a:ext cx="677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LM-CEN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074833CD-044F-4413-8C97-4EDC03A7FA19}"/>
              </a:ext>
            </a:extLst>
          </p:cNvPr>
          <p:cNvGrpSpPr/>
          <p:nvPr/>
        </p:nvGrpSpPr>
        <p:grpSpPr>
          <a:xfrm flipV="1">
            <a:off x="5796136" y="3102537"/>
            <a:ext cx="432048" cy="758511"/>
            <a:chOff x="2195736" y="2435135"/>
            <a:chExt cx="432048" cy="758511"/>
          </a:xfrm>
        </p:grpSpPr>
        <p:sp>
          <p:nvSpPr>
            <p:cNvPr id="24" name="Freccia in giù 23">
              <a:extLst>
                <a:ext uri="{FF2B5EF4-FFF2-40B4-BE49-F238E27FC236}">
                  <a16:creationId xmlns:a16="http://schemas.microsoft.com/office/drawing/2014/main" id="{F7DDCCD1-DB3D-4253-BC93-AB226DB54BB5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68ECC30E-6696-471E-B57A-B3D40BD634FF}"/>
                </a:ext>
              </a:extLst>
            </p:cNvPr>
            <p:cNvSpPr txBox="1"/>
            <p:nvPr/>
          </p:nvSpPr>
          <p:spPr>
            <a:xfrm rot="16200000">
              <a:off x="2029339" y="2660502"/>
              <a:ext cx="7585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LM-IM</a:t>
              </a: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D86ED183-538B-4B07-A922-7AB37F9A704D}"/>
              </a:ext>
            </a:extLst>
          </p:cNvPr>
          <p:cNvGrpSpPr/>
          <p:nvPr/>
        </p:nvGrpSpPr>
        <p:grpSpPr>
          <a:xfrm flipV="1">
            <a:off x="3923928" y="3789040"/>
            <a:ext cx="432048" cy="576064"/>
            <a:chOff x="75692" y="1283797"/>
            <a:chExt cx="432048" cy="576064"/>
          </a:xfrm>
        </p:grpSpPr>
        <p:sp>
          <p:nvSpPr>
            <p:cNvPr id="31" name="Freccia in giù 30">
              <a:extLst>
                <a:ext uri="{FF2B5EF4-FFF2-40B4-BE49-F238E27FC236}">
                  <a16:creationId xmlns:a16="http://schemas.microsoft.com/office/drawing/2014/main" id="{971D213C-0D2D-40C3-AB9D-C001B9684F11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DAF8299B-9737-4ADB-9A8E-F1F16BA97801}"/>
                </a:ext>
              </a:extLst>
            </p:cNvPr>
            <p:cNvSpPr txBox="1"/>
            <p:nvPr/>
          </p:nvSpPr>
          <p:spPr>
            <a:xfrm rot="16200000">
              <a:off x="-6307" y="1444871"/>
              <a:ext cx="5760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LM-IAS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502BBF00-BE88-422F-A639-DA8941B38A38}"/>
              </a:ext>
            </a:extLst>
          </p:cNvPr>
          <p:cNvGrpSpPr/>
          <p:nvPr/>
        </p:nvGrpSpPr>
        <p:grpSpPr>
          <a:xfrm>
            <a:off x="6804248" y="2300264"/>
            <a:ext cx="432048" cy="624680"/>
            <a:chOff x="581966" y="4175171"/>
            <a:chExt cx="432048" cy="624680"/>
          </a:xfrm>
        </p:grpSpPr>
        <p:sp>
          <p:nvSpPr>
            <p:cNvPr id="35" name="Freccia in giù 34">
              <a:extLst>
                <a:ext uri="{FF2B5EF4-FFF2-40B4-BE49-F238E27FC236}">
                  <a16:creationId xmlns:a16="http://schemas.microsoft.com/office/drawing/2014/main" id="{AF1B6197-C768-44D8-BECC-049B074FDEFD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5CA4F804-67C4-4CBF-953F-4B50D37FEE92}"/>
                </a:ext>
              </a:extLst>
            </p:cNvPr>
            <p:cNvSpPr txBox="1"/>
            <p:nvPr/>
          </p:nvSpPr>
          <p:spPr>
            <a:xfrm rot="16200000">
              <a:off x="507031" y="4332399"/>
              <a:ext cx="5760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26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E4814B51-6AA4-48A0-97EC-9F4E98B3C3DA}"/>
              </a:ext>
            </a:extLst>
          </p:cNvPr>
          <p:cNvSpPr/>
          <p:nvPr/>
        </p:nvSpPr>
        <p:spPr>
          <a:xfrm>
            <a:off x="763277" y="0"/>
            <a:ext cx="8582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LM-Scuola 24-25 /3</a:t>
            </a:r>
            <a:endParaRPr lang="it-IT" sz="2000" spc="-1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DE7130-3FAB-4E32-94B6-9321F3D0D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57D99D-707B-4CA7-9677-A864684EA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0" y="1556792"/>
            <a:ext cx="8851180" cy="3744416"/>
          </a:xfrm>
          <a:prstGeom prst="rect">
            <a:avLst/>
          </a:prstGeom>
        </p:spPr>
      </p:pic>
      <p:grpSp>
        <p:nvGrpSpPr>
          <p:cNvPr id="39" name="Gruppo 38">
            <a:extLst>
              <a:ext uri="{FF2B5EF4-FFF2-40B4-BE49-F238E27FC236}">
                <a16:creationId xmlns:a16="http://schemas.microsoft.com/office/drawing/2014/main" id="{23D513A7-7174-4A21-A686-A04FD4C22F93}"/>
              </a:ext>
            </a:extLst>
          </p:cNvPr>
          <p:cNvGrpSpPr/>
          <p:nvPr/>
        </p:nvGrpSpPr>
        <p:grpSpPr>
          <a:xfrm rot="10800000" flipV="1">
            <a:off x="6012160" y="1924878"/>
            <a:ext cx="432048" cy="712034"/>
            <a:chOff x="368868" y="1341568"/>
            <a:chExt cx="432048" cy="712034"/>
          </a:xfrm>
        </p:grpSpPr>
        <p:sp>
          <p:nvSpPr>
            <p:cNvPr id="28" name="Freccia in giù 27">
              <a:extLst>
                <a:ext uri="{FF2B5EF4-FFF2-40B4-BE49-F238E27FC236}">
                  <a16:creationId xmlns:a16="http://schemas.microsoft.com/office/drawing/2014/main" id="{B8260194-A643-4D84-8FE3-154E25F2B5AC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01765395-0F9A-4AF2-87F2-7A3B4108ECB6}"/>
                </a:ext>
              </a:extLst>
            </p:cNvPr>
            <p:cNvSpPr txBox="1"/>
            <p:nvPr/>
          </p:nvSpPr>
          <p:spPr>
            <a:xfrm rot="5400000" flipH="1">
              <a:off x="243231" y="1553345"/>
              <a:ext cx="677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LM-CEN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1A94E82-4E94-474F-9AD5-2A2E26579327}"/>
              </a:ext>
            </a:extLst>
          </p:cNvPr>
          <p:cNvGrpSpPr/>
          <p:nvPr/>
        </p:nvGrpSpPr>
        <p:grpSpPr>
          <a:xfrm flipV="1">
            <a:off x="5796136" y="2636912"/>
            <a:ext cx="432048" cy="758511"/>
            <a:chOff x="2195736" y="2435135"/>
            <a:chExt cx="432048" cy="758511"/>
          </a:xfrm>
        </p:grpSpPr>
        <p:sp>
          <p:nvSpPr>
            <p:cNvPr id="19" name="Freccia in giù 18">
              <a:extLst>
                <a:ext uri="{FF2B5EF4-FFF2-40B4-BE49-F238E27FC236}">
                  <a16:creationId xmlns:a16="http://schemas.microsoft.com/office/drawing/2014/main" id="{3E9B8E42-BC60-47FB-B42E-CC85B358689B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BE95241-7583-4449-8FFA-3CEFAA248FBE}"/>
                </a:ext>
              </a:extLst>
            </p:cNvPr>
            <p:cNvSpPr txBox="1"/>
            <p:nvPr/>
          </p:nvSpPr>
          <p:spPr>
            <a:xfrm rot="16200000">
              <a:off x="2029339" y="2660502"/>
              <a:ext cx="7585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LM-IM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04530769-6E7E-411C-AF2E-5866CBB298F3}"/>
              </a:ext>
            </a:extLst>
          </p:cNvPr>
          <p:cNvGrpSpPr/>
          <p:nvPr/>
        </p:nvGrpSpPr>
        <p:grpSpPr>
          <a:xfrm flipV="1">
            <a:off x="2339752" y="3356992"/>
            <a:ext cx="432048" cy="624681"/>
            <a:chOff x="75692" y="1235180"/>
            <a:chExt cx="432048" cy="624681"/>
          </a:xfrm>
        </p:grpSpPr>
        <p:sp>
          <p:nvSpPr>
            <p:cNvPr id="13" name="Freccia in giù 12">
              <a:extLst>
                <a:ext uri="{FF2B5EF4-FFF2-40B4-BE49-F238E27FC236}">
                  <a16:creationId xmlns:a16="http://schemas.microsoft.com/office/drawing/2014/main" id="{D6EE0153-0FC7-44B6-97F8-AC864297A966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9E6EA194-FD67-4246-9C36-2D53C9E1486C}"/>
                </a:ext>
              </a:extLst>
            </p:cNvPr>
            <p:cNvSpPr txBox="1"/>
            <p:nvPr/>
          </p:nvSpPr>
          <p:spPr>
            <a:xfrm rot="16200000">
              <a:off x="757" y="1396255"/>
              <a:ext cx="576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LM-IAS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FD5D16CA-9935-44CD-BB52-E36133F951D6}"/>
              </a:ext>
            </a:extLst>
          </p:cNvPr>
          <p:cNvGrpSpPr/>
          <p:nvPr/>
        </p:nvGrpSpPr>
        <p:grpSpPr>
          <a:xfrm>
            <a:off x="6372200" y="1940224"/>
            <a:ext cx="432048" cy="624680"/>
            <a:chOff x="581966" y="4175171"/>
            <a:chExt cx="432048" cy="624680"/>
          </a:xfrm>
        </p:grpSpPr>
        <p:sp>
          <p:nvSpPr>
            <p:cNvPr id="37" name="Freccia in giù 36">
              <a:extLst>
                <a:ext uri="{FF2B5EF4-FFF2-40B4-BE49-F238E27FC236}">
                  <a16:creationId xmlns:a16="http://schemas.microsoft.com/office/drawing/2014/main" id="{736B2BDA-74E6-4D79-BDA6-68DB0510D6C1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C0DFF3F3-7679-4C07-BA07-9CA8CCCD7FB2}"/>
                </a:ext>
              </a:extLst>
            </p:cNvPr>
            <p:cNvSpPr txBox="1"/>
            <p:nvPr/>
          </p:nvSpPr>
          <p:spPr>
            <a:xfrm rot="16200000">
              <a:off x="507031" y="4332399"/>
              <a:ext cx="5760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946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3276E6-BC0D-4BDF-82D3-CD61E14D8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FAD236F-59B5-4A77-B39F-9F2276C39AEA}"/>
              </a:ext>
            </a:extLst>
          </p:cNvPr>
          <p:cNvSpPr/>
          <p:nvPr/>
        </p:nvSpPr>
        <p:spPr>
          <a:xfrm>
            <a:off x="477905" y="959093"/>
            <a:ext cx="82296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it-IT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Indicazioni Commissione Didattica DII: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Media 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degli indicatori di sintesi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calcolata su tutti i questionari compilati da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12001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</a:rPr>
              <a:t>«Soddisfazione», «didattica», «organizzazione»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Almeno 10 questionari compilati da parte di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student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Si considerano solo attività didattiche incardinate nel CCS con N°CFU ≥ 3 CFU (24 ore)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Tabella con i nominativi che hanno ottenuto una media </a:t>
            </a:r>
            <a:r>
              <a:rPr lang="it-IT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Media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degli indicatori di sintesi ≥ 7/10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indicare il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n°di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 questionari compilati per insegnamento</a:t>
            </a:r>
          </a:p>
          <a:p>
            <a:pPr>
              <a:spcBef>
                <a:spcPts val="600"/>
              </a:spcBef>
            </a:pP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15E0154-CC4E-4357-8C92-F3C37498F460}"/>
              </a:ext>
            </a:extLst>
          </p:cNvPr>
          <p:cNvSpPr/>
          <p:nvPr/>
        </p:nvSpPr>
        <p:spPr>
          <a:xfrm>
            <a:off x="812706" y="0"/>
            <a:ext cx="7906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</a:t>
            </a:r>
            <a:r>
              <a:rPr lang="it-IT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CdS</a:t>
            </a:r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 AA 24-25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1079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F77F240-422A-4993-948F-57C87BD98A98}"/>
              </a:ext>
            </a:extLst>
          </p:cNvPr>
          <p:cNvSpPr/>
          <p:nvPr/>
        </p:nvSpPr>
        <p:spPr>
          <a:xfrm>
            <a:off x="467544" y="683404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75 attività didattiche; 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curriculum Formativo o primo anno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5C9315F-4F21-4C8A-9552-D5E7435289DA}"/>
              </a:ext>
            </a:extLst>
          </p:cNvPr>
          <p:cNvSpPr/>
          <p:nvPr/>
        </p:nvSpPr>
        <p:spPr>
          <a:xfrm>
            <a:off x="812706" y="0"/>
            <a:ext cx="8074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L-IM  AA24-25  /1</a:t>
            </a: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B37FD9-58FF-4A32-A331-04CBF4B37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51" b="61586"/>
          <a:stretch/>
        </p:blipFill>
        <p:spPr>
          <a:xfrm>
            <a:off x="457200" y="1052736"/>
            <a:ext cx="8316416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F77F240-422A-4993-948F-57C87BD98A98}"/>
              </a:ext>
            </a:extLst>
          </p:cNvPr>
          <p:cNvSpPr/>
          <p:nvPr/>
        </p:nvSpPr>
        <p:spPr>
          <a:xfrm>
            <a:off x="467544" y="692696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75 attività didattiche; 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curriculum Formativo o primo anno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820A6B0-4FD4-4354-94C1-EE084DC498DB}"/>
              </a:ext>
            </a:extLst>
          </p:cNvPr>
          <p:cNvSpPr/>
          <p:nvPr/>
        </p:nvSpPr>
        <p:spPr>
          <a:xfrm>
            <a:off x="812706" y="0"/>
            <a:ext cx="8074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L-IM  AA24-25  /2</a:t>
            </a:r>
            <a:endParaRPr lang="it-IT" sz="2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CC44150-C623-4088-A7EE-2D595D7DE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32" r="9051" b="29316"/>
          <a:stretch/>
        </p:blipFill>
        <p:spPr>
          <a:xfrm>
            <a:off x="432048" y="1959834"/>
            <a:ext cx="8316416" cy="46375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44D7BA7-5475-4CBB-8919-D0EEFBF3B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51" b="93993"/>
          <a:stretch/>
        </p:blipFill>
        <p:spPr>
          <a:xfrm>
            <a:off x="432048" y="1124744"/>
            <a:ext cx="8316416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1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F92E91A-D0AA-4509-BC32-2382488C9B4D}"/>
              </a:ext>
            </a:extLst>
          </p:cNvPr>
          <p:cNvSpPr/>
          <p:nvPr/>
        </p:nvSpPr>
        <p:spPr>
          <a:xfrm>
            <a:off x="807768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chemeClr val="bg1"/>
                </a:solidFill>
                <a:latin typeface="Arial" panose="020B0604020202020204" pitchFamily="34" charset="0"/>
              </a:rPr>
              <a:t>1.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Presa d’atto dei verbali delle precedenti sedute: 4 febbraio, 18 marzo e 8 maggio 2025</a:t>
            </a: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A8F971-FBF1-4FC9-A44C-FAA02B855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it-IT" sz="2000" dirty="0" err="1"/>
              <a:t>Cfr</a:t>
            </a:r>
            <a:r>
              <a:rPr lang="it-IT" sz="2000" dirty="0"/>
              <a:t> bozza verbale</a:t>
            </a:r>
          </a:p>
        </p:txBody>
      </p:sp>
    </p:spTree>
    <p:extLst>
      <p:ext uri="{BB962C8B-B14F-4D97-AF65-F5344CB8AC3E}">
        <p14:creationId xmlns:p14="http://schemas.microsoft.com/office/powerpoint/2010/main" val="98142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F77F240-422A-4993-948F-57C87BD98A98}"/>
              </a:ext>
            </a:extLst>
          </p:cNvPr>
          <p:cNvSpPr/>
          <p:nvPr/>
        </p:nvSpPr>
        <p:spPr>
          <a:xfrm>
            <a:off x="467544" y="692696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75 attività didattiche; 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curriculum Formativo o primo anno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820A6B0-4FD4-4354-94C1-EE084DC498DB}"/>
              </a:ext>
            </a:extLst>
          </p:cNvPr>
          <p:cNvSpPr/>
          <p:nvPr/>
        </p:nvSpPr>
        <p:spPr>
          <a:xfrm>
            <a:off x="812706" y="0"/>
            <a:ext cx="8074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L-IM  AA24-25  /3</a:t>
            </a:r>
            <a:endParaRPr 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03C684-842E-4CC2-AFC1-14D15DABB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95" r="9051"/>
          <a:stretch/>
        </p:blipFill>
        <p:spPr>
          <a:xfrm>
            <a:off x="432048" y="1980456"/>
            <a:ext cx="8316416" cy="417487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F09B54B-3DED-4203-AA11-79708F5EF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51" b="93993"/>
          <a:stretch/>
        </p:blipFill>
        <p:spPr>
          <a:xfrm>
            <a:off x="432048" y="1124744"/>
            <a:ext cx="8316416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5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582E21-0E45-4DBE-B85F-8B01B7DBF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94DA1-AF2F-4298-925E-5C323ECE38BD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4164A4-430D-4443-BB64-D91E018979A7}"/>
              </a:ext>
            </a:extLst>
          </p:cNvPr>
          <p:cNvSpPr/>
          <p:nvPr/>
        </p:nvSpPr>
        <p:spPr>
          <a:xfrm>
            <a:off x="755576" y="-27384"/>
            <a:ext cx="8472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L-IM, confronto AA precedenti </a:t>
            </a:r>
            <a:endParaRPr lang="it-IT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D20827A-8BCA-4A40-AF8E-A6F6F069C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056"/>
            <a:ext cx="9144000" cy="441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582E21-0E45-4DBE-B85F-8B01B7DBF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94DA1-AF2F-4298-925E-5C323ECE38BD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4164A4-430D-4443-BB64-D91E018979A7}"/>
              </a:ext>
            </a:extLst>
          </p:cNvPr>
          <p:cNvSpPr/>
          <p:nvPr/>
        </p:nvSpPr>
        <p:spPr>
          <a:xfrm>
            <a:off x="755576" y="-15190"/>
            <a:ext cx="8177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L-IM, criticità per gruppi SSD</a:t>
            </a:r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0A1C9F-8695-472A-829E-19AE0D59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4753992" cy="4032448"/>
          </a:xfrm>
          <a:prstGeom prst="rect">
            <a:avLst/>
          </a:prstGeom>
          <a:ln w="1270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D78F3D2-EA02-4358-A716-089FDA1A4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006" y="1521436"/>
            <a:ext cx="4540994" cy="3851780"/>
          </a:xfrm>
          <a:prstGeom prst="rect">
            <a:avLst/>
          </a:prstGeom>
          <a:ln w="158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43341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523834F-3526-4578-9457-C02A608A579F}"/>
              </a:ext>
            </a:extLst>
          </p:cNvPr>
          <p:cNvSpPr/>
          <p:nvPr/>
        </p:nvSpPr>
        <p:spPr>
          <a:xfrm>
            <a:off x="755576" y="-27384"/>
            <a:ext cx="8217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LM-IM  AA24-25 /1</a:t>
            </a:r>
            <a:endParaRPr lang="it-IT" sz="20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F5AE111-938B-4929-8498-FDFF8B524DD1}"/>
              </a:ext>
            </a:extLst>
          </p:cNvPr>
          <p:cNvSpPr/>
          <p:nvPr/>
        </p:nvSpPr>
        <p:spPr>
          <a:xfrm>
            <a:off x="1115616" y="626785"/>
            <a:ext cx="82192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700" dirty="0">
                <a:solidFill>
                  <a:srgbClr val="000000"/>
                </a:solidFill>
                <a:latin typeface="Arial" panose="020B0604020202020204" pitchFamily="34" charset="0"/>
              </a:rPr>
              <a:t>49 attività didattiche; </a:t>
            </a:r>
            <a:r>
              <a:rPr lang="it-IT" sz="1700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insegnamenti obbligatori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C2CA7E-DED3-43E5-B4C1-53E5BCD09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10132" b="69005"/>
          <a:stretch/>
        </p:blipFill>
        <p:spPr>
          <a:xfrm>
            <a:off x="611560" y="997659"/>
            <a:ext cx="8217571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06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523834F-3526-4578-9457-C02A608A579F}"/>
              </a:ext>
            </a:extLst>
          </p:cNvPr>
          <p:cNvSpPr/>
          <p:nvPr/>
        </p:nvSpPr>
        <p:spPr>
          <a:xfrm>
            <a:off x="755576" y="-27384"/>
            <a:ext cx="8217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LM-IM  AA24-25 /2</a:t>
            </a:r>
            <a:endParaRPr lang="it-IT" sz="20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5FC8A68-7E62-4D61-A472-C5233A6BB784}"/>
              </a:ext>
            </a:extLst>
          </p:cNvPr>
          <p:cNvSpPr/>
          <p:nvPr/>
        </p:nvSpPr>
        <p:spPr>
          <a:xfrm>
            <a:off x="1115616" y="626785"/>
            <a:ext cx="82192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700" dirty="0">
                <a:solidFill>
                  <a:srgbClr val="000000"/>
                </a:solidFill>
                <a:latin typeface="Arial" panose="020B0604020202020204" pitchFamily="34" charset="0"/>
              </a:rPr>
              <a:t>49 attività didattiche; </a:t>
            </a:r>
            <a:r>
              <a:rPr lang="it-IT" sz="1700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insegnamenti obbligatori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2BB8676-B64B-424E-8CA6-03FA12741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10132" b="94627"/>
          <a:stretch/>
        </p:blipFill>
        <p:spPr>
          <a:xfrm>
            <a:off x="458885" y="908720"/>
            <a:ext cx="8217571" cy="93610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116682E-12B5-45A4-85EA-ABBB3A591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81" b="40767"/>
          <a:stretch/>
        </p:blipFill>
        <p:spPr>
          <a:xfrm>
            <a:off x="467545" y="1772816"/>
            <a:ext cx="8217570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86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72148"/>
            <a:ext cx="2133600" cy="365125"/>
          </a:xfrm>
        </p:spPr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523834F-3526-4578-9457-C02A608A579F}"/>
              </a:ext>
            </a:extLst>
          </p:cNvPr>
          <p:cNvSpPr/>
          <p:nvPr/>
        </p:nvSpPr>
        <p:spPr>
          <a:xfrm>
            <a:off x="755576" y="-27384"/>
            <a:ext cx="8360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LM-IM  AA24-25 /3</a:t>
            </a:r>
            <a:endParaRPr lang="it-IT" sz="20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2E40AD-A13B-4C7C-9174-89F763D5ABA2}"/>
              </a:ext>
            </a:extLst>
          </p:cNvPr>
          <p:cNvSpPr/>
          <p:nvPr/>
        </p:nvSpPr>
        <p:spPr>
          <a:xfrm>
            <a:off x="1115616" y="620688"/>
            <a:ext cx="82192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700" dirty="0">
                <a:solidFill>
                  <a:srgbClr val="000000"/>
                </a:solidFill>
                <a:latin typeface="Arial" panose="020B0604020202020204" pitchFamily="34" charset="0"/>
              </a:rPr>
              <a:t>49 attività didattiche; </a:t>
            </a:r>
            <a:r>
              <a:rPr lang="it-IT" sz="1700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insegnamenti obbligatori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1035A97-149F-4010-AB3D-27D0FDD66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10113" b="94627"/>
          <a:stretch/>
        </p:blipFill>
        <p:spPr>
          <a:xfrm>
            <a:off x="529208" y="980729"/>
            <a:ext cx="8219256" cy="9361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5C15483-5D10-4039-9378-DBAC8C28B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942" b="14549"/>
          <a:stretch/>
        </p:blipFill>
        <p:spPr>
          <a:xfrm>
            <a:off x="530894" y="1844825"/>
            <a:ext cx="821757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10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72148"/>
            <a:ext cx="2133600" cy="365125"/>
          </a:xfrm>
        </p:spPr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523834F-3526-4578-9457-C02A608A579F}"/>
              </a:ext>
            </a:extLst>
          </p:cNvPr>
          <p:cNvSpPr/>
          <p:nvPr/>
        </p:nvSpPr>
        <p:spPr>
          <a:xfrm>
            <a:off x="755576" y="-27384"/>
            <a:ext cx="8360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LM-IM  AA24-25 /3</a:t>
            </a:r>
            <a:endParaRPr lang="it-IT" sz="20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2E40AD-A13B-4C7C-9174-89F763D5ABA2}"/>
              </a:ext>
            </a:extLst>
          </p:cNvPr>
          <p:cNvSpPr/>
          <p:nvPr/>
        </p:nvSpPr>
        <p:spPr>
          <a:xfrm>
            <a:off x="1115616" y="620688"/>
            <a:ext cx="82192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700" dirty="0">
                <a:solidFill>
                  <a:srgbClr val="000000"/>
                </a:solidFill>
                <a:latin typeface="Arial" panose="020B0604020202020204" pitchFamily="34" charset="0"/>
              </a:rPr>
              <a:t>51 attività didattiche; </a:t>
            </a:r>
            <a:r>
              <a:rPr lang="it-IT" sz="1700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insegnamenti obbligatori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1035A97-149F-4010-AB3D-27D0FDD66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10113" b="94627"/>
          <a:stretch/>
        </p:blipFill>
        <p:spPr>
          <a:xfrm>
            <a:off x="539552" y="980729"/>
            <a:ext cx="8219256" cy="9361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AE4739D-AD24-469E-95C4-FF2955088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51" b="-1"/>
          <a:stretch/>
        </p:blipFill>
        <p:spPr>
          <a:xfrm>
            <a:off x="541238" y="1844824"/>
            <a:ext cx="8217570" cy="25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582E21-0E45-4DBE-B85F-8B01B7DBF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94DA1-AF2F-4298-925E-5C323ECE38BD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4164A4-430D-4443-BB64-D91E018979A7}"/>
              </a:ext>
            </a:extLst>
          </p:cNvPr>
          <p:cNvSpPr/>
          <p:nvPr/>
        </p:nvSpPr>
        <p:spPr>
          <a:xfrm>
            <a:off x="755576" y="-27384"/>
            <a:ext cx="8255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LM-IM, confronto AA precedenti</a:t>
            </a:r>
            <a:endParaRPr lang="it-IT" sz="2000" spc="-1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C4F51C-3EE7-4D95-8092-1C72C78EB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7" y="836712"/>
            <a:ext cx="895706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89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30A724-7C99-4426-9279-4A607ECA6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F3C3691-1688-46BF-987D-D37298F981D0}"/>
              </a:ext>
            </a:extLst>
          </p:cNvPr>
          <p:cNvSpPr/>
          <p:nvPr/>
        </p:nvSpPr>
        <p:spPr>
          <a:xfrm>
            <a:off x="899592" y="0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FFFF"/>
                </a:solidFill>
                <a:latin typeface="Arial" panose="020B0604020202020204" pitchFamily="34" charset="0"/>
              </a:rPr>
              <a:t>Drop-out</a:t>
            </a:r>
          </a:p>
          <a:p>
            <a:r>
              <a:rPr lang="it-IT" sz="1600" dirty="0">
                <a:solidFill>
                  <a:srgbClr val="FFFFFF"/>
                </a:solidFill>
                <a:latin typeface="Arial" panose="020B0604020202020204" pitchFamily="34" charset="0"/>
              </a:rPr>
              <a:t>Tasso di abbandono (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Fonte dati: 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https://percorsistudenti.unipd.it/carriere/scuole/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ArialMT"/>
              </a:rPr>
              <a:t> </a:t>
            </a:r>
            <a:r>
              <a:rPr lang="it-IT" sz="1600" dirty="0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it-IT" sz="16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EFB38D3-9762-46B3-9607-084C5706C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35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03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C80795C-43C0-4F30-AA1B-04BB5989E9AB}"/>
              </a:ext>
            </a:extLst>
          </p:cNvPr>
          <p:cNvSpPr/>
          <p:nvPr/>
        </p:nvSpPr>
        <p:spPr>
          <a:xfrm>
            <a:off x="899592" y="1"/>
            <a:ext cx="82444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FFFF"/>
                </a:solidFill>
                <a:latin typeface="Arial" panose="020B0604020202020204" pitchFamily="34" charset="0"/>
              </a:rPr>
              <a:t>OFA</a:t>
            </a:r>
          </a:p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(Fonte dati: comunicazione della Scuola di Ingegneria) 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https://percorsistudenti.unipd.it/carriere/scuole/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ArialMT"/>
              </a:rPr>
              <a:t> </a:t>
            </a:r>
            <a:r>
              <a:rPr lang="it-IT" sz="1600" dirty="0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it-IT" sz="1600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52A79ACF-11C5-454A-A04F-19A28CA5AA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055" y="692696"/>
            <a:ext cx="9013890" cy="547260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FB12A02-B352-40F8-ABB1-64C772C1BDAB}"/>
              </a:ext>
            </a:extLst>
          </p:cNvPr>
          <p:cNvSpPr/>
          <p:nvPr/>
        </p:nvSpPr>
        <p:spPr>
          <a:xfrm>
            <a:off x="395536" y="2420888"/>
            <a:ext cx="8352928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F92E91A-D0AA-4509-BC32-2382488C9B4D}"/>
              </a:ext>
            </a:extLst>
          </p:cNvPr>
          <p:cNvSpPr/>
          <p:nvPr/>
        </p:nvSpPr>
        <p:spPr>
          <a:xfrm>
            <a:off x="807768" y="0"/>
            <a:ext cx="2140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Comunicazioni</a:t>
            </a: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A8F971-FBF1-4FC9-A44C-FAA02B855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4525963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bozza verbale</a:t>
            </a:r>
          </a:p>
          <a:p>
            <a:pPr algn="just">
              <a:spcBef>
                <a:spcPts val="60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48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632EF90A-3789-41AA-B944-48383C5DE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40581"/>
            <a:ext cx="9108504" cy="60287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Schede di monitoraggio da </a:t>
            </a:r>
            <a:r>
              <a:rPr lang="it-IT" sz="1800" dirty="0">
                <a:hlinkClick r:id="rId2"/>
              </a:rPr>
              <a:t>https://ava.miur.it/</a:t>
            </a: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600" dirty="0"/>
          </a:p>
          <a:p>
            <a:pPr>
              <a:buFont typeface="Wingdings" panose="05000000000000000000" pitchFamily="2" charset="2"/>
              <a:buChar char="Ø"/>
            </a:pPr>
            <a:endParaRPr lang="it-IT" sz="1600" dirty="0"/>
          </a:p>
          <a:p>
            <a:pPr>
              <a:buFont typeface="Wingdings" panose="05000000000000000000" pitchFamily="2" charset="2"/>
              <a:buChar char="Ø"/>
            </a:pPr>
            <a:endParaRPr lang="it-IT" sz="1600" dirty="0"/>
          </a:p>
          <a:p>
            <a:pPr>
              <a:buFont typeface="Wingdings" panose="05000000000000000000" pitchFamily="2" charset="2"/>
              <a:buChar char="Ø"/>
            </a:pPr>
            <a:endParaRPr lang="it-IT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Diversi Gruppi di Indicatori </a:t>
            </a:r>
            <a:r>
              <a:rPr lang="it-IT" sz="1600" dirty="0"/>
              <a:t>(es: A=didattica; B= internazionalizzazione; E=ulteriore approfondimento) </a:t>
            </a: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Linee guida fornite da CPQD: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Commenti ad alcuni indicatori </a:t>
            </a:r>
            <a:r>
              <a:rPr lang="it-IT" sz="1600" dirty="0" err="1"/>
              <a:t>iCxx</a:t>
            </a:r>
            <a:r>
              <a:rPr lang="it-IT" sz="1600" dirty="0"/>
              <a:t> e confronto con </a:t>
            </a:r>
            <a:r>
              <a:rPr lang="it-IT" sz="1600" dirty="0" err="1"/>
              <a:t>CdS</a:t>
            </a:r>
            <a:r>
              <a:rPr lang="it-IT" sz="1600" dirty="0"/>
              <a:t> stessa classe nell’area geografica e in Italia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Formulazione dei commenti,  analisi nel GAV, presentazione e discussione commenti in CCLA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La SMA va inserita  nella banca dati SUA-</a:t>
            </a:r>
            <a:r>
              <a:rPr lang="it-IT" sz="1600" dirty="0" err="1"/>
              <a:t>CdS</a:t>
            </a:r>
            <a:r>
              <a:rPr lang="it-IT" sz="1600" dirty="0"/>
              <a:t> entro </a:t>
            </a:r>
            <a:r>
              <a:rPr lang="it-IT" sz="1600"/>
              <a:t>7 novembre 2025.</a:t>
            </a:r>
            <a:endParaRPr lang="it-IT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Usare indicatori ANVUR al 15 luglio 2025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A65258-045C-43F9-9C39-5BF2E148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30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1ABA0E-FF80-4F31-B62A-C5604A8D5EB7}"/>
              </a:ext>
            </a:extLst>
          </p:cNvPr>
          <p:cNvSpPr/>
          <p:nvPr/>
        </p:nvSpPr>
        <p:spPr>
          <a:xfrm>
            <a:off x="755576" y="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6. Commenti agli indicatori ANVUR monitoraggio annuale - </a:t>
            </a:r>
            <a:r>
              <a:rPr lang="it-IT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CdS</a:t>
            </a:r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 IM </a:t>
            </a:r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A37CF2A-7E30-4995-95B2-B4E5FE22C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928746"/>
            <a:ext cx="9144000" cy="39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91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B400BD-92F0-464D-969E-FD9757F3F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D47A931-65EF-47FB-BAFB-483B61EE216E}"/>
              </a:ext>
            </a:extLst>
          </p:cNvPr>
          <p:cNvSpPr/>
          <p:nvPr/>
        </p:nvSpPr>
        <p:spPr>
          <a:xfrm>
            <a:off x="827584" y="-34935"/>
            <a:ext cx="8316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6. Commenti agli indicatori ANVUR monitoraggio annuale: L-IM </a:t>
            </a:r>
            <a:endParaRPr lang="it-IT" sz="2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29C7A02-D35B-46EC-8C83-DA4ED2CD6FD6}"/>
              </a:ext>
            </a:extLst>
          </p:cNvPr>
          <p:cNvSpPr/>
          <p:nvPr/>
        </p:nvSpPr>
        <p:spPr>
          <a:xfrm>
            <a:off x="0" y="866611"/>
            <a:ext cx="91440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avvii di carriera al primo anno: </a:t>
            </a:r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sono 477 unità nel 2024/25, trend crescente nelle ultime tre coorti (+12% rispetto alla coorte 2022/23). (Nell’AA 2025/26 493 immatricolati) 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Regolarità nella progressione di carriera (1):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percentuale degli immatricolati puri nel 2021/22 che si sono laureati entro la durata normale del corso (entro 15 giugno 2025) (iC22) è 22,6%, inferiore ai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(31,4%). Si registra che l’indicatore iC22 per 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CdSAteneo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è 27,1%.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Regolarità nella progressione di carriera (2):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percentuale di studenti regolari iscritti nel 2023/24 che abbiano acquisito almeno 40 CFU nell’anno solare 2024 (iC01) è pari a 44,0%, in lieve aumento rispetto all’anno precedente (42%), ma ancora inferiore rispetto agli anni precedenti (attorno a 47%), e inferiore a quella dei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dei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(47-50%), per i quali il dato è stabile negli ultimi due anni. Critico nei confronti di obiettivi strategici di Ateneo (iC01 = 66%)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Attrattività: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 percentuale di iscritti al primo anno nell’AA 2024/25 provenienti da altre regioni (iC03) è aumentata rispetto all’AA precedente (da 9,4% a 10.9%), ma risulta sensibilmente inferiore sia a quella dei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(27,6%) che dei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(19,3%).  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Job placement: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percentuale di Laureati nel 2024 che dichiarano di svolgere un’attività lavorativa a un anno dal Titolo (iC06) è pari al 35.3% degli intervistati da Almalaurea nel 2024 e risulta: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 aumento con la percentuale nei due anni precedenti (33.5% nel 2022 e 28.8% nel 2023);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superiore a quella dei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(30,1%) e dei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(24,2%).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Consistenza docenza: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Il rapporto tra studenti iscritti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nel 2024/25 e numero di “docenti equivalenti” impegnati (iC27, dove “docenti equivalenti” è la somma delle ore di docenza erogata nel 2024/25 divisa per 120) rimane stabile (47,3) e superiore ai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(43,6) e sensibilmente superiore ai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(34,9), indice di una criticità nelle risorse di docenza.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Benchmark assoluto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numerosità di riferimento [75] e massima [180] da DM987 2016):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18.7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con canali da 75 studenti 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con canali da 180 studenti.</a:t>
            </a:r>
          </a:p>
        </p:txBody>
      </p:sp>
    </p:spTree>
    <p:extLst>
      <p:ext uri="{BB962C8B-B14F-4D97-AF65-F5344CB8AC3E}">
        <p14:creationId xmlns:p14="http://schemas.microsoft.com/office/powerpoint/2010/main" val="1880453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B400BD-92F0-464D-969E-FD9757F3F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32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D47A931-65EF-47FB-BAFB-483B61EE216E}"/>
              </a:ext>
            </a:extLst>
          </p:cNvPr>
          <p:cNvSpPr/>
          <p:nvPr/>
        </p:nvSpPr>
        <p:spPr>
          <a:xfrm>
            <a:off x="827584" y="-34935"/>
            <a:ext cx="8316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6. Commenti agli indicatori ANVUR monitoraggio annuale: L-IM </a:t>
            </a:r>
            <a:endParaRPr lang="it-IT" sz="2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29C7A02-D35B-46EC-8C83-DA4ED2CD6FD6}"/>
              </a:ext>
            </a:extLst>
          </p:cNvPr>
          <p:cNvSpPr/>
          <p:nvPr/>
        </p:nvSpPr>
        <p:spPr>
          <a:xfrm>
            <a:off x="0" y="62068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Analisi avanzata degli indicatori resa disponibile da AA 2025-26 da CPQD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A40720-E4C4-44F3-B3AF-453071EA34C0}"/>
              </a:ext>
            </a:extLst>
          </p:cNvPr>
          <p:cNvSpPr txBox="1"/>
          <p:nvPr/>
        </p:nvSpPr>
        <p:spPr>
          <a:xfrm>
            <a:off x="107504" y="5268977"/>
            <a:ext cx="878497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700" b="1" i="0" u="none" strike="noStrike" baseline="0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-BoldMT"/>
              </a:rPr>
              <a:t>Rosso</a:t>
            </a:r>
            <a:r>
              <a:rPr lang="it-IT" sz="1700" b="0" i="0" u="none" strike="noStrike" baseline="0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MT"/>
              </a:rPr>
              <a:t>: fascia critica (dal 95°al 100°percentile).</a:t>
            </a:r>
          </a:p>
          <a:p>
            <a:pPr algn="l"/>
            <a:r>
              <a:rPr lang="it-IT" sz="1700" b="1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-BoldMT"/>
              </a:rPr>
              <a:t>Arancione</a:t>
            </a:r>
            <a:r>
              <a:rPr lang="it-IT" sz="17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MT"/>
              </a:rPr>
              <a:t>: fascia di attenzione (dal 75° al 95°percentile).</a:t>
            </a:r>
          </a:p>
          <a:p>
            <a:pPr algn="l"/>
            <a:r>
              <a:rPr lang="it-IT" sz="1700" b="1" i="0" u="none" strike="noStrike" baseline="0" dirty="0">
                <a:solidFill>
                  <a:srgbClr val="333333"/>
                </a:solidFill>
                <a:latin typeface="Arial-BoldMT"/>
              </a:rPr>
              <a:t>Bianco: </a:t>
            </a:r>
            <a:r>
              <a:rPr lang="it-IT" sz="1700" b="0" i="0" u="none" strike="noStrike" baseline="0" dirty="0">
                <a:solidFill>
                  <a:srgbClr val="333333"/>
                </a:solidFill>
                <a:latin typeface="ArialMT"/>
              </a:rPr>
              <a:t>fascia intermedia (dal 25°al 75°percentile)</a:t>
            </a:r>
          </a:p>
          <a:p>
            <a:pPr algn="l"/>
            <a:r>
              <a:rPr lang="it-IT" sz="1700" b="1" i="0" u="none" strike="noStrike" baseline="0" dirty="0">
                <a:solidFill>
                  <a:srgbClr val="66FFCC"/>
                </a:solidFill>
                <a:latin typeface="Arial-BoldMT"/>
              </a:rPr>
              <a:t>Verde chiaro</a:t>
            </a:r>
            <a:r>
              <a:rPr lang="it-IT" sz="1700" b="0" i="0" u="none" strike="noStrike" baseline="0" dirty="0">
                <a:solidFill>
                  <a:srgbClr val="66FFCC"/>
                </a:solidFill>
                <a:latin typeface="ArialMT"/>
              </a:rPr>
              <a:t>: fascia alta (dal 5°al 25°percentile).</a:t>
            </a:r>
          </a:p>
          <a:p>
            <a:pPr algn="l"/>
            <a:r>
              <a:rPr lang="it-IT" sz="1700" b="1" i="0" u="none" strike="noStrike" baseline="0" dirty="0">
                <a:solidFill>
                  <a:srgbClr val="008000"/>
                </a:solidFill>
                <a:latin typeface="Arial-BoldMT"/>
              </a:rPr>
              <a:t>Verde scuro</a:t>
            </a:r>
            <a:r>
              <a:rPr lang="it-IT" sz="1700" b="0" i="0" u="none" strike="noStrike" baseline="0" dirty="0">
                <a:solidFill>
                  <a:srgbClr val="008000"/>
                </a:solidFill>
                <a:latin typeface="ArialMT"/>
              </a:rPr>
              <a:t>: fascia di eccellenza (dal 1°al 5°percentile).</a:t>
            </a:r>
            <a:endParaRPr lang="it-IT" sz="1700" dirty="0">
              <a:solidFill>
                <a:srgbClr val="00800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470B17-7B7D-4922-9046-22B6C2D10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38"/>
          <a:stretch/>
        </p:blipFill>
        <p:spPr>
          <a:xfrm>
            <a:off x="504056" y="987751"/>
            <a:ext cx="7668344" cy="43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61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B400BD-92F0-464D-969E-FD9757F3F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33</a:t>
            </a:fld>
            <a:endParaRPr lang="it-IT" alt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29C7A02-D35B-46EC-8C83-DA4ED2CD6FD6}"/>
              </a:ext>
            </a:extLst>
          </p:cNvPr>
          <p:cNvSpPr/>
          <p:nvPr/>
        </p:nvSpPr>
        <p:spPr>
          <a:xfrm>
            <a:off x="35496" y="805636"/>
            <a:ext cx="907300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avvii di carriera al primo anno: </a:t>
            </a:r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avvii di carriera al primo anno risultano 158 nel 2024/25, in aumento rispetto agli ultimi due anni accademici (129, +22% e 141, +12%). Il numero di iscritti è sensibilmente superiore a quello dei 16 Corsi di Studio </a:t>
            </a:r>
            <a:r>
              <a:rPr lang="it-IT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CdSAG</a:t>
            </a:r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64 iscritti, e dei 58 Corsi di Studio </a:t>
            </a:r>
            <a:r>
              <a:rPr lang="it-IT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CdSI</a:t>
            </a:r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66 iscritti. Il Corso di laurea magistrale è attualmente in un unico canale, supera la numerosità massima (80) ed è più che doppio della numerosità di riferimento (65) e pertanto si trova in condizioni di criticità (DM 987 2016)  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Regolarità progressione di carriera (1):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percentuale degli immatricolati puri nel 2022/23 che si sono laureati entro la durata normale del corso (entro 15 giugno 2025) (iC22) è 58,7% e in forte ripresa rispetto alla coorte precedente (42%) e superiore ai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(46,1%) 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(41,6%).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Regolarità nella progressione di carriera (2):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percentuale di studenti regolari iscritti nel 2023/24 che abbiano acquisito almeno 40 CFU nell’anno solare 2024 (iC01) è 70,0%, sensibilmente superiore a quella dei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(51,2%) e dei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(49,9%).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Attrattività: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percentuale di iscritti al primo anno nel 2024/25 laureati in altro Ateneo (iC04) è pari al 8,9%, in continuo calo negli ultimi quattro AA (era 18,1% nell’AA 2021/22) e decisamente inferiore sia a quella dei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(36,2%) che dei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(28,0%); questo dato conferma la limitata attrattività da fuori regione.   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Internazionalizzazione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Nell’anno solare 2024 è aumentata sensibilmente la percentuale di laureati regolari che hanno acquisito almeno 12 CFU all’estero (iC11) che risulta 13,2%, contro il 5,5% circa dei tre anni precedenti (ad eccezione del 2023 dove l’indicatore era 21%). L’indicatore 2024 è leggermente inferiore ai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(14,7%) e molto inferiore ai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(21,8%)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Consistenza docenza: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Il rapporto tra studenti iscritti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nel 2024/25 e numero di “docenti equivalenti” impegnati (iC27, dove “docenti equivalenti” è la somma delle ore di docenza erogata nel 2024/25 divisa per 120) è 28,7 ed è diminuito negli ultimi cinque anni accademici passando da 33,1 a 28,7 (il trend è positivo), ma è sensibilmente superiore rispetto ai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(15,7) e ai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(14,1), indice di una certa criticità nelle risorse di docenza.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Benchmark assoluto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numerosità di riferimento [65] e massima [80] da DM987 2016):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16.2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con canali da 65 studenti 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con canali da 80 studenti.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EE82AD-CA68-4F69-900E-87C61D4917DB}"/>
              </a:ext>
            </a:extLst>
          </p:cNvPr>
          <p:cNvSpPr/>
          <p:nvPr/>
        </p:nvSpPr>
        <p:spPr>
          <a:xfrm>
            <a:off x="827584" y="-15190"/>
            <a:ext cx="8316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6. Commenti agli indicatori ANVUR monitoraggio annuale: LM-IM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76161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B400BD-92F0-464D-969E-FD9757F3F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34</a:t>
            </a:fld>
            <a:endParaRPr lang="it-IT" alt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EE82AD-CA68-4F69-900E-87C61D4917DB}"/>
              </a:ext>
            </a:extLst>
          </p:cNvPr>
          <p:cNvSpPr/>
          <p:nvPr/>
        </p:nvSpPr>
        <p:spPr>
          <a:xfrm>
            <a:off x="827584" y="-15190"/>
            <a:ext cx="8316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6. Commenti agli indicatori ANVUR monitoraggio annuale: LM-IM </a:t>
            </a:r>
            <a:endParaRPr lang="it-IT" sz="20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654472D-BD48-452E-8362-5B91CA51D94F}"/>
              </a:ext>
            </a:extLst>
          </p:cNvPr>
          <p:cNvSpPr/>
          <p:nvPr/>
        </p:nvSpPr>
        <p:spPr>
          <a:xfrm>
            <a:off x="0" y="62068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Analisi avanzata degli indicatori resa disponibile da AA 2025-26 da CPQD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6908BFF-1996-436A-9266-4CE982794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43446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E5FE48-7812-4F66-A003-759C1107A1F0}"/>
              </a:ext>
            </a:extLst>
          </p:cNvPr>
          <p:cNvSpPr txBox="1"/>
          <p:nvPr/>
        </p:nvSpPr>
        <p:spPr>
          <a:xfrm>
            <a:off x="107504" y="5268977"/>
            <a:ext cx="919212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700" b="1" i="0" u="none" strike="noStrike" baseline="0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-BoldMT"/>
              </a:rPr>
              <a:t>Rosso</a:t>
            </a:r>
            <a:r>
              <a:rPr lang="it-IT" sz="1700" b="0" i="0" u="none" strike="noStrike" baseline="0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MT"/>
              </a:rPr>
              <a:t>: fascia critica (dal 95°al 100°percentile).</a:t>
            </a:r>
          </a:p>
          <a:p>
            <a:pPr algn="l"/>
            <a:r>
              <a:rPr lang="it-IT" sz="1700" b="1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-BoldMT"/>
              </a:rPr>
              <a:t>Arancione</a:t>
            </a:r>
            <a:r>
              <a:rPr lang="it-IT" sz="17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MT"/>
              </a:rPr>
              <a:t>: fascia di attenzione (dal 75° al 95°percentile).</a:t>
            </a:r>
          </a:p>
          <a:p>
            <a:pPr algn="l"/>
            <a:r>
              <a:rPr lang="it-IT" sz="1700" b="1" i="0" u="none" strike="noStrike" baseline="0" dirty="0">
                <a:solidFill>
                  <a:srgbClr val="333333"/>
                </a:solidFill>
                <a:latin typeface="Arial-BoldMT"/>
              </a:rPr>
              <a:t>Bianco: </a:t>
            </a:r>
            <a:r>
              <a:rPr lang="it-IT" sz="1700" b="0" i="0" u="none" strike="noStrike" baseline="0" dirty="0">
                <a:solidFill>
                  <a:srgbClr val="333333"/>
                </a:solidFill>
                <a:latin typeface="ArialMT"/>
              </a:rPr>
              <a:t>fascia intermedia (dal 25°al 75°percentile)</a:t>
            </a:r>
          </a:p>
          <a:p>
            <a:pPr algn="l"/>
            <a:r>
              <a:rPr lang="it-IT" sz="1700" b="1" i="0" u="none" strike="noStrike" baseline="0" dirty="0">
                <a:solidFill>
                  <a:srgbClr val="66FFCC"/>
                </a:solidFill>
                <a:latin typeface="Arial-BoldMT"/>
              </a:rPr>
              <a:t>Verde chiaro</a:t>
            </a:r>
            <a:r>
              <a:rPr lang="it-IT" sz="1700" b="0" i="0" u="none" strike="noStrike" baseline="0" dirty="0">
                <a:solidFill>
                  <a:srgbClr val="66FFCC"/>
                </a:solidFill>
                <a:latin typeface="ArialMT"/>
              </a:rPr>
              <a:t>: fascia alta (dal 5°al 25°percentile).</a:t>
            </a:r>
          </a:p>
          <a:p>
            <a:pPr algn="l"/>
            <a:r>
              <a:rPr lang="it-IT" sz="1700" b="1" i="0" u="none" strike="noStrike" baseline="0" dirty="0">
                <a:solidFill>
                  <a:srgbClr val="008000"/>
                </a:solidFill>
                <a:latin typeface="Arial-BoldMT"/>
              </a:rPr>
              <a:t>Verde scuro</a:t>
            </a:r>
            <a:r>
              <a:rPr lang="it-IT" sz="1700" b="0" i="0" u="none" strike="noStrike" baseline="0" dirty="0">
                <a:solidFill>
                  <a:srgbClr val="008000"/>
                </a:solidFill>
                <a:latin typeface="ArialMT"/>
              </a:rPr>
              <a:t>: fascia di eccellenza (dal 1°al 5°percentile).</a:t>
            </a:r>
            <a:endParaRPr lang="it-IT" sz="17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5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2"/>
          <p:cNvSpPr>
            <a:spLocks noGrp="1"/>
          </p:cNvSpPr>
          <p:nvPr>
            <p:ph idx="1"/>
          </p:nvPr>
        </p:nvSpPr>
        <p:spPr>
          <a:xfrm>
            <a:off x="251520" y="764704"/>
            <a:ext cx="8500118" cy="5235966"/>
          </a:xfrm>
        </p:spPr>
        <p:txBody>
          <a:bodyPr/>
          <a:lstStyle/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it-IT" sz="2800" i="1" dirty="0">
                <a:latin typeface="Algerian" panose="04020705040A02060702" pitchFamily="82" charset="0"/>
                <a:cs typeface="Arial" panose="020B0604020202020204" pitchFamily="34" charset="0"/>
              </a:rPr>
              <a:t>Grazie per l’attenzione</a:t>
            </a:r>
          </a:p>
          <a:p>
            <a:pPr lvl="0" algn="just">
              <a:buFont typeface="+mj-lt"/>
              <a:buAutoNum type="arabicPeriod"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21363-7EEC-49EC-A655-939CCF9A2F14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BFB6186-6C49-4AD4-9AF4-B1A9CC4C86DC}"/>
              </a:ext>
            </a:extLst>
          </p:cNvPr>
          <p:cNvSpPr/>
          <p:nvPr/>
        </p:nvSpPr>
        <p:spPr>
          <a:xfrm>
            <a:off x="827584" y="116632"/>
            <a:ext cx="8316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</p:txBody>
      </p:sp>
    </p:spTree>
    <p:extLst>
      <p:ext uri="{BB962C8B-B14F-4D97-AF65-F5344CB8AC3E}">
        <p14:creationId xmlns:p14="http://schemas.microsoft.com/office/powerpoint/2010/main" val="64549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F92E91A-D0AA-4509-BC32-2382488C9B4D}"/>
              </a:ext>
            </a:extLst>
          </p:cNvPr>
          <p:cNvSpPr/>
          <p:nvPr/>
        </p:nvSpPr>
        <p:spPr>
          <a:xfrm>
            <a:off x="807768" y="0"/>
            <a:ext cx="8228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chemeClr val="bg1"/>
                </a:solidFill>
                <a:latin typeface="Arial" panose="020B0604020202020204" pitchFamily="34" charset="0"/>
              </a:rPr>
              <a:t>3.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Autorizzazione missione superiore a 15 gg: ratifica</a:t>
            </a: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A8F971-FBF1-4FC9-A44C-FAA02B855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4525963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bozza verbale</a:t>
            </a:r>
          </a:p>
          <a:p>
            <a:pPr algn="just">
              <a:spcBef>
                <a:spcPts val="60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0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F92E91A-D0AA-4509-BC32-2382488C9B4D}"/>
              </a:ext>
            </a:extLst>
          </p:cNvPr>
          <p:cNvSpPr/>
          <p:nvPr/>
        </p:nvSpPr>
        <p:spPr>
          <a:xfrm>
            <a:off x="807768" y="0"/>
            <a:ext cx="844475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chemeClr val="bg1"/>
                </a:solidFill>
                <a:latin typeface="Arial" panose="020B0604020202020204" pitchFamily="34" charset="0"/>
              </a:rPr>
              <a:t>4.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Attestazione alla memoria degli studi </a:t>
            </a:r>
          </a:p>
          <a:p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compiuti in Ingegneria Meccanica: studente Giacomo Bologna</a:t>
            </a:r>
          </a:p>
          <a:p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A8F971-FBF1-4FC9-A44C-FAA02B855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4525963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Presidente riferisce al Consiglio</a:t>
            </a:r>
          </a:p>
          <a:p>
            <a:pPr algn="just">
              <a:spcBef>
                <a:spcPts val="60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3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040560"/>
          </a:xfrm>
        </p:spPr>
        <p:txBody>
          <a:bodyPr/>
          <a:lstStyle/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Iniziative promosse da Ateneo e Scuola nell’ambito del miglioramento continuo della didattica:</a:t>
            </a:r>
          </a:p>
          <a:p>
            <a:pPr algn="just" defTabSz="269875" eaLnBrk="1" hangingPunct="1">
              <a:spcBef>
                <a:spcPts val="1200"/>
              </a:spcBef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 partire dall’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a.a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 2025/26,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la tradizionale Settimana per il miglioramento continuo della didattica viene inserita all’interno di un contesto più ampio e strutturato: </a:t>
            </a:r>
            <a:r>
              <a:rPr lang="it-IT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il Mese della Qualità (novembre)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 Questa iniziativa nasce con l’obiettivo di rafforzare il dialogo tra le componenti accademiche e promuovere una visione sistemica del miglioramento della didattica nei Corsi di Studio. Nel corso del Mese della Qualità il Prorettore, insieme alla/al rappresentante in CPQD, incontrerà separatamente ciascuna delle 8 Scuole dell’Ateneo</a:t>
            </a:r>
          </a:p>
          <a:p>
            <a:pPr algn="just" defTabSz="269875" eaLnBrk="1" hangingPunct="1">
              <a:spcBef>
                <a:spcPts val="1200"/>
              </a:spcBef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All’interno di questo nuovo contesto, la Settimana per il miglioramento continuo della didattica mantiene la sua funzione di spazio dedicato alla riflessione collegiale</a:t>
            </a:r>
          </a:p>
          <a:p>
            <a:pPr lvl="1" algn="just" defTabSz="269875" eaLnBrk="1" hangingPunct="1">
              <a:spcBef>
                <a:spcPts val="1200"/>
              </a:spcBef>
              <a:defRPr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Convocare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GdR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u="sng" dirty="0">
                <a:latin typeface="Arial" panose="020B0604020202020204" pitchFamily="34" charset="0"/>
                <a:cs typeface="Arial" panose="020B0604020202020204" pitchFamily="34" charset="0"/>
              </a:rPr>
              <a:t>prima del CCS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 per approfondire i risultati dell’indagine sull’opinione di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lvl="1" algn="just" defTabSz="269875" eaLnBrk="1" hangingPunct="1">
              <a:spcBef>
                <a:spcPts val="1200"/>
              </a:spcBef>
              <a:defRPr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Incontrare i colleghi/le colleghe i cui insegnamenti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hanno ricevuto opinioni non sufficienti, «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al fine di affrontare con spirito costruttivo e collaborativo le problematiche emerse e condividere i necessari e opportuni correttivi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1" algn="just" defTabSz="269875" eaLnBrk="1" hangingPunct="1">
              <a:spcBef>
                <a:spcPts val="1200"/>
              </a:spcBef>
              <a:defRPr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Convocazione del CCS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per l’analisi dell’opinione espressa dagli studenti e dalle studentesse: indicatori complessivi e dei singoli insegnamenti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 defTabSz="269875" eaLnBrk="1" hangingPunct="1">
              <a:spcBef>
                <a:spcPts val="1200"/>
              </a:spcBef>
              <a:defRPr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Valorizzare il questionario sull’opinione di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*,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da somministrare in aula </a:t>
            </a:r>
          </a:p>
        </p:txBody>
      </p:sp>
      <p:sp>
        <p:nvSpPr>
          <p:cNvPr id="13316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21363-7EEC-49EC-A655-939CCF9A2F14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B14525A-4DA6-4FDD-9C85-6247B33269A3}"/>
              </a:ext>
            </a:extLst>
          </p:cNvPr>
          <p:cNvSpPr/>
          <p:nvPr/>
        </p:nvSpPr>
        <p:spPr>
          <a:xfrm>
            <a:off x="890714" y="-27384"/>
            <a:ext cx="7670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5. Settimana per il miglioramento continuo</a:t>
            </a:r>
            <a:r>
              <a:rPr lang="it-IT" sz="20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della didattica: 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dei dati sull’opinione degli studenti e sulle carriere studenti</a:t>
            </a:r>
          </a:p>
        </p:txBody>
      </p:sp>
    </p:spTree>
    <p:extLst>
      <p:ext uri="{BB962C8B-B14F-4D97-AF65-F5344CB8AC3E}">
        <p14:creationId xmlns:p14="http://schemas.microsoft.com/office/powerpoint/2010/main" val="244161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F92E91A-D0AA-4509-BC32-2382488C9B4D}"/>
              </a:ext>
            </a:extLst>
          </p:cNvPr>
          <p:cNvSpPr/>
          <p:nvPr/>
        </p:nvSpPr>
        <p:spPr>
          <a:xfrm>
            <a:off x="807768" y="0"/>
            <a:ext cx="80204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19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Scuola  AA 24-25</a:t>
            </a:r>
            <a:endParaRPr lang="it-IT" sz="1900" dirty="0"/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FFE72E7B-E958-43E1-851A-905C0AE6D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510" y="664488"/>
            <a:ext cx="3357696" cy="627106"/>
          </a:xfrm>
        </p:spPr>
        <p:txBody>
          <a:bodyPr/>
          <a:lstStyle/>
          <a:p>
            <a:pPr marL="0" indent="0" algn="ctr" defTabSz="269875" eaLnBrk="1" hangingPunct="1">
              <a:spcBef>
                <a:spcPts val="0"/>
              </a:spcBef>
              <a:buNone/>
              <a:defRPr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Corso di Laurea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A9C1DFB2-92A4-48BF-A5EB-F2B4DE818AC5}"/>
              </a:ext>
            </a:extLst>
          </p:cNvPr>
          <p:cNvSpPr txBox="1">
            <a:spLocks/>
          </p:cNvSpPr>
          <p:nvPr/>
        </p:nvSpPr>
        <p:spPr bwMode="auto">
          <a:xfrm>
            <a:off x="0" y="1124744"/>
            <a:ext cx="8020465" cy="9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69875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 linea con dati AA 23-24.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5EDCBE-3C73-441C-BBB9-DE326E59E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3"/>
            <a:ext cx="8424936" cy="5104887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967A173E-F64E-4B95-A27B-71B1E8114313}"/>
              </a:ext>
            </a:extLst>
          </p:cNvPr>
          <p:cNvSpPr/>
          <p:nvPr/>
        </p:nvSpPr>
        <p:spPr>
          <a:xfrm rot="8195375">
            <a:off x="5811008" y="1819533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D02A02-996F-474E-80C9-18F1784871B9}"/>
              </a:ext>
            </a:extLst>
          </p:cNvPr>
          <p:cNvSpPr txBox="1"/>
          <p:nvPr/>
        </p:nvSpPr>
        <p:spPr>
          <a:xfrm>
            <a:off x="6104632" y="1561788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</a:t>
            </a:r>
            <a:r>
              <a:rPr lang="it-IT" sz="1400" b="1" dirty="0">
                <a:solidFill>
                  <a:srgbClr val="9B0014"/>
                </a:solidFill>
              </a:rPr>
              <a:t>(L+LM)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7.72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A7724B04-5A68-421B-9CB3-096CDFC05247}"/>
              </a:ext>
            </a:extLst>
          </p:cNvPr>
          <p:cNvSpPr/>
          <p:nvPr/>
        </p:nvSpPr>
        <p:spPr>
          <a:xfrm rot="8195375">
            <a:off x="5835299" y="3308717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8BA636-A218-4164-94DF-AAFBF2A484D3}"/>
              </a:ext>
            </a:extLst>
          </p:cNvPr>
          <p:cNvSpPr txBox="1"/>
          <p:nvPr/>
        </p:nvSpPr>
        <p:spPr>
          <a:xfrm>
            <a:off x="6056915" y="3016290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</a:t>
            </a:r>
            <a:r>
              <a:rPr lang="it-IT" sz="1400" b="1" dirty="0">
                <a:solidFill>
                  <a:srgbClr val="9B0014"/>
                </a:solidFill>
              </a:rPr>
              <a:t>(L+LM</a:t>
            </a:r>
            <a:r>
              <a:rPr lang="it-IT" sz="1400" dirty="0">
                <a:solidFill>
                  <a:srgbClr val="9B0014"/>
                </a:solidFill>
              </a:rPr>
              <a:t>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7.75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BDFA690A-3A50-4450-AF8E-F5EF7570FD22}"/>
              </a:ext>
            </a:extLst>
          </p:cNvPr>
          <p:cNvSpPr/>
          <p:nvPr/>
        </p:nvSpPr>
        <p:spPr>
          <a:xfrm rot="8195375">
            <a:off x="5934560" y="4958947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E0246E3-1ACA-4343-955E-D720E4A28F17}"/>
              </a:ext>
            </a:extLst>
          </p:cNvPr>
          <p:cNvSpPr txBox="1"/>
          <p:nvPr/>
        </p:nvSpPr>
        <p:spPr>
          <a:xfrm>
            <a:off x="6169160" y="4705980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</a:t>
            </a:r>
            <a:r>
              <a:rPr lang="it-IT" sz="1400" b="1" dirty="0">
                <a:solidFill>
                  <a:srgbClr val="9B0014"/>
                </a:solidFill>
              </a:rPr>
              <a:t>(L+LM)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8.16</a:t>
            </a:r>
          </a:p>
        </p:txBody>
      </p:sp>
    </p:spTree>
    <p:extLst>
      <p:ext uri="{BB962C8B-B14F-4D97-AF65-F5344CB8AC3E}">
        <p14:creationId xmlns:p14="http://schemas.microsoft.com/office/powerpoint/2010/main" val="306625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F92E91A-D0AA-4509-BC32-2382488C9B4D}"/>
              </a:ext>
            </a:extLst>
          </p:cNvPr>
          <p:cNvSpPr/>
          <p:nvPr/>
        </p:nvSpPr>
        <p:spPr>
          <a:xfrm>
            <a:off x="807768" y="0"/>
            <a:ext cx="80204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19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Scuola  AA 24-25</a:t>
            </a:r>
            <a:endParaRPr lang="it-IT" sz="1900" dirty="0"/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91748A55-F7B4-4FB9-A009-6846518869B4}"/>
              </a:ext>
            </a:extLst>
          </p:cNvPr>
          <p:cNvSpPr txBox="1">
            <a:spLocks/>
          </p:cNvSpPr>
          <p:nvPr/>
        </p:nvSpPr>
        <p:spPr bwMode="auto">
          <a:xfrm>
            <a:off x="2204468" y="692696"/>
            <a:ext cx="4599780" cy="62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9875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Corso di Laurea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Magistrale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E5191DEE-3CE3-4FA3-BC76-238D15C8905A}"/>
              </a:ext>
            </a:extLst>
          </p:cNvPr>
          <p:cNvSpPr txBox="1">
            <a:spLocks/>
          </p:cNvSpPr>
          <p:nvPr/>
        </p:nvSpPr>
        <p:spPr bwMode="auto">
          <a:xfrm>
            <a:off x="0" y="1220162"/>
            <a:ext cx="8020465" cy="46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69875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- 0.1 punti (circa) rispetto AA 23-24.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224EF4-85AD-41ED-951A-50C25ADDF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8" y="1698939"/>
            <a:ext cx="8858000" cy="4655540"/>
          </a:xfrm>
          <a:prstGeom prst="rect">
            <a:avLst/>
          </a:prstGeom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32BEF101-99FF-428F-979B-C13B735E1376}"/>
              </a:ext>
            </a:extLst>
          </p:cNvPr>
          <p:cNvSpPr/>
          <p:nvPr/>
        </p:nvSpPr>
        <p:spPr>
          <a:xfrm rot="8195375">
            <a:off x="6150584" y="2083405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945FC5C-C2DD-4320-8B8B-5C299C41A4E2}"/>
              </a:ext>
            </a:extLst>
          </p:cNvPr>
          <p:cNvSpPr txBox="1"/>
          <p:nvPr/>
        </p:nvSpPr>
        <p:spPr>
          <a:xfrm>
            <a:off x="6444208" y="1825660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</a:t>
            </a:r>
            <a:r>
              <a:rPr lang="it-IT" sz="1400" b="1" dirty="0">
                <a:solidFill>
                  <a:srgbClr val="9B0014"/>
                </a:solidFill>
              </a:rPr>
              <a:t>(L+LM)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7.72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23A92B41-28B9-4955-9051-8E7E17C21F6D}"/>
              </a:ext>
            </a:extLst>
          </p:cNvPr>
          <p:cNvSpPr/>
          <p:nvPr/>
        </p:nvSpPr>
        <p:spPr>
          <a:xfrm rot="8195375">
            <a:off x="6150584" y="3519745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7C60599-EFB1-4B24-A099-44CCAEAB1309}"/>
              </a:ext>
            </a:extLst>
          </p:cNvPr>
          <p:cNvSpPr txBox="1"/>
          <p:nvPr/>
        </p:nvSpPr>
        <p:spPr>
          <a:xfrm>
            <a:off x="6372200" y="3227318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</a:t>
            </a:r>
            <a:r>
              <a:rPr lang="it-IT" sz="1400" b="1" dirty="0">
                <a:solidFill>
                  <a:srgbClr val="9B0014"/>
                </a:solidFill>
              </a:rPr>
              <a:t>(L+LM</a:t>
            </a:r>
            <a:r>
              <a:rPr lang="it-IT" sz="1400" dirty="0">
                <a:solidFill>
                  <a:srgbClr val="9B0014"/>
                </a:solidFill>
              </a:rPr>
              <a:t>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7.75</a:t>
            </a: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8645D558-C745-4B84-8151-792347274ED6}"/>
              </a:ext>
            </a:extLst>
          </p:cNvPr>
          <p:cNvSpPr/>
          <p:nvPr/>
        </p:nvSpPr>
        <p:spPr>
          <a:xfrm rot="8195375">
            <a:off x="6270309" y="5016120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BFEEFFE-5278-4850-872E-31282A9DD2CF}"/>
              </a:ext>
            </a:extLst>
          </p:cNvPr>
          <p:cNvSpPr txBox="1"/>
          <p:nvPr/>
        </p:nvSpPr>
        <p:spPr>
          <a:xfrm>
            <a:off x="6457192" y="4777988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</a:t>
            </a:r>
            <a:r>
              <a:rPr lang="it-IT" sz="1400" b="1" dirty="0">
                <a:solidFill>
                  <a:srgbClr val="9B0014"/>
                </a:solidFill>
              </a:rPr>
              <a:t>(L+LM)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8.16</a:t>
            </a:r>
          </a:p>
        </p:txBody>
      </p:sp>
    </p:spTree>
    <p:extLst>
      <p:ext uri="{BB962C8B-B14F-4D97-AF65-F5344CB8AC3E}">
        <p14:creationId xmlns:p14="http://schemas.microsoft.com/office/powerpoint/2010/main" val="42036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DED358-3A45-4BAE-ADE1-10120AD057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0E92076-1B3C-46B9-AC73-1EFA75E78C46}"/>
              </a:ext>
            </a:extLst>
          </p:cNvPr>
          <p:cNvSpPr/>
          <p:nvPr/>
        </p:nvSpPr>
        <p:spPr>
          <a:xfrm>
            <a:off x="755576" y="0"/>
            <a:ext cx="8178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L-Scuola 24-25</a:t>
            </a:r>
            <a:endParaRPr lang="it-IT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54D2902-5A58-4779-820E-E4DBD3EC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3538436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728D56E3-340B-4346-976B-535257811BB7}"/>
              </a:ext>
            </a:extLst>
          </p:cNvPr>
          <p:cNvSpPr/>
          <p:nvPr/>
        </p:nvSpPr>
        <p:spPr>
          <a:xfrm>
            <a:off x="6084168" y="4301627"/>
            <a:ext cx="372576" cy="1910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942279E-1244-4688-8129-A93D5277D4CD}"/>
              </a:ext>
            </a:extLst>
          </p:cNvPr>
          <p:cNvSpPr/>
          <p:nvPr/>
        </p:nvSpPr>
        <p:spPr>
          <a:xfrm>
            <a:off x="6084168" y="2181779"/>
            <a:ext cx="372576" cy="1623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79B9446-E3B6-4EE5-9201-D2156872D206}"/>
              </a:ext>
            </a:extLst>
          </p:cNvPr>
          <p:cNvSpPr/>
          <p:nvPr/>
        </p:nvSpPr>
        <p:spPr>
          <a:xfrm>
            <a:off x="6084168" y="2374130"/>
            <a:ext cx="372576" cy="1623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CA1EA17-23CD-427F-B52B-FF9DE8614BE4}"/>
              </a:ext>
            </a:extLst>
          </p:cNvPr>
          <p:cNvSpPr/>
          <p:nvPr/>
        </p:nvSpPr>
        <p:spPr>
          <a:xfrm>
            <a:off x="6084168" y="3990856"/>
            <a:ext cx="372576" cy="1623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E378059-539D-4EEE-9D83-9D1FE04D22CB}"/>
              </a:ext>
            </a:extLst>
          </p:cNvPr>
          <p:cNvSpPr txBox="1"/>
          <p:nvPr/>
        </p:nvSpPr>
        <p:spPr>
          <a:xfrm>
            <a:off x="35496" y="5328552"/>
            <a:ext cx="8898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r>
              <a:rPr lang="it-IT" altLang="it-IT" i="1" dirty="0">
                <a:latin typeface="Arial" panose="020B0604020202020204" pitchFamily="34" charset="0"/>
                <a:cs typeface="Arial" panose="020B0604020202020204" pitchFamily="34" charset="0"/>
              </a:rPr>
              <a:t>NB: coorte L-IM 2024-25 canalizzata su due soli canali (coorte L-IM 2025-26 canalizzata su tre canali puri)</a:t>
            </a:r>
            <a:endParaRPr lang="it-IT" altLang="it-IT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63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alamaio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163717</TotalTime>
  <Words>2427</Words>
  <Application>Microsoft Office PowerPoint</Application>
  <PresentationFormat>Presentazione su schermo (4:3)</PresentationFormat>
  <Paragraphs>227</Paragraphs>
  <Slides>35</Slides>
  <Notes>3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35</vt:i4>
      </vt:variant>
    </vt:vector>
  </HeadingPairs>
  <TitlesOfParts>
    <vt:vector size="50" baseType="lpstr">
      <vt:lpstr>Algerian</vt:lpstr>
      <vt:lpstr>Arial</vt:lpstr>
      <vt:lpstr>Arial-BoldMT</vt:lpstr>
      <vt:lpstr>ArialMT</vt:lpstr>
      <vt:lpstr>Calibri</vt:lpstr>
      <vt:lpstr>Calibri Light</vt:lpstr>
      <vt:lpstr>Courier New</vt:lpstr>
      <vt:lpstr>Wingdings</vt:lpstr>
      <vt:lpstr>Tema di Office</vt:lpstr>
      <vt:lpstr>5_Personalizza struttura</vt:lpstr>
      <vt:lpstr>4_Personalizza struttura</vt:lpstr>
      <vt:lpstr>3_Personalizza struttura</vt:lpstr>
      <vt:lpstr>2_Personalizza struttura</vt:lpstr>
      <vt:lpstr>1_Personalizza struttura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claudio</dc:creator>
  <cp:lastModifiedBy>Giovanni Meneghetti</cp:lastModifiedBy>
  <cp:revision>8686</cp:revision>
  <cp:lastPrinted>2020-12-04T09:30:33Z</cp:lastPrinted>
  <dcterms:created xsi:type="dcterms:W3CDTF">2013-03-27T22:29:07Z</dcterms:created>
  <dcterms:modified xsi:type="dcterms:W3CDTF">2025-10-30T16:42:19Z</dcterms:modified>
</cp:coreProperties>
</file>