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8844" r:id="rId2"/>
    <p:sldMasterId id="2147498832" r:id="rId3"/>
    <p:sldMasterId id="2147498820" r:id="rId4"/>
    <p:sldMasterId id="2147491057" r:id="rId5"/>
    <p:sldMasterId id="2147488662" r:id="rId6"/>
    <p:sldMasterId id="2147486900" r:id="rId7"/>
  </p:sldMasterIdLst>
  <p:notesMasterIdLst>
    <p:notesMasterId r:id="rId40"/>
  </p:notesMasterIdLst>
  <p:handoutMasterIdLst>
    <p:handoutMasterId r:id="rId41"/>
  </p:handoutMasterIdLst>
  <p:sldIdLst>
    <p:sldId id="3835" r:id="rId8"/>
    <p:sldId id="3889" r:id="rId9"/>
    <p:sldId id="3890" r:id="rId10"/>
    <p:sldId id="3869" r:id="rId11"/>
    <p:sldId id="3836" r:id="rId12"/>
    <p:sldId id="3886" r:id="rId13"/>
    <p:sldId id="3870" r:id="rId14"/>
    <p:sldId id="3871" r:id="rId15"/>
    <p:sldId id="3891" r:id="rId16"/>
    <p:sldId id="3872" r:id="rId17"/>
    <p:sldId id="3840" r:id="rId18"/>
    <p:sldId id="3892" r:id="rId19"/>
    <p:sldId id="3841" r:id="rId20"/>
    <p:sldId id="3842" r:id="rId21"/>
    <p:sldId id="3874" r:id="rId22"/>
    <p:sldId id="3882" r:id="rId23"/>
    <p:sldId id="3887" r:id="rId24"/>
    <p:sldId id="3844" r:id="rId25"/>
    <p:sldId id="3845" r:id="rId26"/>
    <p:sldId id="3846" r:id="rId27"/>
    <p:sldId id="3880" r:id="rId28"/>
    <p:sldId id="3881" r:id="rId29"/>
    <p:sldId id="3888" r:id="rId30"/>
    <p:sldId id="3848" r:id="rId31"/>
    <p:sldId id="3849" r:id="rId32"/>
    <p:sldId id="3883" r:id="rId33"/>
    <p:sldId id="3884" r:id="rId34"/>
    <p:sldId id="3885" r:id="rId35"/>
    <p:sldId id="3852" r:id="rId36"/>
    <p:sldId id="3850" r:id="rId37"/>
    <p:sldId id="3851" r:id="rId38"/>
    <p:sldId id="3879" r:id="rId39"/>
  </p:sldIdLst>
  <p:sldSz cx="9144000" cy="6858000" type="screen4x3"/>
  <p:notesSz cx="6724650" cy="97742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glielmi" initials="g" lastIdx="9" clrIdx="0"/>
  <p:cmAuthor id="1" name="Meneghetti Giovanni" initials="MG" lastIdx="2" clrIdx="1">
    <p:extLst>
      <p:ext uri="{19B8F6BF-5375-455C-9EA6-DF929625EA0E}">
        <p15:presenceInfo xmlns:p15="http://schemas.microsoft.com/office/powerpoint/2012/main" userId="S-1-5-21-2748027897-2921741196-288931615-7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0014"/>
    <a:srgbClr val="BBEAEF"/>
    <a:srgbClr val="66CCFF"/>
    <a:srgbClr val="E4EEF8"/>
    <a:srgbClr val="BDD5EF"/>
    <a:srgbClr val="BCCAF0"/>
    <a:srgbClr val="EDE7E7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5291" autoAdjust="0"/>
  </p:normalViewPr>
  <p:slideViewPr>
    <p:cSldViewPr showGuides="1">
      <p:cViewPr varScale="1">
        <p:scale>
          <a:sx n="110" d="100"/>
          <a:sy n="110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166" y="-84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89259"/>
          </a:xfrm>
          <a:prstGeom prst="rect">
            <a:avLst/>
          </a:prstGeom>
        </p:spPr>
        <p:txBody>
          <a:bodyPr vert="horz" lIns="90206" tIns="45102" rIns="90206" bIns="451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8332" y="0"/>
            <a:ext cx="2914748" cy="489259"/>
          </a:xfrm>
          <a:prstGeom prst="rect">
            <a:avLst/>
          </a:prstGeom>
        </p:spPr>
        <p:txBody>
          <a:bodyPr vert="horz" wrap="square" lIns="90206" tIns="45102" rIns="90206" bIns="451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647210-F8B0-4F6F-AAF0-4C5F06FE2585}" type="datetime1">
              <a:rPr lang="en-US" altLang="it-IT"/>
              <a:pPr>
                <a:defRPr/>
              </a:pPr>
              <a:t>11/20/2023</a:t>
            </a:fld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417"/>
            <a:ext cx="2914748" cy="489258"/>
          </a:xfrm>
          <a:prstGeom prst="rect">
            <a:avLst/>
          </a:prstGeom>
        </p:spPr>
        <p:txBody>
          <a:bodyPr vert="horz" lIns="90206" tIns="45102" rIns="90206" bIns="451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8332" y="9283417"/>
            <a:ext cx="2914748" cy="489258"/>
          </a:xfrm>
          <a:prstGeom prst="rect">
            <a:avLst/>
          </a:prstGeom>
        </p:spPr>
        <p:txBody>
          <a:bodyPr vert="horz" wrap="square" lIns="90206" tIns="45102" rIns="90206" bIns="451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E599FC-EDED-4BDA-8476-837287FEBA1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3682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89259"/>
          </a:xfrm>
          <a:prstGeom prst="rect">
            <a:avLst/>
          </a:prstGeom>
        </p:spPr>
        <p:txBody>
          <a:bodyPr vert="horz" lIns="90079" tIns="45040" rIns="90079" bIns="450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332" y="0"/>
            <a:ext cx="2914748" cy="489259"/>
          </a:xfrm>
          <a:prstGeom prst="rect">
            <a:avLst/>
          </a:prstGeom>
        </p:spPr>
        <p:txBody>
          <a:bodyPr vert="horz" wrap="square" lIns="90079" tIns="45040" rIns="90079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AF5EE1-55C3-4C51-94CF-B9BD4066910C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79" tIns="45040" rIns="90079" bIns="4504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151" y="4644053"/>
            <a:ext cx="5380348" cy="4397078"/>
          </a:xfrm>
          <a:prstGeom prst="rect">
            <a:avLst/>
          </a:prstGeom>
        </p:spPr>
        <p:txBody>
          <a:bodyPr vert="horz" lIns="90079" tIns="45040" rIns="90079" bIns="4504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417"/>
            <a:ext cx="2914748" cy="489258"/>
          </a:xfrm>
          <a:prstGeom prst="rect">
            <a:avLst/>
          </a:prstGeom>
        </p:spPr>
        <p:txBody>
          <a:bodyPr vert="horz" lIns="90079" tIns="45040" rIns="90079" bIns="450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332" y="9283417"/>
            <a:ext cx="2914748" cy="489258"/>
          </a:xfrm>
          <a:prstGeom prst="rect">
            <a:avLst/>
          </a:prstGeom>
        </p:spPr>
        <p:txBody>
          <a:bodyPr vert="horz" wrap="square" lIns="90079" tIns="45040" rIns="90079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298907-880F-4072-83D1-9E11D899C2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71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2920" indent="-2818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570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8597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9625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E6C579-470A-4E92-A5C3-35D8E0E75C6C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813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2920" indent="-2818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570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8597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9625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E6C579-470A-4E92-A5C3-35D8E0E75C6C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4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2920" indent="-2818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7570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8597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9625" indent="-22551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E6C579-470A-4E92-A5C3-35D8E0E75C6C}" type="slidenum">
              <a:rPr lang="it-IT" altLang="it-IT" smtClean="0"/>
              <a:pPr/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9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4DA1-AF2F-4298-925E-5C323ECE38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36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6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514D-0DC3-4A1C-8F28-141FD48D8EF0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972D-1A50-49EB-A9D8-E4A936BE7C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6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141-0D8A-4881-B19F-D9AD57D5F4BF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ED81-A51F-466E-9E69-BA95399115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34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0F1C-E128-45EA-B3A7-2544DBB690B2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8824-2177-481E-83EF-61B4A6A70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964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536" y="1628800"/>
            <a:ext cx="8229600" cy="4525963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0297-ECCD-4A2C-A8DA-F014B92271FF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1FFE-D73A-4CF4-A650-6BF274A2DA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232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AF54-F3A8-4845-B368-FB68367D53B3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AAF4-939D-4F31-BBC4-7BF171C17C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7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44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92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6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AA14-1E4F-4C5B-8706-C820D0265F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462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7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2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4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4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631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20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990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41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8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D0833-60EB-4AEC-A0DB-EEB7AD27DCBD}" type="datetime1">
              <a:rPr lang="it-IT" altLang="it-IT" smtClean="0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94EDB-9199-41BF-A913-A6F5EA2CB7E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3233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310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981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04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7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630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317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36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6B5-CA66-4500-BA3F-2EBBCD3ED384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80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96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3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D0833-60EB-4AEC-A0DB-EEB7AD27DCBD}" type="datetime1">
              <a:rPr lang="it-IT" altLang="it-IT" smtClean="0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94EDB-9199-41BF-A913-A6F5EA2CB7E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2938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88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862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298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850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219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34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622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31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D3C0-81EE-4805-A46D-FF12F7A89671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321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9CA9-9D29-49A2-B9F9-E0443837136F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E55B-2533-42EE-A3E0-D8205FF803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765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dirty="0"/>
              <a:t>19/04/2018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14AF-3F1A-467A-9D18-226C91427F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991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6B35-9611-47D1-B84B-4C841904FD72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58E9-F630-4281-A19D-9F2956314A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9772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200D-EF8E-400B-B8E6-21E05D4738F5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EDEE-1B3C-4D89-9044-2354ADDD35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0904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1190-824D-41A5-B876-5203BCE6619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B00A-D903-4B29-A8E1-3CC9F03BBB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1581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F70C-9AE9-45EE-9B8B-7D3AE4BC920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F38B-AF5B-4559-BD8A-A06BA7F34B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402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AD02-8716-4904-B481-8FD772E7F755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F4C8-BFE1-47BA-93E4-0199F4D2BA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0067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5028-4315-4C34-9667-43747DFED805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45AC-93AB-4166-8E44-F8BA559A74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990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9383-3A1C-43FF-A31D-62FD9E86D881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708A-3C34-4453-8684-1107C2FD79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4721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C193-A0A1-47F9-B897-25BCFA013D19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CAA3-EEAF-49D5-9A41-6243878EF7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9085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51E6-98EF-45A7-9549-DF12C71ECA4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28D6-7540-4942-8851-BC591628B7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042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5D86-F316-4863-A67D-6BE36CAC8CAB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0767-F822-45B8-9A87-8E06E17886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6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A48D-8D4A-485F-BB26-7CEA6CC29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142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C907-C127-437B-AB36-5603931D332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3BAB-1E62-47C0-8FC4-F3BEA36458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61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E38A-38FE-4B80-A0E6-5BB3D2B3F744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A688-80A7-4ADA-B02C-A27F598475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1591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E929-7779-4028-9D8E-1126FC084786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0210-618E-4C2C-BCE6-5B9A5C8F34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560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C1EA-4E03-474A-9C6A-AAF0CB997E2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EAA4-1CDD-4B34-89D6-21DF645DD8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9583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405B-D333-4616-B1AC-C0A8070E0CD3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9AC1-29C4-4082-9E33-D6192342CD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957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6632-FF2B-48A8-BFD2-C395714406F5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C4C6-6107-4B1E-8669-FF52FC4E35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7610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3EC8-DF2B-4D87-81C1-E2AA2808E9C1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22FF-95AF-40B1-BE9E-0A006634A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1977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D2D6-18B3-4114-867A-892583556851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9A0E-F0A5-419C-87B8-D31F3FF0CE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3696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FADD-279D-4B18-AF38-694B466C3B2B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B1D8-D977-4F03-BD4B-4165FDCC71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70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DDE3-AD1F-417E-BDC9-E63403CAE30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6048-70CF-44C0-9B1A-63AAE81F89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3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8EB2-9FC1-4624-B5EF-FF1C5D6220AC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6C97-6749-44E4-89D6-411EF2062B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873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3F4B-433A-4C3C-B402-5FCBEECFA772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2A7C-9287-4A93-9FC4-42E656039F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2961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BDB-34F3-4E4B-A128-CAD4976A7D66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D20A-3777-4311-A9D7-69269EBFA6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115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1CF6-B423-476F-8729-85C3C9B8E110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BE3E-3C25-4E94-A685-7252132BF7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9696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7D08-3376-4AAB-8614-0D0B8BA649D3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2CFE-2B1C-4564-9DB5-1D07D10524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2041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9861-7D71-4F69-9AA7-716E6AC24D36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CEF6-8449-419C-92EB-2ADF1F2ED6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119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77F4-3F21-40C5-9762-70A6B952A9D6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AD90-B522-4212-80C4-C1A2A2C36A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3506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1489-8FCB-43A7-8C26-9DD85D64F326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4E66-3CC7-484D-ACBE-991444FFE4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1204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5BE0-58F6-41AB-AAE5-A688F3B48A6A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24C8-D8DF-45A9-937E-6EBD35B81A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8397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8098-0886-4770-A78A-3E22D8043C60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E219-2700-4BC8-8D7F-2353184682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8686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2864-D4A8-4DA5-AFDD-D163D0CDECE4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161-DD1E-4FB4-BECF-09A6C009C0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14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356F-B504-49AD-A78C-B63A9DAD4B85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2852-00D5-405C-8223-6F995BE8FA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249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1D92-694C-44EB-8B7B-1AF6BA5535E1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DFB1-7170-4E0C-9FEA-C38E22DE73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5780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F7A2-F558-4C94-9D7B-25958E9EE25D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F3A5-C478-4DF0-B3DA-1CB7E47FCB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115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923E-351C-47B6-9067-A5F59722F0C8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BF9E-E54D-4B4F-AB1D-372AE15B72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009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1BF1-2F76-476E-A08F-742BDF0CEA53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609C-E6C5-40A5-87F9-AC2DD1226B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73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8D0833-60EB-4AEC-A0DB-EEB7AD27DCBD}" type="datetime1">
              <a:rPr lang="it-IT" altLang="it-IT"/>
              <a:pPr>
                <a:defRPr/>
              </a:pPr>
              <a:t>20/11/2023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694EDB-9199-41BF-A913-A6F5EA2CB7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B8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Ins="36000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1300" b="1" dirty="0">
                <a:solidFill>
                  <a:schemeClr val="bg1"/>
                </a:solidFill>
                <a:latin typeface="Arial" charset="0"/>
                <a:ea typeface="+mn-ea"/>
              </a:rPr>
              <a:t>CCLA  Ingegneria Meccanica 13 novembre 2023</a:t>
            </a:r>
            <a:endParaRPr lang="it-IT" sz="1000" dirty="0">
              <a:latin typeface="Arial" charset="0"/>
              <a:ea typeface="+mn-ea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55D62A0-D7E3-4C25-B077-054EFA3D2692}"/>
              </a:ext>
            </a:extLst>
          </p:cNvPr>
          <p:cNvPicPr/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7" b="-4921"/>
          <a:stretch/>
        </p:blipFill>
        <p:spPr bwMode="auto">
          <a:xfrm>
            <a:off x="33780" y="17398"/>
            <a:ext cx="793804" cy="69269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816" r:id="rId1"/>
    <p:sldLayoutId id="2147498817" r:id="rId2"/>
    <p:sldLayoutId id="2147498857" r:id="rId3"/>
    <p:sldLayoutId id="2147498856" r:id="rId4"/>
    <p:sldLayoutId id="2147498773" r:id="rId5"/>
    <p:sldLayoutId id="2147498818" r:id="rId6"/>
    <p:sldLayoutId id="2147498774" r:id="rId7"/>
    <p:sldLayoutId id="2147498775" r:id="rId8"/>
    <p:sldLayoutId id="2147498776" r:id="rId9"/>
    <p:sldLayoutId id="2147498819" r:id="rId10"/>
    <p:sldLayoutId id="2147498777" r:id="rId11"/>
    <p:sldLayoutId id="2147498778" r:id="rId12"/>
    <p:sldLayoutId id="2147498779" r:id="rId13"/>
    <p:sldLayoutId id="2147498780" r:id="rId14"/>
    <p:sldLayoutId id="214749878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CDE1-5197-4AC6-8C2B-9F914207A1CA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8B8B-50D2-43EF-BD4E-A897A9125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4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845" r:id="rId1"/>
    <p:sldLayoutId id="2147498846" r:id="rId2"/>
    <p:sldLayoutId id="2147498847" r:id="rId3"/>
    <p:sldLayoutId id="2147498848" r:id="rId4"/>
    <p:sldLayoutId id="2147498849" r:id="rId5"/>
    <p:sldLayoutId id="2147498850" r:id="rId6"/>
    <p:sldLayoutId id="2147498851" r:id="rId7"/>
    <p:sldLayoutId id="2147498852" r:id="rId8"/>
    <p:sldLayoutId id="2147498853" r:id="rId9"/>
    <p:sldLayoutId id="2147498854" r:id="rId10"/>
    <p:sldLayoutId id="2147498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C6B5-CA66-4500-BA3F-2EBBCD3ED384}" type="datetimeFigureOut">
              <a:rPr lang="it-IT" smtClean="0"/>
              <a:t>20/11/2023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0308-BA27-4F36-A9ED-0A84F44E76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3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833" r:id="rId1"/>
    <p:sldLayoutId id="2147498834" r:id="rId2"/>
    <p:sldLayoutId id="2147498835" r:id="rId3"/>
    <p:sldLayoutId id="2147498836" r:id="rId4"/>
    <p:sldLayoutId id="2147498837" r:id="rId5"/>
    <p:sldLayoutId id="2147498838" r:id="rId6"/>
    <p:sldLayoutId id="2147498839" r:id="rId7"/>
    <p:sldLayoutId id="2147498840" r:id="rId8"/>
    <p:sldLayoutId id="2147498841" r:id="rId9"/>
    <p:sldLayoutId id="2147498842" r:id="rId10"/>
    <p:sldLayoutId id="2147498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D3C0-81EE-4805-A46D-FF12F7A89671}" type="datetimeFigureOut">
              <a:rPr lang="it-IT" smtClean="0"/>
              <a:t>20/11/2023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E0D1-FE07-43B5-AE46-9AF6F52CB5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0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821" r:id="rId1"/>
    <p:sldLayoutId id="2147498822" r:id="rId2"/>
    <p:sldLayoutId id="2147498823" r:id="rId3"/>
    <p:sldLayoutId id="2147498824" r:id="rId4"/>
    <p:sldLayoutId id="2147498825" r:id="rId5"/>
    <p:sldLayoutId id="2147498826" r:id="rId6"/>
    <p:sldLayoutId id="2147498827" r:id="rId7"/>
    <p:sldLayoutId id="2147498828" r:id="rId8"/>
    <p:sldLayoutId id="2147498829" r:id="rId9"/>
    <p:sldLayoutId id="2147498830" r:id="rId10"/>
    <p:sldLayoutId id="2147498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EEFC6D-52FC-4BA4-93FC-66AEB79263D8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9EAB5D-BB04-49B2-B928-4F5E9DF728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82" r:id="rId1"/>
    <p:sldLayoutId id="2147498783" r:id="rId2"/>
    <p:sldLayoutId id="2147498784" r:id="rId3"/>
    <p:sldLayoutId id="2147498785" r:id="rId4"/>
    <p:sldLayoutId id="2147498786" r:id="rId5"/>
    <p:sldLayoutId id="2147498787" r:id="rId6"/>
    <p:sldLayoutId id="2147498788" r:id="rId7"/>
    <p:sldLayoutId id="2147498789" r:id="rId8"/>
    <p:sldLayoutId id="2147498790" r:id="rId9"/>
    <p:sldLayoutId id="2147498791" r:id="rId10"/>
    <p:sldLayoutId id="2147498792" r:id="rId11"/>
    <p:sldLayoutId id="2147498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677607-B950-465A-8248-02FFE0E66608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2EB1F3-DB87-40E4-82C4-1CD36EE714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794" r:id="rId1"/>
    <p:sldLayoutId id="2147498795" r:id="rId2"/>
    <p:sldLayoutId id="2147498796" r:id="rId3"/>
    <p:sldLayoutId id="2147498797" r:id="rId4"/>
    <p:sldLayoutId id="2147498798" r:id="rId5"/>
    <p:sldLayoutId id="2147498799" r:id="rId6"/>
    <p:sldLayoutId id="2147498800" r:id="rId7"/>
    <p:sldLayoutId id="2147498801" r:id="rId8"/>
    <p:sldLayoutId id="2147498802" r:id="rId9"/>
    <p:sldLayoutId id="2147498803" r:id="rId10"/>
    <p:sldLayoutId id="2147498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B3C644-BC43-44DD-8947-1CEBEDDAA19E}" type="datetime1">
              <a:rPr lang="it-IT" altLang="it-IT"/>
              <a:pPr>
                <a:defRPr/>
              </a:pPr>
              <a:t>20/11/2023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C24CB6-3F92-44A9-AAB8-C134C500E3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00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  <a:p>
            <a:pPr algn="r" eaLnBrk="1" hangingPunct="1">
              <a:defRPr/>
            </a:pPr>
            <a:r>
              <a:rPr lang="it-IT" altLang="it-IT" sz="2000" dirty="0">
                <a:solidFill>
                  <a:schemeClr val="bg1"/>
                </a:solidFill>
                <a:ea typeface="+mn-ea"/>
              </a:rPr>
              <a:t>Dipartimento </a:t>
            </a:r>
          </a:p>
          <a:p>
            <a:pPr algn="r" eaLnBrk="1" hangingPunct="1">
              <a:defRPr/>
            </a:pPr>
            <a:r>
              <a:rPr lang="it-IT" altLang="it-IT" sz="2000" dirty="0">
                <a:solidFill>
                  <a:schemeClr val="bg1"/>
                </a:solidFill>
                <a:ea typeface="+mn-ea"/>
              </a:rPr>
              <a:t>di Ingegneria Industriale</a:t>
            </a:r>
          </a:p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4104" name="Picture 12" descr="C:\Users\claudio\Desktop\logo_UNI_Bianco_trasparente.e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2075"/>
            <a:ext cx="20018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:\Users\claudio\Desktop\logo_DII_bianco_trasparente.e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5100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0" y="1052513"/>
            <a:ext cx="9144000" cy="12239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Ins="36000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it-IT" sz="3200" dirty="0">
              <a:solidFill>
                <a:srgbClr val="FFC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B8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Ins="36000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it-IT" sz="1300" b="1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  <a:r>
              <a:rPr lang="it-IT" sz="1000" b="1" dirty="0">
                <a:solidFill>
                  <a:schemeClr val="bg1"/>
                </a:solidFill>
                <a:latin typeface="Arial" charset="0"/>
                <a:ea typeface="+mn-ea"/>
              </a:rPr>
              <a:t>Consiglio del  30  gennaio  2014</a:t>
            </a:r>
            <a:endParaRPr lang="it-IT" sz="1000" dirty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05" r:id="rId1"/>
    <p:sldLayoutId id="2147498806" r:id="rId2"/>
    <p:sldLayoutId id="2147498807" r:id="rId3"/>
    <p:sldLayoutId id="2147498808" r:id="rId4"/>
    <p:sldLayoutId id="2147498809" r:id="rId5"/>
    <p:sldLayoutId id="2147498810" r:id="rId6"/>
    <p:sldLayoutId id="2147498811" r:id="rId7"/>
    <p:sldLayoutId id="2147498812" r:id="rId8"/>
    <p:sldLayoutId id="2147498813" r:id="rId9"/>
    <p:sldLayoutId id="2147498814" r:id="rId10"/>
    <p:sldLayoutId id="2147498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ercorsistudenti.unipd.it/carriere/scuol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pd.it/ufficio-servizi-student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va.miur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251520" y="2204864"/>
            <a:ext cx="8500118" cy="2905980"/>
          </a:xfrm>
        </p:spPr>
        <p:txBody>
          <a:bodyPr/>
          <a:lstStyle/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Presa d’atto del verbale della seduta precedente.</a:t>
            </a:r>
          </a:p>
          <a:p>
            <a:pPr lvl="0" algn="just">
              <a:buFont typeface="+mj-lt"/>
              <a:buAutoNum type="arabicPeriod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Comunicazioni.</a:t>
            </a:r>
          </a:p>
          <a:p>
            <a:pPr lvl="0" algn="just">
              <a:buFont typeface="+mj-lt"/>
              <a:buAutoNum type="arabicPeriod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Settimana per il miglioramento della didattica: analisi dei dati sull’opinione degli studenti e sulle carriere studenti.</a:t>
            </a:r>
          </a:p>
          <a:p>
            <a:pPr lvl="0" algn="just">
              <a:buFont typeface="+mj-lt"/>
              <a:buAutoNum type="arabicPeriod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Commento ai dati sugli indicatori ANVUR per il monitoraggio annuale.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asellaDiTesto 3"/>
          <p:cNvSpPr txBox="1">
            <a:spLocks noChangeArrowheads="1"/>
          </p:cNvSpPr>
          <p:nvPr/>
        </p:nvSpPr>
        <p:spPr bwMode="auto">
          <a:xfrm>
            <a:off x="1619250" y="1125538"/>
            <a:ext cx="633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Ordine del Giorno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sz="2400" dirty="0"/>
              <a:t>Lunedì 13 novembre 2023</a:t>
            </a:r>
            <a:endParaRPr lang="it-IT" altLang="it-IT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  <p:sp>
        <p:nvSpPr>
          <p:cNvPr id="1331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21363-7EEC-49EC-A655-939CCF9A2F1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14525A-4DA6-4FDD-9C85-6247B33269A3}"/>
              </a:ext>
            </a:extLst>
          </p:cNvPr>
          <p:cNvSpPr/>
          <p:nvPr/>
        </p:nvSpPr>
        <p:spPr>
          <a:xfrm>
            <a:off x="890714" y="137250"/>
            <a:ext cx="636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Corso  di  Laurea  aggregato  in Ingegneria Meccanica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7460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DED358-3A45-4BAE-ADE1-10120AD05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015D956-62BD-4576-97DF-9642839DABBC}"/>
              </a:ext>
            </a:extLst>
          </p:cNvPr>
          <p:cNvSpPr/>
          <p:nvPr/>
        </p:nvSpPr>
        <p:spPr>
          <a:xfrm>
            <a:off x="763277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22-23</a:t>
            </a:r>
            <a:endParaRPr lang="it-IT" sz="2000" spc="-1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160253-6399-4AC0-BA8D-7A2C9B97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" y="1124744"/>
            <a:ext cx="9144000" cy="500383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42CB500-1812-4AEA-845E-AA9BAEFDA781}"/>
              </a:ext>
            </a:extLst>
          </p:cNvPr>
          <p:cNvSpPr/>
          <p:nvPr/>
        </p:nvSpPr>
        <p:spPr>
          <a:xfrm>
            <a:off x="6228184" y="2809742"/>
            <a:ext cx="360040" cy="2177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7F61DE1-9E5D-4BDC-90D5-BDACB9F386BA}"/>
              </a:ext>
            </a:extLst>
          </p:cNvPr>
          <p:cNvSpPr/>
          <p:nvPr/>
        </p:nvSpPr>
        <p:spPr>
          <a:xfrm>
            <a:off x="6232636" y="3027450"/>
            <a:ext cx="355588" cy="1768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9790436-ABDB-46A3-A92B-DE2A3B7B5EB2}"/>
              </a:ext>
            </a:extLst>
          </p:cNvPr>
          <p:cNvSpPr/>
          <p:nvPr/>
        </p:nvSpPr>
        <p:spPr>
          <a:xfrm>
            <a:off x="6228184" y="4811102"/>
            <a:ext cx="360040" cy="22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86D6374-F89C-497A-8612-26DE4EC979C3}"/>
              </a:ext>
            </a:extLst>
          </p:cNvPr>
          <p:cNvSpPr/>
          <p:nvPr/>
        </p:nvSpPr>
        <p:spPr>
          <a:xfrm>
            <a:off x="6228184" y="4593394"/>
            <a:ext cx="360040" cy="2177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E4814B51-6AA4-48A0-97EC-9F4E98B3C3DA}"/>
              </a:ext>
            </a:extLst>
          </p:cNvPr>
          <p:cNvSpPr/>
          <p:nvPr/>
        </p:nvSpPr>
        <p:spPr>
          <a:xfrm>
            <a:off x="763277" y="0"/>
            <a:ext cx="8582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22-23 /1</a:t>
            </a:r>
            <a:endParaRPr lang="it-IT" sz="2000" spc="-1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B68613-A092-4BE4-9D50-7A1D065C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4" y="623265"/>
            <a:ext cx="8234443" cy="3164297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23D513A7-7174-4A21-A686-A04FD4C22F93}"/>
              </a:ext>
            </a:extLst>
          </p:cNvPr>
          <p:cNvGrpSpPr/>
          <p:nvPr/>
        </p:nvGrpSpPr>
        <p:grpSpPr>
          <a:xfrm rot="10800000" flipV="1">
            <a:off x="7610468" y="1167354"/>
            <a:ext cx="432048" cy="721470"/>
            <a:chOff x="368868" y="1332132"/>
            <a:chExt cx="432048" cy="721470"/>
          </a:xfrm>
        </p:grpSpPr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B8260194-A643-4D84-8FE3-154E25F2B5AC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1765395-0F9A-4AF2-87F2-7A3B4108ECB6}"/>
                </a:ext>
              </a:extLst>
            </p:cNvPr>
            <p:cNvSpPr txBox="1"/>
            <p:nvPr/>
          </p:nvSpPr>
          <p:spPr>
            <a:xfrm rot="5400000" flipH="1">
              <a:off x="243231" y="1543909"/>
              <a:ext cx="677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LM-ICT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1A94E82-4E94-474F-9AD5-2A2E26579327}"/>
              </a:ext>
            </a:extLst>
          </p:cNvPr>
          <p:cNvGrpSpPr/>
          <p:nvPr/>
        </p:nvGrpSpPr>
        <p:grpSpPr>
          <a:xfrm flipV="1">
            <a:off x="7403976" y="1999393"/>
            <a:ext cx="432048" cy="758511"/>
            <a:chOff x="2195736" y="2435135"/>
            <a:chExt cx="432048" cy="758511"/>
          </a:xfrm>
        </p:grpSpPr>
        <p:sp>
          <p:nvSpPr>
            <p:cNvPr id="19" name="Freccia in giù 18">
              <a:extLst>
                <a:ext uri="{FF2B5EF4-FFF2-40B4-BE49-F238E27FC236}">
                  <a16:creationId xmlns:a16="http://schemas.microsoft.com/office/drawing/2014/main" id="{3E9B8E42-BC60-47FB-B42E-CC85B358689B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BE95241-7583-4449-8FFA-3CEFAA248FBE}"/>
                </a:ext>
              </a:extLst>
            </p:cNvPr>
            <p:cNvSpPr txBox="1"/>
            <p:nvPr/>
          </p:nvSpPr>
          <p:spPr>
            <a:xfrm rot="16200000">
              <a:off x="2029339" y="2660502"/>
              <a:ext cx="758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LM-IM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4530769-6E7E-411C-AF2E-5866CBB298F3}"/>
              </a:ext>
            </a:extLst>
          </p:cNvPr>
          <p:cNvGrpSpPr/>
          <p:nvPr/>
        </p:nvGrpSpPr>
        <p:grpSpPr>
          <a:xfrm rot="10800000" flipV="1">
            <a:off x="5112060" y="1731249"/>
            <a:ext cx="432048" cy="624681"/>
            <a:chOff x="75692" y="1235180"/>
            <a:chExt cx="432048" cy="624681"/>
          </a:xfrm>
        </p:grpSpPr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D6EE0153-0FC7-44B6-97F8-AC864297A966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E6EA194-FD67-4246-9C36-2D53C9E1486C}"/>
                </a:ext>
              </a:extLst>
            </p:cNvPr>
            <p:cNvSpPr txBox="1"/>
            <p:nvPr/>
          </p:nvSpPr>
          <p:spPr>
            <a:xfrm rot="5400000" flipH="1">
              <a:off x="757" y="1396255"/>
              <a:ext cx="576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LM-IAS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FD5D16CA-9935-44CD-BB52-E36133F951D6}"/>
              </a:ext>
            </a:extLst>
          </p:cNvPr>
          <p:cNvGrpSpPr/>
          <p:nvPr/>
        </p:nvGrpSpPr>
        <p:grpSpPr>
          <a:xfrm>
            <a:off x="5855106" y="1640235"/>
            <a:ext cx="432048" cy="624680"/>
            <a:chOff x="581966" y="4175171"/>
            <a:chExt cx="432048" cy="624680"/>
          </a:xfrm>
        </p:grpSpPr>
        <p:sp>
          <p:nvSpPr>
            <p:cNvPr id="37" name="Freccia in giù 36">
              <a:extLst>
                <a:ext uri="{FF2B5EF4-FFF2-40B4-BE49-F238E27FC236}">
                  <a16:creationId xmlns:a16="http://schemas.microsoft.com/office/drawing/2014/main" id="{736B2BDA-74E6-4D79-BDA6-68DB0510D6C1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0DFF3F3-7679-4C07-BA07-9CA8CCCD7FB2}"/>
                </a:ext>
              </a:extLst>
            </p:cNvPr>
            <p:cNvSpPr txBox="1"/>
            <p:nvPr/>
          </p:nvSpPr>
          <p:spPr>
            <a:xfrm rot="16200000">
              <a:off x="507031" y="4332399"/>
              <a:ext cx="576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LM-IG</a:t>
              </a: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52D81454-947B-44EA-8011-B834EF8E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63" y="3717032"/>
            <a:ext cx="8234443" cy="3166028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083B22A5-CCC5-408B-B178-C65F8C5447F6}"/>
              </a:ext>
            </a:extLst>
          </p:cNvPr>
          <p:cNvGrpSpPr/>
          <p:nvPr/>
        </p:nvGrpSpPr>
        <p:grpSpPr>
          <a:xfrm flipV="1">
            <a:off x="7422507" y="4922463"/>
            <a:ext cx="432048" cy="758511"/>
            <a:chOff x="2195736" y="2452829"/>
            <a:chExt cx="432048" cy="758511"/>
          </a:xfrm>
        </p:grpSpPr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9EC4A0F3-AC22-4865-8190-C71BAC13452B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97DD678-EAAB-4909-925C-8C6B7EFDAA7E}"/>
                </a:ext>
              </a:extLst>
            </p:cNvPr>
            <p:cNvSpPr txBox="1"/>
            <p:nvPr/>
          </p:nvSpPr>
          <p:spPr>
            <a:xfrm rot="16200000">
              <a:off x="2029339" y="2678196"/>
              <a:ext cx="758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LM-IM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AE2B14E-4DA2-4317-A5A6-C6CE6BBA47BC}"/>
              </a:ext>
            </a:extLst>
          </p:cNvPr>
          <p:cNvGrpSpPr/>
          <p:nvPr/>
        </p:nvGrpSpPr>
        <p:grpSpPr>
          <a:xfrm flipV="1">
            <a:off x="5292080" y="5468615"/>
            <a:ext cx="432048" cy="624681"/>
            <a:chOff x="75692" y="1235180"/>
            <a:chExt cx="432048" cy="624681"/>
          </a:xfrm>
        </p:grpSpPr>
        <p:sp>
          <p:nvSpPr>
            <p:cNvPr id="32" name="Freccia in giù 31">
              <a:extLst>
                <a:ext uri="{FF2B5EF4-FFF2-40B4-BE49-F238E27FC236}">
                  <a16:creationId xmlns:a16="http://schemas.microsoft.com/office/drawing/2014/main" id="{2BADB383-372F-4B44-A0C2-ED84EF208A74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658140A0-58AD-441F-A76B-48A5283E0582}"/>
                </a:ext>
              </a:extLst>
            </p:cNvPr>
            <p:cNvSpPr txBox="1"/>
            <p:nvPr/>
          </p:nvSpPr>
          <p:spPr>
            <a:xfrm rot="16200000">
              <a:off x="757" y="1396255"/>
              <a:ext cx="576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LM-IAS</a:t>
              </a: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4BAE8C19-302A-408D-B2D4-3D3685871E33}"/>
              </a:ext>
            </a:extLst>
          </p:cNvPr>
          <p:cNvGrpSpPr/>
          <p:nvPr/>
        </p:nvGrpSpPr>
        <p:grpSpPr>
          <a:xfrm rot="10800000" flipV="1">
            <a:off x="7601384" y="4077072"/>
            <a:ext cx="432048" cy="741273"/>
            <a:chOff x="368868" y="1312329"/>
            <a:chExt cx="432048" cy="741273"/>
          </a:xfrm>
        </p:grpSpPr>
        <p:sp>
          <p:nvSpPr>
            <p:cNvPr id="44" name="Freccia in giù 43">
              <a:extLst>
                <a:ext uri="{FF2B5EF4-FFF2-40B4-BE49-F238E27FC236}">
                  <a16:creationId xmlns:a16="http://schemas.microsoft.com/office/drawing/2014/main" id="{E6E8739D-6E40-4978-9A7F-C412250B4870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FA202A5A-A05E-4586-AA60-F7D31C26EF57}"/>
                </a:ext>
              </a:extLst>
            </p:cNvPr>
            <p:cNvSpPr txBox="1"/>
            <p:nvPr/>
          </p:nvSpPr>
          <p:spPr>
            <a:xfrm rot="5400000" flipH="1">
              <a:off x="240089" y="1527248"/>
              <a:ext cx="6837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LM-ICT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620F8D0-32BC-4721-9713-A3BD844E5013}"/>
              </a:ext>
            </a:extLst>
          </p:cNvPr>
          <p:cNvGrpSpPr/>
          <p:nvPr/>
        </p:nvGrpSpPr>
        <p:grpSpPr>
          <a:xfrm>
            <a:off x="5436096" y="4679561"/>
            <a:ext cx="432048" cy="624680"/>
            <a:chOff x="581966" y="4175171"/>
            <a:chExt cx="432048" cy="624680"/>
          </a:xfrm>
        </p:grpSpPr>
        <p:sp>
          <p:nvSpPr>
            <p:cNvPr id="48" name="Freccia in giù 47">
              <a:extLst>
                <a:ext uri="{FF2B5EF4-FFF2-40B4-BE49-F238E27FC236}">
                  <a16:creationId xmlns:a16="http://schemas.microsoft.com/office/drawing/2014/main" id="{C4F6EDCB-07F0-444F-BC31-B052B0479DE3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A20DD7E3-5434-4452-B649-C7C88710DEF9}"/>
                </a:ext>
              </a:extLst>
            </p:cNvPr>
            <p:cNvSpPr txBox="1"/>
            <p:nvPr/>
          </p:nvSpPr>
          <p:spPr>
            <a:xfrm rot="16200000">
              <a:off x="507031" y="4332399"/>
              <a:ext cx="576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01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E4814B51-6AA4-48A0-97EC-9F4E98B3C3DA}"/>
              </a:ext>
            </a:extLst>
          </p:cNvPr>
          <p:cNvSpPr/>
          <p:nvPr/>
        </p:nvSpPr>
        <p:spPr>
          <a:xfrm>
            <a:off x="763277" y="0"/>
            <a:ext cx="8582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LM-Scuola 22-23 /2</a:t>
            </a:r>
            <a:endParaRPr lang="it-IT" sz="2000" spc="-1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2BFD73-8004-4CA5-91D5-A7724352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0" y="1124744"/>
            <a:ext cx="8198886" cy="3152357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23D513A7-7174-4A21-A686-A04FD4C22F93}"/>
              </a:ext>
            </a:extLst>
          </p:cNvPr>
          <p:cNvGrpSpPr/>
          <p:nvPr/>
        </p:nvGrpSpPr>
        <p:grpSpPr>
          <a:xfrm rot="10800000" flipV="1">
            <a:off x="7403976" y="1386850"/>
            <a:ext cx="432048" cy="712034"/>
            <a:chOff x="368868" y="1341568"/>
            <a:chExt cx="432048" cy="712034"/>
          </a:xfrm>
        </p:grpSpPr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B8260194-A643-4D84-8FE3-154E25F2B5AC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1765395-0F9A-4AF2-87F2-7A3B4108ECB6}"/>
                </a:ext>
              </a:extLst>
            </p:cNvPr>
            <p:cNvSpPr txBox="1"/>
            <p:nvPr/>
          </p:nvSpPr>
          <p:spPr>
            <a:xfrm rot="5400000" flipH="1">
              <a:off x="243231" y="1553345"/>
              <a:ext cx="677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LM-ICT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1A94E82-4E94-474F-9AD5-2A2E26579327}"/>
              </a:ext>
            </a:extLst>
          </p:cNvPr>
          <p:cNvGrpSpPr/>
          <p:nvPr/>
        </p:nvGrpSpPr>
        <p:grpSpPr>
          <a:xfrm flipV="1">
            <a:off x="7216565" y="2166433"/>
            <a:ext cx="432048" cy="758511"/>
            <a:chOff x="2195736" y="2435135"/>
            <a:chExt cx="432048" cy="758511"/>
          </a:xfrm>
        </p:grpSpPr>
        <p:sp>
          <p:nvSpPr>
            <p:cNvPr id="19" name="Freccia in giù 18">
              <a:extLst>
                <a:ext uri="{FF2B5EF4-FFF2-40B4-BE49-F238E27FC236}">
                  <a16:creationId xmlns:a16="http://schemas.microsoft.com/office/drawing/2014/main" id="{3E9B8E42-BC60-47FB-B42E-CC85B358689B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BE95241-7583-4449-8FFA-3CEFAA248FBE}"/>
                </a:ext>
              </a:extLst>
            </p:cNvPr>
            <p:cNvSpPr txBox="1"/>
            <p:nvPr/>
          </p:nvSpPr>
          <p:spPr>
            <a:xfrm rot="16200000">
              <a:off x="2029339" y="2660502"/>
              <a:ext cx="758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LM-IM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4530769-6E7E-411C-AF2E-5866CBB298F3}"/>
              </a:ext>
            </a:extLst>
          </p:cNvPr>
          <p:cNvGrpSpPr/>
          <p:nvPr/>
        </p:nvGrpSpPr>
        <p:grpSpPr>
          <a:xfrm flipV="1">
            <a:off x="6296310" y="2388581"/>
            <a:ext cx="432048" cy="624681"/>
            <a:chOff x="75692" y="1235180"/>
            <a:chExt cx="432048" cy="624681"/>
          </a:xfrm>
        </p:grpSpPr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D6EE0153-0FC7-44B6-97F8-AC864297A966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E6EA194-FD67-4246-9C36-2D53C9E1486C}"/>
                </a:ext>
              </a:extLst>
            </p:cNvPr>
            <p:cNvSpPr txBox="1"/>
            <p:nvPr/>
          </p:nvSpPr>
          <p:spPr>
            <a:xfrm rot="16200000">
              <a:off x="757" y="1396255"/>
              <a:ext cx="576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LM-IAS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FD5D16CA-9935-44CD-BB52-E36133F951D6}"/>
              </a:ext>
            </a:extLst>
          </p:cNvPr>
          <p:cNvGrpSpPr/>
          <p:nvPr/>
        </p:nvGrpSpPr>
        <p:grpSpPr>
          <a:xfrm>
            <a:off x="3930708" y="1892524"/>
            <a:ext cx="432048" cy="624680"/>
            <a:chOff x="581966" y="4175171"/>
            <a:chExt cx="432048" cy="624680"/>
          </a:xfrm>
        </p:grpSpPr>
        <p:sp>
          <p:nvSpPr>
            <p:cNvPr id="37" name="Freccia in giù 36">
              <a:extLst>
                <a:ext uri="{FF2B5EF4-FFF2-40B4-BE49-F238E27FC236}">
                  <a16:creationId xmlns:a16="http://schemas.microsoft.com/office/drawing/2014/main" id="{736B2BDA-74E6-4D79-BDA6-68DB0510D6C1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0DFF3F3-7679-4C07-BA07-9CA8CCCD7FB2}"/>
                </a:ext>
              </a:extLst>
            </p:cNvPr>
            <p:cNvSpPr txBox="1"/>
            <p:nvPr/>
          </p:nvSpPr>
          <p:spPr>
            <a:xfrm rot="16200000">
              <a:off x="507031" y="4332399"/>
              <a:ext cx="576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LM-IG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94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3276E6-BC0D-4BDF-82D3-CD61E14D8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FAD236F-59B5-4A77-B39F-9F2276C39AEA}"/>
              </a:ext>
            </a:extLst>
          </p:cNvPr>
          <p:cNvSpPr/>
          <p:nvPr/>
        </p:nvSpPr>
        <p:spPr>
          <a:xfrm>
            <a:off x="477905" y="959093"/>
            <a:ext cx="8229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it-IT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Indicazioni Commissione Didattica DII: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Media 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degli indicatori di sintesi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calcolata su tutti i questionari compilati da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</a:rPr>
              <a:t>«Soddisfazione», «didattica», «organizzazione»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Almeno 10 questionari compilati da parte di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student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 considerano solo attività didattiche incardinate nel CCS con N°CFU ≥ 3 CFU (24 ore)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Tabella con i nominativi che hanno ottenuto una media </a:t>
            </a:r>
            <a:r>
              <a:rPr lang="it-IT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Media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degli indicatori di sintesi ≥ 7/10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indicare il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n°di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questionari compilati per insegnamento</a:t>
            </a:r>
          </a:p>
          <a:p>
            <a:pPr>
              <a:spcBef>
                <a:spcPts val="600"/>
              </a:spcBef>
            </a:pP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E0154-CC4E-4357-8C92-F3C37498F460}"/>
              </a:ext>
            </a:extLst>
          </p:cNvPr>
          <p:cNvSpPr/>
          <p:nvPr/>
        </p:nvSpPr>
        <p:spPr>
          <a:xfrm>
            <a:off x="812706" y="0"/>
            <a:ext cx="7906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</a:t>
            </a:r>
            <a:r>
              <a:rPr lang="it-IT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CdS</a:t>
            </a:r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 AA 22-23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1079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83404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80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5C9315F-4F21-4C8A-9552-D5E7435289DA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AA22-23  /1</a:t>
            </a:r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A4EA8B-D9FA-4D22-93EC-66475BD1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26"/>
          <a:stretch/>
        </p:blipFill>
        <p:spPr>
          <a:xfrm>
            <a:off x="107504" y="980728"/>
            <a:ext cx="902086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92696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80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20A6B0-4FD4-4354-94C1-EE084DC498DB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AA22-23  /2</a:t>
            </a:r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F42928A-EB27-43D2-B603-702F0634D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46"/>
          <a:stretch/>
        </p:blipFill>
        <p:spPr>
          <a:xfrm>
            <a:off x="15635" y="1016174"/>
            <a:ext cx="9020861" cy="8947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EE2467-B305-4B5C-BE85-1528A92CB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40" b="52483"/>
          <a:stretch/>
        </p:blipFill>
        <p:spPr>
          <a:xfrm>
            <a:off x="15635" y="1906398"/>
            <a:ext cx="9020861" cy="46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1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92696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80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20A6B0-4FD4-4354-94C1-EE084DC498DB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AA22-23  /3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9943C28-D101-4590-9852-9B9C6D7F2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46"/>
          <a:stretch/>
        </p:blipFill>
        <p:spPr>
          <a:xfrm>
            <a:off x="15635" y="1016174"/>
            <a:ext cx="9020861" cy="8947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AE77DA3-3038-4396-8E98-C1C05D005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83" b="31873"/>
          <a:stretch/>
        </p:blipFill>
        <p:spPr>
          <a:xfrm>
            <a:off x="15635" y="1844824"/>
            <a:ext cx="9020861" cy="45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77F240-422A-4993-948F-57C87BD98A98}"/>
              </a:ext>
            </a:extLst>
          </p:cNvPr>
          <p:cNvSpPr/>
          <p:nvPr/>
        </p:nvSpPr>
        <p:spPr>
          <a:xfrm>
            <a:off x="467544" y="692696"/>
            <a:ext cx="821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80 attività didattiche;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curriculum Formativo o primo anno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20A6B0-4FD4-4354-94C1-EE084DC498DB}"/>
              </a:ext>
            </a:extLst>
          </p:cNvPr>
          <p:cNvSpPr/>
          <p:nvPr/>
        </p:nvSpPr>
        <p:spPr>
          <a:xfrm>
            <a:off x="812706" y="0"/>
            <a:ext cx="807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L-IM  AA22-23  /4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9943C28-D101-4590-9852-9B9C6D7F2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46"/>
          <a:stretch/>
        </p:blipFill>
        <p:spPr>
          <a:xfrm>
            <a:off x="15635" y="1016174"/>
            <a:ext cx="9020861" cy="8947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AE77DA3-3038-4396-8E98-C1C05D005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08" b="28722"/>
          <a:stretch/>
        </p:blipFill>
        <p:spPr>
          <a:xfrm>
            <a:off x="15635" y="1910934"/>
            <a:ext cx="9020861" cy="7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82E21-0E45-4DBE-B85F-8B01B7DB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94DA1-AF2F-4298-925E-5C323ECE38BD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4164A4-430D-4443-BB64-D91E018979A7}"/>
              </a:ext>
            </a:extLst>
          </p:cNvPr>
          <p:cNvSpPr/>
          <p:nvPr/>
        </p:nvSpPr>
        <p:spPr>
          <a:xfrm>
            <a:off x="755576" y="-27384"/>
            <a:ext cx="847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L-IM, confronto AA precedenti 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EBDD2B-0B36-4DA3-A486-C73A0ACD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533"/>
            <a:ext cx="9144000" cy="4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82E21-0E45-4DBE-B85F-8B01B7DB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94DA1-AF2F-4298-925E-5C323ECE38BD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4164A4-430D-4443-BB64-D91E018979A7}"/>
              </a:ext>
            </a:extLst>
          </p:cNvPr>
          <p:cNvSpPr/>
          <p:nvPr/>
        </p:nvSpPr>
        <p:spPr>
          <a:xfrm>
            <a:off x="755576" y="-15190"/>
            <a:ext cx="817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L-IM, criticità per gruppi SSD</a:t>
            </a: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26C447D-1C4F-4CD9-9B5B-F59BFEA2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" y="1376478"/>
            <a:ext cx="4552800" cy="4140754"/>
          </a:xfrm>
          <a:prstGeom prst="rect">
            <a:avLst/>
          </a:prstGeom>
          <a:ln w="12700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A4A4AF-F216-48FD-93C1-C550B858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9820"/>
            <a:ext cx="4506444" cy="409741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4334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755046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1.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d’atto del verbale della seduta precedente</a:t>
            </a:r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8F971-FBF1-4FC9-A44C-FAA02B855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42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217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AA22-23 /1</a:t>
            </a: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5AE111-938B-4929-8498-FDFF8B524DD1}"/>
              </a:ext>
            </a:extLst>
          </p:cNvPr>
          <p:cNvSpPr/>
          <p:nvPr/>
        </p:nvSpPr>
        <p:spPr>
          <a:xfrm>
            <a:off x="1115616" y="626785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51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9867C8-A6D4-4266-8B91-0489D43B6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30"/>
          <a:stretch/>
        </p:blipFill>
        <p:spPr>
          <a:xfrm>
            <a:off x="0" y="953757"/>
            <a:ext cx="9144000" cy="56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217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AA22-23 /2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5FC8A68-7E62-4D61-A472-C5233A6BB784}"/>
              </a:ext>
            </a:extLst>
          </p:cNvPr>
          <p:cNvSpPr/>
          <p:nvPr/>
        </p:nvSpPr>
        <p:spPr>
          <a:xfrm>
            <a:off x="1115616" y="626785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51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FF02CF7-0E94-4D13-8EE3-5A7B59E03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0" b="44992"/>
          <a:stretch/>
        </p:blipFill>
        <p:spPr>
          <a:xfrm>
            <a:off x="0" y="1844824"/>
            <a:ext cx="9144000" cy="451152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66B1499-F29B-4BAF-A479-9A25A8235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73"/>
          <a:stretch/>
        </p:blipFill>
        <p:spPr>
          <a:xfrm>
            <a:off x="0" y="953757"/>
            <a:ext cx="9144000" cy="8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217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AA22-23 /3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2E40AD-A13B-4C7C-9174-89F763D5ABA2}"/>
              </a:ext>
            </a:extLst>
          </p:cNvPr>
          <p:cNvSpPr/>
          <p:nvPr/>
        </p:nvSpPr>
        <p:spPr>
          <a:xfrm>
            <a:off x="1115616" y="698793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51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BAAB22-C592-4B5A-AE26-39DB7879B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17" b="19639"/>
          <a:stretch/>
        </p:blipFill>
        <p:spPr>
          <a:xfrm>
            <a:off x="0" y="1844824"/>
            <a:ext cx="9144000" cy="47525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DED039-9741-4516-980B-69DE029C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73"/>
          <a:stretch/>
        </p:blipFill>
        <p:spPr>
          <a:xfrm>
            <a:off x="0" y="1025765"/>
            <a:ext cx="9144000" cy="8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24C72A-1B31-49C9-AEF1-84002D58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23834F-3526-4578-9457-C02A608A579F}"/>
              </a:ext>
            </a:extLst>
          </p:cNvPr>
          <p:cNvSpPr/>
          <p:nvPr/>
        </p:nvSpPr>
        <p:spPr>
          <a:xfrm>
            <a:off x="755576" y="-27384"/>
            <a:ext cx="8217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risultati per LM-IM  AA22-23 /4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2E40AD-A13B-4C7C-9174-89F763D5ABA2}"/>
              </a:ext>
            </a:extLst>
          </p:cNvPr>
          <p:cNvSpPr/>
          <p:nvPr/>
        </p:nvSpPr>
        <p:spPr>
          <a:xfrm>
            <a:off x="1115616" y="698793"/>
            <a:ext cx="8219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dirty="0">
                <a:solidFill>
                  <a:srgbClr val="000000"/>
                </a:solidFill>
                <a:latin typeface="Arial" panose="020B0604020202020204" pitchFamily="34" charset="0"/>
              </a:rPr>
              <a:t>51 attività didattiche; </a:t>
            </a:r>
            <a:r>
              <a:rPr lang="it-IT" sz="1700" b="1" dirty="0">
                <a:solidFill>
                  <a:srgbClr val="000000"/>
                </a:solidFill>
                <a:latin typeface="Arial" panose="020B0604020202020204" pitchFamily="34" charset="0"/>
              </a:rPr>
              <a:t>in grassetto: insegnamenti obbligatori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BAAB22-C592-4B5A-AE26-39DB7879B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20" b="8280"/>
          <a:stretch/>
        </p:blipFill>
        <p:spPr>
          <a:xfrm>
            <a:off x="0" y="1991112"/>
            <a:ext cx="9144000" cy="208596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DED039-9741-4516-980B-69DE029C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73"/>
          <a:stretch/>
        </p:blipFill>
        <p:spPr>
          <a:xfrm>
            <a:off x="0" y="1100045"/>
            <a:ext cx="9144000" cy="8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82E21-0E45-4DBE-B85F-8B01B7DB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94DA1-AF2F-4298-925E-5C323ECE38BD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4164A4-430D-4443-BB64-D91E018979A7}"/>
              </a:ext>
            </a:extLst>
          </p:cNvPr>
          <p:cNvSpPr/>
          <p:nvPr/>
        </p:nvSpPr>
        <p:spPr>
          <a:xfrm>
            <a:off x="755576" y="-27384"/>
            <a:ext cx="8255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LM-IM, confronto AA precedenti</a:t>
            </a:r>
            <a:endParaRPr lang="it-IT" sz="2000" spc="-1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220237-248B-40C0-8BF1-7028F93B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4014"/>
            <a:ext cx="8579296" cy="53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30A724-7C99-4426-9279-4A607ECA6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3C3691-1688-46BF-987D-D37298F981D0}"/>
              </a:ext>
            </a:extLst>
          </p:cNvPr>
          <p:cNvSpPr/>
          <p:nvPr/>
        </p:nvSpPr>
        <p:spPr>
          <a:xfrm>
            <a:off x="899592" y="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</a:rPr>
              <a:t>Risultati del progetto Drop-out</a:t>
            </a:r>
          </a:p>
          <a:p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Tasso di abbandono (da ultima Relazione Ufficio Servizio agli Studenti – dicembre 2021)</a:t>
            </a:r>
            <a:endParaRPr lang="it-IT" sz="16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5BF440A-645C-4405-9DCF-DB998A5B2C48}"/>
              </a:ext>
            </a:extLst>
          </p:cNvPr>
          <p:cNvGrpSpPr/>
          <p:nvPr/>
        </p:nvGrpSpPr>
        <p:grpSpPr>
          <a:xfrm>
            <a:off x="-59777" y="850363"/>
            <a:ext cx="9240289" cy="5715719"/>
            <a:chOff x="-131785" y="850363"/>
            <a:chExt cx="9240289" cy="571571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EDE2FBC5-F360-4C63-82C2-566DC3F4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868" t="50139" r="29674" b="9742"/>
            <a:stretch/>
          </p:blipFill>
          <p:spPr>
            <a:xfrm>
              <a:off x="53516" y="1566361"/>
              <a:ext cx="9021600" cy="4999721"/>
            </a:xfrm>
            <a:prstGeom prst="rect">
              <a:avLst/>
            </a:prstGeom>
          </p:spPr>
        </p:pic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4E3AEE73-3D5B-42A7-9F66-CD961E825A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31785" y="850363"/>
              <a:ext cx="9240289" cy="778437"/>
              <a:chOff x="179512" y="741090"/>
              <a:chExt cx="8875476" cy="743694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7BD0E8BF-EA44-4679-BA19-494434CBD2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1101" t="21836" r="29525" b="71954"/>
              <a:stretch/>
            </p:blipFill>
            <p:spPr>
              <a:xfrm>
                <a:off x="179512" y="741090"/>
                <a:ext cx="8875476" cy="743694"/>
              </a:xfrm>
              <a:prstGeom prst="rect">
                <a:avLst/>
              </a:prstGeom>
            </p:spPr>
          </p:pic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A91B425C-E635-4E89-B433-03F1DE82B3A5}"/>
                  </a:ext>
                </a:extLst>
              </p:cNvPr>
              <p:cNvCxnSpPr/>
              <p:nvPr/>
            </p:nvCxnSpPr>
            <p:spPr>
              <a:xfrm>
                <a:off x="395536" y="836712"/>
                <a:ext cx="85689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AB7FDF0B-B137-4A6C-B1A3-FAAA7714C12E}"/>
              </a:ext>
            </a:extLst>
          </p:cNvPr>
          <p:cNvSpPr/>
          <p:nvPr/>
        </p:nvSpPr>
        <p:spPr>
          <a:xfrm>
            <a:off x="107504" y="5301208"/>
            <a:ext cx="9001000" cy="3651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40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F3C3691-1688-46BF-987D-D37298F981D0}"/>
              </a:ext>
            </a:extLst>
          </p:cNvPr>
          <p:cNvSpPr/>
          <p:nvPr/>
        </p:nvSpPr>
        <p:spPr>
          <a:xfrm>
            <a:off x="899592" y="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</a:rPr>
              <a:t>Risultati del progetto Drop-out</a:t>
            </a:r>
          </a:p>
          <a:p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Scheda CORSO DI LAUREA: INGEGNERIA MECCANICA – coorte 2021/22 (dati 07/22)</a:t>
            </a:r>
            <a:endParaRPr 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7193C3-2FE1-4AE9-86E1-7D2757772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7037" r="19288" b="33694"/>
          <a:stretch/>
        </p:blipFill>
        <p:spPr>
          <a:xfrm>
            <a:off x="179511" y="748452"/>
            <a:ext cx="8929449" cy="311259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09C31BE-ACBC-44E9-A67C-1FE6BDB47028}"/>
              </a:ext>
            </a:extLst>
          </p:cNvPr>
          <p:cNvSpPr/>
          <p:nvPr/>
        </p:nvSpPr>
        <p:spPr>
          <a:xfrm>
            <a:off x="105152" y="384936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-Bold"/>
              </a:rPr>
              <a:t>Quadro generale</a:t>
            </a:r>
          </a:p>
          <a:p>
            <a:r>
              <a:rPr lang="it-IT" dirty="0"/>
              <a:t>Gli studenti rispondenti al colloquio telefonico sono stati </a:t>
            </a:r>
            <a:r>
              <a:rPr lang="it-IT" b="1" dirty="0">
                <a:latin typeface="Calibri-Bold"/>
              </a:rPr>
              <a:t>99 </a:t>
            </a:r>
            <a:r>
              <a:rPr lang="it-IT" dirty="0"/>
              <a:t>sul totale di 125</a:t>
            </a:r>
            <a:r>
              <a:rPr lang="it-IT" b="1" dirty="0">
                <a:latin typeface="Calibri-Bold"/>
              </a:rPr>
              <a:t>.</a:t>
            </a:r>
          </a:p>
          <a:p>
            <a:r>
              <a:rPr lang="it-IT" dirty="0"/>
              <a:t>Fra gli studenti contattati </a:t>
            </a:r>
            <a:r>
              <a:rPr lang="it-IT" b="1" dirty="0">
                <a:latin typeface="Calibri-Bold"/>
              </a:rPr>
              <a:t>66 </a:t>
            </a:r>
            <a:r>
              <a:rPr lang="it-IT" dirty="0"/>
              <a:t>si dichiarano soddisfatti nel complesso del Corso di Laurea.</a:t>
            </a:r>
          </a:p>
          <a:p>
            <a:r>
              <a:rPr lang="it-IT" b="1" dirty="0">
                <a:latin typeface="Calibri-Bold"/>
              </a:rPr>
              <a:t>10 </a:t>
            </a:r>
            <a:r>
              <a:rPr lang="it-IT" dirty="0"/>
              <a:t>studenti pensano di cambiare corso di laurea e intendono iscriversi ad altro corso di laurea.</a:t>
            </a:r>
          </a:p>
          <a:p>
            <a:r>
              <a:rPr lang="it-IT" b="1" dirty="0">
                <a:latin typeface="Calibri-Bold"/>
              </a:rPr>
              <a:t>9 </a:t>
            </a:r>
            <a:r>
              <a:rPr lang="it-IT" dirty="0"/>
              <a:t>studenti pensano di ritirarsi e non intendono iscriversi ad un altro corso di laurea.</a:t>
            </a:r>
          </a:p>
          <a:p>
            <a:r>
              <a:rPr lang="it-IT" dirty="0"/>
              <a:t>Fra gli studenti contattati: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31 sono lavoratori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54 sono pendolari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16492C-8CC3-403B-9978-C3D682FECBD3}"/>
              </a:ext>
            </a:extLst>
          </p:cNvPr>
          <p:cNvSpPr txBox="1"/>
          <p:nvPr/>
        </p:nvSpPr>
        <p:spPr>
          <a:xfrm>
            <a:off x="4139952" y="5257562"/>
            <a:ext cx="43252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highlight>
                  <a:srgbClr val="FFFF00"/>
                </a:highlight>
              </a:rPr>
              <a:t>Entro metà novembre aggiornano tutto, </a:t>
            </a:r>
            <a:br>
              <a:rPr lang="it-IT" sz="1600" i="1" dirty="0">
                <a:highlight>
                  <a:srgbClr val="FFFF00"/>
                </a:highlight>
              </a:rPr>
            </a:br>
            <a:r>
              <a:rPr lang="it-IT" sz="1600" dirty="0">
                <a:highlight>
                  <a:srgbClr val="FFFF00"/>
                </a:highlight>
                <a:hlinkClick r:id="rId3"/>
              </a:rPr>
              <a:t>https://percorsistudenti.unipd.it/carriere/scuole/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endParaRPr lang="it-IT" sz="1600" i="1" dirty="0">
              <a:highlight>
                <a:srgbClr val="FFFF00"/>
              </a:highlight>
            </a:endParaRPr>
          </a:p>
          <a:p>
            <a:r>
              <a:rPr lang="it-IT" sz="1600" i="1" dirty="0">
                <a:highlight>
                  <a:srgbClr val="FFFF00"/>
                </a:highlight>
              </a:rPr>
              <a:t>Alessandra Biscaro</a:t>
            </a:r>
            <a:br>
              <a:rPr lang="it-IT" sz="1600" i="1" dirty="0">
                <a:highlight>
                  <a:srgbClr val="FFFF00"/>
                </a:highlight>
              </a:rPr>
            </a:br>
            <a:r>
              <a:rPr lang="it-IT" sz="1600" i="1" dirty="0">
                <a:highlight>
                  <a:srgbClr val="FFFF00"/>
                </a:highlight>
              </a:rPr>
              <a:t>direttrice </a:t>
            </a:r>
            <a:r>
              <a:rPr lang="it-IT" sz="1600" i="1" dirty="0">
                <a:highlight>
                  <a:srgbClr val="FFFF00"/>
                </a:highlight>
                <a:hlinkClick r:id="rId4"/>
              </a:rPr>
              <a:t>ufficio Servizi agli studenti</a:t>
            </a:r>
            <a:br>
              <a:rPr lang="it-IT" sz="1600" i="1" dirty="0">
                <a:highlight>
                  <a:srgbClr val="FFFF00"/>
                </a:highlight>
              </a:rPr>
            </a:br>
            <a:r>
              <a:rPr lang="it-IT" sz="1600" i="1" dirty="0">
                <a:highlight>
                  <a:srgbClr val="FFFF00"/>
                </a:highlight>
              </a:rPr>
              <a:t>università di </a:t>
            </a:r>
            <a:r>
              <a:rPr lang="it-IT" sz="1600" i="1" dirty="0" err="1">
                <a:highlight>
                  <a:srgbClr val="FFFF00"/>
                </a:highlight>
              </a:rPr>
              <a:t>padova</a:t>
            </a:r>
            <a:endParaRPr lang="it-IT" sz="1600" i="1" dirty="0">
              <a:highlight>
                <a:srgbClr val="FFFF00"/>
              </a:highlight>
            </a:endParaRPr>
          </a:p>
          <a:p>
            <a:endParaRPr lang="it-IT" sz="16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810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F3C3691-1688-46BF-987D-D37298F981D0}"/>
              </a:ext>
            </a:extLst>
          </p:cNvPr>
          <p:cNvSpPr/>
          <p:nvPr/>
        </p:nvSpPr>
        <p:spPr>
          <a:xfrm>
            <a:off x="899592" y="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</a:rPr>
              <a:t>Risultati del progetto Drop-out</a:t>
            </a:r>
          </a:p>
          <a:p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Scheda CORSO DI LAUREA: INGEGNERIA MECCANICA – coorte 2021/22 (dati 07/22)</a:t>
            </a:r>
            <a:endParaRPr 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09C31BE-ACBC-44E9-A67C-1FE6BDB47028}"/>
              </a:ext>
            </a:extLst>
          </p:cNvPr>
          <p:cNvSpPr/>
          <p:nvPr/>
        </p:nvSpPr>
        <p:spPr>
          <a:xfrm>
            <a:off x="36512" y="68804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-Bold"/>
              </a:rPr>
              <a:t>Criticità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Dal punto di vista personale: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23 studenti segnalano una mancanza di motivazione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35 studenti affermano di non possedere un adeguato metodo di studio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17 studenti riportano di non disporre di abbastanza tempo da dedicare allo studio a causa di</a:t>
            </a:r>
          </a:p>
          <a:p>
            <a:r>
              <a:rPr lang="it-IT" dirty="0"/>
              <a:t>impegni personali (es. lavoro, sport agonistico...)</a:t>
            </a:r>
          </a:p>
          <a:p>
            <a:r>
              <a:rPr lang="it-IT" i="1" dirty="0">
                <a:latin typeface="Calibri-Italic"/>
              </a:rPr>
              <a:t>-….</a:t>
            </a:r>
            <a:endParaRPr lang="it-IT" dirty="0"/>
          </a:p>
          <a:p>
            <a:endParaRPr lang="it-IT" i="1" dirty="0">
              <a:latin typeface="Calibri-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latin typeface="Calibri-Italic"/>
              </a:rPr>
              <a:t> </a:t>
            </a:r>
            <a:r>
              <a:rPr lang="it-IT" b="1" i="1" dirty="0"/>
              <a:t>Dal punto di vista didattico: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39 studenti riportano di non avere tutti i prerequisiti necessari (scuola superiore, poca</a:t>
            </a:r>
          </a:p>
          <a:p>
            <a:r>
              <a:rPr lang="it-IT" dirty="0"/>
              <a:t>preparazione, …) </a:t>
            </a:r>
          </a:p>
          <a:p>
            <a:r>
              <a:rPr lang="it-IT" dirty="0"/>
              <a:t>- 24 studenti hanno difficoltà legate ai contenuti delle materie di base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Dal punto di vista organizzativo:</a:t>
            </a:r>
          </a:p>
          <a:p>
            <a:r>
              <a:rPr lang="it-IT" dirty="0"/>
              <a:t>- 14 studenti segnalano orari di lezione e dei laboratori mal distribuiti o eccessivi</a:t>
            </a:r>
          </a:p>
          <a:p>
            <a:r>
              <a:rPr lang="it-IT" dirty="0"/>
              <a:t>- 40 studenti lamentano un carico didattico eccessivo</a:t>
            </a:r>
          </a:p>
          <a:p>
            <a:r>
              <a:rPr lang="it-IT" dirty="0"/>
              <a:t>- 26 studenti segnalano malfunzionamento o difficoltà a reperire informazioni sul sito / </a:t>
            </a:r>
            <a:r>
              <a:rPr lang="it-IT" dirty="0" err="1"/>
              <a:t>Uniweb</a:t>
            </a:r>
            <a:endParaRPr lang="it-IT" dirty="0"/>
          </a:p>
          <a:p>
            <a:r>
              <a:rPr lang="it-IT" dirty="0"/>
              <a:t>- 10 studenti hanno avuto difficoltà con la didattica a distanza</a:t>
            </a:r>
          </a:p>
          <a:p>
            <a:r>
              <a:rPr lang="it-IT" dirty="0"/>
              <a:t>- 2 studenti hanno fatto fatica a contattare i docenti</a:t>
            </a:r>
          </a:p>
          <a:p>
            <a:r>
              <a:rPr lang="it-IT" dirty="0"/>
              <a:t>- 1 studente segnala problemi nel reperire il materiale didattico</a:t>
            </a:r>
          </a:p>
          <a:p>
            <a:r>
              <a:rPr lang="it-IT" dirty="0"/>
              <a:t>- 5 studenti hanno riscontrato disagi nelle aule/aule studio</a:t>
            </a:r>
          </a:p>
        </p:txBody>
      </p:sp>
    </p:spTree>
    <p:extLst>
      <p:ext uri="{BB962C8B-B14F-4D97-AF65-F5344CB8AC3E}">
        <p14:creationId xmlns:p14="http://schemas.microsoft.com/office/powerpoint/2010/main" val="323743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F3C3691-1688-46BF-987D-D37298F981D0}"/>
              </a:ext>
            </a:extLst>
          </p:cNvPr>
          <p:cNvSpPr/>
          <p:nvPr/>
        </p:nvSpPr>
        <p:spPr>
          <a:xfrm>
            <a:off x="899592" y="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</a:rPr>
              <a:t>Risultati del progetto Drop-out</a:t>
            </a:r>
          </a:p>
          <a:p>
            <a:r>
              <a:rPr lang="it-IT" sz="1600" dirty="0">
                <a:solidFill>
                  <a:srgbClr val="FFFFFF"/>
                </a:solidFill>
                <a:latin typeface="Arial" panose="020B0604020202020204" pitchFamily="34" charset="0"/>
              </a:rPr>
              <a:t>Scheda CORSO DI LAUREA: INGEGNERIA MECCANICA – coorte 2021/22 (dati 07/22)</a:t>
            </a:r>
            <a:endParaRPr 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09C31BE-ACBC-44E9-A67C-1FE6BDB47028}"/>
              </a:ext>
            </a:extLst>
          </p:cNvPr>
          <p:cNvSpPr/>
          <p:nvPr/>
        </p:nvSpPr>
        <p:spPr>
          <a:xfrm>
            <a:off x="36512" y="8767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latin typeface="Calibri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alibri-Bold"/>
              </a:rPr>
              <a:t>Tipologie di supporto richieste</a:t>
            </a:r>
          </a:p>
          <a:p>
            <a:r>
              <a:rPr lang="it-IT" b="1" dirty="0">
                <a:latin typeface="Calibri-Bold"/>
              </a:rPr>
              <a:t>60 </a:t>
            </a:r>
            <a:r>
              <a:rPr lang="it-IT" dirty="0"/>
              <a:t>studenti segnalano l’intenzione di rivolgersi ad un servizio di supporto.</a:t>
            </a:r>
          </a:p>
          <a:p>
            <a:r>
              <a:rPr lang="it-IT" dirty="0"/>
              <a:t>In particolare: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7 studenti sono interessati al servizio di </a:t>
            </a:r>
            <a:r>
              <a:rPr lang="it-IT" i="1" dirty="0">
                <a:latin typeface="Calibri-Italic"/>
              </a:rPr>
              <a:t>Tutorato Informativo</a:t>
            </a:r>
            <a:endParaRPr lang="it-IT" dirty="0"/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16 studenti avrebbero necessità di frequentare nuovi </a:t>
            </a:r>
            <a:r>
              <a:rPr lang="it-IT" i="1" dirty="0">
                <a:latin typeface="Calibri-Italic"/>
              </a:rPr>
              <a:t>Gruppi di studio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40 studenti sono interessati al servizio di </a:t>
            </a:r>
            <a:r>
              <a:rPr lang="it-IT" i="1" dirty="0">
                <a:latin typeface="Calibri-Italic"/>
              </a:rPr>
              <a:t>Supporto al metodo di studio</a:t>
            </a:r>
          </a:p>
          <a:p>
            <a:r>
              <a:rPr lang="it-IT" i="1" dirty="0">
                <a:latin typeface="Calibri-Italic"/>
              </a:rPr>
              <a:t>- </a:t>
            </a:r>
            <a:r>
              <a:rPr lang="it-IT" dirty="0"/>
              <a:t>11 studenti sono interessati al servizio di </a:t>
            </a:r>
            <a:r>
              <a:rPr lang="it-IT" i="1" dirty="0">
                <a:latin typeface="Calibri-Italic"/>
              </a:rPr>
              <a:t>Supporto riorientamento</a:t>
            </a:r>
          </a:p>
          <a:p>
            <a:endParaRPr lang="it-IT" b="1" dirty="0">
              <a:latin typeface="Calibri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alibri-Bold"/>
              </a:rPr>
              <a:t>Particolarità/Note aggiuntive</a:t>
            </a:r>
          </a:p>
          <a:p>
            <a:r>
              <a:rPr lang="it-IT" dirty="0"/>
              <a:t>Numerosi studenti hanno riportato difficoltà nel superare gli esami, ma molti di loro lo considerano “normale”.</a:t>
            </a:r>
          </a:p>
        </p:txBody>
      </p:sp>
    </p:spTree>
    <p:extLst>
      <p:ext uri="{BB962C8B-B14F-4D97-AF65-F5344CB8AC3E}">
        <p14:creationId xmlns:p14="http://schemas.microsoft.com/office/powerpoint/2010/main" val="1437499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32EF90A-3789-41AA-B944-48383C5D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20688"/>
            <a:ext cx="9108504" cy="60287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Schede di monitoraggio da </a:t>
            </a:r>
            <a:r>
              <a:rPr lang="it-IT" sz="1800" dirty="0">
                <a:hlinkClick r:id="rId2"/>
              </a:rPr>
              <a:t>https://ava.miur.it/</a:t>
            </a: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Diversi Gruppi di Indicatori </a:t>
            </a:r>
            <a:r>
              <a:rPr lang="it-IT" sz="1600" dirty="0"/>
              <a:t>(es: A=didattica; B= internazionalizzazione; E=ulteriore approfondimento) </a:t>
            </a: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Linee guida fornite da CPQD: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Commenti ad alcuni indicatori </a:t>
            </a:r>
            <a:r>
              <a:rPr lang="it-IT" sz="1600" dirty="0" err="1"/>
              <a:t>iCxx</a:t>
            </a:r>
            <a:r>
              <a:rPr lang="it-IT" sz="1600" dirty="0"/>
              <a:t> e confronto con </a:t>
            </a:r>
            <a:r>
              <a:rPr lang="it-IT" sz="1600" dirty="0" err="1"/>
              <a:t>CdS</a:t>
            </a:r>
            <a:r>
              <a:rPr lang="it-IT" sz="1600" dirty="0"/>
              <a:t> stessa classe nell’area geografica e in Italia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Formulazione dei commenti,  analisi nel GAV, presentazione e discussione commenti in CCLA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La SMA debitamente commentata deve essere resa disponibile e inserita nella </a:t>
            </a:r>
            <a:r>
              <a:rPr lang="it-IT" sz="1600" dirty="0" err="1"/>
              <a:t>nella</a:t>
            </a:r>
            <a:r>
              <a:rPr lang="it-IT" sz="1600" dirty="0"/>
              <a:t> banca dati SUA-</a:t>
            </a:r>
            <a:r>
              <a:rPr lang="it-IT" sz="1600" dirty="0" err="1"/>
              <a:t>CdS</a:t>
            </a:r>
            <a:r>
              <a:rPr lang="it-IT" sz="1600" dirty="0"/>
              <a:t> entro la scadenza stabilita. La CPQD verifica l’avvenuta compilazione delle SMA.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A65258-045C-43F9-9C39-5BF2E148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1ABA0E-FF80-4F31-B62A-C5604A8D5EB7}"/>
              </a:ext>
            </a:extLst>
          </p:cNvPr>
          <p:cNvSpPr/>
          <p:nvPr/>
        </p:nvSpPr>
        <p:spPr>
          <a:xfrm>
            <a:off x="755576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4. Commenti agli indicatori ANVUR monitoraggio annuale - </a:t>
            </a:r>
            <a:r>
              <a:rPr lang="it-IT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CdS</a:t>
            </a:r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 IM </a:t>
            </a:r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2EA9B6F-0FC0-4653-A2DA-C4C7325C6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36000" r="24801" b="22173"/>
          <a:stretch/>
        </p:blipFill>
        <p:spPr>
          <a:xfrm>
            <a:off x="63106" y="908720"/>
            <a:ext cx="9045397" cy="39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755046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1900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Comunicazioni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A8F971-FBF1-4FC9-A44C-FAA02B855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14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400BD-92F0-464D-969E-FD9757F3F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D47A931-65EF-47FB-BAFB-483B61EE216E}"/>
              </a:ext>
            </a:extLst>
          </p:cNvPr>
          <p:cNvSpPr/>
          <p:nvPr/>
        </p:nvSpPr>
        <p:spPr>
          <a:xfrm>
            <a:off x="827584" y="-34935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4. Commenti agli indicatori ANVUR monitoraggio annuale: L-IM </a:t>
            </a:r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9C7A02-D35B-46EC-8C83-DA4ED2CD6FD6}"/>
              </a:ext>
            </a:extLst>
          </p:cNvPr>
          <p:cNvSpPr/>
          <p:nvPr/>
        </p:nvSpPr>
        <p:spPr>
          <a:xfrm>
            <a:off x="0" y="699075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avvii di carriera al primo anno: 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427 unità nel 2022/23 (il dato oscilla tra 420 e 480 unità negli ultimi 4 anni accademici). 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Regolarità nella progressione di carriera: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L’indicatore iC22 (percentuale degli immatricolati puri nel 2019/20 che si sono laureati entro la durata normale del corso – entro aprile 2023) (27,9%) è di poco inferiore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(33,1%) 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(31,1%) e inclusa nella forcella definita dalle oscillazioni delle quattro coorti precedenti (24,1-34,1%).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Attrattività: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La percentuale di iscritti al primo anno nell’AA 2022/23 provenienti da altre regioni (iC03) è stabile 12,6% e risulta sensibilmente inferiore sia a quella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(30,6%) che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(21,1%). Tuttavia l’indicatore è aumentato negli ultimi 5 anni (era 6,3% nell’AA 2018/19). 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Job placement: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percentuale di Laureati nel 2021 che dichiarano di svolgere un’attività lavorativa a un anno dal Titolo (iC06) è pari al 33,5% degli intervistati da Almalaurea nel 2022 e risulta:</a:t>
            </a:r>
          </a:p>
          <a:p>
            <a:pPr marL="1200150" lvl="2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deciso aumento rispetto agli intervistati nel 2021 (25,3%) e nel 2020 (30,7%);</a:t>
            </a:r>
          </a:p>
          <a:p>
            <a:pPr marL="1200150" lvl="2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superiore a quella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(27,9%) e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(23,9%).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Consistenza docenza: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Il rapporto tra studenti iscritti al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nel 2022/23 e numero di “docenti equivalenti” impegnati (iC27, dove “docenti equivalenti” è la somma delle ore di docenza erogata nel 2022/23 divisa per 120) rimane elevato (46,3) in quanto superiore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(41,5) e sensibilmente superiore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(34,2), indice di una criticità nelle risorse di docenza. Tuttavia, l’indicatore è diminuito (ovvero migliorato) rispetto all’anno accademico precedente (48,5).</a:t>
            </a:r>
          </a:p>
        </p:txBody>
      </p:sp>
    </p:spTree>
    <p:extLst>
      <p:ext uri="{BB962C8B-B14F-4D97-AF65-F5344CB8AC3E}">
        <p14:creationId xmlns:p14="http://schemas.microsoft.com/office/powerpoint/2010/main" val="188045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B400BD-92F0-464D-969E-FD9757F3F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9C7A02-D35B-46EC-8C83-DA4ED2CD6FD6}"/>
              </a:ext>
            </a:extLst>
          </p:cNvPr>
          <p:cNvSpPr/>
          <p:nvPr/>
        </p:nvSpPr>
        <p:spPr>
          <a:xfrm>
            <a:off x="35496" y="616614"/>
            <a:ext cx="90730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avvii di carriera al primo anno 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avvii di carriera al primo anno risultano 141 nel 2022/23, in linea con gli anni accademici 2019/20 e 2021/22 (146-149) e con l’eccezione del picco di iscritti (180) del 2021/22. Il numero di iscritti è sensibilmente superiore a quello dei 15 Corsi di Studio della stessa classe nella stessa area geografica (che saranno nel seguito indicati come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73 iscritti) e dei 56 Corsi di Studio nella stessa classe in Italia (indicati in seguito come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61 iscritti).  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Regolarità progressione di carriera: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percentuale degli immatricolati puri nel 2020/21 che si sono laureati entro la durata normale del corso (entro aprile 2023, iC22), è 45,3% e in linea con la terza coorte precedente, ma in diminuzione rispetto alle due coorti precedenti (57,0% e 52,7%), e in linea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(45,6%) e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(42,2%).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Attrattività: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percentuale di iscritti al primo anno nel 2022/23 laureati in altro Ateneo (iC04) è pari al 15,6%, a conferma dell’aumento di questo indicatore rispetto al periodo 2018-2020 (4,3-9,4%), ma decisamente inferiore sia a quella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(41,0%) che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(28,6%); questo dato conferma la limitata attrattività da fuori regione.   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Job placement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La percentuale di Laureati occupati a tre anni dal Titolo (iC07, dato Almalaurea anno 2022) è 100,0% e presenta un andamento stabilmente elevato negli ultimi 5 anni (tra 94,3% e 100%) ed è in linea con 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(96,6%) e superiore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(90,0%).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Consistenza docenza: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Il rapporto tra studenti iscritti al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nel 2022/23 e numero di “docenti equivalenti” impegnati (iC27, dove “docenti equivalenti” è la somma delle ore di docenza erogata nel 2022/23 divisa per 120) è diminuito per le ultime tre coorti passando da 33,1 a 30,5 (trend positivo), ma è sensibilmente superiore rispetto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CdSAG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(20,4) e ai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CdSI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(15,9), indice di criticità nelle risorse di docenza.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EE82AD-CA68-4F69-900E-87C61D4917DB}"/>
              </a:ext>
            </a:extLst>
          </p:cNvPr>
          <p:cNvSpPr/>
          <p:nvPr/>
        </p:nvSpPr>
        <p:spPr>
          <a:xfrm>
            <a:off x="827584" y="-15190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4. Commenti agli indicatori ANVUR monitoraggio annuale: LM-IM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76161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500118" cy="5235966"/>
          </a:xfrm>
        </p:spPr>
        <p:txBody>
          <a:bodyPr/>
          <a:lstStyle/>
          <a:p>
            <a:pPr marL="0" indent="0" algn="just" defTabSz="269875" eaLnBrk="1" hangingPunct="1">
              <a:spcBef>
                <a:spcPts val="1200"/>
              </a:spcBef>
              <a:buNone/>
              <a:defRPr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it-IT" sz="2800" i="1" dirty="0">
                <a:latin typeface="Algerian" panose="04020705040A02060702" pitchFamily="82" charset="0"/>
                <a:cs typeface="Arial" panose="020B0604020202020204" pitchFamily="34" charset="0"/>
              </a:rPr>
              <a:t>Grazie per l’attenzione</a:t>
            </a:r>
          </a:p>
          <a:p>
            <a:pPr lvl="0" algn="just">
              <a:buFont typeface="+mj-lt"/>
              <a:buAutoNum type="arabicPeriod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21363-7EEC-49EC-A655-939CCF9A2F1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FB6186-6C49-4AD4-9AF4-B1A9CC4C86DC}"/>
              </a:ext>
            </a:extLst>
          </p:cNvPr>
          <p:cNvSpPr/>
          <p:nvPr/>
        </p:nvSpPr>
        <p:spPr>
          <a:xfrm>
            <a:off x="827584" y="116632"/>
            <a:ext cx="8316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</p:txBody>
      </p:sp>
    </p:spTree>
    <p:extLst>
      <p:ext uri="{BB962C8B-B14F-4D97-AF65-F5344CB8AC3E}">
        <p14:creationId xmlns:p14="http://schemas.microsoft.com/office/powerpoint/2010/main" val="64549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251520" y="887926"/>
            <a:ext cx="8640960" cy="5472608"/>
          </a:xfrm>
        </p:spPr>
        <p:txBody>
          <a:bodyPr/>
          <a:lstStyle/>
          <a:p>
            <a:pPr marL="0" indent="0" algn="just" defTabSz="269875" eaLnBrk="1" hangingPunct="1">
              <a:spcBef>
                <a:spcPts val="0"/>
              </a:spcBef>
              <a:buNone/>
              <a:defRPr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Iniziative promosse da Ateneo e Scuola per lo svolgimento della settimana per il miglioramento della didattica:</a:t>
            </a:r>
          </a:p>
          <a:p>
            <a:pPr marL="0" indent="0" algn="just" defTabSz="269875" eaLnBrk="1" hangingPunct="1">
              <a:spcBef>
                <a:spcPts val="0"/>
              </a:spcBef>
              <a:buNone/>
              <a:defRPr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69875" eaLnBrk="1" hangingPunct="1">
              <a:spcBef>
                <a:spcPts val="600"/>
              </a:spcBef>
              <a:defRPr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Evento di Ateneo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Giovedì 16 novembre, Aula Magna a Palazzo Bo, 14.30-18.00, Giornata per il Miglioramento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Continuo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della Didattica dal titolo «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Intelligenza Artificiale: Sfide e Opportunità per la didattica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 defTabSz="269875" eaLnBrk="1" hangingPunct="1">
              <a:spcBef>
                <a:spcPts val="600"/>
              </a:spcBef>
              <a:defRPr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Evento di Scuola: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Venerdì 17 novembre ore 9.30-10.30 review dei progetti innovativi Teaching4Learning  (a partire dal 2019, dei Progetti DIECI, UNDICI, DODICI, TREDICI, FOURTEEN) e condivisione di buone pratiche e idee progettuali</a:t>
            </a:r>
          </a:p>
          <a:p>
            <a:pPr algn="just" defTabSz="269875" eaLnBrk="1" hangingPunct="1">
              <a:spcBef>
                <a:spcPts val="600"/>
              </a:spcBef>
              <a:defRPr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Convocare GAV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800" u="sng" dirty="0">
                <a:latin typeface="Arial" panose="020B0604020202020204" pitchFamily="34" charset="0"/>
                <a:cs typeface="Arial" panose="020B0604020202020204" pitchFamily="34" charset="0"/>
              </a:rPr>
              <a:t>prima del CCS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 per approfondire i risultati dell’indagine sull’opinione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just" defTabSz="269875" eaLnBrk="1" hangingPunct="1">
              <a:spcBef>
                <a:spcPts val="600"/>
              </a:spcBef>
              <a:defRPr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Incontrare i colleghi/le colleghe i cui insegnamenti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hanno ricevuto opinioni non sufficienti, «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al fine di affrontare con spirito costruttivo e collaborativo le problematiche emerse e condividere i necessari e opportuni correttivi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 defTabSz="269875" eaLnBrk="1" hangingPunct="1">
              <a:spcBef>
                <a:spcPts val="600"/>
              </a:spcBef>
              <a:defRPr/>
            </a:pP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Convocazione del CCS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per l’analisi dell’opinione espressa dagli studenti e dalle studentesse: indicatori complessivi e dei singoli insegnamenti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21363-7EEC-49EC-A655-939CCF9A2F1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14525A-4DA6-4FDD-9C85-6247B33269A3}"/>
              </a:ext>
            </a:extLst>
          </p:cNvPr>
          <p:cNvSpPr/>
          <p:nvPr/>
        </p:nvSpPr>
        <p:spPr>
          <a:xfrm>
            <a:off x="890714" y="-27384"/>
            <a:ext cx="7670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3. Settimana per il miglioramento della didattica: 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dei dati sull’opinione degli studenti e sulle carriere studenti</a:t>
            </a:r>
          </a:p>
        </p:txBody>
      </p:sp>
    </p:spTree>
    <p:extLst>
      <p:ext uri="{BB962C8B-B14F-4D97-AF65-F5344CB8AC3E}">
        <p14:creationId xmlns:p14="http://schemas.microsoft.com/office/powerpoint/2010/main" val="244161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2929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Scuola  AA 22-23</a:t>
            </a:r>
            <a:endParaRPr lang="it-IT" sz="1900" dirty="0"/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FFE72E7B-E958-43E1-851A-905C0AE6D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510" y="664488"/>
            <a:ext cx="3357696" cy="627106"/>
          </a:xfrm>
        </p:spPr>
        <p:txBody>
          <a:bodyPr/>
          <a:lstStyle/>
          <a:p>
            <a:pPr marL="0" indent="0" algn="ctr" defTabSz="269875" eaLnBrk="1" hangingPunct="1">
              <a:spcBef>
                <a:spcPts val="0"/>
              </a:spcBef>
              <a:buNone/>
              <a:defRPr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Corso di Laurea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A88D0E-11F4-47AD-A943-CCDA3DB7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" t="12668" r="4326" b="13523"/>
          <a:stretch/>
        </p:blipFill>
        <p:spPr>
          <a:xfrm>
            <a:off x="-36512" y="1740939"/>
            <a:ext cx="9219765" cy="413143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67A173E-F64E-4B95-A27B-71B1E8114313}"/>
              </a:ext>
            </a:extLst>
          </p:cNvPr>
          <p:cNvSpPr/>
          <p:nvPr/>
        </p:nvSpPr>
        <p:spPr>
          <a:xfrm rot="8195375">
            <a:off x="4782432" y="2046079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D02A02-996F-474E-80C9-18F1784871B9}"/>
              </a:ext>
            </a:extLst>
          </p:cNvPr>
          <p:cNvSpPr txBox="1"/>
          <p:nvPr/>
        </p:nvSpPr>
        <p:spPr>
          <a:xfrm>
            <a:off x="5004048" y="1753652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7.48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1623CB9-368C-49AC-A4F2-C376CDF7B5C4}"/>
              </a:ext>
            </a:extLst>
          </p:cNvPr>
          <p:cNvSpPr/>
          <p:nvPr/>
        </p:nvSpPr>
        <p:spPr>
          <a:xfrm rot="8287877">
            <a:off x="6656102" y="2047804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C1E0B1-4220-4E79-B059-B22C3B3C4AAE}"/>
              </a:ext>
            </a:extLst>
          </p:cNvPr>
          <p:cNvSpPr txBox="1"/>
          <p:nvPr/>
        </p:nvSpPr>
        <p:spPr>
          <a:xfrm>
            <a:off x="6876256" y="1772816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7.60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7724B04-5A68-421B-9CB3-096CDFC05247}"/>
              </a:ext>
            </a:extLst>
          </p:cNvPr>
          <p:cNvSpPr/>
          <p:nvPr/>
        </p:nvSpPr>
        <p:spPr>
          <a:xfrm rot="8195375">
            <a:off x="4809647" y="3280348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8BA636-A218-4164-94DF-AAFBF2A484D3}"/>
              </a:ext>
            </a:extLst>
          </p:cNvPr>
          <p:cNvSpPr txBox="1"/>
          <p:nvPr/>
        </p:nvSpPr>
        <p:spPr>
          <a:xfrm>
            <a:off x="5031263" y="2987921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7.47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C3AFF5F1-DD4A-41E8-8FC4-6E8450CC2894}"/>
              </a:ext>
            </a:extLst>
          </p:cNvPr>
          <p:cNvSpPr/>
          <p:nvPr/>
        </p:nvSpPr>
        <p:spPr>
          <a:xfrm rot="8287877">
            <a:off x="6728110" y="3282073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991AE2-B102-4113-AD19-0E3B6F5DDFE3}"/>
              </a:ext>
            </a:extLst>
          </p:cNvPr>
          <p:cNvSpPr txBox="1"/>
          <p:nvPr/>
        </p:nvSpPr>
        <p:spPr>
          <a:xfrm>
            <a:off x="6903471" y="3007085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7.65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DFA690A-3A50-4450-AF8E-F5EF7570FD22}"/>
              </a:ext>
            </a:extLst>
          </p:cNvPr>
          <p:cNvSpPr/>
          <p:nvPr/>
        </p:nvSpPr>
        <p:spPr>
          <a:xfrm rot="8195375">
            <a:off x="4902157" y="4530952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0246E3-1ACA-4343-955E-D720E4A28F17}"/>
              </a:ext>
            </a:extLst>
          </p:cNvPr>
          <p:cNvSpPr txBox="1"/>
          <p:nvPr/>
        </p:nvSpPr>
        <p:spPr>
          <a:xfrm>
            <a:off x="5095524" y="4311258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7.96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21A35A32-5996-4C02-8EA7-298328EF321C}"/>
              </a:ext>
            </a:extLst>
          </p:cNvPr>
          <p:cNvSpPr/>
          <p:nvPr/>
        </p:nvSpPr>
        <p:spPr>
          <a:xfrm rot="8287877">
            <a:off x="6772903" y="4582347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8CA4A7-9347-49E8-8F4C-476577CB3832}"/>
              </a:ext>
            </a:extLst>
          </p:cNvPr>
          <p:cNvSpPr txBox="1"/>
          <p:nvPr/>
        </p:nvSpPr>
        <p:spPr>
          <a:xfrm>
            <a:off x="7000793" y="4293096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8.04</a:t>
            </a:r>
          </a:p>
        </p:txBody>
      </p:sp>
    </p:spTree>
    <p:extLst>
      <p:ext uri="{BB962C8B-B14F-4D97-AF65-F5344CB8AC3E}">
        <p14:creationId xmlns:p14="http://schemas.microsoft.com/office/powerpoint/2010/main" val="306625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F92E91A-D0AA-4509-BC32-2382488C9B4D}"/>
              </a:ext>
            </a:extLst>
          </p:cNvPr>
          <p:cNvSpPr/>
          <p:nvPr/>
        </p:nvSpPr>
        <p:spPr>
          <a:xfrm>
            <a:off x="807768" y="0"/>
            <a:ext cx="82929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19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Scuola  AA 22-23</a:t>
            </a:r>
            <a:endParaRPr lang="it-IT" sz="1900" dirty="0"/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91748A55-F7B4-4FB9-A009-6846518869B4}"/>
              </a:ext>
            </a:extLst>
          </p:cNvPr>
          <p:cNvSpPr txBox="1">
            <a:spLocks/>
          </p:cNvSpPr>
          <p:nvPr/>
        </p:nvSpPr>
        <p:spPr bwMode="auto">
          <a:xfrm>
            <a:off x="2204468" y="692696"/>
            <a:ext cx="4599780" cy="6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9875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Corso di Laurea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Magistrale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02FA5C-9AEB-4306-9CB0-D4560051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12668" r="4327" b="15000"/>
          <a:stretch/>
        </p:blipFill>
        <p:spPr>
          <a:xfrm>
            <a:off x="-981" y="1659611"/>
            <a:ext cx="9109485" cy="402264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9A13086-E196-4908-8C9A-4F1EB80EBBBB}"/>
              </a:ext>
            </a:extLst>
          </p:cNvPr>
          <p:cNvSpPr/>
          <p:nvPr/>
        </p:nvSpPr>
        <p:spPr>
          <a:xfrm rot="8195375">
            <a:off x="4853879" y="1990410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AEAC85-8086-4F52-8247-84105FE47D11}"/>
              </a:ext>
            </a:extLst>
          </p:cNvPr>
          <p:cNvSpPr txBox="1"/>
          <p:nvPr/>
        </p:nvSpPr>
        <p:spPr>
          <a:xfrm>
            <a:off x="5007837" y="1673962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8.03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3C5AF1FC-C7F1-4DC7-AEEC-0C955ED2B8F3}"/>
              </a:ext>
            </a:extLst>
          </p:cNvPr>
          <p:cNvSpPr/>
          <p:nvPr/>
        </p:nvSpPr>
        <p:spPr>
          <a:xfrm rot="8287877">
            <a:off x="6678498" y="2003545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FF8796C-B266-4C95-8747-344936E99AB8}"/>
              </a:ext>
            </a:extLst>
          </p:cNvPr>
          <p:cNvSpPr txBox="1"/>
          <p:nvPr/>
        </p:nvSpPr>
        <p:spPr>
          <a:xfrm>
            <a:off x="6925867" y="1665797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8.14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62D447E0-2D52-40F0-995F-B5B48608ED26}"/>
              </a:ext>
            </a:extLst>
          </p:cNvPr>
          <p:cNvSpPr/>
          <p:nvPr/>
        </p:nvSpPr>
        <p:spPr>
          <a:xfrm rot="8195375">
            <a:off x="4828506" y="3271000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AFF91AE-6BD7-475B-9B1F-665F0EE93FE7}"/>
              </a:ext>
            </a:extLst>
          </p:cNvPr>
          <p:cNvSpPr txBox="1"/>
          <p:nvPr/>
        </p:nvSpPr>
        <p:spPr>
          <a:xfrm>
            <a:off x="5046705" y="2890746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8.12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5A697F91-00A4-4E97-AA3F-F91A6E35BB5B}"/>
              </a:ext>
            </a:extLst>
          </p:cNvPr>
          <p:cNvSpPr/>
          <p:nvPr/>
        </p:nvSpPr>
        <p:spPr>
          <a:xfrm rot="8287877">
            <a:off x="6700895" y="3278424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7A7775-B2A4-42AB-9B68-2EB566A19416}"/>
              </a:ext>
            </a:extLst>
          </p:cNvPr>
          <p:cNvSpPr txBox="1"/>
          <p:nvPr/>
        </p:nvSpPr>
        <p:spPr>
          <a:xfrm>
            <a:off x="6918913" y="2909910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8.3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ADA83EE9-1F29-4F99-8A03-739755C4DB2C}"/>
              </a:ext>
            </a:extLst>
          </p:cNvPr>
          <p:cNvSpPr/>
          <p:nvPr/>
        </p:nvSpPr>
        <p:spPr>
          <a:xfrm rot="8195375">
            <a:off x="4830149" y="4547195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9D80AC4-DF67-43F6-8FD5-51F9A254A3E5}"/>
              </a:ext>
            </a:extLst>
          </p:cNvPr>
          <p:cNvSpPr txBox="1"/>
          <p:nvPr/>
        </p:nvSpPr>
        <p:spPr>
          <a:xfrm>
            <a:off x="5046705" y="4254768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8.44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BDEDE7F5-5AEB-4C92-9A2A-7F7C790C3675}"/>
              </a:ext>
            </a:extLst>
          </p:cNvPr>
          <p:cNvSpPr/>
          <p:nvPr/>
        </p:nvSpPr>
        <p:spPr>
          <a:xfrm rot="8287877">
            <a:off x="6772903" y="4548920"/>
            <a:ext cx="251499" cy="8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BFD749F-822D-40A5-BF47-A44A4E1DC11D}"/>
              </a:ext>
            </a:extLst>
          </p:cNvPr>
          <p:cNvSpPr txBox="1"/>
          <p:nvPr/>
        </p:nvSpPr>
        <p:spPr>
          <a:xfrm>
            <a:off x="6918913" y="4273932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B0014"/>
                </a:solidFill>
              </a:rPr>
              <a:t>Scuola (LM)</a:t>
            </a:r>
          </a:p>
          <a:p>
            <a:r>
              <a:rPr lang="it-IT" sz="1400" dirty="0">
                <a:solidFill>
                  <a:srgbClr val="9B0014"/>
                </a:solidFill>
              </a:rPr>
              <a:t>8.51</a:t>
            </a:r>
          </a:p>
        </p:txBody>
      </p:sp>
    </p:spTree>
    <p:extLst>
      <p:ext uri="{BB962C8B-B14F-4D97-AF65-F5344CB8AC3E}">
        <p14:creationId xmlns:p14="http://schemas.microsoft.com/office/powerpoint/2010/main" val="42036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DED358-3A45-4BAE-ADE1-10120AD05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0E92076-1B3C-46B9-AC73-1EFA75E78C46}"/>
              </a:ext>
            </a:extLst>
          </p:cNvPr>
          <p:cNvSpPr/>
          <p:nvPr/>
        </p:nvSpPr>
        <p:spPr>
          <a:xfrm>
            <a:off x="755576" y="0"/>
            <a:ext cx="8178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22-23</a:t>
            </a:r>
            <a:endParaRPr lang="it-IT" sz="2000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A7DC880-6FF9-44D2-A2AC-3C248F356D8F}"/>
              </a:ext>
            </a:extLst>
          </p:cNvPr>
          <p:cNvGrpSpPr/>
          <p:nvPr/>
        </p:nvGrpSpPr>
        <p:grpSpPr>
          <a:xfrm>
            <a:off x="0" y="2060848"/>
            <a:ext cx="9144000" cy="3132540"/>
            <a:chOff x="0" y="3879354"/>
            <a:chExt cx="9144000" cy="313254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5A1425D-A15F-41D1-A289-03411AB81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79354"/>
              <a:ext cx="9144000" cy="313254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AD192F9-8132-45C0-BDB2-358377CC60BD}"/>
                </a:ext>
              </a:extLst>
            </p:cNvPr>
            <p:cNvSpPr/>
            <p:nvPr/>
          </p:nvSpPr>
          <p:spPr>
            <a:xfrm>
              <a:off x="6205511" y="6206600"/>
              <a:ext cx="372576" cy="1910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AFB4D76-D6F1-466B-8689-509753159DC2}"/>
                </a:ext>
              </a:extLst>
            </p:cNvPr>
            <p:cNvSpPr/>
            <p:nvPr/>
          </p:nvSpPr>
          <p:spPr>
            <a:xfrm>
              <a:off x="6215648" y="4235106"/>
              <a:ext cx="372576" cy="1623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1B6C8AEB-01A2-44FD-AAD0-460DAE5C2918}"/>
                </a:ext>
              </a:extLst>
            </p:cNvPr>
            <p:cNvSpPr/>
            <p:nvPr/>
          </p:nvSpPr>
          <p:spPr>
            <a:xfrm>
              <a:off x="6215648" y="4433867"/>
              <a:ext cx="372576" cy="1623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9190CD8-AC08-47B5-AE9B-3353BDF81256}"/>
                </a:ext>
              </a:extLst>
            </p:cNvPr>
            <p:cNvSpPr/>
            <p:nvPr/>
          </p:nvSpPr>
          <p:spPr>
            <a:xfrm>
              <a:off x="6195640" y="5812128"/>
              <a:ext cx="372576" cy="1623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8156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9950781-D9BA-49BE-A285-0B834938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8" y="620688"/>
            <a:ext cx="7869854" cy="302584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A28ADC4-022F-4017-BD6B-FF7CE0EEEE21}"/>
              </a:ext>
            </a:extLst>
          </p:cNvPr>
          <p:cNvSpPr/>
          <p:nvPr/>
        </p:nvSpPr>
        <p:spPr>
          <a:xfrm>
            <a:off x="755576" y="-27384"/>
            <a:ext cx="846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22-23 /1</a:t>
            </a:r>
            <a:endParaRPr lang="it-IT" sz="2000" dirty="0"/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46903594-0B26-475F-835A-147627F47903}"/>
              </a:ext>
            </a:extLst>
          </p:cNvPr>
          <p:cNvGrpSpPr/>
          <p:nvPr/>
        </p:nvGrpSpPr>
        <p:grpSpPr>
          <a:xfrm>
            <a:off x="1964976" y="2009940"/>
            <a:ext cx="432048" cy="808262"/>
            <a:chOff x="2195736" y="2282935"/>
            <a:chExt cx="432048" cy="808262"/>
          </a:xfrm>
        </p:grpSpPr>
        <p:sp>
          <p:nvSpPr>
            <p:cNvPr id="54" name="Freccia in giù 53">
              <a:extLst>
                <a:ext uri="{FF2B5EF4-FFF2-40B4-BE49-F238E27FC236}">
                  <a16:creationId xmlns:a16="http://schemas.microsoft.com/office/drawing/2014/main" id="{125EFE19-26FD-463B-925C-EC060BFFA57C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0BF0C67-2368-4F59-89ED-60B971DD8B80}"/>
                </a:ext>
              </a:extLst>
            </p:cNvPr>
            <p:cNvSpPr txBox="1"/>
            <p:nvPr/>
          </p:nvSpPr>
          <p:spPr>
            <a:xfrm rot="16200000">
              <a:off x="2029339" y="2477525"/>
              <a:ext cx="75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L-IM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A40FDE1E-429C-4B9D-BE7D-BD88CC4FB9DE}"/>
              </a:ext>
            </a:extLst>
          </p:cNvPr>
          <p:cNvGrpSpPr/>
          <p:nvPr/>
        </p:nvGrpSpPr>
        <p:grpSpPr>
          <a:xfrm rot="10800000" flipV="1">
            <a:off x="1397794" y="2228256"/>
            <a:ext cx="432048" cy="624680"/>
            <a:chOff x="75692" y="1235181"/>
            <a:chExt cx="432048" cy="624680"/>
          </a:xfrm>
        </p:grpSpPr>
        <p:sp>
          <p:nvSpPr>
            <p:cNvPr id="57" name="Freccia in giù 56">
              <a:extLst>
                <a:ext uri="{FF2B5EF4-FFF2-40B4-BE49-F238E27FC236}">
                  <a16:creationId xmlns:a16="http://schemas.microsoft.com/office/drawing/2014/main" id="{6B8B6B6B-B128-4594-AA05-E761F859EF92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387C35D1-FD04-4AAD-B7CD-4D277BFBB243}"/>
                </a:ext>
              </a:extLst>
            </p:cNvPr>
            <p:cNvSpPr txBox="1"/>
            <p:nvPr/>
          </p:nvSpPr>
          <p:spPr>
            <a:xfrm rot="16200000" flipH="1" flipV="1">
              <a:off x="757" y="136932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L-IAS</a:t>
              </a: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C66C9042-61EC-44D1-9A91-6ECA9EFE19D6}"/>
              </a:ext>
            </a:extLst>
          </p:cNvPr>
          <p:cNvGrpSpPr/>
          <p:nvPr/>
        </p:nvGrpSpPr>
        <p:grpSpPr>
          <a:xfrm>
            <a:off x="2694670" y="2108498"/>
            <a:ext cx="432048" cy="624681"/>
            <a:chOff x="368868" y="1428921"/>
            <a:chExt cx="432048" cy="624681"/>
          </a:xfrm>
        </p:grpSpPr>
        <p:sp>
          <p:nvSpPr>
            <p:cNvPr id="60" name="Freccia in giù 59">
              <a:extLst>
                <a:ext uri="{FF2B5EF4-FFF2-40B4-BE49-F238E27FC236}">
                  <a16:creationId xmlns:a16="http://schemas.microsoft.com/office/drawing/2014/main" id="{2E51C66A-3C48-494E-BD8F-DE7DF46662CB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0D64294-49CE-46B7-ACB0-4EC9471B0119}"/>
                </a:ext>
              </a:extLst>
            </p:cNvPr>
            <p:cNvSpPr txBox="1"/>
            <p:nvPr/>
          </p:nvSpPr>
          <p:spPr>
            <a:xfrm rot="16200000">
              <a:off x="293934" y="1563065"/>
              <a:ext cx="57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L-BIO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243DA8A3-FF30-4129-B4E1-62794069778D}"/>
              </a:ext>
            </a:extLst>
          </p:cNvPr>
          <p:cNvGrpSpPr/>
          <p:nvPr/>
        </p:nvGrpSpPr>
        <p:grpSpPr>
          <a:xfrm>
            <a:off x="1030808" y="2268452"/>
            <a:ext cx="432048" cy="624680"/>
            <a:chOff x="581966" y="4175171"/>
            <a:chExt cx="432048" cy="624680"/>
          </a:xfrm>
        </p:grpSpPr>
        <p:sp>
          <p:nvSpPr>
            <p:cNvPr id="63" name="Freccia in giù 62">
              <a:extLst>
                <a:ext uri="{FF2B5EF4-FFF2-40B4-BE49-F238E27FC236}">
                  <a16:creationId xmlns:a16="http://schemas.microsoft.com/office/drawing/2014/main" id="{D095DC63-FFA7-4364-AAAA-88205CFAD415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71B612AA-2886-45BF-BE71-676BE68D9E39}"/>
                </a:ext>
              </a:extLst>
            </p:cNvPr>
            <p:cNvSpPr txBox="1"/>
            <p:nvPr/>
          </p:nvSpPr>
          <p:spPr>
            <a:xfrm rot="16200000">
              <a:off x="507031" y="430931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L-IG</a:t>
              </a:r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89E618C3-F877-4708-8D19-D3EABBD6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6" y="3650424"/>
            <a:ext cx="7864496" cy="3022136"/>
          </a:xfrm>
          <a:prstGeom prst="rect">
            <a:avLst/>
          </a:prstGeom>
        </p:spPr>
      </p:pic>
      <p:grpSp>
        <p:nvGrpSpPr>
          <p:cNvPr id="65" name="Gruppo 64">
            <a:extLst>
              <a:ext uri="{FF2B5EF4-FFF2-40B4-BE49-F238E27FC236}">
                <a16:creationId xmlns:a16="http://schemas.microsoft.com/office/drawing/2014/main" id="{D4A9B975-D483-4BCC-A590-2417E4D9BAA3}"/>
              </a:ext>
            </a:extLst>
          </p:cNvPr>
          <p:cNvGrpSpPr/>
          <p:nvPr/>
        </p:nvGrpSpPr>
        <p:grpSpPr>
          <a:xfrm>
            <a:off x="1777144" y="5090299"/>
            <a:ext cx="432048" cy="808262"/>
            <a:chOff x="2195736" y="2282935"/>
            <a:chExt cx="432048" cy="808262"/>
          </a:xfrm>
        </p:grpSpPr>
        <p:sp>
          <p:nvSpPr>
            <p:cNvPr id="66" name="Freccia in giù 65">
              <a:extLst>
                <a:ext uri="{FF2B5EF4-FFF2-40B4-BE49-F238E27FC236}">
                  <a16:creationId xmlns:a16="http://schemas.microsoft.com/office/drawing/2014/main" id="{00D16899-6EE2-4F27-8B36-C7C0C8C5369F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703B270B-73F0-4A4B-A8DB-F19408C6FA3A}"/>
                </a:ext>
              </a:extLst>
            </p:cNvPr>
            <p:cNvSpPr txBox="1"/>
            <p:nvPr/>
          </p:nvSpPr>
          <p:spPr>
            <a:xfrm rot="16200000">
              <a:off x="2029339" y="2477525"/>
              <a:ext cx="75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L-IM</a:t>
              </a:r>
            </a:p>
          </p:txBody>
        </p: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9B5A907F-FDA3-4904-AD16-20850AE18D9B}"/>
              </a:ext>
            </a:extLst>
          </p:cNvPr>
          <p:cNvGrpSpPr/>
          <p:nvPr/>
        </p:nvGrpSpPr>
        <p:grpSpPr>
          <a:xfrm>
            <a:off x="1017592" y="5322496"/>
            <a:ext cx="432048" cy="624680"/>
            <a:chOff x="75692" y="1235181"/>
            <a:chExt cx="432048" cy="624680"/>
          </a:xfrm>
        </p:grpSpPr>
        <p:sp>
          <p:nvSpPr>
            <p:cNvPr id="69" name="Freccia in giù 68">
              <a:extLst>
                <a:ext uri="{FF2B5EF4-FFF2-40B4-BE49-F238E27FC236}">
                  <a16:creationId xmlns:a16="http://schemas.microsoft.com/office/drawing/2014/main" id="{AB41A961-1253-4688-A859-A45608719041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F09E03C7-243B-4BD5-A777-FABF974A22C0}"/>
                </a:ext>
              </a:extLst>
            </p:cNvPr>
            <p:cNvSpPr txBox="1"/>
            <p:nvPr/>
          </p:nvSpPr>
          <p:spPr>
            <a:xfrm rot="16200000">
              <a:off x="757" y="136932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L-IAS</a:t>
              </a:r>
            </a:p>
          </p:txBody>
        </p:sp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01A6C9BD-F25E-4F44-801A-5CB0F645CAA4}"/>
              </a:ext>
            </a:extLst>
          </p:cNvPr>
          <p:cNvGrpSpPr/>
          <p:nvPr/>
        </p:nvGrpSpPr>
        <p:grpSpPr>
          <a:xfrm>
            <a:off x="2729635" y="5126909"/>
            <a:ext cx="432048" cy="636006"/>
            <a:chOff x="368868" y="1417596"/>
            <a:chExt cx="432048" cy="636006"/>
          </a:xfrm>
        </p:grpSpPr>
        <p:sp>
          <p:nvSpPr>
            <p:cNvPr id="72" name="Freccia in giù 71">
              <a:extLst>
                <a:ext uri="{FF2B5EF4-FFF2-40B4-BE49-F238E27FC236}">
                  <a16:creationId xmlns:a16="http://schemas.microsoft.com/office/drawing/2014/main" id="{F1BF863A-9EFE-42F1-AAE4-C3FB32B58259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2C930842-406C-4B37-B77D-DAE89C1E9AD8}"/>
                </a:ext>
              </a:extLst>
            </p:cNvPr>
            <p:cNvSpPr txBox="1"/>
            <p:nvPr/>
          </p:nvSpPr>
          <p:spPr>
            <a:xfrm rot="16200000">
              <a:off x="307562" y="1551740"/>
              <a:ext cx="57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L-BIO</a:t>
              </a:r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E1FF7FCC-B921-4DA3-8554-21B577FC2B82}"/>
              </a:ext>
            </a:extLst>
          </p:cNvPr>
          <p:cNvGrpSpPr/>
          <p:nvPr/>
        </p:nvGrpSpPr>
        <p:grpSpPr>
          <a:xfrm rot="10800000" flipV="1">
            <a:off x="1263220" y="5322496"/>
            <a:ext cx="432048" cy="624680"/>
            <a:chOff x="581966" y="4175171"/>
            <a:chExt cx="432048" cy="624680"/>
          </a:xfrm>
        </p:grpSpPr>
        <p:sp>
          <p:nvSpPr>
            <p:cNvPr id="75" name="Freccia in giù 74">
              <a:extLst>
                <a:ext uri="{FF2B5EF4-FFF2-40B4-BE49-F238E27FC236}">
                  <a16:creationId xmlns:a16="http://schemas.microsoft.com/office/drawing/2014/main" id="{F01C6D91-E62E-4A00-92F5-039822012E77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7664A71B-F626-4828-8080-B98371B3901F}"/>
                </a:ext>
              </a:extLst>
            </p:cNvPr>
            <p:cNvSpPr txBox="1"/>
            <p:nvPr/>
          </p:nvSpPr>
          <p:spPr>
            <a:xfrm rot="5400000" flipH="1">
              <a:off x="507031" y="430931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7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4B32132-F0B7-4E08-AA4F-EEB9CBC0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812862"/>
            <a:ext cx="7990656" cy="307061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E7130-3FAB-4E32-94B6-9321F3D0D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8AA14-1E4F-4C5B-8706-C820D0265F95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A28ADC4-022F-4017-BD6B-FF7CE0EEEE21}"/>
              </a:ext>
            </a:extLst>
          </p:cNvPr>
          <p:cNvSpPr/>
          <p:nvPr/>
        </p:nvSpPr>
        <p:spPr>
          <a:xfrm>
            <a:off x="755576" y="-27384"/>
            <a:ext cx="846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Consiglio  di  Corso  di  Laurea  aggregato  in Ingegneria Meccanica</a:t>
            </a:r>
          </a:p>
          <a:p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</a:rPr>
              <a:t>Analisi opinione studenti e studentesse: Confronto con L-Scuola 22-23 /2</a:t>
            </a:r>
            <a:endParaRPr lang="it-IT" sz="2000" dirty="0"/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46903594-0B26-475F-835A-147627F47903}"/>
              </a:ext>
            </a:extLst>
          </p:cNvPr>
          <p:cNvGrpSpPr/>
          <p:nvPr/>
        </p:nvGrpSpPr>
        <p:grpSpPr>
          <a:xfrm>
            <a:off x="1612783" y="1745699"/>
            <a:ext cx="432048" cy="808262"/>
            <a:chOff x="2195736" y="2282935"/>
            <a:chExt cx="432048" cy="808262"/>
          </a:xfrm>
        </p:grpSpPr>
        <p:sp>
          <p:nvSpPr>
            <p:cNvPr id="54" name="Freccia in giù 53">
              <a:extLst>
                <a:ext uri="{FF2B5EF4-FFF2-40B4-BE49-F238E27FC236}">
                  <a16:creationId xmlns:a16="http://schemas.microsoft.com/office/drawing/2014/main" id="{125EFE19-26FD-463B-925C-EC060BFFA57C}"/>
                </a:ext>
              </a:extLst>
            </p:cNvPr>
            <p:cNvSpPr/>
            <p:nvPr/>
          </p:nvSpPr>
          <p:spPr>
            <a:xfrm>
              <a:off x="2195736" y="2515133"/>
              <a:ext cx="432048" cy="576064"/>
            </a:xfrm>
            <a:prstGeom prst="downArrow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0BF0C67-2368-4F59-89ED-60B971DD8B80}"/>
                </a:ext>
              </a:extLst>
            </p:cNvPr>
            <p:cNvSpPr txBox="1"/>
            <p:nvPr/>
          </p:nvSpPr>
          <p:spPr>
            <a:xfrm rot="16200000">
              <a:off x="2029339" y="2477525"/>
              <a:ext cx="75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L-IM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A40FDE1E-429C-4B9D-BE7D-BD88CC4FB9DE}"/>
              </a:ext>
            </a:extLst>
          </p:cNvPr>
          <p:cNvGrpSpPr/>
          <p:nvPr/>
        </p:nvGrpSpPr>
        <p:grpSpPr>
          <a:xfrm flipV="1">
            <a:off x="1985622" y="2633784"/>
            <a:ext cx="432048" cy="624680"/>
            <a:chOff x="75692" y="1235181"/>
            <a:chExt cx="432048" cy="624680"/>
          </a:xfrm>
        </p:grpSpPr>
        <p:sp>
          <p:nvSpPr>
            <p:cNvPr id="57" name="Freccia in giù 56">
              <a:extLst>
                <a:ext uri="{FF2B5EF4-FFF2-40B4-BE49-F238E27FC236}">
                  <a16:creationId xmlns:a16="http://schemas.microsoft.com/office/drawing/2014/main" id="{6B8B6B6B-B128-4594-AA05-E761F859EF92}"/>
                </a:ext>
              </a:extLst>
            </p:cNvPr>
            <p:cNvSpPr/>
            <p:nvPr/>
          </p:nvSpPr>
          <p:spPr>
            <a:xfrm>
              <a:off x="75692" y="128379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387C35D1-FD04-4AAD-B7CD-4D277BFBB243}"/>
                </a:ext>
              </a:extLst>
            </p:cNvPr>
            <p:cNvSpPr txBox="1"/>
            <p:nvPr/>
          </p:nvSpPr>
          <p:spPr>
            <a:xfrm rot="5400000" flipV="1">
              <a:off x="757" y="136932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L-IAS</a:t>
              </a: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C66C9042-61EC-44D1-9A91-6ECA9EFE19D6}"/>
              </a:ext>
            </a:extLst>
          </p:cNvPr>
          <p:cNvGrpSpPr/>
          <p:nvPr/>
        </p:nvGrpSpPr>
        <p:grpSpPr>
          <a:xfrm>
            <a:off x="2136584" y="1876743"/>
            <a:ext cx="432048" cy="624681"/>
            <a:chOff x="368868" y="1428921"/>
            <a:chExt cx="432048" cy="624681"/>
          </a:xfrm>
        </p:grpSpPr>
        <p:sp>
          <p:nvSpPr>
            <p:cNvPr id="60" name="Freccia in giù 59">
              <a:extLst>
                <a:ext uri="{FF2B5EF4-FFF2-40B4-BE49-F238E27FC236}">
                  <a16:creationId xmlns:a16="http://schemas.microsoft.com/office/drawing/2014/main" id="{2E51C66A-3C48-494E-BD8F-DE7DF46662CB}"/>
                </a:ext>
              </a:extLst>
            </p:cNvPr>
            <p:cNvSpPr/>
            <p:nvPr/>
          </p:nvSpPr>
          <p:spPr>
            <a:xfrm>
              <a:off x="368868" y="1477538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0D64294-49CE-46B7-ACB0-4EC9471B0119}"/>
                </a:ext>
              </a:extLst>
            </p:cNvPr>
            <p:cNvSpPr txBox="1"/>
            <p:nvPr/>
          </p:nvSpPr>
          <p:spPr>
            <a:xfrm rot="16200000">
              <a:off x="293934" y="1563065"/>
              <a:ext cx="576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L-BIO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243DA8A3-FF30-4129-B4E1-62794069778D}"/>
              </a:ext>
            </a:extLst>
          </p:cNvPr>
          <p:cNvGrpSpPr/>
          <p:nvPr/>
        </p:nvGrpSpPr>
        <p:grpSpPr>
          <a:xfrm>
            <a:off x="1227699" y="1991459"/>
            <a:ext cx="432048" cy="624680"/>
            <a:chOff x="581966" y="4175171"/>
            <a:chExt cx="432048" cy="624680"/>
          </a:xfrm>
        </p:grpSpPr>
        <p:sp>
          <p:nvSpPr>
            <p:cNvPr id="63" name="Freccia in giù 62">
              <a:extLst>
                <a:ext uri="{FF2B5EF4-FFF2-40B4-BE49-F238E27FC236}">
                  <a16:creationId xmlns:a16="http://schemas.microsoft.com/office/drawing/2014/main" id="{D095DC63-FFA7-4364-AAAA-88205CFAD415}"/>
                </a:ext>
              </a:extLst>
            </p:cNvPr>
            <p:cNvSpPr/>
            <p:nvPr/>
          </p:nvSpPr>
          <p:spPr>
            <a:xfrm>
              <a:off x="581966" y="4223787"/>
              <a:ext cx="432048" cy="576064"/>
            </a:xfrm>
            <a:prstGeom prst="downArrow">
              <a:avLst/>
            </a:prstGeom>
            <a:solidFill>
              <a:srgbClr val="BBE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71B612AA-2886-45BF-BE71-676BE68D9E39}"/>
                </a:ext>
              </a:extLst>
            </p:cNvPr>
            <p:cNvSpPr txBox="1"/>
            <p:nvPr/>
          </p:nvSpPr>
          <p:spPr>
            <a:xfrm rot="16200000">
              <a:off x="507031" y="4309315"/>
              <a:ext cx="576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L-IG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037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alamai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160847</TotalTime>
  <Words>2243</Words>
  <Application>Microsoft Office PowerPoint</Application>
  <PresentationFormat>Presentazione su schermo (4:3)</PresentationFormat>
  <Paragraphs>252</Paragraphs>
  <Slides>32</Slides>
  <Notes>3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32</vt:i4>
      </vt:variant>
    </vt:vector>
  </HeadingPairs>
  <TitlesOfParts>
    <vt:vector size="47" baseType="lpstr">
      <vt:lpstr>Algerian</vt:lpstr>
      <vt:lpstr>Arial</vt:lpstr>
      <vt:lpstr>Calibri</vt:lpstr>
      <vt:lpstr>Calibri Light</vt:lpstr>
      <vt:lpstr>Calibri-Bold</vt:lpstr>
      <vt:lpstr>Calibri-Italic</vt:lpstr>
      <vt:lpstr>Courier New</vt:lpstr>
      <vt:lpstr>Wingdings</vt:lpstr>
      <vt:lpstr>Tema di Office</vt:lpstr>
      <vt:lpstr>5_Personalizza struttura</vt:lpstr>
      <vt:lpstr>4_Personalizza struttura</vt:lpstr>
      <vt:lpstr>3_Personalizza struttura</vt:lpstr>
      <vt:lpstr>2_Personalizza struttura</vt:lpstr>
      <vt:lpstr>1_Personalizza struttura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Rottigni Chiara</cp:lastModifiedBy>
  <cp:revision>8572</cp:revision>
  <cp:lastPrinted>2020-12-04T09:30:33Z</cp:lastPrinted>
  <dcterms:created xsi:type="dcterms:W3CDTF">2013-03-27T22:29:07Z</dcterms:created>
  <dcterms:modified xsi:type="dcterms:W3CDTF">2023-11-20T07:12:32Z</dcterms:modified>
</cp:coreProperties>
</file>