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258" r:id="rId3"/>
    <p:sldId id="371" r:id="rId4"/>
    <p:sldId id="372" r:id="rId5"/>
    <p:sldId id="264" r:id="rId6"/>
    <p:sldId id="260" r:id="rId7"/>
    <p:sldId id="263" r:id="rId8"/>
    <p:sldId id="367" r:id="rId9"/>
    <p:sldId id="369" r:id="rId10"/>
    <p:sldId id="373" r:id="rId11"/>
    <p:sldId id="370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100"/>
    <a:srgbClr val="A10001"/>
    <a:srgbClr val="AA0004"/>
    <a:srgbClr val="AB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44"/>
    <p:restoredTop sz="97831"/>
  </p:normalViewPr>
  <p:slideViewPr>
    <p:cSldViewPr snapToGrid="0" showGuides="1">
      <p:cViewPr varScale="1">
        <p:scale>
          <a:sx n="94" d="100"/>
          <a:sy n="94" d="100"/>
        </p:scale>
        <p:origin x="902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="0" i="0" dirty="0">
                <a:latin typeface="Arial" panose="020B0604020202020204" pitchFamily="34" charset="0"/>
                <a:ea typeface="Verdana" panose="020B0604030504040204" pitchFamily="34" charset="0"/>
              </a:rPr>
              <a:t>Titolo del grafico</a:t>
            </a:r>
          </a:p>
        </c:rich>
      </c:tx>
      <c:layout>
        <c:manualLayout>
          <c:xMode val="edge"/>
          <c:yMode val="edge"/>
          <c:x val="0.38569203115638107"/>
          <c:y val="1.89683601777947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22-9240-B60E-22A9CD257786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22-9240-B60E-22A9CD257786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22-9240-B60E-22A9CD257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7569560"/>
        <c:axId val="537565624"/>
      </c:barChart>
      <c:catAx>
        <c:axId val="53756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37565624"/>
        <c:crosses val="autoZero"/>
        <c:auto val="1"/>
        <c:lblAlgn val="ctr"/>
        <c:lblOffset val="100"/>
        <c:noMultiLvlLbl val="0"/>
      </c:catAx>
      <c:valAx>
        <c:axId val="53756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3756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BB46658-6137-6593-E3D5-52E02283D4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93AC37B-46DE-3CEE-0AB6-1972D71709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6D87F-6909-5F49-870F-0E43CEF70EC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E11C83E-0DDA-5D3B-3779-4B43F4E575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2B3F15-7617-F668-AD14-6B78481A65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6FA9C-C949-3C47-848C-167EE7CE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3535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ADA0-77CB-904D-AF2A-64B531AE72E2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573D1-1DAE-8D46-8E72-DD65396A93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631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</a:t>
            </a:r>
            <a:r>
              <a:rPr lang="it-IT" baseline="0" dirty="0"/>
              <a:t> viene inserita un’immagine, può essere inserito un testo alternativo che consenta ad una sintesi vocale di leggerla, procedendo in questo modo: cliccare con tasto destro sul campo in cui è inserita l’immagine, dal menu selezionare «Formato immagine», si apre il menu a destra e si clicca sull’icona «Dimensioni e Proprietà», si seleziona «Testo Alternativo» e si inserisce la descrizione dell’immagine, come da esempio.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immagini puramente decorative è possibile utilizzare la funzione «Testo Alternativo» specificando nella casella di testo: «Immagine decorativa». Non inserire mai testo all’interno delle immagini.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Mac: per inserire testo alternativo cliccare con tasto destro sull’immagine, nel menu selezionare «Testo Alternativo», si apre una finestra dove è possibile inserire il testo alternativo.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754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</a:t>
            </a:r>
            <a:r>
              <a:rPr lang="it-IT" baseline="0" dirty="0"/>
              <a:t> viene inserita un’immagine, può essere inserito un testo alternativo che consenta ad una sintesi vocale di leggerla, procedendo in questo modo: cliccare con tasto destro sul campo in cui è inserita l’immagine, dal menu selezionare «Formato immagine», si apre il menu a destra e si clicca sull’icona «Dimensioni e Proprietà», si seleziona «Testo Alternativo» e si inserisce la descrizione dell’immagine, come da esempio.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immagini puramente decorative è possibile utilizzare la funzione «Testo Alternativo» specificando nella casella di testo: «Immagine decorativa». Non inserire mai testo all’interno delle immagini.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Mac: per inserire testo alternativo cliccare con tasto destro sull’immagine, nel menu selezionare «Testo Alternativo», si apre una finestra dove è possibile inserire il testo alternativo.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340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</a:t>
            </a:r>
            <a:r>
              <a:rPr lang="it-IT" baseline="0" dirty="0"/>
              <a:t> viene inserita un’immagine, può essere inserito un testo alternativo che consenta ad una sintesi vocale di leggerla, procedendo in questo modo: cliccare con tasto destro sul campo in cui è inserita l’immagine, dal menu selezionare «Formato immagine», si apre il menu a destra e si clicca sull’icona «Dimensioni e Proprietà», si seleziona «Testo Alternativo» e si inserisce la descrizione dell’immagine, come da esempio.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immagini puramente decorative è possibile utilizzare la funzione «Testo Alternativo» specificando nella casella di testo: «Immagine decorativa». Non inserire mai testo all’interno delle immagini.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Mac: per inserire testo alternativo cliccare con tasto destro sull’immagine, nel menu selezionare «Testo Alternativo», si apre una finestra dove è possibile inserire il testo alternativo.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629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 viene inserita una tabella,</a:t>
            </a:r>
            <a:r>
              <a:rPr lang="it-IT" baseline="0" dirty="0"/>
              <a:t> in modo che una sintesi vocale la possa leggere  correttamente, selezionare l’intera tabella. Sarà visualizzato sulla barra in alto il menù «Strumenti tabella», selezionare «Righe di intestazione» dal menù «Progettazione».</a:t>
            </a:r>
          </a:p>
          <a:p>
            <a:r>
              <a:rPr lang="it-IT" baseline="0" dirty="0"/>
              <a:t>Per Mac: selezionando la tabella comparirà nella barra in alto «Struttura Tabella», cliccare su «Struttura Tabella» e sulla barra a sinistra selezionare «Con riga di intestazione».</a:t>
            </a:r>
          </a:p>
          <a:p>
            <a:r>
              <a:rPr lang="it-IT" baseline="0" dirty="0"/>
              <a:t>Alcune sintesi vocali leggono correttamente la tabella nel formato .ppt, altre funzionano correttamente convertendo il file in PDF.</a:t>
            </a:r>
          </a:p>
          <a:p>
            <a:r>
              <a:rPr lang="it-IT" baseline="0" dirty="0"/>
              <a:t>Utilizzare una slide aggiuntiva,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successiva alla Tabella, in cui presentare le informazioni principali della tabella in un breve testo (paragrafo o punti elenco).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92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Quando</a:t>
            </a:r>
            <a:r>
              <a:rPr lang="it-IT" baseline="0" dirty="0"/>
              <a:t> viene inserita una formula, manualmente o mediante un’immagine, dev’essere inserito un testo alternativo che consenta ad una sintesi vocale di leggerla, procedendo in questo modo: cliccare con tasto destro sul campo in cui è inserita la formula, dal menù selezionare «Formato immagine». Si apre il menù a destra e si clicca sull’icona «Dimensioni e Proprietà», si clicca su «Testo Alternativo» e si inserisce la descrizione della formula per intero come da esempio.</a:t>
            </a:r>
          </a:p>
          <a:p>
            <a:r>
              <a:rPr lang="it-IT" baseline="0" dirty="0"/>
              <a:t>Per Mac: per inserire testo alternativo cliccare con tasto destro sull’immagine, dal menu selezionare «Testo Alternativo». Si apre una finestra dove è possibile inserire il testo alternativo.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182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Quando viene inserito un grafico, va sempre spiegato inserendo</a:t>
            </a:r>
            <a:r>
              <a:rPr lang="it-IT" baseline="0" dirty="0"/>
              <a:t> la tabella di dati, meglio se in una diapositiva successiva, in modo che una sintesi vocale possa leggere i dati che lo costituiscono.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Può essere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impiegata la funzione «Testo alternativo» per inserire una descrizione sintetica del grafico.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228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Video: in questo caso è stato inserito un brano musicale, solo a titolo di esempio.</a:t>
            </a:r>
          </a:p>
          <a:p>
            <a:r>
              <a:rPr lang="it-IT" dirty="0"/>
              <a:t>Nel caso di un video con un oratore, è necessaria l’attivazione di sottotitoli. Per attivare i sottotitoli su un video di </a:t>
            </a:r>
            <a:r>
              <a:rPr lang="it-IT" dirty="0" err="1"/>
              <a:t>Youtube</a:t>
            </a:r>
            <a:r>
              <a:rPr lang="it-IT" dirty="0"/>
              <a:t>, all’interno della finestra del video, cliccare sull’apposita icona in basso a destra.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94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</a:t>
            </a:r>
            <a:r>
              <a:rPr lang="it-IT" baseline="0" dirty="0"/>
              <a:t> viene inserita un’immagine, può essere inserito un testo alternativo che consenta ad una sintesi vocale di leggerla, procedendo in questo modo: cliccare con tasto destro sul campo in cui è inserita l’immagine, dal menu selezionare «Formato immagine», si apre il menu a destra e si clicca sull’icona «Dimensioni e Proprietà», si seleziona «Testo Alternativo» e si inserisce la descrizione dell’immagine, come da esempio.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immagini puramente decorative è possibile utilizzare la funzione «Testo Alternativo» specificando nella casella di testo: «Immagine decorativa». Non inserire mai testo all’interno delle immagini.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Mac: per inserire testo alternativo cliccare con tasto destro sull’immagine, nel menu selezionare «Testo Alternativo», si apre una finestra dove è possibile inserire il testo alternativo.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7215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4BD770A6-2608-ACD9-E0E0-3CC3CCB17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DA5CE3E-92B8-47CB-BB87-EC10F8D3A6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1423344"/>
            <a:ext cx="10728324" cy="829406"/>
          </a:xfrm>
        </p:spPr>
        <p:txBody>
          <a:bodyPr>
            <a:normAutofit/>
          </a:bodyPr>
          <a:lstStyle>
            <a:lvl1pPr marL="0" indent="0" algn="l">
              <a:buNone/>
              <a:defRPr sz="2000" b="1" baseline="0">
                <a:solidFill>
                  <a:srgbClr val="C000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il titolo del contenuto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78E82A-9569-686A-83DA-B54DE473B59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2652409"/>
            <a:ext cx="10728325" cy="35079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1600">
                <a:latin typeface="+mn-lt"/>
              </a:defRPr>
            </a:lvl1pPr>
          </a:lstStyle>
          <a:p>
            <a:r>
              <a:rPr lang="it-IT" sz="1800" dirty="0">
                <a:solidFill>
                  <a:schemeClr val="tx1"/>
                </a:solidFill>
              </a:rPr>
              <a:t>Fare clic per modificare il corpo del testo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AFEC183-2B62-84F7-1A7C-AECB64E8BF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759CD4D0-D807-7F9E-DE98-54B11D74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60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neu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0">
            <a:extLst>
              <a:ext uri="{FF2B5EF4-FFF2-40B4-BE49-F238E27FC236}">
                <a16:creationId xmlns:a16="http://schemas.microsoft.com/office/drawing/2014/main" id="{0B28F28D-E132-7461-591D-2331CC43C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9F9C96A2-B9C7-CD99-071F-4613941A11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7" y="1423344"/>
            <a:ext cx="10728325" cy="829406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C001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il titolo del contenuto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1E7C8F36-E602-7E89-BA2B-08DE9262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3" name="Connettore dritto 2">
            <a:extLst>
              <a:ext uri="{FF2B5EF4-FFF2-40B4-BE49-F238E27FC236}">
                <a16:creationId xmlns:a16="http://schemas.microsoft.com/office/drawing/2014/main" id="{1C104274-6D6C-B8DE-EC1F-841559392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365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0">
            <a:extLst>
              <a:ext uri="{FF2B5EF4-FFF2-40B4-BE49-F238E27FC236}">
                <a16:creationId xmlns:a16="http://schemas.microsoft.com/office/drawing/2014/main" id="{0B28F28D-E132-7461-591D-2331CC43C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630087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un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0">
            <a:extLst>
              <a:ext uri="{FF2B5EF4-FFF2-40B4-BE49-F238E27FC236}">
                <a16:creationId xmlns:a16="http://schemas.microsoft.com/office/drawing/2014/main" id="{482C6F8A-201E-6E59-7582-C851A9BD7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5AA7D10-E81C-BEBD-D7FF-464781544E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1412878"/>
            <a:ext cx="10728325" cy="122396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EE355C-F562-8977-9017-A9D41743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839" y="3429000"/>
            <a:ext cx="6614254" cy="2978150"/>
          </a:xfrm>
        </p:spPr>
        <p:txBody>
          <a:bodyPr lIns="0">
            <a:normAutofit/>
          </a:bodyPr>
          <a:lstStyle>
            <a:lvl1pPr marL="0" algn="l">
              <a:buFontTx/>
              <a:buNone/>
              <a:defRPr lang="it-IT" sz="1600" smtClean="0">
                <a:effectLst/>
              </a:defRPr>
            </a:lvl1pPr>
            <a:lvl2pPr marL="360000" marR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baseline="0">
                <a:latin typeface="+mn-lt"/>
              </a:defRPr>
            </a:lvl2pPr>
            <a:lvl3pPr marL="0" algn="l">
              <a:buFontTx/>
              <a:buNone/>
              <a:defRPr sz="1600">
                <a:latin typeface="+mn-lt"/>
              </a:defRPr>
            </a:lvl3pPr>
            <a:lvl4pPr marL="0" algn="l">
              <a:buFontTx/>
              <a:buNone/>
              <a:defRPr sz="1600">
                <a:latin typeface="+mn-lt"/>
              </a:defRPr>
            </a:lvl4pPr>
            <a:lvl5pPr marL="0" algn="l">
              <a:buFontTx/>
              <a:buNone/>
              <a:defRPr sz="1600">
                <a:latin typeface="+mn-lt"/>
              </a:defRPr>
            </a:lvl5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0FF06A33-633D-1AB6-D85C-117666527B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541971" y="3429000"/>
            <a:ext cx="3918190" cy="29781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01031A78-0146-528E-F2BC-CFB131A8C2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480587"/>
            <a:ext cx="11460161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5A8B5D1F-84F1-F101-8517-15D317BA2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7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0">
            <a:extLst>
              <a:ext uri="{FF2B5EF4-FFF2-40B4-BE49-F238E27FC236}">
                <a16:creationId xmlns:a16="http://schemas.microsoft.com/office/drawing/2014/main" id="{482C6F8A-201E-6E59-7582-C851A9BD7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5AA7D10-E81C-BEBD-D7FF-464781544E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1412876"/>
            <a:ext cx="10728325" cy="1223962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EE355C-F562-8977-9017-A9D417437A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8" y="3429000"/>
            <a:ext cx="10728325" cy="2657248"/>
          </a:xfrm>
        </p:spPr>
        <p:txBody>
          <a:bodyPr lIns="0" numCol="2" spcCol="360000">
            <a:noAutofit/>
          </a:bodyPr>
          <a:lstStyle>
            <a:lvl1pPr marL="0" algn="l">
              <a:buFontTx/>
              <a:buNone/>
              <a:defRPr lang="it-IT" sz="1600" smtClean="0">
                <a:effectLst/>
              </a:defRPr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0" algn="l">
              <a:buFontTx/>
              <a:buNone/>
              <a:defRPr sz="1600">
                <a:latin typeface="+mn-lt"/>
              </a:defRPr>
            </a:lvl3pPr>
            <a:lvl4pPr marL="0" algn="l">
              <a:buFontTx/>
              <a:buNone/>
              <a:defRPr sz="1600">
                <a:latin typeface="+mn-lt"/>
              </a:defRPr>
            </a:lvl4pPr>
            <a:lvl5pPr marL="0" algn="l">
              <a:buFontTx/>
              <a:buNone/>
              <a:defRPr sz="1600">
                <a:latin typeface="+mn-lt"/>
              </a:defRPr>
            </a:lvl5pPr>
          </a:lstStyle>
          <a:p>
            <a:pPr lvl="1"/>
            <a:r>
              <a:rPr lang="it-IT" dirty="0"/>
              <a:t>Fare clic per inserire il testo su due colonne</a:t>
            </a:r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FFD8F3AF-1B44-7735-307C-12C4061931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17B120AD-5A46-C1F2-5888-F24AE00E9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49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immagine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0">
            <a:extLst>
              <a:ext uri="{FF2B5EF4-FFF2-40B4-BE49-F238E27FC236}">
                <a16:creationId xmlns:a16="http://schemas.microsoft.com/office/drawing/2014/main" id="{883CF3F2-4666-D488-0FA3-1EF4227437BC}"/>
              </a:ext>
            </a:extLst>
          </p:cNvPr>
          <p:cNvSpPr txBox="1">
            <a:spLocks/>
          </p:cNvSpPr>
          <p:nvPr userDrawn="1"/>
        </p:nvSpPr>
        <p:spPr>
          <a:xfrm>
            <a:off x="4680066" y="0"/>
            <a:ext cx="7182196" cy="6676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7B3C2837-4C86-1F1D-7325-69ABCD773D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1837" y="1429871"/>
            <a:ext cx="10728325" cy="2936875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9CD733-8937-E6B6-1960-063F99AF0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4589463"/>
            <a:ext cx="10728324" cy="15001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7C3EFEAE-981D-5937-E6C3-3C535EE7C5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6CFF42D6-49C0-4D54-60D1-D719A9DDF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90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0">
            <a:extLst>
              <a:ext uri="{FF2B5EF4-FFF2-40B4-BE49-F238E27FC236}">
                <a16:creationId xmlns:a16="http://schemas.microsoft.com/office/drawing/2014/main" id="{71F79F89-FFF9-D382-E66E-746C360BE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36524C-EA9E-9617-66F0-F15E901F7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3214" y="141287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B4FB39-9D47-A2FE-FDBF-F2FBC1C4A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3" y="1412875"/>
            <a:ext cx="5181600" cy="435133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679AE81C-BF1F-EBD8-E334-51B15E375E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29F099E3-2A3D-30BD-9358-E8E3BFC62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92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0">
            <a:extLst>
              <a:ext uri="{FF2B5EF4-FFF2-40B4-BE49-F238E27FC236}">
                <a16:creationId xmlns:a16="http://schemas.microsoft.com/office/drawing/2014/main" id="{998B1999-84CA-1CDD-3B50-7BEFC52A91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94FB27-07DE-02E8-6732-9D309F629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412875"/>
            <a:ext cx="5157787" cy="823912"/>
          </a:xfrm>
        </p:spPr>
        <p:txBody>
          <a:bodyPr anchor="b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5EA866-6A6B-C2BD-6DA2-7B177DF33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2236787"/>
            <a:ext cx="5157787" cy="368458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0A06E3-08F0-17AB-6BA5-38E30BF1F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974" y="1412875"/>
            <a:ext cx="5183188" cy="823912"/>
          </a:xfrm>
        </p:spPr>
        <p:txBody>
          <a:bodyPr anchor="b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ECB166F-E949-2604-E79D-F63CB5C4C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974" y="2236787"/>
            <a:ext cx="5183188" cy="368458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64F2037E-6E9D-5AEB-916E-E295F4C9EF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11" name="Connettore dritto 10">
            <a:extLst>
              <a:ext uri="{FF2B5EF4-FFF2-40B4-BE49-F238E27FC236}">
                <a16:creationId xmlns:a16="http://schemas.microsoft.com/office/drawing/2014/main" id="{82921163-E398-1CBD-6F10-728A3068B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21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ppo atertura e chiusura">
    <p:bg>
      <p:bgPr>
        <a:gradFill>
          <a:gsLst>
            <a:gs pos="0">
              <a:srgbClr val="C00000"/>
            </a:gs>
            <a:gs pos="50000">
              <a:srgbClr val="C00100"/>
            </a:gs>
            <a:gs pos="100000">
              <a:srgbClr val="C0000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Dipartimento di Ingegneria industriale">
            <a:extLst>
              <a:ext uri="{FF2B5EF4-FFF2-40B4-BE49-F238E27FC236}">
                <a16:creationId xmlns:a16="http://schemas.microsoft.com/office/drawing/2014/main" id="{C2A61BF9-5986-D9AA-539E-AF5D2B3EE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1832" y="2530919"/>
            <a:ext cx="712058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4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Dipartimento di Ingegneria industriale">
            <a:extLst>
              <a:ext uri="{FF2B5EF4-FFF2-40B4-BE49-F238E27FC236}">
                <a16:creationId xmlns:a16="http://schemas.microsoft.com/office/drawing/2014/main" id="{252EC6B4-3585-E467-8210-967C180FA8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30647" y="964943"/>
            <a:ext cx="7120592" cy="1800000"/>
          </a:xfrm>
          <a:prstGeom prst="rect">
            <a:avLst/>
          </a:prstGeom>
        </p:spPr>
      </p:pic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7592" y="3454400"/>
            <a:ext cx="9096815" cy="1290388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7592" y="5134989"/>
            <a:ext cx="9096815" cy="758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 della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448324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9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1032" y="2666029"/>
            <a:ext cx="7404819" cy="1024228"/>
          </a:xfrm>
          <a:prstGeom prst="rect">
            <a:avLst/>
          </a:prstGeom>
        </p:spPr>
        <p:txBody>
          <a:bodyPr/>
          <a:lstStyle>
            <a:lvl1pPr algn="l"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Ringraziamenti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1032" y="4534097"/>
            <a:ext cx="7404819" cy="166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Contatti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DA4AAC0-A0AF-CB41-1984-1D8287E28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01032" y="329358"/>
            <a:ext cx="3324180" cy="215506"/>
          </a:xfrm>
          <a:prstGeom prst="rect">
            <a:avLst/>
          </a:prstGeom>
        </p:spPr>
      </p:pic>
      <p:cxnSp>
        <p:nvCxnSpPr>
          <p:cNvPr id="7" name="Connettore dritto 6">
            <a:extLst>
              <a:ext uri="{FF2B5EF4-FFF2-40B4-BE49-F238E27FC236}">
                <a16:creationId xmlns:a16="http://schemas.microsoft.com/office/drawing/2014/main" id="{B2ED7AC9-F550-19D0-A5A6-58A164D1D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01032" y="859031"/>
            <a:ext cx="1152969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417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DE40BA7-AD22-9D63-6EFF-2809C7C4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66" y="0"/>
            <a:ext cx="7182196" cy="6676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it-IT" dirty="0"/>
              <a:t>Titolo slide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47BC2D-CC85-0609-E654-DC4C51C6B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3043180"/>
            <a:ext cx="10515600" cy="198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0"/>
            <a:r>
              <a:rPr lang="it-IT" dirty="0"/>
              <a:t>Secondo livello</a:t>
            </a:r>
          </a:p>
          <a:p>
            <a:pPr lvl="0"/>
            <a:r>
              <a:rPr lang="it-IT" dirty="0"/>
              <a:t>Terzo livello</a:t>
            </a:r>
          </a:p>
          <a:p>
            <a:pPr lvl="0"/>
            <a:r>
              <a:rPr lang="it-IT" dirty="0"/>
              <a:t>Quarto livello</a:t>
            </a:r>
          </a:p>
          <a:p>
            <a:pPr lvl="0"/>
            <a:r>
              <a:rPr lang="it-IT" dirty="0"/>
              <a:t>Quinto livello</a:t>
            </a:r>
          </a:p>
        </p:txBody>
      </p:sp>
      <p:sp>
        <p:nvSpPr>
          <p:cNvPr id="7" name="Figura a mano libera 6">
            <a:extLst>
              <a:ext uri="{FF2B5EF4-FFF2-40B4-BE49-F238E27FC236}">
                <a16:creationId xmlns:a16="http://schemas.microsoft.com/office/drawing/2014/main" id="{8F0410C2-8E9F-1D61-455D-ED792EC4F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12237720" cy="682989"/>
          </a:xfrm>
          <a:custGeom>
            <a:avLst/>
            <a:gdLst>
              <a:gd name="connsiteX0" fmla="*/ 76200 w 12268200"/>
              <a:gd name="connsiteY0" fmla="*/ 0 h 6979920"/>
              <a:gd name="connsiteX1" fmla="*/ 12268200 w 12268200"/>
              <a:gd name="connsiteY1" fmla="*/ 30480 h 6979920"/>
              <a:gd name="connsiteX2" fmla="*/ 12252960 w 12268200"/>
              <a:gd name="connsiteY2" fmla="*/ 6979920 h 6979920"/>
              <a:gd name="connsiteX3" fmla="*/ 0 w 12268200"/>
              <a:gd name="connsiteY3" fmla="*/ 6903720 h 6979920"/>
              <a:gd name="connsiteX4" fmla="*/ 76200 w 12268200"/>
              <a:gd name="connsiteY4" fmla="*/ 0 h 6979920"/>
              <a:gd name="connsiteX0" fmla="*/ 365760 w 12268200"/>
              <a:gd name="connsiteY0" fmla="*/ 411480 h 6949440"/>
              <a:gd name="connsiteX1" fmla="*/ 12268200 w 12268200"/>
              <a:gd name="connsiteY1" fmla="*/ 0 h 6949440"/>
              <a:gd name="connsiteX2" fmla="*/ 12252960 w 12268200"/>
              <a:gd name="connsiteY2" fmla="*/ 6949440 h 6949440"/>
              <a:gd name="connsiteX3" fmla="*/ 0 w 12268200"/>
              <a:gd name="connsiteY3" fmla="*/ 6873240 h 6949440"/>
              <a:gd name="connsiteX4" fmla="*/ 365760 w 12268200"/>
              <a:gd name="connsiteY4" fmla="*/ 411480 h 6949440"/>
              <a:gd name="connsiteX0" fmla="*/ 30480 w 12268200"/>
              <a:gd name="connsiteY0" fmla="*/ 0 h 6949440"/>
              <a:gd name="connsiteX1" fmla="*/ 12268200 w 12268200"/>
              <a:gd name="connsiteY1" fmla="*/ 0 h 6949440"/>
              <a:gd name="connsiteX2" fmla="*/ 12252960 w 12268200"/>
              <a:gd name="connsiteY2" fmla="*/ 6949440 h 6949440"/>
              <a:gd name="connsiteX3" fmla="*/ 0 w 12268200"/>
              <a:gd name="connsiteY3" fmla="*/ 6873240 h 6949440"/>
              <a:gd name="connsiteX4" fmla="*/ 30480 w 12268200"/>
              <a:gd name="connsiteY4" fmla="*/ 0 h 6949440"/>
              <a:gd name="connsiteX0" fmla="*/ 0 w 12237720"/>
              <a:gd name="connsiteY0" fmla="*/ 0 h 6949440"/>
              <a:gd name="connsiteX1" fmla="*/ 12237720 w 12237720"/>
              <a:gd name="connsiteY1" fmla="*/ 0 h 6949440"/>
              <a:gd name="connsiteX2" fmla="*/ 12222480 w 12237720"/>
              <a:gd name="connsiteY2" fmla="*/ 6949440 h 6949440"/>
              <a:gd name="connsiteX3" fmla="*/ 365760 w 12237720"/>
              <a:gd name="connsiteY3" fmla="*/ 6431280 h 6949440"/>
              <a:gd name="connsiteX4" fmla="*/ 0 w 12237720"/>
              <a:gd name="connsiteY4" fmla="*/ 0 h 6949440"/>
              <a:gd name="connsiteX0" fmla="*/ 0 w 12237720"/>
              <a:gd name="connsiteY0" fmla="*/ 0 h 6949440"/>
              <a:gd name="connsiteX1" fmla="*/ 12237720 w 12237720"/>
              <a:gd name="connsiteY1" fmla="*/ 0 h 6949440"/>
              <a:gd name="connsiteX2" fmla="*/ 12222480 w 12237720"/>
              <a:gd name="connsiteY2" fmla="*/ 6949440 h 6949440"/>
              <a:gd name="connsiteX3" fmla="*/ 15240 w 12237720"/>
              <a:gd name="connsiteY3" fmla="*/ 6888480 h 6949440"/>
              <a:gd name="connsiteX4" fmla="*/ 0 w 12237720"/>
              <a:gd name="connsiteY4" fmla="*/ 0 h 6949440"/>
              <a:gd name="connsiteX0" fmla="*/ 0 w 12237720"/>
              <a:gd name="connsiteY0" fmla="*/ 0 h 6888480"/>
              <a:gd name="connsiteX1" fmla="*/ 12237720 w 12237720"/>
              <a:gd name="connsiteY1" fmla="*/ 0 h 6888480"/>
              <a:gd name="connsiteX2" fmla="*/ 12039600 w 12237720"/>
              <a:gd name="connsiteY2" fmla="*/ 6385560 h 6888480"/>
              <a:gd name="connsiteX3" fmla="*/ 15240 w 12237720"/>
              <a:gd name="connsiteY3" fmla="*/ 6888480 h 6888480"/>
              <a:gd name="connsiteX4" fmla="*/ 0 w 12237720"/>
              <a:gd name="connsiteY4" fmla="*/ 0 h 6888480"/>
              <a:gd name="connsiteX0" fmla="*/ 0 w 12237720"/>
              <a:gd name="connsiteY0" fmla="*/ 0 h 6888480"/>
              <a:gd name="connsiteX1" fmla="*/ 12237720 w 12237720"/>
              <a:gd name="connsiteY1" fmla="*/ 0 h 6888480"/>
              <a:gd name="connsiteX2" fmla="*/ 12222480 w 12237720"/>
              <a:gd name="connsiteY2" fmla="*/ 6873240 h 6888480"/>
              <a:gd name="connsiteX3" fmla="*/ 15240 w 12237720"/>
              <a:gd name="connsiteY3" fmla="*/ 6888480 h 6888480"/>
              <a:gd name="connsiteX4" fmla="*/ 0 w 12237720"/>
              <a:gd name="connsiteY4" fmla="*/ 0 h 6888480"/>
              <a:gd name="connsiteX0" fmla="*/ 0 w 12222480"/>
              <a:gd name="connsiteY0" fmla="*/ 0 h 6888480"/>
              <a:gd name="connsiteX1" fmla="*/ 11780520 w 12222480"/>
              <a:gd name="connsiteY1" fmla="*/ 487680 h 6888480"/>
              <a:gd name="connsiteX2" fmla="*/ 12222480 w 12222480"/>
              <a:gd name="connsiteY2" fmla="*/ 6873240 h 6888480"/>
              <a:gd name="connsiteX3" fmla="*/ 15240 w 12222480"/>
              <a:gd name="connsiteY3" fmla="*/ 6888480 h 6888480"/>
              <a:gd name="connsiteX4" fmla="*/ 0 w 12222480"/>
              <a:gd name="connsiteY4" fmla="*/ 0 h 6888480"/>
              <a:gd name="connsiteX0" fmla="*/ 0 w 12237720"/>
              <a:gd name="connsiteY0" fmla="*/ 15240 h 6903720"/>
              <a:gd name="connsiteX1" fmla="*/ 12237720 w 12237720"/>
              <a:gd name="connsiteY1" fmla="*/ 0 h 6903720"/>
              <a:gd name="connsiteX2" fmla="*/ 12222480 w 12237720"/>
              <a:gd name="connsiteY2" fmla="*/ 6888480 h 6903720"/>
              <a:gd name="connsiteX3" fmla="*/ 15240 w 12237720"/>
              <a:gd name="connsiteY3" fmla="*/ 6903720 h 6903720"/>
              <a:gd name="connsiteX4" fmla="*/ 0 w 12237720"/>
              <a:gd name="connsiteY4" fmla="*/ 15240 h 6903720"/>
              <a:gd name="connsiteX0" fmla="*/ 0 w 12237720"/>
              <a:gd name="connsiteY0" fmla="*/ 15240 h 6888482"/>
              <a:gd name="connsiteX1" fmla="*/ 12237720 w 12237720"/>
              <a:gd name="connsiteY1" fmla="*/ 0 h 6888482"/>
              <a:gd name="connsiteX2" fmla="*/ 12222480 w 12237720"/>
              <a:gd name="connsiteY2" fmla="*/ 6888480 h 6888482"/>
              <a:gd name="connsiteX3" fmla="*/ 746760 w 12237720"/>
              <a:gd name="connsiteY3" fmla="*/ 6756832 h 6888482"/>
              <a:gd name="connsiteX4" fmla="*/ 0 w 12237720"/>
              <a:gd name="connsiteY4" fmla="*/ 15240 h 6888482"/>
              <a:gd name="connsiteX0" fmla="*/ 0 w 12329160"/>
              <a:gd name="connsiteY0" fmla="*/ 15240 h 6756832"/>
              <a:gd name="connsiteX1" fmla="*/ 12237720 w 12329160"/>
              <a:gd name="connsiteY1" fmla="*/ 0 h 6756832"/>
              <a:gd name="connsiteX2" fmla="*/ 12329160 w 12329160"/>
              <a:gd name="connsiteY2" fmla="*/ 6741594 h 6756832"/>
              <a:gd name="connsiteX3" fmla="*/ 746760 w 12329160"/>
              <a:gd name="connsiteY3" fmla="*/ 6756832 h 6756832"/>
              <a:gd name="connsiteX4" fmla="*/ 0 w 12329160"/>
              <a:gd name="connsiteY4" fmla="*/ 15240 h 6756832"/>
              <a:gd name="connsiteX0" fmla="*/ 0 w 12237720"/>
              <a:gd name="connsiteY0" fmla="*/ 15240 h 6835952"/>
              <a:gd name="connsiteX1" fmla="*/ 12237720 w 12237720"/>
              <a:gd name="connsiteY1" fmla="*/ 0 h 6835952"/>
              <a:gd name="connsiteX2" fmla="*/ 12234892 w 12237720"/>
              <a:gd name="connsiteY2" fmla="*/ 6835952 h 6835952"/>
              <a:gd name="connsiteX3" fmla="*/ 746760 w 12237720"/>
              <a:gd name="connsiteY3" fmla="*/ 6756832 h 6835952"/>
              <a:gd name="connsiteX4" fmla="*/ 0 w 12237720"/>
              <a:gd name="connsiteY4" fmla="*/ 15240 h 683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7720" h="6835952">
                <a:moveTo>
                  <a:pt x="0" y="15240"/>
                </a:moveTo>
                <a:lnTo>
                  <a:pt x="12237720" y="0"/>
                </a:lnTo>
                <a:cubicBezTo>
                  <a:pt x="12236777" y="2278651"/>
                  <a:pt x="12235835" y="4557301"/>
                  <a:pt x="12234892" y="6835952"/>
                </a:cubicBezTo>
                <a:lnTo>
                  <a:pt x="746760" y="6756832"/>
                </a:lnTo>
                <a:lnTo>
                  <a:pt x="0" y="15240"/>
                </a:lnTo>
                <a:close/>
              </a:path>
            </a:pathLst>
          </a:custGeom>
          <a:solidFill>
            <a:srgbClr val="AA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 dirty="0">
              <a:latin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C9E0989-ECD6-0D73-B60E-A0C129A07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14960" y="185430"/>
            <a:ext cx="3324180" cy="21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5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50" r:id="rId4"/>
    <p:sldLayoutId id="2147483664" r:id="rId5"/>
    <p:sldLayoutId id="2147483651" r:id="rId6"/>
    <p:sldLayoutId id="2147483652" r:id="rId7"/>
    <p:sldLayoutId id="2147483653" r:id="rId8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554400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orient="horz" pos="890" userDrawn="1">
          <p15:clr>
            <a:srgbClr val="F26B43"/>
          </p15:clr>
        </p15:guide>
        <p15:guide id="6" orient="horz" pos="1661" userDrawn="1">
          <p15:clr>
            <a:srgbClr val="F26B43"/>
          </p15:clr>
        </p15:guide>
        <p15:guide id="7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C00000"/>
            </a:gs>
            <a:gs pos="50000">
              <a:srgbClr val="C00100"/>
            </a:gs>
            <a:gs pos="100000">
              <a:srgbClr val="C0000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2459F61-93D3-723B-249E-047D205F68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30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9200" indent="-349200" algn="l" defTabSz="55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-MT5zeY6CU" TargetMode="External"/><Relationship Id="rId5" Type="http://schemas.openxmlformats.org/officeDocument/2006/relationships/hyperlink" Target="https://www.youtube.com/watch?v=5-MT5zeY6CU" TargetMode="Externa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0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87BA0741-A2EA-55F9-DD70-E9DFA59BD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7592" y="3740717"/>
            <a:ext cx="9096815" cy="1290388"/>
          </a:xfrm>
        </p:spPr>
        <p:txBody>
          <a:bodyPr/>
          <a:lstStyle/>
          <a:p>
            <a:r>
              <a:rPr lang="it-IT" dirty="0"/>
              <a:t>Relazione per la prova finale</a:t>
            </a:r>
            <a:br>
              <a:rPr lang="it-IT" dirty="0"/>
            </a:br>
            <a:r>
              <a:rPr lang="it-IT" dirty="0"/>
              <a:t>«Titolo relazione»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C1E6A334-0A8B-5AB8-17B6-6644957B66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7592" y="5661448"/>
            <a:ext cx="4326735" cy="332938"/>
          </a:xfrm>
        </p:spPr>
        <p:txBody>
          <a:bodyPr/>
          <a:lstStyle/>
          <a:p>
            <a:pPr algn="l"/>
            <a:r>
              <a:rPr lang="it-IT" dirty="0"/>
              <a:t>Tutor universitario/a: Prof. …</a:t>
            </a:r>
          </a:p>
        </p:txBody>
      </p:sp>
      <p:sp>
        <p:nvSpPr>
          <p:cNvPr id="2" name="Segnaposto testo 8">
            <a:extLst>
              <a:ext uri="{FF2B5EF4-FFF2-40B4-BE49-F238E27FC236}">
                <a16:creationId xmlns:a16="http://schemas.microsoft.com/office/drawing/2014/main" id="{0875D7D6-26AE-ED6B-1673-390BD58F89BC}"/>
              </a:ext>
            </a:extLst>
          </p:cNvPr>
          <p:cNvSpPr txBox="1">
            <a:spLocks/>
          </p:cNvSpPr>
          <p:nvPr/>
        </p:nvSpPr>
        <p:spPr>
          <a:xfrm>
            <a:off x="6290476" y="5610647"/>
            <a:ext cx="4326735" cy="332938"/>
          </a:xfrm>
          <a:prstGeom prst="rect">
            <a:avLst/>
          </a:prstGeom>
        </p:spPr>
        <p:txBody>
          <a:bodyPr/>
          <a:lstStyle>
            <a:lvl1pPr marL="0" indent="0" algn="ctr" defTabSz="55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/>
              <a:t>Laureando/a: </a:t>
            </a:r>
            <a:r>
              <a:rPr lang="it-IT" dirty="0"/>
              <a:t>…</a:t>
            </a:r>
          </a:p>
        </p:txBody>
      </p:sp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34728E8C-8B33-2C03-5767-E37FBAD7C920}"/>
              </a:ext>
            </a:extLst>
          </p:cNvPr>
          <p:cNvSpPr txBox="1">
            <a:spLocks/>
          </p:cNvSpPr>
          <p:nvPr/>
        </p:nvSpPr>
        <p:spPr>
          <a:xfrm>
            <a:off x="1561453" y="6247965"/>
            <a:ext cx="2521020" cy="332938"/>
          </a:xfrm>
          <a:prstGeom prst="rect">
            <a:avLst/>
          </a:prstGeom>
        </p:spPr>
        <p:txBody>
          <a:bodyPr/>
          <a:lstStyle>
            <a:lvl1pPr marL="0" indent="0" algn="ctr" defTabSz="55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dirty="0"/>
              <a:t>Padova, …/…/202…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970D91F-1FD1-C8EF-D9D8-4001B95CD0A9}"/>
              </a:ext>
            </a:extLst>
          </p:cNvPr>
          <p:cNvSpPr txBox="1"/>
          <p:nvPr/>
        </p:nvSpPr>
        <p:spPr>
          <a:xfrm>
            <a:off x="3048000" y="2962192"/>
            <a:ext cx="6096000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it-IT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Corso di Laurea in Ingegneria …</a:t>
            </a:r>
          </a:p>
        </p:txBody>
      </p:sp>
    </p:spTree>
    <p:extLst>
      <p:ext uri="{BB962C8B-B14F-4D97-AF65-F5344CB8AC3E}">
        <p14:creationId xmlns:p14="http://schemas.microsoft.com/office/powerpoint/2010/main" val="179441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Introduzione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7BA671A-ECFF-01A1-4E34-353F7233B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Immagine di esempio</a:t>
            </a:r>
          </a:p>
        </p:txBody>
      </p:sp>
      <p:pic>
        <p:nvPicPr>
          <p:cNvPr id="6" name="Immagine 5" descr="&#10;&#10;Ritratto di Leonardo Da Vinci">
            <a:extLst>
              <a:ext uri="{FF2B5EF4-FFF2-40B4-BE49-F238E27FC236}">
                <a16:creationId xmlns:a16="http://schemas.microsoft.com/office/drawing/2014/main" id="{18DEE80D-9919-56C7-5847-2327D8E6D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203437"/>
            <a:ext cx="2369940" cy="355909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747FB6-AC59-7ADD-8398-0800C744BD0B}"/>
              </a:ext>
            </a:extLst>
          </p:cNvPr>
          <p:cNvSpPr txBox="1"/>
          <p:nvPr/>
        </p:nvSpPr>
        <p:spPr>
          <a:xfrm>
            <a:off x="6096000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4D5E872-33B6-E780-E5EA-3664927D6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844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Obiettivi del lavoro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7BA671A-ECFF-01A1-4E34-353F7233B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Immagine di esempio</a:t>
            </a:r>
          </a:p>
        </p:txBody>
      </p:sp>
      <p:pic>
        <p:nvPicPr>
          <p:cNvPr id="6" name="Immagine 5" descr="&#10;&#10;Ritratto di Leonardo Da Vinci">
            <a:extLst>
              <a:ext uri="{FF2B5EF4-FFF2-40B4-BE49-F238E27FC236}">
                <a16:creationId xmlns:a16="http://schemas.microsoft.com/office/drawing/2014/main" id="{18DEE80D-9919-56C7-5847-2327D8E6D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203437"/>
            <a:ext cx="2369940" cy="355909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747FB6-AC59-7ADD-8398-0800C744BD0B}"/>
              </a:ext>
            </a:extLst>
          </p:cNvPr>
          <p:cNvSpPr txBox="1"/>
          <p:nvPr/>
        </p:nvSpPr>
        <p:spPr>
          <a:xfrm>
            <a:off x="6096000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4D5E872-33B6-E780-E5EA-3664927D6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2778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7BA671A-ECFF-01A1-4E34-353F7233B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Immagine di esempio</a:t>
            </a:r>
          </a:p>
        </p:txBody>
      </p:sp>
      <p:pic>
        <p:nvPicPr>
          <p:cNvPr id="6" name="Immagine 5" descr="&#10;&#10;Ritratto di Leonardo Da Vinci">
            <a:extLst>
              <a:ext uri="{FF2B5EF4-FFF2-40B4-BE49-F238E27FC236}">
                <a16:creationId xmlns:a16="http://schemas.microsoft.com/office/drawing/2014/main" id="{18DEE80D-9919-56C7-5847-2327D8E6D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203437"/>
            <a:ext cx="2369940" cy="355909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747FB6-AC59-7ADD-8398-0800C744BD0B}"/>
              </a:ext>
            </a:extLst>
          </p:cNvPr>
          <p:cNvSpPr txBox="1"/>
          <p:nvPr/>
        </p:nvSpPr>
        <p:spPr>
          <a:xfrm>
            <a:off x="6096000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4D5E872-33B6-E780-E5EA-3664927D6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738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282D84A-9A54-E03F-85ED-A900F2D9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Tabelle</a:t>
            </a:r>
          </a:p>
        </p:txBody>
      </p:sp>
      <p:sp>
        <p:nvSpPr>
          <p:cNvPr id="2" name="Sottotitolo 1">
            <a:extLst>
              <a:ext uri="{FF2B5EF4-FFF2-40B4-BE49-F238E27FC236}">
                <a16:creationId xmlns:a16="http://schemas.microsoft.com/office/drawing/2014/main" id="{9F7FA420-F1A9-9129-E1D2-386C09957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1423344"/>
            <a:ext cx="10728324" cy="485236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Tabella di esempio</a:t>
            </a:r>
          </a:p>
        </p:txBody>
      </p:sp>
      <p:graphicFrame>
        <p:nvGraphicFramePr>
          <p:cNvPr id="7" name="Tabella" descr="Tabella di sei righe e sette colonne" title="Tabella">
            <a:extLst>
              <a:ext uri="{FF2B5EF4-FFF2-40B4-BE49-F238E27FC236}">
                <a16:creationId xmlns:a16="http://schemas.microsoft.com/office/drawing/2014/main" id="{7ED21144-7190-BD82-BC1B-66DF06BF4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920571"/>
              </p:ext>
            </p:extLst>
          </p:nvPr>
        </p:nvGraphicFramePr>
        <p:xfrm>
          <a:off x="731838" y="2314428"/>
          <a:ext cx="9828798" cy="3275783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404114">
                  <a:extLst>
                    <a:ext uri="{9D8B030D-6E8A-4147-A177-3AD203B41FA5}">
                      <a16:colId xmlns:a16="http://schemas.microsoft.com/office/drawing/2014/main" val="1045081342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244686615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199290320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3591112279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338895427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1541868908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2811412549"/>
                    </a:ext>
                  </a:extLst>
                </a:gridCol>
              </a:tblGrid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</a:t>
                      </a:r>
                      <a:r>
                        <a:rPr lang="it-IT" sz="1400" b="1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it-IT" sz="1400" b="0" baseline="0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it-IT" sz="14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</a:t>
                      </a:r>
                      <a:r>
                        <a:rPr lang="it-IT" sz="1400" b="0" baseline="0" dirty="0">
                          <a:solidFill>
                            <a:schemeClr val="tx2"/>
                          </a:solidFill>
                        </a:rPr>
                        <a:t> 2</a:t>
                      </a:r>
                      <a:endParaRPr lang="it-IT" sz="14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957396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617733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408510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55443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1890490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9966861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5471245"/>
                  </a:ext>
                </a:extLst>
              </a:tr>
            </a:tbl>
          </a:graphicData>
        </a:graphic>
      </p:graphicFrame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1314D24-341F-6654-67C6-05684D487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57137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18F8ED-56AC-9DBE-961B-95D65906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 con formule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E3E4BB5-2EFE-97CA-9F2D-5EDC4348E7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Formula di esempio</a:t>
            </a:r>
          </a:p>
        </p:txBody>
      </p:sp>
      <p:pic>
        <p:nvPicPr>
          <p:cNvPr id="10" name="Immagine 9" descr="formula">
            <a:extLst>
              <a:ext uri="{FF2B5EF4-FFF2-40B4-BE49-F238E27FC236}">
                <a16:creationId xmlns:a16="http://schemas.microsoft.com/office/drawing/2014/main" id="{2C720F0E-4158-15B4-A3E0-52446341D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54" y="2544253"/>
            <a:ext cx="3968477" cy="176949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A3E15B-3386-B38D-36DA-331BAC1C1D78}"/>
              </a:ext>
            </a:extLst>
          </p:cNvPr>
          <p:cNvSpPr txBox="1"/>
          <p:nvPr/>
        </p:nvSpPr>
        <p:spPr>
          <a:xfrm>
            <a:off x="6067362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formula matematica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FA5F51-5AF6-3221-CA5B-DE7CD5822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3152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282D84A-9A54-E03F-85ED-A900F2D9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Grafici</a:t>
            </a:r>
          </a:p>
        </p:txBody>
      </p:sp>
      <p:sp>
        <p:nvSpPr>
          <p:cNvPr id="2" name="Sottotitolo 1">
            <a:extLst>
              <a:ext uri="{FF2B5EF4-FFF2-40B4-BE49-F238E27FC236}">
                <a16:creationId xmlns:a16="http://schemas.microsoft.com/office/drawing/2014/main" id="{9F7FA420-F1A9-9129-E1D2-386C09957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Grafico di esempio</a:t>
            </a:r>
          </a:p>
        </p:txBody>
      </p:sp>
      <p:graphicFrame>
        <p:nvGraphicFramePr>
          <p:cNvPr id="4" name="Segnaposto contenuto 14" descr="Il grafico rappresenta...&#10;&#10;">
            <a:extLst>
              <a:ext uri="{FF2B5EF4-FFF2-40B4-BE49-F238E27FC236}">
                <a16:creationId xmlns:a16="http://schemas.microsoft.com/office/drawing/2014/main" id="{188603A3-70F7-6190-C740-ED3EF2B4EB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552890"/>
              </p:ext>
            </p:extLst>
          </p:nvPr>
        </p:nvGraphicFramePr>
        <p:xfrm>
          <a:off x="731837" y="2024082"/>
          <a:ext cx="9190298" cy="419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6AD3C204-A068-4662-FD0D-3401073B8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788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F7833484-6C92-97BA-74D1-9BE3C3E58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Video di esempio</a:t>
            </a:r>
          </a:p>
        </p:txBody>
      </p:sp>
      <p:pic>
        <p:nvPicPr>
          <p:cNvPr id="3" name="5-MT5zeY6CU" descr="Il Chiaro di Luna di Ludwig Van Beethoven" title="Video musicale">
            <a:extLst>
              <a:ext uri="{FF2B5EF4-FFF2-40B4-BE49-F238E27FC236}">
                <a16:creationId xmlns:a16="http://schemas.microsoft.com/office/drawing/2014/main" id="{3B36451F-8093-2982-C907-A861A78C8856}"/>
              </a:ext>
            </a:extLst>
          </p:cNvPr>
          <p:cNvPicPr>
            <a:picLocks noGrp="1" noRot="1" noChangeAspect="1"/>
          </p:cNvPicPr>
          <p:nvPr>
            <p:ph sz="quarter" idx="4294967295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1838" y="2127020"/>
            <a:ext cx="4460875" cy="3348037"/>
          </a:xfrm>
          <a:prstGeom prst="rect">
            <a:avLst/>
          </a:prstGeom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CF97CB1-3B8E-F7A4-F628-6A402C399316}"/>
              </a:ext>
            </a:extLst>
          </p:cNvPr>
          <p:cNvSpPr txBox="1">
            <a:spLocks/>
          </p:cNvSpPr>
          <p:nvPr/>
        </p:nvSpPr>
        <p:spPr>
          <a:xfrm>
            <a:off x="639860" y="5475811"/>
            <a:ext cx="5955528" cy="49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00" indent="-349200" algn="l" defTabSz="554400" rtl="0" eaLnBrk="1" latinLnBrk="0" hangingPunct="1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dirty="0">
                <a:latin typeface="Arial" panose="020B0604020202020204" pitchFamily="34" charset="0"/>
                <a:ea typeface="Verdana" panose="020B0604030504040204" pitchFamily="34" charset="0"/>
                <a:hlinkClick r:id="rId5"/>
              </a:rPr>
              <a:t>https://www.youtube.com/watch?v=5-MT5zeY6CU</a:t>
            </a:r>
            <a:endParaRPr lang="it-IT" dirty="0"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1CEB49D-744E-E244-9010-F3E8158BD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0150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Conclusioni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7BA671A-ECFF-01A1-4E34-353F7233B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Immagine di esempio</a:t>
            </a:r>
          </a:p>
        </p:txBody>
      </p:sp>
      <p:pic>
        <p:nvPicPr>
          <p:cNvPr id="6" name="Immagine 5" descr="&#10;&#10;Ritratto di Leonardo Da Vinci">
            <a:extLst>
              <a:ext uri="{FF2B5EF4-FFF2-40B4-BE49-F238E27FC236}">
                <a16:creationId xmlns:a16="http://schemas.microsoft.com/office/drawing/2014/main" id="{18DEE80D-9919-56C7-5847-2327D8E6D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203437"/>
            <a:ext cx="2369940" cy="355909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747FB6-AC59-7ADD-8398-0800C744BD0B}"/>
              </a:ext>
            </a:extLst>
          </p:cNvPr>
          <p:cNvSpPr txBox="1"/>
          <p:nvPr/>
        </p:nvSpPr>
        <p:spPr>
          <a:xfrm>
            <a:off x="6096000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4D5E872-33B6-E780-E5EA-3664927D6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Corso di Laurea in Ingegneria 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6285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56CAAF-B8D2-14A2-C6D7-E98A02EC0E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512985"/>
            <a:ext cx="10515600" cy="399804"/>
          </a:xfrm>
          <a:prstGeom prst="rect">
            <a:avLst/>
          </a:prstGeom>
        </p:spPr>
        <p:txBody>
          <a:bodyPr anchor="b"/>
          <a:lstStyle/>
          <a:p>
            <a:r>
              <a:rPr lang="it-IT" dirty="0"/>
              <a:t>Università di Padova</a:t>
            </a:r>
          </a:p>
        </p:txBody>
      </p:sp>
    </p:spTree>
    <p:extLst>
      <p:ext uri="{BB962C8B-B14F-4D97-AF65-F5344CB8AC3E}">
        <p14:creationId xmlns:p14="http://schemas.microsoft.com/office/powerpoint/2010/main" val="7589635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</TotalTime>
  <Words>1139</Words>
  <Application>Microsoft Office PowerPoint</Application>
  <PresentationFormat>Widescreen</PresentationFormat>
  <Paragraphs>124</Paragraphs>
  <Slides>10</Slides>
  <Notes>8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Aptos</vt:lpstr>
      <vt:lpstr>Arial</vt:lpstr>
      <vt:lpstr>Verdana</vt:lpstr>
      <vt:lpstr>Tema di Office</vt:lpstr>
      <vt:lpstr>1_Tema di Office</vt:lpstr>
      <vt:lpstr>Relazione per la prova finale «Titolo relazione»</vt:lpstr>
      <vt:lpstr>Introduzione</vt:lpstr>
      <vt:lpstr>Obiettivi del lavoro</vt:lpstr>
      <vt:lpstr>Titolo slide</vt:lpstr>
      <vt:lpstr>Tabelle</vt:lpstr>
      <vt:lpstr>Titolo slide con formule</vt:lpstr>
      <vt:lpstr>Grafici</vt:lpstr>
      <vt:lpstr>Titolo slide</vt:lpstr>
      <vt:lpstr>Conclusioni</vt:lpstr>
      <vt:lpstr>Università di Padova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Università di Padova</dc:creator>
  <cp:keywords/>
  <dc:description/>
  <cp:lastModifiedBy>Ludovica Lembo</cp:lastModifiedBy>
  <cp:revision>54</cp:revision>
  <cp:lastPrinted>2026-01-16T08:30:39Z</cp:lastPrinted>
  <dcterms:created xsi:type="dcterms:W3CDTF">2025-11-24T07:42:24Z</dcterms:created>
  <dcterms:modified xsi:type="dcterms:W3CDTF">2026-10-05T14:31:38Z</dcterms:modified>
  <cp:category/>
</cp:coreProperties>
</file>