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3" r:id="rId2"/>
    <p:sldId id="424" r:id="rId3"/>
    <p:sldId id="440" r:id="rId4"/>
    <p:sldId id="436" r:id="rId5"/>
    <p:sldId id="441" r:id="rId6"/>
    <p:sldId id="437" r:id="rId7"/>
    <p:sldId id="443" r:id="rId8"/>
    <p:sldId id="442" r:id="rId9"/>
    <p:sldId id="438" r:id="rId10"/>
    <p:sldId id="444" r:id="rId11"/>
    <p:sldId id="439" r:id="rId12"/>
    <p:sldId id="447" r:id="rId13"/>
    <p:sldId id="445" r:id="rId14"/>
    <p:sldId id="446" r:id="rId15"/>
    <p:sldId id="448" r:id="rId16"/>
  </p:sldIdLst>
  <p:sldSz cx="12192000" cy="6858000"/>
  <p:notesSz cx="6858000" cy="9144000"/>
  <p:custDataLst>
    <p:tags r:id="rId1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43" d="100"/>
          <a:sy n="43" d="100"/>
        </p:scale>
        <p:origin x="1576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EE21-DE4C-49DF-9BD1-26D507F9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3F371-2F17-4182-B336-B25EE6DB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7CB7-D271-464F-89A6-ECC8052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E1755-305D-4072-8A83-B6F50609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CFF6-5100-420E-89F9-AA20C620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04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D799-AF01-401F-8DFF-CF58A177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9CFCA-76E6-4A73-A0BE-1B0D5156E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3657-0E0C-4C41-AB8A-B72534D7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A2B6-AC4F-4172-97F3-11BE0BEF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C89B1-5AD5-4E5E-A5A3-15C9BD84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9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4A9D9-0505-4DE8-92A6-5E4DEB4AE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0E43-885D-4EED-B652-08D2EB5AF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E16F4-8F01-4EBF-BC59-F166466A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3493-6A86-47CA-8D5B-D5EEDDB7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3AC74-4E6A-48CA-A2F0-9BBB9F48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68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0A05-3FA2-4543-A2FD-0EFCEF4C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CFA9-73A0-4056-A498-071878BA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D931-7F78-489E-ACE2-B5C4F6CD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159EF-2B79-4031-8C09-62AA1657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0058-4C98-42A0-B957-00405004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61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ADB6-073D-417E-90EE-15BCE21B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50C63-54F1-4EE5-9EE2-5C9A3324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C45F-4A8F-44A1-B6DF-53C0F87D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B90E1-A434-4128-BEBE-2054F860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6CED-7952-430A-8338-D1099D6A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34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844E-230C-4260-9778-3951906E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D997-51F8-4BC2-8B06-E6FFACBA0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F6448-D02A-4B52-ACED-33ECC4590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BBB9A-78BC-4DEE-95B7-6B89FB00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22516-7E9A-46BB-8802-F445F65D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EF6A9-1130-474E-BD6F-06739FBA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5232-845B-42B5-946A-33427B0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354E3-CD0F-48D7-A6F7-D2E6AE41B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95AE7-EE23-40DD-BB45-6CE924A51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2EA1C-C6D7-4026-BB01-72B0BAEAE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B6268-795C-4EA1-8DE7-93696DB54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4118E-DE7A-46C8-AB7A-1C3AF26C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F1402-3209-4A7A-8897-9B119344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D9C9A-5838-4A6B-93F2-5465A604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36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EE7C-B020-423A-9962-8096C7E4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4B611-BFEA-4579-9EC9-87296BD8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C2333-BE93-4D5D-850A-22BA140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75859-96AC-47CF-84B3-75766D7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9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E90D0-8DD3-41F8-B757-E5FC0DF1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46F31-B22C-4860-861E-3F46DE3C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B446-4E6E-4B69-820D-51A0CBF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1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F8A6-5496-458E-A8C1-59620D8C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EC85-7A56-420B-8014-90305390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6DD8F-127C-4826-892A-52EBEB8A6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5214E-733F-4222-90B6-5C8E344E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4938E-201B-427F-93F4-C9E7BD18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7B80-02C7-462E-980A-332A08D2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7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F323-878D-49C1-88CC-71411B2B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FFE3C-2676-44EE-8C76-7908133A9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9B439-E482-4070-9253-5941E48E6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889E4-F6AF-43E7-B355-02735BC3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8B2CE-4955-4AFD-87E8-1D6EC01A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9F5E-70BA-4BCF-9132-BED3A8B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0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E07D9-FC41-438A-9E18-4B6C9A7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06340-BB2B-45B6-A79E-527D6D88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2A33-0A53-483D-B052-68640BB20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D618-6DAC-43C9-9A6E-490E259F77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C10E9-C841-4CAC-A323-44F326D60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5298-57E2-4388-BCB1-7A3007D34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6063-E210-467B-9CB0-04E4B1198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6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29ABC4-8637-48BB-A4D3-D8874E89A564}"/>
              </a:ext>
            </a:extLst>
          </p:cNvPr>
          <p:cNvSpPr/>
          <p:nvPr/>
        </p:nvSpPr>
        <p:spPr>
          <a:xfrm>
            <a:off x="0" y="983015"/>
            <a:ext cx="12192000" cy="1606858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BA3CC-BA88-48FD-AC28-4B6ECE36DF55}"/>
              </a:ext>
            </a:extLst>
          </p:cNvPr>
          <p:cNvSpPr txBox="1"/>
          <p:nvPr/>
        </p:nvSpPr>
        <p:spPr>
          <a:xfrm>
            <a:off x="5833239" y="1099688"/>
            <a:ext cx="52997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LAB. PRATICO MATLAB 3.0: </a:t>
            </a:r>
          </a:p>
          <a:p>
            <a:pPr algn="ctr"/>
            <a:endParaRPr lang="it-IT" sz="4000" b="1" dirty="0"/>
          </a:p>
          <a:p>
            <a:pPr algn="ctr"/>
            <a:r>
              <a:rPr lang="it-IT" sz="4000" b="1" dirty="0"/>
              <a:t>Analisi in frequenza dei segnali con MatLab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3FE64-F163-4A47-9728-4631F308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3" y="360691"/>
            <a:ext cx="5044002" cy="3041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BAA70-AA65-4A74-8F61-EA4945358DA7}"/>
              </a:ext>
            </a:extLst>
          </p:cNvPr>
          <p:cNvSpPr txBox="1"/>
          <p:nvPr/>
        </p:nvSpPr>
        <p:spPr>
          <a:xfrm>
            <a:off x="4869711" y="87078"/>
            <a:ext cx="565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 dopo aver appreso la teoria.... </a:t>
            </a:r>
          </a:p>
        </p:txBody>
      </p:sp>
      <p:pic>
        <p:nvPicPr>
          <p:cNvPr id="8" name="Picture 2" descr="WE WANT YOU FOR RIONE SANITA'! 👉 Hai... - Fondazione di Comunità San  Gennaro | Facebook">
            <a:extLst>
              <a:ext uri="{FF2B5EF4-FFF2-40B4-BE49-F238E27FC236}">
                <a16:creationId xmlns:a16="http://schemas.microsoft.com/office/drawing/2014/main" id="{21DBE4A2-6B04-4E9B-B31B-417E185A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/>
          <a:stretch/>
        </p:blipFill>
        <p:spPr bwMode="auto">
          <a:xfrm>
            <a:off x="756356" y="3457278"/>
            <a:ext cx="3379709" cy="29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351692" y="984635"/>
            <a:ext cx="54986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56033" y="962513"/>
            <a:ext cx="5498692" cy="484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8B9E04-253D-4935-90A4-9F7E4424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377" y="3501775"/>
            <a:ext cx="2857124" cy="3281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3E6F9-5BD0-41B1-97FF-CBA3CC6C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01" y="3247577"/>
            <a:ext cx="3108402" cy="3610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140DF-AAC7-444E-8DDD-CCA4CD4C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5" t="54209" r="44121" b="33124"/>
          <a:stretch/>
        </p:blipFill>
        <p:spPr>
          <a:xfrm>
            <a:off x="345690" y="3720484"/>
            <a:ext cx="5319378" cy="995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0C0A2-43A1-4F5F-A26F-B8953B4485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33" t="28636" r="41978" b="66642"/>
          <a:stretch/>
        </p:blipFill>
        <p:spPr>
          <a:xfrm>
            <a:off x="306910" y="4967954"/>
            <a:ext cx="5337178" cy="350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0315BC-BBEE-4D30-96BC-AB1C0CCF52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33" t="61628" r="47024" b="31500"/>
          <a:stretch/>
        </p:blipFill>
        <p:spPr>
          <a:xfrm>
            <a:off x="345691" y="5570702"/>
            <a:ext cx="5352466" cy="5894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8037" y="1492902"/>
            <a:ext cx="577125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Scegliamo le frequenze delle sinusoidi in modo che siano differenti e non armoniche. 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Definiamo l’intervallo di osservazione in modo che contenga molti periodi (&gt;20) delle sinusoidi.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Calcoliamo il nostro segnale come somma di sinusoidi.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sz="1000" dirty="0" smtClean="0"/>
          </a:p>
          <a:p>
            <a:pPr marL="342900" indent="-342900">
              <a:buAutoNum type="arabicPeriod"/>
            </a:pPr>
            <a:r>
              <a:rPr lang="it-IT" dirty="0" smtClean="0"/>
              <a:t>Costruiamo le finestre di </a:t>
            </a:r>
            <a:r>
              <a:rPr lang="it-IT" dirty="0" err="1" smtClean="0"/>
              <a:t>Hann</a:t>
            </a:r>
            <a:r>
              <a:rPr lang="it-IT" dirty="0" smtClean="0"/>
              <a:t> e </a:t>
            </a:r>
            <a:r>
              <a:rPr lang="it-IT" dirty="0" err="1" smtClean="0"/>
              <a:t>Flat</a:t>
            </a:r>
            <a:r>
              <a:rPr lang="it-IT" dirty="0" smtClean="0"/>
              <a:t> Top.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sz="300" dirty="0"/>
          </a:p>
          <a:p>
            <a:pPr marL="342900" indent="-342900">
              <a:buAutoNum type="arabicPeriod"/>
            </a:pPr>
            <a:r>
              <a:rPr lang="it-IT" dirty="0" smtClean="0"/>
              <a:t>Calcoliamo gli spettri.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Plottiamo gli spettri e usiamo i cursori per identificare ampiezza e frequenze delle sinusoidi.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38140DF-AAC7-444E-8DDD-CCA4CD4C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5" t="31087" r="44121" b="61629"/>
          <a:stretch/>
        </p:blipFill>
        <p:spPr>
          <a:xfrm>
            <a:off x="351692" y="2083926"/>
            <a:ext cx="5319378" cy="5726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38140DF-AAC7-444E-8DDD-CCA4CD4C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5" t="40279" r="44121" b="56966"/>
          <a:stretch/>
        </p:blipFill>
        <p:spPr>
          <a:xfrm>
            <a:off x="351692" y="3196915"/>
            <a:ext cx="5319378" cy="2165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99273" y="1070664"/>
            <a:ext cx="5034455" cy="1451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Ripetere variando l’intervallo di osservazione. Come variano le informazioni QUANTITATIVE (ampiezza e frequenza delle sinusoidi) al variare dell’intervallo???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9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1217720" y="1677280"/>
            <a:ext cx="4632665" cy="489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Rappresentazione dello spettro di una sinusoide in forma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Osservazione della dispersione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85E9E27-9045-443F-93B6-AA0D89A91722}"/>
              </a:ext>
            </a:extLst>
          </p:cNvPr>
          <p:cNvSpPr/>
          <p:nvPr/>
        </p:nvSpPr>
        <p:spPr>
          <a:xfrm>
            <a:off x="337351" y="1180843"/>
            <a:ext cx="630313" cy="551719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089922" y="5567458"/>
            <a:ext cx="3195000" cy="772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C886D-115B-413F-A7A1-320045438B58}"/>
              </a:ext>
            </a:extLst>
          </p:cNvPr>
          <p:cNvSpPr txBox="1"/>
          <p:nvPr/>
        </p:nvSpPr>
        <p:spPr>
          <a:xfrm>
            <a:off x="5697415" y="2039815"/>
            <a:ext cx="164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1) Rimozione offset sfruttando mean(ECG)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45D12-230F-43EC-A531-384012908116}"/>
              </a:ext>
            </a:extLst>
          </p:cNvPr>
          <p:cNvSpPr txBox="1"/>
          <p:nvPr/>
        </p:nvSpPr>
        <p:spPr>
          <a:xfrm>
            <a:off x="5850385" y="4125193"/>
            <a:ext cx="148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2) Calcolo delle trasformate dei due segnali, con e senza finestratura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D157A-4BC7-421E-86D5-DEECCB3259B8}"/>
              </a:ext>
            </a:extLst>
          </p:cNvPr>
          <p:cNvSpPr txBox="1"/>
          <p:nvPr/>
        </p:nvSpPr>
        <p:spPr>
          <a:xfrm>
            <a:off x="5334001" y="1030949"/>
            <a:ext cx="180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22 battiti in 12 sec </a:t>
            </a:r>
            <a:r>
              <a:rPr lang="it-IT" b="1" i="1" dirty="0">
                <a:sym typeface="Wingdings" panose="05000000000000000000" pitchFamily="2" charset="2"/>
              </a:rPr>
              <a:t> 1.83 Hz</a:t>
            </a:r>
            <a:endParaRPr lang="it-IT" b="1" i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6931C2-AAC4-44E0-8A54-4E567932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98" y="768811"/>
            <a:ext cx="5334000" cy="2674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730B47-5D40-4C43-9390-2856F9BB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19" y="3312678"/>
            <a:ext cx="4465320" cy="3596640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21B548E3-C7A3-4756-A789-0129F45BB68D}"/>
              </a:ext>
            </a:extLst>
          </p:cNvPr>
          <p:cNvSpPr txBox="1"/>
          <p:nvPr/>
        </p:nvSpPr>
        <p:spPr>
          <a:xfrm>
            <a:off x="1111186" y="1024214"/>
            <a:ext cx="180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PUNTI</a:t>
            </a:r>
          </a:p>
        </p:txBody>
      </p:sp>
    </p:spTree>
    <p:extLst>
      <p:ext uri="{BB962C8B-B14F-4D97-AF65-F5344CB8AC3E}">
        <p14:creationId xmlns:p14="http://schemas.microsoft.com/office/powerpoint/2010/main" val="227334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6931C2-AAC4-44E0-8A54-4E567932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64" y="2117926"/>
            <a:ext cx="5334000" cy="267462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98890" y="912545"/>
            <a:ext cx="2949515" cy="532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298890" y="713873"/>
            <a:ext cx="30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</a:t>
            </a:r>
            <a:r>
              <a:rPr lang="it-IT" sz="18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890" y="1515329"/>
            <a:ext cx="6563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Caricare i segnali con il comando «</a:t>
            </a:r>
            <a:r>
              <a:rPr lang="it-IT" dirty="0" err="1" smtClean="0"/>
              <a:t>load</a:t>
            </a:r>
            <a:r>
              <a:rPr lang="it-IT" dirty="0" smtClean="0"/>
              <a:t>»: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Visualizzazione dei segnali nel dominio del tempo (creare il vettore dei tempi adatto!!). 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Il valore medio dei segnali NON è nullo (i.e., è presente una componente continua). Possiamo rimuoverla sottraendo il loro valor medio (usare funzione </a:t>
            </a:r>
            <a:r>
              <a:rPr lang="it-IT" dirty="0" err="1" smtClean="0"/>
              <a:t>mean</a:t>
            </a:r>
            <a:r>
              <a:rPr lang="it-IT" dirty="0" smtClean="0"/>
              <a:t>) ai nostri segnali: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Calcolare la frequenza cardiaca del soggetto </a:t>
            </a:r>
            <a:r>
              <a:rPr lang="it-IT" dirty="0" err="1" smtClean="0"/>
              <a:t>contanto</a:t>
            </a:r>
            <a:r>
              <a:rPr lang="it-IT" dirty="0" smtClean="0"/>
              <a:t> il numero di cicli cardiaci e dividendolo per la lunghezza del segmento.</a:t>
            </a:r>
          </a:p>
        </p:txBody>
      </p:sp>
      <p:pic>
        <p:nvPicPr>
          <p:cNvPr id="19" name="Picture 22">
            <a:extLst>
              <a:ext uri="{FF2B5EF4-FFF2-40B4-BE49-F238E27FC236}">
                <a16:creationId xmlns:a16="http://schemas.microsoft.com/office/drawing/2014/main" id="{B43569CF-9694-4F70-966D-0BE677694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30576" r="66452" b="64336"/>
          <a:stretch/>
        </p:blipFill>
        <p:spPr>
          <a:xfrm>
            <a:off x="551775" y="2698370"/>
            <a:ext cx="2261035" cy="439991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6411216" y="2810036"/>
            <a:ext cx="647465" cy="10717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2">
            <a:extLst>
              <a:ext uri="{FF2B5EF4-FFF2-40B4-BE49-F238E27FC236}">
                <a16:creationId xmlns:a16="http://schemas.microsoft.com/office/drawing/2014/main" id="{B43569CF-9694-4F70-966D-0BE677694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51289" r="66452" b="45743"/>
          <a:stretch/>
        </p:blipFill>
        <p:spPr>
          <a:xfrm>
            <a:off x="588719" y="4911779"/>
            <a:ext cx="2533081" cy="2875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3569CF-9694-4F70-966D-0BE677694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69904" r="66452" b="26845"/>
          <a:stretch/>
        </p:blipFill>
        <p:spPr>
          <a:xfrm>
            <a:off x="588719" y="5223045"/>
            <a:ext cx="2533081" cy="314926"/>
          </a:xfrm>
          <a:prstGeom prst="rect">
            <a:avLst/>
          </a:prstGeom>
        </p:spPr>
      </p:pic>
      <p:sp>
        <p:nvSpPr>
          <p:cNvPr id="24" name="Freccia a destra 23"/>
          <p:cNvSpPr/>
          <p:nvPr/>
        </p:nvSpPr>
        <p:spPr>
          <a:xfrm>
            <a:off x="6813557" y="5703311"/>
            <a:ext cx="490249" cy="5358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506855" y="5703311"/>
            <a:ext cx="422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Metodo decisamente non ottimale! </a:t>
            </a:r>
            <a:endParaRPr lang="it-IT" b="1" u="sng" dirty="0"/>
          </a:p>
        </p:txBody>
      </p:sp>
      <p:sp>
        <p:nvSpPr>
          <p:cNvPr id="25" name="Rettangolo 24"/>
          <p:cNvSpPr/>
          <p:nvPr/>
        </p:nvSpPr>
        <p:spPr>
          <a:xfrm>
            <a:off x="298890" y="1540774"/>
            <a:ext cx="11551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Abbiamo un segnale ECG (</a:t>
            </a:r>
            <a:r>
              <a:rPr lang="it-IT" dirty="0" err="1"/>
              <a:t>ECG.mat</a:t>
            </a:r>
            <a:r>
              <a:rPr lang="it-IT" dirty="0"/>
              <a:t>) e un segnale PPG (</a:t>
            </a:r>
            <a:r>
              <a:rPr lang="it-IT" dirty="0" err="1"/>
              <a:t>PPG.mat</a:t>
            </a:r>
            <a:r>
              <a:rPr lang="it-IT" dirty="0"/>
              <a:t>), che si riferiscono allo stesso soggetto a sono stati acquisiti nello stesso momento con la stessa frequenza di campionamento (Fs = 125 Hz).  </a:t>
            </a:r>
          </a:p>
        </p:txBody>
      </p:sp>
    </p:spTree>
    <p:extLst>
      <p:ext uri="{BB962C8B-B14F-4D97-AF65-F5344CB8AC3E}">
        <p14:creationId xmlns:p14="http://schemas.microsoft.com/office/powerpoint/2010/main" val="12019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DA1DAD0-CE48-466C-840C-DB599847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56" y="1249590"/>
            <a:ext cx="6117153" cy="4927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844BA-94BB-4060-9CD9-E732CC4F7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2" t="5773" r="8190" b="10208"/>
          <a:stretch/>
        </p:blipFill>
        <p:spPr>
          <a:xfrm>
            <a:off x="8149213" y="891879"/>
            <a:ext cx="4042787" cy="42126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09CAE6-7E9E-45A6-B004-ECE26F170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6" t="37506" r="55247" b="44349"/>
          <a:stretch/>
        </p:blipFill>
        <p:spPr>
          <a:xfrm>
            <a:off x="609702" y="2133477"/>
            <a:ext cx="3929044" cy="14812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7FC82-E43F-4A89-8E6B-11F6A86B48A3}"/>
              </a:ext>
            </a:extLst>
          </p:cNvPr>
          <p:cNvSpPr txBox="1"/>
          <p:nvPr/>
        </p:nvSpPr>
        <p:spPr>
          <a:xfrm>
            <a:off x="378691" y="3824181"/>
            <a:ext cx="77549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RICERCA </a:t>
            </a:r>
            <a:r>
              <a:rPr lang="it-IT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DELLE COMPONENTI PERIODICHE </a:t>
            </a:r>
            <a:r>
              <a:rPr lang="it-IT" sz="16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nello </a:t>
            </a:r>
            <a:r>
              <a:rPr lang="it-IT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spettro</a:t>
            </a:r>
          </a:p>
          <a:p>
            <a:endParaRPr lang="it-IT" sz="1600" b="1" i="1" u="sng" dirty="0">
              <a:latin typeface="Calibri" panose="020F0502020204030204" pitchFamily="34" charset="0"/>
            </a:endParaRPr>
          </a:p>
          <a:p>
            <a:r>
              <a:rPr lang="it-IT" sz="1600" b="1" i="1" u="sng" dirty="0">
                <a:latin typeface="Calibri" panose="020F0502020204030204" pitchFamily="34" charset="0"/>
              </a:rPr>
              <a:t>METODO 1:</a:t>
            </a:r>
          </a:p>
          <a:p>
            <a:endParaRPr lang="it-IT" sz="1600" b="1" i="1" u="sng" dirty="0">
              <a:latin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</a:rPr>
              <a:t>Utilizzando i corsori attivabili direttamente sulla </a:t>
            </a:r>
            <a:r>
              <a:rPr lang="it-IT" sz="1600" dirty="0" smtClean="0">
                <a:latin typeface="Calibri" panose="020F0502020204030204" pitchFamily="34" charset="0"/>
              </a:rPr>
              <a:t>figure</a:t>
            </a:r>
          </a:p>
          <a:p>
            <a:r>
              <a:rPr lang="it-IT" sz="1600" dirty="0" smtClean="0">
                <a:latin typeface="Calibri" panose="020F0502020204030204" pitchFamily="34" charset="0"/>
              </a:rPr>
              <a:t>(in alto a destra) </a:t>
            </a:r>
            <a:endParaRPr lang="it-IT" sz="1600" dirty="0">
              <a:latin typeface="Calibri" panose="020F0502020204030204" pitchFamily="34" charset="0"/>
            </a:endParaRP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98890" y="912545"/>
            <a:ext cx="2949515" cy="532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298890" y="713873"/>
            <a:ext cx="30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</a:t>
            </a:r>
            <a:r>
              <a:rPr lang="it-IT" sz="18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8691" y="1764145"/>
            <a:ext cx="57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5. Calcoliamo e plottiamo lo spettro dei due segnali: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76698" t="11594" r="7110" b="77234"/>
          <a:stretch/>
        </p:blipFill>
        <p:spPr>
          <a:xfrm>
            <a:off x="1984008" y="5321395"/>
            <a:ext cx="2961313" cy="11492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975500" y="5452845"/>
            <a:ext cx="573043" cy="396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63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BEA4FFB-38DA-4D5A-B984-1E42E999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75" y="368336"/>
            <a:ext cx="4686183" cy="5268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230530" y="694311"/>
            <a:ext cx="463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02600" y="917850"/>
            <a:ext cx="2949515" cy="532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7FC82-E43F-4A89-8E6B-11F6A86B48A3}"/>
              </a:ext>
            </a:extLst>
          </p:cNvPr>
          <p:cNvSpPr txBox="1"/>
          <p:nvPr/>
        </p:nvSpPr>
        <p:spPr>
          <a:xfrm>
            <a:off x="77359" y="1520634"/>
            <a:ext cx="67636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RICERCA DELLE COMPONENTI PERIODICHE nello spettro</a:t>
            </a:r>
          </a:p>
          <a:p>
            <a:endParaRPr lang="it-IT" sz="1600" b="1" i="1" u="sng" dirty="0">
              <a:latin typeface="Calibri" panose="020F0502020204030204" pitchFamily="34" charset="0"/>
            </a:endParaRPr>
          </a:p>
          <a:p>
            <a:r>
              <a:rPr lang="it-IT" sz="1600" b="1" i="1" u="sng" dirty="0">
                <a:latin typeface="Calibri" panose="020F0502020204030204" pitchFamily="34" charset="0"/>
              </a:rPr>
              <a:t>METODO 2</a:t>
            </a:r>
            <a:r>
              <a:rPr lang="it-IT" sz="1600" b="1" i="1" u="sng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Calcolare gli spettri dei segnali ECG (</a:t>
            </a:r>
            <a:r>
              <a:rPr lang="it-IT" sz="1600" dirty="0" err="1" smtClean="0">
                <a:latin typeface="Calibri" panose="020F0502020204030204" pitchFamily="34" charset="0"/>
              </a:rPr>
              <a:t>XECGw</a:t>
            </a:r>
            <a:r>
              <a:rPr lang="it-IT" sz="1600" dirty="0" smtClean="0">
                <a:latin typeface="Calibri" panose="020F0502020204030204" pitchFamily="34" charset="0"/>
              </a:rPr>
              <a:t>) e PPG (</a:t>
            </a:r>
            <a:r>
              <a:rPr lang="it-IT" sz="1600" dirty="0" err="1" smtClean="0">
                <a:latin typeface="Calibri" panose="020F0502020204030204" pitchFamily="34" charset="0"/>
              </a:rPr>
              <a:t>XPPGw</a:t>
            </a:r>
            <a:r>
              <a:rPr lang="it-IT" sz="1600" dirty="0" smtClean="0">
                <a:latin typeface="Calibri" panose="020F0502020204030204" pitchFamily="34" charset="0"/>
              </a:rPr>
              <a:t>) - senza media, finestrati, solo la prima metà- e plottarli nello stesso grafico.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Calcoliamo tutti i picchi del segnale con la funzione </a:t>
            </a:r>
            <a:r>
              <a:rPr lang="it-IT" sz="1600" dirty="0" err="1" smtClean="0">
                <a:latin typeface="Calibri" panose="020F0502020204030204" pitchFamily="34" charset="0"/>
              </a:rPr>
              <a:t>findpeaks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</a:rPr>
              <a:t>e li plottiamo.</a:t>
            </a:r>
          </a:p>
          <a:p>
            <a:pPr marL="342900" indent="-342900"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Abbiamo tantissimi picchi.. Come facciamo a sapere qual è quello corretto per identificare la frequenza cardiaca?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libri" panose="020F0502020204030204" pitchFamily="34" charset="0"/>
              </a:rPr>
              <a:t>Se il segnale è «SEMPLICE» e contiene pochi picchi come il PPG, il picco di ampiezza massima è quello dell’HR.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libri" panose="020F0502020204030204" pitchFamily="34" charset="0"/>
              </a:rPr>
              <a:t>Se il segnale è complesso e ci sono tante armoniche (come per l’ECG), non è detto che il valore massimo corrisponda alla </a:t>
            </a:r>
            <a:r>
              <a:rPr lang="it-IT" sz="1600" dirty="0" err="1" smtClean="0">
                <a:latin typeface="Calibri" panose="020F0502020204030204" pitchFamily="34" charset="0"/>
              </a:rPr>
              <a:t>freq</a:t>
            </a:r>
            <a:r>
              <a:rPr lang="it-IT" sz="1600" dirty="0" smtClean="0">
                <a:latin typeface="Calibri" panose="020F0502020204030204" pitchFamily="34" charset="0"/>
              </a:rPr>
              <a:t>. Cardiaca. Perciò dovremo cercare il massimo nel </a:t>
            </a:r>
            <a:r>
              <a:rPr lang="it-IT" sz="1600" dirty="0" err="1" smtClean="0">
                <a:latin typeface="Calibri" panose="020F0502020204030204" pitchFamily="34" charset="0"/>
              </a:rPr>
              <a:t>range</a:t>
            </a:r>
            <a:r>
              <a:rPr lang="it-IT" sz="1600" dirty="0" smtClean="0">
                <a:latin typeface="Calibri" panose="020F0502020204030204" pitchFamily="34" charset="0"/>
              </a:rPr>
              <a:t> di valori accettabili (cioè tra 0.8 e 3.5 Hz).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AD643-DE04-4A87-ADE4-3E77100C9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9" t="5568" r="8658"/>
          <a:stretch/>
        </p:blipFill>
        <p:spPr>
          <a:xfrm>
            <a:off x="7743420" y="900826"/>
            <a:ext cx="4404360" cy="29286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2685C1-62F7-43E6-ACC2-ED844BCCC8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3" t="48025" r="61117" b="45245"/>
          <a:stretch/>
        </p:blipFill>
        <p:spPr>
          <a:xfrm>
            <a:off x="599518" y="3020388"/>
            <a:ext cx="2982424" cy="5629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1B15EF-8DE9-4A90-A84E-87E18A0C6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3" t="71790" r="58892" b="23222"/>
          <a:stretch/>
        </p:blipFill>
        <p:spPr>
          <a:xfrm>
            <a:off x="599518" y="3475561"/>
            <a:ext cx="3158113" cy="3956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9EBDA-22F1-4635-A3B6-AE52FA31DFBE}"/>
              </a:ext>
            </a:extLst>
          </p:cNvPr>
          <p:cNvSpPr txBox="1"/>
          <p:nvPr/>
        </p:nvSpPr>
        <p:spPr>
          <a:xfrm>
            <a:off x="3127899" y="116028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4639" t="76387" r="69820" b="15763"/>
          <a:stretch/>
        </p:blipFill>
        <p:spPr>
          <a:xfrm>
            <a:off x="362300" y="4971075"/>
            <a:ext cx="3678568" cy="635946"/>
          </a:xfrm>
          <a:prstGeom prst="rect">
            <a:avLst/>
          </a:prstGeom>
        </p:spPr>
      </p:pic>
      <p:cxnSp>
        <p:nvCxnSpPr>
          <p:cNvPr id="7" name="Connettore 2 6"/>
          <p:cNvCxnSpPr>
            <a:stCxn id="10" idx="1"/>
          </p:cNvCxnSpPr>
          <p:nvPr/>
        </p:nvCxnSpPr>
        <p:spPr>
          <a:xfrm flipH="1">
            <a:off x="3127900" y="5237043"/>
            <a:ext cx="714222" cy="2487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42122" y="4944655"/>
            <a:ext cx="227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Formula per convertire 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l’indice in frequenza!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/>
          <a:srcRect l="3725" t="55187" r="65490" b="32613"/>
          <a:stretch/>
        </p:blipFill>
        <p:spPr>
          <a:xfrm>
            <a:off x="6574275" y="5529430"/>
            <a:ext cx="5629836" cy="12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8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BEA4FFB-38DA-4D5A-B984-1E42E999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411" y="745832"/>
            <a:ext cx="4686183" cy="5268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255917" y="729632"/>
            <a:ext cx="463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23926" y="917590"/>
            <a:ext cx="2949515" cy="5321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7FC82-E43F-4A89-8E6B-11F6A86B48A3}"/>
              </a:ext>
            </a:extLst>
          </p:cNvPr>
          <p:cNvSpPr txBox="1"/>
          <p:nvPr/>
        </p:nvSpPr>
        <p:spPr>
          <a:xfrm>
            <a:off x="223926" y="1743892"/>
            <a:ext cx="54537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RICERCA DELLE COMPONENTI PERIODICHE nello spettro</a:t>
            </a:r>
          </a:p>
          <a:p>
            <a:endParaRPr lang="it-IT" sz="1600" b="1" i="1" u="sng" dirty="0">
              <a:latin typeface="Calibri" panose="020F0502020204030204" pitchFamily="34" charset="0"/>
            </a:endParaRPr>
          </a:p>
          <a:p>
            <a:r>
              <a:rPr lang="it-IT" sz="1600" b="1" i="1" u="sng" dirty="0">
                <a:latin typeface="Calibri" panose="020F0502020204030204" pitchFamily="34" charset="0"/>
              </a:rPr>
              <a:t>METODO </a:t>
            </a:r>
            <a:r>
              <a:rPr lang="it-IT" sz="1600" b="1" i="1" u="sng" dirty="0" smtClean="0">
                <a:latin typeface="Calibri" panose="020F0502020204030204" pitchFamily="34" charset="0"/>
              </a:rPr>
              <a:t>3:</a:t>
            </a:r>
          </a:p>
          <a:p>
            <a:r>
              <a:rPr lang="it-IT" sz="1600" dirty="0" smtClean="0">
                <a:latin typeface="Calibri" panose="020F0502020204030204" pitchFamily="34" charset="0"/>
              </a:rPr>
              <a:t>Se vogliamo ridurre un po’ il numero di picchi considerati, scartando quelli con ampiezza troppo bassa che sono sicuramente picchi di rumore. Possiamo usare </a:t>
            </a:r>
            <a:r>
              <a:rPr lang="it-IT" sz="1600" dirty="0" err="1" smtClean="0">
                <a:latin typeface="Calibri" panose="020F0502020204030204" pitchFamily="34" charset="0"/>
              </a:rPr>
              <a:t>findpeaks</a:t>
            </a:r>
            <a:r>
              <a:rPr lang="it-IT" sz="1600" dirty="0" smtClean="0">
                <a:latin typeface="Calibri" panose="020F0502020204030204" pitchFamily="34" charset="0"/>
              </a:rPr>
              <a:t> con la soglia.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Osservando il grafico selezionare un valore di soglia  (</a:t>
            </a:r>
            <a:r>
              <a:rPr lang="it-IT" sz="1600" dirty="0" err="1" smtClean="0">
                <a:latin typeface="Calibri" panose="020F0502020204030204" pitchFamily="34" charset="0"/>
              </a:rPr>
              <a:t>th</a:t>
            </a:r>
            <a:r>
              <a:rPr lang="it-IT" sz="1600" dirty="0" smtClean="0">
                <a:latin typeface="Calibri" panose="020F0502020204030204" pitchFamily="34" charset="0"/>
              </a:rPr>
              <a:t>) che consenta di scartare i picchi di rumore, selezionando solo quelli più grandi (ad es. </a:t>
            </a:r>
            <a:r>
              <a:rPr lang="it-IT" sz="1600" dirty="0" err="1" smtClean="0">
                <a:latin typeface="Calibri" panose="020F0502020204030204" pitchFamily="34" charset="0"/>
              </a:rPr>
              <a:t>th</a:t>
            </a:r>
            <a:r>
              <a:rPr lang="it-IT" sz="1600" dirty="0" smtClean="0">
                <a:latin typeface="Calibri" panose="020F0502020204030204" pitchFamily="34" charset="0"/>
              </a:rPr>
              <a:t> =8).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 Identificare tutti i picchi del segnale che hanno ampiezza superiore alla soglia. </a:t>
            </a:r>
          </a:p>
          <a:p>
            <a:pPr marL="342900" indent="-342900"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sz="16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Plottare i picchi trovati. 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latin typeface="Calibri" panose="020F0502020204030204" pitchFamily="34" charset="0"/>
              </a:rPr>
              <a:t>Procedere come per il Metodo 2 (punti 3 e 4) per calcolare la frequenza cardiaca.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93760D-F4BF-4677-8B55-1E42FF347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9"/>
          <a:stretch/>
        </p:blipFill>
        <p:spPr>
          <a:xfrm>
            <a:off x="7381919" y="812919"/>
            <a:ext cx="4866233" cy="318516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5AC5C9-7FFA-42F3-A9D8-61DCCCFF5F5B}"/>
              </a:ext>
            </a:extLst>
          </p:cNvPr>
          <p:cNvCxnSpPr/>
          <p:nvPr/>
        </p:nvCxnSpPr>
        <p:spPr>
          <a:xfrm>
            <a:off x="7619036" y="3134419"/>
            <a:ext cx="39864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4057291-481E-47AD-AAB5-46AEC55FD5CC}"/>
              </a:ext>
            </a:extLst>
          </p:cNvPr>
          <p:cNvSpPr txBox="1"/>
          <p:nvPr/>
        </p:nvSpPr>
        <p:spPr>
          <a:xfrm>
            <a:off x="11112041" y="2774943"/>
            <a:ext cx="5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9EBDA-22F1-4635-A3B6-AE52FA31DFBE}"/>
              </a:ext>
            </a:extLst>
          </p:cNvPr>
          <p:cNvSpPr txBox="1"/>
          <p:nvPr/>
        </p:nvSpPr>
        <p:spPr>
          <a:xfrm>
            <a:off x="3127899" y="116028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4667" t="81111" r="57709" b="10667"/>
          <a:stretch/>
        </p:blipFill>
        <p:spPr>
          <a:xfrm>
            <a:off x="223926" y="4710277"/>
            <a:ext cx="5751171" cy="70695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3926" y="6324362"/>
            <a:ext cx="1034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  <a:latin typeface="Calibri" panose="020F0502020204030204" pitchFamily="34" charset="0"/>
              </a:rPr>
              <a:t>Confrontare i valori </a:t>
            </a:r>
            <a:r>
              <a:rPr lang="it-IT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 frequenza cardiaca ottenuti </a:t>
            </a:r>
            <a:r>
              <a:rPr lang="it-IT" b="1" u="sng" dirty="0">
                <a:solidFill>
                  <a:srgbClr val="FF0000"/>
                </a:solidFill>
                <a:latin typeface="Calibri" panose="020F0502020204030204" pitchFamily="34" charset="0"/>
              </a:rPr>
              <a:t>con i vari </a:t>
            </a:r>
            <a:r>
              <a:rPr lang="it-IT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metodi e sui diversi segnali. Sono tutti uguali? </a:t>
            </a:r>
            <a:endParaRPr lang="it-IT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2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1217720" y="1677280"/>
            <a:ext cx="4632665" cy="489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Rappresentazione dello spettro di una sinusoide in forma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Osservazione della dispersione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85E9E27-9045-443F-93B6-AA0D89A91722}"/>
              </a:ext>
            </a:extLst>
          </p:cNvPr>
          <p:cNvSpPr/>
          <p:nvPr/>
        </p:nvSpPr>
        <p:spPr>
          <a:xfrm>
            <a:off x="337351" y="1180843"/>
            <a:ext cx="630313" cy="551719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548E3-C7A3-4756-A789-0129F45BB68D}"/>
              </a:ext>
            </a:extLst>
          </p:cNvPr>
          <p:cNvSpPr txBox="1"/>
          <p:nvPr/>
        </p:nvSpPr>
        <p:spPr>
          <a:xfrm>
            <a:off x="1111186" y="1024214"/>
            <a:ext cx="180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PUNTI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111186" y="1654676"/>
            <a:ext cx="4469911" cy="772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CAA5F-3F03-4054-A017-F62A7C14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16" y="1094349"/>
            <a:ext cx="5850383" cy="1278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F30FA6-D445-42BB-916C-6487EBCA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47" y="2466105"/>
            <a:ext cx="5930127" cy="44475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3CD9A8-F628-4968-AA57-D6557F998A09}"/>
              </a:ext>
            </a:extLst>
          </p:cNvPr>
          <p:cNvSpPr txBox="1"/>
          <p:nvPr/>
        </p:nvSpPr>
        <p:spPr>
          <a:xfrm>
            <a:off x="5643582" y="3760624"/>
            <a:ext cx="161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LINEAR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6BF7DC-CE37-40D8-A18A-F3DF77A655F8}"/>
              </a:ext>
            </a:extLst>
          </p:cNvPr>
          <p:cNvSpPr txBox="1"/>
          <p:nvPr/>
        </p:nvSpPr>
        <p:spPr>
          <a:xfrm>
            <a:off x="5756996" y="5594929"/>
            <a:ext cx="6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LOG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D54325DD-D2C9-465D-A936-04B005DCB667}"/>
              </a:ext>
            </a:extLst>
          </p:cNvPr>
          <p:cNvSpPr/>
          <p:nvPr/>
        </p:nvSpPr>
        <p:spPr>
          <a:xfrm>
            <a:off x="6528392" y="2762862"/>
            <a:ext cx="318976" cy="239392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1E3E86A-5141-44A5-A84D-6BD6FCDDD76B}"/>
              </a:ext>
            </a:extLst>
          </p:cNvPr>
          <p:cNvSpPr/>
          <p:nvPr/>
        </p:nvSpPr>
        <p:spPr>
          <a:xfrm>
            <a:off x="6528392" y="5317234"/>
            <a:ext cx="318976" cy="117923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A9197-514F-4947-9BAB-472B270229F5}"/>
              </a:ext>
            </a:extLst>
          </p:cNvPr>
          <p:cNvSpPr txBox="1"/>
          <p:nvPr/>
        </p:nvSpPr>
        <p:spPr>
          <a:xfrm>
            <a:off x="7878327" y="4320570"/>
            <a:ext cx="11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plot(f,X)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F916EE-2E68-468A-8767-F9FF85BFC8CF}"/>
              </a:ext>
            </a:extLst>
          </p:cNvPr>
          <p:cNvSpPr txBox="1"/>
          <p:nvPr/>
        </p:nvSpPr>
        <p:spPr>
          <a:xfrm>
            <a:off x="7878327" y="5617135"/>
            <a:ext cx="21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plot(f,20*log10(X))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ABCCA7-59C0-4EAA-9991-B579C46F328E}"/>
              </a:ext>
            </a:extLst>
          </p:cNvPr>
          <p:cNvSpPr txBox="1"/>
          <p:nvPr/>
        </p:nvSpPr>
        <p:spPr>
          <a:xfrm>
            <a:off x="7878327" y="3024005"/>
            <a:ext cx="11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stem(f,X)</a:t>
            </a:r>
          </a:p>
        </p:txBody>
      </p:sp>
    </p:spTree>
    <p:extLst>
      <p:ext uri="{BB962C8B-B14F-4D97-AF65-F5344CB8AC3E}">
        <p14:creationId xmlns:p14="http://schemas.microsoft.com/office/powerpoint/2010/main" val="306990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D83ED5-542E-46CD-9445-A7FEDF18E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5" t="34696" r="59884" b="30704"/>
          <a:stretch/>
        </p:blipFill>
        <p:spPr>
          <a:xfrm>
            <a:off x="23820" y="1206073"/>
            <a:ext cx="2993854" cy="2577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C6934D-7DFA-4632-9D1B-1ADD7A278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143" y="1679497"/>
            <a:ext cx="5167204" cy="49951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FFBA13-9538-4029-9BC0-FA640C68924D}"/>
              </a:ext>
            </a:extLst>
          </p:cNvPr>
          <p:cNvSpPr txBox="1"/>
          <p:nvPr/>
        </p:nvSpPr>
        <p:spPr>
          <a:xfrm>
            <a:off x="3094795" y="1323631"/>
            <a:ext cx="4531395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Capire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vari passaggi per ottenere uno spettro che riporti informazioni accurate sul segnale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Comprendere la differenza tra la rappresentazione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37771" y="817377"/>
            <a:ext cx="91318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Rappresentazione dello spettro di una sinusoide in forma lineare e logaritmica</a:t>
            </a:r>
            <a:endParaRPr lang="it-IT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6471" y="1228203"/>
            <a:ext cx="2938438" cy="257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3171418" y="3372612"/>
            <a:ext cx="230909" cy="352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371272" y="3254321"/>
            <a:ext cx="347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Creazione segnale sinusoidale x (come visto nelle es. precedenti).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471" y="3995678"/>
            <a:ext cx="7394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X = </a:t>
            </a:r>
            <a:r>
              <a:rPr lang="it-IT" dirty="0" err="1" smtClean="0"/>
              <a:t>fft</a:t>
            </a:r>
            <a:r>
              <a:rPr lang="it-IT" dirty="0" smtClean="0"/>
              <a:t>(x);     </a:t>
            </a:r>
            <a:r>
              <a:rPr lang="it-IT" dirty="0" smtClean="0">
                <a:sym typeface="Wingdings" panose="05000000000000000000" pitchFamily="2" charset="2"/>
              </a:rPr>
              <a:t> ottengo i coefficienti di Fourier di x. I coefficienti sono 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                                 complessi (forma: a +</a:t>
            </a:r>
            <a:r>
              <a:rPr lang="it-IT" dirty="0" err="1" smtClean="0">
                <a:sym typeface="Wingdings" panose="05000000000000000000" pitchFamily="2" charset="2"/>
              </a:rPr>
              <a:t>jb</a:t>
            </a:r>
            <a:r>
              <a:rPr lang="it-IT" dirty="0" smtClean="0">
                <a:sym typeface="Wingdings" panose="05000000000000000000" pitchFamily="2" charset="2"/>
              </a:rPr>
              <a:t>). </a:t>
            </a:r>
            <a:r>
              <a:rPr lang="it-IT" b="1" u="sng" dirty="0" smtClean="0">
                <a:sym typeface="Wingdings" panose="05000000000000000000" pitchFamily="2" charset="2"/>
              </a:rPr>
              <a:t>NON è lo spettro!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2. X = </a:t>
            </a:r>
            <a:r>
              <a:rPr lang="it-IT" dirty="0" err="1" smtClean="0">
                <a:sym typeface="Wingdings" panose="05000000000000000000" pitchFamily="2" charset="2"/>
              </a:rPr>
              <a:t>abs</a:t>
            </a:r>
            <a:r>
              <a:rPr lang="it-IT" dirty="0" smtClean="0">
                <a:sym typeface="Wingdings" panose="05000000000000000000" pitchFamily="2" charset="2"/>
              </a:rPr>
              <a:t>(X)/N;  calcoliamo il modulo dei coefficienti (i.e., l’ampiezza del 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nostro spettro). E li normalizziamo per l’ampiezza della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finestra (di default è rettangolare è l’ampiezza è pari al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numero di campioni N).    </a:t>
            </a:r>
            <a:r>
              <a:rPr lang="it-IT" dirty="0" smtClean="0"/>
              <a:t> </a:t>
            </a:r>
          </a:p>
          <a:p>
            <a:r>
              <a:rPr lang="it-IT" dirty="0" smtClean="0"/>
              <a:t>3. X = 2*X(1:N/2);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b="1" u="sng" dirty="0" smtClean="0">
                <a:sym typeface="Wingdings" panose="05000000000000000000" pitchFamily="2" charset="2"/>
              </a:rPr>
              <a:t>lo spettro è simmetrico</a:t>
            </a:r>
            <a:r>
              <a:rPr lang="it-IT" dirty="0" smtClean="0">
                <a:sym typeface="Wingdings" panose="05000000000000000000" pitchFamily="2" charset="2"/>
              </a:rPr>
              <a:t>, quindi ne consideriamo solo la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    prima metà, che moltiplichiamo per 2 in modo da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    considerare anche il contributo dell’altra parte.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4. </a:t>
            </a:r>
            <a:r>
              <a:rPr lang="it-IT" dirty="0">
                <a:sym typeface="Wingdings" panose="05000000000000000000" pitchFamily="2" charset="2"/>
              </a:rPr>
              <a:t>f</a:t>
            </a:r>
            <a:r>
              <a:rPr lang="it-IT" dirty="0" smtClean="0">
                <a:sym typeface="Wingdings" panose="05000000000000000000" pitchFamily="2" charset="2"/>
              </a:rPr>
              <a:t> = [0:N/2-1]*Fs/(N/2)  calcoliamo l’asse delle frequenze.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585" y="3775850"/>
            <a:ext cx="195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Analisi spettrale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696076" y="1192607"/>
            <a:ext cx="33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Creazione dei grafici: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473306" y="4244502"/>
            <a:ext cx="250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Info in frequenza = 15 Hz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Info in ampiezza = 2 V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111481" y="5381322"/>
            <a:ext cx="20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 vedere meglio le componenti con ampiezza ridotta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23819" y="850206"/>
            <a:ext cx="7965635" cy="314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4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1217720" y="1677280"/>
            <a:ext cx="4632665" cy="489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Rappresentazione dello spettro di una sinusoide in forma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Osservazione della dispersione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85E9E27-9045-443F-93B6-AA0D89A91722}"/>
              </a:ext>
            </a:extLst>
          </p:cNvPr>
          <p:cNvSpPr/>
          <p:nvPr/>
        </p:nvSpPr>
        <p:spPr>
          <a:xfrm>
            <a:off x="337351" y="1180843"/>
            <a:ext cx="630313" cy="551719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121819" y="2749829"/>
            <a:ext cx="4469911" cy="772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DF978-44C6-4429-90C8-4F0BC027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49" y="745832"/>
            <a:ext cx="5334000" cy="61722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1B548E3-C7A3-4756-A789-0129F45BB68D}"/>
              </a:ext>
            </a:extLst>
          </p:cNvPr>
          <p:cNvSpPr txBox="1"/>
          <p:nvPr/>
        </p:nvSpPr>
        <p:spPr>
          <a:xfrm>
            <a:off x="1111186" y="1024214"/>
            <a:ext cx="180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PUNTI</a:t>
            </a:r>
          </a:p>
        </p:txBody>
      </p:sp>
    </p:spTree>
    <p:extLst>
      <p:ext uri="{BB962C8B-B14F-4D97-AF65-F5344CB8AC3E}">
        <p14:creationId xmlns:p14="http://schemas.microsoft.com/office/powerpoint/2010/main" val="360881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DF978-44C6-4429-90C8-4F0BC027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751177"/>
            <a:ext cx="5334000" cy="617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7A039F-BAEA-4BCA-BA01-900FCA7C6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6" t="57729" r="39128" b="15099"/>
          <a:stretch/>
        </p:blipFill>
        <p:spPr>
          <a:xfrm>
            <a:off x="0" y="3312261"/>
            <a:ext cx="7073544" cy="2465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FD727-ED46-42BB-BABE-B7F7ADAA6C97}"/>
              </a:ext>
            </a:extLst>
          </p:cNvPr>
          <p:cNvSpPr txBox="1"/>
          <p:nvPr/>
        </p:nvSpPr>
        <p:spPr>
          <a:xfrm>
            <a:off x="8591760" y="1090206"/>
            <a:ext cx="21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plot(f,20*log10(X))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C7673-F9D2-4936-A53E-9714DC926E3C}"/>
              </a:ext>
            </a:extLst>
          </p:cNvPr>
          <p:cNvSpPr txBox="1"/>
          <p:nvPr/>
        </p:nvSpPr>
        <p:spPr>
          <a:xfrm>
            <a:off x="8946869" y="5408844"/>
            <a:ext cx="11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stem(f,X)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4018" y="816466"/>
            <a:ext cx="425238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Osservazione della dispersione spettrale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9075" y="1333500"/>
            <a:ext cx="70675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F = Fs/N; </a:t>
            </a:r>
            <a:r>
              <a:rPr lang="it-IT" dirty="0" smtClean="0">
                <a:sym typeface="Wingdings" panose="05000000000000000000" pitchFamily="2" charset="2"/>
              </a:rPr>
              <a:t> calcoliamo F, cioè la granularità dell’asse delle frequenze.</a:t>
            </a:r>
          </a:p>
          <a:p>
            <a:pPr marL="342900" indent="-342900">
              <a:buAutoNum type="arabicPeriod"/>
            </a:pPr>
            <a:r>
              <a:rPr lang="it-IT" dirty="0" smtClean="0">
                <a:sym typeface="Wingdings" panose="05000000000000000000" pitchFamily="2" charset="2"/>
              </a:rPr>
              <a:t>f0 = 13*F;  creiamo una sinusoide (x1) con frequenza pari a un   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                              multiplo  </a:t>
            </a:r>
            <a:r>
              <a:rPr lang="it-IT" b="1" dirty="0" smtClean="0">
                <a:sym typeface="Wingdings" panose="05000000000000000000" pitchFamily="2" charset="2"/>
              </a:rPr>
              <a:t>INTERO</a:t>
            </a:r>
            <a:r>
              <a:rPr lang="it-IT" dirty="0" smtClean="0">
                <a:sym typeface="Wingdings" panose="05000000000000000000" pitchFamily="2" charset="2"/>
              </a:rPr>
              <a:t> di F.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3. f0bis = 12.6*F;  creiamo una sinusoide (x1bis) con frequenza pari a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        un multiplo </a:t>
            </a:r>
            <a:r>
              <a:rPr lang="it-IT" b="1" dirty="0" smtClean="0">
                <a:sym typeface="Wingdings" panose="05000000000000000000" pitchFamily="2" charset="2"/>
              </a:rPr>
              <a:t>NON INTERO </a:t>
            </a:r>
            <a:r>
              <a:rPr lang="it-IT" dirty="0" smtClean="0">
                <a:sym typeface="Wingdings" panose="05000000000000000000" pitchFamily="2" charset="2"/>
              </a:rPr>
              <a:t>di F.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4. Ne calcoliamo gli spettri con la </a:t>
            </a:r>
            <a:r>
              <a:rPr lang="it-IT" b="1" dirty="0" err="1" smtClean="0">
                <a:sym typeface="Wingdings" panose="05000000000000000000" pitchFamily="2" charset="2"/>
              </a:rPr>
              <a:t>function</a:t>
            </a:r>
            <a:r>
              <a:rPr lang="it-IT" b="1" dirty="0" smtClean="0">
                <a:sym typeface="Wingdings" panose="05000000000000000000" pitchFamily="2" charset="2"/>
              </a:rPr>
              <a:t> </a:t>
            </a:r>
            <a:r>
              <a:rPr lang="it-IT" b="1" dirty="0" err="1" smtClean="0">
                <a:sym typeface="Wingdings" panose="05000000000000000000" pitchFamily="2" charset="2"/>
              </a:rPr>
              <a:t>fft_agile</a:t>
            </a:r>
            <a:r>
              <a:rPr lang="it-IT" dirty="0" smtClean="0">
                <a:sym typeface="Wingdings" panose="05000000000000000000" pitchFamily="2" charset="2"/>
              </a:rPr>
              <a:t> che creiamo mettendo le linee di codice create prima in una </a:t>
            </a:r>
            <a:r>
              <a:rPr lang="it-IT" dirty="0" err="1" smtClean="0">
                <a:sym typeface="Wingdings" panose="05000000000000000000" pitchFamily="2" charset="2"/>
              </a:rPr>
              <a:t>function</a:t>
            </a:r>
            <a:r>
              <a:rPr lang="it-IT" dirty="0" smtClean="0">
                <a:sym typeface="Wingdings" panose="05000000000000000000" pitchFamily="2" charset="2"/>
              </a:rPr>
              <a:t>.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5. Plottiamo gli spettri dei segnali x1 e 1bis (in scala lineare e logaritmica) ed osserviamo la dispersione spettrale.</a:t>
            </a:r>
          </a:p>
          <a:p>
            <a:r>
              <a:rPr lang="it-IT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Come possiamo ridurre la dispersione spettrale???</a:t>
            </a:r>
            <a:endParaRPr lang="it-IT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04018" y="857112"/>
            <a:ext cx="4416227" cy="3440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49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1217720" y="1677280"/>
            <a:ext cx="4632665" cy="489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Rappresentazione dello spettro di una sinusoide in forma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Osservazione della dispersione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85E9E27-9045-443F-93B6-AA0D89A91722}"/>
              </a:ext>
            </a:extLst>
          </p:cNvPr>
          <p:cNvSpPr/>
          <p:nvPr/>
        </p:nvSpPr>
        <p:spPr>
          <a:xfrm>
            <a:off x="337351" y="1180843"/>
            <a:ext cx="630313" cy="551719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170166" y="3739090"/>
            <a:ext cx="4469911" cy="772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96080-3FF9-4811-82FE-47A49B26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622" y="665746"/>
            <a:ext cx="4053212" cy="6184478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1B548E3-C7A3-4756-A789-0129F45BB68D}"/>
              </a:ext>
            </a:extLst>
          </p:cNvPr>
          <p:cNvSpPr txBox="1"/>
          <p:nvPr/>
        </p:nvSpPr>
        <p:spPr>
          <a:xfrm>
            <a:off x="1111186" y="1024214"/>
            <a:ext cx="180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PUNTI</a:t>
            </a:r>
          </a:p>
        </p:txBody>
      </p:sp>
    </p:spTree>
    <p:extLst>
      <p:ext uri="{BB962C8B-B14F-4D97-AF65-F5344CB8AC3E}">
        <p14:creationId xmlns:p14="http://schemas.microsoft.com/office/powerpoint/2010/main" val="244416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07708" y="1297161"/>
            <a:ext cx="69781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Creiamo le finestre di lunghezza UGUALE a quella del segnale (N):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Realizzare una funzione (</a:t>
            </a:r>
            <a:r>
              <a:rPr lang="it-IT" b="1" dirty="0" err="1" smtClean="0"/>
              <a:t>fft_finestra</a:t>
            </a:r>
            <a:r>
              <a:rPr lang="it-IT" dirty="0" smtClean="0"/>
              <a:t>) che calcoli lo spettro di un segnale finestrato dati il segnale (x) e la finestra (w).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Usiamo la funzione appena definita per calcolare gli spettri del segnale x1bis (quello dove c’era dispersione).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Confrontiamo graficamente i segnali finestrati e gli spettri (senza finestra, con finestra di </a:t>
            </a:r>
            <a:r>
              <a:rPr lang="it-IT" dirty="0" err="1" smtClean="0"/>
              <a:t>Hann</a:t>
            </a:r>
            <a:r>
              <a:rPr lang="it-IT" dirty="0" smtClean="0"/>
              <a:t> a con finestra </a:t>
            </a:r>
            <a:r>
              <a:rPr lang="it-IT" dirty="0" err="1" smtClean="0"/>
              <a:t>Flat</a:t>
            </a:r>
            <a:r>
              <a:rPr lang="it-IT" dirty="0" smtClean="0"/>
              <a:t> Top).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353935" y="597933"/>
            <a:ext cx="4632665" cy="104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353935" y="887100"/>
            <a:ext cx="4469911" cy="3662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96080-3FF9-4811-82FE-47A49B26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26" y="744994"/>
            <a:ext cx="4053212" cy="6184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F6EC4-E37E-4727-A06F-0C94EE36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3" t="51051" r="41814" b="43886"/>
          <a:stretch/>
        </p:blipFill>
        <p:spPr>
          <a:xfrm>
            <a:off x="353935" y="1681476"/>
            <a:ext cx="6710055" cy="471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CF04D5-DD47-4051-8CED-A20FA6ED3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33" t="42495" r="40824" b="52147"/>
          <a:stretch/>
        </p:blipFill>
        <p:spPr>
          <a:xfrm>
            <a:off x="312993" y="5799772"/>
            <a:ext cx="6710055" cy="486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4ED772-548D-4220-8A38-9092B12A0A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26" t="56112" r="40824" b="16056"/>
          <a:stretch/>
        </p:blipFill>
        <p:spPr>
          <a:xfrm>
            <a:off x="200725" y="2855362"/>
            <a:ext cx="6197788" cy="228008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65596" y="1681748"/>
            <a:ext cx="738194" cy="198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620225" y="1896167"/>
            <a:ext cx="807325" cy="203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53935" y="3082046"/>
            <a:ext cx="1157231" cy="296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53935" y="3682115"/>
            <a:ext cx="1157231" cy="379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570352" y="3120547"/>
            <a:ext cx="48978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Calcoliamo i coefficienti del segnale finestrato (i.e. segnale moltiplicato per i valori della finestra).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584381" y="3878863"/>
            <a:ext cx="54386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Calcoliamo il peso della finestra (S) – prima per la rettangolare era N perché ogni campione valeva 1. Normalizziamo lo spettro per il peso della finestra.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65023" y="2866049"/>
            <a:ext cx="1761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ATTENZIONE!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x e w devono avere stessa dimensione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(i.e., entrambi riga o entrambi colonna)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96080-3FF9-4811-82FE-47A49B26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130" y="1035042"/>
            <a:ext cx="3710723" cy="5661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F400C-62AC-4DFB-9BA8-30ED4D54A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24" y="2885209"/>
            <a:ext cx="3703320" cy="400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5E66D2-67DD-4D34-95AC-C45C2256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513" y="2590588"/>
            <a:ext cx="3329940" cy="4000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C7FD78-230C-4490-BA63-8569ACB551AA}"/>
              </a:ext>
            </a:extLst>
          </p:cNvPr>
          <p:cNvSpPr/>
          <p:nvPr/>
        </p:nvSpPr>
        <p:spPr>
          <a:xfrm>
            <a:off x="4985155" y="2763296"/>
            <a:ext cx="492369" cy="3865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6DF4E-EE15-41E2-99A7-3A8F46F936CC}"/>
              </a:ext>
            </a:extLst>
          </p:cNvPr>
          <p:cNvCxnSpPr>
            <a:stCxn id="13" idx="0"/>
          </p:cNvCxnSpPr>
          <p:nvPr/>
        </p:nvCxnSpPr>
        <p:spPr>
          <a:xfrm flipV="1">
            <a:off x="5231340" y="1045029"/>
            <a:ext cx="2847535" cy="1718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9849E7-3114-4B5A-A690-5006FC1522E4}"/>
              </a:ext>
            </a:extLst>
          </p:cNvPr>
          <p:cNvCxnSpPr>
            <a:cxnSpLocks/>
          </p:cNvCxnSpPr>
          <p:nvPr/>
        </p:nvCxnSpPr>
        <p:spPr>
          <a:xfrm>
            <a:off x="5182256" y="6623823"/>
            <a:ext cx="2896619" cy="7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F641F3AE-19B3-48F0-8C21-E4A8AA285A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1" t="33878" r="7273" b="12602"/>
          <a:stretch/>
        </p:blipFill>
        <p:spPr>
          <a:xfrm>
            <a:off x="690322" y="949627"/>
            <a:ext cx="4787202" cy="16183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8834" y="2629909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Segnali finestrati (ottenuti: x.*w)</a:t>
            </a:r>
            <a:endParaRPr lang="it-IT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992A2-8EFF-4A7E-8CF5-16FCF2EDFB80}"/>
              </a:ext>
            </a:extLst>
          </p:cNvPr>
          <p:cNvSpPr/>
          <p:nvPr/>
        </p:nvSpPr>
        <p:spPr>
          <a:xfrm>
            <a:off x="0" y="15010"/>
            <a:ext cx="12192000" cy="801456"/>
          </a:xfrm>
          <a:prstGeom prst="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AD0D1-F67A-4EA0-BF32-32AA56875695}"/>
              </a:ext>
            </a:extLst>
          </p:cNvPr>
          <p:cNvSpPr txBox="1"/>
          <p:nvPr/>
        </p:nvSpPr>
        <p:spPr>
          <a:xfrm>
            <a:off x="2975499" y="161057"/>
            <a:ext cx="62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Obiettivi dell’esercitazione...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9464B-D8E8-401F-A39B-15F028E0BEAE}"/>
              </a:ext>
            </a:extLst>
          </p:cNvPr>
          <p:cNvSpPr txBox="1"/>
          <p:nvPr/>
        </p:nvSpPr>
        <p:spPr>
          <a:xfrm>
            <a:off x="1217720" y="1677280"/>
            <a:ext cx="4632665" cy="489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Rappresentazione dello spettro di una sinusoide in forma lineare e logaritmica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Osservazione della dispersione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Utilizzo delle finestre per analisi spettrale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Analisi su un segnale composto da sinusoidi multiple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Analisi di registrazioni reali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85E9E27-9045-443F-93B6-AA0D89A91722}"/>
              </a:ext>
            </a:extLst>
          </p:cNvPr>
          <p:cNvSpPr/>
          <p:nvPr/>
        </p:nvSpPr>
        <p:spPr>
          <a:xfrm>
            <a:off x="337351" y="1180843"/>
            <a:ext cx="630313" cy="5517190"/>
          </a:xfrm>
          <a:prstGeom prst="down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8D3E7-48A7-4BF8-B38E-1EB3F40AB243}"/>
              </a:ext>
            </a:extLst>
          </p:cNvPr>
          <p:cNvSpPr/>
          <p:nvPr/>
        </p:nvSpPr>
        <p:spPr>
          <a:xfrm>
            <a:off x="1217720" y="4756460"/>
            <a:ext cx="4632665" cy="7722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2A17E-9B5D-448D-A81F-A53DC83F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24" y="1180843"/>
            <a:ext cx="6437276" cy="2455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B9E04-253D-4935-90A4-9F7E4424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77" y="3501775"/>
            <a:ext cx="2857124" cy="3281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3E6F9-5BD0-41B1-97FF-CBA3CC6C3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501" y="3247577"/>
            <a:ext cx="3108402" cy="3610423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21B548E3-C7A3-4756-A789-0129F45BB68D}"/>
              </a:ext>
            </a:extLst>
          </p:cNvPr>
          <p:cNvSpPr txBox="1"/>
          <p:nvPr/>
        </p:nvSpPr>
        <p:spPr>
          <a:xfrm>
            <a:off x="1111186" y="1024214"/>
            <a:ext cx="180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PUNTI</a:t>
            </a:r>
          </a:p>
        </p:txBody>
      </p:sp>
    </p:spTree>
    <p:extLst>
      <p:ext uri="{BB962C8B-B14F-4D97-AF65-F5344CB8AC3E}">
        <p14:creationId xmlns:p14="http://schemas.microsoft.com/office/powerpoint/2010/main" val="160263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b72c115-9d30-4762-b2e0-3fcc4e0c10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1374</Words>
  <Application>Microsoft Office PowerPoint</Application>
  <PresentationFormat>Widescreen</PresentationFormat>
  <Paragraphs>236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Tonello Sarah</dc:creator>
  <cp:lastModifiedBy>A.Galli</cp:lastModifiedBy>
  <cp:revision>35</cp:revision>
  <dcterms:created xsi:type="dcterms:W3CDTF">2021-11-25T13:01:28Z</dcterms:created>
  <dcterms:modified xsi:type="dcterms:W3CDTF">2022-11-28T11:02:08Z</dcterms:modified>
</cp:coreProperties>
</file>