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143"/>
  </p:handoutMasterIdLst>
  <p:sldIdLst>
    <p:sldId id="256" r:id="rId2"/>
    <p:sldId id="359" r:id="rId3"/>
    <p:sldId id="360" r:id="rId4"/>
    <p:sldId id="372" r:id="rId5"/>
    <p:sldId id="376" r:id="rId6"/>
    <p:sldId id="418" r:id="rId7"/>
    <p:sldId id="419" r:id="rId8"/>
    <p:sldId id="377" r:id="rId9"/>
    <p:sldId id="378" r:id="rId10"/>
    <p:sldId id="379" r:id="rId11"/>
    <p:sldId id="380" r:id="rId12"/>
    <p:sldId id="420" r:id="rId13"/>
    <p:sldId id="382" r:id="rId14"/>
    <p:sldId id="383" r:id="rId15"/>
    <p:sldId id="384" r:id="rId16"/>
    <p:sldId id="385" r:id="rId17"/>
    <p:sldId id="386" r:id="rId18"/>
    <p:sldId id="387" r:id="rId19"/>
    <p:sldId id="388" r:id="rId20"/>
    <p:sldId id="389" r:id="rId21"/>
    <p:sldId id="390" r:id="rId22"/>
    <p:sldId id="391" r:id="rId23"/>
    <p:sldId id="392" r:id="rId24"/>
    <p:sldId id="393" r:id="rId25"/>
    <p:sldId id="394" r:id="rId26"/>
    <p:sldId id="395" r:id="rId27"/>
    <p:sldId id="396" r:id="rId28"/>
    <p:sldId id="421" r:id="rId29"/>
    <p:sldId id="422" r:id="rId30"/>
    <p:sldId id="399" r:id="rId31"/>
    <p:sldId id="401" r:id="rId32"/>
    <p:sldId id="402" r:id="rId33"/>
    <p:sldId id="403" r:id="rId34"/>
    <p:sldId id="404" r:id="rId35"/>
    <p:sldId id="405" r:id="rId36"/>
    <p:sldId id="406" r:id="rId37"/>
    <p:sldId id="423" r:id="rId38"/>
    <p:sldId id="424" r:id="rId39"/>
    <p:sldId id="425" r:id="rId40"/>
    <p:sldId id="426" r:id="rId41"/>
    <p:sldId id="427" r:id="rId42"/>
    <p:sldId id="428" r:id="rId43"/>
    <p:sldId id="429" r:id="rId44"/>
    <p:sldId id="414" r:id="rId45"/>
    <p:sldId id="416" r:id="rId46"/>
    <p:sldId id="417" r:id="rId47"/>
    <p:sldId id="430" r:id="rId48"/>
    <p:sldId id="431" r:id="rId49"/>
    <p:sldId id="432" r:id="rId50"/>
    <p:sldId id="467" r:id="rId51"/>
    <p:sldId id="468" r:id="rId52"/>
    <p:sldId id="469" r:id="rId53"/>
    <p:sldId id="470" r:id="rId54"/>
    <p:sldId id="257" r:id="rId55"/>
    <p:sldId id="296" r:id="rId56"/>
    <p:sldId id="295" r:id="rId57"/>
    <p:sldId id="361" r:id="rId58"/>
    <p:sldId id="261" r:id="rId59"/>
    <p:sldId id="358" r:id="rId60"/>
    <p:sldId id="263" r:id="rId61"/>
    <p:sldId id="298" r:id="rId62"/>
    <p:sldId id="297" r:id="rId63"/>
    <p:sldId id="299" r:id="rId64"/>
    <p:sldId id="300" r:id="rId65"/>
    <p:sldId id="301" r:id="rId66"/>
    <p:sldId id="303" r:id="rId67"/>
    <p:sldId id="304" r:id="rId68"/>
    <p:sldId id="463" r:id="rId69"/>
    <p:sldId id="305" r:id="rId70"/>
    <p:sldId id="306" r:id="rId71"/>
    <p:sldId id="307" r:id="rId72"/>
    <p:sldId id="308" r:id="rId73"/>
    <p:sldId id="309" r:id="rId74"/>
    <p:sldId id="310" r:id="rId75"/>
    <p:sldId id="312" r:id="rId76"/>
    <p:sldId id="313" r:id="rId77"/>
    <p:sldId id="314" r:id="rId78"/>
    <p:sldId id="315" r:id="rId79"/>
    <p:sldId id="316" r:id="rId80"/>
    <p:sldId id="373" r:id="rId81"/>
    <p:sldId id="374" r:id="rId82"/>
    <p:sldId id="356" r:id="rId83"/>
    <p:sldId id="357" r:id="rId84"/>
    <p:sldId id="362" r:id="rId85"/>
    <p:sldId id="363" r:id="rId86"/>
    <p:sldId id="364" r:id="rId87"/>
    <p:sldId id="365" r:id="rId88"/>
    <p:sldId id="433" r:id="rId89"/>
    <p:sldId id="434" r:id="rId90"/>
    <p:sldId id="462" r:id="rId91"/>
    <p:sldId id="465" r:id="rId92"/>
    <p:sldId id="464" r:id="rId93"/>
    <p:sldId id="466" r:id="rId94"/>
    <p:sldId id="317" r:id="rId95"/>
    <p:sldId id="318" r:id="rId96"/>
    <p:sldId id="322" r:id="rId97"/>
    <p:sldId id="319" r:id="rId98"/>
    <p:sldId id="321" r:id="rId99"/>
    <p:sldId id="323" r:id="rId100"/>
    <p:sldId id="324" r:id="rId101"/>
    <p:sldId id="325" r:id="rId102"/>
    <p:sldId id="326" r:id="rId103"/>
    <p:sldId id="327" r:id="rId104"/>
    <p:sldId id="328" r:id="rId105"/>
    <p:sldId id="329" r:id="rId106"/>
    <p:sldId id="330" r:id="rId107"/>
    <p:sldId id="333" r:id="rId108"/>
    <p:sldId id="340" r:id="rId109"/>
    <p:sldId id="339" r:id="rId110"/>
    <p:sldId id="375" r:id="rId111"/>
    <p:sldId id="334" r:id="rId112"/>
    <p:sldId id="335" r:id="rId113"/>
    <p:sldId id="337" r:id="rId114"/>
    <p:sldId id="338" r:id="rId115"/>
    <p:sldId id="435" r:id="rId116"/>
    <p:sldId id="436" r:id="rId117"/>
    <p:sldId id="437" r:id="rId118"/>
    <p:sldId id="438" r:id="rId119"/>
    <p:sldId id="448" r:id="rId120"/>
    <p:sldId id="439" r:id="rId121"/>
    <p:sldId id="440" r:id="rId122"/>
    <p:sldId id="441" r:id="rId123"/>
    <p:sldId id="442" r:id="rId124"/>
    <p:sldId id="444" r:id="rId125"/>
    <p:sldId id="445" r:id="rId126"/>
    <p:sldId id="446" r:id="rId127"/>
    <p:sldId id="447" r:id="rId128"/>
    <p:sldId id="443" r:id="rId129"/>
    <p:sldId id="449" r:id="rId130"/>
    <p:sldId id="450" r:id="rId131"/>
    <p:sldId id="451" r:id="rId132"/>
    <p:sldId id="452" r:id="rId133"/>
    <p:sldId id="453" r:id="rId134"/>
    <p:sldId id="454" r:id="rId135"/>
    <p:sldId id="455" r:id="rId136"/>
    <p:sldId id="456" r:id="rId137"/>
    <p:sldId id="457" r:id="rId138"/>
    <p:sldId id="461" r:id="rId139"/>
    <p:sldId id="458" r:id="rId140"/>
    <p:sldId id="459" r:id="rId141"/>
    <p:sldId id="460" r:id="rId142"/>
  </p:sldIdLst>
  <p:sldSz cx="9144000" cy="6858000" type="screen4x3"/>
  <p:notesSz cx="6669088" cy="9926638"/>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Stile con tema 1 - Color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Stile con tema 1 - Colore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97997" autoAdjust="0"/>
  </p:normalViewPr>
  <p:slideViewPr>
    <p:cSldViewPr>
      <p:cViewPr varScale="1">
        <p:scale>
          <a:sx n="119" d="100"/>
          <a:sy n="119" d="100"/>
        </p:scale>
        <p:origin x="487" y="7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Giovanni\Desktop\TESI\Desktop\campion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1582249587487"/>
          <c:y val="3.0762001046329562E-2"/>
          <c:w val="0.88702018184778897"/>
          <c:h val="0.8998268189356855"/>
        </c:manualLayout>
      </c:layout>
      <c:lineChart>
        <c:grouping val="standard"/>
        <c:varyColors val="0"/>
        <c:ser>
          <c:idx val="0"/>
          <c:order val="0"/>
          <c:tx>
            <c:strRef>
              <c:f>'dati da tesi'!$B$1:$K$1</c:f>
              <c:strCache>
                <c:ptCount val="10"/>
                <c:pt idx="0">
                  <c:v>Prima fusione</c:v>
                </c:pt>
              </c:strCache>
            </c:strRef>
          </c:tx>
          <c:spPr>
            <a:ln w="19050"/>
          </c:spPr>
          <c:marker>
            <c:symbol val="circle"/>
            <c:size val="6"/>
          </c:marker>
          <c:dLbls>
            <c:dLbl>
              <c:idx val="0"/>
              <c:layout>
                <c:manualLayout>
                  <c:x val="-7.562521747342707E-2"/>
                  <c:y val="2.007756403054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91-41AE-A555-DF97BFBA3671}"/>
                </c:ext>
              </c:extLst>
            </c:dLbl>
            <c:dLbl>
              <c:idx val="1"/>
              <c:layout>
                <c:manualLayout>
                  <c:x val="-7.4001336933214229E-2"/>
                  <c:y val="-3.13980352790117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91-41AE-A555-DF97BFBA3671}"/>
                </c:ext>
              </c:extLst>
            </c:dLbl>
            <c:numFmt formatCode="#,##0" sourceLinked="0"/>
            <c:spPr>
              <a:noFill/>
              <a:ln>
                <a:noFill/>
              </a:ln>
              <a:effectLst/>
            </c:spPr>
            <c:txPr>
              <a:bodyPr wrap="square" lIns="38100" tIns="19050" rIns="38100" bIns="19050" anchor="ctr">
                <a:spAutoFit/>
              </a:bodyPr>
              <a:lstStyle/>
              <a:p>
                <a:pPr>
                  <a:defRPr sz="1200"/>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cust"/>
            <c:noEndCap val="0"/>
            <c:plus>
              <c:numRef>
                <c:f>(Microdurezza!$D$10,Microdurezza!$G$14,Microdurezza!$L$10)</c:f>
                <c:numCache>
                  <c:formatCode>General</c:formatCode>
                  <c:ptCount val="3"/>
                  <c:pt idx="0">
                    <c:v>4.8295962564172852</c:v>
                  </c:pt>
                  <c:pt idx="1">
                    <c:v>10.758071904905218</c:v>
                  </c:pt>
                  <c:pt idx="2">
                    <c:v>3.2710854467592227</c:v>
                  </c:pt>
                </c:numCache>
              </c:numRef>
            </c:plus>
            <c:minus>
              <c:numRef>
                <c:f>(Microdurezza!$D$10,Microdurezza!$G$14,Microdurezza!$L$10)</c:f>
                <c:numCache>
                  <c:formatCode>General</c:formatCode>
                  <c:ptCount val="3"/>
                  <c:pt idx="0">
                    <c:v>4.8295962564172852</c:v>
                  </c:pt>
                  <c:pt idx="1">
                    <c:v>10.758071904905218</c:v>
                  </c:pt>
                  <c:pt idx="2">
                    <c:v>3.2710854467592227</c:v>
                  </c:pt>
                </c:numCache>
              </c:numRef>
            </c:minus>
          </c:errBars>
          <c:cat>
            <c:strRef>
              <c:f>'dati tesi1'!$D$11:$D$13</c:f>
              <c:strCache>
                <c:ptCount val="3"/>
                <c:pt idx="0">
                  <c:v>Billetta fusa</c:v>
                </c:pt>
                <c:pt idx="1">
                  <c:v>Primo step di incrudimento</c:v>
                </c:pt>
                <c:pt idx="2">
                  <c:v>Secondo step di incrudimento</c:v>
                </c:pt>
              </c:strCache>
            </c:strRef>
          </c:cat>
          <c:val>
            <c:numRef>
              <c:f>(Microdurezza!$D$8,Microdurezza!$F$13,Microdurezza!$L$8)</c:f>
              <c:numCache>
                <c:formatCode>0.0</c:formatCode>
                <c:ptCount val="3"/>
                <c:pt idx="0">
                  <c:v>213.6</c:v>
                </c:pt>
                <c:pt idx="1">
                  <c:v>280.5</c:v>
                </c:pt>
                <c:pt idx="2">
                  <c:v>314.60000000000002</c:v>
                </c:pt>
              </c:numCache>
            </c:numRef>
          </c:val>
          <c:smooth val="0"/>
          <c:extLst>
            <c:ext xmlns:c16="http://schemas.microsoft.com/office/drawing/2014/chart" uri="{C3380CC4-5D6E-409C-BE32-E72D297353CC}">
              <c16:uniqueId val="{00000002-8591-41AE-A555-DF97BFBA3671}"/>
            </c:ext>
          </c:extLst>
        </c:ser>
        <c:ser>
          <c:idx val="1"/>
          <c:order val="1"/>
          <c:tx>
            <c:strRef>
              <c:f>'dati tesi1'!$P$1:$Y$1</c:f>
              <c:strCache>
                <c:ptCount val="10"/>
                <c:pt idx="0">
                  <c:v>Seconda fusione (sfridi)</c:v>
                </c:pt>
              </c:strCache>
            </c:strRef>
          </c:tx>
          <c:spPr>
            <a:ln w="19050">
              <a:solidFill>
                <a:srgbClr val="C00000"/>
              </a:solidFill>
            </a:ln>
          </c:spPr>
          <c:marker>
            <c:symbol val="circle"/>
            <c:size val="6"/>
            <c:spPr>
              <a:solidFill>
                <a:srgbClr val="C00000"/>
              </a:solidFill>
              <a:ln>
                <a:noFill/>
              </a:ln>
            </c:spPr>
          </c:marker>
          <c:dLbls>
            <c:dLbl>
              <c:idx val="2"/>
              <c:layout>
                <c:manualLayout>
                  <c:x val="-7.172505020910408E-2"/>
                  <c:y val="-7.549148224256081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91-41AE-A555-DF97BFBA3671}"/>
                </c:ext>
              </c:extLst>
            </c:dLbl>
            <c:spPr>
              <a:noFill/>
              <a:ln>
                <a:noFill/>
              </a:ln>
              <a:effectLst/>
            </c:spPr>
            <c:txPr>
              <a:bodyPr wrap="square" lIns="38100" tIns="19050" rIns="38100" bIns="19050" anchor="ctr">
                <a:spAutoFit/>
              </a:bodyPr>
              <a:lstStyle/>
              <a:p>
                <a:pPr>
                  <a:defRPr sz="1200"/>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cust"/>
            <c:noEndCap val="0"/>
            <c:plus>
              <c:numRef>
                <c:f>('dati tesi1'!$Q$14,'dati tesi1'!$S$14,'dati tesi1'!$W$14)</c:f>
                <c:numCache>
                  <c:formatCode>General</c:formatCode>
                  <c:ptCount val="3"/>
                  <c:pt idx="0">
                    <c:v>6.8974633018233593</c:v>
                  </c:pt>
                  <c:pt idx="1">
                    <c:v>7.6042751133819451</c:v>
                  </c:pt>
                  <c:pt idx="2">
                    <c:v>6.058052492344391</c:v>
                  </c:pt>
                </c:numCache>
              </c:numRef>
            </c:plus>
            <c:minus>
              <c:numRef>
                <c:f>('dati tesi1'!$Q$14,'dati tesi1'!$S$14,'dati tesi1'!$W$14)</c:f>
                <c:numCache>
                  <c:formatCode>General</c:formatCode>
                  <c:ptCount val="3"/>
                  <c:pt idx="0">
                    <c:v>6.8974633018233593</c:v>
                  </c:pt>
                  <c:pt idx="1">
                    <c:v>7.6042751133819451</c:v>
                  </c:pt>
                  <c:pt idx="2">
                    <c:v>6.058052492344391</c:v>
                  </c:pt>
                </c:numCache>
              </c:numRef>
            </c:minus>
          </c:errBars>
          <c:cat>
            <c:strRef>
              <c:f>'dati tesi1'!$D$11:$D$13</c:f>
              <c:strCache>
                <c:ptCount val="3"/>
                <c:pt idx="0">
                  <c:v>Billetta fusa</c:v>
                </c:pt>
                <c:pt idx="1">
                  <c:v>Primo step di incrudimento</c:v>
                </c:pt>
                <c:pt idx="2">
                  <c:v>Secondo step di incrudimento</c:v>
                </c:pt>
              </c:strCache>
            </c:strRef>
          </c:cat>
          <c:val>
            <c:numRef>
              <c:f>('dati tesi1'!$Q$9,'dati tesi1'!$S$9,'dati tesi1'!$W$9)</c:f>
              <c:numCache>
                <c:formatCode>0</c:formatCode>
                <c:ptCount val="3"/>
                <c:pt idx="0">
                  <c:v>193.4</c:v>
                </c:pt>
                <c:pt idx="1">
                  <c:v>275.39999999999969</c:v>
                </c:pt>
                <c:pt idx="2">
                  <c:v>317.60000000000002</c:v>
                </c:pt>
              </c:numCache>
            </c:numRef>
          </c:val>
          <c:smooth val="0"/>
          <c:extLst>
            <c:ext xmlns:c16="http://schemas.microsoft.com/office/drawing/2014/chart" uri="{C3380CC4-5D6E-409C-BE32-E72D297353CC}">
              <c16:uniqueId val="{00000004-8591-41AE-A555-DF97BFBA3671}"/>
            </c:ext>
          </c:extLst>
        </c:ser>
        <c:ser>
          <c:idx val="2"/>
          <c:order val="2"/>
          <c:tx>
            <c:v>Prima fusione dopo ricotture in forno a nastro</c:v>
          </c:tx>
          <c:spPr>
            <a:ln>
              <a:noFill/>
            </a:ln>
          </c:spPr>
          <c:marker>
            <c:symbol val="circle"/>
            <c:size val="6"/>
            <c:spPr>
              <a:solidFill>
                <a:srgbClr val="0070C0"/>
              </a:solidFill>
              <a:ln>
                <a:noFill/>
              </a:ln>
            </c:spPr>
          </c:marker>
          <c:dLbls>
            <c:dLbl>
              <c:idx val="0"/>
              <c:delete val="1"/>
              <c:extLst>
                <c:ext xmlns:c15="http://schemas.microsoft.com/office/drawing/2012/chart" uri="{CE6537A1-D6FC-4f65-9D91-7224C49458BB}"/>
                <c:ext xmlns:c16="http://schemas.microsoft.com/office/drawing/2014/chart" uri="{C3380CC4-5D6E-409C-BE32-E72D297353CC}">
                  <c16:uniqueId val="{00000005-8591-41AE-A555-DF97BFBA3671}"/>
                </c:ext>
              </c:extLst>
            </c:dLbl>
            <c:dLbl>
              <c:idx val="2"/>
              <c:layout>
                <c:manualLayout>
                  <c:x val="-1.992362505808446E-3"/>
                  <c:y val="-3.01965928970243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591-41AE-A555-DF97BFBA3671}"/>
                </c:ext>
              </c:extLst>
            </c:dLbl>
            <c:numFmt formatCode="#,##0" sourceLinked="0"/>
            <c:spPr>
              <a:noFill/>
              <a:ln>
                <a:noFill/>
              </a:ln>
              <a:effectLst/>
            </c:spPr>
            <c:txPr>
              <a:bodyPr/>
              <a:lstStyle/>
              <a:p>
                <a:pPr>
                  <a:defRPr sz="1200"/>
                </a:pPr>
                <a:endParaRPr lang="it-IT"/>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cust"/>
            <c:noEndCap val="0"/>
            <c:plus>
              <c:numRef>
                <c:f>('dati da tesi'!$C$16,'dati da tesi'!$C$15,'dati da tesi'!$G$15)</c:f>
                <c:numCache>
                  <c:formatCode>General</c:formatCode>
                  <c:ptCount val="3"/>
                  <c:pt idx="1">
                    <c:v>0.41833001326703817</c:v>
                  </c:pt>
                  <c:pt idx="2">
                    <c:v>2.1908902300206643</c:v>
                  </c:pt>
                </c:numCache>
              </c:numRef>
            </c:plus>
            <c:minus>
              <c:numRef>
                <c:f>('dati da tesi'!$C$16,'dati da tesi'!$C$15,'dati da tesi'!$G$15)</c:f>
                <c:numCache>
                  <c:formatCode>General</c:formatCode>
                  <c:ptCount val="3"/>
                  <c:pt idx="1">
                    <c:v>0.41833001326703817</c:v>
                  </c:pt>
                  <c:pt idx="2">
                    <c:v>2.1908902300206643</c:v>
                  </c:pt>
                </c:numCache>
              </c:numRef>
            </c:minus>
          </c:errBars>
          <c:cat>
            <c:strRef>
              <c:f>'dati tesi1'!$D$11:$D$13</c:f>
              <c:strCache>
                <c:ptCount val="3"/>
                <c:pt idx="0">
                  <c:v>Billetta fusa</c:v>
                </c:pt>
                <c:pt idx="1">
                  <c:v>Primo step di incrudimento</c:v>
                </c:pt>
                <c:pt idx="2">
                  <c:v>Secondo step di incrudimento</c:v>
                </c:pt>
              </c:strCache>
            </c:strRef>
          </c:cat>
          <c:val>
            <c:numRef>
              <c:f>(Microdurezza!$D$8,Microdurezza!$H$8,Microdurezza!$N$8)</c:f>
              <c:numCache>
                <c:formatCode>0.0</c:formatCode>
                <c:ptCount val="3"/>
                <c:pt idx="0">
                  <c:v>213.6</c:v>
                </c:pt>
                <c:pt idx="1">
                  <c:v>185.75</c:v>
                </c:pt>
                <c:pt idx="2">
                  <c:v>199.2</c:v>
                </c:pt>
              </c:numCache>
            </c:numRef>
          </c:val>
          <c:smooth val="0"/>
          <c:extLst>
            <c:ext xmlns:c16="http://schemas.microsoft.com/office/drawing/2014/chart" uri="{C3380CC4-5D6E-409C-BE32-E72D297353CC}">
              <c16:uniqueId val="{00000007-8591-41AE-A555-DF97BFBA3671}"/>
            </c:ext>
          </c:extLst>
        </c:ser>
        <c:ser>
          <c:idx val="3"/>
          <c:order val="3"/>
          <c:tx>
            <c:v>Seconda fusione dopo ricotture in forno a nastro</c:v>
          </c:tx>
          <c:spPr>
            <a:ln>
              <a:noFill/>
            </a:ln>
          </c:spPr>
          <c:marker>
            <c:symbol val="circle"/>
            <c:size val="5"/>
            <c:spPr>
              <a:solidFill>
                <a:srgbClr val="FF0000"/>
              </a:solidFill>
              <a:ln>
                <a:noFill/>
              </a:ln>
            </c:spPr>
          </c:marker>
          <c:dLbls>
            <c:dLbl>
              <c:idx val="0"/>
              <c:delete val="1"/>
              <c:extLst>
                <c:ext xmlns:c15="http://schemas.microsoft.com/office/drawing/2012/chart" uri="{CE6537A1-D6FC-4f65-9D91-7224C49458BB}"/>
                <c:ext xmlns:c16="http://schemas.microsoft.com/office/drawing/2014/chart" uri="{C3380CC4-5D6E-409C-BE32-E72D297353CC}">
                  <c16:uniqueId val="{00000008-8591-41AE-A555-DF97BFBA3671}"/>
                </c:ext>
              </c:extLst>
            </c:dLbl>
            <c:numFmt formatCode="#,##0" sourceLinked="0"/>
            <c:spPr>
              <a:noFill/>
              <a:ln>
                <a:noFill/>
              </a:ln>
              <a:effectLst/>
            </c:spPr>
            <c:txPr>
              <a:bodyPr/>
              <a:lstStyle/>
              <a:p>
                <a:pPr>
                  <a:defRPr sz="1200"/>
                </a:pPr>
                <a:endParaRPr lang="it-IT"/>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cust"/>
            <c:noEndCap val="0"/>
            <c:plus>
              <c:numRef>
                <c:f>('dati tesi1'!$C$17,'dati tesi1'!$G$14,'dati tesi1'!$K$14)</c:f>
                <c:numCache>
                  <c:formatCode>General</c:formatCode>
                  <c:ptCount val="3"/>
                  <c:pt idx="1">
                    <c:v>0.41833001326703817</c:v>
                  </c:pt>
                  <c:pt idx="2">
                    <c:v>2.1908902300206643</c:v>
                  </c:pt>
                </c:numCache>
              </c:numRef>
            </c:plus>
            <c:minus>
              <c:numRef>
                <c:f>('dati tesi1'!$C$18,'dati tesi1'!$G$14,'dati tesi1'!$K$14)</c:f>
                <c:numCache>
                  <c:formatCode>General</c:formatCode>
                  <c:ptCount val="3"/>
                  <c:pt idx="1">
                    <c:v>0.41833001326703817</c:v>
                  </c:pt>
                  <c:pt idx="2">
                    <c:v>2.1908902300206643</c:v>
                  </c:pt>
                </c:numCache>
              </c:numRef>
            </c:minus>
          </c:errBars>
          <c:cat>
            <c:strRef>
              <c:f>'dati tesi1'!$D$11:$D$13</c:f>
              <c:strCache>
                <c:ptCount val="3"/>
                <c:pt idx="0">
                  <c:v>Billetta fusa</c:v>
                </c:pt>
                <c:pt idx="1">
                  <c:v>Primo step di incrudimento</c:v>
                </c:pt>
                <c:pt idx="2">
                  <c:v>Secondo step di incrudimento</c:v>
                </c:pt>
              </c:strCache>
            </c:strRef>
          </c:cat>
          <c:val>
            <c:numRef>
              <c:f>('dati tesi1'!$Q$9,'dati tesi1'!$U$9,'dati tesi1'!$Y$9)</c:f>
              <c:numCache>
                <c:formatCode>0</c:formatCode>
                <c:ptCount val="3"/>
                <c:pt idx="0">
                  <c:v>193.4</c:v>
                </c:pt>
                <c:pt idx="1">
                  <c:v>187.2</c:v>
                </c:pt>
                <c:pt idx="2">
                  <c:v>197</c:v>
                </c:pt>
              </c:numCache>
            </c:numRef>
          </c:val>
          <c:smooth val="0"/>
          <c:extLst>
            <c:ext xmlns:c16="http://schemas.microsoft.com/office/drawing/2014/chart" uri="{C3380CC4-5D6E-409C-BE32-E72D297353CC}">
              <c16:uniqueId val="{00000009-8591-41AE-A555-DF97BFBA3671}"/>
            </c:ext>
          </c:extLst>
        </c:ser>
        <c:dLbls>
          <c:showLegendKey val="0"/>
          <c:showVal val="0"/>
          <c:showCatName val="0"/>
          <c:showSerName val="0"/>
          <c:showPercent val="0"/>
          <c:showBubbleSize val="0"/>
        </c:dLbls>
        <c:marker val="1"/>
        <c:smooth val="0"/>
        <c:axId val="35074432"/>
        <c:axId val="35075584"/>
      </c:lineChart>
      <c:catAx>
        <c:axId val="35074432"/>
        <c:scaling>
          <c:orientation val="minMax"/>
        </c:scaling>
        <c:delete val="0"/>
        <c:axPos val="b"/>
        <c:numFmt formatCode="General" sourceLinked="0"/>
        <c:majorTickMark val="out"/>
        <c:minorTickMark val="none"/>
        <c:tickLblPos val="nextTo"/>
        <c:crossAx val="35075584"/>
        <c:crosses val="autoZero"/>
        <c:auto val="1"/>
        <c:lblAlgn val="ctr"/>
        <c:lblOffset val="100"/>
        <c:noMultiLvlLbl val="0"/>
      </c:catAx>
      <c:valAx>
        <c:axId val="35075584"/>
        <c:scaling>
          <c:orientation val="minMax"/>
          <c:max val="320"/>
          <c:min val="180"/>
        </c:scaling>
        <c:delete val="0"/>
        <c:axPos val="l"/>
        <c:majorGridlines>
          <c:spPr>
            <a:ln w="6350">
              <a:prstDash val="dash"/>
            </a:ln>
          </c:spPr>
        </c:majorGridlines>
        <c:title>
          <c:tx>
            <c:rich>
              <a:bodyPr/>
              <a:lstStyle/>
              <a:p>
                <a:pPr>
                  <a:defRPr sz="1200"/>
                </a:pPr>
                <a:r>
                  <a:rPr lang="it-IT" sz="1200"/>
                  <a:t>Micro-Vickers</a:t>
                </a:r>
                <a:r>
                  <a:rPr lang="it-IT" sz="1200" baseline="0"/>
                  <a:t> [HV]</a:t>
                </a:r>
              </a:p>
            </c:rich>
          </c:tx>
          <c:layout>
            <c:manualLayout>
              <c:xMode val="edge"/>
              <c:yMode val="edge"/>
              <c:x val="7.5609372700743104E-3"/>
              <c:y val="0.37966786521778589"/>
            </c:manualLayout>
          </c:layout>
          <c:overlay val="0"/>
        </c:title>
        <c:numFmt formatCode="0" sourceLinked="0"/>
        <c:majorTickMark val="out"/>
        <c:minorTickMark val="out"/>
        <c:tickLblPos val="nextTo"/>
        <c:spPr>
          <a:ln/>
        </c:spPr>
        <c:crossAx val="35074432"/>
        <c:crosses val="autoZero"/>
        <c:crossBetween val="between"/>
        <c:minorUnit val="10"/>
      </c:valAx>
    </c:plotArea>
    <c:legend>
      <c:legendPos val="r"/>
      <c:layout>
        <c:manualLayout>
          <c:xMode val="edge"/>
          <c:yMode val="edge"/>
          <c:x val="0.62407219258883007"/>
          <c:y val="0.33806363817190671"/>
          <c:w val="0.33178969688165538"/>
          <c:h val="0.27428809649911717"/>
        </c:manualLayout>
      </c:layout>
      <c:overlay val="1"/>
      <c:spPr>
        <a:solidFill>
          <a:schemeClr val="bg1"/>
        </a:solidFill>
      </c:spPr>
      <c:txPr>
        <a:bodyPr/>
        <a:lstStyle/>
        <a:p>
          <a:pPr>
            <a:defRPr sz="1000"/>
          </a:pPr>
          <a:endParaRPr lang="it-IT"/>
        </a:p>
      </c:txPr>
    </c:legend>
    <c:plotVisOnly val="1"/>
    <c:dispBlanksAs val="zero"/>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023A368C-DC33-4708-B24F-A470FBE91A0E}" type="datetimeFigureOut">
              <a:rPr lang="it-IT" smtClean="0"/>
              <a:pPr/>
              <a:t>03/10/2022</a:t>
            </a:fld>
            <a:endParaRPr lang="it-IT"/>
          </a:p>
        </p:txBody>
      </p:sp>
      <p:sp>
        <p:nvSpPr>
          <p:cNvPr id="4" name="Segnaposto piè di pagina 3"/>
          <p:cNvSpPr>
            <a:spLocks noGrp="1"/>
          </p:cNvSpPr>
          <p:nvPr>
            <p:ph type="ftr" sz="quarter" idx="2"/>
          </p:nvPr>
        </p:nvSpPr>
        <p:spPr>
          <a:xfrm>
            <a:off x="0" y="9428163"/>
            <a:ext cx="2889250" cy="4968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778250" y="9428163"/>
            <a:ext cx="2889250" cy="496887"/>
          </a:xfrm>
          <a:prstGeom prst="rect">
            <a:avLst/>
          </a:prstGeom>
        </p:spPr>
        <p:txBody>
          <a:bodyPr vert="horz" lIns="91440" tIns="45720" rIns="91440" bIns="45720" rtlCol="0" anchor="b"/>
          <a:lstStyle>
            <a:lvl1pPr algn="r">
              <a:defRPr sz="1200"/>
            </a:lvl1pPr>
          </a:lstStyle>
          <a:p>
            <a:fld id="{15E4575D-4567-4F26-91E9-929AD00DFEED}" type="slidenum">
              <a:rPr lang="it-IT" smtClean="0"/>
              <a:pPr/>
              <a:t>‹N›</a:t>
            </a:fld>
            <a:endParaRPr lang="it-IT"/>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30" name="Segnaposto data 29"/>
          <p:cNvSpPr>
            <a:spLocks noGrp="1"/>
          </p:cNvSpPr>
          <p:nvPr>
            <p:ph type="dt" sz="half" idx="10"/>
          </p:nvPr>
        </p:nvSpPr>
        <p:spPr/>
        <p:txBody>
          <a:bodyPr/>
          <a:lstStyle/>
          <a:p>
            <a:pPr>
              <a:defRPr/>
            </a:pPr>
            <a:endParaRPr lang="it-IT"/>
          </a:p>
        </p:txBody>
      </p:sp>
      <p:sp>
        <p:nvSpPr>
          <p:cNvPr id="19" name="Segnaposto piè di pagina 18"/>
          <p:cNvSpPr>
            <a:spLocks noGrp="1"/>
          </p:cNvSpPr>
          <p:nvPr>
            <p:ph type="ftr" sz="quarter" idx="11"/>
          </p:nvPr>
        </p:nvSpPr>
        <p:spPr/>
        <p:txBody>
          <a:bodyPr/>
          <a:lstStyle/>
          <a:p>
            <a:pPr>
              <a:defRPr/>
            </a:pPr>
            <a:endParaRPr lang="it-IT"/>
          </a:p>
        </p:txBody>
      </p:sp>
      <p:sp>
        <p:nvSpPr>
          <p:cNvPr id="27" name="Segnaposto numero diapositiva 26"/>
          <p:cNvSpPr>
            <a:spLocks noGrp="1"/>
          </p:cNvSpPr>
          <p:nvPr>
            <p:ph type="sldNum" sz="quarter" idx="12"/>
          </p:nvPr>
        </p:nvSpPr>
        <p:spPr/>
        <p:txBody>
          <a:bodyPr/>
          <a:lstStyle/>
          <a:p>
            <a:pPr>
              <a:defRPr/>
            </a:pPr>
            <a:fld id="{DFFA2A26-0EDA-45C2-8F78-F299AABC598D}" type="slidenum">
              <a:rPr lang="it-IT" smtClean="0"/>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600AC606-CEB6-444E-B089-6BAEE37C9D1A}" type="slidenum">
              <a:rPr lang="it-IT" smtClean="0"/>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750AD619-5A26-4527-97A6-AA5E8DA28C66}" type="slidenum">
              <a:rPr lang="it-IT" smtClean="0"/>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9632B368-B5CA-4DC5-8CD8-BA51C15B6B22}" type="slidenum">
              <a:rPr lang="it-IT" smtClean="0"/>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0"/>
          </p:nvPr>
        </p:nvSpPr>
        <p:spPr/>
        <p:txBody>
          <a:bodyPr/>
          <a:lstStyle/>
          <a:p>
            <a:pPr>
              <a:defRPr/>
            </a:pPr>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pPr>
              <a:defRPr/>
            </a:pPr>
            <a:fld id="{B5DF017B-34BB-4D51-8473-18F4C71AD297}" type="slidenum">
              <a:rPr lang="it-IT" smtClean="0"/>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Segnaposto data 2"/>
          <p:cNvSpPr>
            <a:spLocks noGrp="1"/>
          </p:cNvSpPr>
          <p:nvPr>
            <p:ph type="dt" sz="half" idx="10"/>
          </p:nvPr>
        </p:nvSpPr>
        <p:spPr/>
        <p:txBody>
          <a:bodyPr/>
          <a:lstStyle/>
          <a:p>
            <a:pPr>
              <a:defRPr/>
            </a:pPr>
            <a:endParaRPr lang="it-IT"/>
          </a:p>
        </p:txBody>
      </p:sp>
      <p:sp>
        <p:nvSpPr>
          <p:cNvPr id="4" name="Segnaposto piè di pagina 3"/>
          <p:cNvSpPr>
            <a:spLocks noGrp="1"/>
          </p:cNvSpPr>
          <p:nvPr>
            <p:ph type="ftr" sz="quarter" idx="11"/>
          </p:nvPr>
        </p:nvSpPr>
        <p:spPr/>
        <p:txBody>
          <a:bodyPr/>
          <a:lstStyle/>
          <a:p>
            <a:pPr>
              <a:defRPr/>
            </a:pPr>
            <a:endParaRPr lang="it-IT"/>
          </a:p>
        </p:txBody>
      </p:sp>
      <p:sp>
        <p:nvSpPr>
          <p:cNvPr id="5" name="Segnaposto numero diapositiva 4"/>
          <p:cNvSpPr>
            <a:spLocks noGrp="1"/>
          </p:cNvSpPr>
          <p:nvPr>
            <p:ph type="sldNum" sz="quarter" idx="12"/>
          </p:nvPr>
        </p:nvSpPr>
        <p:spPr/>
        <p:txBody>
          <a:bodyPr/>
          <a:lstStyle/>
          <a:p>
            <a:pPr>
              <a:defRPr/>
            </a:pPr>
            <a:fld id="{477DF7D8-04DF-4C36-84CB-EA36F1FD8487}" type="slidenum">
              <a:rPr lang="it-IT" smtClean="0"/>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B19A7A4F-C759-49DA-B12D-87325C28BD34}" type="slidenum">
              <a:rPr lang="it-IT" smtClean="0"/>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75C03C58-CE47-45C6-80B4-E39B1979978B}" type="slidenum">
              <a:rPr lang="it-IT" smtClean="0"/>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pPr>
              <a:defRPr/>
            </a:pPr>
            <a:fld id="{F41727DD-8864-442B-83AB-A0AB08BD4719}" type="slidenum">
              <a:rPr lang="it-IT" smtClean="0"/>
              <a:pPr>
                <a:defRPr/>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468EBDC7-7BA3-45FF-A7FE-FE12C716D50D}" type="slidenum">
              <a:rPr lang="it-IT" smtClean="0"/>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9113C37D-99CB-4806-91DF-1AEA18A39964}" type="slidenum">
              <a:rPr lang="it-IT" smtClean="0"/>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1A442E2F-B407-4579-B57E-A20C05987BCC}" type="slidenum">
              <a:rPr lang="it-IT" smtClean="0"/>
              <a:pPr>
                <a:defRPr/>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3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3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w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w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hyperlink" Target="http://www.ing.unitn.it/~colombo/brasature/Analisi_di_laboratorio_a.htm" TargetMode="External"/><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tiff"/><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9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11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685800" y="990600"/>
            <a:ext cx="7772400" cy="5105400"/>
          </a:xfrm>
          <a:prstGeom prst="rect">
            <a:avLst/>
          </a:prstGeom>
          <a:noFill/>
          <a:ln w="9525">
            <a:noFill/>
            <a:miter lim="800000"/>
            <a:headEnd/>
            <a:tailEnd/>
          </a:ln>
        </p:spPr>
        <p:txBody>
          <a:bodyPr anchor="ctr"/>
          <a:lstStyle/>
          <a:p>
            <a:pPr algn="ctr"/>
            <a:r>
              <a:rPr lang="it-IT" sz="8000" b="1" dirty="0">
                <a:solidFill>
                  <a:schemeClr val="tx2"/>
                </a:solidFill>
              </a:rPr>
              <a:t>PROVE</a:t>
            </a:r>
            <a:br>
              <a:rPr lang="it-IT" sz="8000" b="1" dirty="0">
                <a:solidFill>
                  <a:schemeClr val="tx2"/>
                </a:solidFill>
              </a:rPr>
            </a:br>
            <a:r>
              <a:rPr lang="it-IT" sz="8000" b="1" dirty="0">
                <a:solidFill>
                  <a:schemeClr val="tx2"/>
                </a:solidFill>
              </a:rPr>
              <a:t>MECCANICHE</a:t>
            </a:r>
            <a:endParaRPr lang="it-IT" sz="4000" b="1" dirty="0">
              <a:solidFill>
                <a:schemeClr val="tx2"/>
              </a:solidFill>
            </a:endParaRPr>
          </a:p>
          <a:p>
            <a:pPr algn="ctr"/>
            <a:endParaRPr lang="it-IT" sz="2000" b="1" dirty="0">
              <a:solidFill>
                <a:schemeClr val="tx2"/>
              </a:solidFill>
            </a:endParaRPr>
          </a:p>
          <a:p>
            <a:pPr algn="ctr"/>
            <a:endParaRPr lang="it-IT" sz="2000" b="1" dirty="0">
              <a:solidFill>
                <a:schemeClr val="tx2"/>
              </a:solidFill>
            </a:endParaRPr>
          </a:p>
          <a:p>
            <a:pPr algn="ctr"/>
            <a:endParaRPr lang="it-IT" sz="2000" b="1" dirty="0">
              <a:solidFill>
                <a:schemeClr val="tx2"/>
              </a:solidFill>
            </a:endParaRPr>
          </a:p>
        </p:txBody>
      </p:sp>
      <p:sp>
        <p:nvSpPr>
          <p:cNvPr id="3" name="CasellaDiTesto 2"/>
          <p:cNvSpPr txBox="1"/>
          <p:nvPr/>
        </p:nvSpPr>
        <p:spPr>
          <a:xfrm>
            <a:off x="2743200" y="5791200"/>
            <a:ext cx="5943600" cy="954107"/>
          </a:xfrm>
          <a:prstGeom prst="rect">
            <a:avLst/>
          </a:prstGeom>
          <a:noFill/>
        </p:spPr>
        <p:txBody>
          <a:bodyPr wrap="square" rtlCol="0">
            <a:spAutoFit/>
          </a:bodyPr>
          <a:lstStyle/>
          <a:p>
            <a:pPr algn="ctr"/>
            <a:r>
              <a:rPr lang="it-IT" sz="2800" dirty="0"/>
              <a:t>Luca Pezzato</a:t>
            </a:r>
          </a:p>
          <a:p>
            <a:pPr algn="ctr"/>
            <a:r>
              <a:rPr lang="it-IT" sz="2800"/>
              <a:t>luca.pezzato@unipd.it</a:t>
            </a:r>
            <a:endParaRPr lang="it-IT"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Introduzione</a:t>
            </a:r>
          </a:p>
        </p:txBody>
      </p:sp>
      <p:sp>
        <p:nvSpPr>
          <p:cNvPr id="3075" name="Rectangle 3"/>
          <p:cNvSpPr>
            <a:spLocks noGrp="1" noChangeArrowheads="1"/>
          </p:cNvSpPr>
          <p:nvPr>
            <p:ph idx="1"/>
          </p:nvPr>
        </p:nvSpPr>
        <p:spPr>
          <a:xfrm>
            <a:off x="457200" y="1219200"/>
            <a:ext cx="8229600" cy="5181600"/>
          </a:xfrm>
        </p:spPr>
        <p:txBody>
          <a:bodyPr/>
          <a:lstStyle/>
          <a:p>
            <a:pPr algn="ctr" eaLnBrk="1" hangingPunct="1"/>
            <a:r>
              <a:rPr lang="it-IT" sz="2400" dirty="0"/>
              <a:t>I metodi di indagine atti a studiare le proprietà dei metalli e delle loro leghe rivestono un’enorme importanza, in relazione ai controlli ed ai collaudi necessari per verificare l’esito delle fasi di fabbricazione o le possibilità di utilizzazione</a:t>
            </a:r>
            <a:endParaRPr lang="it-IT" sz="1800" dirty="0"/>
          </a:p>
          <a:p>
            <a:pPr algn="ctr" eaLnBrk="1" hangingPunct="1"/>
            <a:r>
              <a:rPr lang="it-IT" sz="2400" dirty="0"/>
              <a:t>Anche se la scelta di un materiale metallico è spesso legata alle sue proprietà meccaniche, le prove ed i controlli che vengono usualmente eseguiti abbracciano un arco di caratteristiche ben maggiori</a:t>
            </a:r>
          </a:p>
          <a:p>
            <a:pPr algn="ctr" eaLnBrk="1" hangingPunct="1"/>
            <a:r>
              <a:rPr lang="it-IT" sz="2400" dirty="0"/>
              <a:t>Quasi mai un solo tipo di prova è da considerarsi esaustivo per definire il comportamento di un dato materiale</a:t>
            </a:r>
          </a:p>
          <a:p>
            <a:pPr eaLnBrk="1" hangingPunct="1"/>
            <a:r>
              <a:rPr lang="it-IT" sz="2400" dirty="0"/>
              <a:t>Suddivisione: prove </a:t>
            </a:r>
            <a:r>
              <a:rPr lang="it-IT" sz="2400" b="1" i="1" dirty="0"/>
              <a:t>distruttive</a:t>
            </a:r>
            <a:r>
              <a:rPr lang="it-IT" sz="2400" dirty="0"/>
              <a:t> e </a:t>
            </a:r>
            <a:r>
              <a:rPr lang="it-IT" sz="2400" b="1" i="1" dirty="0"/>
              <a:t>non distruttive</a:t>
            </a:r>
            <a:endParaRPr lang="it-IT" sz="20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52400"/>
            <a:ext cx="8229600" cy="884238"/>
          </a:xfrm>
        </p:spPr>
        <p:txBody>
          <a:bodyPr>
            <a:normAutofit/>
          </a:bodyPr>
          <a:lstStyle/>
          <a:p>
            <a:pPr eaLnBrk="1" hangingPunct="1"/>
            <a:r>
              <a:rPr lang="it-IT" b="1" dirty="0"/>
              <a:t>Prove Meccaniche – Generalità</a:t>
            </a:r>
          </a:p>
        </p:txBody>
      </p:sp>
      <p:sp>
        <p:nvSpPr>
          <p:cNvPr id="4099" name="Rectangle 3"/>
          <p:cNvSpPr>
            <a:spLocks noGrp="1" noChangeArrowheads="1"/>
          </p:cNvSpPr>
          <p:nvPr>
            <p:ph idx="1"/>
          </p:nvPr>
        </p:nvSpPr>
        <p:spPr>
          <a:xfrm>
            <a:off x="457200" y="1066800"/>
            <a:ext cx="8229600" cy="5486400"/>
          </a:xfrm>
        </p:spPr>
        <p:txBody>
          <a:bodyPr/>
          <a:lstStyle/>
          <a:p>
            <a:pPr eaLnBrk="1" hangingPunct="1"/>
            <a:r>
              <a:rPr lang="it-IT" sz="2400" dirty="0"/>
              <a:t>Prove effettuate in laboratorio, a carattere indicativo ma le cui semplicità di esecuzione e riproducibilità  danno indicazioni  assai utili sul comportamento dei materiali</a:t>
            </a:r>
          </a:p>
          <a:p>
            <a:pPr eaLnBrk="1" hangingPunct="1"/>
            <a:r>
              <a:rPr lang="it-IT" sz="2400" dirty="0"/>
              <a:t>Consentono di misurare proprietà di resistenza, elasticità e duttilità di un materiale e sono molto spesso di carattere distruttivo</a:t>
            </a:r>
          </a:p>
          <a:p>
            <a:pPr eaLnBrk="1" hangingPunct="1"/>
            <a:r>
              <a:rPr lang="it-IT" sz="2400" dirty="0"/>
              <a:t>I risultati di queste prove forniscono grandezze note come </a:t>
            </a:r>
            <a:r>
              <a:rPr lang="it-IT" sz="2400" b="1" i="1" dirty="0"/>
              <a:t>caratteristiche meccaniche </a:t>
            </a:r>
            <a:r>
              <a:rPr lang="it-IT" sz="2400" dirty="0"/>
              <a:t>che sono da considerarsi come proprietà intrinseche dei materiali e quindi generalmente indipendenti da forma e dimensioni (a parità di altre condizioni)</a:t>
            </a:r>
          </a:p>
          <a:p>
            <a:pPr eaLnBrk="1" hangingPunct="1"/>
            <a:r>
              <a:rPr lang="it-IT" sz="2400" b="1" dirty="0"/>
              <a:t>N.B.</a:t>
            </a:r>
            <a:r>
              <a:rPr lang="it-IT" sz="2400" dirty="0"/>
              <a:t> : la conoscenza della </a:t>
            </a:r>
            <a:r>
              <a:rPr lang="it-IT" sz="2400" u="sng" dirty="0"/>
              <a:t>composizione chimica</a:t>
            </a:r>
            <a:r>
              <a:rPr lang="it-IT" sz="2400" dirty="0"/>
              <a:t> del materiale è </a:t>
            </a:r>
            <a:r>
              <a:rPr lang="it-IT" sz="2400" u="sng" dirty="0"/>
              <a:t>indispensabile</a:t>
            </a:r>
            <a:r>
              <a:rPr lang="it-IT" sz="2400" dirty="0"/>
              <a:t> e deve sempre precedere qualsiasi altra prova</a:t>
            </a:r>
            <a:endParaRPr lang="it-IT" sz="2000" dirty="0"/>
          </a:p>
          <a:p>
            <a:pPr eaLnBrk="1" hangingPunct="1"/>
            <a:endParaRPr lang="it-IT"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Prove Meccaniche – Generalità</a:t>
            </a:r>
          </a:p>
        </p:txBody>
      </p:sp>
      <p:sp>
        <p:nvSpPr>
          <p:cNvPr id="5123" name="Rectangle 3"/>
          <p:cNvSpPr>
            <a:spLocks noGrp="1" noChangeArrowheads="1"/>
          </p:cNvSpPr>
          <p:nvPr>
            <p:ph type="body" idx="1"/>
          </p:nvPr>
        </p:nvSpPr>
        <p:spPr>
          <a:xfrm>
            <a:off x="457200" y="1219200"/>
            <a:ext cx="8229600" cy="5181600"/>
          </a:xfrm>
        </p:spPr>
        <p:txBody>
          <a:bodyPr/>
          <a:lstStyle/>
          <a:p>
            <a:pPr eaLnBrk="1" hangingPunct="1">
              <a:buFontTx/>
              <a:buNone/>
            </a:pPr>
            <a:r>
              <a:rPr lang="it-IT" sz="2400" u="sng" dirty="0"/>
              <a:t>Tipologie</a:t>
            </a:r>
          </a:p>
          <a:p>
            <a:pPr eaLnBrk="1" hangingPunct="1">
              <a:buFontTx/>
              <a:buNone/>
            </a:pPr>
            <a:endParaRPr lang="it-IT" sz="1000" u="sng" dirty="0"/>
          </a:p>
          <a:p>
            <a:pPr eaLnBrk="1" hangingPunct="1"/>
            <a:r>
              <a:rPr lang="it-IT" sz="2400" i="1" dirty="0"/>
              <a:t>Prove statiche</a:t>
            </a:r>
          </a:p>
          <a:p>
            <a:pPr eaLnBrk="1" hangingPunct="1">
              <a:buFontTx/>
              <a:buNone/>
            </a:pPr>
            <a:r>
              <a:rPr lang="it-IT" sz="2000" dirty="0"/>
              <a:t>		carico che cresce lentamente</a:t>
            </a:r>
          </a:p>
          <a:p>
            <a:pPr eaLnBrk="1" hangingPunct="1">
              <a:buFontTx/>
              <a:buNone/>
            </a:pPr>
            <a:endParaRPr lang="it-IT" sz="2000" dirty="0"/>
          </a:p>
          <a:p>
            <a:pPr eaLnBrk="1" hangingPunct="1"/>
            <a:r>
              <a:rPr lang="it-IT" sz="2400" i="1" dirty="0"/>
              <a:t>Prove dinamiche (o impulsive)</a:t>
            </a:r>
          </a:p>
          <a:p>
            <a:pPr eaLnBrk="1" hangingPunct="1">
              <a:buFontTx/>
              <a:buNone/>
            </a:pPr>
            <a:r>
              <a:rPr lang="it-IT" sz="2000" dirty="0"/>
              <a:t>		raggiungimento del carico massimo in frazioni di secondo</a:t>
            </a:r>
          </a:p>
          <a:p>
            <a:pPr eaLnBrk="1" hangingPunct="1">
              <a:buFontTx/>
              <a:buNone/>
            </a:pPr>
            <a:endParaRPr lang="it-IT" sz="2000" dirty="0"/>
          </a:p>
          <a:p>
            <a:pPr eaLnBrk="1" hangingPunct="1"/>
            <a:r>
              <a:rPr lang="it-IT" sz="2400" i="1" dirty="0"/>
              <a:t>Prove periodiche</a:t>
            </a:r>
          </a:p>
          <a:p>
            <a:pPr lvl="2" eaLnBrk="1" hangingPunct="1">
              <a:buFontTx/>
              <a:buNone/>
            </a:pPr>
            <a:r>
              <a:rPr lang="it-IT" sz="2000" dirty="0"/>
              <a:t>carico variabile periodicamente nel tempo</a:t>
            </a:r>
          </a:p>
          <a:p>
            <a:pPr lvl="2" eaLnBrk="1" hangingPunct="1">
              <a:buFontTx/>
              <a:buNone/>
            </a:pPr>
            <a:endParaRPr lang="it-IT" sz="2000" dirty="0"/>
          </a:p>
          <a:p>
            <a:pPr eaLnBrk="1" hangingPunct="1"/>
            <a:r>
              <a:rPr lang="it-IT" sz="2400" i="1" dirty="0"/>
              <a:t>Prove di scorrimento viscoso</a:t>
            </a:r>
          </a:p>
          <a:p>
            <a:pPr eaLnBrk="1" hangingPunct="1">
              <a:buFontTx/>
              <a:buNone/>
            </a:pPr>
            <a:r>
              <a:rPr lang="it-IT" sz="2000" dirty="0"/>
              <a:t>		eseguite a temperature elevate con carico costante nel tempo</a:t>
            </a:r>
          </a:p>
          <a:p>
            <a:pPr eaLnBrk="1" hangingPunct="1"/>
            <a:endParaRPr lang="it-IT"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152400"/>
            <a:ext cx="8229600" cy="884238"/>
          </a:xfrm>
        </p:spPr>
        <p:txBody>
          <a:bodyPr/>
          <a:lstStyle/>
          <a:p>
            <a:pPr algn="ctr" eaLnBrk="1" hangingPunct="1"/>
            <a:r>
              <a:rPr lang="it-IT" b="1" dirty="0"/>
              <a:t>Prova di Trazione Statica</a:t>
            </a:r>
          </a:p>
        </p:txBody>
      </p:sp>
      <p:sp>
        <p:nvSpPr>
          <p:cNvPr id="6147" name="Rectangle 3"/>
          <p:cNvSpPr>
            <a:spLocks noGrp="1" noChangeArrowheads="1"/>
          </p:cNvSpPr>
          <p:nvPr>
            <p:ph type="body" idx="1"/>
          </p:nvPr>
        </p:nvSpPr>
        <p:spPr>
          <a:xfrm>
            <a:off x="457200" y="1219200"/>
            <a:ext cx="8229600" cy="5257800"/>
          </a:xfrm>
        </p:spPr>
        <p:txBody>
          <a:bodyPr/>
          <a:lstStyle/>
          <a:p>
            <a:pPr eaLnBrk="1" hangingPunct="1"/>
            <a:r>
              <a:rPr lang="it-IT" sz="2800"/>
              <a:t>Normativa </a:t>
            </a:r>
            <a:r>
              <a:rPr lang="it-IT" sz="2800" u="sng"/>
              <a:t>UNI EN 10002-92</a:t>
            </a:r>
          </a:p>
          <a:p>
            <a:pPr eaLnBrk="1" hangingPunct="1"/>
            <a:r>
              <a:rPr lang="it-IT" sz="2800"/>
              <a:t>Informazioni sulle proprietà di resistenza, di deformabilità dei materiali metallici </a:t>
            </a:r>
          </a:p>
          <a:p>
            <a:pPr eaLnBrk="1" hangingPunct="1"/>
            <a:r>
              <a:rPr lang="it-IT" sz="2800"/>
              <a:t>E’ il test più importante: utilizzato come prova di collaudo, di accettazione, di controllo, di scelta e di riconoscimento</a:t>
            </a:r>
          </a:p>
          <a:p>
            <a:pPr eaLnBrk="1" hangingPunct="1"/>
            <a:r>
              <a:rPr lang="it-IT" sz="2800"/>
              <a:t>Applicazione di un carico di trazione (uniassiale) lento e graduale fino a rottura</a:t>
            </a:r>
          </a:p>
          <a:p>
            <a:pPr eaLnBrk="1" hangingPunct="1"/>
            <a:r>
              <a:rPr lang="it-IT" sz="2800"/>
              <a:t>Fornisce </a:t>
            </a:r>
            <a:r>
              <a:rPr lang="it-IT" sz="2800" u="sng"/>
              <a:t>indici di confronto</a:t>
            </a:r>
            <a:r>
              <a:rPr lang="it-IT" sz="2800"/>
              <a:t> (convenzionali) e </a:t>
            </a:r>
            <a:r>
              <a:rPr lang="it-IT" sz="2800" u="sng"/>
              <a:t>valori di riferimento</a:t>
            </a:r>
            <a:r>
              <a:rPr lang="it-IT" sz="2800"/>
              <a:t> per il dimensionamento di organi meccanici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229600" cy="884238"/>
          </a:xfrm>
        </p:spPr>
        <p:txBody>
          <a:bodyPr>
            <a:noAutofit/>
          </a:bodyPr>
          <a:lstStyle/>
          <a:p>
            <a:pPr eaLnBrk="1" hangingPunct="1"/>
            <a:r>
              <a:rPr lang="it-IT" sz="4000" b="1" dirty="0"/>
              <a:t>Comportamento dei materiali metallici</a:t>
            </a:r>
          </a:p>
        </p:txBody>
      </p:sp>
      <p:sp>
        <p:nvSpPr>
          <p:cNvPr id="7171" name="Rectangle 3"/>
          <p:cNvSpPr>
            <a:spLocks noGrp="1" noChangeArrowheads="1"/>
          </p:cNvSpPr>
          <p:nvPr>
            <p:ph type="body" idx="1"/>
          </p:nvPr>
        </p:nvSpPr>
        <p:spPr>
          <a:xfrm>
            <a:off x="457200" y="1219200"/>
            <a:ext cx="8229600" cy="4876800"/>
          </a:xfrm>
        </p:spPr>
        <p:txBody>
          <a:bodyPr/>
          <a:lstStyle/>
          <a:p>
            <a:pPr eaLnBrk="1" hangingPunct="1">
              <a:buFontTx/>
              <a:buNone/>
            </a:pPr>
            <a:r>
              <a:rPr lang="it-IT" sz="2400"/>
              <a:t>Un materiale metallico soggetto a sforzo monoassiale si comporta in modo diverso in relazione all’entità dello sforzo stesso: questo dipende dalla reazione opposta dai singoli cristalli e dalle loro reciproche interazioni</a:t>
            </a:r>
          </a:p>
          <a:p>
            <a:pPr eaLnBrk="1" hangingPunct="1">
              <a:buFontTx/>
              <a:buNone/>
            </a:pPr>
            <a:endParaRPr lang="it-IT" sz="2000"/>
          </a:p>
          <a:p>
            <a:pPr eaLnBrk="1" hangingPunct="1"/>
            <a:r>
              <a:rPr lang="it-IT" sz="2400"/>
              <a:t>Proprietà intrinseche dei componenti strutturali</a:t>
            </a:r>
            <a:br>
              <a:rPr lang="it-IT" sz="2400"/>
            </a:br>
            <a:r>
              <a:rPr lang="it-IT" sz="2400"/>
              <a:t>	</a:t>
            </a:r>
            <a:r>
              <a:rPr lang="it-IT" sz="2000"/>
              <a:t>conseguenza della composizione chimica, della forma di</a:t>
            </a:r>
            <a:br>
              <a:rPr lang="it-IT" sz="2000"/>
            </a:br>
            <a:r>
              <a:rPr lang="it-IT" sz="2000"/>
              <a:t>	aggregazione degli elementi e dai parametri reticolari</a:t>
            </a:r>
          </a:p>
          <a:p>
            <a:pPr eaLnBrk="1" hangingPunct="1">
              <a:buFontTx/>
              <a:buNone/>
            </a:pPr>
            <a:endParaRPr lang="it-IT" sz="1800"/>
          </a:p>
          <a:p>
            <a:pPr eaLnBrk="1" hangingPunct="1"/>
            <a:r>
              <a:rPr lang="it-IT" sz="2400"/>
              <a:t>Dimensioni dei cristalli</a:t>
            </a:r>
            <a:br>
              <a:rPr lang="it-IT" sz="2400"/>
            </a:br>
            <a:r>
              <a:rPr lang="it-IT" sz="2400"/>
              <a:t>	</a:t>
            </a:r>
            <a:r>
              <a:rPr lang="it-IT" sz="2000"/>
              <a:t>in genere al diminuire delle dimensioni cresce la resistenza</a:t>
            </a:r>
            <a:br>
              <a:rPr lang="it-IT" sz="2000"/>
            </a:br>
            <a:r>
              <a:rPr lang="it-IT" sz="2000"/>
              <a:t>	e diminuisce la capacità di deformazione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457200" y="1143000"/>
            <a:ext cx="8229600" cy="4800600"/>
          </a:xfrm>
        </p:spPr>
        <p:txBody>
          <a:bodyPr/>
          <a:lstStyle/>
          <a:p>
            <a:pPr eaLnBrk="1" hangingPunct="1"/>
            <a:r>
              <a:rPr lang="it-IT" sz="2400"/>
              <a:t>Distribuzione delle fasi</a:t>
            </a:r>
            <a:br>
              <a:rPr lang="it-IT"/>
            </a:br>
            <a:r>
              <a:rPr lang="it-IT"/>
              <a:t>	</a:t>
            </a:r>
            <a:r>
              <a:rPr lang="it-IT" sz="2000"/>
              <a:t>ossia densità e modo con cui le fasi partecipano alla</a:t>
            </a:r>
            <a:br>
              <a:rPr lang="it-IT" sz="2000"/>
            </a:br>
            <a:r>
              <a:rPr lang="it-IT" sz="2000"/>
              <a:t>	costituzione della massa metallica</a:t>
            </a:r>
          </a:p>
          <a:p>
            <a:pPr eaLnBrk="1" hangingPunct="1">
              <a:buFontTx/>
              <a:buNone/>
            </a:pPr>
            <a:endParaRPr lang="it-IT" sz="2000"/>
          </a:p>
          <a:p>
            <a:pPr eaLnBrk="1" hangingPunct="1"/>
            <a:r>
              <a:rPr lang="it-IT" sz="2400"/>
              <a:t>Stato in cui si trova il materiale</a:t>
            </a:r>
            <a:br>
              <a:rPr lang="it-IT" sz="2800"/>
            </a:br>
            <a:r>
              <a:rPr lang="it-IT" sz="2800"/>
              <a:t>	</a:t>
            </a:r>
            <a:r>
              <a:rPr lang="it-IT" sz="2000"/>
              <a:t>che dipende a sua volta dalle lavorazioni e dai trattamenti</a:t>
            </a:r>
            <a:br>
              <a:rPr lang="it-IT" sz="2000"/>
            </a:br>
            <a:r>
              <a:rPr lang="it-IT" sz="2000"/>
              <a:t>	termici che il materiale ha subito</a:t>
            </a:r>
          </a:p>
          <a:p>
            <a:pPr eaLnBrk="1" hangingPunct="1">
              <a:buFontTx/>
              <a:buNone/>
            </a:pPr>
            <a:endParaRPr lang="it-IT" sz="2000"/>
          </a:p>
          <a:p>
            <a:pPr eaLnBrk="1" hangingPunct="1"/>
            <a:r>
              <a:rPr lang="it-IT" sz="2400"/>
              <a:t>Temperatura</a:t>
            </a:r>
            <a:br>
              <a:rPr lang="it-IT" sz="2800"/>
            </a:br>
            <a:r>
              <a:rPr lang="it-IT" sz="2800"/>
              <a:t>	</a:t>
            </a:r>
            <a:r>
              <a:rPr lang="it-IT" sz="2000"/>
              <a:t>in genere, al diminuire della temperatura la resistenza alla </a:t>
            </a:r>
            <a:br>
              <a:rPr lang="it-IT" sz="2000"/>
            </a:br>
            <a:r>
              <a:rPr lang="it-IT" sz="2000"/>
              <a:t>	deformazione aumenta più della resistenza al distacco, in </a:t>
            </a:r>
            <a:br>
              <a:rPr lang="it-IT" sz="2000"/>
            </a:br>
            <a:r>
              <a:rPr lang="it-IT" sz="2000"/>
              <a:t>	quanto gli atomi sono meno mobili alle basse temperature</a:t>
            </a:r>
          </a:p>
        </p:txBody>
      </p:sp>
      <p:sp>
        <p:nvSpPr>
          <p:cNvPr id="8195" name="Rectangle 5"/>
          <p:cNvSpPr>
            <a:spLocks noGrp="1" noChangeArrowheads="1"/>
          </p:cNvSpPr>
          <p:nvPr>
            <p:ph type="title"/>
          </p:nvPr>
        </p:nvSpPr>
        <p:spPr>
          <a:xfrm>
            <a:off x="457200" y="152400"/>
            <a:ext cx="8229600" cy="884238"/>
          </a:xfrm>
          <a:noFill/>
        </p:spPr>
        <p:txBody>
          <a:bodyPr>
            <a:normAutofit/>
          </a:bodyPr>
          <a:lstStyle/>
          <a:p>
            <a:pPr algn="ctr" eaLnBrk="1" hangingPunct="1"/>
            <a:r>
              <a:rPr lang="it-IT" sz="4000" b="1" dirty="0"/>
              <a:t>Comportamento dei materiali metallici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xfrm>
            <a:off x="457200" y="1143000"/>
            <a:ext cx="8229600" cy="914400"/>
          </a:xfrm>
        </p:spPr>
        <p:txBody>
          <a:bodyPr>
            <a:normAutofit lnSpcReduction="10000"/>
          </a:bodyPr>
          <a:lstStyle/>
          <a:p>
            <a:pPr eaLnBrk="1" hangingPunct="1">
              <a:lnSpc>
                <a:spcPct val="80000"/>
              </a:lnSpc>
              <a:buFontTx/>
              <a:buNone/>
            </a:pPr>
            <a:r>
              <a:rPr lang="it-IT" sz="2400"/>
              <a:t>La sezione della provetta può essere circolare, quadrata, rettangolare o, in casi speciali, di altre forme in funzione del materiale ed in relazione  all’utilizzazione finale</a:t>
            </a:r>
          </a:p>
        </p:txBody>
      </p:sp>
      <p:sp>
        <p:nvSpPr>
          <p:cNvPr id="9219" name="Rectangle 3"/>
          <p:cNvSpPr>
            <a:spLocks noGrp="1" noChangeArrowheads="1"/>
          </p:cNvSpPr>
          <p:nvPr>
            <p:ph type="title"/>
          </p:nvPr>
        </p:nvSpPr>
        <p:spPr>
          <a:xfrm>
            <a:off x="457200" y="152400"/>
            <a:ext cx="8229600" cy="884238"/>
          </a:xfrm>
          <a:noFill/>
        </p:spPr>
        <p:txBody>
          <a:bodyPr>
            <a:normAutofit/>
          </a:bodyPr>
          <a:lstStyle/>
          <a:p>
            <a:pPr algn="ctr" eaLnBrk="1" hangingPunct="1"/>
            <a:r>
              <a:rPr lang="it-IT" b="1" dirty="0"/>
              <a:t>Provette di trazione</a:t>
            </a:r>
          </a:p>
        </p:txBody>
      </p:sp>
      <p:sp>
        <p:nvSpPr>
          <p:cNvPr id="9220" name="Rectangle 4"/>
          <p:cNvSpPr>
            <a:spLocks noChangeArrowheads="1"/>
          </p:cNvSpPr>
          <p:nvPr/>
        </p:nvSpPr>
        <p:spPr bwMode="auto">
          <a:xfrm>
            <a:off x="457200" y="3962400"/>
            <a:ext cx="8229600" cy="2667000"/>
          </a:xfrm>
          <a:prstGeom prst="rect">
            <a:avLst/>
          </a:prstGeom>
          <a:noFill/>
          <a:ln w="9525">
            <a:noFill/>
            <a:miter lim="800000"/>
            <a:headEnd/>
            <a:tailEnd/>
          </a:ln>
        </p:spPr>
        <p:txBody>
          <a:bodyPr/>
          <a:lstStyle/>
          <a:p>
            <a:pPr marL="342900" indent="-342900">
              <a:spcBef>
                <a:spcPct val="20000"/>
              </a:spcBef>
              <a:buFontTx/>
              <a:buChar char="•"/>
            </a:pPr>
            <a:r>
              <a:rPr lang="it-IT" sz="2000" b="1" i="1"/>
              <a:t>tratto utile</a:t>
            </a:r>
            <a:r>
              <a:rPr lang="it-IT" sz="2000"/>
              <a:t> di lunghezza iniziale </a:t>
            </a:r>
            <a:r>
              <a:rPr lang="it-IT" sz="2000" i="1"/>
              <a:t>L</a:t>
            </a:r>
            <a:r>
              <a:rPr lang="it-IT" sz="2000" i="1" baseline="-25000"/>
              <a:t>0</a:t>
            </a:r>
          </a:p>
          <a:p>
            <a:pPr marL="342900" indent="-342900">
              <a:spcBef>
                <a:spcPct val="20000"/>
              </a:spcBef>
              <a:buFontTx/>
              <a:buChar char="•"/>
            </a:pPr>
            <a:r>
              <a:rPr lang="it-IT" sz="2000" b="1" i="1"/>
              <a:t>tratto calibrato</a:t>
            </a:r>
            <a:r>
              <a:rPr lang="it-IT" sz="2000" i="1"/>
              <a:t> di lunghezza L</a:t>
            </a:r>
            <a:r>
              <a:rPr lang="it-IT" sz="2000" i="1" baseline="-25000"/>
              <a:t>c</a:t>
            </a:r>
            <a:r>
              <a:rPr lang="it-IT" sz="2000" i="1"/>
              <a:t> = L</a:t>
            </a:r>
            <a:r>
              <a:rPr lang="it-IT" sz="2000" i="1" baseline="-25000"/>
              <a:t>0</a:t>
            </a:r>
            <a:r>
              <a:rPr lang="it-IT" sz="2000" i="1"/>
              <a:t> + </a:t>
            </a:r>
            <a:r>
              <a:rPr lang="it-IT" sz="2000"/>
              <a:t>(0.5 ÷ 2)·</a:t>
            </a:r>
            <a:r>
              <a:rPr lang="it-IT" sz="2000" i="1"/>
              <a:t>d</a:t>
            </a:r>
            <a:r>
              <a:rPr lang="it-IT" sz="2000" i="1" baseline="-25000"/>
              <a:t>0</a:t>
            </a:r>
          </a:p>
          <a:p>
            <a:pPr marL="342900" indent="-342900">
              <a:spcBef>
                <a:spcPct val="20000"/>
              </a:spcBef>
              <a:buFontTx/>
              <a:buChar char="•"/>
            </a:pPr>
            <a:r>
              <a:rPr lang="it-IT" sz="2000"/>
              <a:t>le</a:t>
            </a:r>
            <a:r>
              <a:rPr lang="it-IT" sz="2000" b="1" i="1"/>
              <a:t> teste</a:t>
            </a:r>
            <a:r>
              <a:rPr lang="it-IT" sz="2000" i="1"/>
              <a:t> sono le estremità delle provette che consentono il serraggio e lo stiramento da parte delle macchine</a:t>
            </a:r>
          </a:p>
          <a:p>
            <a:pPr marL="342900" indent="-342900">
              <a:spcBef>
                <a:spcPct val="20000"/>
              </a:spcBef>
            </a:pPr>
            <a:endParaRPr lang="it-IT" sz="2000" i="1"/>
          </a:p>
          <a:p>
            <a:pPr marL="342900" indent="-342900">
              <a:spcBef>
                <a:spcPct val="20000"/>
              </a:spcBef>
              <a:buFontTx/>
              <a:buChar char="•"/>
            </a:pPr>
            <a:r>
              <a:rPr lang="it-IT" sz="2000" b="1" i="1"/>
              <a:t>provette di sezione circolare</a:t>
            </a:r>
            <a:r>
              <a:rPr lang="it-IT" sz="2000"/>
              <a:t> (nominale corta)</a:t>
            </a:r>
            <a:r>
              <a:rPr lang="it-IT" sz="2000" b="1" i="1"/>
              <a:t>  </a:t>
            </a:r>
            <a:r>
              <a:rPr lang="it-IT" sz="2000" b="1" i="1">
                <a:sym typeface="Wingdings" pitchFamily="2" charset="2"/>
              </a:rPr>
              <a:t>  </a:t>
            </a:r>
            <a:r>
              <a:rPr lang="it-IT" sz="2000" i="1"/>
              <a:t>L</a:t>
            </a:r>
            <a:r>
              <a:rPr lang="it-IT" sz="2000" i="1" baseline="-25000"/>
              <a:t>0</a:t>
            </a:r>
            <a:r>
              <a:rPr lang="it-IT" sz="2000" i="1"/>
              <a:t> = 5 </a:t>
            </a:r>
            <a:r>
              <a:rPr lang="it-IT" sz="2000"/>
              <a:t>· </a:t>
            </a:r>
            <a:r>
              <a:rPr lang="it-IT" sz="2000" i="1"/>
              <a:t>d</a:t>
            </a:r>
            <a:r>
              <a:rPr lang="it-IT" sz="2000" i="1" baseline="-25000"/>
              <a:t>0</a:t>
            </a:r>
            <a:r>
              <a:rPr lang="it-IT" sz="2000"/>
              <a:t> </a:t>
            </a:r>
          </a:p>
          <a:p>
            <a:pPr marL="342900" indent="-342900">
              <a:spcBef>
                <a:spcPct val="20000"/>
              </a:spcBef>
              <a:buFontTx/>
              <a:buChar char="•"/>
            </a:pPr>
            <a:r>
              <a:rPr lang="it-IT" sz="2000" b="1" i="1"/>
              <a:t>provette di sezione rettangolare </a:t>
            </a:r>
            <a:r>
              <a:rPr lang="it-IT" sz="2000"/>
              <a:t>(n. corta)</a:t>
            </a:r>
            <a:r>
              <a:rPr lang="it-IT" sz="2000" b="1" i="1"/>
              <a:t> </a:t>
            </a:r>
            <a:r>
              <a:rPr lang="it-IT" sz="2000" b="1" i="1">
                <a:sym typeface="Wingdings" pitchFamily="2" charset="2"/>
              </a:rPr>
              <a:t>  </a:t>
            </a:r>
            <a:r>
              <a:rPr lang="it-IT" sz="2000" i="1"/>
              <a:t>L</a:t>
            </a:r>
            <a:r>
              <a:rPr lang="it-IT" sz="2000" i="1" baseline="-25000"/>
              <a:t>0</a:t>
            </a:r>
            <a:r>
              <a:rPr lang="it-IT" sz="2000" i="1"/>
              <a:t> = 5.65 </a:t>
            </a:r>
            <a:r>
              <a:rPr lang="it-IT" sz="2000"/>
              <a:t>·</a:t>
            </a:r>
            <a:r>
              <a:rPr lang="it-IT" sz="2000" i="1"/>
              <a:t> √(a</a:t>
            </a:r>
            <a:r>
              <a:rPr lang="it-IT" sz="2000" i="1" baseline="-25000"/>
              <a:t>0</a:t>
            </a:r>
            <a:r>
              <a:rPr lang="it-IT" sz="2000"/>
              <a:t>·</a:t>
            </a:r>
            <a:r>
              <a:rPr lang="it-IT" sz="2000" i="1"/>
              <a:t>b</a:t>
            </a:r>
            <a:r>
              <a:rPr lang="it-IT" sz="2000" i="1" baseline="-25000"/>
              <a:t>0</a:t>
            </a:r>
            <a:r>
              <a:rPr lang="it-IT" sz="2000"/>
              <a:t> )</a:t>
            </a:r>
          </a:p>
        </p:txBody>
      </p:sp>
      <p:pic>
        <p:nvPicPr>
          <p:cNvPr id="9221" name="Picture 5" descr="provino"/>
          <p:cNvPicPr>
            <a:picLocks noChangeAspect="1" noChangeArrowheads="1"/>
          </p:cNvPicPr>
          <p:nvPr/>
        </p:nvPicPr>
        <p:blipFill>
          <a:blip r:embed="rId2" cstate="print"/>
          <a:srcRect/>
          <a:stretch>
            <a:fillRect/>
          </a:stretch>
        </p:blipFill>
        <p:spPr bwMode="auto">
          <a:xfrm>
            <a:off x="1447800" y="2133600"/>
            <a:ext cx="4240213" cy="1809750"/>
          </a:xfrm>
          <a:prstGeom prst="rect">
            <a:avLst/>
          </a:prstGeom>
          <a:noFill/>
          <a:ln w="9525">
            <a:noFill/>
            <a:miter lim="800000"/>
            <a:headEnd/>
            <a:tailEnd/>
          </a:ln>
        </p:spPr>
      </p:pic>
      <p:sp>
        <p:nvSpPr>
          <p:cNvPr id="9222" name="Rectangle 7"/>
          <p:cNvSpPr>
            <a:spLocks noChangeArrowheads="1"/>
          </p:cNvSpPr>
          <p:nvPr/>
        </p:nvSpPr>
        <p:spPr bwMode="auto">
          <a:xfrm>
            <a:off x="6019800" y="2362200"/>
            <a:ext cx="2667000" cy="1600200"/>
          </a:xfrm>
          <a:prstGeom prst="rect">
            <a:avLst/>
          </a:prstGeom>
          <a:noFill/>
          <a:ln w="9525">
            <a:noFill/>
            <a:miter lim="800000"/>
            <a:headEnd/>
            <a:tailEnd/>
          </a:ln>
        </p:spPr>
        <p:txBody>
          <a:bodyPr/>
          <a:lstStyle/>
          <a:p>
            <a:pPr marL="342900" indent="-342900">
              <a:spcBef>
                <a:spcPct val="20000"/>
              </a:spcBef>
            </a:pPr>
            <a:r>
              <a:rPr lang="it-IT" sz="2000" i="1"/>
              <a:t>L</a:t>
            </a:r>
            <a:r>
              <a:rPr lang="it-IT" sz="2000" i="1" baseline="-25000"/>
              <a:t>0</a:t>
            </a:r>
            <a:r>
              <a:rPr lang="it-IT" sz="2000" i="1"/>
              <a:t> = K </a:t>
            </a:r>
            <a:r>
              <a:rPr lang="it-IT" sz="2000"/>
              <a:t>·</a:t>
            </a:r>
            <a:r>
              <a:rPr lang="it-IT" sz="2000" i="1"/>
              <a:t> √S</a:t>
            </a:r>
            <a:r>
              <a:rPr lang="it-IT" sz="2000" i="1" baseline="-25000"/>
              <a:t>0</a:t>
            </a:r>
            <a:endParaRPr lang="it-IT" sz="2000"/>
          </a:p>
          <a:p>
            <a:pPr marL="342900" indent="-342900">
              <a:spcBef>
                <a:spcPct val="20000"/>
              </a:spcBef>
            </a:pPr>
            <a:endParaRPr lang="it-IT" sz="2000"/>
          </a:p>
          <a:p>
            <a:pPr marL="342900" indent="-342900">
              <a:spcBef>
                <a:spcPct val="20000"/>
              </a:spcBef>
            </a:pPr>
            <a:r>
              <a:rPr lang="it-IT" sz="2000"/>
              <a:t>K = 5.65</a:t>
            </a:r>
          </a:p>
          <a:p>
            <a:pPr marL="342900" indent="-342900">
              <a:spcBef>
                <a:spcPct val="20000"/>
              </a:spcBef>
            </a:pPr>
            <a:r>
              <a:rPr lang="it-IT" sz="2000"/>
              <a:t>(UNI e EURONORM)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Macchina di trazione</a:t>
            </a:r>
          </a:p>
        </p:txBody>
      </p:sp>
      <p:sp>
        <p:nvSpPr>
          <p:cNvPr id="10243" name="Rectangle 3"/>
          <p:cNvSpPr>
            <a:spLocks noGrp="1" noChangeArrowheads="1"/>
          </p:cNvSpPr>
          <p:nvPr>
            <p:ph type="body" idx="1"/>
          </p:nvPr>
        </p:nvSpPr>
        <p:spPr>
          <a:xfrm>
            <a:off x="457200" y="1066800"/>
            <a:ext cx="8229600" cy="5410200"/>
          </a:xfrm>
        </p:spPr>
        <p:txBody>
          <a:bodyPr/>
          <a:lstStyle/>
          <a:p>
            <a:pPr eaLnBrk="1" hangingPunct="1">
              <a:lnSpc>
                <a:spcPct val="90000"/>
              </a:lnSpc>
              <a:buFontTx/>
              <a:buNone/>
            </a:pPr>
            <a:r>
              <a:rPr lang="it-IT" sz="2400" dirty="0"/>
              <a:t>Apparato che consente lo stiramento graduale dei provini con carichi regolabili nell'intensità e nella velocità di applicazione, misurando contemporaneamente le deformazioni prodotte</a:t>
            </a:r>
          </a:p>
          <a:p>
            <a:pPr eaLnBrk="1" hangingPunct="1">
              <a:lnSpc>
                <a:spcPct val="90000"/>
              </a:lnSpc>
              <a:buFontTx/>
              <a:buNone/>
            </a:pPr>
            <a:endParaRPr lang="it-IT" sz="2000" dirty="0"/>
          </a:p>
          <a:p>
            <a:pPr eaLnBrk="1" hangingPunct="1">
              <a:lnSpc>
                <a:spcPct val="90000"/>
              </a:lnSpc>
            </a:pPr>
            <a:r>
              <a:rPr lang="it-IT" sz="2400" dirty="0"/>
              <a:t>Organo di potenza</a:t>
            </a:r>
            <a:br>
              <a:rPr lang="it-IT" sz="2400" dirty="0"/>
            </a:br>
            <a:r>
              <a:rPr lang="it-IT" sz="2400" dirty="0"/>
              <a:t>	</a:t>
            </a:r>
            <a:r>
              <a:rPr lang="it-IT" sz="2000" dirty="0"/>
              <a:t>destinato a produrre lo sforzo</a:t>
            </a:r>
            <a:br>
              <a:rPr lang="it-IT" sz="2000" dirty="0"/>
            </a:br>
            <a:r>
              <a:rPr lang="it-IT" sz="2000" dirty="0"/>
              <a:t>	può essere a comando meccanico (fino a 100 </a:t>
            </a:r>
            <a:r>
              <a:rPr lang="it-IT" sz="2000" dirty="0" err="1"/>
              <a:t>kN</a:t>
            </a:r>
            <a:r>
              <a:rPr lang="it-IT" sz="2000" dirty="0"/>
              <a:t>)</a:t>
            </a:r>
            <a:br>
              <a:rPr lang="it-IT" sz="2000" dirty="0"/>
            </a:br>
            <a:r>
              <a:rPr lang="it-IT" sz="2000" dirty="0"/>
              <a:t>	oppure a comando idraulico (fino a 4000 </a:t>
            </a:r>
            <a:r>
              <a:rPr lang="it-IT" sz="2000" dirty="0" err="1"/>
              <a:t>kN</a:t>
            </a:r>
            <a:r>
              <a:rPr lang="it-IT" sz="2000" dirty="0"/>
              <a:t>)</a:t>
            </a:r>
          </a:p>
          <a:p>
            <a:pPr eaLnBrk="1" hangingPunct="1">
              <a:lnSpc>
                <a:spcPct val="90000"/>
              </a:lnSpc>
              <a:buFontTx/>
              <a:buNone/>
            </a:pPr>
            <a:endParaRPr lang="it-IT" sz="2000" dirty="0"/>
          </a:p>
          <a:p>
            <a:pPr eaLnBrk="1" hangingPunct="1">
              <a:lnSpc>
                <a:spcPct val="90000"/>
              </a:lnSpc>
            </a:pPr>
            <a:r>
              <a:rPr lang="it-IT" sz="2400" dirty="0"/>
              <a:t>Organo misuratore del carico</a:t>
            </a:r>
            <a:br>
              <a:rPr lang="it-IT" sz="2400" dirty="0"/>
            </a:br>
            <a:r>
              <a:rPr lang="it-IT" sz="2400" dirty="0"/>
              <a:t>	</a:t>
            </a:r>
            <a:r>
              <a:rPr lang="it-IT" sz="2000" dirty="0"/>
              <a:t>per misurare lo sforzo di trazione che agisce sulla provetta;</a:t>
            </a:r>
            <a:br>
              <a:rPr lang="it-IT" sz="2000" dirty="0"/>
            </a:br>
            <a:r>
              <a:rPr lang="it-IT" sz="2000" dirty="0"/>
              <a:t>	può essere a comando meccanico (a molla, a pendolo),</a:t>
            </a:r>
            <a:br>
              <a:rPr lang="it-IT" sz="2000" dirty="0"/>
            </a:br>
            <a:r>
              <a:rPr lang="it-IT" sz="2000" dirty="0"/>
              <a:t>	a comando idraulico (con pendolo manometrico) oppure a</a:t>
            </a:r>
            <a:br>
              <a:rPr lang="it-IT" sz="2000" dirty="0"/>
            </a:br>
            <a:r>
              <a:rPr lang="it-IT" sz="2000" dirty="0"/>
              <a:t>	comando elettronico (più precisione e assoluta prontezza di </a:t>
            </a:r>
            <a:br>
              <a:rPr lang="it-IT" sz="2000" dirty="0"/>
            </a:br>
            <a:r>
              <a:rPr lang="it-IT" sz="2000" dirty="0"/>
              <a:t>	misura)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xfrm>
            <a:off x="457200" y="1143000"/>
            <a:ext cx="8229600" cy="5181600"/>
          </a:xfrm>
        </p:spPr>
        <p:txBody>
          <a:bodyPr/>
          <a:lstStyle/>
          <a:p>
            <a:pPr eaLnBrk="1" hangingPunct="1"/>
            <a:r>
              <a:rPr lang="it-IT" sz="2400"/>
              <a:t>Organo di trasmissione del carico</a:t>
            </a:r>
            <a:br>
              <a:rPr lang="it-IT" sz="2800"/>
            </a:br>
            <a:r>
              <a:rPr lang="it-IT" sz="2800"/>
              <a:t>	</a:t>
            </a:r>
            <a:r>
              <a:rPr lang="it-IT" sz="1800"/>
              <a:t>comprende le due morse per afferrare monoassialmente i</a:t>
            </a:r>
            <a:br>
              <a:rPr lang="it-IT" sz="1800"/>
            </a:br>
            <a:r>
              <a:rPr lang="it-IT" sz="1800"/>
              <a:t>	provini (</a:t>
            </a:r>
            <a:r>
              <a:rPr lang="it-IT" sz="1800" i="1"/>
              <a:t>mordacchie</a:t>
            </a:r>
            <a:r>
              <a:rPr lang="it-IT" sz="1800"/>
              <a:t>) e le altre attrezzature di serraggio</a:t>
            </a:r>
          </a:p>
          <a:p>
            <a:pPr eaLnBrk="1" hangingPunct="1">
              <a:buFontTx/>
              <a:buNone/>
            </a:pPr>
            <a:endParaRPr lang="it-IT" sz="1800"/>
          </a:p>
          <a:p>
            <a:pPr eaLnBrk="1" hangingPunct="1"/>
            <a:r>
              <a:rPr lang="it-IT" sz="2400"/>
              <a:t>Estensimetro</a:t>
            </a:r>
            <a:br>
              <a:rPr lang="it-IT" sz="2400"/>
            </a:br>
            <a:r>
              <a:rPr lang="it-IT" sz="2400"/>
              <a:t>	</a:t>
            </a:r>
            <a:r>
              <a:rPr lang="it-IT" sz="2000"/>
              <a:t>consente la misurazione delle deformazioni in contemporanea</a:t>
            </a:r>
            <a:br>
              <a:rPr lang="it-IT" sz="2000"/>
            </a:br>
            <a:r>
              <a:rPr lang="it-IT" sz="2000"/>
              <a:t>	all'applicazione del carico;</a:t>
            </a:r>
            <a:br>
              <a:rPr lang="it-IT" sz="2000"/>
            </a:br>
            <a:r>
              <a:rPr lang="it-IT" sz="2000"/>
              <a:t>	può essere meccanico, ottico od elettrico a seconda della</a:t>
            </a:r>
            <a:br>
              <a:rPr lang="it-IT" sz="2000"/>
            </a:br>
            <a:r>
              <a:rPr lang="it-IT" sz="2000"/>
              <a:t>	precisione desiderata</a:t>
            </a:r>
          </a:p>
          <a:p>
            <a:pPr eaLnBrk="1" hangingPunct="1">
              <a:buFontTx/>
              <a:buNone/>
            </a:pPr>
            <a:endParaRPr lang="it-IT" sz="2000"/>
          </a:p>
          <a:p>
            <a:pPr eaLnBrk="1" hangingPunct="1"/>
            <a:r>
              <a:rPr lang="it-IT" sz="2400"/>
              <a:t>Incastellatura della macchina</a:t>
            </a:r>
            <a:br>
              <a:rPr lang="it-IT" sz="2400"/>
            </a:br>
            <a:r>
              <a:rPr lang="it-IT" sz="2400"/>
              <a:t>	</a:t>
            </a:r>
            <a:r>
              <a:rPr lang="it-IT" sz="2000"/>
              <a:t>la cui forma dipende dalla posizione della provetta</a:t>
            </a:r>
            <a:br>
              <a:rPr lang="it-IT" sz="2000"/>
            </a:br>
            <a:r>
              <a:rPr lang="it-IT" sz="2000"/>
              <a:t>	(orizzontale o verticale) e da altre scelte costruttive</a:t>
            </a:r>
          </a:p>
        </p:txBody>
      </p:sp>
      <p:sp>
        <p:nvSpPr>
          <p:cNvPr id="5"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Macchina di trazione</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Macchina di trazione</a:t>
            </a:r>
          </a:p>
        </p:txBody>
      </p:sp>
      <p:pic>
        <p:nvPicPr>
          <p:cNvPr id="4" name="Immagine 3"/>
          <p:cNvPicPr>
            <a:picLocks noChangeAspect="1"/>
          </p:cNvPicPr>
          <p:nvPr/>
        </p:nvPicPr>
        <p:blipFill>
          <a:blip r:embed="rId2" cstate="print"/>
          <a:stretch>
            <a:fillRect/>
          </a:stretch>
        </p:blipFill>
        <p:spPr>
          <a:xfrm>
            <a:off x="609600" y="1371600"/>
            <a:ext cx="3886200" cy="4953000"/>
          </a:xfrm>
          <a:prstGeom prst="rect">
            <a:avLst/>
          </a:prstGeom>
        </p:spPr>
      </p:pic>
      <p:sp>
        <p:nvSpPr>
          <p:cNvPr id="6" name="Segnaposto contenuto 4"/>
          <p:cNvSpPr>
            <a:spLocks noGrp="1"/>
          </p:cNvSpPr>
          <p:nvPr>
            <p:ph sz="half" idx="1"/>
          </p:nvPr>
        </p:nvSpPr>
        <p:spPr>
          <a:xfrm>
            <a:off x="4648200" y="2209800"/>
            <a:ext cx="4267200" cy="2438400"/>
          </a:xfrm>
        </p:spPr>
        <p:style>
          <a:lnRef idx="1">
            <a:schemeClr val="accent2"/>
          </a:lnRef>
          <a:fillRef idx="2">
            <a:schemeClr val="accent2"/>
          </a:fillRef>
          <a:effectRef idx="1">
            <a:schemeClr val="accent2"/>
          </a:effectRef>
          <a:fontRef idx="minor">
            <a:schemeClr val="dk1"/>
          </a:fontRef>
        </p:style>
        <p:txBody>
          <a:bodyPr>
            <a:noAutofit/>
          </a:bodyPr>
          <a:lstStyle/>
          <a:p>
            <a:pPr marL="266700" indent="-173038">
              <a:spcBef>
                <a:spcPts val="0"/>
              </a:spcBef>
              <a:buNone/>
            </a:pPr>
            <a:endParaRPr lang="en-GB" sz="800" dirty="0"/>
          </a:p>
          <a:p>
            <a:pPr marL="0" indent="-173038">
              <a:spcBef>
                <a:spcPts val="0"/>
              </a:spcBef>
              <a:buNone/>
            </a:pPr>
            <a:r>
              <a:rPr lang="en-GB" sz="2000" b="1" dirty="0"/>
              <a:t>Machine characteristics:</a:t>
            </a:r>
          </a:p>
          <a:p>
            <a:pPr marL="266700" indent="-173038">
              <a:spcBef>
                <a:spcPts val="0"/>
              </a:spcBef>
              <a:buFont typeface="Lucida Grande"/>
              <a:buChar char="­"/>
            </a:pPr>
            <a:r>
              <a:rPr lang="en-GB" sz="2000" dirty="0"/>
              <a:t>Nominal force: ±50 </a:t>
            </a:r>
            <a:r>
              <a:rPr lang="en-GB" sz="2000" dirty="0" err="1"/>
              <a:t>kN</a:t>
            </a:r>
            <a:endParaRPr lang="en-GB" sz="2000" dirty="0"/>
          </a:p>
          <a:p>
            <a:pPr marL="266700" indent="-173038">
              <a:spcBef>
                <a:spcPts val="0"/>
              </a:spcBef>
              <a:buFont typeface="Lucida Grande"/>
              <a:buChar char="­"/>
            </a:pPr>
            <a:r>
              <a:rPr lang="en-GB" sz="2000" dirty="0"/>
              <a:t>Ram stroke: 0-150 mm</a:t>
            </a:r>
          </a:p>
          <a:p>
            <a:pPr marL="266700" indent="-173038">
              <a:spcBef>
                <a:spcPts val="0"/>
              </a:spcBef>
              <a:buFont typeface="Lucida Grande"/>
              <a:buChar char="­"/>
            </a:pPr>
            <a:r>
              <a:rPr lang="en-GB" sz="2000" dirty="0"/>
              <a:t>Ram speed: 0.01-150 mm/s</a:t>
            </a:r>
          </a:p>
          <a:p>
            <a:pPr marL="266700" indent="-173038">
              <a:spcBef>
                <a:spcPts val="0"/>
              </a:spcBef>
              <a:buFont typeface="Lucida Grande"/>
              <a:buChar char="­"/>
            </a:pPr>
            <a:r>
              <a:rPr lang="en-GB" sz="2000" dirty="0"/>
              <a:t>Testing temperature: -129°C – 950°C</a:t>
            </a:r>
          </a:p>
          <a:p>
            <a:pPr marL="266700" indent="-173038">
              <a:spcBef>
                <a:spcPts val="0"/>
              </a:spcBef>
              <a:buFont typeface="Lucida Grande"/>
              <a:buChar char="­"/>
            </a:pPr>
            <a:r>
              <a:rPr lang="en-GB" sz="2000" dirty="0"/>
              <a:t>Acquisition Frequency:  6000 Hz</a:t>
            </a:r>
          </a:p>
          <a:p>
            <a:pPr marL="0" indent="0">
              <a:spcBef>
                <a:spcPts val="0"/>
              </a:spcBef>
              <a:buNone/>
            </a:pPr>
            <a:endParaRPr lang="en-GB" sz="1200" dirty="0">
              <a:solidFill>
                <a:prstClr val="black"/>
              </a:solidFill>
            </a:endParaRPr>
          </a:p>
          <a:p>
            <a:pPr marL="0" indent="0" algn="just">
              <a:buNone/>
            </a:pPr>
            <a:endParaRPr lang="en-GB" sz="1200" b="1" dirty="0"/>
          </a:p>
          <a:p>
            <a:pPr marL="0" indent="0" algn="just">
              <a:buNone/>
            </a:pPr>
            <a:endParaRPr lang="en-GB" sz="1200" b="1" dirty="0"/>
          </a:p>
          <a:p>
            <a:pPr marL="0" indent="0" algn="just">
              <a:buNone/>
            </a:pPr>
            <a:endParaRPr lang="en-GB" sz="1200" b="1" dirty="0"/>
          </a:p>
          <a:p>
            <a:pPr marL="95250" indent="0" algn="just">
              <a:buNone/>
            </a:pPr>
            <a:endParaRPr lang="en-GB" sz="1200" dirty="0"/>
          </a:p>
          <a:p>
            <a:pPr marL="0" indent="0" algn="just">
              <a:buNone/>
            </a:pPr>
            <a:endParaRPr lang="en-GB"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52400"/>
            <a:ext cx="8229600" cy="884238"/>
          </a:xfrm>
        </p:spPr>
        <p:txBody>
          <a:bodyPr>
            <a:normAutofit/>
          </a:bodyPr>
          <a:lstStyle/>
          <a:p>
            <a:pPr algn="ctr" eaLnBrk="1" hangingPunct="1"/>
            <a:r>
              <a:rPr lang="it-IT" sz="5400" b="1" dirty="0"/>
              <a:t>Estensimetri</a:t>
            </a:r>
          </a:p>
        </p:txBody>
      </p:sp>
      <p:sp>
        <p:nvSpPr>
          <p:cNvPr id="13315" name="Rectangle 3"/>
          <p:cNvSpPr>
            <a:spLocks noGrp="1" noChangeArrowheads="1"/>
          </p:cNvSpPr>
          <p:nvPr>
            <p:ph type="body" idx="1"/>
          </p:nvPr>
        </p:nvSpPr>
        <p:spPr>
          <a:xfrm>
            <a:off x="457200" y="1066800"/>
            <a:ext cx="8229600" cy="5410200"/>
          </a:xfrm>
        </p:spPr>
        <p:txBody>
          <a:bodyPr/>
          <a:lstStyle/>
          <a:p>
            <a:pPr eaLnBrk="1" hangingPunct="1">
              <a:buFontTx/>
              <a:buNone/>
            </a:pPr>
            <a:r>
              <a:rPr lang="it-IT" sz="2400"/>
              <a:t>Misurano ed amplificano la deformazione lineare lungo un tratto rettilineo di una superficie piana, ossia la variazione di lunghezza che subisce un segmento di lunghezza nota per effetto di una sollecitazione applicata</a:t>
            </a:r>
          </a:p>
          <a:p>
            <a:pPr eaLnBrk="1" hangingPunct="1">
              <a:buFontTx/>
              <a:buNone/>
            </a:pPr>
            <a:endParaRPr lang="it-IT" sz="2400"/>
          </a:p>
          <a:p>
            <a:pPr eaLnBrk="1" hangingPunct="1"/>
            <a:r>
              <a:rPr lang="it-IT" sz="2400"/>
              <a:t>Estensimetri meccanici</a:t>
            </a:r>
            <a:br>
              <a:rPr lang="it-IT"/>
            </a:br>
            <a:endParaRPr lang="it-IT" sz="2400"/>
          </a:p>
          <a:p>
            <a:pPr eaLnBrk="1" hangingPunct="1"/>
            <a:r>
              <a:rPr lang="it-IT" sz="2400"/>
              <a:t>Estensimetri ottici</a:t>
            </a:r>
            <a:r>
              <a:rPr lang="it-IT" sz="2800"/>
              <a:t> </a:t>
            </a:r>
          </a:p>
          <a:p>
            <a:pPr eaLnBrk="1" hangingPunct="1">
              <a:buFontTx/>
              <a:buNone/>
            </a:pPr>
            <a:endParaRPr lang="it-IT" sz="2400"/>
          </a:p>
          <a:p>
            <a:pPr eaLnBrk="1" hangingPunct="1"/>
            <a:r>
              <a:rPr lang="it-IT" sz="2400"/>
              <a:t>Estensimetri elettrici</a:t>
            </a:r>
            <a:r>
              <a:rPr lang="it-IT" sz="2800"/>
              <a:t> </a:t>
            </a:r>
            <a:br>
              <a:rPr lang="it-IT" sz="2800"/>
            </a:br>
            <a:r>
              <a:rPr lang="it-IT" sz="2800"/>
              <a:t>	</a:t>
            </a:r>
            <a:r>
              <a:rPr lang="it-IT" sz="2000"/>
              <a:t>un trasduttore trasforma la deformazione in una grandezza</a:t>
            </a:r>
            <a:br>
              <a:rPr lang="it-IT" sz="2000"/>
            </a:br>
            <a:r>
              <a:rPr lang="it-IT" sz="2000"/>
              <a:t>	elettrica</a:t>
            </a:r>
            <a:endParaRPr lang="it-IT"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Modalità di Prova</a:t>
            </a:r>
          </a:p>
        </p:txBody>
      </p:sp>
      <p:sp>
        <p:nvSpPr>
          <p:cNvPr id="14339" name="Rectangle 3"/>
          <p:cNvSpPr>
            <a:spLocks noGrp="1" noChangeArrowheads="1"/>
          </p:cNvSpPr>
          <p:nvPr>
            <p:ph type="body" idx="1"/>
          </p:nvPr>
        </p:nvSpPr>
        <p:spPr>
          <a:xfrm>
            <a:off x="457200" y="1066800"/>
            <a:ext cx="8229600" cy="5410200"/>
          </a:xfrm>
        </p:spPr>
        <p:txBody>
          <a:bodyPr/>
          <a:lstStyle/>
          <a:p>
            <a:pPr eaLnBrk="1" hangingPunct="1"/>
            <a:r>
              <a:rPr lang="it-IT" sz="2400"/>
              <a:t>La prova di trazione </a:t>
            </a:r>
            <a:r>
              <a:rPr lang="it-IT" sz="2400" b="1" i="1"/>
              <a:t>a temperatura ambiente</a:t>
            </a:r>
            <a:r>
              <a:rPr lang="it-IT" sz="2400"/>
              <a:t> deve essere eseguita, nei limiti, ad una temperatura compresa tra 10°C e 35°C (le prove in condizioni controllate devono essere condotte ad una T di 23 ± 5°C)</a:t>
            </a:r>
          </a:p>
          <a:p>
            <a:pPr eaLnBrk="1" hangingPunct="1"/>
            <a:r>
              <a:rPr lang="it-IT" sz="2400"/>
              <a:t>Prima di eseguire la prova di trazione si procede alla </a:t>
            </a:r>
            <a:r>
              <a:rPr lang="it-IT" sz="2400" b="1" i="1"/>
              <a:t>marcatura</a:t>
            </a:r>
            <a:r>
              <a:rPr lang="it-IT" sz="2400"/>
              <a:t> sul provino del tratto </a:t>
            </a:r>
            <a:r>
              <a:rPr lang="it-IT" sz="2400" i="1"/>
              <a:t>L</a:t>
            </a:r>
            <a:r>
              <a:rPr lang="it-IT" sz="2400" i="1" baseline="-25000"/>
              <a:t>0</a:t>
            </a:r>
            <a:r>
              <a:rPr lang="it-IT" sz="2400"/>
              <a:t> di riferimento, eventualmente suddividendo quest'ultimo in un numero </a:t>
            </a:r>
            <a:r>
              <a:rPr lang="it-IT" sz="2400" i="1"/>
              <a:t>N</a:t>
            </a:r>
            <a:r>
              <a:rPr lang="it-IT" sz="2400"/>
              <a:t> di parti equidistanti</a:t>
            </a:r>
          </a:p>
          <a:p>
            <a:pPr eaLnBrk="1" hangingPunct="1"/>
            <a:r>
              <a:rPr lang="it-IT" sz="2400"/>
              <a:t>Si dispone la provetta entro i dispositivi di afferraggio e si applica un primo carico (</a:t>
            </a:r>
            <a:r>
              <a:rPr lang="it-IT" sz="2400" i="1"/>
              <a:t>precarico</a:t>
            </a:r>
            <a:r>
              <a:rPr lang="it-IT" sz="2400"/>
              <a:t>) pari a circa 20÷50 N/mm², in dipendenza del tipo di lega metallica, per ottenere l'assestamento del sistema di afferraggio</a:t>
            </a:r>
          </a:p>
          <a:p>
            <a:pPr eaLnBrk="1" hangingPunct="1"/>
            <a:r>
              <a:rPr lang="it-IT" sz="2400"/>
              <a:t>Esecuzione della prova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Curva di Trazione Nominale</a:t>
            </a:r>
          </a:p>
        </p:txBody>
      </p:sp>
      <p:sp>
        <p:nvSpPr>
          <p:cNvPr id="15363" name="Rectangle 3"/>
          <p:cNvSpPr>
            <a:spLocks noGrp="1" noChangeArrowheads="1"/>
          </p:cNvSpPr>
          <p:nvPr>
            <p:ph type="body" idx="1"/>
          </p:nvPr>
        </p:nvSpPr>
        <p:spPr>
          <a:xfrm>
            <a:off x="457200" y="1066800"/>
            <a:ext cx="8229600" cy="1828800"/>
          </a:xfrm>
        </p:spPr>
        <p:txBody>
          <a:bodyPr/>
          <a:lstStyle/>
          <a:p>
            <a:pPr eaLnBrk="1" hangingPunct="1">
              <a:lnSpc>
                <a:spcPct val="90000"/>
              </a:lnSpc>
              <a:buFontTx/>
              <a:buNone/>
            </a:pPr>
            <a:r>
              <a:rPr lang="it-IT" sz="2400"/>
              <a:t>Durante l'esecuzione della prova viene tracciato il grafico </a:t>
            </a:r>
            <a:r>
              <a:rPr lang="it-IT" sz="2400" i="1"/>
              <a:t>carichi-deformazioni</a:t>
            </a:r>
            <a:r>
              <a:rPr lang="it-IT" sz="2400"/>
              <a:t> che rappresenta la variazione dell'allungamento </a:t>
            </a:r>
            <a:r>
              <a:rPr lang="it-IT" sz="2400" i="1"/>
              <a:t>ΔL = L – L</a:t>
            </a:r>
            <a:r>
              <a:rPr lang="it-IT" sz="2400" i="1" baseline="-25000"/>
              <a:t>0</a:t>
            </a:r>
            <a:r>
              <a:rPr lang="it-IT" sz="2400"/>
              <a:t> subito dal materiale di prova sotto l'azione di uno sforzo di trazione </a:t>
            </a:r>
            <a:r>
              <a:rPr lang="it-IT" sz="2400" i="1"/>
              <a:t>F</a:t>
            </a:r>
            <a:r>
              <a:rPr lang="it-IT" sz="2400"/>
              <a:t> gradualmente (ma lentamente) crescente nel tempo</a:t>
            </a:r>
          </a:p>
        </p:txBody>
      </p:sp>
      <p:pic>
        <p:nvPicPr>
          <p:cNvPr id="15364" name="Picture 4" descr="curva carichi-deformazioni"/>
          <p:cNvPicPr>
            <a:picLocks noChangeAspect="1" noChangeArrowheads="1"/>
          </p:cNvPicPr>
          <p:nvPr/>
        </p:nvPicPr>
        <p:blipFill>
          <a:blip r:embed="rId2" cstate="print"/>
          <a:srcRect/>
          <a:stretch>
            <a:fillRect/>
          </a:stretch>
        </p:blipFill>
        <p:spPr bwMode="auto">
          <a:xfrm>
            <a:off x="1524000" y="3092450"/>
            <a:ext cx="6019800" cy="33845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Regime Elastico</a:t>
            </a:r>
          </a:p>
        </p:txBody>
      </p:sp>
      <p:pic>
        <p:nvPicPr>
          <p:cNvPr id="16387" name="Picture 4" descr="curva carichi-deformazioni"/>
          <p:cNvPicPr>
            <a:picLocks noChangeAspect="1" noChangeArrowheads="1"/>
          </p:cNvPicPr>
          <p:nvPr/>
        </p:nvPicPr>
        <p:blipFill>
          <a:blip r:embed="rId2" cstate="print"/>
          <a:srcRect/>
          <a:stretch>
            <a:fillRect/>
          </a:stretch>
        </p:blipFill>
        <p:spPr bwMode="auto">
          <a:xfrm>
            <a:off x="152400" y="1524000"/>
            <a:ext cx="8763000" cy="4927600"/>
          </a:xfrm>
          <a:prstGeom prst="rect">
            <a:avLst/>
          </a:prstGeom>
          <a:noFill/>
          <a:ln w="9525">
            <a:noFill/>
            <a:miter lim="800000"/>
            <a:headEnd/>
            <a:tailEnd/>
          </a:ln>
        </p:spPr>
      </p:pic>
      <p:sp>
        <p:nvSpPr>
          <p:cNvPr id="16388" name="Rectangle 7"/>
          <p:cNvSpPr>
            <a:spLocks noChangeArrowheads="1"/>
          </p:cNvSpPr>
          <p:nvPr/>
        </p:nvSpPr>
        <p:spPr bwMode="auto">
          <a:xfrm>
            <a:off x="2286000" y="2057400"/>
            <a:ext cx="5715000" cy="3962400"/>
          </a:xfrm>
          <a:prstGeom prst="rect">
            <a:avLst/>
          </a:prstGeom>
          <a:solidFill>
            <a:schemeClr val="accent1">
              <a:alpha val="59999"/>
            </a:schemeClr>
          </a:solidFill>
          <a:ln w="0">
            <a:solidFill>
              <a:schemeClr val="tx1"/>
            </a:solidFill>
            <a:miter lim="800000"/>
            <a:headEnd/>
            <a:tailEnd/>
          </a:ln>
        </p:spPr>
        <p:txBody>
          <a:bodyPr wrap="none" anchor="ctr"/>
          <a:lstStyle/>
          <a:p>
            <a:endParaRPr lang="it-IT"/>
          </a:p>
        </p:txBody>
      </p:sp>
      <p:sp>
        <p:nvSpPr>
          <p:cNvPr id="16389" name="Oval 8"/>
          <p:cNvSpPr>
            <a:spLocks noChangeArrowheads="1"/>
          </p:cNvSpPr>
          <p:nvPr/>
        </p:nvSpPr>
        <p:spPr bwMode="auto">
          <a:xfrm>
            <a:off x="457200" y="1371600"/>
            <a:ext cx="1752600" cy="609600"/>
          </a:xfrm>
          <a:prstGeom prst="ellipse">
            <a:avLst/>
          </a:prstGeom>
          <a:noFill/>
          <a:ln w="25400">
            <a:solidFill>
              <a:srgbClr val="FF0000"/>
            </a:solidFill>
            <a:round/>
            <a:headEnd/>
            <a:tailEnd/>
          </a:ln>
        </p:spPr>
        <p:txBody>
          <a:bodyPr wrap="none" anchor="ctr"/>
          <a:lstStyle/>
          <a:p>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457200" y="1066800"/>
            <a:ext cx="8229600" cy="5410200"/>
          </a:xfrm>
        </p:spPr>
        <p:txBody>
          <a:bodyPr/>
          <a:lstStyle/>
          <a:p>
            <a:pPr algn="just" eaLnBrk="1" hangingPunct="1"/>
            <a:r>
              <a:rPr lang="it-IT" sz="2400"/>
              <a:t>i costituenti del corpo solido cristallino si deformano </a:t>
            </a:r>
            <a:r>
              <a:rPr lang="it-IT" sz="2400" u="sng"/>
              <a:t>elasticamente</a:t>
            </a:r>
            <a:r>
              <a:rPr lang="it-IT" sz="2400"/>
              <a:t> (deformazione reversibile); tutto il lavoro necessario per l'allungamento viene assorbito sotto forma di energia elastica</a:t>
            </a:r>
          </a:p>
          <a:p>
            <a:pPr algn="just" eaLnBrk="1" hangingPunct="1">
              <a:buFontTx/>
              <a:buNone/>
            </a:pPr>
            <a:r>
              <a:rPr lang="it-IT" sz="2000" b="1" i="1"/>
              <a:t>		elasticità:</a:t>
            </a:r>
            <a:r>
              <a:rPr lang="it-IT" sz="2000"/>
              <a:t> proprietà della materia in virtù della quale i corpi</a:t>
            </a:r>
            <a:br>
              <a:rPr lang="it-IT" sz="2000"/>
            </a:br>
            <a:r>
              <a:rPr lang="it-IT" sz="2000"/>
              <a:t>	metallici deformati riacquistano la </a:t>
            </a:r>
            <a:r>
              <a:rPr lang="it-IT" sz="2000" i="1"/>
              <a:t>forma</a:t>
            </a:r>
            <a:r>
              <a:rPr lang="it-IT" sz="2000"/>
              <a:t> e le </a:t>
            </a:r>
            <a:r>
              <a:rPr lang="it-IT" sz="2000" i="1"/>
              <a:t>dimensioni</a:t>
            </a:r>
            <a:br>
              <a:rPr lang="it-IT" sz="2000" i="1"/>
            </a:br>
            <a:r>
              <a:rPr lang="it-IT" sz="2000" i="1"/>
              <a:t>	</a:t>
            </a:r>
            <a:r>
              <a:rPr lang="it-IT" sz="2000"/>
              <a:t>originarie al cessare della sollecitazione</a:t>
            </a:r>
          </a:p>
          <a:p>
            <a:pPr algn="just" eaLnBrk="1" hangingPunct="1">
              <a:buFontTx/>
              <a:buNone/>
            </a:pPr>
            <a:endParaRPr lang="it-IT" sz="2000"/>
          </a:p>
          <a:p>
            <a:pPr algn="just" eaLnBrk="1" hangingPunct="1"/>
            <a:r>
              <a:rPr lang="it-IT" sz="2400"/>
              <a:t>In questa fase esiste proporzionalità diretta fra i carichi applicati ed i corrispondenti allungamenti; il segmento OA è un tratto rettilineo corrispondente al campo di validità della </a:t>
            </a:r>
            <a:r>
              <a:rPr lang="it-IT" sz="2400" u="sng"/>
              <a:t>legge di </a:t>
            </a:r>
            <a:r>
              <a:rPr lang="it-IT" sz="2400" i="1" u="sng"/>
              <a:t>Hooke</a:t>
            </a:r>
          </a:p>
        </p:txBody>
      </p:sp>
      <p:pic>
        <p:nvPicPr>
          <p:cNvPr id="17412" name="Picture 4"/>
          <p:cNvPicPr>
            <a:picLocks noChangeAspect="1" noChangeArrowheads="1"/>
          </p:cNvPicPr>
          <p:nvPr/>
        </p:nvPicPr>
        <p:blipFill>
          <a:blip r:embed="rId2" cstate="print"/>
          <a:srcRect/>
          <a:stretch>
            <a:fillRect/>
          </a:stretch>
        </p:blipFill>
        <p:spPr bwMode="auto">
          <a:xfrm>
            <a:off x="3276600" y="5486400"/>
            <a:ext cx="2514600" cy="1182688"/>
          </a:xfrm>
          <a:prstGeom prst="rect">
            <a:avLst/>
          </a:prstGeom>
          <a:noFill/>
          <a:ln w="9525">
            <a:noFill/>
            <a:miter lim="800000"/>
            <a:headEnd/>
            <a:tailEnd/>
          </a:ln>
        </p:spPr>
      </p:pic>
      <p:sp>
        <p:nvSpPr>
          <p:cNvPr id="17413" name="Line 5"/>
          <p:cNvSpPr>
            <a:spLocks noChangeShapeType="1"/>
          </p:cNvSpPr>
          <p:nvPr/>
        </p:nvSpPr>
        <p:spPr bwMode="auto">
          <a:xfrm>
            <a:off x="4191000" y="6096000"/>
            <a:ext cx="228600" cy="0"/>
          </a:xfrm>
          <a:prstGeom prst="line">
            <a:avLst/>
          </a:prstGeom>
          <a:noFill/>
          <a:ln w="9525">
            <a:solidFill>
              <a:schemeClr val="tx1"/>
            </a:solidFill>
            <a:round/>
            <a:headEnd/>
            <a:tailEnd/>
          </a:ln>
        </p:spPr>
        <p:txBody>
          <a:bodyPr/>
          <a:lstStyle/>
          <a:p>
            <a:endParaRPr lang="it-IT"/>
          </a:p>
        </p:txBody>
      </p:sp>
      <p:sp>
        <p:nvSpPr>
          <p:cNvPr id="17414" name="Line 6"/>
          <p:cNvSpPr>
            <a:spLocks noChangeShapeType="1"/>
          </p:cNvSpPr>
          <p:nvPr/>
        </p:nvSpPr>
        <p:spPr bwMode="auto">
          <a:xfrm>
            <a:off x="4191000" y="6172200"/>
            <a:ext cx="228600" cy="0"/>
          </a:xfrm>
          <a:prstGeom prst="line">
            <a:avLst/>
          </a:prstGeom>
          <a:noFill/>
          <a:ln w="9525">
            <a:solidFill>
              <a:schemeClr val="tx1"/>
            </a:solidFill>
            <a:round/>
            <a:headEnd/>
            <a:tailEnd/>
          </a:ln>
        </p:spPr>
        <p:txBody>
          <a:bodyPr/>
          <a:lstStyle/>
          <a:p>
            <a:endParaRPr lang="it-IT"/>
          </a:p>
        </p:txBody>
      </p:sp>
      <p:sp>
        <p:nvSpPr>
          <p:cNvPr id="8"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Regime Elastico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457200" y="2438400"/>
            <a:ext cx="8229600" cy="3886200"/>
          </a:xfrm>
        </p:spPr>
        <p:txBody>
          <a:bodyPr/>
          <a:lstStyle/>
          <a:p>
            <a:pPr algn="just" eaLnBrk="1" hangingPunct="1">
              <a:lnSpc>
                <a:spcPct val="80000"/>
              </a:lnSpc>
            </a:pPr>
            <a:r>
              <a:rPr lang="it-IT" sz="2000" i="1"/>
              <a:t>ΔL</a:t>
            </a:r>
            <a:r>
              <a:rPr lang="it-IT" sz="2000"/>
              <a:t> è l'allungamento elastico;</a:t>
            </a:r>
          </a:p>
          <a:p>
            <a:pPr algn="just" eaLnBrk="1" hangingPunct="1">
              <a:lnSpc>
                <a:spcPct val="80000"/>
              </a:lnSpc>
            </a:pPr>
            <a:r>
              <a:rPr lang="it-IT" sz="2000" i="1"/>
              <a:t>L</a:t>
            </a:r>
            <a:r>
              <a:rPr lang="it-IT" sz="2000" i="1" baseline="-25000"/>
              <a:t>0</a:t>
            </a:r>
            <a:r>
              <a:rPr lang="it-IT" sz="2000"/>
              <a:t> è la lunghezza iniziale prima dell'applicazione del carico;</a:t>
            </a:r>
          </a:p>
          <a:p>
            <a:pPr algn="just" eaLnBrk="1" hangingPunct="1">
              <a:lnSpc>
                <a:spcPct val="80000"/>
              </a:lnSpc>
            </a:pPr>
            <a:r>
              <a:rPr lang="it-IT" sz="2000" i="1"/>
              <a:t>S</a:t>
            </a:r>
            <a:r>
              <a:rPr lang="it-IT" sz="2000" i="1" baseline="-25000"/>
              <a:t>0</a:t>
            </a:r>
            <a:r>
              <a:rPr lang="it-IT" sz="2000"/>
              <a:t> è l'area della sezione trasversale;</a:t>
            </a:r>
          </a:p>
          <a:p>
            <a:pPr algn="just" eaLnBrk="1" hangingPunct="1">
              <a:lnSpc>
                <a:spcPct val="80000"/>
              </a:lnSpc>
            </a:pPr>
            <a:r>
              <a:rPr lang="it-IT" sz="2000" i="1"/>
              <a:t>F</a:t>
            </a:r>
            <a:r>
              <a:rPr lang="it-IT" sz="2000" i="1" baseline="-25000"/>
              <a:t>i</a:t>
            </a:r>
            <a:r>
              <a:rPr lang="it-IT" sz="2000"/>
              <a:t> è il carico applicato</a:t>
            </a:r>
          </a:p>
          <a:p>
            <a:pPr algn="just" eaLnBrk="1" hangingPunct="1">
              <a:lnSpc>
                <a:spcPct val="80000"/>
              </a:lnSpc>
            </a:pPr>
            <a:r>
              <a:rPr lang="it-IT" sz="2000" i="1"/>
              <a:t>E</a:t>
            </a:r>
            <a:r>
              <a:rPr lang="it-IT" sz="2000"/>
              <a:t> è il </a:t>
            </a:r>
            <a:r>
              <a:rPr lang="it-IT" sz="2000" b="1" i="1"/>
              <a:t>modulo di elasticità longitudinale</a:t>
            </a:r>
            <a:r>
              <a:rPr lang="it-IT" sz="2000"/>
              <a:t> (o </a:t>
            </a:r>
            <a:r>
              <a:rPr lang="it-IT" sz="2000" b="1" i="1"/>
              <a:t>modulo di Young</a:t>
            </a:r>
            <a:r>
              <a:rPr lang="it-IT" sz="2000"/>
              <a:t>) il cui valore è un parametro indicativo del comportamento di ciascun materiale in condizioni di sollecitazione normale</a:t>
            </a:r>
          </a:p>
          <a:p>
            <a:pPr algn="just" eaLnBrk="1" hangingPunct="1">
              <a:lnSpc>
                <a:spcPct val="80000"/>
              </a:lnSpc>
              <a:buFontTx/>
              <a:buNone/>
            </a:pPr>
            <a:endParaRPr lang="it-IT" sz="2000"/>
          </a:p>
          <a:p>
            <a:pPr algn="just" eaLnBrk="1" hangingPunct="1">
              <a:lnSpc>
                <a:spcPct val="80000"/>
              </a:lnSpc>
              <a:buFontTx/>
              <a:buNone/>
            </a:pPr>
            <a:r>
              <a:rPr lang="it-IT" sz="2400"/>
              <a:t>Il punto A del diagramma rappresenta il </a:t>
            </a:r>
            <a:r>
              <a:rPr lang="it-IT" sz="2400" b="1" i="1"/>
              <a:t>carico limite di proporzionalità</a:t>
            </a:r>
            <a:r>
              <a:rPr lang="it-IT" sz="2400"/>
              <a:t> (</a:t>
            </a:r>
            <a:r>
              <a:rPr lang="it-IT" sz="2400" i="1"/>
              <a:t>F</a:t>
            </a:r>
            <a:r>
              <a:rPr lang="it-IT" sz="2400" i="1" baseline="-25000"/>
              <a:t>p</a:t>
            </a:r>
            <a:r>
              <a:rPr lang="it-IT" sz="2400"/>
              <a:t>), ossia il carico oltre il quale cessa di avere validità la legge di </a:t>
            </a:r>
            <a:r>
              <a:rPr lang="it-IT" sz="2400" i="1"/>
              <a:t>Hooke</a:t>
            </a:r>
            <a:r>
              <a:rPr lang="it-IT" sz="2400"/>
              <a:t> e le deformazioni diventano permanenti.</a:t>
            </a:r>
          </a:p>
        </p:txBody>
      </p:sp>
      <p:pic>
        <p:nvPicPr>
          <p:cNvPr id="18436" name="Picture 4"/>
          <p:cNvPicPr>
            <a:picLocks noChangeAspect="1" noChangeArrowheads="1"/>
          </p:cNvPicPr>
          <p:nvPr/>
        </p:nvPicPr>
        <p:blipFill>
          <a:blip r:embed="rId2" cstate="print"/>
          <a:srcRect/>
          <a:stretch>
            <a:fillRect/>
          </a:stretch>
        </p:blipFill>
        <p:spPr bwMode="auto">
          <a:xfrm>
            <a:off x="2971800" y="1066800"/>
            <a:ext cx="2667000" cy="1219200"/>
          </a:xfrm>
          <a:prstGeom prst="rect">
            <a:avLst/>
          </a:prstGeom>
          <a:noFill/>
          <a:ln w="9525">
            <a:noFill/>
            <a:miter lim="800000"/>
            <a:headEnd/>
            <a:tailEnd/>
          </a:ln>
        </p:spPr>
      </p:pic>
      <p:sp>
        <p:nvSpPr>
          <p:cNvPr id="18437" name="Line 5"/>
          <p:cNvSpPr>
            <a:spLocks noChangeShapeType="1"/>
          </p:cNvSpPr>
          <p:nvPr/>
        </p:nvSpPr>
        <p:spPr bwMode="auto">
          <a:xfrm>
            <a:off x="4419600" y="1524000"/>
            <a:ext cx="228600" cy="0"/>
          </a:xfrm>
          <a:prstGeom prst="line">
            <a:avLst/>
          </a:prstGeom>
          <a:noFill/>
          <a:ln w="9525">
            <a:solidFill>
              <a:schemeClr val="tx1"/>
            </a:solidFill>
            <a:round/>
            <a:headEnd/>
            <a:tailEnd/>
          </a:ln>
        </p:spPr>
        <p:txBody>
          <a:bodyPr/>
          <a:lstStyle/>
          <a:p>
            <a:endParaRPr lang="it-IT"/>
          </a:p>
        </p:txBody>
      </p:sp>
      <p:sp>
        <p:nvSpPr>
          <p:cNvPr id="18438" name="Line 6"/>
          <p:cNvSpPr>
            <a:spLocks noChangeShapeType="1"/>
          </p:cNvSpPr>
          <p:nvPr/>
        </p:nvSpPr>
        <p:spPr bwMode="auto">
          <a:xfrm>
            <a:off x="4419600" y="1600200"/>
            <a:ext cx="228600" cy="0"/>
          </a:xfrm>
          <a:prstGeom prst="line">
            <a:avLst/>
          </a:prstGeom>
          <a:noFill/>
          <a:ln w="9525">
            <a:solidFill>
              <a:schemeClr val="tx1"/>
            </a:solidFill>
            <a:round/>
            <a:headEnd/>
            <a:tailEnd/>
          </a:ln>
        </p:spPr>
        <p:txBody>
          <a:bodyPr/>
          <a:lstStyle/>
          <a:p>
            <a:endParaRPr lang="it-IT"/>
          </a:p>
        </p:txBody>
      </p:sp>
      <p:sp>
        <p:nvSpPr>
          <p:cNvPr id="8"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Regime Elastico</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descr="curva carichi-deformazioni"/>
          <p:cNvPicPr>
            <a:picLocks noChangeAspect="1" noChangeArrowheads="1"/>
          </p:cNvPicPr>
          <p:nvPr/>
        </p:nvPicPr>
        <p:blipFill>
          <a:blip r:embed="rId2" cstate="print"/>
          <a:srcRect/>
          <a:stretch>
            <a:fillRect/>
          </a:stretch>
        </p:blipFill>
        <p:spPr bwMode="auto">
          <a:xfrm>
            <a:off x="152400" y="1524000"/>
            <a:ext cx="8763000" cy="4927600"/>
          </a:xfrm>
          <a:prstGeom prst="rect">
            <a:avLst/>
          </a:prstGeom>
          <a:noFill/>
          <a:ln w="9525">
            <a:noFill/>
            <a:miter lim="800000"/>
            <a:headEnd/>
            <a:tailEnd/>
          </a:ln>
        </p:spPr>
      </p:pic>
      <p:sp>
        <p:nvSpPr>
          <p:cNvPr id="19460" name="Rectangle 4"/>
          <p:cNvSpPr>
            <a:spLocks noChangeArrowheads="1"/>
          </p:cNvSpPr>
          <p:nvPr/>
        </p:nvSpPr>
        <p:spPr bwMode="auto">
          <a:xfrm>
            <a:off x="2286000" y="2057400"/>
            <a:ext cx="5715000" cy="3962400"/>
          </a:xfrm>
          <a:prstGeom prst="rect">
            <a:avLst/>
          </a:prstGeom>
          <a:solidFill>
            <a:schemeClr val="accent1">
              <a:alpha val="59999"/>
            </a:schemeClr>
          </a:solidFill>
          <a:ln w="0">
            <a:solidFill>
              <a:schemeClr val="tx1"/>
            </a:solidFill>
            <a:miter lim="800000"/>
            <a:headEnd/>
            <a:tailEnd/>
          </a:ln>
        </p:spPr>
        <p:txBody>
          <a:bodyPr wrap="none" anchor="ctr"/>
          <a:lstStyle/>
          <a:p>
            <a:endParaRPr lang="it-IT"/>
          </a:p>
        </p:txBody>
      </p:sp>
      <p:sp>
        <p:nvSpPr>
          <p:cNvPr id="19461" name="Oval 5"/>
          <p:cNvSpPr>
            <a:spLocks noChangeArrowheads="1"/>
          </p:cNvSpPr>
          <p:nvPr/>
        </p:nvSpPr>
        <p:spPr bwMode="auto">
          <a:xfrm>
            <a:off x="1905000" y="3733800"/>
            <a:ext cx="609600" cy="609600"/>
          </a:xfrm>
          <a:prstGeom prst="ellipse">
            <a:avLst/>
          </a:prstGeom>
          <a:noFill/>
          <a:ln w="25400">
            <a:solidFill>
              <a:srgbClr val="FF0000"/>
            </a:solidFill>
            <a:round/>
            <a:headEnd/>
            <a:tailEnd/>
          </a:ln>
        </p:spPr>
        <p:txBody>
          <a:bodyPr wrap="none" anchor="ctr"/>
          <a:lstStyle/>
          <a:p>
            <a:endParaRPr lang="it-IT"/>
          </a:p>
        </p:txBody>
      </p:sp>
      <p:sp>
        <p:nvSpPr>
          <p:cNvPr id="19462" name="Text Box 6"/>
          <p:cNvSpPr txBox="1">
            <a:spLocks noChangeArrowheads="1"/>
          </p:cNvSpPr>
          <p:nvPr/>
        </p:nvSpPr>
        <p:spPr bwMode="auto">
          <a:xfrm>
            <a:off x="914400" y="3886200"/>
            <a:ext cx="457200" cy="366713"/>
          </a:xfrm>
          <a:prstGeom prst="rect">
            <a:avLst/>
          </a:prstGeom>
          <a:noFill/>
          <a:ln w="9525">
            <a:noFill/>
            <a:miter lim="800000"/>
            <a:headEnd/>
            <a:tailEnd/>
          </a:ln>
        </p:spPr>
        <p:txBody>
          <a:bodyPr>
            <a:spAutoFit/>
          </a:bodyPr>
          <a:lstStyle/>
          <a:p>
            <a:pPr>
              <a:spcBef>
                <a:spcPct val="50000"/>
              </a:spcBef>
            </a:pPr>
            <a:r>
              <a:rPr lang="it-IT"/>
              <a:t>F</a:t>
            </a:r>
            <a:r>
              <a:rPr lang="it-IT" baseline="-25000"/>
              <a:t>p</a:t>
            </a:r>
          </a:p>
        </p:txBody>
      </p:sp>
      <p:sp>
        <p:nvSpPr>
          <p:cNvPr id="8"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Regime Elastico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Regime </a:t>
            </a:r>
            <a:r>
              <a:rPr lang="it-IT" b="1" dirty="0" err="1"/>
              <a:t>Elasto-Plastico</a:t>
            </a:r>
            <a:endParaRPr lang="it-IT" b="1" dirty="0"/>
          </a:p>
        </p:txBody>
      </p:sp>
      <p:pic>
        <p:nvPicPr>
          <p:cNvPr id="20483" name="Picture 3" descr="curva carichi-deformazioni"/>
          <p:cNvPicPr>
            <a:picLocks noChangeAspect="1" noChangeArrowheads="1"/>
          </p:cNvPicPr>
          <p:nvPr/>
        </p:nvPicPr>
        <p:blipFill>
          <a:blip r:embed="rId2" cstate="print"/>
          <a:srcRect/>
          <a:stretch>
            <a:fillRect/>
          </a:stretch>
        </p:blipFill>
        <p:spPr bwMode="auto">
          <a:xfrm>
            <a:off x="152400" y="1524000"/>
            <a:ext cx="8763000" cy="4927600"/>
          </a:xfrm>
          <a:prstGeom prst="rect">
            <a:avLst/>
          </a:prstGeom>
          <a:noFill/>
          <a:ln w="9525">
            <a:noFill/>
            <a:miter lim="800000"/>
            <a:headEnd/>
            <a:tailEnd/>
          </a:ln>
        </p:spPr>
      </p:pic>
      <p:sp>
        <p:nvSpPr>
          <p:cNvPr id="20484" name="Rectangle 4"/>
          <p:cNvSpPr>
            <a:spLocks noChangeArrowheads="1"/>
          </p:cNvSpPr>
          <p:nvPr/>
        </p:nvSpPr>
        <p:spPr bwMode="auto">
          <a:xfrm>
            <a:off x="2819400" y="2057400"/>
            <a:ext cx="5181600" cy="3962400"/>
          </a:xfrm>
          <a:prstGeom prst="rect">
            <a:avLst/>
          </a:prstGeom>
          <a:solidFill>
            <a:schemeClr val="accent1">
              <a:alpha val="59999"/>
            </a:schemeClr>
          </a:solidFill>
          <a:ln w="0">
            <a:solidFill>
              <a:schemeClr val="tx1"/>
            </a:solidFill>
            <a:miter lim="800000"/>
            <a:headEnd/>
            <a:tailEnd/>
          </a:ln>
        </p:spPr>
        <p:txBody>
          <a:bodyPr wrap="none" anchor="ctr"/>
          <a:lstStyle/>
          <a:p>
            <a:endParaRPr lang="it-IT"/>
          </a:p>
        </p:txBody>
      </p:sp>
      <p:sp>
        <p:nvSpPr>
          <p:cNvPr id="20485" name="Oval 5"/>
          <p:cNvSpPr>
            <a:spLocks noChangeArrowheads="1"/>
          </p:cNvSpPr>
          <p:nvPr/>
        </p:nvSpPr>
        <p:spPr bwMode="auto">
          <a:xfrm>
            <a:off x="2286000" y="1371600"/>
            <a:ext cx="2133600" cy="609600"/>
          </a:xfrm>
          <a:prstGeom prst="ellipse">
            <a:avLst/>
          </a:prstGeom>
          <a:noFill/>
          <a:ln w="25400">
            <a:solidFill>
              <a:srgbClr val="FF0000"/>
            </a:solidFill>
            <a:round/>
            <a:headEnd/>
            <a:tailEnd/>
          </a:ln>
        </p:spPr>
        <p:txBody>
          <a:bodyPr wrap="none" anchor="ctr"/>
          <a:lstStyle/>
          <a:p>
            <a:endParaRPr lang="it-IT"/>
          </a:p>
        </p:txBody>
      </p:sp>
      <p:sp>
        <p:nvSpPr>
          <p:cNvPr id="20486" name="Rectangle 7"/>
          <p:cNvSpPr>
            <a:spLocks noChangeArrowheads="1"/>
          </p:cNvSpPr>
          <p:nvPr/>
        </p:nvSpPr>
        <p:spPr bwMode="auto">
          <a:xfrm>
            <a:off x="1295400" y="2057400"/>
            <a:ext cx="990600" cy="3962400"/>
          </a:xfrm>
          <a:prstGeom prst="rect">
            <a:avLst/>
          </a:prstGeom>
          <a:solidFill>
            <a:schemeClr val="accent1">
              <a:alpha val="59999"/>
            </a:schemeClr>
          </a:solidFill>
          <a:ln w="0">
            <a:solidFill>
              <a:schemeClr val="tx1"/>
            </a:solidFill>
            <a:miter lim="800000"/>
            <a:headEnd/>
            <a:tailEnd/>
          </a:ln>
        </p:spPr>
        <p:txBody>
          <a:bodyPr wrap="none" anchor="ctr"/>
          <a:lstStyle/>
          <a:p>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457200" y="1066800"/>
            <a:ext cx="8229600" cy="5410200"/>
          </a:xfrm>
        </p:spPr>
        <p:txBody>
          <a:bodyPr/>
          <a:lstStyle/>
          <a:p>
            <a:pPr algn="just" eaLnBrk="1" hangingPunct="1">
              <a:lnSpc>
                <a:spcPct val="90000"/>
              </a:lnSpc>
            </a:pPr>
            <a:r>
              <a:rPr lang="it-IT" sz="2400"/>
              <a:t>Il materiale subisce delle allungamenti determinati dalla somma di deformazioni elastiche e plastiche</a:t>
            </a:r>
          </a:p>
          <a:p>
            <a:pPr algn="just" eaLnBrk="1" hangingPunct="1">
              <a:lnSpc>
                <a:spcPct val="90000"/>
              </a:lnSpc>
            </a:pPr>
            <a:r>
              <a:rPr lang="it-IT" sz="2400"/>
              <a:t>Nel tratto AB gli allungamenti crescono più rapidamente dei carichi e pertanto la legge di </a:t>
            </a:r>
            <a:r>
              <a:rPr lang="it-IT" sz="2400" i="1"/>
              <a:t>Hooke</a:t>
            </a:r>
            <a:r>
              <a:rPr lang="it-IT" sz="2400"/>
              <a:t> non è più rispettata</a:t>
            </a:r>
          </a:p>
          <a:p>
            <a:pPr algn="just" eaLnBrk="1" hangingPunct="1">
              <a:lnSpc>
                <a:spcPct val="90000"/>
              </a:lnSpc>
            </a:pPr>
            <a:r>
              <a:rPr lang="it-IT" sz="2400"/>
              <a:t>Al cessare del carico la provetta subisce un ritorno elastico e conserva una deformazione plastica di piccola entità</a:t>
            </a:r>
          </a:p>
          <a:p>
            <a:pPr algn="just" eaLnBrk="1" hangingPunct="1">
              <a:lnSpc>
                <a:spcPct val="90000"/>
              </a:lnSpc>
            </a:pPr>
            <a:r>
              <a:rPr lang="it-IT" sz="2400"/>
              <a:t>Il punto B corrisponde al </a:t>
            </a:r>
            <a:r>
              <a:rPr lang="it-IT" sz="2400" i="1"/>
              <a:t>carico limite di elasticità</a:t>
            </a:r>
            <a:r>
              <a:rPr lang="it-IT" sz="2400"/>
              <a:t>, al di sotto del quale le deformazioni permanenti sono praticamente nulle</a:t>
            </a:r>
          </a:p>
          <a:p>
            <a:pPr algn="just" eaLnBrk="1" hangingPunct="1">
              <a:lnSpc>
                <a:spcPct val="90000"/>
              </a:lnSpc>
            </a:pPr>
            <a:r>
              <a:rPr lang="it-IT" sz="2400"/>
              <a:t>Al contrario, nel tratto BC, le deformazioni residue non possono più essere considerate trascurabili (anche se di modesta entità)</a:t>
            </a:r>
            <a:r>
              <a:rPr lang="it-IT" sz="2400" b="1" i="1"/>
              <a:t>		</a:t>
            </a:r>
          </a:p>
        </p:txBody>
      </p:sp>
      <p:sp>
        <p:nvSpPr>
          <p:cNvPr id="5"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Regime Elasto-Plastico</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Regime Plastico</a:t>
            </a:r>
          </a:p>
        </p:txBody>
      </p:sp>
      <p:pic>
        <p:nvPicPr>
          <p:cNvPr id="22531" name="Picture 3" descr="curva carichi-deformazioni"/>
          <p:cNvPicPr>
            <a:picLocks noChangeAspect="1" noChangeArrowheads="1"/>
          </p:cNvPicPr>
          <p:nvPr/>
        </p:nvPicPr>
        <p:blipFill>
          <a:blip r:embed="rId2" cstate="print"/>
          <a:srcRect/>
          <a:stretch>
            <a:fillRect/>
          </a:stretch>
        </p:blipFill>
        <p:spPr bwMode="auto">
          <a:xfrm>
            <a:off x="152400" y="1524000"/>
            <a:ext cx="8763000" cy="4927600"/>
          </a:xfrm>
          <a:prstGeom prst="rect">
            <a:avLst/>
          </a:prstGeom>
          <a:noFill/>
          <a:ln w="9525">
            <a:noFill/>
            <a:miter lim="800000"/>
            <a:headEnd/>
            <a:tailEnd/>
          </a:ln>
        </p:spPr>
      </p:pic>
      <p:sp>
        <p:nvSpPr>
          <p:cNvPr id="22532" name="Oval 5"/>
          <p:cNvSpPr>
            <a:spLocks noChangeArrowheads="1"/>
          </p:cNvSpPr>
          <p:nvPr/>
        </p:nvSpPr>
        <p:spPr bwMode="auto">
          <a:xfrm>
            <a:off x="5257800" y="1371600"/>
            <a:ext cx="1676400" cy="609600"/>
          </a:xfrm>
          <a:prstGeom prst="ellipse">
            <a:avLst/>
          </a:prstGeom>
          <a:noFill/>
          <a:ln w="25400">
            <a:solidFill>
              <a:srgbClr val="FF0000"/>
            </a:solidFill>
            <a:round/>
            <a:headEnd/>
            <a:tailEnd/>
          </a:ln>
        </p:spPr>
        <p:txBody>
          <a:bodyPr wrap="none" anchor="ctr"/>
          <a:lstStyle/>
          <a:p>
            <a:endParaRPr lang="it-IT"/>
          </a:p>
        </p:txBody>
      </p:sp>
      <p:sp>
        <p:nvSpPr>
          <p:cNvPr id="22533" name="Rectangle 6"/>
          <p:cNvSpPr>
            <a:spLocks noChangeArrowheads="1"/>
          </p:cNvSpPr>
          <p:nvPr/>
        </p:nvSpPr>
        <p:spPr bwMode="auto">
          <a:xfrm>
            <a:off x="1371600" y="2057400"/>
            <a:ext cx="1447800" cy="3962400"/>
          </a:xfrm>
          <a:prstGeom prst="rect">
            <a:avLst/>
          </a:prstGeom>
          <a:solidFill>
            <a:schemeClr val="accent1">
              <a:alpha val="59999"/>
            </a:schemeClr>
          </a:solidFill>
          <a:ln w="0">
            <a:solidFill>
              <a:schemeClr val="tx1"/>
            </a:solidFill>
            <a:miter lim="800000"/>
            <a:headEnd/>
            <a:tailEnd/>
          </a:ln>
        </p:spPr>
        <p:txBody>
          <a:bodyPr wrap="none" anchor="ctr"/>
          <a:lstStyle/>
          <a:p>
            <a:endParaRPr lang="it-I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457200" y="1066800"/>
            <a:ext cx="8229600" cy="5410200"/>
          </a:xfrm>
          <a:noFill/>
        </p:spPr>
        <p:txBody>
          <a:bodyPr>
            <a:normAutofit lnSpcReduction="10000"/>
          </a:bodyPr>
          <a:lstStyle/>
          <a:p>
            <a:pPr algn="just" eaLnBrk="1" hangingPunct="1"/>
            <a:r>
              <a:rPr lang="it-IT" sz="2400" u="sng"/>
              <a:t>Campo delle deformazioni permanenti uniformi</a:t>
            </a:r>
          </a:p>
          <a:p>
            <a:pPr algn="just" eaLnBrk="1" hangingPunct="1"/>
            <a:r>
              <a:rPr lang="it-IT" sz="2400"/>
              <a:t>A partire dal punto C le deformazioni sono irreversibili e di conseguenza ha inizio la deformazione plastica</a:t>
            </a:r>
          </a:p>
          <a:p>
            <a:pPr algn="just" eaLnBrk="1" hangingPunct="1"/>
            <a:r>
              <a:rPr lang="it-IT" sz="2400"/>
              <a:t>Le deformazioni permanenti crescono sempre più rapidamente per l’effetto di incrudimento dei sempre più numerosi cristalli deformati plasticamente</a:t>
            </a:r>
          </a:p>
          <a:p>
            <a:pPr algn="just" eaLnBrk="1" hangingPunct="1">
              <a:buFontTx/>
              <a:buNone/>
            </a:pPr>
            <a:r>
              <a:rPr lang="it-IT" sz="2400" b="1" i="1"/>
              <a:t>		</a:t>
            </a:r>
            <a:r>
              <a:rPr lang="it-IT" sz="2000" b="1" i="1"/>
              <a:t>incrudimento</a:t>
            </a:r>
            <a:r>
              <a:rPr lang="it-IT" sz="2000"/>
              <a:t>: rafforzamento del materiale metallico causato</a:t>
            </a:r>
            <a:br>
              <a:rPr lang="it-IT" sz="2000"/>
            </a:br>
            <a:r>
              <a:rPr lang="it-IT" sz="2000"/>
              <a:t>	dall’aumento della densità di dislocazioni a seguito della</a:t>
            </a:r>
            <a:br>
              <a:rPr lang="it-IT" sz="2000"/>
            </a:br>
            <a:r>
              <a:rPr lang="it-IT" sz="2000"/>
              <a:t>	deformazione  plastica che casa un innalzamento delle caratt. </a:t>
            </a:r>
            <a:br>
              <a:rPr lang="it-IT" sz="2000"/>
            </a:br>
            <a:r>
              <a:rPr lang="it-IT" sz="2000"/>
              <a:t>	resistenziali ed  una diminuzione di quelle di duttilità e tenacità</a:t>
            </a:r>
          </a:p>
          <a:p>
            <a:pPr algn="just" eaLnBrk="1" hangingPunct="1">
              <a:buFontTx/>
              <a:buNone/>
            </a:pPr>
            <a:endParaRPr lang="it-IT" sz="1000"/>
          </a:p>
          <a:p>
            <a:pPr algn="just" eaLnBrk="1" hangingPunct="1"/>
            <a:r>
              <a:rPr lang="it-IT" sz="2400"/>
              <a:t>Il punto C rappresenta il </a:t>
            </a:r>
            <a:r>
              <a:rPr lang="it-IT" sz="2400" b="1" i="1"/>
              <a:t>carico di snervamento superiore</a:t>
            </a:r>
            <a:r>
              <a:rPr lang="it-IT" sz="2400"/>
              <a:t> (</a:t>
            </a:r>
            <a:r>
              <a:rPr lang="it-IT" sz="2400" i="1"/>
              <a:t>F</a:t>
            </a:r>
            <a:r>
              <a:rPr lang="it-IT" sz="2400" i="1" baseline="-25000"/>
              <a:t>eH</a:t>
            </a:r>
            <a:r>
              <a:rPr lang="it-IT" sz="2400"/>
              <a:t>) del materiale e caratterizza il collasso strutturale del materiale: si passa cioè dalle piccole alle grandi deformazioni</a:t>
            </a:r>
            <a:endParaRPr lang="it-IT" sz="2400" b="1" i="1">
              <a:solidFill>
                <a:srgbClr val="FF0000"/>
              </a:solidFill>
            </a:endParaRPr>
          </a:p>
        </p:txBody>
      </p:sp>
      <p:sp>
        <p:nvSpPr>
          <p:cNvPr id="5"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Regime Plastico</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457200" y="1066800"/>
            <a:ext cx="8229600" cy="5410200"/>
          </a:xfrm>
          <a:noFill/>
        </p:spPr>
        <p:txBody>
          <a:bodyPr/>
          <a:lstStyle/>
          <a:p>
            <a:pPr algn="just" eaLnBrk="1" hangingPunct="1"/>
            <a:r>
              <a:rPr lang="it-IT" sz="2400"/>
              <a:t>Nel tratto CD il carico subisce variazioni aperiodiche che dipendono dal materiale e che sono comprese tra un valore inferiore ed un valore superiore</a:t>
            </a:r>
          </a:p>
          <a:p>
            <a:pPr algn="just" eaLnBrk="1" hangingPunct="1"/>
            <a:r>
              <a:rPr lang="it-IT" sz="2400"/>
              <a:t>Il punto D rappresenta invece il </a:t>
            </a:r>
            <a:r>
              <a:rPr lang="it-IT" sz="2400" b="1" i="1"/>
              <a:t>carico di snervamento inferiore</a:t>
            </a:r>
            <a:r>
              <a:rPr lang="it-IT" sz="2400"/>
              <a:t> (</a:t>
            </a:r>
            <a:r>
              <a:rPr lang="it-IT" sz="2400" i="1"/>
              <a:t>F</a:t>
            </a:r>
            <a:r>
              <a:rPr lang="it-IT" sz="2400" i="1" baseline="-25000"/>
              <a:t>eL</a:t>
            </a:r>
            <a:r>
              <a:rPr lang="it-IT" sz="2400"/>
              <a:t>) del materiale</a:t>
            </a:r>
          </a:p>
          <a:p>
            <a:pPr algn="just" eaLnBrk="1" hangingPunct="1"/>
            <a:endParaRPr lang="it-IT" sz="1000"/>
          </a:p>
          <a:p>
            <a:pPr algn="just" eaLnBrk="1" hangingPunct="1"/>
            <a:r>
              <a:rPr lang="it-IT" sz="2400" b="1" i="1"/>
              <a:t>Nota</a:t>
            </a:r>
            <a:r>
              <a:rPr lang="it-IT" sz="2400"/>
              <a:t>: la singolarità del punto di snervamento può anche manifestarsi in altro modo (senza oscillazioni)  oppure non manifestarsi affatto</a:t>
            </a:r>
          </a:p>
          <a:p>
            <a:pPr algn="just" eaLnBrk="1" hangingPunct="1">
              <a:buFontTx/>
              <a:buNone/>
            </a:pPr>
            <a:r>
              <a:rPr lang="it-IT" sz="2400"/>
              <a:t>		</a:t>
            </a:r>
            <a:r>
              <a:rPr lang="it-IT" sz="2000"/>
              <a:t>in dipendenza della composizione, del reticolo cristallino, della</a:t>
            </a:r>
            <a:br>
              <a:rPr lang="it-IT" sz="2000"/>
            </a:br>
            <a:r>
              <a:rPr lang="it-IT" sz="2000"/>
              <a:t>	microstruttura, del trattamento termico, dell’incrudimento </a:t>
            </a:r>
            <a:br>
              <a:rPr lang="it-IT" sz="2000"/>
            </a:br>
            <a:r>
              <a:rPr lang="it-IT" sz="2000"/>
              <a:t>	preesistente, ecc..</a:t>
            </a:r>
          </a:p>
          <a:p>
            <a:pPr algn="just" eaLnBrk="1" hangingPunct="1">
              <a:buFontTx/>
              <a:buNone/>
            </a:pPr>
            <a:endParaRPr lang="it-IT" sz="1000"/>
          </a:p>
          <a:p>
            <a:pPr algn="just" eaLnBrk="1" hangingPunct="1">
              <a:buFontTx/>
              <a:buNone/>
            </a:pPr>
            <a:r>
              <a:rPr lang="it-IT" sz="2000"/>
              <a:t>La caduta della tensione registrata è associabile all’allungamento di Lüders a cui sono soggette alcune fasce di materiale</a:t>
            </a:r>
          </a:p>
        </p:txBody>
      </p:sp>
      <p:sp>
        <p:nvSpPr>
          <p:cNvPr id="5"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Regime Plastico</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457200" y="1066800"/>
            <a:ext cx="8229600" cy="5410200"/>
          </a:xfrm>
          <a:noFill/>
        </p:spPr>
        <p:txBody>
          <a:bodyPr/>
          <a:lstStyle/>
          <a:p>
            <a:pPr marL="533400" indent="-533400" algn="just" eaLnBrk="1" hangingPunct="1">
              <a:lnSpc>
                <a:spcPct val="90000"/>
              </a:lnSpc>
            </a:pPr>
            <a:r>
              <a:rPr lang="it-IT" sz="2400"/>
              <a:t>Qualora dal diagramma carichi-allungamenti non risulti nettamente rilevabile il valore del carico di snervamento, si stabilisce convenzionalmente di sostituirlo con quel carico a cui corrisponde una deformazione permanente dello 0.2%; questo carico viene indicato con </a:t>
            </a:r>
            <a:r>
              <a:rPr lang="it-IT" sz="2400" i="1"/>
              <a:t>F</a:t>
            </a:r>
            <a:r>
              <a:rPr lang="it-IT" sz="2400" i="1" baseline="-25000"/>
              <a:t>r(0.2)</a:t>
            </a:r>
            <a:r>
              <a:rPr lang="it-IT" sz="2400"/>
              <a:t> e viene convenzionalmente definito come </a:t>
            </a:r>
            <a:r>
              <a:rPr lang="it-IT" sz="2400" b="1" i="1"/>
              <a:t>carico totale al limite della deformazione permanente allo 0.2%	</a:t>
            </a:r>
          </a:p>
          <a:p>
            <a:pPr marL="533400" indent="-533400" algn="just" eaLnBrk="1" hangingPunct="1">
              <a:lnSpc>
                <a:spcPct val="90000"/>
              </a:lnSpc>
              <a:buFontTx/>
              <a:buNone/>
            </a:pPr>
            <a:r>
              <a:rPr lang="it-IT" sz="2000"/>
              <a:t>		determinato attraverso cicli progressivi di caricamento fino a</a:t>
            </a:r>
            <a:br>
              <a:rPr lang="it-IT" sz="2000"/>
            </a:br>
            <a:r>
              <a:rPr lang="it-IT" sz="2000"/>
              <a:t>	raggiungere un allungamento permanente pari allo 0.2% della </a:t>
            </a:r>
            <a:br>
              <a:rPr lang="it-IT" sz="2000"/>
            </a:br>
            <a:r>
              <a:rPr lang="it-IT" sz="2000"/>
              <a:t>	lunghezza iniziale.</a:t>
            </a:r>
          </a:p>
          <a:p>
            <a:pPr marL="533400" indent="-533400" algn="just" eaLnBrk="1" hangingPunct="1">
              <a:lnSpc>
                <a:spcPct val="90000"/>
              </a:lnSpc>
              <a:buFontTx/>
              <a:buNone/>
            </a:pPr>
            <a:endParaRPr lang="it-IT" sz="2000"/>
          </a:p>
          <a:p>
            <a:pPr marL="533400" indent="-533400" algn="just" eaLnBrk="1" hangingPunct="1">
              <a:lnSpc>
                <a:spcPct val="90000"/>
              </a:lnSpc>
            </a:pPr>
            <a:r>
              <a:rPr lang="it-IT" sz="2400"/>
              <a:t>Le norme UNI prevedono inoltre di indicare anche il </a:t>
            </a:r>
            <a:r>
              <a:rPr lang="it-IT" sz="2400" b="1" i="1"/>
              <a:t>carico totale di scostamento dalle proporzionali allo 0.2%</a:t>
            </a:r>
            <a:r>
              <a:rPr lang="it-IT" sz="2400"/>
              <a:t> (indicato con il simbolo </a:t>
            </a:r>
            <a:r>
              <a:rPr lang="it-IT" sz="2400" i="1"/>
              <a:t>F</a:t>
            </a:r>
            <a:r>
              <a:rPr lang="it-IT" sz="2400" i="1" baseline="-25000"/>
              <a:t>p(0.2)</a:t>
            </a:r>
            <a:r>
              <a:rPr lang="it-IT" sz="2400"/>
              <a:t>)</a:t>
            </a:r>
          </a:p>
          <a:p>
            <a:pPr marL="933450" lvl="1" indent="-533400" algn="just" eaLnBrk="1" hangingPunct="1">
              <a:lnSpc>
                <a:spcPct val="90000"/>
              </a:lnSpc>
              <a:buFontTx/>
              <a:buNone/>
            </a:pPr>
            <a:r>
              <a:rPr lang="it-IT" sz="2000"/>
              <a:t>	inferiore al precedente e determinato per via grafica</a:t>
            </a:r>
          </a:p>
        </p:txBody>
      </p:sp>
      <p:sp>
        <p:nvSpPr>
          <p:cNvPr id="5"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Regime Plastico</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457200" y="1066800"/>
            <a:ext cx="8229600" cy="5410200"/>
          </a:xfrm>
          <a:noFill/>
        </p:spPr>
        <p:txBody>
          <a:bodyPr/>
          <a:lstStyle/>
          <a:p>
            <a:pPr marL="533400" indent="-533400" algn="just" eaLnBrk="1" hangingPunct="1"/>
            <a:r>
              <a:rPr lang="it-IT" sz="2400"/>
              <a:t>Dal punto di snervamento in poi, se si annulla la tensione si può recuperare solo la componente di deformazione associata alla deformazione elastica</a:t>
            </a:r>
          </a:p>
          <a:p>
            <a:pPr marL="533400" indent="-533400" algn="just" eaLnBrk="1" hangingPunct="1"/>
            <a:r>
              <a:rPr lang="it-IT" sz="2400"/>
              <a:t>Nel tratto DE l'autoincrudimento del materiale provoca un aumento della resistenza, mentre gli allungamenti crescono in proporzioni notevoli ed apparentemente sono distribuiti con uniformità su tutta la lunghezza della provetta</a:t>
            </a:r>
          </a:p>
          <a:p>
            <a:pPr marL="533400" indent="-533400" algn="just" eaLnBrk="1" hangingPunct="1">
              <a:buFontTx/>
              <a:buNone/>
            </a:pPr>
            <a:r>
              <a:rPr lang="it-IT" sz="2000"/>
              <a:t>		il diametro può essere considerato ristretto in modo uniforme</a:t>
            </a:r>
          </a:p>
          <a:p>
            <a:pPr marL="533400" indent="-533400" algn="just" eaLnBrk="1" hangingPunct="1">
              <a:buFontTx/>
              <a:buNone/>
            </a:pPr>
            <a:endParaRPr lang="it-IT" sz="1000"/>
          </a:p>
          <a:p>
            <a:pPr marL="533400" indent="-533400" algn="just" eaLnBrk="1" hangingPunct="1"/>
            <a:r>
              <a:rPr lang="it-IT" sz="2400"/>
              <a:t>In corrispondenza del punto E il </a:t>
            </a:r>
            <a:r>
              <a:rPr lang="it-IT" sz="2400" b="1" i="1"/>
              <a:t>carico</a:t>
            </a:r>
            <a:r>
              <a:rPr lang="it-IT" sz="2400"/>
              <a:t> raggiunge il valore massimo </a:t>
            </a:r>
            <a:r>
              <a:rPr lang="it-IT" sz="2400" i="1"/>
              <a:t>F</a:t>
            </a:r>
            <a:r>
              <a:rPr lang="it-IT" sz="2400" i="1" baseline="-25000"/>
              <a:t>m</a:t>
            </a:r>
            <a:r>
              <a:rPr lang="it-IT" sz="2400"/>
              <a:t> sopportato dalla provetta</a:t>
            </a:r>
          </a:p>
          <a:p>
            <a:pPr marL="533400" indent="-533400" algn="just" eaLnBrk="1" hangingPunct="1">
              <a:buFontTx/>
              <a:buNone/>
            </a:pPr>
            <a:endParaRPr lang="it-IT" sz="2400"/>
          </a:p>
          <a:p>
            <a:pPr marL="533400" indent="-533400" algn="just" eaLnBrk="1" hangingPunct="1"/>
            <a:endParaRPr lang="it-IT" sz="2400"/>
          </a:p>
        </p:txBody>
      </p:sp>
      <p:sp>
        <p:nvSpPr>
          <p:cNvPr id="5"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Regime Plastico</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descr="curva carichi-deformazioni"/>
          <p:cNvPicPr>
            <a:picLocks noChangeAspect="1" noChangeArrowheads="1"/>
          </p:cNvPicPr>
          <p:nvPr/>
        </p:nvPicPr>
        <p:blipFill>
          <a:blip r:embed="rId2" cstate="print"/>
          <a:srcRect/>
          <a:stretch>
            <a:fillRect/>
          </a:stretch>
        </p:blipFill>
        <p:spPr bwMode="auto">
          <a:xfrm>
            <a:off x="152400" y="1524000"/>
            <a:ext cx="8763000" cy="4927600"/>
          </a:xfrm>
          <a:prstGeom prst="rect">
            <a:avLst/>
          </a:prstGeom>
          <a:noFill/>
          <a:ln w="9525">
            <a:noFill/>
            <a:miter lim="800000"/>
            <a:headEnd/>
            <a:tailEnd/>
          </a:ln>
        </p:spPr>
      </p:pic>
      <p:sp>
        <p:nvSpPr>
          <p:cNvPr id="27652" name="Oval 5"/>
          <p:cNvSpPr>
            <a:spLocks noChangeArrowheads="1"/>
          </p:cNvSpPr>
          <p:nvPr/>
        </p:nvSpPr>
        <p:spPr bwMode="auto">
          <a:xfrm>
            <a:off x="5257800" y="1371600"/>
            <a:ext cx="1676400" cy="609600"/>
          </a:xfrm>
          <a:prstGeom prst="ellipse">
            <a:avLst/>
          </a:prstGeom>
          <a:noFill/>
          <a:ln w="25400">
            <a:solidFill>
              <a:srgbClr val="FF0000"/>
            </a:solidFill>
            <a:round/>
            <a:headEnd/>
            <a:tailEnd/>
          </a:ln>
        </p:spPr>
        <p:txBody>
          <a:bodyPr wrap="none" anchor="ctr"/>
          <a:lstStyle/>
          <a:p>
            <a:endParaRPr lang="it-IT"/>
          </a:p>
        </p:txBody>
      </p:sp>
      <p:sp>
        <p:nvSpPr>
          <p:cNvPr id="27653" name="Rectangle 6"/>
          <p:cNvSpPr>
            <a:spLocks noChangeArrowheads="1"/>
          </p:cNvSpPr>
          <p:nvPr/>
        </p:nvSpPr>
        <p:spPr bwMode="auto">
          <a:xfrm>
            <a:off x="1371600" y="2057400"/>
            <a:ext cx="1447800" cy="3962400"/>
          </a:xfrm>
          <a:prstGeom prst="rect">
            <a:avLst/>
          </a:prstGeom>
          <a:solidFill>
            <a:schemeClr val="accent1">
              <a:alpha val="59999"/>
            </a:schemeClr>
          </a:solidFill>
          <a:ln w="0">
            <a:solidFill>
              <a:schemeClr val="tx1"/>
            </a:solidFill>
            <a:miter lim="800000"/>
            <a:headEnd/>
            <a:tailEnd/>
          </a:ln>
        </p:spPr>
        <p:txBody>
          <a:bodyPr wrap="none" anchor="ctr"/>
          <a:lstStyle/>
          <a:p>
            <a:endParaRPr lang="it-IT"/>
          </a:p>
        </p:txBody>
      </p:sp>
      <p:sp>
        <p:nvSpPr>
          <p:cNvPr id="7"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Regime Plastico</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457200" y="1066800"/>
            <a:ext cx="8229600" cy="5410200"/>
          </a:xfrm>
          <a:noFill/>
        </p:spPr>
        <p:txBody>
          <a:bodyPr/>
          <a:lstStyle/>
          <a:p>
            <a:pPr algn="just" eaLnBrk="1" hangingPunct="1">
              <a:lnSpc>
                <a:spcPct val="90000"/>
              </a:lnSpc>
            </a:pPr>
            <a:r>
              <a:rPr lang="it-IT" sz="2400" u="sng"/>
              <a:t>Campo delle def. permanenti localizzate (</a:t>
            </a:r>
            <a:r>
              <a:rPr lang="it-IT" sz="2400" i="1" u="sng"/>
              <a:t>strizione</a:t>
            </a:r>
            <a:r>
              <a:rPr lang="it-IT" sz="2400" u="sng"/>
              <a:t>)</a:t>
            </a:r>
          </a:p>
          <a:p>
            <a:pPr algn="just" eaLnBrk="1" hangingPunct="1">
              <a:lnSpc>
                <a:spcPct val="90000"/>
              </a:lnSpc>
            </a:pPr>
            <a:r>
              <a:rPr lang="it-IT" sz="2400"/>
              <a:t>Nel tratto EF si produce nella provetta un allungamento localizzato (tanto più grande quanto più il materiale è duttile), accompagnato da una visibile riduzione della sezione (</a:t>
            </a:r>
            <a:r>
              <a:rPr lang="it-IT" sz="2400" i="1"/>
              <a:t>strizione</a:t>
            </a:r>
            <a:r>
              <a:rPr lang="it-IT" sz="2400"/>
              <a:t>) che si concentra in una determinata zona della provetta in corrispondenza della quale si verificherà la rottura</a:t>
            </a:r>
          </a:p>
          <a:p>
            <a:pPr algn="just" eaLnBrk="1" hangingPunct="1">
              <a:lnSpc>
                <a:spcPct val="90000"/>
              </a:lnSpc>
            </a:pPr>
            <a:r>
              <a:rPr lang="it-IT" sz="2400"/>
              <a:t>Infine in F si ha la rottura della provetta con il </a:t>
            </a:r>
            <a:r>
              <a:rPr lang="it-IT" sz="2400" b="1" i="1"/>
              <a:t>carico ultimo</a:t>
            </a:r>
            <a:r>
              <a:rPr lang="it-IT" sz="2400"/>
              <a:t> </a:t>
            </a:r>
            <a:r>
              <a:rPr lang="it-IT" sz="2400" i="1"/>
              <a:t>F</a:t>
            </a:r>
            <a:r>
              <a:rPr lang="it-IT" sz="2400" i="1" baseline="-25000"/>
              <a:t>u</a:t>
            </a:r>
            <a:endParaRPr lang="it-IT" sz="2400"/>
          </a:p>
          <a:p>
            <a:pPr algn="just" eaLnBrk="1" hangingPunct="1">
              <a:lnSpc>
                <a:spcPct val="90000"/>
              </a:lnSpc>
            </a:pPr>
            <a:r>
              <a:rPr lang="it-IT" sz="2400"/>
              <a:t>Durante quest'ultimo periodo la macchina registra una </a:t>
            </a:r>
            <a:r>
              <a:rPr lang="it-IT" sz="2400" u="sng"/>
              <a:t>diminuzione apparente del carico totale applicato</a:t>
            </a:r>
            <a:r>
              <a:rPr lang="it-IT" sz="2400"/>
              <a:t> dal valore massimo </a:t>
            </a:r>
            <a:r>
              <a:rPr lang="it-IT" sz="2400" i="1"/>
              <a:t>F</a:t>
            </a:r>
            <a:r>
              <a:rPr lang="it-IT" sz="2400" i="1" baseline="-25000"/>
              <a:t>m</a:t>
            </a:r>
            <a:r>
              <a:rPr lang="it-IT" sz="2400"/>
              <a:t> al valore ultimo </a:t>
            </a:r>
            <a:r>
              <a:rPr lang="it-IT" sz="2400" i="1"/>
              <a:t>F</a:t>
            </a:r>
            <a:r>
              <a:rPr lang="it-IT" sz="2400" i="1" baseline="-25000"/>
              <a:t>u</a:t>
            </a:r>
            <a:r>
              <a:rPr lang="it-IT" sz="2400"/>
              <a:t>.</a:t>
            </a:r>
          </a:p>
          <a:p>
            <a:pPr algn="just" eaLnBrk="1" hangingPunct="1">
              <a:lnSpc>
                <a:spcPct val="90000"/>
              </a:lnSpc>
              <a:buFontTx/>
              <a:buNone/>
            </a:pPr>
            <a:r>
              <a:rPr lang="it-IT" sz="2400"/>
              <a:t>		</a:t>
            </a:r>
            <a:r>
              <a:rPr lang="it-IT" sz="2400">
                <a:sym typeface="Wingdings" pitchFamily="2" charset="2"/>
              </a:rPr>
              <a:t> </a:t>
            </a:r>
            <a:r>
              <a:rPr lang="it-IT" sz="2400"/>
              <a:t>Come mai si osserva questo comportamento?</a:t>
            </a:r>
          </a:p>
          <a:p>
            <a:pPr algn="just" eaLnBrk="1" hangingPunct="1">
              <a:lnSpc>
                <a:spcPct val="90000"/>
              </a:lnSpc>
            </a:pPr>
            <a:endParaRPr lang="it-IT" sz="2400"/>
          </a:p>
          <a:p>
            <a:pPr algn="just" eaLnBrk="1" hangingPunct="1">
              <a:lnSpc>
                <a:spcPct val="90000"/>
              </a:lnSpc>
            </a:pPr>
            <a:endParaRPr lang="it-IT" sz="2400"/>
          </a:p>
        </p:txBody>
      </p:sp>
      <p:sp>
        <p:nvSpPr>
          <p:cNvPr id="5"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dirty="0">
                <a:ln>
                  <a:noFill/>
                </a:ln>
                <a:solidFill>
                  <a:schemeClr val="tx2"/>
                </a:solidFill>
                <a:effectLst/>
                <a:uLnTx/>
                <a:uFillTx/>
                <a:latin typeface="+mj-lt"/>
                <a:ea typeface="+mj-ea"/>
                <a:cs typeface="+mj-cs"/>
              </a:rPr>
              <a:t>Regime Plastico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457200" y="1066800"/>
            <a:ext cx="8229600" cy="5410200"/>
          </a:xfrm>
          <a:noFill/>
        </p:spPr>
        <p:txBody>
          <a:bodyPr/>
          <a:lstStyle/>
          <a:p>
            <a:pPr algn="just" eaLnBrk="1" hangingPunct="1">
              <a:lnSpc>
                <a:spcPct val="90000"/>
              </a:lnSpc>
              <a:buFontTx/>
              <a:buNone/>
            </a:pPr>
            <a:r>
              <a:rPr lang="it-IT" sz="2400"/>
              <a:t>Durante le deformazioni plastiche avvengono due fenomeni nella provetta: l'i</a:t>
            </a:r>
            <a:r>
              <a:rPr lang="it-IT" sz="2400" u="sng"/>
              <a:t>ncrudimento</a:t>
            </a:r>
            <a:r>
              <a:rPr lang="it-IT" sz="2400"/>
              <a:t> del materiale e la </a:t>
            </a:r>
            <a:r>
              <a:rPr lang="it-IT" sz="2400" u="sng"/>
              <a:t>riduzione della sezione resistente</a:t>
            </a:r>
            <a:r>
              <a:rPr lang="it-IT" sz="2400"/>
              <a:t>.</a:t>
            </a:r>
            <a:endParaRPr lang="it-IT" sz="2000"/>
          </a:p>
          <a:p>
            <a:pPr algn="just" eaLnBrk="1" hangingPunct="1">
              <a:lnSpc>
                <a:spcPct val="90000"/>
              </a:lnSpc>
            </a:pPr>
            <a:r>
              <a:rPr lang="it-IT" sz="2400"/>
              <a:t>Il primo fenomeno produce un effetto di rafforzamento</a:t>
            </a:r>
          </a:p>
          <a:p>
            <a:pPr algn="just" eaLnBrk="1" hangingPunct="1">
              <a:lnSpc>
                <a:spcPct val="90000"/>
              </a:lnSpc>
            </a:pPr>
            <a:r>
              <a:rPr lang="it-IT" sz="2400"/>
              <a:t>Il secondo è causa di indebolimento.</a:t>
            </a:r>
          </a:p>
          <a:p>
            <a:pPr algn="just" eaLnBrk="1" hangingPunct="1">
              <a:lnSpc>
                <a:spcPct val="90000"/>
              </a:lnSpc>
              <a:buFontTx/>
              <a:buNone/>
            </a:pPr>
            <a:endParaRPr lang="it-IT" sz="2000"/>
          </a:p>
          <a:p>
            <a:pPr algn="just" eaLnBrk="1" hangingPunct="1">
              <a:lnSpc>
                <a:spcPct val="90000"/>
              </a:lnSpc>
              <a:buFontTx/>
              <a:buNone/>
            </a:pPr>
            <a:r>
              <a:rPr lang="it-IT" sz="2000"/>
              <a:t>	Mentre nel tratto delle deformazioni plastiche uniformi prevale il primo meccanismo, l'ultimo tratto è caratterizzato da </a:t>
            </a:r>
            <a:r>
              <a:rPr lang="it-IT" sz="2000" b="1" i="1"/>
              <a:t>instabilità alla tensione</a:t>
            </a:r>
            <a:r>
              <a:rPr lang="it-IT" sz="2000"/>
              <a:t> per il prevalere del secondo effetto sul primo</a:t>
            </a:r>
          </a:p>
          <a:p>
            <a:pPr algn="just" eaLnBrk="1" hangingPunct="1">
              <a:lnSpc>
                <a:spcPct val="90000"/>
              </a:lnSpc>
              <a:buFontTx/>
              <a:buNone/>
            </a:pPr>
            <a:endParaRPr lang="it-IT" sz="2000"/>
          </a:p>
          <a:p>
            <a:pPr algn="just" eaLnBrk="1" hangingPunct="1">
              <a:lnSpc>
                <a:spcPct val="90000"/>
              </a:lnSpc>
              <a:buFontTx/>
              <a:buNone/>
            </a:pPr>
            <a:r>
              <a:rPr lang="it-IT" sz="2000"/>
              <a:t>	L’indebolimento del materiale viene percepito e segnalato dalla macchina, la quale segna il </a:t>
            </a:r>
            <a:r>
              <a:rPr lang="it-IT" sz="2000" i="1"/>
              <a:t>carico resistente </a:t>
            </a:r>
            <a:r>
              <a:rPr lang="it-IT" sz="2000"/>
              <a:t>e </a:t>
            </a:r>
            <a:r>
              <a:rPr lang="it-IT" sz="2000" u="sng"/>
              <a:t>non</a:t>
            </a:r>
            <a:r>
              <a:rPr lang="it-IT" sz="2000"/>
              <a:t> quello applicato</a:t>
            </a:r>
          </a:p>
          <a:p>
            <a:pPr algn="just" eaLnBrk="1" hangingPunct="1">
              <a:lnSpc>
                <a:spcPct val="90000"/>
              </a:lnSpc>
              <a:buFontTx/>
              <a:buNone/>
            </a:pPr>
            <a:r>
              <a:rPr lang="it-IT" sz="2000"/>
              <a:t>	A causa di un aumento della velocità di deformazione del provino (che diventa nettamente superiore a quella di applicazione), la forza registrata diviene minore di quella applicata</a:t>
            </a:r>
          </a:p>
        </p:txBody>
      </p:sp>
      <p:sp>
        <p:nvSpPr>
          <p:cNvPr id="5"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dirty="0">
                <a:ln>
                  <a:noFill/>
                </a:ln>
                <a:solidFill>
                  <a:schemeClr val="tx2"/>
                </a:solidFill>
                <a:effectLst/>
                <a:uLnTx/>
                <a:uFillTx/>
                <a:latin typeface="+mj-lt"/>
                <a:ea typeface="+mj-ea"/>
                <a:cs typeface="+mj-cs"/>
              </a:rPr>
              <a:t>Regime Plastico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52400"/>
            <a:ext cx="8229600" cy="884238"/>
          </a:xfrm>
        </p:spPr>
        <p:txBody>
          <a:bodyPr>
            <a:normAutofit/>
          </a:bodyPr>
          <a:lstStyle/>
          <a:p>
            <a:pPr algn="ctr" eaLnBrk="1" hangingPunct="1"/>
            <a:r>
              <a:rPr lang="it-IT" sz="5400" b="1" dirty="0"/>
              <a:t>Regime Plastico</a:t>
            </a:r>
          </a:p>
        </p:txBody>
      </p:sp>
      <p:pic>
        <p:nvPicPr>
          <p:cNvPr id="30723" name="Picture 5" descr="confronto curve"/>
          <p:cNvPicPr>
            <a:picLocks noChangeAspect="1" noChangeArrowheads="1"/>
          </p:cNvPicPr>
          <p:nvPr/>
        </p:nvPicPr>
        <p:blipFill>
          <a:blip r:embed="rId2" cstate="print"/>
          <a:srcRect/>
          <a:stretch>
            <a:fillRect/>
          </a:stretch>
        </p:blipFill>
        <p:spPr bwMode="auto">
          <a:xfrm>
            <a:off x="0" y="2438400"/>
            <a:ext cx="9024938" cy="4191000"/>
          </a:xfrm>
          <a:prstGeom prst="rect">
            <a:avLst/>
          </a:prstGeom>
          <a:noFill/>
          <a:ln w="9525">
            <a:noFill/>
            <a:miter lim="800000"/>
            <a:headEnd/>
            <a:tailEnd/>
          </a:ln>
        </p:spPr>
      </p:pic>
      <p:sp>
        <p:nvSpPr>
          <p:cNvPr id="6" name="Rectangle 3"/>
          <p:cNvSpPr txBox="1">
            <a:spLocks noChangeArrowheads="1"/>
          </p:cNvSpPr>
          <p:nvPr/>
        </p:nvSpPr>
        <p:spPr bwMode="auto">
          <a:xfrm>
            <a:off x="457200" y="1066800"/>
            <a:ext cx="8229600" cy="990600"/>
          </a:xfrm>
          <a:prstGeom prst="rect">
            <a:avLst/>
          </a:prstGeom>
          <a:noFill/>
          <a:ln w="9525">
            <a:noFill/>
            <a:miter lim="800000"/>
            <a:headEnd/>
            <a:tailEnd/>
          </a:ln>
          <a:effectLst/>
        </p:spPr>
        <p:txBody>
          <a:bodyPr/>
          <a:lstStyle/>
          <a:p>
            <a:pPr marL="342900" indent="-342900" algn="just">
              <a:lnSpc>
                <a:spcPct val="90000"/>
              </a:lnSpc>
              <a:spcBef>
                <a:spcPct val="20000"/>
              </a:spcBef>
              <a:defRPr/>
            </a:pPr>
            <a:r>
              <a:rPr lang="it-IT" sz="2400" dirty="0"/>
              <a:t>Le diverse fasi precedentemente descritte sono più o meno distinte a seconda del tipo di materiale</a:t>
            </a:r>
          </a:p>
          <a:p>
            <a:pPr marL="342900" indent="-342900" algn="just">
              <a:lnSpc>
                <a:spcPct val="90000"/>
              </a:lnSpc>
              <a:spcBef>
                <a:spcPct val="20000"/>
              </a:spcBef>
              <a:defRPr/>
            </a:pPr>
            <a:r>
              <a:rPr lang="it-IT" sz="2400" kern="0" dirty="0">
                <a:latin typeface="+mn-lt"/>
                <a:cs typeface="+mn-cs"/>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228600"/>
            <a:ext cx="9525000" cy="884238"/>
          </a:xfrm>
        </p:spPr>
        <p:txBody>
          <a:bodyPr>
            <a:noAutofit/>
          </a:bodyPr>
          <a:lstStyle/>
          <a:p>
            <a:pPr algn="ctr" eaLnBrk="1" hangingPunct="1"/>
            <a:r>
              <a:rPr lang="it-IT" b="1" dirty="0"/>
              <a:t>Diagramma Sforzi-Deformazioni</a:t>
            </a:r>
          </a:p>
        </p:txBody>
      </p:sp>
      <p:sp>
        <p:nvSpPr>
          <p:cNvPr id="8" name="Rectangle 3"/>
          <p:cNvSpPr txBox="1">
            <a:spLocks noChangeArrowheads="1"/>
          </p:cNvSpPr>
          <p:nvPr/>
        </p:nvSpPr>
        <p:spPr bwMode="auto">
          <a:xfrm>
            <a:off x="457200" y="1066800"/>
            <a:ext cx="8229600" cy="533400"/>
          </a:xfrm>
          <a:prstGeom prst="rect">
            <a:avLst/>
          </a:prstGeom>
          <a:noFill/>
          <a:ln w="9525">
            <a:noFill/>
            <a:miter lim="800000"/>
            <a:headEnd/>
            <a:tailEnd/>
          </a:ln>
          <a:effectLst/>
        </p:spPr>
        <p:txBody>
          <a:bodyPr/>
          <a:lstStyle/>
          <a:p>
            <a:pPr marL="342900" indent="-342900" algn="just">
              <a:lnSpc>
                <a:spcPct val="90000"/>
              </a:lnSpc>
              <a:spcBef>
                <a:spcPct val="20000"/>
              </a:spcBef>
              <a:defRPr/>
            </a:pPr>
            <a:r>
              <a:rPr lang="it-IT" sz="2400" kern="0" dirty="0">
                <a:latin typeface="+mn-lt"/>
                <a:cs typeface="+mn-cs"/>
              </a:rPr>
              <a:t>Curva </a:t>
            </a:r>
            <a:r>
              <a:rPr lang="el-GR" sz="2400" b="1" i="1" kern="0" dirty="0">
                <a:latin typeface="Times New Roman"/>
                <a:cs typeface="Times New Roman"/>
              </a:rPr>
              <a:t>σ</a:t>
            </a:r>
            <a:r>
              <a:rPr lang="it-IT" sz="2400" b="1" i="1" kern="0" dirty="0">
                <a:latin typeface="+mn-lt"/>
                <a:cs typeface="+mn-cs"/>
              </a:rPr>
              <a:t>-</a:t>
            </a:r>
            <a:r>
              <a:rPr lang="el-GR" sz="2400" b="1" i="1" kern="0" dirty="0">
                <a:latin typeface="+mn-lt"/>
                <a:cs typeface="+mn-cs"/>
              </a:rPr>
              <a:t>ε</a:t>
            </a:r>
            <a:r>
              <a:rPr lang="it-IT" sz="2400" kern="0" dirty="0">
                <a:latin typeface="+mn-lt"/>
                <a:cs typeface="+mn-cs"/>
              </a:rPr>
              <a:t> </a:t>
            </a:r>
            <a:r>
              <a:rPr lang="it-IT" sz="2400" b="1" i="1" kern="0" dirty="0">
                <a:latin typeface="+mn-lt"/>
                <a:cs typeface="+mn-cs"/>
              </a:rPr>
              <a:t>ingegneristica</a:t>
            </a:r>
            <a:r>
              <a:rPr lang="it-IT" sz="2400" kern="0" dirty="0">
                <a:latin typeface="+mn-lt"/>
                <a:cs typeface="+mn-cs"/>
              </a:rPr>
              <a:t> o </a:t>
            </a:r>
            <a:r>
              <a:rPr lang="it-IT" sz="2400" b="1" i="1" kern="0" dirty="0">
                <a:latin typeface="+mn-lt"/>
                <a:cs typeface="+mn-cs"/>
              </a:rPr>
              <a:t>nominale</a:t>
            </a:r>
          </a:p>
        </p:txBody>
      </p:sp>
      <p:sp>
        <p:nvSpPr>
          <p:cNvPr id="9" name="Rectangle 3"/>
          <p:cNvSpPr txBox="1">
            <a:spLocks noChangeArrowheads="1"/>
          </p:cNvSpPr>
          <p:nvPr/>
        </p:nvSpPr>
        <p:spPr bwMode="auto">
          <a:xfrm>
            <a:off x="228600" y="5791200"/>
            <a:ext cx="4267200" cy="533400"/>
          </a:xfrm>
          <a:prstGeom prst="rect">
            <a:avLst/>
          </a:prstGeom>
          <a:noFill/>
          <a:ln w="9525">
            <a:noFill/>
            <a:miter lim="800000"/>
            <a:headEnd/>
            <a:tailEnd/>
          </a:ln>
          <a:effectLst/>
        </p:spPr>
        <p:txBody>
          <a:bodyPr/>
          <a:lstStyle/>
          <a:p>
            <a:pPr marL="342900" indent="-342900" algn="just">
              <a:lnSpc>
                <a:spcPct val="90000"/>
              </a:lnSpc>
              <a:spcBef>
                <a:spcPct val="20000"/>
              </a:spcBef>
              <a:defRPr/>
            </a:pPr>
            <a:r>
              <a:rPr lang="it-IT" b="1" kern="0" dirty="0">
                <a:latin typeface="+mn-lt"/>
                <a:cs typeface="+mn-cs"/>
              </a:rPr>
              <a:t>Nota</a:t>
            </a:r>
            <a:r>
              <a:rPr lang="it-IT" kern="0" dirty="0">
                <a:latin typeface="+mn-lt"/>
                <a:cs typeface="+mn-cs"/>
              </a:rPr>
              <a:t>: la curva reale presenta tutt’altro andamento (</a:t>
            </a:r>
            <a:r>
              <a:rPr lang="it-IT" b="1" i="1" kern="0" dirty="0">
                <a:latin typeface="+mn-lt"/>
                <a:cs typeface="+mn-cs"/>
              </a:rPr>
              <a:t>curva di flusso</a:t>
            </a:r>
            <a:r>
              <a:rPr lang="it-IT" kern="0" dirty="0">
                <a:latin typeface="+mn-lt"/>
                <a:cs typeface="+mn-cs"/>
              </a:rPr>
              <a:t>)</a:t>
            </a:r>
            <a:endParaRPr lang="it-IT" b="1" i="1" kern="0" dirty="0">
              <a:latin typeface="+mn-lt"/>
              <a:cs typeface="+mn-cs"/>
            </a:endParaRPr>
          </a:p>
        </p:txBody>
      </p:sp>
      <p:pic>
        <p:nvPicPr>
          <p:cNvPr id="31749" name="Picture 7" descr="curva sigma-epsilon 1"/>
          <p:cNvPicPr>
            <a:picLocks noChangeAspect="1" noChangeArrowheads="1"/>
          </p:cNvPicPr>
          <p:nvPr/>
        </p:nvPicPr>
        <p:blipFill>
          <a:blip r:embed="rId2" cstate="print"/>
          <a:srcRect/>
          <a:stretch>
            <a:fillRect/>
          </a:stretch>
        </p:blipFill>
        <p:spPr bwMode="auto">
          <a:xfrm>
            <a:off x="76200" y="1676400"/>
            <a:ext cx="5105400" cy="3348038"/>
          </a:xfrm>
          <a:prstGeom prst="rect">
            <a:avLst/>
          </a:prstGeom>
          <a:noFill/>
          <a:ln w="9525">
            <a:noFill/>
            <a:miter lim="800000"/>
            <a:headEnd/>
            <a:tailEnd/>
          </a:ln>
        </p:spPr>
      </p:pic>
      <p:pic>
        <p:nvPicPr>
          <p:cNvPr id="31750" name="Picture 8" descr="curva sigma-epsilon 2"/>
          <p:cNvPicPr>
            <a:picLocks noChangeAspect="1" noChangeArrowheads="1"/>
          </p:cNvPicPr>
          <p:nvPr/>
        </p:nvPicPr>
        <p:blipFill>
          <a:blip r:embed="rId3" cstate="print"/>
          <a:srcRect/>
          <a:stretch>
            <a:fillRect/>
          </a:stretch>
        </p:blipFill>
        <p:spPr bwMode="auto">
          <a:xfrm>
            <a:off x="5334000" y="1752600"/>
            <a:ext cx="3657600" cy="3021013"/>
          </a:xfrm>
          <a:prstGeom prst="rect">
            <a:avLst/>
          </a:prstGeom>
          <a:noFill/>
          <a:ln w="9525">
            <a:noFill/>
            <a:miter lim="800000"/>
            <a:headEnd/>
            <a:tailEnd/>
          </a:ln>
        </p:spPr>
      </p:pic>
      <p:pic>
        <p:nvPicPr>
          <p:cNvPr id="31751" name="Picture 9" descr="curva flusso"/>
          <p:cNvPicPr>
            <a:picLocks noChangeAspect="1" noChangeArrowheads="1"/>
          </p:cNvPicPr>
          <p:nvPr/>
        </p:nvPicPr>
        <p:blipFill>
          <a:blip r:embed="rId4" cstate="print"/>
          <a:srcRect/>
          <a:stretch>
            <a:fillRect/>
          </a:stretch>
        </p:blipFill>
        <p:spPr bwMode="auto">
          <a:xfrm>
            <a:off x="6096000" y="5029200"/>
            <a:ext cx="1852613" cy="1676400"/>
          </a:xfrm>
          <a:prstGeom prst="rect">
            <a:avLst/>
          </a:prstGeom>
          <a:noFill/>
          <a:ln w="9525">
            <a:noFill/>
            <a:miter lim="800000"/>
            <a:headEnd/>
            <a:tailEnd/>
          </a:ln>
        </p:spPr>
      </p:pic>
      <p:sp>
        <p:nvSpPr>
          <p:cNvPr id="31752" name="Line 10"/>
          <p:cNvSpPr>
            <a:spLocks noChangeShapeType="1"/>
          </p:cNvSpPr>
          <p:nvPr/>
        </p:nvSpPr>
        <p:spPr bwMode="auto">
          <a:xfrm>
            <a:off x="4800600" y="6019800"/>
            <a:ext cx="990600" cy="0"/>
          </a:xfrm>
          <a:prstGeom prst="line">
            <a:avLst/>
          </a:prstGeom>
          <a:noFill/>
          <a:ln w="38100">
            <a:solidFill>
              <a:schemeClr val="tx1"/>
            </a:solidFill>
            <a:round/>
            <a:headEnd/>
            <a:tailEnd type="triangle" w="med" len="med"/>
          </a:ln>
        </p:spPr>
        <p:txBody>
          <a:bodyPr/>
          <a:lstStyle/>
          <a:p>
            <a:endParaRPr lang="it-I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457200" y="1066800"/>
            <a:ext cx="8229600" cy="5486400"/>
          </a:xfrm>
          <a:prstGeom prst="rect">
            <a:avLst/>
          </a:prstGeom>
          <a:noFill/>
          <a:ln w="9525">
            <a:noFill/>
            <a:miter lim="800000"/>
            <a:headEnd/>
            <a:tailEnd/>
          </a:ln>
          <a:effectLst/>
        </p:spPr>
        <p:txBody>
          <a:bodyPr/>
          <a:lstStyle/>
          <a:p>
            <a:pPr marL="342900" indent="-342900" algn="just">
              <a:lnSpc>
                <a:spcPct val="90000"/>
              </a:lnSpc>
              <a:spcBef>
                <a:spcPct val="20000"/>
              </a:spcBef>
              <a:defRPr/>
            </a:pPr>
            <a:r>
              <a:rPr lang="it-IT" sz="2400" kern="0" dirty="0">
                <a:latin typeface="+mn-lt"/>
                <a:cs typeface="+mn-cs"/>
              </a:rPr>
              <a:t>Il diagramma sforzi-deformazioni con andamento identico al precedente (valori divisi per una costante)</a:t>
            </a:r>
          </a:p>
          <a:p>
            <a:pPr marL="342900" indent="-342900" algn="just">
              <a:lnSpc>
                <a:spcPct val="90000"/>
              </a:lnSpc>
              <a:spcBef>
                <a:spcPct val="20000"/>
              </a:spcBef>
              <a:defRPr/>
            </a:pPr>
            <a:endParaRPr lang="it-IT" sz="2400" b="1" i="1" kern="0" dirty="0">
              <a:latin typeface="+mn-lt"/>
              <a:cs typeface="+mn-cs"/>
            </a:endParaRPr>
          </a:p>
          <a:p>
            <a:pPr marL="342900" indent="-342900" algn="just">
              <a:lnSpc>
                <a:spcPct val="90000"/>
              </a:lnSpc>
              <a:spcBef>
                <a:spcPct val="20000"/>
              </a:spcBef>
              <a:defRPr/>
            </a:pPr>
            <a:endParaRPr lang="it-IT" sz="2400" b="1" i="1" kern="0" dirty="0">
              <a:latin typeface="+mn-lt"/>
              <a:cs typeface="+mn-cs"/>
            </a:endParaRPr>
          </a:p>
          <a:p>
            <a:pPr marL="342900" indent="-342900" algn="just">
              <a:lnSpc>
                <a:spcPct val="90000"/>
              </a:lnSpc>
              <a:spcBef>
                <a:spcPct val="20000"/>
              </a:spcBef>
              <a:defRPr/>
            </a:pPr>
            <a:r>
              <a:rPr lang="it-IT" sz="2400" b="1" i="1" kern="0" dirty="0">
                <a:latin typeface="+mn-lt"/>
                <a:cs typeface="+mn-cs"/>
              </a:rPr>
              <a:t>Carico unitario </a:t>
            </a:r>
          </a:p>
          <a:p>
            <a:pPr marL="342900" indent="-342900" algn="just">
              <a:lnSpc>
                <a:spcPct val="90000"/>
              </a:lnSpc>
              <a:spcBef>
                <a:spcPct val="20000"/>
              </a:spcBef>
              <a:defRPr/>
            </a:pPr>
            <a:endParaRPr lang="it-IT" sz="2400" b="1" i="1" kern="0" dirty="0">
              <a:latin typeface="+mn-lt"/>
              <a:cs typeface="+mn-cs"/>
            </a:endParaRPr>
          </a:p>
          <a:p>
            <a:pPr marL="342900" indent="-342900" algn="just">
              <a:lnSpc>
                <a:spcPct val="90000"/>
              </a:lnSpc>
              <a:spcBef>
                <a:spcPct val="20000"/>
              </a:spcBef>
              <a:defRPr/>
            </a:pPr>
            <a:endParaRPr lang="it-IT" sz="2400" b="1" i="1" kern="0" dirty="0">
              <a:latin typeface="+mn-lt"/>
              <a:cs typeface="+mn-cs"/>
            </a:endParaRPr>
          </a:p>
          <a:p>
            <a:pPr marL="342900" indent="-342900" algn="just">
              <a:lnSpc>
                <a:spcPct val="90000"/>
              </a:lnSpc>
              <a:spcBef>
                <a:spcPct val="20000"/>
              </a:spcBef>
              <a:defRPr/>
            </a:pPr>
            <a:endParaRPr lang="it-IT" sz="2400" b="1" i="1" kern="0" dirty="0">
              <a:latin typeface="+mn-lt"/>
              <a:cs typeface="+mn-cs"/>
            </a:endParaRPr>
          </a:p>
          <a:p>
            <a:pPr marL="342900" indent="-342900" algn="just">
              <a:lnSpc>
                <a:spcPct val="90000"/>
              </a:lnSpc>
              <a:spcBef>
                <a:spcPct val="20000"/>
              </a:spcBef>
              <a:defRPr/>
            </a:pPr>
            <a:r>
              <a:rPr lang="it-IT" sz="2400" b="1" i="1" kern="0" dirty="0">
                <a:latin typeface="+mn-lt"/>
                <a:cs typeface="+mn-cs"/>
              </a:rPr>
              <a:t>Deformazione</a:t>
            </a:r>
          </a:p>
          <a:p>
            <a:pPr marL="342900" indent="-342900" algn="just">
              <a:lnSpc>
                <a:spcPct val="90000"/>
              </a:lnSpc>
              <a:spcBef>
                <a:spcPct val="20000"/>
              </a:spcBef>
              <a:defRPr/>
            </a:pPr>
            <a:endParaRPr lang="it-IT" sz="2400" b="1" i="1" kern="0" dirty="0">
              <a:latin typeface="+mn-lt"/>
              <a:cs typeface="+mn-cs"/>
            </a:endParaRPr>
          </a:p>
          <a:p>
            <a:pPr marL="342900" indent="-342900" algn="just">
              <a:lnSpc>
                <a:spcPct val="90000"/>
              </a:lnSpc>
              <a:spcBef>
                <a:spcPct val="20000"/>
              </a:spcBef>
              <a:defRPr/>
            </a:pPr>
            <a:endParaRPr lang="it-IT" sz="2400" b="1" i="1" kern="0" dirty="0">
              <a:latin typeface="+mn-lt"/>
              <a:cs typeface="+mn-cs"/>
            </a:endParaRPr>
          </a:p>
          <a:p>
            <a:pPr marL="342900" indent="-342900" algn="just">
              <a:lnSpc>
                <a:spcPct val="90000"/>
              </a:lnSpc>
              <a:spcBef>
                <a:spcPct val="20000"/>
              </a:spcBef>
              <a:defRPr/>
            </a:pPr>
            <a:r>
              <a:rPr lang="it-IT" dirty="0"/>
              <a:t>Diagramma che viene ordinariamente utilizzato: ha solo valore convenzionale, in quanto la sezione reale </a:t>
            </a:r>
            <a:r>
              <a:rPr lang="it-IT" i="1" dirty="0"/>
              <a:t>S (</a:t>
            </a:r>
            <a:r>
              <a:rPr lang="it-IT" dirty="0"/>
              <a:t>quella effettiva) diviene sempre più piccola rispetto a quella iniziale </a:t>
            </a:r>
            <a:r>
              <a:rPr lang="it-IT" i="1" dirty="0"/>
              <a:t>S</a:t>
            </a:r>
            <a:r>
              <a:rPr lang="it-IT" i="1" baseline="-25000" dirty="0"/>
              <a:t>0</a:t>
            </a:r>
            <a:r>
              <a:rPr lang="it-IT" dirty="0"/>
              <a:t> e così pure gli allungamenti </a:t>
            </a:r>
            <a:r>
              <a:rPr lang="it-IT" i="1" dirty="0"/>
              <a:t>ΔL</a:t>
            </a:r>
            <a:r>
              <a:rPr lang="it-IT" dirty="0"/>
              <a:t> vengono riferiti sempre ad uno stesso valore </a:t>
            </a:r>
            <a:r>
              <a:rPr lang="it-IT" i="1" dirty="0"/>
              <a:t>L</a:t>
            </a:r>
            <a:r>
              <a:rPr lang="it-IT" i="1" baseline="-25000" dirty="0"/>
              <a:t>0</a:t>
            </a:r>
            <a:r>
              <a:rPr lang="it-IT" dirty="0"/>
              <a:t> e non a quello istantaneo </a:t>
            </a:r>
            <a:r>
              <a:rPr lang="it-IT" i="1" dirty="0"/>
              <a:t>L</a:t>
            </a:r>
            <a:endParaRPr lang="it-IT" dirty="0"/>
          </a:p>
          <a:p>
            <a:pPr marL="342900" indent="-342900" algn="just">
              <a:lnSpc>
                <a:spcPct val="90000"/>
              </a:lnSpc>
              <a:spcBef>
                <a:spcPct val="20000"/>
              </a:spcBef>
              <a:defRPr/>
            </a:pPr>
            <a:endParaRPr lang="it-IT" sz="2400" b="1" i="1" kern="0" dirty="0">
              <a:latin typeface="+mn-lt"/>
              <a:cs typeface="+mn-cs"/>
            </a:endParaRPr>
          </a:p>
        </p:txBody>
      </p:sp>
      <p:pic>
        <p:nvPicPr>
          <p:cNvPr id="33796" name="Picture 2"/>
          <p:cNvPicPr>
            <a:picLocks noChangeAspect="1" noChangeArrowheads="1"/>
          </p:cNvPicPr>
          <p:nvPr/>
        </p:nvPicPr>
        <p:blipFill>
          <a:blip r:embed="rId2" cstate="print"/>
          <a:srcRect/>
          <a:stretch>
            <a:fillRect/>
          </a:stretch>
        </p:blipFill>
        <p:spPr bwMode="auto">
          <a:xfrm>
            <a:off x="3352800" y="2209800"/>
            <a:ext cx="1949450" cy="1371600"/>
          </a:xfrm>
          <a:prstGeom prst="rect">
            <a:avLst/>
          </a:prstGeom>
          <a:noFill/>
          <a:ln w="9525">
            <a:noFill/>
            <a:miter lim="800000"/>
            <a:headEnd/>
            <a:tailEnd/>
          </a:ln>
        </p:spPr>
      </p:pic>
      <p:pic>
        <p:nvPicPr>
          <p:cNvPr id="33797" name="Picture 3"/>
          <p:cNvPicPr>
            <a:picLocks noChangeAspect="1" noChangeArrowheads="1"/>
          </p:cNvPicPr>
          <p:nvPr/>
        </p:nvPicPr>
        <p:blipFill>
          <a:blip r:embed="rId3" cstate="print"/>
          <a:srcRect/>
          <a:stretch>
            <a:fillRect/>
          </a:stretch>
        </p:blipFill>
        <p:spPr bwMode="auto">
          <a:xfrm>
            <a:off x="3352800" y="3816350"/>
            <a:ext cx="2133600" cy="1365250"/>
          </a:xfrm>
          <a:prstGeom prst="rect">
            <a:avLst/>
          </a:prstGeom>
          <a:noFill/>
          <a:ln w="9525">
            <a:noFill/>
            <a:miter lim="800000"/>
            <a:headEnd/>
            <a:tailEnd/>
          </a:ln>
        </p:spPr>
      </p:pic>
      <p:sp>
        <p:nvSpPr>
          <p:cNvPr id="11" name="Rettangolo 10"/>
          <p:cNvSpPr/>
          <p:nvPr/>
        </p:nvSpPr>
        <p:spPr>
          <a:xfrm>
            <a:off x="3276600" y="4114800"/>
            <a:ext cx="5334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3799" name="CasellaDiTesto 9"/>
          <p:cNvSpPr txBox="1">
            <a:spLocks noChangeArrowheads="1"/>
          </p:cNvSpPr>
          <p:nvPr/>
        </p:nvSpPr>
        <p:spPr bwMode="auto">
          <a:xfrm>
            <a:off x="3276600" y="4038600"/>
            <a:ext cx="533400" cy="646113"/>
          </a:xfrm>
          <a:prstGeom prst="rect">
            <a:avLst/>
          </a:prstGeom>
          <a:noFill/>
          <a:ln w="9525">
            <a:noFill/>
            <a:miter lim="800000"/>
            <a:headEnd/>
            <a:tailEnd/>
          </a:ln>
        </p:spPr>
        <p:txBody>
          <a:bodyPr>
            <a:spAutoFit/>
          </a:bodyPr>
          <a:lstStyle/>
          <a:p>
            <a:r>
              <a:rPr lang="el-GR" sz="3600" i="1"/>
              <a:t>ε</a:t>
            </a:r>
            <a:endParaRPr lang="it-IT" sz="3600" i="1"/>
          </a:p>
        </p:txBody>
      </p:sp>
      <p:sp>
        <p:nvSpPr>
          <p:cNvPr id="12" name="Rettangolo 11"/>
          <p:cNvSpPr/>
          <p:nvPr/>
        </p:nvSpPr>
        <p:spPr>
          <a:xfrm>
            <a:off x="4419600" y="3849688"/>
            <a:ext cx="5334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3801" name="CasellaDiTesto 12"/>
          <p:cNvSpPr txBox="1">
            <a:spLocks noChangeArrowheads="1"/>
          </p:cNvSpPr>
          <p:nvPr/>
        </p:nvSpPr>
        <p:spPr bwMode="auto">
          <a:xfrm>
            <a:off x="4419600" y="3773488"/>
            <a:ext cx="533400" cy="646112"/>
          </a:xfrm>
          <a:prstGeom prst="rect">
            <a:avLst/>
          </a:prstGeom>
          <a:noFill/>
          <a:ln w="9525">
            <a:noFill/>
            <a:miter lim="800000"/>
            <a:headEnd/>
            <a:tailEnd/>
          </a:ln>
        </p:spPr>
        <p:txBody>
          <a:bodyPr>
            <a:spAutoFit/>
          </a:bodyPr>
          <a:lstStyle/>
          <a:p>
            <a:r>
              <a:rPr lang="el-GR" sz="3600" i="1"/>
              <a:t>Δ</a:t>
            </a:r>
            <a:endParaRPr lang="it-IT" sz="3600" i="1"/>
          </a:p>
        </p:txBody>
      </p:sp>
      <p:sp>
        <p:nvSpPr>
          <p:cNvPr id="14" name="Rettangolo 13"/>
          <p:cNvSpPr/>
          <p:nvPr/>
        </p:nvSpPr>
        <p:spPr>
          <a:xfrm>
            <a:off x="3429000" y="2514600"/>
            <a:ext cx="5334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3803" name="CasellaDiTesto 14"/>
          <p:cNvSpPr txBox="1">
            <a:spLocks noChangeArrowheads="1"/>
          </p:cNvSpPr>
          <p:nvPr/>
        </p:nvSpPr>
        <p:spPr bwMode="auto">
          <a:xfrm>
            <a:off x="3429000" y="2438400"/>
            <a:ext cx="533400" cy="646113"/>
          </a:xfrm>
          <a:prstGeom prst="rect">
            <a:avLst/>
          </a:prstGeom>
          <a:noFill/>
          <a:ln w="9525">
            <a:noFill/>
            <a:miter lim="800000"/>
            <a:headEnd/>
            <a:tailEnd/>
          </a:ln>
        </p:spPr>
        <p:txBody>
          <a:bodyPr>
            <a:spAutoFit/>
          </a:bodyPr>
          <a:lstStyle/>
          <a:p>
            <a:r>
              <a:rPr lang="el-GR" sz="3600" i="1">
                <a:latin typeface="Times New Roman" pitchFamily="18" charset="0"/>
                <a:cs typeface="Times New Roman" pitchFamily="18" charset="0"/>
              </a:rPr>
              <a:t>σ</a:t>
            </a:r>
            <a:endParaRPr lang="it-IT" sz="3600" i="1"/>
          </a:p>
        </p:txBody>
      </p:sp>
      <p:sp>
        <p:nvSpPr>
          <p:cNvPr id="16" name="Rectangle 2"/>
          <p:cNvSpPr>
            <a:spLocks noGrp="1" noChangeArrowheads="1"/>
          </p:cNvSpPr>
          <p:nvPr>
            <p:ph type="title"/>
          </p:nvPr>
        </p:nvSpPr>
        <p:spPr>
          <a:xfrm>
            <a:off x="457200" y="152400"/>
            <a:ext cx="8229600" cy="884238"/>
          </a:xfrm>
        </p:spPr>
        <p:txBody>
          <a:bodyPr>
            <a:normAutofit fontScale="90000"/>
          </a:bodyPr>
          <a:lstStyle/>
          <a:p>
            <a:pPr algn="ctr" eaLnBrk="1" hangingPunct="1"/>
            <a:r>
              <a:rPr lang="it-IT" b="1" dirty="0"/>
              <a:t>Diagramma Sforzi-Deformazioni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Grandezze Calcolate</a:t>
            </a:r>
          </a:p>
        </p:txBody>
      </p:sp>
      <p:sp>
        <p:nvSpPr>
          <p:cNvPr id="34819" name="Rectangle 3"/>
          <p:cNvSpPr>
            <a:spLocks noGrp="1" noChangeArrowheads="1"/>
          </p:cNvSpPr>
          <p:nvPr>
            <p:ph type="body" idx="1"/>
          </p:nvPr>
        </p:nvSpPr>
        <p:spPr>
          <a:xfrm>
            <a:off x="457200" y="1066800"/>
            <a:ext cx="8229600" cy="5410200"/>
          </a:xfrm>
          <a:noFill/>
        </p:spPr>
        <p:txBody>
          <a:bodyPr/>
          <a:lstStyle/>
          <a:p>
            <a:pPr algn="just" eaLnBrk="1" hangingPunct="1">
              <a:lnSpc>
                <a:spcPct val="90000"/>
              </a:lnSpc>
            </a:pPr>
            <a:r>
              <a:rPr lang="it-IT" sz="2400" i="1"/>
              <a:t>Carico unitario di scostamento dalla proporzionalità</a:t>
            </a:r>
          </a:p>
          <a:p>
            <a:pPr algn="just" eaLnBrk="1" hangingPunct="1">
              <a:lnSpc>
                <a:spcPct val="90000"/>
              </a:lnSpc>
              <a:buFontTx/>
              <a:buNone/>
            </a:pPr>
            <a:endParaRPr lang="it-IT" sz="2400"/>
          </a:p>
          <a:p>
            <a:pPr algn="just" eaLnBrk="1" hangingPunct="1">
              <a:lnSpc>
                <a:spcPct val="90000"/>
              </a:lnSpc>
              <a:buFontTx/>
              <a:buNone/>
            </a:pPr>
            <a:endParaRPr lang="it-IT" sz="2400"/>
          </a:p>
          <a:p>
            <a:pPr algn="just" eaLnBrk="1" hangingPunct="1">
              <a:lnSpc>
                <a:spcPct val="90000"/>
              </a:lnSpc>
            </a:pPr>
            <a:r>
              <a:rPr lang="it-IT" sz="2400" i="1"/>
              <a:t>Carico unitario di snervamento</a:t>
            </a:r>
          </a:p>
          <a:p>
            <a:pPr algn="just" eaLnBrk="1" hangingPunct="1">
              <a:lnSpc>
                <a:spcPct val="90000"/>
              </a:lnSpc>
              <a:buFontTx/>
              <a:buNone/>
            </a:pPr>
            <a:endParaRPr lang="it-IT" sz="2400"/>
          </a:p>
          <a:p>
            <a:pPr algn="just" eaLnBrk="1" hangingPunct="1">
              <a:lnSpc>
                <a:spcPct val="90000"/>
              </a:lnSpc>
              <a:buFontTx/>
              <a:buNone/>
            </a:pPr>
            <a:endParaRPr lang="it-IT" sz="2400"/>
          </a:p>
          <a:p>
            <a:pPr algn="just" eaLnBrk="1" hangingPunct="1">
              <a:lnSpc>
                <a:spcPct val="90000"/>
              </a:lnSpc>
              <a:buFontTx/>
              <a:buNone/>
            </a:pPr>
            <a:r>
              <a:rPr lang="it-IT" sz="1800"/>
              <a:t>		</a:t>
            </a:r>
          </a:p>
          <a:p>
            <a:pPr algn="just" eaLnBrk="1" hangingPunct="1">
              <a:lnSpc>
                <a:spcPct val="90000"/>
              </a:lnSpc>
              <a:buFontTx/>
              <a:buNone/>
            </a:pPr>
            <a:r>
              <a:rPr lang="it-IT" sz="1800"/>
              <a:t>		Costituisce uno dei risultati più importanti della prova di trazione;</a:t>
            </a:r>
            <a:br>
              <a:rPr lang="it-IT" sz="1800"/>
            </a:br>
            <a:r>
              <a:rPr lang="it-IT" sz="1800"/>
              <a:t>	Non esprime il vero carico di snervamento, in quanto la sezione di </a:t>
            </a:r>
            <a:br>
              <a:rPr lang="it-IT" sz="1800"/>
            </a:br>
            <a:r>
              <a:rPr lang="it-IT" sz="1800"/>
              <a:t>	riferimento non è quella reale (a vantaggio di sicurezza)</a:t>
            </a:r>
          </a:p>
          <a:p>
            <a:pPr algn="just" eaLnBrk="1" hangingPunct="1">
              <a:lnSpc>
                <a:spcPct val="90000"/>
              </a:lnSpc>
            </a:pPr>
            <a:endParaRPr lang="it-IT" sz="2400" i="1"/>
          </a:p>
          <a:p>
            <a:pPr algn="just" eaLnBrk="1" hangingPunct="1">
              <a:lnSpc>
                <a:spcPct val="90000"/>
              </a:lnSpc>
            </a:pPr>
            <a:r>
              <a:rPr lang="it-IT" sz="2400" i="1"/>
              <a:t>Carico unitario al limite della deformazione permanente allo 0.2%</a:t>
            </a:r>
          </a:p>
          <a:p>
            <a:pPr algn="just" eaLnBrk="1" hangingPunct="1">
              <a:lnSpc>
                <a:spcPct val="90000"/>
              </a:lnSpc>
            </a:pPr>
            <a:endParaRPr lang="it-IT" sz="2400" i="1"/>
          </a:p>
          <a:p>
            <a:pPr algn="just" eaLnBrk="1" hangingPunct="1">
              <a:lnSpc>
                <a:spcPct val="90000"/>
              </a:lnSpc>
              <a:buFontTx/>
              <a:buNone/>
            </a:pPr>
            <a:endParaRPr lang="it-IT" sz="2400"/>
          </a:p>
        </p:txBody>
      </p:sp>
      <p:pic>
        <p:nvPicPr>
          <p:cNvPr id="34820" name="Picture 2"/>
          <p:cNvPicPr>
            <a:picLocks noChangeAspect="1" noChangeArrowheads="1"/>
          </p:cNvPicPr>
          <p:nvPr/>
        </p:nvPicPr>
        <p:blipFill>
          <a:blip r:embed="rId2" cstate="print"/>
          <a:srcRect/>
          <a:stretch>
            <a:fillRect/>
          </a:stretch>
        </p:blipFill>
        <p:spPr bwMode="auto">
          <a:xfrm>
            <a:off x="3733800" y="1524000"/>
            <a:ext cx="1887538" cy="762000"/>
          </a:xfrm>
          <a:prstGeom prst="rect">
            <a:avLst/>
          </a:prstGeom>
          <a:noFill/>
          <a:ln w="9525">
            <a:noFill/>
            <a:miter lim="800000"/>
            <a:headEnd/>
            <a:tailEnd/>
          </a:ln>
        </p:spPr>
      </p:pic>
      <p:sp>
        <p:nvSpPr>
          <p:cNvPr id="5" name="Rettangolo 4"/>
          <p:cNvSpPr/>
          <p:nvPr/>
        </p:nvSpPr>
        <p:spPr>
          <a:xfrm>
            <a:off x="4343400" y="1547813"/>
            <a:ext cx="533400" cy="32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4822" name="CasellaDiTesto 5"/>
          <p:cNvSpPr txBox="1">
            <a:spLocks noChangeArrowheads="1"/>
          </p:cNvSpPr>
          <p:nvPr/>
        </p:nvSpPr>
        <p:spPr bwMode="auto">
          <a:xfrm>
            <a:off x="4343400" y="1487488"/>
            <a:ext cx="533400" cy="646112"/>
          </a:xfrm>
          <a:prstGeom prst="rect">
            <a:avLst/>
          </a:prstGeom>
          <a:noFill/>
          <a:ln w="9525">
            <a:noFill/>
            <a:miter lim="800000"/>
            <a:headEnd/>
            <a:tailEnd/>
          </a:ln>
        </p:spPr>
        <p:txBody>
          <a:bodyPr>
            <a:spAutoFit/>
          </a:bodyPr>
          <a:lstStyle/>
          <a:p>
            <a:r>
              <a:rPr lang="el-GR" sz="3600" i="1">
                <a:latin typeface="Times New Roman" pitchFamily="18" charset="0"/>
                <a:cs typeface="Times New Roman" pitchFamily="18" charset="0"/>
              </a:rPr>
              <a:t>σ</a:t>
            </a:r>
            <a:endParaRPr lang="it-IT" sz="3600" i="1"/>
          </a:p>
        </p:txBody>
      </p:sp>
      <p:pic>
        <p:nvPicPr>
          <p:cNvPr id="34823" name="Picture 3"/>
          <p:cNvPicPr>
            <a:picLocks noChangeAspect="1" noChangeArrowheads="1"/>
          </p:cNvPicPr>
          <p:nvPr/>
        </p:nvPicPr>
        <p:blipFill>
          <a:blip r:embed="rId3" cstate="print"/>
          <a:srcRect/>
          <a:stretch>
            <a:fillRect/>
          </a:stretch>
        </p:blipFill>
        <p:spPr bwMode="auto">
          <a:xfrm>
            <a:off x="3733800" y="2743200"/>
            <a:ext cx="1827213" cy="785813"/>
          </a:xfrm>
          <a:prstGeom prst="rect">
            <a:avLst/>
          </a:prstGeom>
          <a:noFill/>
          <a:ln w="9525">
            <a:noFill/>
            <a:miter lim="800000"/>
            <a:headEnd/>
            <a:tailEnd/>
          </a:ln>
        </p:spPr>
      </p:pic>
      <p:sp>
        <p:nvSpPr>
          <p:cNvPr id="8" name="Rettangolo 7"/>
          <p:cNvSpPr/>
          <p:nvPr/>
        </p:nvSpPr>
        <p:spPr>
          <a:xfrm>
            <a:off x="4343400" y="2767013"/>
            <a:ext cx="533400" cy="32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4825" name="CasellaDiTesto 8"/>
          <p:cNvSpPr txBox="1">
            <a:spLocks noChangeArrowheads="1"/>
          </p:cNvSpPr>
          <p:nvPr/>
        </p:nvSpPr>
        <p:spPr bwMode="auto">
          <a:xfrm>
            <a:off x="4343400" y="2706688"/>
            <a:ext cx="533400" cy="646112"/>
          </a:xfrm>
          <a:prstGeom prst="rect">
            <a:avLst/>
          </a:prstGeom>
          <a:noFill/>
          <a:ln w="9525">
            <a:noFill/>
            <a:miter lim="800000"/>
            <a:headEnd/>
            <a:tailEnd/>
          </a:ln>
        </p:spPr>
        <p:txBody>
          <a:bodyPr>
            <a:spAutoFit/>
          </a:bodyPr>
          <a:lstStyle/>
          <a:p>
            <a:r>
              <a:rPr lang="el-GR" sz="3600" i="1">
                <a:latin typeface="Times New Roman" pitchFamily="18" charset="0"/>
                <a:cs typeface="Times New Roman" pitchFamily="18" charset="0"/>
              </a:rPr>
              <a:t>σ</a:t>
            </a:r>
            <a:endParaRPr lang="it-IT" sz="3600" i="1"/>
          </a:p>
        </p:txBody>
      </p:sp>
      <p:pic>
        <p:nvPicPr>
          <p:cNvPr id="34826" name="Picture 4"/>
          <p:cNvPicPr>
            <a:picLocks noChangeAspect="1" noChangeArrowheads="1"/>
          </p:cNvPicPr>
          <p:nvPr/>
        </p:nvPicPr>
        <p:blipFill>
          <a:blip r:embed="rId4" cstate="print"/>
          <a:srcRect/>
          <a:stretch>
            <a:fillRect/>
          </a:stretch>
        </p:blipFill>
        <p:spPr bwMode="auto">
          <a:xfrm>
            <a:off x="3733800" y="5410200"/>
            <a:ext cx="2906713" cy="788988"/>
          </a:xfrm>
          <a:prstGeom prst="rect">
            <a:avLst/>
          </a:prstGeom>
          <a:noFill/>
          <a:ln w="9525">
            <a:noFill/>
            <a:miter lim="800000"/>
            <a:headEnd/>
            <a:tailEnd/>
          </a:ln>
        </p:spPr>
      </p:pic>
      <p:sp>
        <p:nvSpPr>
          <p:cNvPr id="11" name="Rettangolo 10"/>
          <p:cNvSpPr/>
          <p:nvPr/>
        </p:nvSpPr>
        <p:spPr>
          <a:xfrm>
            <a:off x="4648200" y="5410200"/>
            <a:ext cx="533400" cy="32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4828" name="CasellaDiTesto 11"/>
          <p:cNvSpPr txBox="1">
            <a:spLocks noChangeArrowheads="1"/>
          </p:cNvSpPr>
          <p:nvPr/>
        </p:nvSpPr>
        <p:spPr bwMode="auto">
          <a:xfrm>
            <a:off x="4648200" y="5349875"/>
            <a:ext cx="533400" cy="646113"/>
          </a:xfrm>
          <a:prstGeom prst="rect">
            <a:avLst/>
          </a:prstGeom>
          <a:noFill/>
          <a:ln w="9525">
            <a:noFill/>
            <a:miter lim="800000"/>
            <a:headEnd/>
            <a:tailEnd/>
          </a:ln>
        </p:spPr>
        <p:txBody>
          <a:bodyPr>
            <a:spAutoFit/>
          </a:bodyPr>
          <a:lstStyle/>
          <a:p>
            <a:r>
              <a:rPr lang="el-GR" sz="3600" i="1">
                <a:latin typeface="Times New Roman" pitchFamily="18" charset="0"/>
                <a:cs typeface="Times New Roman" pitchFamily="18" charset="0"/>
              </a:rPr>
              <a:t>σ</a:t>
            </a:r>
            <a:endParaRPr lang="it-IT" sz="3600" i="1"/>
          </a:p>
        </p:txBody>
      </p:sp>
      <p:sp>
        <p:nvSpPr>
          <p:cNvPr id="34829" name="Oval 5"/>
          <p:cNvSpPr>
            <a:spLocks noChangeArrowheads="1"/>
          </p:cNvSpPr>
          <p:nvPr/>
        </p:nvSpPr>
        <p:spPr bwMode="auto">
          <a:xfrm>
            <a:off x="3505200" y="2667000"/>
            <a:ext cx="2362200" cy="990600"/>
          </a:xfrm>
          <a:prstGeom prst="ellipse">
            <a:avLst/>
          </a:prstGeom>
          <a:noFill/>
          <a:ln w="25400">
            <a:solidFill>
              <a:srgbClr val="FF0000"/>
            </a:solidFill>
            <a:round/>
            <a:headEnd/>
            <a:tailEnd/>
          </a:ln>
        </p:spPr>
        <p:txBody>
          <a:bodyPr wrap="none" anchor="ctr"/>
          <a:lstStyle/>
          <a:p>
            <a:endParaRPr lang="it-IT"/>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457200" y="1066800"/>
            <a:ext cx="8229600" cy="5410200"/>
          </a:xfrm>
          <a:noFill/>
        </p:spPr>
        <p:txBody>
          <a:bodyPr/>
          <a:lstStyle/>
          <a:p>
            <a:pPr algn="just" eaLnBrk="1" hangingPunct="1">
              <a:lnSpc>
                <a:spcPct val="90000"/>
              </a:lnSpc>
            </a:pPr>
            <a:r>
              <a:rPr lang="it-IT" sz="2400" i="1"/>
              <a:t>Carico unitario di scost. dalla proporzionalità allo 0.2%</a:t>
            </a:r>
          </a:p>
          <a:p>
            <a:pPr algn="just" eaLnBrk="1" hangingPunct="1">
              <a:lnSpc>
                <a:spcPct val="90000"/>
              </a:lnSpc>
            </a:pPr>
            <a:endParaRPr lang="it-IT" sz="2400" i="1"/>
          </a:p>
          <a:p>
            <a:pPr algn="just" eaLnBrk="1" hangingPunct="1">
              <a:lnSpc>
                <a:spcPct val="90000"/>
              </a:lnSpc>
            </a:pPr>
            <a:endParaRPr lang="it-IT" sz="2400"/>
          </a:p>
          <a:p>
            <a:pPr algn="just" eaLnBrk="1" hangingPunct="1">
              <a:lnSpc>
                <a:spcPct val="90000"/>
              </a:lnSpc>
            </a:pPr>
            <a:r>
              <a:rPr lang="it-IT" sz="2400" i="1"/>
              <a:t>Carico unitario massimo di rottura o resistenza alla trazione</a:t>
            </a:r>
          </a:p>
          <a:p>
            <a:pPr algn="just" eaLnBrk="1" hangingPunct="1">
              <a:lnSpc>
                <a:spcPct val="90000"/>
              </a:lnSpc>
            </a:pPr>
            <a:endParaRPr lang="it-IT" sz="2400" i="1"/>
          </a:p>
          <a:p>
            <a:pPr algn="just" eaLnBrk="1" hangingPunct="1">
              <a:lnSpc>
                <a:spcPct val="90000"/>
              </a:lnSpc>
            </a:pPr>
            <a:endParaRPr lang="it-IT" sz="2400"/>
          </a:p>
          <a:p>
            <a:pPr algn="just" eaLnBrk="1" hangingPunct="1">
              <a:lnSpc>
                <a:spcPct val="90000"/>
              </a:lnSpc>
              <a:buFontTx/>
              <a:buNone/>
            </a:pPr>
            <a:r>
              <a:rPr lang="it-IT" sz="1800"/>
              <a:t>		Esprime lo sforzo massimo in cui il materiale ha capacità resistenziale</a:t>
            </a:r>
            <a:br>
              <a:rPr lang="it-IT" sz="1800"/>
            </a:br>
            <a:r>
              <a:rPr lang="it-IT" sz="1800"/>
              <a:t>	ma anch'esso è un valore convenzionale per le stesse considerazioni</a:t>
            </a:r>
            <a:br>
              <a:rPr lang="it-IT" sz="1800"/>
            </a:br>
            <a:r>
              <a:rPr lang="it-IT" sz="1800"/>
              <a:t>	fatte per </a:t>
            </a:r>
            <a:r>
              <a:rPr lang="it-IT" sz="1800" i="1"/>
              <a:t>R</a:t>
            </a:r>
            <a:r>
              <a:rPr lang="it-IT" sz="1800" i="1" baseline="-25000"/>
              <a:t>s</a:t>
            </a:r>
            <a:endParaRPr lang="it-IT" sz="1800"/>
          </a:p>
          <a:p>
            <a:pPr algn="just" eaLnBrk="1" hangingPunct="1">
              <a:lnSpc>
                <a:spcPct val="90000"/>
              </a:lnSpc>
            </a:pPr>
            <a:endParaRPr lang="it-IT" sz="2400"/>
          </a:p>
          <a:p>
            <a:pPr algn="just" eaLnBrk="1" hangingPunct="1">
              <a:lnSpc>
                <a:spcPct val="90000"/>
              </a:lnSpc>
            </a:pPr>
            <a:r>
              <a:rPr lang="it-IT" sz="2400" i="1"/>
              <a:t>Carico unitario ultimo</a:t>
            </a:r>
          </a:p>
          <a:p>
            <a:pPr algn="just" eaLnBrk="1" hangingPunct="1">
              <a:lnSpc>
                <a:spcPct val="90000"/>
              </a:lnSpc>
            </a:pPr>
            <a:endParaRPr lang="it-IT" sz="2400" i="1"/>
          </a:p>
          <a:p>
            <a:pPr algn="just" eaLnBrk="1" hangingPunct="1">
              <a:lnSpc>
                <a:spcPct val="90000"/>
              </a:lnSpc>
            </a:pPr>
            <a:endParaRPr lang="it-IT" sz="2400"/>
          </a:p>
          <a:p>
            <a:pPr algn="just" eaLnBrk="1" hangingPunct="1">
              <a:lnSpc>
                <a:spcPct val="90000"/>
              </a:lnSpc>
            </a:pPr>
            <a:endParaRPr lang="it-IT" sz="2400"/>
          </a:p>
          <a:p>
            <a:pPr algn="just" eaLnBrk="1" hangingPunct="1">
              <a:lnSpc>
                <a:spcPct val="90000"/>
              </a:lnSpc>
            </a:pPr>
            <a:endParaRPr lang="it-IT" sz="2400"/>
          </a:p>
          <a:p>
            <a:pPr algn="just" eaLnBrk="1" hangingPunct="1">
              <a:lnSpc>
                <a:spcPct val="90000"/>
              </a:lnSpc>
            </a:pPr>
            <a:endParaRPr lang="it-IT" sz="2400"/>
          </a:p>
        </p:txBody>
      </p:sp>
      <p:sp>
        <p:nvSpPr>
          <p:cNvPr id="5" name="Rettangolo 4"/>
          <p:cNvSpPr/>
          <p:nvPr/>
        </p:nvSpPr>
        <p:spPr>
          <a:xfrm>
            <a:off x="4419600" y="1508125"/>
            <a:ext cx="533400" cy="32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5845" name="CasellaDiTesto 5"/>
          <p:cNvSpPr txBox="1">
            <a:spLocks noChangeArrowheads="1"/>
          </p:cNvSpPr>
          <p:nvPr/>
        </p:nvSpPr>
        <p:spPr bwMode="auto">
          <a:xfrm>
            <a:off x="4419600" y="1447800"/>
            <a:ext cx="533400" cy="646113"/>
          </a:xfrm>
          <a:prstGeom prst="rect">
            <a:avLst/>
          </a:prstGeom>
          <a:noFill/>
          <a:ln w="9525">
            <a:noFill/>
            <a:miter lim="800000"/>
            <a:headEnd/>
            <a:tailEnd/>
          </a:ln>
        </p:spPr>
        <p:txBody>
          <a:bodyPr>
            <a:spAutoFit/>
          </a:bodyPr>
          <a:lstStyle/>
          <a:p>
            <a:r>
              <a:rPr lang="el-GR" sz="3600" i="1">
                <a:latin typeface="Times New Roman" pitchFamily="18" charset="0"/>
                <a:cs typeface="Times New Roman" pitchFamily="18" charset="0"/>
              </a:rPr>
              <a:t>σ</a:t>
            </a:r>
            <a:endParaRPr lang="it-IT" sz="3600" i="1"/>
          </a:p>
        </p:txBody>
      </p:sp>
      <p:pic>
        <p:nvPicPr>
          <p:cNvPr id="35846" name="Picture 2"/>
          <p:cNvPicPr>
            <a:picLocks noChangeAspect="1" noChangeArrowheads="1"/>
          </p:cNvPicPr>
          <p:nvPr/>
        </p:nvPicPr>
        <p:blipFill>
          <a:blip r:embed="rId2" cstate="print"/>
          <a:srcRect/>
          <a:stretch>
            <a:fillRect/>
          </a:stretch>
        </p:blipFill>
        <p:spPr bwMode="auto">
          <a:xfrm>
            <a:off x="3352800" y="1447800"/>
            <a:ext cx="3124200" cy="819150"/>
          </a:xfrm>
          <a:prstGeom prst="rect">
            <a:avLst/>
          </a:prstGeom>
          <a:noFill/>
          <a:ln w="9525">
            <a:noFill/>
            <a:miter lim="800000"/>
            <a:headEnd/>
            <a:tailEnd/>
          </a:ln>
        </p:spPr>
      </p:pic>
      <p:pic>
        <p:nvPicPr>
          <p:cNvPr id="35847" name="Picture 3"/>
          <p:cNvPicPr>
            <a:picLocks noChangeAspect="1" noChangeArrowheads="1"/>
          </p:cNvPicPr>
          <p:nvPr/>
        </p:nvPicPr>
        <p:blipFill>
          <a:blip r:embed="rId3" cstate="print"/>
          <a:srcRect/>
          <a:stretch>
            <a:fillRect/>
          </a:stretch>
        </p:blipFill>
        <p:spPr bwMode="auto">
          <a:xfrm>
            <a:off x="3352800" y="2919413"/>
            <a:ext cx="2057400" cy="814387"/>
          </a:xfrm>
          <a:prstGeom prst="rect">
            <a:avLst/>
          </a:prstGeom>
          <a:noFill/>
          <a:ln w="9525">
            <a:noFill/>
            <a:miter lim="800000"/>
            <a:headEnd/>
            <a:tailEnd/>
          </a:ln>
        </p:spPr>
      </p:pic>
      <p:sp>
        <p:nvSpPr>
          <p:cNvPr id="15" name="Rettangolo 14"/>
          <p:cNvSpPr/>
          <p:nvPr/>
        </p:nvSpPr>
        <p:spPr>
          <a:xfrm>
            <a:off x="4114800" y="2955925"/>
            <a:ext cx="533400" cy="32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5849" name="CasellaDiTesto 15"/>
          <p:cNvSpPr txBox="1">
            <a:spLocks noChangeArrowheads="1"/>
          </p:cNvSpPr>
          <p:nvPr/>
        </p:nvSpPr>
        <p:spPr bwMode="auto">
          <a:xfrm>
            <a:off x="4114800" y="2895600"/>
            <a:ext cx="533400" cy="646113"/>
          </a:xfrm>
          <a:prstGeom prst="rect">
            <a:avLst/>
          </a:prstGeom>
          <a:noFill/>
          <a:ln w="9525">
            <a:noFill/>
            <a:miter lim="800000"/>
            <a:headEnd/>
            <a:tailEnd/>
          </a:ln>
        </p:spPr>
        <p:txBody>
          <a:bodyPr>
            <a:spAutoFit/>
          </a:bodyPr>
          <a:lstStyle/>
          <a:p>
            <a:r>
              <a:rPr lang="el-GR" sz="3600" i="1">
                <a:latin typeface="Times New Roman" pitchFamily="18" charset="0"/>
                <a:cs typeface="Times New Roman" pitchFamily="18" charset="0"/>
              </a:rPr>
              <a:t>σ</a:t>
            </a:r>
            <a:endParaRPr lang="it-IT" sz="3600" i="1"/>
          </a:p>
        </p:txBody>
      </p:sp>
      <p:pic>
        <p:nvPicPr>
          <p:cNvPr id="35850" name="Picture 4"/>
          <p:cNvPicPr>
            <a:picLocks noChangeAspect="1" noChangeArrowheads="1"/>
          </p:cNvPicPr>
          <p:nvPr/>
        </p:nvPicPr>
        <p:blipFill>
          <a:blip r:embed="rId4" cstate="print"/>
          <a:srcRect/>
          <a:stretch>
            <a:fillRect/>
          </a:stretch>
        </p:blipFill>
        <p:spPr bwMode="auto">
          <a:xfrm>
            <a:off x="3352800" y="5638800"/>
            <a:ext cx="2006600" cy="841375"/>
          </a:xfrm>
          <a:prstGeom prst="rect">
            <a:avLst/>
          </a:prstGeom>
          <a:noFill/>
          <a:ln w="9525">
            <a:noFill/>
            <a:miter lim="800000"/>
            <a:headEnd/>
            <a:tailEnd/>
          </a:ln>
        </p:spPr>
      </p:pic>
      <p:sp>
        <p:nvSpPr>
          <p:cNvPr id="18" name="Rettangolo 17"/>
          <p:cNvSpPr/>
          <p:nvPr/>
        </p:nvSpPr>
        <p:spPr>
          <a:xfrm>
            <a:off x="4038600" y="5662613"/>
            <a:ext cx="533400" cy="32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5852" name="CasellaDiTesto 18"/>
          <p:cNvSpPr txBox="1">
            <a:spLocks noChangeArrowheads="1"/>
          </p:cNvSpPr>
          <p:nvPr/>
        </p:nvSpPr>
        <p:spPr bwMode="auto">
          <a:xfrm>
            <a:off x="4038600" y="5602288"/>
            <a:ext cx="533400" cy="646112"/>
          </a:xfrm>
          <a:prstGeom prst="rect">
            <a:avLst/>
          </a:prstGeom>
          <a:noFill/>
          <a:ln w="9525">
            <a:noFill/>
            <a:miter lim="800000"/>
            <a:headEnd/>
            <a:tailEnd/>
          </a:ln>
        </p:spPr>
        <p:txBody>
          <a:bodyPr>
            <a:spAutoFit/>
          </a:bodyPr>
          <a:lstStyle/>
          <a:p>
            <a:r>
              <a:rPr lang="el-GR" sz="3600" i="1">
                <a:latin typeface="Times New Roman" pitchFamily="18" charset="0"/>
                <a:cs typeface="Times New Roman" pitchFamily="18" charset="0"/>
              </a:rPr>
              <a:t>σ</a:t>
            </a:r>
            <a:endParaRPr lang="it-IT" sz="3600" i="1"/>
          </a:p>
        </p:txBody>
      </p:sp>
      <p:sp>
        <p:nvSpPr>
          <p:cNvPr id="35853" name="Oval 5"/>
          <p:cNvSpPr>
            <a:spLocks noChangeArrowheads="1"/>
          </p:cNvSpPr>
          <p:nvPr/>
        </p:nvSpPr>
        <p:spPr bwMode="auto">
          <a:xfrm>
            <a:off x="2971800" y="1371600"/>
            <a:ext cx="3962400" cy="990600"/>
          </a:xfrm>
          <a:prstGeom prst="ellipse">
            <a:avLst/>
          </a:prstGeom>
          <a:noFill/>
          <a:ln w="25400">
            <a:solidFill>
              <a:srgbClr val="FF0000"/>
            </a:solidFill>
            <a:round/>
            <a:headEnd/>
            <a:tailEnd/>
          </a:ln>
        </p:spPr>
        <p:txBody>
          <a:bodyPr wrap="none" anchor="ctr"/>
          <a:lstStyle/>
          <a:p>
            <a:endParaRPr lang="it-IT"/>
          </a:p>
        </p:txBody>
      </p:sp>
      <p:sp>
        <p:nvSpPr>
          <p:cNvPr id="35854" name="Oval 5"/>
          <p:cNvSpPr>
            <a:spLocks noChangeArrowheads="1"/>
          </p:cNvSpPr>
          <p:nvPr/>
        </p:nvSpPr>
        <p:spPr bwMode="auto">
          <a:xfrm>
            <a:off x="3276600" y="2819400"/>
            <a:ext cx="2362200" cy="990600"/>
          </a:xfrm>
          <a:prstGeom prst="ellipse">
            <a:avLst/>
          </a:prstGeom>
          <a:noFill/>
          <a:ln w="25400">
            <a:solidFill>
              <a:srgbClr val="FF0000"/>
            </a:solidFill>
            <a:round/>
            <a:headEnd/>
            <a:tailEnd/>
          </a:ln>
        </p:spPr>
        <p:txBody>
          <a:bodyPr wrap="none" anchor="ctr"/>
          <a:lstStyle/>
          <a:p>
            <a:endParaRPr lang="it-IT"/>
          </a:p>
        </p:txBody>
      </p:sp>
      <p:sp>
        <p:nvSpPr>
          <p:cNvPr id="17"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Grandezze Calcolate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457200" y="1066800"/>
            <a:ext cx="8229600" cy="5638800"/>
          </a:xfrm>
          <a:noFill/>
        </p:spPr>
        <p:txBody>
          <a:bodyPr/>
          <a:lstStyle/>
          <a:p>
            <a:pPr algn="just" eaLnBrk="1" hangingPunct="1">
              <a:lnSpc>
                <a:spcPct val="90000"/>
              </a:lnSpc>
            </a:pPr>
            <a:r>
              <a:rPr lang="it-IT" sz="2400" i="1" dirty="0"/>
              <a:t>Allungamento percentuale dopo rottura</a:t>
            </a:r>
          </a:p>
          <a:p>
            <a:pPr algn="just" eaLnBrk="1" hangingPunct="1">
              <a:lnSpc>
                <a:spcPct val="90000"/>
              </a:lnSpc>
            </a:pPr>
            <a:endParaRPr lang="it-IT" sz="2400" i="1" dirty="0"/>
          </a:p>
          <a:p>
            <a:pPr algn="just" eaLnBrk="1" hangingPunct="1">
              <a:lnSpc>
                <a:spcPct val="90000"/>
              </a:lnSpc>
            </a:pPr>
            <a:endParaRPr lang="it-IT" sz="2400" dirty="0"/>
          </a:p>
          <a:p>
            <a:pPr algn="just" eaLnBrk="1" hangingPunct="1">
              <a:lnSpc>
                <a:spcPct val="90000"/>
              </a:lnSpc>
            </a:pPr>
            <a:endParaRPr lang="it-IT" sz="2400" dirty="0"/>
          </a:p>
          <a:p>
            <a:pPr algn="just" eaLnBrk="1" hangingPunct="1">
              <a:lnSpc>
                <a:spcPct val="90000"/>
              </a:lnSpc>
              <a:buFontTx/>
              <a:buNone/>
            </a:pPr>
            <a:r>
              <a:rPr lang="it-IT" sz="1800" i="1" dirty="0"/>
              <a:t>		L</a:t>
            </a:r>
            <a:r>
              <a:rPr lang="it-IT" sz="1800" i="1" baseline="-25000" dirty="0"/>
              <a:t>u</a:t>
            </a:r>
            <a:r>
              <a:rPr lang="it-IT" sz="1800" dirty="0"/>
              <a:t> è la lunghezza dopo la rottura del tratto utile, cioè la distanza fra i </a:t>
            </a:r>
            <a:br>
              <a:rPr lang="it-IT" sz="1800" dirty="0"/>
            </a:br>
            <a:r>
              <a:rPr lang="it-IT" sz="1800" dirty="0"/>
              <a:t>	riferimenti misurata accostando i due frammenti della provetta rotta.</a:t>
            </a:r>
            <a:br>
              <a:rPr lang="it-IT" sz="1800" dirty="0"/>
            </a:br>
            <a:r>
              <a:rPr lang="it-IT" sz="1800" dirty="0"/>
              <a:t>	L'indice </a:t>
            </a:r>
            <a:r>
              <a:rPr lang="it-IT" sz="1800" i="1" dirty="0"/>
              <a:t>n</a:t>
            </a:r>
            <a:r>
              <a:rPr lang="it-IT" sz="1800" dirty="0"/>
              <a:t> in basso precisa il rapporto </a:t>
            </a:r>
            <a:r>
              <a:rPr lang="it-IT" sz="1800" i="1" dirty="0"/>
              <a:t>L</a:t>
            </a:r>
            <a:r>
              <a:rPr lang="it-IT" sz="1800" i="1" baseline="-25000" dirty="0"/>
              <a:t>0</a:t>
            </a:r>
            <a:r>
              <a:rPr lang="it-IT" sz="1800" dirty="0"/>
              <a:t>/</a:t>
            </a:r>
            <a:r>
              <a:rPr lang="it-IT" sz="1800" i="1" dirty="0"/>
              <a:t>d</a:t>
            </a:r>
            <a:r>
              <a:rPr lang="it-IT" sz="1800" i="1" baseline="-25000" dirty="0"/>
              <a:t>0</a:t>
            </a:r>
            <a:r>
              <a:rPr lang="it-IT" sz="1800" dirty="0"/>
              <a:t> della provetta; nel caso in</a:t>
            </a:r>
            <a:br>
              <a:rPr lang="it-IT" sz="1800" dirty="0"/>
            </a:br>
            <a:r>
              <a:rPr lang="it-IT" sz="1800" dirty="0"/>
              <a:t>	cui il pedice manchi, esso si intende pari a 5</a:t>
            </a:r>
          </a:p>
          <a:p>
            <a:pPr algn="just" eaLnBrk="1" hangingPunct="1">
              <a:lnSpc>
                <a:spcPct val="90000"/>
              </a:lnSpc>
            </a:pPr>
            <a:endParaRPr lang="it-IT" sz="1800" dirty="0"/>
          </a:p>
          <a:p>
            <a:pPr eaLnBrk="1" hangingPunct="1"/>
            <a:r>
              <a:rPr lang="it-IT" sz="2400" i="1" dirty="0"/>
              <a:t>Strizione percentuale</a:t>
            </a:r>
            <a:endParaRPr lang="it-IT" sz="2400" dirty="0"/>
          </a:p>
          <a:p>
            <a:pPr algn="just" eaLnBrk="1" hangingPunct="1">
              <a:lnSpc>
                <a:spcPct val="90000"/>
              </a:lnSpc>
              <a:buFontTx/>
              <a:buNone/>
            </a:pPr>
            <a:endParaRPr lang="it-IT" sz="2400" i="1" dirty="0"/>
          </a:p>
          <a:p>
            <a:pPr algn="just" eaLnBrk="1" hangingPunct="1">
              <a:lnSpc>
                <a:spcPct val="90000"/>
              </a:lnSpc>
            </a:pPr>
            <a:endParaRPr lang="it-IT" sz="2400" dirty="0"/>
          </a:p>
          <a:p>
            <a:pPr algn="just" eaLnBrk="1" hangingPunct="1">
              <a:lnSpc>
                <a:spcPct val="90000"/>
              </a:lnSpc>
              <a:buFontTx/>
              <a:buNone/>
            </a:pPr>
            <a:r>
              <a:rPr lang="it-IT" sz="1800" dirty="0"/>
              <a:t>		Il valore della strizione percentuale non è direttamente utilizzabile in</a:t>
            </a:r>
            <a:br>
              <a:rPr lang="it-IT" sz="1800" dirty="0"/>
            </a:br>
            <a:r>
              <a:rPr lang="it-IT" sz="1800" dirty="0"/>
              <a:t>	sede di progettazione, in quanto fornisce solamente sommarie</a:t>
            </a:r>
            <a:br>
              <a:rPr lang="it-IT" sz="1800" dirty="0"/>
            </a:br>
            <a:r>
              <a:rPr lang="it-IT" sz="1800" dirty="0"/>
              <a:t>	indicazioni sulla deformabilità di un materiale metallico ma, essendo</a:t>
            </a:r>
            <a:br>
              <a:rPr lang="it-IT" sz="1800" dirty="0"/>
            </a:br>
            <a:r>
              <a:rPr lang="it-IT" sz="1800" dirty="0"/>
              <a:t>	molto sensibile alle variazioni strutturali, esso fornisce un'indicazione</a:t>
            </a:r>
            <a:br>
              <a:rPr lang="it-IT" sz="1800" dirty="0"/>
            </a:br>
            <a:r>
              <a:rPr lang="it-IT" sz="1800" dirty="0"/>
              <a:t>	sulla qualità del ma­teriale</a:t>
            </a:r>
          </a:p>
          <a:p>
            <a:pPr algn="just" eaLnBrk="1" hangingPunct="1">
              <a:lnSpc>
                <a:spcPct val="90000"/>
              </a:lnSpc>
              <a:buFontTx/>
              <a:buNone/>
            </a:pPr>
            <a:endParaRPr lang="it-IT" sz="2400" i="1" dirty="0"/>
          </a:p>
          <a:p>
            <a:pPr algn="just" eaLnBrk="1" hangingPunct="1">
              <a:lnSpc>
                <a:spcPct val="90000"/>
              </a:lnSpc>
            </a:pPr>
            <a:endParaRPr lang="it-IT" sz="2400" dirty="0"/>
          </a:p>
          <a:p>
            <a:pPr algn="just" eaLnBrk="1" hangingPunct="1">
              <a:lnSpc>
                <a:spcPct val="90000"/>
              </a:lnSpc>
            </a:pPr>
            <a:endParaRPr lang="it-IT" sz="2400" dirty="0"/>
          </a:p>
          <a:p>
            <a:pPr algn="just" eaLnBrk="1" hangingPunct="1">
              <a:lnSpc>
                <a:spcPct val="90000"/>
              </a:lnSpc>
            </a:pPr>
            <a:endParaRPr lang="it-IT" sz="2400" dirty="0"/>
          </a:p>
          <a:p>
            <a:pPr algn="just" eaLnBrk="1" hangingPunct="1">
              <a:lnSpc>
                <a:spcPct val="90000"/>
              </a:lnSpc>
            </a:pPr>
            <a:endParaRPr lang="it-IT" sz="2400" dirty="0"/>
          </a:p>
        </p:txBody>
      </p:sp>
      <p:pic>
        <p:nvPicPr>
          <p:cNvPr id="36868" name="Picture 2"/>
          <p:cNvPicPr>
            <a:picLocks noChangeAspect="1" noChangeArrowheads="1"/>
          </p:cNvPicPr>
          <p:nvPr/>
        </p:nvPicPr>
        <p:blipFill>
          <a:blip r:embed="rId2" cstate="print"/>
          <a:srcRect/>
          <a:stretch>
            <a:fillRect/>
          </a:stretch>
        </p:blipFill>
        <p:spPr bwMode="auto">
          <a:xfrm>
            <a:off x="3546475" y="1676400"/>
            <a:ext cx="2525713" cy="887413"/>
          </a:xfrm>
          <a:prstGeom prst="rect">
            <a:avLst/>
          </a:prstGeom>
          <a:noFill/>
          <a:ln w="9525">
            <a:noFill/>
            <a:miter lim="800000"/>
            <a:headEnd/>
            <a:tailEnd/>
          </a:ln>
        </p:spPr>
      </p:pic>
      <p:pic>
        <p:nvPicPr>
          <p:cNvPr id="36869" name="Picture 3"/>
          <p:cNvPicPr>
            <a:picLocks noChangeAspect="1" noChangeArrowheads="1"/>
          </p:cNvPicPr>
          <p:nvPr/>
        </p:nvPicPr>
        <p:blipFill>
          <a:blip r:embed="rId3" cstate="print"/>
          <a:srcRect/>
          <a:stretch>
            <a:fillRect/>
          </a:stretch>
        </p:blipFill>
        <p:spPr bwMode="auto">
          <a:xfrm>
            <a:off x="3581400" y="4495800"/>
            <a:ext cx="2025650" cy="747713"/>
          </a:xfrm>
          <a:prstGeom prst="rect">
            <a:avLst/>
          </a:prstGeom>
          <a:noFill/>
          <a:ln w="9525">
            <a:noFill/>
            <a:miter lim="800000"/>
            <a:headEnd/>
            <a:tailEnd/>
          </a:ln>
        </p:spPr>
      </p:pic>
      <p:sp>
        <p:nvSpPr>
          <p:cNvPr id="36870" name="Oval 5"/>
          <p:cNvSpPr>
            <a:spLocks noChangeArrowheads="1"/>
          </p:cNvSpPr>
          <p:nvPr/>
        </p:nvSpPr>
        <p:spPr bwMode="auto">
          <a:xfrm>
            <a:off x="3276600" y="1600200"/>
            <a:ext cx="2971800" cy="990600"/>
          </a:xfrm>
          <a:prstGeom prst="ellipse">
            <a:avLst/>
          </a:prstGeom>
          <a:noFill/>
          <a:ln w="25400">
            <a:solidFill>
              <a:srgbClr val="FF0000"/>
            </a:solidFill>
            <a:round/>
            <a:headEnd/>
            <a:tailEnd/>
          </a:ln>
        </p:spPr>
        <p:txBody>
          <a:bodyPr wrap="none" anchor="ctr"/>
          <a:lstStyle/>
          <a:p>
            <a:endParaRPr lang="it-IT"/>
          </a:p>
        </p:txBody>
      </p:sp>
      <p:sp>
        <p:nvSpPr>
          <p:cNvPr id="8"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Grandezze Calcolate</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457200" y="1066800"/>
            <a:ext cx="8229600" cy="5638800"/>
          </a:xfrm>
          <a:noFill/>
        </p:spPr>
        <p:txBody>
          <a:bodyPr/>
          <a:lstStyle/>
          <a:p>
            <a:pPr eaLnBrk="1" hangingPunct="1"/>
            <a:r>
              <a:rPr lang="it-IT" sz="2400" i="1"/>
              <a:t>Modulo di elasticità a trazione (o di Young)</a:t>
            </a:r>
          </a:p>
          <a:p>
            <a:pPr algn="just" eaLnBrk="1" hangingPunct="1">
              <a:lnSpc>
                <a:spcPct val="90000"/>
              </a:lnSpc>
              <a:buFontTx/>
              <a:buNone/>
            </a:pPr>
            <a:endParaRPr lang="it-IT" sz="2400"/>
          </a:p>
          <a:p>
            <a:pPr algn="just" eaLnBrk="1" hangingPunct="1">
              <a:lnSpc>
                <a:spcPct val="90000"/>
              </a:lnSpc>
              <a:buFontTx/>
              <a:buNone/>
            </a:pPr>
            <a:endParaRPr lang="it-IT" sz="1800"/>
          </a:p>
          <a:p>
            <a:pPr algn="just" eaLnBrk="1" hangingPunct="1">
              <a:lnSpc>
                <a:spcPct val="90000"/>
              </a:lnSpc>
              <a:buFontTx/>
              <a:buNone/>
            </a:pPr>
            <a:endParaRPr lang="it-IT" sz="1800"/>
          </a:p>
          <a:p>
            <a:pPr algn="just" eaLnBrk="1" hangingPunct="1">
              <a:lnSpc>
                <a:spcPct val="90000"/>
              </a:lnSpc>
              <a:buFontTx/>
              <a:buNone/>
            </a:pPr>
            <a:endParaRPr lang="it-IT" sz="1800"/>
          </a:p>
          <a:p>
            <a:pPr algn="just" eaLnBrk="1" hangingPunct="1">
              <a:lnSpc>
                <a:spcPct val="90000"/>
              </a:lnSpc>
              <a:buFontTx/>
              <a:buNone/>
            </a:pPr>
            <a:endParaRPr lang="it-IT" sz="1800"/>
          </a:p>
          <a:p>
            <a:pPr algn="just" eaLnBrk="1" hangingPunct="1">
              <a:lnSpc>
                <a:spcPct val="90000"/>
              </a:lnSpc>
              <a:buFontTx/>
              <a:buNone/>
            </a:pPr>
            <a:r>
              <a:rPr lang="it-IT" sz="2000" u="sng"/>
              <a:t>Significati di E</a:t>
            </a:r>
          </a:p>
          <a:p>
            <a:pPr algn="just" eaLnBrk="1" hangingPunct="1">
              <a:lnSpc>
                <a:spcPct val="90000"/>
              </a:lnSpc>
              <a:buFontTx/>
              <a:buNone/>
            </a:pPr>
            <a:endParaRPr lang="it-IT" sz="1000" u="sng"/>
          </a:p>
          <a:p>
            <a:pPr algn="just" eaLnBrk="1" hangingPunct="1">
              <a:lnSpc>
                <a:spcPct val="90000"/>
              </a:lnSpc>
              <a:buFontTx/>
              <a:buChar char="-"/>
            </a:pPr>
            <a:r>
              <a:rPr lang="it-IT" sz="2000" i="1"/>
              <a:t>geometrico</a:t>
            </a:r>
            <a:r>
              <a:rPr lang="it-IT" sz="2000"/>
              <a:t>: pendenza del tratto iniziale (rettilineo) della curva</a:t>
            </a:r>
          </a:p>
          <a:p>
            <a:pPr algn="just" eaLnBrk="1" hangingPunct="1">
              <a:lnSpc>
                <a:spcPct val="90000"/>
              </a:lnSpc>
              <a:buFontTx/>
              <a:buNone/>
            </a:pPr>
            <a:r>
              <a:rPr lang="it-IT" sz="2000"/>
              <a:t>	Nei metalli CCC ed EC la relazione è perfettamente lineare, mentre nei CFC e nele ghise grigie la curva si discosta dalla linearità già per deformazioni dell’ordine dello 0.02%</a:t>
            </a:r>
          </a:p>
          <a:p>
            <a:pPr algn="just" eaLnBrk="1" hangingPunct="1">
              <a:lnSpc>
                <a:spcPct val="90000"/>
              </a:lnSpc>
              <a:buFontTx/>
              <a:buChar char="-"/>
            </a:pPr>
            <a:r>
              <a:rPr lang="it-IT" sz="2000" i="1"/>
              <a:t>ingegneristico</a:t>
            </a:r>
            <a:r>
              <a:rPr lang="it-IT" sz="2000"/>
              <a:t>: rigidezza intrinseca del materiale</a:t>
            </a:r>
          </a:p>
          <a:p>
            <a:pPr algn="just" eaLnBrk="1" hangingPunct="1">
              <a:lnSpc>
                <a:spcPct val="90000"/>
              </a:lnSpc>
              <a:buFontTx/>
              <a:buChar char="-"/>
            </a:pPr>
            <a:r>
              <a:rPr lang="it-IT" sz="2000" i="1"/>
              <a:t>fisico</a:t>
            </a:r>
            <a:r>
              <a:rPr lang="it-IT" sz="2000"/>
              <a:t>: tensione di trazione da applicare monoassialmente al provino per vincere le forze interatomiche di attrazione fino a raddopiarne la lunghezza</a:t>
            </a:r>
          </a:p>
          <a:p>
            <a:pPr algn="just" eaLnBrk="1" hangingPunct="1">
              <a:lnSpc>
                <a:spcPct val="90000"/>
              </a:lnSpc>
              <a:buFontTx/>
              <a:buChar char="-"/>
            </a:pPr>
            <a:r>
              <a:rPr lang="it-IT" sz="2000" i="1"/>
              <a:t>metallurgico</a:t>
            </a:r>
            <a:r>
              <a:rPr lang="it-IT" sz="2000"/>
              <a:t>: correlazione con l’entità delle forze di legame</a:t>
            </a:r>
          </a:p>
          <a:p>
            <a:pPr algn="just" eaLnBrk="1" hangingPunct="1">
              <a:lnSpc>
                <a:spcPct val="90000"/>
              </a:lnSpc>
              <a:buFontTx/>
              <a:buChar char="-"/>
            </a:pPr>
            <a:endParaRPr lang="it-IT" sz="2000"/>
          </a:p>
          <a:p>
            <a:pPr algn="just" eaLnBrk="1" hangingPunct="1">
              <a:lnSpc>
                <a:spcPct val="90000"/>
              </a:lnSpc>
              <a:buFontTx/>
              <a:buChar char="-"/>
            </a:pPr>
            <a:endParaRPr lang="it-IT" sz="2000"/>
          </a:p>
          <a:p>
            <a:pPr algn="just" eaLnBrk="1" hangingPunct="1">
              <a:lnSpc>
                <a:spcPct val="90000"/>
              </a:lnSpc>
              <a:buFontTx/>
              <a:buNone/>
            </a:pPr>
            <a:endParaRPr lang="it-IT" sz="2400" i="1"/>
          </a:p>
          <a:p>
            <a:pPr algn="just" eaLnBrk="1" hangingPunct="1">
              <a:lnSpc>
                <a:spcPct val="90000"/>
              </a:lnSpc>
            </a:pPr>
            <a:endParaRPr lang="it-IT" sz="2400"/>
          </a:p>
          <a:p>
            <a:pPr algn="just" eaLnBrk="1" hangingPunct="1">
              <a:lnSpc>
                <a:spcPct val="90000"/>
              </a:lnSpc>
            </a:pPr>
            <a:endParaRPr lang="it-IT" sz="2400"/>
          </a:p>
          <a:p>
            <a:pPr algn="just" eaLnBrk="1" hangingPunct="1">
              <a:lnSpc>
                <a:spcPct val="90000"/>
              </a:lnSpc>
            </a:pPr>
            <a:endParaRPr lang="it-IT" sz="2400"/>
          </a:p>
          <a:p>
            <a:pPr algn="just" eaLnBrk="1" hangingPunct="1">
              <a:lnSpc>
                <a:spcPct val="90000"/>
              </a:lnSpc>
            </a:pPr>
            <a:endParaRPr lang="it-IT" sz="2400"/>
          </a:p>
        </p:txBody>
      </p:sp>
      <p:pic>
        <p:nvPicPr>
          <p:cNvPr id="37892" name="Picture 2"/>
          <p:cNvPicPr>
            <a:picLocks noChangeAspect="1" noChangeArrowheads="1"/>
          </p:cNvPicPr>
          <p:nvPr/>
        </p:nvPicPr>
        <p:blipFill>
          <a:blip r:embed="rId2" cstate="print"/>
          <a:srcRect/>
          <a:stretch>
            <a:fillRect/>
          </a:stretch>
        </p:blipFill>
        <p:spPr bwMode="auto">
          <a:xfrm>
            <a:off x="3124200" y="1905000"/>
            <a:ext cx="1450975" cy="925513"/>
          </a:xfrm>
          <a:prstGeom prst="rect">
            <a:avLst/>
          </a:prstGeom>
          <a:noFill/>
          <a:ln w="9525">
            <a:noFill/>
            <a:miter lim="800000"/>
            <a:headEnd/>
            <a:tailEnd/>
          </a:ln>
        </p:spPr>
      </p:pic>
      <p:sp>
        <p:nvSpPr>
          <p:cNvPr id="8" name="Rettangolo 7"/>
          <p:cNvSpPr/>
          <p:nvPr/>
        </p:nvSpPr>
        <p:spPr>
          <a:xfrm>
            <a:off x="4038600" y="2286000"/>
            <a:ext cx="5334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7894" name="CasellaDiTesto 8"/>
          <p:cNvSpPr txBox="1">
            <a:spLocks noChangeArrowheads="1"/>
          </p:cNvSpPr>
          <p:nvPr/>
        </p:nvSpPr>
        <p:spPr bwMode="auto">
          <a:xfrm>
            <a:off x="4038600" y="2286000"/>
            <a:ext cx="533400" cy="646113"/>
          </a:xfrm>
          <a:prstGeom prst="rect">
            <a:avLst/>
          </a:prstGeom>
          <a:noFill/>
          <a:ln w="9525">
            <a:noFill/>
            <a:miter lim="800000"/>
            <a:headEnd/>
            <a:tailEnd/>
          </a:ln>
        </p:spPr>
        <p:txBody>
          <a:bodyPr>
            <a:spAutoFit/>
          </a:bodyPr>
          <a:lstStyle/>
          <a:p>
            <a:r>
              <a:rPr lang="el-GR" sz="3600" i="1"/>
              <a:t>ε</a:t>
            </a:r>
            <a:endParaRPr lang="it-IT" sz="3600" i="1"/>
          </a:p>
        </p:txBody>
      </p:sp>
      <p:sp>
        <p:nvSpPr>
          <p:cNvPr id="10" name="Rettangolo 9"/>
          <p:cNvSpPr/>
          <p:nvPr/>
        </p:nvSpPr>
        <p:spPr>
          <a:xfrm>
            <a:off x="4038600" y="1752600"/>
            <a:ext cx="5334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7896" name="CasellaDiTesto 10"/>
          <p:cNvSpPr txBox="1">
            <a:spLocks noChangeArrowheads="1"/>
          </p:cNvSpPr>
          <p:nvPr/>
        </p:nvSpPr>
        <p:spPr bwMode="auto">
          <a:xfrm>
            <a:off x="4038600" y="1676400"/>
            <a:ext cx="533400" cy="646113"/>
          </a:xfrm>
          <a:prstGeom prst="rect">
            <a:avLst/>
          </a:prstGeom>
          <a:noFill/>
          <a:ln w="9525">
            <a:noFill/>
            <a:miter lim="800000"/>
            <a:headEnd/>
            <a:tailEnd/>
          </a:ln>
        </p:spPr>
        <p:txBody>
          <a:bodyPr>
            <a:spAutoFit/>
          </a:bodyPr>
          <a:lstStyle/>
          <a:p>
            <a:r>
              <a:rPr lang="el-GR" sz="3600" i="1">
                <a:latin typeface="Times New Roman" pitchFamily="18" charset="0"/>
                <a:cs typeface="Times New Roman" pitchFamily="18" charset="0"/>
              </a:rPr>
              <a:t>σ</a:t>
            </a:r>
            <a:endParaRPr lang="it-IT" sz="3600" i="1"/>
          </a:p>
        </p:txBody>
      </p:sp>
      <p:cxnSp>
        <p:nvCxnSpPr>
          <p:cNvPr id="13" name="Connettore 1 12"/>
          <p:cNvCxnSpPr/>
          <p:nvPr/>
        </p:nvCxnSpPr>
        <p:spPr>
          <a:xfrm>
            <a:off x="4038600" y="2360613"/>
            <a:ext cx="381000" cy="1587"/>
          </a:xfrm>
          <a:prstGeom prst="line">
            <a:avLst/>
          </a:prstGeom>
        </p:spPr>
        <p:style>
          <a:lnRef idx="1">
            <a:schemeClr val="dk1"/>
          </a:lnRef>
          <a:fillRef idx="0">
            <a:schemeClr val="dk1"/>
          </a:fillRef>
          <a:effectRef idx="0">
            <a:schemeClr val="dk1"/>
          </a:effectRef>
          <a:fontRef idx="minor">
            <a:schemeClr val="tx1"/>
          </a:fontRef>
        </p:style>
      </p:cxnSp>
      <p:sp>
        <p:nvSpPr>
          <p:cNvPr id="37898" name="Oval 5"/>
          <p:cNvSpPr>
            <a:spLocks noChangeArrowheads="1"/>
          </p:cNvSpPr>
          <p:nvPr/>
        </p:nvSpPr>
        <p:spPr bwMode="auto">
          <a:xfrm>
            <a:off x="2895600" y="1752600"/>
            <a:ext cx="1981200" cy="1219200"/>
          </a:xfrm>
          <a:prstGeom prst="ellipse">
            <a:avLst/>
          </a:prstGeom>
          <a:noFill/>
          <a:ln w="25400">
            <a:solidFill>
              <a:srgbClr val="FF0000"/>
            </a:solidFill>
            <a:round/>
            <a:headEnd/>
            <a:tailEnd/>
          </a:ln>
        </p:spPr>
        <p:txBody>
          <a:bodyPr wrap="none" anchor="ctr"/>
          <a:lstStyle/>
          <a:p>
            <a:endParaRPr lang="it-IT"/>
          </a:p>
        </p:txBody>
      </p:sp>
      <p:sp>
        <p:nvSpPr>
          <p:cNvPr id="1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Grandezze Calcolate</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457200" y="1066800"/>
            <a:ext cx="8229600" cy="2133600"/>
          </a:xfrm>
          <a:noFill/>
        </p:spPr>
        <p:txBody>
          <a:bodyPr/>
          <a:lstStyle/>
          <a:p>
            <a:pPr eaLnBrk="1" hangingPunct="1"/>
            <a:r>
              <a:rPr lang="it-IT" sz="2400" i="1"/>
              <a:t>Tenacità statica</a:t>
            </a:r>
          </a:p>
          <a:p>
            <a:pPr eaLnBrk="1" hangingPunct="1">
              <a:lnSpc>
                <a:spcPct val="90000"/>
              </a:lnSpc>
              <a:buFontTx/>
              <a:buNone/>
            </a:pPr>
            <a:r>
              <a:rPr lang="it-IT" sz="2000"/>
              <a:t>		Definita come la capacità di un materiale di immagazzinare</a:t>
            </a:r>
            <a:br>
              <a:rPr lang="it-IT" sz="2000"/>
            </a:br>
            <a:r>
              <a:rPr lang="it-IT" sz="2000"/>
              <a:t>	energia prima della rottura</a:t>
            </a:r>
            <a:br>
              <a:rPr lang="it-IT" sz="2000"/>
            </a:br>
            <a:r>
              <a:rPr lang="it-IT" sz="2000"/>
              <a:t>	Può essere determinata calcolando l’area sottesa dalla curva </a:t>
            </a:r>
            <a:br>
              <a:rPr lang="it-IT" sz="2000"/>
            </a:br>
            <a:r>
              <a:rPr lang="it-IT" sz="2000"/>
              <a:t>	sforzo-deformazione che, se riferita all’unità di volume, misura</a:t>
            </a:r>
            <a:br>
              <a:rPr lang="it-IT" sz="2000"/>
            </a:br>
            <a:r>
              <a:rPr lang="it-IT" sz="2000"/>
              <a:t>	il lavoro specifico necessario per portare il materiale a rottura</a:t>
            </a:r>
          </a:p>
          <a:p>
            <a:pPr algn="just" eaLnBrk="1" hangingPunct="1">
              <a:lnSpc>
                <a:spcPct val="90000"/>
              </a:lnSpc>
              <a:buFontTx/>
              <a:buNone/>
            </a:pPr>
            <a:endParaRPr lang="it-IT" sz="2400" i="1"/>
          </a:p>
          <a:p>
            <a:pPr algn="just" eaLnBrk="1" hangingPunct="1">
              <a:lnSpc>
                <a:spcPct val="90000"/>
              </a:lnSpc>
            </a:pPr>
            <a:endParaRPr lang="it-IT" sz="2400"/>
          </a:p>
          <a:p>
            <a:pPr algn="just" eaLnBrk="1" hangingPunct="1">
              <a:lnSpc>
                <a:spcPct val="90000"/>
              </a:lnSpc>
            </a:pPr>
            <a:endParaRPr lang="it-IT" sz="2400"/>
          </a:p>
          <a:p>
            <a:pPr algn="just" eaLnBrk="1" hangingPunct="1">
              <a:lnSpc>
                <a:spcPct val="90000"/>
              </a:lnSpc>
            </a:pPr>
            <a:endParaRPr lang="it-IT" sz="2400"/>
          </a:p>
          <a:p>
            <a:pPr algn="just" eaLnBrk="1" hangingPunct="1">
              <a:lnSpc>
                <a:spcPct val="90000"/>
              </a:lnSpc>
            </a:pPr>
            <a:endParaRPr lang="it-IT" sz="2400"/>
          </a:p>
        </p:txBody>
      </p:sp>
      <p:pic>
        <p:nvPicPr>
          <p:cNvPr id="38916" name="Immagine 11" descr="tenacità.jpg"/>
          <p:cNvPicPr>
            <a:picLocks noChangeAspect="1"/>
          </p:cNvPicPr>
          <p:nvPr/>
        </p:nvPicPr>
        <p:blipFill>
          <a:blip r:embed="rId2" cstate="print"/>
          <a:srcRect/>
          <a:stretch>
            <a:fillRect/>
          </a:stretch>
        </p:blipFill>
        <p:spPr bwMode="auto">
          <a:xfrm>
            <a:off x="304800" y="3200400"/>
            <a:ext cx="8458200" cy="3309938"/>
          </a:xfrm>
          <a:prstGeom prst="rect">
            <a:avLst/>
          </a:prstGeom>
          <a:noFill/>
          <a:ln w="9525">
            <a:noFill/>
            <a:miter lim="800000"/>
            <a:headEnd/>
            <a:tailEnd/>
          </a:ln>
        </p:spPr>
      </p:pic>
      <p:sp>
        <p:nvSpPr>
          <p:cNvPr id="6"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Grandezze Calcolate</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152400"/>
            <a:ext cx="8229600" cy="884238"/>
          </a:xfrm>
        </p:spPr>
        <p:txBody>
          <a:bodyPr>
            <a:normAutofit/>
          </a:bodyPr>
          <a:lstStyle/>
          <a:p>
            <a:pPr algn="ctr" eaLnBrk="1" hangingPunct="1"/>
            <a:r>
              <a:rPr lang="it-IT" sz="5400" b="1" dirty="0"/>
              <a:t>Parametri di Influenza</a:t>
            </a:r>
          </a:p>
        </p:txBody>
      </p:sp>
      <p:sp>
        <p:nvSpPr>
          <p:cNvPr id="39939" name="Rectangle 3"/>
          <p:cNvSpPr>
            <a:spLocks noGrp="1" noChangeArrowheads="1"/>
          </p:cNvSpPr>
          <p:nvPr>
            <p:ph type="body" idx="1"/>
          </p:nvPr>
        </p:nvSpPr>
        <p:spPr>
          <a:xfrm>
            <a:off x="457200" y="1066800"/>
            <a:ext cx="8229600" cy="5410200"/>
          </a:xfrm>
          <a:noFill/>
        </p:spPr>
        <p:txBody>
          <a:bodyPr/>
          <a:lstStyle/>
          <a:p>
            <a:pPr eaLnBrk="1" hangingPunct="1"/>
            <a:r>
              <a:rPr lang="it-IT" sz="2400" b="1" i="1"/>
              <a:t>velocità di applicazione</a:t>
            </a:r>
            <a:r>
              <a:rPr lang="it-IT" sz="2400"/>
              <a:t> del carico</a:t>
            </a:r>
          </a:p>
          <a:p>
            <a:pPr eaLnBrk="1" hangingPunct="1">
              <a:buFontTx/>
              <a:buNone/>
            </a:pPr>
            <a:r>
              <a:rPr lang="it-IT" sz="2400"/>
              <a:t>		</a:t>
            </a:r>
            <a:r>
              <a:rPr lang="it-IT" sz="2000"/>
              <a:t>sono le caratteristiche di resistenza a risentirne maggiormente, </a:t>
            </a:r>
            <a:br>
              <a:rPr lang="it-IT" sz="2000"/>
            </a:br>
            <a:r>
              <a:rPr lang="it-IT" sz="2000"/>
              <a:t>	specialmente i valori di snervamento</a:t>
            </a:r>
            <a:br>
              <a:rPr lang="it-IT" sz="2000"/>
            </a:br>
            <a:r>
              <a:rPr lang="it-IT" sz="2000"/>
              <a:t>	questa influenza aumenta al crescere della T di prova</a:t>
            </a:r>
          </a:p>
          <a:p>
            <a:pPr eaLnBrk="1" hangingPunct="1">
              <a:buFontTx/>
              <a:buNone/>
            </a:pPr>
            <a:endParaRPr lang="it-IT" sz="1000"/>
          </a:p>
          <a:p>
            <a:pPr eaLnBrk="1" hangingPunct="1"/>
            <a:r>
              <a:rPr lang="it-IT" sz="2400" b="1" i="1"/>
              <a:t>forma del provino</a:t>
            </a:r>
            <a:endParaRPr lang="it-IT" sz="2400"/>
          </a:p>
          <a:p>
            <a:pPr eaLnBrk="1" hangingPunct="1">
              <a:buFontTx/>
              <a:buNone/>
            </a:pPr>
            <a:r>
              <a:rPr lang="it-IT" sz="2000"/>
              <a:t>		influenza modesta e quindi trascurabile nelle prove correnti, ma </a:t>
            </a:r>
            <a:br>
              <a:rPr lang="it-IT" sz="2000"/>
            </a:br>
            <a:r>
              <a:rPr lang="it-IT" sz="2000"/>
              <a:t>	che può diventare significativa nelle prove di grande precisione</a:t>
            </a:r>
          </a:p>
          <a:p>
            <a:pPr eaLnBrk="1" hangingPunct="1">
              <a:buFontTx/>
              <a:buNone/>
            </a:pPr>
            <a:endParaRPr lang="it-IT" sz="1000"/>
          </a:p>
          <a:p>
            <a:pPr eaLnBrk="1" hangingPunct="1"/>
            <a:r>
              <a:rPr lang="it-IT" sz="2400" b="1" i="1"/>
              <a:t>rigidezza della macchina di trazione</a:t>
            </a:r>
          </a:p>
          <a:p>
            <a:pPr eaLnBrk="1" hangingPunct="1"/>
            <a:endParaRPr lang="it-IT" sz="1000" b="1" i="1"/>
          </a:p>
          <a:p>
            <a:pPr eaLnBrk="1" hangingPunct="1"/>
            <a:r>
              <a:rPr lang="it-IT" sz="2400" b="1" i="1"/>
              <a:t>accuratezza della lavorazione</a:t>
            </a:r>
          </a:p>
          <a:p>
            <a:pPr eaLnBrk="1" hangingPunct="1">
              <a:buFontTx/>
              <a:buNone/>
            </a:pPr>
            <a:r>
              <a:rPr lang="it-IT" sz="2000"/>
              <a:t>		allungamento e strizione risultano più elevati se la lavorazione </a:t>
            </a:r>
            <a:br>
              <a:rPr lang="it-IT" sz="2000"/>
            </a:br>
            <a:r>
              <a:rPr lang="it-IT" sz="2000"/>
              <a:t>	non ha lasciato segni e non ha incrudito la superficie metallica</a:t>
            </a:r>
          </a:p>
          <a:p>
            <a:pPr eaLnBrk="1" hangingPunct="1">
              <a:buFontTx/>
              <a:buNone/>
            </a:pPr>
            <a:endParaRPr lang="it-IT" sz="1000" b="1" i="1"/>
          </a:p>
          <a:p>
            <a:pPr eaLnBrk="1" hangingPunct="1"/>
            <a:r>
              <a:rPr lang="it-IT" sz="2400" b="1" i="1"/>
              <a:t>temperatura</a:t>
            </a:r>
            <a:endParaRPr lang="it-IT" sz="2400"/>
          </a:p>
          <a:p>
            <a:pPr eaLnBrk="1" hangingPunct="1"/>
            <a:endParaRPr lang="it-IT" sz="2400"/>
          </a:p>
          <a:p>
            <a:pPr eaLnBrk="1" hangingPunct="1">
              <a:buFontTx/>
              <a:buNone/>
            </a:pPr>
            <a:endParaRPr lang="it-IT" sz="2400"/>
          </a:p>
          <a:p>
            <a:pPr eaLnBrk="1" hangingPunct="1">
              <a:buFontTx/>
              <a:buNone/>
            </a:pPr>
            <a:endParaRPr lang="it-IT" sz="2400"/>
          </a:p>
          <a:p>
            <a:pPr eaLnBrk="1" hangingPunct="1">
              <a:buFontTx/>
              <a:buNone/>
            </a:pPr>
            <a:endParaRPr lang="it-IT" sz="2400"/>
          </a:p>
          <a:p>
            <a:pPr algn="just" eaLnBrk="1" hangingPunct="1">
              <a:lnSpc>
                <a:spcPct val="90000"/>
              </a:lnSpc>
              <a:buFontTx/>
              <a:buNone/>
            </a:pPr>
            <a:endParaRPr lang="it-IT" sz="2400"/>
          </a:p>
          <a:p>
            <a:pPr algn="just" eaLnBrk="1" hangingPunct="1">
              <a:lnSpc>
                <a:spcPct val="90000"/>
              </a:lnSpc>
            </a:pPr>
            <a:endParaRPr lang="it-IT" sz="2400"/>
          </a:p>
          <a:p>
            <a:pPr algn="just" eaLnBrk="1" hangingPunct="1">
              <a:lnSpc>
                <a:spcPct val="90000"/>
              </a:lnSpc>
            </a:pPr>
            <a:endParaRPr lang="it-IT" sz="24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descr="effetto T"/>
          <p:cNvPicPr>
            <a:picLocks noChangeAspect="1" noChangeArrowheads="1"/>
          </p:cNvPicPr>
          <p:nvPr/>
        </p:nvPicPr>
        <p:blipFill>
          <a:blip r:embed="rId2" cstate="print"/>
          <a:srcRect/>
          <a:stretch>
            <a:fillRect/>
          </a:stretch>
        </p:blipFill>
        <p:spPr bwMode="auto">
          <a:xfrm>
            <a:off x="1219200" y="2060575"/>
            <a:ext cx="6477000" cy="4352925"/>
          </a:xfrm>
          <a:prstGeom prst="rect">
            <a:avLst/>
          </a:prstGeom>
          <a:noFill/>
          <a:ln w="9525">
            <a:noFill/>
            <a:miter lim="800000"/>
            <a:headEnd/>
            <a:tailEnd/>
          </a:ln>
        </p:spPr>
      </p:pic>
      <p:sp>
        <p:nvSpPr>
          <p:cNvPr id="40964" name="Rectangle 3"/>
          <p:cNvSpPr>
            <a:spLocks noChangeArrowheads="1"/>
          </p:cNvSpPr>
          <p:nvPr/>
        </p:nvSpPr>
        <p:spPr bwMode="auto">
          <a:xfrm>
            <a:off x="457200" y="1066800"/>
            <a:ext cx="8229600" cy="1066800"/>
          </a:xfrm>
          <a:prstGeom prst="rect">
            <a:avLst/>
          </a:prstGeom>
          <a:noFill/>
          <a:ln w="9525">
            <a:noFill/>
            <a:miter lim="800000"/>
            <a:headEnd/>
            <a:tailEnd/>
          </a:ln>
        </p:spPr>
        <p:txBody>
          <a:bodyPr/>
          <a:lstStyle/>
          <a:p>
            <a:pPr marL="342900" indent="-342900">
              <a:spcBef>
                <a:spcPct val="20000"/>
              </a:spcBef>
              <a:buFontTx/>
              <a:buChar char="•"/>
            </a:pPr>
            <a:r>
              <a:rPr lang="it-IT" sz="2400" b="1" i="1"/>
              <a:t>temperatura</a:t>
            </a:r>
          </a:p>
          <a:p>
            <a:pPr marL="342900" indent="-342900">
              <a:spcBef>
                <a:spcPct val="20000"/>
              </a:spcBef>
            </a:pPr>
            <a:r>
              <a:rPr lang="it-IT" sz="2400"/>
              <a:t>		effetto sulle caratteristiche meccaniche</a:t>
            </a:r>
          </a:p>
          <a:p>
            <a:pPr marL="342900" indent="-342900" algn="just">
              <a:lnSpc>
                <a:spcPct val="90000"/>
              </a:lnSpc>
              <a:spcBef>
                <a:spcPct val="20000"/>
              </a:spcBef>
            </a:pPr>
            <a:endParaRPr lang="it-IT" sz="2400"/>
          </a:p>
          <a:p>
            <a:pPr marL="342900" indent="-342900" algn="just">
              <a:lnSpc>
                <a:spcPct val="90000"/>
              </a:lnSpc>
              <a:spcBef>
                <a:spcPct val="20000"/>
              </a:spcBef>
              <a:buFontTx/>
              <a:buChar char="•"/>
            </a:pPr>
            <a:endParaRPr lang="it-IT" sz="3600"/>
          </a:p>
          <a:p>
            <a:pPr marL="342900" indent="-342900" algn="just">
              <a:lnSpc>
                <a:spcPct val="90000"/>
              </a:lnSpc>
              <a:spcBef>
                <a:spcPct val="20000"/>
              </a:spcBef>
              <a:buFontTx/>
              <a:buChar char="•"/>
            </a:pPr>
            <a:endParaRPr lang="it-IT" sz="3600"/>
          </a:p>
        </p:txBody>
      </p:sp>
      <p:sp>
        <p:nvSpPr>
          <p:cNvPr id="5" name="Rectangle 2"/>
          <p:cNvSpPr txBox="1">
            <a:spLocks noChangeArrowheads="1"/>
          </p:cNvSpPr>
          <p:nvPr/>
        </p:nvSpPr>
        <p:spPr>
          <a:xfrm>
            <a:off x="457200" y="152400"/>
            <a:ext cx="8229600" cy="884238"/>
          </a:xfrm>
          <a:prstGeom prst="rect">
            <a:avLst/>
          </a:prstGeom>
        </p:spPr>
        <p:txBody>
          <a:bodyP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400" b="1" i="0" u="none" strike="noStrike" kern="1200" cap="none" spc="0" normalizeH="0" baseline="0" noProof="0">
                <a:ln>
                  <a:noFill/>
                </a:ln>
                <a:solidFill>
                  <a:schemeClr val="tx2"/>
                </a:solidFill>
                <a:effectLst/>
                <a:uLnTx/>
                <a:uFillTx/>
                <a:latin typeface="+mj-lt"/>
                <a:ea typeface="+mj-ea"/>
                <a:cs typeface="+mj-cs"/>
              </a:rPr>
              <a:t>Parametri di Influenza</a:t>
            </a:r>
            <a:endParaRPr kumimoji="0" lang="it-IT" sz="5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ChangeArrowheads="1"/>
          </p:cNvSpPr>
          <p:nvPr/>
        </p:nvSpPr>
        <p:spPr bwMode="auto">
          <a:xfrm>
            <a:off x="457200" y="1066800"/>
            <a:ext cx="8229600" cy="1066800"/>
          </a:xfrm>
          <a:prstGeom prst="rect">
            <a:avLst/>
          </a:prstGeom>
          <a:noFill/>
          <a:ln w="9525">
            <a:noFill/>
            <a:miter lim="800000"/>
            <a:headEnd/>
            <a:tailEnd/>
          </a:ln>
        </p:spPr>
        <p:txBody>
          <a:bodyPr/>
          <a:lstStyle/>
          <a:p>
            <a:pPr marL="342900" indent="-342900">
              <a:spcBef>
                <a:spcPct val="20000"/>
              </a:spcBef>
              <a:buFontTx/>
              <a:buChar char="•"/>
            </a:pPr>
            <a:r>
              <a:rPr lang="it-IT" sz="2400" b="1" i="1"/>
              <a:t>temperatura</a:t>
            </a:r>
          </a:p>
          <a:p>
            <a:pPr marL="342900" indent="-342900">
              <a:spcBef>
                <a:spcPct val="20000"/>
              </a:spcBef>
            </a:pPr>
            <a:r>
              <a:rPr lang="it-IT" sz="2400"/>
              <a:t>		</a:t>
            </a:r>
            <a:r>
              <a:rPr lang="it-IT" sz="2000"/>
              <a:t>produce variazioni microstrutturali;</a:t>
            </a:r>
          </a:p>
          <a:p>
            <a:pPr marL="342900" indent="-342900">
              <a:spcBef>
                <a:spcPct val="20000"/>
              </a:spcBef>
            </a:pPr>
            <a:r>
              <a:rPr lang="it-IT" sz="2000"/>
              <a:t>		nel caso della trazione da un lato diminuisce E</a:t>
            </a:r>
            <a:br>
              <a:rPr lang="it-IT" sz="2000"/>
            </a:br>
            <a:r>
              <a:rPr lang="it-IT" sz="2000"/>
              <a:t>	e dall’altro sblocca le dislocazioni davanti agli</a:t>
            </a:r>
            <a:br>
              <a:rPr lang="it-IT" sz="2000"/>
            </a:br>
            <a:r>
              <a:rPr lang="it-IT" sz="2000"/>
              <a:t>	ostacoli e ne riduce la densità</a:t>
            </a:r>
          </a:p>
          <a:p>
            <a:pPr marL="342900" indent="-342900">
              <a:spcBef>
                <a:spcPct val="20000"/>
              </a:spcBef>
            </a:pPr>
            <a:r>
              <a:rPr lang="it-IT" sz="2000"/>
              <a:t>			</a:t>
            </a:r>
            <a:r>
              <a:rPr lang="it-IT" sz="2000">
                <a:sym typeface="Wingdings" pitchFamily="2" charset="2"/>
              </a:rPr>
              <a:t> diminuzione dell’incrudimento e quindi della</a:t>
            </a:r>
            <a:br>
              <a:rPr lang="it-IT" sz="2000">
                <a:sym typeface="Wingdings" pitchFamily="2" charset="2"/>
              </a:rPr>
            </a:br>
            <a:r>
              <a:rPr lang="it-IT" sz="2000">
                <a:sym typeface="Wingdings" pitchFamily="2" charset="2"/>
              </a:rPr>
              <a:t>		     tensione di deformazione</a:t>
            </a:r>
            <a:br>
              <a:rPr lang="it-IT" sz="2000">
                <a:sym typeface="Wingdings" pitchFamily="2" charset="2"/>
              </a:rPr>
            </a:br>
            <a:r>
              <a:rPr lang="it-IT" sz="2000">
                <a:sym typeface="Wingdings" pitchFamily="2" charset="2"/>
              </a:rPr>
              <a:t>	</a:t>
            </a:r>
          </a:p>
          <a:p>
            <a:pPr marL="342900" indent="-342900">
              <a:spcBef>
                <a:spcPct val="20000"/>
              </a:spcBef>
            </a:pPr>
            <a:r>
              <a:rPr lang="it-IT" sz="2000">
                <a:sym typeface="Wingdings" pitchFamily="2" charset="2"/>
              </a:rPr>
              <a:t>		- nei metalli CFC (fortemente incrudibili) </a:t>
            </a:r>
            <a:r>
              <a:rPr lang="el-GR" sz="2000">
                <a:latin typeface="Times New Roman" pitchFamily="18" charset="0"/>
                <a:cs typeface="Times New Roman" pitchFamily="18" charset="0"/>
                <a:sym typeface="Wingdings" pitchFamily="2" charset="2"/>
              </a:rPr>
              <a:t>σ</a:t>
            </a:r>
            <a:r>
              <a:rPr lang="it-IT" sz="2000">
                <a:sym typeface="Wingdings" pitchFamily="2" charset="2"/>
              </a:rPr>
              <a:t> si riduce più di E</a:t>
            </a:r>
          </a:p>
          <a:p>
            <a:pPr marL="342900" indent="-342900">
              <a:spcBef>
                <a:spcPct val="20000"/>
              </a:spcBef>
            </a:pPr>
            <a:r>
              <a:rPr lang="it-IT" sz="2000">
                <a:sym typeface="Wingdings" pitchFamily="2" charset="2"/>
              </a:rPr>
              <a:t>		- nei metalli CCC (poco incrudibili) il rapporto </a:t>
            </a:r>
            <a:r>
              <a:rPr lang="el-GR" sz="2000">
                <a:latin typeface="Times New Roman" pitchFamily="18" charset="0"/>
                <a:cs typeface="Times New Roman" pitchFamily="18" charset="0"/>
                <a:sym typeface="Wingdings" pitchFamily="2" charset="2"/>
              </a:rPr>
              <a:t>σ</a:t>
            </a:r>
            <a:r>
              <a:rPr lang="it-IT" sz="2000">
                <a:sym typeface="Wingdings" pitchFamily="2" charset="2"/>
              </a:rPr>
              <a:t>/E aumenta con 	   la temperatura</a:t>
            </a:r>
            <a:endParaRPr lang="it-IT" sz="2400"/>
          </a:p>
          <a:p>
            <a:pPr marL="342900" indent="-342900" algn="just">
              <a:lnSpc>
                <a:spcPct val="90000"/>
              </a:lnSpc>
              <a:spcBef>
                <a:spcPct val="20000"/>
              </a:spcBef>
              <a:buFontTx/>
              <a:buChar char="•"/>
            </a:pPr>
            <a:endParaRPr lang="it-IT" sz="3600"/>
          </a:p>
          <a:p>
            <a:pPr marL="342900" indent="-342900" algn="just">
              <a:lnSpc>
                <a:spcPct val="90000"/>
              </a:lnSpc>
              <a:spcBef>
                <a:spcPct val="20000"/>
              </a:spcBef>
              <a:buFontTx/>
              <a:buChar char="•"/>
            </a:pPr>
            <a:endParaRPr lang="it-IT" sz="3600"/>
          </a:p>
        </p:txBody>
      </p:sp>
      <p:sp>
        <p:nvSpPr>
          <p:cNvPr id="41988" name="Text Box 6"/>
          <p:cNvSpPr txBox="1">
            <a:spLocks noChangeArrowheads="1"/>
          </p:cNvSpPr>
          <p:nvPr/>
        </p:nvSpPr>
        <p:spPr bwMode="auto">
          <a:xfrm>
            <a:off x="838200" y="5576888"/>
            <a:ext cx="5029200" cy="366712"/>
          </a:xfrm>
          <a:prstGeom prst="rect">
            <a:avLst/>
          </a:prstGeom>
          <a:noFill/>
          <a:ln w="9525">
            <a:noFill/>
            <a:miter lim="800000"/>
            <a:headEnd/>
            <a:tailEnd/>
          </a:ln>
        </p:spPr>
        <p:txBody>
          <a:bodyPr>
            <a:spAutoFit/>
          </a:bodyPr>
          <a:lstStyle/>
          <a:p>
            <a:pPr>
              <a:spcBef>
                <a:spcPct val="50000"/>
              </a:spcBef>
            </a:pPr>
            <a:r>
              <a:rPr lang="it-IT"/>
              <a:t>definizione della</a:t>
            </a:r>
            <a:r>
              <a:rPr lang="it-IT" b="1"/>
              <a:t> </a:t>
            </a:r>
            <a:r>
              <a:rPr lang="it-IT" b="1" i="1"/>
              <a:t>temperatura omologa</a:t>
            </a:r>
            <a:r>
              <a:rPr lang="it-IT" b="1"/>
              <a:t> T/T</a:t>
            </a:r>
            <a:r>
              <a:rPr lang="it-IT" b="1" baseline="-25000"/>
              <a:t>F</a:t>
            </a:r>
            <a:endParaRPr lang="it-IT" i="1"/>
          </a:p>
        </p:txBody>
      </p:sp>
      <p:sp>
        <p:nvSpPr>
          <p:cNvPr id="5" name="Rectangle 2"/>
          <p:cNvSpPr txBox="1">
            <a:spLocks noChangeArrowheads="1"/>
          </p:cNvSpPr>
          <p:nvPr/>
        </p:nvSpPr>
        <p:spPr>
          <a:xfrm>
            <a:off x="457200" y="152400"/>
            <a:ext cx="8229600" cy="884238"/>
          </a:xfrm>
          <a:prstGeom prst="rect">
            <a:avLst/>
          </a:prstGeom>
        </p:spPr>
        <p:txBody>
          <a:bodyP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400" b="1" i="0" u="none" strike="noStrike" kern="1200" cap="none" spc="0" normalizeH="0" baseline="0" noProof="0">
                <a:ln>
                  <a:noFill/>
                </a:ln>
                <a:solidFill>
                  <a:schemeClr val="tx2"/>
                </a:solidFill>
                <a:effectLst/>
                <a:uLnTx/>
                <a:uFillTx/>
                <a:latin typeface="+mj-lt"/>
                <a:ea typeface="+mj-ea"/>
                <a:cs typeface="+mj-cs"/>
              </a:rPr>
              <a:t>Parametri di Influenza</a:t>
            </a:r>
            <a:endParaRPr kumimoji="0" lang="it-IT" sz="5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4294967295"/>
          </p:nvPr>
        </p:nvSpPr>
        <p:spPr>
          <a:xfrm>
            <a:off x="457200" y="1066800"/>
            <a:ext cx="8229600" cy="1066800"/>
          </a:xfrm>
          <a:noFill/>
        </p:spPr>
        <p:txBody>
          <a:bodyPr/>
          <a:lstStyle/>
          <a:p>
            <a:pPr eaLnBrk="1" hangingPunct="1"/>
            <a:r>
              <a:rPr lang="it-IT" sz="2400" b="1" i="1"/>
              <a:t>temperatura</a:t>
            </a:r>
          </a:p>
          <a:p>
            <a:pPr eaLnBrk="1" hangingPunct="1">
              <a:buFontTx/>
              <a:buNone/>
            </a:pPr>
            <a:r>
              <a:rPr lang="it-IT" sz="2400"/>
              <a:t>		effetto sulla curva nominale</a:t>
            </a:r>
          </a:p>
          <a:p>
            <a:pPr algn="just" eaLnBrk="1" hangingPunct="1">
              <a:lnSpc>
                <a:spcPct val="90000"/>
              </a:lnSpc>
              <a:buFontTx/>
              <a:buNone/>
            </a:pPr>
            <a:endParaRPr lang="it-IT" sz="2400"/>
          </a:p>
          <a:p>
            <a:pPr algn="just" eaLnBrk="1" hangingPunct="1">
              <a:lnSpc>
                <a:spcPct val="90000"/>
              </a:lnSpc>
            </a:pPr>
            <a:endParaRPr lang="it-IT" sz="3600"/>
          </a:p>
          <a:p>
            <a:pPr algn="just" eaLnBrk="1" hangingPunct="1">
              <a:lnSpc>
                <a:spcPct val="90000"/>
              </a:lnSpc>
            </a:pPr>
            <a:endParaRPr lang="it-IT" sz="3600"/>
          </a:p>
        </p:txBody>
      </p:sp>
      <p:pic>
        <p:nvPicPr>
          <p:cNvPr id="43012" name="Picture 5" descr="effetto T 1"/>
          <p:cNvPicPr>
            <a:picLocks noChangeAspect="1" noChangeArrowheads="1"/>
          </p:cNvPicPr>
          <p:nvPr/>
        </p:nvPicPr>
        <p:blipFill>
          <a:blip r:embed="rId2" cstate="print"/>
          <a:srcRect/>
          <a:stretch>
            <a:fillRect/>
          </a:stretch>
        </p:blipFill>
        <p:spPr bwMode="auto">
          <a:xfrm>
            <a:off x="609600" y="2286000"/>
            <a:ext cx="7696200" cy="3678238"/>
          </a:xfrm>
          <a:prstGeom prst="rect">
            <a:avLst/>
          </a:prstGeom>
          <a:noFill/>
          <a:ln w="9525">
            <a:noFill/>
            <a:miter lim="800000"/>
            <a:headEnd/>
            <a:tailEnd/>
          </a:ln>
        </p:spPr>
      </p:pic>
      <p:sp>
        <p:nvSpPr>
          <p:cNvPr id="43013" name="Text Box 6"/>
          <p:cNvSpPr txBox="1">
            <a:spLocks noChangeArrowheads="1"/>
          </p:cNvSpPr>
          <p:nvPr/>
        </p:nvSpPr>
        <p:spPr bwMode="auto">
          <a:xfrm>
            <a:off x="2209800" y="6172200"/>
            <a:ext cx="1447800" cy="366713"/>
          </a:xfrm>
          <a:prstGeom prst="rect">
            <a:avLst/>
          </a:prstGeom>
          <a:noFill/>
          <a:ln w="9525">
            <a:noFill/>
            <a:miter lim="800000"/>
            <a:headEnd/>
            <a:tailEnd/>
          </a:ln>
        </p:spPr>
        <p:txBody>
          <a:bodyPr>
            <a:spAutoFit/>
          </a:bodyPr>
          <a:lstStyle/>
          <a:p>
            <a:pPr>
              <a:spcBef>
                <a:spcPct val="50000"/>
              </a:spcBef>
            </a:pPr>
            <a:r>
              <a:rPr lang="it-IT"/>
              <a:t>Metalli CFC</a:t>
            </a:r>
          </a:p>
        </p:txBody>
      </p:sp>
      <p:sp>
        <p:nvSpPr>
          <p:cNvPr id="43014" name="Text Box 7"/>
          <p:cNvSpPr txBox="1">
            <a:spLocks noChangeArrowheads="1"/>
          </p:cNvSpPr>
          <p:nvPr/>
        </p:nvSpPr>
        <p:spPr bwMode="auto">
          <a:xfrm>
            <a:off x="6172200" y="6172200"/>
            <a:ext cx="1447800" cy="366713"/>
          </a:xfrm>
          <a:prstGeom prst="rect">
            <a:avLst/>
          </a:prstGeom>
          <a:noFill/>
          <a:ln w="9525">
            <a:noFill/>
            <a:miter lim="800000"/>
            <a:headEnd/>
            <a:tailEnd/>
          </a:ln>
        </p:spPr>
        <p:txBody>
          <a:bodyPr>
            <a:spAutoFit/>
          </a:bodyPr>
          <a:lstStyle/>
          <a:p>
            <a:pPr>
              <a:spcBef>
                <a:spcPct val="50000"/>
              </a:spcBef>
            </a:pPr>
            <a:r>
              <a:rPr lang="it-IT"/>
              <a:t>Metalli CCC</a:t>
            </a:r>
          </a:p>
        </p:txBody>
      </p:sp>
      <p:sp>
        <p:nvSpPr>
          <p:cNvPr id="7" name="Rectangle 2"/>
          <p:cNvSpPr txBox="1">
            <a:spLocks noChangeArrowheads="1"/>
          </p:cNvSpPr>
          <p:nvPr/>
        </p:nvSpPr>
        <p:spPr>
          <a:xfrm>
            <a:off x="457200" y="152400"/>
            <a:ext cx="8229600" cy="884238"/>
          </a:xfrm>
          <a:prstGeom prst="rect">
            <a:avLst/>
          </a:prstGeom>
        </p:spPr>
        <p:txBody>
          <a:bodyP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400" b="1" i="0" u="none" strike="noStrike" kern="1200" cap="none" spc="0" normalizeH="0" baseline="0" noProof="0">
                <a:ln>
                  <a:noFill/>
                </a:ln>
                <a:solidFill>
                  <a:schemeClr val="tx2"/>
                </a:solidFill>
                <a:effectLst/>
                <a:uLnTx/>
                <a:uFillTx/>
                <a:latin typeface="+mj-lt"/>
                <a:ea typeface="+mj-ea"/>
                <a:cs typeface="+mj-cs"/>
              </a:rPr>
              <a:t>Parametri di Influenza</a:t>
            </a:r>
            <a:endParaRPr kumimoji="0" lang="it-IT" sz="5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idx="4294967295"/>
          </p:nvPr>
        </p:nvSpPr>
        <p:spPr>
          <a:xfrm>
            <a:off x="457200" y="1066800"/>
            <a:ext cx="8229600" cy="1066800"/>
          </a:xfrm>
          <a:noFill/>
        </p:spPr>
        <p:txBody>
          <a:bodyPr/>
          <a:lstStyle/>
          <a:p>
            <a:pPr eaLnBrk="1" hangingPunct="1"/>
            <a:r>
              <a:rPr lang="it-IT" sz="2400" b="1" i="1"/>
              <a:t>temperatura</a:t>
            </a:r>
          </a:p>
          <a:p>
            <a:pPr eaLnBrk="1" hangingPunct="1">
              <a:buFontTx/>
              <a:buNone/>
            </a:pPr>
            <a:r>
              <a:rPr lang="it-IT" sz="2400"/>
              <a:t>		effetto sulla tensione di snervamento</a:t>
            </a:r>
          </a:p>
          <a:p>
            <a:pPr algn="just" eaLnBrk="1" hangingPunct="1">
              <a:lnSpc>
                <a:spcPct val="90000"/>
              </a:lnSpc>
              <a:buFontTx/>
              <a:buNone/>
            </a:pPr>
            <a:endParaRPr lang="it-IT" sz="2400"/>
          </a:p>
          <a:p>
            <a:pPr algn="just" eaLnBrk="1" hangingPunct="1">
              <a:lnSpc>
                <a:spcPct val="90000"/>
              </a:lnSpc>
            </a:pPr>
            <a:endParaRPr lang="it-IT" sz="3600"/>
          </a:p>
          <a:p>
            <a:pPr algn="just" eaLnBrk="1" hangingPunct="1">
              <a:lnSpc>
                <a:spcPct val="90000"/>
              </a:lnSpc>
            </a:pPr>
            <a:endParaRPr lang="it-IT" sz="3600"/>
          </a:p>
        </p:txBody>
      </p:sp>
      <p:pic>
        <p:nvPicPr>
          <p:cNvPr id="44036" name="Picture 7" descr="effetto T snervamento"/>
          <p:cNvPicPr>
            <a:picLocks noChangeAspect="1" noChangeArrowheads="1"/>
          </p:cNvPicPr>
          <p:nvPr/>
        </p:nvPicPr>
        <p:blipFill>
          <a:blip r:embed="rId2" cstate="print"/>
          <a:srcRect/>
          <a:stretch>
            <a:fillRect/>
          </a:stretch>
        </p:blipFill>
        <p:spPr bwMode="auto">
          <a:xfrm>
            <a:off x="1066800" y="2133600"/>
            <a:ext cx="7010400" cy="4392613"/>
          </a:xfrm>
          <a:prstGeom prst="rect">
            <a:avLst/>
          </a:prstGeom>
          <a:noFill/>
          <a:ln w="9525">
            <a:noFill/>
            <a:miter lim="800000"/>
            <a:headEnd/>
            <a:tailEnd/>
          </a:ln>
        </p:spPr>
      </p:pic>
      <p:sp>
        <p:nvSpPr>
          <p:cNvPr id="5" name="Rectangle 2"/>
          <p:cNvSpPr txBox="1">
            <a:spLocks noChangeArrowheads="1"/>
          </p:cNvSpPr>
          <p:nvPr/>
        </p:nvSpPr>
        <p:spPr>
          <a:xfrm>
            <a:off x="457200" y="152400"/>
            <a:ext cx="8229600" cy="884238"/>
          </a:xfrm>
          <a:prstGeom prst="rect">
            <a:avLst/>
          </a:prstGeom>
        </p:spPr>
        <p:txBody>
          <a:bodyP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400" b="1" i="0" u="none" strike="noStrike" kern="1200" cap="none" spc="0" normalizeH="0" baseline="0" noProof="0">
                <a:ln>
                  <a:noFill/>
                </a:ln>
                <a:solidFill>
                  <a:schemeClr val="tx2"/>
                </a:solidFill>
                <a:effectLst/>
                <a:uLnTx/>
                <a:uFillTx/>
                <a:latin typeface="+mj-lt"/>
                <a:ea typeface="+mj-ea"/>
                <a:cs typeface="+mj-cs"/>
              </a:rPr>
              <a:t>Parametri di Influenza</a:t>
            </a:r>
            <a:endParaRPr kumimoji="0" lang="it-IT" sz="5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457200" y="152400"/>
            <a:ext cx="8229600" cy="884238"/>
          </a:xfrm>
        </p:spPr>
        <p:txBody>
          <a:bodyPr>
            <a:normAutofit/>
          </a:bodyPr>
          <a:lstStyle/>
          <a:p>
            <a:pPr algn="ctr" eaLnBrk="1" hangingPunct="1"/>
            <a:r>
              <a:rPr lang="it-IT" sz="5400" b="1" dirty="0"/>
              <a:t>Validità della prova</a:t>
            </a:r>
          </a:p>
        </p:txBody>
      </p:sp>
      <p:sp>
        <p:nvSpPr>
          <p:cNvPr id="45059" name="Rectangle 3"/>
          <p:cNvSpPr>
            <a:spLocks noGrp="1" noChangeArrowheads="1"/>
          </p:cNvSpPr>
          <p:nvPr>
            <p:ph type="body" idx="4294967295"/>
          </p:nvPr>
        </p:nvSpPr>
        <p:spPr>
          <a:xfrm>
            <a:off x="457200" y="1066800"/>
            <a:ext cx="8229600" cy="2590800"/>
          </a:xfrm>
          <a:noFill/>
        </p:spPr>
        <p:txBody>
          <a:bodyPr/>
          <a:lstStyle/>
          <a:p>
            <a:pPr eaLnBrk="1" hangingPunct="1">
              <a:buFontTx/>
              <a:buChar char="-"/>
            </a:pPr>
            <a:r>
              <a:rPr lang="it-IT" sz="2400"/>
              <a:t>se si raggiunge l’allungamento previsto</a:t>
            </a:r>
          </a:p>
          <a:p>
            <a:pPr eaLnBrk="1" hangingPunct="1">
              <a:buFontTx/>
              <a:buChar char="-"/>
            </a:pPr>
            <a:r>
              <a:rPr lang="it-IT" sz="2400"/>
              <a:t>se la rottura è posizionata nel terzo medio</a:t>
            </a:r>
          </a:p>
          <a:p>
            <a:pPr eaLnBrk="1" hangingPunct="1">
              <a:buFontTx/>
              <a:buNone/>
            </a:pPr>
            <a:endParaRPr lang="it-IT" sz="1000"/>
          </a:p>
          <a:p>
            <a:pPr eaLnBrk="1" hangingPunct="1">
              <a:buFontTx/>
              <a:buNone/>
            </a:pPr>
            <a:r>
              <a:rPr lang="it-IT" sz="2000"/>
              <a:t>	A prova avvenuta, si avvicinano le due parti della provetta e si misura la lunghezza totale </a:t>
            </a:r>
            <a:r>
              <a:rPr lang="it-IT" sz="2000" i="1"/>
              <a:t>L</a:t>
            </a:r>
            <a:r>
              <a:rPr lang="it-IT" sz="2000" i="1" baseline="-25000"/>
              <a:t>u</a:t>
            </a:r>
            <a:r>
              <a:rPr lang="it-IT" sz="2000"/>
              <a:t>.</a:t>
            </a:r>
          </a:p>
          <a:p>
            <a:pPr>
              <a:buFontTx/>
              <a:buNone/>
            </a:pPr>
            <a:r>
              <a:rPr lang="it-IT" sz="2000"/>
              <a:t>	Nel caso in cui la rottura sia avvenuta in posizione esterna al terzo medio si può intervenire con procedimenti di correzione</a:t>
            </a:r>
          </a:p>
          <a:p>
            <a:pPr eaLnBrk="1" hangingPunct="1">
              <a:buFontTx/>
              <a:buNone/>
            </a:pPr>
            <a:endParaRPr lang="it-IT" sz="2400"/>
          </a:p>
          <a:p>
            <a:pPr algn="just" eaLnBrk="1" hangingPunct="1">
              <a:lnSpc>
                <a:spcPct val="90000"/>
              </a:lnSpc>
              <a:buFontTx/>
              <a:buNone/>
            </a:pPr>
            <a:endParaRPr lang="it-IT" sz="2400"/>
          </a:p>
          <a:p>
            <a:pPr algn="just" eaLnBrk="1" hangingPunct="1">
              <a:lnSpc>
                <a:spcPct val="90000"/>
              </a:lnSpc>
            </a:pPr>
            <a:endParaRPr lang="it-IT" sz="3600"/>
          </a:p>
          <a:p>
            <a:pPr algn="just" eaLnBrk="1" hangingPunct="1">
              <a:lnSpc>
                <a:spcPct val="90000"/>
              </a:lnSpc>
            </a:pPr>
            <a:endParaRPr lang="it-IT" sz="3600"/>
          </a:p>
        </p:txBody>
      </p:sp>
      <p:pic>
        <p:nvPicPr>
          <p:cNvPr id="45060" name="Picture 5" descr="allungamento 1"/>
          <p:cNvPicPr>
            <a:picLocks noChangeAspect="1" noChangeArrowheads="1"/>
          </p:cNvPicPr>
          <p:nvPr/>
        </p:nvPicPr>
        <p:blipFill>
          <a:blip r:embed="rId2" cstate="print"/>
          <a:srcRect/>
          <a:stretch>
            <a:fillRect/>
          </a:stretch>
        </p:blipFill>
        <p:spPr bwMode="auto">
          <a:xfrm>
            <a:off x="2438400" y="3657600"/>
            <a:ext cx="3810000" cy="2968625"/>
          </a:xfrm>
          <a:prstGeom prst="rect">
            <a:avLst/>
          </a:prstGeom>
          <a:noFill/>
          <a:ln w="9525">
            <a:noFill/>
            <a:miter lim="800000"/>
            <a:headEnd/>
            <a:tailEnd/>
          </a:ln>
        </p:spPr>
      </p:pic>
      <p:sp>
        <p:nvSpPr>
          <p:cNvPr id="45061" name="Oval 5"/>
          <p:cNvSpPr>
            <a:spLocks noChangeArrowheads="1"/>
          </p:cNvSpPr>
          <p:nvPr/>
        </p:nvSpPr>
        <p:spPr bwMode="auto">
          <a:xfrm>
            <a:off x="3733800" y="6019800"/>
            <a:ext cx="1143000" cy="533400"/>
          </a:xfrm>
          <a:prstGeom prst="ellipse">
            <a:avLst/>
          </a:prstGeom>
          <a:noFill/>
          <a:ln w="25400">
            <a:solidFill>
              <a:srgbClr val="FF0000"/>
            </a:solidFill>
            <a:round/>
            <a:headEnd/>
            <a:tailEnd/>
          </a:ln>
        </p:spPr>
        <p:txBody>
          <a:bodyPr wrap="none" anchor="ctr"/>
          <a:lstStyle/>
          <a:p>
            <a:endParaRPr lang="it-IT"/>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457200" y="152400"/>
            <a:ext cx="8229600" cy="884238"/>
          </a:xfrm>
        </p:spPr>
        <p:txBody>
          <a:bodyPr>
            <a:normAutofit/>
          </a:bodyPr>
          <a:lstStyle/>
          <a:p>
            <a:pPr algn="ctr" eaLnBrk="1" hangingPunct="1"/>
            <a:r>
              <a:rPr lang="it-IT" sz="5400" b="1" dirty="0"/>
              <a:t>Validità della prova</a:t>
            </a:r>
          </a:p>
        </p:txBody>
      </p:sp>
      <p:sp>
        <p:nvSpPr>
          <p:cNvPr id="46083" name="Rectangle 3"/>
          <p:cNvSpPr>
            <a:spLocks noGrp="1" noChangeArrowheads="1"/>
          </p:cNvSpPr>
          <p:nvPr>
            <p:ph type="body" idx="4294967295"/>
          </p:nvPr>
        </p:nvSpPr>
        <p:spPr>
          <a:xfrm>
            <a:off x="457200" y="1066800"/>
            <a:ext cx="8229600" cy="2057400"/>
          </a:xfrm>
          <a:noFill/>
        </p:spPr>
        <p:txBody>
          <a:bodyPr/>
          <a:lstStyle/>
          <a:p>
            <a:pPr eaLnBrk="1" hangingPunct="1">
              <a:buFontTx/>
              <a:buNone/>
            </a:pPr>
            <a:r>
              <a:rPr lang="it-IT" sz="2400"/>
              <a:t>La posizione della rottura influisce sul valore dell’allungamento a rottura</a:t>
            </a:r>
          </a:p>
          <a:p>
            <a:pPr eaLnBrk="1" hangingPunct="1">
              <a:buFontTx/>
              <a:buNone/>
            </a:pPr>
            <a:endParaRPr lang="it-IT" sz="1000"/>
          </a:p>
          <a:p>
            <a:pPr eaLnBrk="1" hangingPunct="1">
              <a:buFontTx/>
              <a:buNone/>
            </a:pPr>
            <a:r>
              <a:rPr lang="it-IT" sz="2000"/>
              <a:t>	Il massimo si ha quando la rottura è centrata rispetto alle teste,</a:t>
            </a:r>
            <a:br>
              <a:rPr lang="it-IT" sz="2000"/>
            </a:br>
            <a:r>
              <a:rPr lang="it-IT" sz="2000"/>
              <a:t>altrimenti uno dei due spezzoni non contribuisce completamente all’intero allungamento</a:t>
            </a:r>
            <a:endParaRPr lang="it-IT" sz="2400"/>
          </a:p>
          <a:p>
            <a:pPr algn="just" eaLnBrk="1" hangingPunct="1">
              <a:lnSpc>
                <a:spcPct val="90000"/>
              </a:lnSpc>
              <a:buFontTx/>
              <a:buNone/>
            </a:pPr>
            <a:endParaRPr lang="it-IT" sz="2400"/>
          </a:p>
          <a:p>
            <a:pPr algn="just" eaLnBrk="1" hangingPunct="1">
              <a:lnSpc>
                <a:spcPct val="90000"/>
              </a:lnSpc>
            </a:pPr>
            <a:endParaRPr lang="it-IT" sz="3600"/>
          </a:p>
          <a:p>
            <a:pPr algn="just" eaLnBrk="1" hangingPunct="1">
              <a:lnSpc>
                <a:spcPct val="90000"/>
              </a:lnSpc>
            </a:pPr>
            <a:endParaRPr lang="it-IT" sz="3600"/>
          </a:p>
        </p:txBody>
      </p:sp>
      <p:pic>
        <p:nvPicPr>
          <p:cNvPr id="46084" name="Picture 5" descr="allungamento 2"/>
          <p:cNvPicPr>
            <a:picLocks noChangeAspect="1" noChangeArrowheads="1"/>
          </p:cNvPicPr>
          <p:nvPr/>
        </p:nvPicPr>
        <p:blipFill>
          <a:blip r:embed="rId2" cstate="print"/>
          <a:srcRect/>
          <a:stretch>
            <a:fillRect/>
          </a:stretch>
        </p:blipFill>
        <p:spPr bwMode="auto">
          <a:xfrm>
            <a:off x="1905000" y="3140075"/>
            <a:ext cx="5257800" cy="3565525"/>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457200" y="152400"/>
            <a:ext cx="8229600" cy="884238"/>
          </a:xfrm>
        </p:spPr>
        <p:txBody>
          <a:bodyPr>
            <a:normAutofit/>
          </a:bodyPr>
          <a:lstStyle/>
          <a:p>
            <a:pPr algn="ctr" eaLnBrk="1" hangingPunct="1"/>
            <a:r>
              <a:rPr lang="it-IT" b="1" dirty="0"/>
              <a:t>Fratture</a:t>
            </a:r>
          </a:p>
        </p:txBody>
      </p:sp>
      <p:sp>
        <p:nvSpPr>
          <p:cNvPr id="47107" name="Rectangle 3"/>
          <p:cNvSpPr>
            <a:spLocks noGrp="1" noChangeArrowheads="1"/>
          </p:cNvSpPr>
          <p:nvPr>
            <p:ph type="body" idx="4294967295"/>
          </p:nvPr>
        </p:nvSpPr>
        <p:spPr>
          <a:xfrm>
            <a:off x="5334000" y="1219200"/>
            <a:ext cx="3657600" cy="5105400"/>
          </a:xfrm>
          <a:noFill/>
        </p:spPr>
        <p:txBody>
          <a:bodyPr/>
          <a:lstStyle/>
          <a:p>
            <a:pPr eaLnBrk="1" hangingPunct="1">
              <a:lnSpc>
                <a:spcPct val="90000"/>
              </a:lnSpc>
              <a:buFontTx/>
              <a:buNone/>
            </a:pPr>
            <a:r>
              <a:rPr lang="it-IT" sz="1600" b="1"/>
              <a:t>A, B, C</a:t>
            </a:r>
            <a:r>
              <a:rPr lang="it-IT" sz="1600"/>
              <a:t> sono dette “a coppa” o “a coppa e cono”</a:t>
            </a:r>
            <a:br>
              <a:rPr lang="it-IT" sz="1600"/>
            </a:br>
            <a:r>
              <a:rPr lang="it-IT" sz="1600">
                <a:sym typeface="Wingdings" pitchFamily="2" charset="2"/>
              </a:rPr>
              <a:t> acciai semiduri bonificati</a:t>
            </a:r>
            <a:br>
              <a:rPr lang="it-IT" sz="1600">
                <a:sym typeface="Wingdings" pitchFamily="2" charset="2"/>
              </a:rPr>
            </a:br>
            <a:r>
              <a:rPr lang="it-IT" sz="1600">
                <a:sym typeface="Wingdings" pitchFamily="2" charset="2"/>
              </a:rPr>
              <a:t>    (molto tenaci)</a:t>
            </a:r>
          </a:p>
          <a:p>
            <a:pPr eaLnBrk="1" hangingPunct="1">
              <a:lnSpc>
                <a:spcPct val="90000"/>
              </a:lnSpc>
              <a:buFontTx/>
              <a:buNone/>
            </a:pPr>
            <a:r>
              <a:rPr lang="it-IT" sz="1600" b="1"/>
              <a:t>D</a:t>
            </a:r>
            <a:r>
              <a:rPr lang="it-IT" sz="1600"/>
              <a:t> è detta “legnosa”</a:t>
            </a:r>
            <a:br>
              <a:rPr lang="it-IT" sz="1600"/>
            </a:br>
            <a:r>
              <a:rPr lang="it-IT" sz="1600">
                <a:sym typeface="Wingdings" pitchFamily="2" charset="2"/>
              </a:rPr>
              <a:t> presenza di inclusioni non</a:t>
            </a:r>
            <a:br>
              <a:rPr lang="it-IT" sz="1600">
                <a:sym typeface="Wingdings" pitchFamily="2" charset="2"/>
              </a:rPr>
            </a:br>
            <a:r>
              <a:rPr lang="it-IT" sz="1600">
                <a:sym typeface="Wingdings" pitchFamily="2" charset="2"/>
              </a:rPr>
              <a:t>    metalliche</a:t>
            </a:r>
          </a:p>
          <a:p>
            <a:pPr eaLnBrk="1" hangingPunct="1">
              <a:lnSpc>
                <a:spcPct val="90000"/>
              </a:lnSpc>
              <a:buFontTx/>
              <a:buNone/>
            </a:pPr>
            <a:r>
              <a:rPr lang="it-IT" sz="1600" b="1"/>
              <a:t>E</a:t>
            </a:r>
            <a:r>
              <a:rPr lang="it-IT" sz="1600"/>
              <a:t> è detta “a fischietto”</a:t>
            </a:r>
            <a:br>
              <a:rPr lang="it-IT" sz="1600"/>
            </a:br>
            <a:r>
              <a:rPr lang="it-IT" sz="1600">
                <a:sym typeface="Wingdings" pitchFamily="2" charset="2"/>
              </a:rPr>
              <a:t> materiali dolci o semiduri</a:t>
            </a:r>
          </a:p>
          <a:p>
            <a:pPr eaLnBrk="1" hangingPunct="1">
              <a:lnSpc>
                <a:spcPct val="90000"/>
              </a:lnSpc>
              <a:buFontTx/>
              <a:buNone/>
            </a:pPr>
            <a:r>
              <a:rPr lang="it-IT" sz="1600" b="1"/>
              <a:t>F</a:t>
            </a:r>
            <a:r>
              <a:rPr lang="it-IT" sz="1600"/>
              <a:t> è con numerose “a fischietto”</a:t>
            </a:r>
            <a:br>
              <a:rPr lang="it-IT" sz="1600"/>
            </a:br>
            <a:r>
              <a:rPr lang="it-IT" sz="1600">
                <a:sym typeface="Wingdings" pitchFamily="2" charset="2"/>
              </a:rPr>
              <a:t> materiali dolci o semiduri</a:t>
            </a:r>
            <a:br>
              <a:rPr lang="it-IT" sz="1600">
                <a:sym typeface="Wingdings" pitchFamily="2" charset="2"/>
              </a:rPr>
            </a:br>
            <a:r>
              <a:rPr lang="it-IT" sz="1600">
                <a:sym typeface="Wingdings" pitchFamily="2" charset="2"/>
              </a:rPr>
              <a:t>     disomogenei o difettosi</a:t>
            </a:r>
          </a:p>
          <a:p>
            <a:pPr eaLnBrk="1" hangingPunct="1">
              <a:lnSpc>
                <a:spcPct val="90000"/>
              </a:lnSpc>
              <a:buFontTx/>
              <a:buNone/>
            </a:pPr>
            <a:r>
              <a:rPr lang="it-IT" sz="1600" b="1"/>
              <a:t>G</a:t>
            </a:r>
            <a:r>
              <a:rPr lang="it-IT" sz="1600"/>
              <a:t> è detta “piana a gradini”</a:t>
            </a:r>
            <a:br>
              <a:rPr lang="it-IT" sz="1600"/>
            </a:br>
            <a:r>
              <a:rPr lang="it-IT" sz="1600">
                <a:sym typeface="Wingdings" pitchFamily="2" charset="2"/>
              </a:rPr>
              <a:t> materiali duri con inclusioni</a:t>
            </a:r>
            <a:br>
              <a:rPr lang="it-IT" sz="1600">
                <a:sym typeface="Wingdings" pitchFamily="2" charset="2"/>
              </a:rPr>
            </a:br>
            <a:r>
              <a:rPr lang="it-IT" sz="1600">
                <a:sym typeface="Wingdings" pitchFamily="2" charset="2"/>
              </a:rPr>
              <a:t> la macanza di gradini è</a:t>
            </a:r>
            <a:br>
              <a:rPr lang="it-IT" sz="1600">
                <a:sym typeface="Wingdings" pitchFamily="2" charset="2"/>
              </a:rPr>
            </a:br>
            <a:r>
              <a:rPr lang="it-IT" sz="1600">
                <a:sym typeface="Wingdings" pitchFamily="2" charset="2"/>
              </a:rPr>
              <a:t>    anch’essa indice di scarsa</a:t>
            </a:r>
            <a:br>
              <a:rPr lang="it-IT" sz="1600">
                <a:sym typeface="Wingdings" pitchFamily="2" charset="2"/>
              </a:rPr>
            </a:br>
            <a:r>
              <a:rPr lang="it-IT" sz="1600">
                <a:sym typeface="Wingdings" pitchFamily="2" charset="2"/>
              </a:rPr>
              <a:t>    tenacità (</a:t>
            </a:r>
            <a:r>
              <a:rPr lang="it-IT" sz="1600" b="1">
                <a:sym typeface="Wingdings" pitchFamily="2" charset="2"/>
              </a:rPr>
              <a:t>H, I</a:t>
            </a:r>
            <a:r>
              <a:rPr lang="it-IT" sz="1600">
                <a:sym typeface="Wingdings" pitchFamily="2" charset="2"/>
              </a:rPr>
              <a:t>)</a:t>
            </a:r>
          </a:p>
          <a:p>
            <a:pPr eaLnBrk="1" hangingPunct="1">
              <a:lnSpc>
                <a:spcPct val="90000"/>
              </a:lnSpc>
              <a:buFontTx/>
              <a:buNone/>
            </a:pPr>
            <a:r>
              <a:rPr lang="it-IT" sz="1600" b="1"/>
              <a:t>K</a:t>
            </a:r>
            <a:r>
              <a:rPr lang="it-IT" sz="1600"/>
              <a:t> è detta “a denti di fresa”</a:t>
            </a:r>
            <a:br>
              <a:rPr lang="it-IT" sz="1600"/>
            </a:br>
            <a:r>
              <a:rPr lang="it-IT" sz="1600">
                <a:sym typeface="Wingdings" pitchFamily="2" charset="2"/>
              </a:rPr>
              <a:t> materiali duri e tenaci</a:t>
            </a:r>
          </a:p>
          <a:p>
            <a:pPr eaLnBrk="1" hangingPunct="1">
              <a:lnSpc>
                <a:spcPct val="90000"/>
              </a:lnSpc>
              <a:buFontTx/>
              <a:buNone/>
            </a:pPr>
            <a:r>
              <a:rPr lang="it-IT" sz="1600">
                <a:sym typeface="Wingdings" pitchFamily="2" charset="2"/>
              </a:rPr>
              <a:t>	 acciai speciali da    </a:t>
            </a:r>
            <a:br>
              <a:rPr lang="it-IT" sz="1600">
                <a:sym typeface="Wingdings" pitchFamily="2" charset="2"/>
              </a:rPr>
            </a:br>
            <a:r>
              <a:rPr lang="it-IT" sz="1600">
                <a:sym typeface="Wingdings" pitchFamily="2" charset="2"/>
              </a:rPr>
              <a:t>     costruzione bonificati</a:t>
            </a:r>
          </a:p>
        </p:txBody>
      </p:sp>
      <p:pic>
        <p:nvPicPr>
          <p:cNvPr id="47108" name="Picture 4" descr="fratture 2"/>
          <p:cNvPicPr>
            <a:picLocks noChangeAspect="1" noChangeArrowheads="1"/>
          </p:cNvPicPr>
          <p:nvPr/>
        </p:nvPicPr>
        <p:blipFill>
          <a:blip r:embed="rId2" cstate="print"/>
          <a:srcRect/>
          <a:stretch>
            <a:fillRect/>
          </a:stretch>
        </p:blipFill>
        <p:spPr bwMode="auto">
          <a:xfrm>
            <a:off x="228600" y="1219200"/>
            <a:ext cx="4876800" cy="51054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457200" y="0"/>
            <a:ext cx="8229600" cy="884238"/>
          </a:xfrm>
        </p:spPr>
        <p:txBody>
          <a:bodyPr>
            <a:normAutofit/>
          </a:bodyPr>
          <a:lstStyle/>
          <a:p>
            <a:pPr algn="ctr" eaLnBrk="1" hangingPunct="1"/>
            <a:r>
              <a:rPr lang="it-IT" b="1" dirty="0"/>
              <a:t>Fratture</a:t>
            </a:r>
          </a:p>
        </p:txBody>
      </p:sp>
      <p:pic>
        <p:nvPicPr>
          <p:cNvPr id="49155" name="Immagine 3" descr="fratture 3.jpg"/>
          <p:cNvPicPr>
            <a:picLocks noChangeAspect="1"/>
          </p:cNvPicPr>
          <p:nvPr/>
        </p:nvPicPr>
        <p:blipFill>
          <a:blip r:embed="rId2" cstate="print"/>
          <a:srcRect/>
          <a:stretch>
            <a:fillRect/>
          </a:stretch>
        </p:blipFill>
        <p:spPr bwMode="auto">
          <a:xfrm>
            <a:off x="762000" y="914400"/>
            <a:ext cx="7620000" cy="5705475"/>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457200" y="152400"/>
            <a:ext cx="8229600" cy="884238"/>
          </a:xfrm>
        </p:spPr>
        <p:txBody>
          <a:bodyPr>
            <a:normAutofit/>
          </a:bodyPr>
          <a:lstStyle/>
          <a:p>
            <a:pPr algn="ctr" eaLnBrk="1" hangingPunct="1"/>
            <a:r>
              <a:rPr lang="it-IT" b="1" dirty="0"/>
              <a:t>Fratture</a:t>
            </a:r>
          </a:p>
        </p:txBody>
      </p:sp>
      <p:pic>
        <p:nvPicPr>
          <p:cNvPr id="50179" name="Immagine 4" descr="fratture 4.jpg"/>
          <p:cNvPicPr>
            <a:picLocks noChangeAspect="1"/>
          </p:cNvPicPr>
          <p:nvPr/>
        </p:nvPicPr>
        <p:blipFill>
          <a:blip r:embed="rId2" cstate="print"/>
          <a:srcRect/>
          <a:stretch>
            <a:fillRect/>
          </a:stretch>
        </p:blipFill>
        <p:spPr bwMode="auto">
          <a:xfrm>
            <a:off x="417513" y="1028700"/>
            <a:ext cx="8269287" cy="54483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457200" y="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
        <p:nvSpPr>
          <p:cNvPr id="3" name="CasellaDiTesto 2"/>
          <p:cNvSpPr txBox="1"/>
          <p:nvPr/>
        </p:nvSpPr>
        <p:spPr>
          <a:xfrm>
            <a:off x="609600" y="838200"/>
            <a:ext cx="7620000" cy="646331"/>
          </a:xfrm>
          <a:prstGeom prst="rect">
            <a:avLst/>
          </a:prstGeom>
          <a:noFill/>
        </p:spPr>
        <p:txBody>
          <a:bodyPr wrap="square" rtlCol="0">
            <a:spAutoFit/>
          </a:bodyPr>
          <a:lstStyle/>
          <a:p>
            <a:pPr algn="ctr"/>
            <a:r>
              <a:rPr lang="it-IT" dirty="0"/>
              <a:t>Prove di trazione su lega di alluminio 2017 a diversi tempi di invecchiamento naturale</a:t>
            </a:r>
          </a:p>
        </p:txBody>
      </p:sp>
      <p:pic>
        <p:nvPicPr>
          <p:cNvPr id="4" name="Immagine 3"/>
          <p:cNvPicPr/>
          <p:nvPr/>
        </p:nvPicPr>
        <p:blipFill>
          <a:blip r:embed="rId2" cstate="print"/>
          <a:srcRect/>
          <a:stretch>
            <a:fillRect/>
          </a:stretch>
        </p:blipFill>
        <p:spPr bwMode="auto">
          <a:xfrm>
            <a:off x="990600" y="1447800"/>
            <a:ext cx="7086600" cy="3840126"/>
          </a:xfrm>
          <a:prstGeom prst="rect">
            <a:avLst/>
          </a:prstGeom>
          <a:noFill/>
        </p:spPr>
      </p:pic>
      <p:graphicFrame>
        <p:nvGraphicFramePr>
          <p:cNvPr id="5" name="Tabella 4"/>
          <p:cNvGraphicFramePr>
            <a:graphicFrameLocks noGrp="1"/>
          </p:cNvGraphicFramePr>
          <p:nvPr/>
        </p:nvGraphicFramePr>
        <p:xfrm>
          <a:off x="380999" y="5334000"/>
          <a:ext cx="8534401" cy="1371600"/>
        </p:xfrm>
        <a:graphic>
          <a:graphicData uri="http://schemas.openxmlformats.org/drawingml/2006/table">
            <a:tbl>
              <a:tblPr/>
              <a:tblGrid>
                <a:gridCol w="1456349">
                  <a:extLst>
                    <a:ext uri="{9D8B030D-6E8A-4147-A177-3AD203B41FA5}">
                      <a16:colId xmlns:a16="http://schemas.microsoft.com/office/drawing/2014/main" val="20000"/>
                    </a:ext>
                  </a:extLst>
                </a:gridCol>
                <a:gridCol w="1090294">
                  <a:extLst>
                    <a:ext uri="{9D8B030D-6E8A-4147-A177-3AD203B41FA5}">
                      <a16:colId xmlns:a16="http://schemas.microsoft.com/office/drawing/2014/main" val="20001"/>
                    </a:ext>
                  </a:extLst>
                </a:gridCol>
                <a:gridCol w="1091278">
                  <a:extLst>
                    <a:ext uri="{9D8B030D-6E8A-4147-A177-3AD203B41FA5}">
                      <a16:colId xmlns:a16="http://schemas.microsoft.com/office/drawing/2014/main" val="20002"/>
                    </a:ext>
                  </a:extLst>
                </a:gridCol>
                <a:gridCol w="1091278">
                  <a:extLst>
                    <a:ext uri="{9D8B030D-6E8A-4147-A177-3AD203B41FA5}">
                      <a16:colId xmlns:a16="http://schemas.microsoft.com/office/drawing/2014/main" val="20003"/>
                    </a:ext>
                  </a:extLst>
                </a:gridCol>
                <a:gridCol w="1091278">
                  <a:extLst>
                    <a:ext uri="{9D8B030D-6E8A-4147-A177-3AD203B41FA5}">
                      <a16:colId xmlns:a16="http://schemas.microsoft.com/office/drawing/2014/main" val="20004"/>
                    </a:ext>
                  </a:extLst>
                </a:gridCol>
                <a:gridCol w="1355978">
                  <a:extLst>
                    <a:ext uri="{9D8B030D-6E8A-4147-A177-3AD203B41FA5}">
                      <a16:colId xmlns:a16="http://schemas.microsoft.com/office/drawing/2014/main" val="20005"/>
                    </a:ext>
                  </a:extLst>
                </a:gridCol>
                <a:gridCol w="1357946">
                  <a:extLst>
                    <a:ext uri="{9D8B030D-6E8A-4147-A177-3AD203B41FA5}">
                      <a16:colId xmlns:a16="http://schemas.microsoft.com/office/drawing/2014/main" val="20006"/>
                    </a:ext>
                  </a:extLst>
                </a:gridCol>
              </a:tblGrid>
              <a:tr h="342900">
                <a:tc>
                  <a:txBody>
                    <a:bodyPr/>
                    <a:lstStyle/>
                    <a:p>
                      <a:pPr algn="ctr">
                        <a:lnSpc>
                          <a:spcPts val="1800"/>
                        </a:lnSpc>
                        <a:spcAft>
                          <a:spcPts val="0"/>
                        </a:spcAft>
                      </a:pPr>
                      <a:r>
                        <a:rPr lang="it-IT" sz="1200" kern="1400">
                          <a:latin typeface="Times New Roman"/>
                          <a:ea typeface="Times New Roman"/>
                          <a:cs typeface="Times New Roman"/>
                        </a:rPr>
                        <a:t>2017</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5">
                      <a:fgClr>
                        <a:srgbClr val="FFFFFF"/>
                      </a:fgClr>
                      <a:bgClr>
                        <a:srgbClr val="BFBFBF"/>
                      </a:bgClr>
                    </a:pattFill>
                  </a:tcPr>
                </a:tc>
                <a:tc>
                  <a:txBody>
                    <a:bodyPr/>
                    <a:lstStyle/>
                    <a:p>
                      <a:pPr algn="ctr">
                        <a:lnSpc>
                          <a:spcPts val="1800"/>
                        </a:lnSpc>
                        <a:spcAft>
                          <a:spcPts val="0"/>
                        </a:spcAft>
                      </a:pPr>
                      <a:r>
                        <a:rPr lang="it-IT" sz="1200" kern="1400">
                          <a:latin typeface="Times New Roman"/>
                          <a:ea typeface="Times New Roman"/>
                          <a:cs typeface="Times New Roman"/>
                        </a:rPr>
                        <a:t>30 min</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gn="ctr">
                        <a:lnSpc>
                          <a:spcPts val="1800"/>
                        </a:lnSpc>
                        <a:spcAft>
                          <a:spcPts val="0"/>
                        </a:spcAft>
                      </a:pPr>
                      <a:r>
                        <a:rPr lang="it-IT" sz="1200" kern="1400">
                          <a:latin typeface="Times New Roman"/>
                          <a:ea typeface="Times New Roman"/>
                          <a:cs typeface="Times New Roman"/>
                        </a:rPr>
                        <a:t>1 h</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gn="ctr">
                        <a:lnSpc>
                          <a:spcPts val="1800"/>
                        </a:lnSpc>
                        <a:spcAft>
                          <a:spcPts val="0"/>
                        </a:spcAft>
                      </a:pPr>
                      <a:r>
                        <a:rPr lang="it-IT" sz="1200" kern="1400">
                          <a:latin typeface="Times New Roman"/>
                          <a:ea typeface="Times New Roman"/>
                          <a:cs typeface="Times New Roman"/>
                        </a:rPr>
                        <a:t>2 h</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gn="ctr">
                        <a:lnSpc>
                          <a:spcPts val="1800"/>
                        </a:lnSpc>
                        <a:spcAft>
                          <a:spcPts val="0"/>
                        </a:spcAft>
                      </a:pPr>
                      <a:r>
                        <a:rPr lang="it-IT" sz="1200" kern="1400">
                          <a:latin typeface="Times New Roman"/>
                          <a:ea typeface="Times New Roman"/>
                          <a:cs typeface="Times New Roman"/>
                        </a:rPr>
                        <a:t>8 h</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gn="ctr">
                        <a:lnSpc>
                          <a:spcPts val="1800"/>
                        </a:lnSpc>
                        <a:spcAft>
                          <a:spcPts val="0"/>
                        </a:spcAft>
                      </a:pPr>
                      <a:r>
                        <a:rPr lang="it-IT" sz="1200" kern="1400">
                          <a:latin typeface="Times New Roman"/>
                          <a:ea typeface="Times New Roman"/>
                          <a:cs typeface="Times New Roman"/>
                        </a:rPr>
                        <a:t>24 h (1d)</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tc>
                  <a:txBody>
                    <a:bodyPr/>
                    <a:lstStyle/>
                    <a:p>
                      <a:pPr algn="ctr">
                        <a:lnSpc>
                          <a:spcPts val="1800"/>
                        </a:lnSpc>
                        <a:spcAft>
                          <a:spcPts val="0"/>
                        </a:spcAft>
                      </a:pPr>
                      <a:r>
                        <a:rPr lang="it-IT" sz="1200" kern="1400">
                          <a:latin typeface="Times New Roman"/>
                          <a:ea typeface="Times New Roman"/>
                          <a:cs typeface="Times New Roman"/>
                        </a:rPr>
                        <a:t>168 h (1w)</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FFFFFF"/>
                      </a:fgClr>
                      <a:bgClr>
                        <a:srgbClr val="D9D9D9"/>
                      </a:bgClr>
                    </a:pattFill>
                  </a:tcPr>
                </a:tc>
                <a:extLst>
                  <a:ext uri="{0D108BD9-81ED-4DB2-BD59-A6C34878D82A}">
                    <a16:rowId xmlns:a16="http://schemas.microsoft.com/office/drawing/2014/main" val="10000"/>
                  </a:ext>
                </a:extLst>
              </a:tr>
              <a:tr h="342900">
                <a:tc>
                  <a:txBody>
                    <a:bodyPr/>
                    <a:lstStyle/>
                    <a:p>
                      <a:pPr algn="ctr">
                        <a:lnSpc>
                          <a:spcPts val="1800"/>
                        </a:lnSpc>
                        <a:spcAft>
                          <a:spcPts val="0"/>
                        </a:spcAft>
                      </a:pPr>
                      <a:r>
                        <a:rPr lang="it-IT" sz="1200" kern="1400">
                          <a:latin typeface="Times New Roman"/>
                          <a:ea typeface="Times New Roman"/>
                          <a:cs typeface="Times New Roman"/>
                        </a:rPr>
                        <a:t>σ</a:t>
                      </a:r>
                      <a:r>
                        <a:rPr lang="it-IT" sz="1200" kern="1400" baseline="-25000">
                          <a:latin typeface="Times New Roman"/>
                          <a:ea typeface="Times New Roman"/>
                          <a:cs typeface="Times New Roman"/>
                        </a:rPr>
                        <a:t>0.2</a:t>
                      </a:r>
                      <a:r>
                        <a:rPr lang="it-IT" sz="1200" kern="1400">
                          <a:latin typeface="Times New Roman"/>
                          <a:ea typeface="Times New Roman"/>
                          <a:cs typeface="Times New Roman"/>
                        </a:rPr>
                        <a:t> (MPa)</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5">
                      <a:fgClr>
                        <a:srgbClr val="FFFFFF"/>
                      </a:fgClr>
                      <a:bgClr>
                        <a:srgbClr val="BFBFBF"/>
                      </a:bgClr>
                    </a:pattFill>
                  </a:tcPr>
                </a:tc>
                <a:tc>
                  <a:txBody>
                    <a:bodyPr/>
                    <a:lstStyle/>
                    <a:p>
                      <a:pPr algn="ctr">
                        <a:lnSpc>
                          <a:spcPts val="1800"/>
                        </a:lnSpc>
                        <a:spcAft>
                          <a:spcPts val="0"/>
                        </a:spcAft>
                      </a:pPr>
                      <a:r>
                        <a:rPr lang="it-IT" sz="1200" kern="1400">
                          <a:latin typeface="Times New Roman"/>
                          <a:ea typeface="Times New Roman"/>
                          <a:cs typeface="Times New Roman"/>
                        </a:rPr>
                        <a:t>126</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146</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174</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197</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204</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223</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2900">
                <a:tc>
                  <a:txBody>
                    <a:bodyPr/>
                    <a:lstStyle/>
                    <a:p>
                      <a:pPr algn="ctr">
                        <a:lnSpc>
                          <a:spcPts val="1800"/>
                        </a:lnSpc>
                        <a:spcAft>
                          <a:spcPts val="0"/>
                        </a:spcAft>
                      </a:pPr>
                      <a:r>
                        <a:rPr lang="it-IT" sz="1200">
                          <a:latin typeface="Times New Roman"/>
                          <a:ea typeface="Times New Roman"/>
                          <a:cs typeface="Times New Roman"/>
                        </a:rPr>
                        <a:t>σ</a:t>
                      </a:r>
                      <a:r>
                        <a:rPr lang="it-IT" sz="1200" baseline="-25000">
                          <a:latin typeface="Times New Roman"/>
                          <a:ea typeface="Times New Roman"/>
                          <a:cs typeface="Times New Roman"/>
                        </a:rPr>
                        <a:t>R </a:t>
                      </a:r>
                      <a:r>
                        <a:rPr lang="it-IT" sz="1200" kern="1400">
                          <a:latin typeface="Times New Roman"/>
                          <a:ea typeface="Times New Roman"/>
                          <a:cs typeface="Times New Roman"/>
                        </a:rPr>
                        <a:t>(MPa)</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5">
                      <a:fgClr>
                        <a:srgbClr val="FFFFFF"/>
                      </a:fgClr>
                      <a:bgClr>
                        <a:srgbClr val="BFBFBF"/>
                      </a:bgClr>
                    </a:pattFill>
                  </a:tcPr>
                </a:tc>
                <a:tc>
                  <a:txBody>
                    <a:bodyPr/>
                    <a:lstStyle/>
                    <a:p>
                      <a:pPr algn="ctr">
                        <a:lnSpc>
                          <a:spcPts val="1800"/>
                        </a:lnSpc>
                        <a:spcAft>
                          <a:spcPts val="0"/>
                        </a:spcAft>
                      </a:pPr>
                      <a:r>
                        <a:rPr lang="it-IT" sz="1200" kern="1400">
                          <a:latin typeface="Times New Roman"/>
                          <a:ea typeface="Times New Roman"/>
                          <a:cs typeface="Times New Roman"/>
                        </a:rPr>
                        <a:t>308</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328</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362</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379</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392</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404</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2900">
                <a:tc>
                  <a:txBody>
                    <a:bodyPr/>
                    <a:lstStyle/>
                    <a:p>
                      <a:pPr algn="ctr">
                        <a:lnSpc>
                          <a:spcPts val="1800"/>
                        </a:lnSpc>
                        <a:spcAft>
                          <a:spcPts val="0"/>
                        </a:spcAft>
                      </a:pPr>
                      <a:r>
                        <a:rPr lang="it-IT" sz="1200">
                          <a:latin typeface="Times New Roman"/>
                          <a:ea typeface="Times New Roman"/>
                          <a:cs typeface="Times New Roman"/>
                        </a:rPr>
                        <a:t>ε (%)</a:t>
                      </a:r>
                      <a:endParaRPr lang="it-IT"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5">
                      <a:fgClr>
                        <a:srgbClr val="FFFFFF"/>
                      </a:fgClr>
                      <a:bgClr>
                        <a:srgbClr val="BFBFBF"/>
                      </a:bgClr>
                    </a:pattFill>
                  </a:tcPr>
                </a:tc>
                <a:tc>
                  <a:txBody>
                    <a:bodyPr/>
                    <a:lstStyle/>
                    <a:p>
                      <a:pPr algn="ctr">
                        <a:lnSpc>
                          <a:spcPts val="1800"/>
                        </a:lnSpc>
                        <a:spcAft>
                          <a:spcPts val="0"/>
                        </a:spcAft>
                      </a:pPr>
                      <a:r>
                        <a:rPr lang="it-IT" sz="1200" kern="1400">
                          <a:latin typeface="Times New Roman"/>
                          <a:ea typeface="Times New Roman"/>
                          <a:cs typeface="Times New Roman"/>
                        </a:rPr>
                        <a:t>24.2</a:t>
                      </a:r>
                      <a:endParaRPr lang="it-IT"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23.5</a:t>
                      </a:r>
                      <a:endParaRPr lang="it-IT"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23.2</a:t>
                      </a:r>
                      <a:endParaRPr lang="it-IT"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21.3</a:t>
                      </a:r>
                      <a:endParaRPr lang="it-IT"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a:latin typeface="Times New Roman"/>
                          <a:ea typeface="Times New Roman"/>
                          <a:cs typeface="Times New Roman"/>
                        </a:rPr>
                        <a:t>20.8</a:t>
                      </a:r>
                      <a:endParaRPr lang="it-IT"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it-IT" sz="1200" kern="1400" dirty="0">
                          <a:latin typeface="Times New Roman"/>
                          <a:ea typeface="Times New Roman"/>
                          <a:cs typeface="Times New Roman"/>
                        </a:rPr>
                        <a:t>20.4</a:t>
                      </a:r>
                      <a:endParaRPr lang="it-IT"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457200" y="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pic>
        <p:nvPicPr>
          <p:cNvPr id="3" name="Immagine 2"/>
          <p:cNvPicPr/>
          <p:nvPr/>
        </p:nvPicPr>
        <p:blipFill>
          <a:blip r:embed="rId2" cstate="print"/>
          <a:srcRect/>
          <a:stretch>
            <a:fillRect/>
          </a:stretch>
        </p:blipFill>
        <p:spPr bwMode="auto">
          <a:xfrm>
            <a:off x="457201" y="1143000"/>
            <a:ext cx="3962400" cy="2743200"/>
          </a:xfrm>
          <a:prstGeom prst="rect">
            <a:avLst/>
          </a:prstGeom>
          <a:noFill/>
        </p:spPr>
      </p:pic>
      <p:pic>
        <p:nvPicPr>
          <p:cNvPr id="4" name="Immagine 3"/>
          <p:cNvPicPr/>
          <p:nvPr/>
        </p:nvPicPr>
        <p:blipFill>
          <a:blip r:embed="rId3" cstate="print"/>
          <a:srcRect/>
          <a:stretch>
            <a:fillRect/>
          </a:stretch>
        </p:blipFill>
        <p:spPr bwMode="auto">
          <a:xfrm>
            <a:off x="4800600" y="1143000"/>
            <a:ext cx="4062081" cy="2743200"/>
          </a:xfrm>
          <a:prstGeom prst="rect">
            <a:avLst/>
          </a:prstGeom>
          <a:noFill/>
        </p:spPr>
      </p:pic>
      <p:pic>
        <p:nvPicPr>
          <p:cNvPr id="5" name="Immagine 4"/>
          <p:cNvPicPr/>
          <p:nvPr/>
        </p:nvPicPr>
        <p:blipFill>
          <a:blip r:embed="rId4" cstate="print"/>
          <a:srcRect/>
          <a:stretch>
            <a:fillRect/>
          </a:stretch>
        </p:blipFill>
        <p:spPr bwMode="auto">
          <a:xfrm>
            <a:off x="2362200" y="4114800"/>
            <a:ext cx="4366880" cy="2535865"/>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p:nvPr/>
        </p:nvPicPr>
        <p:blipFill>
          <a:blip r:embed="rId2" cstate="print"/>
          <a:srcRect/>
          <a:stretch>
            <a:fillRect/>
          </a:stretch>
        </p:blipFill>
        <p:spPr bwMode="auto">
          <a:xfrm>
            <a:off x="533400" y="1524000"/>
            <a:ext cx="3200400" cy="2286000"/>
          </a:xfrm>
          <a:prstGeom prst="rect">
            <a:avLst/>
          </a:prstGeom>
          <a:noFill/>
        </p:spPr>
      </p:pic>
      <p:pic>
        <p:nvPicPr>
          <p:cNvPr id="3" name="Immagine 2" descr="C:\Users\Andrea\Desktop\2017tempra1m.jpg"/>
          <p:cNvPicPr/>
          <p:nvPr/>
        </p:nvPicPr>
        <p:blipFill>
          <a:blip r:embed="rId3" cstate="print"/>
          <a:srcRect t="984" r="52943" b="46260"/>
          <a:stretch>
            <a:fillRect/>
          </a:stretch>
        </p:blipFill>
        <p:spPr bwMode="auto">
          <a:xfrm>
            <a:off x="4876800" y="1524000"/>
            <a:ext cx="3200400" cy="2362200"/>
          </a:xfrm>
          <a:prstGeom prst="rect">
            <a:avLst/>
          </a:prstGeom>
          <a:noFill/>
          <a:ln w="9525">
            <a:noFill/>
            <a:miter lim="800000"/>
            <a:headEnd/>
            <a:tailEnd/>
          </a:ln>
        </p:spPr>
      </p:pic>
      <p:pic>
        <p:nvPicPr>
          <p:cNvPr id="4" name="Immagine 3" descr="C:\Users\Andrea\Desktop\2017tempra1settm.jpg"/>
          <p:cNvPicPr/>
          <p:nvPr/>
        </p:nvPicPr>
        <p:blipFill>
          <a:blip r:embed="rId4" cstate="print"/>
          <a:srcRect l="46969" t="38386" r="734" b="7874"/>
          <a:stretch>
            <a:fillRect/>
          </a:stretch>
        </p:blipFill>
        <p:spPr bwMode="auto">
          <a:xfrm>
            <a:off x="2895600" y="4114800"/>
            <a:ext cx="3048000" cy="2286000"/>
          </a:xfrm>
          <a:prstGeom prst="rect">
            <a:avLst/>
          </a:prstGeom>
          <a:noFill/>
          <a:ln w="9525">
            <a:noFill/>
            <a:miter lim="800000"/>
            <a:headEnd/>
            <a:tailEnd/>
          </a:ln>
        </p:spPr>
      </p:pic>
      <p:sp>
        <p:nvSpPr>
          <p:cNvPr id="5" name="Rectangle 2"/>
          <p:cNvSpPr txBox="1">
            <a:spLocks noChangeArrowheads="1"/>
          </p:cNvSpPr>
          <p:nvPr/>
        </p:nvSpPr>
        <p:spPr bwMode="auto">
          <a:xfrm>
            <a:off x="457200" y="2286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57200" y="2286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29" y="2133600"/>
            <a:ext cx="4572000" cy="2948400"/>
          </a:xfrm>
          <a:prstGeom prst="rect">
            <a:avLst/>
          </a:prstGeom>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5823" y="2133600"/>
            <a:ext cx="4502426" cy="2948400"/>
          </a:xfrm>
          <a:prstGeom prst="rect">
            <a:avLst/>
          </a:prstGeom>
        </p:spPr>
      </p:pic>
    </p:spTree>
    <p:extLst>
      <p:ext uri="{BB962C8B-B14F-4D97-AF65-F5344CB8AC3E}">
        <p14:creationId xmlns:p14="http://schemas.microsoft.com/office/powerpoint/2010/main" val="35588587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57200" y="2286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
        <p:nvSpPr>
          <p:cNvPr id="8" name="CasellaDiTesto 7"/>
          <p:cNvSpPr txBox="1"/>
          <p:nvPr/>
        </p:nvSpPr>
        <p:spPr>
          <a:xfrm>
            <a:off x="3392986" y="2395835"/>
            <a:ext cx="1245378" cy="923330"/>
          </a:xfrm>
          <a:prstGeom prst="rect">
            <a:avLst/>
          </a:prstGeom>
          <a:noFill/>
        </p:spPr>
        <p:txBody>
          <a:bodyPr wrap="square" rtlCol="0">
            <a:spAutoFit/>
          </a:bodyPr>
          <a:lstStyle/>
          <a:p>
            <a:pPr marL="285750" indent="-285750">
              <a:buFont typeface="Arial" panose="020B0604020202020204" pitchFamily="34" charset="0"/>
              <a:buChar char="•"/>
            </a:pPr>
            <a:r>
              <a:rPr lang="it-IT" dirty="0"/>
              <a:t>45°C</a:t>
            </a:r>
          </a:p>
          <a:p>
            <a:pPr marL="285750" indent="-285750">
              <a:buFont typeface="Arial" panose="020B0604020202020204" pitchFamily="34" charset="0"/>
              <a:buChar char="•"/>
            </a:pPr>
            <a:r>
              <a:rPr lang="it-IT" dirty="0"/>
              <a:t>10</a:t>
            </a:r>
            <a:r>
              <a:rPr lang="it-IT" baseline="30000" dirty="0"/>
              <a:t>-2 </a:t>
            </a:r>
            <a:r>
              <a:rPr lang="it-IT" dirty="0"/>
              <a:t>s</a:t>
            </a:r>
            <a:r>
              <a:rPr lang="it-IT" baseline="30000" dirty="0"/>
              <a:t>-1</a:t>
            </a:r>
            <a:endParaRPr lang="it-IT" dirty="0"/>
          </a:p>
          <a:p>
            <a:pPr marL="285750" indent="-285750">
              <a:buFont typeface="Arial" panose="020B0604020202020204" pitchFamily="34" charset="0"/>
              <a:buChar char="•"/>
            </a:pPr>
            <a:r>
              <a:rPr lang="it-IT" dirty="0"/>
              <a:t>41 µm</a:t>
            </a:r>
            <a:endParaRPr lang="it-IT" baseline="30000" dirty="0"/>
          </a:p>
        </p:txBody>
      </p:sp>
      <p:sp>
        <p:nvSpPr>
          <p:cNvPr id="9" name="CasellaDiTesto 8"/>
          <p:cNvSpPr txBox="1"/>
          <p:nvPr/>
        </p:nvSpPr>
        <p:spPr>
          <a:xfrm>
            <a:off x="7696200" y="2404979"/>
            <a:ext cx="1160207" cy="923330"/>
          </a:xfrm>
          <a:prstGeom prst="rect">
            <a:avLst/>
          </a:prstGeom>
          <a:noFill/>
        </p:spPr>
        <p:txBody>
          <a:bodyPr wrap="square" rtlCol="0">
            <a:spAutoFit/>
          </a:bodyPr>
          <a:lstStyle/>
          <a:p>
            <a:pPr marL="285750" indent="-285750">
              <a:buFont typeface="Arial" panose="020B0604020202020204" pitchFamily="34" charset="0"/>
              <a:buChar char="•"/>
            </a:pPr>
            <a:r>
              <a:rPr lang="it-IT" dirty="0"/>
              <a:t>45°C</a:t>
            </a:r>
          </a:p>
          <a:p>
            <a:pPr marL="285750" indent="-285750">
              <a:buFont typeface="Arial" panose="020B0604020202020204" pitchFamily="34" charset="0"/>
              <a:buChar char="•"/>
            </a:pPr>
            <a:r>
              <a:rPr lang="it-IT" dirty="0"/>
              <a:t>10</a:t>
            </a:r>
            <a:r>
              <a:rPr lang="it-IT" baseline="30000" dirty="0"/>
              <a:t>-3 </a:t>
            </a:r>
            <a:r>
              <a:rPr lang="it-IT" dirty="0"/>
              <a:t>s</a:t>
            </a:r>
            <a:r>
              <a:rPr lang="it-IT" baseline="30000" dirty="0"/>
              <a:t>-1</a:t>
            </a:r>
          </a:p>
          <a:p>
            <a:pPr marL="285750" indent="-285750">
              <a:buFont typeface="Arial" panose="020B0604020202020204" pitchFamily="34" charset="0"/>
              <a:buChar char="•"/>
            </a:pPr>
            <a:r>
              <a:rPr lang="it-IT" dirty="0"/>
              <a:t>22 µm</a:t>
            </a:r>
          </a:p>
        </p:txBody>
      </p:sp>
      <p:sp>
        <p:nvSpPr>
          <p:cNvPr id="10" name="CasellaDiTesto 9"/>
          <p:cNvSpPr txBox="1"/>
          <p:nvPr/>
        </p:nvSpPr>
        <p:spPr>
          <a:xfrm>
            <a:off x="5964736" y="4522847"/>
            <a:ext cx="1469023" cy="923330"/>
          </a:xfrm>
          <a:prstGeom prst="rect">
            <a:avLst/>
          </a:prstGeom>
          <a:noFill/>
        </p:spPr>
        <p:txBody>
          <a:bodyPr wrap="square" rtlCol="0">
            <a:spAutoFit/>
          </a:bodyPr>
          <a:lstStyle/>
          <a:p>
            <a:pPr marL="285750" indent="-285750">
              <a:buFont typeface="Arial" panose="020B0604020202020204" pitchFamily="34" charset="0"/>
              <a:buChar char="•"/>
            </a:pPr>
            <a:r>
              <a:rPr lang="it-IT" dirty="0"/>
              <a:t>45°C</a:t>
            </a:r>
          </a:p>
          <a:p>
            <a:pPr marL="285750" indent="-285750">
              <a:buFont typeface="Arial" panose="020B0604020202020204" pitchFamily="34" charset="0"/>
              <a:buChar char="•"/>
            </a:pPr>
            <a:r>
              <a:rPr lang="it-IT" dirty="0"/>
              <a:t>10</a:t>
            </a:r>
            <a:r>
              <a:rPr lang="it-IT" baseline="30000" dirty="0"/>
              <a:t>-4 </a:t>
            </a:r>
            <a:r>
              <a:rPr lang="it-IT" dirty="0"/>
              <a:t>s</a:t>
            </a:r>
            <a:r>
              <a:rPr lang="it-IT" baseline="30000" dirty="0"/>
              <a:t>-1</a:t>
            </a:r>
          </a:p>
          <a:p>
            <a:pPr marL="285750" indent="-285750">
              <a:buFont typeface="Arial" panose="020B0604020202020204" pitchFamily="34" charset="0"/>
              <a:buChar char="•"/>
            </a:pPr>
            <a:r>
              <a:rPr lang="it-IT" dirty="0"/>
              <a:t>50 µm</a:t>
            </a:r>
          </a:p>
        </p:txBody>
      </p:sp>
      <p:pic>
        <p:nvPicPr>
          <p:cNvPr id="11" name="Immagine 10"/>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953000" y="1828800"/>
            <a:ext cx="2743200" cy="2057400"/>
          </a:xfrm>
          <a:prstGeom prst="rect">
            <a:avLst/>
          </a:prstGeom>
        </p:spPr>
      </p:pic>
      <p:pic>
        <p:nvPicPr>
          <p:cNvPr id="12" name="Immagine 1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49786" y="1837944"/>
            <a:ext cx="2743200" cy="2057400"/>
          </a:xfrm>
          <a:prstGeom prst="rect">
            <a:avLst/>
          </a:prstGeom>
        </p:spPr>
      </p:pic>
      <p:pic>
        <p:nvPicPr>
          <p:cNvPr id="13" name="Immagine 12"/>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221536" y="3955812"/>
            <a:ext cx="2743200" cy="2057400"/>
          </a:xfrm>
          <a:prstGeom prst="rect">
            <a:avLst/>
          </a:prstGeom>
        </p:spPr>
      </p:pic>
    </p:spTree>
    <p:extLst>
      <p:ext uri="{BB962C8B-B14F-4D97-AF65-F5344CB8AC3E}">
        <p14:creationId xmlns:p14="http://schemas.microsoft.com/office/powerpoint/2010/main" val="23135640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57200" y="2286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pic>
        <p:nvPicPr>
          <p:cNvPr id="14" name="Immagine 13" descr="Project Path: E:\Google Drive\Dottorato\AlSi10Mg stampa 3d\Trazioni AlSi10Mg.opju&#10;PE Folder: /Trazioni AlSi10Mg/Folder1/&#10;Short Name: G8"/>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057773"/>
            <a:ext cx="3048000" cy="2667000"/>
          </a:xfrm>
          <a:prstGeom prst="rect">
            <a:avLst/>
          </a:prstGeom>
          <a:noFill/>
          <a:ln>
            <a:noFill/>
          </a:ln>
        </p:spPr>
      </p:pic>
      <p:pic>
        <p:nvPicPr>
          <p:cNvPr id="15" name="Immagine 14" descr="Project Path: E:\Google Drive\Dottorato\AlSi10Mg stampa 3d\Trazioni AlSi10Mg.opju&#10;PE Folder: /Trazioni AlSi10Mg/Folder1/&#10;Short Name: G9"/>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062853"/>
            <a:ext cx="3200400" cy="2661920"/>
          </a:xfrm>
          <a:prstGeom prst="rect">
            <a:avLst/>
          </a:prstGeom>
          <a:noFill/>
          <a:ln>
            <a:noFill/>
          </a:ln>
        </p:spPr>
      </p:pic>
      <p:graphicFrame>
        <p:nvGraphicFramePr>
          <p:cNvPr id="2" name="Tabella 1"/>
          <p:cNvGraphicFramePr>
            <a:graphicFrameLocks noGrp="1"/>
          </p:cNvGraphicFramePr>
          <p:nvPr>
            <p:extLst>
              <p:ext uri="{D42A27DB-BD31-4B8C-83A1-F6EECF244321}">
                <p14:modId xmlns:p14="http://schemas.microsoft.com/office/powerpoint/2010/main" val="761990469"/>
              </p:ext>
            </p:extLst>
          </p:nvPr>
        </p:nvGraphicFramePr>
        <p:xfrm>
          <a:off x="1699578" y="3724773"/>
          <a:ext cx="5897245" cy="731520"/>
        </p:xfrm>
        <a:graphic>
          <a:graphicData uri="http://schemas.openxmlformats.org/drawingml/2006/table">
            <a:tbl>
              <a:tblPr firstRow="1" firstCol="1" bandRow="1">
                <a:tableStyleId>{5C22544A-7EE6-4342-B048-85BDC9FD1C3A}</a:tableStyleId>
              </a:tblPr>
              <a:tblGrid>
                <a:gridCol w="1942465">
                  <a:extLst>
                    <a:ext uri="{9D8B030D-6E8A-4147-A177-3AD203B41FA5}">
                      <a16:colId xmlns:a16="http://schemas.microsoft.com/office/drawing/2014/main" val="210923193"/>
                    </a:ext>
                  </a:extLst>
                </a:gridCol>
                <a:gridCol w="1963420">
                  <a:extLst>
                    <a:ext uri="{9D8B030D-6E8A-4147-A177-3AD203B41FA5}">
                      <a16:colId xmlns:a16="http://schemas.microsoft.com/office/drawing/2014/main" val="1480639322"/>
                    </a:ext>
                  </a:extLst>
                </a:gridCol>
                <a:gridCol w="1991360">
                  <a:extLst>
                    <a:ext uri="{9D8B030D-6E8A-4147-A177-3AD203B41FA5}">
                      <a16:colId xmlns:a16="http://schemas.microsoft.com/office/drawing/2014/main" val="2016098559"/>
                    </a:ext>
                  </a:extLst>
                </a:gridCol>
              </a:tblGrid>
              <a:tr h="0">
                <a:tc>
                  <a:txBody>
                    <a:bodyPr/>
                    <a:lstStyle/>
                    <a:p>
                      <a:pPr algn="ctr">
                        <a:spcAft>
                          <a:spcPts val="0"/>
                        </a:spcAft>
                      </a:pPr>
                      <a:r>
                        <a:rPr lang="it-IT" sz="1200">
                          <a:effectLst/>
                        </a:rPr>
                        <a:t> </a:t>
                      </a:r>
                      <a:endParaRPr lang="it-IT"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it-IT" sz="1200" dirty="0">
                          <a:effectLst/>
                        </a:rPr>
                        <a:t>Carico di rottura</a:t>
                      </a:r>
                    </a:p>
                    <a:p>
                      <a:pPr algn="ctr">
                        <a:spcAft>
                          <a:spcPts val="0"/>
                        </a:spcAft>
                      </a:pPr>
                      <a:r>
                        <a:rPr lang="it-IT" sz="1200" dirty="0">
                          <a:effectLst/>
                        </a:rPr>
                        <a:t>(</a:t>
                      </a:r>
                      <a:r>
                        <a:rPr lang="it-IT" sz="1200" dirty="0" err="1">
                          <a:effectLst/>
                        </a:rPr>
                        <a:t>MPa</a:t>
                      </a:r>
                      <a:r>
                        <a:rPr lang="it-IT" sz="1200" dirty="0">
                          <a:effectLst/>
                        </a:rPr>
                        <a:t>)</a:t>
                      </a:r>
                      <a:endParaRPr lang="it-IT"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it-IT" sz="1200" dirty="0">
                          <a:effectLst/>
                        </a:rPr>
                        <a:t>Allungamento a rottura</a:t>
                      </a:r>
                    </a:p>
                    <a:p>
                      <a:pPr algn="ctr">
                        <a:spcAft>
                          <a:spcPts val="0"/>
                        </a:spcAft>
                      </a:pPr>
                      <a:r>
                        <a:rPr lang="it-IT" sz="1200" dirty="0">
                          <a:effectLst/>
                        </a:rPr>
                        <a:t>(ad)</a:t>
                      </a:r>
                      <a:endParaRPr lang="it-IT"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06634114"/>
                  </a:ext>
                </a:extLst>
              </a:tr>
              <a:tr h="0">
                <a:tc>
                  <a:txBody>
                    <a:bodyPr/>
                    <a:lstStyle/>
                    <a:p>
                      <a:pPr algn="ctr">
                        <a:spcAft>
                          <a:spcPts val="0"/>
                        </a:spcAft>
                      </a:pPr>
                      <a:r>
                        <a:rPr lang="it-IT" sz="1200" dirty="0">
                          <a:effectLst/>
                        </a:rPr>
                        <a:t>8</a:t>
                      </a:r>
                      <a:endParaRPr lang="it-IT"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it-IT" sz="1200">
                          <a:effectLst/>
                        </a:rPr>
                        <a:t>134±5</a:t>
                      </a:r>
                      <a:endParaRPr lang="it-IT"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it-IT" sz="1200">
                          <a:effectLst/>
                        </a:rPr>
                        <a:t>0.02±0.01</a:t>
                      </a:r>
                      <a:endParaRPr lang="it-IT"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39730985"/>
                  </a:ext>
                </a:extLst>
              </a:tr>
              <a:tr h="0">
                <a:tc>
                  <a:txBody>
                    <a:bodyPr/>
                    <a:lstStyle/>
                    <a:p>
                      <a:pPr algn="ctr">
                        <a:spcAft>
                          <a:spcPts val="0"/>
                        </a:spcAft>
                      </a:pPr>
                      <a:r>
                        <a:rPr lang="it-IT" sz="1200">
                          <a:effectLst/>
                        </a:rPr>
                        <a:t>9</a:t>
                      </a:r>
                      <a:endParaRPr lang="it-IT"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it-IT" sz="1200">
                          <a:effectLst/>
                        </a:rPr>
                        <a:t>332±22</a:t>
                      </a:r>
                      <a:endParaRPr lang="it-IT"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it-IT" sz="1200" dirty="0">
                          <a:effectLst/>
                        </a:rPr>
                        <a:t>0.06±0.02</a:t>
                      </a:r>
                      <a:endParaRPr lang="it-IT"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69334298"/>
                  </a:ext>
                </a:extLst>
              </a:tr>
            </a:tbl>
          </a:graphicData>
        </a:graphic>
      </p:graphicFrame>
      <p:pic>
        <p:nvPicPr>
          <p:cNvPr id="16" name="Immagine 15"/>
          <p:cNvPicPr/>
          <p:nvPr/>
        </p:nvPicPr>
        <p:blipFill rotWithShape="1">
          <a:blip r:embed="rId4"/>
          <a:srcRect l="26954" t="17640" r="26248" b="50902"/>
          <a:stretch/>
        </p:blipFill>
        <p:spPr bwMode="auto">
          <a:xfrm>
            <a:off x="1947862" y="4558259"/>
            <a:ext cx="5400675" cy="20415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407224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57200" y="2286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pic>
        <p:nvPicPr>
          <p:cNvPr id="14" name="Immagine 13"/>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2798445" cy="2097405"/>
          </a:xfrm>
          <a:prstGeom prst="rect">
            <a:avLst/>
          </a:prstGeom>
          <a:noFill/>
        </p:spPr>
      </p:pic>
      <p:pic>
        <p:nvPicPr>
          <p:cNvPr id="15" name="Immagine 14"/>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523999"/>
            <a:ext cx="2798445" cy="2097405"/>
          </a:xfrm>
          <a:prstGeom prst="rect">
            <a:avLst/>
          </a:prstGeom>
          <a:noFill/>
        </p:spPr>
      </p:pic>
      <p:pic>
        <p:nvPicPr>
          <p:cNvPr id="16" name="Immagine 15">
            <a:extLst>
              <a:ext uri="{FF2B5EF4-FFF2-40B4-BE49-F238E27FC236}">
                <a16:creationId xmlns:a16="http://schemas.microsoft.com/office/drawing/2014/main" id="{DE7DB4DA-1213-4B65-99A1-BA73C974715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26698" y="4191000"/>
            <a:ext cx="2797810" cy="2098675"/>
          </a:xfrm>
          <a:prstGeom prst="rect">
            <a:avLst/>
          </a:prstGeom>
        </p:spPr>
      </p:pic>
      <p:pic>
        <p:nvPicPr>
          <p:cNvPr id="17" name="Immagine 16">
            <a:extLst>
              <a:ext uri="{FF2B5EF4-FFF2-40B4-BE49-F238E27FC236}">
                <a16:creationId xmlns:a16="http://schemas.microsoft.com/office/drawing/2014/main" id="{C0634F4F-9B18-4128-9AA2-70227B0477E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5029200" y="4343400"/>
            <a:ext cx="2797810" cy="2098675"/>
          </a:xfrm>
          <a:prstGeom prst="rect">
            <a:avLst/>
          </a:prstGeom>
        </p:spPr>
      </p:pic>
      <p:sp>
        <p:nvSpPr>
          <p:cNvPr id="18" name="CasellaDiTesto 17"/>
          <p:cNvSpPr txBox="1"/>
          <p:nvPr/>
        </p:nvSpPr>
        <p:spPr>
          <a:xfrm>
            <a:off x="1600200" y="1054537"/>
            <a:ext cx="1469023" cy="369332"/>
          </a:xfrm>
          <a:prstGeom prst="rect">
            <a:avLst/>
          </a:prstGeom>
          <a:noFill/>
        </p:spPr>
        <p:txBody>
          <a:bodyPr wrap="square" rtlCol="0">
            <a:spAutoFit/>
          </a:bodyPr>
          <a:lstStyle/>
          <a:p>
            <a:r>
              <a:rPr lang="it-IT" dirty="0"/>
              <a:t>Campione 8</a:t>
            </a:r>
          </a:p>
        </p:txBody>
      </p:sp>
      <p:sp>
        <p:nvSpPr>
          <p:cNvPr id="19" name="CasellaDiTesto 18"/>
          <p:cNvSpPr txBox="1"/>
          <p:nvPr/>
        </p:nvSpPr>
        <p:spPr>
          <a:xfrm>
            <a:off x="5791200" y="992348"/>
            <a:ext cx="1469023" cy="369332"/>
          </a:xfrm>
          <a:prstGeom prst="rect">
            <a:avLst/>
          </a:prstGeom>
          <a:noFill/>
        </p:spPr>
        <p:txBody>
          <a:bodyPr wrap="square" rtlCol="0">
            <a:spAutoFit/>
          </a:bodyPr>
          <a:lstStyle/>
          <a:p>
            <a:r>
              <a:rPr lang="it-IT" dirty="0"/>
              <a:t>Campione 9</a:t>
            </a:r>
          </a:p>
        </p:txBody>
      </p:sp>
    </p:spTree>
    <p:extLst>
      <p:ext uri="{BB962C8B-B14F-4D97-AF65-F5344CB8AC3E}">
        <p14:creationId xmlns:p14="http://schemas.microsoft.com/office/powerpoint/2010/main" val="21112838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52400"/>
            <a:ext cx="8229600" cy="884238"/>
          </a:xfrm>
        </p:spPr>
        <p:txBody>
          <a:bodyPr/>
          <a:lstStyle/>
          <a:p>
            <a:pPr algn="ctr" eaLnBrk="1" hangingPunct="1"/>
            <a:r>
              <a:rPr lang="it-IT" b="1" dirty="0"/>
              <a:t>Prove di Durezza</a:t>
            </a:r>
          </a:p>
        </p:txBody>
      </p:sp>
      <p:sp>
        <p:nvSpPr>
          <p:cNvPr id="3075" name="Rectangle 3"/>
          <p:cNvSpPr>
            <a:spLocks noGrp="1" noChangeArrowheads="1"/>
          </p:cNvSpPr>
          <p:nvPr>
            <p:ph idx="1"/>
          </p:nvPr>
        </p:nvSpPr>
        <p:spPr>
          <a:xfrm>
            <a:off x="457200" y="1219200"/>
            <a:ext cx="8229600" cy="5257800"/>
          </a:xfrm>
        </p:spPr>
        <p:txBody>
          <a:bodyPr/>
          <a:lstStyle/>
          <a:p>
            <a:pPr eaLnBrk="1" hangingPunct="1">
              <a:lnSpc>
                <a:spcPct val="80000"/>
              </a:lnSpc>
            </a:pPr>
            <a:r>
              <a:rPr lang="it-IT" sz="2800"/>
              <a:t>La </a:t>
            </a:r>
            <a:r>
              <a:rPr lang="it-IT" sz="2800" b="1" i="1"/>
              <a:t>durezza</a:t>
            </a:r>
            <a:r>
              <a:rPr lang="it-IT" sz="2800"/>
              <a:t> dei materiali è una proprietà convenzionale</a:t>
            </a:r>
          </a:p>
          <a:p>
            <a:pPr eaLnBrk="1" hangingPunct="1">
              <a:lnSpc>
                <a:spcPct val="80000"/>
              </a:lnSpc>
            </a:pPr>
            <a:r>
              <a:rPr lang="it-IT" sz="2800"/>
              <a:t>La sua definizione non è unica, ma è diversa a seconda del metodo impiegato per rilevarla o della unità di misura che la esprime.</a:t>
            </a:r>
          </a:p>
          <a:p>
            <a:pPr eaLnBrk="1" hangingPunct="1">
              <a:lnSpc>
                <a:spcPct val="80000"/>
              </a:lnSpc>
            </a:pPr>
            <a:r>
              <a:rPr lang="it-IT" sz="2800"/>
              <a:t>Essa può essere pensata come la </a:t>
            </a:r>
            <a:r>
              <a:rPr lang="it-IT" sz="2800" u="sng"/>
              <a:t>resistenza che un materiale oppone alla scalfitura, o penetrazione, da parte di un corpo più duro</a:t>
            </a:r>
            <a:r>
              <a:rPr lang="it-IT" sz="2800"/>
              <a:t> (ed opportunamente sagomato)</a:t>
            </a:r>
          </a:p>
          <a:p>
            <a:pPr eaLnBrk="1" hangingPunct="1">
              <a:lnSpc>
                <a:spcPct val="80000"/>
              </a:lnSpc>
            </a:pPr>
            <a:r>
              <a:rPr lang="it-IT" sz="2800" i="1" u="sng"/>
              <a:t>prova non distruttiva</a:t>
            </a:r>
            <a:r>
              <a:rPr lang="it-IT" sz="2800"/>
              <a:t> di grande utilità pratica in quanto di facile esecuzione, molto sensibile e i cui valori possono essere correlati in maniera semplice al carico di rottura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0" y="152400"/>
            <a:ext cx="8229600" cy="884238"/>
          </a:xfrm>
        </p:spPr>
        <p:txBody>
          <a:bodyPr/>
          <a:lstStyle/>
          <a:p>
            <a:pPr algn="ctr" eaLnBrk="1" hangingPunct="1"/>
            <a:r>
              <a:rPr lang="it-IT" b="1" dirty="0"/>
              <a:t>Prove di Durezza</a:t>
            </a:r>
          </a:p>
        </p:txBody>
      </p:sp>
      <p:sp>
        <p:nvSpPr>
          <p:cNvPr id="4099" name="Rectangle 3"/>
          <p:cNvSpPr>
            <a:spLocks noGrp="1" noChangeArrowheads="1"/>
          </p:cNvSpPr>
          <p:nvPr>
            <p:ph type="body" idx="4294967295"/>
          </p:nvPr>
        </p:nvSpPr>
        <p:spPr>
          <a:xfrm>
            <a:off x="533400" y="1600200"/>
            <a:ext cx="8229600" cy="5257800"/>
          </a:xfrm>
        </p:spPr>
        <p:txBody>
          <a:bodyPr/>
          <a:lstStyle/>
          <a:p>
            <a:pPr eaLnBrk="1" hangingPunct="1"/>
            <a:r>
              <a:rPr lang="it-IT" sz="2800" dirty="0"/>
              <a:t>Fornisce un indice convenzionale da cui trarre informazioni dirette o indirette riguardo il materiale</a:t>
            </a:r>
            <a:br>
              <a:rPr lang="it-IT" sz="2800" dirty="0"/>
            </a:br>
            <a:r>
              <a:rPr lang="it-IT" dirty="0"/>
              <a:t>	</a:t>
            </a:r>
            <a:r>
              <a:rPr lang="it-IT" sz="2400" dirty="0"/>
              <a:t>- qualità e proprietà (lavorabilità)</a:t>
            </a:r>
            <a:br>
              <a:rPr lang="it-IT" sz="2400" dirty="0"/>
            </a:br>
            <a:r>
              <a:rPr lang="it-IT" sz="2400" dirty="0"/>
              <a:t>	- composizione</a:t>
            </a:r>
            <a:br>
              <a:rPr lang="it-IT" sz="2400" dirty="0"/>
            </a:br>
            <a:r>
              <a:rPr lang="it-IT" sz="2400" dirty="0"/>
              <a:t>	- stato</a:t>
            </a:r>
            <a:br>
              <a:rPr lang="it-IT" sz="2400" dirty="0"/>
            </a:br>
            <a:r>
              <a:rPr lang="it-IT" sz="2400" dirty="0"/>
              <a:t>	- natura</a:t>
            </a:r>
            <a:br>
              <a:rPr lang="it-IT" sz="2400" dirty="0"/>
            </a:br>
            <a:r>
              <a:rPr lang="it-IT" sz="2400" dirty="0"/>
              <a:t>	- caratteristiche meccaniche superficiali</a:t>
            </a:r>
            <a:br>
              <a:rPr lang="it-IT" sz="2400" dirty="0"/>
            </a:br>
            <a:r>
              <a:rPr lang="it-IT" sz="2400" dirty="0"/>
              <a:t>	- variazioni dei costituenti strutturali</a:t>
            </a:r>
          </a:p>
          <a:p>
            <a:pPr eaLnBrk="1" hangingPunct="1"/>
            <a:endParaRPr lang="it-IT" sz="2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381000" y="228600"/>
            <a:ext cx="8229600" cy="884238"/>
          </a:xfrm>
        </p:spPr>
        <p:txBody>
          <a:bodyPr/>
          <a:lstStyle/>
          <a:p>
            <a:pPr algn="ctr" eaLnBrk="1" hangingPunct="1"/>
            <a:r>
              <a:rPr lang="it-IT" b="1" dirty="0"/>
              <a:t>Prove di Durezza</a:t>
            </a:r>
          </a:p>
        </p:txBody>
      </p:sp>
      <p:sp>
        <p:nvSpPr>
          <p:cNvPr id="5123" name="Rectangle 3"/>
          <p:cNvSpPr>
            <a:spLocks noGrp="1" noChangeArrowheads="1"/>
          </p:cNvSpPr>
          <p:nvPr>
            <p:ph type="body" idx="4294967295"/>
          </p:nvPr>
        </p:nvSpPr>
        <p:spPr>
          <a:xfrm>
            <a:off x="0" y="1219200"/>
            <a:ext cx="8229600" cy="5257800"/>
          </a:xfrm>
        </p:spPr>
        <p:txBody>
          <a:bodyPr>
            <a:normAutofit lnSpcReduction="10000"/>
          </a:bodyPr>
          <a:lstStyle/>
          <a:p>
            <a:pPr algn="just" eaLnBrk="1" hangingPunct="1">
              <a:lnSpc>
                <a:spcPct val="80000"/>
              </a:lnSpc>
              <a:buFontTx/>
              <a:buNone/>
            </a:pPr>
            <a:r>
              <a:rPr lang="it-IT" sz="2800"/>
              <a:t>La prova, in generale, consiste nell'applicare una forza F (carico di prova) sulla superficie del pezzo in esame e valutarne gli effetti attraverso la misurazione dell'impronta o dell’altezza del rimbalzo</a:t>
            </a:r>
          </a:p>
          <a:p>
            <a:pPr>
              <a:lnSpc>
                <a:spcPct val="80000"/>
              </a:lnSpc>
              <a:buFontTx/>
              <a:buNone/>
            </a:pPr>
            <a:endParaRPr lang="it-IT" sz="2400"/>
          </a:p>
          <a:p>
            <a:pPr>
              <a:lnSpc>
                <a:spcPct val="80000"/>
              </a:lnSpc>
              <a:buFontTx/>
              <a:buNone/>
            </a:pPr>
            <a:r>
              <a:rPr lang="it-IT" sz="2800"/>
              <a:t>Prendendo in considerazione il </a:t>
            </a:r>
            <a:r>
              <a:rPr lang="it-IT" sz="2800" i="1"/>
              <a:t>tempo di applicazione del carico</a:t>
            </a:r>
            <a:r>
              <a:rPr lang="it-IT" sz="2800"/>
              <a:t>:</a:t>
            </a:r>
          </a:p>
          <a:p>
            <a:pPr>
              <a:lnSpc>
                <a:spcPct val="80000"/>
              </a:lnSpc>
              <a:buFontTx/>
              <a:buNone/>
            </a:pPr>
            <a:endParaRPr lang="it-IT" sz="1000"/>
          </a:p>
          <a:p>
            <a:pPr>
              <a:lnSpc>
                <a:spcPct val="80000"/>
              </a:lnSpc>
            </a:pPr>
            <a:r>
              <a:rPr lang="it-IT" sz="2400" i="1" u="sng"/>
              <a:t>prove statiche</a:t>
            </a:r>
            <a:r>
              <a:rPr lang="it-IT" sz="2400"/>
              <a:t>: carico applicato con un penetratore per un certo intervallo di tempo (Brinell, Vickers, Rockwell);</a:t>
            </a:r>
            <a:br>
              <a:rPr lang="it-IT" sz="2400"/>
            </a:br>
            <a:r>
              <a:rPr lang="it-IT" sz="2400"/>
              <a:t>suddivise in </a:t>
            </a:r>
            <a:r>
              <a:rPr lang="it-IT" sz="2400" i="1"/>
              <a:t>prove di macro-</a:t>
            </a:r>
            <a:r>
              <a:rPr lang="it-IT" sz="2400"/>
              <a:t> e </a:t>
            </a:r>
            <a:r>
              <a:rPr lang="it-IT" sz="2400" i="1"/>
              <a:t>microdurezza</a:t>
            </a:r>
            <a:r>
              <a:rPr lang="it-IT" sz="2400"/>
              <a:t>, in relazione al volume di materiale interessato</a:t>
            </a:r>
          </a:p>
          <a:p>
            <a:pPr>
              <a:lnSpc>
                <a:spcPct val="80000"/>
              </a:lnSpc>
            </a:pPr>
            <a:r>
              <a:rPr lang="it-IT" sz="2400" i="1" u="sng"/>
              <a:t>prove dinamiche</a:t>
            </a:r>
            <a:r>
              <a:rPr lang="it-IT" sz="2400"/>
              <a:t>: carico istantaneo applicato mediante un elemento che urta contro la superficie del materiale e rimbalza ad una certa altezza (Shore).</a:t>
            </a:r>
          </a:p>
          <a:p>
            <a:pPr algn="just" eaLnBrk="1" hangingPunct="1">
              <a:lnSpc>
                <a:spcPct val="80000"/>
              </a:lnSpc>
            </a:pPr>
            <a:endParaRPr lang="it-IT" sz="24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4400" b="1" i="0" u="none" strike="noStrike" kern="0" cap="none" spc="0" normalizeH="0" baseline="0" noProof="0">
                <a:ln>
                  <a:noFill/>
                </a:ln>
                <a:solidFill>
                  <a:schemeClr val="tx2"/>
                </a:solidFill>
                <a:effectLst/>
                <a:uLnTx/>
                <a:uFillTx/>
                <a:latin typeface="+mj-lt"/>
                <a:ea typeface="+mj-ea"/>
                <a:cs typeface="+mj-cs"/>
              </a:rPr>
              <a:t>Prove di Durezza</a:t>
            </a:r>
            <a:endParaRPr kumimoji="0" lang="it-IT" sz="4400" b="1" i="0" u="none" strike="noStrike" kern="0" cap="none" spc="0" normalizeH="0" baseline="0" noProof="0" dirty="0">
              <a:ln>
                <a:noFill/>
              </a:ln>
              <a:solidFill>
                <a:schemeClr val="tx2"/>
              </a:solidFill>
              <a:effectLst/>
              <a:uLnTx/>
              <a:uFillTx/>
              <a:latin typeface="+mj-lt"/>
              <a:ea typeface="+mj-ea"/>
              <a:cs typeface="+mj-cs"/>
            </a:endParaRPr>
          </a:p>
        </p:txBody>
      </p:sp>
      <p:pic>
        <p:nvPicPr>
          <p:cNvPr id="2050" name="Picture 2"/>
          <p:cNvPicPr>
            <a:picLocks noChangeAspect="1" noChangeArrowheads="1"/>
          </p:cNvPicPr>
          <p:nvPr/>
        </p:nvPicPr>
        <p:blipFill>
          <a:blip r:embed="rId2" cstate="print"/>
          <a:srcRect/>
          <a:stretch>
            <a:fillRect/>
          </a:stretch>
        </p:blipFill>
        <p:spPr bwMode="auto">
          <a:xfrm>
            <a:off x="457200" y="990601"/>
            <a:ext cx="8229600" cy="5410200"/>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457200" y="152400"/>
            <a:ext cx="8229600" cy="884238"/>
          </a:xfrm>
          <a:noFill/>
        </p:spPr>
        <p:txBody>
          <a:bodyPr>
            <a:normAutofit/>
          </a:bodyPr>
          <a:lstStyle/>
          <a:p>
            <a:pPr algn="ctr" eaLnBrk="1" hangingPunct="1"/>
            <a:r>
              <a:rPr lang="it-IT" b="1" dirty="0"/>
              <a:t>Durezza </a:t>
            </a:r>
            <a:r>
              <a:rPr lang="it-IT" b="1" dirty="0" err="1"/>
              <a:t>Mohs</a:t>
            </a:r>
            <a:endParaRPr lang="it-IT" b="1" dirty="0"/>
          </a:p>
        </p:txBody>
      </p:sp>
      <p:sp>
        <p:nvSpPr>
          <p:cNvPr id="6146" name="Rectangle 2"/>
          <p:cNvSpPr>
            <a:spLocks noGrp="1" noChangeArrowheads="1"/>
          </p:cNvSpPr>
          <p:nvPr>
            <p:ph idx="1"/>
          </p:nvPr>
        </p:nvSpPr>
        <p:spPr>
          <a:xfrm>
            <a:off x="457200" y="1143000"/>
            <a:ext cx="8229600" cy="3352800"/>
          </a:xfrm>
        </p:spPr>
        <p:txBody>
          <a:bodyPr>
            <a:normAutofit/>
          </a:bodyPr>
          <a:lstStyle/>
          <a:p>
            <a:pPr eaLnBrk="1" hangingPunct="1">
              <a:lnSpc>
                <a:spcPct val="80000"/>
              </a:lnSpc>
              <a:buFontTx/>
              <a:buNone/>
            </a:pPr>
            <a:r>
              <a:rPr lang="it-IT" sz="2400"/>
              <a:t>Nel 1822 Mohs propose una scala costituita da dieci minerali ordinati nel senso delle durezze crescenti</a:t>
            </a:r>
          </a:p>
          <a:p>
            <a:pPr eaLnBrk="1" hangingPunct="1">
              <a:lnSpc>
                <a:spcPct val="80000"/>
              </a:lnSpc>
              <a:buFontTx/>
              <a:buNone/>
            </a:pPr>
            <a:r>
              <a:rPr lang="it-IT" sz="2400"/>
              <a:t>Ciascun materiale scalfisce quello che lo precede e si lascia scalfire da quello che lo segue</a:t>
            </a:r>
          </a:p>
          <a:p>
            <a:pPr eaLnBrk="1" hangingPunct="1">
              <a:lnSpc>
                <a:spcPct val="80000"/>
              </a:lnSpc>
              <a:buFontTx/>
              <a:buNone/>
            </a:pPr>
            <a:endParaRPr lang="it-IT" sz="2400"/>
          </a:p>
          <a:p>
            <a:pPr eaLnBrk="1" hangingPunct="1">
              <a:lnSpc>
                <a:spcPct val="80000"/>
              </a:lnSpc>
              <a:buFont typeface="Wingdings" pitchFamily="2" charset="2"/>
              <a:buChar char="à"/>
            </a:pPr>
            <a:r>
              <a:rPr lang="it-IT" sz="2400"/>
              <a:t>in metallurgia questa scala non viene utilizzata perché il metodo non ha alcuna capacità distintiva:</a:t>
            </a:r>
          </a:p>
          <a:p>
            <a:pPr eaLnBrk="1" hangingPunct="1">
              <a:lnSpc>
                <a:spcPct val="80000"/>
              </a:lnSpc>
              <a:buFont typeface="Wingdings" pitchFamily="2" charset="2"/>
              <a:buChar char="à"/>
            </a:pPr>
            <a:r>
              <a:rPr lang="it-IT" sz="2400"/>
              <a:t>le durezze dei materiali metallici di interesse tecnologico differiscono così poco tra loro che i relativi valori cadono solo tra i termini 4 e 8 della scala Mohs</a:t>
            </a:r>
          </a:p>
        </p:txBody>
      </p:sp>
      <p:graphicFrame>
        <p:nvGraphicFramePr>
          <p:cNvPr id="9285" name="Group 69"/>
          <p:cNvGraphicFramePr>
            <a:graphicFrameLocks noGrp="1"/>
          </p:cNvGraphicFramePr>
          <p:nvPr/>
        </p:nvGraphicFramePr>
        <p:xfrm>
          <a:off x="304800" y="4800600"/>
          <a:ext cx="8534400" cy="1584960"/>
        </p:xfrm>
        <a:graphic>
          <a:graphicData uri="http://schemas.openxmlformats.org/drawingml/2006/table">
            <a:tbl>
              <a:tblPr/>
              <a:tblGrid>
                <a:gridCol w="2133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133600">
                  <a:extLst>
                    <a:ext uri="{9D8B030D-6E8A-4147-A177-3AD203B41FA5}">
                      <a16:colId xmlns:a16="http://schemas.microsoft.com/office/drawing/2014/main" val="20003"/>
                    </a:ext>
                  </a:extLst>
                </a:gridCol>
              </a:tblGrid>
              <a:tr h="2603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1" i="1" u="none" strike="noStrike" cap="none" normalizeH="0" baseline="0">
                          <a:ln>
                            <a:noFill/>
                          </a:ln>
                          <a:solidFill>
                            <a:schemeClr val="tx1"/>
                          </a:solidFill>
                          <a:effectLst/>
                          <a:latin typeface="Arial" charset="0"/>
                          <a:cs typeface="Arial" charset="0"/>
                        </a:rPr>
                        <a:t>Metallo o lega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1" i="1" u="none" strike="noStrike" cap="none" normalizeH="0" baseline="0">
                          <a:ln>
                            <a:noFill/>
                          </a:ln>
                          <a:solidFill>
                            <a:schemeClr val="tx1"/>
                          </a:solidFill>
                          <a:effectLst/>
                          <a:latin typeface="Arial" charset="0"/>
                          <a:cs typeface="Arial" charset="0"/>
                        </a:rPr>
                        <a:t>durezza Mohs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1" i="1" u="none" strike="noStrike" cap="none" normalizeH="0" baseline="0">
                          <a:ln>
                            <a:noFill/>
                          </a:ln>
                          <a:solidFill>
                            <a:schemeClr val="tx1"/>
                          </a:solidFill>
                          <a:effectLst/>
                          <a:latin typeface="Arial" charset="0"/>
                          <a:cs typeface="Arial" charset="0"/>
                        </a:rPr>
                        <a:t>Metallo o lega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1" i="1" u="none" strike="noStrike" cap="none" normalizeH="0" baseline="0">
                          <a:ln>
                            <a:noFill/>
                          </a:ln>
                          <a:solidFill>
                            <a:schemeClr val="tx1"/>
                          </a:solidFill>
                          <a:effectLst/>
                          <a:latin typeface="Arial" charset="0"/>
                          <a:cs typeface="Arial" charset="0"/>
                        </a:rPr>
                        <a:t>durezza Mohs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03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Piombo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914400" rtl="0" eaLnBrk="0" fontAlgn="base" latinLnBrk="0" hangingPunct="0">
                        <a:lnSpc>
                          <a:spcPct val="100000"/>
                        </a:lnSpc>
                        <a:spcBef>
                          <a:spcPct val="20000"/>
                        </a:spcBef>
                        <a:spcAft>
                          <a:spcPct val="0"/>
                        </a:spcAft>
                        <a:buClrTx/>
                        <a:buSzTx/>
                        <a:buFontTx/>
                        <a:buAutoNum type="arabicPlain"/>
                        <a:tabLst/>
                      </a:pPr>
                      <a:r>
                        <a:rPr kumimoji="0" lang="it-IT" sz="16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Ferro e sue leghe ricotte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914400" rtl="0" eaLnBrk="0" fontAlgn="base" latinLnBrk="0" hangingPunct="0">
                        <a:lnSpc>
                          <a:spcPct val="100000"/>
                        </a:lnSpc>
                        <a:spcBef>
                          <a:spcPct val="20000"/>
                        </a:spcBef>
                        <a:spcAft>
                          <a:spcPct val="0"/>
                        </a:spcAft>
                        <a:buClrTx/>
                        <a:buSzTx/>
                        <a:buFontTx/>
                        <a:buAutoNum type="arabicPlain" startAt="4"/>
                        <a:tabLst/>
                      </a:pPr>
                      <a:r>
                        <a:rPr kumimoji="0" lang="it-IT" sz="16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03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Rame e sue leghe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914400" rtl="0" eaLnBrk="0" fontAlgn="base" latinLnBrk="0" hangingPunct="0">
                        <a:lnSpc>
                          <a:spcPct val="100000"/>
                        </a:lnSpc>
                        <a:spcBef>
                          <a:spcPct val="20000"/>
                        </a:spcBef>
                        <a:spcAft>
                          <a:spcPct val="0"/>
                        </a:spcAft>
                        <a:buClrTx/>
                        <a:buSzTx/>
                        <a:buFontTx/>
                        <a:buAutoNum type="arabicPlain" startAt="2"/>
                        <a:tabLst/>
                      </a:pPr>
                      <a:r>
                        <a:rPr kumimoji="0" lang="it-IT" sz="16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Acciai temprati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914400" rtl="0" eaLnBrk="0" fontAlgn="base" latinLnBrk="0" hangingPunct="0">
                        <a:lnSpc>
                          <a:spcPct val="100000"/>
                        </a:lnSpc>
                        <a:spcBef>
                          <a:spcPct val="20000"/>
                        </a:spcBef>
                        <a:spcAft>
                          <a:spcPct val="0"/>
                        </a:spcAft>
                        <a:buClrTx/>
                        <a:buSzTx/>
                        <a:buFontTx/>
                        <a:buAutoNum type="arabicPlain" startAt="5"/>
                        <a:tabLst/>
                      </a:pPr>
                      <a:r>
                        <a:rPr kumimoji="0" lang="it-IT" sz="16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49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Zinco e sue leghe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914400" rtl="0" eaLnBrk="0" fontAlgn="base" latinLnBrk="0" hangingPunct="0">
                        <a:lnSpc>
                          <a:spcPct val="100000"/>
                        </a:lnSpc>
                        <a:spcBef>
                          <a:spcPct val="20000"/>
                        </a:spcBef>
                        <a:spcAft>
                          <a:spcPct val="0"/>
                        </a:spcAft>
                        <a:buClrTx/>
                        <a:buSzTx/>
                        <a:buFontTx/>
                        <a:buAutoNum type="arabicPlain" startAt="4"/>
                        <a:tabLst/>
                      </a:pPr>
                      <a:r>
                        <a:rPr kumimoji="0" lang="it-IT" sz="16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Carburi metallici sint.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914400" rtl="0" eaLnBrk="0" fontAlgn="base" latinLnBrk="0" hangingPunct="0">
                        <a:lnSpc>
                          <a:spcPct val="100000"/>
                        </a:lnSpc>
                        <a:spcBef>
                          <a:spcPct val="20000"/>
                        </a:spcBef>
                        <a:spcAft>
                          <a:spcPct val="0"/>
                        </a:spcAft>
                        <a:buClrTx/>
                        <a:buSzTx/>
                        <a:buFontTx/>
                        <a:buAutoNum type="arabicPlain" startAt="8"/>
                        <a:tabLst/>
                      </a:pPr>
                      <a:r>
                        <a:rPr kumimoji="0" lang="it-IT" sz="16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609600" y="228600"/>
            <a:ext cx="8229600" cy="1143000"/>
          </a:xfrm>
          <a:noFill/>
        </p:spPr>
        <p:txBody>
          <a:bodyPr>
            <a:normAutofit/>
          </a:bodyPr>
          <a:lstStyle/>
          <a:p>
            <a:pPr algn="ctr" eaLnBrk="1" hangingPunct="1"/>
            <a:r>
              <a:rPr lang="it-IT" b="1" dirty="0"/>
              <a:t>Durezza </a:t>
            </a:r>
            <a:r>
              <a:rPr lang="it-IT" b="1" dirty="0" err="1"/>
              <a:t>Mohs</a:t>
            </a:r>
            <a:endParaRPr lang="it-IT" b="1" dirty="0"/>
          </a:p>
        </p:txBody>
      </p:sp>
      <p:pic>
        <p:nvPicPr>
          <p:cNvPr id="1026" name="Picture 2"/>
          <p:cNvPicPr>
            <a:picLocks noChangeAspect="1" noChangeArrowheads="1"/>
          </p:cNvPicPr>
          <p:nvPr/>
        </p:nvPicPr>
        <p:blipFill>
          <a:blip r:embed="rId2" cstate="print"/>
          <a:srcRect/>
          <a:stretch>
            <a:fillRect/>
          </a:stretch>
        </p:blipFill>
        <p:spPr bwMode="auto">
          <a:xfrm>
            <a:off x="762000" y="1524000"/>
            <a:ext cx="7696200" cy="3200400"/>
          </a:xfrm>
          <a:prstGeom prst="rect">
            <a:avLst/>
          </a:prstGeom>
          <a:noFill/>
          <a:ln w="9525">
            <a:noFill/>
            <a:miter lim="800000"/>
            <a:headEnd/>
            <a:tailEnd/>
          </a:ln>
        </p:spPr>
      </p:pic>
      <p:sp>
        <p:nvSpPr>
          <p:cNvPr id="6" name="Rettangolo 5"/>
          <p:cNvSpPr/>
          <p:nvPr/>
        </p:nvSpPr>
        <p:spPr>
          <a:xfrm>
            <a:off x="838200" y="4953000"/>
            <a:ext cx="7543800" cy="1384995"/>
          </a:xfrm>
          <a:prstGeom prst="rect">
            <a:avLst/>
          </a:prstGeom>
        </p:spPr>
        <p:txBody>
          <a:bodyPr wrap="square">
            <a:spAutoFit/>
          </a:bodyPr>
          <a:lstStyle/>
          <a:p>
            <a:pPr algn="ctr"/>
            <a:r>
              <a:rPr lang="it-IT" sz="2800" dirty="0"/>
              <a:t>Per determinare la durezza di un campione non si fa altro che provare quali elementi della scala riesce a scalfire e da quali viene scalfito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229600" cy="884238"/>
          </a:xfrm>
        </p:spPr>
        <p:txBody>
          <a:bodyPr>
            <a:normAutofit/>
          </a:bodyPr>
          <a:lstStyle/>
          <a:p>
            <a:pPr algn="ctr" eaLnBrk="1" hangingPunct="1"/>
            <a:r>
              <a:rPr lang="it-IT" b="1" dirty="0"/>
              <a:t>Durezza Brinell (UNI 570-75)</a:t>
            </a:r>
          </a:p>
        </p:txBody>
      </p:sp>
      <p:sp>
        <p:nvSpPr>
          <p:cNvPr id="7171" name="Rectangle 3"/>
          <p:cNvSpPr>
            <a:spLocks noGrp="1" noChangeArrowheads="1"/>
          </p:cNvSpPr>
          <p:nvPr>
            <p:ph idx="1"/>
          </p:nvPr>
        </p:nvSpPr>
        <p:spPr>
          <a:xfrm>
            <a:off x="304800" y="1752600"/>
            <a:ext cx="8229600" cy="4724400"/>
          </a:xfrm>
        </p:spPr>
        <p:txBody>
          <a:bodyPr/>
          <a:lstStyle/>
          <a:p>
            <a:pPr algn="just" eaLnBrk="1" hangingPunct="1">
              <a:lnSpc>
                <a:spcPct val="80000"/>
              </a:lnSpc>
            </a:pPr>
            <a:r>
              <a:rPr lang="it-IT" sz="2400" dirty="0"/>
              <a:t>Consiste nel comprimere sulla superficie del materiale in esame un penetratore a forma di </a:t>
            </a:r>
            <a:r>
              <a:rPr lang="it-IT" sz="2400" b="1" i="1" dirty="0"/>
              <a:t>sfera</a:t>
            </a:r>
            <a:r>
              <a:rPr lang="it-IT" sz="2400" dirty="0"/>
              <a:t>, in acciaio duro (HV ≥ 850) ed avente </a:t>
            </a:r>
            <a:r>
              <a:rPr lang="it-IT" sz="2400" u="sng" dirty="0"/>
              <a:t>diametro </a:t>
            </a:r>
            <a:r>
              <a:rPr lang="it-IT" sz="2400" i="1" u="sng" dirty="0"/>
              <a:t>D</a:t>
            </a:r>
            <a:r>
              <a:rPr lang="it-IT" sz="2400" dirty="0"/>
              <a:t>, attraverso l'azione di una </a:t>
            </a:r>
            <a:r>
              <a:rPr lang="it-IT" sz="2400" u="sng" dirty="0"/>
              <a:t>forza </a:t>
            </a:r>
            <a:r>
              <a:rPr lang="it-IT" sz="2400" i="1" u="sng" dirty="0"/>
              <a:t>F</a:t>
            </a:r>
            <a:r>
              <a:rPr lang="it-IT" sz="2400" dirty="0"/>
              <a:t>, detta carico di prova</a:t>
            </a:r>
          </a:p>
          <a:p>
            <a:pPr algn="just" eaLnBrk="1" hangingPunct="1">
              <a:lnSpc>
                <a:spcPct val="80000"/>
              </a:lnSpc>
            </a:pPr>
            <a:endParaRPr lang="it-IT" sz="2400" dirty="0"/>
          </a:p>
          <a:p>
            <a:pPr algn="just" eaLnBrk="1" hangingPunct="1">
              <a:lnSpc>
                <a:spcPct val="80000"/>
              </a:lnSpc>
            </a:pPr>
            <a:r>
              <a:rPr lang="it-IT" sz="2400" dirty="0"/>
              <a:t>Il carico viene mantenuto sulla superficie per un </a:t>
            </a:r>
            <a:r>
              <a:rPr lang="it-IT" sz="2400" u="sng" dirty="0"/>
              <a:t>tempo</a:t>
            </a:r>
            <a:r>
              <a:rPr lang="it-IT" sz="2400" dirty="0"/>
              <a:t> prestabilito (normalmente 30 secondi)</a:t>
            </a:r>
          </a:p>
          <a:p>
            <a:pPr algn="just" eaLnBrk="1" hangingPunct="1">
              <a:lnSpc>
                <a:spcPct val="80000"/>
              </a:lnSpc>
              <a:buFontTx/>
              <a:buNone/>
            </a:pPr>
            <a:endParaRPr lang="it-IT" sz="2400" dirty="0"/>
          </a:p>
          <a:p>
            <a:pPr algn="just" eaLnBrk="1" hangingPunct="1">
              <a:lnSpc>
                <a:spcPct val="80000"/>
              </a:lnSpc>
            </a:pPr>
            <a:r>
              <a:rPr lang="it-IT" sz="2400" dirty="0"/>
              <a:t>Successivamente si rilevano la </a:t>
            </a:r>
            <a:r>
              <a:rPr lang="it-IT" sz="2400" u="sng" dirty="0"/>
              <a:t>profondità </a:t>
            </a:r>
            <a:r>
              <a:rPr lang="it-IT" sz="2400" i="1" u="sng" dirty="0"/>
              <a:t>p</a:t>
            </a:r>
            <a:r>
              <a:rPr lang="it-IT" sz="2400" dirty="0"/>
              <a:t> il </a:t>
            </a:r>
            <a:r>
              <a:rPr lang="it-IT" sz="2400" u="sng" dirty="0"/>
              <a:t>diametro </a:t>
            </a:r>
            <a:r>
              <a:rPr lang="it-IT" sz="2400" i="1" u="sng" dirty="0"/>
              <a:t>d</a:t>
            </a:r>
            <a:r>
              <a:rPr lang="it-IT" sz="2400" u="sng" dirty="0"/>
              <a:t> dell'impronta</a:t>
            </a:r>
            <a:r>
              <a:rPr lang="it-IT" sz="2400" dirty="0"/>
              <a:t> circolare così prodotta, in modo da definire la durezza Brinell (</a:t>
            </a:r>
            <a:r>
              <a:rPr lang="it-IT" sz="2400" b="1" i="1" dirty="0"/>
              <a:t>HB</a:t>
            </a:r>
            <a:r>
              <a:rPr lang="it-IT" sz="2400" i="1" dirty="0"/>
              <a:t>)</a:t>
            </a:r>
            <a:r>
              <a:rPr lang="it-IT" sz="2400" dirty="0"/>
              <a:t> come il rapporto tra il carico </a:t>
            </a:r>
            <a:r>
              <a:rPr lang="it-IT" sz="2400" i="1" dirty="0"/>
              <a:t>F</a:t>
            </a:r>
            <a:r>
              <a:rPr lang="it-IT" sz="2400" dirty="0"/>
              <a:t> applicato (in Newton) e l'area </a:t>
            </a:r>
            <a:r>
              <a:rPr lang="it-IT" sz="2400" i="1" dirty="0"/>
              <a:t>S</a:t>
            </a:r>
            <a:r>
              <a:rPr lang="it-IT" sz="2400" dirty="0"/>
              <a:t> della superficie dell'impronta (in </a:t>
            </a:r>
            <a:r>
              <a:rPr lang="it-IT" sz="2400" dirty="0" err="1"/>
              <a:t>mm²</a:t>
            </a:r>
            <a:r>
              <a:rPr lang="it-IT" sz="2400" dirty="0"/>
              <a: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Durezza Brinell</a:t>
            </a:r>
          </a:p>
        </p:txBody>
      </p:sp>
      <p:pic>
        <p:nvPicPr>
          <p:cNvPr id="8195" name="Picture 4"/>
          <p:cNvPicPr>
            <a:picLocks noChangeAspect="1" noChangeArrowheads="1"/>
          </p:cNvPicPr>
          <p:nvPr/>
        </p:nvPicPr>
        <p:blipFill>
          <a:blip r:embed="rId2" cstate="print"/>
          <a:srcRect/>
          <a:stretch>
            <a:fillRect/>
          </a:stretch>
        </p:blipFill>
        <p:spPr bwMode="auto">
          <a:xfrm>
            <a:off x="1066800" y="5695950"/>
            <a:ext cx="6934200" cy="933450"/>
          </a:xfrm>
          <a:prstGeom prst="rect">
            <a:avLst/>
          </a:prstGeom>
          <a:noFill/>
          <a:ln w="9525">
            <a:noFill/>
            <a:miter lim="800000"/>
            <a:headEnd/>
            <a:tailEnd/>
          </a:ln>
        </p:spPr>
      </p:pic>
      <p:sp>
        <p:nvSpPr>
          <p:cNvPr id="8196" name="Line 5"/>
          <p:cNvSpPr>
            <a:spLocks noChangeShapeType="1"/>
          </p:cNvSpPr>
          <p:nvPr/>
        </p:nvSpPr>
        <p:spPr bwMode="auto">
          <a:xfrm>
            <a:off x="1752600" y="6096000"/>
            <a:ext cx="228600" cy="0"/>
          </a:xfrm>
          <a:prstGeom prst="line">
            <a:avLst/>
          </a:prstGeom>
          <a:noFill/>
          <a:ln w="9525">
            <a:solidFill>
              <a:schemeClr val="tx1"/>
            </a:solidFill>
            <a:round/>
            <a:headEnd/>
            <a:tailEnd/>
          </a:ln>
        </p:spPr>
        <p:txBody>
          <a:bodyPr/>
          <a:lstStyle/>
          <a:p>
            <a:endParaRPr lang="it-IT"/>
          </a:p>
        </p:txBody>
      </p:sp>
      <p:sp>
        <p:nvSpPr>
          <p:cNvPr id="8197" name="Line 6"/>
          <p:cNvSpPr>
            <a:spLocks noChangeShapeType="1"/>
          </p:cNvSpPr>
          <p:nvPr/>
        </p:nvSpPr>
        <p:spPr bwMode="auto">
          <a:xfrm>
            <a:off x="1752600" y="6172200"/>
            <a:ext cx="228600" cy="0"/>
          </a:xfrm>
          <a:prstGeom prst="line">
            <a:avLst/>
          </a:prstGeom>
          <a:noFill/>
          <a:ln w="9525">
            <a:solidFill>
              <a:schemeClr val="tx1"/>
            </a:solidFill>
            <a:round/>
            <a:headEnd/>
            <a:tailEnd/>
          </a:ln>
        </p:spPr>
        <p:txBody>
          <a:bodyPr/>
          <a:lstStyle/>
          <a:p>
            <a:endParaRPr lang="it-IT"/>
          </a:p>
        </p:txBody>
      </p:sp>
      <p:sp>
        <p:nvSpPr>
          <p:cNvPr id="8198" name="Line 5"/>
          <p:cNvSpPr>
            <a:spLocks noChangeShapeType="1"/>
          </p:cNvSpPr>
          <p:nvPr/>
        </p:nvSpPr>
        <p:spPr bwMode="auto">
          <a:xfrm>
            <a:off x="3429000" y="6096000"/>
            <a:ext cx="228600" cy="0"/>
          </a:xfrm>
          <a:prstGeom prst="line">
            <a:avLst/>
          </a:prstGeom>
          <a:noFill/>
          <a:ln w="9525">
            <a:solidFill>
              <a:schemeClr val="tx1"/>
            </a:solidFill>
            <a:round/>
            <a:headEnd/>
            <a:tailEnd/>
          </a:ln>
        </p:spPr>
        <p:txBody>
          <a:bodyPr/>
          <a:lstStyle/>
          <a:p>
            <a:endParaRPr lang="it-IT"/>
          </a:p>
        </p:txBody>
      </p:sp>
      <p:sp>
        <p:nvSpPr>
          <p:cNvPr id="8199" name="Line 6"/>
          <p:cNvSpPr>
            <a:spLocks noChangeShapeType="1"/>
          </p:cNvSpPr>
          <p:nvPr/>
        </p:nvSpPr>
        <p:spPr bwMode="auto">
          <a:xfrm>
            <a:off x="3429000" y="6172200"/>
            <a:ext cx="228600" cy="0"/>
          </a:xfrm>
          <a:prstGeom prst="line">
            <a:avLst/>
          </a:prstGeom>
          <a:noFill/>
          <a:ln w="9525">
            <a:solidFill>
              <a:schemeClr val="tx1"/>
            </a:solidFill>
            <a:round/>
            <a:headEnd/>
            <a:tailEnd/>
          </a:ln>
        </p:spPr>
        <p:txBody>
          <a:bodyPr/>
          <a:lstStyle/>
          <a:p>
            <a:endParaRPr lang="it-IT"/>
          </a:p>
        </p:txBody>
      </p:sp>
      <p:pic>
        <p:nvPicPr>
          <p:cNvPr id="8200" name="Picture 10" descr="brinnell"/>
          <p:cNvPicPr>
            <a:picLocks noChangeAspect="1" noChangeArrowheads="1"/>
          </p:cNvPicPr>
          <p:nvPr/>
        </p:nvPicPr>
        <p:blipFill>
          <a:blip r:embed="rId3" cstate="print"/>
          <a:srcRect/>
          <a:stretch>
            <a:fillRect/>
          </a:stretch>
        </p:blipFill>
        <p:spPr bwMode="auto">
          <a:xfrm>
            <a:off x="2286000" y="1143000"/>
            <a:ext cx="4056063" cy="4191000"/>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4294967295"/>
          </p:nvPr>
        </p:nvSpPr>
        <p:spPr>
          <a:xfrm>
            <a:off x="381000" y="1219200"/>
            <a:ext cx="8229600" cy="5486400"/>
          </a:xfrm>
        </p:spPr>
        <p:txBody>
          <a:bodyPr/>
          <a:lstStyle/>
          <a:p>
            <a:pPr algn="just" eaLnBrk="1" hangingPunct="1">
              <a:lnSpc>
                <a:spcPct val="80000"/>
              </a:lnSpc>
            </a:pPr>
            <a:r>
              <a:rPr lang="it-IT" sz="2400" dirty="0"/>
              <a:t>Il valore che si ottiene può essere definito come la </a:t>
            </a:r>
            <a:r>
              <a:rPr lang="it-IT" sz="2400" u="sng" dirty="0"/>
              <a:t>pressione media</a:t>
            </a:r>
            <a:r>
              <a:rPr lang="it-IT" sz="2400" dirty="0"/>
              <a:t> esercitata dalla sfera sul provino in corrispondenza dell'impronta</a:t>
            </a:r>
          </a:p>
          <a:p>
            <a:pPr algn="just" eaLnBrk="1" hangingPunct="1">
              <a:lnSpc>
                <a:spcPct val="80000"/>
              </a:lnSpc>
            </a:pPr>
            <a:endParaRPr lang="it-IT" sz="1000" dirty="0"/>
          </a:p>
          <a:p>
            <a:pPr algn="just" eaLnBrk="1" hangingPunct="1">
              <a:lnSpc>
                <a:spcPct val="80000"/>
              </a:lnSpc>
              <a:buFontTx/>
              <a:buNone/>
            </a:pPr>
            <a:r>
              <a:rPr lang="it-IT" sz="2400" dirty="0"/>
              <a:t>		</a:t>
            </a:r>
            <a:r>
              <a:rPr lang="it-IT" sz="2400" dirty="0">
                <a:sym typeface="Wingdings" pitchFamily="2" charset="2"/>
              </a:rPr>
              <a:t> </a:t>
            </a:r>
            <a:r>
              <a:rPr lang="it-IT" sz="2000" dirty="0"/>
              <a:t>resistenza media o reazione vincolare d'appoggio che</a:t>
            </a:r>
            <a:br>
              <a:rPr lang="it-IT" sz="2000" dirty="0"/>
            </a:br>
            <a:r>
              <a:rPr lang="it-IT" sz="2000" dirty="0"/>
              <a:t>	      	 l'unità di superficie del materiale in esame oppone alla</a:t>
            </a:r>
            <a:br>
              <a:rPr lang="it-IT" sz="2000" dirty="0"/>
            </a:br>
            <a:r>
              <a:rPr lang="it-IT" sz="2000" dirty="0"/>
              <a:t>	      	 penetrazione del solido sferico</a:t>
            </a:r>
          </a:p>
          <a:p>
            <a:pPr algn="just" eaLnBrk="1" hangingPunct="1">
              <a:lnSpc>
                <a:spcPct val="80000"/>
              </a:lnSpc>
              <a:buFontTx/>
              <a:buNone/>
            </a:pPr>
            <a:endParaRPr lang="it-IT" sz="2400" dirty="0"/>
          </a:p>
          <a:p>
            <a:pPr>
              <a:lnSpc>
                <a:spcPct val="80000"/>
              </a:lnSpc>
            </a:pPr>
            <a:r>
              <a:rPr lang="it-IT" sz="2400" dirty="0"/>
              <a:t>Considerando uno stesso materiale e variando il carico applicato a parità di diametro della sfera oppure variando quest'ultimo a parità di carico, si ottengono valori di durezza più o meno diversi (varia la distribuzione delle pressioni ed il materiale incrudisce in maniera diversa)</a:t>
            </a:r>
          </a:p>
          <a:p>
            <a:pPr>
              <a:lnSpc>
                <a:spcPct val="80000"/>
              </a:lnSpc>
            </a:pPr>
            <a:endParaRPr lang="it-IT" sz="1000" dirty="0"/>
          </a:p>
          <a:p>
            <a:pPr>
              <a:lnSpc>
                <a:spcPct val="80000"/>
              </a:lnSpc>
              <a:buFontTx/>
              <a:buNone/>
            </a:pPr>
            <a:r>
              <a:rPr lang="it-IT" sz="2000" dirty="0">
                <a:sym typeface="Wingdings" pitchFamily="2" charset="2"/>
              </a:rPr>
              <a:t>		 i</a:t>
            </a:r>
            <a:r>
              <a:rPr lang="it-IT" sz="2000" dirty="0"/>
              <a:t>n tale situazione l'espressione della durezza Brinell assume</a:t>
            </a:r>
            <a:br>
              <a:rPr lang="it-IT" sz="2000" dirty="0"/>
            </a:br>
            <a:r>
              <a:rPr lang="it-IT" sz="2000" dirty="0"/>
              <a:t>	     	un significato relativo</a:t>
            </a:r>
          </a:p>
          <a:p>
            <a:pPr>
              <a:lnSpc>
                <a:spcPct val="80000"/>
              </a:lnSpc>
              <a:buFontTx/>
              <a:buNone/>
            </a:pPr>
            <a:endParaRPr lang="it-IT" sz="2000" dirty="0"/>
          </a:p>
        </p:txBody>
      </p:sp>
      <p:sp>
        <p:nvSpPr>
          <p:cNvPr id="5" name="Rectangle 2"/>
          <p:cNvSpPr txBox="1">
            <a:spLocks noChangeArrowheads="1"/>
          </p:cNvSpPr>
          <p:nvPr/>
        </p:nvSpPr>
        <p:spPr>
          <a:xfrm>
            <a:off x="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Durezza Brinell</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4294967295"/>
          </p:nvPr>
        </p:nvSpPr>
        <p:spPr>
          <a:xfrm>
            <a:off x="609600" y="1143000"/>
            <a:ext cx="8229600" cy="5486400"/>
          </a:xfrm>
        </p:spPr>
        <p:txBody>
          <a:bodyPr>
            <a:normAutofit lnSpcReduction="10000"/>
          </a:bodyPr>
          <a:lstStyle/>
          <a:p>
            <a:r>
              <a:rPr lang="it-IT" sz="2400" dirty="0"/>
              <a:t>Le </a:t>
            </a:r>
            <a:r>
              <a:rPr lang="it-IT" sz="2400" u="sng" dirty="0"/>
              <a:t>condizioni fondamentali di prova</a:t>
            </a:r>
            <a:r>
              <a:rPr lang="it-IT" sz="2400" dirty="0"/>
              <a:t> devono essere indicate mediante indici successivi alla sigla </a:t>
            </a:r>
            <a:r>
              <a:rPr lang="it-IT" sz="2400" i="1" dirty="0"/>
              <a:t>HB</a:t>
            </a:r>
            <a:endParaRPr lang="it-IT" sz="1000" dirty="0"/>
          </a:p>
          <a:p>
            <a:pPr algn="ctr">
              <a:buFontTx/>
              <a:buNone/>
            </a:pPr>
            <a:r>
              <a:rPr lang="it-IT" sz="2000" i="1" dirty="0"/>
              <a:t>diametro sfera [mm]</a:t>
            </a:r>
            <a:r>
              <a:rPr lang="it-IT" sz="2000" dirty="0"/>
              <a:t>/</a:t>
            </a:r>
            <a:r>
              <a:rPr lang="it-IT" sz="2000" i="1" dirty="0"/>
              <a:t>carico applicato [kg]</a:t>
            </a:r>
            <a:r>
              <a:rPr lang="it-IT" sz="2000" dirty="0"/>
              <a:t>/</a:t>
            </a:r>
            <a:r>
              <a:rPr lang="it-IT" sz="2000" i="1" dirty="0"/>
              <a:t>tempo di applicazione [s]</a:t>
            </a:r>
          </a:p>
          <a:p>
            <a:pPr algn="ctr">
              <a:buFontTx/>
              <a:buNone/>
            </a:pPr>
            <a:r>
              <a:rPr lang="it-IT" sz="3000" dirty="0"/>
              <a:t>450 </a:t>
            </a:r>
            <a:r>
              <a:rPr lang="it-IT" sz="3000" i="1" dirty="0"/>
              <a:t>HB</a:t>
            </a:r>
            <a:r>
              <a:rPr lang="it-IT" sz="3000" i="1" baseline="-25000" dirty="0"/>
              <a:t>2/120/20</a:t>
            </a:r>
          </a:p>
          <a:p>
            <a:pPr algn="ctr">
              <a:buFontTx/>
              <a:buNone/>
            </a:pPr>
            <a:endParaRPr lang="it-IT" sz="3000" i="1" baseline="-25000" dirty="0"/>
          </a:p>
          <a:p>
            <a:r>
              <a:rPr lang="it-IT" sz="2400" dirty="0"/>
              <a:t>Nel caso in cui gli indici non vengano riportati, significa che le condizioni di prova sono quelle normali imposte dalle norme UNI</a:t>
            </a:r>
          </a:p>
          <a:p>
            <a:pPr>
              <a:buFontTx/>
              <a:buNone/>
            </a:pPr>
            <a:r>
              <a:rPr lang="it-IT" sz="2400" i="1" dirty="0"/>
              <a:t>		</a:t>
            </a:r>
            <a:r>
              <a:rPr lang="it-IT" sz="2000" i="1" dirty="0"/>
              <a:t>D</a:t>
            </a:r>
            <a:r>
              <a:rPr lang="it-IT" sz="2000" dirty="0"/>
              <a:t> = 10 mm</a:t>
            </a:r>
            <a:br>
              <a:rPr lang="it-IT" sz="2000" dirty="0"/>
            </a:br>
            <a:r>
              <a:rPr lang="it-IT" sz="2000" dirty="0"/>
              <a:t>	</a:t>
            </a:r>
            <a:r>
              <a:rPr lang="it-IT" sz="2000" i="1" dirty="0"/>
              <a:t>F</a:t>
            </a:r>
            <a:r>
              <a:rPr lang="it-IT" sz="2000" dirty="0"/>
              <a:t> = 29400 N (= 3000 kg)</a:t>
            </a:r>
            <a:br>
              <a:rPr lang="it-IT" sz="2000" dirty="0"/>
            </a:br>
            <a:r>
              <a:rPr lang="it-IT" sz="2000" dirty="0"/>
              <a:t>	permanenza di 15 secondi</a:t>
            </a:r>
          </a:p>
          <a:p>
            <a:pPr>
              <a:buFontTx/>
              <a:buNone/>
            </a:pPr>
            <a:endParaRPr lang="it-IT" sz="2000" dirty="0"/>
          </a:p>
          <a:p>
            <a:r>
              <a:rPr lang="it-IT" sz="2400" dirty="0"/>
              <a:t>relazione semiempirica tra </a:t>
            </a:r>
            <a:r>
              <a:rPr lang="it-IT" sz="2400" i="1" dirty="0"/>
              <a:t>HB</a:t>
            </a:r>
            <a:r>
              <a:rPr lang="it-IT" sz="2400" dirty="0"/>
              <a:t> e </a:t>
            </a:r>
            <a:r>
              <a:rPr lang="it-IT" sz="2400" i="1" dirty="0" err="1"/>
              <a:t>R</a:t>
            </a:r>
            <a:r>
              <a:rPr lang="it-IT" sz="2400" i="1" baseline="-25000" dirty="0" err="1"/>
              <a:t>m</a:t>
            </a:r>
            <a:r>
              <a:rPr lang="it-IT" sz="2400" i="1" dirty="0"/>
              <a:t>  </a:t>
            </a:r>
            <a:r>
              <a:rPr lang="it-IT" sz="2400" i="1" dirty="0">
                <a:sym typeface="Wingdings" pitchFamily="2" charset="2"/>
              </a:rPr>
              <a:t>   </a:t>
            </a:r>
            <a:r>
              <a:rPr lang="it-IT" sz="2400" i="1" dirty="0" err="1"/>
              <a:t>R</a:t>
            </a:r>
            <a:r>
              <a:rPr lang="it-IT" sz="2400" i="1" baseline="-25000" dirty="0" err="1"/>
              <a:t>m</a:t>
            </a:r>
            <a:r>
              <a:rPr lang="it-IT" sz="2400" i="1" dirty="0"/>
              <a:t> = h HB</a:t>
            </a:r>
          </a:p>
          <a:p>
            <a:pPr>
              <a:buFontTx/>
              <a:buNone/>
            </a:pPr>
            <a:r>
              <a:rPr lang="it-IT" sz="2000" dirty="0"/>
              <a:t>		h dipende da </a:t>
            </a:r>
            <a:r>
              <a:rPr lang="it-IT" sz="2000" dirty="0" err="1"/>
              <a:t>R</a:t>
            </a:r>
            <a:r>
              <a:rPr lang="it-IT" sz="2000" baseline="-25000" dirty="0" err="1"/>
              <a:t>s</a:t>
            </a:r>
            <a:r>
              <a:rPr lang="it-IT" sz="2000" dirty="0"/>
              <a:t>/</a:t>
            </a:r>
            <a:r>
              <a:rPr lang="it-IT" sz="2000" dirty="0" err="1"/>
              <a:t>R</a:t>
            </a:r>
            <a:r>
              <a:rPr lang="it-IT" sz="2000" baseline="-25000" dirty="0" err="1"/>
              <a:t>m</a:t>
            </a:r>
            <a:endParaRPr lang="it-IT" sz="2000" baseline="-25000" dirty="0"/>
          </a:p>
          <a:p>
            <a:pPr>
              <a:buFontTx/>
              <a:buNone/>
            </a:pPr>
            <a:endParaRPr lang="it-IT" sz="2400" dirty="0"/>
          </a:p>
        </p:txBody>
      </p:sp>
      <p:sp>
        <p:nvSpPr>
          <p:cNvPr id="4" name="Rectangle 2"/>
          <p:cNvSpPr txBox="1">
            <a:spLocks noChangeArrowheads="1"/>
          </p:cNvSpPr>
          <p:nvPr/>
        </p:nvSpPr>
        <p:spPr>
          <a:xfrm>
            <a:off x="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Durezza Brinell</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4294967295"/>
          </p:nvPr>
        </p:nvSpPr>
        <p:spPr>
          <a:xfrm>
            <a:off x="609600" y="1066800"/>
            <a:ext cx="8229600" cy="5638800"/>
          </a:xfrm>
        </p:spPr>
        <p:txBody>
          <a:bodyPr>
            <a:normAutofit/>
          </a:bodyPr>
          <a:lstStyle/>
          <a:p>
            <a:pPr>
              <a:lnSpc>
                <a:spcPct val="80000"/>
              </a:lnSpc>
            </a:pPr>
            <a:r>
              <a:rPr lang="it-IT" sz="2400" dirty="0"/>
              <a:t>La </a:t>
            </a:r>
            <a:r>
              <a:rPr lang="it-IT" sz="2400" u="sng" dirty="0"/>
              <a:t>prova</a:t>
            </a:r>
            <a:r>
              <a:rPr lang="it-IT" sz="2400" dirty="0"/>
              <a:t> può essere considerata </a:t>
            </a:r>
            <a:r>
              <a:rPr lang="it-IT" sz="2400" u="sng" dirty="0"/>
              <a:t>valida</a:t>
            </a:r>
            <a:r>
              <a:rPr lang="it-IT" sz="2400" dirty="0"/>
              <a:t> solo se vengono rispettate le seguenti condizioni sperimentali:</a:t>
            </a:r>
          </a:p>
          <a:p>
            <a:pPr>
              <a:lnSpc>
                <a:spcPct val="80000"/>
              </a:lnSpc>
              <a:buFontTx/>
              <a:buNone/>
            </a:pPr>
            <a:r>
              <a:rPr lang="it-IT" sz="1200" dirty="0"/>
              <a:t>		</a:t>
            </a:r>
            <a:r>
              <a:rPr lang="it-IT" sz="2000" dirty="0"/>
              <a:t>- profondità </a:t>
            </a:r>
            <a:r>
              <a:rPr lang="it-IT" sz="2000" i="1" dirty="0"/>
              <a:t>p</a:t>
            </a:r>
            <a:r>
              <a:rPr lang="it-IT" sz="2000" dirty="0"/>
              <a:t> inferiore a 1/8 dello spessore del pezzo</a:t>
            </a:r>
            <a:br>
              <a:rPr lang="it-IT" sz="2000" dirty="0"/>
            </a:br>
            <a:r>
              <a:rPr lang="it-IT" sz="2000" dirty="0"/>
              <a:t>	- diametro </a:t>
            </a:r>
            <a:r>
              <a:rPr lang="it-IT" sz="2000" i="1" dirty="0"/>
              <a:t>d</a:t>
            </a:r>
            <a:r>
              <a:rPr lang="it-IT" sz="2000" dirty="0"/>
              <a:t> dell'impronta compreso tra i valori </a:t>
            </a:r>
            <a:r>
              <a:rPr lang="it-IT" sz="2000" b="1" dirty="0"/>
              <a:t>0.24·D</a:t>
            </a:r>
            <a:r>
              <a:rPr lang="it-IT" sz="2000" dirty="0"/>
              <a:t> e</a:t>
            </a:r>
            <a:br>
              <a:rPr lang="it-IT" sz="2000" dirty="0"/>
            </a:br>
            <a:r>
              <a:rPr lang="it-IT" sz="2000" dirty="0"/>
              <a:t>		</a:t>
            </a:r>
            <a:r>
              <a:rPr lang="it-IT" sz="2000" b="1" dirty="0"/>
              <a:t>0.6·D </a:t>
            </a:r>
            <a:r>
              <a:rPr lang="it-IT" sz="2000" dirty="0"/>
              <a:t>(prova ottimale </a:t>
            </a:r>
            <a:r>
              <a:rPr lang="it-IT" sz="2000" b="1" dirty="0"/>
              <a:t>d/</a:t>
            </a:r>
            <a:r>
              <a:rPr lang="it-IT" sz="2000" b="1" dirty="0" err="1"/>
              <a:t>D</a:t>
            </a:r>
            <a:r>
              <a:rPr lang="it-IT" sz="2000" b="1" dirty="0"/>
              <a:t> = 0.375</a:t>
            </a:r>
            <a:r>
              <a:rPr lang="it-IT" sz="2000" dirty="0"/>
              <a:t>)</a:t>
            </a:r>
            <a:br>
              <a:rPr lang="it-IT" sz="2000" dirty="0"/>
            </a:br>
            <a:r>
              <a:rPr lang="it-IT" sz="2000" dirty="0"/>
              <a:t>	- distanza dal centro dell'impronta ai bordi almeno </a:t>
            </a:r>
            <a:r>
              <a:rPr lang="it-IT" sz="2000" b="1" dirty="0"/>
              <a:t>2.5·d</a:t>
            </a:r>
            <a:br>
              <a:rPr lang="it-IT" sz="2000" b="1" dirty="0"/>
            </a:br>
            <a:r>
              <a:rPr lang="it-IT" sz="2000" b="1" dirty="0"/>
              <a:t>	</a:t>
            </a:r>
            <a:r>
              <a:rPr lang="it-IT" sz="2000" dirty="0"/>
              <a:t>- distanza tra due impronte consecutive (interasse) almeno </a:t>
            </a:r>
            <a:r>
              <a:rPr lang="it-IT" sz="2000" b="1" dirty="0"/>
              <a:t>4·d</a:t>
            </a:r>
          </a:p>
          <a:p>
            <a:pPr>
              <a:lnSpc>
                <a:spcPct val="80000"/>
              </a:lnSpc>
              <a:buFontTx/>
              <a:buNone/>
            </a:pPr>
            <a:endParaRPr lang="it-IT" sz="1800" b="1" dirty="0"/>
          </a:p>
          <a:p>
            <a:pPr>
              <a:lnSpc>
                <a:spcPct val="80000"/>
              </a:lnSpc>
            </a:pPr>
            <a:r>
              <a:rPr lang="it-IT" sz="2400" dirty="0"/>
              <a:t>A causa del </a:t>
            </a:r>
            <a:r>
              <a:rPr lang="it-IT" sz="2400" u="sng" dirty="0"/>
              <a:t>ritorno elastico</a:t>
            </a:r>
            <a:r>
              <a:rPr lang="it-IT" sz="2400" dirty="0"/>
              <a:t> il valore del diametro rilevato non coincide con il diametro dell'impronta ancora compressa</a:t>
            </a:r>
          </a:p>
          <a:p>
            <a:pPr>
              <a:lnSpc>
                <a:spcPct val="80000"/>
              </a:lnSpc>
              <a:buFontTx/>
              <a:buNone/>
            </a:pPr>
            <a:r>
              <a:rPr lang="it-IT" sz="2000" dirty="0"/>
              <a:t>		</a:t>
            </a:r>
            <a:r>
              <a:rPr lang="it-IT" sz="2000" dirty="0">
                <a:sym typeface="Wingdings" pitchFamily="2" charset="2"/>
              </a:rPr>
              <a:t> </a:t>
            </a:r>
            <a:r>
              <a:rPr lang="it-IT" sz="2000" dirty="0"/>
              <a:t>alterazione che diventa trascurabile per diametri </a:t>
            </a:r>
            <a:r>
              <a:rPr lang="it-IT" sz="2000" i="1" dirty="0"/>
              <a:t>d</a:t>
            </a:r>
            <a:r>
              <a:rPr lang="it-IT" sz="2000" dirty="0"/>
              <a:t> di 4 mm</a:t>
            </a:r>
          </a:p>
          <a:p>
            <a:pPr>
              <a:lnSpc>
                <a:spcPct val="80000"/>
              </a:lnSpc>
              <a:buFontTx/>
              <a:buNone/>
            </a:pPr>
            <a:endParaRPr lang="it-IT" sz="2000" dirty="0"/>
          </a:p>
          <a:p>
            <a:pPr>
              <a:lnSpc>
                <a:spcPct val="80000"/>
              </a:lnSpc>
            </a:pPr>
            <a:r>
              <a:rPr lang="it-IT" sz="2400" dirty="0"/>
              <a:t>Altre alterazioni della misurazione di </a:t>
            </a:r>
            <a:r>
              <a:rPr lang="it-IT" sz="2400" i="1" dirty="0"/>
              <a:t>d</a:t>
            </a:r>
            <a:r>
              <a:rPr lang="it-IT" sz="2400" dirty="0"/>
              <a:t> sono prodotte dallo stato di incrudimento o di ricottura del materiale</a:t>
            </a:r>
          </a:p>
          <a:p>
            <a:pPr>
              <a:lnSpc>
                <a:spcPct val="80000"/>
              </a:lnSpc>
              <a:buFontTx/>
              <a:buNone/>
            </a:pPr>
            <a:r>
              <a:rPr lang="it-IT" sz="1600" dirty="0"/>
              <a:t>		</a:t>
            </a:r>
            <a:r>
              <a:rPr lang="it-IT" sz="2000" dirty="0"/>
              <a:t>1)</a:t>
            </a:r>
            <a:r>
              <a:rPr lang="it-IT" sz="2000" dirty="0">
                <a:sym typeface="Wingdings" pitchFamily="2" charset="2"/>
              </a:rPr>
              <a:t> </a:t>
            </a:r>
            <a:r>
              <a:rPr lang="it-IT" sz="2000" dirty="0"/>
              <a:t>impronta con formazione di “labbro” per fenomeno di</a:t>
            </a:r>
            <a:br>
              <a:rPr lang="it-IT" sz="2000" dirty="0"/>
            </a:br>
            <a:r>
              <a:rPr lang="it-IT" sz="2000" dirty="0"/>
              <a:t>	    </a:t>
            </a:r>
            <a:r>
              <a:rPr lang="it-IT" sz="2000" b="1" i="1" dirty="0"/>
              <a:t>rimonta</a:t>
            </a:r>
            <a:r>
              <a:rPr lang="it-IT" sz="2000" dirty="0"/>
              <a:t> dovuto alla scarsa deformabilità del materiale</a:t>
            </a:r>
          </a:p>
          <a:p>
            <a:pPr>
              <a:lnSpc>
                <a:spcPct val="80000"/>
              </a:lnSpc>
              <a:buFontTx/>
              <a:buNone/>
            </a:pPr>
            <a:r>
              <a:rPr lang="it-IT" sz="2000" dirty="0"/>
              <a:t>		2) l'eccessiva capacità a deformarsi plasticamente provoca</a:t>
            </a:r>
            <a:br>
              <a:rPr lang="it-IT" sz="2000" dirty="0"/>
            </a:br>
            <a:r>
              <a:rPr lang="it-IT" sz="2000" dirty="0"/>
              <a:t>	    l'</a:t>
            </a:r>
            <a:r>
              <a:rPr lang="it-IT" sz="2000" b="1" i="1" dirty="0"/>
              <a:t>affossamento</a:t>
            </a:r>
            <a:r>
              <a:rPr lang="it-IT" sz="2000" dirty="0"/>
              <a:t> dell'impronta.</a:t>
            </a:r>
          </a:p>
        </p:txBody>
      </p:sp>
      <p:sp>
        <p:nvSpPr>
          <p:cNvPr id="4" name="Rectangle 2"/>
          <p:cNvSpPr txBox="1">
            <a:spLocks noChangeArrowheads="1"/>
          </p:cNvSpPr>
          <p:nvPr/>
        </p:nvSpPr>
        <p:spPr>
          <a:xfrm>
            <a:off x="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Durezza Brinell</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4294967295"/>
          </p:nvPr>
        </p:nvSpPr>
        <p:spPr>
          <a:xfrm>
            <a:off x="533400" y="1066800"/>
            <a:ext cx="8229600" cy="5638800"/>
          </a:xfrm>
        </p:spPr>
        <p:txBody>
          <a:bodyPr/>
          <a:lstStyle/>
          <a:p>
            <a:pPr>
              <a:lnSpc>
                <a:spcPct val="80000"/>
              </a:lnSpc>
              <a:buFontTx/>
              <a:buNone/>
            </a:pPr>
            <a:r>
              <a:rPr lang="it-IT" sz="2400" dirty="0"/>
              <a:t>Vi sono inoltre alcune </a:t>
            </a:r>
            <a:r>
              <a:rPr lang="it-IT" sz="2400" b="1" dirty="0"/>
              <a:t>avvertenze</a:t>
            </a:r>
            <a:r>
              <a:rPr lang="it-IT" sz="2400" dirty="0"/>
              <a:t> da tenere in considerazione per una corretta esecuzione della prova:</a:t>
            </a:r>
          </a:p>
          <a:p>
            <a:pPr>
              <a:lnSpc>
                <a:spcPct val="80000"/>
              </a:lnSpc>
            </a:pPr>
            <a:endParaRPr lang="it-IT" sz="2000" dirty="0"/>
          </a:p>
          <a:p>
            <a:pPr>
              <a:lnSpc>
                <a:spcPct val="80000"/>
              </a:lnSpc>
            </a:pPr>
            <a:r>
              <a:rPr lang="it-IT" sz="2000" dirty="0"/>
              <a:t>la sfera deve essere del diametro maggiore possibile (normalmente 10 mm) per la probabilità di un minore errore relativo e per la possibilità di ottenere un valore più prossimo a quello medio;</a:t>
            </a:r>
          </a:p>
          <a:p>
            <a:pPr>
              <a:lnSpc>
                <a:spcPct val="80000"/>
              </a:lnSpc>
            </a:pPr>
            <a:r>
              <a:rPr lang="it-IT" sz="2000" dirty="0"/>
              <a:t>non utilizzare sfere in acciaio per materiali aventi </a:t>
            </a:r>
            <a:r>
              <a:rPr lang="it-IT" sz="2000" i="1" dirty="0"/>
              <a:t>HB</a:t>
            </a:r>
            <a:r>
              <a:rPr lang="it-IT" sz="2000" dirty="0"/>
              <a:t> ≥ 450 per evitare che la deformazione della sfera sia non più trascurabile rispetto alla deformazione del pezzo, utilizzare invece sfere in carburi sinterizzati;</a:t>
            </a:r>
          </a:p>
          <a:p>
            <a:pPr>
              <a:lnSpc>
                <a:spcPct val="80000"/>
              </a:lnSpc>
            </a:pPr>
            <a:r>
              <a:rPr lang="it-IT" sz="2000" dirty="0"/>
              <a:t>la superficie del pezzo deve essere liscia, piana e non ossidata;</a:t>
            </a:r>
          </a:p>
          <a:p>
            <a:pPr>
              <a:lnSpc>
                <a:spcPct val="80000"/>
              </a:lnSpc>
            </a:pPr>
            <a:r>
              <a:rPr lang="it-IT" sz="2000" dirty="0"/>
              <a:t>il carico deve essere applicato perpendicolarmente alla superficie ed in maniera graduale, in modo da garantire la corretta formazione dell'impronta;</a:t>
            </a:r>
          </a:p>
          <a:p>
            <a:pPr>
              <a:lnSpc>
                <a:spcPct val="80000"/>
              </a:lnSpc>
            </a:pPr>
            <a:r>
              <a:rPr lang="it-IT" sz="2000" dirty="0"/>
              <a:t>rispettare il tempo minimo di permanenza sotto carico;</a:t>
            </a:r>
          </a:p>
          <a:p>
            <a:pPr>
              <a:lnSpc>
                <a:spcPct val="80000"/>
              </a:lnSpc>
            </a:pPr>
            <a:r>
              <a:rPr lang="it-IT" sz="2000" dirty="0"/>
              <a:t>rispettare le distanze minime bordi/impronta e tra due impronte successive;</a:t>
            </a:r>
          </a:p>
          <a:p>
            <a:pPr>
              <a:lnSpc>
                <a:spcPct val="80000"/>
              </a:lnSpc>
            </a:pPr>
            <a:r>
              <a:rPr lang="it-IT" sz="2000" dirty="0"/>
              <a:t>la determinazione del diametro dell'impronta </a:t>
            </a:r>
            <a:r>
              <a:rPr lang="it-IT" sz="2000" i="1" dirty="0"/>
              <a:t>d</a:t>
            </a:r>
            <a:r>
              <a:rPr lang="it-IT" sz="2000" dirty="0"/>
              <a:t> va fatta misurando due diametri ortogonali e facendone la media.</a:t>
            </a:r>
          </a:p>
        </p:txBody>
      </p:sp>
      <p:sp>
        <p:nvSpPr>
          <p:cNvPr id="4" name="Rectangle 2"/>
          <p:cNvSpPr txBox="1">
            <a:spLocks noChangeArrowheads="1"/>
          </p:cNvSpPr>
          <p:nvPr/>
        </p:nvSpPr>
        <p:spPr>
          <a:xfrm>
            <a:off x="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Durezza Brinell</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Durezza </a:t>
            </a:r>
            <a:r>
              <a:rPr lang="it-IT" b="1" dirty="0" err="1"/>
              <a:t>Vickers</a:t>
            </a:r>
            <a:r>
              <a:rPr lang="it-IT" b="1" dirty="0"/>
              <a:t> (UNI 1955-75)</a:t>
            </a:r>
          </a:p>
        </p:txBody>
      </p:sp>
      <p:sp>
        <p:nvSpPr>
          <p:cNvPr id="13315" name="Rectangle 3"/>
          <p:cNvSpPr>
            <a:spLocks noGrp="1" noChangeArrowheads="1"/>
          </p:cNvSpPr>
          <p:nvPr>
            <p:ph type="body" idx="4294967295"/>
          </p:nvPr>
        </p:nvSpPr>
        <p:spPr>
          <a:xfrm>
            <a:off x="381000" y="1447800"/>
            <a:ext cx="8229600" cy="4724400"/>
          </a:xfrm>
        </p:spPr>
        <p:txBody>
          <a:bodyPr/>
          <a:lstStyle/>
          <a:p>
            <a:pPr algn="just" eaLnBrk="1" hangingPunct="1">
              <a:lnSpc>
                <a:spcPct val="80000"/>
              </a:lnSpc>
            </a:pPr>
            <a:r>
              <a:rPr lang="it-IT" sz="2400" dirty="0"/>
              <a:t>La prova consiste nel comprimere sulla superficie del materiale in esame un </a:t>
            </a:r>
            <a:r>
              <a:rPr lang="it-IT" sz="2400" u="sng" dirty="0"/>
              <a:t>penetratore in diamante</a:t>
            </a:r>
          </a:p>
          <a:p>
            <a:pPr algn="just" eaLnBrk="1" hangingPunct="1">
              <a:lnSpc>
                <a:spcPct val="80000"/>
              </a:lnSpc>
            </a:pPr>
            <a:endParaRPr lang="it-IT" sz="1000" dirty="0"/>
          </a:p>
          <a:p>
            <a:pPr algn="just" eaLnBrk="1" hangingPunct="1">
              <a:lnSpc>
                <a:spcPct val="80000"/>
              </a:lnSpc>
            </a:pPr>
            <a:r>
              <a:rPr lang="it-IT" sz="2400" dirty="0"/>
              <a:t>Il penetratore è a forma di </a:t>
            </a:r>
            <a:r>
              <a:rPr lang="it-IT" sz="2400" i="1" dirty="0"/>
              <a:t>piramide retta a base quadrata</a:t>
            </a:r>
            <a:r>
              <a:rPr lang="it-IT" sz="2400" dirty="0"/>
              <a:t> con angolo al vertice di 136°</a:t>
            </a:r>
          </a:p>
          <a:p>
            <a:pPr algn="just" eaLnBrk="1" hangingPunct="1">
              <a:lnSpc>
                <a:spcPct val="80000"/>
              </a:lnSpc>
            </a:pPr>
            <a:endParaRPr lang="it-IT" sz="1000" dirty="0"/>
          </a:p>
          <a:p>
            <a:pPr algn="just" eaLnBrk="1" hangingPunct="1">
              <a:lnSpc>
                <a:spcPct val="80000"/>
              </a:lnSpc>
            </a:pPr>
            <a:r>
              <a:rPr lang="it-IT" sz="2400" dirty="0"/>
              <a:t>La </a:t>
            </a:r>
            <a:r>
              <a:rPr lang="it-IT" sz="2400" u="sng" dirty="0"/>
              <a:t>forza </a:t>
            </a:r>
            <a:r>
              <a:rPr lang="it-IT" sz="2400" i="1" u="sng" dirty="0"/>
              <a:t>F</a:t>
            </a:r>
            <a:r>
              <a:rPr lang="it-IT" sz="2400" dirty="0"/>
              <a:t> applicata è pari a 294 N (30 kg)</a:t>
            </a:r>
          </a:p>
          <a:p>
            <a:pPr algn="just" eaLnBrk="1" hangingPunct="1">
              <a:lnSpc>
                <a:spcPct val="80000"/>
              </a:lnSpc>
            </a:pPr>
            <a:endParaRPr lang="it-IT" sz="1000" dirty="0"/>
          </a:p>
          <a:p>
            <a:pPr algn="just" eaLnBrk="1" hangingPunct="1">
              <a:lnSpc>
                <a:spcPct val="80000"/>
              </a:lnSpc>
            </a:pPr>
            <a:r>
              <a:rPr lang="it-IT" sz="2400" dirty="0"/>
              <a:t>Il </a:t>
            </a:r>
            <a:r>
              <a:rPr lang="it-IT" sz="2400" u="sng" dirty="0"/>
              <a:t>tempo di applicazione</a:t>
            </a:r>
            <a:r>
              <a:rPr lang="it-IT" sz="2400" dirty="0"/>
              <a:t> del carico è variabile da 10 a 15 secondi.</a:t>
            </a:r>
          </a:p>
          <a:p>
            <a:pPr algn="just" eaLnBrk="1" hangingPunct="1">
              <a:lnSpc>
                <a:spcPct val="80000"/>
              </a:lnSpc>
            </a:pPr>
            <a:endParaRPr lang="it-IT" sz="1000" dirty="0"/>
          </a:p>
          <a:p>
            <a:pPr algn="just" eaLnBrk="1" hangingPunct="1">
              <a:lnSpc>
                <a:spcPct val="80000"/>
              </a:lnSpc>
            </a:pPr>
            <a:r>
              <a:rPr lang="it-IT" sz="2400" dirty="0"/>
              <a:t>La durezza </a:t>
            </a:r>
            <a:r>
              <a:rPr lang="it-IT" sz="2400" dirty="0" err="1"/>
              <a:t>Vickers</a:t>
            </a:r>
            <a:r>
              <a:rPr lang="it-IT" sz="2400" dirty="0"/>
              <a:t> (</a:t>
            </a:r>
            <a:r>
              <a:rPr lang="it-IT" sz="2400" b="1" i="1" dirty="0"/>
              <a:t>HV</a:t>
            </a:r>
            <a:r>
              <a:rPr lang="it-IT" sz="2400" i="1" dirty="0"/>
              <a:t>)</a:t>
            </a:r>
            <a:r>
              <a:rPr lang="it-IT" sz="2400" dirty="0"/>
              <a:t> è definita dal rapporto tra il carico di prova </a:t>
            </a:r>
            <a:r>
              <a:rPr lang="it-IT" sz="2400" i="1" dirty="0"/>
              <a:t>F</a:t>
            </a:r>
            <a:r>
              <a:rPr lang="it-IT" sz="2400" dirty="0"/>
              <a:t> (in Newton) applicato sul penetratore e l'area della superficie laterale </a:t>
            </a:r>
            <a:r>
              <a:rPr lang="it-IT" sz="2400" i="1" dirty="0"/>
              <a:t>S</a:t>
            </a:r>
            <a:r>
              <a:rPr lang="it-IT" sz="2400" dirty="0"/>
              <a:t> dell'impronta (in </a:t>
            </a:r>
            <a:r>
              <a:rPr lang="it-IT" sz="2400" dirty="0" err="1"/>
              <a:t>mm²</a:t>
            </a:r>
            <a:r>
              <a:rPr lang="it-IT" sz="2400" dirty="0"/>
              <a:t>) rilevata dopo la rimozione del carico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Durezza </a:t>
            </a:r>
            <a:r>
              <a:rPr lang="it-IT" b="1" dirty="0" err="1"/>
              <a:t>Vickers</a:t>
            </a:r>
            <a:endParaRPr lang="it-IT" b="1" dirty="0"/>
          </a:p>
        </p:txBody>
      </p:sp>
      <p:sp>
        <p:nvSpPr>
          <p:cNvPr id="14339" name="Line 5"/>
          <p:cNvSpPr>
            <a:spLocks noChangeShapeType="1"/>
          </p:cNvSpPr>
          <p:nvPr/>
        </p:nvSpPr>
        <p:spPr bwMode="auto">
          <a:xfrm>
            <a:off x="6172200" y="3200400"/>
            <a:ext cx="228600" cy="0"/>
          </a:xfrm>
          <a:prstGeom prst="line">
            <a:avLst/>
          </a:prstGeom>
          <a:noFill/>
          <a:ln w="9525">
            <a:solidFill>
              <a:schemeClr val="tx1"/>
            </a:solidFill>
            <a:round/>
            <a:headEnd/>
            <a:tailEnd/>
          </a:ln>
        </p:spPr>
        <p:txBody>
          <a:bodyPr/>
          <a:lstStyle/>
          <a:p>
            <a:endParaRPr lang="it-IT"/>
          </a:p>
        </p:txBody>
      </p:sp>
      <p:sp>
        <p:nvSpPr>
          <p:cNvPr id="14340" name="Line 6"/>
          <p:cNvSpPr>
            <a:spLocks noChangeShapeType="1"/>
          </p:cNvSpPr>
          <p:nvPr/>
        </p:nvSpPr>
        <p:spPr bwMode="auto">
          <a:xfrm>
            <a:off x="6172200" y="3276600"/>
            <a:ext cx="228600" cy="0"/>
          </a:xfrm>
          <a:prstGeom prst="line">
            <a:avLst/>
          </a:prstGeom>
          <a:noFill/>
          <a:ln w="9525">
            <a:solidFill>
              <a:schemeClr val="tx1"/>
            </a:solidFill>
            <a:round/>
            <a:headEnd/>
            <a:tailEnd/>
          </a:ln>
        </p:spPr>
        <p:txBody>
          <a:bodyPr/>
          <a:lstStyle/>
          <a:p>
            <a:endParaRPr lang="it-IT"/>
          </a:p>
        </p:txBody>
      </p:sp>
      <p:pic>
        <p:nvPicPr>
          <p:cNvPr id="14341" name="Picture 9"/>
          <p:cNvPicPr>
            <a:picLocks noChangeAspect="1" noChangeArrowheads="1"/>
          </p:cNvPicPr>
          <p:nvPr/>
        </p:nvPicPr>
        <p:blipFill>
          <a:blip r:embed="rId2" cstate="print"/>
          <a:srcRect/>
          <a:stretch>
            <a:fillRect/>
          </a:stretch>
        </p:blipFill>
        <p:spPr bwMode="auto">
          <a:xfrm>
            <a:off x="5410200" y="2819400"/>
            <a:ext cx="2667000" cy="944563"/>
          </a:xfrm>
          <a:prstGeom prst="rect">
            <a:avLst/>
          </a:prstGeom>
          <a:noFill/>
          <a:ln w="9525">
            <a:noFill/>
            <a:miter lim="800000"/>
            <a:headEnd/>
            <a:tailEnd/>
          </a:ln>
        </p:spPr>
      </p:pic>
      <p:pic>
        <p:nvPicPr>
          <p:cNvPr id="14342" name="Picture 10" descr="vickers"/>
          <p:cNvPicPr>
            <a:picLocks noChangeAspect="1" noChangeArrowheads="1"/>
          </p:cNvPicPr>
          <p:nvPr/>
        </p:nvPicPr>
        <p:blipFill>
          <a:blip r:embed="rId3" cstate="print"/>
          <a:srcRect/>
          <a:stretch>
            <a:fillRect/>
          </a:stretch>
        </p:blipFill>
        <p:spPr bwMode="auto">
          <a:xfrm>
            <a:off x="1143000" y="1143000"/>
            <a:ext cx="3536950" cy="5486400"/>
          </a:xfrm>
          <a:prstGeom prst="rect">
            <a:avLst/>
          </a:prstGeom>
          <a:noFill/>
          <a:ln w="9525">
            <a:noFill/>
            <a:miter lim="800000"/>
            <a:headEnd/>
            <a:tailEnd/>
          </a:ln>
        </p:spPr>
      </p:pic>
      <p:sp>
        <p:nvSpPr>
          <p:cNvPr id="14343" name="Text Box 11"/>
          <p:cNvSpPr txBox="1">
            <a:spLocks noChangeArrowheads="1"/>
          </p:cNvSpPr>
          <p:nvPr/>
        </p:nvSpPr>
        <p:spPr bwMode="auto">
          <a:xfrm>
            <a:off x="5486400" y="4419600"/>
            <a:ext cx="3200400" cy="641350"/>
          </a:xfrm>
          <a:prstGeom prst="rect">
            <a:avLst/>
          </a:prstGeom>
          <a:noFill/>
          <a:ln w="9525">
            <a:noFill/>
            <a:miter lim="800000"/>
            <a:headEnd/>
            <a:tailEnd/>
          </a:ln>
        </p:spPr>
        <p:txBody>
          <a:bodyPr>
            <a:spAutoFit/>
          </a:bodyPr>
          <a:lstStyle/>
          <a:p>
            <a:pPr>
              <a:spcBef>
                <a:spcPct val="50000"/>
              </a:spcBef>
            </a:pPr>
            <a:r>
              <a:rPr lang="it-IT" b="1" i="1"/>
              <a:t>d</a:t>
            </a:r>
            <a:r>
              <a:rPr lang="it-IT"/>
              <a:t> è la media delle diagonali dell’impronta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Durezza </a:t>
            </a:r>
            <a:r>
              <a:rPr lang="it-IT" b="1" dirty="0" err="1"/>
              <a:t>Vickers</a:t>
            </a:r>
            <a:endParaRPr lang="it-IT" b="1" dirty="0"/>
          </a:p>
        </p:txBody>
      </p:sp>
      <p:pic>
        <p:nvPicPr>
          <p:cNvPr id="1026" name="Picture 2" descr="https://upload.wikimedia.org/wikipedia/commons/d/d2/Vickers_anvil_diamons.jpg"/>
          <p:cNvPicPr>
            <a:picLocks noChangeAspect="1" noChangeArrowheads="1"/>
          </p:cNvPicPr>
          <p:nvPr/>
        </p:nvPicPr>
        <p:blipFill>
          <a:blip r:embed="rId2" cstate="print"/>
          <a:srcRect/>
          <a:stretch>
            <a:fillRect/>
          </a:stretch>
        </p:blipFill>
        <p:spPr bwMode="auto">
          <a:xfrm>
            <a:off x="1524000" y="1371600"/>
            <a:ext cx="6248400" cy="464820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4294967295"/>
          </p:nvPr>
        </p:nvSpPr>
        <p:spPr>
          <a:xfrm>
            <a:off x="381000" y="1066800"/>
            <a:ext cx="8229600" cy="5486400"/>
          </a:xfrm>
        </p:spPr>
        <p:txBody>
          <a:bodyPr/>
          <a:lstStyle/>
          <a:p>
            <a:pPr>
              <a:lnSpc>
                <a:spcPct val="80000"/>
              </a:lnSpc>
            </a:pPr>
            <a:r>
              <a:rPr lang="it-IT" sz="2400" dirty="0"/>
              <a:t>Il valore del carico di prova </a:t>
            </a:r>
            <a:r>
              <a:rPr lang="it-IT" sz="2400" i="1" dirty="0"/>
              <a:t>F</a:t>
            </a:r>
            <a:r>
              <a:rPr lang="it-IT" sz="2400" dirty="0"/>
              <a:t> è quello previsto dalla normativa UNI e pari a 294 N</a:t>
            </a:r>
            <a:br>
              <a:rPr lang="it-IT" sz="2400" dirty="0"/>
            </a:br>
            <a:r>
              <a:rPr lang="it-IT" sz="2400" dirty="0"/>
              <a:t>si devono utilizzare carchi inferiori quando:</a:t>
            </a:r>
          </a:p>
          <a:p>
            <a:pPr>
              <a:lnSpc>
                <a:spcPct val="80000"/>
              </a:lnSpc>
              <a:buFontTx/>
              <a:buNone/>
            </a:pPr>
            <a:r>
              <a:rPr lang="it-IT" sz="2400" dirty="0"/>
              <a:t>		</a:t>
            </a:r>
            <a:r>
              <a:rPr lang="it-IT" sz="2000" dirty="0"/>
              <a:t>- lo spessore del pezzo (o del rivestimento) è inferiore a </a:t>
            </a:r>
            <a:r>
              <a:rPr lang="it-IT" sz="2000" i="1" dirty="0"/>
              <a:t>1.2·d</a:t>
            </a:r>
            <a:br>
              <a:rPr lang="it-IT" sz="2000" dirty="0"/>
            </a:br>
            <a:r>
              <a:rPr lang="it-IT" sz="2000" dirty="0"/>
              <a:t>	- la superficie del pezzo è curva</a:t>
            </a:r>
            <a:br>
              <a:rPr lang="it-IT" sz="2000" dirty="0"/>
            </a:br>
            <a:r>
              <a:rPr lang="it-IT" sz="2000" dirty="0"/>
              <a:t>	- le condizioni di appoggio al pezzo sono precarie</a:t>
            </a:r>
            <a:br>
              <a:rPr lang="it-IT" sz="2000" dirty="0"/>
            </a:br>
            <a:r>
              <a:rPr lang="it-IT" sz="2000" dirty="0"/>
              <a:t>	- esiste la necessità di non rovinare la superficie da provare</a:t>
            </a:r>
          </a:p>
          <a:p>
            <a:pPr>
              <a:lnSpc>
                <a:spcPct val="80000"/>
              </a:lnSpc>
              <a:buFontTx/>
              <a:buNone/>
            </a:pPr>
            <a:endParaRPr lang="it-IT" sz="1000" dirty="0"/>
          </a:p>
          <a:p>
            <a:pPr>
              <a:lnSpc>
                <a:spcPct val="80000"/>
              </a:lnSpc>
            </a:pPr>
            <a:r>
              <a:rPr lang="it-IT" sz="2400" dirty="0"/>
              <a:t>Il simbolo </a:t>
            </a:r>
            <a:r>
              <a:rPr lang="it-IT" sz="2400" i="1" dirty="0"/>
              <a:t>HV</a:t>
            </a:r>
            <a:r>
              <a:rPr lang="it-IT" sz="2400" dirty="0"/>
              <a:t> senza ulteriori specificazioni indica che la prova è stata eseguita in condizioni “normali” (carico di 294 N e tempo di permanenza pari a 15 secondi)</a:t>
            </a:r>
          </a:p>
          <a:p>
            <a:pPr>
              <a:lnSpc>
                <a:spcPct val="80000"/>
              </a:lnSpc>
              <a:buFontTx/>
              <a:buNone/>
            </a:pPr>
            <a:r>
              <a:rPr lang="it-IT" sz="2400" dirty="0"/>
              <a:t>	Qualunque variazione deve essere indicata mediante due indici successivi al simbolo </a:t>
            </a:r>
            <a:r>
              <a:rPr lang="it-IT" sz="2400" i="1" dirty="0"/>
              <a:t>HV</a:t>
            </a:r>
          </a:p>
          <a:p>
            <a:pPr>
              <a:lnSpc>
                <a:spcPct val="80000"/>
              </a:lnSpc>
              <a:buFontTx/>
              <a:buNone/>
            </a:pPr>
            <a:endParaRPr lang="it-IT" sz="1000" i="1" dirty="0"/>
          </a:p>
          <a:p>
            <a:pPr algn="ctr">
              <a:lnSpc>
                <a:spcPct val="80000"/>
              </a:lnSpc>
              <a:buFontTx/>
              <a:buNone/>
            </a:pPr>
            <a:r>
              <a:rPr lang="it-IT" sz="2000" i="1" dirty="0"/>
              <a:t>carico di prova [kg]/durata dell'applicazione del carico [s]</a:t>
            </a:r>
            <a:endParaRPr lang="it-IT" sz="2000" dirty="0"/>
          </a:p>
          <a:p>
            <a:pPr algn="ctr">
              <a:lnSpc>
                <a:spcPct val="80000"/>
              </a:lnSpc>
              <a:buFontTx/>
              <a:buNone/>
            </a:pPr>
            <a:endParaRPr lang="it-IT" sz="2000" i="1" dirty="0"/>
          </a:p>
          <a:p>
            <a:pPr algn="ctr">
              <a:lnSpc>
                <a:spcPct val="80000"/>
              </a:lnSpc>
              <a:buFontTx/>
              <a:buNone/>
            </a:pPr>
            <a:r>
              <a:rPr lang="it-IT" sz="3000" i="1" dirty="0"/>
              <a:t>HV</a:t>
            </a:r>
            <a:r>
              <a:rPr lang="it-IT" sz="3000" i="1" baseline="-25000" dirty="0"/>
              <a:t>20/15</a:t>
            </a:r>
            <a:r>
              <a:rPr lang="it-IT" sz="2400" i="1" dirty="0"/>
              <a:t>   </a:t>
            </a:r>
            <a:r>
              <a:rPr lang="it-IT" sz="2400" dirty="0"/>
              <a:t>oppure</a:t>
            </a:r>
            <a:r>
              <a:rPr lang="it-IT" sz="2400" i="1" dirty="0"/>
              <a:t>   </a:t>
            </a:r>
            <a:r>
              <a:rPr lang="it-IT" sz="3000" i="1" dirty="0"/>
              <a:t>HV</a:t>
            </a:r>
            <a:r>
              <a:rPr lang="it-IT" sz="3000" i="1" baseline="-25000" dirty="0"/>
              <a:t>30/10</a:t>
            </a:r>
          </a:p>
          <a:p>
            <a:pPr>
              <a:lnSpc>
                <a:spcPct val="80000"/>
              </a:lnSpc>
              <a:buFontTx/>
              <a:buNone/>
            </a:pPr>
            <a:endParaRPr lang="it-IT" sz="3000" dirty="0"/>
          </a:p>
        </p:txBody>
      </p:sp>
      <p:sp>
        <p:nvSpPr>
          <p:cNvPr id="4" name="Rectangle 2"/>
          <p:cNvSpPr txBox="1">
            <a:spLocks noChangeArrowheads="1"/>
          </p:cNvSpPr>
          <p:nvPr/>
        </p:nvSpPr>
        <p:spPr>
          <a:xfrm>
            <a:off x="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Durezza Vickers</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4294967295"/>
          </p:nvPr>
        </p:nvSpPr>
        <p:spPr>
          <a:xfrm>
            <a:off x="609600" y="1143000"/>
            <a:ext cx="8229600" cy="5486400"/>
          </a:xfrm>
        </p:spPr>
        <p:txBody>
          <a:bodyPr/>
          <a:lstStyle/>
          <a:p>
            <a:pPr>
              <a:lnSpc>
                <a:spcPct val="80000"/>
              </a:lnSpc>
            </a:pPr>
            <a:r>
              <a:rPr lang="it-IT" sz="2400" dirty="0"/>
              <a:t>La distanza dal centro di un'impronta dai bordi del pezzo o dai contorni di un'altra impronta non deve essere inferiore a </a:t>
            </a:r>
            <a:r>
              <a:rPr lang="it-IT" sz="2400" i="1" dirty="0"/>
              <a:t>2.5·d</a:t>
            </a:r>
          </a:p>
          <a:p>
            <a:pPr>
              <a:lnSpc>
                <a:spcPct val="80000"/>
              </a:lnSpc>
            </a:pPr>
            <a:endParaRPr lang="it-IT" sz="1000" i="1" dirty="0"/>
          </a:p>
          <a:p>
            <a:pPr>
              <a:lnSpc>
                <a:spcPct val="80000"/>
              </a:lnSpc>
            </a:pPr>
            <a:r>
              <a:rPr lang="it-IT" sz="2400" dirty="0"/>
              <a:t>Non deve essere visibile alcuna deformazione sulla faccia opposta a quella di prova.</a:t>
            </a:r>
          </a:p>
          <a:p>
            <a:pPr>
              <a:lnSpc>
                <a:spcPct val="80000"/>
              </a:lnSpc>
            </a:pPr>
            <a:endParaRPr lang="it-IT" sz="1000" dirty="0"/>
          </a:p>
          <a:p>
            <a:pPr>
              <a:lnSpc>
                <a:spcPct val="80000"/>
              </a:lnSpc>
            </a:pPr>
            <a:r>
              <a:rPr lang="it-IT" sz="2400" dirty="0"/>
              <a:t>Data la minore dimensione dell'impronta rispetto alla prova Brinell, lo stato della superficie assume un'importanza rilevante</a:t>
            </a:r>
          </a:p>
          <a:p>
            <a:pPr>
              <a:lnSpc>
                <a:spcPct val="80000"/>
              </a:lnSpc>
              <a:buFontTx/>
              <a:buNone/>
            </a:pPr>
            <a:r>
              <a:rPr lang="it-IT" sz="2000" dirty="0"/>
              <a:t>		</a:t>
            </a:r>
            <a:r>
              <a:rPr lang="it-IT" sz="2000" dirty="0">
                <a:sym typeface="Wingdings" pitchFamily="2" charset="2"/>
              </a:rPr>
              <a:t> </a:t>
            </a:r>
            <a:r>
              <a:rPr lang="it-IT" sz="2000" dirty="0"/>
              <a:t>le rugosità possono mascherare o alterare l'impronta</a:t>
            </a:r>
            <a:br>
              <a:rPr lang="it-IT" sz="2000" dirty="0"/>
            </a:br>
            <a:r>
              <a:rPr lang="it-IT" sz="2000" dirty="0"/>
              <a:t>	</a:t>
            </a:r>
            <a:r>
              <a:rPr lang="it-IT" sz="2000" dirty="0">
                <a:sym typeface="Wingdings" pitchFamily="2" charset="2"/>
              </a:rPr>
              <a:t> è</a:t>
            </a:r>
            <a:r>
              <a:rPr lang="it-IT" sz="2000" dirty="0"/>
              <a:t> consigliabile effettuare una delicata pulitura metallografica</a:t>
            </a:r>
            <a:br>
              <a:rPr lang="it-IT" sz="2000" dirty="0"/>
            </a:br>
            <a:r>
              <a:rPr lang="it-IT" sz="2000" dirty="0"/>
              <a:t>	    della superficie</a:t>
            </a:r>
          </a:p>
          <a:p>
            <a:pPr>
              <a:lnSpc>
                <a:spcPct val="80000"/>
              </a:lnSpc>
              <a:buFontTx/>
              <a:buNone/>
            </a:pPr>
            <a:endParaRPr lang="it-IT" sz="2000" dirty="0"/>
          </a:p>
          <a:p>
            <a:pPr>
              <a:lnSpc>
                <a:spcPct val="80000"/>
              </a:lnSpc>
            </a:pPr>
            <a:r>
              <a:rPr lang="it-IT" sz="2400" dirty="0"/>
              <a:t>La superficie può essere anche curva purché il raggio di curvatura non sia inferiore a 5 mm</a:t>
            </a:r>
          </a:p>
        </p:txBody>
      </p:sp>
      <p:sp>
        <p:nvSpPr>
          <p:cNvPr id="4" name="Rectangle 2"/>
          <p:cNvSpPr txBox="1">
            <a:spLocks noChangeArrowheads="1"/>
          </p:cNvSpPr>
          <p:nvPr/>
        </p:nvSpPr>
        <p:spPr>
          <a:xfrm>
            <a:off x="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Durezza Vickers</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4294967295"/>
          </p:nvPr>
        </p:nvSpPr>
        <p:spPr>
          <a:xfrm>
            <a:off x="457200" y="1219200"/>
            <a:ext cx="8229600" cy="5486400"/>
          </a:xfrm>
        </p:spPr>
        <p:txBody>
          <a:bodyPr/>
          <a:lstStyle/>
          <a:p>
            <a:pPr>
              <a:lnSpc>
                <a:spcPct val="80000"/>
              </a:lnSpc>
            </a:pPr>
            <a:r>
              <a:rPr lang="it-IT" sz="2400" dirty="0"/>
              <a:t>La prova </a:t>
            </a:r>
            <a:r>
              <a:rPr lang="it-IT" sz="2400" dirty="0" err="1"/>
              <a:t>Vickers</a:t>
            </a:r>
            <a:r>
              <a:rPr lang="it-IT" sz="2400" dirty="0"/>
              <a:t> consente di ottenere risultati più rigorosi</a:t>
            </a:r>
          </a:p>
          <a:p>
            <a:pPr>
              <a:lnSpc>
                <a:spcPct val="80000"/>
              </a:lnSpc>
            </a:pPr>
            <a:endParaRPr lang="it-IT" sz="1000" dirty="0"/>
          </a:p>
          <a:p>
            <a:pPr>
              <a:lnSpc>
                <a:spcPct val="80000"/>
              </a:lnSpc>
            </a:pPr>
            <a:r>
              <a:rPr lang="it-IT" sz="2400" dirty="0"/>
              <a:t>Si presta per la misura di durezza sia per materiali metallici ricotti che per quelli durissimi</a:t>
            </a:r>
          </a:p>
          <a:p>
            <a:pPr>
              <a:lnSpc>
                <a:spcPct val="80000"/>
              </a:lnSpc>
            </a:pPr>
            <a:endParaRPr lang="it-IT" sz="1000" dirty="0"/>
          </a:p>
          <a:p>
            <a:pPr>
              <a:lnSpc>
                <a:spcPct val="80000"/>
              </a:lnSpc>
            </a:pPr>
            <a:r>
              <a:rPr lang="it-IT" sz="2400" dirty="0"/>
              <a:t>Per contro essa non è molto diffusa a causa della sua relativa lunghezza di esecuzione e perché richiede l'impiego di macchine apposite</a:t>
            </a:r>
          </a:p>
          <a:p>
            <a:pPr>
              <a:lnSpc>
                <a:spcPct val="80000"/>
              </a:lnSpc>
            </a:pPr>
            <a:endParaRPr lang="it-IT" sz="1000" dirty="0"/>
          </a:p>
          <a:p>
            <a:pPr>
              <a:lnSpc>
                <a:spcPct val="80000"/>
              </a:lnSpc>
            </a:pPr>
            <a:r>
              <a:rPr lang="it-IT" sz="2400" dirty="0"/>
              <a:t>Anche in questo caso la durezza è legata al carico di rottura secondo la relazione</a:t>
            </a:r>
          </a:p>
          <a:p>
            <a:pPr>
              <a:lnSpc>
                <a:spcPct val="80000"/>
              </a:lnSpc>
            </a:pPr>
            <a:endParaRPr lang="it-IT" sz="2400" dirty="0"/>
          </a:p>
          <a:p>
            <a:pPr algn="ctr">
              <a:lnSpc>
                <a:spcPct val="80000"/>
              </a:lnSpc>
              <a:buFontTx/>
              <a:buNone/>
            </a:pPr>
            <a:r>
              <a:rPr lang="it-IT" sz="2400" i="1" dirty="0" err="1"/>
              <a:t>R</a:t>
            </a:r>
            <a:r>
              <a:rPr lang="it-IT" sz="2400" i="1" baseline="-25000" dirty="0" err="1"/>
              <a:t>m</a:t>
            </a:r>
            <a:r>
              <a:rPr lang="it-IT" sz="2400" i="1" dirty="0"/>
              <a:t> = 3.27 HV	(</a:t>
            </a:r>
            <a:r>
              <a:rPr lang="it-IT" sz="2400" i="1" dirty="0" err="1"/>
              <a:t>R</a:t>
            </a:r>
            <a:r>
              <a:rPr lang="it-IT" sz="2400" i="1" baseline="-25000" dirty="0" err="1"/>
              <a:t>m</a:t>
            </a:r>
            <a:r>
              <a:rPr lang="it-IT" sz="2400" i="1" dirty="0"/>
              <a:t> in N/mm</a:t>
            </a:r>
            <a:r>
              <a:rPr lang="it-IT" sz="2400" i="1" baseline="30000" dirty="0"/>
              <a:t>2</a:t>
            </a:r>
            <a:r>
              <a:rPr lang="it-IT" sz="2400" i="1" dirty="0"/>
              <a:t>)</a:t>
            </a:r>
          </a:p>
        </p:txBody>
      </p:sp>
      <p:sp>
        <p:nvSpPr>
          <p:cNvPr id="4" name="Rectangle 2"/>
          <p:cNvSpPr txBox="1">
            <a:spLocks noChangeArrowheads="1"/>
          </p:cNvSpPr>
          <p:nvPr/>
        </p:nvSpPr>
        <p:spPr>
          <a:xfrm>
            <a:off x="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Durezza Vickers</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Durezza </a:t>
            </a:r>
            <a:r>
              <a:rPr lang="it-IT" b="1" dirty="0" err="1"/>
              <a:t>Rockwell</a:t>
            </a:r>
            <a:r>
              <a:rPr lang="it-IT" b="1" dirty="0"/>
              <a:t> (UNI 562-75)</a:t>
            </a:r>
          </a:p>
        </p:txBody>
      </p:sp>
      <p:sp>
        <p:nvSpPr>
          <p:cNvPr id="18435" name="Rectangle 3"/>
          <p:cNvSpPr>
            <a:spLocks noGrp="1" noChangeArrowheads="1"/>
          </p:cNvSpPr>
          <p:nvPr>
            <p:ph type="body" idx="4294967295"/>
          </p:nvPr>
        </p:nvSpPr>
        <p:spPr>
          <a:xfrm>
            <a:off x="0" y="1066800"/>
            <a:ext cx="8229600" cy="5562600"/>
          </a:xfrm>
        </p:spPr>
        <p:txBody>
          <a:bodyPr/>
          <a:lstStyle/>
          <a:p>
            <a:pPr>
              <a:lnSpc>
                <a:spcPct val="80000"/>
              </a:lnSpc>
            </a:pPr>
            <a:r>
              <a:rPr lang="it-IT" sz="2400"/>
              <a:t>E' la prova di più immediata esecuzione per i materiali metallici e consiste nel penetrare il pezzo in due tempi diversi</a:t>
            </a:r>
          </a:p>
          <a:p>
            <a:pPr>
              <a:lnSpc>
                <a:spcPct val="80000"/>
              </a:lnSpc>
            </a:pPr>
            <a:endParaRPr lang="it-IT" sz="1000"/>
          </a:p>
          <a:p>
            <a:pPr>
              <a:lnSpc>
                <a:spcPct val="80000"/>
              </a:lnSpc>
            </a:pPr>
            <a:r>
              <a:rPr lang="it-IT" sz="2400"/>
              <a:t>Esistono </a:t>
            </a:r>
            <a:r>
              <a:rPr lang="it-IT" sz="2400" u="sng"/>
              <a:t>due tipologie di penetratori </a:t>
            </a:r>
            <a:r>
              <a:rPr lang="it-IT" sz="2400"/>
              <a:t>unificati a cui corrispondono due differenti scale di durezza</a:t>
            </a:r>
          </a:p>
          <a:p>
            <a:pPr>
              <a:lnSpc>
                <a:spcPct val="80000"/>
              </a:lnSpc>
              <a:buFontTx/>
              <a:buNone/>
            </a:pPr>
            <a:r>
              <a:rPr lang="it-IT" sz="1800"/>
              <a:t>		</a:t>
            </a:r>
            <a:r>
              <a:rPr lang="it-IT" sz="2000"/>
              <a:t>- penetratore </a:t>
            </a:r>
            <a:r>
              <a:rPr lang="it-IT" sz="2000" i="1"/>
              <a:t>conico</a:t>
            </a:r>
            <a:r>
              <a:rPr lang="it-IT" sz="2000"/>
              <a:t> in diamante</a:t>
            </a:r>
            <a:br>
              <a:rPr lang="it-IT" sz="2000"/>
            </a:br>
            <a:r>
              <a:rPr lang="it-IT" sz="2000"/>
              <a:t>	  con angolo al vertice di 120° (durezza </a:t>
            </a:r>
            <a:r>
              <a:rPr lang="it-IT" sz="2000" i="1"/>
              <a:t>HRC</a:t>
            </a:r>
            <a:r>
              <a:rPr lang="it-IT" sz="2000"/>
              <a:t>)</a:t>
            </a:r>
          </a:p>
          <a:p>
            <a:pPr>
              <a:lnSpc>
                <a:spcPct val="80000"/>
              </a:lnSpc>
              <a:buFontTx/>
              <a:buNone/>
            </a:pPr>
            <a:r>
              <a:rPr lang="it-IT" sz="2000"/>
              <a:t>		- penetratore </a:t>
            </a:r>
            <a:r>
              <a:rPr lang="it-IT" sz="2000" i="1"/>
              <a:t>sferico</a:t>
            </a:r>
            <a:r>
              <a:rPr lang="it-IT" sz="2000"/>
              <a:t> in acciaio temprato (</a:t>
            </a:r>
            <a:r>
              <a:rPr lang="it-IT" sz="2000" i="1"/>
              <a:t>HV10/15</a:t>
            </a:r>
            <a:r>
              <a:rPr lang="it-IT" sz="2000"/>
              <a:t> ≥ 850)</a:t>
            </a:r>
            <a:br>
              <a:rPr lang="it-IT" sz="2000"/>
            </a:br>
            <a:r>
              <a:rPr lang="it-IT" sz="2000"/>
              <a:t>	  con </a:t>
            </a:r>
            <a:r>
              <a:rPr lang="it-IT" sz="2000" i="1"/>
              <a:t>ϕ</a:t>
            </a:r>
            <a:r>
              <a:rPr lang="it-IT" sz="2000"/>
              <a:t> di 1/16 di pollice (durezza </a:t>
            </a:r>
            <a:r>
              <a:rPr lang="it-IT" sz="2000" i="1"/>
              <a:t>HRB</a:t>
            </a:r>
            <a:r>
              <a:rPr lang="it-IT" sz="2000"/>
              <a:t>)</a:t>
            </a:r>
          </a:p>
          <a:p>
            <a:pPr>
              <a:lnSpc>
                <a:spcPct val="80000"/>
              </a:lnSpc>
              <a:buFontTx/>
              <a:buNone/>
            </a:pPr>
            <a:endParaRPr lang="it-IT" sz="1000"/>
          </a:p>
          <a:p>
            <a:pPr>
              <a:lnSpc>
                <a:spcPct val="80000"/>
              </a:lnSpc>
            </a:pPr>
            <a:r>
              <a:rPr lang="it-IT" sz="2400"/>
              <a:t>La misura viene eseguita portando il penetratore a leggero contatto con la superficie del pezzo, in posizione ortogonale a questa</a:t>
            </a:r>
          </a:p>
          <a:p>
            <a:pPr>
              <a:lnSpc>
                <a:spcPct val="80000"/>
              </a:lnSpc>
            </a:pPr>
            <a:endParaRPr lang="it-IT" sz="1000"/>
          </a:p>
          <a:p>
            <a:pPr>
              <a:lnSpc>
                <a:spcPct val="80000"/>
              </a:lnSpc>
            </a:pPr>
            <a:r>
              <a:rPr lang="it-IT" sz="2400"/>
              <a:t>Si applica quindi in modo automatico un </a:t>
            </a:r>
            <a:r>
              <a:rPr lang="it-IT" sz="2400" u="sng"/>
              <a:t>precarico</a:t>
            </a:r>
            <a:r>
              <a:rPr lang="it-IT" sz="2400"/>
              <a:t> di 98 N (10 kg) – che per le misure di durezza superficiale è pari a 29.4 N (3 kg) – e si azzera lo strumento indicatore di profondità</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Durezza </a:t>
            </a:r>
            <a:r>
              <a:rPr lang="it-IT" b="1" dirty="0" err="1"/>
              <a:t>Rockwell</a:t>
            </a:r>
            <a:endParaRPr lang="it-IT" b="1" dirty="0"/>
          </a:p>
        </p:txBody>
      </p:sp>
      <p:sp>
        <p:nvSpPr>
          <p:cNvPr id="19459" name="Rectangle 3"/>
          <p:cNvSpPr>
            <a:spLocks noGrp="1" noChangeArrowheads="1"/>
          </p:cNvSpPr>
          <p:nvPr>
            <p:ph type="body" idx="4294967295"/>
          </p:nvPr>
        </p:nvSpPr>
        <p:spPr>
          <a:xfrm>
            <a:off x="0" y="1066800"/>
            <a:ext cx="8229600" cy="3505200"/>
          </a:xfrm>
        </p:spPr>
        <p:txBody>
          <a:bodyPr/>
          <a:lstStyle/>
          <a:p>
            <a:pPr>
              <a:lnSpc>
                <a:spcPct val="80000"/>
              </a:lnSpc>
            </a:pPr>
            <a:r>
              <a:rPr lang="it-IT" sz="2400" dirty="0"/>
              <a:t>A questo punto si applica progressivamente e con continuità il carico residuo</a:t>
            </a:r>
          </a:p>
          <a:p>
            <a:pPr>
              <a:lnSpc>
                <a:spcPct val="80000"/>
              </a:lnSpc>
              <a:buFontTx/>
              <a:buNone/>
            </a:pPr>
            <a:r>
              <a:rPr lang="it-IT" sz="2400" dirty="0"/>
              <a:t>		</a:t>
            </a:r>
            <a:r>
              <a:rPr lang="it-IT" sz="2400" i="1" dirty="0"/>
              <a:t>penetratore conico</a:t>
            </a:r>
            <a:r>
              <a:rPr lang="it-IT" sz="2400" dirty="0"/>
              <a:t> </a:t>
            </a:r>
            <a:r>
              <a:rPr lang="it-IT" sz="2400" dirty="0">
                <a:sym typeface="Wingdings" pitchFamily="2" charset="2"/>
              </a:rPr>
              <a:t></a:t>
            </a:r>
            <a:r>
              <a:rPr lang="it-IT" sz="2400" dirty="0"/>
              <a:t> 1372 N (140 kg)</a:t>
            </a:r>
          </a:p>
          <a:p>
            <a:pPr>
              <a:lnSpc>
                <a:spcPct val="80000"/>
              </a:lnSpc>
              <a:buFontTx/>
              <a:buNone/>
            </a:pPr>
            <a:r>
              <a:rPr lang="it-IT" sz="2400" dirty="0"/>
              <a:t>		</a:t>
            </a:r>
            <a:r>
              <a:rPr lang="it-IT" sz="2400" i="1" dirty="0"/>
              <a:t>penetratore sferico</a:t>
            </a:r>
            <a:r>
              <a:rPr lang="it-IT" sz="2400" dirty="0"/>
              <a:t> </a:t>
            </a:r>
            <a:r>
              <a:rPr lang="it-IT" sz="2400" dirty="0">
                <a:sym typeface="Wingdings" pitchFamily="2" charset="2"/>
              </a:rPr>
              <a:t> </a:t>
            </a:r>
            <a:r>
              <a:rPr lang="it-IT" sz="2400" dirty="0"/>
              <a:t>883 N (90 kg)</a:t>
            </a:r>
          </a:p>
          <a:p>
            <a:pPr>
              <a:lnSpc>
                <a:spcPct val="80000"/>
              </a:lnSpc>
              <a:buFontTx/>
              <a:buNone/>
            </a:pPr>
            <a:endParaRPr lang="it-IT" sz="1000" dirty="0"/>
          </a:p>
          <a:p>
            <a:pPr>
              <a:lnSpc>
                <a:spcPct val="80000"/>
              </a:lnSpc>
            </a:pPr>
            <a:r>
              <a:rPr lang="it-IT" sz="2400" dirty="0"/>
              <a:t>Il tempo di applicazione di questo carico deve essere compreso tra 5 e 10 secondi</a:t>
            </a:r>
          </a:p>
          <a:p>
            <a:pPr>
              <a:lnSpc>
                <a:spcPct val="80000"/>
              </a:lnSpc>
            </a:pPr>
            <a:endParaRPr lang="it-IT" sz="1000" dirty="0"/>
          </a:p>
          <a:p>
            <a:pPr>
              <a:lnSpc>
                <a:spcPct val="80000"/>
              </a:lnSpc>
            </a:pPr>
            <a:r>
              <a:rPr lang="it-IT" sz="2400" dirty="0"/>
              <a:t>Se </a:t>
            </a:r>
            <a:r>
              <a:rPr lang="it-IT" sz="2400" i="1" dirty="0"/>
              <a:t>e</a:t>
            </a:r>
            <a:r>
              <a:rPr lang="it-IT" sz="2400" dirty="0"/>
              <a:t> è la penetrazione permanente (in mm) del penetratore, la macchina segna automaticamente la durezza calcolata con le relazioni</a:t>
            </a:r>
          </a:p>
        </p:txBody>
      </p:sp>
      <p:pic>
        <p:nvPicPr>
          <p:cNvPr id="19460" name="Picture 4"/>
          <p:cNvPicPr>
            <a:picLocks noChangeAspect="1" noChangeArrowheads="1"/>
          </p:cNvPicPr>
          <p:nvPr/>
        </p:nvPicPr>
        <p:blipFill>
          <a:blip r:embed="rId2" cstate="print"/>
          <a:srcRect/>
          <a:stretch>
            <a:fillRect/>
          </a:stretch>
        </p:blipFill>
        <p:spPr bwMode="auto">
          <a:xfrm>
            <a:off x="685800" y="4495800"/>
            <a:ext cx="3048000" cy="804863"/>
          </a:xfrm>
          <a:prstGeom prst="rect">
            <a:avLst/>
          </a:prstGeom>
          <a:noFill/>
          <a:ln w="9525">
            <a:noFill/>
            <a:miter lim="800000"/>
            <a:headEnd/>
            <a:tailEnd/>
          </a:ln>
        </p:spPr>
      </p:pic>
      <p:pic>
        <p:nvPicPr>
          <p:cNvPr id="19461" name="Picture 5"/>
          <p:cNvPicPr>
            <a:picLocks noChangeAspect="1" noChangeArrowheads="1"/>
          </p:cNvPicPr>
          <p:nvPr/>
        </p:nvPicPr>
        <p:blipFill>
          <a:blip r:embed="rId3" cstate="print"/>
          <a:srcRect/>
          <a:stretch>
            <a:fillRect/>
          </a:stretch>
        </p:blipFill>
        <p:spPr bwMode="auto">
          <a:xfrm>
            <a:off x="5257800" y="4495800"/>
            <a:ext cx="3048000" cy="815975"/>
          </a:xfrm>
          <a:prstGeom prst="rect">
            <a:avLst/>
          </a:prstGeom>
          <a:noFill/>
          <a:ln w="9525">
            <a:noFill/>
            <a:miter lim="800000"/>
            <a:headEnd/>
            <a:tailEnd/>
          </a:ln>
        </p:spPr>
      </p:pic>
      <p:sp>
        <p:nvSpPr>
          <p:cNvPr id="19462" name="Line 5"/>
          <p:cNvSpPr>
            <a:spLocks noChangeShapeType="1"/>
          </p:cNvSpPr>
          <p:nvPr/>
        </p:nvSpPr>
        <p:spPr bwMode="auto">
          <a:xfrm>
            <a:off x="1600200" y="4800600"/>
            <a:ext cx="228600" cy="0"/>
          </a:xfrm>
          <a:prstGeom prst="line">
            <a:avLst/>
          </a:prstGeom>
          <a:noFill/>
          <a:ln w="9525">
            <a:solidFill>
              <a:schemeClr val="tx1"/>
            </a:solidFill>
            <a:round/>
            <a:headEnd/>
            <a:tailEnd/>
          </a:ln>
        </p:spPr>
        <p:txBody>
          <a:bodyPr/>
          <a:lstStyle/>
          <a:p>
            <a:endParaRPr lang="it-IT"/>
          </a:p>
        </p:txBody>
      </p:sp>
      <p:sp>
        <p:nvSpPr>
          <p:cNvPr id="19463" name="Line 6"/>
          <p:cNvSpPr>
            <a:spLocks noChangeShapeType="1"/>
          </p:cNvSpPr>
          <p:nvPr/>
        </p:nvSpPr>
        <p:spPr bwMode="auto">
          <a:xfrm>
            <a:off x="1600200" y="4876800"/>
            <a:ext cx="228600" cy="0"/>
          </a:xfrm>
          <a:prstGeom prst="line">
            <a:avLst/>
          </a:prstGeom>
          <a:noFill/>
          <a:ln w="9525">
            <a:solidFill>
              <a:schemeClr val="tx1"/>
            </a:solidFill>
            <a:round/>
            <a:headEnd/>
            <a:tailEnd/>
          </a:ln>
        </p:spPr>
        <p:txBody>
          <a:bodyPr/>
          <a:lstStyle/>
          <a:p>
            <a:endParaRPr lang="it-IT"/>
          </a:p>
        </p:txBody>
      </p:sp>
      <p:sp>
        <p:nvSpPr>
          <p:cNvPr id="19464" name="Line 5"/>
          <p:cNvSpPr>
            <a:spLocks noChangeShapeType="1"/>
          </p:cNvSpPr>
          <p:nvPr/>
        </p:nvSpPr>
        <p:spPr bwMode="auto">
          <a:xfrm>
            <a:off x="6172200" y="4800600"/>
            <a:ext cx="228600" cy="0"/>
          </a:xfrm>
          <a:prstGeom prst="line">
            <a:avLst/>
          </a:prstGeom>
          <a:noFill/>
          <a:ln w="9525">
            <a:solidFill>
              <a:schemeClr val="tx1"/>
            </a:solidFill>
            <a:round/>
            <a:headEnd/>
            <a:tailEnd/>
          </a:ln>
        </p:spPr>
        <p:txBody>
          <a:bodyPr/>
          <a:lstStyle/>
          <a:p>
            <a:endParaRPr lang="it-IT"/>
          </a:p>
        </p:txBody>
      </p:sp>
      <p:sp>
        <p:nvSpPr>
          <p:cNvPr id="19465" name="Line 6"/>
          <p:cNvSpPr>
            <a:spLocks noChangeShapeType="1"/>
          </p:cNvSpPr>
          <p:nvPr/>
        </p:nvSpPr>
        <p:spPr bwMode="auto">
          <a:xfrm>
            <a:off x="6172200" y="4876800"/>
            <a:ext cx="228600" cy="0"/>
          </a:xfrm>
          <a:prstGeom prst="line">
            <a:avLst/>
          </a:prstGeom>
          <a:noFill/>
          <a:ln w="9525">
            <a:solidFill>
              <a:schemeClr val="tx1"/>
            </a:solidFill>
            <a:round/>
            <a:headEnd/>
            <a:tailEnd/>
          </a:ln>
        </p:spPr>
        <p:txBody>
          <a:bodyPr/>
          <a:lstStyle/>
          <a:p>
            <a:endParaRPr lang="it-IT"/>
          </a:p>
        </p:txBody>
      </p:sp>
      <p:sp>
        <p:nvSpPr>
          <p:cNvPr id="19466" name="Text Box 10"/>
          <p:cNvSpPr txBox="1">
            <a:spLocks noChangeArrowheads="1"/>
          </p:cNvSpPr>
          <p:nvPr/>
        </p:nvSpPr>
        <p:spPr bwMode="auto">
          <a:xfrm>
            <a:off x="4038600" y="4724400"/>
            <a:ext cx="914400" cy="366713"/>
          </a:xfrm>
          <a:prstGeom prst="rect">
            <a:avLst/>
          </a:prstGeom>
          <a:noFill/>
          <a:ln w="9525">
            <a:noFill/>
            <a:miter lim="800000"/>
            <a:headEnd/>
            <a:tailEnd/>
          </a:ln>
        </p:spPr>
        <p:txBody>
          <a:bodyPr>
            <a:spAutoFit/>
          </a:bodyPr>
          <a:lstStyle/>
          <a:p>
            <a:pPr>
              <a:spcBef>
                <a:spcPct val="50000"/>
              </a:spcBef>
            </a:pPr>
            <a:r>
              <a:rPr lang="it-IT"/>
              <a:t>oppure</a:t>
            </a:r>
          </a:p>
        </p:txBody>
      </p:sp>
      <p:sp>
        <p:nvSpPr>
          <p:cNvPr id="19467" name="Text Box 13"/>
          <p:cNvSpPr txBox="1">
            <a:spLocks noChangeArrowheads="1"/>
          </p:cNvSpPr>
          <p:nvPr/>
        </p:nvSpPr>
        <p:spPr bwMode="auto">
          <a:xfrm>
            <a:off x="609600" y="5561013"/>
            <a:ext cx="8077200" cy="915987"/>
          </a:xfrm>
          <a:prstGeom prst="rect">
            <a:avLst/>
          </a:prstGeom>
          <a:noFill/>
          <a:ln w="9525">
            <a:noFill/>
            <a:miter lim="800000"/>
            <a:headEnd/>
            <a:tailEnd/>
          </a:ln>
        </p:spPr>
        <p:txBody>
          <a:bodyPr>
            <a:spAutoFit/>
          </a:bodyPr>
          <a:lstStyle/>
          <a:p>
            <a:pPr>
              <a:spcBef>
                <a:spcPct val="50000"/>
              </a:spcBef>
            </a:pPr>
            <a:r>
              <a:rPr lang="it-IT"/>
              <a:t>La convenzionalità della prova consiste nel riferire la durezza dei materiali metallici duri a quella del diamante (</a:t>
            </a:r>
            <a:r>
              <a:rPr lang="it-IT" i="1"/>
              <a:t>HRC</a:t>
            </a:r>
            <a:r>
              <a:rPr lang="it-IT"/>
              <a:t> = 100) e la durezza di quelli più teneri a quella dell'acciaio temprato (</a:t>
            </a:r>
            <a:r>
              <a:rPr lang="it-IT" i="1"/>
              <a:t>HRB</a:t>
            </a:r>
            <a:r>
              <a:rPr lang="it-IT"/>
              <a:t> = 130)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4294967295"/>
          </p:nvPr>
        </p:nvSpPr>
        <p:spPr>
          <a:xfrm>
            <a:off x="457200" y="1066800"/>
            <a:ext cx="8229600" cy="5562600"/>
          </a:xfrm>
        </p:spPr>
        <p:txBody>
          <a:bodyPr/>
          <a:lstStyle/>
          <a:p>
            <a:pPr>
              <a:lnSpc>
                <a:spcPct val="80000"/>
              </a:lnSpc>
            </a:pPr>
            <a:r>
              <a:rPr lang="it-IT" sz="2400" dirty="0"/>
              <a:t>Lo spessore </a:t>
            </a:r>
            <a:r>
              <a:rPr lang="it-IT" sz="2400" i="1" dirty="0"/>
              <a:t>s</a:t>
            </a:r>
            <a:r>
              <a:rPr lang="it-IT" sz="2400" dirty="0"/>
              <a:t> del pezzo o dello strato deve esser ≥ 8</a:t>
            </a:r>
            <a:r>
              <a:rPr lang="it-IT" sz="2400" i="1" dirty="0"/>
              <a:t>e</a:t>
            </a:r>
            <a:r>
              <a:rPr lang="it-IT" sz="2400" dirty="0"/>
              <a:t>, dove sia </a:t>
            </a:r>
            <a:r>
              <a:rPr lang="it-IT" sz="2400" i="1" dirty="0"/>
              <a:t>s</a:t>
            </a:r>
            <a:r>
              <a:rPr lang="it-IT" sz="2400" dirty="0"/>
              <a:t> che </a:t>
            </a:r>
            <a:r>
              <a:rPr lang="it-IT" sz="2400" i="1" dirty="0"/>
              <a:t>e</a:t>
            </a:r>
            <a:r>
              <a:rPr lang="it-IT" sz="2400" dirty="0"/>
              <a:t> devono essere espressi in millimetri</a:t>
            </a:r>
          </a:p>
          <a:p>
            <a:pPr>
              <a:lnSpc>
                <a:spcPct val="80000"/>
              </a:lnSpc>
            </a:pPr>
            <a:endParaRPr lang="it-IT" sz="1000" dirty="0"/>
          </a:p>
          <a:p>
            <a:pPr>
              <a:lnSpc>
                <a:spcPct val="80000"/>
              </a:lnSpc>
            </a:pPr>
            <a:r>
              <a:rPr lang="it-IT" sz="2400" dirty="0"/>
              <a:t>La deformazione non deve apparire sulla faccia opposta a quella di penetrazione</a:t>
            </a:r>
          </a:p>
          <a:p>
            <a:pPr>
              <a:lnSpc>
                <a:spcPct val="80000"/>
              </a:lnSpc>
            </a:pPr>
            <a:endParaRPr lang="it-IT" sz="1000" dirty="0"/>
          </a:p>
          <a:p>
            <a:pPr>
              <a:lnSpc>
                <a:spcPct val="80000"/>
              </a:lnSpc>
            </a:pPr>
            <a:r>
              <a:rPr lang="it-IT" sz="2400" dirty="0"/>
              <a:t>Lo stato superficiale deve essere liscio ed esente da sostanze non metalliche (oli, scaglie, ossidi, </a:t>
            </a:r>
            <a:r>
              <a:rPr lang="it-IT" sz="2400" dirty="0" err="1"/>
              <a:t>grassi…</a:t>
            </a:r>
            <a:r>
              <a:rPr lang="it-IT" sz="2400" dirty="0"/>
              <a:t>)</a:t>
            </a:r>
          </a:p>
          <a:p>
            <a:pPr>
              <a:lnSpc>
                <a:spcPct val="80000"/>
              </a:lnSpc>
              <a:buFontTx/>
              <a:buNone/>
            </a:pPr>
            <a:r>
              <a:rPr lang="it-IT" sz="2000" dirty="0"/>
              <a:t>		nel caso sia necessaria la levigazione, la superficie non deve</a:t>
            </a:r>
            <a:br>
              <a:rPr lang="it-IT" sz="2000" dirty="0"/>
            </a:br>
            <a:r>
              <a:rPr lang="it-IT" sz="2000" dirty="0"/>
              <a:t>	essere alterata per incrudimento o riscaldamento</a:t>
            </a:r>
          </a:p>
          <a:p>
            <a:pPr>
              <a:lnSpc>
                <a:spcPct val="80000"/>
              </a:lnSpc>
            </a:pPr>
            <a:endParaRPr lang="it-IT" sz="2000" dirty="0"/>
          </a:p>
          <a:p>
            <a:pPr>
              <a:lnSpc>
                <a:spcPct val="80000"/>
              </a:lnSpc>
            </a:pPr>
            <a:r>
              <a:rPr lang="it-IT" sz="2400" dirty="0"/>
              <a:t>La superficie può essere piana o curva, con raggio di curvatura non inferiore a 2.5-5 mm</a:t>
            </a:r>
          </a:p>
          <a:p>
            <a:pPr>
              <a:lnSpc>
                <a:spcPct val="80000"/>
              </a:lnSpc>
              <a:buFontTx/>
              <a:buNone/>
            </a:pPr>
            <a:r>
              <a:rPr lang="it-IT" sz="1800" dirty="0"/>
              <a:t>		in caso contrario si deve apportare una correzione al valore di durezza</a:t>
            </a:r>
          </a:p>
          <a:p>
            <a:pPr>
              <a:lnSpc>
                <a:spcPct val="80000"/>
              </a:lnSpc>
              <a:buFontTx/>
              <a:buNone/>
            </a:pPr>
            <a:endParaRPr lang="it-IT" sz="1000" dirty="0"/>
          </a:p>
          <a:p>
            <a:pPr>
              <a:lnSpc>
                <a:spcPct val="80000"/>
              </a:lnSpc>
            </a:pPr>
            <a:r>
              <a:rPr lang="it-IT" sz="2400" dirty="0"/>
              <a:t>la distanza tra i due centri di due impronte vicine o tra il centro ed il bordo del pezzo deve essere minore, rispettivamente, di 4 e 2.5 volte il diametro dell'impronta.</a:t>
            </a:r>
          </a:p>
        </p:txBody>
      </p:sp>
      <p:sp>
        <p:nvSpPr>
          <p:cNvPr id="4" name="Rectangle 2"/>
          <p:cNvSpPr txBox="1">
            <a:spLocks noChangeArrowheads="1"/>
          </p:cNvSpPr>
          <p:nvPr/>
        </p:nvSpPr>
        <p:spPr>
          <a:xfrm>
            <a:off x="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a:ln>
                  <a:noFill/>
                </a:ln>
                <a:solidFill>
                  <a:schemeClr val="tx2"/>
                </a:solidFill>
                <a:effectLst/>
                <a:uLnTx/>
                <a:uFillTx/>
                <a:latin typeface="+mj-lt"/>
                <a:ea typeface="+mj-ea"/>
                <a:cs typeface="+mj-cs"/>
              </a:rPr>
              <a:t>Durezza Rockwell</a:t>
            </a:r>
            <a:endParaRPr kumimoji="0" lang="it-IT" sz="50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Metodo </a:t>
            </a:r>
            <a:r>
              <a:rPr lang="it-IT" b="1" dirty="0" err="1"/>
              <a:t>Shore</a:t>
            </a:r>
            <a:endParaRPr lang="it-IT" b="1" dirty="0"/>
          </a:p>
        </p:txBody>
      </p:sp>
      <p:sp>
        <p:nvSpPr>
          <p:cNvPr id="22531" name="Rectangle 3"/>
          <p:cNvSpPr>
            <a:spLocks noGrp="1" noChangeArrowheads="1"/>
          </p:cNvSpPr>
          <p:nvPr>
            <p:ph type="body" idx="4294967295"/>
          </p:nvPr>
        </p:nvSpPr>
        <p:spPr>
          <a:xfrm>
            <a:off x="0" y="1066800"/>
            <a:ext cx="8229600" cy="5562600"/>
          </a:xfrm>
        </p:spPr>
        <p:txBody>
          <a:bodyPr/>
          <a:lstStyle/>
          <a:p>
            <a:pPr>
              <a:lnSpc>
                <a:spcPct val="80000"/>
              </a:lnSpc>
            </a:pPr>
            <a:r>
              <a:rPr lang="it-IT" sz="2400"/>
              <a:t>Metodo che sfrutta l'energia elastica residua che un percussore possiede dopo aver urtato la superficie del pezzo da provare</a:t>
            </a:r>
          </a:p>
          <a:p>
            <a:pPr>
              <a:lnSpc>
                <a:spcPct val="80000"/>
              </a:lnSpc>
            </a:pPr>
            <a:endParaRPr lang="it-IT" sz="1000"/>
          </a:p>
          <a:p>
            <a:pPr>
              <a:lnSpc>
                <a:spcPct val="80000"/>
              </a:lnSpc>
            </a:pPr>
            <a:r>
              <a:rPr lang="it-IT" sz="2400"/>
              <a:t>Il percussore viene lasciato cadere sulla superficie del pezzo da un'altezza </a:t>
            </a:r>
            <a:r>
              <a:rPr lang="it-IT" sz="2400" i="1"/>
              <a:t>h1</a:t>
            </a:r>
            <a:r>
              <a:rPr lang="it-IT" sz="2400"/>
              <a:t> e rimbalzerà ad un'altezza </a:t>
            </a:r>
            <a:r>
              <a:rPr lang="it-IT" sz="2400" i="1"/>
              <a:t>h2</a:t>
            </a:r>
            <a:r>
              <a:rPr lang="it-IT" sz="2400"/>
              <a:t> &lt; </a:t>
            </a:r>
            <a:r>
              <a:rPr lang="it-IT" sz="2400" i="1"/>
              <a:t>h1</a:t>
            </a:r>
            <a:endParaRPr lang="it-IT" sz="2400"/>
          </a:p>
          <a:p>
            <a:pPr>
              <a:lnSpc>
                <a:spcPct val="80000"/>
              </a:lnSpc>
              <a:buFontTx/>
              <a:buNone/>
            </a:pPr>
            <a:r>
              <a:rPr lang="it-IT" sz="2000"/>
              <a:t>		</a:t>
            </a:r>
            <a:r>
              <a:rPr lang="it-IT" sz="2000">
                <a:sym typeface="Wingdings" pitchFamily="2" charset="2"/>
              </a:rPr>
              <a:t> </a:t>
            </a:r>
            <a:r>
              <a:rPr lang="it-IT" sz="2000"/>
              <a:t>l'altezza del rimbalzo viene utilizzata come misura della</a:t>
            </a:r>
            <a:br>
              <a:rPr lang="it-IT" sz="2000"/>
            </a:br>
            <a:r>
              <a:rPr lang="it-IT" sz="2000"/>
              <a:t>	    durezza (durezza </a:t>
            </a:r>
            <a:r>
              <a:rPr lang="it-IT" sz="2000" i="1"/>
              <a:t>HS</a:t>
            </a:r>
            <a:r>
              <a:rPr lang="it-IT" sz="2000"/>
              <a:t>)</a:t>
            </a:r>
          </a:p>
          <a:p>
            <a:pPr>
              <a:lnSpc>
                <a:spcPct val="80000"/>
              </a:lnSpc>
              <a:buFontTx/>
              <a:buNone/>
            </a:pPr>
            <a:r>
              <a:rPr lang="it-IT" sz="2000"/>
              <a:t>		</a:t>
            </a:r>
            <a:r>
              <a:rPr lang="it-IT" sz="2000">
                <a:sym typeface="Wingdings" pitchFamily="2" charset="2"/>
              </a:rPr>
              <a:t> </a:t>
            </a:r>
            <a:r>
              <a:rPr lang="it-IT" sz="2000"/>
              <a:t>l'altezza risulta proporzionale al lavoro di deformazione</a:t>
            </a:r>
            <a:br>
              <a:rPr lang="it-IT" sz="2000"/>
            </a:br>
            <a:r>
              <a:rPr lang="it-IT" sz="2000"/>
              <a:t>	     compiuto per deformare plasticamente il materiale</a:t>
            </a:r>
          </a:p>
          <a:p>
            <a:pPr>
              <a:lnSpc>
                <a:spcPct val="80000"/>
              </a:lnSpc>
              <a:buFontTx/>
              <a:buNone/>
            </a:pPr>
            <a:endParaRPr lang="it-IT" sz="1000"/>
          </a:p>
          <a:p>
            <a:pPr>
              <a:lnSpc>
                <a:spcPct val="80000"/>
              </a:lnSpc>
            </a:pPr>
            <a:r>
              <a:rPr lang="it-IT" sz="2400"/>
              <a:t>Nella realizzazione pratica la prova Shore consiste nel lasciar cadere sulla superficie del pezzo un martelletto di acciaio duro temprato</a:t>
            </a:r>
          </a:p>
          <a:p>
            <a:pPr>
              <a:lnSpc>
                <a:spcPct val="80000"/>
              </a:lnSpc>
              <a:buFontTx/>
              <a:buNone/>
            </a:pPr>
            <a:r>
              <a:rPr lang="it-IT" sz="2400"/>
              <a:t>		</a:t>
            </a:r>
            <a:r>
              <a:rPr lang="it-IT" sz="2000"/>
              <a:t>peso = 50 grammi</a:t>
            </a:r>
            <a:br>
              <a:rPr lang="it-IT" sz="2000"/>
            </a:br>
            <a:r>
              <a:rPr lang="it-IT" sz="2000"/>
              <a:t>	altezza </a:t>
            </a:r>
            <a:r>
              <a:rPr lang="it-IT" sz="2000" i="1"/>
              <a:t>h1</a:t>
            </a:r>
            <a:r>
              <a:rPr lang="it-IT" sz="2000"/>
              <a:t> = 100 mm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Metodo </a:t>
            </a:r>
            <a:r>
              <a:rPr lang="it-IT" b="1" dirty="0" err="1"/>
              <a:t>Shore</a:t>
            </a:r>
            <a:endParaRPr lang="it-IT" b="1" dirty="0"/>
          </a:p>
        </p:txBody>
      </p:sp>
      <p:sp>
        <p:nvSpPr>
          <p:cNvPr id="23555" name="Rectangle 3"/>
          <p:cNvSpPr>
            <a:spLocks noGrp="1" noChangeArrowheads="1"/>
          </p:cNvSpPr>
          <p:nvPr>
            <p:ph type="body" idx="4294967295"/>
          </p:nvPr>
        </p:nvSpPr>
        <p:spPr>
          <a:xfrm>
            <a:off x="0" y="1066800"/>
            <a:ext cx="8229600" cy="5562600"/>
          </a:xfrm>
        </p:spPr>
        <p:txBody>
          <a:bodyPr/>
          <a:lstStyle/>
          <a:p>
            <a:pPr>
              <a:lnSpc>
                <a:spcPct val="80000"/>
              </a:lnSpc>
            </a:pPr>
            <a:r>
              <a:rPr lang="it-IT" sz="2400"/>
              <a:t>La superficie del martelletto è diversa a seconda del materiale da provare</a:t>
            </a:r>
          </a:p>
          <a:p>
            <a:pPr>
              <a:lnSpc>
                <a:spcPct val="80000"/>
              </a:lnSpc>
            </a:pPr>
            <a:endParaRPr lang="it-IT" sz="2400"/>
          </a:p>
          <a:p>
            <a:pPr>
              <a:lnSpc>
                <a:spcPct val="80000"/>
              </a:lnSpc>
            </a:pPr>
            <a:r>
              <a:rPr lang="it-IT" sz="2400"/>
              <a:t>La caduta avviene entro un tubo di guida di cristallo graduato in 100 parti.</a:t>
            </a:r>
          </a:p>
          <a:p>
            <a:pPr>
              <a:lnSpc>
                <a:spcPct val="80000"/>
              </a:lnSpc>
            </a:pPr>
            <a:endParaRPr lang="it-IT" sz="2400"/>
          </a:p>
          <a:p>
            <a:pPr>
              <a:lnSpc>
                <a:spcPct val="80000"/>
              </a:lnSpc>
            </a:pPr>
            <a:r>
              <a:rPr lang="it-IT" sz="2400"/>
              <a:t>Il metodo Shore trova applicazione nel caso di pezzi di massa rilevante ed aventi superfici finite in lavorazione</a:t>
            </a:r>
          </a:p>
          <a:p>
            <a:pPr>
              <a:lnSpc>
                <a:spcPct val="80000"/>
              </a:lnSpc>
              <a:buFontTx/>
              <a:buNone/>
            </a:pPr>
            <a:r>
              <a:rPr lang="it-IT" sz="2000"/>
              <a:t>		rulli rettificati per laminatoi</a:t>
            </a:r>
            <a:br>
              <a:rPr lang="it-IT" sz="2000"/>
            </a:br>
            <a:r>
              <a:rPr lang="it-IT" sz="2000"/>
              <a:t>	guide rettificate per bancali di macchine utensili</a:t>
            </a:r>
            <a:br>
              <a:rPr lang="it-IT" sz="2000"/>
            </a:br>
            <a:r>
              <a:rPr lang="it-IT" sz="2000"/>
              <a:t>	in genere ogniqualvolta non si debba rovinare la superficie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err="1"/>
              <a:t>Microdurezza</a:t>
            </a:r>
            <a:endParaRPr lang="it-IT" b="1" dirty="0"/>
          </a:p>
        </p:txBody>
      </p:sp>
      <p:sp>
        <p:nvSpPr>
          <p:cNvPr id="24579" name="Rectangle 3"/>
          <p:cNvSpPr>
            <a:spLocks noGrp="1" noChangeArrowheads="1"/>
          </p:cNvSpPr>
          <p:nvPr>
            <p:ph type="body" idx="4294967295"/>
          </p:nvPr>
        </p:nvSpPr>
        <p:spPr>
          <a:xfrm>
            <a:off x="0" y="1066800"/>
            <a:ext cx="8229600" cy="5562600"/>
          </a:xfrm>
        </p:spPr>
        <p:txBody>
          <a:bodyPr>
            <a:normAutofit/>
          </a:bodyPr>
          <a:lstStyle/>
          <a:p>
            <a:pPr algn="just">
              <a:lnSpc>
                <a:spcPct val="80000"/>
              </a:lnSpc>
            </a:pPr>
            <a:r>
              <a:rPr lang="it-IT" sz="2400" dirty="0"/>
              <a:t>Molti problemi pratici richiedono la misura su aree molto ristrette, tali da non poter contenere le impronte della macrodurezza</a:t>
            </a:r>
            <a:endParaRPr lang="it-IT" sz="1000" dirty="0"/>
          </a:p>
          <a:p>
            <a:pPr algn="just">
              <a:lnSpc>
                <a:spcPct val="80000"/>
              </a:lnSpc>
            </a:pPr>
            <a:r>
              <a:rPr lang="it-IT" sz="2400" dirty="0"/>
              <a:t>A volte invece può rendersi necessario misurare la durezza di materiali talmente fragili da non sopportare i carichi delle macrodurezze</a:t>
            </a:r>
          </a:p>
          <a:p>
            <a:pPr algn="just">
              <a:lnSpc>
                <a:spcPct val="80000"/>
              </a:lnSpc>
            </a:pPr>
            <a:endParaRPr lang="it-IT" sz="1000" dirty="0"/>
          </a:p>
          <a:p>
            <a:pPr>
              <a:lnSpc>
                <a:spcPct val="80000"/>
              </a:lnSpc>
              <a:buFontTx/>
              <a:buAutoNum type="arabicPeriod"/>
            </a:pPr>
            <a:r>
              <a:rPr lang="it-IT" sz="2400" b="1" dirty="0"/>
              <a:t>Metodo </a:t>
            </a:r>
            <a:r>
              <a:rPr lang="it-IT" sz="2400" b="1" dirty="0" err="1"/>
              <a:t>Vickers</a:t>
            </a:r>
            <a:r>
              <a:rPr lang="it-IT" sz="2400" b="1" dirty="0"/>
              <a:t> (</a:t>
            </a:r>
            <a:r>
              <a:rPr lang="it-IT" sz="2000" b="1" i="1" dirty="0"/>
              <a:t>μHV</a:t>
            </a:r>
            <a:r>
              <a:rPr lang="it-IT" sz="2400" b="1" dirty="0"/>
              <a:t>)</a:t>
            </a:r>
            <a:endParaRPr lang="it-IT" sz="2400" dirty="0"/>
          </a:p>
          <a:p>
            <a:pPr>
              <a:lnSpc>
                <a:spcPct val="80000"/>
              </a:lnSpc>
              <a:buFontTx/>
              <a:buNone/>
            </a:pPr>
            <a:r>
              <a:rPr lang="it-IT" sz="2000" dirty="0"/>
              <a:t>	Eseguito con le stesse modalità dell'omonima prova di durezza applicando carichi più piccoli (alcuni grammi) e utilizzando piccoli penetratori (</a:t>
            </a:r>
            <a:r>
              <a:rPr lang="it-IT" sz="2000" i="1" dirty="0"/>
              <a:t>P</a:t>
            </a:r>
            <a:r>
              <a:rPr lang="it-IT" sz="2000" dirty="0"/>
              <a:t> in </a:t>
            </a:r>
            <a:r>
              <a:rPr lang="it-IT" sz="2000" dirty="0" err="1"/>
              <a:t>mN</a:t>
            </a:r>
            <a:r>
              <a:rPr lang="it-IT" sz="2000" dirty="0"/>
              <a:t> o grammi e </a:t>
            </a:r>
            <a:r>
              <a:rPr lang="it-IT" sz="2000" i="1" dirty="0"/>
              <a:t>d</a:t>
            </a:r>
            <a:r>
              <a:rPr lang="it-IT" sz="2000" dirty="0"/>
              <a:t> in micrometri)</a:t>
            </a:r>
          </a:p>
          <a:p>
            <a:pPr>
              <a:lnSpc>
                <a:spcPct val="80000"/>
              </a:lnSpc>
              <a:buFontTx/>
              <a:buNone/>
            </a:pPr>
            <a:endParaRPr lang="it-IT" sz="1000" b="1" dirty="0"/>
          </a:p>
          <a:p>
            <a:pPr>
              <a:lnSpc>
                <a:spcPct val="80000"/>
              </a:lnSpc>
              <a:buFontTx/>
              <a:buAutoNum type="arabicPeriod" startAt="2"/>
            </a:pPr>
            <a:r>
              <a:rPr lang="it-IT" sz="2400" b="1" dirty="0"/>
              <a:t>Metodo </a:t>
            </a:r>
            <a:r>
              <a:rPr lang="it-IT" sz="2400" b="1" dirty="0" err="1"/>
              <a:t>Knoop</a:t>
            </a:r>
            <a:r>
              <a:rPr lang="it-IT" sz="2400" b="1" dirty="0"/>
              <a:t> (</a:t>
            </a:r>
            <a:r>
              <a:rPr lang="it-IT" sz="2000" b="1" i="1" dirty="0"/>
              <a:t>μHK</a:t>
            </a:r>
            <a:r>
              <a:rPr lang="it-IT" sz="2400" b="1" dirty="0"/>
              <a:t>)</a:t>
            </a:r>
            <a:endParaRPr lang="it-IT" sz="2400" dirty="0"/>
          </a:p>
          <a:p>
            <a:pPr>
              <a:lnSpc>
                <a:spcPct val="80000"/>
              </a:lnSpc>
              <a:buFontTx/>
              <a:buNone/>
            </a:pPr>
            <a:r>
              <a:rPr lang="it-IT" sz="2000" dirty="0"/>
              <a:t>	Metodo che utilizza un penetratore piramidale in diamante, avente i due angoli di 172°30' e 130°</a:t>
            </a:r>
            <a:br>
              <a:rPr lang="it-IT" sz="2000" dirty="0"/>
            </a:br>
            <a:r>
              <a:rPr lang="it-IT" sz="2000" dirty="0"/>
              <a:t>Anche in questo caso la durezza è espressa dal rapporto tra il carico di prova e la superficie dell'impronta a carico rimosso</a:t>
            </a:r>
            <a:br>
              <a:rPr lang="it-IT" sz="2000" dirty="0"/>
            </a:br>
            <a:r>
              <a:rPr lang="it-IT" sz="2000" dirty="0"/>
              <a:t>Questo metodo comporta un errore relativo minore rispetto al precedente nella misura della diagonale (impronta romboidale molto allungata) e richiede spessori più piccoli dei provini</a:t>
            </a:r>
          </a:p>
          <a:p>
            <a:pPr algn="just">
              <a:lnSpc>
                <a:spcPct val="80000"/>
              </a:lnSpc>
            </a:pPr>
            <a:endParaRPr lang="it-IT" sz="2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4294967295"/>
          </p:nvPr>
        </p:nvSpPr>
        <p:spPr>
          <a:xfrm>
            <a:off x="0" y="1066800"/>
            <a:ext cx="8229600" cy="3200400"/>
          </a:xfrm>
        </p:spPr>
        <p:txBody>
          <a:bodyPr>
            <a:normAutofit/>
          </a:bodyPr>
          <a:lstStyle/>
          <a:p>
            <a:pPr>
              <a:lnSpc>
                <a:spcPct val="80000"/>
              </a:lnSpc>
            </a:pPr>
            <a:r>
              <a:rPr lang="it-IT" sz="2400"/>
              <a:t>In entrambe le prove i carichi utilizzati vanno solitamente da 245 a 4900 mN (da 25 a 500 g) e la finitura della superficie assume una particolare importanza</a:t>
            </a:r>
          </a:p>
          <a:p>
            <a:pPr>
              <a:lnSpc>
                <a:spcPct val="80000"/>
              </a:lnSpc>
            </a:pPr>
            <a:endParaRPr lang="it-IT" sz="1000"/>
          </a:p>
          <a:p>
            <a:pPr>
              <a:lnSpc>
                <a:spcPct val="80000"/>
              </a:lnSpc>
            </a:pPr>
            <a:r>
              <a:rPr lang="it-IT" sz="2400"/>
              <a:t>Anche l'appoggio del campione risulta essere un'operazione delicata.</a:t>
            </a:r>
          </a:p>
          <a:p>
            <a:pPr>
              <a:lnSpc>
                <a:spcPct val="80000"/>
              </a:lnSpc>
            </a:pPr>
            <a:endParaRPr lang="it-IT" sz="1000"/>
          </a:p>
          <a:p>
            <a:pPr>
              <a:lnSpc>
                <a:spcPct val="80000"/>
              </a:lnSpc>
            </a:pPr>
            <a:r>
              <a:rPr lang="it-IT" sz="2400"/>
              <a:t>Lo spessore minimo del campione deve essere di 10 volte la profondità dell'impronta</a:t>
            </a:r>
          </a:p>
          <a:p>
            <a:pPr>
              <a:lnSpc>
                <a:spcPct val="80000"/>
              </a:lnSpc>
              <a:buFontTx/>
              <a:buNone/>
            </a:pPr>
            <a:r>
              <a:rPr lang="it-IT" sz="2400"/>
              <a:t>		- </a:t>
            </a:r>
            <a:r>
              <a:rPr lang="it-IT" sz="2000"/>
              <a:t>1.5</a:t>
            </a:r>
            <a:r>
              <a:rPr lang="it-IT" sz="2000" i="1"/>
              <a:t>d</a:t>
            </a:r>
            <a:r>
              <a:rPr lang="it-IT" sz="2000"/>
              <a:t> nella prova Vickers</a:t>
            </a:r>
            <a:br>
              <a:rPr lang="it-IT" sz="2000"/>
            </a:br>
            <a:r>
              <a:rPr lang="it-IT" sz="2000"/>
              <a:t>	- </a:t>
            </a:r>
            <a:r>
              <a:rPr lang="it-IT" sz="2000" i="1"/>
              <a:t>d</a:t>
            </a:r>
            <a:r>
              <a:rPr lang="it-IT" sz="2000"/>
              <a:t>/3 per quella Knoop</a:t>
            </a:r>
          </a:p>
        </p:txBody>
      </p:sp>
      <p:sp>
        <p:nvSpPr>
          <p:cNvPr id="25603" name="Text Box 4"/>
          <p:cNvSpPr txBox="1">
            <a:spLocks noChangeArrowheads="1"/>
          </p:cNvSpPr>
          <p:nvPr/>
        </p:nvSpPr>
        <p:spPr bwMode="auto">
          <a:xfrm>
            <a:off x="685800" y="5029200"/>
            <a:ext cx="3276600" cy="968375"/>
          </a:xfrm>
          <a:prstGeom prst="rect">
            <a:avLst/>
          </a:prstGeom>
          <a:noFill/>
          <a:ln w="9525">
            <a:noFill/>
            <a:miter lim="800000"/>
            <a:headEnd/>
            <a:tailEnd/>
          </a:ln>
        </p:spPr>
        <p:txBody>
          <a:bodyPr>
            <a:spAutoFit/>
          </a:bodyPr>
          <a:lstStyle/>
          <a:p>
            <a:pPr eaLnBrk="0" hangingPunct="0">
              <a:lnSpc>
                <a:spcPct val="80000"/>
              </a:lnSpc>
              <a:spcBef>
                <a:spcPct val="20000"/>
              </a:spcBef>
            </a:pPr>
            <a:r>
              <a:rPr lang="it-IT"/>
              <a:t>Il calcolo della microdurezza risulta affetto da errore tanto più grande quanto minore è il carico di prova</a:t>
            </a:r>
          </a:p>
        </p:txBody>
      </p:sp>
      <p:pic>
        <p:nvPicPr>
          <p:cNvPr id="25604" name="Picture 5" descr="microdurezza"/>
          <p:cNvPicPr>
            <a:picLocks noChangeAspect="1" noChangeArrowheads="1"/>
          </p:cNvPicPr>
          <p:nvPr/>
        </p:nvPicPr>
        <p:blipFill>
          <a:blip r:embed="rId2" cstate="print"/>
          <a:srcRect/>
          <a:stretch>
            <a:fillRect/>
          </a:stretch>
        </p:blipFill>
        <p:spPr bwMode="auto">
          <a:xfrm>
            <a:off x="4495800" y="3886200"/>
            <a:ext cx="4114800" cy="2773363"/>
          </a:xfrm>
          <a:prstGeom prst="rect">
            <a:avLst/>
          </a:prstGeom>
          <a:noFill/>
          <a:ln w="9525">
            <a:noFill/>
            <a:miter lim="800000"/>
            <a:headEnd/>
            <a:tailEnd/>
          </a:ln>
        </p:spPr>
      </p:pic>
      <p:sp>
        <p:nvSpPr>
          <p:cNvPr id="25605" name="Line 6"/>
          <p:cNvSpPr>
            <a:spLocks noChangeShapeType="1"/>
          </p:cNvSpPr>
          <p:nvPr/>
        </p:nvSpPr>
        <p:spPr bwMode="auto">
          <a:xfrm>
            <a:off x="2362200" y="6248400"/>
            <a:ext cx="1676400" cy="0"/>
          </a:xfrm>
          <a:prstGeom prst="line">
            <a:avLst/>
          </a:prstGeom>
          <a:noFill/>
          <a:ln w="38100">
            <a:solidFill>
              <a:schemeClr val="tx1"/>
            </a:solidFill>
            <a:round/>
            <a:headEnd/>
            <a:tailEnd type="triangle" w="med" len="med"/>
          </a:ln>
        </p:spPr>
        <p:txBody>
          <a:bodyPr/>
          <a:lstStyle/>
          <a:p>
            <a:endParaRPr lang="it-IT"/>
          </a:p>
        </p:txBody>
      </p:sp>
      <p:sp>
        <p:nvSpPr>
          <p:cNvPr id="7"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err="1">
                <a:solidFill>
                  <a:schemeClr val="tx2"/>
                </a:solidFill>
                <a:latin typeface="+mj-lt"/>
                <a:ea typeface="+mj-ea"/>
                <a:cs typeface="+mj-cs"/>
              </a:rPr>
              <a:t>Microdurezza</a:t>
            </a:r>
            <a:endParaRPr lang="it-IT" sz="5000" b="1" kern="0" dirty="0">
              <a:solidFill>
                <a:schemeClr val="tx2"/>
              </a:solidFill>
              <a:latin typeface="+mj-lt"/>
              <a:ea typeface="+mj-ea"/>
              <a:cs typeface="+mj-c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Durometri</a:t>
            </a:r>
          </a:p>
        </p:txBody>
      </p:sp>
      <p:sp>
        <p:nvSpPr>
          <p:cNvPr id="26627" name="Rectangle 3"/>
          <p:cNvSpPr>
            <a:spLocks noGrp="1" noChangeArrowheads="1"/>
          </p:cNvSpPr>
          <p:nvPr>
            <p:ph type="body" idx="4294967295"/>
          </p:nvPr>
        </p:nvSpPr>
        <p:spPr>
          <a:xfrm>
            <a:off x="0" y="1066800"/>
            <a:ext cx="8229600" cy="5562600"/>
          </a:xfrm>
        </p:spPr>
        <p:txBody>
          <a:bodyPr>
            <a:normAutofit/>
          </a:bodyPr>
          <a:lstStyle/>
          <a:p>
            <a:pPr>
              <a:lnSpc>
                <a:spcPct val="80000"/>
              </a:lnSpc>
            </a:pPr>
            <a:r>
              <a:rPr lang="it-IT" sz="1800"/>
              <a:t>Le prove di durezza vengono eseguite su macchine denominate </a:t>
            </a:r>
            <a:r>
              <a:rPr lang="it-IT" sz="1800" b="1" i="1"/>
              <a:t>durometri</a:t>
            </a:r>
            <a:endParaRPr lang="it-IT" sz="1800"/>
          </a:p>
          <a:p>
            <a:pPr>
              <a:lnSpc>
                <a:spcPct val="80000"/>
              </a:lnSpc>
            </a:pPr>
            <a:r>
              <a:rPr lang="it-IT" sz="1800"/>
              <a:t>Strutture e funzionamento di queste macchine differiscono sensibilmente nelle molteplici costruzioni tanto da rendere difficoltosa la classificazione. Tuttavia è possibile distinguere i durometri come segue.</a:t>
            </a:r>
          </a:p>
          <a:p>
            <a:pPr>
              <a:lnSpc>
                <a:spcPct val="80000"/>
              </a:lnSpc>
            </a:pPr>
            <a:r>
              <a:rPr lang="it-IT" sz="1800"/>
              <a:t>A seconda del </a:t>
            </a:r>
            <a:r>
              <a:rPr lang="it-IT" sz="1800" i="1"/>
              <a:t>sistema di applicazione del carico</a:t>
            </a:r>
            <a:r>
              <a:rPr lang="it-IT" sz="1800"/>
              <a:t> possono essere </a:t>
            </a:r>
            <a:r>
              <a:rPr lang="it-IT" sz="1800" i="1"/>
              <a:t>idraulici</a:t>
            </a:r>
            <a:r>
              <a:rPr lang="it-IT" sz="1800"/>
              <a:t> o </a:t>
            </a:r>
            <a:r>
              <a:rPr lang="it-IT" sz="1800" i="1"/>
              <a:t>meccanici</a:t>
            </a:r>
            <a:endParaRPr lang="it-IT" sz="1800"/>
          </a:p>
          <a:p>
            <a:pPr>
              <a:lnSpc>
                <a:spcPct val="80000"/>
              </a:lnSpc>
              <a:buFontTx/>
              <a:buNone/>
            </a:pPr>
            <a:r>
              <a:rPr lang="it-IT" sz="1800"/>
              <a:t>		Le prime funzionano sul principio della pressa idraulica, con</a:t>
            </a:r>
            <a:br>
              <a:rPr lang="it-IT" sz="1800"/>
            </a:br>
            <a:r>
              <a:rPr lang="it-IT" sz="1800"/>
              <a:t>	azionamento manuale o a motore; le seconde agiscono invece con</a:t>
            </a:r>
            <a:br>
              <a:rPr lang="it-IT" sz="1800"/>
            </a:br>
            <a:r>
              <a:rPr lang="it-IT" sz="1800"/>
              <a:t>	carico diretto o per mezzo dell'intervento di leve.</a:t>
            </a:r>
          </a:p>
          <a:p>
            <a:pPr>
              <a:lnSpc>
                <a:spcPct val="80000"/>
              </a:lnSpc>
              <a:buFontTx/>
              <a:buNone/>
            </a:pPr>
            <a:endParaRPr lang="it-IT" sz="1800"/>
          </a:p>
          <a:p>
            <a:pPr>
              <a:lnSpc>
                <a:spcPct val="80000"/>
              </a:lnSpc>
              <a:buFontTx/>
              <a:buNone/>
            </a:pPr>
            <a:r>
              <a:rPr lang="it-IT" sz="1800"/>
              <a:t>Inoltre i durometri possono essere:</a:t>
            </a:r>
          </a:p>
          <a:p>
            <a:pPr>
              <a:lnSpc>
                <a:spcPct val="80000"/>
              </a:lnSpc>
            </a:pPr>
            <a:r>
              <a:rPr lang="it-IT" sz="1800" i="1"/>
              <a:t>universali</a:t>
            </a:r>
            <a:r>
              <a:rPr lang="it-IT" sz="1800"/>
              <a:t>: quando eseguono le prove secondo i diversi metodi (Brinell, Vickers, Rockwell);</a:t>
            </a:r>
          </a:p>
          <a:p>
            <a:pPr>
              <a:lnSpc>
                <a:spcPct val="80000"/>
              </a:lnSpc>
            </a:pPr>
            <a:r>
              <a:rPr lang="it-IT" sz="1800" i="1"/>
              <a:t>speciali</a:t>
            </a:r>
            <a:r>
              <a:rPr lang="it-IT" sz="1800"/>
              <a:t>: quando eseguono la prova con un solo metodo o sono destinati ad una particolare ap­plicazione;</a:t>
            </a:r>
          </a:p>
          <a:p>
            <a:pPr>
              <a:lnSpc>
                <a:spcPct val="80000"/>
              </a:lnSpc>
            </a:pPr>
            <a:r>
              <a:rPr lang="it-IT" sz="1800" i="1"/>
              <a:t>automatici</a:t>
            </a:r>
            <a:r>
              <a:rPr lang="it-IT" sz="1800"/>
              <a:t>: quando compiono le operazioni automaticamente secondo un ciclo prestabilito, comprendente anche il caricamento;</a:t>
            </a:r>
          </a:p>
          <a:p>
            <a:pPr>
              <a:lnSpc>
                <a:spcPct val="80000"/>
              </a:lnSpc>
            </a:pPr>
            <a:r>
              <a:rPr lang="it-IT" sz="1800" i="1"/>
              <a:t>manuali</a:t>
            </a:r>
            <a:r>
              <a:rPr lang="it-IT" sz="1800"/>
              <a:t>: nel caso opposto al precedente;</a:t>
            </a:r>
          </a:p>
          <a:p>
            <a:pPr>
              <a:lnSpc>
                <a:spcPct val="80000"/>
              </a:lnSpc>
            </a:pPr>
            <a:r>
              <a:rPr lang="it-IT" sz="1800" i="1"/>
              <a:t>fissi</a:t>
            </a:r>
            <a:r>
              <a:rPr lang="it-IT" sz="1800"/>
              <a:t>;</a:t>
            </a:r>
          </a:p>
          <a:p>
            <a:pPr>
              <a:lnSpc>
                <a:spcPct val="80000"/>
              </a:lnSpc>
            </a:pPr>
            <a:r>
              <a:rPr lang="it-IT" sz="1800" i="1"/>
              <a:t>portatili</a:t>
            </a:r>
            <a:r>
              <a:rPr lang="it-IT" sz="1800"/>
              <a:t>: si impiegano nel caso di inaccessibilità del penetratore a causa della conformazione geometrica del pezzo e per l'impossibilità di trasportare il pezzo a causa delle sue dimensioni e/o massa.</a:t>
            </a:r>
          </a:p>
          <a:p>
            <a:pPr algn="just">
              <a:lnSpc>
                <a:spcPct val="80000"/>
              </a:lnSpc>
            </a:pPr>
            <a:endParaRPr lang="it-IT" sz="200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048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dirty="0">
                <a:ln>
                  <a:noFill/>
                </a:ln>
                <a:solidFill>
                  <a:schemeClr val="tx2"/>
                </a:solidFill>
                <a:effectLst/>
                <a:uLnTx/>
                <a:uFillTx/>
                <a:latin typeface="+mj-lt"/>
                <a:ea typeface="+mj-ea"/>
                <a:cs typeface="+mj-cs"/>
              </a:rPr>
              <a:t>Durometri</a:t>
            </a:r>
          </a:p>
        </p:txBody>
      </p:sp>
      <p:pic>
        <p:nvPicPr>
          <p:cNvPr id="87042" name="Picture 2" descr="http://www.to.istec.cnr.it/img/perleaziende_clip_image037.jpg"/>
          <p:cNvPicPr>
            <a:picLocks noChangeAspect="1" noChangeArrowheads="1"/>
          </p:cNvPicPr>
          <p:nvPr/>
        </p:nvPicPr>
        <p:blipFill>
          <a:blip r:embed="rId2" cstate="print"/>
          <a:srcRect/>
          <a:stretch>
            <a:fillRect/>
          </a:stretch>
        </p:blipFill>
        <p:spPr bwMode="auto">
          <a:xfrm>
            <a:off x="381000" y="2362200"/>
            <a:ext cx="2895600" cy="3581400"/>
          </a:xfrm>
          <a:prstGeom prst="rect">
            <a:avLst/>
          </a:prstGeom>
          <a:noFill/>
        </p:spPr>
      </p:pic>
      <p:pic>
        <p:nvPicPr>
          <p:cNvPr id="87044" name="Picture 4" descr="http://www.microconsult.it/samm0.JPG"/>
          <p:cNvPicPr>
            <a:picLocks noChangeAspect="1" noChangeArrowheads="1"/>
          </p:cNvPicPr>
          <p:nvPr/>
        </p:nvPicPr>
        <p:blipFill>
          <a:blip r:embed="rId3" cstate="print"/>
          <a:srcRect/>
          <a:stretch>
            <a:fillRect/>
          </a:stretch>
        </p:blipFill>
        <p:spPr bwMode="auto">
          <a:xfrm>
            <a:off x="3733800" y="1143000"/>
            <a:ext cx="4714875" cy="3209926"/>
          </a:xfrm>
          <a:prstGeom prst="rect">
            <a:avLst/>
          </a:prstGeom>
          <a:noFill/>
        </p:spPr>
      </p:pic>
      <p:sp>
        <p:nvSpPr>
          <p:cNvPr id="5" name="CasellaDiTesto 4"/>
          <p:cNvSpPr txBox="1"/>
          <p:nvPr/>
        </p:nvSpPr>
        <p:spPr>
          <a:xfrm>
            <a:off x="4114800" y="5105400"/>
            <a:ext cx="4114800" cy="523220"/>
          </a:xfrm>
          <a:prstGeom prst="rect">
            <a:avLst/>
          </a:prstGeom>
          <a:noFill/>
        </p:spPr>
        <p:txBody>
          <a:bodyPr wrap="square" rtlCol="0">
            <a:spAutoFit/>
          </a:bodyPr>
          <a:lstStyle/>
          <a:p>
            <a:r>
              <a:rPr lang="it-IT" sz="2800" dirty="0" err="1"/>
              <a:t>Microdurometri</a:t>
            </a:r>
            <a:r>
              <a:rPr lang="it-IT" sz="2800" dirty="0"/>
              <a:t> </a:t>
            </a:r>
            <a:r>
              <a:rPr lang="it-IT" sz="2800" dirty="0" err="1"/>
              <a:t>Vickers</a:t>
            </a:r>
            <a:endParaRPr lang="it-IT" sz="28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048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5000" b="1" i="0" u="none" strike="noStrike" kern="1200" cap="none" spc="0" normalizeH="0" baseline="0" noProof="0" dirty="0">
                <a:ln>
                  <a:noFill/>
                </a:ln>
                <a:solidFill>
                  <a:schemeClr val="tx2"/>
                </a:solidFill>
                <a:effectLst/>
                <a:uLnTx/>
                <a:uFillTx/>
                <a:latin typeface="+mj-lt"/>
                <a:ea typeface="+mj-ea"/>
                <a:cs typeface="+mj-cs"/>
              </a:rPr>
              <a:t>Durometri</a:t>
            </a:r>
          </a:p>
        </p:txBody>
      </p:sp>
      <p:pic>
        <p:nvPicPr>
          <p:cNvPr id="106498" name="Picture 2" descr="http://www.stcuzzolin.it/images/dettagli/mecc/duro.jpg"/>
          <p:cNvPicPr>
            <a:picLocks noChangeAspect="1" noChangeArrowheads="1"/>
          </p:cNvPicPr>
          <p:nvPr/>
        </p:nvPicPr>
        <p:blipFill>
          <a:blip r:embed="rId2" cstate="print"/>
          <a:srcRect/>
          <a:stretch>
            <a:fillRect/>
          </a:stretch>
        </p:blipFill>
        <p:spPr bwMode="auto">
          <a:xfrm>
            <a:off x="0" y="1066800"/>
            <a:ext cx="4953000" cy="3505200"/>
          </a:xfrm>
          <a:prstGeom prst="rect">
            <a:avLst/>
          </a:prstGeom>
          <a:noFill/>
        </p:spPr>
      </p:pic>
      <p:pic>
        <p:nvPicPr>
          <p:cNvPr id="106500" name="Picture 4" descr="http://www.samatools.it/open2b/var/catalog/images/1213/0-3450e923-800.jpg"/>
          <p:cNvPicPr>
            <a:picLocks noChangeAspect="1" noChangeArrowheads="1"/>
          </p:cNvPicPr>
          <p:nvPr/>
        </p:nvPicPr>
        <p:blipFill>
          <a:blip r:embed="rId3" cstate="print"/>
          <a:srcRect/>
          <a:stretch>
            <a:fillRect/>
          </a:stretch>
        </p:blipFill>
        <p:spPr bwMode="auto">
          <a:xfrm>
            <a:off x="4953000" y="2371724"/>
            <a:ext cx="4191000" cy="4486276"/>
          </a:xfrm>
          <a:prstGeom prst="rect">
            <a:avLst/>
          </a:prstGeom>
          <a:noFill/>
        </p:spPr>
      </p:pic>
      <p:sp>
        <p:nvSpPr>
          <p:cNvPr id="5" name="CasellaDiTesto 4"/>
          <p:cNvSpPr txBox="1"/>
          <p:nvPr/>
        </p:nvSpPr>
        <p:spPr>
          <a:xfrm>
            <a:off x="381000" y="5181600"/>
            <a:ext cx="5486400" cy="461665"/>
          </a:xfrm>
          <a:prstGeom prst="rect">
            <a:avLst/>
          </a:prstGeom>
          <a:noFill/>
        </p:spPr>
        <p:txBody>
          <a:bodyPr wrap="square" rtlCol="0">
            <a:spAutoFit/>
          </a:bodyPr>
          <a:lstStyle/>
          <a:p>
            <a:r>
              <a:rPr lang="it-IT" sz="2400" dirty="0"/>
              <a:t>Durometri </a:t>
            </a:r>
            <a:r>
              <a:rPr lang="it-IT" sz="2400" dirty="0" err="1"/>
              <a:t>Vickers-Brinell-Rockwell</a:t>
            </a:r>
            <a:endParaRPr lang="it-IT" sz="24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
        <p:nvSpPr>
          <p:cNvPr id="3" name="Rettangolo 2"/>
          <p:cNvSpPr/>
          <p:nvPr/>
        </p:nvSpPr>
        <p:spPr>
          <a:xfrm>
            <a:off x="1447800" y="4572000"/>
            <a:ext cx="1877437" cy="369332"/>
          </a:xfrm>
          <a:prstGeom prst="rect">
            <a:avLst/>
          </a:prstGeom>
        </p:spPr>
        <p:txBody>
          <a:bodyPr wrap="none">
            <a:spAutoFit/>
          </a:bodyPr>
          <a:lstStyle/>
          <a:p>
            <a:r>
              <a:rPr lang="it-IT" dirty="0"/>
              <a:t>Impronta </a:t>
            </a:r>
            <a:r>
              <a:rPr lang="it-IT" dirty="0" err="1"/>
              <a:t>vickers</a:t>
            </a:r>
            <a:endParaRPr lang="it-IT" dirty="0"/>
          </a:p>
        </p:txBody>
      </p:sp>
      <p:pic>
        <p:nvPicPr>
          <p:cNvPr id="1026" name="Picture 2" descr="E:\Lezioni calliari\Impronta vickers.jpg"/>
          <p:cNvPicPr>
            <a:picLocks noChangeAspect="1" noChangeArrowheads="1"/>
          </p:cNvPicPr>
          <p:nvPr/>
        </p:nvPicPr>
        <p:blipFill>
          <a:blip r:embed="rId2" cstate="print"/>
          <a:srcRect/>
          <a:stretch>
            <a:fillRect/>
          </a:stretch>
        </p:blipFill>
        <p:spPr bwMode="auto">
          <a:xfrm>
            <a:off x="152400" y="1371600"/>
            <a:ext cx="4572000" cy="3124200"/>
          </a:xfrm>
          <a:prstGeom prst="rect">
            <a:avLst/>
          </a:prstGeom>
          <a:noFill/>
        </p:spPr>
      </p:pic>
      <p:pic>
        <p:nvPicPr>
          <p:cNvPr id="1027" name="Picture 3" descr="E:\Lezioni calliari\Impronta brinnel.jpg"/>
          <p:cNvPicPr>
            <a:picLocks noChangeAspect="1" noChangeArrowheads="1"/>
          </p:cNvPicPr>
          <p:nvPr/>
        </p:nvPicPr>
        <p:blipFill>
          <a:blip r:embed="rId3" cstate="print"/>
          <a:srcRect/>
          <a:stretch>
            <a:fillRect/>
          </a:stretch>
        </p:blipFill>
        <p:spPr bwMode="auto">
          <a:xfrm>
            <a:off x="4724400" y="1371600"/>
            <a:ext cx="4419600" cy="3124200"/>
          </a:xfrm>
          <a:prstGeom prst="rect">
            <a:avLst/>
          </a:prstGeom>
          <a:noFill/>
        </p:spPr>
      </p:pic>
      <p:sp>
        <p:nvSpPr>
          <p:cNvPr id="6" name="Rettangolo 5"/>
          <p:cNvSpPr/>
          <p:nvPr/>
        </p:nvSpPr>
        <p:spPr>
          <a:xfrm>
            <a:off x="5867400" y="4648200"/>
            <a:ext cx="1800493" cy="369332"/>
          </a:xfrm>
          <a:prstGeom prst="rect">
            <a:avLst/>
          </a:prstGeom>
        </p:spPr>
        <p:txBody>
          <a:bodyPr wrap="none">
            <a:spAutoFit/>
          </a:bodyPr>
          <a:lstStyle/>
          <a:p>
            <a:r>
              <a:rPr lang="it-IT" dirty="0"/>
              <a:t>Impronta Brinell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Lezioni calliari\Grafico-durezze spessore efficace.jpg"/>
          <p:cNvPicPr>
            <a:picLocks noChangeAspect="1" noChangeArrowheads="1"/>
          </p:cNvPicPr>
          <p:nvPr/>
        </p:nvPicPr>
        <p:blipFill>
          <a:blip r:embed="rId2" cstate="print"/>
          <a:srcRect/>
          <a:stretch>
            <a:fillRect/>
          </a:stretch>
        </p:blipFill>
        <p:spPr bwMode="auto">
          <a:xfrm>
            <a:off x="3333750" y="914400"/>
            <a:ext cx="5810250" cy="4800600"/>
          </a:xfrm>
          <a:prstGeom prst="rect">
            <a:avLst/>
          </a:prstGeom>
          <a:noFill/>
        </p:spPr>
      </p:pic>
      <p:sp>
        <p:nvSpPr>
          <p:cNvPr id="4" name="Rettangolo 3"/>
          <p:cNvSpPr/>
          <p:nvPr/>
        </p:nvSpPr>
        <p:spPr>
          <a:xfrm>
            <a:off x="381000" y="5715000"/>
            <a:ext cx="8077200" cy="830997"/>
          </a:xfrm>
          <a:prstGeom prst="rect">
            <a:avLst/>
          </a:prstGeom>
        </p:spPr>
        <p:txBody>
          <a:bodyPr wrap="square">
            <a:spAutoFit/>
          </a:bodyPr>
          <a:lstStyle/>
          <a:p>
            <a:pPr algn="ctr"/>
            <a:r>
              <a:rPr lang="it-IT" sz="2400" b="1" dirty="0"/>
              <a:t>Spessore efficace = la distanza dalla superficie in cui la durezza è 550 HV </a:t>
            </a:r>
            <a:endParaRPr lang="it-IT" sz="2400" dirty="0"/>
          </a:p>
        </p:txBody>
      </p:sp>
      <p:pic>
        <p:nvPicPr>
          <p:cNvPr id="45058" name="Picture 2" descr="http://www.steelform.it/gallery/ingranaggi/Ingranaggio%20folle%20Z30%20modulo%202%20con%20cuscinetto%20integrato.jpg"/>
          <p:cNvPicPr>
            <a:picLocks noChangeAspect="1" noChangeArrowheads="1"/>
          </p:cNvPicPr>
          <p:nvPr/>
        </p:nvPicPr>
        <p:blipFill>
          <a:blip r:embed="rId3" cstate="print"/>
          <a:srcRect/>
          <a:stretch>
            <a:fillRect/>
          </a:stretch>
        </p:blipFill>
        <p:spPr bwMode="auto">
          <a:xfrm>
            <a:off x="304800" y="762000"/>
            <a:ext cx="3200400" cy="3743325"/>
          </a:xfrm>
          <a:prstGeom prst="rect">
            <a:avLst/>
          </a:prstGeom>
          <a:noFill/>
        </p:spPr>
      </p:pic>
      <p:sp>
        <p:nvSpPr>
          <p:cNvPr id="6"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ing.unitn.it/%7Ecolombo/brasature/Immagini/Image102.jpg"/>
          <p:cNvPicPr>
            <a:picLocks noChangeAspect="1" noChangeArrowheads="1"/>
          </p:cNvPicPr>
          <p:nvPr/>
        </p:nvPicPr>
        <p:blipFill>
          <a:blip r:embed="rId2" cstate="print"/>
          <a:srcRect/>
          <a:stretch>
            <a:fillRect/>
          </a:stretch>
        </p:blipFill>
        <p:spPr bwMode="auto">
          <a:xfrm>
            <a:off x="228600" y="533400"/>
            <a:ext cx="5486400" cy="3581400"/>
          </a:xfrm>
          <a:prstGeom prst="rect">
            <a:avLst/>
          </a:prstGeom>
          <a:noFill/>
        </p:spPr>
      </p:pic>
      <p:graphicFrame>
        <p:nvGraphicFramePr>
          <p:cNvPr id="4" name="Tabella 3"/>
          <p:cNvGraphicFramePr>
            <a:graphicFrameLocks noGrp="1"/>
          </p:cNvGraphicFramePr>
          <p:nvPr/>
        </p:nvGraphicFramePr>
        <p:xfrm>
          <a:off x="304800" y="4267200"/>
          <a:ext cx="8412480" cy="2376012"/>
        </p:xfrm>
        <a:graphic>
          <a:graphicData uri="http://schemas.openxmlformats.org/drawingml/2006/table">
            <a:tbl>
              <a:tblPr>
                <a:tableStyleId>{284E427A-3D55-4303-BF80-6455036E1DE7}</a:tableStyleId>
              </a:tblPr>
              <a:tblGrid>
                <a:gridCol w="201168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tblGrid>
              <a:tr h="202155">
                <a:tc gridSpan="4">
                  <a:txBody>
                    <a:bodyPr/>
                    <a:lstStyle/>
                    <a:p>
                      <a:r>
                        <a:rPr lang="it-IT" sz="1800" dirty="0"/>
                        <a:t> </a:t>
                      </a:r>
                    </a:p>
                  </a:txBody>
                  <a:tcPr marL="37981" marR="37981" marT="37981" marB="37981"/>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360471">
                <a:tc>
                  <a:txBody>
                    <a:bodyPr/>
                    <a:lstStyle/>
                    <a:p>
                      <a:r>
                        <a:rPr lang="it-IT" sz="1800"/>
                        <a:t> </a:t>
                      </a:r>
                    </a:p>
                  </a:txBody>
                  <a:tcPr marL="37981" marR="37981" marT="37981" marB="37981"/>
                </a:tc>
                <a:tc>
                  <a:txBody>
                    <a:bodyPr/>
                    <a:lstStyle/>
                    <a:p>
                      <a:pPr algn="ctr"/>
                      <a:r>
                        <a:rPr lang="it-IT" sz="1800" b="1" dirty="0"/>
                        <a:t>Peso applicato (grammi)</a:t>
                      </a:r>
                    </a:p>
                  </a:txBody>
                  <a:tcPr marL="37981" marR="37981" marT="37981" marB="37981"/>
                </a:tc>
                <a:tc>
                  <a:txBody>
                    <a:bodyPr/>
                    <a:lstStyle/>
                    <a:p>
                      <a:pPr algn="ctr"/>
                      <a:r>
                        <a:rPr lang="it-IT" sz="1800" b="1" dirty="0"/>
                        <a:t>Diagonale impronta (micron)</a:t>
                      </a:r>
                    </a:p>
                  </a:txBody>
                  <a:tcPr marL="37981" marR="37981" marT="37981" marB="37981"/>
                </a:tc>
                <a:tc>
                  <a:txBody>
                    <a:bodyPr/>
                    <a:lstStyle/>
                    <a:p>
                      <a:pPr algn="ctr"/>
                      <a:r>
                        <a:rPr lang="it-IT" sz="1800" b="1" dirty="0"/>
                        <a:t>Durezza </a:t>
                      </a:r>
                      <a:r>
                        <a:rPr lang="it-IT" sz="1800" b="1" dirty="0" err="1"/>
                        <a:t>Vickers</a:t>
                      </a:r>
                      <a:r>
                        <a:rPr lang="it-IT" sz="1800" b="1" dirty="0"/>
                        <a:t> HV (Kg/mm^2)</a:t>
                      </a:r>
                    </a:p>
                  </a:txBody>
                  <a:tcPr marL="37981" marR="37981" marT="37981" marB="37981"/>
                </a:tc>
                <a:extLst>
                  <a:ext uri="{0D108BD9-81ED-4DB2-BD59-A6C34878D82A}">
                    <a16:rowId xmlns:a16="http://schemas.microsoft.com/office/drawing/2014/main" val="10001"/>
                  </a:ext>
                </a:extLst>
              </a:tr>
              <a:tr h="202155">
                <a:tc rowSpan="2">
                  <a:txBody>
                    <a:bodyPr/>
                    <a:lstStyle/>
                    <a:p>
                      <a:pPr algn="ctr"/>
                      <a:r>
                        <a:rPr lang="it-IT" sz="1800" b="1" dirty="0"/>
                        <a:t>Grani chiari </a:t>
                      </a:r>
                      <a:r>
                        <a:rPr kumimoji="0" lang="it-IT" sz="1800" b="1" i="0" u="none" strike="noStrike" cap="none" normalizeH="0" baseline="0" dirty="0">
                          <a:ln>
                            <a:noFill/>
                          </a:ln>
                          <a:solidFill>
                            <a:schemeClr val="tx1"/>
                          </a:solidFill>
                          <a:effectLst/>
                          <a:latin typeface="Symbol" pitchFamily="18" charset="2"/>
                          <a:cs typeface="Arial" pitchFamily="34" charset="0"/>
                        </a:rPr>
                        <a:t>a</a:t>
                      </a:r>
                      <a:r>
                        <a:rPr lang="it-IT" sz="1800" b="1" dirty="0"/>
                        <a:t> (gialli)</a:t>
                      </a:r>
                    </a:p>
                  </a:txBody>
                  <a:tcPr marL="37981" marR="37981" marT="37981" marB="37981"/>
                </a:tc>
                <a:tc>
                  <a:txBody>
                    <a:bodyPr/>
                    <a:lstStyle/>
                    <a:p>
                      <a:pPr algn="ctr"/>
                      <a:r>
                        <a:rPr lang="it-IT" sz="1800"/>
                        <a:t>15</a:t>
                      </a:r>
                    </a:p>
                  </a:txBody>
                  <a:tcPr marL="37981" marR="37981" marT="37981" marB="37981"/>
                </a:tc>
                <a:tc>
                  <a:txBody>
                    <a:bodyPr/>
                    <a:lstStyle/>
                    <a:p>
                      <a:pPr algn="ctr"/>
                      <a:r>
                        <a:rPr lang="it-IT" sz="1800"/>
                        <a:t>13.5</a:t>
                      </a:r>
                    </a:p>
                  </a:txBody>
                  <a:tcPr marL="37981" marR="37981" marT="37981" marB="37981"/>
                </a:tc>
                <a:tc>
                  <a:txBody>
                    <a:bodyPr/>
                    <a:lstStyle/>
                    <a:p>
                      <a:pPr algn="ctr"/>
                      <a:r>
                        <a:rPr lang="it-IT" sz="1800"/>
                        <a:t>152.6</a:t>
                      </a:r>
                    </a:p>
                  </a:txBody>
                  <a:tcPr marL="37981" marR="37981" marT="37981" marB="37981"/>
                </a:tc>
                <a:extLst>
                  <a:ext uri="{0D108BD9-81ED-4DB2-BD59-A6C34878D82A}">
                    <a16:rowId xmlns:a16="http://schemas.microsoft.com/office/drawing/2014/main" val="10002"/>
                  </a:ext>
                </a:extLst>
              </a:tr>
              <a:tr h="316632">
                <a:tc vMerge="1">
                  <a:txBody>
                    <a:bodyPr/>
                    <a:lstStyle/>
                    <a:p>
                      <a:endParaRPr lang="it-IT"/>
                    </a:p>
                  </a:txBody>
                  <a:tcPr/>
                </a:tc>
                <a:tc>
                  <a:txBody>
                    <a:bodyPr/>
                    <a:lstStyle/>
                    <a:p>
                      <a:pPr algn="ctr"/>
                      <a:r>
                        <a:rPr lang="it-IT" sz="1800"/>
                        <a:t>15</a:t>
                      </a:r>
                    </a:p>
                  </a:txBody>
                  <a:tcPr marL="37981" marR="37981" marT="37981" marB="37981"/>
                </a:tc>
                <a:tc>
                  <a:txBody>
                    <a:bodyPr/>
                    <a:lstStyle/>
                    <a:p>
                      <a:pPr algn="ctr"/>
                      <a:r>
                        <a:rPr lang="it-IT" sz="1800"/>
                        <a:t>13.5</a:t>
                      </a:r>
                    </a:p>
                  </a:txBody>
                  <a:tcPr marL="37981" marR="37981" marT="37981" marB="37981"/>
                </a:tc>
                <a:tc>
                  <a:txBody>
                    <a:bodyPr/>
                    <a:lstStyle/>
                    <a:p>
                      <a:pPr algn="ctr"/>
                      <a:r>
                        <a:rPr lang="it-IT" sz="1800" dirty="0"/>
                        <a:t>152.6</a:t>
                      </a:r>
                    </a:p>
                  </a:txBody>
                  <a:tcPr marL="37981" marR="37981" marT="37981" marB="37981"/>
                </a:tc>
                <a:extLst>
                  <a:ext uri="{0D108BD9-81ED-4DB2-BD59-A6C34878D82A}">
                    <a16:rowId xmlns:a16="http://schemas.microsoft.com/office/drawing/2014/main" val="10003"/>
                  </a:ext>
                </a:extLst>
              </a:tr>
              <a:tr h="202155">
                <a:tc rowSpan="2">
                  <a:txBody>
                    <a:bodyPr/>
                    <a:lstStyle/>
                    <a:p>
                      <a:pPr algn="ctr"/>
                      <a:r>
                        <a:rPr lang="it-IT" sz="1800" b="1" dirty="0"/>
                        <a:t>Grani scuri </a:t>
                      </a:r>
                      <a:r>
                        <a:rPr kumimoji="0" lang="it-IT" sz="1800" b="1" i="0" u="none" strike="noStrike" cap="none" normalizeH="0" baseline="0" dirty="0">
                          <a:ln>
                            <a:noFill/>
                          </a:ln>
                          <a:solidFill>
                            <a:schemeClr val="tx1"/>
                          </a:solidFill>
                          <a:effectLst/>
                          <a:latin typeface="Symbol" pitchFamily="18" charset="2"/>
                          <a:cs typeface="Arial" pitchFamily="34" charset="0"/>
                        </a:rPr>
                        <a:t>b</a:t>
                      </a:r>
                      <a:r>
                        <a:rPr lang="it-IT" sz="1800" b="1" dirty="0"/>
                        <a:t> (blu)</a:t>
                      </a:r>
                    </a:p>
                  </a:txBody>
                  <a:tcPr marL="37981" marR="37981" marT="37981" marB="37981"/>
                </a:tc>
                <a:tc>
                  <a:txBody>
                    <a:bodyPr/>
                    <a:lstStyle/>
                    <a:p>
                      <a:pPr algn="ctr"/>
                      <a:r>
                        <a:rPr lang="it-IT" sz="1800"/>
                        <a:t>15</a:t>
                      </a:r>
                    </a:p>
                  </a:txBody>
                  <a:tcPr marL="37981" marR="37981" marT="37981" marB="37981"/>
                </a:tc>
                <a:tc>
                  <a:txBody>
                    <a:bodyPr/>
                    <a:lstStyle/>
                    <a:p>
                      <a:pPr algn="ctr"/>
                      <a:r>
                        <a:rPr lang="it-IT" sz="1800"/>
                        <a:t>11.6</a:t>
                      </a:r>
                    </a:p>
                  </a:txBody>
                  <a:tcPr marL="37981" marR="37981" marT="37981" marB="37981"/>
                </a:tc>
                <a:tc>
                  <a:txBody>
                    <a:bodyPr/>
                    <a:lstStyle/>
                    <a:p>
                      <a:pPr algn="ctr"/>
                      <a:r>
                        <a:rPr lang="it-IT" sz="1800"/>
                        <a:t>206.7</a:t>
                      </a:r>
                    </a:p>
                  </a:txBody>
                  <a:tcPr marL="37981" marR="37981" marT="37981" marB="37981"/>
                </a:tc>
                <a:extLst>
                  <a:ext uri="{0D108BD9-81ED-4DB2-BD59-A6C34878D82A}">
                    <a16:rowId xmlns:a16="http://schemas.microsoft.com/office/drawing/2014/main" val="10004"/>
                  </a:ext>
                </a:extLst>
              </a:tr>
              <a:tr h="316632">
                <a:tc vMerge="1">
                  <a:txBody>
                    <a:bodyPr/>
                    <a:lstStyle/>
                    <a:p>
                      <a:endParaRPr lang="it-IT"/>
                    </a:p>
                  </a:txBody>
                  <a:tcPr/>
                </a:tc>
                <a:tc>
                  <a:txBody>
                    <a:bodyPr/>
                    <a:lstStyle/>
                    <a:p>
                      <a:pPr algn="ctr"/>
                      <a:r>
                        <a:rPr lang="it-IT" sz="1800"/>
                        <a:t>15</a:t>
                      </a:r>
                    </a:p>
                  </a:txBody>
                  <a:tcPr marL="37981" marR="37981" marT="37981" marB="37981"/>
                </a:tc>
                <a:tc>
                  <a:txBody>
                    <a:bodyPr/>
                    <a:lstStyle/>
                    <a:p>
                      <a:pPr algn="ctr"/>
                      <a:r>
                        <a:rPr lang="it-IT" sz="1800"/>
                        <a:t>11.8</a:t>
                      </a:r>
                    </a:p>
                  </a:txBody>
                  <a:tcPr marL="37981" marR="37981" marT="37981" marB="37981"/>
                </a:tc>
                <a:tc>
                  <a:txBody>
                    <a:bodyPr/>
                    <a:lstStyle/>
                    <a:p>
                      <a:pPr algn="ctr"/>
                      <a:r>
                        <a:rPr lang="it-IT" sz="1800" dirty="0"/>
                        <a:t>199.8</a:t>
                      </a:r>
                    </a:p>
                  </a:txBody>
                  <a:tcPr marL="37981" marR="37981" marT="37981" marB="37981"/>
                </a:tc>
                <a:extLst>
                  <a:ext uri="{0D108BD9-81ED-4DB2-BD59-A6C34878D82A}">
                    <a16:rowId xmlns:a16="http://schemas.microsoft.com/office/drawing/2014/main" val="10005"/>
                  </a:ext>
                </a:extLst>
              </a:tr>
            </a:tbl>
          </a:graphicData>
        </a:graphic>
      </p:graphicFrame>
      <p:sp>
        <p:nvSpPr>
          <p:cNvPr id="3075" name="Rectangle 3"/>
          <p:cNvSpPr>
            <a:spLocks noChangeArrowheads="1"/>
          </p:cNvSpPr>
          <p:nvPr/>
        </p:nvSpPr>
        <p:spPr bwMode="auto">
          <a:xfrm>
            <a:off x="5791200" y="1295400"/>
            <a:ext cx="3048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tx1"/>
                </a:solidFill>
                <a:effectLst/>
                <a:latin typeface="Arial" pitchFamily="34" charset="0"/>
                <a:cs typeface="Arial" pitchFamily="34" charset="0"/>
              </a:rPr>
              <a:t>Prove di </a:t>
            </a:r>
            <a:r>
              <a:rPr kumimoji="0" lang="it-IT" sz="1800" b="0" i="0" u="none" strike="noStrike" cap="none" normalizeH="0" baseline="0" dirty="0" err="1">
                <a:ln>
                  <a:noFill/>
                </a:ln>
                <a:solidFill>
                  <a:schemeClr val="tx1"/>
                </a:solidFill>
                <a:effectLst/>
                <a:latin typeface="Arial" pitchFamily="34" charset="0"/>
                <a:cs typeface="Arial" pitchFamily="34" charset="0"/>
              </a:rPr>
              <a:t>micro-durezza</a:t>
            </a:r>
            <a:r>
              <a:rPr kumimoji="0" lang="it-IT" sz="1800" b="0" i="0" u="none" strike="noStrike" cap="none" normalizeH="0" baseline="0" dirty="0">
                <a:ln>
                  <a:noFill/>
                </a:ln>
                <a:solidFill>
                  <a:schemeClr val="tx1"/>
                </a:solidFill>
                <a:effectLst/>
                <a:latin typeface="Arial" pitchFamily="34" charset="0"/>
                <a:cs typeface="Arial" pitchFamily="34" charset="0"/>
              </a:rPr>
              <a:t> </a:t>
            </a:r>
            <a:r>
              <a:rPr kumimoji="0" lang="it-IT" sz="1800" b="0" i="0" u="none" strike="noStrike" cap="none" normalizeH="0" baseline="0" dirty="0" err="1">
                <a:ln>
                  <a:noFill/>
                </a:ln>
                <a:solidFill>
                  <a:schemeClr val="tx1"/>
                </a:solidFill>
                <a:effectLst/>
                <a:latin typeface="Arial" pitchFamily="34" charset="0"/>
                <a:cs typeface="Arial" pitchFamily="34" charset="0"/>
              </a:rPr>
              <a:t>Vickers</a:t>
            </a:r>
            <a:r>
              <a:rPr kumimoji="0" lang="it-IT" sz="1800" b="0" i="0" u="none" strike="noStrike" cap="none" normalizeH="0" baseline="0" dirty="0">
                <a:ln>
                  <a:noFill/>
                </a:ln>
                <a:solidFill>
                  <a:schemeClr val="tx1"/>
                </a:solidFill>
                <a:effectLst/>
                <a:latin typeface="Arial" pitchFamily="34" charset="0"/>
                <a:cs typeface="Arial" pitchFamily="34" charset="0"/>
              </a:rPr>
              <a:t> (peso da 15 g) su ottone UNI 4791, attaccato con </a:t>
            </a:r>
            <a:r>
              <a:rPr kumimoji="0" lang="it-IT" sz="1800" b="0" i="0" u="sng" strike="noStrike" cap="none" normalizeH="0" baseline="0" dirty="0" err="1">
                <a:ln>
                  <a:noFill/>
                </a:ln>
                <a:solidFill>
                  <a:srgbClr val="0000FF"/>
                </a:solidFill>
                <a:effectLst/>
                <a:latin typeface="Arial" pitchFamily="34" charset="0"/>
                <a:cs typeface="Arial" pitchFamily="34" charset="0"/>
                <a:hlinkClick r:id="rId3"/>
              </a:rPr>
              <a:t>Klemm</a:t>
            </a:r>
            <a:r>
              <a:rPr kumimoji="0" lang="it-IT" sz="1800" b="0" i="0" u="sng" strike="noStrike" cap="none" normalizeH="0" baseline="0" dirty="0">
                <a:ln>
                  <a:noFill/>
                </a:ln>
                <a:solidFill>
                  <a:srgbClr val="0000FF"/>
                </a:solidFill>
                <a:effectLst/>
                <a:latin typeface="Arial" pitchFamily="34" charset="0"/>
                <a:cs typeface="Arial" pitchFamily="34" charset="0"/>
                <a:hlinkClick r:id="rId3"/>
              </a:rPr>
              <a:t> III</a:t>
            </a:r>
            <a:r>
              <a:rPr kumimoji="0" lang="it-IT" sz="1800" b="0" i="0" u="none" strike="noStrike" cap="none" normalizeH="0" baseline="0" dirty="0">
                <a:ln>
                  <a:noFill/>
                </a:ln>
                <a:solidFill>
                  <a:schemeClr val="tx1"/>
                </a:solidFill>
                <a:effectLst/>
                <a:latin typeface="Arial" pitchFamily="34" charset="0"/>
                <a:cs typeface="Arial" pitchFamily="34" charset="0"/>
              </a:rPr>
              <a:t>, 500 X </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1800" b="0" i="0" u="none" strike="noStrike" cap="none" normalizeH="0" baseline="0" dirty="0">
                <a:ln>
                  <a:noFill/>
                </a:ln>
                <a:solidFill>
                  <a:schemeClr val="tx1"/>
                </a:solidFill>
                <a:effectLst/>
                <a:latin typeface="Arial" pitchFamily="34" charset="0"/>
                <a:cs typeface="Arial" pitchFamily="34" charset="0"/>
              </a:rPr>
              <a:t>Calcolo della durezza dei grani di ottone </a:t>
            </a:r>
            <a:r>
              <a:rPr kumimoji="0" lang="it-IT" sz="1800" b="0" i="0" u="none" strike="noStrike" cap="none" normalizeH="0" baseline="0" dirty="0">
                <a:ln>
                  <a:noFill/>
                </a:ln>
                <a:solidFill>
                  <a:schemeClr val="tx1"/>
                </a:solidFill>
                <a:effectLst/>
                <a:latin typeface="Symbol" pitchFamily="18" charset="2"/>
                <a:cs typeface="Arial" pitchFamily="34" charset="0"/>
              </a:rPr>
              <a:t>a</a:t>
            </a:r>
            <a:r>
              <a:rPr kumimoji="0" lang="it-IT" sz="1800" b="0" i="0" u="none" strike="noStrike" cap="none" normalizeH="0" baseline="0" dirty="0">
                <a:ln>
                  <a:noFill/>
                </a:ln>
                <a:solidFill>
                  <a:schemeClr val="tx1"/>
                </a:solidFill>
                <a:effectLst/>
                <a:latin typeface="Arial" pitchFamily="34" charset="0"/>
                <a:cs typeface="Arial" pitchFamily="34" charset="0"/>
              </a:rPr>
              <a:t> e </a:t>
            </a:r>
            <a:r>
              <a:rPr kumimoji="0" lang="it-IT" sz="1800" b="0" i="0" u="none" strike="noStrike" cap="none" normalizeH="0" baseline="0" dirty="0" err="1">
                <a:ln>
                  <a:noFill/>
                </a:ln>
                <a:solidFill>
                  <a:schemeClr val="tx1"/>
                </a:solidFill>
                <a:effectLst/>
                <a:latin typeface="Arial" pitchFamily="34" charset="0"/>
                <a:cs typeface="Arial" pitchFamily="34" charset="0"/>
              </a:rPr>
              <a:t>dottone</a:t>
            </a:r>
            <a:r>
              <a:rPr kumimoji="0" lang="it-IT" sz="1800" b="0" i="0" u="none" strike="noStrike" cap="none" normalizeH="0" baseline="0" dirty="0">
                <a:ln>
                  <a:noFill/>
                </a:ln>
                <a:solidFill>
                  <a:schemeClr val="tx1"/>
                </a:solidFill>
                <a:effectLst/>
                <a:latin typeface="Arial" pitchFamily="34" charset="0"/>
                <a:cs typeface="Arial" pitchFamily="34" charset="0"/>
              </a:rPr>
              <a:t> </a:t>
            </a:r>
            <a:r>
              <a:rPr kumimoji="0" lang="it-IT" sz="1800" b="0" i="0" u="none" strike="noStrike" cap="none" normalizeH="0" baseline="0" dirty="0">
                <a:ln>
                  <a:noFill/>
                </a:ln>
                <a:solidFill>
                  <a:schemeClr val="tx1"/>
                </a:solidFill>
                <a:effectLst/>
                <a:latin typeface="Symbol" pitchFamily="18" charset="2"/>
                <a:cs typeface="Arial" pitchFamily="34" charset="0"/>
              </a:rPr>
              <a:t>b</a:t>
            </a:r>
            <a:endParaRPr kumimoji="0" lang="it-IT"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txBox="1">
            <a:spLocks noChangeArrowheads="1"/>
          </p:cNvSpPr>
          <p:nvPr/>
        </p:nvSpPr>
        <p:spPr bwMode="auto">
          <a:xfrm>
            <a:off x="381000" y="-2286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gordonengland.co.uk/img/wccocr1.jpg"/>
          <p:cNvPicPr>
            <a:picLocks noChangeAspect="1" noChangeArrowheads="1"/>
          </p:cNvPicPr>
          <p:nvPr/>
        </p:nvPicPr>
        <p:blipFill>
          <a:blip r:embed="rId2" cstate="print"/>
          <a:srcRect/>
          <a:stretch>
            <a:fillRect/>
          </a:stretch>
        </p:blipFill>
        <p:spPr bwMode="auto">
          <a:xfrm>
            <a:off x="152400" y="914400"/>
            <a:ext cx="4038600" cy="2438400"/>
          </a:xfrm>
          <a:prstGeom prst="rect">
            <a:avLst/>
          </a:prstGeom>
          <a:noFill/>
        </p:spPr>
      </p:pic>
      <p:pic>
        <p:nvPicPr>
          <p:cNvPr id="84996" name="Picture 4" descr="Figure 3: Micro-hardness Indentations"/>
          <p:cNvPicPr>
            <a:picLocks noChangeAspect="1" noChangeArrowheads="1"/>
          </p:cNvPicPr>
          <p:nvPr/>
        </p:nvPicPr>
        <p:blipFill>
          <a:blip r:embed="rId3" cstate="print"/>
          <a:srcRect/>
          <a:stretch>
            <a:fillRect/>
          </a:stretch>
        </p:blipFill>
        <p:spPr bwMode="auto">
          <a:xfrm>
            <a:off x="4495800" y="1828800"/>
            <a:ext cx="4343400" cy="3190876"/>
          </a:xfrm>
          <a:prstGeom prst="rect">
            <a:avLst/>
          </a:prstGeom>
          <a:noFill/>
        </p:spPr>
      </p:pic>
      <p:pic>
        <p:nvPicPr>
          <p:cNvPr id="84998" name="Picture 6" descr="http://mee-inc.com/hamm/HAMM%202006%20300dpi_img_31.jpg"/>
          <p:cNvPicPr>
            <a:picLocks noChangeAspect="1" noChangeArrowheads="1"/>
          </p:cNvPicPr>
          <p:nvPr/>
        </p:nvPicPr>
        <p:blipFill>
          <a:blip r:embed="rId4" cstate="print"/>
          <a:srcRect/>
          <a:stretch>
            <a:fillRect/>
          </a:stretch>
        </p:blipFill>
        <p:spPr bwMode="auto">
          <a:xfrm>
            <a:off x="381000" y="3581400"/>
            <a:ext cx="3886200" cy="2981971"/>
          </a:xfrm>
          <a:prstGeom prst="rect">
            <a:avLst/>
          </a:prstGeom>
          <a:noFill/>
        </p:spPr>
      </p:pic>
      <p:sp>
        <p:nvSpPr>
          <p:cNvPr id="6" name="Rectangle 2"/>
          <p:cNvSpPr txBox="1">
            <a:spLocks noChangeArrowheads="1"/>
          </p:cNvSpPr>
          <p:nvPr/>
        </p:nvSpPr>
        <p:spPr bwMode="auto">
          <a:xfrm>
            <a:off x="457200" y="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silvia\Documenti\Immagini\LUCA PEZZATO\Analisi ghise martelli panizzolo\Prove di microdurezza\Profilo campione 2.bmp"/>
          <p:cNvPicPr>
            <a:picLocks noChangeAspect="1" noChangeArrowheads="1"/>
          </p:cNvPicPr>
          <p:nvPr/>
        </p:nvPicPr>
        <p:blipFill>
          <a:blip r:embed="rId2" cstate="print"/>
          <a:srcRect/>
          <a:stretch>
            <a:fillRect/>
          </a:stretch>
        </p:blipFill>
        <p:spPr bwMode="auto">
          <a:xfrm>
            <a:off x="2209800" y="2514600"/>
            <a:ext cx="6934201" cy="4343400"/>
          </a:xfrm>
          <a:prstGeom prst="rect">
            <a:avLst/>
          </a:prstGeom>
          <a:noFill/>
        </p:spPr>
      </p:pic>
      <p:pic>
        <p:nvPicPr>
          <p:cNvPr id="1028" name="Picture 4" descr="http://www.smf.it/static/ita/images/_xprodotti_c/interno_06.jpg"/>
          <p:cNvPicPr>
            <a:picLocks noChangeAspect="1" noChangeArrowheads="1"/>
          </p:cNvPicPr>
          <p:nvPr/>
        </p:nvPicPr>
        <p:blipFill>
          <a:blip r:embed="rId3" cstate="print"/>
          <a:srcRect/>
          <a:stretch>
            <a:fillRect/>
          </a:stretch>
        </p:blipFill>
        <p:spPr bwMode="auto">
          <a:xfrm>
            <a:off x="0" y="0"/>
            <a:ext cx="3171825" cy="2590800"/>
          </a:xfrm>
          <a:prstGeom prst="rect">
            <a:avLst/>
          </a:prstGeom>
          <a:noFill/>
        </p:spPr>
      </p:pic>
      <p:sp>
        <p:nvSpPr>
          <p:cNvPr id="5" name="Rectangle 2"/>
          <p:cNvSpPr txBox="1">
            <a:spLocks noChangeArrowheads="1"/>
          </p:cNvSpPr>
          <p:nvPr/>
        </p:nvSpPr>
        <p:spPr bwMode="auto">
          <a:xfrm>
            <a:off x="1524000" y="3048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www.slimsrl.it/products/Panizzolo_Flex500_Moulino_a_Martelli.jpg"/>
          <p:cNvPicPr>
            <a:picLocks noChangeAspect="1" noChangeArrowheads="1"/>
          </p:cNvPicPr>
          <p:nvPr/>
        </p:nvPicPr>
        <p:blipFill>
          <a:blip r:embed="rId2" cstate="print"/>
          <a:srcRect t="22615" b="18021"/>
          <a:stretch>
            <a:fillRect/>
          </a:stretch>
        </p:blipFill>
        <p:spPr bwMode="auto">
          <a:xfrm>
            <a:off x="0" y="0"/>
            <a:ext cx="3537857" cy="2971800"/>
          </a:xfrm>
          <a:prstGeom prst="rect">
            <a:avLst/>
          </a:prstGeom>
          <a:noFill/>
        </p:spPr>
      </p:pic>
      <p:pic>
        <p:nvPicPr>
          <p:cNvPr id="86019" name="Picture 3" descr="C:\Documents and Settings\silvia\Documenti\Immagini\LUCA PEZZATO\Analisi ghise martelli panizzolo\Prove di microdurezza\Profilo campione 3.bmp"/>
          <p:cNvPicPr>
            <a:picLocks noChangeAspect="1" noChangeArrowheads="1"/>
          </p:cNvPicPr>
          <p:nvPr/>
        </p:nvPicPr>
        <p:blipFill>
          <a:blip r:embed="rId3" cstate="print"/>
          <a:srcRect/>
          <a:stretch>
            <a:fillRect/>
          </a:stretch>
        </p:blipFill>
        <p:spPr bwMode="auto">
          <a:xfrm>
            <a:off x="3352800" y="2971800"/>
            <a:ext cx="5791200" cy="3886200"/>
          </a:xfrm>
          <a:prstGeom prst="rect">
            <a:avLst/>
          </a:prstGeom>
          <a:noFill/>
        </p:spPr>
      </p:pic>
      <p:sp>
        <p:nvSpPr>
          <p:cNvPr id="5" name="Rectangle 2"/>
          <p:cNvSpPr txBox="1">
            <a:spLocks noChangeArrowheads="1"/>
          </p:cNvSpPr>
          <p:nvPr/>
        </p:nvSpPr>
        <p:spPr bwMode="auto">
          <a:xfrm>
            <a:off x="1981200" y="2286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304800" y="30480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pic>
        <p:nvPicPr>
          <p:cNvPr id="3" name="Immagine 2"/>
          <p:cNvPicPr/>
          <p:nvPr/>
        </p:nvPicPr>
        <p:blipFill>
          <a:blip r:embed="rId2" cstate="print"/>
          <a:srcRect/>
          <a:stretch>
            <a:fillRect/>
          </a:stretch>
        </p:blipFill>
        <p:spPr bwMode="auto">
          <a:xfrm>
            <a:off x="1219200" y="1371600"/>
            <a:ext cx="6629400" cy="3657600"/>
          </a:xfrm>
          <a:prstGeom prst="rect">
            <a:avLst/>
          </a:prstGeom>
          <a:noFill/>
        </p:spPr>
      </p:pic>
      <p:sp>
        <p:nvSpPr>
          <p:cNvPr id="4" name="CasellaDiTesto 3"/>
          <p:cNvSpPr txBox="1"/>
          <p:nvPr/>
        </p:nvSpPr>
        <p:spPr>
          <a:xfrm>
            <a:off x="685800" y="5486400"/>
            <a:ext cx="7543800" cy="646331"/>
          </a:xfrm>
          <a:prstGeom prst="rect">
            <a:avLst/>
          </a:prstGeom>
          <a:noFill/>
        </p:spPr>
        <p:txBody>
          <a:bodyPr wrap="square" rtlCol="0">
            <a:spAutoFit/>
          </a:bodyPr>
          <a:lstStyle/>
          <a:p>
            <a:pPr algn="ctr"/>
            <a:r>
              <a:rPr lang="it-IT" dirty="0"/>
              <a:t>Andamento della </a:t>
            </a:r>
            <a:r>
              <a:rPr lang="it-IT" dirty="0" err="1"/>
              <a:t>micro-durezza</a:t>
            </a:r>
            <a:r>
              <a:rPr lang="it-IT" dirty="0"/>
              <a:t> </a:t>
            </a:r>
            <a:r>
              <a:rPr lang="it-IT" dirty="0" err="1"/>
              <a:t>vickers</a:t>
            </a:r>
            <a:r>
              <a:rPr lang="it-IT" dirty="0"/>
              <a:t> su campione di lega 6061 invecchiato naturalmente con diversi tempi di invecchiamento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p:nvPr/>
        </p:nvGraphicFramePr>
        <p:xfrm>
          <a:off x="914400" y="914400"/>
          <a:ext cx="7086600" cy="494696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txBox="1">
            <a:spLocks noChangeArrowheads="1"/>
          </p:cNvSpPr>
          <p:nvPr/>
        </p:nvSpPr>
        <p:spPr bwMode="auto">
          <a:xfrm>
            <a:off x="304800" y="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
        <p:nvSpPr>
          <p:cNvPr id="4" name="CasellaDiTesto 3"/>
          <p:cNvSpPr txBox="1"/>
          <p:nvPr/>
        </p:nvSpPr>
        <p:spPr>
          <a:xfrm>
            <a:off x="304800" y="5867400"/>
            <a:ext cx="8382000" cy="646331"/>
          </a:xfrm>
          <a:prstGeom prst="rect">
            <a:avLst/>
          </a:prstGeom>
          <a:noFill/>
        </p:spPr>
        <p:txBody>
          <a:bodyPr wrap="square" rtlCol="0">
            <a:spAutoFit/>
          </a:bodyPr>
          <a:lstStyle/>
          <a:p>
            <a:pPr algn="ctr"/>
            <a:r>
              <a:rPr lang="it-IT" dirty="0"/>
              <a:t>Andamento della micro-durezza per una lega d’oro 750 N con diverse tipologie di fusioni e trattamento termico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304800" y="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sp>
        <p:nvSpPr>
          <p:cNvPr id="4" name="CasellaDiTesto 3"/>
          <p:cNvSpPr txBox="1"/>
          <p:nvPr/>
        </p:nvSpPr>
        <p:spPr>
          <a:xfrm>
            <a:off x="609600" y="5334000"/>
            <a:ext cx="3200400" cy="369332"/>
          </a:xfrm>
          <a:prstGeom prst="rect">
            <a:avLst/>
          </a:prstGeom>
          <a:noFill/>
        </p:spPr>
        <p:txBody>
          <a:bodyPr wrap="square" rtlCol="0">
            <a:spAutoFit/>
          </a:bodyPr>
          <a:lstStyle/>
          <a:p>
            <a:pPr algn="ctr"/>
            <a:r>
              <a:rPr lang="it-IT" dirty="0"/>
              <a:t>195HV</a:t>
            </a:r>
          </a:p>
        </p:txBody>
      </p:sp>
      <p:pic>
        <p:nvPicPr>
          <p:cNvPr id="5" name="Immagine 4" descr="C:\Documents and Settings\silvia\Documenti\Immagini\LUCA PEZZATO\Varisco aprile\mr578a500x.tif"/>
          <p:cNvPicPr/>
          <p:nvPr/>
        </p:nvPicPr>
        <p:blipFill>
          <a:blip r:embed="rId2" cstate="print"/>
          <a:srcRect/>
          <a:stretch>
            <a:fillRect/>
          </a:stretch>
        </p:blipFill>
        <p:spPr bwMode="auto">
          <a:xfrm>
            <a:off x="228600" y="1371600"/>
            <a:ext cx="4267200" cy="3886200"/>
          </a:xfrm>
          <a:prstGeom prst="rect">
            <a:avLst/>
          </a:prstGeom>
          <a:noFill/>
          <a:ln w="9525">
            <a:noFill/>
            <a:miter lim="800000"/>
            <a:headEnd/>
            <a:tailEnd/>
          </a:ln>
        </p:spPr>
      </p:pic>
      <p:pic>
        <p:nvPicPr>
          <p:cNvPr id="6" name="Immagine 5" descr="C:\Documents and Settings\silvia\Documenti\Immagini\LUCA PEZZATO\alberi varisco\mr538a-1000x1.jpg"/>
          <p:cNvPicPr/>
          <p:nvPr/>
        </p:nvPicPr>
        <p:blipFill>
          <a:blip r:embed="rId3" cstate="print"/>
          <a:srcRect/>
          <a:stretch>
            <a:fillRect/>
          </a:stretch>
        </p:blipFill>
        <p:spPr bwMode="auto">
          <a:xfrm>
            <a:off x="4648200" y="1371600"/>
            <a:ext cx="4260368" cy="3886200"/>
          </a:xfrm>
          <a:prstGeom prst="rect">
            <a:avLst/>
          </a:prstGeom>
          <a:noFill/>
          <a:ln w="9525">
            <a:noFill/>
            <a:miter lim="800000"/>
            <a:headEnd/>
            <a:tailEnd/>
          </a:ln>
        </p:spPr>
      </p:pic>
      <p:sp>
        <p:nvSpPr>
          <p:cNvPr id="7" name="CasellaDiTesto 6"/>
          <p:cNvSpPr txBox="1"/>
          <p:nvPr/>
        </p:nvSpPr>
        <p:spPr>
          <a:xfrm>
            <a:off x="5486400" y="5334000"/>
            <a:ext cx="3200400" cy="369332"/>
          </a:xfrm>
          <a:prstGeom prst="rect">
            <a:avLst/>
          </a:prstGeom>
          <a:noFill/>
        </p:spPr>
        <p:txBody>
          <a:bodyPr wrap="square" rtlCol="0">
            <a:spAutoFit/>
          </a:bodyPr>
          <a:lstStyle/>
          <a:p>
            <a:pPr algn="ctr"/>
            <a:r>
              <a:rPr lang="it-IT" dirty="0"/>
              <a:t>370HV</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304800" y="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pic>
        <p:nvPicPr>
          <p:cNvPr id="8" name="Picture 2"/>
          <p:cNvPicPr>
            <a:picLocks noChangeAspect="1" noChangeArrowheads="1"/>
          </p:cNvPicPr>
          <p:nvPr/>
        </p:nvPicPr>
        <p:blipFill>
          <a:blip r:embed="rId2" cstate="print"/>
          <a:srcRect/>
          <a:stretch>
            <a:fillRect/>
          </a:stretch>
        </p:blipFill>
        <p:spPr bwMode="auto">
          <a:xfrm>
            <a:off x="304800" y="1676400"/>
            <a:ext cx="4469612" cy="3757613"/>
          </a:xfrm>
          <a:prstGeom prst="rect">
            <a:avLst/>
          </a:prstGeom>
          <a:noFill/>
          <a:ln w="9525">
            <a:noFill/>
            <a:miter lim="800000"/>
            <a:headEnd/>
            <a:tailEnd/>
          </a:ln>
          <a:effectLst/>
        </p:spPr>
      </p:pic>
      <p:pic>
        <p:nvPicPr>
          <p:cNvPr id="10" name="Immagine 9"/>
          <p:cNvPicPr>
            <a:picLocks noChangeAspect="1"/>
          </p:cNvPicPr>
          <p:nvPr/>
        </p:nvPicPr>
        <p:blipFill rotWithShape="1">
          <a:blip r:embed="rId3" cstate="print">
            <a:grayscl/>
          </a:blip>
          <a:srcRect t="14344"/>
          <a:stretch/>
        </p:blipFill>
        <p:spPr>
          <a:xfrm>
            <a:off x="4876800" y="3962400"/>
            <a:ext cx="4074031"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2"/>
          <p:cNvPicPr>
            <a:picLocks noChangeAspect="1" noChangeArrowheads="1"/>
          </p:cNvPicPr>
          <p:nvPr/>
        </p:nvPicPr>
        <p:blipFill>
          <a:blip r:embed="rId4" cstate="print"/>
          <a:srcRect/>
          <a:stretch>
            <a:fillRect/>
          </a:stretch>
        </p:blipFill>
        <p:spPr bwMode="auto">
          <a:xfrm>
            <a:off x="5105400" y="1052584"/>
            <a:ext cx="3604598" cy="26272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304800" y="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pic>
        <p:nvPicPr>
          <p:cNvPr id="8" name="Picture 1"/>
          <p:cNvPicPr>
            <a:picLocks noChangeAspect="1" noChangeArrowheads="1"/>
          </p:cNvPicPr>
          <p:nvPr/>
        </p:nvPicPr>
        <p:blipFill rotWithShape="1">
          <a:blip r:embed="rId2" cstate="print">
            <a:grayscl/>
          </a:blip>
          <a:srcRect l="24558" t="2002" r="2561" b="3818"/>
          <a:stretch/>
        </p:blipFill>
        <p:spPr bwMode="auto">
          <a:xfrm>
            <a:off x="4953000" y="1981200"/>
            <a:ext cx="3819525" cy="3954462"/>
          </a:xfrm>
          <a:prstGeom prst="rect">
            <a:avLst/>
          </a:prstGeom>
          <a:ln w="38100" cap="sq" cmpd="sng" algn="ctr">
            <a:solidFill>
              <a:srgbClr val="000000"/>
            </a:solidFill>
            <a:prstDash val="solid"/>
            <a:miter lim="800000"/>
            <a:headEnd type="none" w="med" len="med"/>
            <a:tailEnd type="none" w="med" len="me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graphicFrame>
        <p:nvGraphicFramePr>
          <p:cNvPr id="9" name="Tabella 8"/>
          <p:cNvGraphicFramePr>
            <a:graphicFrameLocks noGrp="1"/>
          </p:cNvGraphicFramePr>
          <p:nvPr/>
        </p:nvGraphicFramePr>
        <p:xfrm>
          <a:off x="139700" y="1222375"/>
          <a:ext cx="4441825" cy="1554480"/>
        </p:xfrm>
        <a:graphic>
          <a:graphicData uri="http://schemas.openxmlformats.org/drawingml/2006/table">
            <a:tbl>
              <a:tblPr firstRow="1" firstCol="1" bandRow="1"/>
              <a:tblGrid>
                <a:gridCol w="3280022">
                  <a:extLst>
                    <a:ext uri="{9D8B030D-6E8A-4147-A177-3AD203B41FA5}">
                      <a16:colId xmlns:a16="http://schemas.microsoft.com/office/drawing/2014/main" val="20000"/>
                    </a:ext>
                  </a:extLst>
                </a:gridCol>
                <a:gridCol w="1161803">
                  <a:extLst>
                    <a:ext uri="{9D8B030D-6E8A-4147-A177-3AD203B41FA5}">
                      <a16:colId xmlns:a16="http://schemas.microsoft.com/office/drawing/2014/main" val="20001"/>
                    </a:ext>
                  </a:extLst>
                </a:gridCol>
              </a:tblGrid>
              <a:tr h="388541">
                <a:tc>
                  <a:txBody>
                    <a:bodyPr/>
                    <a:lstStyle/>
                    <a:p>
                      <a:pPr algn="ctr">
                        <a:lnSpc>
                          <a:spcPct val="150000"/>
                        </a:lnSpc>
                        <a:spcBef>
                          <a:spcPts val="1200"/>
                        </a:spcBef>
                        <a:spcAft>
                          <a:spcPts val="0"/>
                        </a:spcAft>
                      </a:pPr>
                      <a:r>
                        <a:rPr lang="it-IT" sz="1700" b="1" dirty="0">
                          <a:effectLst/>
                          <a:latin typeface="Times New Roman"/>
                          <a:ea typeface="Times New Roman"/>
                        </a:rPr>
                        <a:t> Laminati Mg-NI</a:t>
                      </a:r>
                      <a:endParaRPr lang="it-IT" sz="1700" dirty="0">
                        <a:effectLst/>
                        <a:latin typeface="Times New Roman"/>
                        <a:ea typeface="Times New Roman"/>
                      </a:endParaRPr>
                    </a:p>
                  </a:txBody>
                  <a:tcPr marL="68589" marR="68589"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pPr algn="ctr">
                        <a:lnSpc>
                          <a:spcPct val="150000"/>
                        </a:lnSpc>
                        <a:spcBef>
                          <a:spcPts val="1200"/>
                        </a:spcBef>
                        <a:spcAft>
                          <a:spcPts val="0"/>
                        </a:spcAft>
                      </a:pPr>
                      <a:r>
                        <a:rPr lang="it-IT" sz="1700" b="1" dirty="0">
                          <a:effectLst/>
                          <a:latin typeface="Times New Roman"/>
                          <a:ea typeface="Times New Roman"/>
                        </a:rPr>
                        <a:t>HV</a:t>
                      </a:r>
                      <a:endParaRPr lang="it-IT" sz="1700" b="0" dirty="0">
                        <a:effectLst/>
                        <a:latin typeface="Times New Roman"/>
                        <a:ea typeface="Times New Roman"/>
                      </a:endParaRPr>
                    </a:p>
                  </a:txBody>
                  <a:tcPr marL="68589" marR="68589"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388541">
                <a:tc>
                  <a:txBody>
                    <a:bodyPr/>
                    <a:lstStyle/>
                    <a:p>
                      <a:pPr algn="ctr">
                        <a:lnSpc>
                          <a:spcPct val="150000"/>
                        </a:lnSpc>
                        <a:spcBef>
                          <a:spcPts val="1200"/>
                        </a:spcBef>
                        <a:spcAft>
                          <a:spcPts val="0"/>
                        </a:spcAft>
                      </a:pPr>
                      <a:r>
                        <a:rPr lang="it-IT" sz="1700" b="1" dirty="0">
                          <a:effectLst/>
                          <a:latin typeface="Times New Roman"/>
                          <a:ea typeface="Times New Roman"/>
                        </a:rPr>
                        <a:t>Mg</a:t>
                      </a:r>
                      <a:endParaRPr lang="it-IT" sz="1700" dirty="0">
                        <a:effectLst/>
                        <a:latin typeface="Times New Roman"/>
                        <a:ea typeface="Times New Roman"/>
                      </a:endParaRPr>
                    </a:p>
                  </a:txBody>
                  <a:tcPr marL="68589" marR="68589"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it-IT" sz="1700" dirty="0">
                          <a:effectLst/>
                          <a:latin typeface="Times New Roman"/>
                          <a:ea typeface="Times New Roman"/>
                        </a:rPr>
                        <a:t>35</a:t>
                      </a:r>
                    </a:p>
                  </a:txBody>
                  <a:tcPr marL="68589" marR="68589"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8541">
                <a:tc>
                  <a:txBody>
                    <a:bodyPr/>
                    <a:lstStyle/>
                    <a:p>
                      <a:pPr algn="ctr">
                        <a:lnSpc>
                          <a:spcPct val="150000"/>
                        </a:lnSpc>
                        <a:spcBef>
                          <a:spcPts val="1200"/>
                        </a:spcBef>
                        <a:spcAft>
                          <a:spcPts val="0"/>
                        </a:spcAft>
                      </a:pPr>
                      <a:r>
                        <a:rPr lang="it-IT" sz="1700" b="1" dirty="0">
                          <a:effectLst/>
                          <a:latin typeface="Times New Roman"/>
                          <a:ea typeface="Times New Roman"/>
                        </a:rPr>
                        <a:t>Ni</a:t>
                      </a:r>
                      <a:endParaRPr lang="it-IT" sz="1700" dirty="0">
                        <a:effectLst/>
                        <a:latin typeface="Times New Roman"/>
                        <a:ea typeface="Times New Roman"/>
                      </a:endParaRPr>
                    </a:p>
                  </a:txBody>
                  <a:tcPr marL="68589" marR="68589"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it-IT" sz="1700" dirty="0">
                          <a:effectLst/>
                          <a:latin typeface="Times New Roman"/>
                          <a:ea typeface="Times New Roman"/>
                        </a:rPr>
                        <a:t>114</a:t>
                      </a:r>
                    </a:p>
                  </a:txBody>
                  <a:tcPr marL="68589" marR="68589"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8541">
                <a:tc>
                  <a:txBody>
                    <a:bodyPr/>
                    <a:lstStyle/>
                    <a:p>
                      <a:pPr algn="ctr">
                        <a:lnSpc>
                          <a:spcPct val="150000"/>
                        </a:lnSpc>
                        <a:spcBef>
                          <a:spcPts val="1200"/>
                        </a:spcBef>
                        <a:spcAft>
                          <a:spcPts val="0"/>
                        </a:spcAft>
                      </a:pPr>
                      <a:r>
                        <a:rPr lang="it-IT" sz="1700" b="1" dirty="0">
                          <a:solidFill>
                            <a:srgbClr val="A50021"/>
                          </a:solidFill>
                          <a:effectLst/>
                          <a:latin typeface="Times New Roman"/>
                          <a:ea typeface="Times New Roman"/>
                        </a:rPr>
                        <a:t>Intermetallico (Mg</a:t>
                      </a:r>
                      <a:r>
                        <a:rPr lang="it-IT" sz="1700" b="1" baseline="-25000" dirty="0">
                          <a:solidFill>
                            <a:srgbClr val="A50021"/>
                          </a:solidFill>
                          <a:effectLst/>
                          <a:latin typeface="Times New Roman"/>
                          <a:ea typeface="Times New Roman"/>
                        </a:rPr>
                        <a:t>2</a:t>
                      </a:r>
                      <a:r>
                        <a:rPr lang="it-IT" sz="1700" b="1" dirty="0">
                          <a:solidFill>
                            <a:srgbClr val="A50021"/>
                          </a:solidFill>
                          <a:effectLst/>
                          <a:latin typeface="Times New Roman"/>
                          <a:ea typeface="Times New Roman"/>
                        </a:rPr>
                        <a:t>Ni)</a:t>
                      </a:r>
                      <a:endParaRPr lang="it-IT" sz="1700" dirty="0">
                        <a:solidFill>
                          <a:srgbClr val="A50021"/>
                        </a:solidFill>
                        <a:effectLst/>
                        <a:latin typeface="Times New Roman"/>
                        <a:ea typeface="Times New Roman"/>
                      </a:endParaRPr>
                    </a:p>
                  </a:txBody>
                  <a:tcPr marL="68589" marR="68589"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0"/>
                        </a:spcAft>
                      </a:pPr>
                      <a:r>
                        <a:rPr lang="it-IT" sz="1700" b="1" dirty="0">
                          <a:solidFill>
                            <a:srgbClr val="A50021"/>
                          </a:solidFill>
                          <a:effectLst/>
                          <a:latin typeface="Times New Roman"/>
                          <a:ea typeface="Times New Roman"/>
                        </a:rPr>
                        <a:t>411</a:t>
                      </a:r>
                    </a:p>
                  </a:txBody>
                  <a:tcPr marL="68589" marR="68589"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Tabella 9"/>
          <p:cNvGraphicFramePr>
            <a:graphicFrameLocks noGrp="1"/>
          </p:cNvGraphicFramePr>
          <p:nvPr/>
        </p:nvGraphicFramePr>
        <p:xfrm>
          <a:off x="174625" y="2997200"/>
          <a:ext cx="4441825" cy="1554480"/>
        </p:xfrm>
        <a:graphic>
          <a:graphicData uri="http://schemas.openxmlformats.org/drawingml/2006/table">
            <a:tbl>
              <a:tblPr firstRow="1" firstCol="1" bandRow="1"/>
              <a:tblGrid>
                <a:gridCol w="3280024">
                  <a:extLst>
                    <a:ext uri="{9D8B030D-6E8A-4147-A177-3AD203B41FA5}">
                      <a16:colId xmlns:a16="http://schemas.microsoft.com/office/drawing/2014/main" val="20000"/>
                    </a:ext>
                  </a:extLst>
                </a:gridCol>
                <a:gridCol w="1161801">
                  <a:extLst>
                    <a:ext uri="{9D8B030D-6E8A-4147-A177-3AD203B41FA5}">
                      <a16:colId xmlns:a16="http://schemas.microsoft.com/office/drawing/2014/main" val="20001"/>
                    </a:ext>
                  </a:extLst>
                </a:gridCol>
              </a:tblGrid>
              <a:tr h="388541">
                <a:tc>
                  <a:txBody>
                    <a:bodyPr/>
                    <a:lstStyle/>
                    <a:p>
                      <a:pPr marL="0" algn="ctr" defTabSz="914400" rtl="0" eaLnBrk="1" latinLnBrk="0" hangingPunct="1">
                        <a:lnSpc>
                          <a:spcPct val="150000"/>
                        </a:lnSpc>
                        <a:spcBef>
                          <a:spcPts val="1200"/>
                        </a:spcBef>
                        <a:spcAft>
                          <a:spcPts val="0"/>
                        </a:spcAft>
                      </a:pPr>
                      <a:r>
                        <a:rPr lang="it-IT" sz="1700" b="1" kern="1200" dirty="0">
                          <a:solidFill>
                            <a:schemeClr val="tx1"/>
                          </a:solidFill>
                          <a:effectLst/>
                          <a:latin typeface="Times New Roman"/>
                          <a:ea typeface="Times New Roman"/>
                          <a:cs typeface="+mn-cs"/>
                        </a:rPr>
                        <a:t> Laminati</a:t>
                      </a:r>
                      <a:r>
                        <a:rPr lang="it-IT" sz="1700" b="1" kern="1200" baseline="0" dirty="0">
                          <a:solidFill>
                            <a:schemeClr val="tx1"/>
                          </a:solidFill>
                          <a:effectLst/>
                          <a:latin typeface="Times New Roman"/>
                          <a:ea typeface="Times New Roman"/>
                          <a:cs typeface="+mn-cs"/>
                        </a:rPr>
                        <a:t> AZ31-Ni</a:t>
                      </a:r>
                      <a:endParaRPr lang="it-IT" sz="1700" b="1" kern="1200" dirty="0">
                        <a:solidFill>
                          <a:schemeClr val="tx1"/>
                        </a:solidFill>
                        <a:effectLst/>
                        <a:latin typeface="Times New Roman"/>
                        <a:ea typeface="Times New Roman"/>
                        <a:cs typeface="+mn-cs"/>
                      </a:endParaRPr>
                    </a:p>
                  </a:txBody>
                  <a:tcPr marL="68589" marR="68589"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pPr marL="0" algn="ctr" defTabSz="914400" rtl="0" eaLnBrk="1" latinLnBrk="0" hangingPunct="1">
                        <a:lnSpc>
                          <a:spcPct val="150000"/>
                        </a:lnSpc>
                        <a:spcBef>
                          <a:spcPts val="1200"/>
                        </a:spcBef>
                        <a:spcAft>
                          <a:spcPts val="0"/>
                        </a:spcAft>
                      </a:pPr>
                      <a:r>
                        <a:rPr lang="it-IT" sz="1700" b="1" kern="1200" dirty="0">
                          <a:solidFill>
                            <a:schemeClr val="tx1"/>
                          </a:solidFill>
                          <a:effectLst/>
                          <a:latin typeface="Times New Roman"/>
                          <a:ea typeface="Times New Roman"/>
                          <a:cs typeface="+mn-cs"/>
                        </a:rPr>
                        <a:t>HV</a:t>
                      </a:r>
                    </a:p>
                  </a:txBody>
                  <a:tcPr marL="68589" marR="68589"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388541">
                <a:tc>
                  <a:txBody>
                    <a:bodyPr/>
                    <a:lstStyle/>
                    <a:p>
                      <a:pPr marL="0" algn="ctr" defTabSz="914400" rtl="0" eaLnBrk="1" latinLnBrk="0" hangingPunct="1">
                        <a:lnSpc>
                          <a:spcPct val="150000"/>
                        </a:lnSpc>
                        <a:spcBef>
                          <a:spcPts val="1200"/>
                        </a:spcBef>
                        <a:spcAft>
                          <a:spcPts val="0"/>
                        </a:spcAft>
                      </a:pPr>
                      <a:r>
                        <a:rPr lang="it-IT" sz="1700" b="1" kern="1200" dirty="0">
                          <a:solidFill>
                            <a:schemeClr val="tx1"/>
                          </a:solidFill>
                          <a:effectLst/>
                          <a:latin typeface="Times New Roman"/>
                          <a:ea typeface="Times New Roman"/>
                          <a:cs typeface="+mn-cs"/>
                        </a:rPr>
                        <a:t>AZ31</a:t>
                      </a:r>
                    </a:p>
                  </a:txBody>
                  <a:tcPr marL="68589" marR="68589"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50000"/>
                        </a:lnSpc>
                        <a:spcBef>
                          <a:spcPts val="1200"/>
                        </a:spcBef>
                        <a:spcAft>
                          <a:spcPts val="0"/>
                        </a:spcAft>
                      </a:pPr>
                      <a:r>
                        <a:rPr lang="it-IT" sz="1700" kern="1200" dirty="0">
                          <a:solidFill>
                            <a:schemeClr val="tx1"/>
                          </a:solidFill>
                          <a:effectLst/>
                          <a:latin typeface="Times New Roman"/>
                          <a:ea typeface="Times New Roman"/>
                          <a:cs typeface="+mn-cs"/>
                        </a:rPr>
                        <a:t>63</a:t>
                      </a:r>
                    </a:p>
                  </a:txBody>
                  <a:tcPr marL="68589" marR="68589"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8541">
                <a:tc>
                  <a:txBody>
                    <a:bodyPr/>
                    <a:lstStyle/>
                    <a:p>
                      <a:pPr marL="0" algn="ctr" defTabSz="914400" rtl="0" eaLnBrk="1" latinLnBrk="0" hangingPunct="1">
                        <a:lnSpc>
                          <a:spcPct val="150000"/>
                        </a:lnSpc>
                        <a:spcBef>
                          <a:spcPts val="1200"/>
                        </a:spcBef>
                        <a:spcAft>
                          <a:spcPts val="0"/>
                        </a:spcAft>
                      </a:pPr>
                      <a:r>
                        <a:rPr lang="it-IT" sz="1700" b="1" kern="1200" dirty="0">
                          <a:solidFill>
                            <a:schemeClr val="tx1"/>
                          </a:solidFill>
                          <a:effectLst/>
                          <a:latin typeface="Times New Roman"/>
                          <a:ea typeface="Times New Roman"/>
                          <a:cs typeface="+mn-cs"/>
                        </a:rPr>
                        <a:t>Ni</a:t>
                      </a:r>
                    </a:p>
                  </a:txBody>
                  <a:tcPr marL="68589" marR="68589"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50000"/>
                        </a:lnSpc>
                        <a:spcBef>
                          <a:spcPts val="1200"/>
                        </a:spcBef>
                        <a:spcAft>
                          <a:spcPts val="0"/>
                        </a:spcAft>
                      </a:pPr>
                      <a:r>
                        <a:rPr lang="it-IT" sz="1700" kern="1200" dirty="0">
                          <a:solidFill>
                            <a:schemeClr val="tx1"/>
                          </a:solidFill>
                          <a:effectLst/>
                          <a:latin typeface="Times New Roman"/>
                          <a:ea typeface="Times New Roman"/>
                          <a:cs typeface="+mn-cs"/>
                        </a:rPr>
                        <a:t>120</a:t>
                      </a:r>
                    </a:p>
                  </a:txBody>
                  <a:tcPr marL="68589" marR="68589"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8541">
                <a:tc>
                  <a:txBody>
                    <a:bodyPr/>
                    <a:lstStyle/>
                    <a:p>
                      <a:pPr algn="ctr">
                        <a:lnSpc>
                          <a:spcPct val="150000"/>
                        </a:lnSpc>
                        <a:spcBef>
                          <a:spcPts val="1200"/>
                        </a:spcBef>
                        <a:spcAft>
                          <a:spcPts val="0"/>
                        </a:spcAft>
                      </a:pPr>
                      <a:r>
                        <a:rPr lang="it-IT" sz="1700" b="1" dirty="0">
                          <a:solidFill>
                            <a:srgbClr val="A50021"/>
                          </a:solidFill>
                          <a:effectLst/>
                          <a:latin typeface="Times New Roman"/>
                          <a:ea typeface="Times New Roman"/>
                        </a:rPr>
                        <a:t>Intermetallico (Mg</a:t>
                      </a:r>
                      <a:r>
                        <a:rPr lang="it-IT" sz="1700" b="1" baseline="-25000" dirty="0">
                          <a:solidFill>
                            <a:srgbClr val="A50021"/>
                          </a:solidFill>
                          <a:effectLst/>
                          <a:latin typeface="Times New Roman"/>
                          <a:ea typeface="Times New Roman"/>
                        </a:rPr>
                        <a:t>2</a:t>
                      </a:r>
                      <a:r>
                        <a:rPr lang="it-IT" sz="1700" b="1" dirty="0">
                          <a:solidFill>
                            <a:srgbClr val="A50021"/>
                          </a:solidFill>
                          <a:effectLst/>
                          <a:latin typeface="Times New Roman"/>
                          <a:ea typeface="Times New Roman"/>
                        </a:rPr>
                        <a:t>Ni + Zn)</a:t>
                      </a:r>
                      <a:endParaRPr lang="it-IT" sz="1700" dirty="0">
                        <a:solidFill>
                          <a:srgbClr val="A50021"/>
                        </a:solidFill>
                        <a:effectLst/>
                        <a:latin typeface="Times New Roman"/>
                        <a:ea typeface="Times New Roman"/>
                      </a:endParaRPr>
                    </a:p>
                  </a:txBody>
                  <a:tcPr marL="68589" marR="68589"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50000"/>
                        </a:lnSpc>
                        <a:spcBef>
                          <a:spcPts val="1200"/>
                        </a:spcBef>
                        <a:spcAft>
                          <a:spcPts val="0"/>
                        </a:spcAft>
                      </a:pPr>
                      <a:r>
                        <a:rPr lang="it-IT" sz="1700" b="1" kern="1200" dirty="0">
                          <a:solidFill>
                            <a:srgbClr val="A50021"/>
                          </a:solidFill>
                          <a:effectLst/>
                          <a:latin typeface="Times New Roman"/>
                          <a:ea typeface="Times New Roman"/>
                          <a:cs typeface="+mn-cs"/>
                        </a:rPr>
                        <a:t>364</a:t>
                      </a:r>
                    </a:p>
                  </a:txBody>
                  <a:tcPr marL="68589" marR="68589"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1" name="Tabella 10"/>
          <p:cNvGraphicFramePr>
            <a:graphicFrameLocks noGrp="1"/>
          </p:cNvGraphicFramePr>
          <p:nvPr/>
        </p:nvGraphicFramePr>
        <p:xfrm>
          <a:off x="163513" y="4724400"/>
          <a:ext cx="4440237" cy="1943100"/>
        </p:xfrm>
        <a:graphic>
          <a:graphicData uri="http://schemas.openxmlformats.org/drawingml/2006/table">
            <a:tbl>
              <a:tblPr firstRow="1" firstCol="1" bandRow="1"/>
              <a:tblGrid>
                <a:gridCol w="3278849">
                  <a:extLst>
                    <a:ext uri="{9D8B030D-6E8A-4147-A177-3AD203B41FA5}">
                      <a16:colId xmlns:a16="http://schemas.microsoft.com/office/drawing/2014/main" val="20000"/>
                    </a:ext>
                  </a:extLst>
                </a:gridCol>
                <a:gridCol w="1161388">
                  <a:extLst>
                    <a:ext uri="{9D8B030D-6E8A-4147-A177-3AD203B41FA5}">
                      <a16:colId xmlns:a16="http://schemas.microsoft.com/office/drawing/2014/main" val="20001"/>
                    </a:ext>
                  </a:extLst>
                </a:gridCol>
              </a:tblGrid>
              <a:tr h="302434">
                <a:tc>
                  <a:txBody>
                    <a:bodyPr/>
                    <a:lstStyle/>
                    <a:p>
                      <a:pPr marL="0" algn="ctr" defTabSz="914400" rtl="0" eaLnBrk="1" latinLnBrk="0" hangingPunct="1">
                        <a:lnSpc>
                          <a:spcPct val="150000"/>
                        </a:lnSpc>
                        <a:spcBef>
                          <a:spcPts val="1200"/>
                        </a:spcBef>
                        <a:spcAft>
                          <a:spcPts val="0"/>
                        </a:spcAft>
                      </a:pPr>
                      <a:r>
                        <a:rPr lang="it-IT" sz="1700" b="1" kern="1200" dirty="0">
                          <a:solidFill>
                            <a:schemeClr val="tx1"/>
                          </a:solidFill>
                          <a:effectLst/>
                          <a:latin typeface="Times New Roman"/>
                          <a:ea typeface="Times New Roman"/>
                          <a:cs typeface="+mn-cs"/>
                        </a:rPr>
                        <a:t>Laminati AZ80-Ni </a:t>
                      </a:r>
                    </a:p>
                  </a:txBody>
                  <a:tcPr marL="68564" marR="68564" marT="0" marB="0">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pPr marL="0" algn="ctr" defTabSz="914400" rtl="0" eaLnBrk="1" latinLnBrk="0" hangingPunct="1">
                        <a:lnSpc>
                          <a:spcPct val="150000"/>
                        </a:lnSpc>
                        <a:spcBef>
                          <a:spcPts val="1200"/>
                        </a:spcBef>
                        <a:spcAft>
                          <a:spcPts val="0"/>
                        </a:spcAft>
                      </a:pPr>
                      <a:r>
                        <a:rPr lang="it-IT" sz="1700" b="1" kern="1200" dirty="0">
                          <a:solidFill>
                            <a:schemeClr val="tx1"/>
                          </a:solidFill>
                          <a:effectLst/>
                          <a:latin typeface="Times New Roman"/>
                          <a:ea typeface="Times New Roman"/>
                          <a:cs typeface="+mn-cs"/>
                        </a:rPr>
                        <a:t>HV</a:t>
                      </a:r>
                    </a:p>
                  </a:txBody>
                  <a:tcPr marL="68564" marR="68564"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302434">
                <a:tc>
                  <a:txBody>
                    <a:bodyPr/>
                    <a:lstStyle/>
                    <a:p>
                      <a:pPr marL="0" algn="ctr" defTabSz="914400" rtl="0" eaLnBrk="1" latinLnBrk="0" hangingPunct="1">
                        <a:lnSpc>
                          <a:spcPct val="150000"/>
                        </a:lnSpc>
                        <a:spcBef>
                          <a:spcPts val="1200"/>
                        </a:spcBef>
                        <a:spcAft>
                          <a:spcPts val="0"/>
                        </a:spcAft>
                      </a:pPr>
                      <a:r>
                        <a:rPr lang="it-IT" sz="1700" b="1" kern="1200" dirty="0">
                          <a:solidFill>
                            <a:schemeClr val="tx1"/>
                          </a:solidFill>
                          <a:effectLst/>
                          <a:latin typeface="Times New Roman"/>
                          <a:ea typeface="Times New Roman"/>
                          <a:cs typeface="+mn-cs"/>
                        </a:rPr>
                        <a:t>AZ80</a:t>
                      </a:r>
                    </a:p>
                  </a:txBody>
                  <a:tcPr marL="68564" marR="68564" marT="0" marB="0">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50000"/>
                        </a:lnSpc>
                        <a:spcBef>
                          <a:spcPts val="1200"/>
                        </a:spcBef>
                        <a:spcAft>
                          <a:spcPts val="0"/>
                        </a:spcAft>
                      </a:pPr>
                      <a:r>
                        <a:rPr lang="it-IT" sz="1700" kern="1200" dirty="0">
                          <a:solidFill>
                            <a:schemeClr val="tx1"/>
                          </a:solidFill>
                          <a:effectLst/>
                          <a:latin typeface="Times New Roman"/>
                          <a:ea typeface="Times New Roman"/>
                          <a:cs typeface="+mn-cs"/>
                        </a:rPr>
                        <a:t>71</a:t>
                      </a:r>
                    </a:p>
                  </a:txBody>
                  <a:tcPr marL="68564" marR="68564"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2434">
                <a:tc>
                  <a:txBody>
                    <a:bodyPr/>
                    <a:lstStyle/>
                    <a:p>
                      <a:pPr marL="0" algn="ctr" defTabSz="914400" rtl="0" eaLnBrk="1" latinLnBrk="0" hangingPunct="1">
                        <a:lnSpc>
                          <a:spcPct val="150000"/>
                        </a:lnSpc>
                        <a:spcBef>
                          <a:spcPts val="1200"/>
                        </a:spcBef>
                        <a:spcAft>
                          <a:spcPts val="0"/>
                        </a:spcAft>
                      </a:pPr>
                      <a:r>
                        <a:rPr lang="it-IT" sz="1700" b="1" kern="1200" dirty="0">
                          <a:solidFill>
                            <a:schemeClr val="tx1"/>
                          </a:solidFill>
                          <a:effectLst/>
                          <a:latin typeface="Times New Roman"/>
                          <a:ea typeface="Times New Roman"/>
                          <a:cs typeface="+mn-cs"/>
                        </a:rPr>
                        <a:t>Ni</a:t>
                      </a:r>
                    </a:p>
                  </a:txBody>
                  <a:tcPr marL="68564" marR="68564" marT="0" marB="0">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50000"/>
                        </a:lnSpc>
                        <a:spcBef>
                          <a:spcPts val="1200"/>
                        </a:spcBef>
                        <a:spcAft>
                          <a:spcPts val="0"/>
                        </a:spcAft>
                      </a:pPr>
                      <a:r>
                        <a:rPr lang="it-IT" sz="1700" kern="1200" dirty="0">
                          <a:solidFill>
                            <a:schemeClr val="tx1"/>
                          </a:solidFill>
                          <a:effectLst/>
                          <a:latin typeface="Times New Roman"/>
                          <a:ea typeface="Times New Roman"/>
                          <a:cs typeface="+mn-cs"/>
                        </a:rPr>
                        <a:t>110</a:t>
                      </a:r>
                    </a:p>
                  </a:txBody>
                  <a:tcPr marL="68564" marR="68564"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2434">
                <a:tc>
                  <a:txBody>
                    <a:bodyPr/>
                    <a:lstStyle/>
                    <a:p>
                      <a:pPr marL="0" algn="ctr" defTabSz="914400" rtl="0" eaLnBrk="1" latinLnBrk="0" hangingPunct="1">
                        <a:lnSpc>
                          <a:spcPct val="150000"/>
                        </a:lnSpc>
                        <a:spcBef>
                          <a:spcPts val="1200"/>
                        </a:spcBef>
                        <a:spcAft>
                          <a:spcPts val="0"/>
                        </a:spcAft>
                      </a:pPr>
                      <a:r>
                        <a:rPr lang="it-IT" sz="1700" b="1" kern="1200" dirty="0">
                          <a:solidFill>
                            <a:srgbClr val="A50021"/>
                          </a:solidFill>
                          <a:effectLst/>
                          <a:latin typeface="Times New Roman"/>
                          <a:ea typeface="Times New Roman"/>
                          <a:cs typeface="+mn-cs"/>
                        </a:rPr>
                        <a:t>Intermetallico 1 </a:t>
                      </a:r>
                      <a:r>
                        <a:rPr lang="it-IT" sz="1700" b="1" dirty="0">
                          <a:solidFill>
                            <a:srgbClr val="A50021"/>
                          </a:solidFill>
                          <a:effectLst/>
                          <a:latin typeface="Times New Roman"/>
                          <a:ea typeface="Times New Roman"/>
                        </a:rPr>
                        <a:t>(Mg</a:t>
                      </a:r>
                      <a:r>
                        <a:rPr lang="it-IT" sz="1700" b="1" baseline="-25000" dirty="0">
                          <a:solidFill>
                            <a:srgbClr val="A50021"/>
                          </a:solidFill>
                          <a:effectLst/>
                          <a:latin typeface="Times New Roman"/>
                          <a:ea typeface="Times New Roman"/>
                        </a:rPr>
                        <a:t>2</a:t>
                      </a:r>
                      <a:r>
                        <a:rPr lang="it-IT" sz="1700" b="1" dirty="0">
                          <a:solidFill>
                            <a:srgbClr val="A50021"/>
                          </a:solidFill>
                          <a:effectLst/>
                          <a:latin typeface="Times New Roman"/>
                          <a:ea typeface="Times New Roman"/>
                        </a:rPr>
                        <a:t>Ni + Zn)</a:t>
                      </a:r>
                      <a:endParaRPr lang="it-IT" sz="1700" b="1" kern="1200" dirty="0">
                        <a:solidFill>
                          <a:srgbClr val="A50021"/>
                        </a:solidFill>
                        <a:effectLst/>
                        <a:latin typeface="Times New Roman"/>
                        <a:ea typeface="Times New Roman"/>
                        <a:cs typeface="+mn-cs"/>
                      </a:endParaRPr>
                    </a:p>
                  </a:txBody>
                  <a:tcPr marL="68564" marR="68564" marT="0" marB="0">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50000"/>
                        </a:lnSpc>
                        <a:spcBef>
                          <a:spcPts val="1200"/>
                        </a:spcBef>
                        <a:spcAft>
                          <a:spcPts val="0"/>
                        </a:spcAft>
                      </a:pPr>
                      <a:r>
                        <a:rPr lang="it-IT" sz="1700" b="1" kern="1200" dirty="0">
                          <a:solidFill>
                            <a:srgbClr val="A50021"/>
                          </a:solidFill>
                          <a:effectLst/>
                          <a:latin typeface="Times New Roman"/>
                          <a:ea typeface="Times New Roman"/>
                          <a:cs typeface="+mn-cs"/>
                        </a:rPr>
                        <a:t>389</a:t>
                      </a:r>
                    </a:p>
                  </a:txBody>
                  <a:tcPr marL="68564" marR="68564"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2434">
                <a:tc>
                  <a:txBody>
                    <a:bodyPr/>
                    <a:lstStyle/>
                    <a:p>
                      <a:pPr marL="0" algn="ctr" defTabSz="914400" rtl="0" eaLnBrk="1" latinLnBrk="0" hangingPunct="1">
                        <a:lnSpc>
                          <a:spcPct val="150000"/>
                        </a:lnSpc>
                        <a:spcBef>
                          <a:spcPts val="1200"/>
                        </a:spcBef>
                        <a:spcAft>
                          <a:spcPts val="0"/>
                        </a:spcAft>
                      </a:pPr>
                      <a:r>
                        <a:rPr lang="it-IT" sz="1700" b="1" kern="1200" dirty="0">
                          <a:solidFill>
                            <a:srgbClr val="A50021"/>
                          </a:solidFill>
                          <a:effectLst/>
                          <a:latin typeface="Times New Roman"/>
                          <a:ea typeface="Times New Roman"/>
                          <a:cs typeface="+mn-cs"/>
                        </a:rPr>
                        <a:t>Intermetallico 2 (con alluminio)</a:t>
                      </a:r>
                    </a:p>
                  </a:txBody>
                  <a:tcPr marL="68564" marR="68564" marT="0" marB="0">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50000"/>
                        </a:lnSpc>
                        <a:spcBef>
                          <a:spcPts val="1200"/>
                        </a:spcBef>
                        <a:spcAft>
                          <a:spcPts val="0"/>
                        </a:spcAft>
                      </a:pPr>
                      <a:r>
                        <a:rPr lang="it-IT" sz="1700" b="1" kern="1200" dirty="0">
                          <a:solidFill>
                            <a:srgbClr val="A50021"/>
                          </a:solidFill>
                          <a:effectLst/>
                          <a:latin typeface="Times New Roman"/>
                          <a:ea typeface="Times New Roman"/>
                          <a:cs typeface="+mn-cs"/>
                        </a:rPr>
                        <a:t>458</a:t>
                      </a:r>
                    </a:p>
                  </a:txBody>
                  <a:tcPr marL="68564" marR="68564"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304800" y="0"/>
            <a:ext cx="82296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000" b="1" i="0" u="none" strike="noStrike" kern="0" cap="none" spc="0" normalizeH="0" baseline="0" noProof="0" dirty="0">
                <a:ln>
                  <a:noFill/>
                </a:ln>
                <a:solidFill>
                  <a:schemeClr val="tx2"/>
                </a:solidFill>
                <a:effectLst/>
                <a:uLnTx/>
                <a:uFillTx/>
                <a:latin typeface="+mj-lt"/>
                <a:ea typeface="+mj-ea"/>
                <a:cs typeface="+mj-cs"/>
              </a:rPr>
              <a:t>Esempi</a:t>
            </a:r>
          </a:p>
        </p:txBody>
      </p:sp>
      <p:pic>
        <p:nvPicPr>
          <p:cNvPr id="151554" name="Picture 2" descr="C:\Documents and Settings\silvia\Desktop\20160314_155931.JPG"/>
          <p:cNvPicPr>
            <a:picLocks noChangeAspect="1" noChangeArrowheads="1"/>
          </p:cNvPicPr>
          <p:nvPr/>
        </p:nvPicPr>
        <p:blipFill>
          <a:blip r:embed="rId2" cstate="print"/>
          <a:srcRect/>
          <a:stretch>
            <a:fillRect/>
          </a:stretch>
        </p:blipFill>
        <p:spPr bwMode="auto">
          <a:xfrm rot="5400000">
            <a:off x="1685700" y="1438500"/>
            <a:ext cx="5629200" cy="4581000"/>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0" y="152400"/>
            <a:ext cx="8229600" cy="884238"/>
          </a:xfrm>
        </p:spPr>
        <p:txBody>
          <a:bodyPr/>
          <a:lstStyle/>
          <a:p>
            <a:pPr algn="ctr" eaLnBrk="1" hangingPunct="1"/>
            <a:r>
              <a:rPr lang="it-IT" b="1" dirty="0"/>
              <a:t>Prove di resilienza</a:t>
            </a:r>
          </a:p>
        </p:txBody>
      </p:sp>
      <p:sp>
        <p:nvSpPr>
          <p:cNvPr id="27651" name="Rectangle 3"/>
          <p:cNvSpPr>
            <a:spLocks noGrp="1" noChangeArrowheads="1"/>
          </p:cNvSpPr>
          <p:nvPr>
            <p:ph type="body" idx="4294967295"/>
          </p:nvPr>
        </p:nvSpPr>
        <p:spPr>
          <a:xfrm>
            <a:off x="0" y="1371600"/>
            <a:ext cx="8229600" cy="4419600"/>
          </a:xfrm>
        </p:spPr>
        <p:txBody>
          <a:bodyPr/>
          <a:lstStyle/>
          <a:p>
            <a:pPr>
              <a:lnSpc>
                <a:spcPct val="80000"/>
              </a:lnSpc>
            </a:pPr>
            <a:r>
              <a:rPr lang="it-IT" sz="2800" b="1" i="1"/>
              <a:t>Resilienza</a:t>
            </a:r>
            <a:r>
              <a:rPr lang="it-IT" sz="2800"/>
              <a:t>: indica la resistenza che un materiale oppone ad una sollecitazione impulsiva (urto), cioè che tende a romperlo improvvisamente</a:t>
            </a:r>
          </a:p>
          <a:p>
            <a:pPr>
              <a:lnSpc>
                <a:spcPct val="80000"/>
              </a:lnSpc>
            </a:pPr>
            <a:endParaRPr lang="it-IT" sz="1000"/>
          </a:p>
          <a:p>
            <a:pPr>
              <a:lnSpc>
                <a:spcPct val="80000"/>
              </a:lnSpc>
            </a:pPr>
            <a:r>
              <a:rPr lang="it-IT" sz="2800"/>
              <a:t>Poiché il carico impulsivo accentua il comportamento fragile del materiale, la resilienza misura il comportamento dei materiali alla frattura, rispetto alla transizione duttili-fragile</a:t>
            </a:r>
          </a:p>
          <a:p>
            <a:pPr>
              <a:lnSpc>
                <a:spcPct val="80000"/>
              </a:lnSpc>
            </a:pPr>
            <a:endParaRPr lang="it-IT" sz="1000"/>
          </a:p>
          <a:p>
            <a:pPr>
              <a:lnSpc>
                <a:spcPct val="80000"/>
              </a:lnSpc>
            </a:pPr>
            <a:r>
              <a:rPr lang="it-IT" sz="2800"/>
              <a:t>In questo senso una lega molto resiliente avrà un comportamento duttile in caso di urto, mentre una lega con scarsa resilienza si romperà in modo fragile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idx="4294967295"/>
          </p:nvPr>
        </p:nvSpPr>
        <p:spPr>
          <a:xfrm>
            <a:off x="0" y="1676400"/>
            <a:ext cx="8229600" cy="4495800"/>
          </a:xfrm>
        </p:spPr>
        <p:txBody>
          <a:bodyPr/>
          <a:lstStyle/>
          <a:p>
            <a:pPr>
              <a:lnSpc>
                <a:spcPct val="80000"/>
              </a:lnSpc>
            </a:pPr>
            <a:r>
              <a:rPr lang="it-IT" sz="2400" dirty="0"/>
              <a:t>La necessità di conoscere questo comportamento deriva dal fatto che le prove statiche non sono sufficienti a definire compiutamente le proprietà dei materiali metallici</a:t>
            </a:r>
            <a:endParaRPr lang="it-IT" sz="2000" dirty="0"/>
          </a:p>
          <a:p>
            <a:pPr>
              <a:lnSpc>
                <a:spcPct val="80000"/>
              </a:lnSpc>
            </a:pPr>
            <a:endParaRPr lang="it-IT" sz="2000" dirty="0"/>
          </a:p>
          <a:p>
            <a:pPr>
              <a:lnSpc>
                <a:spcPct val="80000"/>
              </a:lnSpc>
            </a:pPr>
            <a:r>
              <a:rPr lang="it-IT" sz="2400" dirty="0"/>
              <a:t>Le due prove a cui si farà riferimento sono la prova </a:t>
            </a:r>
            <a:r>
              <a:rPr lang="it-IT" sz="2400" b="1" dirty="0" err="1"/>
              <a:t>Izod</a:t>
            </a:r>
            <a:r>
              <a:rPr lang="it-IT" sz="2400" dirty="0"/>
              <a:t> e quella </a:t>
            </a:r>
            <a:r>
              <a:rPr lang="it-IT" sz="2400" b="1" dirty="0" err="1"/>
              <a:t>Charpy</a:t>
            </a:r>
            <a:endParaRPr lang="it-IT" sz="2400" dirty="0"/>
          </a:p>
          <a:p>
            <a:pPr>
              <a:lnSpc>
                <a:spcPct val="80000"/>
              </a:lnSpc>
            </a:pPr>
            <a:endParaRPr lang="it-IT" sz="1000" dirty="0"/>
          </a:p>
          <a:p>
            <a:pPr>
              <a:lnSpc>
                <a:spcPct val="80000"/>
              </a:lnSpc>
            </a:pPr>
            <a:r>
              <a:rPr lang="it-IT" sz="2400" dirty="0"/>
              <a:t>Entrambe le prove consistono nel rompere con un sol colpo una barretta intagliata, adoperando come maglio un pendolo (o mazza) a caduta libera, la cui velocità, al momento dell'urto, risulti 5÷7 m/s per gli acciai e di 4÷7 m/s per le leghe leggere.</a:t>
            </a:r>
          </a:p>
        </p:txBody>
      </p:sp>
      <p:sp>
        <p:nvSpPr>
          <p:cNvPr id="4"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Prove di resilienza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0" y="152400"/>
            <a:ext cx="8229600" cy="884238"/>
          </a:xfrm>
        </p:spPr>
        <p:txBody>
          <a:bodyPr/>
          <a:lstStyle/>
          <a:p>
            <a:pPr algn="ctr" eaLnBrk="1" hangingPunct="1"/>
            <a:r>
              <a:rPr lang="it-IT" b="1" dirty="0"/>
              <a:t>Prove di resilienza</a:t>
            </a:r>
          </a:p>
        </p:txBody>
      </p:sp>
      <p:sp>
        <p:nvSpPr>
          <p:cNvPr id="29699" name="Rectangle 3"/>
          <p:cNvSpPr>
            <a:spLocks noGrp="1" noChangeArrowheads="1"/>
          </p:cNvSpPr>
          <p:nvPr>
            <p:ph type="body" idx="4294967295"/>
          </p:nvPr>
        </p:nvSpPr>
        <p:spPr>
          <a:xfrm>
            <a:off x="0" y="1066800"/>
            <a:ext cx="8229600" cy="5181600"/>
          </a:xfrm>
        </p:spPr>
        <p:txBody>
          <a:bodyPr/>
          <a:lstStyle/>
          <a:p>
            <a:pPr>
              <a:lnSpc>
                <a:spcPct val="80000"/>
              </a:lnSpc>
              <a:buFontTx/>
              <a:buNone/>
            </a:pPr>
            <a:r>
              <a:rPr lang="it-IT" sz="2400" u="sng"/>
              <a:t>Tipi di rottura</a:t>
            </a:r>
          </a:p>
          <a:p>
            <a:pPr algn="just">
              <a:lnSpc>
                <a:spcPct val="80000"/>
              </a:lnSpc>
              <a:buFontTx/>
              <a:buNone/>
            </a:pPr>
            <a:endParaRPr lang="it-IT" sz="1000" u="sng"/>
          </a:p>
          <a:p>
            <a:pPr>
              <a:lnSpc>
                <a:spcPct val="80000"/>
              </a:lnSpc>
            </a:pPr>
            <a:r>
              <a:rPr lang="it-IT" sz="2400" b="1" i="1"/>
              <a:t>tenaci</a:t>
            </a:r>
            <a:r>
              <a:rPr lang="it-IT" sz="2400"/>
              <a:t>: quando avvengono </a:t>
            </a:r>
            <a:r>
              <a:rPr lang="it-IT" sz="2400" i="1"/>
              <a:t>per deformazione plastica</a:t>
            </a:r>
            <a:r>
              <a:rPr lang="it-IT" sz="2400"/>
              <a:t> (scorrimento dei piani cristallografici)</a:t>
            </a:r>
          </a:p>
          <a:p>
            <a:pPr>
              <a:lnSpc>
                <a:spcPct val="80000"/>
              </a:lnSpc>
              <a:buFontTx/>
              <a:buNone/>
            </a:pPr>
            <a:r>
              <a:rPr lang="it-IT" sz="2000"/>
              <a:t>		</a:t>
            </a:r>
            <a:r>
              <a:rPr lang="it-IT" sz="2000">
                <a:sym typeface="Wingdings" pitchFamily="2" charset="2"/>
              </a:rPr>
              <a:t> </a:t>
            </a:r>
            <a:r>
              <a:rPr lang="it-IT" sz="2000"/>
              <a:t>la frattura ha un aspetto fibroso e avviene lungo i piani</a:t>
            </a:r>
            <a:br>
              <a:rPr lang="it-IT" sz="2000"/>
            </a:br>
            <a:r>
              <a:rPr lang="it-IT" sz="2000"/>
              <a:t>	    cristallografici che hanno la maggiore densità atomica (la</a:t>
            </a:r>
            <a:br>
              <a:rPr lang="it-IT" sz="2000"/>
            </a:br>
            <a:r>
              <a:rPr lang="it-IT" sz="2000"/>
              <a:t>	    forza prevalente è quella tangenziale ai piani)</a:t>
            </a:r>
          </a:p>
          <a:p>
            <a:pPr>
              <a:lnSpc>
                <a:spcPct val="80000"/>
              </a:lnSpc>
              <a:buFontTx/>
              <a:buNone/>
            </a:pPr>
            <a:r>
              <a:rPr lang="it-IT" sz="2000"/>
              <a:t>		</a:t>
            </a:r>
            <a:r>
              <a:rPr lang="it-IT" sz="2000">
                <a:sym typeface="Wingdings" pitchFamily="2" charset="2"/>
              </a:rPr>
              <a:t> </a:t>
            </a:r>
            <a:r>
              <a:rPr lang="it-IT" sz="2000"/>
              <a:t>il lavoro è speso per provocare la deformazione plastica che</a:t>
            </a:r>
            <a:br>
              <a:rPr lang="it-IT" sz="2000"/>
            </a:br>
            <a:r>
              <a:rPr lang="it-IT" sz="2000"/>
              <a:t>	    cresce progressivamente fino a causarne la rottura</a:t>
            </a:r>
          </a:p>
          <a:p>
            <a:pPr>
              <a:lnSpc>
                <a:spcPct val="80000"/>
              </a:lnSpc>
              <a:buFontTx/>
              <a:buNone/>
            </a:pPr>
            <a:endParaRPr lang="it-IT" sz="1000"/>
          </a:p>
          <a:p>
            <a:pPr>
              <a:lnSpc>
                <a:spcPct val="80000"/>
              </a:lnSpc>
            </a:pPr>
            <a:r>
              <a:rPr lang="it-IT" sz="2400" b="1" i="1"/>
              <a:t>fragili</a:t>
            </a:r>
            <a:r>
              <a:rPr lang="it-IT" sz="2400"/>
              <a:t>: quando avvengono </a:t>
            </a:r>
            <a:r>
              <a:rPr lang="it-IT" sz="2400" i="1"/>
              <a:t>per distacco</a:t>
            </a:r>
            <a:r>
              <a:rPr lang="it-IT" sz="2400"/>
              <a:t> (decoesione), senza apprezzabili deformazioni</a:t>
            </a:r>
          </a:p>
          <a:p>
            <a:pPr>
              <a:lnSpc>
                <a:spcPct val="80000"/>
              </a:lnSpc>
              <a:buFontTx/>
              <a:buNone/>
            </a:pPr>
            <a:r>
              <a:rPr lang="it-IT" sz="2000"/>
              <a:t>		</a:t>
            </a:r>
            <a:r>
              <a:rPr lang="it-IT" sz="2000">
                <a:sym typeface="Wingdings" pitchFamily="2" charset="2"/>
              </a:rPr>
              <a:t> </a:t>
            </a:r>
            <a:r>
              <a:rPr lang="it-IT" sz="2000"/>
              <a:t>la superficie di frattura presenta un aspetto granulare con</a:t>
            </a:r>
            <a:br>
              <a:rPr lang="it-IT" sz="2000"/>
            </a:br>
            <a:r>
              <a:rPr lang="it-IT" sz="2000"/>
              <a:t>	    lucentezza cristallina</a:t>
            </a:r>
          </a:p>
          <a:p>
            <a:pPr>
              <a:lnSpc>
                <a:spcPct val="80000"/>
              </a:lnSpc>
              <a:buFontTx/>
              <a:buNone/>
            </a:pPr>
            <a:r>
              <a:rPr lang="it-IT" sz="2000"/>
              <a:t>		</a:t>
            </a:r>
            <a:r>
              <a:rPr lang="it-IT" sz="2000">
                <a:sym typeface="Wingdings" pitchFamily="2" charset="2"/>
              </a:rPr>
              <a:t> </a:t>
            </a:r>
            <a:r>
              <a:rPr lang="it-IT" sz="2000"/>
              <a:t>la frattura avviene lungo i piani con bassa densità atomica</a:t>
            </a:r>
            <a:br>
              <a:rPr lang="it-IT" sz="2000"/>
            </a:br>
            <a:r>
              <a:rPr lang="it-IT" sz="2000"/>
              <a:t>	    (la forza prevalente è quella normale ai piani) e all'innesco</a:t>
            </a:r>
            <a:br>
              <a:rPr lang="it-IT" sz="2000"/>
            </a:br>
            <a:r>
              <a:rPr lang="it-IT" sz="2000"/>
              <a:t>	    segue la rottura, senza ulteriori deformazioni</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4294967295"/>
          </p:nvPr>
        </p:nvSpPr>
        <p:spPr>
          <a:xfrm>
            <a:off x="0" y="1066800"/>
            <a:ext cx="8229600" cy="5562600"/>
          </a:xfrm>
        </p:spPr>
        <p:txBody>
          <a:bodyPr/>
          <a:lstStyle/>
          <a:p>
            <a:pPr algn="just">
              <a:lnSpc>
                <a:spcPct val="80000"/>
              </a:lnSpc>
              <a:buFontTx/>
              <a:buNone/>
            </a:pPr>
            <a:r>
              <a:rPr lang="it-IT" sz="2400" u="sng"/>
              <a:t>Comportamento ad urto in funzione della temperatura</a:t>
            </a:r>
          </a:p>
          <a:p>
            <a:pPr algn="just">
              <a:lnSpc>
                <a:spcPct val="80000"/>
              </a:lnSpc>
              <a:buFontTx/>
              <a:buNone/>
            </a:pPr>
            <a:endParaRPr lang="it-IT" sz="2400" u="sng"/>
          </a:p>
          <a:p>
            <a:pPr algn="just">
              <a:lnSpc>
                <a:spcPct val="80000"/>
              </a:lnSpc>
            </a:pPr>
            <a:r>
              <a:rPr lang="it-IT" sz="2400"/>
              <a:t>La mobilità degli atomi cresce con la temperatura mentre al diminuire di essa si passa da rotture tenaci a rotture fragili</a:t>
            </a:r>
          </a:p>
          <a:p>
            <a:pPr>
              <a:lnSpc>
                <a:spcPct val="80000"/>
              </a:lnSpc>
              <a:buFontTx/>
              <a:buNone/>
            </a:pPr>
            <a:endParaRPr lang="it-IT" sz="1000"/>
          </a:p>
          <a:p>
            <a:pPr>
              <a:lnSpc>
                <a:spcPct val="80000"/>
              </a:lnSpc>
            </a:pPr>
            <a:r>
              <a:rPr lang="it-IT" sz="2400"/>
              <a:t>Nei metalli, la deformazione plastica a temperatura ambiente si manifesta attraverso movimento di dislocazioni</a:t>
            </a:r>
          </a:p>
          <a:p>
            <a:pPr>
              <a:lnSpc>
                <a:spcPct val="80000"/>
              </a:lnSpc>
            </a:pPr>
            <a:endParaRPr lang="it-IT" sz="1000"/>
          </a:p>
          <a:p>
            <a:pPr marL="762000" lvl="1" indent="-304800">
              <a:lnSpc>
                <a:spcPct val="80000"/>
              </a:lnSpc>
            </a:pPr>
            <a:r>
              <a:rPr lang="it-IT" sz="2000"/>
              <a:t>in quelli a struttura CFC la forza necessaria per muovere tali dislocazioni non dipende in modo marcato dalla temperatura</a:t>
            </a:r>
            <a:br>
              <a:rPr lang="it-IT" sz="2000"/>
            </a:br>
            <a:r>
              <a:rPr lang="it-IT" sz="2000"/>
              <a:t>	</a:t>
            </a:r>
            <a:r>
              <a:rPr lang="it-IT" sz="2000">
                <a:sym typeface="Wingdings" pitchFamily="2" charset="2"/>
              </a:rPr>
              <a:t></a:t>
            </a:r>
            <a:r>
              <a:rPr lang="it-IT" sz="2000"/>
              <a:t> movimento elevato anche alle basse T</a:t>
            </a:r>
            <a:br>
              <a:rPr lang="it-IT" sz="2000"/>
            </a:br>
            <a:r>
              <a:rPr lang="it-IT" sz="2000"/>
              <a:t>	</a:t>
            </a:r>
            <a:r>
              <a:rPr lang="it-IT" sz="2000">
                <a:sym typeface="Wingdings" pitchFamily="2" charset="2"/>
              </a:rPr>
              <a:t> </a:t>
            </a:r>
            <a:r>
              <a:rPr lang="it-IT" sz="2000"/>
              <a:t>comportamento relativamente duttile al diminuire di T</a:t>
            </a:r>
          </a:p>
          <a:p>
            <a:pPr marL="762000" lvl="1" indent="-304800">
              <a:lnSpc>
                <a:spcPct val="80000"/>
              </a:lnSpc>
              <a:buFontTx/>
              <a:buNone/>
            </a:pPr>
            <a:endParaRPr lang="it-IT" sz="1000"/>
          </a:p>
          <a:p>
            <a:pPr marL="762000" lvl="1" indent="-304800">
              <a:lnSpc>
                <a:spcPct val="80000"/>
              </a:lnSpc>
            </a:pPr>
            <a:r>
              <a:rPr lang="it-IT" sz="2000"/>
              <a:t>al contrario, la tensione di snervamento dei materiali CCC è fortemente dipendente dalla temperatura ed il meccanismo di frattura che li caratterizza si modifica progressivamente al diminuire di essa</a:t>
            </a:r>
          </a:p>
          <a:p>
            <a:pPr marL="762000" lvl="1" indent="-304800">
              <a:lnSpc>
                <a:spcPct val="80000"/>
              </a:lnSpc>
              <a:buFontTx/>
              <a:buNone/>
            </a:pPr>
            <a:r>
              <a:rPr lang="it-IT" sz="2000"/>
              <a:t>		</a:t>
            </a:r>
            <a:r>
              <a:rPr lang="it-IT" sz="2000">
                <a:sym typeface="Wingdings" pitchFamily="2" charset="2"/>
              </a:rPr>
              <a:t> </a:t>
            </a:r>
            <a:r>
              <a:rPr lang="it-IT" sz="2000"/>
              <a:t>progressivo prevalere del comportamento fragile</a:t>
            </a:r>
          </a:p>
        </p:txBody>
      </p:sp>
      <p:sp>
        <p:nvSpPr>
          <p:cNvPr id="4"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Prove di resilienza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0" y="152400"/>
            <a:ext cx="8229600" cy="884238"/>
          </a:xfrm>
        </p:spPr>
        <p:txBody>
          <a:bodyPr/>
          <a:lstStyle/>
          <a:p>
            <a:pPr algn="ctr" eaLnBrk="1" hangingPunct="1"/>
            <a:r>
              <a:rPr lang="it-IT" b="1" dirty="0"/>
              <a:t>Prove di resilienza</a:t>
            </a:r>
          </a:p>
        </p:txBody>
      </p:sp>
      <p:sp>
        <p:nvSpPr>
          <p:cNvPr id="32771" name="Rectangle 3"/>
          <p:cNvSpPr>
            <a:spLocks noGrp="1" noChangeArrowheads="1"/>
          </p:cNvSpPr>
          <p:nvPr>
            <p:ph type="body" idx="4294967295"/>
          </p:nvPr>
        </p:nvSpPr>
        <p:spPr>
          <a:xfrm>
            <a:off x="0" y="1066800"/>
            <a:ext cx="8229600" cy="609600"/>
          </a:xfrm>
        </p:spPr>
        <p:txBody>
          <a:bodyPr/>
          <a:lstStyle/>
          <a:p>
            <a:pPr algn="just">
              <a:lnSpc>
                <a:spcPct val="80000"/>
              </a:lnSpc>
              <a:buFontTx/>
              <a:buNone/>
            </a:pPr>
            <a:r>
              <a:rPr lang="it-IT" sz="2400" u="sng"/>
              <a:t>Comportamento ad urto in funzione della temperatura</a:t>
            </a:r>
          </a:p>
        </p:txBody>
      </p:sp>
      <p:pic>
        <p:nvPicPr>
          <p:cNvPr id="32772" name="Picture 4" descr="transition"/>
          <p:cNvPicPr>
            <a:picLocks noChangeAspect="1" noChangeArrowheads="1"/>
          </p:cNvPicPr>
          <p:nvPr/>
        </p:nvPicPr>
        <p:blipFill>
          <a:blip r:embed="rId2" cstate="print"/>
          <a:srcRect/>
          <a:stretch>
            <a:fillRect/>
          </a:stretch>
        </p:blipFill>
        <p:spPr bwMode="auto">
          <a:xfrm>
            <a:off x="1524000" y="1752600"/>
            <a:ext cx="5391150" cy="4695825"/>
          </a:xfrm>
          <a:prstGeom prst="rect">
            <a:avLst/>
          </a:prstGeom>
          <a:noFill/>
          <a:ln w="9525">
            <a:noFill/>
            <a:miter lim="800000"/>
            <a:headEnd/>
            <a:tailEnd/>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152400"/>
            <a:ext cx="8229600" cy="884238"/>
          </a:xfrm>
        </p:spPr>
        <p:txBody>
          <a:bodyPr>
            <a:normAutofit/>
          </a:bodyPr>
          <a:lstStyle/>
          <a:p>
            <a:pPr algn="ctr" eaLnBrk="1" hangingPunct="1"/>
            <a:r>
              <a:rPr lang="it-IT" b="1" dirty="0"/>
              <a:t>Prova </a:t>
            </a:r>
            <a:r>
              <a:rPr lang="it-IT" b="1" dirty="0" err="1"/>
              <a:t>Izod</a:t>
            </a:r>
            <a:endParaRPr lang="it-IT" b="1" dirty="0"/>
          </a:p>
        </p:txBody>
      </p:sp>
      <p:sp>
        <p:nvSpPr>
          <p:cNvPr id="33795" name="Rectangle 3"/>
          <p:cNvSpPr>
            <a:spLocks noGrp="1" noChangeArrowheads="1"/>
          </p:cNvSpPr>
          <p:nvPr>
            <p:ph type="body" idx="4294967295"/>
          </p:nvPr>
        </p:nvSpPr>
        <p:spPr>
          <a:xfrm>
            <a:off x="0" y="1066800"/>
            <a:ext cx="8229600" cy="2286000"/>
          </a:xfrm>
        </p:spPr>
        <p:txBody>
          <a:bodyPr>
            <a:normAutofit lnSpcReduction="10000"/>
          </a:bodyPr>
          <a:lstStyle/>
          <a:p>
            <a:pPr algn="just">
              <a:lnSpc>
                <a:spcPct val="80000"/>
              </a:lnSpc>
            </a:pPr>
            <a:r>
              <a:rPr lang="it-IT" sz="2400"/>
              <a:t>Questa prova, normalizzata in Gran Bretagna e negli Stati Uniti, consiste nel misurare la resistenza all'urto di una barretta con intaglio a V, incastrata a sbalzo e colpita dal maglio sulla faccia intagliata, dalla parte opposta a quella incastrata</a:t>
            </a:r>
          </a:p>
          <a:p>
            <a:pPr algn="just">
              <a:lnSpc>
                <a:spcPct val="80000"/>
              </a:lnSpc>
            </a:pPr>
            <a:r>
              <a:rPr lang="it-IT" sz="2400"/>
              <a:t>La misura di resilienza viene calcolata allo stesso modo della prova Charpy (descritta in seguito) e viene espressa in </a:t>
            </a:r>
            <a:r>
              <a:rPr lang="it-IT" sz="2400" i="1"/>
              <a:t>feet · pound</a:t>
            </a:r>
            <a:r>
              <a:rPr lang="it-IT" sz="2400"/>
              <a:t>.</a:t>
            </a:r>
          </a:p>
        </p:txBody>
      </p:sp>
      <p:pic>
        <p:nvPicPr>
          <p:cNvPr id="33796" name="Picture 4" descr="izod"/>
          <p:cNvPicPr>
            <a:picLocks noChangeAspect="1" noChangeArrowheads="1"/>
          </p:cNvPicPr>
          <p:nvPr/>
        </p:nvPicPr>
        <p:blipFill>
          <a:blip r:embed="rId2" cstate="print"/>
          <a:srcRect/>
          <a:stretch>
            <a:fillRect/>
          </a:stretch>
        </p:blipFill>
        <p:spPr bwMode="auto">
          <a:xfrm>
            <a:off x="3048000" y="3657600"/>
            <a:ext cx="2603500" cy="2971800"/>
          </a:xfrm>
          <a:prstGeom prst="rect">
            <a:avLst/>
          </a:prstGeom>
          <a:noFill/>
          <a:ln w="9525">
            <a:noFill/>
            <a:miter lim="800000"/>
            <a:headEnd/>
            <a:tailEnd/>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0" y="152400"/>
            <a:ext cx="8229600" cy="884238"/>
          </a:xfrm>
        </p:spPr>
        <p:txBody>
          <a:bodyPr>
            <a:normAutofit fontScale="90000"/>
          </a:bodyPr>
          <a:lstStyle/>
          <a:p>
            <a:pPr algn="ctr" eaLnBrk="1" hangingPunct="1"/>
            <a:r>
              <a:rPr lang="it-IT" b="1" dirty="0"/>
              <a:t>Prova </a:t>
            </a:r>
            <a:r>
              <a:rPr lang="it-IT" b="1" dirty="0" err="1"/>
              <a:t>Charpy</a:t>
            </a:r>
            <a:r>
              <a:rPr lang="it-IT" b="1" dirty="0"/>
              <a:t> (UNI EN 10045/1)</a:t>
            </a:r>
          </a:p>
        </p:txBody>
      </p:sp>
      <p:sp>
        <p:nvSpPr>
          <p:cNvPr id="34819" name="Rectangle 3"/>
          <p:cNvSpPr>
            <a:spLocks noGrp="1" noChangeArrowheads="1"/>
          </p:cNvSpPr>
          <p:nvPr>
            <p:ph type="body" idx="4294967295"/>
          </p:nvPr>
        </p:nvSpPr>
        <p:spPr>
          <a:xfrm>
            <a:off x="0" y="1066800"/>
            <a:ext cx="8229600" cy="5562600"/>
          </a:xfrm>
        </p:spPr>
        <p:txBody>
          <a:bodyPr/>
          <a:lstStyle/>
          <a:p>
            <a:pPr algn="just">
              <a:lnSpc>
                <a:spcPct val="80000"/>
              </a:lnSpc>
            </a:pPr>
            <a:r>
              <a:rPr lang="it-IT" sz="2400"/>
              <a:t>La prova Charpy prevede di sottoporre a rottura, mediante flessione per urto centrale, una barretta intagliata in mezzeria e di calcolare l'energia assorbita dalla rottura</a:t>
            </a:r>
          </a:p>
          <a:p>
            <a:pPr>
              <a:lnSpc>
                <a:spcPct val="80000"/>
              </a:lnSpc>
            </a:pPr>
            <a:endParaRPr lang="it-IT" sz="1000"/>
          </a:p>
          <a:p>
            <a:pPr>
              <a:lnSpc>
                <a:spcPct val="80000"/>
              </a:lnSpc>
            </a:pPr>
            <a:r>
              <a:rPr lang="it-IT" sz="2400"/>
              <a:t>Il provino intagliato deve avere forma prismatica a sezione quadrata di 10 mm di lato e di lunghezza 55 mm</a:t>
            </a:r>
          </a:p>
          <a:p>
            <a:pPr>
              <a:lnSpc>
                <a:spcPct val="80000"/>
              </a:lnSpc>
            </a:pPr>
            <a:endParaRPr lang="it-IT" sz="1000"/>
          </a:p>
          <a:p>
            <a:pPr>
              <a:lnSpc>
                <a:spcPct val="80000"/>
              </a:lnSpc>
            </a:pPr>
            <a:r>
              <a:rPr lang="it-IT" sz="2400"/>
              <a:t>Per l'acciaio la forma dell'intaglio deve es­sere</a:t>
            </a:r>
          </a:p>
          <a:p>
            <a:pPr>
              <a:lnSpc>
                <a:spcPct val="80000"/>
              </a:lnSpc>
              <a:buFontTx/>
              <a:buNone/>
            </a:pPr>
            <a:r>
              <a:rPr lang="it-IT" sz="2000"/>
              <a:t>		</a:t>
            </a:r>
            <a:r>
              <a:rPr lang="it-IT" sz="2000">
                <a:sym typeface="Wingdings" pitchFamily="2" charset="2"/>
              </a:rPr>
              <a:t> </a:t>
            </a:r>
            <a:r>
              <a:rPr lang="it-IT" sz="2000"/>
              <a:t>a V, di profondità 2 mm (</a:t>
            </a:r>
            <a:r>
              <a:rPr lang="it-IT" sz="2000" b="1" i="1"/>
              <a:t>provetta Charpy V</a:t>
            </a:r>
            <a:r>
              <a:rPr lang="it-IT" sz="2000"/>
              <a:t> – UNI 4713)</a:t>
            </a:r>
          </a:p>
          <a:p>
            <a:pPr>
              <a:lnSpc>
                <a:spcPct val="80000"/>
              </a:lnSpc>
              <a:buFontTx/>
              <a:buNone/>
            </a:pPr>
            <a:r>
              <a:rPr lang="it-IT" sz="2000"/>
              <a:t>		</a:t>
            </a:r>
            <a:r>
              <a:rPr lang="it-IT" sz="2000">
                <a:sym typeface="Wingdings" pitchFamily="2" charset="2"/>
              </a:rPr>
              <a:t> </a:t>
            </a:r>
            <a:r>
              <a:rPr lang="it-IT" sz="2000"/>
              <a:t>o ad U, di profondità 5 mm (</a:t>
            </a:r>
            <a:r>
              <a:rPr lang="it-IT" sz="2000" b="1" i="1"/>
              <a:t>provetta Charpy U </a:t>
            </a:r>
            <a:r>
              <a:rPr lang="it-IT" sz="2000"/>
              <a:t>e</a:t>
            </a:r>
            <a:r>
              <a:rPr lang="it-IT" sz="2000" b="1" i="1"/>
              <a:t> Charpy a</a:t>
            </a:r>
            <a:br>
              <a:rPr lang="it-IT" sz="2000" b="1" i="1"/>
            </a:br>
            <a:r>
              <a:rPr lang="it-IT" sz="2000" b="1" i="1"/>
              <a:t>	    buco di chiave</a:t>
            </a:r>
            <a:r>
              <a:rPr lang="it-IT" sz="2000"/>
              <a:t> – UNI 4431)</a:t>
            </a:r>
          </a:p>
          <a:p>
            <a:pPr>
              <a:lnSpc>
                <a:spcPct val="80000"/>
              </a:lnSpc>
              <a:buFontTx/>
              <a:buNone/>
            </a:pPr>
            <a:r>
              <a:rPr lang="it-IT" sz="2000"/>
              <a:t>		</a:t>
            </a:r>
          </a:p>
          <a:p>
            <a:pPr>
              <a:lnSpc>
                <a:spcPct val="80000"/>
              </a:lnSpc>
              <a:buFontTx/>
              <a:buNone/>
            </a:pPr>
            <a:r>
              <a:rPr lang="it-IT" sz="2000"/>
              <a:t>	</a:t>
            </a:r>
            <a:r>
              <a:rPr lang="it-IT" sz="2000">
                <a:sym typeface="Wingdings" pitchFamily="2" charset="2"/>
              </a:rPr>
              <a:t> </a:t>
            </a:r>
            <a:r>
              <a:rPr lang="it-IT" sz="2000"/>
              <a:t>Nell'ordine questi tipi di provette danno luogo a valori di</a:t>
            </a:r>
            <a:br>
              <a:rPr lang="it-IT" sz="2000"/>
            </a:br>
            <a:r>
              <a:rPr lang="it-IT" sz="2000"/>
              <a:t>    resilienza identificati rispettivamente con i simboli </a:t>
            </a:r>
            <a:r>
              <a:rPr lang="it-IT" sz="2000" b="1" i="1" u="sng"/>
              <a:t>KV</a:t>
            </a:r>
            <a:r>
              <a:rPr lang="it-IT" sz="2000" i="1" u="sng"/>
              <a:t> e</a:t>
            </a:r>
            <a:r>
              <a:rPr lang="it-IT" sz="2000" u="sng"/>
              <a:t> </a:t>
            </a:r>
            <a:r>
              <a:rPr lang="it-IT" sz="2000" b="1" i="1" u="sng"/>
              <a:t>KCU</a:t>
            </a:r>
          </a:p>
          <a:p>
            <a:pPr>
              <a:lnSpc>
                <a:spcPct val="80000"/>
              </a:lnSpc>
              <a:buFontTx/>
              <a:buNone/>
            </a:pPr>
            <a:endParaRPr lang="it-IT" sz="2000"/>
          </a:p>
          <a:p>
            <a:pPr>
              <a:lnSpc>
                <a:spcPct val="80000"/>
              </a:lnSpc>
            </a:pPr>
            <a:r>
              <a:rPr lang="it-IT" sz="2400"/>
              <a:t>Il coltello della mazza deve possedere un'apertura di 30° con raggio di raccordo pari a 2÷2.5 mm</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resolienza 1"/>
          <p:cNvPicPr>
            <a:picLocks noChangeAspect="1" noChangeArrowheads="1"/>
          </p:cNvPicPr>
          <p:nvPr/>
        </p:nvPicPr>
        <p:blipFill>
          <a:blip r:embed="rId2" cstate="print"/>
          <a:srcRect/>
          <a:stretch>
            <a:fillRect/>
          </a:stretch>
        </p:blipFill>
        <p:spPr bwMode="auto">
          <a:xfrm>
            <a:off x="228600" y="1135063"/>
            <a:ext cx="8763000" cy="5570537"/>
          </a:xfrm>
          <a:prstGeom prst="rect">
            <a:avLst/>
          </a:prstGeom>
          <a:noFill/>
          <a:ln w="9525">
            <a:noFill/>
            <a:miter lim="800000"/>
            <a:headEnd/>
            <a:tailEnd/>
          </a:ln>
        </p:spPr>
      </p:pic>
      <p:sp>
        <p:nvSpPr>
          <p:cNvPr id="4"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4294967295"/>
          </p:nvPr>
        </p:nvSpPr>
        <p:spPr>
          <a:xfrm>
            <a:off x="0" y="1066800"/>
            <a:ext cx="8229600" cy="5334000"/>
          </a:xfrm>
        </p:spPr>
        <p:txBody>
          <a:bodyPr/>
          <a:lstStyle/>
          <a:p>
            <a:pPr>
              <a:lnSpc>
                <a:spcPct val="80000"/>
              </a:lnSpc>
            </a:pPr>
            <a:r>
              <a:rPr lang="it-IT" sz="2400"/>
              <a:t>La lavorazione del provino deve essere assai accurata e precisa come dimensioni e non deve incrudire né surriscaldare il materiale</a:t>
            </a:r>
          </a:p>
          <a:p>
            <a:pPr>
              <a:lnSpc>
                <a:spcPct val="80000"/>
              </a:lnSpc>
              <a:buFontTx/>
              <a:buNone/>
            </a:pPr>
            <a:r>
              <a:rPr lang="it-IT" sz="2000"/>
              <a:t>		il fondo dell'intaglio non deve presentare striature</a:t>
            </a:r>
          </a:p>
          <a:p>
            <a:pPr>
              <a:lnSpc>
                <a:spcPct val="80000"/>
              </a:lnSpc>
            </a:pPr>
            <a:endParaRPr lang="it-IT" sz="2000"/>
          </a:p>
          <a:p>
            <a:pPr>
              <a:lnSpc>
                <a:spcPct val="80000"/>
              </a:lnSpc>
            </a:pPr>
            <a:r>
              <a:rPr lang="it-IT" sz="2400"/>
              <a:t>La rottura viene provocata generalmente da una macchina a pendolo capace di sviluppare un'energia sufficiente a rompere il provino con un solo urto</a:t>
            </a:r>
          </a:p>
          <a:p>
            <a:pPr>
              <a:lnSpc>
                <a:spcPct val="80000"/>
              </a:lnSpc>
            </a:pPr>
            <a:endParaRPr lang="it-IT" sz="1000"/>
          </a:p>
          <a:p>
            <a:pPr>
              <a:lnSpc>
                <a:spcPct val="80000"/>
              </a:lnSpc>
            </a:pPr>
            <a:r>
              <a:rPr lang="it-IT" sz="2400"/>
              <a:t>E’ essenziale il posizionamento del provino sulla macchina, in modo che il piano di oscillazione della mazza battente coincida con il piano di simmetria della provetta stessa</a:t>
            </a:r>
          </a:p>
          <a:p>
            <a:pPr>
              <a:lnSpc>
                <a:spcPct val="80000"/>
              </a:lnSpc>
            </a:pPr>
            <a:endParaRPr lang="it-IT" sz="1000"/>
          </a:p>
          <a:p>
            <a:pPr>
              <a:lnSpc>
                <a:spcPct val="80000"/>
              </a:lnSpc>
            </a:pPr>
            <a:r>
              <a:rPr lang="it-IT" sz="2400"/>
              <a:t>La temperatura del provino deve essere</a:t>
            </a:r>
          </a:p>
          <a:p>
            <a:pPr>
              <a:lnSpc>
                <a:spcPct val="80000"/>
              </a:lnSpc>
              <a:buFontTx/>
              <a:buNone/>
            </a:pPr>
            <a:r>
              <a:rPr lang="it-IT" sz="2400"/>
              <a:t>		</a:t>
            </a:r>
            <a:r>
              <a:rPr lang="it-IT" sz="2000"/>
              <a:t>tra 18°C e 22°C nella prova </a:t>
            </a:r>
            <a:r>
              <a:rPr lang="it-IT" sz="2000" i="1"/>
              <a:t>KV</a:t>
            </a:r>
            <a:r>
              <a:rPr lang="it-IT" sz="2000"/>
              <a:t> </a:t>
            </a:r>
          </a:p>
          <a:p>
            <a:pPr>
              <a:lnSpc>
                <a:spcPct val="80000"/>
              </a:lnSpc>
              <a:buFontTx/>
              <a:buNone/>
            </a:pPr>
            <a:r>
              <a:rPr lang="it-IT" sz="2000"/>
              <a:t>		tra 18°C e 28°C in quella </a:t>
            </a:r>
            <a:r>
              <a:rPr lang="it-IT" sz="2000" i="1"/>
              <a:t>KCU</a:t>
            </a:r>
            <a:endParaRPr lang="it-IT" sz="2000"/>
          </a:p>
        </p:txBody>
      </p:sp>
      <p:sp>
        <p:nvSpPr>
          <p:cNvPr id="5"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4294967295"/>
          </p:nvPr>
        </p:nvSpPr>
        <p:spPr>
          <a:xfrm>
            <a:off x="0" y="1066800"/>
            <a:ext cx="8229600" cy="3200400"/>
          </a:xfrm>
        </p:spPr>
        <p:txBody>
          <a:bodyPr/>
          <a:lstStyle/>
          <a:p>
            <a:pPr>
              <a:lnSpc>
                <a:spcPct val="80000"/>
              </a:lnSpc>
            </a:pPr>
            <a:r>
              <a:rPr lang="it-IT" sz="2400"/>
              <a:t>Se le condizioni di prova sono diverse da quelle ordinarie esse devono essere indicate a seguito del simbolo</a:t>
            </a:r>
          </a:p>
          <a:p>
            <a:pPr>
              <a:lnSpc>
                <a:spcPct val="80000"/>
              </a:lnSpc>
            </a:pPr>
            <a:endParaRPr lang="it-IT" sz="1000"/>
          </a:p>
          <a:p>
            <a:pPr algn="ctr">
              <a:lnSpc>
                <a:spcPct val="80000"/>
              </a:lnSpc>
              <a:buFontTx/>
              <a:buNone/>
            </a:pPr>
            <a:r>
              <a:rPr lang="it-IT" sz="2000"/>
              <a:t>energia mazza battente/profondità intaglio/temperatura provino</a:t>
            </a:r>
          </a:p>
          <a:p>
            <a:pPr algn="ctr">
              <a:lnSpc>
                <a:spcPct val="80000"/>
              </a:lnSpc>
              <a:buFontTx/>
              <a:buNone/>
            </a:pPr>
            <a:endParaRPr lang="it-IT" sz="2000" i="1"/>
          </a:p>
          <a:p>
            <a:pPr algn="ctr">
              <a:lnSpc>
                <a:spcPct val="80000"/>
              </a:lnSpc>
              <a:buFontTx/>
              <a:buNone/>
            </a:pPr>
            <a:r>
              <a:rPr lang="it-IT" sz="3000" i="1"/>
              <a:t>KV</a:t>
            </a:r>
            <a:r>
              <a:rPr lang="it-IT" sz="3000" i="1" baseline="-25000"/>
              <a:t>150/0</a:t>
            </a:r>
            <a:r>
              <a:rPr lang="it-IT" sz="1800" i="1"/>
              <a:t>    </a:t>
            </a:r>
            <a:r>
              <a:rPr lang="it-IT" sz="1800"/>
              <a:t>oppure    </a:t>
            </a:r>
            <a:r>
              <a:rPr lang="it-IT" sz="3000" i="1"/>
              <a:t>KCU</a:t>
            </a:r>
            <a:r>
              <a:rPr lang="it-IT" sz="3000" i="1" baseline="-25000"/>
              <a:t>100/3/0</a:t>
            </a:r>
          </a:p>
          <a:p>
            <a:pPr algn="ctr">
              <a:lnSpc>
                <a:spcPct val="80000"/>
              </a:lnSpc>
              <a:buFontTx/>
              <a:buNone/>
            </a:pPr>
            <a:endParaRPr lang="it-IT" sz="3000" i="1" baseline="-25000"/>
          </a:p>
          <a:p>
            <a:pPr>
              <a:lnSpc>
                <a:spcPct val="80000"/>
              </a:lnSpc>
            </a:pPr>
            <a:endParaRPr lang="it-IT" sz="1800" i="1"/>
          </a:p>
          <a:p>
            <a:pPr>
              <a:lnSpc>
                <a:spcPct val="80000"/>
              </a:lnSpc>
            </a:pPr>
            <a:r>
              <a:rPr lang="it-IT" sz="2400" i="1"/>
              <a:t>Caratteristiche dinamiche della mazza battente</a:t>
            </a:r>
          </a:p>
        </p:txBody>
      </p:sp>
      <p:graphicFrame>
        <p:nvGraphicFramePr>
          <p:cNvPr id="87078" name="Group 38"/>
          <p:cNvGraphicFramePr>
            <a:graphicFrameLocks noGrp="1"/>
          </p:cNvGraphicFramePr>
          <p:nvPr/>
        </p:nvGraphicFramePr>
        <p:xfrm>
          <a:off x="914400" y="4572000"/>
          <a:ext cx="7086600" cy="1786128"/>
        </p:xfrm>
        <a:graphic>
          <a:graphicData uri="http://schemas.openxmlformats.org/drawingml/2006/table">
            <a:tbl>
              <a:tblPr/>
              <a:tblGrid>
                <a:gridCol w="23622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5762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1" i="1" u="none" strike="noStrike" cap="none" normalizeH="0" baseline="0">
                          <a:ln>
                            <a:noFill/>
                          </a:ln>
                          <a:solidFill>
                            <a:schemeClr val="tx1"/>
                          </a:solidFill>
                          <a:effectLst/>
                          <a:latin typeface="Arial" charset="0"/>
                          <a:cs typeface="Arial" charset="0"/>
                        </a:rPr>
                        <a:t>Prova unificata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1" i="1" u="none" strike="noStrike" cap="none" normalizeH="0" baseline="0">
                          <a:ln>
                            <a:noFill/>
                          </a:ln>
                          <a:solidFill>
                            <a:schemeClr val="tx1"/>
                          </a:solidFill>
                          <a:effectLst/>
                          <a:latin typeface="Arial" charset="0"/>
                          <a:cs typeface="Arial" charset="0"/>
                        </a:rPr>
                        <a:t>Energia della mazza</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1" i="1" u="none" strike="noStrike" cap="none" normalizeH="0" baseline="0">
                          <a:ln>
                            <a:noFill/>
                          </a:ln>
                          <a:solidFill>
                            <a:schemeClr val="tx1"/>
                          </a:solidFill>
                          <a:effectLst/>
                          <a:latin typeface="Arial" charset="0"/>
                          <a:cs typeface="Arial" charset="0"/>
                        </a:rPr>
                        <a:t>[J]</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1" i="1" u="none" strike="noStrike" cap="none" normalizeH="0" baseline="0">
                          <a:ln>
                            <a:noFill/>
                          </a:ln>
                          <a:solidFill>
                            <a:schemeClr val="tx1"/>
                          </a:solidFill>
                          <a:effectLst/>
                          <a:latin typeface="Arial" charset="0"/>
                          <a:cs typeface="Arial" charset="0"/>
                        </a:rPr>
                        <a:t>Velocità d'urto</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1" i="1" u="none" strike="noStrike" cap="none" normalizeH="0" baseline="0">
                          <a:ln>
                            <a:noFill/>
                          </a:ln>
                          <a:solidFill>
                            <a:schemeClr val="tx1"/>
                          </a:solidFill>
                          <a:effectLst/>
                          <a:latin typeface="Arial" charset="0"/>
                          <a:cs typeface="Arial" charset="0"/>
                        </a:rPr>
                        <a:t>[m/s]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22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UNI 4713</a:t>
                      </a:r>
                      <a:br>
                        <a:rPr kumimoji="0" lang="it-IT" sz="1600" b="0" i="0" u="none" strike="noStrike" cap="none" normalizeH="0" baseline="0">
                          <a:ln>
                            <a:noFill/>
                          </a:ln>
                          <a:solidFill>
                            <a:schemeClr val="tx1"/>
                          </a:solidFill>
                          <a:effectLst/>
                          <a:latin typeface="Arial" charset="0"/>
                          <a:cs typeface="Arial" charset="0"/>
                        </a:rPr>
                      </a:br>
                      <a:r>
                        <a:rPr kumimoji="0" lang="it-IT" sz="1600" b="0" i="0" u="none" strike="noStrike" cap="none" normalizeH="0" baseline="0">
                          <a:ln>
                            <a:noFill/>
                          </a:ln>
                          <a:solidFill>
                            <a:schemeClr val="tx1"/>
                          </a:solidFill>
                          <a:effectLst/>
                          <a:latin typeface="Arial" charset="0"/>
                          <a:cs typeface="Arial" charset="0"/>
                        </a:rPr>
                        <a:t>(resilienza </a:t>
                      </a:r>
                      <a:r>
                        <a:rPr kumimoji="0" lang="it-IT" sz="1600" b="0" i="1" u="none" strike="noStrike" cap="none" normalizeH="0" baseline="0">
                          <a:ln>
                            <a:noFill/>
                          </a:ln>
                          <a:solidFill>
                            <a:schemeClr val="tx1"/>
                          </a:solidFill>
                          <a:effectLst/>
                          <a:latin typeface="Arial" charset="0"/>
                          <a:cs typeface="Arial" charset="0"/>
                        </a:rPr>
                        <a:t>KV</a:t>
                      </a:r>
                      <a:r>
                        <a:rPr kumimoji="0" lang="it-IT" sz="1600" b="0" i="0" u="none" strike="noStrike" cap="none" normalizeH="0" baseline="0">
                          <a:ln>
                            <a:noFill/>
                          </a:ln>
                          <a:solidFill>
                            <a:schemeClr val="tx1"/>
                          </a:solidFill>
                          <a:effectLst/>
                          <a:latin typeface="Arial" charset="0"/>
                          <a:cs typeface="Arial" charset="0"/>
                        </a:rPr>
                        <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295 ± 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5.0 ÷ 5.5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3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UNI 4431</a:t>
                      </a:r>
                      <a:br>
                        <a:rPr kumimoji="0" lang="it-IT" sz="1600" b="0" i="0" u="none" strike="noStrike" cap="none" normalizeH="0" baseline="0">
                          <a:ln>
                            <a:noFill/>
                          </a:ln>
                          <a:solidFill>
                            <a:schemeClr val="tx1"/>
                          </a:solidFill>
                          <a:effectLst/>
                          <a:latin typeface="Arial" charset="0"/>
                          <a:cs typeface="Arial" charset="0"/>
                        </a:rPr>
                      </a:br>
                      <a:r>
                        <a:rPr kumimoji="0" lang="it-IT" sz="1600" b="0" i="0" u="none" strike="noStrike" cap="none" normalizeH="0" baseline="0">
                          <a:ln>
                            <a:noFill/>
                          </a:ln>
                          <a:solidFill>
                            <a:schemeClr val="tx1"/>
                          </a:solidFill>
                          <a:effectLst/>
                          <a:latin typeface="Arial" charset="0"/>
                          <a:cs typeface="Arial" charset="0"/>
                        </a:rPr>
                        <a:t>(resilienza </a:t>
                      </a:r>
                      <a:r>
                        <a:rPr kumimoji="0" lang="it-IT" sz="1600" b="0" i="1" u="none" strike="noStrike" cap="none" normalizeH="0" baseline="0">
                          <a:ln>
                            <a:noFill/>
                          </a:ln>
                          <a:solidFill>
                            <a:schemeClr val="tx1"/>
                          </a:solidFill>
                          <a:effectLst/>
                          <a:latin typeface="Arial" charset="0"/>
                          <a:cs typeface="Arial" charset="0"/>
                        </a:rPr>
                        <a:t>KCU</a:t>
                      </a:r>
                      <a:r>
                        <a:rPr kumimoji="0" lang="it-IT" sz="1600" b="0" i="0" u="none" strike="noStrike" cap="none" normalizeH="0" baseline="0">
                          <a:ln>
                            <a:noFill/>
                          </a:ln>
                          <a:solidFill>
                            <a:schemeClr val="tx1"/>
                          </a:solidFill>
                          <a:effectLst/>
                          <a:latin typeface="Arial" charset="0"/>
                          <a:cs typeface="Arial" charset="0"/>
                        </a:rPr>
                        <a: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295 ± 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charset="0"/>
                          <a:cs typeface="Arial" charset="0"/>
                        </a:rPr>
                        <a:t>4.5 ÷ 7.0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4294967295"/>
          </p:nvPr>
        </p:nvSpPr>
        <p:spPr>
          <a:xfrm>
            <a:off x="0" y="1066800"/>
            <a:ext cx="8229600" cy="5562600"/>
          </a:xfrm>
        </p:spPr>
        <p:txBody>
          <a:bodyPr/>
          <a:lstStyle/>
          <a:p>
            <a:pPr algn="just">
              <a:lnSpc>
                <a:spcPct val="80000"/>
              </a:lnSpc>
              <a:buFontTx/>
              <a:buNone/>
            </a:pPr>
            <a:r>
              <a:rPr lang="it-IT" sz="2400" u="sng"/>
              <a:t>Energia assorbita</a:t>
            </a:r>
          </a:p>
          <a:p>
            <a:pPr>
              <a:lnSpc>
                <a:spcPct val="80000"/>
              </a:lnSpc>
            </a:pPr>
            <a:endParaRPr lang="it-IT" sz="1000" u="sng"/>
          </a:p>
          <a:p>
            <a:pPr algn="just">
              <a:lnSpc>
                <a:spcPct val="80000"/>
              </a:lnSpc>
            </a:pPr>
            <a:r>
              <a:rPr lang="it-IT" sz="2400"/>
              <a:t>Se </a:t>
            </a:r>
            <a:r>
              <a:rPr lang="it-IT" sz="2400" i="1"/>
              <a:t>P</a:t>
            </a:r>
            <a:r>
              <a:rPr lang="it-IT" sz="2400"/>
              <a:t> è il peso statico della massa del pendolo, </a:t>
            </a:r>
            <a:r>
              <a:rPr lang="it-IT" sz="2400" i="1"/>
              <a:t>hi</a:t>
            </a:r>
            <a:r>
              <a:rPr lang="it-IT" sz="2400"/>
              <a:t> e </a:t>
            </a:r>
            <a:r>
              <a:rPr lang="it-IT" sz="2400" i="1"/>
              <a:t>hf</a:t>
            </a:r>
            <a:r>
              <a:rPr lang="it-IT" sz="2400"/>
              <a:t> rispettivamente l'altezza di caduta e quella di risalita (in m), l'energia assorbita </a:t>
            </a:r>
            <a:r>
              <a:rPr lang="it-IT" sz="2400" i="1"/>
              <a:t>Ur</a:t>
            </a:r>
            <a:r>
              <a:rPr lang="it-IT" sz="2400"/>
              <a:t> per la rottura della provetta è data da</a:t>
            </a:r>
          </a:p>
          <a:p>
            <a:pPr algn="just">
              <a:lnSpc>
                <a:spcPct val="80000"/>
              </a:lnSpc>
            </a:pPr>
            <a:endParaRPr lang="it-IT" sz="2400"/>
          </a:p>
          <a:p>
            <a:pPr algn="just">
              <a:lnSpc>
                <a:spcPct val="80000"/>
              </a:lnSpc>
            </a:pPr>
            <a:endParaRPr lang="it-IT" sz="2400"/>
          </a:p>
          <a:p>
            <a:pPr>
              <a:lnSpc>
                <a:spcPct val="80000"/>
              </a:lnSpc>
            </a:pPr>
            <a:endParaRPr lang="it-IT" sz="2400"/>
          </a:p>
          <a:p>
            <a:pPr algn="just">
              <a:lnSpc>
                <a:spcPct val="80000"/>
              </a:lnSpc>
            </a:pPr>
            <a:r>
              <a:rPr lang="it-IT" sz="2400"/>
              <a:t>Nel caso della provetta </a:t>
            </a:r>
            <a:r>
              <a:rPr lang="it-IT" sz="2400" i="1"/>
              <a:t>KCU</a:t>
            </a:r>
            <a:r>
              <a:rPr lang="it-IT" sz="2400"/>
              <a:t> il valore della resilienza così determinato risulterebbe troppo piccolo, per cui si preferisce dividerlo per la sezione iniziale resistente </a:t>
            </a:r>
            <a:r>
              <a:rPr lang="it-IT" sz="2400" i="1"/>
              <a:t>S</a:t>
            </a:r>
            <a:r>
              <a:rPr lang="it-IT" sz="2400" i="1" baseline="-25000"/>
              <a:t>0</a:t>
            </a:r>
            <a:r>
              <a:rPr lang="it-IT" sz="2400"/>
              <a:t> (che vale 0.5 cm²)</a:t>
            </a:r>
          </a:p>
        </p:txBody>
      </p:sp>
      <p:pic>
        <p:nvPicPr>
          <p:cNvPr id="39939" name="Picture 4"/>
          <p:cNvPicPr>
            <a:picLocks noChangeAspect="1" noChangeArrowheads="1"/>
          </p:cNvPicPr>
          <p:nvPr/>
        </p:nvPicPr>
        <p:blipFill>
          <a:blip r:embed="rId2" cstate="print"/>
          <a:srcRect/>
          <a:stretch>
            <a:fillRect/>
          </a:stretch>
        </p:blipFill>
        <p:spPr bwMode="auto">
          <a:xfrm>
            <a:off x="1981200" y="2846388"/>
            <a:ext cx="4876800" cy="595312"/>
          </a:xfrm>
          <a:prstGeom prst="rect">
            <a:avLst/>
          </a:prstGeom>
          <a:noFill/>
          <a:ln w="9525">
            <a:noFill/>
            <a:miter lim="800000"/>
            <a:headEnd/>
            <a:tailEnd/>
          </a:ln>
        </p:spPr>
      </p:pic>
      <p:sp>
        <p:nvSpPr>
          <p:cNvPr id="39940" name="Line 5"/>
          <p:cNvSpPr>
            <a:spLocks noChangeShapeType="1"/>
          </p:cNvSpPr>
          <p:nvPr/>
        </p:nvSpPr>
        <p:spPr bwMode="auto">
          <a:xfrm>
            <a:off x="2819400" y="3124200"/>
            <a:ext cx="228600" cy="0"/>
          </a:xfrm>
          <a:prstGeom prst="line">
            <a:avLst/>
          </a:prstGeom>
          <a:noFill/>
          <a:ln w="9525">
            <a:solidFill>
              <a:schemeClr val="tx1"/>
            </a:solidFill>
            <a:round/>
            <a:headEnd/>
            <a:tailEnd/>
          </a:ln>
        </p:spPr>
        <p:txBody>
          <a:bodyPr/>
          <a:lstStyle/>
          <a:p>
            <a:endParaRPr lang="it-IT"/>
          </a:p>
        </p:txBody>
      </p:sp>
      <p:sp>
        <p:nvSpPr>
          <p:cNvPr id="39941" name="Line 6"/>
          <p:cNvSpPr>
            <a:spLocks noChangeShapeType="1"/>
          </p:cNvSpPr>
          <p:nvPr/>
        </p:nvSpPr>
        <p:spPr bwMode="auto">
          <a:xfrm>
            <a:off x="2819400" y="3200400"/>
            <a:ext cx="228600" cy="0"/>
          </a:xfrm>
          <a:prstGeom prst="line">
            <a:avLst/>
          </a:prstGeom>
          <a:noFill/>
          <a:ln w="9525">
            <a:solidFill>
              <a:schemeClr val="tx1"/>
            </a:solidFill>
            <a:round/>
            <a:headEnd/>
            <a:tailEnd/>
          </a:ln>
        </p:spPr>
        <p:txBody>
          <a:bodyPr/>
          <a:lstStyle/>
          <a:p>
            <a:endParaRPr lang="it-IT"/>
          </a:p>
        </p:txBody>
      </p:sp>
      <p:sp>
        <p:nvSpPr>
          <p:cNvPr id="39942" name="Line 5"/>
          <p:cNvSpPr>
            <a:spLocks noChangeShapeType="1"/>
          </p:cNvSpPr>
          <p:nvPr/>
        </p:nvSpPr>
        <p:spPr bwMode="auto">
          <a:xfrm>
            <a:off x="4114800" y="3124200"/>
            <a:ext cx="228600" cy="0"/>
          </a:xfrm>
          <a:prstGeom prst="line">
            <a:avLst/>
          </a:prstGeom>
          <a:noFill/>
          <a:ln w="9525">
            <a:solidFill>
              <a:schemeClr val="tx1"/>
            </a:solidFill>
            <a:round/>
            <a:headEnd/>
            <a:tailEnd/>
          </a:ln>
        </p:spPr>
        <p:txBody>
          <a:bodyPr/>
          <a:lstStyle/>
          <a:p>
            <a:endParaRPr lang="it-IT"/>
          </a:p>
        </p:txBody>
      </p:sp>
      <p:sp>
        <p:nvSpPr>
          <p:cNvPr id="39943" name="Line 6"/>
          <p:cNvSpPr>
            <a:spLocks noChangeShapeType="1"/>
          </p:cNvSpPr>
          <p:nvPr/>
        </p:nvSpPr>
        <p:spPr bwMode="auto">
          <a:xfrm>
            <a:off x="4114800" y="3200400"/>
            <a:ext cx="228600" cy="0"/>
          </a:xfrm>
          <a:prstGeom prst="line">
            <a:avLst/>
          </a:prstGeom>
          <a:noFill/>
          <a:ln w="9525">
            <a:solidFill>
              <a:schemeClr val="tx1"/>
            </a:solidFill>
            <a:round/>
            <a:headEnd/>
            <a:tailEnd/>
          </a:ln>
        </p:spPr>
        <p:txBody>
          <a:bodyPr/>
          <a:lstStyle/>
          <a:p>
            <a:endParaRPr lang="it-IT"/>
          </a:p>
        </p:txBody>
      </p:sp>
      <p:pic>
        <p:nvPicPr>
          <p:cNvPr id="39944" name="Picture 9"/>
          <p:cNvPicPr>
            <a:picLocks noChangeAspect="1" noChangeArrowheads="1"/>
          </p:cNvPicPr>
          <p:nvPr/>
        </p:nvPicPr>
        <p:blipFill>
          <a:blip r:embed="rId3" cstate="print"/>
          <a:srcRect/>
          <a:stretch>
            <a:fillRect/>
          </a:stretch>
        </p:blipFill>
        <p:spPr bwMode="auto">
          <a:xfrm>
            <a:off x="2057400" y="5410200"/>
            <a:ext cx="4648200" cy="1196975"/>
          </a:xfrm>
          <a:prstGeom prst="rect">
            <a:avLst/>
          </a:prstGeom>
          <a:noFill/>
          <a:ln w="9525">
            <a:noFill/>
            <a:miter lim="800000"/>
            <a:headEnd/>
            <a:tailEnd/>
          </a:ln>
        </p:spPr>
      </p:pic>
      <p:sp>
        <p:nvSpPr>
          <p:cNvPr id="39945" name="Line 5"/>
          <p:cNvSpPr>
            <a:spLocks noChangeShapeType="1"/>
          </p:cNvSpPr>
          <p:nvPr/>
        </p:nvSpPr>
        <p:spPr bwMode="auto">
          <a:xfrm>
            <a:off x="2895600" y="5943600"/>
            <a:ext cx="228600" cy="0"/>
          </a:xfrm>
          <a:prstGeom prst="line">
            <a:avLst/>
          </a:prstGeom>
          <a:noFill/>
          <a:ln w="9525">
            <a:solidFill>
              <a:schemeClr val="tx1"/>
            </a:solidFill>
            <a:round/>
            <a:headEnd/>
            <a:tailEnd/>
          </a:ln>
        </p:spPr>
        <p:txBody>
          <a:bodyPr/>
          <a:lstStyle/>
          <a:p>
            <a:endParaRPr lang="it-IT"/>
          </a:p>
        </p:txBody>
      </p:sp>
      <p:sp>
        <p:nvSpPr>
          <p:cNvPr id="39946" name="Line 6"/>
          <p:cNvSpPr>
            <a:spLocks noChangeShapeType="1"/>
          </p:cNvSpPr>
          <p:nvPr/>
        </p:nvSpPr>
        <p:spPr bwMode="auto">
          <a:xfrm>
            <a:off x="2895600" y="6019800"/>
            <a:ext cx="228600" cy="0"/>
          </a:xfrm>
          <a:prstGeom prst="line">
            <a:avLst/>
          </a:prstGeom>
          <a:noFill/>
          <a:ln w="9525">
            <a:solidFill>
              <a:schemeClr val="tx1"/>
            </a:solidFill>
            <a:round/>
            <a:headEnd/>
            <a:tailEnd/>
          </a:ln>
        </p:spPr>
        <p:txBody>
          <a:bodyPr/>
          <a:lstStyle/>
          <a:p>
            <a:endParaRPr lang="it-IT"/>
          </a:p>
        </p:txBody>
      </p:sp>
      <p:sp>
        <p:nvSpPr>
          <p:cNvPr id="39947" name="Line 5"/>
          <p:cNvSpPr>
            <a:spLocks noChangeShapeType="1"/>
          </p:cNvSpPr>
          <p:nvPr/>
        </p:nvSpPr>
        <p:spPr bwMode="auto">
          <a:xfrm>
            <a:off x="4038600" y="5943600"/>
            <a:ext cx="228600" cy="0"/>
          </a:xfrm>
          <a:prstGeom prst="line">
            <a:avLst/>
          </a:prstGeom>
          <a:noFill/>
          <a:ln w="9525">
            <a:solidFill>
              <a:schemeClr val="tx1"/>
            </a:solidFill>
            <a:round/>
            <a:headEnd/>
            <a:tailEnd/>
          </a:ln>
        </p:spPr>
        <p:txBody>
          <a:bodyPr/>
          <a:lstStyle/>
          <a:p>
            <a:endParaRPr lang="it-IT"/>
          </a:p>
        </p:txBody>
      </p:sp>
      <p:sp>
        <p:nvSpPr>
          <p:cNvPr id="39948" name="Line 6"/>
          <p:cNvSpPr>
            <a:spLocks noChangeShapeType="1"/>
          </p:cNvSpPr>
          <p:nvPr/>
        </p:nvSpPr>
        <p:spPr bwMode="auto">
          <a:xfrm>
            <a:off x="4038600" y="6019800"/>
            <a:ext cx="228600" cy="0"/>
          </a:xfrm>
          <a:prstGeom prst="line">
            <a:avLst/>
          </a:prstGeom>
          <a:noFill/>
          <a:ln w="9525">
            <a:solidFill>
              <a:schemeClr val="tx1"/>
            </a:solidFill>
            <a:round/>
            <a:headEnd/>
            <a:tailEnd/>
          </a:ln>
        </p:spPr>
        <p:txBody>
          <a:bodyPr/>
          <a:lstStyle/>
          <a:p>
            <a:endParaRPr lang="it-IT"/>
          </a:p>
        </p:txBody>
      </p:sp>
      <p:sp>
        <p:nvSpPr>
          <p:cNvPr id="39949" name="Text Box 14"/>
          <p:cNvSpPr txBox="1">
            <a:spLocks noChangeArrowheads="1"/>
          </p:cNvSpPr>
          <p:nvPr/>
        </p:nvSpPr>
        <p:spPr bwMode="auto">
          <a:xfrm>
            <a:off x="7162800" y="3048000"/>
            <a:ext cx="1219200" cy="366713"/>
          </a:xfrm>
          <a:prstGeom prst="rect">
            <a:avLst/>
          </a:prstGeom>
          <a:noFill/>
          <a:ln w="9525">
            <a:noFill/>
            <a:miter lim="800000"/>
            <a:headEnd/>
            <a:tailEnd/>
          </a:ln>
        </p:spPr>
        <p:txBody>
          <a:bodyPr>
            <a:spAutoFit/>
          </a:bodyPr>
          <a:lstStyle/>
          <a:p>
            <a:pPr>
              <a:spcBef>
                <a:spcPct val="50000"/>
              </a:spcBef>
            </a:pPr>
            <a:r>
              <a:rPr lang="it-IT"/>
              <a:t>[Joule]</a:t>
            </a:r>
          </a:p>
        </p:txBody>
      </p:sp>
      <p:sp>
        <p:nvSpPr>
          <p:cNvPr id="39950" name="Text Box 15"/>
          <p:cNvSpPr txBox="1">
            <a:spLocks noChangeArrowheads="1"/>
          </p:cNvSpPr>
          <p:nvPr/>
        </p:nvSpPr>
        <p:spPr bwMode="auto">
          <a:xfrm>
            <a:off x="7086600" y="5791200"/>
            <a:ext cx="1676400" cy="366713"/>
          </a:xfrm>
          <a:prstGeom prst="rect">
            <a:avLst/>
          </a:prstGeom>
          <a:noFill/>
          <a:ln w="9525">
            <a:noFill/>
            <a:miter lim="800000"/>
            <a:headEnd/>
            <a:tailEnd/>
          </a:ln>
        </p:spPr>
        <p:txBody>
          <a:bodyPr>
            <a:spAutoFit/>
          </a:bodyPr>
          <a:lstStyle/>
          <a:p>
            <a:pPr>
              <a:spcBef>
                <a:spcPct val="50000"/>
              </a:spcBef>
            </a:pPr>
            <a:r>
              <a:rPr lang="it-IT"/>
              <a:t>[Joule/cm</a:t>
            </a:r>
            <a:r>
              <a:rPr lang="it-IT" baseline="30000"/>
              <a:t>2</a:t>
            </a:r>
            <a:r>
              <a:rPr lang="it-IT"/>
              <a:t>]</a:t>
            </a:r>
          </a:p>
        </p:txBody>
      </p:sp>
      <p:sp>
        <p:nvSpPr>
          <p:cNvPr id="17"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body" idx="4294967295"/>
          </p:nvPr>
        </p:nvSpPr>
        <p:spPr>
          <a:xfrm>
            <a:off x="0" y="1066800"/>
            <a:ext cx="8229600" cy="5410200"/>
          </a:xfrm>
        </p:spPr>
        <p:txBody>
          <a:bodyPr>
            <a:normAutofit/>
          </a:bodyPr>
          <a:lstStyle/>
          <a:p>
            <a:pPr algn="just">
              <a:lnSpc>
                <a:spcPct val="80000"/>
              </a:lnSpc>
              <a:buFontTx/>
              <a:buNone/>
            </a:pPr>
            <a:r>
              <a:rPr lang="it-IT" sz="2400" u="sng"/>
              <a:t>Fattori di influenza della prova Charpy</a:t>
            </a:r>
          </a:p>
          <a:p>
            <a:pPr algn="just">
              <a:lnSpc>
                <a:spcPct val="80000"/>
              </a:lnSpc>
              <a:buFontTx/>
              <a:buNone/>
            </a:pPr>
            <a:endParaRPr lang="it-IT" sz="1000" u="sng"/>
          </a:p>
          <a:p>
            <a:pPr algn="just">
              <a:lnSpc>
                <a:spcPct val="80000"/>
              </a:lnSpc>
              <a:buFontTx/>
              <a:buNone/>
            </a:pPr>
            <a:endParaRPr lang="it-IT" sz="1000" u="sng"/>
          </a:p>
          <a:p>
            <a:pPr>
              <a:lnSpc>
                <a:spcPct val="80000"/>
              </a:lnSpc>
            </a:pPr>
            <a:r>
              <a:rPr lang="it-IT" sz="2000" b="1"/>
              <a:t>Variabili relative alla macchina</a:t>
            </a:r>
          </a:p>
          <a:p>
            <a:pPr marL="762000" lvl="1" indent="-304800">
              <a:lnSpc>
                <a:spcPct val="80000"/>
              </a:lnSpc>
            </a:pPr>
            <a:r>
              <a:rPr lang="it-IT" sz="1800"/>
              <a:t>distanza fra gli appoggi</a:t>
            </a:r>
          </a:p>
          <a:p>
            <a:pPr marL="762000" lvl="1" indent="-304800">
              <a:lnSpc>
                <a:spcPct val="80000"/>
              </a:lnSpc>
            </a:pPr>
            <a:r>
              <a:rPr lang="it-IT" sz="1800"/>
              <a:t>massa del pendolo</a:t>
            </a:r>
          </a:p>
          <a:p>
            <a:pPr marL="762000" lvl="1" indent="-304800">
              <a:lnSpc>
                <a:spcPct val="80000"/>
              </a:lnSpc>
            </a:pPr>
            <a:r>
              <a:rPr lang="it-IT" sz="1800"/>
              <a:t>velocità d'urto</a:t>
            </a:r>
          </a:p>
          <a:p>
            <a:pPr marL="762000" lvl="1" indent="-304800">
              <a:lnSpc>
                <a:spcPct val="80000"/>
              </a:lnSpc>
            </a:pPr>
            <a:r>
              <a:rPr lang="it-IT" sz="1800"/>
              <a:t>raggio di curvatura del coltello della mazza</a:t>
            </a:r>
          </a:p>
          <a:p>
            <a:pPr>
              <a:lnSpc>
                <a:spcPct val="80000"/>
              </a:lnSpc>
              <a:buFontTx/>
              <a:buNone/>
            </a:pPr>
            <a:r>
              <a:rPr lang="it-IT" sz="1000"/>
              <a:t>	</a:t>
            </a:r>
          </a:p>
          <a:p>
            <a:pPr>
              <a:lnSpc>
                <a:spcPct val="80000"/>
              </a:lnSpc>
              <a:buFontTx/>
              <a:buNone/>
            </a:pPr>
            <a:r>
              <a:rPr lang="it-IT" sz="1800"/>
              <a:t>	L'influenza di questi fattori viene eliminata standardizzando la macchina di prova.</a:t>
            </a:r>
            <a:endParaRPr lang="it-IT" sz="2400"/>
          </a:p>
          <a:p>
            <a:pPr>
              <a:lnSpc>
                <a:spcPct val="80000"/>
              </a:lnSpc>
              <a:buFontTx/>
              <a:buNone/>
            </a:pPr>
            <a:endParaRPr lang="it-IT" sz="1000"/>
          </a:p>
          <a:p>
            <a:pPr>
              <a:lnSpc>
                <a:spcPct val="80000"/>
              </a:lnSpc>
            </a:pPr>
            <a:r>
              <a:rPr lang="it-IT" sz="2000" b="1"/>
              <a:t>Variabili relative al provino</a:t>
            </a:r>
            <a:endParaRPr lang="it-IT" sz="2000"/>
          </a:p>
          <a:p>
            <a:pPr marL="762000" lvl="1" indent="-304800">
              <a:lnSpc>
                <a:spcPct val="80000"/>
              </a:lnSpc>
            </a:pPr>
            <a:r>
              <a:rPr lang="it-IT" sz="1800"/>
              <a:t>lunghezza, larghezza, altezza</a:t>
            </a:r>
          </a:p>
          <a:p>
            <a:pPr marL="762000" lvl="1" indent="-304800">
              <a:lnSpc>
                <a:spcPct val="80000"/>
              </a:lnSpc>
            </a:pPr>
            <a:r>
              <a:rPr lang="it-IT" sz="1800"/>
              <a:t>profondità dell'intaglio</a:t>
            </a:r>
          </a:p>
          <a:p>
            <a:pPr marL="762000" lvl="1" indent="-304800">
              <a:lnSpc>
                <a:spcPct val="80000"/>
              </a:lnSpc>
            </a:pPr>
            <a:r>
              <a:rPr lang="it-IT" sz="1800"/>
              <a:t>raggio di curvatura dell'intaglio</a:t>
            </a:r>
          </a:p>
          <a:p>
            <a:pPr marL="762000" lvl="1" indent="-304800">
              <a:lnSpc>
                <a:spcPct val="80000"/>
              </a:lnSpc>
            </a:pPr>
            <a:r>
              <a:rPr lang="it-IT" sz="1800"/>
              <a:t>grado di levigatura delle superfici</a:t>
            </a:r>
          </a:p>
          <a:p>
            <a:pPr marL="762000" lvl="1" indent="-304800">
              <a:lnSpc>
                <a:spcPct val="80000"/>
              </a:lnSpc>
              <a:buFontTx/>
              <a:buNone/>
            </a:pPr>
            <a:endParaRPr lang="it-IT" sz="1600"/>
          </a:p>
          <a:p>
            <a:pPr>
              <a:lnSpc>
                <a:spcPct val="80000"/>
              </a:lnSpc>
            </a:pPr>
            <a:r>
              <a:rPr lang="it-IT" sz="2000" b="1"/>
              <a:t>Variabili relative all’ambiente</a:t>
            </a:r>
            <a:endParaRPr lang="it-IT" sz="2000"/>
          </a:p>
          <a:p>
            <a:pPr marL="762000" lvl="1" indent="-304800" algn="just">
              <a:lnSpc>
                <a:spcPct val="80000"/>
              </a:lnSpc>
            </a:pPr>
            <a:r>
              <a:rPr lang="it-IT" sz="1800"/>
              <a:t>temperatura di prova, che viene fissata dalla normativa</a:t>
            </a:r>
          </a:p>
          <a:p>
            <a:pPr marL="762000" lvl="1" indent="-304800">
              <a:lnSpc>
                <a:spcPct val="80000"/>
              </a:lnSpc>
            </a:pPr>
            <a:endParaRPr lang="it-IT" sz="1600"/>
          </a:p>
        </p:txBody>
      </p:sp>
      <p:sp>
        <p:nvSpPr>
          <p:cNvPr id="5"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4294967295"/>
          </p:nvPr>
        </p:nvSpPr>
        <p:spPr>
          <a:xfrm>
            <a:off x="0" y="1066800"/>
            <a:ext cx="8229600" cy="5410200"/>
          </a:xfrm>
        </p:spPr>
        <p:txBody>
          <a:bodyPr>
            <a:normAutofit lnSpcReduction="10000"/>
          </a:bodyPr>
          <a:lstStyle/>
          <a:p>
            <a:pPr algn="just">
              <a:lnSpc>
                <a:spcPct val="80000"/>
              </a:lnSpc>
              <a:buFontTx/>
              <a:buNone/>
            </a:pPr>
            <a:r>
              <a:rPr lang="it-IT" sz="2400" u="sng"/>
              <a:t>Fattori di influenza della prova Charpy</a:t>
            </a:r>
          </a:p>
          <a:p>
            <a:pPr algn="just">
              <a:lnSpc>
                <a:spcPct val="80000"/>
              </a:lnSpc>
              <a:buFontTx/>
              <a:buNone/>
            </a:pPr>
            <a:endParaRPr lang="it-IT" sz="1000" u="sng"/>
          </a:p>
          <a:p>
            <a:pPr algn="just">
              <a:lnSpc>
                <a:spcPct val="80000"/>
              </a:lnSpc>
              <a:buFontTx/>
              <a:buNone/>
            </a:pPr>
            <a:endParaRPr lang="it-IT" sz="1000" u="sng"/>
          </a:p>
          <a:p>
            <a:pPr>
              <a:lnSpc>
                <a:spcPct val="80000"/>
              </a:lnSpc>
            </a:pPr>
            <a:r>
              <a:rPr lang="it-IT" sz="2000" b="1"/>
              <a:t>Variabili relative al materiale</a:t>
            </a:r>
          </a:p>
          <a:p>
            <a:pPr marL="762000" lvl="1" indent="-304800">
              <a:lnSpc>
                <a:spcPct val="80000"/>
              </a:lnSpc>
            </a:pPr>
            <a:r>
              <a:rPr lang="it-IT" sz="1800"/>
              <a:t>grado di purezza</a:t>
            </a:r>
            <a:endParaRPr lang="it-IT" sz="1800" b="1"/>
          </a:p>
          <a:p>
            <a:pPr marL="762000" lvl="1" indent="-304800">
              <a:lnSpc>
                <a:spcPct val="80000"/>
              </a:lnSpc>
            </a:pPr>
            <a:r>
              <a:rPr lang="it-IT" sz="1800">
                <a:solidFill>
                  <a:srgbClr val="FF0000"/>
                </a:solidFill>
              </a:rPr>
              <a:t>trattamento termico subito</a:t>
            </a:r>
            <a:endParaRPr lang="it-IT" sz="1800" b="1">
              <a:solidFill>
                <a:srgbClr val="FF0000"/>
              </a:solidFill>
            </a:endParaRPr>
          </a:p>
          <a:p>
            <a:pPr marL="762000" lvl="1" indent="-304800">
              <a:lnSpc>
                <a:spcPct val="80000"/>
              </a:lnSpc>
            </a:pPr>
            <a:r>
              <a:rPr lang="it-IT" sz="1800"/>
              <a:t>posizione del prelievo di materiale</a:t>
            </a:r>
            <a:endParaRPr lang="it-IT" sz="1800" b="1"/>
          </a:p>
          <a:p>
            <a:pPr marL="762000" lvl="1" indent="-304800">
              <a:lnSpc>
                <a:spcPct val="80000"/>
              </a:lnSpc>
            </a:pPr>
            <a:r>
              <a:rPr lang="it-IT" sz="1800"/>
              <a:t>incrudimento</a:t>
            </a:r>
            <a:endParaRPr lang="it-IT" sz="1800" b="1"/>
          </a:p>
          <a:p>
            <a:pPr marL="762000" lvl="1" indent="-304800">
              <a:lnSpc>
                <a:spcPct val="80000"/>
              </a:lnSpc>
            </a:pPr>
            <a:r>
              <a:rPr lang="it-IT" sz="1800"/>
              <a:t>irragiamento subito</a:t>
            </a:r>
            <a:endParaRPr lang="it-IT" sz="1800" b="1"/>
          </a:p>
          <a:p>
            <a:pPr marL="762000" lvl="1" indent="-304800">
              <a:lnSpc>
                <a:spcPct val="80000"/>
              </a:lnSpc>
            </a:pPr>
            <a:r>
              <a:rPr lang="it-IT" sz="1800"/>
              <a:t>lavorazione plastica subita</a:t>
            </a:r>
            <a:endParaRPr lang="it-IT" sz="1800" b="1"/>
          </a:p>
          <a:p>
            <a:pPr marL="762000" lvl="1" indent="-304800">
              <a:lnSpc>
                <a:spcPct val="80000"/>
              </a:lnSpc>
            </a:pPr>
            <a:r>
              <a:rPr lang="it-IT" sz="1800"/>
              <a:t>presenza di saldature</a:t>
            </a:r>
          </a:p>
          <a:p>
            <a:pPr marL="762000" lvl="1" indent="-304800">
              <a:lnSpc>
                <a:spcPct val="80000"/>
              </a:lnSpc>
            </a:pPr>
            <a:r>
              <a:rPr lang="it-IT" sz="1800"/>
              <a:t>reticolo cristallino</a:t>
            </a:r>
          </a:p>
          <a:p>
            <a:pPr marL="762000" lvl="1" indent="-304800">
              <a:lnSpc>
                <a:spcPct val="80000"/>
              </a:lnSpc>
            </a:pPr>
            <a:r>
              <a:rPr lang="it-IT" sz="1800"/>
              <a:t>dimensioni della grana cristallina</a:t>
            </a:r>
          </a:p>
          <a:p>
            <a:pPr algn="just">
              <a:lnSpc>
                <a:spcPct val="80000"/>
              </a:lnSpc>
              <a:buFontTx/>
              <a:buNone/>
            </a:pPr>
            <a:endParaRPr lang="it-IT" sz="1800"/>
          </a:p>
          <a:p>
            <a:pPr algn="just">
              <a:lnSpc>
                <a:spcPct val="80000"/>
              </a:lnSpc>
              <a:buFontTx/>
              <a:buNone/>
            </a:pPr>
            <a:r>
              <a:rPr lang="it-IT" sz="2000"/>
              <a:t>L’influenza dei TT non può essere precisata “a priori” in quanto esistono trattamenti che migliorano la resilienza (bonifica, normalizzazione, tempra di soluzione…) ed altri che la peggiorano (invecchiamento, tempra di durezza)</a:t>
            </a:r>
          </a:p>
          <a:p>
            <a:pPr algn="just">
              <a:lnSpc>
                <a:spcPct val="80000"/>
              </a:lnSpc>
              <a:buFontTx/>
              <a:buNone/>
            </a:pPr>
            <a:endParaRPr lang="it-IT" sz="1000"/>
          </a:p>
          <a:p>
            <a:pPr algn="just">
              <a:lnSpc>
                <a:spcPct val="80000"/>
              </a:lnSpc>
              <a:buFontTx/>
              <a:buNone/>
            </a:pPr>
            <a:r>
              <a:rPr lang="it-IT" sz="2000"/>
              <a:t>Anomalie come la </a:t>
            </a:r>
            <a:r>
              <a:rPr lang="it-IT" sz="2000" i="1"/>
              <a:t>fragilità al rinvenimento</a:t>
            </a:r>
            <a:r>
              <a:rPr lang="it-IT" sz="2000"/>
              <a:t> pregiudicano la resistenza all’urto di alcuni acciai (tipica degli acciai al Cr)</a:t>
            </a:r>
          </a:p>
          <a:p>
            <a:pPr algn="just">
              <a:lnSpc>
                <a:spcPct val="80000"/>
              </a:lnSpc>
              <a:buFontTx/>
              <a:buNone/>
            </a:pPr>
            <a:endParaRPr lang="it-IT" sz="2000"/>
          </a:p>
        </p:txBody>
      </p:sp>
      <p:sp>
        <p:nvSpPr>
          <p:cNvPr id="4"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body" idx="4294967295"/>
          </p:nvPr>
        </p:nvSpPr>
        <p:spPr>
          <a:xfrm>
            <a:off x="0" y="1066800"/>
            <a:ext cx="8229600" cy="5410200"/>
          </a:xfrm>
        </p:spPr>
        <p:txBody>
          <a:bodyPr>
            <a:normAutofit/>
          </a:bodyPr>
          <a:lstStyle/>
          <a:p>
            <a:pPr algn="just">
              <a:lnSpc>
                <a:spcPct val="80000"/>
              </a:lnSpc>
              <a:buFontTx/>
              <a:buNone/>
            </a:pPr>
            <a:r>
              <a:rPr lang="it-IT" sz="2400" u="sng"/>
              <a:t>Fattori di influenza della prova Charpy</a:t>
            </a:r>
          </a:p>
          <a:p>
            <a:pPr algn="just">
              <a:lnSpc>
                <a:spcPct val="80000"/>
              </a:lnSpc>
              <a:buFontTx/>
              <a:buNone/>
            </a:pPr>
            <a:endParaRPr lang="it-IT" sz="1000" u="sng"/>
          </a:p>
          <a:p>
            <a:pPr algn="just">
              <a:lnSpc>
                <a:spcPct val="80000"/>
              </a:lnSpc>
              <a:buFontTx/>
              <a:buNone/>
            </a:pPr>
            <a:endParaRPr lang="it-IT" sz="1000" u="sng"/>
          </a:p>
          <a:p>
            <a:pPr>
              <a:lnSpc>
                <a:spcPct val="80000"/>
              </a:lnSpc>
            </a:pPr>
            <a:r>
              <a:rPr lang="it-IT" sz="2000" b="1"/>
              <a:t>Variabili relative al materiale</a:t>
            </a:r>
          </a:p>
          <a:p>
            <a:pPr marL="762000" lvl="1" indent="-304800">
              <a:lnSpc>
                <a:spcPct val="80000"/>
              </a:lnSpc>
            </a:pPr>
            <a:r>
              <a:rPr lang="it-IT" sz="1800"/>
              <a:t>grado di purezza</a:t>
            </a:r>
            <a:endParaRPr lang="it-IT" sz="1800" b="1"/>
          </a:p>
          <a:p>
            <a:pPr marL="762000" lvl="1" indent="-304800">
              <a:lnSpc>
                <a:spcPct val="80000"/>
              </a:lnSpc>
            </a:pPr>
            <a:r>
              <a:rPr lang="it-IT" sz="1800"/>
              <a:t>trattamento termico subito</a:t>
            </a:r>
            <a:endParaRPr lang="it-IT" sz="1800" b="1"/>
          </a:p>
          <a:p>
            <a:pPr marL="762000" lvl="1" indent="-304800">
              <a:lnSpc>
                <a:spcPct val="80000"/>
              </a:lnSpc>
            </a:pPr>
            <a:r>
              <a:rPr lang="it-IT" sz="1800">
                <a:solidFill>
                  <a:srgbClr val="FF0000"/>
                </a:solidFill>
              </a:rPr>
              <a:t>posizione del prelievo di materiale</a:t>
            </a:r>
            <a:endParaRPr lang="it-IT" sz="1800" b="1">
              <a:solidFill>
                <a:srgbClr val="FF0000"/>
              </a:solidFill>
            </a:endParaRPr>
          </a:p>
          <a:p>
            <a:pPr marL="762000" lvl="1" indent="-304800">
              <a:lnSpc>
                <a:spcPct val="80000"/>
              </a:lnSpc>
            </a:pPr>
            <a:r>
              <a:rPr lang="it-IT" sz="1800"/>
              <a:t>incrudimento</a:t>
            </a:r>
            <a:endParaRPr lang="it-IT" sz="1800" b="1"/>
          </a:p>
          <a:p>
            <a:pPr marL="762000" lvl="1" indent="-304800">
              <a:lnSpc>
                <a:spcPct val="80000"/>
              </a:lnSpc>
            </a:pPr>
            <a:r>
              <a:rPr lang="it-IT" sz="1800"/>
              <a:t>irradiamento subito</a:t>
            </a:r>
            <a:endParaRPr lang="it-IT" sz="1800" b="1"/>
          </a:p>
          <a:p>
            <a:pPr marL="762000" lvl="1" indent="-304800">
              <a:lnSpc>
                <a:spcPct val="80000"/>
              </a:lnSpc>
            </a:pPr>
            <a:r>
              <a:rPr lang="it-IT" sz="1800"/>
              <a:t>lavorazione plastica subita</a:t>
            </a:r>
            <a:endParaRPr lang="it-IT" sz="1800" b="1"/>
          </a:p>
          <a:p>
            <a:pPr marL="762000" lvl="1" indent="-304800">
              <a:lnSpc>
                <a:spcPct val="80000"/>
              </a:lnSpc>
            </a:pPr>
            <a:r>
              <a:rPr lang="it-IT" sz="1800"/>
              <a:t>presenza di saldature</a:t>
            </a:r>
          </a:p>
          <a:p>
            <a:pPr marL="762000" lvl="1" indent="-304800">
              <a:lnSpc>
                <a:spcPct val="80000"/>
              </a:lnSpc>
            </a:pPr>
            <a:r>
              <a:rPr lang="it-IT" sz="1800"/>
              <a:t>reticolo cristallino</a:t>
            </a:r>
          </a:p>
          <a:p>
            <a:pPr marL="762000" lvl="1" indent="-304800">
              <a:lnSpc>
                <a:spcPct val="80000"/>
              </a:lnSpc>
            </a:pPr>
            <a:r>
              <a:rPr lang="it-IT" sz="1800"/>
              <a:t>dimensioni della grana cristallina</a:t>
            </a:r>
          </a:p>
          <a:p>
            <a:pPr algn="just">
              <a:lnSpc>
                <a:spcPct val="80000"/>
              </a:lnSpc>
              <a:buFontTx/>
              <a:buNone/>
            </a:pPr>
            <a:endParaRPr lang="it-IT" sz="2400"/>
          </a:p>
          <a:p>
            <a:pPr algn="just">
              <a:lnSpc>
                <a:spcPct val="80000"/>
              </a:lnSpc>
              <a:buFontTx/>
              <a:buNone/>
            </a:pPr>
            <a:endParaRPr lang="it-IT" sz="2400"/>
          </a:p>
          <a:p>
            <a:pPr algn="just">
              <a:lnSpc>
                <a:spcPct val="80000"/>
              </a:lnSpc>
              <a:buFontTx/>
              <a:buNone/>
            </a:pPr>
            <a:r>
              <a:rPr lang="it-IT" sz="2000"/>
              <a:t>Occorre ricordare l’anisotropia del materiale risultante da lavorazioni plastiche a caldo e soprattutto a freddo</a:t>
            </a:r>
          </a:p>
          <a:p>
            <a:pPr algn="just">
              <a:lnSpc>
                <a:spcPct val="80000"/>
              </a:lnSpc>
              <a:buFontTx/>
              <a:buNone/>
            </a:pPr>
            <a:r>
              <a:rPr lang="it-IT" sz="2000"/>
              <a:t>		</a:t>
            </a:r>
            <a:r>
              <a:rPr lang="it-IT" sz="2000">
                <a:sym typeface="Wingdings" pitchFamily="2" charset="2"/>
              </a:rPr>
              <a:t> l</a:t>
            </a:r>
            <a:r>
              <a:rPr lang="it-IT" sz="2000"/>
              <a:t>a resistenza all’urto è la caratteristica più sensibile</a:t>
            </a:r>
          </a:p>
          <a:p>
            <a:pPr algn="just">
              <a:lnSpc>
                <a:spcPct val="80000"/>
              </a:lnSpc>
              <a:buFontTx/>
              <a:buNone/>
            </a:pPr>
            <a:r>
              <a:rPr lang="it-IT" sz="2000"/>
              <a:t>		    all’anisotropia</a:t>
            </a:r>
          </a:p>
          <a:p>
            <a:pPr algn="just">
              <a:lnSpc>
                <a:spcPct val="80000"/>
              </a:lnSpc>
              <a:buFontTx/>
              <a:buNone/>
            </a:pPr>
            <a:endParaRPr lang="it-IT" sz="2000"/>
          </a:p>
        </p:txBody>
      </p:sp>
      <p:pic>
        <p:nvPicPr>
          <p:cNvPr id="43011" name="Picture 4" descr="kv orientamento"/>
          <p:cNvPicPr>
            <a:picLocks noChangeAspect="1" noChangeArrowheads="1"/>
          </p:cNvPicPr>
          <p:nvPr/>
        </p:nvPicPr>
        <p:blipFill>
          <a:blip r:embed="rId2" cstate="print"/>
          <a:srcRect/>
          <a:stretch>
            <a:fillRect/>
          </a:stretch>
        </p:blipFill>
        <p:spPr bwMode="auto">
          <a:xfrm>
            <a:off x="5045075" y="1600200"/>
            <a:ext cx="3336925" cy="3505200"/>
          </a:xfrm>
          <a:prstGeom prst="rect">
            <a:avLst/>
          </a:prstGeom>
          <a:noFill/>
          <a:ln w="9525">
            <a:noFill/>
            <a:miter lim="800000"/>
            <a:headEnd/>
            <a:tailEnd/>
          </a:ln>
        </p:spPr>
      </p:pic>
      <p:sp>
        <p:nvSpPr>
          <p:cNvPr id="6"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idx="4294967295"/>
          </p:nvPr>
        </p:nvSpPr>
        <p:spPr>
          <a:xfrm>
            <a:off x="0" y="1066800"/>
            <a:ext cx="8229600" cy="5410200"/>
          </a:xfrm>
        </p:spPr>
        <p:txBody>
          <a:bodyPr>
            <a:normAutofit/>
          </a:bodyPr>
          <a:lstStyle/>
          <a:p>
            <a:pPr algn="just">
              <a:lnSpc>
                <a:spcPct val="80000"/>
              </a:lnSpc>
              <a:buFontTx/>
              <a:buNone/>
            </a:pPr>
            <a:r>
              <a:rPr lang="it-IT" sz="2400" u="sng"/>
              <a:t>Fattori di influenza della prova Charpy</a:t>
            </a:r>
          </a:p>
          <a:p>
            <a:pPr algn="just">
              <a:lnSpc>
                <a:spcPct val="80000"/>
              </a:lnSpc>
              <a:buFontTx/>
              <a:buNone/>
            </a:pPr>
            <a:endParaRPr lang="it-IT" sz="1000" u="sng"/>
          </a:p>
          <a:p>
            <a:pPr algn="just">
              <a:lnSpc>
                <a:spcPct val="80000"/>
              </a:lnSpc>
              <a:buFontTx/>
              <a:buNone/>
            </a:pPr>
            <a:endParaRPr lang="it-IT" sz="1000" u="sng"/>
          </a:p>
          <a:p>
            <a:pPr>
              <a:lnSpc>
                <a:spcPct val="80000"/>
              </a:lnSpc>
            </a:pPr>
            <a:r>
              <a:rPr lang="it-IT" sz="2000" b="1"/>
              <a:t>Variabili relative al materiale</a:t>
            </a:r>
          </a:p>
          <a:p>
            <a:pPr marL="762000" lvl="1" indent="-304800">
              <a:lnSpc>
                <a:spcPct val="80000"/>
              </a:lnSpc>
            </a:pPr>
            <a:r>
              <a:rPr lang="it-IT" sz="1800"/>
              <a:t>grado di purezza</a:t>
            </a:r>
            <a:endParaRPr lang="it-IT" sz="1800" b="1"/>
          </a:p>
          <a:p>
            <a:pPr marL="762000" lvl="1" indent="-304800">
              <a:lnSpc>
                <a:spcPct val="80000"/>
              </a:lnSpc>
            </a:pPr>
            <a:r>
              <a:rPr lang="it-IT" sz="1800"/>
              <a:t>trattamento termico subito</a:t>
            </a:r>
            <a:endParaRPr lang="it-IT" sz="1800" b="1"/>
          </a:p>
          <a:p>
            <a:pPr marL="762000" lvl="1" indent="-304800">
              <a:lnSpc>
                <a:spcPct val="80000"/>
              </a:lnSpc>
            </a:pPr>
            <a:r>
              <a:rPr lang="it-IT" sz="1800"/>
              <a:t>posizione del prelievo di materiale</a:t>
            </a:r>
            <a:endParaRPr lang="it-IT" sz="1800" b="1"/>
          </a:p>
          <a:p>
            <a:pPr marL="762000" lvl="1" indent="-304800">
              <a:lnSpc>
                <a:spcPct val="80000"/>
              </a:lnSpc>
            </a:pPr>
            <a:r>
              <a:rPr lang="it-IT" sz="1800"/>
              <a:t>incrudimento</a:t>
            </a:r>
            <a:endParaRPr lang="it-IT" sz="1800" b="1"/>
          </a:p>
          <a:p>
            <a:pPr marL="762000" lvl="1" indent="-304800">
              <a:lnSpc>
                <a:spcPct val="80000"/>
              </a:lnSpc>
            </a:pPr>
            <a:r>
              <a:rPr lang="it-IT" sz="1800"/>
              <a:t>irragiamento subito</a:t>
            </a:r>
            <a:endParaRPr lang="it-IT" sz="1800" b="1"/>
          </a:p>
          <a:p>
            <a:pPr marL="762000" lvl="1" indent="-304800">
              <a:lnSpc>
                <a:spcPct val="80000"/>
              </a:lnSpc>
            </a:pPr>
            <a:r>
              <a:rPr lang="it-IT" sz="1800"/>
              <a:t>lavorazione plastica subita</a:t>
            </a:r>
            <a:endParaRPr lang="it-IT" sz="1800" b="1"/>
          </a:p>
          <a:p>
            <a:pPr marL="762000" lvl="1" indent="-304800">
              <a:lnSpc>
                <a:spcPct val="80000"/>
              </a:lnSpc>
            </a:pPr>
            <a:r>
              <a:rPr lang="it-IT" sz="1800"/>
              <a:t>presenza di saldature</a:t>
            </a:r>
          </a:p>
          <a:p>
            <a:pPr marL="762000" lvl="1" indent="-304800">
              <a:lnSpc>
                <a:spcPct val="80000"/>
              </a:lnSpc>
            </a:pPr>
            <a:r>
              <a:rPr lang="it-IT" sz="1800">
                <a:solidFill>
                  <a:srgbClr val="FF0000"/>
                </a:solidFill>
              </a:rPr>
              <a:t>reticolo cristallino</a:t>
            </a:r>
          </a:p>
          <a:p>
            <a:pPr marL="762000" lvl="1" indent="-304800">
              <a:lnSpc>
                <a:spcPct val="80000"/>
              </a:lnSpc>
            </a:pPr>
            <a:r>
              <a:rPr lang="it-IT" sz="1800"/>
              <a:t>dimensioni della grana cristallina</a:t>
            </a:r>
          </a:p>
          <a:p>
            <a:pPr algn="just">
              <a:lnSpc>
                <a:spcPct val="80000"/>
              </a:lnSpc>
              <a:buFontTx/>
              <a:buNone/>
            </a:pPr>
            <a:endParaRPr lang="it-IT" sz="1800"/>
          </a:p>
          <a:p>
            <a:pPr algn="just">
              <a:lnSpc>
                <a:spcPct val="80000"/>
              </a:lnSpc>
              <a:buFontTx/>
              <a:buNone/>
            </a:pPr>
            <a:endParaRPr lang="it-IT" sz="1800"/>
          </a:p>
          <a:p>
            <a:pPr algn="just">
              <a:lnSpc>
                <a:spcPct val="80000"/>
              </a:lnSpc>
              <a:buFontTx/>
              <a:buNone/>
            </a:pPr>
            <a:r>
              <a:rPr lang="it-IT" sz="2000"/>
              <a:t>I materiali metallici a reticolo CCC manifestano una marcata transizione duttile-fragile</a:t>
            </a:r>
          </a:p>
          <a:p>
            <a:pPr algn="just">
              <a:lnSpc>
                <a:spcPct val="80000"/>
              </a:lnSpc>
              <a:buFontTx/>
              <a:buNone/>
            </a:pPr>
            <a:endParaRPr lang="it-IT" sz="1000"/>
          </a:p>
          <a:p>
            <a:pPr algn="just">
              <a:lnSpc>
                <a:spcPct val="80000"/>
              </a:lnSpc>
              <a:buFontTx/>
              <a:buNone/>
            </a:pPr>
            <a:r>
              <a:rPr lang="it-IT" sz="2000"/>
              <a:t>I materiali metallici a reticolo CFC generalmente manifestano solo un calo di tenacità per temperature inferiori allo zero</a:t>
            </a:r>
          </a:p>
          <a:p>
            <a:pPr algn="just">
              <a:lnSpc>
                <a:spcPct val="80000"/>
              </a:lnSpc>
              <a:buFontTx/>
              <a:buNone/>
            </a:pPr>
            <a:endParaRPr lang="it-IT" sz="2000"/>
          </a:p>
        </p:txBody>
      </p:sp>
      <p:pic>
        <p:nvPicPr>
          <p:cNvPr id="44035" name="Picture 6" descr="C:\Users\LUCUT  IOAN\Desktop\PROVE MECCANICHE\PROVA DI RESILIENZA\reticolo.jpg"/>
          <p:cNvPicPr>
            <a:picLocks noChangeAspect="1" noChangeArrowheads="1"/>
          </p:cNvPicPr>
          <p:nvPr/>
        </p:nvPicPr>
        <p:blipFill>
          <a:blip r:embed="rId2" cstate="print"/>
          <a:srcRect/>
          <a:stretch>
            <a:fillRect/>
          </a:stretch>
        </p:blipFill>
        <p:spPr bwMode="auto">
          <a:xfrm>
            <a:off x="5105400" y="1981200"/>
            <a:ext cx="3609975" cy="2743200"/>
          </a:xfrm>
          <a:prstGeom prst="rect">
            <a:avLst/>
          </a:prstGeom>
          <a:noFill/>
          <a:ln w="9525">
            <a:noFill/>
            <a:miter lim="800000"/>
            <a:headEnd/>
            <a:tailEnd/>
          </a:ln>
        </p:spPr>
      </p:pic>
      <p:sp>
        <p:nvSpPr>
          <p:cNvPr id="6"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4294967295"/>
          </p:nvPr>
        </p:nvSpPr>
        <p:spPr>
          <a:xfrm>
            <a:off x="0" y="1066800"/>
            <a:ext cx="8229600" cy="5410200"/>
          </a:xfrm>
        </p:spPr>
        <p:txBody>
          <a:bodyPr>
            <a:normAutofit lnSpcReduction="10000"/>
          </a:bodyPr>
          <a:lstStyle/>
          <a:p>
            <a:pPr algn="just">
              <a:lnSpc>
                <a:spcPct val="80000"/>
              </a:lnSpc>
              <a:buFontTx/>
              <a:buNone/>
            </a:pPr>
            <a:r>
              <a:rPr lang="it-IT" sz="2400" u="sng"/>
              <a:t>Fattori di influenza della prova Charpy</a:t>
            </a:r>
          </a:p>
          <a:p>
            <a:pPr algn="just">
              <a:lnSpc>
                <a:spcPct val="80000"/>
              </a:lnSpc>
              <a:buFontTx/>
              <a:buNone/>
            </a:pPr>
            <a:endParaRPr lang="it-IT" sz="1000" u="sng"/>
          </a:p>
          <a:p>
            <a:pPr algn="just">
              <a:lnSpc>
                <a:spcPct val="80000"/>
              </a:lnSpc>
              <a:buFontTx/>
              <a:buNone/>
            </a:pPr>
            <a:endParaRPr lang="it-IT" sz="1000" u="sng"/>
          </a:p>
          <a:p>
            <a:pPr>
              <a:lnSpc>
                <a:spcPct val="80000"/>
              </a:lnSpc>
            </a:pPr>
            <a:r>
              <a:rPr lang="it-IT" sz="2000" b="1"/>
              <a:t>Variabili relative al materiale</a:t>
            </a:r>
          </a:p>
          <a:p>
            <a:pPr marL="762000" lvl="1" indent="-304800">
              <a:lnSpc>
                <a:spcPct val="80000"/>
              </a:lnSpc>
            </a:pPr>
            <a:r>
              <a:rPr lang="it-IT" sz="1800"/>
              <a:t>grado di purezza</a:t>
            </a:r>
            <a:endParaRPr lang="it-IT" sz="1800" b="1"/>
          </a:p>
          <a:p>
            <a:pPr marL="762000" lvl="1" indent="-304800">
              <a:lnSpc>
                <a:spcPct val="80000"/>
              </a:lnSpc>
            </a:pPr>
            <a:r>
              <a:rPr lang="it-IT" sz="1800"/>
              <a:t>trattamento termico subito</a:t>
            </a:r>
            <a:endParaRPr lang="it-IT" sz="1800" b="1"/>
          </a:p>
          <a:p>
            <a:pPr marL="762000" lvl="1" indent="-304800">
              <a:lnSpc>
                <a:spcPct val="80000"/>
              </a:lnSpc>
            </a:pPr>
            <a:r>
              <a:rPr lang="it-IT" sz="1800"/>
              <a:t>posizione del prelievo di materiale</a:t>
            </a:r>
            <a:endParaRPr lang="it-IT" sz="1800" b="1"/>
          </a:p>
          <a:p>
            <a:pPr marL="762000" lvl="1" indent="-304800">
              <a:lnSpc>
                <a:spcPct val="80000"/>
              </a:lnSpc>
            </a:pPr>
            <a:r>
              <a:rPr lang="it-IT" sz="1800"/>
              <a:t>incrudimento</a:t>
            </a:r>
            <a:endParaRPr lang="it-IT" sz="1800" b="1"/>
          </a:p>
          <a:p>
            <a:pPr marL="762000" lvl="1" indent="-304800">
              <a:lnSpc>
                <a:spcPct val="80000"/>
              </a:lnSpc>
            </a:pPr>
            <a:r>
              <a:rPr lang="it-IT" sz="1800"/>
              <a:t>irradiamento subito</a:t>
            </a:r>
            <a:endParaRPr lang="it-IT" sz="1800" b="1"/>
          </a:p>
          <a:p>
            <a:pPr marL="762000" lvl="1" indent="-304800">
              <a:lnSpc>
                <a:spcPct val="80000"/>
              </a:lnSpc>
            </a:pPr>
            <a:r>
              <a:rPr lang="it-IT" sz="1800"/>
              <a:t>lavorazione plastica subita</a:t>
            </a:r>
            <a:endParaRPr lang="it-IT" sz="1800" b="1"/>
          </a:p>
          <a:p>
            <a:pPr marL="762000" lvl="1" indent="-304800">
              <a:lnSpc>
                <a:spcPct val="80000"/>
              </a:lnSpc>
            </a:pPr>
            <a:r>
              <a:rPr lang="it-IT" sz="1800"/>
              <a:t>presenza di saldature</a:t>
            </a:r>
          </a:p>
          <a:p>
            <a:pPr marL="762000" lvl="1" indent="-304800">
              <a:lnSpc>
                <a:spcPct val="80000"/>
              </a:lnSpc>
            </a:pPr>
            <a:r>
              <a:rPr lang="it-IT" sz="1800"/>
              <a:t>reticolo cristallino</a:t>
            </a:r>
          </a:p>
          <a:p>
            <a:pPr marL="762000" lvl="1" indent="-304800">
              <a:lnSpc>
                <a:spcPct val="80000"/>
              </a:lnSpc>
            </a:pPr>
            <a:r>
              <a:rPr lang="it-IT" sz="1800">
                <a:solidFill>
                  <a:srgbClr val="FF0000"/>
                </a:solidFill>
              </a:rPr>
              <a:t>dimensioni della grana cristallina</a:t>
            </a:r>
          </a:p>
          <a:p>
            <a:pPr algn="just">
              <a:lnSpc>
                <a:spcPct val="80000"/>
              </a:lnSpc>
              <a:buFontTx/>
              <a:buNone/>
            </a:pPr>
            <a:endParaRPr lang="it-IT" sz="2400"/>
          </a:p>
          <a:p>
            <a:pPr algn="just">
              <a:lnSpc>
                <a:spcPct val="80000"/>
              </a:lnSpc>
              <a:buFontTx/>
              <a:buNone/>
            </a:pPr>
            <a:r>
              <a:rPr lang="it-IT" sz="2000"/>
              <a:t>L’affinamento della grana è l’unico meccanismo di rafforzamento che eleva anche la tenacità del materiale metallico</a:t>
            </a:r>
          </a:p>
          <a:p>
            <a:pPr algn="just">
              <a:lnSpc>
                <a:spcPct val="80000"/>
              </a:lnSpc>
              <a:buFontTx/>
              <a:buNone/>
            </a:pPr>
            <a:r>
              <a:rPr lang="it-IT" sz="2000"/>
              <a:t>		</a:t>
            </a:r>
            <a:r>
              <a:rPr lang="it-IT" sz="2000">
                <a:sym typeface="Wingdings" pitchFamily="2" charset="2"/>
              </a:rPr>
              <a:t> fenomeni complessi di scorrimento</a:t>
            </a:r>
          </a:p>
          <a:p>
            <a:pPr algn="just">
              <a:lnSpc>
                <a:spcPct val="80000"/>
              </a:lnSpc>
              <a:buFontTx/>
              <a:buNone/>
            </a:pPr>
            <a:r>
              <a:rPr lang="it-IT" sz="2000">
                <a:sym typeface="Wingdings" pitchFamily="2" charset="2"/>
              </a:rPr>
              <a:t>		 i bordi grano ostacolano la propagazione delle dislocazioni</a:t>
            </a:r>
          </a:p>
          <a:p>
            <a:pPr algn="just">
              <a:lnSpc>
                <a:spcPct val="80000"/>
              </a:lnSpc>
              <a:buFontTx/>
              <a:buNone/>
            </a:pPr>
            <a:endParaRPr lang="it-IT" sz="1000">
              <a:sym typeface="Wingdings" pitchFamily="2" charset="2"/>
            </a:endParaRPr>
          </a:p>
          <a:p>
            <a:pPr algn="just">
              <a:lnSpc>
                <a:spcPct val="80000"/>
              </a:lnSpc>
              <a:buFontTx/>
              <a:buNone/>
            </a:pPr>
            <a:r>
              <a:rPr lang="it-IT" sz="2000"/>
              <a:t>		</a:t>
            </a:r>
            <a:r>
              <a:rPr lang="it-IT" sz="2000">
                <a:sym typeface="Wingdings" pitchFamily="2" charset="2"/>
              </a:rPr>
              <a:t> spostamento verso sx della curva di transizione</a:t>
            </a:r>
            <a:endParaRPr lang="it-IT" sz="2000"/>
          </a:p>
          <a:p>
            <a:pPr algn="just">
              <a:lnSpc>
                <a:spcPct val="80000"/>
              </a:lnSpc>
              <a:buFontTx/>
              <a:buNone/>
            </a:pPr>
            <a:endParaRPr lang="it-IT" sz="2000"/>
          </a:p>
          <a:p>
            <a:pPr algn="just">
              <a:lnSpc>
                <a:spcPct val="80000"/>
              </a:lnSpc>
              <a:buFontTx/>
              <a:buNone/>
            </a:pPr>
            <a:endParaRPr lang="it-IT" sz="2000"/>
          </a:p>
        </p:txBody>
      </p:sp>
      <p:sp>
        <p:nvSpPr>
          <p:cNvPr id="4"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www.itisconegliano.it/studenti/pendolo4.jpg"/>
          <p:cNvPicPr>
            <a:picLocks noChangeAspect="1" noChangeArrowheads="1"/>
          </p:cNvPicPr>
          <p:nvPr/>
        </p:nvPicPr>
        <p:blipFill>
          <a:blip r:embed="rId2" cstate="print"/>
          <a:srcRect/>
          <a:stretch>
            <a:fillRect/>
          </a:stretch>
        </p:blipFill>
        <p:spPr bwMode="auto">
          <a:xfrm>
            <a:off x="228600" y="2438400"/>
            <a:ext cx="2809875" cy="3743325"/>
          </a:xfrm>
          <a:prstGeom prst="rect">
            <a:avLst/>
          </a:prstGeom>
          <a:noFill/>
        </p:spPr>
      </p:pic>
      <p:pic>
        <p:nvPicPr>
          <p:cNvPr id="107524" name="Picture 4" descr="http://www.astralab.eu/files/contenuto_web/zoom_Vega_MH300J.JPG"/>
          <p:cNvPicPr>
            <a:picLocks noChangeAspect="1" noChangeArrowheads="1"/>
          </p:cNvPicPr>
          <p:nvPr/>
        </p:nvPicPr>
        <p:blipFill>
          <a:blip r:embed="rId3" cstate="print"/>
          <a:srcRect/>
          <a:stretch>
            <a:fillRect/>
          </a:stretch>
        </p:blipFill>
        <p:spPr bwMode="auto">
          <a:xfrm>
            <a:off x="3200400" y="1066800"/>
            <a:ext cx="2009775" cy="3743325"/>
          </a:xfrm>
          <a:prstGeom prst="rect">
            <a:avLst/>
          </a:prstGeom>
          <a:noFill/>
        </p:spPr>
      </p:pic>
      <p:pic>
        <p:nvPicPr>
          <p:cNvPr id="107526" name="Picture 6" descr="http://www.boltpalmese.it/images/tecnologia_13.jpg"/>
          <p:cNvPicPr>
            <a:picLocks noChangeAspect="1" noChangeArrowheads="1"/>
          </p:cNvPicPr>
          <p:nvPr/>
        </p:nvPicPr>
        <p:blipFill>
          <a:blip r:embed="rId4" cstate="print"/>
          <a:srcRect/>
          <a:stretch>
            <a:fillRect/>
          </a:stretch>
        </p:blipFill>
        <p:spPr bwMode="auto">
          <a:xfrm>
            <a:off x="5400675" y="2743200"/>
            <a:ext cx="3743325" cy="3743325"/>
          </a:xfrm>
          <a:prstGeom prst="rect">
            <a:avLst/>
          </a:prstGeom>
          <a:noFill/>
        </p:spPr>
      </p:pic>
      <p:sp>
        <p:nvSpPr>
          <p:cNvPr id="5"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Pendolo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Immagine 4" descr="acciaio basso-C.jpg"/>
          <p:cNvPicPr>
            <a:picLocks noChangeAspect="1"/>
          </p:cNvPicPr>
          <p:nvPr/>
        </p:nvPicPr>
        <p:blipFill>
          <a:blip r:embed="rId2" cstate="print"/>
          <a:srcRect/>
          <a:stretch>
            <a:fillRect/>
          </a:stretch>
        </p:blipFill>
        <p:spPr bwMode="auto">
          <a:xfrm>
            <a:off x="228600" y="1066800"/>
            <a:ext cx="8716963" cy="5638800"/>
          </a:xfrm>
          <a:prstGeom prst="rect">
            <a:avLst/>
          </a:prstGeom>
          <a:noFill/>
          <a:ln w="9525">
            <a:noFill/>
            <a:miter lim="800000"/>
            <a:headEnd/>
            <a:tailEnd/>
          </a:ln>
        </p:spPr>
      </p:pic>
      <p:sp>
        <p:nvSpPr>
          <p:cNvPr id="4"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Immagine 3" descr="austenitico.jpg"/>
          <p:cNvPicPr>
            <a:picLocks noChangeAspect="1"/>
          </p:cNvPicPr>
          <p:nvPr/>
        </p:nvPicPr>
        <p:blipFill>
          <a:blip r:embed="rId2" cstate="print"/>
          <a:srcRect/>
          <a:stretch>
            <a:fillRect/>
          </a:stretch>
        </p:blipFill>
        <p:spPr bwMode="auto">
          <a:xfrm>
            <a:off x="304800" y="976313"/>
            <a:ext cx="8610600" cy="5653087"/>
          </a:xfrm>
          <a:prstGeom prst="rect">
            <a:avLst/>
          </a:prstGeom>
          <a:noFill/>
          <a:ln w="9525">
            <a:noFill/>
            <a:miter lim="800000"/>
            <a:headEnd/>
            <a:tailEnd/>
          </a:ln>
        </p:spPr>
      </p:pic>
      <p:sp>
        <p:nvSpPr>
          <p:cNvPr id="4" name="Rectangle 2"/>
          <p:cNvSpPr txBox="1">
            <a:spLocks noChangeArrowheads="1"/>
          </p:cNvSpPr>
          <p:nvPr/>
        </p:nvSpPr>
        <p:spPr bwMode="auto">
          <a:xfrm>
            <a:off x="457200" y="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57200" y="1066800"/>
            <a:ext cx="8229600" cy="762000"/>
          </a:xfrm>
          <a:prstGeom prst="rect">
            <a:avLst/>
          </a:prstGeom>
          <a:noFill/>
          <a:ln w="9525">
            <a:noFill/>
            <a:miter lim="800000"/>
            <a:headEnd/>
            <a:tailEnd/>
          </a:ln>
        </p:spPr>
        <p:txBody>
          <a:bodyPr/>
          <a:lstStyle/>
          <a:p>
            <a:pPr marL="342900" indent="-342900" algn="just" eaLnBrk="0" hangingPunct="0">
              <a:lnSpc>
                <a:spcPct val="80000"/>
              </a:lnSpc>
              <a:spcBef>
                <a:spcPct val="20000"/>
              </a:spcBef>
              <a:defRPr/>
            </a:pPr>
            <a:r>
              <a:rPr lang="it-IT" sz="2400" u="sng" kern="0" dirty="0">
                <a:latin typeface="+mn-lt"/>
                <a:cs typeface="+mn-cs"/>
              </a:rPr>
              <a:t>Frattura duttile</a:t>
            </a:r>
          </a:p>
          <a:p>
            <a:pPr marL="342900" indent="-342900" algn="just" eaLnBrk="0" hangingPunct="0">
              <a:lnSpc>
                <a:spcPct val="80000"/>
              </a:lnSpc>
              <a:spcBef>
                <a:spcPct val="20000"/>
              </a:spcBef>
              <a:defRPr/>
            </a:pPr>
            <a:endParaRPr lang="it-IT" sz="1000" kern="0" dirty="0">
              <a:latin typeface="+mn-lt"/>
              <a:cs typeface="+mn-cs"/>
            </a:endParaRPr>
          </a:p>
          <a:p>
            <a:pPr marL="342900" indent="-342900" algn="just" eaLnBrk="0" hangingPunct="0">
              <a:lnSpc>
                <a:spcPct val="80000"/>
              </a:lnSpc>
              <a:spcBef>
                <a:spcPct val="20000"/>
              </a:spcBef>
              <a:defRPr/>
            </a:pPr>
            <a:r>
              <a:rPr lang="it-IT" kern="0" dirty="0">
                <a:latin typeface="+mn-lt"/>
                <a:cs typeface="+mn-cs"/>
              </a:rPr>
              <a:t>	Acciaio inossidabile Duplex (20°C)</a:t>
            </a:r>
          </a:p>
          <a:p>
            <a:pPr marL="342900" indent="-342900" algn="just" eaLnBrk="0" hangingPunct="0">
              <a:lnSpc>
                <a:spcPct val="80000"/>
              </a:lnSpc>
              <a:spcBef>
                <a:spcPct val="20000"/>
              </a:spcBef>
              <a:defRPr/>
            </a:pPr>
            <a:endParaRPr lang="it-IT" sz="2000" kern="0" dirty="0">
              <a:latin typeface="+mn-lt"/>
              <a:cs typeface="+mn-cs"/>
            </a:endParaRPr>
          </a:p>
        </p:txBody>
      </p:sp>
      <p:pic>
        <p:nvPicPr>
          <p:cNvPr id="49155" name="Picture 2" descr="F:\2507 - Zeron®100 - Transition Temperature\== newnewnew\Figure NEW\Fig4a_Wrought-Ductile.TIF"/>
          <p:cNvPicPr>
            <a:picLocks noChangeAspect="1" noChangeArrowheads="1"/>
          </p:cNvPicPr>
          <p:nvPr/>
        </p:nvPicPr>
        <p:blipFill>
          <a:blip r:embed="rId2" cstate="print"/>
          <a:srcRect/>
          <a:stretch>
            <a:fillRect/>
          </a:stretch>
        </p:blipFill>
        <p:spPr bwMode="auto">
          <a:xfrm>
            <a:off x="1676400" y="1981200"/>
            <a:ext cx="5994400" cy="4495800"/>
          </a:xfrm>
          <a:prstGeom prst="rect">
            <a:avLst/>
          </a:prstGeom>
          <a:noFill/>
          <a:ln w="9525">
            <a:noFill/>
            <a:miter lim="800000"/>
            <a:headEnd/>
            <a:tailEnd/>
          </a:ln>
        </p:spPr>
      </p:pic>
      <p:sp>
        <p:nvSpPr>
          <p:cNvPr id="5"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457200" y="1066800"/>
            <a:ext cx="8229600" cy="838200"/>
          </a:xfrm>
          <a:prstGeom prst="rect">
            <a:avLst/>
          </a:prstGeom>
          <a:noFill/>
          <a:ln w="9525">
            <a:noFill/>
            <a:miter lim="800000"/>
            <a:headEnd/>
            <a:tailEnd/>
          </a:ln>
        </p:spPr>
        <p:txBody>
          <a:bodyPr/>
          <a:lstStyle/>
          <a:p>
            <a:pPr marL="342900" indent="-342900" algn="just" eaLnBrk="0" hangingPunct="0">
              <a:lnSpc>
                <a:spcPct val="80000"/>
              </a:lnSpc>
              <a:spcBef>
                <a:spcPct val="20000"/>
              </a:spcBef>
              <a:defRPr/>
            </a:pPr>
            <a:r>
              <a:rPr lang="it-IT" sz="2400" u="sng" kern="0" dirty="0">
                <a:latin typeface="+mn-lt"/>
                <a:cs typeface="+mn-cs"/>
              </a:rPr>
              <a:t>Frattura fragile</a:t>
            </a:r>
          </a:p>
          <a:p>
            <a:pPr marL="342900" indent="-342900" algn="just" eaLnBrk="0" hangingPunct="0">
              <a:lnSpc>
                <a:spcPct val="80000"/>
              </a:lnSpc>
              <a:spcBef>
                <a:spcPct val="20000"/>
              </a:spcBef>
              <a:defRPr/>
            </a:pPr>
            <a:endParaRPr lang="it-IT" sz="1000" kern="0" dirty="0">
              <a:latin typeface="+mn-lt"/>
              <a:cs typeface="+mn-cs"/>
            </a:endParaRPr>
          </a:p>
          <a:p>
            <a:pPr marL="342900" indent="-342900" algn="just" eaLnBrk="0" hangingPunct="0">
              <a:lnSpc>
                <a:spcPct val="80000"/>
              </a:lnSpc>
              <a:spcBef>
                <a:spcPct val="20000"/>
              </a:spcBef>
              <a:defRPr/>
            </a:pPr>
            <a:r>
              <a:rPr lang="it-IT" kern="0" dirty="0">
                <a:latin typeface="+mn-lt"/>
                <a:cs typeface="+mn-cs"/>
              </a:rPr>
              <a:t>	Acciaio inossidabile Duplex (-120°C)</a:t>
            </a:r>
          </a:p>
          <a:p>
            <a:pPr marL="342900" indent="-342900" algn="just" eaLnBrk="0" hangingPunct="0">
              <a:lnSpc>
                <a:spcPct val="80000"/>
              </a:lnSpc>
              <a:spcBef>
                <a:spcPct val="20000"/>
              </a:spcBef>
              <a:defRPr/>
            </a:pPr>
            <a:endParaRPr lang="it-IT" sz="2000" kern="0" dirty="0">
              <a:latin typeface="+mn-lt"/>
              <a:cs typeface="+mn-cs"/>
            </a:endParaRPr>
          </a:p>
        </p:txBody>
      </p:sp>
      <p:pic>
        <p:nvPicPr>
          <p:cNvPr id="50179" name="Picture 2" descr="F:\2507 - Zeron®100 - Transition Temperature\Fratture\SE\20130111_BAD-MARKER\W-120N02.TIF"/>
          <p:cNvPicPr>
            <a:picLocks noChangeAspect="1" noChangeArrowheads="1"/>
          </p:cNvPicPr>
          <p:nvPr/>
        </p:nvPicPr>
        <p:blipFill>
          <a:blip r:embed="rId2" cstate="print"/>
          <a:srcRect/>
          <a:stretch>
            <a:fillRect/>
          </a:stretch>
        </p:blipFill>
        <p:spPr bwMode="auto">
          <a:xfrm>
            <a:off x="1600200" y="1981200"/>
            <a:ext cx="6096000" cy="4572000"/>
          </a:xfrm>
          <a:prstGeom prst="rect">
            <a:avLst/>
          </a:prstGeom>
          <a:noFill/>
          <a:ln w="9525">
            <a:noFill/>
            <a:miter lim="800000"/>
            <a:headEnd/>
            <a:tailEnd/>
          </a:ln>
        </p:spPr>
      </p:pic>
      <p:sp>
        <p:nvSpPr>
          <p:cNvPr id="5" name="Rectangle 2"/>
          <p:cNvSpPr txBox="1">
            <a:spLocks noChangeArrowheads="1"/>
          </p:cNvSpPr>
          <p:nvPr/>
        </p:nvSpPr>
        <p:spPr bwMode="auto">
          <a:xfrm>
            <a:off x="457200" y="152400"/>
            <a:ext cx="8229600" cy="884238"/>
          </a:xfrm>
          <a:prstGeom prst="rect">
            <a:avLst/>
          </a:prstGeom>
          <a:noFill/>
          <a:ln w="9525">
            <a:noFill/>
            <a:miter lim="800000"/>
            <a:headEnd/>
            <a:tailEnd/>
          </a:ln>
        </p:spPr>
        <p:txBody>
          <a:bodyPr anchor="ctr"/>
          <a:lstStyle/>
          <a:p>
            <a:pPr algn="ctr">
              <a:defRPr/>
            </a:pPr>
            <a:r>
              <a:rPr lang="it-IT" sz="5000" b="1" kern="0" dirty="0">
                <a:solidFill>
                  <a:schemeClr val="tx2"/>
                </a:solidFill>
                <a:latin typeface="+mj-lt"/>
                <a:ea typeface="+mj-ea"/>
                <a:cs typeface="+mj-cs"/>
              </a:rPr>
              <a:t>Prova </a:t>
            </a:r>
            <a:r>
              <a:rPr lang="it-IT" sz="5000" b="1" kern="0" dirty="0" err="1">
                <a:solidFill>
                  <a:schemeClr val="tx2"/>
                </a:solidFill>
                <a:latin typeface="+mj-lt"/>
                <a:ea typeface="+mj-ea"/>
                <a:cs typeface="+mj-cs"/>
              </a:rPr>
              <a:t>Charpy</a:t>
            </a:r>
            <a:endParaRPr lang="it-IT" sz="5000" b="1" kern="0" dirty="0">
              <a:solidFill>
                <a:schemeClr val="tx2"/>
              </a:solidFill>
              <a:latin typeface="+mj-lt"/>
              <a:ea typeface="+mj-ea"/>
              <a:cs typeface="+mj-cs"/>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xfrm>
            <a:off x="533400" y="152400"/>
            <a:ext cx="8229600" cy="884238"/>
          </a:xfrm>
        </p:spPr>
        <p:txBody>
          <a:bodyPr>
            <a:normAutofit/>
          </a:bodyPr>
          <a:lstStyle/>
          <a:p>
            <a:pPr algn="ctr" eaLnBrk="1" hangingPunct="1"/>
            <a:r>
              <a:rPr lang="it-IT" sz="4400" b="1" dirty="0"/>
              <a:t>Prove di scorrimento (UNI 5111-69)</a:t>
            </a:r>
          </a:p>
        </p:txBody>
      </p:sp>
      <p:sp>
        <p:nvSpPr>
          <p:cNvPr id="53251" name="Rectangle 3"/>
          <p:cNvSpPr>
            <a:spLocks noGrp="1" noChangeArrowheads="1"/>
          </p:cNvSpPr>
          <p:nvPr>
            <p:ph type="body" idx="4294967295"/>
          </p:nvPr>
        </p:nvSpPr>
        <p:spPr>
          <a:xfrm>
            <a:off x="381000" y="1219200"/>
            <a:ext cx="8229600" cy="5486400"/>
          </a:xfrm>
        </p:spPr>
        <p:txBody>
          <a:bodyPr/>
          <a:lstStyle/>
          <a:p>
            <a:pPr algn="just">
              <a:lnSpc>
                <a:spcPct val="80000"/>
              </a:lnSpc>
            </a:pPr>
            <a:r>
              <a:rPr lang="it-IT" sz="2400" dirty="0"/>
              <a:t>Fenomeno di deformazione continuamente crescente nel tempo</a:t>
            </a:r>
          </a:p>
          <a:p>
            <a:pPr algn="just">
              <a:lnSpc>
                <a:spcPct val="80000"/>
              </a:lnSpc>
            </a:pPr>
            <a:endParaRPr lang="it-IT" sz="1000" dirty="0"/>
          </a:p>
          <a:p>
            <a:pPr algn="just">
              <a:lnSpc>
                <a:spcPct val="80000"/>
              </a:lnSpc>
            </a:pPr>
            <a:r>
              <a:rPr lang="it-IT" sz="2400" dirty="0"/>
              <a:t>I meccanismi principali che regolano il fenomeno sono legati ai processi di incrudimento e di ricristallizzazione</a:t>
            </a:r>
          </a:p>
          <a:p>
            <a:pPr lvl="1" algn="just">
              <a:lnSpc>
                <a:spcPct val="80000"/>
              </a:lnSpc>
            </a:pPr>
            <a:r>
              <a:rPr lang="it-IT" sz="2000" dirty="0"/>
              <a:t>Slittamento dei piani cristallografici</a:t>
            </a:r>
          </a:p>
          <a:p>
            <a:pPr lvl="1" algn="just">
              <a:lnSpc>
                <a:spcPct val="80000"/>
              </a:lnSpc>
            </a:pPr>
            <a:r>
              <a:rPr lang="it-IT" sz="2000" dirty="0"/>
              <a:t>Formazione di </a:t>
            </a:r>
            <a:r>
              <a:rPr lang="it-IT" sz="2000" dirty="0" err="1"/>
              <a:t>subgrani</a:t>
            </a:r>
            <a:endParaRPr lang="it-IT" sz="2000" dirty="0"/>
          </a:p>
          <a:p>
            <a:pPr lvl="1" algn="just">
              <a:lnSpc>
                <a:spcPct val="80000"/>
              </a:lnSpc>
            </a:pPr>
            <a:r>
              <a:rPr lang="it-IT" sz="2000" dirty="0"/>
              <a:t>Scorrimento del bordo dei grani</a:t>
            </a:r>
          </a:p>
          <a:p>
            <a:pPr algn="just">
              <a:lnSpc>
                <a:spcPct val="80000"/>
              </a:lnSpc>
            </a:pPr>
            <a:endParaRPr lang="it-IT" sz="1000" dirty="0"/>
          </a:p>
          <a:p>
            <a:pPr algn="just">
              <a:lnSpc>
                <a:spcPct val="80000"/>
              </a:lnSpc>
            </a:pPr>
            <a:r>
              <a:rPr lang="it-IT" sz="2400" dirty="0"/>
              <a:t>L’importanza della temperatura è legata alla possibilità da parte del materiale di ricristallizzare</a:t>
            </a:r>
            <a:endParaRPr lang="it-IT" sz="2000" dirty="0"/>
          </a:p>
          <a:p>
            <a:pPr>
              <a:lnSpc>
                <a:spcPct val="80000"/>
              </a:lnSpc>
              <a:buFontTx/>
              <a:buNone/>
            </a:pPr>
            <a:r>
              <a:rPr lang="it-IT" sz="2000" dirty="0"/>
              <a:t>		Temperatura critica </a:t>
            </a:r>
            <a:r>
              <a:rPr lang="it-IT" sz="2000" dirty="0" err="1"/>
              <a:t>Ts</a:t>
            </a:r>
            <a:r>
              <a:rPr lang="it-IT" sz="2000" dirty="0"/>
              <a:t> &lt; </a:t>
            </a:r>
            <a:r>
              <a:rPr lang="it-IT" sz="2000" dirty="0" err="1"/>
              <a:t>Tr</a:t>
            </a:r>
            <a:r>
              <a:rPr lang="it-IT" sz="2000" dirty="0"/>
              <a:t> al di sopra della quale la 	deformazione aumenta nel tempo anche se la tensione si 	mantiene costante</a:t>
            </a:r>
          </a:p>
          <a:p>
            <a:pPr>
              <a:lnSpc>
                <a:spcPct val="80000"/>
              </a:lnSpc>
              <a:buFontTx/>
              <a:buNone/>
            </a:pPr>
            <a:endParaRPr lang="it-IT" sz="2000" dirty="0"/>
          </a:p>
          <a:p>
            <a:pPr>
              <a:lnSpc>
                <a:spcPct val="80000"/>
              </a:lnSpc>
            </a:pPr>
            <a:r>
              <a:rPr lang="it-IT" sz="2400" dirty="0"/>
              <a:t>Lo scorrimento viscoso inizia a </a:t>
            </a:r>
            <a:r>
              <a:rPr lang="it-IT" sz="2400" dirty="0" err="1"/>
              <a:t>menifestarsi</a:t>
            </a:r>
            <a:r>
              <a:rPr lang="it-IT" sz="2400" dirty="0"/>
              <a:t> per temperature omologhe (T/</a:t>
            </a:r>
            <a:r>
              <a:rPr lang="it-IT" sz="2400" dirty="0" err="1"/>
              <a:t>Tf</a:t>
            </a:r>
            <a:r>
              <a:rPr lang="it-IT" sz="2400" dirty="0"/>
              <a:t>) superiori a 0.4-0.5</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a:xfrm>
            <a:off x="457200" y="152400"/>
            <a:ext cx="8229600" cy="884238"/>
          </a:xfrm>
        </p:spPr>
        <p:txBody>
          <a:bodyPr>
            <a:normAutofit/>
          </a:bodyPr>
          <a:lstStyle/>
          <a:p>
            <a:pPr algn="ctr" eaLnBrk="1" hangingPunct="1"/>
            <a:r>
              <a:rPr lang="it-IT" sz="4400" b="1" dirty="0"/>
              <a:t>Prove di scorrimento</a:t>
            </a:r>
          </a:p>
        </p:txBody>
      </p:sp>
      <p:sp>
        <p:nvSpPr>
          <p:cNvPr id="82947" name="Rectangle 3"/>
          <p:cNvSpPr>
            <a:spLocks noGrp="1" noChangeArrowheads="1"/>
          </p:cNvSpPr>
          <p:nvPr>
            <p:ph type="body" idx="4294967295"/>
          </p:nvPr>
        </p:nvSpPr>
        <p:spPr>
          <a:xfrm>
            <a:off x="457200" y="1066800"/>
            <a:ext cx="8229600" cy="5486400"/>
          </a:xfrm>
        </p:spPr>
        <p:txBody>
          <a:bodyPr/>
          <a:lstStyle/>
          <a:p>
            <a:pPr algn="just">
              <a:lnSpc>
                <a:spcPct val="80000"/>
              </a:lnSpc>
              <a:defRPr/>
            </a:pPr>
            <a:r>
              <a:rPr lang="it-IT" sz="2400" dirty="0"/>
              <a:t>A volte è necessario verificare non tanto che per il tempo di vita desiderato non si arrivi a rottura, quanto che nel tempo le deformazioni non raggiungano valori tali da impedire il buon funzionamento del componente</a:t>
            </a:r>
          </a:p>
          <a:p>
            <a:pPr algn="just">
              <a:lnSpc>
                <a:spcPct val="80000"/>
              </a:lnSpc>
              <a:defRPr/>
            </a:pPr>
            <a:endParaRPr lang="it-IT" sz="1000" dirty="0"/>
          </a:p>
          <a:p>
            <a:pPr algn="just">
              <a:lnSpc>
                <a:spcPct val="80000"/>
              </a:lnSpc>
              <a:defRPr/>
            </a:pPr>
            <a:r>
              <a:rPr lang="it-IT" sz="2400" dirty="0"/>
              <a:t>La prova tipica è la prova di scorrimento a caldo</a:t>
            </a:r>
          </a:p>
          <a:p>
            <a:pPr algn="just">
              <a:lnSpc>
                <a:spcPct val="80000"/>
              </a:lnSpc>
              <a:defRPr/>
            </a:pPr>
            <a:endParaRPr lang="it-IT" sz="1000" dirty="0"/>
          </a:p>
          <a:p>
            <a:pPr algn="just">
              <a:lnSpc>
                <a:spcPct val="80000"/>
              </a:lnSpc>
              <a:defRPr/>
            </a:pPr>
            <a:r>
              <a:rPr lang="it-IT" sz="2400" dirty="0"/>
              <a:t>Il parametro guida è il </a:t>
            </a:r>
            <a:r>
              <a:rPr lang="it-IT" sz="2400" b="1" dirty="0"/>
              <a:t>limite di scorrimento</a:t>
            </a:r>
          </a:p>
          <a:p>
            <a:pPr>
              <a:lnSpc>
                <a:spcPct val="80000"/>
              </a:lnSpc>
              <a:buFontTx/>
              <a:buNone/>
              <a:defRPr/>
            </a:pPr>
            <a:r>
              <a:rPr lang="it-IT" sz="2000" dirty="0"/>
              <a:t>		esprime il carico unitario che provoca una data velocità di</a:t>
            </a:r>
            <a:br>
              <a:rPr lang="it-IT" sz="2000" dirty="0"/>
            </a:br>
            <a:r>
              <a:rPr lang="it-IT" sz="2000" dirty="0"/>
              <a:t>	scorrimento in un certo tempo ad una data T (costante)</a:t>
            </a:r>
          </a:p>
          <a:p>
            <a:pPr algn="just">
              <a:lnSpc>
                <a:spcPct val="80000"/>
              </a:lnSpc>
              <a:buFontTx/>
              <a:buNone/>
              <a:defRPr/>
            </a:pPr>
            <a:r>
              <a:rPr lang="it-IT" sz="2000" dirty="0"/>
              <a:t>		</a:t>
            </a:r>
            <a:r>
              <a:rPr lang="it-IT" sz="2000" dirty="0">
                <a:sym typeface="Wingdings" pitchFamily="2" charset="2"/>
              </a:rPr>
              <a:t> che provoca cioè un allungamento prefissato (1-5%) in un </a:t>
            </a:r>
            <a:br>
              <a:rPr lang="it-IT" sz="2000" dirty="0">
                <a:sym typeface="Wingdings" pitchFamily="2" charset="2"/>
              </a:rPr>
            </a:br>
            <a:r>
              <a:rPr lang="it-IT" sz="2000" dirty="0">
                <a:sym typeface="Wingdings" pitchFamily="2" charset="2"/>
              </a:rPr>
              <a:t>	     tempo prefissato a quella T</a:t>
            </a:r>
          </a:p>
          <a:p>
            <a:pPr algn="ctr">
              <a:lnSpc>
                <a:spcPct val="80000"/>
              </a:lnSpc>
              <a:buFontTx/>
              <a:buNone/>
              <a:defRPr/>
            </a:pPr>
            <a:r>
              <a:rPr lang="el-GR" sz="4800" i="1" dirty="0">
                <a:latin typeface="Times New Roman"/>
                <a:cs typeface="Times New Roman"/>
              </a:rPr>
              <a:t>σ</a:t>
            </a:r>
            <a:r>
              <a:rPr lang="it-IT" sz="3600" i="1" baseline="-25000" dirty="0">
                <a:latin typeface="+mj-lt"/>
                <a:cs typeface="Times New Roman"/>
              </a:rPr>
              <a:t>scorrimento[%]</a:t>
            </a:r>
            <a:r>
              <a:rPr lang="it-IT" sz="3600" i="1" baseline="-25000" dirty="0">
                <a:latin typeface="+mj-lt"/>
              </a:rPr>
              <a:t>/tem</a:t>
            </a:r>
            <a:r>
              <a:rPr lang="it-IT" sz="3600" i="1" baseline="-25000" dirty="0"/>
              <a:t>po[ore]/temperatura[°C]</a:t>
            </a:r>
          </a:p>
          <a:p>
            <a:pPr algn="ctr">
              <a:lnSpc>
                <a:spcPct val="80000"/>
              </a:lnSpc>
              <a:buFontTx/>
              <a:buNone/>
              <a:defRPr/>
            </a:pPr>
            <a:endParaRPr lang="it-IT" sz="3600" i="1" baseline="-25000" dirty="0"/>
          </a:p>
          <a:p>
            <a:pPr algn="just">
              <a:lnSpc>
                <a:spcPct val="80000"/>
              </a:lnSpc>
              <a:buFontTx/>
              <a:buNone/>
              <a:defRPr/>
            </a:pPr>
            <a:r>
              <a:rPr lang="it-IT" sz="2000" dirty="0"/>
              <a:t>	</a:t>
            </a:r>
            <a:r>
              <a:rPr lang="it-IT" sz="2000" u="sng" dirty="0"/>
              <a:t>Prove</a:t>
            </a:r>
          </a:p>
          <a:p>
            <a:pPr lvl="1" algn="just">
              <a:lnSpc>
                <a:spcPct val="80000"/>
              </a:lnSpc>
              <a:defRPr/>
            </a:pPr>
            <a:r>
              <a:rPr lang="it-IT" sz="2000" dirty="0"/>
              <a:t>a 10.000 ore: collaudo di materiali con comportamento già noto</a:t>
            </a:r>
          </a:p>
          <a:p>
            <a:pPr lvl="1" algn="just">
              <a:lnSpc>
                <a:spcPct val="80000"/>
              </a:lnSpc>
              <a:defRPr/>
            </a:pPr>
            <a:r>
              <a:rPr lang="it-IT" sz="2000" dirty="0"/>
              <a:t>a 100.000 ore: nuove leghe</a:t>
            </a:r>
          </a:p>
          <a:p>
            <a:pPr algn="just">
              <a:lnSpc>
                <a:spcPct val="80000"/>
              </a:lnSpc>
              <a:buFontTx/>
              <a:buNone/>
              <a:defRPr/>
            </a:pPr>
            <a:endParaRPr lang="it-IT" sz="2000" dirty="0"/>
          </a:p>
          <a:p>
            <a:pPr algn="just">
              <a:lnSpc>
                <a:spcPct val="80000"/>
              </a:lnSpc>
              <a:defRPr/>
            </a:pPr>
            <a:endParaRPr lang="it-IT" sz="4000" i="1" baseline="-250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idx="4294967295"/>
          </p:nvPr>
        </p:nvSpPr>
        <p:spPr>
          <a:xfrm>
            <a:off x="457200" y="1066800"/>
            <a:ext cx="8229600" cy="5486400"/>
          </a:xfrm>
        </p:spPr>
        <p:txBody>
          <a:bodyPr>
            <a:normAutofit lnSpcReduction="10000"/>
          </a:bodyPr>
          <a:lstStyle/>
          <a:p>
            <a:pPr algn="just">
              <a:lnSpc>
                <a:spcPct val="80000"/>
              </a:lnSpc>
              <a:buFontTx/>
              <a:buNone/>
            </a:pPr>
            <a:r>
              <a:rPr lang="it-IT" sz="2400" u="sng"/>
              <a:t>Esecuzione della prova</a:t>
            </a:r>
          </a:p>
          <a:p>
            <a:pPr algn="just">
              <a:lnSpc>
                <a:spcPct val="80000"/>
              </a:lnSpc>
              <a:buFontTx/>
              <a:buNone/>
            </a:pPr>
            <a:endParaRPr lang="it-IT" sz="1000"/>
          </a:p>
          <a:p>
            <a:pPr algn="just">
              <a:lnSpc>
                <a:spcPct val="80000"/>
              </a:lnSpc>
            </a:pPr>
            <a:r>
              <a:rPr lang="it-IT" sz="2400"/>
              <a:t>Barre a sezione circolare con rapporto tra tratto utile e lunghezza pari a 5 o 10</a:t>
            </a:r>
          </a:p>
          <a:p>
            <a:pPr algn="just">
              <a:lnSpc>
                <a:spcPct val="80000"/>
              </a:lnSpc>
            </a:pPr>
            <a:endParaRPr lang="it-IT" sz="1000"/>
          </a:p>
          <a:p>
            <a:pPr algn="just">
              <a:lnSpc>
                <a:spcPct val="80000"/>
              </a:lnSpc>
            </a:pPr>
            <a:r>
              <a:rPr lang="it-IT" sz="2400"/>
              <a:t>Molto importante è il controllo della costanza della T</a:t>
            </a:r>
          </a:p>
          <a:p>
            <a:pPr algn="just">
              <a:lnSpc>
                <a:spcPct val="80000"/>
              </a:lnSpc>
            </a:pPr>
            <a:endParaRPr lang="it-IT" sz="1000"/>
          </a:p>
          <a:p>
            <a:pPr algn="just">
              <a:lnSpc>
                <a:spcPct val="80000"/>
              </a:lnSpc>
            </a:pPr>
            <a:r>
              <a:rPr lang="it-IT" sz="2400"/>
              <a:t>Misurazione degli allungamenti</a:t>
            </a:r>
          </a:p>
          <a:p>
            <a:pPr lvl="1" algn="just">
              <a:lnSpc>
                <a:spcPct val="80000"/>
              </a:lnSpc>
            </a:pPr>
            <a:r>
              <a:rPr lang="it-IT" sz="2000"/>
              <a:t>estensimetri speciali (molto costosi)</a:t>
            </a:r>
          </a:p>
          <a:p>
            <a:pPr lvl="1" algn="just">
              <a:lnSpc>
                <a:spcPct val="80000"/>
              </a:lnSpc>
            </a:pPr>
            <a:r>
              <a:rPr lang="it-IT" sz="2000"/>
              <a:t>misura periodica con calibro centesimale</a:t>
            </a:r>
          </a:p>
          <a:p>
            <a:pPr algn="just">
              <a:lnSpc>
                <a:spcPct val="80000"/>
              </a:lnSpc>
            </a:pPr>
            <a:endParaRPr lang="it-IT" sz="1000"/>
          </a:p>
          <a:p>
            <a:pPr>
              <a:lnSpc>
                <a:spcPct val="80000"/>
              </a:lnSpc>
            </a:pPr>
            <a:r>
              <a:rPr lang="it-IT" sz="2400"/>
              <a:t>Lento riscaldamento fino alla T di prova (almeno 1 ora)</a:t>
            </a:r>
          </a:p>
          <a:p>
            <a:pPr>
              <a:lnSpc>
                <a:spcPct val="80000"/>
              </a:lnSpc>
            </a:pPr>
            <a:endParaRPr lang="it-IT" sz="1000"/>
          </a:p>
          <a:p>
            <a:pPr>
              <a:lnSpc>
                <a:spcPct val="80000"/>
              </a:lnSpc>
            </a:pPr>
            <a:r>
              <a:rPr lang="it-IT" sz="2400"/>
              <a:t>Stabilizzazione alla T di prova (20h)</a:t>
            </a:r>
          </a:p>
          <a:p>
            <a:pPr>
              <a:lnSpc>
                <a:spcPct val="80000"/>
              </a:lnSpc>
            </a:pPr>
            <a:endParaRPr lang="it-IT" sz="1000"/>
          </a:p>
          <a:p>
            <a:pPr>
              <a:lnSpc>
                <a:spcPct val="80000"/>
              </a:lnSpc>
            </a:pPr>
            <a:r>
              <a:rPr lang="it-IT" sz="2400"/>
              <a:t>Applicazione di un precarico iniziale (10% del carico)</a:t>
            </a:r>
          </a:p>
          <a:p>
            <a:pPr>
              <a:lnSpc>
                <a:spcPct val="80000"/>
              </a:lnSpc>
            </a:pPr>
            <a:endParaRPr lang="it-IT" sz="1000"/>
          </a:p>
          <a:p>
            <a:pPr>
              <a:lnSpc>
                <a:spcPct val="80000"/>
              </a:lnSpc>
            </a:pPr>
            <a:r>
              <a:rPr lang="it-IT" sz="2400"/>
              <a:t>Quando l’indicazione dello strumento misuratore resta invariata per 15 min. si rimuove il precarico, si azzera lo strumento e si applica il carico</a:t>
            </a:r>
          </a:p>
        </p:txBody>
      </p:sp>
      <p:sp>
        <p:nvSpPr>
          <p:cNvPr id="4"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a:ln>
                  <a:noFill/>
                </a:ln>
                <a:solidFill>
                  <a:schemeClr val="tx2"/>
                </a:solidFill>
                <a:effectLst/>
                <a:uLnTx/>
                <a:uFillTx/>
                <a:latin typeface="+mj-lt"/>
                <a:ea typeface="+mj-ea"/>
                <a:cs typeface="+mj-cs"/>
              </a:rPr>
              <a:t>Prove di scorrimento</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4294967295"/>
          </p:nvPr>
        </p:nvSpPr>
        <p:spPr>
          <a:xfrm>
            <a:off x="457200" y="1066800"/>
            <a:ext cx="8229600" cy="533400"/>
          </a:xfrm>
        </p:spPr>
        <p:txBody>
          <a:bodyPr/>
          <a:lstStyle/>
          <a:p>
            <a:pPr algn="just">
              <a:lnSpc>
                <a:spcPct val="80000"/>
              </a:lnSpc>
              <a:buFontTx/>
              <a:buNone/>
            </a:pPr>
            <a:r>
              <a:rPr lang="it-IT" sz="2400" u="sng" dirty="0"/>
              <a:t>Esecuzione della prova </a:t>
            </a:r>
            <a:endParaRPr lang="it-IT" sz="1000" u="sng" dirty="0"/>
          </a:p>
          <a:p>
            <a:pPr algn="just">
              <a:lnSpc>
                <a:spcPct val="80000"/>
              </a:lnSpc>
              <a:buFontTx/>
              <a:buNone/>
            </a:pPr>
            <a:endParaRPr lang="it-IT" sz="2400" u="sng" dirty="0"/>
          </a:p>
        </p:txBody>
      </p:sp>
      <p:pic>
        <p:nvPicPr>
          <p:cNvPr id="56324" name="Picture 2" descr="C:\Users\LUCUT  IOAN\Desktop\PROVE MECCANICHE\prova scorrimento.jpg"/>
          <p:cNvPicPr>
            <a:picLocks noChangeAspect="1" noChangeArrowheads="1"/>
          </p:cNvPicPr>
          <p:nvPr/>
        </p:nvPicPr>
        <p:blipFill>
          <a:blip r:embed="rId2" cstate="print"/>
          <a:srcRect/>
          <a:stretch>
            <a:fillRect/>
          </a:stretch>
        </p:blipFill>
        <p:spPr bwMode="auto">
          <a:xfrm>
            <a:off x="533400" y="1676400"/>
            <a:ext cx="8081963" cy="4724400"/>
          </a:xfrm>
          <a:prstGeom prst="rect">
            <a:avLst/>
          </a:prstGeom>
          <a:noFill/>
          <a:ln w="9525">
            <a:noFill/>
            <a:miter lim="800000"/>
            <a:headEnd/>
            <a:tailEnd/>
          </a:ln>
        </p:spPr>
      </p:pic>
      <p:sp>
        <p:nvSpPr>
          <p:cNvPr id="5"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dirty="0">
                <a:ln>
                  <a:noFill/>
                </a:ln>
                <a:solidFill>
                  <a:schemeClr val="tx2"/>
                </a:solidFill>
                <a:effectLst/>
                <a:uLnTx/>
                <a:uFillTx/>
                <a:latin typeface="+mj-lt"/>
                <a:ea typeface="+mj-ea"/>
                <a:cs typeface="+mj-cs"/>
              </a:rPr>
              <a:t>Prove di scorrimento</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www.laboratoriotosi.it/wp-content/uploads/2010/07/chi-siamo01.jpg"/>
          <p:cNvPicPr>
            <a:picLocks noChangeAspect="1" noChangeArrowheads="1"/>
          </p:cNvPicPr>
          <p:nvPr/>
        </p:nvPicPr>
        <p:blipFill>
          <a:blip r:embed="rId2" cstate="print"/>
          <a:srcRect/>
          <a:stretch>
            <a:fillRect/>
          </a:stretch>
        </p:blipFill>
        <p:spPr bwMode="auto">
          <a:xfrm>
            <a:off x="2743200" y="1295400"/>
            <a:ext cx="3276600" cy="2464005"/>
          </a:xfrm>
          <a:prstGeom prst="rect">
            <a:avLst/>
          </a:prstGeom>
          <a:noFill/>
        </p:spPr>
      </p:pic>
      <p:pic>
        <p:nvPicPr>
          <p:cNvPr id="135172" name="Picture 4" descr="http://www.laboratoriotosi.it/wp-content/uploads/2013/09/creep-testata-870x270.jpg"/>
          <p:cNvPicPr>
            <a:picLocks noChangeAspect="1" noChangeArrowheads="1"/>
          </p:cNvPicPr>
          <p:nvPr/>
        </p:nvPicPr>
        <p:blipFill>
          <a:blip r:embed="rId3" cstate="print"/>
          <a:srcRect/>
          <a:stretch>
            <a:fillRect/>
          </a:stretch>
        </p:blipFill>
        <p:spPr bwMode="auto">
          <a:xfrm>
            <a:off x="533400" y="4038600"/>
            <a:ext cx="8286750" cy="2571751"/>
          </a:xfrm>
          <a:prstGeom prst="rect">
            <a:avLst/>
          </a:prstGeom>
          <a:noFill/>
        </p:spPr>
      </p:pic>
      <p:sp>
        <p:nvSpPr>
          <p:cNvPr id="4"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dirty="0">
                <a:ln>
                  <a:noFill/>
                </a:ln>
                <a:solidFill>
                  <a:schemeClr val="tx2"/>
                </a:solidFill>
                <a:effectLst/>
                <a:uLnTx/>
                <a:uFillTx/>
                <a:latin typeface="+mj-lt"/>
                <a:ea typeface="+mj-ea"/>
                <a:cs typeface="+mj-cs"/>
              </a:rPr>
              <a:t>Prove di scorrimento</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457200" y="1066800"/>
            <a:ext cx="8229600" cy="533400"/>
          </a:xfrm>
          <a:prstGeom prst="rect">
            <a:avLst/>
          </a:prstGeom>
          <a:noFill/>
          <a:ln w="9525">
            <a:noFill/>
            <a:miter lim="800000"/>
            <a:headEnd/>
            <a:tailEnd/>
          </a:ln>
        </p:spPr>
        <p:txBody>
          <a:bodyPr/>
          <a:lstStyle/>
          <a:p>
            <a:pPr marL="342900" indent="-342900" algn="just" eaLnBrk="0" hangingPunct="0">
              <a:lnSpc>
                <a:spcPct val="80000"/>
              </a:lnSpc>
              <a:spcBef>
                <a:spcPct val="20000"/>
              </a:spcBef>
              <a:defRPr/>
            </a:pPr>
            <a:r>
              <a:rPr lang="it-IT" sz="2400" u="sng" kern="0" dirty="0">
                <a:latin typeface="+mn-lt"/>
                <a:cs typeface="+mn-cs"/>
              </a:rPr>
              <a:t>Fasi temporali</a:t>
            </a:r>
          </a:p>
        </p:txBody>
      </p:sp>
      <p:pic>
        <p:nvPicPr>
          <p:cNvPr id="57348" name="Picture 3" descr="C:\Users\LUCUT  IOAN\Desktop\PROVE MECCANICHE\fasi temporali.jpg"/>
          <p:cNvPicPr>
            <a:picLocks noChangeAspect="1" noChangeArrowheads="1"/>
          </p:cNvPicPr>
          <p:nvPr/>
        </p:nvPicPr>
        <p:blipFill>
          <a:blip r:embed="rId2" cstate="print"/>
          <a:srcRect/>
          <a:stretch>
            <a:fillRect/>
          </a:stretch>
        </p:blipFill>
        <p:spPr bwMode="auto">
          <a:xfrm>
            <a:off x="690563" y="1600200"/>
            <a:ext cx="7762875" cy="5048250"/>
          </a:xfrm>
          <a:prstGeom prst="rect">
            <a:avLst/>
          </a:prstGeom>
          <a:noFill/>
          <a:ln w="9525">
            <a:noFill/>
            <a:miter lim="800000"/>
            <a:headEnd/>
            <a:tailEnd/>
          </a:ln>
        </p:spPr>
      </p:pic>
      <p:sp>
        <p:nvSpPr>
          <p:cNvPr id="6"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a:ln>
                  <a:noFill/>
                </a:ln>
                <a:solidFill>
                  <a:schemeClr val="tx2"/>
                </a:solidFill>
                <a:effectLst/>
                <a:uLnTx/>
                <a:uFillTx/>
                <a:latin typeface="+mj-lt"/>
                <a:ea typeface="+mj-ea"/>
                <a:cs typeface="+mj-cs"/>
              </a:rPr>
              <a:t>Prove di scorrimento</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457200" y="1066800"/>
            <a:ext cx="8229600" cy="5562600"/>
          </a:xfrm>
          <a:prstGeom prst="rect">
            <a:avLst/>
          </a:prstGeom>
          <a:noFill/>
          <a:ln w="9525">
            <a:noFill/>
            <a:miter lim="800000"/>
            <a:headEnd/>
            <a:tailEnd/>
          </a:ln>
        </p:spPr>
        <p:txBody>
          <a:bodyPr/>
          <a:lstStyle/>
          <a:p>
            <a:pPr marL="342900" indent="-342900" algn="just" eaLnBrk="0" hangingPunct="0">
              <a:lnSpc>
                <a:spcPct val="80000"/>
              </a:lnSpc>
              <a:spcBef>
                <a:spcPct val="20000"/>
              </a:spcBef>
              <a:defRPr/>
            </a:pPr>
            <a:r>
              <a:rPr lang="it-IT" sz="2400" u="sng" kern="0" dirty="0">
                <a:latin typeface="+mn-lt"/>
                <a:cs typeface="+mn-cs"/>
              </a:rPr>
              <a:t>Fasi temporali</a:t>
            </a:r>
          </a:p>
          <a:p>
            <a:pPr marL="342900" indent="-342900" algn="just" eaLnBrk="0" hangingPunct="0">
              <a:lnSpc>
                <a:spcPct val="80000"/>
              </a:lnSpc>
              <a:spcBef>
                <a:spcPct val="20000"/>
              </a:spcBef>
              <a:defRPr/>
            </a:pPr>
            <a:endParaRPr lang="it-IT" sz="2400" kern="0" dirty="0">
              <a:latin typeface="+mn-lt"/>
              <a:cs typeface="+mn-cs"/>
            </a:endParaRPr>
          </a:p>
          <a:p>
            <a:pPr marL="342900" indent="-342900" algn="just" eaLnBrk="0" hangingPunct="0">
              <a:lnSpc>
                <a:spcPct val="80000"/>
              </a:lnSpc>
              <a:spcBef>
                <a:spcPct val="20000"/>
              </a:spcBef>
              <a:buFont typeface="Arial" pitchFamily="34" charset="0"/>
              <a:buChar char="•"/>
              <a:defRPr/>
            </a:pPr>
            <a:r>
              <a:rPr lang="it-IT" sz="2400" i="1" kern="0" dirty="0">
                <a:latin typeface="+mn-lt"/>
                <a:cs typeface="+mn-cs"/>
              </a:rPr>
              <a:t>Stadio primario</a:t>
            </a:r>
            <a:r>
              <a:rPr lang="it-IT" sz="2400" kern="0" dirty="0">
                <a:latin typeface="+mn-lt"/>
                <a:cs typeface="+mn-cs"/>
              </a:rPr>
              <a:t>: modesto rallentamento della velocità di deformazione per la maggior mobilità delle dislocazioni</a:t>
            </a:r>
          </a:p>
          <a:p>
            <a:pPr marL="342900" indent="-342900" algn="just" eaLnBrk="0" hangingPunct="0">
              <a:lnSpc>
                <a:spcPct val="80000"/>
              </a:lnSpc>
              <a:spcBef>
                <a:spcPct val="20000"/>
              </a:spcBef>
              <a:buFont typeface="Arial" pitchFamily="34" charset="0"/>
              <a:buChar char="•"/>
              <a:defRPr/>
            </a:pPr>
            <a:endParaRPr lang="it-IT" sz="2400" kern="0" dirty="0">
              <a:latin typeface="+mn-lt"/>
              <a:cs typeface="+mn-cs"/>
            </a:endParaRPr>
          </a:p>
          <a:p>
            <a:pPr marL="342900" indent="-342900" algn="just" eaLnBrk="0" hangingPunct="0">
              <a:lnSpc>
                <a:spcPct val="80000"/>
              </a:lnSpc>
              <a:spcBef>
                <a:spcPct val="20000"/>
              </a:spcBef>
              <a:buFont typeface="Arial" pitchFamily="34" charset="0"/>
              <a:buChar char="•"/>
              <a:defRPr/>
            </a:pPr>
            <a:r>
              <a:rPr lang="it-IT" sz="2400" i="1" kern="0" dirty="0"/>
              <a:t>Stadio secondario</a:t>
            </a:r>
            <a:r>
              <a:rPr lang="it-IT" sz="2400" kern="0" dirty="0"/>
              <a:t>: equilibrio dinamico tra la velocità di incrudimento e quella di ricristallizzazione</a:t>
            </a:r>
          </a:p>
          <a:p>
            <a:pPr marL="342900" indent="-342900" algn="just" eaLnBrk="0" hangingPunct="0">
              <a:lnSpc>
                <a:spcPct val="80000"/>
              </a:lnSpc>
              <a:spcBef>
                <a:spcPct val="20000"/>
              </a:spcBef>
              <a:defRPr/>
            </a:pPr>
            <a:r>
              <a:rPr lang="it-IT" sz="2000" kern="0" dirty="0">
                <a:latin typeface="+mn-lt"/>
                <a:cs typeface="+mn-cs"/>
              </a:rPr>
              <a:t>		</a:t>
            </a:r>
            <a:r>
              <a:rPr lang="it-IT" sz="2000" kern="0" dirty="0">
                <a:latin typeface="+mn-lt"/>
                <a:cs typeface="+mn-cs"/>
                <a:sym typeface="Wingdings" pitchFamily="2" charset="2"/>
              </a:rPr>
              <a:t> minima velocità di deformazione</a:t>
            </a:r>
          </a:p>
          <a:p>
            <a:pPr marL="342900" indent="-342900" algn="just" eaLnBrk="0" hangingPunct="0">
              <a:lnSpc>
                <a:spcPct val="80000"/>
              </a:lnSpc>
              <a:spcBef>
                <a:spcPct val="20000"/>
              </a:spcBef>
              <a:defRPr/>
            </a:pPr>
            <a:endParaRPr lang="it-IT" sz="2400" kern="0" dirty="0">
              <a:latin typeface="+mn-lt"/>
              <a:cs typeface="+mn-cs"/>
              <a:sym typeface="Wingdings" pitchFamily="2" charset="2"/>
            </a:endParaRPr>
          </a:p>
          <a:p>
            <a:pPr marL="342900" indent="-342900" algn="just" eaLnBrk="0" hangingPunct="0">
              <a:lnSpc>
                <a:spcPct val="80000"/>
              </a:lnSpc>
              <a:spcBef>
                <a:spcPct val="20000"/>
              </a:spcBef>
              <a:buFont typeface="Arial" pitchFamily="34" charset="0"/>
              <a:buChar char="•"/>
              <a:defRPr/>
            </a:pPr>
            <a:r>
              <a:rPr lang="it-IT" sz="2400" i="1" kern="0" dirty="0">
                <a:latin typeface="+mn-lt"/>
                <a:cs typeface="+mn-cs"/>
                <a:sym typeface="Wingdings" pitchFamily="2" charset="2"/>
              </a:rPr>
              <a:t>Stadio terziario</a:t>
            </a:r>
            <a:r>
              <a:rPr lang="it-IT" sz="2400" kern="0" dirty="0">
                <a:latin typeface="+mn-lt"/>
                <a:cs typeface="+mn-cs"/>
                <a:sym typeface="Wingdings" pitchFamily="2" charset="2"/>
              </a:rPr>
              <a:t>: la velocità di deformazione aumenta fino a provocare la rottura del pezzo per tre motivi</a:t>
            </a:r>
          </a:p>
          <a:p>
            <a:pPr marL="914400" lvl="1" indent="-457200" algn="just" eaLnBrk="0" hangingPunct="0">
              <a:lnSpc>
                <a:spcPct val="80000"/>
              </a:lnSpc>
              <a:spcBef>
                <a:spcPct val="20000"/>
              </a:spcBef>
              <a:buFont typeface="+mj-lt"/>
              <a:buAutoNum type="arabicPeriod"/>
              <a:defRPr/>
            </a:pPr>
            <a:r>
              <a:rPr lang="it-IT" sz="2000" kern="0" dirty="0">
                <a:latin typeface="+mn-lt"/>
                <a:cs typeface="+mn-cs"/>
                <a:sym typeface="Wingdings" pitchFamily="2" charset="2"/>
              </a:rPr>
              <a:t>Riduzione della sezione resistente (strizione)</a:t>
            </a:r>
          </a:p>
          <a:p>
            <a:pPr marL="914400" lvl="1" indent="-457200" algn="just" eaLnBrk="0" hangingPunct="0">
              <a:lnSpc>
                <a:spcPct val="80000"/>
              </a:lnSpc>
              <a:spcBef>
                <a:spcPct val="20000"/>
              </a:spcBef>
              <a:buFont typeface="+mj-lt"/>
              <a:buAutoNum type="arabicPeriod"/>
              <a:defRPr/>
            </a:pPr>
            <a:r>
              <a:rPr lang="it-IT" sz="2000" kern="0" dirty="0">
                <a:latin typeface="+mn-lt"/>
                <a:cs typeface="+mn-cs"/>
                <a:sym typeface="Wingdings" pitchFamily="2" charset="2"/>
              </a:rPr>
              <a:t>Scorrimento dei grani lungo i giunti</a:t>
            </a:r>
          </a:p>
          <a:p>
            <a:pPr marL="914400" lvl="1" indent="-457200" eaLnBrk="0" hangingPunct="0">
              <a:lnSpc>
                <a:spcPct val="80000"/>
              </a:lnSpc>
              <a:spcBef>
                <a:spcPct val="20000"/>
              </a:spcBef>
              <a:buFont typeface="+mj-lt"/>
              <a:buAutoNum type="arabicPeriod"/>
              <a:defRPr/>
            </a:pPr>
            <a:r>
              <a:rPr lang="it-IT" sz="2000" kern="0" dirty="0">
                <a:latin typeface="+mn-lt"/>
                <a:cs typeface="+mn-cs"/>
                <a:sym typeface="Wingdings" pitchFamily="2" charset="2"/>
              </a:rPr>
              <a:t>Formazione di microcricche alle intersezioni dei giunti</a:t>
            </a:r>
          </a:p>
        </p:txBody>
      </p:sp>
      <p:sp>
        <p:nvSpPr>
          <p:cNvPr id="4"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a:ln>
                  <a:noFill/>
                </a:ln>
                <a:solidFill>
                  <a:schemeClr val="tx2"/>
                </a:solidFill>
                <a:effectLst/>
                <a:uLnTx/>
                <a:uFillTx/>
                <a:latin typeface="+mj-lt"/>
                <a:ea typeface="+mj-ea"/>
                <a:cs typeface="+mj-cs"/>
              </a:rPr>
              <a:t>Prove di scorrimento</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457200" y="1066800"/>
            <a:ext cx="8229600" cy="5562600"/>
          </a:xfrm>
          <a:prstGeom prst="rect">
            <a:avLst/>
          </a:prstGeom>
          <a:noFill/>
          <a:ln w="9525">
            <a:noFill/>
            <a:miter lim="800000"/>
            <a:headEnd/>
            <a:tailEnd/>
          </a:ln>
        </p:spPr>
        <p:txBody>
          <a:bodyPr/>
          <a:lstStyle/>
          <a:p>
            <a:pPr marL="342900" indent="-342900" algn="just" eaLnBrk="0" hangingPunct="0">
              <a:lnSpc>
                <a:spcPct val="80000"/>
              </a:lnSpc>
              <a:spcBef>
                <a:spcPct val="20000"/>
              </a:spcBef>
              <a:defRPr/>
            </a:pPr>
            <a:r>
              <a:rPr lang="it-IT" sz="2400" u="sng" kern="0" dirty="0">
                <a:latin typeface="+mn-lt"/>
                <a:cs typeface="+mn-cs"/>
              </a:rPr>
              <a:t>Temperatura di </a:t>
            </a:r>
            <a:r>
              <a:rPr lang="it-IT" sz="2400" u="sng" kern="0" dirty="0" err="1">
                <a:latin typeface="+mn-lt"/>
                <a:cs typeface="+mn-cs"/>
              </a:rPr>
              <a:t>equicoesione</a:t>
            </a:r>
            <a:endParaRPr lang="it-IT" sz="2400" u="sng" kern="0" dirty="0">
              <a:latin typeface="+mn-lt"/>
              <a:cs typeface="+mn-cs"/>
            </a:endParaRPr>
          </a:p>
          <a:p>
            <a:pPr marL="342900" indent="-342900" algn="just" eaLnBrk="0" hangingPunct="0">
              <a:lnSpc>
                <a:spcPct val="80000"/>
              </a:lnSpc>
              <a:spcBef>
                <a:spcPct val="20000"/>
              </a:spcBef>
              <a:defRPr/>
            </a:pPr>
            <a:endParaRPr lang="it-IT" sz="2400" kern="0" dirty="0">
              <a:latin typeface="+mn-lt"/>
              <a:cs typeface="+mn-cs"/>
            </a:endParaRPr>
          </a:p>
          <a:p>
            <a:pPr marL="342900" indent="-342900" algn="just" eaLnBrk="0" hangingPunct="0">
              <a:lnSpc>
                <a:spcPct val="80000"/>
              </a:lnSpc>
              <a:spcBef>
                <a:spcPct val="20000"/>
              </a:spcBef>
              <a:buFont typeface="Arial" pitchFamily="34" charset="0"/>
              <a:buChar char="•"/>
              <a:defRPr/>
            </a:pPr>
            <a:r>
              <a:rPr lang="it-IT" sz="2400" kern="0" dirty="0">
                <a:latin typeface="+mn-lt"/>
                <a:cs typeface="+mn-cs"/>
              </a:rPr>
              <a:t>Poiché la deformazione dei materiali policristallini avviene per scorrimento dei piani e dei giunti, deve esistere una T di </a:t>
            </a:r>
            <a:r>
              <a:rPr lang="it-IT" sz="2400" i="1" kern="0" dirty="0" err="1">
                <a:latin typeface="+mn-lt"/>
                <a:cs typeface="+mn-cs"/>
              </a:rPr>
              <a:t>equiresistenza</a:t>
            </a:r>
            <a:r>
              <a:rPr lang="it-IT" sz="2400" kern="0" dirty="0">
                <a:latin typeface="+mn-lt"/>
                <a:cs typeface="+mn-cs"/>
              </a:rPr>
              <a:t> allo </a:t>
            </a:r>
            <a:r>
              <a:rPr lang="it-IT" sz="2400" kern="0" dirty="0" err="1">
                <a:latin typeface="+mn-lt"/>
                <a:cs typeface="+mn-cs"/>
              </a:rPr>
              <a:t>scorimento</a:t>
            </a:r>
            <a:r>
              <a:rPr lang="it-IT" sz="2400" kern="0" dirty="0">
                <a:latin typeface="+mn-lt"/>
                <a:cs typeface="+mn-cs"/>
              </a:rPr>
              <a:t> a cui entrambi i meccanismi partecipano con uguale effetti</a:t>
            </a:r>
          </a:p>
          <a:p>
            <a:pPr marL="342900" indent="-342900" algn="just" eaLnBrk="0" hangingPunct="0">
              <a:lnSpc>
                <a:spcPct val="80000"/>
              </a:lnSpc>
              <a:spcBef>
                <a:spcPct val="20000"/>
              </a:spcBef>
              <a:defRPr/>
            </a:pPr>
            <a:r>
              <a:rPr lang="it-IT" sz="2400" kern="0" dirty="0">
                <a:latin typeface="+mn-lt"/>
                <a:cs typeface="+mn-cs"/>
              </a:rPr>
              <a:t>		</a:t>
            </a:r>
            <a:r>
              <a:rPr lang="it-IT" sz="2400" kern="0" dirty="0">
                <a:latin typeface="+mn-lt"/>
                <a:cs typeface="+mn-cs"/>
                <a:sym typeface="Wingdings" pitchFamily="2" charset="2"/>
              </a:rPr>
              <a:t> </a:t>
            </a:r>
            <a:r>
              <a:rPr lang="it-IT" sz="2400" b="1" kern="0" dirty="0">
                <a:latin typeface="+mn-lt"/>
                <a:cs typeface="+mn-cs"/>
                <a:sym typeface="Wingdings" pitchFamily="2" charset="2"/>
              </a:rPr>
              <a:t>temperatura di </a:t>
            </a:r>
            <a:r>
              <a:rPr lang="it-IT" sz="2400" b="1" kern="0" dirty="0" err="1">
                <a:latin typeface="+mn-lt"/>
                <a:cs typeface="+mn-cs"/>
                <a:sym typeface="Wingdings" pitchFamily="2" charset="2"/>
              </a:rPr>
              <a:t>equicoesione</a:t>
            </a:r>
            <a:endParaRPr lang="it-IT" sz="2400" b="1" kern="0" dirty="0">
              <a:latin typeface="+mn-lt"/>
              <a:cs typeface="+mn-cs"/>
              <a:sym typeface="Wingdings" pitchFamily="2" charset="2"/>
            </a:endParaRPr>
          </a:p>
          <a:p>
            <a:pPr marL="342900" indent="-342900" algn="just" eaLnBrk="0" hangingPunct="0">
              <a:lnSpc>
                <a:spcPct val="80000"/>
              </a:lnSpc>
              <a:spcBef>
                <a:spcPct val="20000"/>
              </a:spcBef>
              <a:defRPr/>
            </a:pPr>
            <a:endParaRPr lang="it-IT" sz="1000" kern="0" dirty="0">
              <a:latin typeface="+mn-lt"/>
              <a:cs typeface="+mn-cs"/>
              <a:sym typeface="Wingdings" pitchFamily="2" charset="2"/>
            </a:endParaRPr>
          </a:p>
          <a:p>
            <a:pPr marL="342900" indent="-342900" algn="just" eaLnBrk="0" hangingPunct="0">
              <a:lnSpc>
                <a:spcPct val="80000"/>
              </a:lnSpc>
              <a:spcBef>
                <a:spcPct val="20000"/>
              </a:spcBef>
              <a:buFont typeface="Arial" pitchFamily="34" charset="0"/>
              <a:buChar char="•"/>
              <a:defRPr/>
            </a:pPr>
            <a:r>
              <a:rPr lang="it-IT" sz="2400" kern="0" dirty="0">
                <a:latin typeface="+mn-lt"/>
                <a:cs typeface="+mn-cs"/>
                <a:sym typeface="Wingdings" pitchFamily="2" charset="2"/>
              </a:rPr>
              <a:t>A temperature inferiori la frattura si presenta sempre di tipo </a:t>
            </a:r>
            <a:r>
              <a:rPr lang="it-IT" sz="2400" i="1" kern="0" dirty="0" err="1">
                <a:latin typeface="+mn-lt"/>
                <a:cs typeface="+mn-cs"/>
                <a:sym typeface="Wingdings" pitchFamily="2" charset="2"/>
              </a:rPr>
              <a:t>transcristallino</a:t>
            </a:r>
            <a:r>
              <a:rPr lang="it-IT" sz="2400" kern="0" dirty="0">
                <a:latin typeface="+mn-lt"/>
                <a:cs typeface="+mn-cs"/>
                <a:sym typeface="Wingdings" pitchFamily="2" charset="2"/>
              </a:rPr>
              <a:t> (attraverso i grani) ed è preceduta da una notevole deformazione plastica</a:t>
            </a:r>
          </a:p>
          <a:p>
            <a:pPr marL="342900" indent="-342900" algn="just" eaLnBrk="0" hangingPunct="0">
              <a:lnSpc>
                <a:spcPct val="80000"/>
              </a:lnSpc>
              <a:spcBef>
                <a:spcPct val="20000"/>
              </a:spcBef>
              <a:buFont typeface="Arial" pitchFamily="34" charset="0"/>
              <a:buChar char="•"/>
              <a:defRPr/>
            </a:pPr>
            <a:endParaRPr lang="it-IT" sz="1000" kern="0" dirty="0">
              <a:latin typeface="+mn-lt"/>
              <a:cs typeface="+mn-cs"/>
              <a:sym typeface="Wingdings" pitchFamily="2" charset="2"/>
            </a:endParaRPr>
          </a:p>
          <a:p>
            <a:pPr marL="342900" indent="-342900" algn="just" eaLnBrk="0" hangingPunct="0">
              <a:lnSpc>
                <a:spcPct val="80000"/>
              </a:lnSpc>
              <a:spcBef>
                <a:spcPct val="20000"/>
              </a:spcBef>
              <a:buFont typeface="Arial" pitchFamily="34" charset="0"/>
              <a:buChar char="•"/>
              <a:defRPr/>
            </a:pPr>
            <a:r>
              <a:rPr lang="it-IT" sz="2400" kern="0" dirty="0">
                <a:latin typeface="+mn-lt"/>
                <a:cs typeface="+mn-cs"/>
                <a:sym typeface="Wingdings" pitchFamily="2" charset="2"/>
              </a:rPr>
              <a:t>Per temperature maggiori la frattura è </a:t>
            </a:r>
            <a:r>
              <a:rPr lang="it-IT" sz="2400" kern="0" dirty="0">
                <a:sym typeface="Wingdings" pitchFamily="2" charset="2"/>
              </a:rPr>
              <a:t>essenzialmente </a:t>
            </a:r>
            <a:r>
              <a:rPr lang="it-IT" sz="2400" kern="0" dirty="0">
                <a:latin typeface="+mn-lt"/>
                <a:cs typeface="+mn-cs"/>
                <a:sym typeface="Wingdings" pitchFamily="2" charset="2"/>
              </a:rPr>
              <a:t>di tipo </a:t>
            </a:r>
            <a:r>
              <a:rPr lang="it-IT" sz="2400" i="1" kern="0" dirty="0">
                <a:latin typeface="+mn-lt"/>
                <a:cs typeface="+mn-cs"/>
                <a:sym typeface="Wingdings" pitchFamily="2" charset="2"/>
              </a:rPr>
              <a:t>intercristallino</a:t>
            </a:r>
            <a:r>
              <a:rPr lang="it-IT" sz="2400" kern="0" dirty="0">
                <a:latin typeface="+mn-lt"/>
                <a:cs typeface="+mn-cs"/>
                <a:sym typeface="Wingdings" pitchFamily="2" charset="2"/>
              </a:rPr>
              <a:t> (attraverso i bordi grano)</a:t>
            </a:r>
          </a:p>
          <a:p>
            <a:pPr marL="342900" indent="-342900" algn="just" eaLnBrk="0" hangingPunct="0">
              <a:lnSpc>
                <a:spcPct val="80000"/>
              </a:lnSpc>
              <a:spcBef>
                <a:spcPct val="20000"/>
              </a:spcBef>
              <a:defRPr/>
            </a:pPr>
            <a:r>
              <a:rPr lang="it-IT" sz="2000" kern="0" dirty="0">
                <a:latin typeface="+mn-lt"/>
                <a:cs typeface="+mn-cs"/>
                <a:sym typeface="Wingdings" pitchFamily="2" charset="2"/>
              </a:rPr>
              <a:t>		anche se risulta essere più frequentemente di tipo misto</a:t>
            </a:r>
            <a:endParaRPr lang="it-IT" sz="2000" kern="0" dirty="0">
              <a:latin typeface="+mn-lt"/>
              <a:cs typeface="+mn-cs"/>
            </a:endParaRPr>
          </a:p>
        </p:txBody>
      </p:sp>
      <p:sp>
        <p:nvSpPr>
          <p:cNvPr id="4"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a:ln>
                  <a:noFill/>
                </a:ln>
                <a:solidFill>
                  <a:schemeClr val="tx2"/>
                </a:solidFill>
                <a:effectLst/>
                <a:uLnTx/>
                <a:uFillTx/>
                <a:latin typeface="+mj-lt"/>
                <a:ea typeface="+mj-ea"/>
                <a:cs typeface="+mj-cs"/>
              </a:rPr>
              <a:t>Prove di scorrimento</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457200" y="4191000"/>
            <a:ext cx="8229600" cy="2590800"/>
          </a:xfrm>
          <a:prstGeom prst="rect">
            <a:avLst/>
          </a:prstGeom>
          <a:noFill/>
          <a:ln w="9525">
            <a:noFill/>
            <a:miter lim="800000"/>
            <a:headEnd/>
            <a:tailEnd/>
          </a:ln>
        </p:spPr>
        <p:txBody>
          <a:bodyPr/>
          <a:lstStyle/>
          <a:p>
            <a:pPr marL="342900" indent="-342900" eaLnBrk="0" hangingPunct="0">
              <a:lnSpc>
                <a:spcPct val="80000"/>
              </a:lnSpc>
              <a:spcBef>
                <a:spcPct val="20000"/>
              </a:spcBef>
              <a:defRPr/>
            </a:pPr>
            <a:r>
              <a:rPr lang="it-IT" sz="2400" kern="0" dirty="0">
                <a:latin typeface="+mn-lt"/>
                <a:cs typeface="+mn-cs"/>
              </a:rPr>
              <a:t>Tutti gli ostacoli alla restaurazione del materiale aiutano a favorire la tenuta allo scorrimento viscoso</a:t>
            </a:r>
          </a:p>
          <a:p>
            <a:pPr marL="342900" indent="-342900" eaLnBrk="0" hangingPunct="0">
              <a:lnSpc>
                <a:spcPct val="80000"/>
              </a:lnSpc>
              <a:spcBef>
                <a:spcPct val="20000"/>
              </a:spcBef>
              <a:defRPr/>
            </a:pPr>
            <a:r>
              <a:rPr lang="it-IT" sz="2400" kern="0" dirty="0">
                <a:latin typeface="+mn-lt"/>
                <a:cs typeface="+mn-cs"/>
              </a:rPr>
              <a:t>	- </a:t>
            </a:r>
            <a:r>
              <a:rPr lang="it-IT" sz="2000" kern="0" dirty="0">
                <a:latin typeface="+mn-lt"/>
                <a:cs typeface="+mn-cs"/>
              </a:rPr>
              <a:t>struttura cristallina compatta (EC o CFC)</a:t>
            </a:r>
          </a:p>
          <a:p>
            <a:pPr marL="342900" indent="-342900" eaLnBrk="0" hangingPunct="0">
              <a:lnSpc>
                <a:spcPct val="80000"/>
              </a:lnSpc>
              <a:spcBef>
                <a:spcPct val="20000"/>
              </a:spcBef>
              <a:defRPr/>
            </a:pPr>
            <a:r>
              <a:rPr lang="it-IT" sz="2000" kern="0" dirty="0">
                <a:latin typeface="+mn-lt"/>
                <a:cs typeface="+mn-cs"/>
              </a:rPr>
              <a:t>	- presenza di </a:t>
            </a:r>
            <a:r>
              <a:rPr lang="it-IT" sz="2000" kern="0" dirty="0" err="1">
                <a:latin typeface="+mn-lt"/>
                <a:cs typeface="+mn-cs"/>
              </a:rPr>
              <a:t>precpitati</a:t>
            </a:r>
            <a:r>
              <a:rPr lang="it-IT" sz="2000" kern="0" dirty="0">
                <a:latin typeface="+mn-lt"/>
                <a:cs typeface="+mn-cs"/>
              </a:rPr>
              <a:t> stabili termicamente</a:t>
            </a:r>
          </a:p>
          <a:p>
            <a:pPr marL="342900" indent="-342900" eaLnBrk="0" hangingPunct="0">
              <a:lnSpc>
                <a:spcPct val="80000"/>
              </a:lnSpc>
              <a:spcBef>
                <a:spcPct val="20000"/>
              </a:spcBef>
              <a:defRPr/>
            </a:pPr>
            <a:r>
              <a:rPr lang="it-IT" sz="2000" kern="0" dirty="0">
                <a:latin typeface="+mn-lt"/>
                <a:cs typeface="+mn-cs"/>
              </a:rPr>
              <a:t>	- la presenza dei bordi è negativa (la rottura avviene per</a:t>
            </a:r>
            <a:br>
              <a:rPr lang="it-IT" sz="2000" kern="0" dirty="0">
                <a:latin typeface="+mn-lt"/>
                <a:cs typeface="+mn-cs"/>
              </a:rPr>
            </a:br>
            <a:r>
              <a:rPr lang="it-IT" sz="2000" kern="0" dirty="0">
                <a:latin typeface="+mn-lt"/>
                <a:cs typeface="+mn-cs"/>
              </a:rPr>
              <a:t>  </a:t>
            </a:r>
            <a:r>
              <a:rPr lang="it-IT" sz="2000" kern="0" dirty="0" err="1">
                <a:latin typeface="+mn-lt"/>
                <a:cs typeface="+mn-cs"/>
              </a:rPr>
              <a:t>decoesione</a:t>
            </a:r>
            <a:r>
              <a:rPr lang="it-IT" sz="2000" kern="0" dirty="0">
                <a:latin typeface="+mn-lt"/>
                <a:cs typeface="+mn-cs"/>
              </a:rPr>
              <a:t>)</a:t>
            </a:r>
          </a:p>
          <a:p>
            <a:pPr marL="342900" indent="-342900" eaLnBrk="0" hangingPunct="0">
              <a:lnSpc>
                <a:spcPct val="80000"/>
              </a:lnSpc>
              <a:spcBef>
                <a:spcPct val="20000"/>
              </a:spcBef>
              <a:defRPr/>
            </a:pPr>
            <a:r>
              <a:rPr lang="it-IT" sz="2000" kern="0" dirty="0">
                <a:latin typeface="+mn-lt"/>
                <a:cs typeface="+mn-cs"/>
              </a:rPr>
              <a:t>		</a:t>
            </a:r>
            <a:r>
              <a:rPr lang="it-IT" sz="2000" kern="0" dirty="0">
                <a:latin typeface="+mn-lt"/>
                <a:cs typeface="+mn-cs"/>
                <a:sym typeface="Wingdings" pitchFamily="2" charset="2"/>
              </a:rPr>
              <a:t> sviluppo di materiali a solidificazione orientata o</a:t>
            </a:r>
          </a:p>
          <a:p>
            <a:pPr marL="342900" indent="-342900" eaLnBrk="0" hangingPunct="0">
              <a:lnSpc>
                <a:spcPct val="80000"/>
              </a:lnSpc>
              <a:spcBef>
                <a:spcPct val="20000"/>
              </a:spcBef>
              <a:defRPr/>
            </a:pPr>
            <a:r>
              <a:rPr lang="it-IT" sz="2000" kern="0" dirty="0">
                <a:latin typeface="+mn-lt"/>
                <a:cs typeface="+mn-cs"/>
                <a:sym typeface="Wingdings" pitchFamily="2" charset="2"/>
              </a:rPr>
              <a:t>		     monocristalli</a:t>
            </a:r>
            <a:endParaRPr lang="it-IT" sz="2000" kern="0" dirty="0">
              <a:latin typeface="+mn-lt"/>
              <a:cs typeface="+mn-cs"/>
            </a:endParaRPr>
          </a:p>
        </p:txBody>
      </p:sp>
      <p:pic>
        <p:nvPicPr>
          <p:cNvPr id="60420" name="Picture 2" descr="C:\Users\LUCUT  IOAN\Desktop\PROVE MECCANICHE\fasi.jpg"/>
          <p:cNvPicPr>
            <a:picLocks noChangeAspect="1" noChangeArrowheads="1"/>
          </p:cNvPicPr>
          <p:nvPr/>
        </p:nvPicPr>
        <p:blipFill>
          <a:blip r:embed="rId2" cstate="print"/>
          <a:srcRect/>
          <a:stretch>
            <a:fillRect/>
          </a:stretch>
        </p:blipFill>
        <p:spPr bwMode="auto">
          <a:xfrm>
            <a:off x="895350" y="1104900"/>
            <a:ext cx="7353300" cy="2857500"/>
          </a:xfrm>
          <a:prstGeom prst="rect">
            <a:avLst/>
          </a:prstGeom>
          <a:noFill/>
          <a:ln w="9525">
            <a:noFill/>
            <a:miter lim="800000"/>
            <a:headEnd/>
            <a:tailEnd/>
          </a:ln>
        </p:spPr>
      </p:pic>
      <p:sp>
        <p:nvSpPr>
          <p:cNvPr id="6"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a:ln>
                  <a:noFill/>
                </a:ln>
                <a:solidFill>
                  <a:schemeClr val="tx2"/>
                </a:solidFill>
                <a:effectLst/>
                <a:uLnTx/>
                <a:uFillTx/>
                <a:latin typeface="+mj-lt"/>
                <a:ea typeface="+mj-ea"/>
                <a:cs typeface="+mj-cs"/>
              </a:rPr>
              <a:t>Prove di scorrimento</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7" name="Picture 2" descr="C:\Users\LUCUT  IOAN\Desktop\PROVE MECCANICHE\scorrimento.jpg"/>
          <p:cNvPicPr>
            <a:picLocks noChangeAspect="1" noChangeArrowheads="1"/>
          </p:cNvPicPr>
          <p:nvPr/>
        </p:nvPicPr>
        <p:blipFill>
          <a:blip r:embed="rId2" cstate="print"/>
          <a:srcRect/>
          <a:stretch>
            <a:fillRect/>
          </a:stretch>
        </p:blipFill>
        <p:spPr bwMode="auto">
          <a:xfrm>
            <a:off x="304800" y="1905000"/>
            <a:ext cx="8437563" cy="3657600"/>
          </a:xfrm>
          <a:prstGeom prst="rect">
            <a:avLst/>
          </a:prstGeom>
          <a:noFill/>
          <a:ln w="9525">
            <a:noFill/>
            <a:miter lim="800000"/>
            <a:headEnd/>
            <a:tailEnd/>
          </a:ln>
        </p:spPr>
      </p:pic>
      <p:sp>
        <p:nvSpPr>
          <p:cNvPr id="5" name="Rectangle 3"/>
          <p:cNvSpPr txBox="1">
            <a:spLocks noChangeArrowheads="1"/>
          </p:cNvSpPr>
          <p:nvPr/>
        </p:nvSpPr>
        <p:spPr bwMode="auto">
          <a:xfrm>
            <a:off x="457200" y="1066800"/>
            <a:ext cx="8229600" cy="533400"/>
          </a:xfrm>
          <a:prstGeom prst="rect">
            <a:avLst/>
          </a:prstGeom>
          <a:noFill/>
          <a:ln w="9525">
            <a:noFill/>
            <a:miter lim="800000"/>
            <a:headEnd/>
            <a:tailEnd/>
          </a:ln>
        </p:spPr>
        <p:txBody>
          <a:bodyPr/>
          <a:lstStyle/>
          <a:p>
            <a:pPr marL="342900" indent="-342900" algn="just" eaLnBrk="0" hangingPunct="0">
              <a:lnSpc>
                <a:spcPct val="80000"/>
              </a:lnSpc>
              <a:spcBef>
                <a:spcPct val="20000"/>
              </a:spcBef>
              <a:defRPr/>
            </a:pPr>
            <a:r>
              <a:rPr lang="it-IT" sz="2400" u="sng" kern="0" dirty="0">
                <a:latin typeface="+mn-lt"/>
                <a:cs typeface="+mn-cs"/>
              </a:rPr>
              <a:t>Diagrammi e risultati della prova</a:t>
            </a:r>
          </a:p>
        </p:txBody>
      </p:sp>
      <p:sp>
        <p:nvSpPr>
          <p:cNvPr id="6"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a:ln>
                  <a:noFill/>
                </a:ln>
                <a:solidFill>
                  <a:schemeClr val="tx2"/>
                </a:solidFill>
                <a:effectLst/>
                <a:uLnTx/>
                <a:uFillTx/>
                <a:latin typeface="+mj-lt"/>
                <a:ea typeface="+mj-ea"/>
                <a:cs typeface="+mj-cs"/>
              </a:rPr>
              <a:t>Prove di scorrimento</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body" idx="4294967295"/>
          </p:nvPr>
        </p:nvSpPr>
        <p:spPr>
          <a:xfrm>
            <a:off x="457200" y="1371600"/>
            <a:ext cx="8229600" cy="5486400"/>
          </a:xfrm>
        </p:spPr>
        <p:txBody>
          <a:bodyPr/>
          <a:lstStyle/>
          <a:p>
            <a:pPr algn="just">
              <a:lnSpc>
                <a:spcPct val="80000"/>
              </a:lnSpc>
              <a:buFontTx/>
              <a:buNone/>
            </a:pPr>
            <a:r>
              <a:rPr lang="it-IT" sz="2400" dirty="0"/>
              <a:t>Dal diagramma si possono ricavare</a:t>
            </a:r>
          </a:p>
          <a:p>
            <a:pPr algn="just">
              <a:lnSpc>
                <a:spcPct val="80000"/>
              </a:lnSpc>
              <a:buFontTx/>
              <a:buNone/>
            </a:pPr>
            <a:endParaRPr lang="it-IT" sz="1000" dirty="0"/>
          </a:p>
          <a:p>
            <a:pPr>
              <a:lnSpc>
                <a:spcPct val="80000"/>
              </a:lnSpc>
            </a:pPr>
            <a:r>
              <a:rPr lang="it-IT" sz="2400" dirty="0"/>
              <a:t>tratto A</a:t>
            </a:r>
            <a:r>
              <a:rPr lang="it-IT" sz="2400" baseline="-25000" dirty="0"/>
              <a:t>1</a:t>
            </a:r>
            <a:r>
              <a:rPr lang="it-IT" sz="2400" dirty="0"/>
              <a:t>-A: deformazione plastica istantanea all’applicazione del carico</a:t>
            </a:r>
          </a:p>
          <a:p>
            <a:pPr algn="just">
              <a:lnSpc>
                <a:spcPct val="80000"/>
              </a:lnSpc>
            </a:pPr>
            <a:endParaRPr lang="it-IT" sz="1000" dirty="0"/>
          </a:p>
          <a:p>
            <a:pPr>
              <a:lnSpc>
                <a:spcPct val="80000"/>
              </a:lnSpc>
            </a:pPr>
            <a:r>
              <a:rPr lang="it-IT" sz="2400" dirty="0"/>
              <a:t>Rapporto (F</a:t>
            </a:r>
            <a:r>
              <a:rPr lang="it-IT" sz="2400" baseline="-25000" dirty="0"/>
              <a:t>1</a:t>
            </a:r>
            <a:r>
              <a:rPr lang="it-IT" sz="2400" dirty="0"/>
              <a:t>-F)/(t</a:t>
            </a:r>
            <a:r>
              <a:rPr lang="it-IT" sz="2400" baseline="-25000" dirty="0"/>
              <a:t>1</a:t>
            </a:r>
            <a:r>
              <a:rPr lang="it-IT" sz="2400" dirty="0"/>
              <a:t>-t): velocità di scorrimento dello stadio stazionario</a:t>
            </a:r>
          </a:p>
          <a:p>
            <a:pPr algn="just">
              <a:lnSpc>
                <a:spcPct val="80000"/>
              </a:lnSpc>
            </a:pPr>
            <a:endParaRPr lang="it-IT" sz="1000" dirty="0"/>
          </a:p>
          <a:p>
            <a:pPr algn="just">
              <a:lnSpc>
                <a:spcPct val="80000"/>
              </a:lnSpc>
            </a:pPr>
            <a:r>
              <a:rPr lang="it-IT" sz="2400" dirty="0"/>
              <a:t>tratto F-N: tratto a velocità quasi costante e minima</a:t>
            </a:r>
            <a:endParaRPr lang="it-IT" sz="2000" dirty="0"/>
          </a:p>
          <a:p>
            <a:pPr algn="just">
              <a:lnSpc>
                <a:spcPct val="80000"/>
              </a:lnSpc>
            </a:pPr>
            <a:endParaRPr lang="it-IT" sz="1000" dirty="0"/>
          </a:p>
          <a:p>
            <a:pPr>
              <a:lnSpc>
                <a:spcPct val="80000"/>
              </a:lnSpc>
            </a:pPr>
            <a:r>
              <a:rPr lang="it-IT" sz="2400" dirty="0"/>
              <a:t>tratto M-M’: allungamento plastico totale</a:t>
            </a:r>
          </a:p>
          <a:p>
            <a:pPr>
              <a:lnSpc>
                <a:spcPct val="80000"/>
              </a:lnSpc>
            </a:pPr>
            <a:endParaRPr lang="it-IT" sz="1000" dirty="0"/>
          </a:p>
          <a:p>
            <a:pPr>
              <a:lnSpc>
                <a:spcPct val="80000"/>
              </a:lnSpc>
            </a:pPr>
            <a:r>
              <a:rPr lang="it-IT" sz="2400" dirty="0"/>
              <a:t>tratto D-D’: allungamento plastico a rottura</a:t>
            </a:r>
          </a:p>
          <a:p>
            <a:pPr>
              <a:lnSpc>
                <a:spcPct val="80000"/>
              </a:lnSpc>
            </a:pPr>
            <a:endParaRPr lang="it-IT" sz="1000" dirty="0"/>
          </a:p>
          <a:p>
            <a:pPr>
              <a:lnSpc>
                <a:spcPct val="80000"/>
              </a:lnSpc>
            </a:pPr>
            <a:r>
              <a:rPr lang="it-IT" sz="2400" dirty="0"/>
              <a:t>tratto N-M’: contrazione elastica istantanea alla rimozione del carico</a:t>
            </a:r>
          </a:p>
        </p:txBody>
      </p:sp>
      <p:sp>
        <p:nvSpPr>
          <p:cNvPr id="4"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a:ln>
                  <a:noFill/>
                </a:ln>
                <a:solidFill>
                  <a:schemeClr val="tx2"/>
                </a:solidFill>
                <a:effectLst/>
                <a:uLnTx/>
                <a:uFillTx/>
                <a:latin typeface="+mj-lt"/>
                <a:ea typeface="+mj-ea"/>
                <a:cs typeface="+mj-cs"/>
              </a:rPr>
              <a:t>Prove di scorrimento</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4294967295"/>
          </p:nvPr>
        </p:nvSpPr>
        <p:spPr>
          <a:xfrm>
            <a:off x="457200" y="1066800"/>
            <a:ext cx="8229600" cy="5486400"/>
          </a:xfrm>
        </p:spPr>
        <p:txBody>
          <a:bodyPr/>
          <a:lstStyle/>
          <a:p>
            <a:pPr algn="just">
              <a:lnSpc>
                <a:spcPct val="80000"/>
              </a:lnSpc>
              <a:buFontTx/>
              <a:buNone/>
            </a:pPr>
            <a:r>
              <a:rPr lang="it-IT" sz="2400" u="sng"/>
              <a:t>Stime previsionali</a:t>
            </a:r>
          </a:p>
          <a:p>
            <a:pPr algn="just">
              <a:lnSpc>
                <a:spcPct val="80000"/>
              </a:lnSpc>
              <a:buFontTx/>
              <a:buNone/>
            </a:pPr>
            <a:endParaRPr lang="it-IT" sz="1000"/>
          </a:p>
          <a:p>
            <a:pPr>
              <a:lnSpc>
                <a:spcPct val="80000"/>
              </a:lnSpc>
            </a:pPr>
            <a:r>
              <a:rPr lang="it-IT" sz="2400"/>
              <a:t>Una lega non può essere impiegata ad elevata T senza prima conoscere il suo comportamento in queste condizioni</a:t>
            </a:r>
          </a:p>
          <a:p>
            <a:pPr>
              <a:lnSpc>
                <a:spcPct val="80000"/>
              </a:lnSpc>
              <a:buFontTx/>
              <a:buNone/>
            </a:pPr>
            <a:r>
              <a:rPr lang="it-IT" sz="2400"/>
              <a:t>		</a:t>
            </a:r>
            <a:r>
              <a:rPr lang="it-IT" sz="2000"/>
              <a:t>la raccolta dati diventa problematica per usi prolungati</a:t>
            </a:r>
          </a:p>
          <a:p>
            <a:pPr algn="just">
              <a:lnSpc>
                <a:spcPct val="80000"/>
              </a:lnSpc>
            </a:pPr>
            <a:endParaRPr lang="it-IT" sz="1000"/>
          </a:p>
          <a:p>
            <a:pPr>
              <a:lnSpc>
                <a:spcPct val="80000"/>
              </a:lnSpc>
            </a:pPr>
            <a:r>
              <a:rPr lang="it-IT" sz="2400" b="1"/>
              <a:t>Relazione di Larson-Miller</a:t>
            </a:r>
          </a:p>
          <a:p>
            <a:pPr lvl="1">
              <a:lnSpc>
                <a:spcPct val="80000"/>
              </a:lnSpc>
            </a:pPr>
            <a:r>
              <a:rPr lang="it-IT" sz="2000"/>
              <a:t>le deformazioni a rottura avvengono sia per salto delle dislocazioni sia per scorrimento dei giunti cristallini</a:t>
            </a:r>
            <a:br>
              <a:rPr lang="it-IT" sz="2000"/>
            </a:br>
            <a:r>
              <a:rPr lang="it-IT" sz="2000"/>
              <a:t>	</a:t>
            </a:r>
            <a:r>
              <a:rPr lang="it-IT" sz="2000">
                <a:sym typeface="Wingdings" pitchFamily="2" charset="2"/>
              </a:rPr>
              <a:t> fenomeni di tipo diffusivo</a:t>
            </a:r>
            <a:endParaRPr lang="it-IT" sz="2000"/>
          </a:p>
          <a:p>
            <a:pPr lvl="1" algn="just">
              <a:lnSpc>
                <a:spcPct val="80000"/>
              </a:lnSpc>
            </a:pPr>
            <a:r>
              <a:rPr lang="it-IT" sz="2000"/>
              <a:t>correlazione T-t analoga a quella di Arrhenius (1/T vs. logt)</a:t>
            </a:r>
          </a:p>
          <a:p>
            <a:pPr lvl="1" algn="just">
              <a:lnSpc>
                <a:spcPct val="80000"/>
              </a:lnSpc>
            </a:pPr>
            <a:r>
              <a:rPr lang="it-IT" sz="2000"/>
              <a:t>per un determinato livello di tensione, una lega possiede sempre lo stesso parametro (di Larson-Miller - PLM)</a:t>
            </a:r>
          </a:p>
          <a:p>
            <a:pPr lvl="2" algn="just">
              <a:lnSpc>
                <a:spcPct val="80000"/>
              </a:lnSpc>
              <a:buFont typeface="Wingdings" pitchFamily="2" charset="2"/>
              <a:buChar char="à"/>
            </a:pPr>
            <a:r>
              <a:rPr lang="it-IT" sz="2000"/>
              <a:t> il tempo di rottura a una determinata tensione varia con la T</a:t>
            </a:r>
            <a:br>
              <a:rPr lang="it-IT" sz="2000"/>
            </a:br>
            <a:r>
              <a:rPr lang="it-IT" sz="2000"/>
              <a:t> di prova senza che vari tale parametro</a:t>
            </a:r>
          </a:p>
          <a:p>
            <a:pPr lvl="2" algn="just">
              <a:lnSpc>
                <a:spcPct val="80000"/>
              </a:lnSpc>
              <a:buFontTx/>
              <a:buNone/>
            </a:pPr>
            <a:endParaRPr lang="it-IT" sz="1000"/>
          </a:p>
          <a:p>
            <a:pPr lvl="1" algn="just">
              <a:lnSpc>
                <a:spcPct val="80000"/>
              </a:lnSpc>
              <a:buFont typeface="Wingdings" pitchFamily="2" charset="2"/>
              <a:buChar char="à"/>
            </a:pPr>
            <a:r>
              <a:rPr lang="it-IT" sz="2000"/>
              <a:t> Diagrammando la relazione di L-M per differenti livelli di tensione si ottengono rette con pendenza PLM</a:t>
            </a:r>
          </a:p>
        </p:txBody>
      </p:sp>
      <p:sp>
        <p:nvSpPr>
          <p:cNvPr id="4"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a:ln>
                  <a:noFill/>
                </a:ln>
                <a:solidFill>
                  <a:schemeClr val="tx2"/>
                </a:solidFill>
                <a:effectLst/>
                <a:uLnTx/>
                <a:uFillTx/>
                <a:latin typeface="+mj-lt"/>
                <a:ea typeface="+mj-ea"/>
                <a:cs typeface="+mj-cs"/>
              </a:rPr>
              <a:t>Prove di scorrimento</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type="body" idx="4294967295"/>
          </p:nvPr>
        </p:nvSpPr>
        <p:spPr>
          <a:xfrm>
            <a:off x="457200" y="1066800"/>
            <a:ext cx="8229600" cy="5486400"/>
          </a:xfrm>
        </p:spPr>
        <p:txBody>
          <a:bodyPr/>
          <a:lstStyle/>
          <a:p>
            <a:pPr algn="just">
              <a:lnSpc>
                <a:spcPct val="80000"/>
              </a:lnSpc>
              <a:buFontTx/>
              <a:buNone/>
            </a:pPr>
            <a:r>
              <a:rPr lang="it-IT" sz="2400" u="sng"/>
              <a:t>Fattori di influenza</a:t>
            </a:r>
            <a:endParaRPr lang="it-IT" sz="1000" u="sng"/>
          </a:p>
          <a:p>
            <a:pPr algn="just">
              <a:lnSpc>
                <a:spcPct val="80000"/>
              </a:lnSpc>
              <a:buFontTx/>
              <a:buNone/>
            </a:pPr>
            <a:endParaRPr lang="it-IT" sz="1000" u="sng"/>
          </a:p>
          <a:p>
            <a:pPr algn="just">
              <a:lnSpc>
                <a:spcPct val="80000"/>
              </a:lnSpc>
            </a:pPr>
            <a:r>
              <a:rPr lang="it-IT" sz="2400"/>
              <a:t>Composizione</a:t>
            </a:r>
          </a:p>
          <a:p>
            <a:pPr lvl="1" algn="just">
              <a:lnSpc>
                <a:spcPct val="80000"/>
              </a:lnSpc>
            </a:pPr>
            <a:r>
              <a:rPr lang="it-IT" sz="2000"/>
              <a:t>la natura della lega determina la temperatura critica Ts</a:t>
            </a:r>
          </a:p>
          <a:p>
            <a:pPr lvl="1" algn="just">
              <a:lnSpc>
                <a:spcPct val="80000"/>
              </a:lnSpc>
            </a:pPr>
            <a:r>
              <a:rPr lang="it-IT" sz="2000"/>
              <a:t>il reticolo svolge un ruolo essenziale</a:t>
            </a:r>
          </a:p>
          <a:p>
            <a:pPr lvl="1" algn="just">
              <a:lnSpc>
                <a:spcPct val="80000"/>
              </a:lnSpc>
            </a:pPr>
            <a:r>
              <a:rPr lang="it-IT" sz="2000"/>
              <a:t>gli oligo-elementi (in particolare B e Zr) aumentano la resistenza al creep</a:t>
            </a:r>
          </a:p>
          <a:p>
            <a:pPr algn="just">
              <a:lnSpc>
                <a:spcPct val="80000"/>
              </a:lnSpc>
            </a:pPr>
            <a:endParaRPr lang="it-IT" sz="2400"/>
          </a:p>
          <a:p>
            <a:pPr algn="just">
              <a:lnSpc>
                <a:spcPct val="80000"/>
              </a:lnSpc>
            </a:pPr>
            <a:r>
              <a:rPr lang="it-IT" sz="2400"/>
              <a:t>Trattamenti termici e meccanici</a:t>
            </a:r>
          </a:p>
          <a:p>
            <a:pPr lvl="1" algn="just">
              <a:lnSpc>
                <a:spcPct val="80000"/>
              </a:lnSpc>
            </a:pPr>
            <a:r>
              <a:rPr lang="it-IT" sz="2000"/>
              <a:t>sono da preferire quei trattamenti atti a ridurre la superficie dei giunti stessi (normalizzazione o ricottura)</a:t>
            </a:r>
          </a:p>
          <a:p>
            <a:pPr lvl="1" algn="just">
              <a:lnSpc>
                <a:spcPct val="80000"/>
              </a:lnSpc>
            </a:pPr>
            <a:r>
              <a:rPr lang="it-IT" sz="2000"/>
              <a:t>la deformazione plastica a freddo rallenta lo scorrimento come anche la precipitazione submicroscopica all’interno dei cristalli</a:t>
            </a:r>
          </a:p>
          <a:p>
            <a:pPr algn="just">
              <a:lnSpc>
                <a:spcPct val="80000"/>
              </a:lnSpc>
            </a:pPr>
            <a:endParaRPr lang="it-IT" sz="2400"/>
          </a:p>
          <a:p>
            <a:pPr algn="just">
              <a:lnSpc>
                <a:spcPct val="80000"/>
              </a:lnSpc>
            </a:pPr>
            <a:r>
              <a:rPr lang="it-IT" sz="2400"/>
              <a:t>Processo di fabbricazione</a:t>
            </a:r>
          </a:p>
          <a:p>
            <a:pPr lvl="1" algn="just">
              <a:lnSpc>
                <a:spcPct val="80000"/>
              </a:lnSpc>
            </a:pPr>
            <a:r>
              <a:rPr lang="it-IT" sz="2000"/>
              <a:t>lo scopo è quello di esaltare la composizione del materiale ed eliminare le impurezze gassose</a:t>
            </a:r>
          </a:p>
        </p:txBody>
      </p:sp>
      <p:sp>
        <p:nvSpPr>
          <p:cNvPr id="4"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a:ln>
                  <a:noFill/>
                </a:ln>
                <a:solidFill>
                  <a:schemeClr val="tx2"/>
                </a:solidFill>
                <a:effectLst/>
                <a:uLnTx/>
                <a:uFillTx/>
                <a:latin typeface="+mj-lt"/>
                <a:ea typeface="+mj-ea"/>
                <a:cs typeface="+mj-cs"/>
              </a:rPr>
              <a:t>Prove di scorrimento</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2" descr="C:\Users\LUCUT  IOAN\Desktop\PROVE MECCANICHE\esempio creep.jpg"/>
          <p:cNvPicPr>
            <a:picLocks noChangeAspect="1" noChangeArrowheads="1"/>
          </p:cNvPicPr>
          <p:nvPr/>
        </p:nvPicPr>
        <p:blipFill>
          <a:blip r:embed="rId2" cstate="print"/>
          <a:srcRect/>
          <a:stretch>
            <a:fillRect/>
          </a:stretch>
        </p:blipFill>
        <p:spPr bwMode="auto">
          <a:xfrm>
            <a:off x="581025" y="1390650"/>
            <a:ext cx="7981950" cy="4857750"/>
          </a:xfrm>
          <a:prstGeom prst="rect">
            <a:avLst/>
          </a:prstGeom>
          <a:noFill/>
          <a:ln w="9525">
            <a:noFill/>
            <a:miter lim="800000"/>
            <a:headEnd/>
            <a:tailEnd/>
          </a:ln>
        </p:spPr>
      </p:pic>
      <p:sp>
        <p:nvSpPr>
          <p:cNvPr id="4"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dirty="0">
                <a:ln>
                  <a:noFill/>
                </a:ln>
                <a:solidFill>
                  <a:schemeClr val="tx2"/>
                </a:solidFill>
                <a:effectLst/>
                <a:uLnTx/>
                <a:uFillTx/>
                <a:latin typeface="+mj-lt"/>
                <a:ea typeface="+mj-ea"/>
                <a:cs typeface="+mj-cs"/>
              </a:rPr>
              <a:t>Esempi</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1026" name="Picture 2"/>
          <p:cNvPicPr>
            <a:picLocks noChangeAspect="1" noChangeArrowheads="1"/>
          </p:cNvPicPr>
          <p:nvPr/>
        </p:nvPicPr>
        <p:blipFill>
          <a:blip r:embed="rId2" cstate="print"/>
          <a:srcRect l="31625" t="38542" r="29722" b="16667"/>
          <a:stretch>
            <a:fillRect/>
          </a:stretch>
        </p:blipFill>
        <p:spPr bwMode="auto">
          <a:xfrm>
            <a:off x="609600" y="1219200"/>
            <a:ext cx="8077200" cy="5262418"/>
          </a:xfrm>
          <a:prstGeom prst="rect">
            <a:avLst/>
          </a:prstGeom>
          <a:noFill/>
          <a:ln w="9525">
            <a:noFill/>
            <a:miter lim="800000"/>
            <a:headEnd/>
            <a:tailEnd/>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2050" name="Picture 2"/>
          <p:cNvPicPr>
            <a:picLocks noChangeAspect="1" noChangeArrowheads="1"/>
          </p:cNvPicPr>
          <p:nvPr/>
        </p:nvPicPr>
        <p:blipFill>
          <a:blip r:embed="rId2" cstate="print"/>
          <a:srcRect l="31625" t="34375" r="29722" b="16667"/>
          <a:stretch>
            <a:fillRect/>
          </a:stretch>
        </p:blipFill>
        <p:spPr bwMode="auto">
          <a:xfrm>
            <a:off x="762000" y="1143000"/>
            <a:ext cx="7620000" cy="5209309"/>
          </a:xfrm>
          <a:prstGeom prst="rect">
            <a:avLst/>
          </a:prstGeom>
          <a:noFill/>
          <a:ln w="9525">
            <a:noFill/>
            <a:miter lim="800000"/>
            <a:headEnd/>
            <a:tailEnd/>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3074" name="Picture 2"/>
          <p:cNvPicPr>
            <a:picLocks noChangeAspect="1" noChangeArrowheads="1"/>
          </p:cNvPicPr>
          <p:nvPr/>
        </p:nvPicPr>
        <p:blipFill>
          <a:blip r:embed="rId2" cstate="print"/>
          <a:srcRect l="31625" t="34375" r="29722" b="14583"/>
          <a:stretch>
            <a:fillRect/>
          </a:stretch>
        </p:blipFill>
        <p:spPr bwMode="auto">
          <a:xfrm>
            <a:off x="685800" y="1295400"/>
            <a:ext cx="7696200" cy="4800600"/>
          </a:xfrm>
          <a:prstGeom prst="rect">
            <a:avLst/>
          </a:prstGeom>
          <a:noFill/>
          <a:ln w="9525">
            <a:noFill/>
            <a:miter lim="800000"/>
            <a:headEnd/>
            <a:tailEnd/>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4098" name="Picture 2"/>
          <p:cNvPicPr>
            <a:picLocks noChangeAspect="1" noChangeArrowheads="1"/>
          </p:cNvPicPr>
          <p:nvPr/>
        </p:nvPicPr>
        <p:blipFill>
          <a:blip r:embed="rId2" cstate="print"/>
          <a:srcRect l="31625" t="25000" r="29722" b="25000"/>
          <a:stretch>
            <a:fillRect/>
          </a:stretch>
        </p:blipFill>
        <p:spPr bwMode="auto">
          <a:xfrm>
            <a:off x="685800" y="1143000"/>
            <a:ext cx="7391400" cy="5375563"/>
          </a:xfrm>
          <a:prstGeom prst="rect">
            <a:avLst/>
          </a:prstGeom>
          <a:noFill/>
          <a:ln w="9525">
            <a:noFill/>
            <a:miter lim="800000"/>
            <a:headEnd/>
            <a:tailEnd/>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5122" name="Picture 2"/>
          <p:cNvPicPr>
            <a:picLocks noChangeAspect="1" noChangeArrowheads="1"/>
          </p:cNvPicPr>
          <p:nvPr/>
        </p:nvPicPr>
        <p:blipFill>
          <a:blip r:embed="rId2" cstate="print"/>
          <a:srcRect l="31040" t="25000" r="30893" b="22917"/>
          <a:stretch>
            <a:fillRect/>
          </a:stretch>
        </p:blipFill>
        <p:spPr bwMode="auto">
          <a:xfrm>
            <a:off x="1219200" y="1143000"/>
            <a:ext cx="6629400" cy="5099538"/>
          </a:xfrm>
          <a:prstGeom prst="rect">
            <a:avLst/>
          </a:prstGeom>
          <a:noFill/>
          <a:ln w="9525">
            <a:noFill/>
            <a:miter lim="800000"/>
            <a:headEnd/>
            <a:tailEnd/>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6146" name="Picture 2"/>
          <p:cNvPicPr>
            <a:picLocks noChangeAspect="1" noChangeArrowheads="1"/>
          </p:cNvPicPr>
          <p:nvPr/>
        </p:nvPicPr>
        <p:blipFill>
          <a:blip r:embed="rId2" cstate="print"/>
          <a:srcRect l="32796" t="28125" r="30308" b="23958"/>
          <a:stretch>
            <a:fillRect/>
          </a:stretch>
        </p:blipFill>
        <p:spPr bwMode="auto">
          <a:xfrm>
            <a:off x="1295400" y="1524000"/>
            <a:ext cx="6705600" cy="4896152"/>
          </a:xfrm>
          <a:prstGeom prst="rect">
            <a:avLst/>
          </a:prstGeom>
          <a:noFill/>
          <a:ln w="9525">
            <a:noFill/>
            <a:miter lim="800000"/>
            <a:headEnd/>
            <a:tailEnd/>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7170" name="Picture 2"/>
          <p:cNvPicPr>
            <a:picLocks noChangeAspect="1" noChangeArrowheads="1"/>
          </p:cNvPicPr>
          <p:nvPr/>
        </p:nvPicPr>
        <p:blipFill>
          <a:blip r:embed="rId2" cstate="print"/>
          <a:srcRect l="31040" t="33333" r="29722" b="14583"/>
          <a:stretch>
            <a:fillRect/>
          </a:stretch>
        </p:blipFill>
        <p:spPr bwMode="auto">
          <a:xfrm>
            <a:off x="1219200" y="1219200"/>
            <a:ext cx="6934200" cy="5174776"/>
          </a:xfrm>
          <a:prstGeom prst="rect">
            <a:avLst/>
          </a:prstGeom>
          <a:noFill/>
          <a:ln w="9525">
            <a:noFill/>
            <a:miter lim="800000"/>
            <a:headEnd/>
            <a:tailEnd/>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8194" name="Picture 2"/>
          <p:cNvPicPr>
            <a:picLocks noChangeAspect="1" noChangeArrowheads="1"/>
          </p:cNvPicPr>
          <p:nvPr/>
        </p:nvPicPr>
        <p:blipFill>
          <a:blip r:embed="rId2" cstate="print"/>
          <a:srcRect l="31625" t="28125" r="29722" b="20833"/>
          <a:stretch>
            <a:fillRect/>
          </a:stretch>
        </p:blipFill>
        <p:spPr bwMode="auto">
          <a:xfrm>
            <a:off x="1295400" y="1295400"/>
            <a:ext cx="6705600" cy="4978400"/>
          </a:xfrm>
          <a:prstGeom prst="rect">
            <a:avLst/>
          </a:prstGeom>
          <a:noFill/>
          <a:ln w="9525">
            <a:noFill/>
            <a:miter lim="800000"/>
            <a:headEnd/>
            <a:tailEnd/>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9218" name="Picture 2"/>
          <p:cNvPicPr>
            <a:picLocks noChangeAspect="1" noChangeArrowheads="1"/>
          </p:cNvPicPr>
          <p:nvPr/>
        </p:nvPicPr>
        <p:blipFill>
          <a:blip r:embed="rId2" cstate="print"/>
          <a:srcRect l="31625" t="25000" r="29722" b="22917"/>
          <a:stretch>
            <a:fillRect/>
          </a:stretch>
        </p:blipFill>
        <p:spPr bwMode="auto">
          <a:xfrm>
            <a:off x="914400" y="1066800"/>
            <a:ext cx="7162800" cy="5426364"/>
          </a:xfrm>
          <a:prstGeom prst="rect">
            <a:avLst/>
          </a:prstGeom>
          <a:noFill/>
          <a:ln w="9525">
            <a:noFill/>
            <a:miter lim="800000"/>
            <a:headEnd/>
            <a:tailEnd/>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10242" name="Picture 2"/>
          <p:cNvPicPr>
            <a:picLocks noChangeAspect="1" noChangeArrowheads="1"/>
          </p:cNvPicPr>
          <p:nvPr/>
        </p:nvPicPr>
        <p:blipFill>
          <a:blip r:embed="rId2" cstate="print"/>
          <a:srcRect l="31040" t="28125" r="29722" b="20833"/>
          <a:stretch>
            <a:fillRect/>
          </a:stretch>
        </p:blipFill>
        <p:spPr bwMode="auto">
          <a:xfrm>
            <a:off x="1219200" y="1143000"/>
            <a:ext cx="7010400" cy="5127009"/>
          </a:xfrm>
          <a:prstGeom prst="rect">
            <a:avLst/>
          </a:prstGeom>
          <a:noFill/>
          <a:ln w="9525">
            <a:noFill/>
            <a:miter lim="800000"/>
            <a:headEnd/>
            <a:tailEnd/>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11266" name="Picture 2"/>
          <p:cNvPicPr>
            <a:picLocks noChangeAspect="1" noChangeArrowheads="1"/>
          </p:cNvPicPr>
          <p:nvPr/>
        </p:nvPicPr>
        <p:blipFill>
          <a:blip r:embed="rId2" cstate="print"/>
          <a:srcRect l="31625" t="31250" r="29722" b="16667"/>
          <a:stretch>
            <a:fillRect/>
          </a:stretch>
        </p:blipFill>
        <p:spPr bwMode="auto">
          <a:xfrm>
            <a:off x="1066800" y="1066800"/>
            <a:ext cx="7391400" cy="5599545"/>
          </a:xfrm>
          <a:prstGeom prst="rect">
            <a:avLst/>
          </a:prstGeom>
          <a:noFill/>
          <a:ln w="9525">
            <a:noFill/>
            <a:miter lim="800000"/>
            <a:headEnd/>
            <a:tailEnd/>
          </a:ln>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12290" name="Picture 2"/>
          <p:cNvPicPr>
            <a:picLocks noChangeAspect="1" noChangeArrowheads="1"/>
          </p:cNvPicPr>
          <p:nvPr/>
        </p:nvPicPr>
        <p:blipFill>
          <a:blip r:embed="rId2" cstate="print"/>
          <a:srcRect l="31625" t="26042" r="29722" b="22917"/>
          <a:stretch>
            <a:fillRect/>
          </a:stretch>
        </p:blipFill>
        <p:spPr bwMode="auto">
          <a:xfrm>
            <a:off x="1066800" y="1219200"/>
            <a:ext cx="7010400" cy="5204691"/>
          </a:xfrm>
          <a:prstGeom prst="rect">
            <a:avLst/>
          </a:prstGeom>
          <a:noFill/>
          <a:ln w="9525">
            <a:noFill/>
            <a:miter lim="800000"/>
            <a:headEnd/>
            <a:tailEnd/>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52400"/>
            <a:ext cx="8229600" cy="884238"/>
          </a:xfrm>
          <a:prstGeom prst="rect">
            <a:avLst/>
          </a:prstGeom>
        </p:spPr>
        <p:txBody>
          <a:bodyPr vert="horz" lIns="0" rIns="0" bIns="0"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b="1" dirty="0">
                <a:solidFill>
                  <a:schemeClr val="tx2"/>
                </a:solidFill>
                <a:latin typeface="+mj-lt"/>
                <a:ea typeface="+mj-ea"/>
                <a:cs typeface="+mj-cs"/>
              </a:rPr>
              <a:t>Prove di resistenza alla fatica</a:t>
            </a:r>
            <a:endParaRPr kumimoji="0" lang="it-IT"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13314" name="Picture 2"/>
          <p:cNvPicPr>
            <a:picLocks noChangeAspect="1" noChangeArrowheads="1"/>
          </p:cNvPicPr>
          <p:nvPr/>
        </p:nvPicPr>
        <p:blipFill>
          <a:blip r:embed="rId2" cstate="print"/>
          <a:srcRect l="31625" t="32292" r="30308" b="16667"/>
          <a:stretch>
            <a:fillRect/>
          </a:stretch>
        </p:blipFill>
        <p:spPr bwMode="auto">
          <a:xfrm>
            <a:off x="1143000" y="1219199"/>
            <a:ext cx="6781800" cy="5112434"/>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8165</Words>
  <Application>Microsoft Office PowerPoint</Application>
  <PresentationFormat>Presentazione su schermo (4:3)</PresentationFormat>
  <Paragraphs>984</Paragraphs>
  <Slides>141</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141</vt:i4>
      </vt:variant>
    </vt:vector>
  </HeadingPairs>
  <TitlesOfParts>
    <vt:vector size="150" baseType="lpstr">
      <vt:lpstr>Arial</vt:lpstr>
      <vt:lpstr>Calibri</vt:lpstr>
      <vt:lpstr>Constantia</vt:lpstr>
      <vt:lpstr>Lucida Grande</vt:lpstr>
      <vt:lpstr>Symbol</vt:lpstr>
      <vt:lpstr>Times New Roman</vt:lpstr>
      <vt:lpstr>Wingdings</vt:lpstr>
      <vt:lpstr>Wingdings 2</vt:lpstr>
      <vt:lpstr>Equinozio</vt:lpstr>
      <vt:lpstr>Presentazione standard di PowerPoint</vt:lpstr>
      <vt:lpstr>Introduzione</vt:lpstr>
      <vt:lpstr>Prove Meccaniche – Generalità</vt:lpstr>
      <vt:lpstr>Prove Meccaniche – Generalità</vt:lpstr>
      <vt:lpstr>Prova di Trazione Statica</vt:lpstr>
      <vt:lpstr>Comportamento dei materiali metallici</vt:lpstr>
      <vt:lpstr>Comportamento dei materiali metallici</vt:lpstr>
      <vt:lpstr>Provette di trazione</vt:lpstr>
      <vt:lpstr>Macchina di trazione</vt:lpstr>
      <vt:lpstr>Presentazione standard di PowerPoint</vt:lpstr>
      <vt:lpstr>Macchina di trazione</vt:lpstr>
      <vt:lpstr>Estensimetri</vt:lpstr>
      <vt:lpstr>Modalità di Prova</vt:lpstr>
      <vt:lpstr>Curva di Trazione Nominale</vt:lpstr>
      <vt:lpstr>Regime Elastico</vt:lpstr>
      <vt:lpstr>Regime Elastico</vt:lpstr>
      <vt:lpstr>Presentazione standard di PowerPoint</vt:lpstr>
      <vt:lpstr>Regime Elastico</vt:lpstr>
      <vt:lpstr>Regime Elasto-Plastico</vt:lpstr>
      <vt:lpstr>Presentazione standard di PowerPoint</vt:lpstr>
      <vt:lpstr>Regime Plastico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Regime Plastico</vt:lpstr>
      <vt:lpstr>Diagramma Sforzi-Deformazioni</vt:lpstr>
      <vt:lpstr>Diagramma Sforzi-Deformazioni</vt:lpstr>
      <vt:lpstr>Grandezze Calcolate</vt:lpstr>
      <vt:lpstr>Grandezze Calcolate</vt:lpstr>
      <vt:lpstr>Presentazione standard di PowerPoint</vt:lpstr>
      <vt:lpstr>Presentazione standard di PowerPoint</vt:lpstr>
      <vt:lpstr>Presentazione standard di PowerPoint</vt:lpstr>
      <vt:lpstr>Parametri di Influenza</vt:lpstr>
      <vt:lpstr>Presentazione standard di PowerPoint</vt:lpstr>
      <vt:lpstr>Presentazione standard di PowerPoint</vt:lpstr>
      <vt:lpstr>Presentazione standard di PowerPoint</vt:lpstr>
      <vt:lpstr>Presentazione standard di PowerPoint</vt:lpstr>
      <vt:lpstr>Validità della prova</vt:lpstr>
      <vt:lpstr>Validità della prova</vt:lpstr>
      <vt:lpstr>Fratture</vt:lpstr>
      <vt:lpstr>Fratture</vt:lpstr>
      <vt:lpstr>Fratture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Prove di Durezza</vt:lpstr>
      <vt:lpstr>Prove di Durezza</vt:lpstr>
      <vt:lpstr>Prove di Durezza</vt:lpstr>
      <vt:lpstr>Presentazione standard di PowerPoint</vt:lpstr>
      <vt:lpstr>Durezza Mohs</vt:lpstr>
      <vt:lpstr>Durezza Mohs</vt:lpstr>
      <vt:lpstr>Durezza Brinell (UNI 570-75)</vt:lpstr>
      <vt:lpstr>Durezza Brinell</vt:lpstr>
      <vt:lpstr>Presentazione standard di PowerPoint</vt:lpstr>
      <vt:lpstr>Presentazione standard di PowerPoint</vt:lpstr>
      <vt:lpstr>Presentazione standard di PowerPoint</vt:lpstr>
      <vt:lpstr>Presentazione standard di PowerPoint</vt:lpstr>
      <vt:lpstr>Durezza Vickers (UNI 1955-75)</vt:lpstr>
      <vt:lpstr>Durezza Vickers</vt:lpstr>
      <vt:lpstr>Durezza Vickers</vt:lpstr>
      <vt:lpstr>Presentazione standard di PowerPoint</vt:lpstr>
      <vt:lpstr>Presentazione standard di PowerPoint</vt:lpstr>
      <vt:lpstr>Presentazione standard di PowerPoint</vt:lpstr>
      <vt:lpstr>Durezza Rockwell (UNI 562-75)</vt:lpstr>
      <vt:lpstr>Durezza Rockwell</vt:lpstr>
      <vt:lpstr>Presentazione standard di PowerPoint</vt:lpstr>
      <vt:lpstr>Metodo Shore</vt:lpstr>
      <vt:lpstr>Metodo Shore</vt:lpstr>
      <vt:lpstr>Microdurezza</vt:lpstr>
      <vt:lpstr>Presentazione standard di PowerPoint</vt:lpstr>
      <vt:lpstr>Durometri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Prove di resilienza</vt:lpstr>
      <vt:lpstr>Presentazione standard di PowerPoint</vt:lpstr>
      <vt:lpstr>Prove di resilienza</vt:lpstr>
      <vt:lpstr>Presentazione standard di PowerPoint</vt:lpstr>
      <vt:lpstr>Prove di resilienza</vt:lpstr>
      <vt:lpstr>Prova Izod</vt:lpstr>
      <vt:lpstr>Prova Charpy (UNI EN 10045/1)</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Prove di scorrimento (UNI 5111-69)</vt:lpstr>
      <vt:lpstr>Prove di scorrimento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MARCO</dc:creator>
  <cp:lastModifiedBy>irene</cp:lastModifiedBy>
  <cp:revision>265</cp:revision>
  <cp:lastPrinted>1601-01-01T00:00:00Z</cp:lastPrinted>
  <dcterms:created xsi:type="dcterms:W3CDTF">2013-04-04T14:51:54Z</dcterms:created>
  <dcterms:modified xsi:type="dcterms:W3CDTF">2022-10-03T08:29:38Z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