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53"/>
  </p:notesMasterIdLst>
  <p:handoutMasterIdLst>
    <p:handoutMasterId r:id="rId54"/>
  </p:handoutMasterIdLst>
  <p:sldIdLst>
    <p:sldId id="464" r:id="rId2"/>
    <p:sldId id="666" r:id="rId3"/>
    <p:sldId id="757" r:id="rId4"/>
    <p:sldId id="758" r:id="rId5"/>
    <p:sldId id="759" r:id="rId6"/>
    <p:sldId id="760" r:id="rId7"/>
    <p:sldId id="761" r:id="rId8"/>
    <p:sldId id="762" r:id="rId9"/>
    <p:sldId id="763" r:id="rId10"/>
    <p:sldId id="704" r:id="rId11"/>
    <p:sldId id="676" r:id="rId12"/>
    <p:sldId id="677" r:id="rId13"/>
    <p:sldId id="678" r:id="rId14"/>
    <p:sldId id="748" r:id="rId15"/>
    <p:sldId id="749" r:id="rId16"/>
    <p:sldId id="750" r:id="rId17"/>
    <p:sldId id="751" r:id="rId18"/>
    <p:sldId id="667" r:id="rId19"/>
    <p:sldId id="668" r:id="rId20"/>
    <p:sldId id="719" r:id="rId21"/>
    <p:sldId id="669" r:id="rId22"/>
    <p:sldId id="670" r:id="rId23"/>
    <p:sldId id="747" r:id="rId24"/>
    <p:sldId id="671" r:id="rId25"/>
    <p:sldId id="672" r:id="rId26"/>
    <p:sldId id="673" r:id="rId27"/>
    <p:sldId id="674" r:id="rId28"/>
    <p:sldId id="746" r:id="rId29"/>
    <p:sldId id="745" r:id="rId30"/>
    <p:sldId id="675" r:id="rId31"/>
    <p:sldId id="752" r:id="rId32"/>
    <p:sldId id="753" r:id="rId33"/>
    <p:sldId id="754" r:id="rId34"/>
    <p:sldId id="755" r:id="rId35"/>
    <p:sldId id="756" r:id="rId36"/>
    <p:sldId id="682" r:id="rId37"/>
    <p:sldId id="764" r:id="rId38"/>
    <p:sldId id="765" r:id="rId39"/>
    <p:sldId id="766" r:id="rId40"/>
    <p:sldId id="767" r:id="rId41"/>
    <p:sldId id="768" r:id="rId42"/>
    <p:sldId id="769" r:id="rId43"/>
    <p:sldId id="770" r:id="rId44"/>
    <p:sldId id="771" r:id="rId45"/>
    <p:sldId id="772" r:id="rId46"/>
    <p:sldId id="773" r:id="rId47"/>
    <p:sldId id="774" r:id="rId48"/>
    <p:sldId id="776" r:id="rId49"/>
    <p:sldId id="777" r:id="rId50"/>
    <p:sldId id="590" r:id="rId51"/>
    <p:sldId id="778" r:id="rId52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A939096-F2E0-4C83-88E1-E2B5DA75184E}">
          <p14:sldIdLst>
            <p14:sldId id="464"/>
          </p14:sldIdLst>
        </p14:section>
        <p14:section name="Interferenza da lamine" id="{8AF94280-7FEA-474F-B697-7AF13C281988}">
          <p14:sldIdLst>
            <p14:sldId id="666"/>
            <p14:sldId id="757"/>
            <p14:sldId id="758"/>
            <p14:sldId id="759"/>
            <p14:sldId id="760"/>
            <p14:sldId id="761"/>
            <p14:sldId id="762"/>
            <p14:sldId id="763"/>
            <p14:sldId id="704"/>
            <p14:sldId id="676"/>
            <p14:sldId id="677"/>
            <p14:sldId id="678"/>
          </p14:sldIdLst>
        </p14:section>
        <p14:section name="Coeff di riflessione e trasmissione" id="{E00130DA-9293-4501-873E-CB3E5B781F43}">
          <p14:sldIdLst>
            <p14:sldId id="748"/>
            <p14:sldId id="749"/>
            <p14:sldId id="750"/>
            <p14:sldId id="751"/>
          </p14:sldIdLst>
        </p14:section>
        <p14:section name="Default Section" id="{89AC6814-B849-4111-92CC-B88BFC98E6D7}">
          <p14:sldIdLst>
            <p14:sldId id="667"/>
            <p14:sldId id="668"/>
            <p14:sldId id="719"/>
            <p14:sldId id="669"/>
            <p14:sldId id="670"/>
            <p14:sldId id="747"/>
            <p14:sldId id="671"/>
            <p14:sldId id="672"/>
            <p14:sldId id="673"/>
            <p14:sldId id="674"/>
            <p14:sldId id="746"/>
            <p14:sldId id="745"/>
            <p14:sldId id="675"/>
            <p14:sldId id="752"/>
            <p14:sldId id="753"/>
            <p14:sldId id="754"/>
            <p14:sldId id="755"/>
            <p14:sldId id="756"/>
            <p14:sldId id="682"/>
            <p14:sldId id="764"/>
            <p14:sldId id="765"/>
            <p14:sldId id="766"/>
            <p14:sldId id="767"/>
            <p14:sldId id="768"/>
            <p14:sldId id="769"/>
            <p14:sldId id="770"/>
            <p14:sldId id="771"/>
            <p14:sldId id="772"/>
            <p14:sldId id="773"/>
            <p14:sldId id="774"/>
            <p14:sldId id="776"/>
            <p14:sldId id="777"/>
            <p14:sldId id="590"/>
            <p14:sldId id="7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66FF"/>
    <a:srgbClr val="CD8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797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8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20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9622F-EDA3-43D8-BFBF-DD33B6443334}" type="datetimeFigureOut">
              <a:rPr lang="en-US" smtClean="0"/>
              <a:t>2019-01-13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CA1A6-2B83-450E-9BBC-5F2E9690C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181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2466F-3338-4B8A-A268-72F78B69D603}" type="datetimeFigureOut">
              <a:rPr lang="en-US" smtClean="0"/>
              <a:t>2019-01-13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35075"/>
            <a:ext cx="591820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5B051-6FEF-433B-A833-B0E0E1BB2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152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875"/>
            <a:ext cx="9144000" cy="1506965"/>
          </a:xfrm>
        </p:spPr>
        <p:txBody>
          <a:bodyPr anchor="b"/>
          <a:lstStyle>
            <a:lvl1pPr algn="ctr">
              <a:defRPr sz="6000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56973"/>
            <a:ext cx="9144000" cy="3450566"/>
          </a:xfrm>
        </p:spPr>
        <p:txBody>
          <a:bodyPr>
            <a:normAutofit/>
          </a:bodyPr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3000" baseline="0">
                <a:solidFill>
                  <a:srgbClr val="0000CC"/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>
                <a:solidFill>
                  <a:srgbClr val="00B050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</a:t>
            </a:r>
            <a:r>
              <a:rPr kumimoji="0" lang="it-I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level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884-9DA2-45D6-928F-0F8187FE643F}" type="datetime1">
              <a:rPr lang="en-US" smtClean="0"/>
              <a:t>2019-01-13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0" y="4988559"/>
            <a:ext cx="12192000" cy="186944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36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  <a:noFill/>
        </p:spPr>
        <p:txBody>
          <a:bodyPr/>
          <a:lstStyle>
            <a:lvl1pPr algn="ctr">
              <a:defRPr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936" y="38722"/>
            <a:ext cx="11438626" cy="5112398"/>
          </a:xfrm>
        </p:spPr>
        <p:txBody>
          <a:bodyPr/>
          <a:lstStyle>
            <a:lvl1pPr>
              <a:defRPr sz="2600" baseline="0">
                <a:solidFill>
                  <a:srgbClr val="0000CC"/>
                </a:solidFill>
              </a:defRPr>
            </a:lvl1pPr>
            <a:lvl2pPr marL="457200">
              <a:defRPr sz="2300" baseline="0">
                <a:solidFill>
                  <a:schemeClr val="accent6">
                    <a:lumMod val="75000"/>
                  </a:schemeClr>
                </a:solidFill>
              </a:defRPr>
            </a:lvl2pPr>
            <a:lvl3pPr marL="731520">
              <a:defRPr/>
            </a:lvl3pPr>
            <a:lvl4pPr marL="914400">
              <a:defRPr/>
            </a:lvl4pPr>
            <a:lvl5pPr marL="1097280">
              <a:defRPr/>
            </a:lvl5pPr>
          </a:lstStyle>
          <a:p>
            <a:pPr lvl="0"/>
            <a:r>
              <a:rPr lang="it-IT" noProof="0" dirty="0" err="1"/>
              <a:t>Edit</a:t>
            </a:r>
            <a:r>
              <a:rPr lang="it-IT" noProof="0" dirty="0"/>
              <a:t> Master text </a:t>
            </a:r>
            <a:r>
              <a:rPr lang="it-IT" noProof="0" dirty="0" err="1"/>
              <a:t>styles</a:t>
            </a:r>
            <a:endParaRPr lang="it-IT" noProof="0" dirty="0"/>
          </a:p>
          <a:p>
            <a:pPr lvl="1"/>
            <a:r>
              <a:rPr lang="it-IT" noProof="0" dirty="0"/>
              <a:t>Second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2"/>
            <a:r>
              <a:rPr lang="it-IT" noProof="0" dirty="0"/>
              <a:t>Third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3"/>
            <a:r>
              <a:rPr lang="it-IT" noProof="0" dirty="0" err="1"/>
              <a:t>Fourth</a:t>
            </a:r>
            <a:r>
              <a:rPr lang="it-IT" noProof="0" dirty="0"/>
              <a:t>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4"/>
            <a:r>
              <a:rPr lang="it-IT" noProof="0" dirty="0" err="1"/>
              <a:t>Fifth</a:t>
            </a:r>
            <a:r>
              <a:rPr lang="it-IT" noProof="0" dirty="0"/>
              <a:t> </a:t>
            </a:r>
            <a:r>
              <a:rPr lang="it-IT" noProof="0" dirty="0" err="1"/>
              <a:t>level</a:t>
            </a:r>
            <a:endParaRPr lang="it-IT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378" y="6457417"/>
            <a:ext cx="2743200" cy="365125"/>
          </a:xfrm>
        </p:spPr>
        <p:txBody>
          <a:bodyPr/>
          <a:lstStyle/>
          <a:p>
            <a:fld id="{A6B19C6D-7994-4B38-B1A7-67E709DF5105}" type="datetime1">
              <a:rPr lang="en-US" smtClean="0"/>
              <a:t>2019-01-13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849" y="6457418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2400" y="38723"/>
            <a:ext cx="609600" cy="365125"/>
          </a:xfrm>
        </p:spPr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7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B782-7329-4C97-8896-F6AFC1BAD649}" type="datetime1">
              <a:rPr lang="en-US" smtClean="0"/>
              <a:t>2019-01-13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0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7B7-AD7C-45D7-B5BA-B98FA29A53C4}" type="datetime1">
              <a:rPr lang="en-US" smtClean="0"/>
              <a:t>2019-01-13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6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5B59-2878-4480-9B6D-2FD4F5E367F5}" type="datetime1">
              <a:rPr lang="en-US" smtClean="0"/>
              <a:t>2019-01-13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0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FCC51-338E-4A0F-8B15-BA64F5F46EA6}" type="datetime1">
              <a:rPr lang="en-US" smtClean="0"/>
              <a:t>2019-01-13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3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4633-FB8A-48AC-AFC7-04455FADD39A}" type="datetime1">
              <a:rPr lang="en-US" smtClean="0"/>
              <a:t>2019-01-13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37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6E3F-D7EE-4E08-914A-BE5FB7487EE0}" type="datetime1">
              <a:rPr lang="en-US" smtClean="0"/>
              <a:t>2019-01-13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26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038A-054A-4D93-B139-EE4DB6E71440}" type="datetime1">
              <a:rPr lang="en-US" smtClean="0"/>
              <a:t>2019-01-13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1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E5D5-C13D-487F-B9F3-DBE5FC46B850}" type="datetime1">
              <a:rPr lang="en-US" smtClean="0"/>
              <a:t>2019-01-13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13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6C4-9091-45DB-BDE3-5EA9C9503B69}" type="datetime1">
              <a:rPr lang="en-US" smtClean="0"/>
              <a:t>2019-01-13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8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3324D-AA71-4292-A2D7-2E78B80F50E4}" type="datetime1">
              <a:rPr lang="en-US" smtClean="0"/>
              <a:t>2019-01-13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1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7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5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4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hyperlink" Target="Interferenza5fenditure.ggb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593" y="755804"/>
            <a:ext cx="11312435" cy="1506965"/>
          </a:xfrm>
        </p:spPr>
        <p:txBody>
          <a:bodyPr anchor="ctr">
            <a:normAutofit fontScale="90000"/>
          </a:bodyPr>
          <a:lstStyle/>
          <a:p>
            <a:r>
              <a:rPr lang="it-IT"/>
              <a:t>Interferenza da lamina, coefficienti di riflessione. </a:t>
            </a:r>
            <a:br>
              <a:rPr lang="it-IT"/>
            </a:br>
            <a:r>
              <a:rPr lang="it-IT"/>
              <a:t>Interferenza con N sorgenti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785145"/>
            <a:ext cx="9144000" cy="3569646"/>
          </a:xfrm>
        </p:spPr>
        <p:txBody>
          <a:bodyPr>
            <a:normAutofit/>
          </a:bodyPr>
          <a:lstStyle/>
          <a:p>
            <a:r>
              <a:rPr lang="it-IT"/>
              <a:t>Interferenza da lamina e cuneo</a:t>
            </a:r>
            <a:endParaRPr lang="it-IT" dirty="0"/>
          </a:p>
          <a:p>
            <a:r>
              <a:rPr lang="it-IT"/>
              <a:t>Coefficienti di Fresnel, angolo di Brewster e polarizzazione per riflessione</a:t>
            </a:r>
            <a:endParaRPr lang="it-IT" dirty="0"/>
          </a:p>
          <a:p>
            <a:r>
              <a:rPr lang="it-IT" dirty="0"/>
              <a:t>Interferenza da N sorgenti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1967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737" y="1779593"/>
            <a:ext cx="3518263" cy="32089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da lamine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L’interferenza dovuta alla riflessione della luce del sole sulle due superfici di una lamina sottile di una sostanza trasparente </a:t>
            </a:r>
            <a:r>
              <a:rPr lang="it-IT" dirty="0" err="1"/>
              <a:t>e’</a:t>
            </a:r>
            <a:r>
              <a:rPr lang="it-IT" dirty="0"/>
              <a:t> un fenomeno documentato da Boyle (1663) e, pochi anni dopo, da Newton.</a:t>
            </a:r>
          </a:p>
          <a:p>
            <a:pPr lvl="1"/>
            <a:r>
              <a:rPr lang="it-IT" dirty="0"/>
              <a:t>Tali effetti si osservano comunemente sugli strati sottili di olio sull’acqua, sulle bolle di sapone, sulla pellicola d’acqua lasciata dalla pioggia sui vetri di una macchina.</a:t>
            </a:r>
          </a:p>
          <a:p>
            <a:pPr marL="0" indent="0">
              <a:buNone/>
            </a:pPr>
            <a:r>
              <a:rPr lang="it-IT" dirty="0"/>
              <a:t>Supponiamo di volere osservare gli effetti prodotti dalla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riflessione della luce proveniente da una sorgente </a:t>
            </a:r>
            <a:r>
              <a:rPr lang="it-IT" i="1" dirty="0"/>
              <a:t>S</a:t>
            </a:r>
            <a:r>
              <a:rPr lang="it-IT" i="1" baseline="-25000" dirty="0"/>
              <a:t>0</a:t>
            </a:r>
            <a:r>
              <a:rPr lang="it-IT" dirty="0"/>
              <a:t> su una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lamina spessa </a:t>
            </a:r>
            <a:r>
              <a:rPr lang="it-IT" i="1" dirty="0"/>
              <a:t>d</a:t>
            </a:r>
            <a:r>
              <a:rPr lang="it-IT" dirty="0"/>
              <a:t>, formata da una sostanza trasparente di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indice di rifrazione </a:t>
            </a:r>
            <a:r>
              <a:rPr lang="it-IT" i="1" dirty="0"/>
              <a:t>n</a:t>
            </a:r>
            <a:r>
              <a:rPr lang="it-IT" dirty="0"/>
              <a:t>, posta in aria, su uno schermo </a:t>
            </a:r>
            <a:r>
              <a:rPr lang="it-IT" i="1" dirty="0"/>
              <a:t>S</a:t>
            </a:r>
            <a:r>
              <a:rPr lang="it-IT" dirty="0"/>
              <a:t> posto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ad una certa distanza L dalla lamina ed ad essa parallelo, figura.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76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701" y="1558835"/>
            <a:ext cx="3760300" cy="3429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da lamine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La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luce che incide in A</a:t>
            </a:r>
            <a:r>
              <a:rPr lang="it-IT" dirty="0"/>
              <a:t> sulla superficie superiore della lamina con angolo d’incidenza </a:t>
            </a:r>
            <a:r>
              <a:rPr lang="it-IT" dirty="0" err="1">
                <a:latin typeface="Symbol" panose="05050102010706020507" pitchFamily="18" charset="2"/>
              </a:rPr>
              <a:t>q</a:t>
            </a:r>
            <a:r>
              <a:rPr lang="it-IT" i="1" baseline="-25000" dirty="0" err="1"/>
              <a:t>i</a:t>
            </a:r>
            <a:r>
              <a:rPr lang="it-IT" dirty="0"/>
              <a:t> da’ origine in A ad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un’onda riflessa </a:t>
            </a:r>
            <a:r>
              <a:rPr lang="it-IT" dirty="0"/>
              <a:t>ed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un’onda trasmessa</a:t>
            </a:r>
            <a:r>
              <a:rPr lang="it-IT" dirty="0"/>
              <a:t> che si propaga nella lamina nella direzione </a:t>
            </a:r>
            <a:r>
              <a:rPr lang="it-IT" dirty="0" err="1">
                <a:latin typeface="Symbol" panose="05050102010706020507" pitchFamily="18" charset="2"/>
              </a:rPr>
              <a:t>q</a:t>
            </a:r>
            <a:r>
              <a:rPr lang="it-IT" i="1" baseline="-25000" dirty="0" err="1"/>
              <a:t>t</a:t>
            </a:r>
            <a:r>
              <a:rPr lang="it-IT" dirty="0"/>
              <a:t>, (legge di </a:t>
            </a:r>
            <a:r>
              <a:rPr lang="it-IT" dirty="0" err="1"/>
              <a:t>Snell</a:t>
            </a:r>
            <a:r>
              <a:rPr lang="it-IT" dirty="0"/>
              <a:t>); nel punto B della superficie inferiore della lamina l’onda trasmessa da’ origine ad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un’onda riflessa</a:t>
            </a:r>
            <a:r>
              <a:rPr lang="it-IT" dirty="0"/>
              <a:t> che riattraversa la lamina. Nel punto C della superficie superiore della lamina si ha la formazione di </a:t>
            </a:r>
            <a:r>
              <a:rPr lang="it-IT" dirty="0">
                <a:solidFill>
                  <a:schemeClr val="accent2">
                    <a:lumMod val="75000"/>
                  </a:schemeClr>
                </a:solidFill>
              </a:rPr>
              <a:t>un’onda trasmessa in aria</a:t>
            </a:r>
            <a:r>
              <a:rPr lang="it-IT" dirty="0"/>
              <a:t> nella stessa direzione della prima onda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riflessa e un’onda riflessa, da cui hanno origine, per riflessioni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successive sulle due facce della lamina, altre onde. </a:t>
            </a:r>
          </a:p>
          <a:p>
            <a:pPr lvl="1"/>
            <a:r>
              <a:rPr lang="it-IT" dirty="0"/>
              <a:t>Ci si limita normalmente, come in figura, alle prime due onde, </a:t>
            </a:r>
          </a:p>
          <a:p>
            <a:pPr marL="228600" lvl="1" indent="0">
              <a:spcBef>
                <a:spcPts val="0"/>
              </a:spcBef>
              <a:buNone/>
            </a:pPr>
            <a:r>
              <a:rPr lang="it-IT" dirty="0"/>
              <a:t>le onde successive, in base alle formule di </a:t>
            </a:r>
            <a:r>
              <a:rPr lang="it-IT" dirty="0" err="1"/>
              <a:t>Fresnel</a:t>
            </a:r>
            <a:r>
              <a:rPr lang="it-IT" dirty="0"/>
              <a:t>, hanno </a:t>
            </a:r>
            <a:r>
              <a:rPr lang="it-IT" dirty="0" err="1"/>
              <a:t>intensita’</a:t>
            </a:r>
            <a:r>
              <a:rPr lang="it-IT" dirty="0"/>
              <a:t> </a:t>
            </a:r>
          </a:p>
          <a:p>
            <a:pPr marL="228600" lvl="1" indent="0">
              <a:spcBef>
                <a:spcPts val="0"/>
              </a:spcBef>
              <a:buNone/>
            </a:pPr>
            <a:r>
              <a:rPr lang="it-IT" dirty="0"/>
              <a:t>molto piccola rispetto alle prime due. </a:t>
            </a:r>
          </a:p>
          <a:p>
            <a:pPr marL="0" indent="0">
              <a:buNone/>
            </a:pPr>
            <a:r>
              <a:rPr lang="it-IT" dirty="0"/>
              <a:t>Le sorgenti virtuali originate dalla riflessione sulla prima 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seconda superficie della lamina sono due sorgenti coerenti,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ci aspettiamo sullo schermo S fenomeni analoghi a quelli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dell’esperimento di Young.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74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8431701" y="1558835"/>
            <a:ext cx="3760300" cy="3429724"/>
            <a:chOff x="8431701" y="1558835"/>
            <a:chExt cx="3760300" cy="34297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1701" y="1558835"/>
              <a:ext cx="3760300" cy="3429724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10241280" y="3953691"/>
              <a:ext cx="191590" cy="121921"/>
            </a:xfrm>
            <a:prstGeom prst="line">
              <a:avLst/>
            </a:prstGeom>
            <a:ln w="9525" cap="flat" cmpd="sng" algn="ctr">
              <a:solidFill>
                <a:srgbClr val="0000CC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0128063" y="3680153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da lamine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La differenza di fase tra le due sorgenti </a:t>
                </a:r>
                <a:r>
                  <a:rPr lang="it-IT" dirty="0" err="1"/>
                  <a:t>e’</a:t>
                </a:r>
                <a:r>
                  <a:rPr lang="it-IT" dirty="0"/>
                  <a:t> dovuta alla </a:t>
                </a:r>
                <a:r>
                  <a:rPr lang="it-IT" dirty="0">
                    <a:solidFill>
                      <a:srgbClr val="FF0000"/>
                    </a:solidFill>
                  </a:rPr>
                  <a:t>differenza di percorso delle due onde</a:t>
                </a:r>
                <a:r>
                  <a:rPr lang="it-IT" dirty="0"/>
                  <a:t> e </a:t>
                </a:r>
                <a:r>
                  <a:rPr lang="it-IT" dirty="0">
                    <a:solidFill>
                      <a:srgbClr val="FF0000"/>
                    </a:solidFill>
                  </a:rPr>
                  <a:t>dalla differenza di fase (</a:t>
                </a:r>
                <a:r>
                  <a:rPr lang="it-IT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p</a:t>
                </a:r>
                <a:r>
                  <a:rPr lang="it-IT" dirty="0">
                    <a:solidFill>
                      <a:srgbClr val="FF0000"/>
                    </a:solidFill>
                  </a:rPr>
                  <a:t>) prodotta </a:t>
                </a:r>
                <a:r>
                  <a:rPr lang="en-US" dirty="0">
                    <a:solidFill>
                      <a:srgbClr val="FF0000"/>
                    </a:solidFill>
                  </a:rPr>
                  <a:t>d</a:t>
                </a:r>
                <a:r>
                  <a:rPr lang="it-IT" dirty="0">
                    <a:solidFill>
                      <a:srgbClr val="FF0000"/>
                    </a:solidFill>
                  </a:rPr>
                  <a:t>alla riflessione in A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I due raggi che partono dai punti C e H percorrono lo stesso cammino per giungere in P. Calcoliamo la differenza di cammino ottico delle due onde che nel punto A si dividono. Consideriamo prima l’onda che percorre ABC: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𝐴𝐵𝐶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Lungo il percorso ABC ho un cambiamento di fase: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𝑘𝑛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Questo </a:t>
                </a:r>
                <a:r>
                  <a:rPr lang="it-IT" dirty="0" err="1"/>
                  <a:t>e’</a:t>
                </a:r>
                <a:r>
                  <a:rPr lang="it-IT" dirty="0"/>
                  <a:t> lo sfasamento totale per il percorso ABC: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𝐴𝐵𝐶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𝑘𝑑𝑛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33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977048" y="130624"/>
            <a:ext cx="4127864" cy="4013199"/>
            <a:chOff x="8431701" y="1558835"/>
            <a:chExt cx="3760300" cy="34297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1701" y="1558835"/>
              <a:ext cx="3760300" cy="3429724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10241280" y="3953691"/>
              <a:ext cx="191590" cy="121921"/>
            </a:xfrm>
            <a:prstGeom prst="line">
              <a:avLst/>
            </a:prstGeom>
            <a:ln w="9525" cap="flat" cmpd="sng" algn="ctr">
              <a:solidFill>
                <a:srgbClr val="0000CC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0128063" y="3680153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da lamine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8659853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Consideriamo ora l’onda che percorre AH: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𝐴𝐶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Lungo il percorso AH ho un cambiamento di fase: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𝑑𝑛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Al quale va aggiunto un salto di fase pari a </a:t>
                </a:r>
                <a:r>
                  <a:rPr lang="it-IT" dirty="0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in A. In totale: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𝐴𝐻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La differenza di fase tra le due onde </a:t>
                </a:r>
                <a:r>
                  <a:rPr lang="it-IT" dirty="0" err="1"/>
                  <a:t>e’</a:t>
                </a:r>
                <a:r>
                  <a:rPr lang="it-IT" dirty="0"/>
                  <a:t> quindi pari 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𝐴𝐵𝐶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𝐴𝐻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𝑘𝑑𝑛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𝑘𝑑𝑛</m:t>
                          </m:r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en-US" sz="5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𝑘𝑑𝑛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8659853" cy="5112398"/>
              </a:xfrm>
              <a:blipFill>
                <a:blip r:embed="rId3"/>
                <a:stretch>
                  <a:fillRect l="-1268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C2C882-6B49-4680-AD2B-AF16A108EE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1498"/>
          <a:stretch/>
        </p:blipFill>
        <p:spPr>
          <a:xfrm>
            <a:off x="0" y="4143823"/>
            <a:ext cx="1628503" cy="1698198"/>
          </a:xfrm>
          <a:prstGeom prst="rect">
            <a:avLst/>
          </a:prstGeom>
          <a:ln w="15875">
            <a:solidFill>
              <a:srgbClr val="00B050"/>
            </a:solidFill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5CDD7E9-8FB9-429F-9A7D-6519D75D479D}"/>
              </a:ext>
            </a:extLst>
          </p:cNvPr>
          <p:cNvSpPr/>
          <p:nvPr/>
        </p:nvSpPr>
        <p:spPr>
          <a:xfrm>
            <a:off x="6096000" y="2073897"/>
            <a:ext cx="948326" cy="433633"/>
          </a:xfrm>
          <a:prstGeom prst="ellipse">
            <a:avLst/>
          </a:prstGeom>
          <a:noFill/>
          <a:ln w="158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4FF634D-28AD-4F7F-A993-10C5C69B0157}"/>
              </a:ext>
            </a:extLst>
          </p:cNvPr>
          <p:cNvCxnSpPr>
            <a:cxnSpLocks/>
          </p:cNvCxnSpPr>
          <p:nvPr/>
        </p:nvCxnSpPr>
        <p:spPr>
          <a:xfrm flipH="1">
            <a:off x="1244338" y="2300140"/>
            <a:ext cx="4851662" cy="2177592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484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8743406" y="130625"/>
            <a:ext cx="3361505" cy="3265718"/>
            <a:chOff x="8431701" y="1558835"/>
            <a:chExt cx="3760300" cy="34297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31701" y="1558835"/>
              <a:ext cx="3760300" cy="3429724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10241280" y="3953691"/>
              <a:ext cx="191590" cy="121921"/>
            </a:xfrm>
            <a:prstGeom prst="line">
              <a:avLst/>
            </a:prstGeom>
            <a:ln w="9525" cap="flat" cmpd="sng" algn="ctr">
              <a:solidFill>
                <a:srgbClr val="0000CC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0128063" y="3680153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da lamine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8799185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𝑘𝑑𝑛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Se lo spessore </a:t>
                </a:r>
                <a:r>
                  <a:rPr lang="it-IT" i="1" dirty="0"/>
                  <a:t>d</a:t>
                </a:r>
                <a:r>
                  <a:rPr lang="it-IT" dirty="0"/>
                  <a:t> e l’angolo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i="1" baseline="-25000" dirty="0" err="1"/>
                  <a:t>i</a:t>
                </a:r>
                <a:r>
                  <a:rPr lang="it-IT" dirty="0"/>
                  <a:t> sono piccoli in modo che la distanza (</a:t>
                </a:r>
                <a:r>
                  <a:rPr lang="it-IT" i="1" dirty="0"/>
                  <a:t>h</a:t>
                </a:r>
                <a:r>
                  <a:rPr lang="it-IT" dirty="0"/>
                  <a:t>) tra le sorgenti virtuali sia piccola, le due sorgenti virtuali, sfasate di </a:t>
                </a:r>
                <a:r>
                  <a:rPr lang="it-IT" dirty="0">
                    <a:latin typeface="Symbol" panose="05050102010706020507" pitchFamily="18" charset="2"/>
                  </a:rPr>
                  <a:t>d</a:t>
                </a:r>
                <a:r>
                  <a:rPr lang="it-IT" dirty="0"/>
                  <a:t>, dovrebbero dare origine sullo schermo posto a distanza L &gt;&gt; h dalla lamina ad un sistema di frange d’interferenza </a:t>
                </a:r>
                <a:r>
                  <a:rPr lang="it-IT" dirty="0" err="1"/>
                  <a:t>equispaziate</a:t>
                </a:r>
                <a:r>
                  <a:rPr lang="it-IT" dirty="0"/>
                  <a:t>, di passo p, analogo a quello osservato nell’esperimento di Young.</a:t>
                </a:r>
              </a:p>
              <a:p>
                <a:pPr marL="0" indent="0">
                  <a:buNone/>
                </a:pPr>
                <a:r>
                  <a:rPr lang="it-IT" dirty="0"/>
                  <a:t>Se la sorgente </a:t>
                </a:r>
                <a:r>
                  <a:rPr lang="it-IT" dirty="0" err="1"/>
                  <a:t>e’</a:t>
                </a:r>
                <a:r>
                  <a:rPr lang="it-IT" dirty="0"/>
                  <a:t> estesa, come nel caso della luce solare, la distanza </a:t>
                </a:r>
                <a:r>
                  <a:rPr lang="it-IT" i="1" dirty="0"/>
                  <a:t>h</a:t>
                </a:r>
                <a:r>
                  <a:rPr lang="it-IT" dirty="0"/>
                  <a:t> tra le due sorgenti virtuali varia con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i="1" baseline="-25000" dirty="0" err="1"/>
                  <a:t>t</a:t>
                </a:r>
                <a:r>
                  <a:rPr lang="it-IT" dirty="0"/>
                  <a:t>. Per ciascun valore di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i="1" baseline="-25000" dirty="0" err="1"/>
                  <a:t>t</a:t>
                </a:r>
                <a:r>
                  <a:rPr lang="it-IT" dirty="0"/>
                  <a:t> si </a:t>
                </a:r>
                <a:r>
                  <a:rPr lang="it-IT" dirty="0" err="1"/>
                  <a:t>produrra’</a:t>
                </a:r>
                <a:r>
                  <a:rPr lang="it-IT" dirty="0"/>
                  <a:t> sullo schermo un sistema di frange il cui passo p varia con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i="1" baseline="-25000" dirty="0" err="1"/>
                  <a:t>t</a:t>
                </a:r>
                <a:r>
                  <a:rPr lang="it-IT" dirty="0"/>
                  <a:t>. La sovrapposizione sullo schermo di tutti questi sistemi di frange </a:t>
                </a:r>
                <a:r>
                  <a:rPr lang="it-IT" b="1" dirty="0"/>
                  <a:t>non</a:t>
                </a:r>
                <a:r>
                  <a:rPr lang="it-IT" dirty="0"/>
                  <a:t> da’ origine a fenomeni d’interferenza osservabili.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8799185" cy="5112398"/>
              </a:xfrm>
              <a:blipFill>
                <a:blip r:embed="rId3"/>
                <a:stretch>
                  <a:fillRect l="-1247" r="-762" b="-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15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15" y="0"/>
            <a:ext cx="4354286" cy="49258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da lamine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7815121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La situazione </a:t>
                </a:r>
                <a:r>
                  <a:rPr lang="it-IT" dirty="0" err="1"/>
                  <a:t>e’</a:t>
                </a:r>
                <a:r>
                  <a:rPr lang="it-IT" dirty="0"/>
                  <a:t> diversa se l’osservazione </a:t>
                </a:r>
                <a:r>
                  <a:rPr lang="it-IT" dirty="0" err="1"/>
                  <a:t>e’</a:t>
                </a:r>
                <a:r>
                  <a:rPr lang="it-IT" dirty="0"/>
                  <a:t> fatta direttamente sulla superficie superiore della lamina. Nell’ipotesi che lo spessore d e gli angoli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i="1" baseline="-25000" dirty="0" err="1"/>
                  <a:t>t</a:t>
                </a:r>
                <a:r>
                  <a:rPr lang="it-IT" dirty="0"/>
                  <a:t> siano abbastanza piccoli si dimostra che i diversi sistemi di frange hanno lo stesso passo p per cui risultano sovrapposti, con la conseguente formazione di un sistema di frange localizzato sulla superficie superiore della lamina e osservabile ad occhio nudo.</a:t>
                </a:r>
              </a:p>
              <a:p>
                <a:pPr marL="0" indent="0">
                  <a:buNone/>
                </a:pPr>
                <a:r>
                  <a:rPr lang="it-IT" dirty="0"/>
                  <a:t>Dunque per incidenza della luce normale alla lamina,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≅0</m:t>
                    </m:r>
                  </m:oMath>
                </a14:m>
                <a:r>
                  <a:rPr lang="it-IT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𝑘𝑑𝑛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7815121" cy="5112398"/>
              </a:xfrm>
              <a:blipFill>
                <a:blip r:embed="rId3"/>
                <a:stretch>
                  <a:fillRect l="-1404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16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da lamine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11446595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𝑘𝑑𝑛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L’interferenza in un punto P della superficie superiore della lamina, come nel caso dell’esperimento di Young, risulta </a:t>
                </a:r>
                <a:r>
                  <a:rPr lang="it-IT" dirty="0">
                    <a:solidFill>
                      <a:srgbClr val="FF0000"/>
                    </a:solidFill>
                  </a:rPr>
                  <a:t>costruttiva</a:t>
                </a:r>
                <a:r>
                  <a:rPr lang="it-IT" dirty="0"/>
                  <a:t> o </a:t>
                </a:r>
                <a:r>
                  <a:rPr lang="it-IT" dirty="0">
                    <a:solidFill>
                      <a:schemeClr val="accent2">
                        <a:lumMod val="75000"/>
                      </a:schemeClr>
                    </a:solidFill>
                  </a:rPr>
                  <a:t>distruttiva</a:t>
                </a:r>
                <a:r>
                  <a:rPr lang="it-IT" dirty="0"/>
                  <a:t> 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⇒  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=0,1,2,…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sz="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+1)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⇒   </m:t>
                      </m:r>
                      <m:r>
                        <a:rPr lang="en-US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=0,1,2,…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Queste relazioni sono valide anche se la lamina </a:t>
                </a:r>
                <a:r>
                  <a:rPr lang="it-IT" dirty="0" err="1"/>
                  <a:t>anziche</a:t>
                </a:r>
                <a:r>
                  <a:rPr lang="it-IT" dirty="0"/>
                  <a:t>’ essere immersa in aria, lo </a:t>
                </a:r>
                <a:r>
                  <a:rPr lang="it-IT" dirty="0" err="1"/>
                  <a:t>e’</a:t>
                </a:r>
                <a:r>
                  <a:rPr lang="it-IT" dirty="0"/>
                  <a:t> in un altro mezzo: in ogni caso una delle due riflessioni avviene da un mezzo d’indice di rifrazione minore a uno con indice di rifrazione maggiore.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11446595" cy="5112398"/>
              </a:xfrm>
              <a:blipFill>
                <a:blip r:embed="rId2"/>
                <a:stretch>
                  <a:fillRect l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70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da lamine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11446595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>
                    <a:solidFill>
                      <a:srgbClr val="FF0000"/>
                    </a:solidFill>
                  </a:rPr>
                  <a:t>Costruttiva</a:t>
                </a:r>
                <a:r>
                  <a:rPr lang="it-IT" dirty="0"/>
                  <a:t> o </a:t>
                </a:r>
                <a:r>
                  <a:rPr lang="it-IT" dirty="0">
                    <a:solidFill>
                      <a:schemeClr val="accent2">
                        <a:lumMod val="75000"/>
                      </a:schemeClr>
                    </a:solidFill>
                  </a:rPr>
                  <a:t>distruttiva</a:t>
                </a:r>
                <a:r>
                  <a:rPr lang="it-IT" dirty="0"/>
                  <a:t> 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⇒  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=0,1,2,…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sz="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+1)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⇒   </m:t>
                      </m:r>
                      <m:r>
                        <a:rPr lang="en-US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=0,1,2,…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E’ interessante notare che allo spessore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≅0</m:t>
                    </m:r>
                  </m:oMath>
                </a14:m>
                <a:r>
                  <a:rPr lang="it-IT" dirty="0"/>
                  <a:t> corrisponde una condizione di minimo (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 dirty="0"/>
                  <a:t>).</a:t>
                </a:r>
              </a:p>
              <a:p>
                <a:pPr marL="0" indent="0">
                  <a:buNone/>
                </a:pPr>
                <a:r>
                  <a:rPr lang="it-IT" dirty="0"/>
                  <a:t>Si </a:t>
                </a:r>
                <a:r>
                  <a:rPr lang="it-IT" dirty="0" err="1"/>
                  <a:t>puo’</a:t>
                </a:r>
                <a:r>
                  <a:rPr lang="it-IT" dirty="0"/>
                  <a:t> infine osservare che in questo caso le sorgenti coerenti che determinano l’interferenza non sono separate lateralmente, come nell’esperimento di Young, ma sono separate in </a:t>
                </a:r>
                <a:r>
                  <a:rPr lang="it-IT" dirty="0" err="1"/>
                  <a:t>profondita’</a:t>
                </a:r>
                <a:r>
                  <a:rPr lang="it-IT" dirty="0"/>
                  <a:t>: </a:t>
                </a:r>
                <a:r>
                  <a:rPr lang="it-IT" dirty="0" err="1"/>
                  <a:t>e’</a:t>
                </a:r>
                <a:r>
                  <a:rPr lang="it-IT" dirty="0"/>
                  <a:t> come se le due onde che interferiscono provenissero da due sorgenti virtuali </a:t>
                </a:r>
                <a:r>
                  <a:rPr lang="it-IT" i="1" dirty="0"/>
                  <a:t>S</a:t>
                </a:r>
                <a:r>
                  <a:rPr lang="it-IT" i="1" baseline="-25000" dirty="0"/>
                  <a:t>1</a:t>
                </a:r>
                <a:r>
                  <a:rPr lang="it-IT" dirty="0"/>
                  <a:t> e </a:t>
                </a:r>
                <a:r>
                  <a:rPr lang="it-IT" i="1" dirty="0"/>
                  <a:t>S</a:t>
                </a:r>
                <a:r>
                  <a:rPr lang="it-IT" i="1" baseline="-25000" dirty="0"/>
                  <a:t>2</a:t>
                </a:r>
                <a:r>
                  <a:rPr lang="it-IT" dirty="0"/>
                  <a:t> poste lungo la retta normale alla lamina coincidente con la direzione di osservazione.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11446595" cy="5112398"/>
              </a:xfrm>
              <a:blipFill>
                <a:blip r:embed="rId2"/>
                <a:stretch>
                  <a:fillRect l="-958" t="-1788" r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64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pPr algn="l"/>
            <a:r>
              <a:rPr lang="en-US" dirty="0" err="1"/>
              <a:t>Compitino</a:t>
            </a:r>
            <a:r>
              <a:rPr lang="en-US" dirty="0"/>
              <a:t>, </a:t>
            </a:r>
            <a:r>
              <a:rPr lang="en-US" dirty="0" err="1"/>
              <a:t>Dicembre</a:t>
            </a:r>
            <a:r>
              <a:rPr lang="en-US" dirty="0"/>
              <a:t> 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473026"/>
            <a:ext cx="12192000" cy="4151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4343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611" y="4289844"/>
            <a:ext cx="7751389" cy="256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08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020" y="4795"/>
            <a:ext cx="2992448" cy="42188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Cuneo sottile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9095281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Si chiama </a:t>
                </a:r>
                <a:r>
                  <a:rPr lang="it-IT" dirty="0">
                    <a:solidFill>
                      <a:srgbClr val="00B050"/>
                    </a:solidFill>
                  </a:rPr>
                  <a:t>cuneo</a:t>
                </a:r>
                <a:r>
                  <a:rPr lang="it-IT" dirty="0"/>
                  <a:t> una lamina trasparente a facce piane, ma formanti un certo angolo </a:t>
                </a:r>
                <a:r>
                  <a:rPr lang="it-IT" dirty="0">
                    <a:solidFill>
                      <a:srgbClr val="00B050"/>
                    </a:solidFill>
                    <a:latin typeface="Symbol" panose="05050102010706020507" pitchFamily="18" charset="2"/>
                  </a:rPr>
                  <a:t>a</a:t>
                </a:r>
                <a:r>
                  <a:rPr lang="it-IT" dirty="0"/>
                  <a:t>, che supponiamo piccolo. Ad ogni punto del cuneo distante </a:t>
                </a:r>
                <a:r>
                  <a:rPr lang="it-IT" i="1" dirty="0">
                    <a:solidFill>
                      <a:srgbClr val="00B050"/>
                    </a:solidFill>
                  </a:rPr>
                  <a:t>x</a:t>
                </a:r>
                <a:r>
                  <a:rPr lang="it-IT" dirty="0"/>
                  <a:t> dall’estremo dove lo spessore </a:t>
                </a:r>
                <a:r>
                  <a:rPr lang="it-IT" dirty="0" err="1"/>
                  <a:t>e’</a:t>
                </a:r>
                <a:r>
                  <a:rPr lang="it-IT" dirty="0"/>
                  <a:t> nullo </a:t>
                </a:r>
                <a:r>
                  <a:rPr lang="it-IT" dirty="0" err="1"/>
                  <a:t>e’</a:t>
                </a:r>
                <a:r>
                  <a:rPr lang="it-IT" dirty="0"/>
                  <a:t> associato uno spessore d=</a:t>
                </a:r>
                <a:r>
                  <a:rPr lang="it-IT" dirty="0" err="1">
                    <a:latin typeface="Symbol" panose="05050102010706020507" pitchFamily="18" charset="2"/>
                  </a:rPr>
                  <a:t>a</a:t>
                </a:r>
                <a:r>
                  <a:rPr lang="it-IT" i="1" dirty="0" err="1"/>
                  <a:t>x</a:t>
                </a:r>
                <a:r>
                  <a:rPr lang="it-IT" dirty="0"/>
                  <a:t>, per cui il cuneo si </a:t>
                </a:r>
                <a:r>
                  <a:rPr lang="it-IT" dirty="0" err="1"/>
                  <a:t>puo’</a:t>
                </a:r>
                <a:r>
                  <a:rPr lang="it-IT" dirty="0"/>
                  <a:t> considerare come una lamina con spessore variabile con </a:t>
                </a:r>
                <a:r>
                  <a:rPr lang="it-IT" dirty="0" err="1"/>
                  <a:t>continuita’</a:t>
                </a:r>
                <a:r>
                  <a:rPr lang="it-IT" dirty="0"/>
                  <a:t> da zero a </a:t>
                </a:r>
                <a:r>
                  <a:rPr lang="it-IT" dirty="0">
                    <a:latin typeface="Symbol" panose="05050102010706020507" pitchFamily="18" charset="2"/>
                  </a:rPr>
                  <a:t>a</a:t>
                </a:r>
                <a:r>
                  <a:rPr lang="it-IT" i="1" dirty="0"/>
                  <a:t>l</a:t>
                </a:r>
                <a:r>
                  <a:rPr lang="it-IT" dirty="0"/>
                  <a:t>, figura.</a:t>
                </a:r>
              </a:p>
              <a:p>
                <a:pPr marL="0" indent="0">
                  <a:buNone/>
                </a:pPr>
                <a:r>
                  <a:rPr lang="it-IT" dirty="0"/>
                  <a:t>Illuminiamo il cuneo con una sorgente estesa in incidenza quasi normale e osserviamo la luce riflessa. Quando si fissa un punto del cuneo si possono utilizzare 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=0,1,2,…</m:t>
                      </m:r>
                    </m:oMath>
                  </m:oMathPara>
                </a14:m>
                <a:endParaRPr lang="it-IT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=0,1,2,…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9095281" cy="5112398"/>
              </a:xfrm>
              <a:blipFill>
                <a:blip r:embed="rId3"/>
                <a:stretch>
                  <a:fillRect l="-1206" t="-1788" r="-1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70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4405"/>
          <a:stretch/>
        </p:blipFill>
        <p:spPr>
          <a:xfrm>
            <a:off x="5956663" y="2655883"/>
            <a:ext cx="6235337" cy="26761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Cuneo sottile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11455304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=0,1,2,…</m:t>
                      </m:r>
                    </m:oMath>
                  </m:oMathPara>
                </a14:m>
                <a:endParaRPr lang="it-IT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=0,1,2,…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 luoghi dei punti d=costante, con </a:t>
                </a:r>
                <a:r>
                  <a:rPr lang="it-IT" dirty="0" err="1"/>
                  <a:t>intensita’</a:t>
                </a:r>
                <a:r>
                  <a:rPr lang="it-IT" dirty="0"/>
                  <a:t> costante, sono segmenti paralleli ai bordi del cuneo. Si vede quindi sulla superficie del cuneo una successione di frange chiare e scure , dette </a:t>
                </a:r>
                <a:r>
                  <a:rPr lang="it-IT" dirty="0">
                    <a:solidFill>
                      <a:srgbClr val="00B050"/>
                    </a:solidFill>
                  </a:rPr>
                  <a:t>frange localizzate di eguale spessore</a:t>
                </a:r>
                <a:r>
                  <a:rPr lang="it-IT" dirty="0"/>
                  <a:t>, in quanto ogni frangia </a:t>
                </a:r>
                <a:r>
                  <a:rPr lang="it-IT" dirty="0" err="1"/>
                  <a:t>e’</a:t>
                </a:r>
                <a:r>
                  <a:rPr lang="it-IT" dirty="0"/>
                  <a:t> caratterizzata da un valore di d. Il bordo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del cuneo dove d = 0 </a:t>
                </a:r>
                <a:r>
                  <a:rPr lang="it-IT" dirty="0" err="1"/>
                  <a:t>e’</a:t>
                </a:r>
                <a:r>
                  <a:rPr lang="it-IT" dirty="0"/>
                  <a:t> nero, </a:t>
                </a:r>
                <a:r>
                  <a:rPr lang="it-IT" dirty="0" err="1"/>
                  <a:t>cioe’</a:t>
                </a:r>
                <a:r>
                  <a:rPr lang="it-IT" dirty="0"/>
                  <a:t> la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prima frangia </a:t>
                </a:r>
                <a:r>
                  <a:rPr lang="it-IT" dirty="0" err="1"/>
                  <a:t>e’</a:t>
                </a:r>
                <a:r>
                  <a:rPr lang="it-IT" dirty="0"/>
                  <a:t> scura, a conferma del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fatto che nella riflessione ad una delle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due superficie </a:t>
                </a:r>
                <a:r>
                  <a:rPr lang="it-IT" dirty="0" err="1"/>
                  <a:t>c’e’</a:t>
                </a:r>
                <a:r>
                  <a:rPr lang="it-IT" dirty="0"/>
                  <a:t> uno sfasamento di </a:t>
                </a:r>
                <a:r>
                  <a:rPr lang="it-IT" dirty="0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11455304" cy="5112398"/>
              </a:xfrm>
              <a:blipFill>
                <a:blip r:embed="rId3"/>
                <a:stretch>
                  <a:fillRect l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396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 err="1"/>
              <a:t>Interferenza</a:t>
            </a:r>
            <a:r>
              <a:rPr lang="en-US" dirty="0"/>
              <a:t> da </a:t>
            </a:r>
            <a:r>
              <a:rPr lang="en-US" dirty="0" err="1"/>
              <a:t>lamine</a:t>
            </a:r>
            <a:r>
              <a:rPr lang="en-US" dirty="0"/>
              <a:t>. </a:t>
            </a:r>
            <a:r>
              <a:rPr lang="en-US" dirty="0" err="1"/>
              <a:t>Rivestimenti</a:t>
            </a:r>
            <a:r>
              <a:rPr lang="en-US" dirty="0"/>
              <a:t> </a:t>
            </a:r>
            <a:r>
              <a:rPr lang="en-US" dirty="0" err="1"/>
              <a:t>antiriflettenti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Le celle solari di silicio hanno indice di rifrazione </a:t>
            </a:r>
            <a:r>
              <a:rPr lang="it-IT" i="1" dirty="0"/>
              <a:t>n</a:t>
            </a:r>
            <a:r>
              <a:rPr lang="it-IT" baseline="-25000" dirty="0"/>
              <a:t>2</a:t>
            </a:r>
            <a:r>
              <a:rPr lang="it-IT" dirty="0"/>
              <a:t>=3.5 e vengono ricoperte con una pellicola sottile di </a:t>
            </a:r>
            <a:r>
              <a:rPr lang="it-IT" dirty="0" err="1"/>
              <a:t>SiO</a:t>
            </a:r>
            <a:r>
              <a:rPr lang="it-IT" dirty="0"/>
              <a:t>, con indice di rifrazione </a:t>
            </a:r>
            <a:r>
              <a:rPr lang="it-IT" i="1" dirty="0"/>
              <a:t>n</a:t>
            </a:r>
            <a:r>
              <a:rPr lang="it-IT" baseline="-25000" dirty="0"/>
              <a:t>3</a:t>
            </a:r>
            <a:r>
              <a:rPr lang="it-IT" dirty="0"/>
              <a:t>=1.45, per rendere minime le perdite per riflessione. </a:t>
            </a:r>
          </a:p>
          <a:p>
            <a:pPr marL="0" indent="0">
              <a:buNone/>
            </a:pPr>
            <a:r>
              <a:rPr lang="it-IT" dirty="0"/>
              <a:t>Calcolare lo spessore minimo d dell’ossido in grado di produrre riflessione minima alla lunghezza d’onda </a:t>
            </a:r>
            <a:r>
              <a:rPr lang="it-IT" dirty="0" err="1">
                <a:latin typeface="Symbol" panose="05050102010706020507" pitchFamily="18" charset="2"/>
              </a:rPr>
              <a:t>l</a:t>
            </a:r>
            <a:r>
              <a:rPr lang="it-IT" baseline="-25000" dirty="0" err="1"/>
              <a:t>G</a:t>
            </a:r>
            <a:r>
              <a:rPr lang="it-IT" dirty="0"/>
              <a:t>=550 nm, </a:t>
            </a:r>
            <a:r>
              <a:rPr lang="it-IT" dirty="0" err="1"/>
              <a:t>cioe’</a:t>
            </a:r>
            <a:r>
              <a:rPr lang="it-IT" dirty="0"/>
              <a:t> nel massimo dello spettro solare.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383" y="2033389"/>
            <a:ext cx="4069731" cy="23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92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F895B-6F72-410E-BD1E-7204CD76B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/>
              <a:t>Onde riflesse e trasmesse in una corda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ECAFF-CB86-4CFA-AF51-344E316D5E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it-IT" dirty="0"/>
                  <a:t>Prima di proseguire con lo studio delle onde EM vediamo cosa succede ad un impulso che si propaga su una corda composta da due parti di densita’ differente</a:t>
                </a:r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La velocita’ di propagazione delle onde nelle due parti e’ differente essendo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den>
                        </m:f>
                      </m:e>
                    </m:rad>
                  </m:oMath>
                </a14:m>
                <a:r>
                  <a:rPr lang="it-IT" dirty="0"/>
                  <a:t>   con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it-IT" dirty="0"/>
                  <a:t> tensione 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it-IT" dirty="0"/>
                  <a:t> densita’ lineare della corda.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ECAFF-CB86-4CFA-AF51-344E316D5E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F514D-4187-4ED5-91DC-7C68E0195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5BFB79-36C5-4C6E-83C9-5F45539EF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561" y="803726"/>
            <a:ext cx="642937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46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B5F496-3CD2-4029-8083-EB5A35F6B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255" y="2681586"/>
            <a:ext cx="2743200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B96284-16EE-431F-9BF0-2407FD3DE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419" y="2681586"/>
            <a:ext cx="2743200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AF895B-6F72-410E-BD1E-7204CD76B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/>
              <a:t>Onde riflesse e trasmesse in una corda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ECAFF-CB86-4CFA-AF51-344E316D5E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it-IT"/>
                  <a:t>La velocita’ di propagazione delle onde nelle due parti e’ differente essendo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den>
                        </m:f>
                      </m:e>
                    </m:rad>
                  </m:oMath>
                </a14:m>
                <a:r>
                  <a:rPr lang="it-IT"/>
                  <a:t>   con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it-IT"/>
                  <a:t> tensione 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it-IT"/>
                  <a:t> densita’ lineare della corda. </a:t>
                </a:r>
              </a:p>
              <a:p>
                <a:pPr marL="0" indent="0">
                  <a:buNone/>
                </a:pPr>
                <a:r>
                  <a:rPr lang="it-IT"/>
                  <a:t>All’interfaccia tra le due parti, dove c’e’ discontinuita’ di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it-IT"/>
                  <a:t> l’impulso viene parzialmente riflesso e parzialmente trasmesso. Il comportamento dell’impulso riflesso dipende 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it-IT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t-IT"/>
                  <a:t> nei due mezzi. Qualitativamente:</a:t>
                </a:r>
              </a:p>
              <a:p>
                <a:r>
                  <a:rPr lang="it-IT"/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t-IT"/>
                  <a:t> l’impulso e’ riflesso e «invertito» (la sua fase cambia di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/>
                  <a:t>)</a:t>
                </a:r>
              </a:p>
              <a:p>
                <a:r>
                  <a:rPr lang="it-IT"/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t-IT"/>
                  <a:t> l’impulso e’ riflesso ma la sua fase non cambia</a:t>
                </a:r>
              </a:p>
              <a:p>
                <a:endParaRPr lang="it-IT"/>
              </a:p>
              <a:p>
                <a:endParaRPr lang="it-IT"/>
              </a:p>
              <a:p>
                <a:r>
                  <a:rPr lang="it-IT"/>
                  <a:t>L’impulso trasmesso ha sempre la stessa fase di quello incidente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ECAFF-CB86-4CFA-AF51-344E316D5E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F514D-4187-4ED5-91DC-7C68E0195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62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08B077-4680-4875-9817-D957A5664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2433" y="817555"/>
            <a:ext cx="3866233" cy="16960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AF895B-6F72-410E-BD1E-7204CD76B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/>
              <a:t>Onde riflesse e trasmesse in una corda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ECAFF-CB86-4CFA-AF51-344E316D5E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Vediamo quantitativamente cosa succede se un’onda armonica si propaga su una corda con densita’ discontinua. Le tre onde, incidente, riflessa e trasmessa hanno equazioni: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it-IT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it-IT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𝑡𝑟𝑎𝑛𝑠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Scegliamo di porre la discontinuita’ della corda a x=0 per comodita’. </a:t>
                </a:r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it-IT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𝑖𝑛𝑐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it-IT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𝑡𝑟𝑎𝑛𝑠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dirty="0"/>
                  <a:t> la funzione che descrive l’onda deve essere continua e derivabile: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24ECAFF-CB86-4CFA-AF51-344E316D5E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59" t="-1788" b="-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F514D-4187-4ED5-91DC-7C68E0195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29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F895B-6F72-410E-BD1E-7204CD76B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/>
              <a:t>Onde riflesse e trasmesse in una corda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4ECAFF-CB86-4CFA-AF51-344E316D5E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Le due equazioni porgono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Quindi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it-IT" dirty="0"/>
                  <a:t>. Possiamo definire:</a:t>
                </a:r>
              </a:p>
              <a:p>
                <a:r>
                  <a:rPr lang="it-IT" dirty="0">
                    <a:solidFill>
                      <a:srgbClr val="00B050"/>
                    </a:solidFill>
                  </a:rPr>
                  <a:t>coefficiente di riflessione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it-IT" dirty="0"/>
              </a:p>
              <a:p>
                <a:r>
                  <a:rPr lang="it-IT" dirty="0">
                    <a:solidFill>
                      <a:srgbClr val="00B050"/>
                    </a:solidFill>
                  </a:rPr>
                  <a:t>coefficiente di trasmissione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Notiamo che:</a:t>
                </a:r>
              </a:p>
              <a:p>
                <a:r>
                  <a:rPr lang="it-IT" dirty="0"/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t-IT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t-IT" dirty="0"/>
                  <a:t>) l’onda incidente e l’onda riflessa hanno la stessa fase (A e B hanno lo stesso segno)</a:t>
                </a:r>
              </a:p>
              <a:p>
                <a:r>
                  <a:rPr lang="it-IT" dirty="0"/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t-IT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t-IT" dirty="0"/>
                  <a:t>) l’onda incidente e l’onda riflessa hanno fase opposta, sono quindi </a:t>
                </a:r>
                <a:r>
                  <a:rPr lang="it-IT" dirty="0">
                    <a:solidFill>
                      <a:srgbClr val="FF0000"/>
                    </a:solidFill>
                  </a:rPr>
                  <a:t>sfasate di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 dirty="0"/>
                  <a:t> (A e B hanno segno opposto)</a:t>
                </a:r>
              </a:p>
              <a:p>
                <a:r>
                  <a:rPr lang="it-IT" dirty="0">
                    <a:solidFill>
                      <a:srgbClr val="FF0000"/>
                    </a:solidFill>
                  </a:rPr>
                  <a:t>Onda incidente e trasmessa sono sempre in fase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24ECAFF-CB86-4CFA-AF51-344E316D5E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53" t="-2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F514D-4187-4ED5-91DC-7C68E0195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12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9605552" y="87089"/>
            <a:ext cx="2497361" cy="2522479"/>
            <a:chOff x="9871284" y="0"/>
            <a:chExt cx="2275174" cy="226207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73088B3-6992-4722-9066-B2E0444B6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1284" y="0"/>
              <a:ext cx="2275174" cy="225884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E2637D-1E61-4596-AF85-C667A6756F69}"/>
                </a:ext>
              </a:extLst>
            </p:cNvPr>
            <p:cNvSpPr txBox="1"/>
            <p:nvPr/>
          </p:nvSpPr>
          <p:spPr>
            <a:xfrm>
              <a:off x="10085451" y="1677297"/>
              <a:ext cx="4106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Symbol" panose="05050102010706020507" pitchFamily="18" charset="2"/>
                </a:rPr>
                <a:t>p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 err="1"/>
              <a:t>Intensita</a:t>
            </a:r>
            <a:r>
              <a:rPr lang="en-US" dirty="0"/>
              <a:t>’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riflesse</a:t>
            </a:r>
            <a:r>
              <a:rPr lang="en-US" dirty="0"/>
              <a:t> e </a:t>
            </a:r>
            <a:r>
              <a:rPr lang="en-US" dirty="0" err="1"/>
              <a:t>trasmesse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936" y="38722"/>
            <a:ext cx="8442138" cy="5112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Abbiamo visto le relazioni tra le direzioni dell’onda </a:t>
            </a:r>
            <a:r>
              <a:rPr lang="it-IT" dirty="0" err="1"/>
              <a:t>em</a:t>
            </a:r>
            <a:r>
              <a:rPr lang="it-IT" dirty="0"/>
              <a:t> riflessa e quella trasmessa rispetto alla direzione dell’onda incidente. Queste relazioni non dipendono dalle loro </a:t>
            </a:r>
            <a:r>
              <a:rPr lang="it-IT" dirty="0" err="1"/>
              <a:t>intensita’</a:t>
            </a:r>
            <a:r>
              <a:rPr lang="it-IT" dirty="0"/>
              <a:t>. </a:t>
            </a:r>
          </a:p>
          <a:p>
            <a:pPr marL="0" indent="0">
              <a:buNone/>
            </a:pPr>
            <a:r>
              <a:rPr lang="it-IT" dirty="0"/>
              <a:t>Le equazioni di Maxwell forniscono le relazioni tra le ampiezze dell’onda riflessa </a:t>
            </a:r>
            <a:r>
              <a:rPr lang="it-IT" i="1" dirty="0" err="1"/>
              <a:t>E</a:t>
            </a:r>
            <a:r>
              <a:rPr lang="it-IT" i="1" baseline="-25000" dirty="0" err="1"/>
              <a:t>r</a:t>
            </a:r>
            <a:r>
              <a:rPr lang="it-IT" dirty="0"/>
              <a:t> e dell’onda trasmessa </a:t>
            </a:r>
            <a:r>
              <a:rPr lang="it-IT" i="1" dirty="0"/>
              <a:t>E</a:t>
            </a:r>
            <a:r>
              <a:rPr lang="it-IT" i="1" baseline="-25000" dirty="0"/>
              <a:t>t</a:t>
            </a:r>
            <a:r>
              <a:rPr lang="it-IT" dirty="0"/>
              <a:t> e l’ampiezza dell’onda incidente </a:t>
            </a:r>
            <a:r>
              <a:rPr lang="it-IT" i="1" dirty="0"/>
              <a:t>E</a:t>
            </a:r>
            <a:r>
              <a:rPr lang="it-IT" i="1" baseline="-25000" dirty="0"/>
              <a:t>i</a:t>
            </a:r>
            <a:r>
              <a:rPr lang="it-IT" dirty="0"/>
              <a:t>. Tali relazioni risultano diverse a seconda che la luce incidente sia polarizzata nel piano d’incidenza </a:t>
            </a:r>
            <a:r>
              <a:rPr lang="it-IT" dirty="0">
                <a:latin typeface="Symbol" panose="05050102010706020507" pitchFamily="18" charset="2"/>
              </a:rPr>
              <a:t>p</a:t>
            </a:r>
            <a:r>
              <a:rPr lang="it-IT" dirty="0"/>
              <a:t>, figura in alto, o nel piano </a:t>
            </a:r>
            <a:r>
              <a:rPr lang="it-IT" dirty="0">
                <a:latin typeface="Symbol" panose="05050102010706020507" pitchFamily="18" charset="2"/>
              </a:rPr>
              <a:t>s</a:t>
            </a:r>
            <a:r>
              <a:rPr lang="it-IT" dirty="0"/>
              <a:t> perpendicolare al piano d’incidenza, figura in basso.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18</a:t>
            </a:fld>
            <a:endParaRPr lang="en-US"/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11582400" y="38723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23E0D4D-BBEC-44D9-A829-3DD1264126E2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9546823" y="2705367"/>
            <a:ext cx="2614818" cy="2128504"/>
            <a:chOff x="6967290" y="805189"/>
            <a:chExt cx="2614818" cy="212850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23193CF-CD4B-403E-91BD-B010FB478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7290" y="805189"/>
              <a:ext cx="2614818" cy="212850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7BFD8B5-F4F5-47FF-927C-2D60D7A7FC74}"/>
                </a:ext>
              </a:extLst>
            </p:cNvPr>
            <p:cNvSpPr txBox="1"/>
            <p:nvPr/>
          </p:nvSpPr>
          <p:spPr>
            <a:xfrm>
              <a:off x="7137522" y="2230092"/>
              <a:ext cx="4315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Symbol" panose="05050102010706020507" pitchFamily="18" charset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5153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605552" y="87089"/>
            <a:ext cx="2497361" cy="2522479"/>
            <a:chOff x="9871284" y="0"/>
            <a:chExt cx="2275174" cy="22620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3088B3-6992-4722-9066-B2E0444B6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1284" y="0"/>
              <a:ext cx="2275174" cy="225884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4E2637D-1E61-4596-AF85-C667A6756F69}"/>
                </a:ext>
              </a:extLst>
            </p:cNvPr>
            <p:cNvSpPr txBox="1"/>
            <p:nvPr/>
          </p:nvSpPr>
          <p:spPr>
            <a:xfrm>
              <a:off x="10085451" y="1677297"/>
              <a:ext cx="4106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Symbol" panose="05050102010706020507" pitchFamily="18" charset="2"/>
                </a:rPr>
                <a:t>p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 err="1"/>
              <a:t>Ampiezze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campi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riflesse</a:t>
            </a:r>
            <a:r>
              <a:rPr lang="en-US" dirty="0"/>
              <a:t> e </a:t>
            </a:r>
            <a:r>
              <a:rPr lang="en-US" dirty="0" err="1"/>
              <a:t>trasmesse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9225910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Detto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</a:t>
                </a:r>
                <a:r>
                  <a:rPr lang="it-IT" dirty="0"/>
                  <a:t>il campo elettrico dell’onda incidente che si propaga lungo il vettore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it-I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it-IT" dirty="0"/>
                  <a:t> il campo elettrico dell’onda riflessa (lungo il vettore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it-I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it-IT" dirty="0"/>
                  <a:t>) le equazioni di Maxwell forniscono le seguenti relazioni: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it-IT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tra l’ampiezza dell’onda riflessa e quella dell’onda incidente nei due casi.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9225910" cy="5112398"/>
              </a:xfrm>
              <a:blipFill>
                <a:blip r:embed="rId4"/>
                <a:stretch>
                  <a:fillRect l="-1190" t="-1788" r="-1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19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546823" y="2705367"/>
            <a:ext cx="2614818" cy="2128504"/>
            <a:chOff x="6967290" y="805189"/>
            <a:chExt cx="2614818" cy="212850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23193CF-CD4B-403E-91BD-B010FB478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7290" y="805189"/>
              <a:ext cx="2614818" cy="212850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BFD8B5-F4F5-47FF-927C-2D60D7A7FC74}"/>
                </a:ext>
              </a:extLst>
            </p:cNvPr>
            <p:cNvSpPr txBox="1"/>
            <p:nvPr/>
          </p:nvSpPr>
          <p:spPr>
            <a:xfrm>
              <a:off x="7137522" y="2230092"/>
              <a:ext cx="4315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Symbol" panose="05050102010706020507" pitchFamily="18" charset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7547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 err="1"/>
              <a:t>Ampiezze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campi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riflesse</a:t>
            </a:r>
            <a:r>
              <a:rPr lang="en-US" dirty="0"/>
              <a:t> e </a:t>
            </a:r>
            <a:r>
              <a:rPr lang="en-US" dirty="0" err="1"/>
              <a:t>trasmesse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5124342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it-IT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it-IT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5124342" cy="511239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187" y="0"/>
            <a:ext cx="6325056" cy="49885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61" y="1855434"/>
            <a:ext cx="5054932" cy="31331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98126" y="4424465"/>
                <a:ext cx="989245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</a:rPr>
                        <m:t>&gt;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𝒕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126" y="4424465"/>
                <a:ext cx="989245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995913" y="4428812"/>
                <a:ext cx="989245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latin typeface="Cambria Math"/>
                            </a:rPr>
                            <m:t>𝒕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913" y="4428812"/>
                <a:ext cx="989245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940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605552" y="87089"/>
            <a:ext cx="2497361" cy="2522479"/>
            <a:chOff x="9871284" y="0"/>
            <a:chExt cx="2275174" cy="22620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3088B3-6992-4722-9066-B2E0444B6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71284" y="0"/>
              <a:ext cx="2275174" cy="225884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4E2637D-1E61-4596-AF85-C667A6756F69}"/>
                </a:ext>
              </a:extLst>
            </p:cNvPr>
            <p:cNvSpPr txBox="1"/>
            <p:nvPr/>
          </p:nvSpPr>
          <p:spPr>
            <a:xfrm>
              <a:off x="10085451" y="1677297"/>
              <a:ext cx="4106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Symbol" panose="05050102010706020507" pitchFamily="18" charset="2"/>
                </a:rPr>
                <a:t>p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 err="1"/>
              <a:t>Intensita</a:t>
            </a:r>
            <a:r>
              <a:rPr lang="en-US" dirty="0"/>
              <a:t>’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riflesse</a:t>
            </a:r>
            <a:r>
              <a:rPr lang="en-US" dirty="0"/>
              <a:t> e </a:t>
            </a:r>
            <a:r>
              <a:rPr lang="en-US" dirty="0" err="1"/>
              <a:t>trasmesse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9356538" cy="511239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it-IT" dirty="0"/>
                  <a:t>L’intensita’ dell’onda incidente e dell’onda riflessa sono date rispettivamente 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dirty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dirty="0"/>
                  <a:t> per cui </a:t>
                </a:r>
                <a:r>
                  <a:rPr lang="en-US" dirty="0" err="1"/>
                  <a:t>i</a:t>
                </a:r>
                <a:r>
                  <a:rPr lang="en-US" dirty="0"/>
                  <a:t> </a:t>
                </a:r>
                <a:r>
                  <a:rPr lang="en-US" dirty="0" err="1"/>
                  <a:t>rapporti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tan</m:t>
                                  </m:r>
                                </m:e>
                                <m:sup>
                                  <m:r>
                                    <a:rPr lang="en-US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sz="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forniscono la percentuale di energia (quindi della potenza) riflessa nei due casi. I coefficienti </a:t>
                </a:r>
                <a:r>
                  <a:rPr lang="it-IT" i="1" dirty="0" err="1">
                    <a:solidFill>
                      <a:srgbClr val="00B050"/>
                    </a:solidFill>
                  </a:rPr>
                  <a:t>R</a:t>
                </a:r>
                <a:r>
                  <a:rPr lang="it-IT" baseline="-25000" dirty="0" err="1">
                    <a:solidFill>
                      <a:srgbClr val="00B050"/>
                    </a:solidFill>
                    <a:latin typeface="Symbol" panose="05050102010706020507" pitchFamily="18" charset="2"/>
                  </a:rPr>
                  <a:t>p</a:t>
                </a:r>
                <a:r>
                  <a:rPr lang="it-IT" dirty="0">
                    <a:solidFill>
                      <a:srgbClr val="00B050"/>
                    </a:solidFill>
                  </a:rPr>
                  <a:t> e </a:t>
                </a:r>
                <a:r>
                  <a:rPr lang="it-IT" i="1" dirty="0" err="1">
                    <a:solidFill>
                      <a:srgbClr val="00B050"/>
                    </a:solidFill>
                  </a:rPr>
                  <a:t>R</a:t>
                </a:r>
                <a:r>
                  <a:rPr lang="it-IT" baseline="-25000" dirty="0" err="1">
                    <a:solidFill>
                      <a:srgbClr val="00B050"/>
                    </a:solidFill>
                    <a:latin typeface="Symbol" panose="05050102010706020507" pitchFamily="18" charset="2"/>
                  </a:rPr>
                  <a:t>s</a:t>
                </a:r>
                <a:r>
                  <a:rPr lang="it-IT" dirty="0">
                    <a:solidFill>
                      <a:srgbClr val="00B050"/>
                    </a:solidFill>
                  </a:rPr>
                  <a:t> </a:t>
                </a:r>
                <a:r>
                  <a:rPr lang="it-IT" dirty="0"/>
                  <a:t>prendono nome di </a:t>
                </a:r>
                <a:r>
                  <a:rPr lang="it-IT" dirty="0">
                    <a:solidFill>
                      <a:srgbClr val="00B050"/>
                    </a:solidFill>
                  </a:rPr>
                  <a:t>coefficienti di riflessione di </a:t>
                </a:r>
                <a:r>
                  <a:rPr lang="it-IT" dirty="0" err="1">
                    <a:solidFill>
                      <a:srgbClr val="00B050"/>
                    </a:solidFill>
                  </a:rPr>
                  <a:t>Fresnel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I coefficienti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e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sono funzioni dell’angolo d’incidenza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 in quanto, per ogni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, l’angolo di rifrazione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t</a:t>
                </a:r>
                <a:r>
                  <a:rPr lang="it-IT" dirty="0"/>
                  <a:t> si ricava dalla legge di </a:t>
                </a:r>
                <a:r>
                  <a:rPr lang="it-IT" dirty="0" err="1"/>
                  <a:t>Snell</a:t>
                </a:r>
                <a:r>
                  <a:rPr lang="it-IT" dirty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9356538" cy="5112398"/>
              </a:xfrm>
              <a:blipFill>
                <a:blip r:embed="rId4"/>
                <a:stretch>
                  <a:fillRect l="-1173" t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21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546823" y="2705367"/>
            <a:ext cx="2614818" cy="2128504"/>
            <a:chOff x="6967290" y="805189"/>
            <a:chExt cx="2614818" cy="212850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23193CF-CD4B-403E-91BD-B010FB478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7290" y="805189"/>
              <a:ext cx="2614818" cy="212850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BFD8B5-F4F5-47FF-927C-2D60D7A7FC74}"/>
                </a:ext>
              </a:extLst>
            </p:cNvPr>
            <p:cNvSpPr txBox="1"/>
            <p:nvPr/>
          </p:nvSpPr>
          <p:spPr>
            <a:xfrm>
              <a:off x="7137522" y="2230092"/>
              <a:ext cx="4315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Symbol" panose="05050102010706020507" pitchFamily="18" charset="2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7276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90B466-2B59-42FA-BBC5-F8C6D75B0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36" y="1833239"/>
            <a:ext cx="2867425" cy="31151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988326-152F-4E0F-A95E-8A8E3625F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286" y="1881072"/>
            <a:ext cx="2838846" cy="31436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24761"/>
            <a:ext cx="12192000" cy="1833239"/>
          </a:xfrm>
        </p:spPr>
        <p:txBody>
          <a:bodyPr/>
          <a:lstStyle/>
          <a:p>
            <a:r>
              <a:rPr lang="en-US" dirty="0" err="1"/>
              <a:t>Intensita</a:t>
            </a:r>
            <a:r>
              <a:rPr lang="en-US" dirty="0"/>
              <a:t>’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riflesse</a:t>
            </a:r>
            <a:r>
              <a:rPr lang="en-US" dirty="0"/>
              <a:t> e </a:t>
            </a:r>
            <a:r>
              <a:rPr lang="en-US" dirty="0" err="1"/>
              <a:t>trasmesse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Per il vetro, n=1.5,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(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) e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(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) sono riportati in figura a lato.</a:t>
                </a:r>
              </a:p>
              <a:p>
                <a:pPr marL="0" indent="0">
                  <a:buNone/>
                </a:pPr>
                <a:r>
                  <a:rPr lang="it-IT" dirty="0"/>
                  <a:t>L’energia, e quindi la potenza, che non </a:t>
                </a:r>
                <a:r>
                  <a:rPr lang="it-IT" dirty="0" err="1"/>
                  <a:t>e’riflessa</a:t>
                </a:r>
                <a:r>
                  <a:rPr lang="it-IT" dirty="0"/>
                  <a:t> viene trasmessa e si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definiscono, in corrispondenza a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e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, i due </a:t>
                </a:r>
                <a:r>
                  <a:rPr lang="it-IT" dirty="0">
                    <a:solidFill>
                      <a:srgbClr val="00B050"/>
                    </a:solidFill>
                  </a:rPr>
                  <a:t>coefficienti di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>
                    <a:solidFill>
                      <a:srgbClr val="00B050"/>
                    </a:solidFill>
                  </a:rPr>
                  <a:t>trasmissione </a:t>
                </a:r>
                <a:r>
                  <a:rPr lang="it-IT" i="1" dirty="0" err="1">
                    <a:solidFill>
                      <a:srgbClr val="00B050"/>
                    </a:solidFill>
                  </a:rPr>
                  <a:t>T</a:t>
                </a:r>
                <a:r>
                  <a:rPr lang="it-IT" baseline="-25000" dirty="0" err="1">
                    <a:solidFill>
                      <a:srgbClr val="00B050"/>
                    </a:solidFill>
                    <a:latin typeface="Symbol" panose="05050102010706020507" pitchFamily="18" charset="2"/>
                  </a:rPr>
                  <a:t>p</a:t>
                </a:r>
                <a:r>
                  <a:rPr lang="it-IT" dirty="0">
                    <a:solidFill>
                      <a:srgbClr val="00B050"/>
                    </a:solidFill>
                  </a:rPr>
                  <a:t> e </a:t>
                </a:r>
                <a:r>
                  <a:rPr lang="it-IT" i="1" dirty="0" err="1">
                    <a:solidFill>
                      <a:srgbClr val="00B050"/>
                    </a:solidFill>
                  </a:rPr>
                  <a:t>T</a:t>
                </a:r>
                <a:r>
                  <a:rPr lang="it-IT" baseline="-25000" dirty="0" err="1">
                    <a:solidFill>
                      <a:srgbClr val="00B050"/>
                    </a:solidFill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. Per il principio di conservazione dell’energia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,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59" t="-2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r="48857"/>
          <a:stretch/>
        </p:blipFill>
        <p:spPr>
          <a:xfrm>
            <a:off x="9529018" y="0"/>
            <a:ext cx="2657267" cy="24679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3E6DF4-56F3-4C66-A7BB-9F33C75978C9}"/>
              </a:ext>
            </a:extLst>
          </p:cNvPr>
          <p:cNvSpPr txBox="1"/>
          <p:nvPr/>
        </p:nvSpPr>
        <p:spPr>
          <a:xfrm>
            <a:off x="3222710" y="2269049"/>
            <a:ext cx="24819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← </a:t>
            </a:r>
            <a:r>
              <a:rPr lang="en-US" dirty="0" err="1"/>
              <a:t>Andamento</a:t>
            </a:r>
            <a:r>
              <a:rPr lang="en-US" dirty="0"/>
              <a:t> </a:t>
            </a:r>
            <a:r>
              <a:rPr lang="en-US" dirty="0" err="1"/>
              <a:t>coefficiente</a:t>
            </a:r>
            <a:r>
              <a:rPr lang="en-US" dirty="0"/>
              <a:t> di </a:t>
            </a:r>
            <a:r>
              <a:rPr lang="en-US" dirty="0" err="1"/>
              <a:t>trasmissione</a:t>
            </a:r>
            <a:r>
              <a:rPr lang="en-US" dirty="0"/>
              <a:t> e </a:t>
            </a:r>
            <a:r>
              <a:rPr lang="en-US" dirty="0" err="1"/>
              <a:t>riflessione</a:t>
            </a:r>
            <a:r>
              <a:rPr lang="en-US" dirty="0"/>
              <a:t> per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polarizzata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piano di </a:t>
            </a:r>
            <a:r>
              <a:rPr lang="en-US" dirty="0" err="1"/>
              <a:t>incidenza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di aria-</a:t>
            </a:r>
            <a:r>
              <a:rPr lang="en-US" dirty="0" err="1"/>
              <a:t>vetro</a:t>
            </a:r>
            <a:r>
              <a:rPr lang="en-US" dirty="0"/>
              <a:t> (1.0-1.5)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29E3C1-D6F1-46CF-8C46-32232E1EC804}"/>
              </a:ext>
            </a:extLst>
          </p:cNvPr>
          <p:cNvSpPr txBox="1"/>
          <p:nvPr/>
        </p:nvSpPr>
        <p:spPr>
          <a:xfrm>
            <a:off x="8856617" y="2667058"/>
            <a:ext cx="2481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←</a:t>
            </a:r>
            <a:r>
              <a:rPr lang="en-US" dirty="0" err="1"/>
              <a:t>Andamento</a:t>
            </a:r>
            <a:r>
              <a:rPr lang="en-US" dirty="0"/>
              <a:t> </a:t>
            </a:r>
            <a:r>
              <a:rPr lang="en-US" dirty="0" err="1"/>
              <a:t>coefficiente</a:t>
            </a:r>
            <a:r>
              <a:rPr lang="en-US" dirty="0"/>
              <a:t> di </a:t>
            </a:r>
            <a:r>
              <a:rPr lang="en-US" dirty="0" err="1"/>
              <a:t>trasmissione</a:t>
            </a:r>
            <a:r>
              <a:rPr lang="en-US" dirty="0"/>
              <a:t> e </a:t>
            </a:r>
            <a:r>
              <a:rPr lang="en-US" dirty="0" err="1"/>
              <a:t>riflessione</a:t>
            </a:r>
            <a:r>
              <a:rPr lang="en-US" dirty="0"/>
              <a:t> per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polarizzata</a:t>
            </a:r>
            <a:r>
              <a:rPr lang="en-US" dirty="0"/>
              <a:t> </a:t>
            </a:r>
            <a:r>
              <a:rPr lang="en-US" dirty="0" err="1"/>
              <a:t>ortogonalmente</a:t>
            </a:r>
            <a:r>
              <a:rPr lang="en-US" dirty="0"/>
              <a:t> al piano di </a:t>
            </a:r>
            <a:r>
              <a:rPr lang="en-US" dirty="0" err="1"/>
              <a:t>incidenza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di aria-</a:t>
            </a:r>
            <a:r>
              <a:rPr lang="en-US" dirty="0" err="1"/>
              <a:t>vetro</a:t>
            </a:r>
            <a:r>
              <a:rPr lang="en-US" dirty="0"/>
              <a:t> (1.0-1.5)</a:t>
            </a:r>
          </a:p>
        </p:txBody>
      </p:sp>
    </p:spTree>
    <p:extLst>
      <p:ext uri="{BB962C8B-B14F-4D97-AF65-F5344CB8AC3E}">
        <p14:creationId xmlns:p14="http://schemas.microsoft.com/office/powerpoint/2010/main" val="2545985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ECEAF3-D260-4740-8A9F-AC177E282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326" y="203276"/>
            <a:ext cx="2200582" cy="1933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24761"/>
            <a:ext cx="12192000" cy="1833239"/>
          </a:xfrm>
        </p:spPr>
        <p:txBody>
          <a:bodyPr/>
          <a:lstStyle/>
          <a:p>
            <a:r>
              <a:rPr lang="en-US" dirty="0" err="1"/>
              <a:t>Intensita</a:t>
            </a:r>
            <a:r>
              <a:rPr lang="en-US" dirty="0"/>
              <a:t>’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riflesse</a:t>
            </a:r>
            <a:r>
              <a:rPr lang="en-US" dirty="0"/>
              <a:t> e </a:t>
            </a:r>
            <a:r>
              <a:rPr lang="en-US" dirty="0" err="1"/>
              <a:t>trasmesse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 dirty="0"/>
                  <a:t>Poniamo attenzione al fatto che 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NON vale la stessa relazione per </a:t>
                </a:r>
                <a:r>
                  <a:rPr lang="it-IT" dirty="0" err="1"/>
                  <a:t>l’intensita’</a:t>
                </a:r>
                <a:r>
                  <a:rPr lang="it-IT" dirty="0"/>
                  <a:t> trasmessa. Infatti in generale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 err="1"/>
                  <a:t>poiche</a:t>
                </a:r>
                <a:r>
                  <a:rPr lang="it-IT" dirty="0"/>
                  <a:t>’ quello che si conserva </a:t>
                </a:r>
                <a:r>
                  <a:rPr lang="it-IT" dirty="0" err="1"/>
                  <a:t>e’</a:t>
                </a:r>
                <a:r>
                  <a:rPr lang="it-IT" dirty="0"/>
                  <a:t> l’energia (e quindi la potenza).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Il raggio trasmesso viene deviato rispetto all’incidente la sezione del fascio trasmesso </a:t>
                </a:r>
                <a:r>
                  <a:rPr lang="it-IT" dirty="0" err="1"/>
                  <a:t>e’</a:t>
                </a:r>
                <a:r>
                  <a:rPr lang="it-IT" dirty="0"/>
                  <a:t> in generale diversa da quello incidente (che </a:t>
                </a:r>
                <a:r>
                  <a:rPr lang="it-IT" dirty="0" err="1"/>
                  <a:t>e’</a:t>
                </a:r>
                <a:r>
                  <a:rPr lang="it-IT" dirty="0"/>
                  <a:t> uguale a quello riflesso). Valgono in generale:</a:t>
                </a:r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dirty="0"/>
                  <a:t>                         (sia per polarizzazione </a:t>
                </a:r>
                <a:r>
                  <a:rPr lang="it-IT" dirty="0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che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)</a:t>
                </a:r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dirty="0"/>
                  <a:t>                           (sia per polarizzazione </a:t>
                </a:r>
                <a:r>
                  <a:rPr lang="it-IT" dirty="0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che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)</a:t>
                </a:r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func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dirty="0"/>
                  <a:t>           (sia per polarizzazione </a:t>
                </a:r>
                <a:r>
                  <a:rPr lang="it-IT" dirty="0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che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)</a:t>
                </a:r>
              </a:p>
              <a:p>
                <a:pPr marL="0" indent="0">
                  <a:buNone/>
                </a:pPr>
                <a:r>
                  <a:rPr lang="it-IT" dirty="0"/>
                  <a:t>I coefficienti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=(</m:t>
                    </m:r>
                    <m:f>
                      <m:fPr>
                        <m:type m:val="li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b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dipendono dalla polarizzazione dell’onda incidente.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3" t="-2265" r="-800" b="-2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769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742" y="1706880"/>
            <a:ext cx="3338258" cy="32816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 err="1"/>
              <a:t>Intensita</a:t>
            </a:r>
            <a:r>
              <a:rPr lang="en-US" dirty="0"/>
              <a:t>’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riflesse</a:t>
            </a:r>
            <a:r>
              <a:rPr lang="en-US" dirty="0"/>
              <a:t> e </a:t>
            </a:r>
            <a:r>
              <a:rPr lang="en-US" dirty="0" err="1"/>
              <a:t>trasmesse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11438626" cy="4949836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 dirty="0"/>
                  <a:t>Un fascio di luce ordinaria non </a:t>
                </a:r>
                <a:r>
                  <a:rPr lang="it-IT" dirty="0" err="1"/>
                  <a:t>e’</a:t>
                </a:r>
                <a:r>
                  <a:rPr lang="it-IT" dirty="0"/>
                  <a:t> polarizzato, la direzione del campo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elettrico varia casualmente nel tempo. Esso tuttavia </a:t>
                </a:r>
                <a:r>
                  <a:rPr lang="it-IT" dirty="0" err="1"/>
                  <a:t>puo’</a:t>
                </a:r>
                <a:r>
                  <a:rPr lang="it-IT" dirty="0"/>
                  <a:t> ancora essere considerato come sovrapposizione di due componenti incoerenti, una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it-I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it-IT" dirty="0"/>
                  <a:t> polarizzata nel piano d’incidenza e l’altra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it-I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it-IT" dirty="0"/>
                  <a:t> polarizzata nel piano perpendicolare al piano d’incidenza. Ad entrambe le componenti </a:t>
                </a:r>
                <a:r>
                  <a:rPr lang="it-IT" dirty="0" err="1"/>
                  <a:t>e’</a:t>
                </a:r>
                <a:r>
                  <a:rPr lang="it-IT" dirty="0"/>
                  <a:t> associata </a:t>
                </a:r>
                <a:r>
                  <a:rPr lang="it-IT" dirty="0" err="1"/>
                  <a:t>meta’</a:t>
                </a:r>
                <a:r>
                  <a:rPr lang="it-IT" dirty="0"/>
                  <a:t> della potenza P del fascio. La potenza del fascio riflesso risulta allora: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℘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℘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℘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℘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per cui il coefficiente di riflessione per la luce ordinaria </a:t>
                </a:r>
                <a:r>
                  <a:rPr lang="it-IT" dirty="0" err="1"/>
                  <a:t>e’</a:t>
                </a:r>
                <a:r>
                  <a:rPr lang="it-IT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La percentuale di energia trasmessa </a:t>
                </a:r>
                <a:r>
                  <a:rPr lang="it-IT" dirty="0" err="1"/>
                  <a:t>e’</a:t>
                </a:r>
                <a:r>
                  <a:rPr lang="it-IT" dirty="0"/>
                  <a:t> data ancora da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Per il vetro </a:t>
                </a:r>
                <a:r>
                  <a:rPr lang="it-IT" i="1" dirty="0"/>
                  <a:t>R</a:t>
                </a:r>
                <a:r>
                  <a:rPr lang="it-IT" dirty="0"/>
                  <a:t>(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) e </a:t>
                </a:r>
                <a:r>
                  <a:rPr lang="it-IT" i="1" dirty="0"/>
                  <a:t>T</a:t>
                </a:r>
                <a:r>
                  <a:rPr lang="it-IT" dirty="0"/>
                  <a:t>(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) sono rappresentati in figura.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11438626" cy="4949836"/>
              </a:xfrm>
              <a:blipFill>
                <a:blip r:embed="rId3"/>
                <a:stretch>
                  <a:fillRect l="-853" t="-2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91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4594" y="3045791"/>
            <a:ext cx="2634558" cy="2301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48857"/>
          <a:stretch/>
        </p:blipFill>
        <p:spPr>
          <a:xfrm>
            <a:off x="8647606" y="0"/>
            <a:ext cx="3538679" cy="32866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Angolo di </a:t>
            </a:r>
            <a:r>
              <a:rPr lang="it-IT" dirty="0" err="1"/>
              <a:t>Brewster</a:t>
            </a:r>
            <a:r>
              <a:rPr lang="it-IT" dirty="0"/>
              <a:t>. Polarizzazione per riflessione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8616310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La figura che riporta gli andamenti dei coefficienti di riflessione di </a:t>
                </a:r>
                <a:r>
                  <a:rPr lang="it-IT" dirty="0" err="1"/>
                  <a:t>Fresnel</a:t>
                </a:r>
                <a:r>
                  <a:rPr lang="it-IT" dirty="0"/>
                  <a:t>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(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) e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(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) mostra che esiste un angolo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=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B</a:t>
                </a:r>
                <a:r>
                  <a:rPr lang="it-IT" dirty="0"/>
                  <a:t> per il quale risulta 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(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B</a:t>
                </a:r>
                <a:r>
                  <a:rPr lang="it-IT" dirty="0"/>
                  <a:t>)=</a:t>
                </a:r>
                <a:r>
                  <a:rPr lang="it-IT" i="1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(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B</a:t>
                </a:r>
                <a:r>
                  <a:rPr lang="it-IT" dirty="0"/>
                  <a:t>)=0. Questo avviene per:</a:t>
                </a:r>
              </a:p>
              <a:p>
                <a:pPr marL="0" indent="0">
                  <a:buNone/>
                </a:pPr>
                <a:endParaRPr lang="it-IT" sz="3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             </m:t>
                      </m:r>
                    </m:oMath>
                  </m:oMathPara>
                </a14:m>
                <a:endParaRPr lang="en-US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:r>
                  <a:rPr lang="it-IT" dirty="0"/>
                  <a:t>L’angolo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i</a:t>
                </a:r>
                <a:r>
                  <a:rPr lang="it-IT" dirty="0"/>
                  <a:t>=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B</a:t>
                </a:r>
                <a:r>
                  <a:rPr lang="it-IT" dirty="0"/>
                  <a:t> per il quale </a:t>
                </a:r>
                <a:r>
                  <a:rPr lang="it-IT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=0 si ricava dalla legge di </a:t>
                </a:r>
                <a:r>
                  <a:rPr lang="it-IT" dirty="0" err="1"/>
                  <a:t>Snell</a:t>
                </a:r>
                <a:r>
                  <a:rPr lang="it-IT" dirty="0"/>
                  <a:t> (in aria):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L’angolo </a:t>
                </a:r>
                <a:r>
                  <a:rPr lang="it-IT" dirty="0" err="1">
                    <a:solidFill>
                      <a:srgbClr val="00B050"/>
                    </a:solidFill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>
                    <a:solidFill>
                      <a:srgbClr val="00B050"/>
                    </a:solidFill>
                  </a:rPr>
                  <a:t>B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chiamato </a:t>
                </a:r>
                <a:r>
                  <a:rPr lang="it-IT" dirty="0">
                    <a:solidFill>
                      <a:srgbClr val="00B050"/>
                    </a:solidFill>
                  </a:rPr>
                  <a:t>angolo di </a:t>
                </a:r>
                <a:r>
                  <a:rPr lang="it-IT" dirty="0" err="1">
                    <a:solidFill>
                      <a:srgbClr val="00B050"/>
                    </a:solidFill>
                  </a:rPr>
                  <a:t>Brewster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8616310" cy="5112398"/>
              </a:xfrm>
              <a:blipFill>
                <a:blip r:embed="rId4"/>
                <a:stretch>
                  <a:fillRect l="-1274" t="-1788" r="-19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18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326" y="1"/>
            <a:ext cx="2622172" cy="2290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1405" y="2329076"/>
            <a:ext cx="2789093" cy="26611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Angolo di </a:t>
            </a:r>
            <a:r>
              <a:rPr lang="it-IT" dirty="0" err="1"/>
              <a:t>Brewster</a:t>
            </a:r>
            <a:r>
              <a:rPr lang="it-IT" dirty="0"/>
              <a:t>. Polarizzazione per riflessione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9187390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Le figura in basso riportano il risultato fisico. Essendo </a:t>
                </a:r>
                <a:r>
                  <a:rPr lang="it-IT" dirty="0" err="1"/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=0, solamente la componente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it-I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it-IT" dirty="0"/>
                  <a:t> polarizzata nel piano perpendicolare al piano d’incidenza viene riflessa e dunque </a:t>
                </a:r>
                <a:r>
                  <a:rPr lang="it-IT" dirty="0">
                    <a:solidFill>
                      <a:srgbClr val="FF0000"/>
                    </a:solidFill>
                  </a:rPr>
                  <a:t>il fascio di luce riflessa risulta polarizzato </a:t>
                </a:r>
                <a:r>
                  <a:rPr lang="it-IT" dirty="0" err="1">
                    <a:solidFill>
                      <a:srgbClr val="FF0000"/>
                    </a:solidFill>
                  </a:rPr>
                  <a:t>rettilineamente</a:t>
                </a:r>
                <a:r>
                  <a:rPr lang="it-IT" dirty="0">
                    <a:solidFill>
                      <a:srgbClr val="FF0000"/>
                    </a:solidFill>
                  </a:rPr>
                  <a:t>, con il campo elettrico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it-IT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rgbClr val="FF0000"/>
                    </a:solidFill>
                  </a:rPr>
                  <a:t> perpendicolare al piano d’incidenza</a:t>
                </a:r>
                <a:r>
                  <a:rPr lang="it-IT" dirty="0"/>
                  <a:t>. Questo </a:t>
                </a:r>
                <a:r>
                  <a:rPr lang="it-IT" dirty="0" err="1"/>
                  <a:t>e’</a:t>
                </a:r>
                <a:r>
                  <a:rPr lang="it-IT" dirty="0"/>
                  <a:t> il fenomeno di </a:t>
                </a:r>
                <a:r>
                  <a:rPr lang="it-IT" dirty="0">
                    <a:solidFill>
                      <a:srgbClr val="00B050"/>
                    </a:solidFill>
                  </a:rPr>
                  <a:t>polarizzazione per riflessione</a:t>
                </a:r>
                <a:r>
                  <a:rPr lang="it-IT" dirty="0"/>
                  <a:t>. </a:t>
                </a:r>
              </a:p>
              <a:p>
                <a:pPr marL="0" indent="0">
                  <a:buNone/>
                </a:pPr>
                <a:r>
                  <a:rPr lang="it-IT" dirty="0"/>
                  <a:t>Il fascio trasmesso </a:t>
                </a:r>
                <a:r>
                  <a:rPr lang="it-IT" dirty="0" err="1"/>
                  <a:t>sara’</a:t>
                </a:r>
                <a:r>
                  <a:rPr lang="it-IT" dirty="0"/>
                  <a:t> ancora costituito da luce non polarizzata.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9187390" cy="5112398"/>
              </a:xfrm>
              <a:blipFill>
                <a:blip r:embed="rId4"/>
                <a:stretch>
                  <a:fillRect l="-1194" t="-1788" r="-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5438" y="2768617"/>
            <a:ext cx="5372850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68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71D8239-4D82-4FA5-ABEA-FCC6955F6731}"/>
              </a:ext>
            </a:extLst>
          </p:cNvPr>
          <p:cNvCxnSpPr>
            <a:cxnSpLocks/>
          </p:cNvCxnSpPr>
          <p:nvPr/>
        </p:nvCxnSpPr>
        <p:spPr>
          <a:xfrm flipV="1">
            <a:off x="2779534" y="2230093"/>
            <a:ext cx="1058422" cy="70360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23193CF-CD4B-403E-91BD-B010FB478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290" y="805189"/>
            <a:ext cx="2614818" cy="2128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Cambiamento di fase dell’onda riflessa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3088B3-6992-4722-9066-B2E0444B6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1284" y="0"/>
            <a:ext cx="2275174" cy="22588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E2637D-1E61-4596-AF85-C667A6756F69}"/>
              </a:ext>
            </a:extLst>
          </p:cNvPr>
          <p:cNvSpPr txBox="1"/>
          <p:nvPr/>
        </p:nvSpPr>
        <p:spPr>
          <a:xfrm>
            <a:off x="10085451" y="167729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Symbol" panose="05050102010706020507" pitchFamily="18" charset="2"/>
              </a:rPr>
              <a:t>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FD8B5-F4F5-47FF-927C-2D60D7A7FC74}"/>
              </a:ext>
            </a:extLst>
          </p:cNvPr>
          <p:cNvSpPr txBox="1"/>
          <p:nvPr/>
        </p:nvSpPr>
        <p:spPr>
          <a:xfrm>
            <a:off x="7137522" y="2230092"/>
            <a:ext cx="431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Symbol" panose="05050102010706020507" pitchFamily="18" charset="2"/>
              </a:rPr>
              <a:t>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894887-8F27-4555-921A-1516086C22F0}"/>
              </a:ext>
            </a:extLst>
          </p:cNvPr>
          <p:cNvCxnSpPr/>
          <p:nvPr/>
        </p:nvCxnSpPr>
        <p:spPr>
          <a:xfrm flipV="1">
            <a:off x="6096000" y="1869441"/>
            <a:ext cx="1168702" cy="121463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9563020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Ritorniamo sulle formule di </a:t>
                </a:r>
                <a:r>
                  <a:rPr lang="it-IT" dirty="0" err="1"/>
                  <a:t>Fresnel</a:t>
                </a:r>
                <a:r>
                  <a:rPr lang="it-IT" dirty="0"/>
                  <a:t> per un attimo.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  </m:t>
                      </m:r>
                    </m:oMath>
                  </m:oMathPara>
                </a14:m>
                <a:endParaRPr lang="it-IT" i="1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:endParaRPr lang="it-IT" i="1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</m:t>
                      </m:r>
                    </m:oMath>
                  </m:oMathPara>
                </a14:m>
                <a:endParaRPr lang="en-US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:r>
                  <a:rPr lang="it-IT" dirty="0"/>
                  <a:t>Il </a:t>
                </a:r>
                <a:r>
                  <a:rPr lang="it-IT" b="1" dirty="0">
                    <a:solidFill>
                      <a:schemeClr val="accent6">
                        <a:lumMod val="75000"/>
                      </a:schemeClr>
                    </a:solidFill>
                  </a:rPr>
                  <a:t>segno negativo</a:t>
                </a:r>
                <a:r>
                  <a:rPr lang="it-IT" dirty="0"/>
                  <a:t> sulla equazione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it-IT" dirty="0"/>
                  <a:t> indica che i campo riflesso ha segno opposto rispetto alla notazione in figura.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9563020" cy="5112398"/>
              </a:xfrm>
              <a:blipFill rotWithShape="1">
                <a:blip r:embed="rId4"/>
                <a:stretch>
                  <a:fillRect l="-1147" t="-1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402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23193CF-CD4B-403E-91BD-B010FB478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399" y="2432018"/>
            <a:ext cx="2828160" cy="2128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Cambiamento di fase dell’onda riflessa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3088B3-6992-4722-9066-B2E0444B6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1284" y="0"/>
            <a:ext cx="2275174" cy="22588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E2637D-1E61-4596-AF85-C667A6756F69}"/>
              </a:ext>
            </a:extLst>
          </p:cNvPr>
          <p:cNvSpPr txBox="1"/>
          <p:nvPr/>
        </p:nvSpPr>
        <p:spPr>
          <a:xfrm>
            <a:off x="10198547" y="1639422"/>
            <a:ext cx="444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ymbol" panose="05050102010706020507" pitchFamily="18" charset="2"/>
              </a:rPr>
              <a:t>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BFD8B5-F4F5-47FF-927C-2D60D7A7FC74}"/>
              </a:ext>
            </a:extLst>
          </p:cNvPr>
          <p:cNvSpPr txBox="1"/>
          <p:nvPr/>
        </p:nvSpPr>
        <p:spPr>
          <a:xfrm>
            <a:off x="9592698" y="3856921"/>
            <a:ext cx="466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ymbol" panose="05050102010706020507" pitchFamily="18" charset="2"/>
              </a:rPr>
              <a:t>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9408905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  </m:t>
                      </m:r>
                    </m:oMath>
                  </m:oMathPara>
                </a14:m>
                <a:endParaRPr lang="it-IT" i="1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</m:t>
                      </m:r>
                    </m:oMath>
                  </m:oMathPara>
                </a14:m>
                <a:endParaRPr lang="en-US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:r>
                  <a:rPr lang="it-IT" dirty="0"/>
                  <a:t>Le due formule quindi seguono le notazioni delle figure qui a fianco e ci dicono che:</a:t>
                </a:r>
              </a:p>
              <a:p>
                <a:r>
                  <a:rPr lang="it-IT" dirty="0"/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it-IT" dirty="0"/>
                  <a:t> il campo riflesso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</m:oMath>
                </a14:m>
                <a:r>
                  <a:rPr lang="it-IT" dirty="0"/>
                  <a:t> ha verso opposto rispetto al campo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/>
                  <a:t>nel punto di incidenza-riflessione-trasmissione, avviene </a:t>
                </a:r>
                <a:r>
                  <a:rPr lang="it-IT" dirty="0" err="1"/>
                  <a:t>cioe’</a:t>
                </a:r>
                <a:r>
                  <a:rPr lang="it-IT" dirty="0"/>
                  <a:t> un cambiamento di fase dell’onda pari 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(=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lvl="1"/>
                <a:r>
                  <a:rPr lang="it-IT" dirty="0"/>
                  <a:t> Notiamo che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sse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9408905" cy="5112398"/>
              </a:xfrm>
              <a:blipFill>
                <a:blip r:embed="rId4"/>
                <a:stretch>
                  <a:fillRect l="-1167" r="-1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0495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975" y="920245"/>
            <a:ext cx="3046523" cy="28157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Incidenza normale alla superficie di separazione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it-IT" dirty="0"/>
                  <a:t>Quando l’angolo di incidenza </a:t>
                </a:r>
                <a:r>
                  <a:rPr lang="it-IT" dirty="0" err="1"/>
                  <a:t>e’</a:t>
                </a:r>
                <a:r>
                  <a:rPr lang="it-IT" dirty="0"/>
                  <a:t> nullo la direzione di incidenza coincide con la normale alla superficie di separazione e la nozione di piano di incidenza perde significato. I campi elettrici dell’onda incidente, dell’onda riflessa e dell’onda trasmessa sono paralleli tra loro e alla superficie. Per angoli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dirty="0"/>
                  <a:t> la legge di </a:t>
                </a:r>
                <a:r>
                  <a:rPr lang="it-IT" dirty="0" err="1"/>
                  <a:t>Snell</a:t>
                </a:r>
                <a:r>
                  <a:rPr lang="it-IT" dirty="0"/>
                  <a:t>: </a:t>
                </a:r>
              </a:p>
              <a:p>
                <a:pPr marL="0" indent="0">
                  <a:buNone/>
                </a:pPr>
                <a:endParaRPr lang="it-IT" sz="13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≅0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e i coefficienti di riflessione per i campi polarizzati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</m:t>
                      </m:r>
                    </m:oMath>
                  </m:oMathPara>
                </a14:m>
                <a:endParaRPr lang="it-IT" i="1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i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b="0" i="1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</m:t>
                      </m:r>
                    </m:oMath>
                  </m:oMathPara>
                </a14:m>
                <a:endParaRPr lang="en-US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:r>
                  <a:rPr lang="it-IT" dirty="0"/>
                  <a:t>si riducono ad un’unica condizione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il rapporto degli indici di rifrazione).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3" t="-1669" r="-1333" b="-12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59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F8E012-4565-4E15-879A-6217B5884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399" y="2832614"/>
            <a:ext cx="2828160" cy="2128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B6E4C1-CA9E-4E08-8936-0E9D8CF78D35}"/>
              </a:ext>
            </a:extLst>
          </p:cNvPr>
          <p:cNvSpPr txBox="1"/>
          <p:nvPr/>
        </p:nvSpPr>
        <p:spPr>
          <a:xfrm>
            <a:off x="9592698" y="4257517"/>
            <a:ext cx="466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ymbol" panose="05050102010706020507" pitchFamily="18" charset="2"/>
              </a:rPr>
              <a:t>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9CF486-6CCB-4271-8C76-BA0112431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1284" y="0"/>
            <a:ext cx="2275174" cy="2258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Incidenza normale alla superficie di separazione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9782069" cy="511239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Scrivendo la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||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lang="en-US" i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it-IT" i="1" dirty="0">
                    <a:solidFill>
                      <a:srgbClr val="0000CC"/>
                    </a:solidFill>
                  </a:rPr>
                  <a:t> </a:t>
                </a:r>
                <a:r>
                  <a:rPr lang="it-IT" dirty="0">
                    <a:solidFill>
                      <a:srgbClr val="0000CC"/>
                    </a:solidFill>
                  </a:rPr>
                  <a:t>abbiamo cambiato il segno della relazione. Questo tiene conto del fatto che per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≅0</m:t>
                    </m:r>
                  </m:oMath>
                </a14:m>
                <a:r>
                  <a:rPr lang="it-IT" dirty="0">
                    <a:solidFill>
                      <a:srgbClr val="0000CC"/>
                    </a:solidFill>
                  </a:rPr>
                  <a:t> 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rgbClr val="0000CC"/>
                    </a:solidFill>
                  </a:rPr>
                  <a:t> e quindi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it-IT" dirty="0">
                    <a:solidFill>
                      <a:srgbClr val="0000CC"/>
                    </a:solidFill>
                  </a:rPr>
                  <a:t> le componenti </a:t>
                </a:r>
                <a:r>
                  <a:rPr lang="it-IT" dirty="0">
                    <a:solidFill>
                      <a:srgbClr val="0000CC"/>
                    </a:solidFill>
                    <a:latin typeface="Symbol" panose="05050102010706020507" pitchFamily="18" charset="2"/>
                  </a:rPr>
                  <a:t>p</a:t>
                </a:r>
                <a:r>
                  <a:rPr lang="it-IT" dirty="0">
                    <a:solidFill>
                      <a:srgbClr val="0000CC"/>
                    </a:solidFill>
                  </a:rPr>
                  <a:t> del campo </a:t>
                </a:r>
                <a:r>
                  <a:rPr lang="it-IT" i="1" dirty="0" err="1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i="1" baseline="-25000" dirty="0" err="1">
                    <a:solidFill>
                      <a:srgbClr val="0000CC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it-IT" baseline="-25000" dirty="0" err="1">
                    <a:solidFill>
                      <a:srgbClr val="0000CC"/>
                    </a:solidFill>
                    <a:latin typeface="Symbol" panose="05050102010706020507" pitchFamily="18" charset="2"/>
                  </a:rPr>
                  <a:t>p</a:t>
                </a:r>
                <a:r>
                  <a:rPr lang="it-IT" dirty="0">
                    <a:solidFill>
                      <a:srgbClr val="0000CC"/>
                    </a:solidFill>
                  </a:rPr>
                  <a:t> e </a:t>
                </a:r>
                <a:r>
                  <a:rPr lang="it-IT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>
                    <a:solidFill>
                      <a:srgbClr val="0000CC"/>
                    </a:solidFill>
                  </a:rPr>
                  <a:t> sono uno l’opposto dell’altro, sono </a:t>
                </a:r>
                <a:r>
                  <a:rPr lang="it-IT" dirty="0" err="1">
                    <a:solidFill>
                      <a:srgbClr val="0000CC"/>
                    </a:solidFill>
                  </a:rPr>
                  <a:t>cioe’</a:t>
                </a:r>
                <a:r>
                  <a:rPr lang="it-IT" dirty="0">
                    <a:solidFill>
                      <a:srgbClr val="0000CC"/>
                    </a:solidFill>
                  </a:rPr>
                  <a:t> in opposizione di fase (= </a:t>
                </a:r>
                <a:r>
                  <a:rPr lang="it-IT" dirty="0" err="1">
                    <a:solidFill>
                      <a:srgbClr val="0000CC"/>
                    </a:solidFill>
                  </a:rPr>
                  <a:t>c’e’</a:t>
                </a:r>
                <a:r>
                  <a:rPr lang="it-IT" dirty="0">
                    <a:solidFill>
                      <a:srgbClr val="0000CC"/>
                    </a:solidFill>
                  </a:rPr>
                  <a:t> una differenza di fase di 180°). </a:t>
                </a:r>
                <a:endParaRPr lang="it-IT" dirty="0"/>
              </a:p>
              <a:p>
                <a:pPr marL="0" indent="0">
                  <a:buNone/>
                </a:pPr>
                <a:r>
                  <a:rPr lang="it-IT" dirty="0">
                    <a:solidFill>
                      <a:srgbClr val="0000CC"/>
                    </a:solidFill>
                  </a:rPr>
                  <a:t>Se invece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it-IT" dirty="0"/>
                  <a:t> e quindi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dirty="0"/>
                  <a:t> le componenti </a:t>
                </a:r>
                <a:r>
                  <a:rPr lang="it-IT" dirty="0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del campo </a:t>
                </a:r>
                <a:r>
                  <a:rPr lang="it-IT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e </a:t>
                </a:r>
                <a:r>
                  <a:rPr lang="it-IT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it-IT" baseline="-25000" dirty="0" err="1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sono in fase</a:t>
                </a:r>
              </a:p>
              <a:p>
                <a:pPr marL="0" indent="0">
                  <a:buNone/>
                </a:pPr>
                <a:r>
                  <a:rPr lang="it-IT" dirty="0">
                    <a:solidFill>
                      <a:srgbClr val="0000CC"/>
                    </a:solidFill>
                  </a:rPr>
                  <a:t>Al limite per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dirty="0"/>
                  <a:t> non ha </a:t>
                </a:r>
                <a:r>
                  <a:rPr lang="it-IT" dirty="0" err="1"/>
                  <a:t>piu’</a:t>
                </a:r>
                <a:r>
                  <a:rPr lang="it-IT" dirty="0"/>
                  <a:t> senso parlare di componenti </a:t>
                </a:r>
                <a:r>
                  <a:rPr lang="it-IT" dirty="0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ed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e per i campi incidente e riflesso vale semplicemente: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⇒ 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:r>
                  <a:rPr lang="it-IT" dirty="0"/>
                  <a:t>Per n=1.33 R=0.02.</a:t>
                </a:r>
                <a:endParaRPr lang="it-IT" dirty="0">
                  <a:solidFill>
                    <a:srgbClr val="0000CC"/>
                  </a:solidFill>
                </a:endParaRPr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9782069" cy="5112398"/>
              </a:xfrm>
              <a:blipFill>
                <a:blip r:embed="rId4"/>
                <a:stretch>
                  <a:fillRect l="-1121" t="-954" r="-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FF76CE-DF67-41A8-8F4E-7C2097CFA28A}"/>
              </a:ext>
            </a:extLst>
          </p:cNvPr>
          <p:cNvSpPr txBox="1"/>
          <p:nvPr/>
        </p:nvSpPr>
        <p:spPr>
          <a:xfrm>
            <a:off x="10198547" y="1639422"/>
            <a:ext cx="444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Symbol" panose="05050102010706020507" pitchFamily="18" charset="2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636320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468D-E285-492C-B681-4F342078C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B0C4A-BB55-49A5-B3B7-0142B11B7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1D303-73EB-4BD3-A0C6-6455E982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FFCC3E-04A0-4A2F-A8AD-1D860648D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420" y="304035"/>
            <a:ext cx="9743160" cy="48122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6B162C-E21A-4723-9BC7-EA08C7866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946" y="52317"/>
            <a:ext cx="7622107" cy="26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90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/>
              <a:t>MNV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32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986" y="26127"/>
            <a:ext cx="6043204" cy="550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4887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 err="1"/>
              <a:t>Nigro-Voci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33</a:t>
            </a:fld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949" y="0"/>
            <a:ext cx="8032938" cy="5261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46046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25" y="826348"/>
            <a:ext cx="11808489" cy="203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536" y="346722"/>
            <a:ext cx="8465103" cy="38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862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F96B5-CBCF-4BED-B1CC-8B5CAE78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/>
              <a:t>MNV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3A3DA-2BD1-4E82-89D3-C60CAEB37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3A60C9-557F-4C3A-9F82-3F26DE8A7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17B926-1B43-4CBA-84D8-466137A6E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348" y="21666"/>
            <a:ext cx="8539801" cy="55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751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/>
              <a:t>The air wedge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637" lvl="1" indent="0">
              <a:buNone/>
            </a:pPr>
            <a:r>
              <a:rPr lang="en-US" dirty="0"/>
              <a:t>To understand how the two rays</a:t>
            </a:r>
          </a:p>
          <a:p>
            <a:pPr marL="274637" lvl="1" indent="0">
              <a:buNone/>
            </a:pPr>
            <a:r>
              <a:rPr lang="en-US" dirty="0"/>
              <a:t>interfere we calculate the phase</a:t>
            </a:r>
          </a:p>
          <a:p>
            <a:pPr marL="274637" lvl="1" indent="0">
              <a:buNone/>
            </a:pPr>
            <a:r>
              <a:rPr lang="en-US" dirty="0"/>
              <a:t>difference between them.</a:t>
            </a:r>
          </a:p>
          <a:p>
            <a:pPr marL="274637" lvl="1" indent="0">
              <a:buNone/>
            </a:pPr>
            <a:r>
              <a:rPr lang="en-US" dirty="0"/>
              <a:t>Look at the 2 light paths, 1 and 2</a:t>
            </a:r>
          </a:p>
          <a:p>
            <a:pPr lvl="1"/>
            <a:r>
              <a:rPr lang="en-US" dirty="0"/>
              <a:t>Ray 1 is created in A</a:t>
            </a:r>
          </a:p>
          <a:p>
            <a:pPr lvl="1"/>
            <a:r>
              <a:rPr lang="en-US" dirty="0"/>
              <a:t>Ray 2 is created in C</a:t>
            </a:r>
          </a:p>
          <a:p>
            <a:pPr lvl="2"/>
            <a:r>
              <a:rPr lang="en-US" dirty="0"/>
              <a:t>Light has to travel the extra distance</a:t>
            </a:r>
          </a:p>
          <a:p>
            <a:pPr marL="869950" lvl="2" indent="0">
              <a:buNone/>
            </a:pPr>
            <a:r>
              <a:rPr lang="en-US" dirty="0"/>
              <a:t>    AB+BC before it generates Ray 2</a:t>
            </a:r>
          </a:p>
          <a:p>
            <a:pPr lvl="2"/>
            <a:r>
              <a:rPr lang="en-US" dirty="0"/>
              <a:t>AB+BC ~ </a:t>
            </a:r>
            <a:r>
              <a:rPr lang="en-US" dirty="0" err="1"/>
              <a:t>d+d</a:t>
            </a:r>
            <a:r>
              <a:rPr lang="en-US" dirty="0"/>
              <a:t> for small angles of incidence. </a:t>
            </a:r>
          </a:p>
          <a:p>
            <a:pPr marL="502920" lvl="2" indent="0">
              <a:buNone/>
            </a:pPr>
            <a:r>
              <a:rPr lang="en-US" dirty="0"/>
              <a:t>    There is an extra phase shift in B of 180</a:t>
            </a:r>
            <a:r>
              <a:rPr lang="en-US" baseline="30000" dirty="0"/>
              <a:t>o</a:t>
            </a:r>
            <a:r>
              <a:rPr lang="en-US" dirty="0"/>
              <a:t>, this is </a:t>
            </a:r>
          </a:p>
          <a:p>
            <a:pPr marL="502920" lvl="2" indent="0">
              <a:buNone/>
            </a:pPr>
            <a:r>
              <a:rPr lang="en-US" dirty="0"/>
              <a:t>   equivalent of a phase shift due to ½ wavelength extra    travel</a:t>
            </a:r>
          </a:p>
          <a:p>
            <a:pPr lvl="1"/>
            <a:r>
              <a:rPr lang="en-US" dirty="0"/>
              <a:t>The effective path length difference is then: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128769" y="0"/>
            <a:ext cx="5051729" cy="3551068"/>
            <a:chOff x="6817652" y="742950"/>
            <a:chExt cx="4155148" cy="2990850"/>
          </a:xfrm>
        </p:grpSpPr>
        <p:pic>
          <p:nvPicPr>
            <p:cNvPr id="4" name="Picture 2" descr="C:\Users\rossin\Dropbox\Physics6C\slides\20120717_Week4\figs\28_09_Figure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723" r="14670" b="2648"/>
            <a:stretch/>
          </p:blipFill>
          <p:spPr bwMode="auto">
            <a:xfrm>
              <a:off x="6817652" y="742950"/>
              <a:ext cx="4155148" cy="2990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8686800" y="167640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810472" y="1600200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8991600" y="1905000"/>
              <a:ext cx="84274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9745526" y="1828800"/>
              <a:ext cx="84274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437546" y="243840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9372600" y="2667000"/>
              <a:ext cx="84274" cy="762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218" name="Picture 2" descr="C:\Users\rossin\Dropbox\Physics6C\slides\20120717_Week4\figs\airWedgeDeltaLeffFormul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527" y="4351021"/>
            <a:ext cx="4545842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2400" y="38723"/>
            <a:ext cx="609600" cy="365125"/>
          </a:xfrm>
        </p:spPr>
        <p:txBody>
          <a:bodyPr/>
          <a:lstStyle/>
          <a:p>
            <a:fld id="{823E0D4D-BBEC-44D9-A829-3DD1264126E2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887946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A6858-8B81-4DB3-B3FC-EFAD6E0E2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0AB59-48C8-41B1-BE79-AEC87D8E9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36" y="572652"/>
            <a:ext cx="8773064" cy="457846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sistema di due fenditure sottili e’ colpito da un’onda piana formata dalla sovrapposizione di due onde di frequenza </a:t>
            </a:r>
            <a:r>
              <a:rPr lang="it-IT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n</a:t>
            </a:r>
            <a:r>
              <a:rPr lang="it-IT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=4∙10</a:t>
            </a:r>
            <a:r>
              <a:rPr lang="it-IT" baseline="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Hz e </a:t>
            </a:r>
            <a:r>
              <a:rPr lang="it-IT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n</a:t>
            </a:r>
            <a:r>
              <a:rPr lang="it-IT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=5∙10</a:t>
            </a:r>
            <a:r>
              <a:rPr lang="it-IT" baseline="30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Hz che incide ortogonalmente al piano delle due fenditure. La distanza tra le due fenditure e’ d=100</a:t>
            </a:r>
            <a:r>
              <a:rPr lang="it-IT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La figura generata dalle fenditure viene osservata su uno schermo posto ad una distanza L=1m posto parallelamente al piano delle fenditure. Sullo schermo si fissi un sistema di coordinate come in figura (x=0 sull’asse delle fenditure e puntante verso l’alto). Per tutto il problema si trascurino gli effetti dovuti alla diffrazione. 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>
              <a:buFont typeface="+mj-lt"/>
              <a:buAutoNum type="arabicPeriod"/>
            </a:pP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Calcolare il minimo ordine per quale il massimo di interferenza della componente a frequenza minore e’ sovrapposto ad un minimo di interferenza della componente a frequenza maggiore.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il resto del problema si consideri </a:t>
            </a:r>
            <a:r>
              <a:rPr lang="it-IT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solo la componente a frequenza maggiore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si supponga che la potenza emessa da ciascuna delle due fenditure nel semipiano contenente lo schermo sia P</a:t>
            </a:r>
            <a:r>
              <a:rPr lang="it-IT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=15mW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>
              <a:buFont typeface="+mj-lt"/>
              <a:buAutoNum type="arabicPeriod" startAt="2"/>
            </a:pP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Calcolare l’ampiezza del campo elettrico nel punto dello schermo posto a x=0.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Davanti alla seconda fenditura viene ora posta una lamina sottile di spessore s=15</a:t>
            </a:r>
            <a:r>
              <a:rPr lang="it-IT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di materiale trasparente di indice di rifrazione n=1.1.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>
              <a:buFont typeface="+mj-lt"/>
              <a:buAutoNum type="arabicPeriod" startAt="3"/>
            </a:pP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Calcolare la nuova posizione, x</a:t>
            </a:r>
            <a:r>
              <a:rPr lang="it-IT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sullo schermo dove si pone il massimo centrale. Indicare se e’ x</a:t>
            </a:r>
            <a:r>
              <a:rPr lang="it-IT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&gt;0 o x</a:t>
            </a:r>
            <a:r>
              <a:rPr lang="it-IT" baseline="-25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&lt;0 aggiungendo un segno (+ o -) alla risposta.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>
              <a:buFont typeface="+mj-lt"/>
              <a:buAutoNum type="arabicPeriod" startAt="3"/>
            </a:pPr>
            <a:r>
              <a:rPr lang="it-I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Tenendo conto della intensita’ trasmessa durante l’attraversamento della lamina (si trascurino le riflessioni interne multiple e l’interferenza di lamina), calcolare l’intensita’ misurata in corrispondenza di un minimo di interferenza (per esempio il minimo del primo ordine).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D2035-3401-463C-982C-DE634F3C6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4B215F-F756-42C5-8F04-69455EFAF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33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4C0462-9725-4F47-B97F-312A95CBEAB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09"/>
          <a:stretch/>
        </p:blipFill>
        <p:spPr bwMode="auto">
          <a:xfrm>
            <a:off x="8923020" y="533929"/>
            <a:ext cx="3268980" cy="34950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86915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4507" y="1741714"/>
            <a:ext cx="3395992" cy="32468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Abbiamo esaminato i fenomeni osservabili dall’interferenza di due onde sferiche luminose prodotte da due sorgenti coerenti. Trattiamo ora l’interferenza prodotta da </a:t>
            </a:r>
            <a:r>
              <a:rPr lang="it-IT" i="1" dirty="0"/>
              <a:t>N</a:t>
            </a:r>
            <a:r>
              <a:rPr lang="it-IT" dirty="0"/>
              <a:t> sorgenti di onde elettromagnetiche coerenti, e </a:t>
            </a:r>
            <a:r>
              <a:rPr lang="it-IT" dirty="0" err="1"/>
              <a:t>piu’</a:t>
            </a:r>
            <a:r>
              <a:rPr lang="it-IT" dirty="0"/>
              <a:t> in generale l’interferenza di </a:t>
            </a:r>
            <a:r>
              <a:rPr lang="it-IT" i="1" dirty="0"/>
              <a:t>N</a:t>
            </a:r>
            <a:r>
              <a:rPr lang="it-IT" dirty="0"/>
              <a:t> sorgenti di onde sferiche coerenti (anche onde di natura meccanica, quali le onde sulla superficie di un liquido, e le onde acustiche).</a:t>
            </a:r>
          </a:p>
          <a:p>
            <a:pPr marL="0" indent="0">
              <a:buNone/>
            </a:pPr>
            <a:r>
              <a:rPr lang="it-IT" dirty="0"/>
              <a:t>Consideriamo N antenne </a:t>
            </a:r>
            <a:r>
              <a:rPr lang="it-IT"/>
              <a:t>(sorgenti) </a:t>
            </a:r>
            <a:r>
              <a:rPr lang="it-IT" dirty="0"/>
              <a:t>disposte lungo una retta ed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 err="1"/>
              <a:t>equispaziate</a:t>
            </a:r>
            <a:r>
              <a:rPr lang="it-IT" dirty="0"/>
              <a:t> della distanza </a:t>
            </a:r>
            <a:r>
              <a:rPr lang="it-IT" i="1" dirty="0"/>
              <a:t>d</a:t>
            </a:r>
            <a:r>
              <a:rPr lang="it-IT" dirty="0"/>
              <a:t>, figura. Supponiamo di osservare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la loro interferenza a grandi distanze rispetto alla dimensione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(</a:t>
            </a:r>
            <a:r>
              <a:rPr lang="it-IT" i="1" dirty="0"/>
              <a:t>N</a:t>
            </a:r>
            <a:r>
              <a:rPr lang="it-IT" dirty="0"/>
              <a:t>-1)</a:t>
            </a:r>
            <a:r>
              <a:rPr lang="it-IT" i="1" dirty="0"/>
              <a:t>d</a:t>
            </a:r>
            <a:r>
              <a:rPr lang="it-IT" dirty="0"/>
              <a:t> del sistema, possiamo quindi utilizzare le stesse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approssimazioni geometriche introdotte nella trattazione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/>
              <a:t>dell’</a:t>
            </a:r>
            <a:r>
              <a:rPr lang="it-IT" dirty="0" err="1"/>
              <a:t>esperianza</a:t>
            </a:r>
            <a:r>
              <a:rPr lang="it-IT" dirty="0"/>
              <a:t> di Young.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574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8626"/>
          <a:stretch/>
        </p:blipFill>
        <p:spPr>
          <a:xfrm>
            <a:off x="8784506" y="38721"/>
            <a:ext cx="3395992" cy="26420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Detto </a:t>
                </a:r>
                <a:r>
                  <a:rPr lang="it-IT" dirty="0">
                    <a:latin typeface="Symbol" panose="05050102010706020507" pitchFamily="18" charset="2"/>
                  </a:rPr>
                  <a:t>q</a:t>
                </a:r>
                <a:r>
                  <a:rPr lang="it-IT" dirty="0"/>
                  <a:t> l’angolo formato tra la direzione di emissione (di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osservazione) e la normale alla linea contenente le sorgenti,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tra le due onde emesse da due sorgenti consecutive esiste la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>
                    <a:solidFill>
                      <a:srgbClr val="FF0000"/>
                    </a:solidFill>
                  </a:rPr>
                  <a:t>differenza di fase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In un punto Q le ampiezze </a:t>
                </a:r>
                <a:r>
                  <a:rPr lang="it-IT" i="1" dirty="0"/>
                  <a:t>E</a:t>
                </a:r>
                <a:r>
                  <a:rPr lang="it-IT" i="1" baseline="-25000" dirty="0"/>
                  <a:t>1</a:t>
                </a:r>
                <a:r>
                  <a:rPr lang="it-IT" dirty="0"/>
                  <a:t> delle singole sorgenti sono uguali,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data la lontananza di Q dalle sorgenti; ma non sono in fase, a causa della differenza di cammino </a:t>
                </a:r>
                <a:r>
                  <a:rPr lang="it-IT" dirty="0" err="1"/>
                  <a:t>d∙sin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dirty="0"/>
                  <a:t> tra le onde emesse da due sorgenti consecutive.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9" t="-2026" r="-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120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834" y="-1"/>
            <a:ext cx="3013166" cy="3045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11716561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Per calcolare l’ampiezza risultante </a:t>
                </a:r>
                <a:r>
                  <a:rPr lang="it-IT" i="1" dirty="0"/>
                  <a:t>E</a:t>
                </a:r>
                <a:r>
                  <a:rPr lang="it-IT" i="1" baseline="-25000" dirty="0"/>
                  <a:t>R</a:t>
                </a:r>
                <a:r>
                  <a:rPr lang="it-IT" dirty="0"/>
                  <a:t> utilizziamo il </a:t>
                </a:r>
                <a:r>
                  <a:rPr lang="it-IT" dirty="0">
                    <a:solidFill>
                      <a:schemeClr val="accent2">
                        <a:lumMod val="75000"/>
                      </a:schemeClr>
                    </a:solidFill>
                  </a:rPr>
                  <a:t>metodo dei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>
                    <a:solidFill>
                      <a:schemeClr val="accent2">
                        <a:lumMod val="75000"/>
                      </a:schemeClr>
                    </a:solidFill>
                  </a:rPr>
                  <a:t>fasori</a:t>
                </a:r>
                <a:r>
                  <a:rPr lang="it-IT" dirty="0"/>
                  <a:t>. Le ampiezze del campo elettrico delle singole sorgenti </a:t>
                </a:r>
                <a:r>
                  <a:rPr lang="it-IT" i="1" dirty="0"/>
                  <a:t>E</a:t>
                </a:r>
                <a:r>
                  <a:rPr lang="it-IT" i="1" baseline="-25000" dirty="0"/>
                  <a:t>1</a:t>
                </a:r>
                <a:r>
                  <a:rPr lang="it-IT" dirty="0"/>
                  <a:t>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si dispongono lungo una poligonale regolare di </a:t>
                </a:r>
                <a:r>
                  <a:rPr lang="it-IT" i="1" dirty="0"/>
                  <a:t>N</a:t>
                </a:r>
                <a:r>
                  <a:rPr lang="it-IT" dirty="0"/>
                  <a:t> lati, che </a:t>
                </a:r>
                <a:r>
                  <a:rPr lang="it-IT" dirty="0" err="1"/>
                  <a:t>e’</a:t>
                </a:r>
                <a:r>
                  <a:rPr lang="it-IT" dirty="0"/>
                  <a:t>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inscrivibile in un arco di circonferenza di raggio </a:t>
                </a:r>
                <a:r>
                  <a:rPr lang="it-IT" dirty="0">
                    <a:latin typeface="Symbol" panose="05050102010706020507" pitchFamily="18" charset="2"/>
                  </a:rPr>
                  <a:t>r</a:t>
                </a:r>
                <a:r>
                  <a:rPr lang="it-IT" dirty="0"/>
                  <a:t>; l’angolo al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centro che sottende il singolo vettore </a:t>
                </a:r>
                <a:r>
                  <a:rPr lang="it-IT" i="1" dirty="0"/>
                  <a:t>E</a:t>
                </a:r>
                <a:r>
                  <a:rPr lang="it-IT" i="1" baseline="-25000" dirty="0"/>
                  <a:t>1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</a:t>
                </a:r>
                <a:r>
                  <a:rPr lang="it-IT" dirty="0">
                    <a:latin typeface="Symbol" panose="05050102010706020507" pitchFamily="18" charset="2"/>
                  </a:rPr>
                  <a:t>q</a:t>
                </a:r>
                <a:r>
                  <a:rPr lang="it-IT" dirty="0"/>
                  <a:t>, quello che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sottende la risultante </a:t>
                </a:r>
                <a:r>
                  <a:rPr lang="it-IT" i="1" dirty="0"/>
                  <a:t>E</a:t>
                </a:r>
                <a:r>
                  <a:rPr lang="it-IT" i="1" baseline="-25000" dirty="0"/>
                  <a:t>R</a:t>
                </a:r>
                <a:r>
                  <a:rPr lang="it-IT" dirty="0"/>
                  <a:t>: della poligonale </a:t>
                </a:r>
                <a:r>
                  <a:rPr lang="it-IT" dirty="0" err="1"/>
                  <a:t>e’</a:t>
                </a:r>
                <a:r>
                  <a:rPr lang="it-IT" dirty="0"/>
                  <a:t> </a:t>
                </a:r>
                <a:r>
                  <a:rPr lang="it-IT" i="1" dirty="0"/>
                  <a:t>N</a:t>
                </a:r>
                <a:r>
                  <a:rPr lang="it-IT" dirty="0">
                    <a:latin typeface="Symbol" panose="05050102010706020507" pitchFamily="18" charset="2"/>
                  </a:rPr>
                  <a:t>d</a:t>
                </a:r>
                <a:r>
                  <a:rPr lang="it-IT" dirty="0"/>
                  <a:t>. Pertanto: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,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Combinandole si ha l’ampiezza risultante </a:t>
                </a:r>
                <a:r>
                  <a:rPr lang="it-IT" i="1" dirty="0"/>
                  <a:t>E</a:t>
                </a:r>
                <a:r>
                  <a:rPr lang="it-IT" i="1" baseline="-25000" dirty="0"/>
                  <a:t>R</a:t>
                </a:r>
                <a:r>
                  <a:rPr lang="it-IT" dirty="0"/>
                  <a:t> in funzione dell’ampiezza </a:t>
                </a:r>
                <a:r>
                  <a:rPr lang="it-IT" i="1" dirty="0"/>
                  <a:t>E</a:t>
                </a:r>
                <a:r>
                  <a:rPr lang="it-IT" i="1" baseline="-25000" dirty="0"/>
                  <a:t>1</a:t>
                </a:r>
                <a:r>
                  <a:rPr lang="it-IT" dirty="0"/>
                  <a:t> di ciascuna sorgente e della differenza di fase </a:t>
                </a:r>
                <a:r>
                  <a:rPr lang="it-IT" dirty="0">
                    <a:latin typeface="Symbol" panose="05050102010706020507" pitchFamily="18" charset="2"/>
                  </a:rPr>
                  <a:t>q</a:t>
                </a:r>
                <a:r>
                  <a:rPr lang="it-IT" dirty="0"/>
                  <a:t> tra le onde emesse da sorgenti consecutive: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11716561" cy="5112398"/>
              </a:xfrm>
              <a:blipFill>
                <a:blip r:embed="rId3"/>
                <a:stretch>
                  <a:fillRect l="-937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391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834" y="357067"/>
            <a:ext cx="3013166" cy="3045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11437888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L’intensita’ dell’onda risultante nel punto Q </a:t>
                </a:r>
                <a:r>
                  <a:rPr lang="it-IT" dirty="0" err="1"/>
                  <a:t>e’</a:t>
                </a:r>
                <a:r>
                  <a:rPr lang="it-IT" dirty="0"/>
                  <a:t> proporzionale al quadrato di </a:t>
                </a:r>
                <a:r>
                  <a:rPr lang="it-IT" i="1" dirty="0"/>
                  <a:t>E</a:t>
                </a:r>
                <a:r>
                  <a:rPr lang="it-IT" i="1" baseline="-25000" dirty="0"/>
                  <a:t>R</a:t>
                </a:r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:endParaRPr lang="it-IT" sz="1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func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sin</m:t>
                                              </m:r>
                                            </m:fName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e>
                                          </m:func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den>
                                      </m:f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b="0" i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sin</m:t>
                                              </m:r>
                                            </m:fName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e>
                                          </m:func>
                                        </m:num>
                                        <m:den>
                                          <m:r>
                                            <a:rPr lang="en-US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den>
                                      </m:f>
                                    </m:e>
                                  </m:func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con </a:t>
                </a:r>
                <a:r>
                  <a:rPr lang="it-IT" i="1" dirty="0"/>
                  <a:t>I</a:t>
                </a:r>
                <a:r>
                  <a:rPr lang="it-IT" i="1" baseline="-25000" dirty="0"/>
                  <a:t>1</a:t>
                </a:r>
                <a:r>
                  <a:rPr lang="it-IT" dirty="0"/>
                  <a:t> </a:t>
                </a:r>
                <a:r>
                  <a:rPr lang="it-IT" dirty="0" err="1"/>
                  <a:t>intensita’</a:t>
                </a:r>
                <a:r>
                  <a:rPr lang="it-IT" dirty="0"/>
                  <a:t> di ciascuna sorgente. </a:t>
                </a:r>
              </a:p>
              <a:p>
                <a:pPr marL="0" indent="0">
                  <a:buNone/>
                </a:pPr>
                <a:r>
                  <a:rPr lang="it-IT" dirty="0"/>
                  <a:t>Per N = 2 si ottiene la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l-GR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δ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it-IT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11437888" cy="5112398"/>
              </a:xfrm>
              <a:blipFill>
                <a:blip r:embed="rId3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564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11437888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I </a:t>
                </a:r>
                <a:r>
                  <a:rPr lang="it-IT" dirty="0">
                    <a:solidFill>
                      <a:srgbClr val="FF0000"/>
                    </a:solidFill>
                  </a:rPr>
                  <a:t>massimi principali </a:t>
                </a:r>
                <a:r>
                  <a:rPr lang="it-IT" dirty="0" err="1">
                    <a:solidFill>
                      <a:srgbClr val="FF0000"/>
                    </a:solidFill>
                  </a:rPr>
                  <a:t>d’intensita’</a:t>
                </a:r>
                <a:r>
                  <a:rPr lang="it-IT" dirty="0"/>
                  <a:t> si hanno per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it-IT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f>
                                <m:fPr>
                                  <m:type m:val="li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𝑁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func>
                            </m:den>
                          </m:f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ovvero nelle direzioni per cui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=0,±1,±2,…)</m:t>
                    </m:r>
                  </m:oMath>
                </a14:m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𝑚𝑎𝑠𝑠𝑖𝑚𝑖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𝑝𝑟𝑖𝑛𝑐𝑖𝑝𝑎𝑙𝑖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type m:val="li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L’intensita</a:t>
                </a:r>
                <a:r>
                  <a:rPr lang="it-IT" dirty="0" err="1"/>
                  <a:t>’</a:t>
                </a:r>
                <a:r>
                  <a:rPr lang="it-IT" dirty="0"/>
                  <a:t> </a:t>
                </a:r>
                <a:r>
                  <a:rPr lang="it-IT" i="1" dirty="0"/>
                  <a:t>I</a:t>
                </a:r>
                <a:r>
                  <a:rPr lang="it-IT" baseline="-25000" dirty="0"/>
                  <a:t>R</a:t>
                </a:r>
                <a:r>
                  <a:rPr lang="it-IT" dirty="0"/>
                  <a:t>(</a:t>
                </a:r>
                <a:r>
                  <a:rPr lang="it-IT" dirty="0">
                    <a:latin typeface="Symbol" panose="05050102010706020507" pitchFamily="18" charset="2"/>
                  </a:rPr>
                  <a:t>q</a:t>
                </a:r>
                <a:r>
                  <a:rPr lang="it-IT" dirty="0"/>
                  <a:t>) si annulla quando si annulla il numeratore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den>
                        </m:f>
                      </m:e>
                    </m:func>
                  </m:oMath>
                </a14:m>
                <a:r>
                  <a:rPr lang="it-IT" dirty="0"/>
                  <a:t>, ma non il denominatore, quindi: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 dirty="0"/>
                  <a:t>, </a:t>
                </a:r>
                <a:r>
                  <a:rPr lang="it-IT" dirty="0" err="1"/>
                  <a:t>cioe’</a:t>
                </a:r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𝑖𝑛𝑖𝑚𝑖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   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𝑁𝑑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1,2,…,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+1,…,2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−1, 2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+1,…)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i="1" dirty="0"/>
                  <a:t>m</a:t>
                </a:r>
                <a:r>
                  <a:rPr lang="it-IT" dirty="0"/>
                  <a:t>'≠ </a:t>
                </a:r>
                <a:r>
                  <a:rPr lang="it-IT" i="1" dirty="0" err="1"/>
                  <a:t>mN</a:t>
                </a:r>
                <a:r>
                  <a:rPr lang="it-IT" dirty="0"/>
                  <a:t> per cui si hanno massimi principali. Tra due massimi principali si hanno quindi N–1 minimi.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11437888" cy="5112398"/>
              </a:xfrm>
              <a:blipFill>
                <a:blip r:embed="rId2"/>
                <a:stretch>
                  <a:fillRect l="-959" t="-1788" b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517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11716561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Tra due minimi si formano dei massimi detti secondari nelle direzioni per cui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+1)</m:t>
                    </m:r>
                    <m:f>
                      <m:fPr>
                        <m:type m:val="li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it-IT" dirty="0"/>
                  <a:t>, ovvero: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𝑚𝑎𝑠𝑠𝑖𝑚𝑖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𝑠𝑒𝑐𝑜𝑛𝑑𝑎𝑟𝑖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        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+1)</m:t>
                      </m:r>
                      <m:f>
                        <m:fPr>
                          <m:type m:val="li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𝑁𝑑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          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′=1,2,…,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−2,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+1,…,2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−2, 2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+1,…)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Tra due massimi principali ci sono N–2 massimi secondari. Il valore </a:t>
                </a:r>
                <a:r>
                  <a:rPr lang="it-IT" dirty="0" err="1"/>
                  <a:t>dell’intensita’</a:t>
                </a:r>
                <a:r>
                  <a:rPr lang="it-IT" dirty="0"/>
                  <a:t> dei massimi secondari risulta: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𝑚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′′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+1</m:t>
                                              </m:r>
                                            </m:e>
                                          </m:d>
                                          <m:r>
                                            <a:rPr lang="en-US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den>
                                      </m:f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essa risulta al </a:t>
                </a:r>
                <a:r>
                  <a:rPr lang="it-IT" dirty="0" err="1"/>
                  <a:t>piu’</a:t>
                </a:r>
                <a:r>
                  <a:rPr lang="it-IT" dirty="0"/>
                  <a:t> di qualche percento rispetto a </a:t>
                </a:r>
                <a:r>
                  <a:rPr lang="it-IT" i="1" dirty="0" err="1"/>
                  <a:t>I</a:t>
                </a:r>
                <a:r>
                  <a:rPr lang="it-IT" baseline="-25000" dirty="0" err="1"/>
                  <a:t>max</a:t>
                </a:r>
                <a:r>
                  <a:rPr lang="it-IT" dirty="0"/>
                  <a:t> per cui la loro presenza, pur concettualmente importante, </a:t>
                </a:r>
                <a:r>
                  <a:rPr lang="it-IT" dirty="0" err="1"/>
                  <a:t>e’</a:t>
                </a:r>
                <a:r>
                  <a:rPr lang="it-IT" dirty="0"/>
                  <a:t> di fatto irrilevante dal punto di vista pratico.</a:t>
                </a:r>
              </a:p>
              <a:p>
                <a:pPr marL="0" indent="0">
                  <a:buNone/>
                </a:pPr>
                <a:r>
                  <a:rPr lang="it-IT" dirty="0">
                    <a:hlinkClick r:id="rId2" action="ppaction://hlinkfile"/>
                  </a:rPr>
                  <a:t>Interferenza5fenditure.ggb</a:t>
                </a:r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11716561" cy="5112398"/>
              </a:xfrm>
              <a:blipFill>
                <a:blip r:embed="rId3"/>
                <a:stretch>
                  <a:fillRect l="-937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348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226" y="454738"/>
            <a:ext cx="6473547" cy="44829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935" y="38722"/>
            <a:ext cx="11716561" cy="5112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In figura </a:t>
            </a:r>
            <a:r>
              <a:rPr lang="it-IT" dirty="0" err="1"/>
              <a:t>e’</a:t>
            </a:r>
            <a:r>
              <a:rPr lang="it-IT" dirty="0"/>
              <a:t> rappresentata </a:t>
            </a:r>
            <a:r>
              <a:rPr lang="it-IT" i="1" dirty="0"/>
              <a:t>I</a:t>
            </a:r>
            <a:r>
              <a:rPr lang="it-IT" baseline="-25000" dirty="0"/>
              <a:t>R</a:t>
            </a:r>
            <a:r>
              <a:rPr lang="it-IT" dirty="0"/>
              <a:t>(</a:t>
            </a:r>
            <a:r>
              <a:rPr lang="it-IT" dirty="0">
                <a:latin typeface="Symbol" panose="05050102010706020507" pitchFamily="18" charset="2"/>
              </a:rPr>
              <a:t>q</a:t>
            </a:r>
            <a:r>
              <a:rPr lang="it-IT" dirty="0"/>
              <a:t>), detta figura d’interferenza, per sistemi di N = 2, 4, 8 sorgenti (antenne).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846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D79FE6-C0D4-4DF9-A3B4-2AC88CDA5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453" y="0"/>
            <a:ext cx="6473547" cy="44829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5347518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La figura evidenzia le </a:t>
                </a:r>
                <a:r>
                  <a:rPr lang="it-IT" dirty="0" err="1"/>
                  <a:t>pecularita</a:t>
                </a:r>
                <a:r>
                  <a:rPr lang="it-IT" dirty="0"/>
                  <a:t>’ del sistema:</a:t>
                </a:r>
              </a:p>
              <a:p>
                <a:r>
                  <a:rPr lang="it-IT" dirty="0"/>
                  <a:t>la direzione dei massimi principali </a:t>
                </a:r>
                <a:r>
                  <a:rPr lang="it-IT" dirty="0" err="1"/>
                  <a:t>e’</a:t>
                </a:r>
                <a:r>
                  <a:rPr lang="it-IT" dirty="0"/>
                  <a:t> determinata dal rapporto </a:t>
                </a:r>
                <a:r>
                  <a:rPr lang="it-IT" dirty="0">
                    <a:latin typeface="Symbol" panose="05050102010706020507" pitchFamily="18" charset="2"/>
                  </a:rPr>
                  <a:t>l</a:t>
                </a:r>
                <a:r>
                  <a:rPr lang="it-IT" dirty="0"/>
                  <a:t>/</a:t>
                </a:r>
                <a:r>
                  <a:rPr lang="it-IT" i="1" dirty="0"/>
                  <a:t>d</a:t>
                </a:r>
                <a:r>
                  <a:rPr lang="it-IT" dirty="0"/>
                  <a:t> e non dipende dal numero N di sorgenti;</a:t>
                </a:r>
              </a:p>
              <a:p>
                <a:r>
                  <a:rPr lang="it-IT" dirty="0" err="1"/>
                  <a:t>l’intensita’</a:t>
                </a:r>
                <a:r>
                  <a:rPr lang="it-IT" dirty="0"/>
                  <a:t> dei massimi principali dipende dal numero N delle sorgenti e cresce con questo secondo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it-IT" dirty="0"/>
                  <a:t>;	</a:t>
                </a:r>
              </a:p>
              <a:p>
                <a:r>
                  <a:rPr lang="it-IT" dirty="0"/>
                  <a:t>l’ampiezza angolare dei massimi principali diminuisce all’aumentare di N.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5347518" cy="5112398"/>
              </a:xfrm>
              <a:blipFill>
                <a:blip r:embed="rId3"/>
                <a:stretch>
                  <a:fillRect l="-2052" t="-1788" r="-2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9673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it-IT" dirty="0"/>
                  <a:t>Circa quest’ultima </a:t>
                </a:r>
                <a:r>
                  <a:rPr lang="it-IT" dirty="0" err="1"/>
                  <a:t>proprieta’</a:t>
                </a:r>
                <a:r>
                  <a:rPr lang="it-IT" dirty="0"/>
                  <a:t> i due minimi adiacenti ad un massimo principale si osservano per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𝑁𝑑</m:t>
                        </m:r>
                      </m:den>
                    </m:f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type m:val="li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𝑁𝑑</m:t>
                        </m:r>
                      </m:den>
                    </m:f>
                  </m:oMath>
                </a14:m>
                <a:r>
                  <a:rPr lang="it-IT" dirty="0"/>
                  <a:t>; la </a:t>
                </a:r>
                <a:r>
                  <a:rPr lang="it-IT" dirty="0">
                    <a:solidFill>
                      <a:srgbClr val="FF0000"/>
                    </a:solidFill>
                  </a:rPr>
                  <a:t>larghezza angolare</a:t>
                </a:r>
                <a:r>
                  <a:rPr lang="it-IT" dirty="0"/>
                  <a:t> del massimo principale </a:t>
                </a:r>
                <a:r>
                  <a:rPr lang="it-IT" dirty="0" err="1"/>
                  <a:t>e’</a:t>
                </a:r>
                <a:r>
                  <a:rPr lang="it-IT" dirty="0"/>
                  <a:t> quindi </a:t>
                </a:r>
                <a:r>
                  <a:rPr lang="it-IT" dirty="0" err="1">
                    <a:latin typeface="Symbol" panose="05050102010706020507" pitchFamily="18" charset="2"/>
                  </a:rPr>
                  <a:t>Dq</a:t>
                </a:r>
                <a:r>
                  <a:rPr lang="it-IT" dirty="0"/>
                  <a:t>=(</a:t>
                </a:r>
                <a:r>
                  <a:rPr lang="it-IT" dirty="0">
                    <a:latin typeface="Symbol" panose="05050102010706020507" pitchFamily="18" charset="2"/>
                  </a:rPr>
                  <a:t>q</a:t>
                </a:r>
                <a:r>
                  <a:rPr lang="it-IT" baseline="-25000" dirty="0"/>
                  <a:t>2</a:t>
                </a:r>
                <a:r>
                  <a:rPr lang="it-IT" dirty="0"/>
                  <a:t>-</a:t>
                </a:r>
                <a:r>
                  <a:rPr lang="it-IT" dirty="0">
                    <a:latin typeface="Symbol" panose="05050102010706020507" pitchFamily="18" charset="2"/>
                  </a:rPr>
                  <a:t>q</a:t>
                </a:r>
                <a:r>
                  <a:rPr lang="it-IT" baseline="-25000" dirty="0"/>
                  <a:t>1</a:t>
                </a:r>
                <a:r>
                  <a:rPr lang="it-IT" dirty="0"/>
                  <a:t>). Nell’ipotesi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it-IT" dirty="0"/>
                  <a:t>, certamente verificata per il massimo principale di ordine m = 0, </a:t>
                </a:r>
                <a:r>
                  <a:rPr lang="it-IT" dirty="0" err="1">
                    <a:latin typeface="Symbol" panose="05050102010706020507" pitchFamily="18" charset="2"/>
                  </a:rPr>
                  <a:t>q</a:t>
                </a:r>
                <a:r>
                  <a:rPr lang="it-IT" baseline="-25000" dirty="0" err="1"/>
                  <a:t>max</a:t>
                </a:r>
                <a:r>
                  <a:rPr lang="it-IT" dirty="0"/>
                  <a:t> = 0, si ha: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𝑁𝑑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che evidenzia come la larghezza angolare diminuisce all’aumentare di N.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30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it-IT" dirty="0"/>
              <a:t>Interferenza di N sorgenti. Esempio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Due sistemi rispettivamente di N = 2 e N = 4 antenne in linea, ciascuna di potenza P=100 kW, distanti d = 10 m una dall’altra, emettono onde elettromagnetiche sferiche sincrone di frequenza </a:t>
            </a:r>
            <a:r>
              <a:rPr lang="it-IT" dirty="0">
                <a:latin typeface="Symbol" panose="05050102010706020507" pitchFamily="18" charset="2"/>
              </a:rPr>
              <a:t>n</a:t>
            </a:r>
            <a:r>
              <a:rPr lang="it-IT" dirty="0"/>
              <a:t> = 3·10</a:t>
            </a:r>
            <a:r>
              <a:rPr lang="it-IT" baseline="30000" dirty="0"/>
              <a:t>7</a:t>
            </a:r>
            <a:r>
              <a:rPr lang="it-IT" dirty="0"/>
              <a:t> Hz. Calcolare le figure d’interferenza prodotte dai due sistemi alla distanza L = 10 km dal sistema.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107" y="2261047"/>
            <a:ext cx="5247391" cy="272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816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/>
              <a:t>MNV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629" y="0"/>
            <a:ext cx="6447621" cy="5160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3760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/>
              <a:t>MNV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487" y="0"/>
            <a:ext cx="929640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1000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FC06D-8334-4BCF-A907-948D95A99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 dirty="0" err="1"/>
              <a:t>Compito</a:t>
            </a:r>
            <a:r>
              <a:rPr lang="en-US" dirty="0"/>
              <a:t>, Sept 2012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D9B0F-3D53-47DD-82D9-9127A3CEC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B49C1-B6C7-4EEC-BFB9-8336891C8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119E4-B660-46CB-BE10-DCB4555A4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087"/>
            <a:ext cx="12192000" cy="4247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F37F53-BCA1-4C8C-90AE-E506552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8027"/>
            <a:ext cx="12192000" cy="217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343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CE9CB-3BF6-4466-91B4-C667220F5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</p:spPr>
        <p:txBody>
          <a:bodyPr/>
          <a:lstStyle/>
          <a:p>
            <a:r>
              <a:rPr lang="en-US"/>
              <a:t>MNV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B0B61-9117-4DE6-AE4A-1D8A50803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3D645-0E2C-4613-8695-25F1FD68E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0C6499-3608-4586-8EE3-A8A6D16EB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54" y="221285"/>
            <a:ext cx="10821246" cy="195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50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46162</TotalTime>
  <Words>4459</Words>
  <Application>Microsoft Office PowerPoint</Application>
  <PresentationFormat>Widescreen</PresentationFormat>
  <Paragraphs>366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Interferenza da lamina, coefficienti di riflessione.  Interferenza con N sorgenti</vt:lpstr>
      <vt:lpstr>Interferenza da lamine</vt:lpstr>
      <vt:lpstr>Interferenza da lamine</vt:lpstr>
      <vt:lpstr>Interferenza da lamine</vt:lpstr>
      <vt:lpstr>Interferenza da lamine</vt:lpstr>
      <vt:lpstr>Interferenza da lamine</vt:lpstr>
      <vt:lpstr>Interferenza da lamine</vt:lpstr>
      <vt:lpstr>Interferenza da lamine</vt:lpstr>
      <vt:lpstr>Interferenza da lamine</vt:lpstr>
      <vt:lpstr>Compitino, Dicembre 2014</vt:lpstr>
      <vt:lpstr>Cuneo sottile</vt:lpstr>
      <vt:lpstr>Cuneo sottile</vt:lpstr>
      <vt:lpstr>Interferenza da lamine. Rivestimenti antiriflettenti</vt:lpstr>
      <vt:lpstr>Onde riflesse e trasmesse in una corda</vt:lpstr>
      <vt:lpstr>Onde riflesse e trasmesse in una corda</vt:lpstr>
      <vt:lpstr>Onde riflesse e trasmesse in una corda</vt:lpstr>
      <vt:lpstr>Onde riflesse e trasmesse in una corda</vt:lpstr>
      <vt:lpstr>Intensita’ delle onde riflesse e trasmesse</vt:lpstr>
      <vt:lpstr>Ampiezze dei campi delle onde riflesse e trasmesse</vt:lpstr>
      <vt:lpstr>Ampiezze dei campi delle onde riflesse e trasmesse</vt:lpstr>
      <vt:lpstr>Intensita’ delle onde riflesse e trasmesse</vt:lpstr>
      <vt:lpstr>Intensita’ delle onde riflesse e trasmesse</vt:lpstr>
      <vt:lpstr>Intensita’ delle onde riflesse e trasmesse</vt:lpstr>
      <vt:lpstr>Intensita’ delle onde riflesse e trasmesse</vt:lpstr>
      <vt:lpstr>Angolo di Brewster. Polarizzazione per riflessione</vt:lpstr>
      <vt:lpstr>Angolo di Brewster. Polarizzazione per riflessione</vt:lpstr>
      <vt:lpstr>Cambiamento di fase dell’onda riflessa</vt:lpstr>
      <vt:lpstr>Cambiamento di fase dell’onda riflessa</vt:lpstr>
      <vt:lpstr>Incidenza normale alla superficie di separazione</vt:lpstr>
      <vt:lpstr>Incidenza normale alla superficie di separazione</vt:lpstr>
      <vt:lpstr>PowerPoint Presentation</vt:lpstr>
      <vt:lpstr>MNV</vt:lpstr>
      <vt:lpstr>Nigro-Voci</vt:lpstr>
      <vt:lpstr>PowerPoint Presentation</vt:lpstr>
      <vt:lpstr>MNV</vt:lpstr>
      <vt:lpstr>The air wedge</vt:lpstr>
      <vt:lpstr>PowerPoint Presentation</vt:lpstr>
      <vt:lpstr>Interferenza di N sorgenti</vt:lpstr>
      <vt:lpstr>Interferenza di N sorgenti</vt:lpstr>
      <vt:lpstr>Interferenza di N sorgenti</vt:lpstr>
      <vt:lpstr>Interferenza di N sorgenti</vt:lpstr>
      <vt:lpstr>Interferenza di N sorgenti</vt:lpstr>
      <vt:lpstr>Interferenza di N sorgenti</vt:lpstr>
      <vt:lpstr>Interferenza di N sorgenti</vt:lpstr>
      <vt:lpstr>Interferenza di N sorgenti</vt:lpstr>
      <vt:lpstr>Interferenza di N sorgenti</vt:lpstr>
      <vt:lpstr>Interferenza di N sorgenti. Esempio</vt:lpstr>
      <vt:lpstr>MNV</vt:lpstr>
      <vt:lpstr>MNV</vt:lpstr>
      <vt:lpstr>Compito, Sept 2012</vt:lpstr>
      <vt:lpstr>MNV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ComplementiDiFisica_2016-2017</dc:title>
  <dc:creator>rossin</dc:creator>
  <cp:lastModifiedBy>Roberto Rossin</cp:lastModifiedBy>
  <cp:revision>1396</cp:revision>
  <dcterms:created xsi:type="dcterms:W3CDTF">2015-05-22T19:48:15Z</dcterms:created>
  <dcterms:modified xsi:type="dcterms:W3CDTF">2019-01-13T19:52:40Z</dcterms:modified>
</cp:coreProperties>
</file>