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Ubuntu"/>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Ubuntu-regular.fntdata"/><Relationship Id="rId14" Type="http://schemas.openxmlformats.org/officeDocument/2006/relationships/slide" Target="slides/slide9.xml"/><Relationship Id="rId17" Type="http://schemas.openxmlformats.org/officeDocument/2006/relationships/font" Target="fonts/Ubuntu-italic.fntdata"/><Relationship Id="rId16" Type="http://schemas.openxmlformats.org/officeDocument/2006/relationships/font" Target="fonts/Ubuntu-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Ubuntu-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04f63dfa3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104f63dfa3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104f63dfa3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104f63dfa3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04f63dfa3d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04f63dfa3d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cfa9cdc364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cfa9cdc364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104f63dfa3d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104f63dfa3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cfa9cdc36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cfa9cdc36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cfa9cdc364_0_14:notes"/>
          <p:cNvSpPr/>
          <p:nvPr>
            <p:ph idx="2" type="sldImg"/>
          </p:nvPr>
        </p:nvSpPr>
        <p:spPr>
          <a:xfrm>
            <a:off x="426022" y="1143366"/>
            <a:ext cx="6006000" cy="30849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cfa9cdc364_0_14:notes"/>
          <p:cNvSpPr txBox="1"/>
          <p:nvPr>
            <p:ph idx="1" type="body"/>
          </p:nvPr>
        </p:nvSpPr>
        <p:spPr>
          <a:xfrm>
            <a:off x="685801"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cfa9cdc364_0_1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it"/>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cfa9cdc364_0_20:notes"/>
          <p:cNvSpPr txBox="1"/>
          <p:nvPr>
            <p:ph idx="1" type="body"/>
          </p:nvPr>
        </p:nvSpPr>
        <p:spPr>
          <a:xfrm>
            <a:off x="685801"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cfa9cdc364_0_20:notes"/>
          <p:cNvSpPr/>
          <p:nvPr>
            <p:ph idx="2" type="sldImg"/>
          </p:nvPr>
        </p:nvSpPr>
        <p:spPr>
          <a:xfrm>
            <a:off x="426022" y="1143366"/>
            <a:ext cx="6006000" cy="3084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12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1200"/>
              </a:spcBef>
              <a:spcAft>
                <a:spcPts val="12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6" name="Shape 56"/>
        <p:cNvGrpSpPr/>
        <p:nvPr/>
      </p:nvGrpSpPr>
      <p:grpSpPr>
        <a:xfrm>
          <a:off x="0" y="0"/>
          <a:ext cx="0" cy="0"/>
          <a:chOff x="0" y="0"/>
          <a:chExt cx="0" cy="0"/>
        </a:xfrm>
      </p:grpSpPr>
      <p:sp>
        <p:nvSpPr>
          <p:cNvPr id="57" name="Google Shape;57;p1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8" name="Google Shape;58;p14"/>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12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1200"/>
              </a:spcBef>
              <a:spcAft>
                <a:spcPts val="12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9" name="Google Shape;59;p14"/>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12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1200"/>
              </a:spcBef>
              <a:spcAft>
                <a:spcPts val="12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0" name="Google Shape;60;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2" name="Google Shape;62;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ec.europa.eu/eurostat/data/database" TargetMode="External"/><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ec.europa.eu/eurostat/web/gisco" TargetMode="External"/><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hyperlink" Target="http://bl.ocks.org/HarryStevens/69da410602d8ca6b9f41f72024dba791"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Popolazione a rischio povertà</a:t>
            </a:r>
            <a:endParaRPr/>
          </a:p>
        </p:txBody>
      </p:sp>
      <p:sp>
        <p:nvSpPr>
          <p:cNvPr id="68" name="Google Shape;68;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it"/>
              <a:t>dai dati EUROSTAT alla mappa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336725" y="1745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Scaricare i dati</a:t>
            </a:r>
            <a:endParaRPr/>
          </a:p>
        </p:txBody>
      </p:sp>
      <p:sp>
        <p:nvSpPr>
          <p:cNvPr id="74" name="Google Shape;74;p16"/>
          <p:cNvSpPr txBox="1"/>
          <p:nvPr>
            <p:ph idx="1" type="body"/>
          </p:nvPr>
        </p:nvSpPr>
        <p:spPr>
          <a:xfrm>
            <a:off x="2770750" y="0"/>
            <a:ext cx="8520600" cy="7695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it" sz="5615" u="sng">
                <a:solidFill>
                  <a:schemeClr val="hlink"/>
                </a:solidFill>
                <a:hlinkClick r:id="rId3"/>
              </a:rPr>
              <a:t>https://ec.europa.eu/eurostat/data/database</a:t>
            </a:r>
            <a:endParaRPr sz="5615"/>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75" name="Google Shape;75;p16"/>
          <p:cNvPicPr preferRelativeResize="0"/>
          <p:nvPr/>
        </p:nvPicPr>
        <p:blipFill>
          <a:blip r:embed="rId4">
            <a:alphaModFix/>
          </a:blip>
          <a:stretch>
            <a:fillRect/>
          </a:stretch>
        </p:blipFill>
        <p:spPr>
          <a:xfrm>
            <a:off x="164600" y="747276"/>
            <a:ext cx="4291548" cy="2592124"/>
          </a:xfrm>
          <a:prstGeom prst="rect">
            <a:avLst/>
          </a:prstGeom>
          <a:noFill/>
          <a:ln>
            <a:noFill/>
          </a:ln>
        </p:spPr>
      </p:pic>
      <p:pic>
        <p:nvPicPr>
          <p:cNvPr id="76" name="Google Shape;76;p16"/>
          <p:cNvPicPr preferRelativeResize="0"/>
          <p:nvPr/>
        </p:nvPicPr>
        <p:blipFill rotWithShape="1">
          <a:blip r:embed="rId5">
            <a:alphaModFix/>
          </a:blip>
          <a:srcRect b="0" l="0" r="11543" t="0"/>
          <a:stretch/>
        </p:blipFill>
        <p:spPr>
          <a:xfrm>
            <a:off x="4658650" y="344498"/>
            <a:ext cx="4291548" cy="3539353"/>
          </a:xfrm>
          <a:prstGeom prst="rect">
            <a:avLst/>
          </a:prstGeom>
          <a:noFill/>
          <a:ln>
            <a:noFill/>
          </a:ln>
        </p:spPr>
      </p:pic>
      <p:pic>
        <p:nvPicPr>
          <p:cNvPr id="77" name="Google Shape;77;p16"/>
          <p:cNvPicPr preferRelativeResize="0"/>
          <p:nvPr/>
        </p:nvPicPr>
        <p:blipFill>
          <a:blip r:embed="rId6">
            <a:alphaModFix/>
          </a:blip>
          <a:stretch>
            <a:fillRect/>
          </a:stretch>
        </p:blipFill>
        <p:spPr>
          <a:xfrm>
            <a:off x="0" y="3512543"/>
            <a:ext cx="9144003" cy="159841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Scaricare i dati</a:t>
            </a:r>
            <a:endParaRPr/>
          </a:p>
        </p:txBody>
      </p:sp>
      <p:sp>
        <p:nvSpPr>
          <p:cNvPr id="83" name="Google Shape;83;p17"/>
          <p:cNvSpPr txBox="1"/>
          <p:nvPr>
            <p:ph idx="1" type="body"/>
          </p:nvPr>
        </p:nvSpPr>
        <p:spPr>
          <a:xfrm>
            <a:off x="311700" y="1152475"/>
            <a:ext cx="8520600" cy="7695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it" sz="5615" u="sng">
                <a:solidFill>
                  <a:schemeClr val="hlink"/>
                </a:solidFill>
                <a:hlinkClick r:id="rId3"/>
              </a:rPr>
              <a:t>https://ec.europa.eu/eurostat/web/gisco</a:t>
            </a:r>
            <a:r>
              <a:rPr lang="it" sz="5615"/>
              <a:t> </a:t>
            </a:r>
            <a:endParaRPr sz="5615"/>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84" name="Google Shape;84;p17"/>
          <p:cNvPicPr preferRelativeResize="0"/>
          <p:nvPr/>
        </p:nvPicPr>
        <p:blipFill>
          <a:blip r:embed="rId4">
            <a:alphaModFix/>
          </a:blip>
          <a:stretch>
            <a:fillRect/>
          </a:stretch>
        </p:blipFill>
        <p:spPr>
          <a:xfrm>
            <a:off x="3735375" y="254725"/>
            <a:ext cx="5408626" cy="4342400"/>
          </a:xfrm>
          <a:prstGeom prst="rect">
            <a:avLst/>
          </a:prstGeom>
          <a:noFill/>
          <a:ln>
            <a:noFill/>
          </a:ln>
        </p:spPr>
      </p:pic>
      <p:sp>
        <p:nvSpPr>
          <p:cNvPr id="85" name="Google Shape;85;p17"/>
          <p:cNvSpPr txBox="1"/>
          <p:nvPr/>
        </p:nvSpPr>
        <p:spPr>
          <a:xfrm>
            <a:off x="145575" y="4300825"/>
            <a:ext cx="5010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t>https://ec.europa.eu/eurostat/web/gisco/geodata/reference-data/administrative-units-statistical-units/nuts</a:t>
            </a:r>
            <a:endParaRPr/>
          </a:p>
        </p:txBody>
      </p:sp>
      <p:sp>
        <p:nvSpPr>
          <p:cNvPr id="86" name="Google Shape;86;p17"/>
          <p:cNvSpPr txBox="1"/>
          <p:nvPr/>
        </p:nvSpPr>
        <p:spPr>
          <a:xfrm>
            <a:off x="0" y="0"/>
            <a:ext cx="4821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t>https://ec.europa.eu/eurostat/web/gisco/geodata/statistical-units/territorial-units-statistics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Regioni Italiane</a:t>
            </a:r>
            <a:endParaRPr/>
          </a:p>
        </p:txBody>
      </p:sp>
      <p:sp>
        <p:nvSpPr>
          <p:cNvPr id="92" name="Google Shape;92;p18"/>
          <p:cNvSpPr txBox="1"/>
          <p:nvPr/>
        </p:nvSpPr>
        <p:spPr>
          <a:xfrm>
            <a:off x="389175" y="1152325"/>
            <a:ext cx="4242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t>https://drive.google.com/file/d/14bWNdL-gh4goN4Rb5nbo5AfyEUxHOqgu/view?usp=sharing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Processo</a:t>
            </a:r>
            <a:endParaRPr/>
          </a:p>
        </p:txBody>
      </p:sp>
      <p:sp>
        <p:nvSpPr>
          <p:cNvPr id="98" name="Google Shape;98;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it"/>
              <a:t>Scaricare i dati dei nuts</a:t>
            </a:r>
            <a:endParaRPr/>
          </a:p>
          <a:p>
            <a:pPr indent="-342900" lvl="0" marL="457200" rtl="0" algn="l">
              <a:spcBef>
                <a:spcPts val="0"/>
              </a:spcBef>
              <a:spcAft>
                <a:spcPts val="0"/>
              </a:spcAft>
              <a:buSzPts val="1800"/>
              <a:buChar char="-"/>
            </a:pPr>
            <a:r>
              <a:rPr lang="it"/>
              <a:t>Scaricare i dati da Eurostat</a:t>
            </a:r>
            <a:endParaRPr/>
          </a:p>
          <a:p>
            <a:pPr indent="-342900" lvl="0" marL="457200" rtl="0" algn="l">
              <a:spcBef>
                <a:spcPts val="0"/>
              </a:spcBef>
              <a:spcAft>
                <a:spcPts val="0"/>
              </a:spcAft>
              <a:buSzPts val="1800"/>
              <a:buChar char="-"/>
            </a:pPr>
            <a:r>
              <a:rPr lang="it"/>
              <a:t>Scaricare le regioni con la popolazione</a:t>
            </a:r>
            <a:endParaRPr/>
          </a:p>
          <a:p>
            <a:pPr indent="-342900" lvl="0" marL="457200" rtl="0" algn="l">
              <a:spcBef>
                <a:spcPts val="0"/>
              </a:spcBef>
              <a:spcAft>
                <a:spcPts val="0"/>
              </a:spcAft>
              <a:buSzPts val="1800"/>
              <a:buChar char="-"/>
            </a:pPr>
            <a:r>
              <a:rPr lang="it"/>
              <a:t>Fare Join tra nuts 2 e dati Eurostat</a:t>
            </a:r>
            <a:endParaRPr/>
          </a:p>
          <a:p>
            <a:pPr indent="-342900" lvl="0" marL="457200" rtl="0" algn="l">
              <a:spcBef>
                <a:spcPts val="0"/>
              </a:spcBef>
              <a:spcAft>
                <a:spcPts val="0"/>
              </a:spcAft>
              <a:buSzPts val="1800"/>
              <a:buChar char="-"/>
            </a:pPr>
            <a:r>
              <a:rPr lang="it"/>
              <a:t>Fare Join tra nuts 2 e Regioni Italiane</a:t>
            </a:r>
            <a:endParaRPr/>
          </a:p>
          <a:p>
            <a:pPr indent="-342900" lvl="0" marL="457200" rtl="0" algn="l">
              <a:spcBef>
                <a:spcPts val="0"/>
              </a:spcBef>
              <a:spcAft>
                <a:spcPts val="0"/>
              </a:spcAft>
              <a:buSzPts val="1800"/>
              <a:buChar char="-"/>
            </a:pPr>
            <a:r>
              <a:rPr lang="it"/>
              <a:t>Calcolare densità di persone a rischio povertà per Km2</a:t>
            </a:r>
            <a:endParaRPr/>
          </a:p>
          <a:p>
            <a:pPr indent="-342900" lvl="0" marL="457200" rtl="0" algn="l">
              <a:spcBef>
                <a:spcPts val="0"/>
              </a:spcBef>
              <a:spcAft>
                <a:spcPts val="0"/>
              </a:spcAft>
              <a:buSzPts val="1800"/>
              <a:buChar char="-"/>
            </a:pPr>
            <a:r>
              <a:rPr lang="it"/>
              <a:t>Creare due mappe, una con il primo dato disponibile e una con l’ultimo (2019)</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Calcolare densità di popolazione a rischio di povertà</a:t>
            </a:r>
            <a:endParaRPr/>
          </a:p>
          <a:p>
            <a:pPr indent="0" lvl="0" marL="0" rtl="0" algn="l">
              <a:spcBef>
                <a:spcPts val="1200"/>
              </a:spcBef>
              <a:spcAft>
                <a:spcPts val="1200"/>
              </a:spcAft>
              <a:buNone/>
            </a:pPr>
            <a:r>
              <a:rPr lang="it"/>
              <a:t> (("J2019" /100)* "Jpop" )/( $area/1000000)</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1"/>
          <p:cNvSpPr txBox="1"/>
          <p:nvPr>
            <p:ph type="title"/>
          </p:nvPr>
        </p:nvSpPr>
        <p:spPr>
          <a:xfrm>
            <a:off x="628650" y="401606"/>
            <a:ext cx="5879400" cy="1057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lang="it">
                <a:latin typeface="Ubuntu"/>
                <a:ea typeface="Ubuntu"/>
                <a:cs typeface="Ubuntu"/>
                <a:sym typeface="Ubuntu"/>
              </a:rPr>
              <a:t>Mappa tematica (Coropletica)</a:t>
            </a:r>
            <a:endParaRPr>
              <a:latin typeface="Ubuntu"/>
              <a:ea typeface="Ubuntu"/>
              <a:cs typeface="Ubuntu"/>
              <a:sym typeface="Ubuntu"/>
            </a:endParaRPr>
          </a:p>
        </p:txBody>
      </p:sp>
      <p:sp>
        <p:nvSpPr>
          <p:cNvPr id="109" name="Google Shape;109;p21"/>
          <p:cNvSpPr txBox="1"/>
          <p:nvPr>
            <p:ph idx="1" type="body"/>
          </p:nvPr>
        </p:nvSpPr>
        <p:spPr>
          <a:xfrm>
            <a:off x="628650" y="1369224"/>
            <a:ext cx="7886700" cy="2549700"/>
          </a:xfrm>
          <a:prstGeom prst="rect">
            <a:avLst/>
          </a:prstGeom>
        </p:spPr>
        <p:txBody>
          <a:bodyPr anchorCtr="0" anchor="t" bIns="34275" lIns="68575" spcFirstLastPara="1" rIns="68575" wrap="square" tIns="34275">
            <a:normAutofit/>
          </a:bodyPr>
          <a:lstStyle/>
          <a:p>
            <a:pPr indent="0" lvl="0" marL="0" rtl="0" algn="l">
              <a:spcBef>
                <a:spcPts val="800"/>
              </a:spcBef>
              <a:spcAft>
                <a:spcPts val="0"/>
              </a:spcAft>
              <a:buNone/>
            </a:pPr>
            <a:r>
              <a:rPr lang="it" sz="1400">
                <a:latin typeface="Ubuntu"/>
                <a:ea typeface="Ubuntu"/>
                <a:cs typeface="Ubuntu"/>
                <a:sym typeface="Ubuntu"/>
              </a:rPr>
              <a:t>Le mappe “Choropleth” sono una tipologia di mappa tematica in cui le aree sono rappresentate (colorate) in funzione di un attributo numerico che rappresenta una frequenza o un rapporto, come la densità di popolazione  o il reddito pro capite.</a:t>
            </a:r>
            <a:endParaRPr sz="1400">
              <a:latin typeface="Ubuntu"/>
              <a:ea typeface="Ubuntu"/>
              <a:cs typeface="Ubuntu"/>
              <a:sym typeface="Ubuntu"/>
            </a:endParaRPr>
          </a:p>
          <a:p>
            <a:pPr indent="0" lvl="0" marL="0" rtl="0" algn="l">
              <a:spcBef>
                <a:spcPts val="1200"/>
              </a:spcBef>
              <a:spcAft>
                <a:spcPts val="0"/>
              </a:spcAft>
              <a:buNone/>
            </a:pPr>
            <a:r>
              <a:t/>
            </a:r>
            <a:endParaRPr sz="1400">
              <a:latin typeface="Ubuntu"/>
              <a:ea typeface="Ubuntu"/>
              <a:cs typeface="Ubuntu"/>
              <a:sym typeface="Ubuntu"/>
            </a:endParaRPr>
          </a:p>
          <a:p>
            <a:pPr indent="0" lvl="0" marL="0" rtl="0" algn="l">
              <a:spcBef>
                <a:spcPts val="1200"/>
              </a:spcBef>
              <a:spcAft>
                <a:spcPts val="0"/>
              </a:spcAft>
              <a:buClr>
                <a:schemeClr val="dk1"/>
              </a:buClr>
              <a:buSzPts val="1100"/>
              <a:buFont typeface="Arial"/>
              <a:buNone/>
            </a:pPr>
            <a:r>
              <a:rPr lang="it" sz="1400">
                <a:latin typeface="Ubuntu"/>
                <a:ea typeface="Ubuntu"/>
                <a:cs typeface="Ubuntu"/>
                <a:sym typeface="Ubuntu"/>
              </a:rPr>
              <a:t>Non usare mai le mappe coropletiche per rappresentare dati grezzi o conteggi, come la popolazione del comune o il PIL totale. Bisogna sempre normalizzare queste informazioni in base ad un attributo che li renda comparabili (es. densità di popolazione per Km2), altrimenti la mappa mostrerebbe che, in media, i paesi più grandi hanno più abitanti ed un PIL più alto rispetto ai paesi più piccoli.</a:t>
            </a:r>
            <a:endParaRPr sz="1400">
              <a:latin typeface="Ubuntu"/>
              <a:ea typeface="Ubuntu"/>
              <a:cs typeface="Ubuntu"/>
              <a:sym typeface="Ubuntu"/>
            </a:endParaRPr>
          </a:p>
          <a:p>
            <a:pPr indent="0" lvl="0" marL="0" rtl="0" algn="l">
              <a:spcBef>
                <a:spcPts val="1200"/>
              </a:spcBef>
              <a:spcAft>
                <a:spcPts val="1200"/>
              </a:spcAft>
              <a:buNone/>
            </a:pPr>
            <a:r>
              <a:t/>
            </a:r>
            <a:endParaRPr sz="1400">
              <a:latin typeface="Ubuntu"/>
              <a:ea typeface="Ubuntu"/>
              <a:cs typeface="Ubuntu"/>
              <a:sym typeface="Ubuntu"/>
            </a:endParaRPr>
          </a:p>
        </p:txBody>
      </p:sp>
      <p:pic>
        <p:nvPicPr>
          <p:cNvPr id="110" name="Google Shape;110;p21"/>
          <p:cNvPicPr preferRelativeResize="0"/>
          <p:nvPr/>
        </p:nvPicPr>
        <p:blipFill>
          <a:blip r:embed="rId3">
            <a:alphaModFix/>
          </a:blip>
          <a:stretch>
            <a:fillRect/>
          </a:stretch>
        </p:blipFill>
        <p:spPr>
          <a:xfrm>
            <a:off x="6910444" y="3364650"/>
            <a:ext cx="1880926" cy="1625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idx="1" type="body"/>
          </p:nvPr>
        </p:nvSpPr>
        <p:spPr>
          <a:xfrm>
            <a:off x="264844" y="403238"/>
            <a:ext cx="7939800" cy="876900"/>
          </a:xfrm>
          <a:prstGeom prst="rect">
            <a:avLst/>
          </a:prstGeom>
        </p:spPr>
        <p:txBody>
          <a:bodyPr anchorCtr="0" anchor="t" bIns="34275" lIns="68575" spcFirstLastPara="1" rIns="68575" wrap="square" tIns="34275">
            <a:normAutofit fontScale="55000" lnSpcReduction="20000"/>
          </a:bodyPr>
          <a:lstStyle/>
          <a:p>
            <a:pPr indent="0" lvl="0" marL="0" rtl="0" algn="l">
              <a:spcBef>
                <a:spcPts val="800"/>
              </a:spcBef>
              <a:spcAft>
                <a:spcPts val="0"/>
              </a:spcAft>
              <a:buNone/>
            </a:pPr>
            <a:r>
              <a:rPr lang="it" sz="1700" u="sng">
                <a:solidFill>
                  <a:schemeClr val="hlink"/>
                </a:solidFill>
                <a:latin typeface="Arial"/>
                <a:ea typeface="Arial"/>
                <a:cs typeface="Arial"/>
                <a:sym typeface="Arial"/>
                <a:hlinkClick r:id="rId3"/>
              </a:rPr>
              <a:t>http://bl.ocks.org/HarryStevens/69da410602d8ca6b9f41f72024dba791</a:t>
            </a:r>
            <a:endParaRPr sz="3000"/>
          </a:p>
          <a:p>
            <a:pPr indent="0" lvl="0" marL="0" rtl="0" algn="l">
              <a:spcBef>
                <a:spcPts val="1200"/>
              </a:spcBef>
              <a:spcAft>
                <a:spcPts val="0"/>
              </a:spcAft>
              <a:buNone/>
            </a:pPr>
            <a:r>
              <a:t/>
            </a:r>
            <a:endParaRPr sz="3000"/>
          </a:p>
          <a:p>
            <a:pPr indent="0" lvl="0" marL="0" rtl="0" algn="l">
              <a:spcBef>
                <a:spcPts val="1200"/>
              </a:spcBef>
              <a:spcAft>
                <a:spcPts val="1200"/>
              </a:spcAft>
              <a:buNone/>
            </a:pPr>
            <a:r>
              <a:t/>
            </a:r>
            <a:endParaRPr sz="3000"/>
          </a:p>
        </p:txBody>
      </p:sp>
      <p:pic>
        <p:nvPicPr>
          <p:cNvPr id="117" name="Google Shape;117;p22"/>
          <p:cNvPicPr preferRelativeResize="0"/>
          <p:nvPr/>
        </p:nvPicPr>
        <p:blipFill>
          <a:blip r:embed="rId4">
            <a:alphaModFix/>
          </a:blip>
          <a:stretch>
            <a:fillRect/>
          </a:stretch>
        </p:blipFill>
        <p:spPr>
          <a:xfrm>
            <a:off x="2375813" y="1064681"/>
            <a:ext cx="4059975" cy="374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3"/>
          <p:cNvSpPr txBox="1"/>
          <p:nvPr/>
        </p:nvSpPr>
        <p:spPr>
          <a:xfrm>
            <a:off x="1511688" y="1149323"/>
            <a:ext cx="5983800" cy="3531900"/>
          </a:xfrm>
          <a:prstGeom prst="rect">
            <a:avLst/>
          </a:prstGeom>
          <a:noFill/>
          <a:ln>
            <a:noFill/>
          </a:ln>
        </p:spPr>
        <p:txBody>
          <a:bodyPr anchorCtr="0" anchor="t" bIns="0" lIns="0" spcFirstLastPara="1" rIns="0" wrap="square" tIns="0">
            <a:noAutofit/>
          </a:bodyPr>
          <a:lstStyle/>
          <a:p>
            <a:pPr indent="-215900" lvl="0" marL="215900" marR="0" rtl="0" algn="l">
              <a:spcBef>
                <a:spcPts val="0"/>
              </a:spcBef>
              <a:spcAft>
                <a:spcPts val="0"/>
              </a:spcAft>
              <a:buClr>
                <a:schemeClr val="dk1"/>
              </a:buClr>
              <a:buSzPts val="1400"/>
              <a:buFont typeface="Arial"/>
              <a:buChar char="•"/>
            </a:pPr>
            <a:r>
              <a:rPr b="1" lang="it" sz="1400">
                <a:solidFill>
                  <a:schemeClr val="dk1"/>
                </a:solidFill>
                <a:latin typeface="Calibri"/>
                <a:ea typeface="Calibri"/>
                <a:cs typeface="Calibri"/>
                <a:sym typeface="Calibri"/>
              </a:rPr>
              <a:t>Intervallo uguale: </a:t>
            </a:r>
            <a:r>
              <a:rPr lang="it" sz="1400">
                <a:solidFill>
                  <a:schemeClr val="dk1"/>
                </a:solidFill>
                <a:latin typeface="Calibri"/>
                <a:ea typeface="Calibri"/>
                <a:cs typeface="Calibri"/>
                <a:sym typeface="Calibri"/>
              </a:rPr>
              <a:t>Come suggerisce il nome, questo metodo creerà classi che sono della stessa misura. Se i nostri dati variano da 0 a 100 e vogliamo 10 classi, questo metodo creerà una classe da 0 a 10, una da 10 a 20, una terza da 20 a 30 e così via, mantenendo per ciascuna classe la stessa misura di 10 unità.</a:t>
            </a:r>
            <a:endParaRPr sz="1100"/>
          </a:p>
          <a:p>
            <a:pPr indent="-215900" lvl="0" marL="215900" marR="0" rtl="0" algn="l">
              <a:spcBef>
                <a:spcPts val="0"/>
              </a:spcBef>
              <a:spcAft>
                <a:spcPts val="0"/>
              </a:spcAft>
              <a:buClr>
                <a:schemeClr val="dk1"/>
              </a:buClr>
              <a:buSzPts val="1400"/>
              <a:buFont typeface="Arial"/>
              <a:buChar char="•"/>
            </a:pPr>
            <a:r>
              <a:rPr b="1" lang="it" sz="1400">
                <a:solidFill>
                  <a:schemeClr val="dk1"/>
                </a:solidFill>
                <a:latin typeface="Calibri"/>
                <a:ea typeface="Calibri"/>
                <a:cs typeface="Calibri"/>
                <a:sym typeface="Calibri"/>
              </a:rPr>
              <a:t>Quantile: </a:t>
            </a:r>
            <a:r>
              <a:rPr lang="it" sz="1400">
                <a:solidFill>
                  <a:schemeClr val="dk1"/>
                </a:solidFill>
                <a:latin typeface="Calibri"/>
                <a:ea typeface="Calibri"/>
                <a:cs typeface="Calibri"/>
                <a:sym typeface="Calibri"/>
              </a:rPr>
              <a:t>questo metodo definisce delle classi di intervallo tali per cui il numero dei valori in ciascuna di esse sia lo stesso. Se ci sono 100 valori e noi vogliamo suddividerli in 4 classi il metodo del quantile stabilirà intervalli di valore pari a 25 ciascuna. Ogni classe avrà lo stesso numero di elementi</a:t>
            </a:r>
            <a:endParaRPr sz="1100"/>
          </a:p>
          <a:p>
            <a:pPr indent="-215900" lvl="0" marL="215900" marR="0" rtl="0" algn="l">
              <a:spcBef>
                <a:spcPts val="0"/>
              </a:spcBef>
              <a:spcAft>
                <a:spcPts val="0"/>
              </a:spcAft>
              <a:buClr>
                <a:schemeClr val="dk1"/>
              </a:buClr>
              <a:buSzPts val="1400"/>
              <a:buFont typeface="Arial"/>
              <a:buChar char="•"/>
            </a:pPr>
            <a:r>
              <a:rPr b="1" lang="it" sz="1400">
                <a:solidFill>
                  <a:schemeClr val="dk1"/>
                </a:solidFill>
                <a:latin typeface="Calibri"/>
                <a:ea typeface="Calibri"/>
                <a:cs typeface="Calibri"/>
                <a:sym typeface="Calibri"/>
              </a:rPr>
              <a:t>Natural breaks (Jenks):</a:t>
            </a:r>
            <a:r>
              <a:rPr lang="it" sz="1400">
                <a:solidFill>
                  <a:schemeClr val="dk1"/>
                </a:solidFill>
                <a:latin typeface="Calibri"/>
                <a:ea typeface="Calibri"/>
                <a:cs typeface="Calibri"/>
                <a:sym typeface="Calibri"/>
              </a:rPr>
              <a:t> Questo algoritmo si propone di individuare dei raggruppamenti naturali dei dati per creare le classi di intervallo. Le classi risultanti saranno tali che ci sarà una varianza massima tra le singole classi e una minima varianza all’interno di ciascuna classe.</a:t>
            </a:r>
            <a:endParaRPr sz="1100"/>
          </a:p>
          <a:p>
            <a:pPr indent="-215900" lvl="0" marL="215900" marR="0" rtl="0" algn="l">
              <a:spcBef>
                <a:spcPts val="0"/>
              </a:spcBef>
              <a:spcAft>
                <a:spcPts val="0"/>
              </a:spcAft>
              <a:buClr>
                <a:schemeClr val="dk1"/>
              </a:buClr>
              <a:buSzPts val="1400"/>
              <a:buFont typeface="Arial"/>
              <a:buChar char="•"/>
            </a:pPr>
            <a:r>
              <a:rPr b="1" lang="it" sz="1400">
                <a:solidFill>
                  <a:schemeClr val="dk1"/>
                </a:solidFill>
                <a:latin typeface="Calibri"/>
                <a:ea typeface="Calibri"/>
                <a:cs typeface="Calibri"/>
                <a:sym typeface="Calibri"/>
              </a:rPr>
              <a:t>Deviazione Standard </a:t>
            </a:r>
            <a:r>
              <a:rPr lang="it" sz="1400">
                <a:solidFill>
                  <a:schemeClr val="dk1"/>
                </a:solidFill>
                <a:latin typeface="Calibri"/>
                <a:ea typeface="Calibri"/>
                <a:cs typeface="Calibri"/>
                <a:sym typeface="Calibri"/>
              </a:rPr>
              <a:t>- Questo metodo calcolerà la media dei dati e creerà le classi sulla base della deviazione standard dalla media.</a:t>
            </a:r>
            <a:endParaRPr sz="1100"/>
          </a:p>
          <a:p>
            <a:pPr indent="-215900" lvl="0" marL="215900" marR="0" rtl="0" algn="l">
              <a:spcBef>
                <a:spcPts val="0"/>
              </a:spcBef>
              <a:spcAft>
                <a:spcPts val="0"/>
              </a:spcAft>
              <a:buClr>
                <a:schemeClr val="dk1"/>
              </a:buClr>
              <a:buSzPts val="1400"/>
              <a:buFont typeface="Arial"/>
              <a:buChar char="•"/>
            </a:pPr>
            <a:r>
              <a:rPr b="1" lang="it" sz="1400">
                <a:solidFill>
                  <a:schemeClr val="dk1"/>
                </a:solidFill>
                <a:latin typeface="Calibri"/>
                <a:ea typeface="Calibri"/>
                <a:cs typeface="Calibri"/>
                <a:sym typeface="Calibri"/>
              </a:rPr>
              <a:t>Pretty Breaks: </a:t>
            </a:r>
            <a:r>
              <a:rPr lang="it" sz="1400">
                <a:solidFill>
                  <a:schemeClr val="dk1"/>
                </a:solidFill>
                <a:latin typeface="Calibri"/>
                <a:ea typeface="Calibri"/>
                <a:cs typeface="Calibri"/>
                <a:sym typeface="Calibri"/>
              </a:rPr>
              <a:t>Questo metodo è basato su un pacchetto statistico chiamato R’s pretty algorithm. E’ piuttosto complesso ma l’aggettivo inglese pretty all’interno del nome indica che l’algoritmo crea delle classi confine intorno ai numeri.</a:t>
            </a:r>
            <a:endParaRPr sz="1100"/>
          </a:p>
        </p:txBody>
      </p:sp>
      <p:sp>
        <p:nvSpPr>
          <p:cNvPr id="123" name="Google Shape;123;p23"/>
          <p:cNvSpPr txBox="1"/>
          <p:nvPr>
            <p:ph type="title"/>
          </p:nvPr>
        </p:nvSpPr>
        <p:spPr>
          <a:xfrm>
            <a:off x="227925" y="90131"/>
            <a:ext cx="46557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lang="it"/>
              <a:t>Simbologia graduata</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