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88ddbf3e50_0_61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88ddbf3e50_0_61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88ddbf3e50_0_71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188ddbf3e50_0_71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88ddbf3e50_0_81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88ddbf3e50_0_81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88ddbf3e5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88ddbf3e5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88ddbf3e50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88ddbf3e50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09bf2fcc9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09bf2fcc9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84f0da14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84f0da14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84f0da149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84f0da149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84f0da149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84f0da149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88ddbf3e50_0_11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188ddbf3e50_0_11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88ddbf3e50_0_20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88ddbf3e50_0_20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88ddbf3e50_0_29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88ddbf3e50_0_29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88ddbf3e50_0_40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88ddbf3e50_0_40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88ddbf3e50_0_49:notes"/>
          <p:cNvSpPr txBox="1"/>
          <p:nvPr>
            <p:ph idx="1" type="body"/>
          </p:nvPr>
        </p:nvSpPr>
        <p:spPr>
          <a:xfrm>
            <a:off x="685801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188ddbf3e50_0_49:notes"/>
          <p:cNvSpPr/>
          <p:nvPr>
            <p:ph idx="2" type="sldImg"/>
          </p:nvPr>
        </p:nvSpPr>
        <p:spPr>
          <a:xfrm>
            <a:off x="426022" y="1143366"/>
            <a:ext cx="6006000" cy="3084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istat.it/it/archivio/104317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Esercitazione</a:t>
            </a:r>
            <a:endParaRPr/>
          </a:p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ISTAT e ARPAV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/>
          <p:nvPr/>
        </p:nvSpPr>
        <p:spPr>
          <a:xfrm>
            <a:off x="390900" y="981375"/>
            <a:ext cx="2088300" cy="33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3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INTERPOLAZIONI: approccio deterministico</a:t>
            </a:r>
            <a:endParaRPr sz="2300"/>
          </a:p>
        </p:txBody>
      </p:sp>
      <p:sp>
        <p:nvSpPr>
          <p:cNvPr id="145" name="Google Shape;145;p23"/>
          <p:cNvSpPr txBox="1"/>
          <p:nvPr/>
        </p:nvSpPr>
        <p:spPr>
          <a:xfrm>
            <a:off x="545213" y="929944"/>
            <a:ext cx="1717800" cy="14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46" name="Google Shape;146;p23"/>
          <p:cNvSpPr txBox="1"/>
          <p:nvPr/>
        </p:nvSpPr>
        <p:spPr>
          <a:xfrm>
            <a:off x="390900" y="929944"/>
            <a:ext cx="6295800" cy="11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/>
              <a:t>Nearest Neighbour   </a:t>
            </a:r>
            <a:endParaRPr sz="1400"/>
          </a:p>
        </p:txBody>
      </p:sp>
      <p:sp>
        <p:nvSpPr>
          <p:cNvPr id="147" name="Google Shape;147;p23"/>
          <p:cNvSpPr txBox="1"/>
          <p:nvPr/>
        </p:nvSpPr>
        <p:spPr>
          <a:xfrm>
            <a:off x="390900" y="1595316"/>
            <a:ext cx="2962500" cy="28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it" sz="1400"/>
              <a:t>A partire dai punti di input vengono costruiti i </a:t>
            </a:r>
            <a:r>
              <a:rPr b="1" lang="it" sz="1400"/>
              <a:t>poligoni di Voronoi, o Thiessen.</a:t>
            </a:r>
            <a:endParaRPr b="1"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it" sz="1400"/>
              <a:t>Un nuovo poligono di Voronoi (in viola), viene creato considerando il punto di interpolazione (il punto centrale delle singole celle nell’approccio raster).</a:t>
            </a:r>
            <a:endParaRPr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La media ponderata prodotta dalla sovrapposizione del nuovo poligono sui poligoni dei dati di input (il peso di ciascun punto di input è rappresentato dal pallino verde) fornisce il valore interpolato.</a:t>
            </a:r>
            <a:endParaRPr sz="1400"/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4769" y="1434131"/>
            <a:ext cx="3309992" cy="28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/>
          <p:nvPr/>
        </p:nvSpPr>
        <p:spPr>
          <a:xfrm>
            <a:off x="390900" y="981375"/>
            <a:ext cx="864000" cy="33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4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4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INTERPOLAZIONI: approccio deterministico</a:t>
            </a:r>
            <a:endParaRPr sz="2300"/>
          </a:p>
        </p:txBody>
      </p:sp>
      <p:sp>
        <p:nvSpPr>
          <p:cNvPr id="156" name="Google Shape;156;p24"/>
          <p:cNvSpPr txBox="1"/>
          <p:nvPr/>
        </p:nvSpPr>
        <p:spPr>
          <a:xfrm>
            <a:off x="545213" y="929944"/>
            <a:ext cx="1717800" cy="14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57" name="Google Shape;157;p24"/>
          <p:cNvSpPr txBox="1"/>
          <p:nvPr/>
        </p:nvSpPr>
        <p:spPr>
          <a:xfrm>
            <a:off x="433181" y="929944"/>
            <a:ext cx="6295800" cy="11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/>
              <a:t>Spline   </a:t>
            </a:r>
            <a:endParaRPr sz="1400"/>
          </a:p>
        </p:txBody>
      </p:sp>
      <p:sp>
        <p:nvSpPr>
          <p:cNvPr id="158" name="Google Shape;158;p24"/>
          <p:cNvSpPr txBox="1"/>
          <p:nvPr/>
        </p:nvSpPr>
        <p:spPr>
          <a:xfrm>
            <a:off x="390900" y="1434130"/>
            <a:ext cx="2962500" cy="140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Esteticamente il più bello, rende le superfici smussate.</a:t>
            </a:r>
            <a:endParaRPr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E’ costituita da una funzione matematica che applica la minima curvatura tra i valori osservati</a:t>
            </a:r>
            <a:endParaRPr sz="1400"/>
          </a:p>
        </p:txBody>
      </p:sp>
      <p:pic>
        <p:nvPicPr>
          <p:cNvPr id="159" name="Google Shape;15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2163" y="1434131"/>
            <a:ext cx="3821906" cy="1928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/>
          <p:nvPr/>
        </p:nvSpPr>
        <p:spPr>
          <a:xfrm>
            <a:off x="390900" y="981375"/>
            <a:ext cx="947100" cy="33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5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INTERPOLAZIONI: approccio statistico</a:t>
            </a:r>
            <a:endParaRPr sz="2300"/>
          </a:p>
        </p:txBody>
      </p:sp>
      <p:sp>
        <p:nvSpPr>
          <p:cNvPr id="167" name="Google Shape;167;p25"/>
          <p:cNvSpPr txBox="1"/>
          <p:nvPr/>
        </p:nvSpPr>
        <p:spPr>
          <a:xfrm>
            <a:off x="545213" y="929944"/>
            <a:ext cx="1717800" cy="14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68" name="Google Shape;168;p25"/>
          <p:cNvSpPr txBox="1"/>
          <p:nvPr/>
        </p:nvSpPr>
        <p:spPr>
          <a:xfrm>
            <a:off x="433181" y="929944"/>
            <a:ext cx="15420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/>
              <a:t>Kriging   </a:t>
            </a:r>
            <a:endParaRPr sz="1400"/>
          </a:p>
        </p:txBody>
      </p:sp>
      <p:sp>
        <p:nvSpPr>
          <p:cNvPr id="169" name="Google Shape;169;p25"/>
          <p:cNvSpPr txBox="1"/>
          <p:nvPr/>
        </p:nvSpPr>
        <p:spPr>
          <a:xfrm>
            <a:off x="390900" y="1321125"/>
            <a:ext cx="4299900" cy="288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Il metodo assume che </a:t>
            </a:r>
            <a:r>
              <a:rPr b="1" lang="it" sz="1400"/>
              <a:t>la variazione della variabile sia un fenomeno statisticamente omogeneo sulla superficie</a:t>
            </a:r>
            <a:r>
              <a:rPr lang="it" sz="1400"/>
              <a:t> (</a:t>
            </a:r>
            <a:r>
              <a:rPr b="1" lang="it" sz="1400"/>
              <a:t>autocorrelazione</a:t>
            </a:r>
            <a:r>
              <a:rPr lang="it" sz="1400"/>
              <a:t>). Sulla base dei rapporti spaziali e delle differenze di valore di un certo numero di punti di input, costruisce una funzione (</a:t>
            </a:r>
            <a:r>
              <a:rPr b="1" lang="it" sz="1400"/>
              <a:t>semivariogramma</a:t>
            </a:r>
            <a:r>
              <a:rPr lang="it" sz="1400"/>
              <a:t>) che viene utilizzata per la costruzione della superficie interpolante, </a:t>
            </a:r>
            <a:r>
              <a:rPr b="1" lang="it" sz="1400">
                <a:solidFill>
                  <a:schemeClr val="dk1"/>
                </a:solidFill>
              </a:rPr>
              <a:t>minimizzando l'errore quadratico medio</a:t>
            </a:r>
            <a:r>
              <a:rPr lang="it" sz="1400"/>
              <a:t>. </a:t>
            </a:r>
            <a:endParaRPr sz="1400"/>
          </a:p>
        </p:txBody>
      </p: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6981" y="929944"/>
            <a:ext cx="2082506" cy="1789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425" y="2906663"/>
            <a:ext cx="3305348" cy="1853419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5"/>
          <p:cNvSpPr txBox="1"/>
          <p:nvPr/>
        </p:nvSpPr>
        <p:spPr>
          <a:xfrm>
            <a:off x="4978894" y="2751506"/>
            <a:ext cx="1069800" cy="1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/>
              <a:t>semivarianza</a:t>
            </a:r>
            <a:endParaRPr sz="1100"/>
          </a:p>
        </p:txBody>
      </p:sp>
      <p:sp>
        <p:nvSpPr>
          <p:cNvPr id="173" name="Google Shape;173;p25"/>
          <p:cNvSpPr txBox="1"/>
          <p:nvPr/>
        </p:nvSpPr>
        <p:spPr>
          <a:xfrm>
            <a:off x="7892644" y="4693706"/>
            <a:ext cx="1069800" cy="1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/>
              <a:t>distanza</a:t>
            </a:r>
            <a:endParaRPr sz="1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2350" y="809000"/>
            <a:ext cx="3943350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6"/>
          <p:cNvSpPr txBox="1"/>
          <p:nvPr/>
        </p:nvSpPr>
        <p:spPr>
          <a:xfrm>
            <a:off x="89300" y="1232300"/>
            <a:ext cx="42684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Interpolare il dato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Statistiche zonali con aree del censo</a:t>
            </a:r>
            <a:endParaRPr/>
          </a:p>
        </p:txBody>
      </p:sp>
      <p:pic>
        <p:nvPicPr>
          <p:cNvPr id="180" name="Google Shape;18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18900"/>
            <a:ext cx="4427549" cy="2217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3350" y="542925"/>
            <a:ext cx="5876925" cy="405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1200" y="123825"/>
            <a:ext cx="4993538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Scaricare i dati da Istat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501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u="sng">
                <a:solidFill>
                  <a:schemeClr val="hlink"/>
                </a:solidFill>
                <a:hlinkClick r:id="rId3"/>
              </a:rPr>
              <a:t>https://www.istat.it/it/archivio/104317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it"/>
              <a:t>Scaricare zone censimento Veneto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scaricare dati censimento 2011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it"/>
              <a:t>Unire i dati di popolazione alle zone di censimento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it"/>
              <a:t>Fare mappa di densità (pop_tot/($area/1000000))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7275" y="408125"/>
            <a:ext cx="35433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63955" y="1775527"/>
            <a:ext cx="3575225" cy="2601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972" y="134550"/>
            <a:ext cx="3095625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48397" y="902500"/>
            <a:ext cx="5595603" cy="3803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ARPAV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Renderizzare i punti delle stazioni meteo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Fare join tra stazioni meteo e dati temperatura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Calcolare temperatura media stagionale 2024, 2023, 2022 e 2021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round((( "JGIU" + "JLUG" + "JAGO" )/3),2)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https://www.arpa.veneto.it/bollettini/storico/Mappa_2021_TEMP.htm?t=RG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408038" y="3879188"/>
            <a:ext cx="8298900" cy="7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/>
              <a:t>Il termine statistico associato al concetto di superficie deriva dal fatto che questo tipo di rappresentazione è solitamente ottenuto attraverso la stima del valore assunto da una variabile in una posizione in cui la misurazione non è stata effettuata.</a:t>
            </a:r>
            <a:endParaRPr sz="1100"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9617" y="1837910"/>
            <a:ext cx="3073162" cy="14676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8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 </a:t>
            </a:r>
            <a:r>
              <a:rPr lang="it" sz="2300"/>
              <a:t>per la creazione di superfici statistiche</a:t>
            </a:r>
            <a:endParaRPr/>
          </a:p>
        </p:txBody>
      </p:sp>
      <p:sp>
        <p:nvSpPr>
          <p:cNvPr id="91" name="Google Shape;91;p18"/>
          <p:cNvSpPr txBox="1"/>
          <p:nvPr/>
        </p:nvSpPr>
        <p:spPr>
          <a:xfrm>
            <a:off x="383288" y="800325"/>
            <a:ext cx="8348400" cy="8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Tecnica per determinare i valori assunti da una grandezza in punti dove tale grandezza non è stata misurata.</a:t>
            </a:r>
            <a:endParaRPr sz="1700"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8381" y="1495388"/>
            <a:ext cx="2252850" cy="215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9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 </a:t>
            </a:r>
            <a:r>
              <a:rPr lang="it" sz="2300"/>
              <a:t>per la creazione di superfici statistiche</a:t>
            </a:r>
            <a:endParaRPr/>
          </a:p>
        </p:txBody>
      </p:sp>
      <p:sp>
        <p:nvSpPr>
          <p:cNvPr id="99" name="Google Shape;99;p19"/>
          <p:cNvSpPr txBox="1"/>
          <p:nvPr/>
        </p:nvSpPr>
        <p:spPr>
          <a:xfrm>
            <a:off x="535575" y="2335163"/>
            <a:ext cx="15018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2 approcci:</a:t>
            </a:r>
            <a:endParaRPr sz="1400"/>
          </a:p>
        </p:txBody>
      </p:sp>
      <p:sp>
        <p:nvSpPr>
          <p:cNvPr id="100" name="Google Shape;100;p19"/>
          <p:cNvSpPr txBox="1"/>
          <p:nvPr/>
        </p:nvSpPr>
        <p:spPr>
          <a:xfrm>
            <a:off x="439313" y="2994413"/>
            <a:ext cx="37752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Approccio DETERMINISTICO: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prevede che la distanza tra punti misurati e punti stimati abbia un peso nella stima dei nuovi punti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1" name="Google Shape;101;p19"/>
          <p:cNvSpPr txBox="1"/>
          <p:nvPr/>
        </p:nvSpPr>
        <p:spPr>
          <a:xfrm>
            <a:off x="4461319" y="2994413"/>
            <a:ext cx="3775200" cy="11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Approccio GEOSTATISTICO: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prevede l’applicazione di analisi statistiche circa l’andamento della variabilità, producendo un semi-variogramma con lo scopo di trovare una legge matematica che possa essere applicata al caso in esame</a:t>
            </a:r>
            <a:endParaRPr sz="1400"/>
          </a:p>
        </p:txBody>
      </p:sp>
      <p:sp>
        <p:nvSpPr>
          <p:cNvPr id="102" name="Google Shape;102;p19"/>
          <p:cNvSpPr txBox="1"/>
          <p:nvPr/>
        </p:nvSpPr>
        <p:spPr>
          <a:xfrm>
            <a:off x="439313" y="486619"/>
            <a:ext cx="85008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1"/>
                </a:solidFill>
              </a:rPr>
              <a:t>Prevedono l’applicazione della cosiddetta </a:t>
            </a:r>
            <a:r>
              <a:rPr b="1" lang="it" sz="1800">
                <a:solidFill>
                  <a:schemeClr val="dk1"/>
                </a:solidFill>
              </a:rPr>
              <a:t>Legge di Tobler</a:t>
            </a:r>
            <a:r>
              <a:rPr lang="it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1800">
                <a:solidFill>
                  <a:schemeClr val="dk1"/>
                </a:solidFill>
              </a:rPr>
              <a:t>Ogni cosa è correlata a qualsiasi altra, ma le cose vicine sono più relazionate di quelle lontane.</a:t>
            </a:r>
            <a:endParaRPr i="1"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0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 </a:t>
            </a:r>
            <a:r>
              <a:rPr lang="it" sz="2300"/>
              <a:t>per la creazione di superfici statistiche</a:t>
            </a:r>
            <a:endParaRPr/>
          </a:p>
        </p:txBody>
      </p:sp>
      <p:sp>
        <p:nvSpPr>
          <p:cNvPr id="109" name="Google Shape;109;p20"/>
          <p:cNvSpPr txBox="1"/>
          <p:nvPr/>
        </p:nvSpPr>
        <p:spPr>
          <a:xfrm>
            <a:off x="406800" y="806513"/>
            <a:ext cx="27309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alcuni parametri:</a:t>
            </a:r>
            <a:endParaRPr sz="1700"/>
          </a:p>
        </p:txBody>
      </p:sp>
      <p:sp>
        <p:nvSpPr>
          <p:cNvPr id="110" name="Google Shape;110;p20"/>
          <p:cNvSpPr txBox="1"/>
          <p:nvPr/>
        </p:nvSpPr>
        <p:spPr>
          <a:xfrm>
            <a:off x="406800" y="1279688"/>
            <a:ext cx="58122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ESTENSIONE DEL RAGGIO D’AZIONE DELLA FUNZIONE: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globale, zonale, focale, locale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111" name="Google Shape;111;p20"/>
          <p:cNvSpPr txBox="1"/>
          <p:nvPr/>
        </p:nvSpPr>
        <p:spPr>
          <a:xfrm>
            <a:off x="484425" y="2895900"/>
            <a:ext cx="47058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ESATTEZZA: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esatto, approssimato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esatto: la superficie interpolata passa esattamente per le misure di input approssimato: la superficie viene smussata e i dati di input sono usati come margine di incertezza</a:t>
            </a:r>
            <a:endParaRPr sz="1400"/>
          </a:p>
        </p:txBody>
      </p:sp>
      <p:sp>
        <p:nvSpPr>
          <p:cNvPr id="112" name="Google Shape;112;p20"/>
          <p:cNvSpPr txBox="1"/>
          <p:nvPr/>
        </p:nvSpPr>
        <p:spPr>
          <a:xfrm>
            <a:off x="406800" y="1901626"/>
            <a:ext cx="47835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>
                <a:solidFill>
                  <a:schemeClr val="dk1"/>
                </a:solidFill>
              </a:rPr>
              <a:t>Nel calcolare i valori stimati l’algoritmo considera diverse porzioni del dominio spaziale o l’interi dominio spaziale e tale variazione può influenzare il valore stimato</a:t>
            </a:r>
            <a:endParaRPr sz="1100"/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638" y="1774706"/>
            <a:ext cx="1361308" cy="124349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4" name="Google Shape;11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4151" y="1774706"/>
            <a:ext cx="1361308" cy="124349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1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INTERPOLAZIONI: approccio deterministico</a:t>
            </a:r>
            <a:endParaRPr/>
          </a:p>
        </p:txBody>
      </p:sp>
      <p:sp>
        <p:nvSpPr>
          <p:cNvPr id="121" name="Google Shape;121;p21"/>
          <p:cNvSpPr txBox="1"/>
          <p:nvPr/>
        </p:nvSpPr>
        <p:spPr>
          <a:xfrm>
            <a:off x="224438" y="849206"/>
            <a:ext cx="7933800" cy="18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La superficie statistica viene costruita basandosi sull’assunto della presenza di una legge preordinata che regola la dipendenza di una variabile in un dato punto nello spazio e alla distanza e al valore della stessa variabile nei punti misurati. Ogni valore predetto è quindi il risultato di una funzione deterministica definita a priori che non considera le proprietà statistiche e le relazioni spaziali tra i punti coinvolti. 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Nearest Neighbor (vicino più prossimo)</a:t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Natural Neighbor</a:t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medie mobili</a:t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Inverse Distance Weighted IDW </a:t>
            </a:r>
            <a:endParaRPr sz="1700"/>
          </a:p>
          <a:p>
            <a:pPr indent="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(distanza inversa pesata)</a:t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Spline</a:t>
            </a:r>
            <a:endParaRPr sz="1700"/>
          </a:p>
          <a:p>
            <a:pPr indent="-273050" lvl="0" marL="3429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it" sz="1700"/>
              <a:t>Poligoni Voronoi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22" name="Google Shape;122;p21"/>
          <p:cNvSpPr txBox="1"/>
          <p:nvPr/>
        </p:nvSpPr>
        <p:spPr>
          <a:xfrm>
            <a:off x="1386694" y="4760081"/>
            <a:ext cx="16134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/>
              <a:t>Fonte: Noti 2014</a:t>
            </a:r>
            <a:endParaRPr sz="1100"/>
          </a:p>
        </p:txBody>
      </p:sp>
      <p:pic>
        <p:nvPicPr>
          <p:cNvPr id="123" name="Google Shape;12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3831" y="2162381"/>
            <a:ext cx="2523441" cy="279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2181" y="3257025"/>
            <a:ext cx="2105437" cy="1503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6763" y="1202137"/>
            <a:ext cx="5977232" cy="20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2"/>
          <p:cNvSpPr/>
          <p:nvPr/>
        </p:nvSpPr>
        <p:spPr>
          <a:xfrm>
            <a:off x="390900" y="981375"/>
            <a:ext cx="596700" cy="339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2"/>
          <p:cNvSpPr txBox="1"/>
          <p:nvPr/>
        </p:nvSpPr>
        <p:spPr>
          <a:xfrm>
            <a:off x="1338068" y="238068"/>
            <a:ext cx="6703200" cy="7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9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2"/>
          <p:cNvSpPr txBox="1"/>
          <p:nvPr>
            <p:ph type="title"/>
          </p:nvPr>
        </p:nvSpPr>
        <p:spPr>
          <a:xfrm>
            <a:off x="406800" y="0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INTERPOLAZIONI: approccio deterministico</a:t>
            </a:r>
            <a:endParaRPr sz="2300"/>
          </a:p>
        </p:txBody>
      </p:sp>
      <p:sp>
        <p:nvSpPr>
          <p:cNvPr id="133" name="Google Shape;133;p22"/>
          <p:cNvSpPr txBox="1"/>
          <p:nvPr/>
        </p:nvSpPr>
        <p:spPr>
          <a:xfrm>
            <a:off x="545213" y="929944"/>
            <a:ext cx="1717800" cy="14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2"/>
          <p:cNvSpPr txBox="1"/>
          <p:nvPr/>
        </p:nvSpPr>
        <p:spPr>
          <a:xfrm>
            <a:off x="401194" y="960806"/>
            <a:ext cx="6295800" cy="11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/>
              <a:t>IDW   </a:t>
            </a:r>
            <a:r>
              <a:rPr lang="it" sz="1400"/>
              <a:t>(</a:t>
            </a:r>
            <a:r>
              <a:rPr lang="it" sz="1400">
                <a:solidFill>
                  <a:schemeClr val="dk1"/>
                </a:solidFill>
              </a:rPr>
              <a:t>Inverse Distance Weighted, o distanza inversa pesata)</a:t>
            </a:r>
            <a:endParaRPr sz="1400"/>
          </a:p>
        </p:txBody>
      </p:sp>
      <p:sp>
        <p:nvSpPr>
          <p:cNvPr id="135" name="Google Shape;135;p22"/>
          <p:cNvSpPr txBox="1"/>
          <p:nvPr/>
        </p:nvSpPr>
        <p:spPr>
          <a:xfrm>
            <a:off x="390900" y="1691438"/>
            <a:ext cx="2962500" cy="20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400"/>
              <a:t>Ciascun valore osservato ha un’influenza nel processo di interpolazione che diminuisce con la distanza dalla cella. I valori più vicini alla cella in esame saranno pesati di più nel processo di interpolazione rispetto a quelli più lontani. Un parametro di potenza controlla l’azione di pesatura (al crescere del valore diminuisce l’influenza dei punti più distanti).</a:t>
            </a:r>
            <a:endParaRPr sz="1400"/>
          </a:p>
        </p:txBody>
      </p:sp>
      <p:pic>
        <p:nvPicPr>
          <p:cNvPr id="136" name="Google Shape;13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1556" y="3617081"/>
            <a:ext cx="45720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64199" y="1807347"/>
            <a:ext cx="1209755" cy="1378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