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341" r:id="rId3"/>
    <p:sldId id="385" r:id="rId4"/>
    <p:sldId id="606" r:id="rId5"/>
    <p:sldId id="342" r:id="rId6"/>
    <p:sldId id="589" r:id="rId7"/>
    <p:sldId id="588" r:id="rId8"/>
    <p:sldId id="590" r:id="rId9"/>
    <p:sldId id="494" r:id="rId10"/>
    <p:sldId id="605" r:id="rId11"/>
    <p:sldId id="744" r:id="rId12"/>
    <p:sldId id="591" r:id="rId13"/>
    <p:sldId id="343" r:id="rId14"/>
    <p:sldId id="750" r:id="rId15"/>
    <p:sldId id="345" r:id="rId16"/>
    <p:sldId id="495" r:id="rId17"/>
    <p:sldId id="592" r:id="rId18"/>
    <p:sldId id="593" r:id="rId19"/>
    <p:sldId id="357" r:id="rId20"/>
    <p:sldId id="594" r:id="rId21"/>
    <p:sldId id="346" r:id="rId22"/>
    <p:sldId id="706" r:id="rId23"/>
    <p:sldId id="597" r:id="rId24"/>
    <p:sldId id="598" r:id="rId25"/>
    <p:sldId id="603" r:id="rId26"/>
    <p:sldId id="599" r:id="rId27"/>
    <p:sldId id="600" r:id="rId28"/>
    <p:sldId id="601" r:id="rId29"/>
    <p:sldId id="602" r:id="rId30"/>
    <p:sldId id="749" r:id="rId31"/>
    <p:sldId id="479" r:id="rId32"/>
    <p:sldId id="480" r:id="rId33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  <a:srgbClr val="F2EE11"/>
    <a:srgbClr val="1F8051"/>
    <a:srgbClr val="92D050"/>
    <a:srgbClr val="FFD579"/>
    <a:srgbClr val="FF3F25"/>
    <a:srgbClr val="FF5B4D"/>
    <a:srgbClr val="FF7E79"/>
    <a:srgbClr val="FF9300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92"/>
    <p:restoredTop sz="89157"/>
  </p:normalViewPr>
  <p:slideViewPr>
    <p:cSldViewPr>
      <p:cViewPr varScale="1">
        <p:scale>
          <a:sx n="127" d="100"/>
          <a:sy n="127" d="100"/>
        </p:scale>
        <p:origin x="127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DB983F0-5ABD-0944-81C5-C2BCB3BA5C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765750-BEB8-7D4F-9F22-975092A6FB6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DF35F22-A866-A546-B1D8-B3916A757DC8}" type="datetimeFigureOut">
              <a:rPr lang="en-US" altLang="it-IT"/>
              <a:pPr>
                <a:defRPr/>
              </a:pPr>
              <a:t>11/4/25</a:t>
            </a:fld>
            <a:endParaRPr lang="en-US" alt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F071E3-308B-6E4F-9F8B-B752D8CD1E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33B102-7B47-0342-B221-0350927783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69BDF64-84CC-C64C-BC99-ABB64E3F9BC9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D56BA49C-A3D2-9948-9F7C-593DBE7C386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DC197EC5-3ABB-044E-A9E6-9CF6A399492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B211A8D3-570E-E243-89F0-93688059DEA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472CCC48-26B9-7C4E-965D-243DC2CF7CF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09572A03-618E-0F46-8D66-2CB19A5DF70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6C21C1F5-7B42-8F46-9395-5951D6D803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2B64ECCE-D8B9-0B46-8CB6-8C11A6A1CFAE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9E019F4E-0AFF-3246-949E-54F7769B25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E4EBEC7-6CB2-D148-961B-F09E42F6DF35}" type="slidenum">
              <a:rPr lang="it-IT" altLang="it-IT" smtClean="0"/>
              <a:pPr>
                <a:spcBef>
                  <a:spcPct val="0"/>
                </a:spcBef>
              </a:pPr>
              <a:t>4</a:t>
            </a:fld>
            <a:endParaRPr lang="it-IT" altLang="it-IT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C76BFDD5-197B-124C-B121-12939C487F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0590BAB-7FE6-C74D-8E7F-C79DBC582C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4863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2845D-522F-DE1D-F1DF-9DDE3AB0C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91C80D37-8E5C-9F99-E7BC-240FBA4BE5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E4EBEC7-6CB2-D148-961B-F09E42F6DF35}" type="slidenum">
              <a:rPr lang="it-IT" altLang="it-IT" smtClean="0"/>
              <a:pPr>
                <a:spcBef>
                  <a:spcPct val="0"/>
                </a:spcBef>
              </a:pPr>
              <a:t>14</a:t>
            </a:fld>
            <a:endParaRPr lang="it-IT" altLang="it-IT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64D7E65B-386B-5F94-01A1-8B56533A63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B33AC5A-DC69-157E-C2CD-749B6898C3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05831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9E019F4E-0AFF-3246-949E-54F7769B25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E4EBEC7-6CB2-D148-961B-F09E42F6DF35}" type="slidenum">
              <a:rPr lang="it-IT" altLang="it-IT" smtClean="0"/>
              <a:pPr>
                <a:spcBef>
                  <a:spcPct val="0"/>
                </a:spcBef>
              </a:pPr>
              <a:t>15</a:t>
            </a:fld>
            <a:endParaRPr lang="it-IT" altLang="it-IT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C76BFDD5-197B-124C-B121-12939C487F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0590BAB-7FE6-C74D-8E7F-C79DBC582C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91298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9E019F4E-0AFF-3246-949E-54F7769B25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E4EBEC7-6CB2-D148-961B-F09E42F6DF35}" type="slidenum">
              <a:rPr lang="it-IT" altLang="it-IT" smtClean="0"/>
              <a:pPr>
                <a:spcBef>
                  <a:spcPct val="0"/>
                </a:spcBef>
              </a:pPr>
              <a:t>16</a:t>
            </a:fld>
            <a:endParaRPr lang="it-IT" altLang="it-IT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C76BFDD5-197B-124C-B121-12939C487F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0590BAB-7FE6-C74D-8E7F-C79DBC582C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2371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9E019F4E-0AFF-3246-949E-54F7769B25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E4EBEC7-6CB2-D148-961B-F09E42F6DF35}" type="slidenum">
              <a:rPr lang="it-IT" altLang="it-IT" smtClean="0"/>
              <a:pPr>
                <a:spcBef>
                  <a:spcPct val="0"/>
                </a:spcBef>
              </a:pPr>
              <a:t>17</a:t>
            </a:fld>
            <a:endParaRPr lang="it-IT" altLang="it-IT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C76BFDD5-197B-124C-B121-12939C487F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0590BAB-7FE6-C74D-8E7F-C79DBC582C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1089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9E019F4E-0AFF-3246-949E-54F7769B25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E4EBEC7-6CB2-D148-961B-F09E42F6DF35}" type="slidenum">
              <a:rPr lang="it-IT" altLang="it-IT" smtClean="0"/>
              <a:pPr>
                <a:spcBef>
                  <a:spcPct val="0"/>
                </a:spcBef>
              </a:pPr>
              <a:t>19</a:t>
            </a:fld>
            <a:endParaRPr lang="it-IT" altLang="it-IT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C76BFDD5-197B-124C-B121-12939C487F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0590BAB-7FE6-C74D-8E7F-C79DBC582C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52032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9E019F4E-0AFF-3246-949E-54F7769B25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E4EBEC7-6CB2-D148-961B-F09E42F6DF35}" type="slidenum">
              <a:rPr lang="it-IT" altLang="it-IT" smtClean="0"/>
              <a:pPr>
                <a:spcBef>
                  <a:spcPct val="0"/>
                </a:spcBef>
              </a:pPr>
              <a:t>20</a:t>
            </a:fld>
            <a:endParaRPr lang="it-IT" altLang="it-IT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C76BFDD5-197B-124C-B121-12939C487F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0590BAB-7FE6-C74D-8E7F-C79DBC582C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21975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9E019F4E-0AFF-3246-949E-54F7769B25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E4EBEC7-6CB2-D148-961B-F09E42F6DF35}" type="slidenum">
              <a:rPr lang="it-IT" altLang="it-IT" smtClean="0"/>
              <a:pPr>
                <a:spcBef>
                  <a:spcPct val="0"/>
                </a:spcBef>
              </a:pPr>
              <a:t>21</a:t>
            </a:fld>
            <a:endParaRPr lang="it-IT" altLang="it-IT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C76BFDD5-197B-124C-B121-12939C487F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0590BAB-7FE6-C74D-8E7F-C79DBC582C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35664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9E019F4E-0AFF-3246-949E-54F7769B25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E4EBEC7-6CB2-D148-961B-F09E42F6DF35}" type="slidenum">
              <a:rPr lang="it-IT" altLang="it-IT" smtClean="0"/>
              <a:pPr>
                <a:spcBef>
                  <a:spcPct val="0"/>
                </a:spcBef>
              </a:pPr>
              <a:t>22</a:t>
            </a:fld>
            <a:endParaRPr lang="it-IT" altLang="it-IT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C76BFDD5-197B-124C-B121-12939C487F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0590BAB-7FE6-C74D-8E7F-C79DBC582C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4674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9E019F4E-0AFF-3246-949E-54F7769B25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E4EBEC7-6CB2-D148-961B-F09E42F6DF35}" type="slidenum">
              <a:rPr lang="it-IT" altLang="it-IT" smtClean="0"/>
              <a:pPr>
                <a:spcBef>
                  <a:spcPct val="0"/>
                </a:spcBef>
              </a:pPr>
              <a:t>24</a:t>
            </a:fld>
            <a:endParaRPr lang="it-IT" altLang="it-IT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C76BFDD5-197B-124C-B121-12939C487F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0590BAB-7FE6-C74D-8E7F-C79DBC582C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16519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9E019F4E-0AFF-3246-949E-54F7769B25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E4EBEC7-6CB2-D148-961B-F09E42F6DF35}" type="slidenum">
              <a:rPr lang="it-IT" altLang="it-IT" smtClean="0"/>
              <a:pPr>
                <a:spcBef>
                  <a:spcPct val="0"/>
                </a:spcBef>
              </a:pPr>
              <a:t>25</a:t>
            </a:fld>
            <a:endParaRPr lang="it-IT" altLang="it-IT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C76BFDD5-197B-124C-B121-12939C487F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0590BAB-7FE6-C74D-8E7F-C79DBC582C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8823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9E019F4E-0AFF-3246-949E-54F7769B25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E4EBEC7-6CB2-D148-961B-F09E42F6DF35}" type="slidenum">
              <a:rPr lang="it-IT" altLang="it-IT" smtClean="0"/>
              <a:pPr>
                <a:spcBef>
                  <a:spcPct val="0"/>
                </a:spcBef>
              </a:pPr>
              <a:t>5</a:t>
            </a:fld>
            <a:endParaRPr lang="it-IT" altLang="it-IT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C76BFDD5-197B-124C-B121-12939C487F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0590BAB-7FE6-C74D-8E7F-C79DBC582C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96786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9E019F4E-0AFF-3246-949E-54F7769B25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E4EBEC7-6CB2-D148-961B-F09E42F6DF35}" type="slidenum">
              <a:rPr lang="it-IT" altLang="it-IT" smtClean="0"/>
              <a:pPr>
                <a:spcBef>
                  <a:spcPct val="0"/>
                </a:spcBef>
              </a:pPr>
              <a:t>26</a:t>
            </a:fld>
            <a:endParaRPr lang="it-IT" altLang="it-IT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C76BFDD5-197B-124C-B121-12939C487F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0590BAB-7FE6-C74D-8E7F-C79DBC582C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48547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9E019F4E-0AFF-3246-949E-54F7769B25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E4EBEC7-6CB2-D148-961B-F09E42F6DF35}" type="slidenum">
              <a:rPr lang="it-IT" altLang="it-IT" smtClean="0"/>
              <a:pPr>
                <a:spcBef>
                  <a:spcPct val="0"/>
                </a:spcBef>
              </a:pPr>
              <a:t>27</a:t>
            </a:fld>
            <a:endParaRPr lang="it-IT" altLang="it-IT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C76BFDD5-197B-124C-B121-12939C487F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0590BAB-7FE6-C74D-8E7F-C79DBC582C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40499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9E019F4E-0AFF-3246-949E-54F7769B25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E4EBEC7-6CB2-D148-961B-F09E42F6DF35}" type="slidenum">
              <a:rPr lang="it-IT" altLang="it-IT" smtClean="0"/>
              <a:pPr>
                <a:spcBef>
                  <a:spcPct val="0"/>
                </a:spcBef>
              </a:pPr>
              <a:t>28</a:t>
            </a:fld>
            <a:endParaRPr lang="it-IT" altLang="it-IT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C76BFDD5-197B-124C-B121-12939C487F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0590BAB-7FE6-C74D-8E7F-C79DBC582C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53286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9E019F4E-0AFF-3246-949E-54F7769B25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E4EBEC7-6CB2-D148-961B-F09E42F6DF35}" type="slidenum">
              <a:rPr lang="it-IT" altLang="it-IT" smtClean="0"/>
              <a:pPr>
                <a:spcBef>
                  <a:spcPct val="0"/>
                </a:spcBef>
              </a:pPr>
              <a:t>29</a:t>
            </a:fld>
            <a:endParaRPr lang="it-IT" altLang="it-IT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C76BFDD5-197B-124C-B121-12939C487F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0590BAB-7FE6-C74D-8E7F-C79DBC582C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72218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9E019F4E-0AFF-3246-949E-54F7769B25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E4EBEC7-6CB2-D148-961B-F09E42F6DF35}" type="slidenum">
              <a:rPr lang="it-IT" altLang="it-IT" smtClean="0"/>
              <a:pPr>
                <a:spcBef>
                  <a:spcPct val="0"/>
                </a:spcBef>
              </a:pPr>
              <a:t>30</a:t>
            </a:fld>
            <a:endParaRPr lang="it-IT" altLang="it-IT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C76BFDD5-197B-124C-B121-12939C487F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0590BAB-7FE6-C74D-8E7F-C79DBC582C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40251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9E019F4E-0AFF-3246-949E-54F7769B25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E4EBEC7-6CB2-D148-961B-F09E42F6DF35}" type="slidenum">
              <a:rPr lang="it-IT" altLang="it-IT" smtClean="0"/>
              <a:pPr>
                <a:spcBef>
                  <a:spcPct val="0"/>
                </a:spcBef>
              </a:pPr>
              <a:t>31</a:t>
            </a:fld>
            <a:endParaRPr lang="it-IT" altLang="it-IT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C76BFDD5-197B-124C-B121-12939C487F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0590BAB-7FE6-C74D-8E7F-C79DBC582C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81047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9E019F4E-0AFF-3246-949E-54F7769B25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E4EBEC7-6CB2-D148-961B-F09E42F6DF35}" type="slidenum">
              <a:rPr lang="it-IT" altLang="it-IT" smtClean="0"/>
              <a:pPr>
                <a:spcBef>
                  <a:spcPct val="0"/>
                </a:spcBef>
              </a:pPr>
              <a:t>32</a:t>
            </a:fld>
            <a:endParaRPr lang="it-IT" altLang="it-IT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C76BFDD5-197B-124C-B121-12939C487F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0590BAB-7FE6-C74D-8E7F-C79DBC582C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741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9E019F4E-0AFF-3246-949E-54F7769B25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E4EBEC7-6CB2-D148-961B-F09E42F6DF35}" type="slidenum">
              <a:rPr lang="it-IT" altLang="it-IT" smtClean="0"/>
              <a:pPr>
                <a:spcBef>
                  <a:spcPct val="0"/>
                </a:spcBef>
              </a:pPr>
              <a:t>6</a:t>
            </a:fld>
            <a:endParaRPr lang="it-IT" altLang="it-IT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C76BFDD5-197B-124C-B121-12939C487F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0590BAB-7FE6-C74D-8E7F-C79DBC582C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876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9E019F4E-0AFF-3246-949E-54F7769B25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E4EBEC7-6CB2-D148-961B-F09E42F6DF35}" type="slidenum">
              <a:rPr lang="it-IT" altLang="it-IT" smtClean="0"/>
              <a:pPr>
                <a:spcBef>
                  <a:spcPct val="0"/>
                </a:spcBef>
              </a:pPr>
              <a:t>7</a:t>
            </a:fld>
            <a:endParaRPr lang="it-IT" altLang="it-IT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C76BFDD5-197B-124C-B121-12939C487F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0590BAB-7FE6-C74D-8E7F-C79DBC582C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27143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9E019F4E-0AFF-3246-949E-54F7769B25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E4EBEC7-6CB2-D148-961B-F09E42F6DF35}" type="slidenum">
              <a:rPr lang="it-IT" altLang="it-IT" smtClean="0"/>
              <a:pPr>
                <a:spcBef>
                  <a:spcPct val="0"/>
                </a:spcBef>
              </a:pPr>
              <a:t>8</a:t>
            </a:fld>
            <a:endParaRPr lang="it-IT" altLang="it-IT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C76BFDD5-197B-124C-B121-12939C487F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0590BAB-7FE6-C74D-8E7F-C79DBC582C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90743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9E019F4E-0AFF-3246-949E-54F7769B25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E4EBEC7-6CB2-D148-961B-F09E42F6DF35}" type="slidenum">
              <a:rPr lang="it-IT" altLang="it-IT" smtClean="0"/>
              <a:pPr>
                <a:spcBef>
                  <a:spcPct val="0"/>
                </a:spcBef>
              </a:pPr>
              <a:t>9</a:t>
            </a:fld>
            <a:endParaRPr lang="it-IT" altLang="it-IT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C76BFDD5-197B-124C-B121-12939C487F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0590BAB-7FE6-C74D-8E7F-C79DBC582C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1691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9E019F4E-0AFF-3246-949E-54F7769B25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E4EBEC7-6CB2-D148-961B-F09E42F6DF35}" type="slidenum">
              <a:rPr lang="it-IT" altLang="it-IT" smtClean="0"/>
              <a:pPr>
                <a:spcBef>
                  <a:spcPct val="0"/>
                </a:spcBef>
              </a:pPr>
              <a:t>10</a:t>
            </a:fld>
            <a:endParaRPr lang="it-IT" altLang="it-IT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C76BFDD5-197B-124C-B121-12939C487F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0590BAB-7FE6-C74D-8E7F-C79DBC582C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76660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9E019F4E-0AFF-3246-949E-54F7769B25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E4EBEC7-6CB2-D148-961B-F09E42F6DF35}" type="slidenum">
              <a:rPr lang="it-IT" altLang="it-IT" smtClean="0"/>
              <a:pPr>
                <a:spcBef>
                  <a:spcPct val="0"/>
                </a:spcBef>
              </a:pPr>
              <a:t>11</a:t>
            </a:fld>
            <a:endParaRPr lang="it-IT" altLang="it-IT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C76BFDD5-197B-124C-B121-12939C487F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0590BAB-7FE6-C74D-8E7F-C79DBC582C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44506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9E019F4E-0AFF-3246-949E-54F7769B25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E4EBEC7-6CB2-D148-961B-F09E42F6DF35}" type="slidenum">
              <a:rPr lang="it-IT" altLang="it-IT" smtClean="0"/>
              <a:pPr>
                <a:spcBef>
                  <a:spcPct val="0"/>
                </a:spcBef>
              </a:pPr>
              <a:t>13</a:t>
            </a:fld>
            <a:endParaRPr lang="it-IT" altLang="it-IT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C76BFDD5-197B-124C-B121-12939C487F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0590BAB-7FE6-C74D-8E7F-C79DBC582C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5454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33E107-DF47-4B4E-8162-BE668D62B3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D6F7DE-3631-A549-A5EF-A305477059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16E68F-653B-8D40-B159-FEC854F9B3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200E5-D3BB-874B-B4C1-68937B3775A7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71346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0BF2D16-D1A5-2544-AE39-F2E0245E7A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E60A64-B374-8347-8129-F5BC97678A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6343221-C88D-7E41-8880-94E6544FE0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37D2F7-3B24-F64D-926A-B0A42270F86C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77568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286ADF-187E-CE40-983C-5467E814AF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7F4A3A3-CB9D-5D4C-A161-D2FB26760A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51893E-E27B-C349-AB53-4AB6FB9B47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BCEC2-9074-6541-9B07-48592748AC60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83013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E256F3-F601-F542-9666-38F31EEB82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35A343-3CD0-FE46-800E-5E10C6FC29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2EDA587-CC9A-1B40-B2A5-1EFDDD6D2D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DD6D4-C829-4A49-BED9-EE9CB58DC0F0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3025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20BC3F-AD53-E245-81DE-A96DCBB4C2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7C2573-D085-124C-AAFA-B85FD2370F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958CAEC-5827-674D-BBAC-8C2BF0D7C2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B43A5-71D5-7046-B796-1329099CF844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68036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A8C79D-63B6-D448-9E8C-63A97E6F15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0670F5-6A36-4845-8D77-2C6BEDB470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2E38AB-9639-4745-B925-0116620896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2DD3F-92E3-CC40-BE7D-F964FA8C26B9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1989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292952F-35A3-444B-9D54-B3B11FA7C8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F5839D6-03CE-014F-A2BF-404578B7AF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DD72138-88F2-F549-BA0E-64B597E191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E966E-3F0D-B94E-9EFD-98F6F4E3C594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24195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92AC0D4-EC6D-5842-93E3-E2657C56C5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E40569C-F716-A14F-8D6A-29B1F95117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72460E7-B191-FC40-A44A-D88CD37C9C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1DA4D-83B3-2640-AA28-7E6B890BDE9D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41729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CA96DED-8D85-0747-B077-BA422CC479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9F3DE06-5574-0747-8DBF-ED2987E088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EDC6A04-7945-7B48-B2C4-F5A1F87228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F72BD-A8E9-EA40-BD6B-5A9961F381DD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14309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0B1565-E0B4-9149-B943-7FC15355F5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B51B2C-B2CF-1C44-BC4B-05C8985E5B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EDC198-081C-DA48-AD22-44554A1D73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F0BC5-FBBA-A24E-8974-F3FFC22E6C9C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36035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35CD7A-2AF1-C349-BC29-24243E33D9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D994E6-E6CF-D74B-8F84-E715074A3B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1466C1-27A9-D543-A0EF-B16754F266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672F7-76A6-2E41-A816-9868E8C9BAF6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66940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A3A794B-FD0C-A04E-9B4F-5816215155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B028A0B-FE7F-AF40-A7FE-A0C475F47A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1054A79-0214-E148-95AA-4F40C989AEC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325BD49-6B9F-4B4A-8192-87E92272386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D1BFEBE-AFED-0C48-8FE1-7D045A73EC7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9A72CB10-6A61-2845-BA2E-1ACD172693C7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github.com/EnsembleData/TikTokScraper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s://www.ensembledata.com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hyperlink" Target="https://spacy.io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hyperlink" Target="https://spacy.io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liwc.app/" TargetMode="External"/><Relationship Id="rId5" Type="http://schemas.openxmlformats.org/officeDocument/2006/relationships/image" Target="../media/image33.png"/><Relationship Id="rId4" Type="http://schemas.openxmlformats.org/officeDocument/2006/relationships/hyperlink" Target="https://citeseerx.ist.psu.edu/document?repid=rep1&amp;type=pdf&amp;doi=79d2494cc10a9633c42115df84bb74ed447080f6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hyperlink" Target="https://psyarxiv.com/qw6u3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tiff"/><Relationship Id="rId5" Type="http://schemas.openxmlformats.org/officeDocument/2006/relationships/image" Target="../media/image46.tiff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kaggle.com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hyperlink" Target="https://developer.twitter.com/en/portal/dashboard" TargetMode="Externa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www.reddit.com/prefs/app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reddit.com/prefs/apps" TargetMode="Externa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praw.readthedocs.io/en/stable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07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>
            <a:extLst>
              <a:ext uri="{FF2B5EF4-FFF2-40B4-BE49-F238E27FC236}">
                <a16:creationId xmlns:a16="http://schemas.microsoft.com/office/drawing/2014/main" id="{FA9DE3E0-14F3-424D-A94D-62553324BB6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71600" y="4437063"/>
            <a:ext cx="7272808" cy="1752600"/>
          </a:xfrm>
        </p:spPr>
        <p:txBody>
          <a:bodyPr/>
          <a:lstStyle/>
          <a:p>
            <a:pPr eaLnBrk="1" hangingPunct="1"/>
            <a:r>
              <a:rPr lang="it-IT" altLang="it-IT" sz="28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Network Science</a:t>
            </a:r>
          </a:p>
          <a:p>
            <a:pPr eaLnBrk="1" hangingPunct="1"/>
            <a:r>
              <a:rPr lang="it-IT" altLang="it-IT" sz="16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A.Y. 25/26</a:t>
            </a:r>
          </a:p>
          <a:p>
            <a:pPr eaLnBrk="1" hangingPunct="1"/>
            <a:endParaRPr lang="it-IT" altLang="it-IT" sz="16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  <a:p>
            <a:pPr eaLnBrk="1" hangingPunct="1"/>
            <a:r>
              <a:rPr lang="it-IT" altLang="it-IT" sz="20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ICT for Internet &amp; multimedia, Data science, </a:t>
            </a:r>
            <a:r>
              <a:rPr lang="it-IT" altLang="it-IT" sz="20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Physics</a:t>
            </a:r>
            <a:r>
              <a:rPr lang="it-IT" altLang="it-IT" sz="20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of data</a:t>
            </a:r>
          </a:p>
        </p:txBody>
      </p:sp>
      <p:pic>
        <p:nvPicPr>
          <p:cNvPr id="15363" name="Picture 4" descr="SigilloLogoLAST_WhiteOK">
            <a:extLst>
              <a:ext uri="{FF2B5EF4-FFF2-40B4-BE49-F238E27FC236}">
                <a16:creationId xmlns:a16="http://schemas.microsoft.com/office/drawing/2014/main" id="{22C89DA0-4780-3443-AA01-5677EE3C7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052513"/>
            <a:ext cx="6264275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AA96E5-689F-E24C-BAE0-EDBFA3ECC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200E5-D3BB-874B-B4C1-68937B3775A7}" type="slidenum">
              <a:rPr lang="it-IT" altLang="it-IT" smtClean="0"/>
              <a:pPr>
                <a:defRPr/>
              </a:pPr>
              <a:t>1</a:t>
            </a:fld>
            <a:endParaRPr lang="it-IT" altLang="it-IT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098773-E812-F743-90D9-98B494E02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413"/>
            <a:ext cx="7675575" cy="34567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6E4E40-360A-104B-8105-55076F5024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84628"/>
            <a:ext cx="3891108" cy="3554292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7409" name="Rectangle 2">
            <a:extLst>
              <a:ext uri="{FF2B5EF4-FFF2-40B4-BE49-F238E27FC236}">
                <a16:creationId xmlns:a16="http://schemas.microsoft.com/office/drawing/2014/main" id="{80C8F608-BD5E-2B4D-B448-817CFF840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6838" y="-100013"/>
            <a:ext cx="9251951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it-IT" sz="2400">
              <a:solidFill>
                <a:schemeClr val="bg1"/>
              </a:solidFill>
            </a:endParaRPr>
          </a:p>
        </p:txBody>
      </p:sp>
      <p:pic>
        <p:nvPicPr>
          <p:cNvPr id="17410" name="Picture 3" descr="SigilloLogoLAST_WhiteOK">
            <a:extLst>
              <a:ext uri="{FF2B5EF4-FFF2-40B4-BE49-F238E27FC236}">
                <a16:creationId xmlns:a16="http://schemas.microsoft.com/office/drawing/2014/main" id="{A13E673F-AE9B-A841-B3EC-1BE42250F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8">
            <a:extLst>
              <a:ext uri="{FF2B5EF4-FFF2-40B4-BE49-F238E27FC236}">
                <a16:creationId xmlns:a16="http://schemas.microsoft.com/office/drawing/2014/main" id="{91A84E79-9A69-614F-A110-7BAD98E2E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5247" y="252413"/>
            <a:ext cx="2480166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 dirty="0" err="1">
                <a:solidFill>
                  <a:schemeClr val="bg1"/>
                </a:solidFill>
              </a:rPr>
              <a:t>TikTok</a:t>
            </a:r>
            <a:endParaRPr lang="it-IT" altLang="it-IT" sz="2800" b="0" dirty="0">
              <a:solidFill>
                <a:schemeClr val="bg1"/>
              </a:solidFill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sz="1800" b="0" dirty="0" err="1">
                <a:solidFill>
                  <a:schemeClr val="bg1"/>
                </a:solidFill>
              </a:rPr>
              <a:t>developers.tiktok.com</a:t>
            </a:r>
            <a:endParaRPr lang="it-IT" altLang="it-IT" sz="1800" b="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BB6779F-9087-8540-A00A-234E839D2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BF72BD-A8E9-EA40-BD6B-5A9961F381DD}" type="slidenum">
              <a:rPr lang="it-IT" altLang="it-IT" smtClean="0"/>
              <a:pPr>
                <a:defRPr/>
              </a:pPr>
              <a:t>10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9693330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80C8F608-BD5E-2B4D-B448-817CFF840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6838" y="-100013"/>
            <a:ext cx="9251951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it-IT" sz="2400">
              <a:solidFill>
                <a:schemeClr val="bg1"/>
              </a:solidFill>
            </a:endParaRPr>
          </a:p>
        </p:txBody>
      </p:sp>
      <p:pic>
        <p:nvPicPr>
          <p:cNvPr id="17410" name="Picture 3" descr="SigilloLogoLAST_WhiteOK">
            <a:extLst>
              <a:ext uri="{FF2B5EF4-FFF2-40B4-BE49-F238E27FC236}">
                <a16:creationId xmlns:a16="http://schemas.microsoft.com/office/drawing/2014/main" id="{A13E673F-AE9B-A841-B3EC-1BE42250F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8">
            <a:extLst>
              <a:ext uri="{FF2B5EF4-FFF2-40B4-BE49-F238E27FC236}">
                <a16:creationId xmlns:a16="http://schemas.microsoft.com/office/drawing/2014/main" id="{91A84E79-9A69-614F-A110-7BAD98E2E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9260" y="252413"/>
            <a:ext cx="3506153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 dirty="0" err="1">
                <a:solidFill>
                  <a:schemeClr val="bg1"/>
                </a:solidFill>
              </a:rPr>
              <a:t>TikTok</a:t>
            </a:r>
            <a:endParaRPr lang="it-IT" altLang="it-IT" sz="2800" b="0" dirty="0">
              <a:solidFill>
                <a:schemeClr val="bg1"/>
              </a:solidFill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sz="1800" b="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https://www.ensembledata.com/</a:t>
            </a:r>
            <a:endParaRPr lang="it-IT" altLang="it-IT" sz="1800" b="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BB6779F-9087-8540-A00A-234E839D2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BF72BD-A8E9-EA40-BD6B-5A9961F381DD}" type="slidenum">
              <a:rPr lang="it-IT" altLang="it-IT" smtClean="0"/>
              <a:pPr>
                <a:defRPr/>
              </a:pPr>
              <a:t>11</a:t>
            </a:fld>
            <a:endParaRPr lang="it-IT" alt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F0D2C0-DFA0-8C40-9730-A420F7549E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36" y="1373046"/>
            <a:ext cx="5559699" cy="4437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B321EC-6610-1A44-A773-0F32055B470E}"/>
              </a:ext>
            </a:extLst>
          </p:cNvPr>
          <p:cNvSpPr txBox="1"/>
          <p:nvPr/>
        </p:nvSpPr>
        <p:spPr>
          <a:xfrm>
            <a:off x="5545658" y="1974617"/>
            <a:ext cx="1441453" cy="120032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GB" b="0" dirty="0">
                <a:solidFill>
                  <a:schemeClr val="bg1"/>
                </a:solidFill>
              </a:rPr>
              <a:t>1 week trial period… register later on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663854-D31A-7147-B9E5-AB53826EF2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522" y="3422664"/>
            <a:ext cx="4066902" cy="3435336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0C7424-72ED-C441-A2B7-4972EC370DD5}"/>
              </a:ext>
            </a:extLst>
          </p:cNvPr>
          <p:cNvSpPr/>
          <p:nvPr/>
        </p:nvSpPr>
        <p:spPr>
          <a:xfrm>
            <a:off x="1584064" y="6372036"/>
            <a:ext cx="5292192" cy="369332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GB" b="0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https://github.com/EnsembleData/TikTokScraper</a:t>
            </a:r>
            <a:r>
              <a:rPr lang="en-GB" b="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220571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>
            <a:extLst>
              <a:ext uri="{FF2B5EF4-FFF2-40B4-BE49-F238E27FC236}">
                <a16:creationId xmlns:a16="http://schemas.microsoft.com/office/drawing/2014/main" id="{66876441-889E-4740-A36E-CEA6E8AF9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2174875"/>
            <a:ext cx="7772400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400" b="0" dirty="0">
                <a:solidFill>
                  <a:schemeClr val="bg1"/>
                </a:solidFill>
              </a:rPr>
              <a:t>Data </a:t>
            </a:r>
            <a:r>
              <a:rPr lang="it-IT" altLang="it-IT" sz="4400" b="0" dirty="0" err="1">
                <a:solidFill>
                  <a:schemeClr val="bg1"/>
                </a:solidFill>
              </a:rPr>
              <a:t>preprocessing</a:t>
            </a:r>
            <a:endParaRPr lang="it-IT" altLang="it-IT" sz="4400" b="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0" dirty="0" err="1">
                <a:solidFill>
                  <a:schemeClr val="bg1"/>
                </a:solidFill>
              </a:rPr>
              <a:t>how</a:t>
            </a:r>
            <a:r>
              <a:rPr lang="it-IT" altLang="it-IT" sz="2000" b="0" dirty="0">
                <a:solidFill>
                  <a:schemeClr val="bg1"/>
                </a:solidFill>
              </a:rPr>
              <a:t> to </a:t>
            </a:r>
            <a:r>
              <a:rPr lang="it-IT" altLang="it-IT" sz="2000" b="0" dirty="0" err="1">
                <a:solidFill>
                  <a:schemeClr val="bg1"/>
                </a:solidFill>
              </a:rPr>
              <a:t>polish</a:t>
            </a:r>
            <a:r>
              <a:rPr lang="it-IT" altLang="it-IT" sz="2000" b="0" dirty="0">
                <a:solidFill>
                  <a:schemeClr val="bg1"/>
                </a:solidFill>
              </a:rPr>
              <a:t> </a:t>
            </a:r>
            <a:r>
              <a:rPr lang="it-IT" altLang="it-IT" sz="2000" b="0" dirty="0" err="1">
                <a:solidFill>
                  <a:schemeClr val="bg1"/>
                </a:solidFill>
              </a:rPr>
              <a:t>raw</a:t>
            </a:r>
            <a:r>
              <a:rPr lang="it-IT" altLang="it-IT" sz="2000" b="0" dirty="0">
                <a:solidFill>
                  <a:schemeClr val="bg1"/>
                </a:solidFill>
              </a:rPr>
              <a:t> data from the Internet</a:t>
            </a:r>
            <a:endParaRPr lang="it-IT" altLang="it-IT" sz="2800" b="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FFF674-B4E3-B344-994D-D19597383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200E5-D3BB-874B-B4C1-68937B3775A7}" type="slidenum">
              <a:rPr lang="it-IT" altLang="it-IT" smtClean="0"/>
              <a:pPr>
                <a:defRPr/>
              </a:pPr>
              <a:t>12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76896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80C8F608-BD5E-2B4D-B448-817CFF840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6838" y="-100013"/>
            <a:ext cx="9251951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it-IT" sz="2400">
              <a:solidFill>
                <a:schemeClr val="bg1"/>
              </a:solidFill>
            </a:endParaRPr>
          </a:p>
        </p:txBody>
      </p:sp>
      <p:pic>
        <p:nvPicPr>
          <p:cNvPr id="17410" name="Picture 3" descr="SigilloLogoLAST_WhiteOK">
            <a:extLst>
              <a:ext uri="{FF2B5EF4-FFF2-40B4-BE49-F238E27FC236}">
                <a16:creationId xmlns:a16="http://schemas.microsoft.com/office/drawing/2014/main" id="{A13E673F-AE9B-A841-B3EC-1BE42250F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8">
            <a:extLst>
              <a:ext uri="{FF2B5EF4-FFF2-40B4-BE49-F238E27FC236}">
                <a16:creationId xmlns:a16="http://schemas.microsoft.com/office/drawing/2014/main" id="{91A84E79-9A69-614F-A110-7BAD98E2E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7868" y="252413"/>
            <a:ext cx="3677545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 dirty="0">
                <a:solidFill>
                  <a:schemeClr val="bg1"/>
                </a:solidFill>
              </a:rPr>
              <a:t>NLP </a:t>
            </a:r>
            <a:r>
              <a:rPr lang="it-IT" altLang="it-IT" sz="2800" b="0" dirty="0" err="1">
                <a:solidFill>
                  <a:schemeClr val="bg1"/>
                </a:solidFill>
              </a:rPr>
              <a:t>cleaning</a:t>
            </a:r>
            <a:r>
              <a:rPr lang="it-IT" altLang="it-IT" sz="2800" b="0" dirty="0">
                <a:solidFill>
                  <a:schemeClr val="bg1"/>
                </a:solidFill>
              </a:rPr>
              <a:t> </a:t>
            </a:r>
            <a:r>
              <a:rPr lang="it-IT" altLang="it-IT" sz="2800" b="0" dirty="0" err="1">
                <a:solidFill>
                  <a:schemeClr val="bg1"/>
                </a:solidFill>
              </a:rPr>
              <a:t>process</a:t>
            </a:r>
            <a:endParaRPr lang="it-IT" altLang="it-IT" sz="2800" b="0" dirty="0">
              <a:solidFill>
                <a:schemeClr val="bg1"/>
              </a:solidFill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800" b="0" dirty="0">
                <a:solidFill>
                  <a:schemeClr val="bg1"/>
                </a:solidFill>
              </a:rPr>
              <a:t>of text </a:t>
            </a:r>
            <a:r>
              <a:rPr lang="it-IT" altLang="it-IT" sz="1800" b="0" dirty="0" err="1">
                <a:solidFill>
                  <a:schemeClr val="bg1"/>
                </a:solidFill>
              </a:rPr>
              <a:t>sources</a:t>
            </a:r>
            <a:endParaRPr lang="it-IT" altLang="it-IT" sz="1400" b="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BB6779F-9087-8540-A00A-234E839D2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BF72BD-A8E9-EA40-BD6B-5A9961F381DD}" type="slidenum">
              <a:rPr lang="it-IT" altLang="it-IT" smtClean="0"/>
              <a:pPr>
                <a:defRPr/>
              </a:pPr>
              <a:t>13</a:t>
            </a:fld>
            <a:endParaRPr lang="it-IT" altLang="it-IT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E971A2-D9DB-124E-A7C3-A24CBC8C87CD}"/>
              </a:ext>
            </a:extLst>
          </p:cNvPr>
          <p:cNvSpPr/>
          <p:nvPr/>
        </p:nvSpPr>
        <p:spPr bwMode="auto">
          <a:xfrm>
            <a:off x="569156" y="1591366"/>
            <a:ext cx="1994192" cy="4653859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1. Superficial cleaning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000" b="0" dirty="0">
                <a:latin typeface="Arial" charset="0"/>
              </a:rPr>
              <a:t>Removing website links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Removing accented characters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000" b="0" dirty="0">
                <a:latin typeface="Arial" charset="0"/>
              </a:rPr>
              <a:t>Removing text inside square brackets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000" b="0" dirty="0">
                <a:latin typeface="Arial" charset="0"/>
              </a:rPr>
              <a:t>Removing moderator messages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000" b="0" dirty="0">
                <a:latin typeface="Arial" charset="0"/>
              </a:rPr>
              <a:t>Removing double spaces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Removing non-text special words and characters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000" b="0" dirty="0">
                <a:latin typeface="Arial" charset="0"/>
              </a:rPr>
              <a:t>Removing extra-used new lines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Limiting all the repetitions to two characters and removing the extra characters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000" b="0" dirty="0">
                <a:latin typeface="Arial" charset="0"/>
              </a:rPr>
              <a:t>Removing punctuation except main sentence punctuation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Removing sentences that represent the rules of the community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1000" b="0" dirty="0">
              <a:latin typeface="Arial" charset="0"/>
            </a:endParaRPr>
          </a:p>
          <a:p>
            <a:pPr algn="ctr" eaLnBrk="1" hangingPunct="1"/>
            <a:r>
              <a:rPr lang="en-GB" sz="1000" b="0" dirty="0">
                <a:latin typeface="Arial" charset="0"/>
              </a:rPr>
              <a:t>Fixing </a:t>
            </a:r>
            <a:r>
              <a:rPr lang="en-GB" sz="1000" dirty="0">
                <a:solidFill>
                  <a:srgbClr val="C00000"/>
                </a:solidFill>
                <a:latin typeface="Arial" charset="0"/>
              </a:rPr>
              <a:t>contractions</a:t>
            </a:r>
          </a:p>
          <a:p>
            <a:pPr algn="ctr" eaLnBrk="1" hangingPunct="1"/>
            <a:r>
              <a:rPr lang="en-GB" sz="1000" b="0" dirty="0">
                <a:latin typeface="Arial" charset="0"/>
              </a:rPr>
              <a:t>Removing </a:t>
            </a:r>
            <a:r>
              <a:rPr lang="en-GB" sz="1000" dirty="0">
                <a:solidFill>
                  <a:srgbClr val="C00000"/>
                </a:solidFill>
                <a:latin typeface="Arial" charset="0"/>
              </a:rPr>
              <a:t>emoji</a:t>
            </a:r>
          </a:p>
          <a:p>
            <a:pPr algn="ctr" eaLnBrk="1" hangingPunct="1"/>
            <a:r>
              <a:rPr lang="en-GB" sz="1000" b="0" dirty="0">
                <a:latin typeface="Arial" charset="0"/>
              </a:rPr>
              <a:t>Removing </a:t>
            </a:r>
            <a:r>
              <a:rPr lang="en-GB" sz="1000" dirty="0">
                <a:solidFill>
                  <a:srgbClr val="C00000"/>
                </a:solidFill>
                <a:latin typeface="Arial" charset="0"/>
              </a:rPr>
              <a:t>hashtags</a:t>
            </a:r>
            <a:r>
              <a:rPr lang="en-GB" sz="1000" b="0" dirty="0">
                <a:latin typeface="Arial" charset="0"/>
              </a:rPr>
              <a:t> and </a:t>
            </a:r>
            <a:r>
              <a:rPr lang="en-GB" sz="1000" dirty="0">
                <a:solidFill>
                  <a:srgbClr val="C00000"/>
                </a:solidFill>
                <a:latin typeface="Arial" charset="0"/>
              </a:rPr>
              <a:t>mentions</a:t>
            </a:r>
          </a:p>
          <a:p>
            <a:pPr algn="ctr" eaLnBrk="1" hangingPunct="1"/>
            <a:r>
              <a:rPr lang="en-GB" sz="1000" b="0" dirty="0">
                <a:latin typeface="Arial" charset="0"/>
              </a:rPr>
              <a:t>Removing </a:t>
            </a:r>
            <a:r>
              <a:rPr lang="en-GB" sz="1000" dirty="0">
                <a:solidFill>
                  <a:srgbClr val="C00000"/>
                </a:solidFill>
                <a:latin typeface="Arial" charset="0"/>
              </a:rPr>
              <a:t>numbers</a:t>
            </a:r>
          </a:p>
          <a:p>
            <a:pPr algn="ctr" eaLnBrk="1" hangingPunct="1"/>
            <a:r>
              <a:rPr lang="en-GB" sz="1000" dirty="0">
                <a:solidFill>
                  <a:srgbClr val="C00000"/>
                </a:solidFill>
                <a:latin typeface="Arial" charset="0"/>
              </a:rPr>
              <a:t>Lowercasing</a:t>
            </a:r>
          </a:p>
          <a:p>
            <a:pPr algn="ctr" eaLnBrk="1" hangingPunct="1"/>
            <a:r>
              <a:rPr lang="en-GB" sz="1000" b="0" dirty="0">
                <a:latin typeface="Arial" charset="0"/>
              </a:rPr>
              <a:t>Correct </a:t>
            </a:r>
            <a:r>
              <a:rPr lang="en-GB" sz="1000" dirty="0">
                <a:solidFill>
                  <a:srgbClr val="C00000"/>
                </a:solidFill>
                <a:latin typeface="Arial" charset="0"/>
              </a:rPr>
              <a:t>spellings</a:t>
            </a:r>
          </a:p>
          <a:p>
            <a:pPr algn="ctr" eaLnBrk="1" hangingPunct="1"/>
            <a:endParaRPr lang="en-GB" sz="1000" dirty="0">
              <a:solidFill>
                <a:srgbClr val="C00000"/>
              </a:solidFill>
              <a:latin typeface="Arial" charset="0"/>
            </a:endParaRPr>
          </a:p>
          <a:p>
            <a:pPr algn="ctr" eaLnBrk="1" hangingPunct="1"/>
            <a:endParaRPr lang="en-GB" sz="1000" b="0" dirty="0"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7F2914-3F43-F54A-9C11-82804139DF80}"/>
              </a:ext>
            </a:extLst>
          </p:cNvPr>
          <p:cNvSpPr/>
          <p:nvPr/>
        </p:nvSpPr>
        <p:spPr bwMode="auto">
          <a:xfrm>
            <a:off x="2751641" y="1599522"/>
            <a:ext cx="2016224" cy="1109398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2. </a:t>
            </a:r>
            <a:r>
              <a:rPr kumimoji="0" lang="en-GB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Subsentence</a:t>
            </a:r>
            <a:endParaRPr kumimoji="0" lang="en-GB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Tokenise </a:t>
            </a:r>
            <a:r>
              <a:rPr kumimoji="0" lang="en-GB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subsentences</a:t>
            </a:r>
            <a:endParaRPr kumimoji="0" lang="en-GB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A1B334-9199-514A-AB03-3BE2468498F7}"/>
              </a:ext>
            </a:extLst>
          </p:cNvPr>
          <p:cNvSpPr/>
          <p:nvPr/>
        </p:nvSpPr>
        <p:spPr bwMode="auto">
          <a:xfrm>
            <a:off x="4932040" y="1599523"/>
            <a:ext cx="2016224" cy="1535628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3. Deep      cleaning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algn="ctr" eaLnBrk="1" hangingPunct="1"/>
            <a:r>
              <a:rPr lang="en-GB" sz="1000" b="0" dirty="0">
                <a:latin typeface="Arial" charset="0"/>
              </a:rPr>
              <a:t>Stop word removal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Word tokenization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000" b="0" dirty="0">
                <a:latin typeface="Arial" charset="0"/>
              </a:rPr>
              <a:t>POS tagging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000" b="0" dirty="0">
                <a:latin typeface="Arial" charset="0"/>
              </a:rPr>
              <a:t>Lemmatization</a:t>
            </a:r>
            <a:endParaRPr kumimoji="0" lang="en-GB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236CB5-1A36-E64F-B4B1-19F8917190D2}"/>
              </a:ext>
            </a:extLst>
          </p:cNvPr>
          <p:cNvSpPr txBox="1"/>
          <p:nvPr/>
        </p:nvSpPr>
        <p:spPr>
          <a:xfrm>
            <a:off x="2868559" y="2750766"/>
            <a:ext cx="1728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0" dirty="0">
                <a:solidFill>
                  <a:srgbClr val="C00000"/>
                </a:solidFill>
              </a:rPr>
              <a:t>useful for long text samples (e.g., </a:t>
            </a:r>
            <a:r>
              <a:rPr lang="en-GB" b="0" dirty="0">
                <a:solidFill>
                  <a:srgbClr val="002060"/>
                </a:solidFill>
              </a:rPr>
              <a:t>Reddit</a:t>
            </a:r>
            <a:r>
              <a:rPr lang="en-GB" b="0" dirty="0">
                <a:solidFill>
                  <a:srgbClr val="C00000"/>
                </a:solidFill>
              </a:rPr>
              <a:t>)</a:t>
            </a:r>
            <a:endParaRPr lang="en-GB" b="0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D082A7-5B18-B743-969E-2A211CB4F4D8}"/>
              </a:ext>
            </a:extLst>
          </p:cNvPr>
          <p:cNvSpPr txBox="1"/>
          <p:nvPr/>
        </p:nvSpPr>
        <p:spPr>
          <a:xfrm>
            <a:off x="2679420" y="4791438"/>
            <a:ext cx="230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dirty="0">
                <a:solidFill>
                  <a:srgbClr val="C00000"/>
                </a:solidFill>
              </a:rPr>
              <a:t>the bare minimum to polish the text, useful as an input to </a:t>
            </a:r>
            <a:r>
              <a:rPr lang="en-GB" b="0" dirty="0">
                <a:solidFill>
                  <a:srgbClr val="002060"/>
                </a:solidFill>
              </a:rPr>
              <a:t>sentiment</a:t>
            </a:r>
            <a:r>
              <a:rPr lang="en-GB" b="0" dirty="0">
                <a:solidFill>
                  <a:srgbClr val="C00000"/>
                </a:solidFill>
              </a:rPr>
              <a:t> analysis</a:t>
            </a:r>
            <a:endParaRPr lang="en-GB" b="0" dirty="0">
              <a:solidFill>
                <a:srgbClr val="00206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418C99-8C9F-6F45-B4B1-CF1AD01BF2BF}"/>
              </a:ext>
            </a:extLst>
          </p:cNvPr>
          <p:cNvSpPr txBox="1"/>
          <p:nvPr/>
        </p:nvSpPr>
        <p:spPr>
          <a:xfrm>
            <a:off x="5095105" y="3135151"/>
            <a:ext cx="17282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0" dirty="0">
                <a:solidFill>
                  <a:srgbClr val="C00000"/>
                </a:solidFill>
              </a:rPr>
              <a:t>truly polished text, useful for building a </a:t>
            </a:r>
            <a:r>
              <a:rPr lang="en-GB" b="0" dirty="0">
                <a:solidFill>
                  <a:srgbClr val="002060"/>
                </a:solidFill>
              </a:rPr>
              <a:t>semantic network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7E15B6-B952-2A42-B380-F5DF1ACFB0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1443"/>
          <a:stretch/>
        </p:blipFill>
        <p:spPr>
          <a:xfrm>
            <a:off x="5307015" y="4623701"/>
            <a:ext cx="3570950" cy="97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61196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BC90E-F35B-600F-7BFF-F89555B67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15F3C756-5ED3-2E34-D770-8C76EF997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6838" y="-100013"/>
            <a:ext cx="9251951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it-IT" sz="2400">
              <a:solidFill>
                <a:schemeClr val="bg1"/>
              </a:solidFill>
            </a:endParaRPr>
          </a:p>
        </p:txBody>
      </p:sp>
      <p:pic>
        <p:nvPicPr>
          <p:cNvPr id="17410" name="Picture 3" descr="SigilloLogoLAST_WhiteOK">
            <a:extLst>
              <a:ext uri="{FF2B5EF4-FFF2-40B4-BE49-F238E27FC236}">
                <a16:creationId xmlns:a16="http://schemas.microsoft.com/office/drawing/2014/main" id="{01D6D0B6-2816-DC87-4A52-B27B1F655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8">
            <a:extLst>
              <a:ext uri="{FF2B5EF4-FFF2-40B4-BE49-F238E27FC236}">
                <a16:creationId xmlns:a16="http://schemas.microsoft.com/office/drawing/2014/main" id="{40C6C0A2-1259-BFAB-E94D-B2EFE5B39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4865" y="252413"/>
            <a:ext cx="1770548" cy="855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 dirty="0" err="1">
                <a:solidFill>
                  <a:schemeClr val="bg1"/>
                </a:solidFill>
              </a:rPr>
              <a:t>SpaCy</a:t>
            </a:r>
            <a:endParaRPr lang="it-IT" altLang="it-IT" sz="2800" b="0" dirty="0">
              <a:solidFill>
                <a:schemeClr val="bg1"/>
              </a:solidFill>
            </a:endParaRPr>
          </a:p>
          <a:p>
            <a:pPr algn="r">
              <a:buNone/>
            </a:pPr>
            <a:r>
              <a:rPr lang="en-GB" sz="1800" b="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https://spacy.io/</a:t>
            </a:r>
            <a:endParaRPr lang="en-GB" sz="1800" b="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595E673-E84C-1E49-42B9-E5CB96072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BF72BD-A8E9-EA40-BD6B-5A9961F381DD}" type="slidenum">
              <a:rPr lang="it-IT" altLang="it-IT" smtClean="0"/>
              <a:pPr>
                <a:defRPr/>
              </a:pPr>
              <a:t>14</a:t>
            </a:fld>
            <a:endParaRPr lang="it-IT" altLang="it-IT"/>
          </a:p>
        </p:txBody>
      </p:sp>
      <p:pic>
        <p:nvPicPr>
          <p:cNvPr id="1032" name="Picture 8" descr="Parts of Speech Tagging and Dependency Parsing using spaCy | NLP | Part 3 –  Data Science Duniya">
            <a:extLst>
              <a:ext uri="{FF2B5EF4-FFF2-40B4-BE49-F238E27FC236}">
                <a16:creationId xmlns:a16="http://schemas.microsoft.com/office/drawing/2014/main" id="{2EE6EF0C-392B-86F0-9B55-4C5EFAABD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65" y="1767435"/>
            <a:ext cx="5037147" cy="407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7E4DB87-AFF4-52E9-64C4-180D8A7020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3528" y="1268413"/>
            <a:ext cx="4754977" cy="551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96476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80C8F608-BD5E-2B4D-B448-817CFF840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6838" y="-100013"/>
            <a:ext cx="9251951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it-IT" sz="2400">
              <a:solidFill>
                <a:schemeClr val="bg1"/>
              </a:solidFill>
            </a:endParaRPr>
          </a:p>
        </p:txBody>
      </p:sp>
      <p:pic>
        <p:nvPicPr>
          <p:cNvPr id="17410" name="Picture 3" descr="SigilloLogoLAST_WhiteOK">
            <a:extLst>
              <a:ext uri="{FF2B5EF4-FFF2-40B4-BE49-F238E27FC236}">
                <a16:creationId xmlns:a16="http://schemas.microsoft.com/office/drawing/2014/main" id="{A13E673F-AE9B-A841-B3EC-1BE42250F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8">
            <a:extLst>
              <a:ext uri="{FF2B5EF4-FFF2-40B4-BE49-F238E27FC236}">
                <a16:creationId xmlns:a16="http://schemas.microsoft.com/office/drawing/2014/main" id="{91A84E79-9A69-614F-A110-7BAD98E2E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878" y="252413"/>
            <a:ext cx="5559535" cy="855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 dirty="0" err="1">
                <a:solidFill>
                  <a:schemeClr val="bg1"/>
                </a:solidFill>
              </a:rPr>
              <a:t>SpaCy</a:t>
            </a:r>
            <a:r>
              <a:rPr lang="it-IT" altLang="it-IT" sz="2800" b="0" dirty="0">
                <a:solidFill>
                  <a:schemeClr val="bg1"/>
                </a:solidFill>
              </a:rPr>
              <a:t> part-of-</a:t>
            </a:r>
            <a:r>
              <a:rPr lang="it-IT" altLang="it-IT" sz="2800" b="0" dirty="0" err="1">
                <a:solidFill>
                  <a:schemeClr val="bg1"/>
                </a:solidFill>
              </a:rPr>
              <a:t>speech</a:t>
            </a:r>
            <a:r>
              <a:rPr lang="it-IT" altLang="it-IT" sz="2800" b="0" dirty="0">
                <a:solidFill>
                  <a:schemeClr val="bg1"/>
                </a:solidFill>
              </a:rPr>
              <a:t> (POS) </a:t>
            </a:r>
            <a:r>
              <a:rPr lang="it-IT" altLang="it-IT" sz="2800" b="0" dirty="0" err="1">
                <a:solidFill>
                  <a:schemeClr val="bg1"/>
                </a:solidFill>
              </a:rPr>
              <a:t>tags</a:t>
            </a:r>
            <a:endParaRPr lang="it-IT" altLang="it-IT" sz="2800" b="0" dirty="0">
              <a:solidFill>
                <a:schemeClr val="bg1"/>
              </a:solidFill>
            </a:endParaRPr>
          </a:p>
          <a:p>
            <a:pPr algn="r">
              <a:buNone/>
            </a:pPr>
            <a:r>
              <a:rPr lang="en-GB" sz="1800" b="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https://spacy.io/</a:t>
            </a:r>
            <a:endParaRPr lang="en-GB" sz="1800" b="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BB6779F-9087-8540-A00A-234E839D2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BF72BD-A8E9-EA40-BD6B-5A9961F381DD}" type="slidenum">
              <a:rPr lang="it-IT" altLang="it-IT" smtClean="0"/>
              <a:pPr>
                <a:defRPr/>
              </a:pPr>
              <a:t>15</a:t>
            </a:fld>
            <a:endParaRPr lang="it-IT" altLang="it-IT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8D1CAF5-0F1F-A74B-9B71-00047E27EC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0317752"/>
              </p:ext>
            </p:extLst>
          </p:nvPr>
        </p:nvGraphicFramePr>
        <p:xfrm>
          <a:off x="435854" y="1700809"/>
          <a:ext cx="4128120" cy="459692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58615">
                  <a:extLst>
                    <a:ext uri="{9D8B030D-6E8A-4147-A177-3AD203B41FA5}">
                      <a16:colId xmlns:a16="http://schemas.microsoft.com/office/drawing/2014/main" val="2043892254"/>
                    </a:ext>
                  </a:extLst>
                </a:gridCol>
                <a:gridCol w="1261307">
                  <a:extLst>
                    <a:ext uri="{9D8B030D-6E8A-4147-A177-3AD203B41FA5}">
                      <a16:colId xmlns:a16="http://schemas.microsoft.com/office/drawing/2014/main" val="760569766"/>
                    </a:ext>
                  </a:extLst>
                </a:gridCol>
                <a:gridCol w="2008198">
                  <a:extLst>
                    <a:ext uri="{9D8B030D-6E8A-4147-A177-3AD203B41FA5}">
                      <a16:colId xmlns:a16="http://schemas.microsoft.com/office/drawing/2014/main" val="3814219765"/>
                    </a:ext>
                  </a:extLst>
                </a:gridCol>
              </a:tblGrid>
              <a:tr h="360039">
                <a:tc>
                  <a:txBody>
                    <a:bodyPr/>
                    <a:lstStyle/>
                    <a:p>
                      <a:r>
                        <a:rPr lang="en-GB" sz="1400" dirty="0"/>
                        <a:t>POS</a:t>
                      </a:r>
                      <a:endParaRPr lang="en-GB" sz="1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description</a:t>
                      </a:r>
                      <a:endParaRPr lang="en-GB" sz="1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example</a:t>
                      </a:r>
                      <a:endParaRPr lang="en-GB" sz="1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8028729"/>
                  </a:ext>
                </a:extLst>
              </a:tr>
              <a:tr h="461088"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 b="1" dirty="0">
                          <a:solidFill>
                            <a:srgbClr val="C00000"/>
                          </a:solidFill>
                          <a:effectLst/>
                        </a:rPr>
                        <a:t>ADJ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 b="1" dirty="0" err="1">
                          <a:solidFill>
                            <a:srgbClr val="C00000"/>
                          </a:solidFill>
                          <a:effectLst/>
                        </a:rPr>
                        <a:t>adjective</a:t>
                      </a:r>
                      <a:endParaRPr lang="it-IT" sz="1400" b="1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big, </a:t>
                      </a:r>
                      <a:r>
                        <a:rPr lang="it-IT" sz="1200" dirty="0" err="1">
                          <a:solidFill>
                            <a:srgbClr val="002060"/>
                          </a:solidFill>
                          <a:effectLst/>
                        </a:rPr>
                        <a:t>old</a:t>
                      </a: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, green, </a:t>
                      </a:r>
                      <a:r>
                        <a:rPr lang="it-IT" sz="1200" dirty="0" err="1">
                          <a:solidFill>
                            <a:srgbClr val="002060"/>
                          </a:solidFill>
                          <a:effectLst/>
                        </a:rPr>
                        <a:t>incomprehensible</a:t>
                      </a: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, first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6274644"/>
                  </a:ext>
                </a:extLst>
              </a:tr>
              <a:tr h="373994"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>
                          <a:solidFill>
                            <a:srgbClr val="002060"/>
                          </a:solidFill>
                          <a:effectLst/>
                        </a:rPr>
                        <a:t>ADP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>
                          <a:solidFill>
                            <a:srgbClr val="002060"/>
                          </a:solidFill>
                          <a:effectLst/>
                        </a:rPr>
                        <a:t>adposition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in, to, </a:t>
                      </a:r>
                      <a:r>
                        <a:rPr lang="it-IT" sz="1200" dirty="0" err="1">
                          <a:solidFill>
                            <a:srgbClr val="002060"/>
                          </a:solidFill>
                          <a:effectLst/>
                        </a:rPr>
                        <a:t>during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1905420"/>
                  </a:ext>
                </a:extLst>
              </a:tr>
              <a:tr h="461088"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 b="1" dirty="0">
                          <a:solidFill>
                            <a:srgbClr val="C00000"/>
                          </a:solidFill>
                          <a:effectLst/>
                        </a:rPr>
                        <a:t>ADV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 b="1" dirty="0" err="1">
                          <a:solidFill>
                            <a:srgbClr val="C00000"/>
                          </a:solidFill>
                          <a:effectLst/>
                        </a:rPr>
                        <a:t>adverb</a:t>
                      </a:r>
                      <a:endParaRPr lang="it-IT" sz="1400" b="1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very, tomorrow, down, where, there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9698861"/>
                  </a:ext>
                </a:extLst>
              </a:tr>
              <a:tr h="461088"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>
                          <a:solidFill>
                            <a:srgbClr val="002060"/>
                          </a:solidFill>
                          <a:effectLst/>
                        </a:rPr>
                        <a:t>AUX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>
                          <a:solidFill>
                            <a:srgbClr val="002060"/>
                          </a:solidFill>
                          <a:effectLst/>
                        </a:rPr>
                        <a:t>auxiliary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200" dirty="0" err="1">
                          <a:solidFill>
                            <a:srgbClr val="002060"/>
                          </a:solidFill>
                          <a:effectLst/>
                        </a:rPr>
                        <a:t>is</a:t>
                      </a: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, </a:t>
                      </a:r>
                      <a:r>
                        <a:rPr lang="it-IT" sz="1200" dirty="0" err="1">
                          <a:solidFill>
                            <a:srgbClr val="002060"/>
                          </a:solidFill>
                          <a:effectLst/>
                        </a:rPr>
                        <a:t>has</a:t>
                      </a: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 (</a:t>
                      </a:r>
                      <a:r>
                        <a:rPr lang="it-IT" sz="1200" dirty="0" err="1">
                          <a:solidFill>
                            <a:srgbClr val="002060"/>
                          </a:solidFill>
                          <a:effectLst/>
                        </a:rPr>
                        <a:t>done</a:t>
                      </a: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), </a:t>
                      </a:r>
                      <a:r>
                        <a:rPr lang="it-IT" sz="1200" dirty="0" err="1">
                          <a:solidFill>
                            <a:srgbClr val="002060"/>
                          </a:solidFill>
                          <a:effectLst/>
                        </a:rPr>
                        <a:t>will</a:t>
                      </a: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 (do), </a:t>
                      </a:r>
                      <a:r>
                        <a:rPr lang="it-IT" sz="1200" dirty="0" err="1">
                          <a:solidFill>
                            <a:srgbClr val="002060"/>
                          </a:solidFill>
                          <a:effectLst/>
                        </a:rPr>
                        <a:t>should</a:t>
                      </a: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 (do)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244125"/>
                  </a:ext>
                </a:extLst>
              </a:tr>
              <a:tr h="373994"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>
                          <a:solidFill>
                            <a:srgbClr val="002060"/>
                          </a:solidFill>
                          <a:effectLst/>
                        </a:rPr>
                        <a:t>CONJ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>
                          <a:solidFill>
                            <a:srgbClr val="002060"/>
                          </a:solidFill>
                          <a:effectLst/>
                        </a:rPr>
                        <a:t>conjunction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and, or, but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4298138"/>
                  </a:ext>
                </a:extLst>
              </a:tr>
              <a:tr h="522567"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>
                          <a:solidFill>
                            <a:srgbClr val="002060"/>
                          </a:solidFill>
                          <a:effectLst/>
                        </a:rPr>
                        <a:t>CCONJ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 dirty="0" err="1">
                          <a:solidFill>
                            <a:srgbClr val="002060"/>
                          </a:solidFill>
                          <a:effectLst/>
                        </a:rPr>
                        <a:t>coordinating</a:t>
                      </a:r>
                      <a:r>
                        <a:rPr lang="it-IT" sz="1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it-IT" sz="1400" dirty="0" err="1">
                          <a:solidFill>
                            <a:srgbClr val="002060"/>
                          </a:solidFill>
                          <a:effectLst/>
                        </a:rPr>
                        <a:t>conjunction</a:t>
                      </a:r>
                      <a:endParaRPr lang="it-IT" sz="14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and, or, but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279978"/>
                  </a:ext>
                </a:extLst>
              </a:tr>
              <a:tr h="373994"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>
                          <a:solidFill>
                            <a:srgbClr val="002060"/>
                          </a:solidFill>
                          <a:effectLst/>
                        </a:rPr>
                        <a:t>DET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>
                          <a:solidFill>
                            <a:srgbClr val="002060"/>
                          </a:solidFill>
                          <a:effectLst/>
                        </a:rPr>
                        <a:t>determiner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a, an, the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2892552"/>
                  </a:ext>
                </a:extLst>
              </a:tr>
              <a:tr h="373994"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>
                          <a:solidFill>
                            <a:srgbClr val="002060"/>
                          </a:solidFill>
                          <a:effectLst/>
                        </a:rPr>
                        <a:t>INTJ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>
                          <a:solidFill>
                            <a:srgbClr val="002060"/>
                          </a:solidFill>
                          <a:effectLst/>
                        </a:rPr>
                        <a:t>interjection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200" dirty="0" err="1">
                          <a:solidFill>
                            <a:srgbClr val="002060"/>
                          </a:solidFill>
                          <a:effectLst/>
                        </a:rPr>
                        <a:t>psst</a:t>
                      </a: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, </a:t>
                      </a:r>
                      <a:r>
                        <a:rPr lang="it-IT" sz="1200" dirty="0" err="1">
                          <a:solidFill>
                            <a:srgbClr val="002060"/>
                          </a:solidFill>
                          <a:effectLst/>
                        </a:rPr>
                        <a:t>ouch</a:t>
                      </a: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, bravo, hello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4082418"/>
                  </a:ext>
                </a:extLst>
              </a:tr>
              <a:tr h="373994"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 b="1" dirty="0">
                          <a:solidFill>
                            <a:srgbClr val="C00000"/>
                          </a:solidFill>
                          <a:effectLst/>
                        </a:rPr>
                        <a:t>NOUN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 b="1" dirty="0" err="1">
                          <a:solidFill>
                            <a:srgbClr val="C00000"/>
                          </a:solidFill>
                          <a:effectLst/>
                        </a:rPr>
                        <a:t>noun</a:t>
                      </a:r>
                      <a:endParaRPr lang="it-IT" sz="1400" b="1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girl, </a:t>
                      </a:r>
                      <a:r>
                        <a:rPr lang="it-IT" sz="1200" dirty="0" err="1">
                          <a:solidFill>
                            <a:srgbClr val="002060"/>
                          </a:solidFill>
                          <a:effectLst/>
                        </a:rPr>
                        <a:t>cat</a:t>
                      </a: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, </a:t>
                      </a:r>
                      <a:r>
                        <a:rPr lang="it-IT" sz="1200" dirty="0" err="1">
                          <a:solidFill>
                            <a:srgbClr val="002060"/>
                          </a:solidFill>
                          <a:effectLst/>
                        </a:rPr>
                        <a:t>tree</a:t>
                      </a: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, air, beauty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4018776"/>
                  </a:ext>
                </a:extLst>
              </a:tr>
              <a:tr h="461088"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 dirty="0">
                          <a:solidFill>
                            <a:srgbClr val="002060"/>
                          </a:solidFill>
                          <a:effectLst/>
                        </a:rPr>
                        <a:t>NUM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 dirty="0" err="1">
                          <a:solidFill>
                            <a:srgbClr val="002060"/>
                          </a:solidFill>
                          <a:effectLst/>
                        </a:rPr>
                        <a:t>numeral</a:t>
                      </a:r>
                      <a:endParaRPr lang="it-IT" sz="14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1, 2017, </a:t>
                      </a:r>
                      <a:r>
                        <a:rPr lang="it-IT" sz="1200" dirty="0" err="1">
                          <a:solidFill>
                            <a:srgbClr val="002060"/>
                          </a:solidFill>
                          <a:effectLst/>
                        </a:rPr>
                        <a:t>one</a:t>
                      </a: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, </a:t>
                      </a:r>
                      <a:r>
                        <a:rPr lang="it-IT" sz="1200" dirty="0" err="1">
                          <a:solidFill>
                            <a:srgbClr val="002060"/>
                          </a:solidFill>
                          <a:effectLst/>
                        </a:rPr>
                        <a:t>seventy-seven</a:t>
                      </a: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, IV, MMXIV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8766604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C3E8447-EBF7-0941-B59C-0DCF3D84A6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501666"/>
              </p:ext>
            </p:extLst>
          </p:nvPr>
        </p:nvGraphicFramePr>
        <p:xfrm>
          <a:off x="4627639" y="1687263"/>
          <a:ext cx="4128120" cy="4201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val="2950350780"/>
                    </a:ext>
                  </a:extLst>
                </a:gridCol>
                <a:gridCol w="1255826">
                  <a:extLst>
                    <a:ext uri="{9D8B030D-6E8A-4147-A177-3AD203B41FA5}">
                      <a16:colId xmlns:a16="http://schemas.microsoft.com/office/drawing/2014/main" val="1246278703"/>
                    </a:ext>
                  </a:extLst>
                </a:gridCol>
                <a:gridCol w="2008198">
                  <a:extLst>
                    <a:ext uri="{9D8B030D-6E8A-4147-A177-3AD203B41FA5}">
                      <a16:colId xmlns:a16="http://schemas.microsoft.com/office/drawing/2014/main" val="36065847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POS</a:t>
                      </a:r>
                      <a:endParaRPr lang="en-GB" sz="1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description</a:t>
                      </a:r>
                      <a:endParaRPr lang="en-GB" sz="1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example</a:t>
                      </a:r>
                      <a:endParaRPr lang="en-GB" sz="1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947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 dirty="0">
                          <a:solidFill>
                            <a:srgbClr val="002060"/>
                          </a:solidFill>
                          <a:effectLst/>
                        </a:rPr>
                        <a:t>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 dirty="0" err="1">
                          <a:solidFill>
                            <a:srgbClr val="002060"/>
                          </a:solidFill>
                          <a:effectLst/>
                        </a:rPr>
                        <a:t>particle</a:t>
                      </a:r>
                      <a:endParaRPr lang="it-IT" sz="14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’</a:t>
                      </a:r>
                      <a:r>
                        <a:rPr lang="it-IT" sz="1200" dirty="0" err="1">
                          <a:solidFill>
                            <a:srgbClr val="002060"/>
                          </a:solidFill>
                          <a:effectLst/>
                        </a:rPr>
                        <a:t>s</a:t>
                      </a: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, </a:t>
                      </a:r>
                      <a:r>
                        <a:rPr lang="it-IT" sz="1200" dirty="0" err="1">
                          <a:solidFill>
                            <a:srgbClr val="002060"/>
                          </a:solidFill>
                          <a:effectLst/>
                        </a:rPr>
                        <a:t>not</a:t>
                      </a: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,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31119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 b="1" dirty="0">
                          <a:solidFill>
                            <a:srgbClr val="C00000"/>
                          </a:solidFill>
                          <a:effectLst/>
                        </a:rPr>
                        <a:t>PRON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 b="1" dirty="0" err="1">
                          <a:solidFill>
                            <a:srgbClr val="C00000"/>
                          </a:solidFill>
                          <a:effectLst/>
                        </a:rPr>
                        <a:t>pronoun</a:t>
                      </a:r>
                      <a:endParaRPr lang="it-IT" sz="1400" b="1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I, </a:t>
                      </a:r>
                      <a:r>
                        <a:rPr lang="it-IT" sz="1200" dirty="0" err="1">
                          <a:solidFill>
                            <a:srgbClr val="002060"/>
                          </a:solidFill>
                          <a:effectLst/>
                        </a:rPr>
                        <a:t>you</a:t>
                      </a: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, he, </a:t>
                      </a:r>
                      <a:r>
                        <a:rPr lang="it-IT" sz="1200" dirty="0" err="1">
                          <a:solidFill>
                            <a:srgbClr val="002060"/>
                          </a:solidFill>
                          <a:effectLst/>
                        </a:rPr>
                        <a:t>she</a:t>
                      </a: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, </a:t>
                      </a:r>
                      <a:r>
                        <a:rPr lang="it-IT" sz="1200" dirty="0" err="1">
                          <a:solidFill>
                            <a:srgbClr val="002060"/>
                          </a:solidFill>
                          <a:effectLst/>
                        </a:rPr>
                        <a:t>myself</a:t>
                      </a: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, </a:t>
                      </a:r>
                      <a:r>
                        <a:rPr lang="it-IT" sz="1200" dirty="0" err="1">
                          <a:solidFill>
                            <a:srgbClr val="002060"/>
                          </a:solidFill>
                          <a:effectLst/>
                        </a:rPr>
                        <a:t>themselves</a:t>
                      </a: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, </a:t>
                      </a:r>
                      <a:r>
                        <a:rPr lang="it-IT" sz="1200" dirty="0" err="1">
                          <a:solidFill>
                            <a:srgbClr val="002060"/>
                          </a:solidFill>
                          <a:effectLst/>
                        </a:rPr>
                        <a:t>somebody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6578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 b="1" dirty="0">
                          <a:solidFill>
                            <a:srgbClr val="C00000"/>
                          </a:solidFill>
                          <a:effectLst/>
                        </a:rPr>
                        <a:t>PROPN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 b="1" dirty="0" err="1">
                          <a:solidFill>
                            <a:srgbClr val="C00000"/>
                          </a:solidFill>
                          <a:effectLst/>
                        </a:rPr>
                        <a:t>proper</a:t>
                      </a:r>
                      <a:r>
                        <a:rPr lang="it-IT" sz="14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it-IT" sz="1400" b="1" dirty="0" err="1">
                          <a:solidFill>
                            <a:srgbClr val="C00000"/>
                          </a:solidFill>
                          <a:effectLst/>
                        </a:rPr>
                        <a:t>noun</a:t>
                      </a:r>
                      <a:endParaRPr lang="it-IT" sz="1400" b="1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Mary, John, </a:t>
                      </a:r>
                      <a:r>
                        <a:rPr lang="it-IT" sz="1200" dirty="0" err="1">
                          <a:solidFill>
                            <a:srgbClr val="002060"/>
                          </a:solidFill>
                          <a:effectLst/>
                        </a:rPr>
                        <a:t>London</a:t>
                      </a: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, NATO, HBO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397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>
                          <a:solidFill>
                            <a:srgbClr val="002060"/>
                          </a:solidFill>
                          <a:effectLst/>
                        </a:rPr>
                        <a:t>PUNCT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>
                          <a:solidFill>
                            <a:srgbClr val="002060"/>
                          </a:solidFill>
                          <a:effectLst/>
                        </a:rPr>
                        <a:t>punctuation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., (, ),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696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>
                          <a:solidFill>
                            <a:srgbClr val="002060"/>
                          </a:solidFill>
                          <a:effectLst/>
                        </a:rPr>
                        <a:t>SCONJ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>
                          <a:solidFill>
                            <a:srgbClr val="002060"/>
                          </a:solidFill>
                          <a:effectLst/>
                        </a:rPr>
                        <a:t>subordinating conjunction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if, while, that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9249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>
                          <a:solidFill>
                            <a:srgbClr val="002060"/>
                          </a:solidFill>
                          <a:effectLst/>
                        </a:rPr>
                        <a:t>SYM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>
                          <a:solidFill>
                            <a:srgbClr val="002060"/>
                          </a:solidFill>
                          <a:effectLst/>
                        </a:rPr>
                        <a:t>symbol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200">
                          <a:solidFill>
                            <a:srgbClr val="002060"/>
                          </a:solidFill>
                          <a:effectLst/>
                        </a:rPr>
                        <a:t>$, %, §, ©, +, −, ×, ÷, =, :), 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781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 b="1">
                          <a:solidFill>
                            <a:srgbClr val="C00000"/>
                          </a:solidFill>
                          <a:effectLst/>
                        </a:rPr>
                        <a:t>VERB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 b="1" dirty="0" err="1">
                          <a:solidFill>
                            <a:srgbClr val="C00000"/>
                          </a:solidFill>
                          <a:effectLst/>
                        </a:rPr>
                        <a:t>verb</a:t>
                      </a:r>
                      <a:endParaRPr lang="it-IT" sz="1400" b="1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200" dirty="0" err="1">
                          <a:solidFill>
                            <a:srgbClr val="002060"/>
                          </a:solidFill>
                          <a:effectLst/>
                        </a:rPr>
                        <a:t>run</a:t>
                      </a: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, </a:t>
                      </a:r>
                      <a:r>
                        <a:rPr lang="it-IT" sz="1200" dirty="0" err="1">
                          <a:solidFill>
                            <a:srgbClr val="002060"/>
                          </a:solidFill>
                          <a:effectLst/>
                        </a:rPr>
                        <a:t>runs</a:t>
                      </a: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, </a:t>
                      </a:r>
                      <a:r>
                        <a:rPr lang="it-IT" sz="1200" dirty="0" err="1">
                          <a:solidFill>
                            <a:srgbClr val="002060"/>
                          </a:solidFill>
                          <a:effectLst/>
                        </a:rPr>
                        <a:t>running</a:t>
                      </a: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, </a:t>
                      </a:r>
                      <a:r>
                        <a:rPr lang="it-IT" sz="1200" dirty="0" err="1">
                          <a:solidFill>
                            <a:srgbClr val="002060"/>
                          </a:solidFill>
                          <a:effectLst/>
                        </a:rPr>
                        <a:t>eat</a:t>
                      </a: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, </a:t>
                      </a:r>
                      <a:r>
                        <a:rPr lang="it-IT" sz="1200" dirty="0" err="1">
                          <a:solidFill>
                            <a:srgbClr val="002060"/>
                          </a:solidFill>
                          <a:effectLst/>
                        </a:rPr>
                        <a:t>ate</a:t>
                      </a:r>
                      <a:r>
                        <a:rPr lang="it-IT" sz="1200" dirty="0">
                          <a:solidFill>
                            <a:srgbClr val="002060"/>
                          </a:solidFill>
                          <a:effectLst/>
                        </a:rPr>
                        <a:t>, </a:t>
                      </a:r>
                      <a:r>
                        <a:rPr lang="it-IT" sz="1200" dirty="0" err="1">
                          <a:solidFill>
                            <a:srgbClr val="002060"/>
                          </a:solidFill>
                          <a:effectLst/>
                        </a:rPr>
                        <a:t>eating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1322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>
                          <a:solidFill>
                            <a:srgbClr val="002060"/>
                          </a:solidFill>
                          <a:effectLst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>
                          <a:solidFill>
                            <a:srgbClr val="002060"/>
                          </a:solidFill>
                          <a:effectLst/>
                        </a:rPr>
                        <a:t>other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200" dirty="0" err="1">
                          <a:solidFill>
                            <a:srgbClr val="002060"/>
                          </a:solidFill>
                          <a:effectLst/>
                        </a:rPr>
                        <a:t>sfpksdpsxmsa</a:t>
                      </a:r>
                      <a:endParaRPr lang="it-IT" sz="12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61035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 dirty="0">
                          <a:solidFill>
                            <a:srgbClr val="002060"/>
                          </a:solidFill>
                          <a:effectLst/>
                        </a:rPr>
                        <a:t>SPACE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>
                          <a:solidFill>
                            <a:srgbClr val="002060"/>
                          </a:solidFill>
                          <a:effectLst/>
                        </a:rPr>
                        <a:t>space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3658127"/>
                  </a:ext>
                </a:extLst>
              </a:tr>
            </a:tbl>
          </a:graphicData>
        </a:graphic>
      </p:graphicFrame>
      <p:pic>
        <p:nvPicPr>
          <p:cNvPr id="53" name="Picture 52">
            <a:extLst>
              <a:ext uri="{FF2B5EF4-FFF2-40B4-BE49-F238E27FC236}">
                <a16:creationId xmlns:a16="http://schemas.microsoft.com/office/drawing/2014/main" id="{2C3469F3-37E4-3449-823C-4BBE5D71F4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8340" y="5955265"/>
            <a:ext cx="1921930" cy="68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34637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80C8F608-BD5E-2B4D-B448-817CFF840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6838" y="-100013"/>
            <a:ext cx="9251951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it-IT" sz="2400">
              <a:solidFill>
                <a:schemeClr val="bg1"/>
              </a:solidFill>
            </a:endParaRPr>
          </a:p>
        </p:txBody>
      </p:sp>
      <p:pic>
        <p:nvPicPr>
          <p:cNvPr id="17410" name="Picture 3" descr="SigilloLogoLAST_WhiteOK">
            <a:extLst>
              <a:ext uri="{FF2B5EF4-FFF2-40B4-BE49-F238E27FC236}">
                <a16:creationId xmlns:a16="http://schemas.microsoft.com/office/drawing/2014/main" id="{A13E673F-AE9B-A841-B3EC-1BE42250F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8">
            <a:extLst>
              <a:ext uri="{FF2B5EF4-FFF2-40B4-BE49-F238E27FC236}">
                <a16:creationId xmlns:a16="http://schemas.microsoft.com/office/drawing/2014/main" id="{91A84E79-9A69-614F-A110-7BAD98E2E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5479" y="252413"/>
            <a:ext cx="2569934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 dirty="0" err="1">
                <a:solidFill>
                  <a:schemeClr val="bg1"/>
                </a:solidFill>
              </a:rPr>
              <a:t>Example</a:t>
            </a:r>
            <a:endParaRPr lang="it-IT" altLang="it-IT" sz="2800" b="0" dirty="0">
              <a:solidFill>
                <a:schemeClr val="bg1"/>
              </a:solidFill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800" b="0" dirty="0" err="1">
                <a:solidFill>
                  <a:schemeClr val="bg1"/>
                </a:solidFill>
              </a:rPr>
              <a:t>ukrainewar</a:t>
            </a:r>
            <a:r>
              <a:rPr lang="it-IT" altLang="it-IT" sz="1800" b="0" dirty="0">
                <a:solidFill>
                  <a:schemeClr val="bg1"/>
                </a:solidFill>
              </a:rPr>
              <a:t> from </a:t>
            </a:r>
            <a:r>
              <a:rPr lang="it-IT" altLang="it-IT" sz="1800" b="0" dirty="0" err="1">
                <a:solidFill>
                  <a:schemeClr val="bg1"/>
                </a:solidFill>
              </a:rPr>
              <a:t>Reddit</a:t>
            </a:r>
            <a:endParaRPr lang="it-IT" altLang="it-IT" sz="1400" b="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BB6779F-9087-8540-A00A-234E839D2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BF72BD-A8E9-EA40-BD6B-5A9961F381DD}" type="slidenum">
              <a:rPr lang="it-IT" altLang="it-IT" smtClean="0"/>
              <a:pPr>
                <a:defRPr/>
              </a:pPr>
              <a:t>16</a:t>
            </a:fld>
            <a:endParaRPr lang="it-IT" alt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CD9C6C-07AF-984B-8CA5-1C96CB251E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5"/>
          <a:stretch/>
        </p:blipFill>
        <p:spPr>
          <a:xfrm>
            <a:off x="207126" y="2082041"/>
            <a:ext cx="4964014" cy="382723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49E6532-A404-C246-8408-08E895F9B9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846" y="1975926"/>
            <a:ext cx="5432658" cy="3968353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59218DAA-D33E-4248-B875-3C612B1C3DBE}"/>
              </a:ext>
            </a:extLst>
          </p:cNvPr>
          <p:cNvSpPr txBox="1"/>
          <p:nvPr/>
        </p:nvSpPr>
        <p:spPr>
          <a:xfrm>
            <a:off x="5611917" y="6146140"/>
            <a:ext cx="2646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0" dirty="0">
                <a:solidFill>
                  <a:srgbClr val="C00000"/>
                </a:solidFill>
              </a:rPr>
              <a:t>only ADJ, ADV, NOUN, PRON, PROPN, VERB kept  </a:t>
            </a:r>
            <a:endParaRPr lang="en-GB" sz="1400" dirty="0">
              <a:solidFill>
                <a:srgbClr val="002060"/>
              </a:solidFill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D9B3F8F-D8D6-B84B-9BE1-C487E61B56E6}"/>
              </a:ext>
            </a:extLst>
          </p:cNvPr>
          <p:cNvCxnSpPr>
            <a:cxnSpLocks/>
          </p:cNvCxnSpPr>
          <p:nvPr/>
        </p:nvCxnSpPr>
        <p:spPr>
          <a:xfrm flipH="1" flipV="1">
            <a:off x="6553200" y="5648334"/>
            <a:ext cx="179041" cy="504057"/>
          </a:xfrm>
          <a:prstGeom prst="line">
            <a:avLst/>
          </a:prstGeom>
          <a:ln w="63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2F0AAAE-1CBF-834F-A613-F10A057C4504}"/>
              </a:ext>
            </a:extLst>
          </p:cNvPr>
          <p:cNvCxnSpPr>
            <a:cxnSpLocks/>
          </p:cNvCxnSpPr>
          <p:nvPr/>
        </p:nvCxnSpPr>
        <p:spPr>
          <a:xfrm flipV="1">
            <a:off x="7051731" y="5489216"/>
            <a:ext cx="568270" cy="663174"/>
          </a:xfrm>
          <a:prstGeom prst="line">
            <a:avLst/>
          </a:prstGeom>
          <a:ln w="63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1535626-9166-0343-ACBB-E7731A38ECC8}"/>
              </a:ext>
            </a:extLst>
          </p:cNvPr>
          <p:cNvCxnSpPr>
            <a:cxnSpLocks/>
          </p:cNvCxnSpPr>
          <p:nvPr/>
        </p:nvCxnSpPr>
        <p:spPr>
          <a:xfrm>
            <a:off x="5008174" y="1880180"/>
            <a:ext cx="1" cy="201862"/>
          </a:xfrm>
          <a:prstGeom prst="line">
            <a:avLst/>
          </a:prstGeom>
          <a:ln w="63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47127EE6-E2DC-544B-9901-53947C6C1972}"/>
              </a:ext>
            </a:extLst>
          </p:cNvPr>
          <p:cNvSpPr txBox="1"/>
          <p:nvPr/>
        </p:nvSpPr>
        <p:spPr>
          <a:xfrm>
            <a:off x="3563888" y="1541514"/>
            <a:ext cx="2646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0" dirty="0">
                <a:solidFill>
                  <a:srgbClr val="C00000"/>
                </a:solidFill>
              </a:rPr>
              <a:t>superficial cleaning</a:t>
            </a:r>
            <a:endParaRPr lang="en-GB" sz="1400" dirty="0">
              <a:solidFill>
                <a:srgbClr val="002060"/>
              </a:solidFill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EC177C5-6F1B-D944-B5CE-FB1F50A39970}"/>
              </a:ext>
            </a:extLst>
          </p:cNvPr>
          <p:cNvCxnSpPr>
            <a:cxnSpLocks/>
          </p:cNvCxnSpPr>
          <p:nvPr/>
        </p:nvCxnSpPr>
        <p:spPr>
          <a:xfrm>
            <a:off x="7380312" y="1916832"/>
            <a:ext cx="1" cy="201862"/>
          </a:xfrm>
          <a:prstGeom prst="line">
            <a:avLst/>
          </a:prstGeom>
          <a:ln w="63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58BB6E07-CFD5-6247-94A4-A2241FFA2E89}"/>
              </a:ext>
            </a:extLst>
          </p:cNvPr>
          <p:cNvSpPr txBox="1"/>
          <p:nvPr/>
        </p:nvSpPr>
        <p:spPr>
          <a:xfrm>
            <a:off x="5829948" y="1609055"/>
            <a:ext cx="2646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0" dirty="0">
                <a:solidFill>
                  <a:srgbClr val="C00000"/>
                </a:solidFill>
              </a:rPr>
              <a:t>deep cleaning</a:t>
            </a:r>
            <a:endParaRPr lang="en-GB" sz="1400" dirty="0">
              <a:solidFill>
                <a:srgbClr val="002060"/>
              </a:solidFill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05306B5-D961-994A-9901-D454C8EF53F6}"/>
              </a:ext>
            </a:extLst>
          </p:cNvPr>
          <p:cNvCxnSpPr>
            <a:cxnSpLocks/>
          </p:cNvCxnSpPr>
          <p:nvPr/>
        </p:nvCxnSpPr>
        <p:spPr>
          <a:xfrm>
            <a:off x="6932112" y="1898832"/>
            <a:ext cx="1" cy="201862"/>
          </a:xfrm>
          <a:prstGeom prst="line">
            <a:avLst/>
          </a:prstGeom>
          <a:ln w="63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9DAAF3F-58D1-B341-BFA3-5B523FC5B8AA}"/>
              </a:ext>
            </a:extLst>
          </p:cNvPr>
          <p:cNvCxnSpPr>
            <a:cxnSpLocks/>
          </p:cNvCxnSpPr>
          <p:nvPr/>
        </p:nvCxnSpPr>
        <p:spPr>
          <a:xfrm>
            <a:off x="1908085" y="1957348"/>
            <a:ext cx="1" cy="201862"/>
          </a:xfrm>
          <a:prstGeom prst="line">
            <a:avLst/>
          </a:prstGeom>
          <a:ln w="63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CBAF2AC8-A94D-BB48-9C72-2C06F0224838}"/>
              </a:ext>
            </a:extLst>
          </p:cNvPr>
          <p:cNvSpPr txBox="1"/>
          <p:nvPr/>
        </p:nvSpPr>
        <p:spPr>
          <a:xfrm>
            <a:off x="584611" y="1650163"/>
            <a:ext cx="2646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0" dirty="0">
                <a:solidFill>
                  <a:srgbClr val="C00000"/>
                </a:solidFill>
              </a:rPr>
              <a:t>true date</a:t>
            </a:r>
            <a:endParaRPr lang="en-GB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60373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80C8F608-BD5E-2B4D-B448-817CFF840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6838" y="-100013"/>
            <a:ext cx="9251951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it-IT" sz="2400">
              <a:solidFill>
                <a:schemeClr val="bg1"/>
              </a:solidFill>
            </a:endParaRPr>
          </a:p>
        </p:txBody>
      </p:sp>
      <p:pic>
        <p:nvPicPr>
          <p:cNvPr id="17410" name="Picture 3" descr="SigilloLogoLAST_WhiteOK">
            <a:extLst>
              <a:ext uri="{FF2B5EF4-FFF2-40B4-BE49-F238E27FC236}">
                <a16:creationId xmlns:a16="http://schemas.microsoft.com/office/drawing/2014/main" id="{A13E673F-AE9B-A841-B3EC-1BE42250F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8">
            <a:extLst>
              <a:ext uri="{FF2B5EF4-FFF2-40B4-BE49-F238E27FC236}">
                <a16:creationId xmlns:a16="http://schemas.microsoft.com/office/drawing/2014/main" id="{91A84E79-9A69-614F-A110-7BAD98E2E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6732" y="252413"/>
            <a:ext cx="3608681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 dirty="0" err="1">
                <a:solidFill>
                  <a:schemeClr val="bg1"/>
                </a:solidFill>
              </a:rPr>
              <a:t>Example</a:t>
            </a:r>
            <a:endParaRPr lang="it-IT" altLang="it-IT" sz="2800" b="0" dirty="0">
              <a:solidFill>
                <a:schemeClr val="bg1"/>
              </a:solidFill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800" b="0" dirty="0" err="1">
                <a:solidFill>
                  <a:schemeClr val="bg1"/>
                </a:solidFill>
              </a:rPr>
              <a:t>always</a:t>
            </a:r>
            <a:r>
              <a:rPr lang="it-IT" altLang="it-IT" sz="1800" b="0" dirty="0">
                <a:solidFill>
                  <a:schemeClr val="bg1"/>
                </a:solidFill>
              </a:rPr>
              <a:t> </a:t>
            </a:r>
            <a:r>
              <a:rPr lang="it-IT" altLang="it-IT" sz="1800" b="0" dirty="0" err="1">
                <a:solidFill>
                  <a:schemeClr val="bg1"/>
                </a:solidFill>
              </a:rPr>
              <a:t>check</a:t>
            </a:r>
            <a:r>
              <a:rPr lang="it-IT" altLang="it-IT" sz="1800" b="0" dirty="0">
                <a:solidFill>
                  <a:schemeClr val="bg1"/>
                </a:solidFill>
              </a:rPr>
              <a:t> </a:t>
            </a:r>
            <a:r>
              <a:rPr lang="it-IT" altLang="it-IT" sz="1800" b="0" dirty="0" err="1">
                <a:solidFill>
                  <a:schemeClr val="bg1"/>
                </a:solidFill>
              </a:rPr>
              <a:t>words</a:t>
            </a:r>
            <a:r>
              <a:rPr lang="it-IT" altLang="it-IT" sz="1800" b="0" dirty="0">
                <a:solidFill>
                  <a:schemeClr val="bg1"/>
                </a:solidFill>
              </a:rPr>
              <a:t> </a:t>
            </a:r>
            <a:r>
              <a:rPr lang="it-IT" altLang="it-IT" sz="1800" b="0" dirty="0" err="1">
                <a:solidFill>
                  <a:schemeClr val="bg1"/>
                </a:solidFill>
              </a:rPr>
              <a:t>occurrencies</a:t>
            </a:r>
            <a:endParaRPr lang="it-IT" altLang="it-IT" sz="1400" b="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BB6779F-9087-8540-A00A-234E839D2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BF72BD-A8E9-EA40-BD6B-5A9961F381DD}" type="slidenum">
              <a:rPr lang="it-IT" altLang="it-IT" smtClean="0"/>
              <a:pPr>
                <a:defRPr/>
              </a:pPr>
              <a:t>17</a:t>
            </a:fld>
            <a:endParaRPr lang="it-IT" altLang="it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AE8D28-A3CE-E44C-853E-21DF648DF9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749" y="2132856"/>
            <a:ext cx="4930502" cy="362097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9D5BC5-5242-CB45-9323-0CA1FA316BFB}"/>
              </a:ext>
            </a:extLst>
          </p:cNvPr>
          <p:cNvCxnSpPr>
            <a:cxnSpLocks/>
          </p:cNvCxnSpPr>
          <p:nvPr/>
        </p:nvCxnSpPr>
        <p:spPr>
          <a:xfrm flipH="1" flipV="1">
            <a:off x="3707904" y="5157192"/>
            <a:ext cx="343104" cy="290033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BB5B22-B1EE-2246-94A4-035C123142C4}"/>
              </a:ext>
            </a:extLst>
          </p:cNvPr>
          <p:cNvCxnSpPr>
            <a:cxnSpLocks/>
          </p:cNvCxnSpPr>
          <p:nvPr/>
        </p:nvCxnSpPr>
        <p:spPr>
          <a:xfrm flipH="1">
            <a:off x="3707904" y="5157192"/>
            <a:ext cx="343104" cy="298320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A83498D-77DF-C54D-8E63-47B21ED36DD2}"/>
              </a:ext>
            </a:extLst>
          </p:cNvPr>
          <p:cNvCxnSpPr>
            <a:cxnSpLocks/>
          </p:cNvCxnSpPr>
          <p:nvPr/>
        </p:nvCxnSpPr>
        <p:spPr>
          <a:xfrm flipH="1" flipV="1">
            <a:off x="5057011" y="4858872"/>
            <a:ext cx="343104" cy="290033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6110E01-116B-3746-9335-7533A34A2031}"/>
              </a:ext>
            </a:extLst>
          </p:cNvPr>
          <p:cNvCxnSpPr>
            <a:cxnSpLocks/>
          </p:cNvCxnSpPr>
          <p:nvPr/>
        </p:nvCxnSpPr>
        <p:spPr>
          <a:xfrm flipH="1">
            <a:off x="5057011" y="4858872"/>
            <a:ext cx="343104" cy="298320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589194D-3541-E542-BA74-2CED2BE932FB}"/>
              </a:ext>
            </a:extLst>
          </p:cNvPr>
          <p:cNvCxnSpPr>
            <a:cxnSpLocks/>
          </p:cNvCxnSpPr>
          <p:nvPr/>
        </p:nvCxnSpPr>
        <p:spPr>
          <a:xfrm flipH="1">
            <a:off x="3879456" y="4614624"/>
            <a:ext cx="171552" cy="389264"/>
          </a:xfrm>
          <a:prstGeom prst="line">
            <a:avLst/>
          </a:prstGeom>
          <a:ln w="63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37D491D-1271-5348-BD67-5558EAB4AC07}"/>
              </a:ext>
            </a:extLst>
          </p:cNvPr>
          <p:cNvSpPr txBox="1"/>
          <p:nvPr/>
        </p:nvSpPr>
        <p:spPr>
          <a:xfrm>
            <a:off x="3356355" y="3907803"/>
            <a:ext cx="18722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0" dirty="0">
                <a:solidFill>
                  <a:srgbClr val="C00000"/>
                </a:solidFill>
              </a:rPr>
              <a:t>might want to discard words with very low occurrence</a:t>
            </a:r>
            <a:endParaRPr lang="en-GB" sz="1400" dirty="0">
              <a:solidFill>
                <a:srgbClr val="002060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F89580-EABA-EF41-816B-CCE1609AA05B}"/>
              </a:ext>
            </a:extLst>
          </p:cNvPr>
          <p:cNvCxnSpPr>
            <a:cxnSpLocks/>
          </p:cNvCxnSpPr>
          <p:nvPr/>
        </p:nvCxnSpPr>
        <p:spPr>
          <a:xfrm>
            <a:off x="4789304" y="4512565"/>
            <a:ext cx="359040" cy="296691"/>
          </a:xfrm>
          <a:prstGeom prst="line">
            <a:avLst/>
          </a:prstGeom>
          <a:ln w="63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9BEAC2D-B360-294C-8763-0EDC8E646304}"/>
              </a:ext>
            </a:extLst>
          </p:cNvPr>
          <p:cNvSpPr txBox="1"/>
          <p:nvPr/>
        </p:nvSpPr>
        <p:spPr>
          <a:xfrm>
            <a:off x="5475420" y="5699955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0" dirty="0">
                <a:solidFill>
                  <a:srgbClr val="C00000"/>
                </a:solidFill>
              </a:rPr>
              <a:t>word index</a:t>
            </a:r>
            <a:endParaRPr lang="en-GB" sz="1400" dirty="0">
              <a:solidFill>
                <a:srgbClr val="00206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F00D9DD-8F97-4E41-ADF6-63F89926C52B}"/>
              </a:ext>
            </a:extLst>
          </p:cNvPr>
          <p:cNvSpPr txBox="1"/>
          <p:nvPr/>
        </p:nvSpPr>
        <p:spPr>
          <a:xfrm>
            <a:off x="755576" y="2191523"/>
            <a:ext cx="15815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0" dirty="0">
                <a:solidFill>
                  <a:srgbClr val="C00000"/>
                </a:solidFill>
              </a:rPr>
              <a:t>occurrence </a:t>
            </a:r>
          </a:p>
          <a:p>
            <a:pPr algn="ctr"/>
            <a:r>
              <a:rPr lang="en-GB" sz="1200" b="0" dirty="0">
                <a:solidFill>
                  <a:srgbClr val="002060"/>
                </a:solidFill>
              </a:rPr>
              <a:t>(i.e., number of times it appears in the documents)</a:t>
            </a:r>
            <a:endParaRPr lang="en-GB" sz="1200" dirty="0">
              <a:solidFill>
                <a:srgbClr val="00206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A158CB5-69DB-E64F-B834-B564A79A0F0B}"/>
              </a:ext>
            </a:extLst>
          </p:cNvPr>
          <p:cNvSpPr txBox="1"/>
          <p:nvPr/>
        </p:nvSpPr>
        <p:spPr>
          <a:xfrm>
            <a:off x="4610793" y="2703926"/>
            <a:ext cx="18722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0" dirty="0">
                <a:solidFill>
                  <a:srgbClr val="C00000"/>
                </a:solidFill>
              </a:rPr>
              <a:t>high-occurrence words build the true semantic network</a:t>
            </a:r>
            <a:endParaRPr lang="en-GB" sz="1400" dirty="0">
              <a:solidFill>
                <a:srgbClr val="002060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CE3F08E-004E-D74B-BCDF-7EBCE045E904}"/>
              </a:ext>
            </a:extLst>
          </p:cNvPr>
          <p:cNvCxnSpPr>
            <a:cxnSpLocks/>
          </p:cNvCxnSpPr>
          <p:nvPr/>
        </p:nvCxnSpPr>
        <p:spPr>
          <a:xfrm>
            <a:off x="6206787" y="3396484"/>
            <a:ext cx="359040" cy="296691"/>
          </a:xfrm>
          <a:prstGeom prst="line">
            <a:avLst/>
          </a:prstGeom>
          <a:ln w="63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3656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>
            <a:extLst>
              <a:ext uri="{FF2B5EF4-FFF2-40B4-BE49-F238E27FC236}">
                <a16:creationId xmlns:a16="http://schemas.microsoft.com/office/drawing/2014/main" id="{66876441-889E-4740-A36E-CEA6E8AF9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2174875"/>
            <a:ext cx="7772400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400" b="0" dirty="0">
                <a:solidFill>
                  <a:schemeClr val="bg1"/>
                </a:solidFill>
              </a:rPr>
              <a:t>Building the </a:t>
            </a:r>
            <a:r>
              <a:rPr lang="it-IT" altLang="it-IT" sz="4400" b="0" dirty="0" err="1">
                <a:solidFill>
                  <a:schemeClr val="bg1"/>
                </a:solidFill>
              </a:rPr>
              <a:t>semantic</a:t>
            </a:r>
            <a:r>
              <a:rPr lang="it-IT" altLang="it-IT" sz="4400" b="0" dirty="0">
                <a:solidFill>
                  <a:schemeClr val="bg1"/>
                </a:solidFill>
              </a:rPr>
              <a:t> network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0" dirty="0">
                <a:solidFill>
                  <a:schemeClr val="bg1"/>
                </a:solidFill>
              </a:rPr>
              <a:t>bipartite and </a:t>
            </a:r>
            <a:r>
              <a:rPr lang="it-IT" altLang="it-IT" sz="2000" b="0" dirty="0" err="1">
                <a:solidFill>
                  <a:schemeClr val="bg1"/>
                </a:solidFill>
              </a:rPr>
              <a:t>projected</a:t>
            </a:r>
            <a:r>
              <a:rPr lang="it-IT" altLang="it-IT" sz="2000" b="0" dirty="0">
                <a:solidFill>
                  <a:schemeClr val="bg1"/>
                </a:solidFill>
              </a:rPr>
              <a:t> </a:t>
            </a:r>
            <a:r>
              <a:rPr lang="it-IT" altLang="it-IT" sz="2000" b="0" dirty="0" err="1">
                <a:solidFill>
                  <a:schemeClr val="bg1"/>
                </a:solidFill>
              </a:rPr>
              <a:t>counterparts</a:t>
            </a:r>
            <a:endParaRPr lang="it-IT" altLang="it-IT" sz="2800" b="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FFF674-B4E3-B344-994D-D19597383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200E5-D3BB-874B-B4C1-68937B3775A7}" type="slidenum">
              <a:rPr lang="it-IT" altLang="it-IT" smtClean="0"/>
              <a:pPr>
                <a:defRPr/>
              </a:pPr>
              <a:t>18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20774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80C8F608-BD5E-2B4D-B448-817CFF840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6838" y="-100013"/>
            <a:ext cx="9251951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it-IT" sz="2400">
              <a:solidFill>
                <a:schemeClr val="bg1"/>
              </a:solidFill>
            </a:endParaRPr>
          </a:p>
        </p:txBody>
      </p:sp>
      <p:pic>
        <p:nvPicPr>
          <p:cNvPr id="17410" name="Picture 3" descr="SigilloLogoLAST_WhiteOK">
            <a:extLst>
              <a:ext uri="{FF2B5EF4-FFF2-40B4-BE49-F238E27FC236}">
                <a16:creationId xmlns:a16="http://schemas.microsoft.com/office/drawing/2014/main" id="{A13E673F-AE9B-A841-B3EC-1BE42250F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8">
            <a:extLst>
              <a:ext uri="{FF2B5EF4-FFF2-40B4-BE49-F238E27FC236}">
                <a16:creationId xmlns:a16="http://schemas.microsoft.com/office/drawing/2014/main" id="{91A84E79-9A69-614F-A110-7BAD98E2E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2067" y="252413"/>
            <a:ext cx="332334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 dirty="0" err="1">
                <a:solidFill>
                  <a:schemeClr val="bg1"/>
                </a:solidFill>
              </a:rPr>
              <a:t>Probability</a:t>
            </a:r>
            <a:r>
              <a:rPr lang="it-IT" altLang="it-IT" sz="2800" b="0" dirty="0">
                <a:solidFill>
                  <a:schemeClr val="bg1"/>
                </a:solidFill>
              </a:rPr>
              <a:t> </a:t>
            </a:r>
            <a:r>
              <a:rPr lang="it-IT" altLang="it-IT" sz="2800" b="0" dirty="0" err="1">
                <a:solidFill>
                  <a:schemeClr val="bg1"/>
                </a:solidFill>
              </a:rPr>
              <a:t>matrices</a:t>
            </a:r>
            <a:endParaRPr lang="it-IT" altLang="it-IT" sz="2800" b="0" dirty="0">
              <a:solidFill>
                <a:schemeClr val="bg1"/>
              </a:solidFill>
            </a:endParaRPr>
          </a:p>
          <a:p>
            <a:pPr algn="r" eaLnBrk="1" hangingPunct="1">
              <a:spcBef>
                <a:spcPct val="0"/>
              </a:spcBef>
              <a:buNone/>
            </a:pPr>
            <a:r>
              <a:rPr lang="en-US" altLang="it-IT" sz="2000" b="0" dirty="0">
                <a:solidFill>
                  <a:schemeClr val="bg1"/>
                </a:solidFill>
              </a:rPr>
              <a:t>linking words to documents</a:t>
            </a:r>
            <a:endParaRPr lang="en-GB" sz="2000" b="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BB6779F-9087-8540-A00A-234E839D2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BF72BD-A8E9-EA40-BD6B-5A9961F381DD}" type="slidenum">
              <a:rPr lang="it-IT" altLang="it-IT" smtClean="0"/>
              <a:pPr>
                <a:defRPr/>
              </a:pPr>
              <a:t>19</a:t>
            </a:fld>
            <a:endParaRPr lang="it-IT" altLang="it-IT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65DB112-274A-9141-8142-71FC4FD8FF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194126"/>
              </p:ext>
            </p:extLst>
          </p:nvPr>
        </p:nvGraphicFramePr>
        <p:xfrm>
          <a:off x="1213994" y="2279734"/>
          <a:ext cx="1531436" cy="2260600"/>
        </p:xfrm>
        <a:graphic>
          <a:graphicData uri="http://schemas.openxmlformats.org/drawingml/2006/table">
            <a:tbl>
              <a:tblPr bandRow="1">
                <a:tableStyleId>{37CE84F3-28C3-443E-9E96-99CF82512B78}</a:tableStyleId>
              </a:tblPr>
              <a:tblGrid>
                <a:gridCol w="382859">
                  <a:extLst>
                    <a:ext uri="{9D8B030D-6E8A-4147-A177-3AD203B41FA5}">
                      <a16:colId xmlns:a16="http://schemas.microsoft.com/office/drawing/2014/main" val="288362609"/>
                    </a:ext>
                  </a:extLst>
                </a:gridCol>
                <a:gridCol w="382859">
                  <a:extLst>
                    <a:ext uri="{9D8B030D-6E8A-4147-A177-3AD203B41FA5}">
                      <a16:colId xmlns:a16="http://schemas.microsoft.com/office/drawing/2014/main" val="2423763811"/>
                    </a:ext>
                  </a:extLst>
                </a:gridCol>
                <a:gridCol w="382859">
                  <a:extLst>
                    <a:ext uri="{9D8B030D-6E8A-4147-A177-3AD203B41FA5}">
                      <a16:colId xmlns:a16="http://schemas.microsoft.com/office/drawing/2014/main" val="1171302149"/>
                    </a:ext>
                  </a:extLst>
                </a:gridCol>
                <a:gridCol w="382859">
                  <a:extLst>
                    <a:ext uri="{9D8B030D-6E8A-4147-A177-3AD203B41FA5}">
                      <a16:colId xmlns:a16="http://schemas.microsoft.com/office/drawing/2014/main" val="1481811713"/>
                    </a:ext>
                  </a:extLst>
                </a:gridCol>
              </a:tblGrid>
              <a:tr h="45212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8982094"/>
                  </a:ext>
                </a:extLst>
              </a:tr>
              <a:tr h="45212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5799111"/>
                  </a:ext>
                </a:extLst>
              </a:tr>
              <a:tr h="45212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6764894"/>
                  </a:ext>
                </a:extLst>
              </a:tr>
              <a:tr h="45212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2959865"/>
                  </a:ext>
                </a:extLst>
              </a:tr>
              <a:tr h="45212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656934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A33F7913-0807-B440-9694-DD254B6E10A4}"/>
              </a:ext>
            </a:extLst>
          </p:cNvPr>
          <p:cNvSpPr txBox="1"/>
          <p:nvPr/>
        </p:nvSpPr>
        <p:spPr>
          <a:xfrm>
            <a:off x="444402" y="3174149"/>
            <a:ext cx="769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 err="1">
                <a:solidFill>
                  <a:srgbClr val="002060"/>
                </a:solidFill>
              </a:rPr>
              <a:t>N</a:t>
            </a:r>
            <a:r>
              <a:rPr lang="en-GB" b="0" i="1" baseline="-25000" dirty="0" err="1">
                <a:solidFill>
                  <a:srgbClr val="002060"/>
                </a:solidFill>
              </a:rPr>
              <a:t>wd</a:t>
            </a:r>
            <a:r>
              <a:rPr lang="en-GB" b="0" i="1" baseline="-25000" dirty="0">
                <a:solidFill>
                  <a:srgbClr val="002060"/>
                </a:solidFill>
              </a:rPr>
              <a:t> </a:t>
            </a:r>
            <a:r>
              <a:rPr lang="en-GB" b="0" i="1" dirty="0">
                <a:solidFill>
                  <a:srgbClr val="002060"/>
                </a:solidFill>
              </a:rPr>
              <a:t>=</a:t>
            </a:r>
            <a:endParaRPr lang="en-GB" b="0" i="1" baseline="-25000" dirty="0">
              <a:solidFill>
                <a:srgbClr val="00206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94D0B2-AC9E-344A-9A2E-9D6CE5C91C52}"/>
              </a:ext>
            </a:extLst>
          </p:cNvPr>
          <p:cNvSpPr/>
          <p:nvPr/>
        </p:nvSpPr>
        <p:spPr>
          <a:xfrm>
            <a:off x="611560" y="1477964"/>
            <a:ext cx="2736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en-GB" b="0" dirty="0">
                <a:solidFill>
                  <a:srgbClr val="002060"/>
                </a:solidFill>
              </a:rPr>
              <a:t>number of occurrences of words in documents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239DC5-31D2-0D46-B5C2-C37ECF6F580B}"/>
              </a:ext>
            </a:extLst>
          </p:cNvPr>
          <p:cNvSpPr/>
          <p:nvPr/>
        </p:nvSpPr>
        <p:spPr>
          <a:xfrm>
            <a:off x="6242604" y="4510609"/>
            <a:ext cx="24486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en-GB" sz="1600" b="0" dirty="0">
                <a:solidFill>
                  <a:srgbClr val="002060"/>
                </a:solidFill>
              </a:rPr>
              <a:t>we capture the </a:t>
            </a:r>
            <a:r>
              <a:rPr lang="en-GB" sz="1600" b="0" dirty="0">
                <a:solidFill>
                  <a:srgbClr val="C00000"/>
                </a:solidFill>
              </a:rPr>
              <a:t>statistical </a:t>
            </a:r>
            <a:r>
              <a:rPr lang="en-GB" sz="1600" b="0" dirty="0">
                <a:solidFill>
                  <a:srgbClr val="002060"/>
                </a:solidFill>
              </a:rPr>
              <a:t>properties by normalizing by columns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DD2CA24-60FE-DE42-B164-54E30966EE8B}"/>
              </a:ext>
            </a:extLst>
          </p:cNvPr>
          <p:cNvSpPr txBox="1"/>
          <p:nvPr/>
        </p:nvSpPr>
        <p:spPr>
          <a:xfrm>
            <a:off x="2794942" y="2842395"/>
            <a:ext cx="1469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0" dirty="0">
                <a:solidFill>
                  <a:srgbClr val="002060"/>
                </a:solidFill>
              </a:rPr>
              <a:t>#</a:t>
            </a:r>
            <a:r>
              <a:rPr lang="en-GB" sz="1200" b="0" dirty="0" err="1">
                <a:solidFill>
                  <a:srgbClr val="002060"/>
                </a:solidFill>
              </a:rPr>
              <a:t>climatechange</a:t>
            </a:r>
            <a:endParaRPr lang="en-GB" sz="1200" b="0" dirty="0">
              <a:solidFill>
                <a:srgbClr val="00206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D73E0C-E787-7842-8C5D-52ACEC08B28A}"/>
              </a:ext>
            </a:extLst>
          </p:cNvPr>
          <p:cNvSpPr txBox="1"/>
          <p:nvPr/>
        </p:nvSpPr>
        <p:spPr>
          <a:xfrm>
            <a:off x="2820025" y="3266482"/>
            <a:ext cx="1469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0" dirty="0">
                <a:solidFill>
                  <a:srgbClr val="002060"/>
                </a:solidFill>
              </a:rPr>
              <a:t>#</a:t>
            </a:r>
            <a:r>
              <a:rPr lang="en-GB" sz="1200" b="0" dirty="0" err="1">
                <a:solidFill>
                  <a:srgbClr val="002060"/>
                </a:solidFill>
              </a:rPr>
              <a:t>climateaction</a:t>
            </a:r>
            <a:endParaRPr lang="en-GB" sz="1200" b="0" dirty="0">
              <a:solidFill>
                <a:srgbClr val="00206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7390D44-2A71-E64D-AF77-F875AD7B43A3}"/>
              </a:ext>
            </a:extLst>
          </p:cNvPr>
          <p:cNvSpPr txBox="1"/>
          <p:nvPr/>
        </p:nvSpPr>
        <p:spPr>
          <a:xfrm>
            <a:off x="2820025" y="3705561"/>
            <a:ext cx="1469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0" dirty="0">
                <a:solidFill>
                  <a:srgbClr val="002060"/>
                </a:solidFill>
              </a:rPr>
              <a:t>#</a:t>
            </a:r>
            <a:r>
              <a:rPr lang="en-GB" sz="1200" b="0" dirty="0" err="1">
                <a:solidFill>
                  <a:srgbClr val="002060"/>
                </a:solidFill>
              </a:rPr>
              <a:t>gretathunberg</a:t>
            </a:r>
            <a:endParaRPr lang="en-GB" sz="1200" b="0" dirty="0">
              <a:solidFill>
                <a:srgbClr val="00206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D74BC7-0CE9-D440-8DFB-8254AEC6F3F5}"/>
              </a:ext>
            </a:extLst>
          </p:cNvPr>
          <p:cNvSpPr txBox="1"/>
          <p:nvPr/>
        </p:nvSpPr>
        <p:spPr>
          <a:xfrm>
            <a:off x="2820025" y="4160645"/>
            <a:ext cx="1469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0" dirty="0">
                <a:solidFill>
                  <a:srgbClr val="002060"/>
                </a:solidFill>
              </a:rPr>
              <a:t>#environment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CEF6083-CD0B-864E-90CC-67B466AB143B}"/>
              </a:ext>
            </a:extLst>
          </p:cNvPr>
          <p:cNvSpPr txBox="1"/>
          <p:nvPr/>
        </p:nvSpPr>
        <p:spPr>
          <a:xfrm>
            <a:off x="2804472" y="2344896"/>
            <a:ext cx="1469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0" dirty="0">
                <a:solidFill>
                  <a:srgbClr val="002060"/>
                </a:solidFill>
              </a:rPr>
              <a:t>#</a:t>
            </a:r>
            <a:r>
              <a:rPr lang="en-GB" sz="1200" b="0" dirty="0" err="1">
                <a:solidFill>
                  <a:srgbClr val="002060"/>
                </a:solidFill>
              </a:rPr>
              <a:t>globalwarming</a:t>
            </a:r>
            <a:endParaRPr lang="en-GB" sz="1200" b="0" dirty="0">
              <a:solidFill>
                <a:srgbClr val="002060"/>
              </a:solidFill>
            </a:endParaRPr>
          </a:p>
        </p:txBody>
      </p:sp>
      <p:sp>
        <p:nvSpPr>
          <p:cNvPr id="31" name="Striped Right Arrow 30">
            <a:extLst>
              <a:ext uri="{FF2B5EF4-FFF2-40B4-BE49-F238E27FC236}">
                <a16:creationId xmlns:a16="http://schemas.microsoft.com/office/drawing/2014/main" id="{C8587E03-BF07-3641-8E6B-AB86C7D85ECB}"/>
              </a:ext>
            </a:extLst>
          </p:cNvPr>
          <p:cNvSpPr/>
          <p:nvPr/>
        </p:nvSpPr>
        <p:spPr>
          <a:xfrm>
            <a:off x="4176209" y="3025157"/>
            <a:ext cx="788098" cy="64594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/>
          </a:p>
        </p:txBody>
      </p: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7ADB59C7-50C3-3845-B5A2-31F4F8363E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148401"/>
              </p:ext>
            </p:extLst>
          </p:nvPr>
        </p:nvGraphicFramePr>
        <p:xfrm>
          <a:off x="5781408" y="2197572"/>
          <a:ext cx="1531436" cy="2260600"/>
        </p:xfrm>
        <a:graphic>
          <a:graphicData uri="http://schemas.openxmlformats.org/drawingml/2006/table">
            <a:tbl>
              <a:tblPr bandRow="1">
                <a:tableStyleId>{37CE84F3-28C3-443E-9E96-99CF82512B78}</a:tableStyleId>
              </a:tblPr>
              <a:tblGrid>
                <a:gridCol w="382859">
                  <a:extLst>
                    <a:ext uri="{9D8B030D-6E8A-4147-A177-3AD203B41FA5}">
                      <a16:colId xmlns:a16="http://schemas.microsoft.com/office/drawing/2014/main" val="288362609"/>
                    </a:ext>
                  </a:extLst>
                </a:gridCol>
                <a:gridCol w="382859">
                  <a:extLst>
                    <a:ext uri="{9D8B030D-6E8A-4147-A177-3AD203B41FA5}">
                      <a16:colId xmlns:a16="http://schemas.microsoft.com/office/drawing/2014/main" val="2423763811"/>
                    </a:ext>
                  </a:extLst>
                </a:gridCol>
                <a:gridCol w="382859">
                  <a:extLst>
                    <a:ext uri="{9D8B030D-6E8A-4147-A177-3AD203B41FA5}">
                      <a16:colId xmlns:a16="http://schemas.microsoft.com/office/drawing/2014/main" val="1171302149"/>
                    </a:ext>
                  </a:extLst>
                </a:gridCol>
                <a:gridCol w="382859">
                  <a:extLst>
                    <a:ext uri="{9D8B030D-6E8A-4147-A177-3AD203B41FA5}">
                      <a16:colId xmlns:a16="http://schemas.microsoft.com/office/drawing/2014/main" val="1481811713"/>
                    </a:ext>
                  </a:extLst>
                </a:gridCol>
              </a:tblGrid>
              <a:tr h="45212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⅕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¼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8982094"/>
                  </a:ext>
                </a:extLst>
              </a:tr>
              <a:tr h="452120">
                <a:tc>
                  <a:txBody>
                    <a:bodyPr/>
                    <a:lstStyle/>
                    <a:p>
                      <a:pPr algn="ctr"/>
                      <a:r>
                        <a:rPr lang="it-IT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⅓</a:t>
                      </a:r>
                      <a:r>
                        <a:rPr lang="en-GB" dirty="0"/>
                        <a:t>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⅕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5799111"/>
                  </a:ext>
                </a:extLst>
              </a:tr>
              <a:tr h="452120">
                <a:tc>
                  <a:txBody>
                    <a:bodyPr/>
                    <a:lstStyle/>
                    <a:p>
                      <a:pPr algn="ctr"/>
                      <a:r>
                        <a:rPr lang="it-IT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⅓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⅕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6764894"/>
                  </a:ext>
                </a:extLst>
              </a:tr>
              <a:tr h="45212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⅕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¼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2959865"/>
                  </a:ext>
                </a:extLst>
              </a:tr>
              <a:tr h="452120">
                <a:tc>
                  <a:txBody>
                    <a:bodyPr/>
                    <a:lstStyle/>
                    <a:p>
                      <a:pPr algn="ctr"/>
                      <a:r>
                        <a:rPr lang="it-IT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⅓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⅕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6569349"/>
                  </a:ext>
                </a:extLst>
              </a:tr>
            </a:tbl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DCBC6D6E-41DF-6A43-806E-CF2F436A4288}"/>
              </a:ext>
            </a:extLst>
          </p:cNvPr>
          <p:cNvSpPr txBox="1"/>
          <p:nvPr/>
        </p:nvSpPr>
        <p:spPr>
          <a:xfrm>
            <a:off x="5011816" y="3091987"/>
            <a:ext cx="769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 err="1">
                <a:solidFill>
                  <a:srgbClr val="C00000"/>
                </a:solidFill>
              </a:rPr>
              <a:t>P</a:t>
            </a:r>
            <a:r>
              <a:rPr lang="en-GB" b="0" i="1" baseline="-25000" dirty="0" err="1">
                <a:solidFill>
                  <a:srgbClr val="C00000"/>
                </a:solidFill>
              </a:rPr>
              <a:t>w|d</a:t>
            </a:r>
            <a:r>
              <a:rPr lang="en-GB" b="0" i="1" baseline="-25000" dirty="0">
                <a:solidFill>
                  <a:srgbClr val="C00000"/>
                </a:solidFill>
              </a:rPr>
              <a:t> </a:t>
            </a:r>
            <a:r>
              <a:rPr lang="en-GB" b="0" i="1" dirty="0">
                <a:solidFill>
                  <a:srgbClr val="002060"/>
                </a:solidFill>
              </a:rPr>
              <a:t>=</a:t>
            </a:r>
            <a:endParaRPr lang="en-GB" b="0" i="1" baseline="-25000" dirty="0">
              <a:solidFill>
                <a:srgbClr val="00206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C59D916-5D82-F045-A465-E559A102FA22}"/>
              </a:ext>
            </a:extLst>
          </p:cNvPr>
          <p:cNvSpPr/>
          <p:nvPr/>
        </p:nvSpPr>
        <p:spPr>
          <a:xfrm>
            <a:off x="5038026" y="1477963"/>
            <a:ext cx="2736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en-GB" b="0" dirty="0">
                <a:solidFill>
                  <a:srgbClr val="002060"/>
                </a:solidFill>
              </a:rPr>
              <a:t>probability of words given a documents</a:t>
            </a:r>
          </a:p>
        </p:txBody>
      </p:sp>
      <p:sp>
        <p:nvSpPr>
          <p:cNvPr id="36" name="Striped Right Arrow 35">
            <a:extLst>
              <a:ext uri="{FF2B5EF4-FFF2-40B4-BE49-F238E27FC236}">
                <a16:creationId xmlns:a16="http://schemas.microsoft.com/office/drawing/2014/main" id="{7C207E98-A84C-374D-AD94-FCCEC8536A9F}"/>
              </a:ext>
            </a:extLst>
          </p:cNvPr>
          <p:cNvSpPr/>
          <p:nvPr/>
        </p:nvSpPr>
        <p:spPr>
          <a:xfrm rot="2553677">
            <a:off x="2839710" y="4732600"/>
            <a:ext cx="788098" cy="64594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1FBBD89-127F-2C44-BE28-DF0E6222EF36}"/>
                  </a:ext>
                </a:extLst>
              </p:cNvPr>
              <p:cNvSpPr txBox="1"/>
              <p:nvPr/>
            </p:nvSpPr>
            <p:spPr>
              <a:xfrm>
                <a:off x="2976196" y="5078356"/>
                <a:ext cx="2762358" cy="13408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b="0" i="1" baseline="-25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den>
                              </m:f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b="0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equally</m:t>
                              </m:r>
                              <m:r>
                                <a:rPr lang="en-US" b="0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likely</m:t>
                              </m:r>
                            </m:e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baseline="-25000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nary>
                                    <m:naryPr>
                                      <m:chr m:val="∑"/>
                                      <m:limLoc m:val="subSup"/>
                                      <m:supHide m:val="on"/>
                                      <m:ctrlPr>
                                        <a:rPr lang="en-U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9"/>
                                        </m:rPr>
                                        <a:rPr lang="en-U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  <m:sup/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b="0" i="1" baseline="-25000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</m:nary>
                                </m:den>
                              </m:f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b="0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    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custom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GB" b="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1FBBD89-127F-2C44-BE28-DF0E6222EF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6196" y="5078356"/>
                <a:ext cx="2762358" cy="1340880"/>
              </a:xfrm>
              <a:prstGeom prst="rect">
                <a:avLst/>
              </a:prstGeom>
              <a:blipFill>
                <a:blip r:embed="rId4"/>
                <a:stretch>
                  <a:fillRect b="-4056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:a16="http://schemas.microsoft.com/office/drawing/2014/main" id="{EC074A76-CC0F-C04D-85B0-AF909A632EBE}"/>
              </a:ext>
            </a:extLst>
          </p:cNvPr>
          <p:cNvSpPr/>
          <p:nvPr/>
        </p:nvSpPr>
        <p:spPr>
          <a:xfrm>
            <a:off x="1145176" y="5603732"/>
            <a:ext cx="18310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Clr>
                <a:srgbClr val="C00000"/>
              </a:buClr>
            </a:pPr>
            <a:r>
              <a:rPr lang="en-GB" sz="1600" b="0" dirty="0">
                <a:solidFill>
                  <a:srgbClr val="002060"/>
                </a:solidFill>
              </a:rPr>
              <a:t>we identify a </a:t>
            </a:r>
            <a:r>
              <a:rPr lang="en-GB" sz="1600" b="0" dirty="0">
                <a:solidFill>
                  <a:srgbClr val="C00000"/>
                </a:solidFill>
              </a:rPr>
              <a:t>document</a:t>
            </a:r>
            <a:r>
              <a:rPr lang="en-GB" sz="1600" b="0" dirty="0">
                <a:solidFill>
                  <a:srgbClr val="002060"/>
                </a:solidFill>
              </a:rPr>
              <a:t> probability</a:t>
            </a:r>
          </a:p>
        </p:txBody>
      </p:sp>
    </p:spTree>
    <p:extLst>
      <p:ext uri="{BB962C8B-B14F-4D97-AF65-F5344CB8AC3E}">
        <p14:creationId xmlns:p14="http://schemas.microsoft.com/office/powerpoint/2010/main" val="149498668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>
            <a:extLst>
              <a:ext uri="{FF2B5EF4-FFF2-40B4-BE49-F238E27FC236}">
                <a16:creationId xmlns:a16="http://schemas.microsoft.com/office/drawing/2014/main" id="{66876441-889E-4740-A36E-CEA6E8AF9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2174875"/>
            <a:ext cx="7772400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400" b="0" dirty="0" err="1">
                <a:solidFill>
                  <a:schemeClr val="bg1"/>
                </a:solidFill>
              </a:rPr>
              <a:t>Semantic</a:t>
            </a:r>
            <a:r>
              <a:rPr lang="it-IT" altLang="it-IT" sz="4400" b="0" dirty="0">
                <a:solidFill>
                  <a:schemeClr val="bg1"/>
                </a:solidFill>
              </a:rPr>
              <a:t> networks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0" dirty="0">
                <a:solidFill>
                  <a:schemeClr val="bg1"/>
                </a:solidFill>
              </a:rPr>
              <a:t>network science </a:t>
            </a:r>
            <a:r>
              <a:rPr lang="it-IT" altLang="it-IT" sz="2000" b="0" dirty="0" err="1">
                <a:solidFill>
                  <a:schemeClr val="bg1"/>
                </a:solidFill>
              </a:rPr>
              <a:t>tools</a:t>
            </a:r>
            <a:r>
              <a:rPr lang="it-IT" altLang="it-IT" sz="2000" b="0" dirty="0">
                <a:solidFill>
                  <a:schemeClr val="bg1"/>
                </a:solidFill>
              </a:rPr>
              <a:t> for </a:t>
            </a:r>
            <a:r>
              <a:rPr lang="it-IT" altLang="it-IT" sz="2000" b="0" dirty="0" err="1">
                <a:solidFill>
                  <a:schemeClr val="bg1"/>
                </a:solidFill>
              </a:rPr>
              <a:t>their</a:t>
            </a:r>
            <a:r>
              <a:rPr lang="it-IT" altLang="it-IT" sz="2000" b="0" dirty="0">
                <a:solidFill>
                  <a:schemeClr val="bg1"/>
                </a:solidFill>
              </a:rPr>
              <a:t> </a:t>
            </a:r>
            <a:r>
              <a:rPr lang="it-IT" altLang="it-IT" sz="2000" b="0" dirty="0" err="1">
                <a:solidFill>
                  <a:schemeClr val="bg1"/>
                </a:solidFill>
              </a:rPr>
              <a:t>study</a:t>
            </a:r>
            <a:br>
              <a:rPr lang="it-IT" altLang="it-IT" sz="2000" b="0" dirty="0">
                <a:solidFill>
                  <a:schemeClr val="bg1"/>
                </a:solidFill>
              </a:rPr>
            </a:br>
            <a:endParaRPr lang="it-IT" altLang="it-IT" sz="2800" b="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FFF674-B4E3-B344-994D-D19597383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200E5-D3BB-874B-B4C1-68937B3775A7}" type="slidenum">
              <a:rPr lang="it-IT" altLang="it-IT" smtClean="0"/>
              <a:pPr>
                <a:defRPr/>
              </a:pPr>
              <a:t>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537343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80C8F608-BD5E-2B4D-B448-817CFF840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6838" y="-100013"/>
            <a:ext cx="9251951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it-IT" sz="2400">
              <a:solidFill>
                <a:schemeClr val="bg1"/>
              </a:solidFill>
            </a:endParaRPr>
          </a:p>
        </p:txBody>
      </p:sp>
      <p:pic>
        <p:nvPicPr>
          <p:cNvPr id="17410" name="Picture 3" descr="SigilloLogoLAST_WhiteOK">
            <a:extLst>
              <a:ext uri="{FF2B5EF4-FFF2-40B4-BE49-F238E27FC236}">
                <a16:creationId xmlns:a16="http://schemas.microsoft.com/office/drawing/2014/main" id="{A13E673F-AE9B-A841-B3EC-1BE42250F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8">
            <a:extLst>
              <a:ext uri="{FF2B5EF4-FFF2-40B4-BE49-F238E27FC236}">
                <a16:creationId xmlns:a16="http://schemas.microsoft.com/office/drawing/2014/main" id="{91A84E79-9A69-614F-A110-7BAD98E2E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1705" y="252413"/>
            <a:ext cx="39437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 dirty="0" err="1">
                <a:solidFill>
                  <a:schemeClr val="bg1"/>
                </a:solidFill>
              </a:rPr>
              <a:t>Probability</a:t>
            </a:r>
            <a:r>
              <a:rPr lang="it-IT" altLang="it-IT" sz="2800" b="0" dirty="0">
                <a:solidFill>
                  <a:schemeClr val="bg1"/>
                </a:solidFill>
              </a:rPr>
              <a:t> </a:t>
            </a:r>
            <a:r>
              <a:rPr lang="it-IT" altLang="it-IT" sz="2800" b="0" dirty="0" err="1">
                <a:solidFill>
                  <a:schemeClr val="bg1"/>
                </a:solidFill>
              </a:rPr>
              <a:t>matrices</a:t>
            </a:r>
            <a:r>
              <a:rPr lang="it-IT" altLang="it-IT" sz="2800" b="0" dirty="0">
                <a:solidFill>
                  <a:schemeClr val="bg1"/>
                </a:solidFill>
              </a:rPr>
              <a:t>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it-IT" sz="2000" b="0" dirty="0">
                <a:solidFill>
                  <a:schemeClr val="bg1"/>
                </a:solidFill>
              </a:rPr>
              <a:t>projecting to words or documents</a:t>
            </a:r>
            <a:endParaRPr lang="en-GB" sz="2000" b="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BB6779F-9087-8540-A00A-234E839D2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BF72BD-A8E9-EA40-BD6B-5A9961F381DD}" type="slidenum">
              <a:rPr lang="it-IT" altLang="it-IT" smtClean="0"/>
              <a:pPr>
                <a:defRPr/>
              </a:pPr>
              <a:t>20</a:t>
            </a:fld>
            <a:endParaRPr lang="it-IT" altLang="it-IT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239DC5-31D2-0D46-B5C2-C37ECF6F580B}"/>
              </a:ext>
            </a:extLst>
          </p:cNvPr>
          <p:cNvSpPr/>
          <p:nvPr/>
        </p:nvSpPr>
        <p:spPr>
          <a:xfrm>
            <a:off x="2484437" y="1348942"/>
            <a:ext cx="12587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Clr>
                <a:srgbClr val="C00000"/>
              </a:buClr>
            </a:pPr>
            <a:r>
              <a:rPr lang="en-GB" sz="1200" b="0" dirty="0">
                <a:solidFill>
                  <a:srgbClr val="002060"/>
                </a:solidFill>
              </a:rPr>
              <a:t>bipartite network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3" name="Table 32">
                <a:extLst>
                  <a:ext uri="{FF2B5EF4-FFF2-40B4-BE49-F238E27FC236}">
                    <a16:creationId xmlns:a16="http://schemas.microsoft.com/office/drawing/2014/main" id="{7ADB59C7-50C3-3845-B5A2-31F4F8363E0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11109490"/>
                  </p:ext>
                </p:extLst>
              </p:nvPr>
            </p:nvGraphicFramePr>
            <p:xfrm>
              <a:off x="1078675" y="2953721"/>
              <a:ext cx="1871540" cy="2175255"/>
            </p:xfrm>
            <a:graphic>
              <a:graphicData uri="http://schemas.openxmlformats.org/drawingml/2006/table">
                <a:tbl>
                  <a:tblPr bandRow="1">
                    <a:tableStyleId>{37CE84F3-28C3-443E-9E96-99CF82512B78}</a:tableStyleId>
                  </a:tblPr>
                  <a:tblGrid>
                    <a:gridCol w="467885">
                      <a:extLst>
                        <a:ext uri="{9D8B030D-6E8A-4147-A177-3AD203B41FA5}">
                          <a16:colId xmlns:a16="http://schemas.microsoft.com/office/drawing/2014/main" val="288362609"/>
                        </a:ext>
                      </a:extLst>
                    </a:gridCol>
                    <a:gridCol w="467885">
                      <a:extLst>
                        <a:ext uri="{9D8B030D-6E8A-4147-A177-3AD203B41FA5}">
                          <a16:colId xmlns:a16="http://schemas.microsoft.com/office/drawing/2014/main" val="2423763811"/>
                        </a:ext>
                      </a:extLst>
                    </a:gridCol>
                    <a:gridCol w="467885">
                      <a:extLst>
                        <a:ext uri="{9D8B030D-6E8A-4147-A177-3AD203B41FA5}">
                          <a16:colId xmlns:a16="http://schemas.microsoft.com/office/drawing/2014/main" val="1171302149"/>
                        </a:ext>
                      </a:extLst>
                    </a:gridCol>
                    <a:gridCol w="467885">
                      <a:extLst>
                        <a:ext uri="{9D8B030D-6E8A-4147-A177-3AD203B41FA5}">
                          <a16:colId xmlns:a16="http://schemas.microsoft.com/office/drawing/2014/main" val="1481811713"/>
                        </a:ext>
                      </a:extLst>
                    </a:gridCol>
                  </a:tblGrid>
                  <a:tr h="4350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kumimoji="0" lang="en-GB" sz="1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FF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1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FF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kumimoji="0" lang="en-US" sz="1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FF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8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kumimoji="0" lang="en-GB" sz="1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FF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1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FF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kumimoji="0" lang="en-US" sz="1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FF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20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kumimoji="0" lang="en-GB" sz="1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FF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1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FF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kumimoji="0" lang="en-US" sz="1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FF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48982094"/>
                      </a:ext>
                    </a:extLst>
                  </a:tr>
                  <a:tr h="4350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kumimoji="0" lang="en-GB" sz="1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FF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1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FF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kumimoji="0" lang="en-US" sz="1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FF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kumimoji="0" lang="en-GB" sz="1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FF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1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FF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kumimoji="0" lang="en-US" sz="1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FF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8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kumimoji="0" lang="en-GB" sz="1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FF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1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FF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kumimoji="0" lang="en-US" sz="1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FF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20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kumimoji="0" lang="en-GB" sz="1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FF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1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FF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kumimoji="0" lang="en-US" sz="1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FF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5799111"/>
                      </a:ext>
                    </a:extLst>
                  </a:tr>
                  <a:tr h="4350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kumimoji="0" lang="en-GB" sz="1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FF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1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FF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kumimoji="0" lang="en-US" sz="1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FF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kumimoji="0" lang="en-GB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kumimoji="0" lang="en-GB" sz="1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FF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1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FF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kumimoji="0" lang="en-US" sz="1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FF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20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kumimoji="0" lang="en-GB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96764894"/>
                      </a:ext>
                    </a:extLst>
                  </a:tr>
                  <a:tr h="4350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kumimoji="0" lang="en-GB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kumimoji="0" lang="en-GB" sz="1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FF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1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FF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kumimoji="0" lang="en-US" sz="1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FF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20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kumimoji="0" lang="en-GB" sz="1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FF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1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FF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kumimoji="0" lang="en-US" sz="1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FF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92959865"/>
                      </a:ext>
                    </a:extLst>
                  </a:tr>
                  <a:tr h="4350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kumimoji="0" lang="en-GB" sz="1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FF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1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FF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kumimoji="0" lang="en-US" sz="1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FF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kumimoji="0" lang="en-GB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kumimoji="0" lang="en-GB" sz="1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FF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1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FF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kumimoji="0" lang="en-US" sz="1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FF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20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kumimoji="0" lang="en-GB" sz="1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FF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1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FF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kumimoji="0" lang="en-US" sz="1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FFFF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6656934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3" name="Table 32">
                <a:extLst>
                  <a:ext uri="{FF2B5EF4-FFF2-40B4-BE49-F238E27FC236}">
                    <a16:creationId xmlns:a16="http://schemas.microsoft.com/office/drawing/2014/main" id="{7ADB59C7-50C3-3845-B5A2-31F4F8363E0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11109490"/>
                  </p:ext>
                </p:extLst>
              </p:nvPr>
            </p:nvGraphicFramePr>
            <p:xfrm>
              <a:off x="1078675" y="2953721"/>
              <a:ext cx="1871540" cy="2175255"/>
            </p:xfrm>
            <a:graphic>
              <a:graphicData uri="http://schemas.openxmlformats.org/drawingml/2006/table">
                <a:tbl>
                  <a:tblPr bandRow="1">
                    <a:tableStyleId>{37CE84F3-28C3-443E-9E96-99CF82512B78}</a:tableStyleId>
                  </a:tblPr>
                  <a:tblGrid>
                    <a:gridCol w="467885">
                      <a:extLst>
                        <a:ext uri="{9D8B030D-6E8A-4147-A177-3AD203B41FA5}">
                          <a16:colId xmlns:a16="http://schemas.microsoft.com/office/drawing/2014/main" val="288362609"/>
                        </a:ext>
                      </a:extLst>
                    </a:gridCol>
                    <a:gridCol w="467885">
                      <a:extLst>
                        <a:ext uri="{9D8B030D-6E8A-4147-A177-3AD203B41FA5}">
                          <a16:colId xmlns:a16="http://schemas.microsoft.com/office/drawing/2014/main" val="2423763811"/>
                        </a:ext>
                      </a:extLst>
                    </a:gridCol>
                    <a:gridCol w="467885">
                      <a:extLst>
                        <a:ext uri="{9D8B030D-6E8A-4147-A177-3AD203B41FA5}">
                          <a16:colId xmlns:a16="http://schemas.microsoft.com/office/drawing/2014/main" val="1171302149"/>
                        </a:ext>
                      </a:extLst>
                    </a:gridCol>
                    <a:gridCol w="467885">
                      <a:extLst>
                        <a:ext uri="{9D8B030D-6E8A-4147-A177-3AD203B41FA5}">
                          <a16:colId xmlns:a16="http://schemas.microsoft.com/office/drawing/2014/main" val="1481811713"/>
                        </a:ext>
                      </a:extLst>
                    </a:gridCol>
                  </a:tblGrid>
                  <a:tr h="435051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4"/>
                          <a:stretch>
                            <a:fillRect t="-94118" r="-300000" b="-5382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4"/>
                          <a:stretch>
                            <a:fillRect l="-97368" t="-94118" r="-192105" b="-5382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4"/>
                          <a:stretch>
                            <a:fillRect l="-202703" t="-94118" r="-97297" b="-5382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4"/>
                          <a:stretch>
                            <a:fillRect l="-302703" t="-94118" r="2703" b="-5382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48982094"/>
                      </a:ext>
                    </a:extLst>
                  </a:tr>
                  <a:tr h="435051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4"/>
                          <a:stretch>
                            <a:fillRect t="-188571" r="-300000" b="-42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4"/>
                          <a:stretch>
                            <a:fillRect l="-97368" t="-188571" r="-192105" b="-42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4"/>
                          <a:stretch>
                            <a:fillRect l="-202703" t="-188571" r="-97297" b="-42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4"/>
                          <a:stretch>
                            <a:fillRect l="-302703" t="-188571" r="2703" b="-422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45799111"/>
                      </a:ext>
                    </a:extLst>
                  </a:tr>
                  <a:tr h="435051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4"/>
                          <a:stretch>
                            <a:fillRect t="-297059" r="-300000" b="-33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4"/>
                          <a:stretch>
                            <a:fillRect l="-97368" t="-297059" r="-192105" b="-33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4"/>
                          <a:stretch>
                            <a:fillRect l="-202703" t="-297059" r="-97297" b="-33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4"/>
                          <a:stretch>
                            <a:fillRect l="-302703" t="-297059" r="2703" b="-33529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96764894"/>
                      </a:ext>
                    </a:extLst>
                  </a:tr>
                  <a:tr h="435051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4"/>
                          <a:stretch>
                            <a:fillRect t="-385714" r="-300000" b="-2257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4"/>
                          <a:stretch>
                            <a:fillRect l="-97368" t="-385714" r="-192105" b="-2257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4"/>
                          <a:stretch>
                            <a:fillRect l="-202703" t="-385714" r="-97297" b="-2257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4"/>
                          <a:stretch>
                            <a:fillRect l="-302703" t="-385714" r="2703" b="-22571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92959865"/>
                      </a:ext>
                    </a:extLst>
                  </a:tr>
                  <a:tr h="435051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4"/>
                          <a:stretch>
                            <a:fillRect t="-500000" r="-300000" b="-1323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4"/>
                          <a:stretch>
                            <a:fillRect l="-97368" t="-500000" r="-192105" b="-1323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4"/>
                          <a:stretch>
                            <a:fillRect l="-202703" t="-500000" r="-97297" b="-1323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4"/>
                          <a:stretch>
                            <a:fillRect l="-302703" t="-500000" r="2703" b="-1323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6656934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DCBC6D6E-41DF-6A43-806E-CF2F436A4288}"/>
              </a:ext>
            </a:extLst>
          </p:cNvPr>
          <p:cNvSpPr txBox="1"/>
          <p:nvPr/>
        </p:nvSpPr>
        <p:spPr>
          <a:xfrm>
            <a:off x="683568" y="2492885"/>
            <a:ext cx="257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solidFill>
                  <a:srgbClr val="C00000"/>
                </a:solidFill>
              </a:rPr>
              <a:t> </a:t>
            </a:r>
            <a:r>
              <a:rPr lang="en-GB" i="1" dirty="0" err="1">
                <a:solidFill>
                  <a:srgbClr val="C00000"/>
                </a:solidFill>
              </a:rPr>
              <a:t>P</a:t>
            </a:r>
            <a:r>
              <a:rPr lang="en-GB" b="0" i="1" baseline="-25000" dirty="0" err="1">
                <a:solidFill>
                  <a:srgbClr val="C00000"/>
                </a:solidFill>
              </a:rPr>
              <a:t>wd</a:t>
            </a:r>
            <a:r>
              <a:rPr lang="en-GB" b="0" i="1" baseline="-25000" dirty="0">
                <a:solidFill>
                  <a:srgbClr val="C00000"/>
                </a:solidFill>
              </a:rPr>
              <a:t> </a:t>
            </a:r>
            <a:r>
              <a:rPr lang="en-GB" b="0" i="1" dirty="0">
                <a:solidFill>
                  <a:srgbClr val="C00000"/>
                </a:solidFill>
              </a:rPr>
              <a:t> = </a:t>
            </a:r>
            <a:r>
              <a:rPr lang="en-GB" i="1" dirty="0" err="1">
                <a:solidFill>
                  <a:srgbClr val="C00000"/>
                </a:solidFill>
              </a:rPr>
              <a:t>P</a:t>
            </a:r>
            <a:r>
              <a:rPr lang="en-GB" b="0" i="1" baseline="-25000" dirty="0" err="1">
                <a:solidFill>
                  <a:srgbClr val="C00000"/>
                </a:solidFill>
              </a:rPr>
              <a:t>w|d</a:t>
            </a:r>
            <a:r>
              <a:rPr lang="en-GB" b="0" i="1" baseline="-25000" dirty="0">
                <a:solidFill>
                  <a:srgbClr val="C00000"/>
                </a:solidFill>
              </a:rPr>
              <a:t> </a:t>
            </a:r>
            <a:r>
              <a:rPr lang="en-GB" b="0" dirty="0" err="1">
                <a:solidFill>
                  <a:srgbClr val="C00000"/>
                </a:solidFill>
              </a:rPr>
              <a:t>diag</a:t>
            </a:r>
            <a:r>
              <a:rPr lang="en-GB" b="0" dirty="0">
                <a:solidFill>
                  <a:srgbClr val="C00000"/>
                </a:solidFill>
              </a:rPr>
              <a:t>(</a:t>
            </a:r>
            <a:r>
              <a:rPr lang="en-GB" i="1" dirty="0" err="1">
                <a:solidFill>
                  <a:srgbClr val="C00000"/>
                </a:solidFill>
              </a:rPr>
              <a:t>p</a:t>
            </a:r>
            <a:r>
              <a:rPr lang="en-GB" b="0" i="1" baseline="-25000" dirty="0" err="1">
                <a:solidFill>
                  <a:srgbClr val="C00000"/>
                </a:solidFill>
              </a:rPr>
              <a:t>d</a:t>
            </a:r>
            <a:r>
              <a:rPr lang="en-GB" b="0" dirty="0">
                <a:solidFill>
                  <a:srgbClr val="C00000"/>
                </a:solidFill>
              </a:rPr>
              <a:t>)</a:t>
            </a:r>
            <a:r>
              <a:rPr lang="en-GB" b="0" i="1" baseline="-25000" dirty="0">
                <a:solidFill>
                  <a:srgbClr val="C00000"/>
                </a:solidFill>
              </a:rPr>
              <a:t> </a:t>
            </a:r>
            <a:endParaRPr lang="en-GB" b="0" i="1" baseline="-25000" dirty="0">
              <a:solidFill>
                <a:srgbClr val="00206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C59D916-5D82-F045-A465-E559A102FA22}"/>
              </a:ext>
            </a:extLst>
          </p:cNvPr>
          <p:cNvSpPr/>
          <p:nvPr/>
        </p:nvSpPr>
        <p:spPr>
          <a:xfrm>
            <a:off x="683568" y="2005564"/>
            <a:ext cx="25241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en-GB" sz="1600" b="0" dirty="0">
                <a:solidFill>
                  <a:srgbClr val="C00000"/>
                </a:solidFill>
              </a:rPr>
              <a:t>joint</a:t>
            </a:r>
            <a:r>
              <a:rPr lang="en-GB" sz="1600" b="0" dirty="0">
                <a:solidFill>
                  <a:srgbClr val="002060"/>
                </a:solidFill>
              </a:rPr>
              <a:t> probability of words and documents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C074A76-CC0F-C04D-85B0-AF909A632EBE}"/>
              </a:ext>
            </a:extLst>
          </p:cNvPr>
          <p:cNvSpPr/>
          <p:nvPr/>
        </p:nvSpPr>
        <p:spPr>
          <a:xfrm>
            <a:off x="811414" y="5673442"/>
            <a:ext cx="22746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Clr>
                <a:srgbClr val="C00000"/>
              </a:buClr>
            </a:pPr>
            <a:r>
              <a:rPr lang="en-GB" sz="1600" b="0" dirty="0">
                <a:solidFill>
                  <a:srgbClr val="002060"/>
                </a:solidFill>
              </a:rPr>
              <a:t>marginal probabilities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AB1E69-93C7-0145-BBA4-EC4BF350F391}"/>
              </a:ext>
            </a:extLst>
          </p:cNvPr>
          <p:cNvSpPr/>
          <p:nvPr/>
        </p:nvSpPr>
        <p:spPr>
          <a:xfrm>
            <a:off x="752712" y="6011996"/>
            <a:ext cx="1347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rgbClr val="C00000"/>
                </a:solidFill>
              </a:rPr>
              <a:t>p</a:t>
            </a:r>
            <a:r>
              <a:rPr lang="en-GB" b="0" i="1" baseline="-25000" dirty="0">
                <a:solidFill>
                  <a:srgbClr val="C00000"/>
                </a:solidFill>
              </a:rPr>
              <a:t>w </a:t>
            </a:r>
            <a:r>
              <a:rPr lang="en-GB" b="0" i="1" dirty="0">
                <a:solidFill>
                  <a:srgbClr val="C00000"/>
                </a:solidFill>
              </a:rPr>
              <a:t>= </a:t>
            </a:r>
            <a:r>
              <a:rPr lang="en-GB" i="1" dirty="0" err="1">
                <a:solidFill>
                  <a:srgbClr val="C00000"/>
                </a:solidFill>
              </a:rPr>
              <a:t>P</a:t>
            </a:r>
            <a:r>
              <a:rPr lang="en-GB" b="0" i="1" baseline="-25000" dirty="0" err="1">
                <a:solidFill>
                  <a:srgbClr val="C00000"/>
                </a:solidFill>
              </a:rPr>
              <a:t>wd</a:t>
            </a:r>
            <a:r>
              <a:rPr lang="en-GB" b="0" i="1" baseline="-25000" dirty="0">
                <a:solidFill>
                  <a:srgbClr val="C00000"/>
                </a:solidFill>
              </a:rPr>
              <a:t> </a:t>
            </a:r>
            <a:r>
              <a:rPr lang="en-GB" i="1" dirty="0">
                <a:solidFill>
                  <a:srgbClr val="C00000"/>
                </a:solidFill>
              </a:rPr>
              <a:t>1</a:t>
            </a:r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8513FA5-1FDE-8F45-9118-093815D12F94}"/>
              </a:ext>
            </a:extLst>
          </p:cNvPr>
          <p:cNvSpPr/>
          <p:nvPr/>
        </p:nvSpPr>
        <p:spPr>
          <a:xfrm>
            <a:off x="2099762" y="6011996"/>
            <a:ext cx="1347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err="1">
                <a:solidFill>
                  <a:srgbClr val="C00000"/>
                </a:solidFill>
              </a:rPr>
              <a:t>p</a:t>
            </a:r>
            <a:r>
              <a:rPr lang="en-GB" b="0" i="1" baseline="-25000" dirty="0" err="1">
                <a:solidFill>
                  <a:srgbClr val="C00000"/>
                </a:solidFill>
              </a:rPr>
              <a:t>d</a:t>
            </a:r>
            <a:r>
              <a:rPr lang="en-GB" b="0" i="1" baseline="-25000" dirty="0">
                <a:solidFill>
                  <a:srgbClr val="C00000"/>
                </a:solidFill>
              </a:rPr>
              <a:t> </a:t>
            </a:r>
            <a:r>
              <a:rPr lang="en-GB" b="0" i="1" dirty="0">
                <a:solidFill>
                  <a:srgbClr val="C00000"/>
                </a:solidFill>
              </a:rPr>
              <a:t>= </a:t>
            </a:r>
            <a:r>
              <a:rPr lang="en-GB" i="1" dirty="0" err="1">
                <a:solidFill>
                  <a:srgbClr val="C00000"/>
                </a:solidFill>
              </a:rPr>
              <a:t>P</a:t>
            </a:r>
            <a:r>
              <a:rPr lang="en-GB" b="0" i="1" baseline="-25000" dirty="0" err="1">
                <a:solidFill>
                  <a:srgbClr val="C00000"/>
                </a:solidFill>
              </a:rPr>
              <a:t>wd</a:t>
            </a:r>
            <a:r>
              <a:rPr lang="en-GB" b="0" baseline="30000" dirty="0" err="1">
                <a:solidFill>
                  <a:srgbClr val="C00000"/>
                </a:solidFill>
              </a:rPr>
              <a:t>T</a:t>
            </a:r>
            <a:r>
              <a:rPr lang="en-GB" b="0" i="1" baseline="-25000" dirty="0">
                <a:solidFill>
                  <a:srgbClr val="C00000"/>
                </a:solidFill>
              </a:rPr>
              <a:t> </a:t>
            </a:r>
            <a:r>
              <a:rPr lang="en-GB" i="1" dirty="0">
                <a:solidFill>
                  <a:srgbClr val="C00000"/>
                </a:solidFill>
              </a:rPr>
              <a:t>1</a:t>
            </a:r>
            <a:endParaRPr lang="en-GB" dirty="0"/>
          </a:p>
        </p:txBody>
      </p:sp>
      <p:sp>
        <p:nvSpPr>
          <p:cNvPr id="24" name="Striped Right Arrow 23">
            <a:extLst>
              <a:ext uri="{FF2B5EF4-FFF2-40B4-BE49-F238E27FC236}">
                <a16:creationId xmlns:a16="http://schemas.microsoft.com/office/drawing/2014/main" id="{ECBF7820-E890-1D4D-9633-ABFC0FE0153E}"/>
              </a:ext>
            </a:extLst>
          </p:cNvPr>
          <p:cNvSpPr/>
          <p:nvPr/>
        </p:nvSpPr>
        <p:spPr>
          <a:xfrm rot="5400000">
            <a:off x="1770182" y="5243864"/>
            <a:ext cx="447916" cy="401149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E9079CA-E95F-6D42-AA0F-A7361340265D}"/>
              </a:ext>
            </a:extLst>
          </p:cNvPr>
          <p:cNvSpPr txBox="1"/>
          <p:nvPr/>
        </p:nvSpPr>
        <p:spPr>
          <a:xfrm>
            <a:off x="4787184" y="2622844"/>
            <a:ext cx="3044062" cy="584791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GB" i="1" dirty="0">
                <a:solidFill>
                  <a:srgbClr val="C00000"/>
                </a:solidFill>
              </a:rPr>
              <a:t> </a:t>
            </a:r>
            <a:r>
              <a:rPr lang="en-GB" i="1" dirty="0" err="1">
                <a:solidFill>
                  <a:srgbClr val="C00000"/>
                </a:solidFill>
              </a:rPr>
              <a:t>P</a:t>
            </a:r>
            <a:r>
              <a:rPr lang="en-GB" b="0" i="1" baseline="-25000" dirty="0" err="1">
                <a:solidFill>
                  <a:srgbClr val="C00000"/>
                </a:solidFill>
              </a:rPr>
              <a:t>ww</a:t>
            </a:r>
            <a:r>
              <a:rPr lang="en-GB" b="0" i="1" baseline="-25000" dirty="0">
                <a:solidFill>
                  <a:srgbClr val="C00000"/>
                </a:solidFill>
              </a:rPr>
              <a:t> </a:t>
            </a:r>
            <a:r>
              <a:rPr lang="en-GB" b="0" i="1" dirty="0">
                <a:solidFill>
                  <a:srgbClr val="C00000"/>
                </a:solidFill>
              </a:rPr>
              <a:t> = </a:t>
            </a:r>
            <a:r>
              <a:rPr lang="en-GB" i="1" dirty="0" err="1">
                <a:solidFill>
                  <a:srgbClr val="C00000"/>
                </a:solidFill>
              </a:rPr>
              <a:t>P</a:t>
            </a:r>
            <a:r>
              <a:rPr lang="en-GB" b="0" i="1" baseline="-25000" dirty="0" err="1">
                <a:solidFill>
                  <a:srgbClr val="C00000"/>
                </a:solidFill>
              </a:rPr>
              <a:t>wd</a:t>
            </a:r>
            <a:r>
              <a:rPr lang="en-GB" b="0" i="1" baseline="-25000" dirty="0">
                <a:solidFill>
                  <a:srgbClr val="C00000"/>
                </a:solidFill>
              </a:rPr>
              <a:t> </a:t>
            </a:r>
            <a:r>
              <a:rPr lang="en-GB" b="0" dirty="0" err="1">
                <a:solidFill>
                  <a:srgbClr val="C00000"/>
                </a:solidFill>
              </a:rPr>
              <a:t>diag</a:t>
            </a:r>
            <a:r>
              <a:rPr lang="en-GB" b="0" dirty="0">
                <a:solidFill>
                  <a:srgbClr val="C00000"/>
                </a:solidFill>
              </a:rPr>
              <a:t>(</a:t>
            </a:r>
            <a:r>
              <a:rPr lang="en-GB" i="1" dirty="0" err="1">
                <a:solidFill>
                  <a:srgbClr val="C00000"/>
                </a:solidFill>
              </a:rPr>
              <a:t>p</a:t>
            </a:r>
            <a:r>
              <a:rPr lang="en-GB" b="0" i="1" baseline="-25000" dirty="0" err="1">
                <a:solidFill>
                  <a:srgbClr val="C00000"/>
                </a:solidFill>
              </a:rPr>
              <a:t>d</a:t>
            </a:r>
            <a:r>
              <a:rPr lang="en-GB" b="0" dirty="0">
                <a:solidFill>
                  <a:srgbClr val="C00000"/>
                </a:solidFill>
              </a:rPr>
              <a:t>)</a:t>
            </a:r>
            <a:r>
              <a:rPr lang="en-GB" b="0" baseline="30000" dirty="0">
                <a:solidFill>
                  <a:srgbClr val="C00000"/>
                </a:solidFill>
              </a:rPr>
              <a:t>-1</a:t>
            </a:r>
            <a:r>
              <a:rPr lang="en-GB" b="0" i="1" baseline="-25000" dirty="0">
                <a:solidFill>
                  <a:srgbClr val="C00000"/>
                </a:solidFill>
              </a:rPr>
              <a:t> </a:t>
            </a:r>
            <a:r>
              <a:rPr lang="en-GB" i="1" dirty="0" err="1">
                <a:solidFill>
                  <a:srgbClr val="C00000"/>
                </a:solidFill>
              </a:rPr>
              <a:t>P</a:t>
            </a:r>
            <a:r>
              <a:rPr lang="en-GB" b="0" i="1" baseline="-25000" dirty="0" err="1">
                <a:solidFill>
                  <a:srgbClr val="C00000"/>
                </a:solidFill>
              </a:rPr>
              <a:t>wd</a:t>
            </a:r>
            <a:r>
              <a:rPr lang="en-GB" b="0" baseline="30000" dirty="0" err="1">
                <a:solidFill>
                  <a:srgbClr val="C00000"/>
                </a:solidFill>
              </a:rPr>
              <a:t>T</a:t>
            </a:r>
            <a:endParaRPr lang="en-GB" b="0" baseline="30000" dirty="0">
              <a:solidFill>
                <a:srgbClr val="00206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D98B803-0DA8-2846-A8F4-96A938C8BEE8}"/>
              </a:ext>
            </a:extLst>
          </p:cNvPr>
          <p:cNvCxnSpPr/>
          <p:nvPr/>
        </p:nvCxnSpPr>
        <p:spPr bwMode="auto">
          <a:xfrm>
            <a:off x="3707904" y="1412776"/>
            <a:ext cx="0" cy="489654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BAB3127-2355-5B44-B03F-4BDCD3CB99BD}"/>
              </a:ext>
            </a:extLst>
          </p:cNvPr>
          <p:cNvCxnSpPr>
            <a:cxnSpLocks/>
          </p:cNvCxnSpPr>
          <p:nvPr/>
        </p:nvCxnSpPr>
        <p:spPr bwMode="auto">
          <a:xfrm flipV="1">
            <a:off x="3707904" y="3854846"/>
            <a:ext cx="5184576" cy="62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9" name="Striped Right Arrow 38">
            <a:extLst>
              <a:ext uri="{FF2B5EF4-FFF2-40B4-BE49-F238E27FC236}">
                <a16:creationId xmlns:a16="http://schemas.microsoft.com/office/drawing/2014/main" id="{651D517C-BE9A-B443-A002-7193C6814887}"/>
              </a:ext>
            </a:extLst>
          </p:cNvPr>
          <p:cNvSpPr/>
          <p:nvPr/>
        </p:nvSpPr>
        <p:spPr>
          <a:xfrm rot="19549572">
            <a:off x="3313247" y="2863826"/>
            <a:ext cx="788098" cy="64594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/>
          </a:p>
        </p:txBody>
      </p:sp>
      <p:sp>
        <p:nvSpPr>
          <p:cNvPr id="40" name="Striped Right Arrow 39">
            <a:extLst>
              <a:ext uri="{FF2B5EF4-FFF2-40B4-BE49-F238E27FC236}">
                <a16:creationId xmlns:a16="http://schemas.microsoft.com/office/drawing/2014/main" id="{C048E36E-F7A9-D74C-8482-75D77560FB67}"/>
              </a:ext>
            </a:extLst>
          </p:cNvPr>
          <p:cNvSpPr/>
          <p:nvPr/>
        </p:nvSpPr>
        <p:spPr>
          <a:xfrm rot="2449409">
            <a:off x="3367484" y="4121655"/>
            <a:ext cx="788098" cy="64594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8027CCF-2E99-5048-814D-83DD99E03BF5}"/>
              </a:ext>
            </a:extLst>
          </p:cNvPr>
          <p:cNvSpPr/>
          <p:nvPr/>
        </p:nvSpPr>
        <p:spPr>
          <a:xfrm>
            <a:off x="6876256" y="3592415"/>
            <a:ext cx="19042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Clr>
                <a:srgbClr val="C00000"/>
              </a:buClr>
            </a:pPr>
            <a:r>
              <a:rPr lang="en-GB" sz="1200" b="0" dirty="0">
                <a:solidFill>
                  <a:srgbClr val="002060"/>
                </a:solidFill>
              </a:rPr>
              <a:t>projection on words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21418D7-EEC2-3842-9FBE-E08D24E32446}"/>
              </a:ext>
            </a:extLst>
          </p:cNvPr>
          <p:cNvSpPr/>
          <p:nvPr/>
        </p:nvSpPr>
        <p:spPr>
          <a:xfrm>
            <a:off x="6876255" y="3861048"/>
            <a:ext cx="19042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Clr>
                <a:srgbClr val="C00000"/>
              </a:buClr>
            </a:pPr>
            <a:r>
              <a:rPr lang="en-GB" sz="1200" b="0" dirty="0">
                <a:solidFill>
                  <a:srgbClr val="002060"/>
                </a:solidFill>
              </a:rPr>
              <a:t>projection on documents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1A46471-38AC-C742-BCEC-731AB3124FBB}"/>
                  </a:ext>
                </a:extLst>
              </p:cNvPr>
              <p:cNvSpPr txBox="1"/>
              <p:nvPr/>
            </p:nvSpPr>
            <p:spPr>
              <a:xfrm>
                <a:off x="4874994" y="1795127"/>
                <a:ext cx="2850396" cy="6043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b="0" i="1" baseline="-2500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b="0" i="1" baseline="-2500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b="0" i="1" baseline="-250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b="0" i="1" baseline="-25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b="0" i="1" baseline="-25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b="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1A46471-38AC-C742-BCEC-731AB3124F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4994" y="1795127"/>
                <a:ext cx="2850396" cy="604396"/>
              </a:xfrm>
              <a:prstGeom prst="rect">
                <a:avLst/>
              </a:prstGeom>
              <a:blipFill>
                <a:blip r:embed="rId5"/>
                <a:stretch>
                  <a:fillRect t="-159184" b="-2265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E2127B67-8D8A-554A-BE1C-BFEA131108D9}"/>
              </a:ext>
            </a:extLst>
          </p:cNvPr>
          <p:cNvGrpSpPr/>
          <p:nvPr/>
        </p:nvGrpSpPr>
        <p:grpSpPr>
          <a:xfrm>
            <a:off x="6861255" y="2110269"/>
            <a:ext cx="144016" cy="154304"/>
            <a:chOff x="3707904" y="5157192"/>
            <a:chExt cx="343104" cy="298320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BF51A7A-729F-F24B-8410-49D8813636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07904" y="5157192"/>
              <a:ext cx="343104" cy="290033"/>
            </a:xfrm>
            <a:prstGeom prst="line">
              <a:avLst/>
            </a:prstGeom>
            <a:ln w="28575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049A276-4485-E348-A412-68AAB938F7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07904" y="5157192"/>
              <a:ext cx="343104" cy="298320"/>
            </a:xfrm>
            <a:prstGeom prst="line">
              <a:avLst/>
            </a:prstGeom>
            <a:ln w="28575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9AB797D4-4EA3-5B49-ADA6-FF9886DBEC24}"/>
              </a:ext>
            </a:extLst>
          </p:cNvPr>
          <p:cNvSpPr txBox="1"/>
          <p:nvPr/>
        </p:nvSpPr>
        <p:spPr>
          <a:xfrm>
            <a:off x="4846621" y="5402408"/>
            <a:ext cx="3044062" cy="531977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GB" i="1" dirty="0">
                <a:solidFill>
                  <a:srgbClr val="C00000"/>
                </a:solidFill>
              </a:rPr>
              <a:t> </a:t>
            </a:r>
            <a:r>
              <a:rPr lang="en-GB" i="1" dirty="0" err="1">
                <a:solidFill>
                  <a:srgbClr val="C00000"/>
                </a:solidFill>
              </a:rPr>
              <a:t>P</a:t>
            </a:r>
            <a:r>
              <a:rPr lang="en-GB" b="0" i="1" baseline="-25000" dirty="0" err="1">
                <a:solidFill>
                  <a:srgbClr val="C00000"/>
                </a:solidFill>
              </a:rPr>
              <a:t>dd</a:t>
            </a:r>
            <a:r>
              <a:rPr lang="en-GB" b="0" i="1" baseline="-25000" dirty="0">
                <a:solidFill>
                  <a:srgbClr val="C00000"/>
                </a:solidFill>
              </a:rPr>
              <a:t> </a:t>
            </a:r>
            <a:r>
              <a:rPr lang="en-GB" b="0" i="1" dirty="0">
                <a:solidFill>
                  <a:srgbClr val="C00000"/>
                </a:solidFill>
              </a:rPr>
              <a:t> = </a:t>
            </a:r>
            <a:r>
              <a:rPr lang="en-GB" i="1" dirty="0" err="1">
                <a:solidFill>
                  <a:srgbClr val="C00000"/>
                </a:solidFill>
              </a:rPr>
              <a:t>P</a:t>
            </a:r>
            <a:r>
              <a:rPr lang="en-GB" b="0" i="1" baseline="-25000" dirty="0" err="1">
                <a:solidFill>
                  <a:srgbClr val="C00000"/>
                </a:solidFill>
              </a:rPr>
              <a:t>wd</a:t>
            </a:r>
            <a:r>
              <a:rPr lang="en-GB" b="0" baseline="30000" dirty="0" err="1">
                <a:solidFill>
                  <a:srgbClr val="C00000"/>
                </a:solidFill>
              </a:rPr>
              <a:t>T</a:t>
            </a:r>
            <a:r>
              <a:rPr lang="en-GB" b="0" i="1" baseline="-25000" dirty="0">
                <a:solidFill>
                  <a:srgbClr val="C00000"/>
                </a:solidFill>
              </a:rPr>
              <a:t> </a:t>
            </a:r>
            <a:r>
              <a:rPr lang="en-GB" b="0" dirty="0" err="1">
                <a:solidFill>
                  <a:srgbClr val="C00000"/>
                </a:solidFill>
              </a:rPr>
              <a:t>diag</a:t>
            </a:r>
            <a:r>
              <a:rPr lang="en-GB" b="0" dirty="0">
                <a:solidFill>
                  <a:srgbClr val="C00000"/>
                </a:solidFill>
              </a:rPr>
              <a:t>(</a:t>
            </a:r>
            <a:r>
              <a:rPr lang="en-GB" i="1" dirty="0">
                <a:solidFill>
                  <a:srgbClr val="C00000"/>
                </a:solidFill>
              </a:rPr>
              <a:t>p</a:t>
            </a:r>
            <a:r>
              <a:rPr lang="en-GB" b="0" i="1" baseline="-25000" dirty="0">
                <a:solidFill>
                  <a:srgbClr val="C00000"/>
                </a:solidFill>
              </a:rPr>
              <a:t>w</a:t>
            </a:r>
            <a:r>
              <a:rPr lang="en-GB" b="0" dirty="0">
                <a:solidFill>
                  <a:srgbClr val="C00000"/>
                </a:solidFill>
              </a:rPr>
              <a:t>)</a:t>
            </a:r>
            <a:r>
              <a:rPr lang="en-GB" b="0" baseline="30000" dirty="0">
                <a:solidFill>
                  <a:srgbClr val="C00000"/>
                </a:solidFill>
              </a:rPr>
              <a:t>-1</a:t>
            </a:r>
            <a:r>
              <a:rPr lang="en-GB" b="0" i="1" baseline="-25000" dirty="0">
                <a:solidFill>
                  <a:srgbClr val="C00000"/>
                </a:solidFill>
              </a:rPr>
              <a:t> </a:t>
            </a:r>
            <a:r>
              <a:rPr lang="en-GB" i="1" dirty="0" err="1">
                <a:solidFill>
                  <a:srgbClr val="C00000"/>
                </a:solidFill>
              </a:rPr>
              <a:t>P</a:t>
            </a:r>
            <a:r>
              <a:rPr lang="en-GB" b="0" i="1" baseline="-25000" dirty="0" err="1">
                <a:solidFill>
                  <a:srgbClr val="C00000"/>
                </a:solidFill>
              </a:rPr>
              <a:t>wd</a:t>
            </a:r>
            <a:endParaRPr lang="en-GB" b="0" baseline="300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B0656EF-4A1B-1045-9D2F-DFB3F393A2CF}"/>
                  </a:ext>
                </a:extLst>
              </p:cNvPr>
              <p:cNvSpPr txBox="1"/>
              <p:nvPr/>
            </p:nvSpPr>
            <p:spPr>
              <a:xfrm>
                <a:off x="4978079" y="4544522"/>
                <a:ext cx="2781146" cy="6042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baseline="-2500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baseline="-2500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b="0" i="1" baseline="-250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b="0" i="1" baseline="-25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b="0" i="1" baseline="-25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b="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B0656EF-4A1B-1045-9D2F-DFB3F393A2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8079" y="4544522"/>
                <a:ext cx="2781146" cy="604268"/>
              </a:xfrm>
              <a:prstGeom prst="rect">
                <a:avLst/>
              </a:prstGeom>
              <a:blipFill>
                <a:blip r:embed="rId6"/>
                <a:stretch>
                  <a:fillRect t="-162500" b="-2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83790B68-1ED4-554D-B6CC-F4DA6B8B6FB4}"/>
              </a:ext>
            </a:extLst>
          </p:cNvPr>
          <p:cNvGrpSpPr/>
          <p:nvPr/>
        </p:nvGrpSpPr>
        <p:grpSpPr>
          <a:xfrm>
            <a:off x="6964340" y="4859664"/>
            <a:ext cx="144016" cy="154304"/>
            <a:chOff x="3707904" y="5157192"/>
            <a:chExt cx="343104" cy="298320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49EEB51-E448-7A4A-A98D-B2C4C9BBA8F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07904" y="5157192"/>
              <a:ext cx="343104" cy="290033"/>
            </a:xfrm>
            <a:prstGeom prst="line">
              <a:avLst/>
            </a:prstGeom>
            <a:ln w="28575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F47DB13-DDE4-7D48-86C5-B15870D4A4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07904" y="5157192"/>
              <a:ext cx="343104" cy="298320"/>
            </a:xfrm>
            <a:prstGeom prst="line">
              <a:avLst/>
            </a:prstGeom>
            <a:ln w="28575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272D0B26-B69D-C547-86FB-DB92012711C6}"/>
              </a:ext>
            </a:extLst>
          </p:cNvPr>
          <p:cNvSpPr/>
          <p:nvPr/>
        </p:nvSpPr>
        <p:spPr>
          <a:xfrm>
            <a:off x="5206150" y="5992332"/>
            <a:ext cx="1347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err="1">
                <a:solidFill>
                  <a:srgbClr val="002060"/>
                </a:solidFill>
              </a:rPr>
              <a:t>p</a:t>
            </a:r>
            <a:r>
              <a:rPr lang="en-GB" b="0" i="1" baseline="-25000" dirty="0" err="1">
                <a:solidFill>
                  <a:srgbClr val="002060"/>
                </a:solidFill>
              </a:rPr>
              <a:t>d</a:t>
            </a:r>
            <a:r>
              <a:rPr lang="en-GB" b="0" i="1" baseline="-25000" dirty="0">
                <a:solidFill>
                  <a:srgbClr val="002060"/>
                </a:solidFill>
              </a:rPr>
              <a:t> </a:t>
            </a:r>
            <a:r>
              <a:rPr lang="en-GB" b="0" i="1" dirty="0">
                <a:solidFill>
                  <a:srgbClr val="002060"/>
                </a:solidFill>
              </a:rPr>
              <a:t>= </a:t>
            </a:r>
            <a:r>
              <a:rPr lang="en-GB" i="1" dirty="0" err="1">
                <a:solidFill>
                  <a:srgbClr val="002060"/>
                </a:solidFill>
              </a:rPr>
              <a:t>P</a:t>
            </a:r>
            <a:r>
              <a:rPr lang="en-GB" b="0" i="1" baseline="-25000" dirty="0" err="1">
                <a:solidFill>
                  <a:srgbClr val="002060"/>
                </a:solidFill>
              </a:rPr>
              <a:t>dd</a:t>
            </a:r>
            <a:r>
              <a:rPr lang="en-GB" b="0" i="1" baseline="-25000" dirty="0">
                <a:solidFill>
                  <a:srgbClr val="002060"/>
                </a:solidFill>
              </a:rPr>
              <a:t> </a:t>
            </a:r>
            <a:r>
              <a:rPr lang="en-GB" i="1" dirty="0">
                <a:solidFill>
                  <a:srgbClr val="002060"/>
                </a:solidFill>
              </a:rPr>
              <a:t>1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06978C4-BEA3-5A43-8C74-0B16AEF6AA0C}"/>
              </a:ext>
            </a:extLst>
          </p:cNvPr>
          <p:cNvSpPr/>
          <p:nvPr/>
        </p:nvSpPr>
        <p:spPr>
          <a:xfrm>
            <a:off x="5148670" y="3215359"/>
            <a:ext cx="1347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rgbClr val="002060"/>
                </a:solidFill>
              </a:rPr>
              <a:t>p</a:t>
            </a:r>
            <a:r>
              <a:rPr lang="en-GB" b="0" i="1" baseline="-25000" dirty="0">
                <a:solidFill>
                  <a:srgbClr val="002060"/>
                </a:solidFill>
              </a:rPr>
              <a:t>w </a:t>
            </a:r>
            <a:r>
              <a:rPr lang="en-GB" b="0" i="1" dirty="0">
                <a:solidFill>
                  <a:srgbClr val="002060"/>
                </a:solidFill>
              </a:rPr>
              <a:t>= </a:t>
            </a:r>
            <a:r>
              <a:rPr lang="en-GB" i="1" dirty="0" err="1">
                <a:solidFill>
                  <a:srgbClr val="002060"/>
                </a:solidFill>
              </a:rPr>
              <a:t>P</a:t>
            </a:r>
            <a:r>
              <a:rPr lang="en-GB" b="0" i="1" baseline="-25000" dirty="0" err="1">
                <a:solidFill>
                  <a:srgbClr val="002060"/>
                </a:solidFill>
              </a:rPr>
              <a:t>ww</a:t>
            </a:r>
            <a:r>
              <a:rPr lang="en-GB" b="0" i="1" baseline="-25000" dirty="0">
                <a:solidFill>
                  <a:srgbClr val="002060"/>
                </a:solidFill>
              </a:rPr>
              <a:t> </a:t>
            </a:r>
            <a:r>
              <a:rPr lang="en-GB" i="1" dirty="0">
                <a:solidFill>
                  <a:srgbClr val="002060"/>
                </a:solidFill>
              </a:rPr>
              <a:t>1</a:t>
            </a:r>
            <a:endParaRPr lang="en-GB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108270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80C8F608-BD5E-2B4D-B448-817CFF840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6838" y="-100013"/>
            <a:ext cx="9251951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it-IT" sz="2400">
              <a:solidFill>
                <a:schemeClr val="bg1"/>
              </a:solidFill>
            </a:endParaRPr>
          </a:p>
        </p:txBody>
      </p:sp>
      <p:pic>
        <p:nvPicPr>
          <p:cNvPr id="17410" name="Picture 3" descr="SigilloLogoLAST_WhiteOK">
            <a:extLst>
              <a:ext uri="{FF2B5EF4-FFF2-40B4-BE49-F238E27FC236}">
                <a16:creationId xmlns:a16="http://schemas.microsoft.com/office/drawing/2014/main" id="{A13E673F-AE9B-A841-B3EC-1BE42250F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8">
            <a:extLst>
              <a:ext uri="{FF2B5EF4-FFF2-40B4-BE49-F238E27FC236}">
                <a16:creationId xmlns:a16="http://schemas.microsoft.com/office/drawing/2014/main" id="{91A84E79-9A69-614F-A110-7BAD98E2E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520" y="252413"/>
            <a:ext cx="5323893" cy="78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 dirty="0">
                <a:solidFill>
                  <a:schemeClr val="bg1"/>
                </a:solidFill>
              </a:rPr>
              <a:t>Bipartite and </a:t>
            </a:r>
            <a:r>
              <a:rPr lang="it-IT" altLang="it-IT" sz="2800" b="0" dirty="0" err="1">
                <a:solidFill>
                  <a:schemeClr val="bg1"/>
                </a:solidFill>
              </a:rPr>
              <a:t>projected</a:t>
            </a:r>
            <a:r>
              <a:rPr lang="it-IT" altLang="it-IT" sz="2800" b="0" dirty="0">
                <a:solidFill>
                  <a:schemeClr val="bg1"/>
                </a:solidFill>
              </a:rPr>
              <a:t> networks</a:t>
            </a:r>
          </a:p>
          <a:p>
            <a:pPr algn="r">
              <a:buNone/>
            </a:pPr>
            <a:r>
              <a:rPr lang="it-IT" sz="1400" b="0" dirty="0">
                <a:solidFill>
                  <a:schemeClr val="bg1"/>
                </a:solidFill>
              </a:rPr>
              <a:t>a </a:t>
            </a:r>
            <a:r>
              <a:rPr lang="it-IT" sz="1400" b="0" dirty="0" err="1">
                <a:solidFill>
                  <a:schemeClr val="bg1"/>
                </a:solidFill>
              </a:rPr>
              <a:t>comparison</a:t>
            </a:r>
            <a:endParaRPr lang="it-IT" sz="1400" b="0" dirty="0">
              <a:solidFill>
                <a:srgbClr val="002060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BB6779F-9087-8540-A00A-234E839D2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BF72BD-A8E9-EA40-BD6B-5A9961F381DD}" type="slidenum">
              <a:rPr lang="it-IT" altLang="it-IT" smtClean="0"/>
              <a:pPr>
                <a:defRPr/>
              </a:pPr>
              <a:t>21</a:t>
            </a:fld>
            <a:endParaRPr lang="it-IT" altLang="it-IT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47F6C0-8521-7F41-BBBF-F672470B8EB3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2171791" y="5419753"/>
            <a:ext cx="985619" cy="9856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8B97C6-FC91-2A48-83A5-213F09300D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358" y="5003299"/>
            <a:ext cx="727590" cy="72759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695B9998-86E5-7E4E-8209-3D53C2C9E3FC}"/>
              </a:ext>
            </a:extLst>
          </p:cNvPr>
          <p:cNvSpPr/>
          <p:nvPr/>
        </p:nvSpPr>
        <p:spPr>
          <a:xfrm>
            <a:off x="1008270" y="2826971"/>
            <a:ext cx="522604" cy="56370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0" dirty="0"/>
              <a:t>T</a:t>
            </a:r>
            <a:r>
              <a:rPr lang="en-GB" sz="1400" b="0" baseline="-25000" dirty="0"/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5DB863F-11FB-1944-BC0E-AA91E97E0890}"/>
              </a:ext>
            </a:extLst>
          </p:cNvPr>
          <p:cNvSpPr/>
          <p:nvPr/>
        </p:nvSpPr>
        <p:spPr>
          <a:xfrm>
            <a:off x="1014369" y="3626040"/>
            <a:ext cx="542670" cy="54551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0" dirty="0"/>
              <a:t>T</a:t>
            </a:r>
            <a:r>
              <a:rPr lang="en-GB" sz="1600" b="0" baseline="-25000" dirty="0"/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CD2922E-408B-1548-8475-3C2BBF753E80}"/>
              </a:ext>
            </a:extLst>
          </p:cNvPr>
          <p:cNvSpPr/>
          <p:nvPr/>
        </p:nvSpPr>
        <p:spPr>
          <a:xfrm>
            <a:off x="1008270" y="4455031"/>
            <a:ext cx="537920" cy="54024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0" dirty="0"/>
              <a:t>T</a:t>
            </a:r>
            <a:r>
              <a:rPr lang="en-GB" sz="1400" b="0" baseline="-25000" dirty="0"/>
              <a:t>3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F64C21C-66E0-2C45-8705-99405E6A52A4}"/>
              </a:ext>
            </a:extLst>
          </p:cNvPr>
          <p:cNvCxnSpPr>
            <a:cxnSpLocks/>
            <a:stCxn id="16" idx="6"/>
            <a:endCxn id="29" idx="1"/>
          </p:cNvCxnSpPr>
          <p:nvPr/>
        </p:nvCxnSpPr>
        <p:spPr>
          <a:xfrm>
            <a:off x="1557039" y="3898799"/>
            <a:ext cx="1089769" cy="42913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2BC9CD8-3600-2748-9995-D67A0D4B2254}"/>
              </a:ext>
            </a:extLst>
          </p:cNvPr>
          <p:cNvCxnSpPr>
            <a:cxnSpLocks/>
            <a:stCxn id="15" idx="6"/>
            <a:endCxn id="28" idx="1"/>
          </p:cNvCxnSpPr>
          <p:nvPr/>
        </p:nvCxnSpPr>
        <p:spPr>
          <a:xfrm>
            <a:off x="1530874" y="3108823"/>
            <a:ext cx="1088616" cy="251385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4C6F2F6-E39E-7B47-A5E3-289FB37B4CEF}"/>
              </a:ext>
            </a:extLst>
          </p:cNvPr>
          <p:cNvCxnSpPr>
            <a:cxnSpLocks/>
            <a:stCxn id="15" idx="6"/>
            <a:endCxn id="27" idx="1"/>
          </p:cNvCxnSpPr>
          <p:nvPr/>
        </p:nvCxnSpPr>
        <p:spPr>
          <a:xfrm flipV="1">
            <a:off x="1530874" y="2756041"/>
            <a:ext cx="1093136" cy="352782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4C12533-733F-2B44-95CE-E3778387AB47}"/>
              </a:ext>
            </a:extLst>
          </p:cNvPr>
          <p:cNvCxnSpPr>
            <a:cxnSpLocks/>
            <a:stCxn id="16" idx="6"/>
            <a:endCxn id="28" idx="1"/>
          </p:cNvCxnSpPr>
          <p:nvPr/>
        </p:nvCxnSpPr>
        <p:spPr>
          <a:xfrm flipV="1">
            <a:off x="1557039" y="3360208"/>
            <a:ext cx="1062451" cy="538591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201EBBD-6F43-A54B-B9F1-FE8AD6BCD2C8}"/>
              </a:ext>
            </a:extLst>
          </p:cNvPr>
          <p:cNvCxnSpPr>
            <a:cxnSpLocks/>
            <a:stCxn id="17" idx="6"/>
            <a:endCxn id="28" idx="1"/>
          </p:cNvCxnSpPr>
          <p:nvPr/>
        </p:nvCxnSpPr>
        <p:spPr>
          <a:xfrm flipV="1">
            <a:off x="1546190" y="3360208"/>
            <a:ext cx="1073300" cy="1364947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66C04B8-1044-FE46-82FD-CDDBBC7267DF}"/>
              </a:ext>
            </a:extLst>
          </p:cNvPr>
          <p:cNvCxnSpPr>
            <a:cxnSpLocks/>
            <a:stCxn id="17" idx="6"/>
            <a:endCxn id="31" idx="1"/>
          </p:cNvCxnSpPr>
          <p:nvPr/>
        </p:nvCxnSpPr>
        <p:spPr>
          <a:xfrm>
            <a:off x="1546190" y="4725155"/>
            <a:ext cx="1114364" cy="435307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8B1FDCB-E6FE-2147-9361-0E0161A3A19A}"/>
              </a:ext>
            </a:extLst>
          </p:cNvPr>
          <p:cNvCxnSpPr>
            <a:cxnSpLocks/>
            <a:stCxn id="17" idx="6"/>
            <a:endCxn id="30" idx="1"/>
          </p:cNvCxnSpPr>
          <p:nvPr/>
        </p:nvCxnSpPr>
        <p:spPr>
          <a:xfrm flipV="1">
            <a:off x="1546190" y="4552194"/>
            <a:ext cx="1111596" cy="172961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35CA0CA9-3431-AC45-9367-67C3C8BC1985}"/>
              </a:ext>
            </a:extLst>
          </p:cNvPr>
          <p:cNvSpPr/>
          <p:nvPr/>
        </p:nvSpPr>
        <p:spPr>
          <a:xfrm>
            <a:off x="179512" y="4788919"/>
            <a:ext cx="7518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0" dirty="0">
                <a:solidFill>
                  <a:srgbClr val="002060"/>
                </a:solidFill>
              </a:rPr>
              <a:t>Tweets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0943367-169F-0049-B81A-6546B8C19213}"/>
              </a:ext>
            </a:extLst>
          </p:cNvPr>
          <p:cNvSpPr/>
          <p:nvPr/>
        </p:nvSpPr>
        <p:spPr>
          <a:xfrm>
            <a:off x="1906450" y="5320049"/>
            <a:ext cx="9412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0" dirty="0">
                <a:solidFill>
                  <a:srgbClr val="002060"/>
                </a:solidFill>
              </a:rPr>
              <a:t>Hashtags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E21172D-62FF-F740-8581-881D64E2A458}"/>
              </a:ext>
            </a:extLst>
          </p:cNvPr>
          <p:cNvSpPr/>
          <p:nvPr/>
        </p:nvSpPr>
        <p:spPr>
          <a:xfrm>
            <a:off x="2624010" y="2549409"/>
            <a:ext cx="521877" cy="41326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0" dirty="0"/>
              <a:t>H</a:t>
            </a:r>
            <a:r>
              <a:rPr lang="en-GB" b="0" baseline="-25000" dirty="0"/>
              <a:t>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9D67E5C-E63E-374E-AE01-BA955255AF5C}"/>
              </a:ext>
            </a:extLst>
          </p:cNvPr>
          <p:cNvSpPr/>
          <p:nvPr/>
        </p:nvSpPr>
        <p:spPr>
          <a:xfrm>
            <a:off x="2619490" y="3153576"/>
            <a:ext cx="497640" cy="41326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0" dirty="0"/>
              <a:t>H</a:t>
            </a:r>
            <a:r>
              <a:rPr lang="en-GB" b="0" baseline="-25000" dirty="0"/>
              <a:t>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18E130C-3C9C-AE40-B06B-88EC44239BB9}"/>
              </a:ext>
            </a:extLst>
          </p:cNvPr>
          <p:cNvSpPr/>
          <p:nvPr/>
        </p:nvSpPr>
        <p:spPr>
          <a:xfrm>
            <a:off x="2646808" y="3735080"/>
            <a:ext cx="444987" cy="41326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0" dirty="0"/>
              <a:t>H</a:t>
            </a:r>
            <a:r>
              <a:rPr lang="en-GB" b="0" baseline="-25000" dirty="0"/>
              <a:t>3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EF4F39A-54BB-7C48-A696-D5820110DFD6}"/>
              </a:ext>
            </a:extLst>
          </p:cNvPr>
          <p:cNvSpPr/>
          <p:nvPr/>
        </p:nvSpPr>
        <p:spPr>
          <a:xfrm>
            <a:off x="2657786" y="4345562"/>
            <a:ext cx="499624" cy="41326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0" dirty="0"/>
              <a:t>H</a:t>
            </a:r>
            <a:r>
              <a:rPr lang="en-GB" b="0" baseline="-25000" dirty="0"/>
              <a:t>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72D6864-5A80-6341-88A9-C38BFFD26D6C}"/>
              </a:ext>
            </a:extLst>
          </p:cNvPr>
          <p:cNvSpPr/>
          <p:nvPr/>
        </p:nvSpPr>
        <p:spPr>
          <a:xfrm>
            <a:off x="2660554" y="4953830"/>
            <a:ext cx="496856" cy="413264"/>
          </a:xfrm>
          <a:prstGeom prst="rect">
            <a:avLst/>
          </a:prstGeom>
          <a:solidFill>
            <a:srgbClr val="FF4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0" dirty="0"/>
              <a:t>H</a:t>
            </a:r>
            <a:r>
              <a:rPr lang="en-GB" b="0" baseline="-25000" dirty="0"/>
              <a:t>5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AA20D65-E71D-5E49-A7AF-1B55C6245D56}"/>
              </a:ext>
            </a:extLst>
          </p:cNvPr>
          <p:cNvCxnSpPr>
            <a:cxnSpLocks/>
            <a:stCxn id="16" idx="6"/>
            <a:endCxn id="30" idx="1"/>
          </p:cNvCxnSpPr>
          <p:nvPr/>
        </p:nvCxnSpPr>
        <p:spPr>
          <a:xfrm>
            <a:off x="1557039" y="3898799"/>
            <a:ext cx="1100747" cy="653395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3703A2D-F031-044C-8B42-F6EDE125FD09}"/>
              </a:ext>
            </a:extLst>
          </p:cNvPr>
          <p:cNvCxnSpPr>
            <a:cxnSpLocks/>
            <a:stCxn id="16" idx="6"/>
            <a:endCxn id="27" idx="1"/>
          </p:cNvCxnSpPr>
          <p:nvPr/>
        </p:nvCxnSpPr>
        <p:spPr>
          <a:xfrm flipV="1">
            <a:off x="1557039" y="2756041"/>
            <a:ext cx="1066971" cy="1142758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B7F5D1AD-972B-C04E-9DA2-2A98E6DBBE28}"/>
              </a:ext>
            </a:extLst>
          </p:cNvPr>
          <p:cNvSpPr txBox="1"/>
          <p:nvPr/>
        </p:nvSpPr>
        <p:spPr>
          <a:xfrm>
            <a:off x="786402" y="1846690"/>
            <a:ext cx="257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0" dirty="0">
                <a:solidFill>
                  <a:srgbClr val="002060"/>
                </a:solidFill>
              </a:rPr>
              <a:t> bipartite network </a:t>
            </a:r>
            <a:r>
              <a:rPr lang="en-GB" i="1" dirty="0" err="1">
                <a:solidFill>
                  <a:srgbClr val="C00000"/>
                </a:solidFill>
              </a:rPr>
              <a:t>P</a:t>
            </a:r>
            <a:r>
              <a:rPr lang="en-GB" b="0" i="1" baseline="-25000" dirty="0" err="1">
                <a:solidFill>
                  <a:srgbClr val="C00000"/>
                </a:solidFill>
              </a:rPr>
              <a:t>wd</a:t>
            </a:r>
            <a:endParaRPr lang="en-GB" b="0" i="1" baseline="-25000" dirty="0">
              <a:solidFill>
                <a:srgbClr val="002060"/>
              </a:solidFill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20AE9DA9-7EAD-C643-94D8-159C558E4109}"/>
              </a:ext>
            </a:extLst>
          </p:cNvPr>
          <p:cNvCxnSpPr/>
          <p:nvPr/>
        </p:nvCxnSpPr>
        <p:spPr bwMode="auto">
          <a:xfrm>
            <a:off x="3707904" y="1412776"/>
            <a:ext cx="0" cy="489654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0719D58-ADE5-1D4E-A7CD-4DC704478FFD}"/>
              </a:ext>
            </a:extLst>
          </p:cNvPr>
          <p:cNvCxnSpPr>
            <a:cxnSpLocks/>
          </p:cNvCxnSpPr>
          <p:nvPr/>
        </p:nvCxnSpPr>
        <p:spPr bwMode="auto">
          <a:xfrm flipV="1">
            <a:off x="3707904" y="3854846"/>
            <a:ext cx="5184576" cy="62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7" name="Striped Right Arrow 76">
            <a:extLst>
              <a:ext uri="{FF2B5EF4-FFF2-40B4-BE49-F238E27FC236}">
                <a16:creationId xmlns:a16="http://schemas.microsoft.com/office/drawing/2014/main" id="{0D7D12BF-CB66-4849-9C53-14F2C78B6CF6}"/>
              </a:ext>
            </a:extLst>
          </p:cNvPr>
          <p:cNvSpPr/>
          <p:nvPr/>
        </p:nvSpPr>
        <p:spPr>
          <a:xfrm rot="19549572">
            <a:off x="3313247" y="2863826"/>
            <a:ext cx="788098" cy="64594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/>
          </a:p>
        </p:txBody>
      </p:sp>
      <p:sp>
        <p:nvSpPr>
          <p:cNvPr id="78" name="Striped Right Arrow 77">
            <a:extLst>
              <a:ext uri="{FF2B5EF4-FFF2-40B4-BE49-F238E27FC236}">
                <a16:creationId xmlns:a16="http://schemas.microsoft.com/office/drawing/2014/main" id="{A5A71449-0ED0-9141-AD33-17552BEB139D}"/>
              </a:ext>
            </a:extLst>
          </p:cNvPr>
          <p:cNvSpPr/>
          <p:nvPr/>
        </p:nvSpPr>
        <p:spPr>
          <a:xfrm rot="2449409">
            <a:off x="3367484" y="4121655"/>
            <a:ext cx="788098" cy="64594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94151637-ECE3-C940-BBD8-237C0FF18717}"/>
              </a:ext>
            </a:extLst>
          </p:cNvPr>
          <p:cNvSpPr/>
          <p:nvPr/>
        </p:nvSpPr>
        <p:spPr>
          <a:xfrm>
            <a:off x="5552421" y="4579558"/>
            <a:ext cx="522604" cy="56370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0" dirty="0"/>
              <a:t>T</a:t>
            </a:r>
            <a:r>
              <a:rPr lang="en-GB" sz="1400" b="0" baseline="-25000" dirty="0"/>
              <a:t>1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E3FBCCAD-F3D8-2747-B745-30345ADC4486}"/>
              </a:ext>
            </a:extLst>
          </p:cNvPr>
          <p:cNvSpPr/>
          <p:nvPr/>
        </p:nvSpPr>
        <p:spPr>
          <a:xfrm>
            <a:off x="4982744" y="5491572"/>
            <a:ext cx="542670" cy="54551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0" dirty="0"/>
              <a:t>T</a:t>
            </a:r>
            <a:r>
              <a:rPr lang="en-GB" sz="1600" b="0" baseline="-25000" dirty="0"/>
              <a:t>2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9343B8A7-66A4-8747-A1DD-83CB46F72D6C}"/>
              </a:ext>
            </a:extLst>
          </p:cNvPr>
          <p:cNvSpPr/>
          <p:nvPr/>
        </p:nvSpPr>
        <p:spPr>
          <a:xfrm>
            <a:off x="6095223" y="5498622"/>
            <a:ext cx="537920" cy="54024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0" dirty="0"/>
              <a:t>T</a:t>
            </a:r>
            <a:r>
              <a:rPr lang="en-GB" sz="1400" b="0" baseline="-25000" dirty="0"/>
              <a:t>3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36767BBB-2F99-484B-B592-520D1AF908BC}"/>
              </a:ext>
            </a:extLst>
          </p:cNvPr>
          <p:cNvCxnSpPr>
            <a:cxnSpLocks/>
            <a:stCxn id="80" idx="0"/>
            <a:endCxn id="79" idx="3"/>
          </p:cNvCxnSpPr>
          <p:nvPr/>
        </p:nvCxnSpPr>
        <p:spPr>
          <a:xfrm flipV="1">
            <a:off x="5254079" y="5060709"/>
            <a:ext cx="374876" cy="430863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1F91214C-0C35-C546-AD6D-AE482D6103C4}"/>
              </a:ext>
            </a:extLst>
          </p:cNvPr>
          <p:cNvCxnSpPr>
            <a:cxnSpLocks/>
            <a:stCxn id="81" idx="0"/>
            <a:endCxn id="79" idx="5"/>
          </p:cNvCxnSpPr>
          <p:nvPr/>
        </p:nvCxnSpPr>
        <p:spPr>
          <a:xfrm flipH="1" flipV="1">
            <a:off x="5998491" y="5060709"/>
            <a:ext cx="365692" cy="437913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4F7A454-2707-0B40-81CE-B660347EEA86}"/>
              </a:ext>
            </a:extLst>
          </p:cNvPr>
          <p:cNvCxnSpPr>
            <a:cxnSpLocks/>
            <a:stCxn id="81" idx="2"/>
            <a:endCxn id="80" idx="6"/>
          </p:cNvCxnSpPr>
          <p:nvPr/>
        </p:nvCxnSpPr>
        <p:spPr>
          <a:xfrm flipH="1" flipV="1">
            <a:off x="5525414" y="5764331"/>
            <a:ext cx="569809" cy="4415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BA6AD6B5-0C17-0D4B-A27B-CFF8A0B09E49}"/>
              </a:ext>
            </a:extLst>
          </p:cNvPr>
          <p:cNvSpPr txBox="1"/>
          <p:nvPr/>
        </p:nvSpPr>
        <p:spPr>
          <a:xfrm>
            <a:off x="5673375" y="3959830"/>
            <a:ext cx="3159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0" dirty="0">
                <a:solidFill>
                  <a:srgbClr val="002060"/>
                </a:solidFill>
              </a:rPr>
              <a:t> projection on tweets </a:t>
            </a:r>
            <a:r>
              <a:rPr lang="en-GB" i="1" dirty="0" err="1">
                <a:solidFill>
                  <a:srgbClr val="C00000"/>
                </a:solidFill>
              </a:rPr>
              <a:t>P</a:t>
            </a:r>
            <a:r>
              <a:rPr lang="en-GB" b="0" i="1" baseline="-25000" dirty="0" err="1">
                <a:solidFill>
                  <a:srgbClr val="C00000"/>
                </a:solidFill>
              </a:rPr>
              <a:t>dd</a:t>
            </a:r>
            <a:endParaRPr lang="en-GB" b="0" i="1" baseline="-25000" dirty="0">
              <a:solidFill>
                <a:srgbClr val="00206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B78D924-A633-8D46-9DCB-26913CE9A8CA}"/>
              </a:ext>
            </a:extLst>
          </p:cNvPr>
          <p:cNvSpPr txBox="1"/>
          <p:nvPr/>
        </p:nvSpPr>
        <p:spPr>
          <a:xfrm>
            <a:off x="5527661" y="3374244"/>
            <a:ext cx="3159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0" dirty="0">
                <a:solidFill>
                  <a:srgbClr val="002060"/>
                </a:solidFill>
              </a:rPr>
              <a:t> projection on hashtags </a:t>
            </a:r>
            <a:r>
              <a:rPr lang="en-GB" i="1" dirty="0" err="1">
                <a:solidFill>
                  <a:srgbClr val="C00000"/>
                </a:solidFill>
              </a:rPr>
              <a:t>P</a:t>
            </a:r>
            <a:r>
              <a:rPr lang="en-GB" b="0" i="1" baseline="-25000" dirty="0" err="1">
                <a:solidFill>
                  <a:srgbClr val="C00000"/>
                </a:solidFill>
              </a:rPr>
              <a:t>ww</a:t>
            </a:r>
            <a:endParaRPr lang="en-GB" b="0" i="1" baseline="-25000" dirty="0">
              <a:solidFill>
                <a:srgbClr val="002060"/>
              </a:solidFill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C6F78442-153D-FC46-B694-1A1F5B2929F2}"/>
              </a:ext>
            </a:extLst>
          </p:cNvPr>
          <p:cNvSpPr/>
          <p:nvPr/>
        </p:nvSpPr>
        <p:spPr>
          <a:xfrm>
            <a:off x="5893880" y="1541223"/>
            <a:ext cx="521877" cy="41326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0" dirty="0"/>
              <a:t>H</a:t>
            </a:r>
            <a:r>
              <a:rPr lang="en-GB" b="0" baseline="-25000" dirty="0"/>
              <a:t>1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D18BF827-EC01-2441-B77A-92D855C6816F}"/>
              </a:ext>
            </a:extLst>
          </p:cNvPr>
          <p:cNvSpPr/>
          <p:nvPr/>
        </p:nvSpPr>
        <p:spPr>
          <a:xfrm>
            <a:off x="4755255" y="2068345"/>
            <a:ext cx="497640" cy="41326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0" dirty="0"/>
              <a:t>H</a:t>
            </a:r>
            <a:r>
              <a:rPr lang="en-GB" b="0" baseline="-25000" dirty="0"/>
              <a:t>2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F03C13F5-6C50-9D40-8BAF-EAF4F0516DEF}"/>
              </a:ext>
            </a:extLst>
          </p:cNvPr>
          <p:cNvSpPr/>
          <p:nvPr/>
        </p:nvSpPr>
        <p:spPr>
          <a:xfrm>
            <a:off x="5500382" y="2779499"/>
            <a:ext cx="444987" cy="41326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0" dirty="0"/>
              <a:t>H</a:t>
            </a:r>
            <a:r>
              <a:rPr lang="en-GB" b="0" baseline="-25000" dirty="0"/>
              <a:t>3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1FE62456-019D-DE49-A399-7FFA458665B3}"/>
              </a:ext>
            </a:extLst>
          </p:cNvPr>
          <p:cNvSpPr/>
          <p:nvPr/>
        </p:nvSpPr>
        <p:spPr>
          <a:xfrm>
            <a:off x="6489680" y="2784899"/>
            <a:ext cx="499624" cy="41326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0" dirty="0"/>
              <a:t>H</a:t>
            </a:r>
            <a:r>
              <a:rPr lang="en-GB" b="0" baseline="-25000" dirty="0"/>
              <a:t>4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9898BD19-A1E0-7844-AE86-C40BAC09971E}"/>
              </a:ext>
            </a:extLst>
          </p:cNvPr>
          <p:cNvSpPr/>
          <p:nvPr/>
        </p:nvSpPr>
        <p:spPr>
          <a:xfrm>
            <a:off x="7252262" y="2062075"/>
            <a:ext cx="496856" cy="413264"/>
          </a:xfrm>
          <a:prstGeom prst="rect">
            <a:avLst/>
          </a:prstGeom>
          <a:solidFill>
            <a:srgbClr val="FF4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0" dirty="0"/>
              <a:t>H</a:t>
            </a:r>
            <a:r>
              <a:rPr lang="en-GB" b="0" baseline="-25000" dirty="0"/>
              <a:t>5</a:t>
            </a: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DE87366C-D6DB-C143-81D8-49E55C0FEBB1}"/>
              </a:ext>
            </a:extLst>
          </p:cNvPr>
          <p:cNvCxnSpPr>
            <a:cxnSpLocks/>
            <a:stCxn id="96" idx="0"/>
            <a:endCxn id="94" idx="2"/>
          </p:cNvCxnSpPr>
          <p:nvPr/>
        </p:nvCxnSpPr>
        <p:spPr>
          <a:xfrm flipV="1">
            <a:off x="5722876" y="1954487"/>
            <a:ext cx="431943" cy="825012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D4ADA071-56FF-2845-B369-FB6CBFB38180}"/>
              </a:ext>
            </a:extLst>
          </p:cNvPr>
          <p:cNvCxnSpPr>
            <a:cxnSpLocks/>
            <a:stCxn id="97" idx="0"/>
            <a:endCxn id="94" idx="2"/>
          </p:cNvCxnSpPr>
          <p:nvPr/>
        </p:nvCxnSpPr>
        <p:spPr>
          <a:xfrm flipH="1" flipV="1">
            <a:off x="6154819" y="1954487"/>
            <a:ext cx="584673" cy="830412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1E6EF2F5-6E16-D346-8F65-0838421017A7}"/>
              </a:ext>
            </a:extLst>
          </p:cNvPr>
          <p:cNvCxnSpPr>
            <a:cxnSpLocks/>
            <a:stCxn id="95" idx="0"/>
            <a:endCxn id="94" idx="1"/>
          </p:cNvCxnSpPr>
          <p:nvPr/>
        </p:nvCxnSpPr>
        <p:spPr>
          <a:xfrm flipV="1">
            <a:off x="5004075" y="1747855"/>
            <a:ext cx="889805" cy="32049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6DF11A30-0686-2143-910D-816CE032FC13}"/>
              </a:ext>
            </a:extLst>
          </p:cNvPr>
          <p:cNvCxnSpPr>
            <a:cxnSpLocks/>
            <a:stCxn id="95" idx="3"/>
            <a:endCxn id="98" idx="1"/>
          </p:cNvCxnSpPr>
          <p:nvPr/>
        </p:nvCxnSpPr>
        <p:spPr>
          <a:xfrm flipV="1">
            <a:off x="5252895" y="2268707"/>
            <a:ext cx="1999367" cy="627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EC6985BD-C86C-C144-BDAB-CAD284F00B93}"/>
              </a:ext>
            </a:extLst>
          </p:cNvPr>
          <p:cNvCxnSpPr>
            <a:cxnSpLocks/>
            <a:stCxn id="95" idx="2"/>
            <a:endCxn id="96" idx="1"/>
          </p:cNvCxnSpPr>
          <p:nvPr/>
        </p:nvCxnSpPr>
        <p:spPr>
          <a:xfrm>
            <a:off x="5004075" y="2481609"/>
            <a:ext cx="496307" cy="504522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0E27CEC5-DF02-574C-92AF-93D995CEBC70}"/>
              </a:ext>
            </a:extLst>
          </p:cNvPr>
          <p:cNvCxnSpPr>
            <a:cxnSpLocks/>
            <a:stCxn id="95" idx="3"/>
            <a:endCxn id="97" idx="0"/>
          </p:cNvCxnSpPr>
          <p:nvPr/>
        </p:nvCxnSpPr>
        <p:spPr>
          <a:xfrm>
            <a:off x="5252895" y="2274977"/>
            <a:ext cx="1486597" cy="509922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8E610D9B-21D5-EA42-854E-24F2C29DEECA}"/>
              </a:ext>
            </a:extLst>
          </p:cNvPr>
          <p:cNvCxnSpPr>
            <a:cxnSpLocks/>
            <a:stCxn id="96" idx="3"/>
            <a:endCxn id="97" idx="1"/>
          </p:cNvCxnSpPr>
          <p:nvPr/>
        </p:nvCxnSpPr>
        <p:spPr>
          <a:xfrm>
            <a:off x="5945369" y="2986131"/>
            <a:ext cx="544311" cy="540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B7D7B96D-84E7-974F-88BA-C452270E3918}"/>
              </a:ext>
            </a:extLst>
          </p:cNvPr>
          <p:cNvCxnSpPr>
            <a:cxnSpLocks/>
            <a:stCxn id="98" idx="2"/>
            <a:endCxn id="97" idx="3"/>
          </p:cNvCxnSpPr>
          <p:nvPr/>
        </p:nvCxnSpPr>
        <p:spPr>
          <a:xfrm flipH="1">
            <a:off x="6989304" y="2475339"/>
            <a:ext cx="511386" cy="516192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3795826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4D3820-5DC5-784F-9A31-E1DC092C68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t="7476" b="15744"/>
          <a:stretch/>
        </p:blipFill>
        <p:spPr>
          <a:xfrm>
            <a:off x="121995" y="1125537"/>
            <a:ext cx="8805981" cy="5088219"/>
          </a:xfrm>
          <a:prstGeom prst="rect">
            <a:avLst/>
          </a:prstGeom>
        </p:spPr>
      </p:pic>
      <p:sp>
        <p:nvSpPr>
          <p:cNvPr id="17409" name="Rectangle 2">
            <a:extLst>
              <a:ext uri="{FF2B5EF4-FFF2-40B4-BE49-F238E27FC236}">
                <a16:creationId xmlns:a16="http://schemas.microsoft.com/office/drawing/2014/main" id="{80C8F608-BD5E-2B4D-B448-817CFF840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6838" y="-100013"/>
            <a:ext cx="9251951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it-IT" sz="2400">
              <a:solidFill>
                <a:schemeClr val="bg1"/>
              </a:solidFill>
            </a:endParaRPr>
          </a:p>
        </p:txBody>
      </p:sp>
      <p:pic>
        <p:nvPicPr>
          <p:cNvPr id="17410" name="Picture 3" descr="SigilloLogoLAST_WhiteOK">
            <a:extLst>
              <a:ext uri="{FF2B5EF4-FFF2-40B4-BE49-F238E27FC236}">
                <a16:creationId xmlns:a16="http://schemas.microsoft.com/office/drawing/2014/main" id="{A13E673F-AE9B-A841-B3EC-1BE42250F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8">
            <a:extLst>
              <a:ext uri="{FF2B5EF4-FFF2-40B4-BE49-F238E27FC236}">
                <a16:creationId xmlns:a16="http://schemas.microsoft.com/office/drawing/2014/main" id="{91A84E79-9A69-614F-A110-7BAD98E2E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0647" y="164912"/>
            <a:ext cx="37834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b="0" dirty="0" err="1">
                <a:solidFill>
                  <a:schemeClr val="bg1"/>
                </a:solidFill>
              </a:rPr>
              <a:t>Projection</a:t>
            </a:r>
            <a:r>
              <a:rPr lang="it-IT" altLang="it-IT" b="0" dirty="0">
                <a:solidFill>
                  <a:schemeClr val="bg1"/>
                </a:solidFill>
              </a:rPr>
              <a:t> on </a:t>
            </a:r>
            <a:r>
              <a:rPr lang="it-IT" altLang="it-IT" b="0" dirty="0" err="1">
                <a:solidFill>
                  <a:schemeClr val="bg1"/>
                </a:solidFill>
              </a:rPr>
              <a:t>words</a:t>
            </a:r>
            <a:endParaRPr lang="it-IT" altLang="it-IT" b="0" dirty="0">
              <a:solidFill>
                <a:schemeClr val="bg1"/>
              </a:solidFill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600" b="0" dirty="0">
                <a:solidFill>
                  <a:schemeClr val="bg1"/>
                </a:solidFill>
              </a:rPr>
              <a:t>an </a:t>
            </a:r>
            <a:r>
              <a:rPr lang="it-IT" altLang="it-IT" sz="1600" b="0" dirty="0" err="1">
                <a:solidFill>
                  <a:schemeClr val="bg1"/>
                </a:solidFill>
              </a:rPr>
              <a:t>example</a:t>
            </a:r>
            <a:endParaRPr lang="it-IT" altLang="it-IT" sz="1600" b="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BB6779F-9087-8540-A00A-234E839D2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BF72BD-A8E9-EA40-BD6B-5A9961F381DD}" type="slidenum">
              <a:rPr lang="it-IT" altLang="it-IT" smtClean="0"/>
              <a:pPr>
                <a:defRPr/>
              </a:pPr>
              <a:t>22</a:t>
            </a:fld>
            <a:endParaRPr lang="it-IT" altLang="it-I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5F70C3-EABE-164E-AA61-38869CCBF628}"/>
              </a:ext>
            </a:extLst>
          </p:cNvPr>
          <p:cNvSpPr txBox="1"/>
          <p:nvPr/>
        </p:nvSpPr>
        <p:spPr>
          <a:xfrm>
            <a:off x="682190" y="6213757"/>
            <a:ext cx="4323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dirty="0">
                <a:solidFill>
                  <a:srgbClr val="002060"/>
                </a:solidFill>
              </a:rPr>
              <a:t>#</a:t>
            </a:r>
            <a:r>
              <a:rPr lang="en-GB" sz="1600" b="0" dirty="0" err="1">
                <a:solidFill>
                  <a:srgbClr val="002060"/>
                </a:solidFill>
              </a:rPr>
              <a:t>metoo</a:t>
            </a:r>
            <a:r>
              <a:rPr lang="en-GB" sz="1600" b="0" dirty="0">
                <a:solidFill>
                  <a:srgbClr val="002060"/>
                </a:solidFill>
              </a:rPr>
              <a:t> tweets</a:t>
            </a:r>
            <a:endParaRPr lang="en-GB" b="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38942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>
            <a:extLst>
              <a:ext uri="{FF2B5EF4-FFF2-40B4-BE49-F238E27FC236}">
                <a16:creationId xmlns:a16="http://schemas.microsoft.com/office/drawing/2014/main" id="{66876441-889E-4740-A36E-CEA6E8AF9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2174875"/>
            <a:ext cx="7772400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400" b="0" dirty="0" err="1">
                <a:solidFill>
                  <a:schemeClr val="bg1"/>
                </a:solidFill>
              </a:rPr>
              <a:t>Sentiment</a:t>
            </a:r>
            <a:r>
              <a:rPr lang="it-IT" altLang="it-IT" sz="4400" b="0" dirty="0">
                <a:solidFill>
                  <a:schemeClr val="bg1"/>
                </a:solidFill>
              </a:rPr>
              <a:t> </a:t>
            </a:r>
            <a:r>
              <a:rPr lang="it-IT" altLang="it-IT" sz="4400" b="0" dirty="0" err="1">
                <a:solidFill>
                  <a:schemeClr val="bg1"/>
                </a:solidFill>
              </a:rPr>
              <a:t>analysis</a:t>
            </a:r>
            <a:endParaRPr lang="it-IT" altLang="it-IT" sz="4400" b="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0" dirty="0" err="1">
                <a:solidFill>
                  <a:schemeClr val="bg1"/>
                </a:solidFill>
              </a:rPr>
              <a:t>adding</a:t>
            </a:r>
            <a:r>
              <a:rPr lang="it-IT" altLang="it-IT" sz="2000" b="0" dirty="0">
                <a:solidFill>
                  <a:schemeClr val="bg1"/>
                </a:solidFill>
              </a:rPr>
              <a:t> </a:t>
            </a:r>
            <a:r>
              <a:rPr lang="it-IT" altLang="it-IT" sz="2000" b="0" dirty="0" err="1">
                <a:solidFill>
                  <a:schemeClr val="bg1"/>
                </a:solidFill>
              </a:rPr>
              <a:t>useful</a:t>
            </a:r>
            <a:r>
              <a:rPr lang="it-IT" altLang="it-IT" sz="2000" b="0" dirty="0">
                <a:solidFill>
                  <a:schemeClr val="bg1"/>
                </a:solidFill>
              </a:rPr>
              <a:t> </a:t>
            </a:r>
            <a:r>
              <a:rPr lang="it-IT" altLang="it-IT" sz="2000" b="0" dirty="0" err="1">
                <a:solidFill>
                  <a:schemeClr val="bg1"/>
                </a:solidFill>
              </a:rPr>
              <a:t>insights</a:t>
            </a:r>
            <a:r>
              <a:rPr lang="it-IT" altLang="it-IT" sz="2000" b="0" dirty="0">
                <a:solidFill>
                  <a:schemeClr val="bg1"/>
                </a:solidFill>
              </a:rPr>
              <a:t> to </a:t>
            </a:r>
            <a:r>
              <a:rPr lang="it-IT" altLang="it-IT" sz="2000" b="0" dirty="0" err="1">
                <a:solidFill>
                  <a:schemeClr val="bg1"/>
                </a:solidFill>
              </a:rPr>
              <a:t>your</a:t>
            </a:r>
            <a:r>
              <a:rPr lang="it-IT" altLang="it-IT" sz="2000" b="0" dirty="0">
                <a:solidFill>
                  <a:schemeClr val="bg1"/>
                </a:solidFill>
              </a:rPr>
              <a:t> data</a:t>
            </a:r>
            <a:endParaRPr lang="it-IT" altLang="it-IT" sz="2800" b="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FFF674-B4E3-B344-994D-D19597383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200E5-D3BB-874B-B4C1-68937B3775A7}" type="slidenum">
              <a:rPr lang="it-IT" altLang="it-IT" smtClean="0"/>
              <a:pPr>
                <a:defRPr/>
              </a:pPr>
              <a:t>23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85544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80C8F608-BD5E-2B4D-B448-817CFF840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6838" y="-100013"/>
            <a:ext cx="9251951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it-IT" sz="2400">
              <a:solidFill>
                <a:schemeClr val="bg1"/>
              </a:solidFill>
            </a:endParaRPr>
          </a:p>
        </p:txBody>
      </p:sp>
      <p:pic>
        <p:nvPicPr>
          <p:cNvPr id="17410" name="Picture 3" descr="SigilloLogoLAST_WhiteOK">
            <a:extLst>
              <a:ext uri="{FF2B5EF4-FFF2-40B4-BE49-F238E27FC236}">
                <a16:creationId xmlns:a16="http://schemas.microsoft.com/office/drawing/2014/main" id="{A13E673F-AE9B-A841-B3EC-1BE42250F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8">
            <a:extLst>
              <a:ext uri="{FF2B5EF4-FFF2-40B4-BE49-F238E27FC236}">
                <a16:creationId xmlns:a16="http://schemas.microsoft.com/office/drawing/2014/main" id="{91A84E79-9A69-614F-A110-7BAD98E2E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0903" y="252413"/>
            <a:ext cx="476451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 dirty="0">
                <a:solidFill>
                  <a:schemeClr val="bg1"/>
                </a:solidFill>
              </a:rPr>
              <a:t>Socio-</a:t>
            </a:r>
            <a:r>
              <a:rPr lang="it-IT" altLang="it-IT" sz="2800" b="0" dirty="0" err="1">
                <a:solidFill>
                  <a:schemeClr val="bg1"/>
                </a:solidFill>
              </a:rPr>
              <a:t>psychological</a:t>
            </a:r>
            <a:r>
              <a:rPr lang="it-IT" altLang="it-IT" sz="2800" b="0" dirty="0">
                <a:solidFill>
                  <a:schemeClr val="bg1"/>
                </a:solidFill>
              </a:rPr>
              <a:t> </a:t>
            </a:r>
            <a:r>
              <a:rPr lang="it-IT" altLang="it-IT" sz="2800" b="0" dirty="0" err="1">
                <a:solidFill>
                  <a:schemeClr val="bg1"/>
                </a:solidFill>
              </a:rPr>
              <a:t>markers</a:t>
            </a:r>
            <a:endParaRPr lang="it-IT" altLang="it-IT" sz="2800" b="0" dirty="0">
              <a:solidFill>
                <a:schemeClr val="bg1"/>
              </a:solidFill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800" b="0" dirty="0" err="1">
                <a:solidFill>
                  <a:schemeClr val="bg1"/>
                </a:solidFill>
              </a:rPr>
              <a:t>beyond</a:t>
            </a:r>
            <a:r>
              <a:rPr lang="it-IT" altLang="it-IT" sz="1800" b="0" dirty="0">
                <a:solidFill>
                  <a:schemeClr val="bg1"/>
                </a:solidFill>
              </a:rPr>
              <a:t> </a:t>
            </a:r>
            <a:r>
              <a:rPr lang="it-IT" altLang="it-IT" sz="1800" b="0" dirty="0" err="1">
                <a:solidFill>
                  <a:schemeClr val="bg1"/>
                </a:solidFill>
              </a:rPr>
              <a:t>simple</a:t>
            </a:r>
            <a:r>
              <a:rPr lang="it-IT" altLang="it-IT" sz="1800" b="0" dirty="0">
                <a:solidFill>
                  <a:schemeClr val="bg1"/>
                </a:solidFill>
              </a:rPr>
              <a:t> </a:t>
            </a:r>
            <a:r>
              <a:rPr lang="it-IT" altLang="it-IT" sz="1800" b="0" dirty="0" err="1">
                <a:solidFill>
                  <a:schemeClr val="bg1"/>
                </a:solidFill>
              </a:rPr>
              <a:t>sentiment</a:t>
            </a:r>
            <a:endParaRPr lang="it-IT" altLang="it-IT" sz="1800" b="0" dirty="0">
              <a:solidFill>
                <a:schemeClr val="bg1"/>
              </a:solidFill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BB6779F-9087-8540-A00A-234E839D2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BF72BD-A8E9-EA40-BD6B-5A9961F381DD}" type="slidenum">
              <a:rPr lang="it-IT" altLang="it-IT" smtClean="0"/>
              <a:pPr>
                <a:defRPr/>
              </a:pPr>
              <a:t>24</a:t>
            </a:fld>
            <a:endParaRPr lang="it-IT" altLang="it-IT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6DF211-0FAE-854A-BCD3-0597F67BA8FB}"/>
              </a:ext>
            </a:extLst>
          </p:cNvPr>
          <p:cNvSpPr/>
          <p:nvPr/>
        </p:nvSpPr>
        <p:spPr>
          <a:xfrm>
            <a:off x="539552" y="1434796"/>
            <a:ext cx="814724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q"/>
            </a:pPr>
            <a:r>
              <a:rPr lang="en-GB" sz="2400" b="0" dirty="0">
                <a:solidFill>
                  <a:srgbClr val="002060"/>
                </a:solidFill>
              </a:rPr>
              <a:t> </a:t>
            </a:r>
            <a:r>
              <a:rPr lang="it-IT" sz="2400" b="0" u="sng" dirty="0" err="1">
                <a:solidFill>
                  <a:srgbClr val="C00000"/>
                </a:solidFill>
              </a:rPr>
              <a:t>Sentiment</a:t>
            </a:r>
            <a:r>
              <a:rPr lang="it-IT" sz="2400" b="0" dirty="0">
                <a:solidFill>
                  <a:srgbClr val="C00000"/>
                </a:solidFill>
              </a:rPr>
              <a:t> </a:t>
            </a:r>
            <a:r>
              <a:rPr lang="en-GB" sz="2400" b="0" dirty="0">
                <a:solidFill>
                  <a:srgbClr val="002060"/>
                </a:solidFill>
              </a:rPr>
              <a:t>– e.g., </a:t>
            </a:r>
            <a:r>
              <a:rPr lang="it-IT" sz="2400" b="0" dirty="0">
                <a:solidFill>
                  <a:srgbClr val="002060"/>
                </a:solidFill>
              </a:rPr>
              <a:t>positive, negative, </a:t>
            </a:r>
            <a:r>
              <a:rPr lang="it-IT" sz="2400" b="0" dirty="0" err="1">
                <a:solidFill>
                  <a:srgbClr val="002060"/>
                </a:solidFill>
              </a:rPr>
              <a:t>neutral</a:t>
            </a:r>
            <a:endParaRPr lang="en-GB" sz="2400" b="0" dirty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  <a:buClr>
                <a:srgbClr val="C00000"/>
              </a:buClr>
            </a:pPr>
            <a:r>
              <a:rPr lang="it-IT" sz="2000" b="0" dirty="0">
                <a:solidFill>
                  <a:srgbClr val="002060"/>
                </a:solidFill>
              </a:rPr>
              <a:t>	</a:t>
            </a:r>
            <a:r>
              <a:rPr lang="it-IT" sz="2000" b="0" dirty="0" err="1">
                <a:solidFill>
                  <a:srgbClr val="002060"/>
                </a:solidFill>
              </a:rPr>
              <a:t>enduring</a:t>
            </a:r>
            <a:r>
              <a:rPr lang="it-IT" sz="2000" b="0" dirty="0">
                <a:solidFill>
                  <a:srgbClr val="002060"/>
                </a:solidFill>
              </a:rPr>
              <a:t> cognitive </a:t>
            </a:r>
            <a:r>
              <a:rPr lang="it-IT" sz="2000" b="0" dirty="0" err="1">
                <a:solidFill>
                  <a:srgbClr val="002060"/>
                </a:solidFill>
              </a:rPr>
              <a:t>content</a:t>
            </a:r>
            <a:r>
              <a:rPr lang="it-IT" sz="2000" b="0" dirty="0">
                <a:solidFill>
                  <a:srgbClr val="002060"/>
                </a:solidFill>
              </a:rPr>
              <a:t> </a:t>
            </a:r>
            <a:r>
              <a:rPr lang="it-IT" sz="2000" b="0" dirty="0" err="1">
                <a:solidFill>
                  <a:srgbClr val="002060"/>
                </a:solidFill>
              </a:rPr>
              <a:t>that</a:t>
            </a:r>
            <a:r>
              <a:rPr lang="it-IT" sz="2000" b="0" dirty="0">
                <a:solidFill>
                  <a:srgbClr val="002060"/>
                </a:solidFill>
              </a:rPr>
              <a:t> </a:t>
            </a:r>
            <a:r>
              <a:rPr lang="it-IT" sz="2000" b="0" dirty="0" err="1">
                <a:solidFill>
                  <a:srgbClr val="002060"/>
                </a:solidFill>
              </a:rPr>
              <a:t>defines</a:t>
            </a:r>
            <a:r>
              <a:rPr lang="it-IT" sz="2000" b="0" dirty="0">
                <a:solidFill>
                  <a:srgbClr val="002060"/>
                </a:solidFill>
              </a:rPr>
              <a:t> the </a:t>
            </a:r>
            <a:r>
              <a:rPr lang="it-IT" sz="2000" b="0" dirty="0" err="1">
                <a:solidFill>
                  <a:srgbClr val="002060"/>
                </a:solidFill>
              </a:rPr>
              <a:t>affective</a:t>
            </a:r>
            <a:r>
              <a:rPr lang="it-IT" sz="2000" b="0" dirty="0">
                <a:solidFill>
                  <a:srgbClr val="002060"/>
                </a:solidFill>
              </a:rPr>
              <a:t> state</a:t>
            </a:r>
          </a:p>
          <a:p>
            <a:pPr>
              <a:spcBef>
                <a:spcPts val="600"/>
              </a:spcBef>
              <a:buClr>
                <a:srgbClr val="C00000"/>
              </a:buClr>
            </a:pPr>
            <a:endParaRPr lang="en-GB" sz="200" b="0" dirty="0">
              <a:solidFill>
                <a:srgbClr val="002060"/>
              </a:solidFill>
            </a:endParaRPr>
          </a:p>
          <a:p>
            <a:pPr marL="285750" indent="-285750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q"/>
            </a:pPr>
            <a:r>
              <a:rPr lang="en-GB" sz="2400" b="0" dirty="0">
                <a:solidFill>
                  <a:srgbClr val="C00000"/>
                </a:solidFill>
              </a:rPr>
              <a:t> </a:t>
            </a:r>
            <a:r>
              <a:rPr lang="en-GB" sz="2400" b="0" u="sng" dirty="0">
                <a:solidFill>
                  <a:srgbClr val="C00000"/>
                </a:solidFill>
              </a:rPr>
              <a:t>Emotion </a:t>
            </a:r>
            <a:r>
              <a:rPr lang="en-GB" sz="2400" b="0" dirty="0">
                <a:solidFill>
                  <a:srgbClr val="002060"/>
                </a:solidFill>
              </a:rPr>
              <a:t>– </a:t>
            </a:r>
            <a:r>
              <a:rPr lang="it-IT" sz="2400" b="0" dirty="0">
                <a:solidFill>
                  <a:srgbClr val="002060"/>
                </a:solidFill>
              </a:rPr>
              <a:t>e.g., anger, </a:t>
            </a:r>
            <a:r>
              <a:rPr lang="it-IT" sz="2400" b="0" dirty="0" err="1">
                <a:solidFill>
                  <a:srgbClr val="002060"/>
                </a:solidFill>
              </a:rPr>
              <a:t>disgust</a:t>
            </a:r>
            <a:r>
              <a:rPr lang="it-IT" sz="2400" b="0" dirty="0">
                <a:solidFill>
                  <a:srgbClr val="002060"/>
                </a:solidFill>
              </a:rPr>
              <a:t>, </a:t>
            </a:r>
            <a:r>
              <a:rPr lang="it-IT" sz="2400" b="0" dirty="0" err="1">
                <a:solidFill>
                  <a:srgbClr val="002060"/>
                </a:solidFill>
              </a:rPr>
              <a:t>fear</a:t>
            </a:r>
            <a:r>
              <a:rPr lang="it-IT" sz="2400" b="0" dirty="0">
                <a:solidFill>
                  <a:srgbClr val="002060"/>
                </a:solidFill>
              </a:rPr>
              <a:t>, </a:t>
            </a:r>
            <a:r>
              <a:rPr lang="it-IT" sz="2400" b="0" dirty="0" err="1">
                <a:solidFill>
                  <a:srgbClr val="002060"/>
                </a:solidFill>
              </a:rPr>
              <a:t>joy</a:t>
            </a:r>
            <a:r>
              <a:rPr lang="it-IT" sz="2400" b="0" dirty="0">
                <a:solidFill>
                  <a:srgbClr val="002060"/>
                </a:solidFill>
              </a:rPr>
              <a:t>, </a:t>
            </a:r>
            <a:r>
              <a:rPr lang="it-IT" sz="2400" b="0" dirty="0" err="1">
                <a:solidFill>
                  <a:srgbClr val="002060"/>
                </a:solidFill>
              </a:rPr>
              <a:t>sadness</a:t>
            </a:r>
            <a:endParaRPr lang="en-GB" sz="2400" b="0" dirty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  <a:buClr>
                <a:srgbClr val="C00000"/>
              </a:buClr>
            </a:pPr>
            <a:r>
              <a:rPr lang="en-GB" sz="2400" b="0" dirty="0">
                <a:solidFill>
                  <a:srgbClr val="002060"/>
                </a:solidFill>
              </a:rPr>
              <a:t>	</a:t>
            </a:r>
            <a:r>
              <a:rPr lang="it-IT" sz="2400" b="0" dirty="0"/>
              <a:t> </a:t>
            </a:r>
            <a:r>
              <a:rPr lang="it-IT" sz="2000" b="0" dirty="0">
                <a:solidFill>
                  <a:srgbClr val="002060"/>
                </a:solidFill>
              </a:rPr>
              <a:t>intense </a:t>
            </a:r>
            <a:r>
              <a:rPr lang="it-IT" sz="2000" b="0" dirty="0" err="1">
                <a:solidFill>
                  <a:srgbClr val="002060"/>
                </a:solidFill>
              </a:rPr>
              <a:t>affective</a:t>
            </a:r>
            <a:r>
              <a:rPr lang="it-IT" sz="2000" b="0" dirty="0">
                <a:solidFill>
                  <a:srgbClr val="002060"/>
                </a:solidFill>
              </a:rPr>
              <a:t> state of short </a:t>
            </a:r>
            <a:r>
              <a:rPr lang="it-IT" sz="2000" b="0" dirty="0" err="1">
                <a:solidFill>
                  <a:srgbClr val="002060"/>
                </a:solidFill>
              </a:rPr>
              <a:t>duration</a:t>
            </a:r>
            <a:r>
              <a:rPr lang="it-IT" sz="2000" b="0" dirty="0">
                <a:solidFill>
                  <a:srgbClr val="002060"/>
                </a:solidFill>
              </a:rPr>
              <a:t> with a precise cause</a:t>
            </a:r>
          </a:p>
          <a:p>
            <a:pPr>
              <a:spcBef>
                <a:spcPts val="600"/>
              </a:spcBef>
              <a:buClr>
                <a:srgbClr val="C00000"/>
              </a:buClr>
            </a:pPr>
            <a:endParaRPr lang="en-GB" sz="800" b="0" dirty="0">
              <a:solidFill>
                <a:srgbClr val="002060"/>
              </a:solidFill>
            </a:endParaRPr>
          </a:p>
          <a:p>
            <a:pPr marL="285750" indent="-285750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q"/>
            </a:pPr>
            <a:r>
              <a:rPr lang="en-GB" sz="2400" b="0" dirty="0">
                <a:solidFill>
                  <a:srgbClr val="002060"/>
                </a:solidFill>
              </a:rPr>
              <a:t> </a:t>
            </a:r>
            <a:r>
              <a:rPr lang="en-GB" sz="2400" b="0" u="sng" dirty="0">
                <a:solidFill>
                  <a:srgbClr val="C00000"/>
                </a:solidFill>
              </a:rPr>
              <a:t>Ingroup bias</a:t>
            </a:r>
            <a:r>
              <a:rPr lang="en-GB" sz="2400" b="0" dirty="0">
                <a:solidFill>
                  <a:srgbClr val="002060"/>
                </a:solidFill>
              </a:rPr>
              <a:t> – e.g., use of pronouns I, we, us</a:t>
            </a:r>
          </a:p>
          <a:p>
            <a:pPr>
              <a:spcBef>
                <a:spcPts val="600"/>
              </a:spcBef>
              <a:buClr>
                <a:srgbClr val="C00000"/>
              </a:buClr>
            </a:pPr>
            <a:r>
              <a:rPr lang="it-IT" sz="2000" b="0" dirty="0">
                <a:solidFill>
                  <a:srgbClr val="002060"/>
                </a:solidFill>
              </a:rPr>
              <a:t>	</a:t>
            </a:r>
            <a:r>
              <a:rPr lang="it-IT" sz="2000" b="0" dirty="0" err="1">
                <a:solidFill>
                  <a:srgbClr val="002060"/>
                </a:solidFill>
              </a:rPr>
              <a:t>tendency</a:t>
            </a:r>
            <a:r>
              <a:rPr lang="it-IT" sz="2000" b="0" dirty="0">
                <a:solidFill>
                  <a:srgbClr val="002060"/>
                </a:solidFill>
              </a:rPr>
              <a:t> to </a:t>
            </a:r>
            <a:r>
              <a:rPr lang="it-IT" sz="2000" b="0" dirty="0" err="1">
                <a:solidFill>
                  <a:srgbClr val="002060"/>
                </a:solidFill>
              </a:rPr>
              <a:t>favor</a:t>
            </a:r>
            <a:r>
              <a:rPr lang="it-IT" sz="2000" b="0" dirty="0">
                <a:solidFill>
                  <a:srgbClr val="002060"/>
                </a:solidFill>
              </a:rPr>
              <a:t> </a:t>
            </a:r>
            <a:r>
              <a:rPr lang="it-IT" sz="2000" b="0" dirty="0" err="1">
                <a:solidFill>
                  <a:srgbClr val="002060"/>
                </a:solidFill>
              </a:rPr>
              <a:t>one’s</a:t>
            </a:r>
            <a:r>
              <a:rPr lang="it-IT" sz="2000" b="0" dirty="0">
                <a:solidFill>
                  <a:srgbClr val="002060"/>
                </a:solidFill>
              </a:rPr>
              <a:t> </a:t>
            </a:r>
            <a:r>
              <a:rPr lang="it-IT" sz="2000" b="0" dirty="0" err="1">
                <a:solidFill>
                  <a:srgbClr val="002060"/>
                </a:solidFill>
              </a:rPr>
              <a:t>own</a:t>
            </a:r>
            <a:r>
              <a:rPr lang="it-IT" sz="2000" b="0" dirty="0">
                <a:solidFill>
                  <a:srgbClr val="002060"/>
                </a:solidFill>
              </a:rPr>
              <a:t> </a:t>
            </a:r>
            <a:r>
              <a:rPr lang="it-IT" sz="2000" b="0" dirty="0" err="1">
                <a:solidFill>
                  <a:srgbClr val="002060"/>
                </a:solidFill>
              </a:rPr>
              <a:t>group</a:t>
            </a:r>
            <a:r>
              <a:rPr lang="it-IT" sz="2000" b="0" dirty="0">
                <a:solidFill>
                  <a:srgbClr val="002060"/>
                </a:solidFill>
              </a:rPr>
              <a:t> over </a:t>
            </a:r>
            <a:r>
              <a:rPr lang="it-IT" sz="2000" b="0" dirty="0" err="1">
                <a:solidFill>
                  <a:srgbClr val="002060"/>
                </a:solidFill>
              </a:rPr>
              <a:t>other</a:t>
            </a:r>
            <a:r>
              <a:rPr lang="it-IT" sz="2000" b="0" dirty="0">
                <a:solidFill>
                  <a:srgbClr val="002060"/>
                </a:solidFill>
              </a:rPr>
              <a:t> </a:t>
            </a:r>
            <a:r>
              <a:rPr lang="it-IT" sz="2000" b="0" dirty="0" err="1">
                <a:solidFill>
                  <a:srgbClr val="002060"/>
                </a:solidFill>
              </a:rPr>
              <a:t>groups</a:t>
            </a:r>
            <a:endParaRPr lang="it-IT" sz="2000" b="0" dirty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  <a:buClr>
                <a:srgbClr val="C00000"/>
              </a:buClr>
            </a:pPr>
            <a:endParaRPr lang="en-GB" sz="800" b="0" dirty="0">
              <a:solidFill>
                <a:srgbClr val="002060"/>
              </a:solidFill>
            </a:endParaRPr>
          </a:p>
          <a:p>
            <a:pPr marL="285750" indent="-285750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q"/>
            </a:pPr>
            <a:r>
              <a:rPr lang="en-GB" sz="2400" b="0" dirty="0">
                <a:solidFill>
                  <a:srgbClr val="002060"/>
                </a:solidFill>
              </a:rPr>
              <a:t> </a:t>
            </a:r>
            <a:r>
              <a:rPr lang="en-GB" sz="2400" b="0" u="sng" dirty="0">
                <a:solidFill>
                  <a:srgbClr val="C00000"/>
                </a:solidFill>
              </a:rPr>
              <a:t>Outgroup bias</a:t>
            </a:r>
            <a:r>
              <a:rPr lang="en-GB" sz="2400" b="0" dirty="0">
                <a:solidFill>
                  <a:srgbClr val="002060"/>
                </a:solidFill>
              </a:rPr>
              <a:t> – e.g., use of pronoun they</a:t>
            </a:r>
          </a:p>
          <a:p>
            <a:pPr>
              <a:spcBef>
                <a:spcPts val="600"/>
              </a:spcBef>
              <a:buClr>
                <a:srgbClr val="C00000"/>
              </a:buClr>
            </a:pPr>
            <a:r>
              <a:rPr lang="it-IT" sz="2000" b="0" dirty="0">
                <a:solidFill>
                  <a:srgbClr val="002060"/>
                </a:solidFill>
              </a:rPr>
              <a:t>	</a:t>
            </a:r>
            <a:r>
              <a:rPr lang="it-IT" sz="2000" b="0" dirty="0" err="1">
                <a:solidFill>
                  <a:srgbClr val="002060"/>
                </a:solidFill>
              </a:rPr>
              <a:t>tendency</a:t>
            </a:r>
            <a:r>
              <a:rPr lang="it-IT" sz="2000" b="0" dirty="0">
                <a:solidFill>
                  <a:srgbClr val="002060"/>
                </a:solidFill>
              </a:rPr>
              <a:t> to </a:t>
            </a:r>
            <a:r>
              <a:rPr lang="it-IT" sz="2000" b="0" dirty="0" err="1">
                <a:solidFill>
                  <a:srgbClr val="002060"/>
                </a:solidFill>
              </a:rPr>
              <a:t>dislike</a:t>
            </a:r>
            <a:r>
              <a:rPr lang="it-IT" sz="2000" b="0" dirty="0">
                <a:solidFill>
                  <a:srgbClr val="002060"/>
                </a:solidFill>
              </a:rPr>
              <a:t> </a:t>
            </a:r>
            <a:r>
              <a:rPr lang="it-IT" sz="2000" b="0" dirty="0" err="1">
                <a:solidFill>
                  <a:srgbClr val="002060"/>
                </a:solidFill>
              </a:rPr>
              <a:t>members</a:t>
            </a:r>
            <a:r>
              <a:rPr lang="it-IT" sz="2000" b="0" dirty="0">
                <a:solidFill>
                  <a:srgbClr val="002060"/>
                </a:solidFill>
              </a:rPr>
              <a:t> of </a:t>
            </a:r>
            <a:r>
              <a:rPr lang="it-IT" sz="2000" b="0" dirty="0" err="1">
                <a:solidFill>
                  <a:srgbClr val="002060"/>
                </a:solidFill>
              </a:rPr>
              <a:t>groups</a:t>
            </a:r>
            <a:r>
              <a:rPr lang="it-IT" sz="2000" b="0" dirty="0">
                <a:solidFill>
                  <a:srgbClr val="002060"/>
                </a:solidFill>
              </a:rPr>
              <a:t> </a:t>
            </a:r>
            <a:r>
              <a:rPr lang="it-IT" sz="2000" b="0" dirty="0" err="1">
                <a:solidFill>
                  <a:srgbClr val="002060"/>
                </a:solidFill>
              </a:rPr>
              <a:t>we</a:t>
            </a:r>
            <a:r>
              <a:rPr lang="it-IT" sz="2000" b="0" dirty="0">
                <a:solidFill>
                  <a:srgbClr val="002060"/>
                </a:solidFill>
              </a:rPr>
              <a:t> </a:t>
            </a:r>
            <a:r>
              <a:rPr lang="it-IT" sz="2000" b="0" dirty="0" err="1">
                <a:solidFill>
                  <a:srgbClr val="002060"/>
                </a:solidFill>
              </a:rPr>
              <a:t>don’t</a:t>
            </a:r>
            <a:r>
              <a:rPr lang="it-IT" sz="2000" b="0" dirty="0">
                <a:solidFill>
                  <a:srgbClr val="002060"/>
                </a:solidFill>
              </a:rPr>
              <a:t> </a:t>
            </a:r>
            <a:r>
              <a:rPr lang="it-IT" sz="2000" b="0" dirty="0" err="1">
                <a:solidFill>
                  <a:srgbClr val="002060"/>
                </a:solidFill>
              </a:rPr>
              <a:t>identify</a:t>
            </a:r>
            <a:r>
              <a:rPr lang="it-IT" sz="2000" b="0" dirty="0">
                <a:solidFill>
                  <a:srgbClr val="002060"/>
                </a:solidFill>
              </a:rPr>
              <a:t> with</a:t>
            </a:r>
          </a:p>
          <a:p>
            <a:pPr>
              <a:spcBef>
                <a:spcPts val="600"/>
              </a:spcBef>
              <a:buClr>
                <a:srgbClr val="C00000"/>
              </a:buClr>
            </a:pPr>
            <a:endParaRPr lang="en-GB" sz="800" b="0" dirty="0">
              <a:solidFill>
                <a:srgbClr val="002060"/>
              </a:solidFill>
            </a:endParaRPr>
          </a:p>
          <a:p>
            <a:pPr marL="285750" indent="-285750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q"/>
            </a:pPr>
            <a:r>
              <a:rPr lang="en-GB" sz="2400" b="0" dirty="0">
                <a:solidFill>
                  <a:srgbClr val="C00000"/>
                </a:solidFill>
              </a:rPr>
              <a:t> </a:t>
            </a:r>
            <a:r>
              <a:rPr lang="en-GB" sz="2400" b="0" u="sng" dirty="0">
                <a:solidFill>
                  <a:srgbClr val="C00000"/>
                </a:solidFill>
              </a:rPr>
              <a:t>Agency</a:t>
            </a:r>
            <a:r>
              <a:rPr lang="en-GB" sz="2400" b="0" dirty="0">
                <a:solidFill>
                  <a:srgbClr val="002060"/>
                </a:solidFill>
              </a:rPr>
              <a:t> – e.g., use of action verbs do, take, make</a:t>
            </a:r>
          </a:p>
          <a:p>
            <a:r>
              <a:rPr lang="it-IT" sz="2000" b="0" dirty="0">
                <a:solidFill>
                  <a:srgbClr val="002060"/>
                </a:solidFill>
              </a:rPr>
              <a:t>	</a:t>
            </a:r>
            <a:r>
              <a:rPr lang="it-IT" sz="2000" b="0" dirty="0" err="1">
                <a:solidFill>
                  <a:srgbClr val="002060"/>
                </a:solidFill>
              </a:rPr>
              <a:t>perception</a:t>
            </a:r>
            <a:r>
              <a:rPr lang="it-IT" sz="2000" b="0" dirty="0">
                <a:solidFill>
                  <a:srgbClr val="002060"/>
                </a:solidFill>
              </a:rPr>
              <a:t> </a:t>
            </a:r>
            <a:r>
              <a:rPr lang="it-IT" sz="2000" b="0" dirty="0" err="1">
                <a:solidFill>
                  <a:srgbClr val="002060"/>
                </a:solidFill>
              </a:rPr>
              <a:t>that</a:t>
            </a:r>
            <a:r>
              <a:rPr lang="it-IT" sz="2000" b="0" dirty="0">
                <a:solidFill>
                  <a:srgbClr val="002060"/>
                </a:solidFill>
              </a:rPr>
              <a:t> an </a:t>
            </a:r>
            <a:r>
              <a:rPr lang="it-IT" sz="2000" b="0" dirty="0" err="1">
                <a:solidFill>
                  <a:srgbClr val="002060"/>
                </a:solidFill>
              </a:rPr>
              <a:t>individual</a:t>
            </a:r>
            <a:r>
              <a:rPr lang="it-IT" sz="2000" b="0" dirty="0">
                <a:solidFill>
                  <a:srgbClr val="002060"/>
                </a:solidFill>
              </a:rPr>
              <a:t> </a:t>
            </a:r>
            <a:r>
              <a:rPr lang="it-IT" sz="2000" b="0" dirty="0" err="1">
                <a:solidFill>
                  <a:srgbClr val="002060"/>
                </a:solidFill>
              </a:rPr>
              <a:t>is</a:t>
            </a:r>
            <a:r>
              <a:rPr lang="it-IT" sz="2000" b="0" dirty="0">
                <a:solidFill>
                  <a:srgbClr val="002060"/>
                </a:solidFill>
              </a:rPr>
              <a:t> </a:t>
            </a:r>
            <a:r>
              <a:rPr lang="it-IT" sz="2000" b="0" dirty="0" err="1">
                <a:solidFill>
                  <a:srgbClr val="002060"/>
                </a:solidFill>
              </a:rPr>
              <a:t>able</a:t>
            </a:r>
            <a:r>
              <a:rPr lang="it-IT" sz="2000" b="0" dirty="0">
                <a:solidFill>
                  <a:srgbClr val="002060"/>
                </a:solidFill>
              </a:rPr>
              <a:t> to </a:t>
            </a:r>
            <a:r>
              <a:rPr lang="it-IT" sz="2000" b="0" dirty="0" err="1">
                <a:solidFill>
                  <a:srgbClr val="002060"/>
                </a:solidFill>
              </a:rPr>
              <a:t>contribute</a:t>
            </a:r>
            <a:r>
              <a:rPr lang="it-IT" sz="2000" b="0" dirty="0">
                <a:solidFill>
                  <a:srgbClr val="002060"/>
                </a:solidFill>
              </a:rPr>
              <a:t> to/a </a:t>
            </a:r>
            <a:r>
              <a:rPr lang="it-IT" sz="2000" b="0" dirty="0" err="1">
                <a:solidFill>
                  <a:srgbClr val="002060"/>
                </a:solidFill>
              </a:rPr>
              <a:t>group</a:t>
            </a:r>
            <a:r>
              <a:rPr lang="it-IT" sz="2000" b="0" dirty="0">
                <a:solidFill>
                  <a:srgbClr val="002060"/>
                </a:solidFill>
              </a:rPr>
              <a:t> </a:t>
            </a:r>
          </a:p>
          <a:p>
            <a:r>
              <a:rPr lang="it-IT" sz="2000" b="0" dirty="0">
                <a:solidFill>
                  <a:srgbClr val="002060"/>
                </a:solidFill>
              </a:rPr>
              <a:t>	can </a:t>
            </a:r>
            <a:r>
              <a:rPr lang="it-IT" sz="2000" b="0" dirty="0" err="1">
                <a:solidFill>
                  <a:srgbClr val="002060"/>
                </a:solidFill>
              </a:rPr>
              <a:t>collectively</a:t>
            </a:r>
            <a:r>
              <a:rPr lang="it-IT" sz="2000" b="0" dirty="0">
                <a:solidFill>
                  <a:srgbClr val="002060"/>
                </a:solidFill>
              </a:rPr>
              <a:t> </a:t>
            </a:r>
            <a:r>
              <a:rPr lang="it-IT" sz="2000" b="0" dirty="0" err="1">
                <a:solidFill>
                  <a:srgbClr val="002060"/>
                </a:solidFill>
              </a:rPr>
              <a:t>reach</a:t>
            </a:r>
            <a:r>
              <a:rPr lang="it-IT" sz="2000" b="0" dirty="0">
                <a:solidFill>
                  <a:srgbClr val="002060"/>
                </a:solidFill>
              </a:rPr>
              <a:t> a social </a:t>
            </a:r>
            <a:r>
              <a:rPr lang="it-IT" sz="2000" b="0" dirty="0" err="1">
                <a:solidFill>
                  <a:srgbClr val="002060"/>
                </a:solidFill>
              </a:rPr>
              <a:t>change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2245511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80C8F608-BD5E-2B4D-B448-817CFF840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6838" y="-100013"/>
            <a:ext cx="9251951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it-IT" sz="2400">
              <a:solidFill>
                <a:schemeClr val="bg1"/>
              </a:solidFill>
            </a:endParaRPr>
          </a:p>
        </p:txBody>
      </p:sp>
      <p:pic>
        <p:nvPicPr>
          <p:cNvPr id="17410" name="Picture 3" descr="SigilloLogoLAST_WhiteOK">
            <a:extLst>
              <a:ext uri="{FF2B5EF4-FFF2-40B4-BE49-F238E27FC236}">
                <a16:creationId xmlns:a16="http://schemas.microsoft.com/office/drawing/2014/main" id="{A13E673F-AE9B-A841-B3EC-1BE42250F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8">
            <a:extLst>
              <a:ext uri="{FF2B5EF4-FFF2-40B4-BE49-F238E27FC236}">
                <a16:creationId xmlns:a16="http://schemas.microsoft.com/office/drawing/2014/main" id="{91A84E79-9A69-614F-A110-7BAD98E2E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830" y="252413"/>
            <a:ext cx="7045583" cy="1284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 dirty="0">
                <a:solidFill>
                  <a:schemeClr val="bg1"/>
                </a:solidFill>
              </a:rPr>
              <a:t>LIWC </a:t>
            </a:r>
            <a:r>
              <a:rPr lang="it-IT" altLang="it-IT" sz="2800" b="0" dirty="0" err="1">
                <a:solidFill>
                  <a:schemeClr val="bg1"/>
                </a:solidFill>
              </a:rPr>
              <a:t>linguistic</a:t>
            </a:r>
            <a:r>
              <a:rPr lang="it-IT" altLang="it-IT" sz="2800" b="0" dirty="0">
                <a:solidFill>
                  <a:schemeClr val="bg1"/>
                </a:solidFill>
              </a:rPr>
              <a:t> </a:t>
            </a:r>
            <a:r>
              <a:rPr lang="it-IT" altLang="it-IT" sz="2800" b="0" dirty="0" err="1">
                <a:solidFill>
                  <a:schemeClr val="bg1"/>
                </a:solidFill>
              </a:rPr>
              <a:t>inquiry</a:t>
            </a:r>
            <a:r>
              <a:rPr lang="it-IT" altLang="it-IT" sz="2800" b="0" dirty="0">
                <a:solidFill>
                  <a:schemeClr val="bg1"/>
                </a:solidFill>
              </a:rPr>
              <a:t> and word </a:t>
            </a:r>
            <a:r>
              <a:rPr lang="it-IT" altLang="it-IT" sz="2800" b="0" dirty="0" err="1">
                <a:solidFill>
                  <a:schemeClr val="bg1"/>
                </a:solidFill>
              </a:rPr>
              <a:t>count</a:t>
            </a:r>
            <a:endParaRPr lang="it-IT" altLang="it-IT" sz="2800" b="0" dirty="0">
              <a:solidFill>
                <a:schemeClr val="bg1"/>
              </a:solidFill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sz="1600" b="0" dirty="0" err="1">
                <a:solidFill>
                  <a:schemeClr val="bg1"/>
                </a:solidFill>
              </a:rPr>
              <a:t>Tausczik</a:t>
            </a:r>
            <a:r>
              <a:rPr lang="it-IT" sz="1600" b="0" dirty="0">
                <a:solidFill>
                  <a:schemeClr val="bg1"/>
                </a:solidFill>
              </a:rPr>
              <a:t>, </a:t>
            </a:r>
            <a:r>
              <a:rPr lang="it-IT" sz="1600" b="0" dirty="0" err="1">
                <a:solidFill>
                  <a:schemeClr val="bg1"/>
                </a:solidFill>
              </a:rPr>
              <a:t>Pennebaker</a:t>
            </a:r>
            <a:r>
              <a:rPr lang="it-IT" sz="1600" b="0" dirty="0">
                <a:solidFill>
                  <a:schemeClr val="bg1"/>
                </a:solidFill>
              </a:rPr>
              <a:t>. "The </a:t>
            </a:r>
            <a:r>
              <a:rPr lang="it-IT" sz="1600" b="0" dirty="0" err="1">
                <a:solidFill>
                  <a:schemeClr val="bg1"/>
                </a:solidFill>
              </a:rPr>
              <a:t>psychological</a:t>
            </a:r>
            <a:r>
              <a:rPr lang="it-IT" sz="1600" b="0" dirty="0">
                <a:solidFill>
                  <a:schemeClr val="bg1"/>
                </a:solidFill>
              </a:rPr>
              <a:t> </a:t>
            </a:r>
            <a:r>
              <a:rPr lang="it-IT" sz="1600" b="0" dirty="0" err="1">
                <a:solidFill>
                  <a:schemeClr val="bg1"/>
                </a:solidFill>
              </a:rPr>
              <a:t>meaning</a:t>
            </a:r>
            <a:r>
              <a:rPr lang="it-IT" sz="1600" b="0" dirty="0">
                <a:solidFill>
                  <a:schemeClr val="bg1"/>
                </a:solidFill>
              </a:rPr>
              <a:t> of </a:t>
            </a:r>
            <a:r>
              <a:rPr lang="it-IT" sz="1600" b="0" dirty="0" err="1">
                <a:solidFill>
                  <a:schemeClr val="bg1"/>
                </a:solidFill>
              </a:rPr>
              <a:t>words</a:t>
            </a:r>
            <a:r>
              <a:rPr lang="it-IT" sz="1600" b="0" dirty="0">
                <a:solidFill>
                  <a:schemeClr val="bg1"/>
                </a:solidFill>
              </a:rPr>
              <a:t>: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sz="1600" b="0" dirty="0">
                <a:solidFill>
                  <a:schemeClr val="bg1"/>
                </a:solidFill>
              </a:rPr>
              <a:t>LIWC and </a:t>
            </a:r>
            <a:r>
              <a:rPr lang="it-IT" sz="1600" b="0" dirty="0" err="1">
                <a:solidFill>
                  <a:schemeClr val="bg1"/>
                </a:solidFill>
              </a:rPr>
              <a:t>computerized</a:t>
            </a:r>
            <a:r>
              <a:rPr lang="it-IT" sz="1600" b="0" dirty="0">
                <a:solidFill>
                  <a:schemeClr val="bg1"/>
                </a:solidFill>
              </a:rPr>
              <a:t> text </a:t>
            </a:r>
            <a:r>
              <a:rPr lang="it-IT" sz="1600" b="0" dirty="0" err="1">
                <a:solidFill>
                  <a:schemeClr val="bg1"/>
                </a:solidFill>
              </a:rPr>
              <a:t>analysis</a:t>
            </a:r>
            <a:r>
              <a:rPr lang="it-IT" sz="1600" b="0" dirty="0">
                <a:solidFill>
                  <a:schemeClr val="bg1"/>
                </a:solidFill>
              </a:rPr>
              <a:t> </a:t>
            </a:r>
            <a:r>
              <a:rPr lang="it-IT" sz="1600" b="0" dirty="0" err="1">
                <a:solidFill>
                  <a:schemeClr val="bg1"/>
                </a:solidFill>
              </a:rPr>
              <a:t>methods</a:t>
            </a:r>
            <a:r>
              <a:rPr lang="it-IT" sz="1600" b="0" dirty="0">
                <a:solidFill>
                  <a:schemeClr val="bg1"/>
                </a:solidFill>
              </a:rPr>
              <a:t>."  (2010)</a:t>
            </a:r>
            <a:endParaRPr lang="it-IT" altLang="it-IT" sz="1600" b="0" dirty="0">
              <a:solidFill>
                <a:schemeClr val="bg1"/>
              </a:solidFill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500" b="0" dirty="0">
              <a:solidFill>
                <a:srgbClr val="002060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050" b="0" dirty="0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https://citeseerx.ist.psu.edu/document?repid=rep1&amp;type=pdf&amp;doi=79d2494cc10a9633c42115df84bb74ed447080f6</a:t>
            </a:r>
            <a:endParaRPr lang="it-IT" altLang="it-IT" sz="1050" b="0" dirty="0">
              <a:solidFill>
                <a:srgbClr val="002060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BB6779F-9087-8540-A00A-234E839D2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BF72BD-A8E9-EA40-BD6B-5A9961F381DD}" type="slidenum">
              <a:rPr lang="it-IT" altLang="it-IT" smtClean="0"/>
              <a:pPr>
                <a:defRPr/>
              </a:pPr>
              <a:t>25</a:t>
            </a:fld>
            <a:endParaRPr lang="it-IT" altLang="it-IT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FC687D-E48A-6A4C-84F0-FB8025B78421}"/>
              </a:ext>
            </a:extLst>
          </p:cNvPr>
          <p:cNvSpPr/>
          <p:nvPr/>
        </p:nvSpPr>
        <p:spPr>
          <a:xfrm>
            <a:off x="603824" y="3853747"/>
            <a:ext cx="814724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q"/>
            </a:pPr>
            <a:r>
              <a:rPr lang="en-US" sz="2400" b="0" dirty="0">
                <a:solidFill>
                  <a:srgbClr val="002060"/>
                </a:solidFill>
              </a:rPr>
              <a:t> word count </a:t>
            </a:r>
            <a:r>
              <a:rPr lang="it-IT" sz="2400" b="0" dirty="0">
                <a:solidFill>
                  <a:srgbClr val="002060"/>
                </a:solidFill>
              </a:rPr>
              <a:t>(or </a:t>
            </a:r>
            <a:r>
              <a:rPr lang="it-IT" sz="2400" b="0" dirty="0" err="1">
                <a:solidFill>
                  <a:srgbClr val="C00000"/>
                </a:solidFill>
              </a:rPr>
              <a:t>dictionary</a:t>
            </a:r>
            <a:r>
              <a:rPr lang="it-IT" sz="2400" b="0" dirty="0">
                <a:solidFill>
                  <a:srgbClr val="002060"/>
                </a:solidFill>
              </a:rPr>
              <a:t>) </a:t>
            </a:r>
            <a:r>
              <a:rPr lang="it-IT" sz="2400" b="0" dirty="0" err="1">
                <a:solidFill>
                  <a:srgbClr val="002060"/>
                </a:solidFill>
              </a:rPr>
              <a:t>methodology</a:t>
            </a:r>
            <a:endParaRPr lang="it-IT" sz="2400" b="0" dirty="0">
              <a:solidFill>
                <a:srgbClr val="002060"/>
              </a:solidFill>
            </a:endParaRPr>
          </a:p>
          <a:p>
            <a:pPr marL="285750" indent="-285750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q"/>
            </a:pPr>
            <a:r>
              <a:rPr lang="it-IT" sz="2400" b="0" dirty="0">
                <a:solidFill>
                  <a:srgbClr val="002060"/>
                </a:solidFill>
              </a:rPr>
              <a:t> over 60 </a:t>
            </a:r>
            <a:r>
              <a:rPr lang="it-IT" sz="2400" b="0" dirty="0" err="1">
                <a:solidFill>
                  <a:srgbClr val="002060"/>
                </a:solidFill>
              </a:rPr>
              <a:t>dictionaries</a:t>
            </a:r>
            <a:r>
              <a:rPr lang="it-IT" sz="2400" b="0" dirty="0">
                <a:solidFill>
                  <a:srgbClr val="002060"/>
                </a:solidFill>
              </a:rPr>
              <a:t> </a:t>
            </a:r>
            <a:r>
              <a:rPr lang="it-IT" sz="2400" b="0" dirty="0" err="1">
                <a:solidFill>
                  <a:srgbClr val="002060"/>
                </a:solidFill>
              </a:rPr>
              <a:t>coded</a:t>
            </a:r>
            <a:r>
              <a:rPr lang="it-IT" sz="2400" b="0" dirty="0">
                <a:solidFill>
                  <a:srgbClr val="002060"/>
                </a:solidFill>
              </a:rPr>
              <a:t> and </a:t>
            </a:r>
            <a:r>
              <a:rPr lang="it-IT" sz="2400" b="0" dirty="0" err="1">
                <a:solidFill>
                  <a:srgbClr val="C00000"/>
                </a:solidFill>
              </a:rPr>
              <a:t>validated</a:t>
            </a:r>
            <a:r>
              <a:rPr lang="it-IT" sz="2400" b="0" dirty="0">
                <a:solidFill>
                  <a:srgbClr val="002060"/>
                </a:solidFill>
              </a:rPr>
              <a:t> for </a:t>
            </a:r>
            <a:r>
              <a:rPr lang="it-IT" sz="2400" b="0" dirty="0" err="1">
                <a:solidFill>
                  <a:srgbClr val="002060"/>
                </a:solidFill>
              </a:rPr>
              <a:t>their</a:t>
            </a:r>
            <a:r>
              <a:rPr lang="it-IT" sz="2400" b="0" dirty="0">
                <a:solidFill>
                  <a:srgbClr val="002060"/>
                </a:solidFill>
              </a:rPr>
              <a:t> </a:t>
            </a:r>
            <a:r>
              <a:rPr lang="it-IT" sz="2400" b="0" dirty="0" err="1">
                <a:solidFill>
                  <a:srgbClr val="002060"/>
                </a:solidFill>
              </a:rPr>
              <a:t>accuracy</a:t>
            </a:r>
            <a:r>
              <a:rPr lang="it-IT" sz="2400" b="0" dirty="0">
                <a:solidFill>
                  <a:srgbClr val="002060"/>
                </a:solidFill>
              </a:rPr>
              <a:t> in </a:t>
            </a:r>
            <a:r>
              <a:rPr lang="it-IT" sz="2400" b="0" dirty="0" err="1">
                <a:solidFill>
                  <a:srgbClr val="002060"/>
                </a:solidFill>
              </a:rPr>
              <a:t>reflecting</a:t>
            </a:r>
            <a:r>
              <a:rPr lang="it-IT" sz="2400" b="0" dirty="0">
                <a:solidFill>
                  <a:srgbClr val="002060"/>
                </a:solidFill>
              </a:rPr>
              <a:t> </a:t>
            </a:r>
            <a:r>
              <a:rPr lang="it-IT" sz="2400" b="0" dirty="0" err="1">
                <a:solidFill>
                  <a:srgbClr val="002060"/>
                </a:solidFill>
              </a:rPr>
              <a:t>psychological</a:t>
            </a:r>
            <a:r>
              <a:rPr lang="it-IT" sz="2400" b="0" dirty="0">
                <a:solidFill>
                  <a:srgbClr val="002060"/>
                </a:solidFill>
              </a:rPr>
              <a:t> </a:t>
            </a:r>
            <a:r>
              <a:rPr lang="it-IT" sz="2400" b="0" dirty="0" err="1">
                <a:solidFill>
                  <a:srgbClr val="002060"/>
                </a:solidFill>
              </a:rPr>
              <a:t>content</a:t>
            </a:r>
            <a:r>
              <a:rPr lang="it-IT" sz="2400" b="0" dirty="0">
                <a:solidFill>
                  <a:srgbClr val="002060"/>
                </a:solidFill>
              </a:rPr>
              <a:t> </a:t>
            </a:r>
          </a:p>
          <a:p>
            <a:pPr marL="285750" indent="-285750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q"/>
            </a:pPr>
            <a:r>
              <a:rPr lang="it-IT" sz="2400" b="0" dirty="0">
                <a:solidFill>
                  <a:srgbClr val="C00000"/>
                </a:solidFill>
              </a:rPr>
              <a:t> </a:t>
            </a:r>
            <a:r>
              <a:rPr lang="it-IT" sz="2400" b="0" dirty="0" err="1">
                <a:solidFill>
                  <a:srgbClr val="C00000"/>
                </a:solidFill>
              </a:rPr>
              <a:t>simplicity</a:t>
            </a:r>
            <a:r>
              <a:rPr lang="it-IT" sz="2400" b="0" dirty="0">
                <a:solidFill>
                  <a:srgbClr val="002060"/>
                </a:solidFill>
              </a:rPr>
              <a:t> of </a:t>
            </a:r>
            <a:r>
              <a:rPr lang="it-IT" sz="2400" b="0" dirty="0" err="1">
                <a:solidFill>
                  <a:srgbClr val="002060"/>
                </a:solidFill>
              </a:rPr>
              <a:t>implementation</a:t>
            </a:r>
            <a:r>
              <a:rPr lang="it-IT" sz="2400" b="0" dirty="0">
                <a:solidFill>
                  <a:srgbClr val="002060"/>
                </a:solidFill>
              </a:rPr>
              <a:t> and </a:t>
            </a:r>
            <a:r>
              <a:rPr lang="it-IT" sz="2400" b="0" dirty="0" err="1">
                <a:solidFill>
                  <a:srgbClr val="002060"/>
                </a:solidFill>
              </a:rPr>
              <a:t>usage</a:t>
            </a:r>
            <a:r>
              <a:rPr lang="it-IT" sz="2400" b="0" dirty="0">
                <a:solidFill>
                  <a:srgbClr val="002060"/>
                </a:solidFill>
              </a:rPr>
              <a:t> </a:t>
            </a:r>
          </a:p>
          <a:p>
            <a:pPr marL="285750" indent="-285750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q"/>
            </a:pPr>
            <a:r>
              <a:rPr lang="it-IT" sz="2400" b="0" dirty="0">
                <a:solidFill>
                  <a:srgbClr val="002060"/>
                </a:solidFill>
              </a:rPr>
              <a:t> state-of-the-art in </a:t>
            </a:r>
            <a:r>
              <a:rPr lang="it-IT" sz="2400" b="0" dirty="0" err="1">
                <a:solidFill>
                  <a:srgbClr val="002060"/>
                </a:solidFill>
              </a:rPr>
              <a:t>psychology</a:t>
            </a:r>
            <a:endParaRPr lang="it-IT" sz="2400" b="0" dirty="0">
              <a:solidFill>
                <a:srgbClr val="002060"/>
              </a:solidFill>
            </a:endParaRPr>
          </a:p>
          <a:p>
            <a:pPr marL="285750" indent="-285750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q"/>
            </a:pPr>
            <a:r>
              <a:rPr lang="it-IT" sz="2400" b="0" dirty="0">
                <a:solidFill>
                  <a:srgbClr val="002060"/>
                </a:solidFill>
              </a:rPr>
              <a:t> </a:t>
            </a:r>
            <a:r>
              <a:rPr lang="it-IT" sz="2400" b="0" dirty="0" err="1">
                <a:solidFill>
                  <a:srgbClr val="C00000"/>
                </a:solidFill>
              </a:rPr>
              <a:t>one</a:t>
            </a:r>
            <a:r>
              <a:rPr lang="it-IT" sz="2400" b="0" dirty="0">
                <a:solidFill>
                  <a:srgbClr val="C00000"/>
                </a:solidFill>
              </a:rPr>
              <a:t> </a:t>
            </a:r>
            <a:r>
              <a:rPr lang="it-IT" sz="2400" b="0" dirty="0" err="1">
                <a:solidFill>
                  <a:srgbClr val="C00000"/>
                </a:solidFill>
              </a:rPr>
              <a:t>licence</a:t>
            </a:r>
            <a:r>
              <a:rPr lang="it-IT" sz="2400" b="0" dirty="0">
                <a:solidFill>
                  <a:srgbClr val="C00000"/>
                </a:solidFill>
              </a:rPr>
              <a:t> </a:t>
            </a:r>
            <a:r>
              <a:rPr lang="it-IT" sz="2400" b="0" dirty="0" err="1">
                <a:solidFill>
                  <a:srgbClr val="002060"/>
                </a:solidFill>
              </a:rPr>
              <a:t>available</a:t>
            </a:r>
            <a:r>
              <a:rPr lang="it-IT" sz="2400" b="0" dirty="0">
                <a:solidFill>
                  <a:srgbClr val="002060"/>
                </a:solidFill>
              </a:rPr>
              <a:t> in the </a:t>
            </a:r>
            <a:r>
              <a:rPr lang="it-IT" sz="2400" b="0" dirty="0" err="1">
                <a:solidFill>
                  <a:srgbClr val="002060"/>
                </a:solidFill>
              </a:rPr>
              <a:t>instructor’s</a:t>
            </a:r>
            <a:r>
              <a:rPr lang="it-IT" sz="2400" b="0" dirty="0">
                <a:solidFill>
                  <a:srgbClr val="002060"/>
                </a:solidFill>
              </a:rPr>
              <a:t> PC </a:t>
            </a:r>
            <a:r>
              <a:rPr lang="it-IT" sz="2400" b="0" dirty="0">
                <a:solidFill>
                  <a:srgbClr val="002060"/>
                </a:solidFill>
                <a:sym typeface="Wingdings" pitchFamily="2" charset="2"/>
              </a:rPr>
              <a:t></a:t>
            </a:r>
            <a:r>
              <a:rPr lang="it-IT" sz="2400" b="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CD08FA-F5D8-5947-A9C2-72BACCD16A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7" y="1768233"/>
            <a:ext cx="5256957" cy="19085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42BBBD-31F6-FF4F-A93E-0ABDB326DCF8}"/>
              </a:ext>
            </a:extLst>
          </p:cNvPr>
          <p:cNvSpPr/>
          <p:nvPr/>
        </p:nvSpPr>
        <p:spPr>
          <a:xfrm>
            <a:off x="5868144" y="3277603"/>
            <a:ext cx="18982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0" dirty="0">
                <a:solidFill>
                  <a:srgbClr val="00206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https://www.liwc.app/</a:t>
            </a:r>
            <a:r>
              <a:rPr lang="en-GB" sz="1400" b="0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508013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80C8F608-BD5E-2B4D-B448-817CFF840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6838" y="-100013"/>
            <a:ext cx="9251951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it-IT" sz="2400">
              <a:solidFill>
                <a:schemeClr val="bg1"/>
              </a:solidFill>
            </a:endParaRPr>
          </a:p>
        </p:txBody>
      </p:sp>
      <p:pic>
        <p:nvPicPr>
          <p:cNvPr id="17410" name="Picture 3" descr="SigilloLogoLAST_WhiteOK">
            <a:extLst>
              <a:ext uri="{FF2B5EF4-FFF2-40B4-BE49-F238E27FC236}">
                <a16:creationId xmlns:a16="http://schemas.microsoft.com/office/drawing/2014/main" id="{A13E673F-AE9B-A841-B3EC-1BE42250F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8">
            <a:extLst>
              <a:ext uri="{FF2B5EF4-FFF2-40B4-BE49-F238E27FC236}">
                <a16:creationId xmlns:a16="http://schemas.microsoft.com/office/drawing/2014/main" id="{91A84E79-9A69-614F-A110-7BAD98E2E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904" y="252413"/>
            <a:ext cx="28425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 dirty="0">
                <a:solidFill>
                  <a:schemeClr val="bg1"/>
                </a:solidFill>
              </a:rPr>
              <a:t>LIWC </a:t>
            </a:r>
            <a:r>
              <a:rPr lang="it-IT" altLang="it-IT" sz="2800" b="0" dirty="0" err="1">
                <a:solidFill>
                  <a:schemeClr val="bg1"/>
                </a:solidFill>
              </a:rPr>
              <a:t>categories</a:t>
            </a:r>
            <a:endParaRPr lang="it-IT" altLang="it-IT" sz="2800" b="0" dirty="0">
              <a:solidFill>
                <a:schemeClr val="bg1"/>
              </a:solidFill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800" b="0" dirty="0" err="1">
                <a:solidFill>
                  <a:schemeClr val="bg1"/>
                </a:solidFill>
              </a:rPr>
              <a:t>ingroup</a:t>
            </a:r>
            <a:r>
              <a:rPr lang="it-IT" altLang="it-IT" sz="1800" b="0" dirty="0">
                <a:solidFill>
                  <a:schemeClr val="bg1"/>
                </a:solidFill>
              </a:rPr>
              <a:t> and </a:t>
            </a:r>
            <a:r>
              <a:rPr lang="it-IT" altLang="it-IT" sz="1800" b="0" dirty="0" err="1">
                <a:solidFill>
                  <a:schemeClr val="bg1"/>
                </a:solidFill>
              </a:rPr>
              <a:t>outgroup</a:t>
            </a:r>
            <a:endParaRPr lang="it-IT" altLang="it-IT" sz="1800" b="0" dirty="0">
              <a:solidFill>
                <a:schemeClr val="bg1"/>
              </a:solidFill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BB6779F-9087-8540-A00A-234E839D2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BF72BD-A8E9-EA40-BD6B-5A9961F381DD}" type="slidenum">
              <a:rPr lang="it-IT" altLang="it-IT" smtClean="0"/>
              <a:pPr>
                <a:defRPr/>
              </a:pPr>
              <a:t>26</a:t>
            </a:fld>
            <a:endParaRPr lang="it-IT" alt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8B75DD-2BAB-2441-9B3D-14F7003D6D4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81634" y="823914"/>
            <a:ext cx="5270500" cy="6578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95CE7D9-7B41-2844-9043-0F4391A24544}"/>
              </a:ext>
            </a:extLst>
          </p:cNvPr>
          <p:cNvSpPr/>
          <p:nvPr/>
        </p:nvSpPr>
        <p:spPr bwMode="auto">
          <a:xfrm>
            <a:off x="5554240" y="6165304"/>
            <a:ext cx="1826072" cy="432048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059CF3-C279-DB46-9B94-D002702266CE}"/>
              </a:ext>
            </a:extLst>
          </p:cNvPr>
          <p:cNvSpPr/>
          <p:nvPr/>
        </p:nvSpPr>
        <p:spPr bwMode="auto">
          <a:xfrm>
            <a:off x="1187624" y="6210499"/>
            <a:ext cx="2592288" cy="170829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5B774A-0BDB-4B4A-B528-035B8B11CFED}"/>
              </a:ext>
            </a:extLst>
          </p:cNvPr>
          <p:cNvSpPr/>
          <p:nvPr/>
        </p:nvSpPr>
        <p:spPr bwMode="auto">
          <a:xfrm>
            <a:off x="1187624" y="5130379"/>
            <a:ext cx="2232248" cy="170829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16EF7E-22AD-3F41-949D-7E3EAD78FD43}"/>
              </a:ext>
            </a:extLst>
          </p:cNvPr>
          <p:cNvSpPr/>
          <p:nvPr/>
        </p:nvSpPr>
        <p:spPr bwMode="auto">
          <a:xfrm>
            <a:off x="5568436" y="5130378"/>
            <a:ext cx="1826072" cy="530869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9C1894A-DBDA-324F-AD72-D670313B113C}"/>
              </a:ext>
            </a:extLst>
          </p:cNvPr>
          <p:cNvCxnSpPr>
            <a:cxnSpLocks/>
          </p:cNvCxnSpPr>
          <p:nvPr/>
        </p:nvCxnSpPr>
        <p:spPr>
          <a:xfrm flipH="1">
            <a:off x="7234632" y="4737435"/>
            <a:ext cx="171552" cy="389264"/>
          </a:xfrm>
          <a:prstGeom prst="line">
            <a:avLst/>
          </a:prstGeom>
          <a:ln w="63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1B2555E-AB71-BB4A-82B0-5A4BFAB1BF82}"/>
              </a:ext>
            </a:extLst>
          </p:cNvPr>
          <p:cNvSpPr txBox="1"/>
          <p:nvPr/>
        </p:nvSpPr>
        <p:spPr>
          <a:xfrm>
            <a:off x="6579822" y="4440123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0" dirty="0">
                <a:solidFill>
                  <a:srgbClr val="C00000"/>
                </a:solidFill>
              </a:rPr>
              <a:t>ingroup</a:t>
            </a:r>
            <a:endParaRPr lang="en-GB" sz="1400" dirty="0">
              <a:solidFill>
                <a:srgbClr val="00206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2E44BA-FC79-A043-9393-E0D447541E87}"/>
              </a:ext>
            </a:extLst>
          </p:cNvPr>
          <p:cNvSpPr txBox="1"/>
          <p:nvPr/>
        </p:nvSpPr>
        <p:spPr>
          <a:xfrm>
            <a:off x="7142120" y="5759387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0" dirty="0">
                <a:solidFill>
                  <a:srgbClr val="C00000"/>
                </a:solidFill>
              </a:rPr>
              <a:t>outgroup</a:t>
            </a:r>
            <a:endParaRPr lang="en-GB" sz="1400" dirty="0">
              <a:solidFill>
                <a:srgbClr val="002060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43727AA-40D3-AD4B-88CA-91BAFE1B5510}"/>
              </a:ext>
            </a:extLst>
          </p:cNvPr>
          <p:cNvCxnSpPr>
            <a:cxnSpLocks/>
          </p:cNvCxnSpPr>
          <p:nvPr/>
        </p:nvCxnSpPr>
        <p:spPr>
          <a:xfrm flipH="1">
            <a:off x="7430150" y="6067164"/>
            <a:ext cx="413181" cy="345704"/>
          </a:xfrm>
          <a:prstGeom prst="line">
            <a:avLst/>
          </a:prstGeom>
          <a:ln w="63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025264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80C8F608-BD5E-2B4D-B448-817CFF840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6838" y="-100013"/>
            <a:ext cx="9251951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it-IT" sz="2400">
              <a:solidFill>
                <a:schemeClr val="bg1"/>
              </a:solidFill>
            </a:endParaRPr>
          </a:p>
        </p:txBody>
      </p:sp>
      <p:pic>
        <p:nvPicPr>
          <p:cNvPr id="17410" name="Picture 3" descr="SigilloLogoLAST_WhiteOK">
            <a:extLst>
              <a:ext uri="{FF2B5EF4-FFF2-40B4-BE49-F238E27FC236}">
                <a16:creationId xmlns:a16="http://schemas.microsoft.com/office/drawing/2014/main" id="{A13E673F-AE9B-A841-B3EC-1BE42250F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8">
            <a:extLst>
              <a:ext uri="{FF2B5EF4-FFF2-40B4-BE49-F238E27FC236}">
                <a16:creationId xmlns:a16="http://schemas.microsoft.com/office/drawing/2014/main" id="{91A84E79-9A69-614F-A110-7BAD98E2E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2928" y="252413"/>
            <a:ext cx="603248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 dirty="0">
                <a:solidFill>
                  <a:schemeClr val="bg1"/>
                </a:solidFill>
              </a:rPr>
              <a:t>LIWC </a:t>
            </a:r>
            <a:r>
              <a:rPr lang="it-IT" altLang="it-IT" sz="2800" b="0" dirty="0" err="1">
                <a:solidFill>
                  <a:schemeClr val="bg1"/>
                </a:solidFill>
              </a:rPr>
              <a:t>categories</a:t>
            </a:r>
            <a:endParaRPr lang="it-IT" altLang="it-IT" sz="2800" b="0" dirty="0">
              <a:solidFill>
                <a:schemeClr val="bg1"/>
              </a:solidFill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800" b="0" dirty="0">
                <a:solidFill>
                  <a:schemeClr val="bg1"/>
                </a:solidFill>
              </a:rPr>
              <a:t>goal </a:t>
            </a:r>
            <a:r>
              <a:rPr lang="it-IT" altLang="it-IT" sz="1800" b="0" dirty="0" err="1">
                <a:solidFill>
                  <a:schemeClr val="bg1"/>
                </a:solidFill>
              </a:rPr>
              <a:t>orientation</a:t>
            </a:r>
            <a:r>
              <a:rPr lang="it-IT" altLang="it-IT" sz="1800" b="0" dirty="0">
                <a:solidFill>
                  <a:schemeClr val="bg1"/>
                </a:solidFill>
              </a:rPr>
              <a:t>, </a:t>
            </a:r>
            <a:r>
              <a:rPr lang="it-IT" altLang="it-IT" sz="1800" b="0" dirty="0" err="1">
                <a:solidFill>
                  <a:schemeClr val="bg1"/>
                </a:solidFill>
              </a:rPr>
              <a:t>aggression</a:t>
            </a:r>
            <a:r>
              <a:rPr lang="it-IT" altLang="it-IT" sz="1800" b="0" dirty="0">
                <a:solidFill>
                  <a:schemeClr val="bg1"/>
                </a:solidFill>
              </a:rPr>
              <a:t>, social </a:t>
            </a:r>
            <a:r>
              <a:rPr lang="it-IT" altLang="it-IT" sz="1800" b="0" dirty="0" err="1">
                <a:solidFill>
                  <a:schemeClr val="bg1"/>
                </a:solidFill>
              </a:rPr>
              <a:t>concern</a:t>
            </a:r>
            <a:r>
              <a:rPr lang="it-IT" altLang="it-IT" sz="1800" b="0" dirty="0">
                <a:solidFill>
                  <a:schemeClr val="bg1"/>
                </a:solidFill>
              </a:rPr>
              <a:t>, </a:t>
            </a:r>
            <a:r>
              <a:rPr lang="it-IT" altLang="it-IT" sz="1800" b="0" dirty="0" err="1">
                <a:solidFill>
                  <a:schemeClr val="bg1"/>
                </a:solidFill>
              </a:rPr>
              <a:t>emotionality</a:t>
            </a:r>
            <a:endParaRPr lang="it-IT" altLang="it-IT" sz="1800" b="0" dirty="0">
              <a:solidFill>
                <a:schemeClr val="bg1"/>
              </a:solidFill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BB6779F-9087-8540-A00A-234E839D2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BF72BD-A8E9-EA40-BD6B-5A9961F381DD}" type="slidenum">
              <a:rPr lang="it-IT" altLang="it-IT" smtClean="0"/>
              <a:pPr>
                <a:defRPr/>
              </a:pPr>
              <a:t>27</a:t>
            </a:fld>
            <a:endParaRPr lang="it-IT" altLang="it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608DE4-9476-DA40-A35E-BE1D7866326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30362" y="824440"/>
            <a:ext cx="5422900" cy="6477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B856267-C023-8549-BEC9-9D2BC954D5D8}"/>
              </a:ext>
            </a:extLst>
          </p:cNvPr>
          <p:cNvSpPr/>
          <p:nvPr/>
        </p:nvSpPr>
        <p:spPr bwMode="auto">
          <a:xfrm>
            <a:off x="5652120" y="4941168"/>
            <a:ext cx="1397744" cy="216024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273C1E-A2BE-A644-89D9-6B07F22EA1CE}"/>
              </a:ext>
            </a:extLst>
          </p:cNvPr>
          <p:cNvSpPr/>
          <p:nvPr/>
        </p:nvSpPr>
        <p:spPr bwMode="auto">
          <a:xfrm>
            <a:off x="971600" y="4986363"/>
            <a:ext cx="2736304" cy="170829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87C101D-EA26-684E-B8A2-3AAE4417C87D}"/>
              </a:ext>
            </a:extLst>
          </p:cNvPr>
          <p:cNvSpPr/>
          <p:nvPr/>
        </p:nvSpPr>
        <p:spPr bwMode="auto">
          <a:xfrm>
            <a:off x="1043608" y="3573016"/>
            <a:ext cx="2376264" cy="170829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FF11B08-1D80-E443-BC18-1A12EB3918DF}"/>
              </a:ext>
            </a:extLst>
          </p:cNvPr>
          <p:cNvSpPr/>
          <p:nvPr/>
        </p:nvSpPr>
        <p:spPr bwMode="auto">
          <a:xfrm>
            <a:off x="5640164" y="3544114"/>
            <a:ext cx="1826072" cy="244926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4772CF0-B258-2B4D-A81B-386299A2426B}"/>
              </a:ext>
            </a:extLst>
          </p:cNvPr>
          <p:cNvSpPr/>
          <p:nvPr/>
        </p:nvSpPr>
        <p:spPr bwMode="auto">
          <a:xfrm>
            <a:off x="5640164" y="6208480"/>
            <a:ext cx="913036" cy="244855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FCD29B0-66C1-284F-9F0B-E508A5A566D2}"/>
              </a:ext>
            </a:extLst>
          </p:cNvPr>
          <p:cNvSpPr/>
          <p:nvPr/>
        </p:nvSpPr>
        <p:spPr bwMode="auto">
          <a:xfrm>
            <a:off x="971600" y="6245493"/>
            <a:ext cx="3096344" cy="154218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373AADF-BA31-9F41-8DAF-DFEEF0F60D29}"/>
              </a:ext>
            </a:extLst>
          </p:cNvPr>
          <p:cNvSpPr/>
          <p:nvPr/>
        </p:nvSpPr>
        <p:spPr bwMode="auto">
          <a:xfrm>
            <a:off x="936266" y="5338464"/>
            <a:ext cx="3131678" cy="178768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B2EC53-8668-A048-BC6E-7A5492FFC561}"/>
              </a:ext>
            </a:extLst>
          </p:cNvPr>
          <p:cNvSpPr/>
          <p:nvPr/>
        </p:nvSpPr>
        <p:spPr bwMode="auto">
          <a:xfrm>
            <a:off x="5652120" y="5340159"/>
            <a:ext cx="1440160" cy="393097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BBD78C3-D93E-724E-9152-20CA37AD1BF6}"/>
              </a:ext>
            </a:extLst>
          </p:cNvPr>
          <p:cNvCxnSpPr>
            <a:cxnSpLocks/>
          </p:cNvCxnSpPr>
          <p:nvPr/>
        </p:nvCxnSpPr>
        <p:spPr>
          <a:xfrm flipH="1">
            <a:off x="7523497" y="3229413"/>
            <a:ext cx="288863" cy="269194"/>
          </a:xfrm>
          <a:prstGeom prst="line">
            <a:avLst/>
          </a:prstGeom>
          <a:ln w="63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3916AE3-A331-3E47-8715-FDC8ECAEEDA2}"/>
              </a:ext>
            </a:extLst>
          </p:cNvPr>
          <p:cNvSpPr txBox="1"/>
          <p:nvPr/>
        </p:nvSpPr>
        <p:spPr>
          <a:xfrm>
            <a:off x="7354569" y="2565311"/>
            <a:ext cx="12317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0" dirty="0">
                <a:solidFill>
                  <a:srgbClr val="C00000"/>
                </a:solidFill>
              </a:rPr>
              <a:t>focus on past, present or future</a:t>
            </a:r>
            <a:endParaRPr lang="en-GB" sz="1400" dirty="0">
              <a:solidFill>
                <a:srgbClr val="002060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767DFB0-5B3C-FF49-8E23-16BE96C9AB30}"/>
              </a:ext>
            </a:extLst>
          </p:cNvPr>
          <p:cNvCxnSpPr>
            <a:cxnSpLocks/>
          </p:cNvCxnSpPr>
          <p:nvPr/>
        </p:nvCxnSpPr>
        <p:spPr>
          <a:xfrm flipH="1">
            <a:off x="7321805" y="3076444"/>
            <a:ext cx="298195" cy="147686"/>
          </a:xfrm>
          <a:prstGeom prst="line">
            <a:avLst/>
          </a:prstGeom>
          <a:ln w="63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99DF6EA-BA9C-0847-B1E2-4BFFCF6B113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7010129" y="2934643"/>
            <a:ext cx="344440" cy="19266"/>
          </a:xfrm>
          <a:prstGeom prst="line">
            <a:avLst/>
          </a:prstGeom>
          <a:ln w="63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98217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80C8F608-BD5E-2B4D-B448-817CFF840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6838" y="-100013"/>
            <a:ext cx="9251951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it-IT" sz="2400">
              <a:solidFill>
                <a:schemeClr val="bg1"/>
              </a:solidFill>
            </a:endParaRPr>
          </a:p>
        </p:txBody>
      </p:sp>
      <p:pic>
        <p:nvPicPr>
          <p:cNvPr id="17410" name="Picture 3" descr="SigilloLogoLAST_WhiteOK">
            <a:extLst>
              <a:ext uri="{FF2B5EF4-FFF2-40B4-BE49-F238E27FC236}">
                <a16:creationId xmlns:a16="http://schemas.microsoft.com/office/drawing/2014/main" id="{A13E673F-AE9B-A841-B3EC-1BE42250F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8">
            <a:extLst>
              <a:ext uri="{FF2B5EF4-FFF2-40B4-BE49-F238E27FC236}">
                <a16:creationId xmlns:a16="http://schemas.microsoft.com/office/drawing/2014/main" id="{91A84E79-9A69-614F-A110-7BAD98E2E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904" y="252413"/>
            <a:ext cx="28425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 dirty="0">
                <a:solidFill>
                  <a:schemeClr val="bg1"/>
                </a:solidFill>
              </a:rPr>
              <a:t>LIWC </a:t>
            </a:r>
            <a:r>
              <a:rPr lang="it-IT" altLang="it-IT" sz="2800" b="0" dirty="0" err="1">
                <a:solidFill>
                  <a:schemeClr val="bg1"/>
                </a:solidFill>
              </a:rPr>
              <a:t>categories</a:t>
            </a:r>
            <a:endParaRPr lang="it-IT" altLang="it-IT" sz="2800" b="0" dirty="0">
              <a:solidFill>
                <a:schemeClr val="bg1"/>
              </a:solidFill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800" b="0" dirty="0">
                <a:solidFill>
                  <a:schemeClr val="bg1"/>
                </a:solidFill>
              </a:rPr>
              <a:t>a full list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it-IT" altLang="it-IT" sz="1400" b="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BB6779F-9087-8540-A00A-234E839D2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BF72BD-A8E9-EA40-BD6B-5A9961F381DD}" type="slidenum">
              <a:rPr lang="it-IT" altLang="it-IT" smtClean="0"/>
              <a:pPr>
                <a:defRPr/>
              </a:pPr>
              <a:t>28</a:t>
            </a:fld>
            <a:endParaRPr lang="it-IT" altLang="it-IT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D09A02C-659E-8141-8D46-BB1FA241527B}"/>
              </a:ext>
            </a:extLst>
          </p:cNvPr>
          <p:cNvGraphicFramePr>
            <a:graphicFrameLocks noGrp="1"/>
          </p:cNvGraphicFramePr>
          <p:nvPr/>
        </p:nvGraphicFramePr>
        <p:xfrm>
          <a:off x="568697" y="1700808"/>
          <a:ext cx="7920880" cy="3773805"/>
        </p:xfrm>
        <a:graphic>
          <a:graphicData uri="http://schemas.openxmlformats.org/drawingml/2006/table">
            <a:tbl>
              <a:tblPr bandRow="1">
                <a:tableStyleId>{18603FDC-E32A-4AB5-989C-0864C3EAD2B8}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val="1430615317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96407211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07467941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20206570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682494590"/>
                    </a:ext>
                  </a:extLst>
                </a:gridCol>
                <a:gridCol w="779525">
                  <a:extLst>
                    <a:ext uri="{9D8B030D-6E8A-4147-A177-3AD203B41FA5}">
                      <a16:colId xmlns:a16="http://schemas.microsoft.com/office/drawing/2014/main" val="1899023770"/>
                    </a:ext>
                  </a:extLst>
                </a:gridCol>
                <a:gridCol w="876659">
                  <a:extLst>
                    <a:ext uri="{9D8B030D-6E8A-4147-A177-3AD203B41FA5}">
                      <a16:colId xmlns:a16="http://schemas.microsoft.com/office/drawing/2014/main" val="45583175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504151989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555761285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3881751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n-lt"/>
                        </a:rPr>
                        <a:t>WC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+mn-lt"/>
                        </a:rPr>
                        <a:t>Analytic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+mn-lt"/>
                        </a:rPr>
                        <a:t>Clout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+mn-lt"/>
                        </a:rPr>
                        <a:t>Authentic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n-lt"/>
                        </a:rPr>
                        <a:t>Tone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+mn-lt"/>
                        </a:rPr>
                        <a:t>WPS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+mn-lt"/>
                        </a:rPr>
                        <a:t>Sixltr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+mn-lt"/>
                        </a:rPr>
                        <a:t>Dic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+mn-lt"/>
                        </a:rPr>
                        <a:t>function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  <a:latin typeface="+mn-lt"/>
                        </a:rPr>
                        <a:t>pronoun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11166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 err="1">
                          <a:effectLst/>
                          <a:latin typeface="+mn-lt"/>
                        </a:rPr>
                        <a:t>ppron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</a:t>
                      </a:r>
                      <a:endParaRPr lang="it-IT" sz="1400" b="1" u="none" strike="noStrike" kern="1200" dirty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you</a:t>
                      </a:r>
                      <a:endParaRPr lang="it-IT" sz="1400" b="1" u="none" strike="noStrike" kern="1200" dirty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shehe</a:t>
                      </a:r>
                      <a:endParaRPr lang="it-IT" sz="1400" b="1" u="none" strike="noStrike" kern="1200" dirty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they</a:t>
                      </a:r>
                      <a:endParaRPr lang="it-IT" sz="1400" b="1" u="none" strike="noStrike" kern="1200" dirty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 err="1">
                          <a:effectLst/>
                          <a:latin typeface="+mn-lt"/>
                        </a:rPr>
                        <a:t>ipron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 err="1">
                          <a:effectLst/>
                          <a:latin typeface="+mn-lt"/>
                        </a:rPr>
                        <a:t>article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 err="1">
                          <a:effectLst/>
                          <a:latin typeface="+mn-lt"/>
                        </a:rPr>
                        <a:t>prep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 err="1">
                          <a:effectLst/>
                          <a:latin typeface="+mn-lt"/>
                        </a:rPr>
                        <a:t>auxverb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49177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 err="1">
                          <a:effectLst/>
                          <a:latin typeface="+mn-lt"/>
                        </a:rPr>
                        <a:t>adverb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 err="1">
                          <a:effectLst/>
                          <a:latin typeface="+mn-lt"/>
                        </a:rPr>
                        <a:t>conj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n-lt"/>
                        </a:rPr>
                        <a:t>negate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 err="1">
                          <a:effectLst/>
                          <a:latin typeface="+mn-lt"/>
                        </a:rPr>
                        <a:t>verb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 err="1">
                          <a:effectLst/>
                          <a:latin typeface="+mn-lt"/>
                        </a:rPr>
                        <a:t>adj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n-lt"/>
                        </a:rPr>
                        <a:t>compare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 err="1">
                          <a:effectLst/>
                          <a:latin typeface="+mn-lt"/>
                        </a:rPr>
                        <a:t>interrog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 err="1">
                          <a:effectLst/>
                          <a:latin typeface="+mn-lt"/>
                        </a:rPr>
                        <a:t>number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 err="1">
                          <a:effectLst/>
                          <a:latin typeface="+mn-lt"/>
                        </a:rPr>
                        <a:t>quant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 err="1">
                          <a:effectLst/>
                          <a:latin typeface="+mn-lt"/>
                        </a:rPr>
                        <a:t>affect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83200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1" u="none" strike="noStrike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posemo</a:t>
                      </a:r>
                      <a:endParaRPr lang="it-IT" sz="1400" b="1" u="none" strike="noStrike" kern="1200" dirty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1" u="none" strike="noStrike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negemo</a:t>
                      </a:r>
                      <a:endParaRPr lang="it-IT" sz="1400" b="1" u="none" strike="noStrike" kern="1200" dirty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 err="1"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anx</a:t>
                      </a:r>
                      <a:endParaRPr lang="it-IT" sz="1400" b="1" i="0" u="none" strike="noStrike" dirty="0">
                        <a:solidFill>
                          <a:srgbClr val="FFFF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anger</a:t>
                      </a:r>
                      <a:endParaRPr lang="it-IT" sz="1400" b="1" i="0" u="none" strike="noStrike" dirty="0">
                        <a:solidFill>
                          <a:srgbClr val="FFFF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 err="1"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sad</a:t>
                      </a:r>
                      <a:endParaRPr lang="it-IT" sz="1400" b="1" i="0" u="none" strike="noStrike" dirty="0">
                        <a:solidFill>
                          <a:srgbClr val="FFFF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n-lt"/>
                        </a:rPr>
                        <a:t>social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n-lt"/>
                        </a:rPr>
                        <a:t>family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n-lt"/>
                        </a:rPr>
                        <a:t>friend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 err="1">
                          <a:effectLst/>
                          <a:latin typeface="+mn-lt"/>
                        </a:rPr>
                        <a:t>female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n-lt"/>
                        </a:rPr>
                        <a:t>male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33080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 err="1">
                          <a:effectLst/>
                          <a:latin typeface="+mn-lt"/>
                        </a:rPr>
                        <a:t>insight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n-lt"/>
                        </a:rPr>
                        <a:t>cause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 err="1">
                          <a:effectLst/>
                          <a:latin typeface="+mn-lt"/>
                        </a:rPr>
                        <a:t>discrep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 err="1">
                          <a:effectLst/>
                          <a:latin typeface="+mn-lt"/>
                        </a:rPr>
                        <a:t>tentat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 err="1">
                          <a:effectLst/>
                          <a:latin typeface="+mn-lt"/>
                        </a:rPr>
                        <a:t>certain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 err="1">
                          <a:effectLst/>
                          <a:latin typeface="+mn-lt"/>
                        </a:rPr>
                        <a:t>differ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 err="1">
                          <a:effectLst/>
                          <a:latin typeface="+mn-lt"/>
                        </a:rPr>
                        <a:t>percept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 err="1">
                          <a:effectLst/>
                          <a:latin typeface="+mn-lt"/>
                        </a:rPr>
                        <a:t>see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 err="1">
                          <a:effectLst/>
                          <a:latin typeface="+mn-lt"/>
                        </a:rPr>
                        <a:t>hear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 err="1">
                          <a:effectLst/>
                          <a:latin typeface="+mn-lt"/>
                        </a:rPr>
                        <a:t>feel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3458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 err="1">
                          <a:effectLst/>
                          <a:latin typeface="+mn-lt"/>
                        </a:rPr>
                        <a:t>bio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1" u="none" strike="noStrike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body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1" u="none" strike="noStrike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health</a:t>
                      </a:r>
                      <a:endParaRPr lang="it-IT" sz="1400" b="1" u="none" strike="noStrike" kern="1200" dirty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1" u="none" strike="noStrike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sexual</a:t>
                      </a:r>
                      <a:endParaRPr lang="it-IT" sz="1400" b="1" u="none" strike="noStrike" kern="1200" dirty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 err="1">
                          <a:effectLst/>
                          <a:latin typeface="+mn-lt"/>
                        </a:rPr>
                        <a:t>ingest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 err="1">
                          <a:effectLst/>
                          <a:latin typeface="+mn-lt"/>
                        </a:rPr>
                        <a:t>drives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1" u="none" strike="noStrike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affiliation</a:t>
                      </a:r>
                      <a:endParaRPr lang="it-IT" sz="1400" b="1" u="none" strike="noStrike" kern="1200" dirty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1" u="none" strike="noStrike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achieve</a:t>
                      </a:r>
                      <a:endParaRPr lang="it-IT" sz="1400" b="1" u="none" strike="noStrike" kern="1200" dirty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1" u="none" strike="noStrike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power</a:t>
                      </a:r>
                      <a:endParaRPr lang="it-IT" sz="1400" b="1" u="none" strike="noStrike" kern="1200" dirty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1" u="none" strike="noStrike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reward</a:t>
                      </a:r>
                      <a:endParaRPr lang="it-IT" sz="1400" b="1" u="none" strike="noStrike" kern="1200" dirty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65626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 err="1">
                          <a:effectLst/>
                          <a:latin typeface="+mn-lt"/>
                        </a:rPr>
                        <a:t>risk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1" u="none" strike="noStrike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focus </a:t>
                      </a:r>
                      <a:r>
                        <a:rPr lang="it-IT" sz="1400" b="1" u="none" strike="noStrike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past</a:t>
                      </a:r>
                      <a:endParaRPr lang="it-IT" sz="1400" b="1" u="none" strike="noStrike" kern="1200" dirty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1" u="none" strike="noStrike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focus </a:t>
                      </a:r>
                      <a:r>
                        <a:rPr lang="it-IT" sz="1400" b="1" u="none" strike="noStrike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present</a:t>
                      </a:r>
                      <a:endParaRPr lang="it-IT" sz="1400" b="1" u="none" strike="noStrike" kern="1200" dirty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1" u="none" strike="noStrike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focus future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 err="1">
                          <a:effectLst/>
                          <a:latin typeface="+mn-lt"/>
                        </a:rPr>
                        <a:t>relativ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 err="1">
                          <a:effectLst/>
                          <a:latin typeface="+mn-lt"/>
                        </a:rPr>
                        <a:t>motion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 err="1">
                          <a:effectLst/>
                          <a:latin typeface="+mn-lt"/>
                        </a:rPr>
                        <a:t>space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n-lt"/>
                        </a:rPr>
                        <a:t>time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n-lt"/>
                        </a:rPr>
                        <a:t>work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 err="1">
                          <a:effectLst/>
                          <a:latin typeface="+mn-lt"/>
                        </a:rPr>
                        <a:t>leisure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42797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n-lt"/>
                        </a:rPr>
                        <a:t>home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 err="1">
                          <a:effectLst/>
                          <a:latin typeface="+mn-lt"/>
                        </a:rPr>
                        <a:t>money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1" u="none" strike="noStrike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relig</a:t>
                      </a:r>
                      <a:endParaRPr lang="it-IT" sz="1400" b="1" u="none" strike="noStrike" kern="1200" dirty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 err="1">
                          <a:effectLst/>
                          <a:latin typeface="+mn-lt"/>
                        </a:rPr>
                        <a:t>death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1" u="none" strike="noStrike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informal</a:t>
                      </a:r>
                      <a:endParaRPr lang="it-IT" sz="1400" b="1" u="none" strike="noStrike" kern="1200" dirty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400" b="1" u="none" strike="noStrike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swear</a:t>
                      </a:r>
                      <a:endParaRPr lang="it-IT" sz="1400" b="1" u="none" strike="noStrike" kern="1200" dirty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 err="1">
                          <a:effectLst/>
                          <a:latin typeface="+mn-lt"/>
                        </a:rPr>
                        <a:t>netspeak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 err="1">
                          <a:effectLst/>
                          <a:latin typeface="+mn-lt"/>
                        </a:rPr>
                        <a:t>assent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 err="1">
                          <a:effectLst/>
                          <a:latin typeface="+mn-lt"/>
                        </a:rPr>
                        <a:t>nonflu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n-lt"/>
                        </a:rPr>
                        <a:t>filler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37170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 err="1">
                          <a:effectLst/>
                          <a:latin typeface="+mn-lt"/>
                        </a:rPr>
                        <a:t>AllPunc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 err="1">
                          <a:effectLst/>
                          <a:latin typeface="+mn-lt"/>
                        </a:rPr>
                        <a:t>Period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n-lt"/>
                        </a:rPr>
                        <a:t>Comma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n-lt"/>
                        </a:rPr>
                        <a:t>Colon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 err="1">
                          <a:effectLst/>
                          <a:latin typeface="+mn-lt"/>
                        </a:rPr>
                        <a:t>SemiC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 err="1">
                          <a:effectLst/>
                          <a:latin typeface="+mn-lt"/>
                        </a:rPr>
                        <a:t>QMark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 err="1">
                          <a:effectLst/>
                          <a:latin typeface="+mn-lt"/>
                        </a:rPr>
                        <a:t>Exclam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 err="1">
                          <a:effectLst/>
                          <a:latin typeface="+mn-lt"/>
                        </a:rPr>
                        <a:t>Dash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effectLst/>
                          <a:latin typeface="+mn-lt"/>
                        </a:rPr>
                        <a:t>Quote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 err="1">
                          <a:effectLst/>
                          <a:latin typeface="+mn-lt"/>
                        </a:rPr>
                        <a:t>Apostro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88660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 err="1">
                          <a:effectLst/>
                          <a:latin typeface="+mn-lt"/>
                        </a:rPr>
                        <a:t>Parenth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 err="1">
                          <a:effectLst/>
                          <a:latin typeface="+mn-lt"/>
                        </a:rPr>
                        <a:t>cogproc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0712379"/>
                  </a:ext>
                </a:extLst>
              </a:tr>
            </a:tbl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66089CFB-5EDB-1A40-9B37-8B8A9D4DAEA3}"/>
              </a:ext>
            </a:extLst>
          </p:cNvPr>
          <p:cNvSpPr/>
          <p:nvPr/>
        </p:nvSpPr>
        <p:spPr>
          <a:xfrm>
            <a:off x="568697" y="5783223"/>
            <a:ext cx="8147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C00000"/>
              </a:buClr>
            </a:pPr>
            <a:r>
              <a:rPr lang="en-US" sz="2400" b="0" dirty="0">
                <a:solidFill>
                  <a:srgbClr val="002060"/>
                </a:solidFill>
              </a:rPr>
              <a:t>Choose the ones of </a:t>
            </a:r>
            <a:r>
              <a:rPr lang="en-US" sz="2400" b="0" dirty="0">
                <a:solidFill>
                  <a:srgbClr val="C00000"/>
                </a:solidFill>
              </a:rPr>
              <a:t>interest</a:t>
            </a:r>
            <a:r>
              <a:rPr lang="en-US" sz="2400" b="0" dirty="0">
                <a:solidFill>
                  <a:srgbClr val="002060"/>
                </a:solidFill>
              </a:rPr>
              <a:t> to your project!</a:t>
            </a:r>
            <a:endParaRPr lang="it-IT" sz="2400" b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02890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749D9C2-4CC3-DE4A-A5A9-852C46C14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0552" y="3429000"/>
            <a:ext cx="658200" cy="808087"/>
          </a:xfrm>
          <a:prstGeom prst="rect">
            <a:avLst/>
          </a:prstGeom>
        </p:spPr>
      </p:pic>
      <p:sp>
        <p:nvSpPr>
          <p:cNvPr id="17409" name="Rectangle 2">
            <a:extLst>
              <a:ext uri="{FF2B5EF4-FFF2-40B4-BE49-F238E27FC236}">
                <a16:creationId xmlns:a16="http://schemas.microsoft.com/office/drawing/2014/main" id="{80C8F608-BD5E-2B4D-B448-817CFF840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6838" y="-100013"/>
            <a:ext cx="9251951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it-IT" sz="2400">
              <a:solidFill>
                <a:schemeClr val="bg1"/>
              </a:solidFill>
            </a:endParaRPr>
          </a:p>
        </p:txBody>
      </p:sp>
      <p:pic>
        <p:nvPicPr>
          <p:cNvPr id="17410" name="Picture 3" descr="SigilloLogoLAST_WhiteOK">
            <a:extLst>
              <a:ext uri="{FF2B5EF4-FFF2-40B4-BE49-F238E27FC236}">
                <a16:creationId xmlns:a16="http://schemas.microsoft.com/office/drawing/2014/main" id="{A13E673F-AE9B-A841-B3EC-1BE42250F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8">
            <a:extLst>
              <a:ext uri="{FF2B5EF4-FFF2-40B4-BE49-F238E27FC236}">
                <a16:creationId xmlns:a16="http://schemas.microsoft.com/office/drawing/2014/main" id="{91A84E79-9A69-614F-A110-7BAD98E2E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6927" y="115115"/>
            <a:ext cx="4926862" cy="104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 dirty="0" err="1">
                <a:solidFill>
                  <a:schemeClr val="bg1"/>
                </a:solidFill>
              </a:rPr>
              <a:t>BERTAgent</a:t>
            </a:r>
            <a:endParaRPr lang="it-IT" altLang="it-IT" sz="2800" b="0" dirty="0">
              <a:solidFill>
                <a:schemeClr val="bg1"/>
              </a:solidFill>
            </a:endParaRPr>
          </a:p>
          <a:p>
            <a:pPr algn="r">
              <a:buNone/>
            </a:pPr>
            <a:r>
              <a:rPr lang="it-IT" sz="1400" b="0" dirty="0" err="1">
                <a:solidFill>
                  <a:schemeClr val="bg1"/>
                </a:solidFill>
              </a:rPr>
              <a:t>Nikadon</a:t>
            </a:r>
            <a:r>
              <a:rPr lang="it-IT" sz="1400" b="0" dirty="0">
                <a:solidFill>
                  <a:schemeClr val="bg1"/>
                </a:solidFill>
              </a:rPr>
              <a:t> et al., «</a:t>
            </a:r>
            <a:r>
              <a:rPr lang="it-IT" sz="1400" b="0" dirty="0" err="1">
                <a:solidFill>
                  <a:schemeClr val="bg1"/>
                </a:solidFill>
              </a:rPr>
              <a:t>BERTAgent</a:t>
            </a:r>
            <a:r>
              <a:rPr lang="it-IT" sz="1400" b="0" dirty="0">
                <a:solidFill>
                  <a:schemeClr val="bg1"/>
                </a:solidFill>
              </a:rPr>
              <a:t>: A </a:t>
            </a:r>
            <a:r>
              <a:rPr lang="it-IT" sz="1400" b="0" dirty="0" err="1">
                <a:solidFill>
                  <a:schemeClr val="bg1"/>
                </a:solidFill>
              </a:rPr>
              <a:t>novel</a:t>
            </a:r>
            <a:r>
              <a:rPr lang="it-IT" sz="1400" b="0" dirty="0">
                <a:solidFill>
                  <a:schemeClr val="bg1"/>
                </a:solidFill>
              </a:rPr>
              <a:t> </a:t>
            </a:r>
            <a:r>
              <a:rPr lang="it-IT" sz="1400" b="0" dirty="0" err="1">
                <a:solidFill>
                  <a:schemeClr val="bg1"/>
                </a:solidFill>
              </a:rPr>
              <a:t>tool</a:t>
            </a:r>
            <a:r>
              <a:rPr lang="it-IT" sz="1400" b="0" dirty="0">
                <a:solidFill>
                  <a:schemeClr val="bg1"/>
                </a:solidFill>
              </a:rPr>
              <a:t> to </a:t>
            </a:r>
            <a:r>
              <a:rPr lang="it-IT" sz="1400" b="0" dirty="0" err="1">
                <a:solidFill>
                  <a:schemeClr val="bg1"/>
                </a:solidFill>
              </a:rPr>
              <a:t>quantify</a:t>
            </a:r>
            <a:r>
              <a:rPr lang="it-IT" sz="1400" b="0" dirty="0">
                <a:solidFill>
                  <a:schemeClr val="bg1"/>
                </a:solidFill>
              </a:rPr>
              <a:t> agency</a:t>
            </a:r>
          </a:p>
          <a:p>
            <a:pPr algn="r">
              <a:buNone/>
            </a:pPr>
            <a:r>
              <a:rPr lang="it-IT" sz="1400" b="0" dirty="0">
                <a:solidFill>
                  <a:schemeClr val="bg1"/>
                </a:solidFill>
              </a:rPr>
              <a:t> in </a:t>
            </a:r>
            <a:r>
              <a:rPr lang="it-IT" sz="1400" b="0" dirty="0" err="1">
                <a:solidFill>
                  <a:schemeClr val="bg1"/>
                </a:solidFill>
              </a:rPr>
              <a:t>textual</a:t>
            </a:r>
            <a:r>
              <a:rPr lang="it-IT" sz="1400" b="0" dirty="0">
                <a:solidFill>
                  <a:schemeClr val="bg1"/>
                </a:solidFill>
              </a:rPr>
              <a:t> data,» (2023)  </a:t>
            </a:r>
            <a:r>
              <a:rPr lang="it-IT" sz="1400" b="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https://psyarxiv.com/qw6u3</a:t>
            </a:r>
            <a:r>
              <a:rPr lang="it-IT" sz="1400" b="0" dirty="0">
                <a:solidFill>
                  <a:schemeClr val="bg1"/>
                </a:solidFill>
              </a:rPr>
              <a:t> </a:t>
            </a:r>
            <a:endParaRPr lang="en-GB" sz="1400" b="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BB6779F-9087-8540-A00A-234E839D2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BF72BD-A8E9-EA40-BD6B-5A9961F381DD}" type="slidenum">
              <a:rPr lang="it-IT" altLang="it-IT" smtClean="0"/>
              <a:pPr>
                <a:defRPr/>
              </a:pPr>
              <a:t>29</a:t>
            </a:fld>
            <a:endParaRPr lang="it-IT" altLang="it-IT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57097C7C-3013-524E-A692-5CB4E6771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389" y="1315720"/>
            <a:ext cx="7645400" cy="471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7829512-1E02-4944-843A-FBD6F94E5655}"/>
              </a:ext>
            </a:extLst>
          </p:cNvPr>
          <p:cNvSpPr/>
          <p:nvPr/>
        </p:nvSpPr>
        <p:spPr>
          <a:xfrm>
            <a:off x="395536" y="4024508"/>
            <a:ext cx="37238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q"/>
            </a:pPr>
            <a:r>
              <a:rPr lang="en-US" sz="2400" b="0" dirty="0">
                <a:solidFill>
                  <a:srgbClr val="002060"/>
                </a:solidFill>
              </a:rPr>
              <a:t> </a:t>
            </a:r>
            <a:r>
              <a:rPr lang="en-US" sz="2400" b="0" dirty="0">
                <a:solidFill>
                  <a:srgbClr val="C00000"/>
                </a:solidFill>
              </a:rPr>
              <a:t>agency</a:t>
            </a:r>
            <a:r>
              <a:rPr lang="en-US" sz="2400" b="0" dirty="0">
                <a:solidFill>
                  <a:srgbClr val="002060"/>
                </a:solidFill>
              </a:rPr>
              <a:t> in text</a:t>
            </a:r>
          </a:p>
          <a:p>
            <a:pPr marL="285750" indent="-285750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q"/>
            </a:pPr>
            <a:r>
              <a:rPr lang="en-US" sz="2400" b="0" dirty="0">
                <a:solidFill>
                  <a:srgbClr val="002060"/>
                </a:solidFill>
              </a:rPr>
              <a:t> uses </a:t>
            </a:r>
            <a:r>
              <a:rPr lang="en-US" sz="2400" b="0" dirty="0">
                <a:solidFill>
                  <a:srgbClr val="C00000"/>
                </a:solidFill>
              </a:rPr>
              <a:t>deep learning</a:t>
            </a:r>
          </a:p>
          <a:p>
            <a:pPr marL="285750" indent="-285750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q"/>
            </a:pPr>
            <a:r>
              <a:rPr lang="en-US" sz="2400" b="0" dirty="0">
                <a:solidFill>
                  <a:srgbClr val="002060"/>
                </a:solidFill>
                <a:sym typeface="Wingdings" pitchFamily="2" charset="2"/>
              </a:rPr>
              <a:t> based on </a:t>
            </a:r>
            <a:r>
              <a:rPr lang="en-US" sz="2400" b="0" dirty="0">
                <a:solidFill>
                  <a:srgbClr val="C00000"/>
                </a:solidFill>
                <a:sym typeface="Wingdings" pitchFamily="2" charset="2"/>
              </a:rPr>
              <a:t>BERTA</a:t>
            </a:r>
            <a:endParaRPr lang="it-IT" sz="2400" b="0" dirty="0">
              <a:solidFill>
                <a:srgbClr val="C00000"/>
              </a:solidFill>
              <a:sym typeface="Wingdings" pitchFamily="2" charset="2"/>
            </a:endParaRPr>
          </a:p>
          <a:p>
            <a:pPr marL="285750" indent="-285750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q"/>
            </a:pPr>
            <a:r>
              <a:rPr lang="it-IT" sz="2400" b="0" dirty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en-US" sz="2400" b="0" dirty="0">
                <a:solidFill>
                  <a:srgbClr val="002060"/>
                </a:solidFill>
              </a:rPr>
              <a:t>a </a:t>
            </a:r>
            <a:r>
              <a:rPr lang="en-US" sz="2400" b="0" dirty="0">
                <a:solidFill>
                  <a:srgbClr val="C00000"/>
                </a:solidFill>
              </a:rPr>
              <a:t>validated</a:t>
            </a:r>
            <a:r>
              <a:rPr lang="en-US" sz="2400" b="0" dirty="0">
                <a:solidFill>
                  <a:srgbClr val="002060"/>
                </a:solidFill>
              </a:rPr>
              <a:t> tool</a:t>
            </a:r>
          </a:p>
          <a:p>
            <a:pPr marL="285750" indent="-285750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q"/>
            </a:pPr>
            <a:r>
              <a:rPr lang="en-US" sz="2400" b="0" dirty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it-IT" sz="2400" b="0" dirty="0" err="1">
                <a:solidFill>
                  <a:srgbClr val="002060"/>
                </a:solidFill>
                <a:sym typeface="Wingdings" pitchFamily="2" charset="2"/>
              </a:rPr>
              <a:t>available</a:t>
            </a:r>
            <a:r>
              <a:rPr lang="it-IT" sz="2400" b="0" dirty="0">
                <a:solidFill>
                  <a:srgbClr val="002060"/>
                </a:solidFill>
                <a:sym typeface="Wingdings" pitchFamily="2" charset="2"/>
              </a:rPr>
              <a:t> on </a:t>
            </a:r>
            <a:r>
              <a:rPr lang="it-IT" sz="2400" b="0" dirty="0" err="1">
                <a:solidFill>
                  <a:srgbClr val="C00000"/>
                </a:solidFill>
                <a:sym typeface="Wingdings" pitchFamily="2" charset="2"/>
              </a:rPr>
              <a:t>Python</a:t>
            </a:r>
            <a:endParaRPr lang="it-IT" sz="2400" b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56876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>
            <a:extLst>
              <a:ext uri="{FF2B5EF4-FFF2-40B4-BE49-F238E27FC236}">
                <a16:creationId xmlns:a16="http://schemas.microsoft.com/office/drawing/2014/main" id="{66876441-889E-4740-A36E-CEA6E8AF9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2174875"/>
            <a:ext cx="7772400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400" b="0" dirty="0">
                <a:solidFill>
                  <a:schemeClr val="bg1"/>
                </a:solidFill>
              </a:rPr>
              <a:t>Data </a:t>
            </a:r>
            <a:r>
              <a:rPr lang="it-IT" altLang="it-IT" sz="4400" b="0" dirty="0" err="1">
                <a:solidFill>
                  <a:schemeClr val="bg1"/>
                </a:solidFill>
              </a:rPr>
              <a:t>collection</a:t>
            </a:r>
            <a:endParaRPr lang="it-IT" altLang="it-IT" sz="4400" b="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0" dirty="0" err="1">
                <a:solidFill>
                  <a:schemeClr val="bg1"/>
                </a:solidFill>
              </a:rPr>
              <a:t>how</a:t>
            </a:r>
            <a:r>
              <a:rPr lang="it-IT" altLang="it-IT" sz="2000" b="0" dirty="0">
                <a:solidFill>
                  <a:schemeClr val="bg1"/>
                </a:solidFill>
              </a:rPr>
              <a:t> to </a:t>
            </a:r>
            <a:r>
              <a:rPr lang="it-IT" altLang="it-IT" sz="2000" b="0" dirty="0" err="1">
                <a:solidFill>
                  <a:schemeClr val="bg1"/>
                </a:solidFill>
              </a:rPr>
              <a:t>get</a:t>
            </a:r>
            <a:r>
              <a:rPr lang="it-IT" altLang="it-IT" sz="2000" b="0" dirty="0">
                <a:solidFill>
                  <a:schemeClr val="bg1"/>
                </a:solidFill>
              </a:rPr>
              <a:t> data from the Internet </a:t>
            </a:r>
            <a:r>
              <a:rPr lang="it-IT" altLang="it-IT" sz="2000" b="0" dirty="0" err="1">
                <a:solidFill>
                  <a:schemeClr val="bg1"/>
                </a:solidFill>
              </a:rPr>
              <a:t>using</a:t>
            </a:r>
            <a:r>
              <a:rPr lang="it-IT" altLang="it-IT" sz="2000" b="0" dirty="0">
                <a:solidFill>
                  <a:schemeClr val="bg1"/>
                </a:solidFill>
              </a:rPr>
              <a:t> </a:t>
            </a:r>
            <a:r>
              <a:rPr lang="it-IT" altLang="it-IT" sz="2000" b="0" dirty="0" err="1">
                <a:solidFill>
                  <a:schemeClr val="bg1"/>
                </a:solidFill>
              </a:rPr>
              <a:t>APIs</a:t>
            </a:r>
            <a:endParaRPr lang="it-IT" altLang="it-IT" sz="2800" b="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FFF674-B4E3-B344-994D-D19597383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0200E5-D3BB-874B-B4C1-68937B3775A7}" type="slidenum">
              <a:rPr lang="it-IT" altLang="it-IT" smtClean="0"/>
              <a:pPr>
                <a:defRPr/>
              </a:pPr>
              <a:t>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169278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80C8F608-BD5E-2B4D-B448-817CFF840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6838" y="-100013"/>
            <a:ext cx="9251951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it-IT" sz="2400">
              <a:solidFill>
                <a:schemeClr val="bg1"/>
              </a:solidFill>
            </a:endParaRPr>
          </a:p>
        </p:txBody>
      </p:sp>
      <p:pic>
        <p:nvPicPr>
          <p:cNvPr id="17410" name="Picture 3" descr="SigilloLogoLAST_WhiteOK">
            <a:extLst>
              <a:ext uri="{FF2B5EF4-FFF2-40B4-BE49-F238E27FC236}">
                <a16:creationId xmlns:a16="http://schemas.microsoft.com/office/drawing/2014/main" id="{A13E673F-AE9B-A841-B3EC-1BE42250F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8">
            <a:extLst>
              <a:ext uri="{FF2B5EF4-FFF2-40B4-BE49-F238E27FC236}">
                <a16:creationId xmlns:a16="http://schemas.microsoft.com/office/drawing/2014/main" id="{91A84E79-9A69-614F-A110-7BAD98E2E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8738" y="252413"/>
            <a:ext cx="23666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 dirty="0">
                <a:solidFill>
                  <a:schemeClr val="bg1"/>
                </a:solidFill>
              </a:rPr>
              <a:t>BERT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000" b="0" dirty="0">
                <a:solidFill>
                  <a:schemeClr val="bg1"/>
                </a:solidFill>
              </a:rPr>
              <a:t>Training a NLP </a:t>
            </a:r>
            <a:r>
              <a:rPr lang="it-IT" altLang="it-IT" sz="2000" b="0" dirty="0" err="1">
                <a:solidFill>
                  <a:schemeClr val="bg1"/>
                </a:solidFill>
              </a:rPr>
              <a:t>tool</a:t>
            </a:r>
            <a:endParaRPr lang="it-IT" altLang="it-IT" sz="1200" b="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BB6779F-9087-8540-A00A-234E839D2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BF72BD-A8E9-EA40-BD6B-5A9961F381DD}" type="slidenum">
              <a:rPr lang="it-IT" altLang="it-IT" smtClean="0"/>
              <a:pPr>
                <a:defRPr/>
              </a:pPr>
              <a:t>30</a:t>
            </a:fld>
            <a:endParaRPr lang="it-IT" altLang="it-IT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9FB84972-3C25-6943-9CED-7C4B51388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3685" y="4935515"/>
            <a:ext cx="1546047" cy="154604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54E12D2A-C658-F648-94EC-2A9C6CE2566E}"/>
              </a:ext>
            </a:extLst>
          </p:cNvPr>
          <p:cNvGrpSpPr/>
          <p:nvPr/>
        </p:nvGrpSpPr>
        <p:grpSpPr>
          <a:xfrm>
            <a:off x="1979712" y="2790148"/>
            <a:ext cx="1350151" cy="702078"/>
            <a:chOff x="1111011" y="2060848"/>
            <a:chExt cx="6989382" cy="3096344"/>
          </a:xfrm>
        </p:grpSpPr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8B685AA1-A6F2-3F42-96D7-A0AF9168C517}"/>
                </a:ext>
              </a:extLst>
            </p:cNvPr>
            <p:cNvSpPr/>
            <p:nvPr/>
          </p:nvSpPr>
          <p:spPr bwMode="auto">
            <a:xfrm>
              <a:off x="1184005" y="2060848"/>
              <a:ext cx="6772372" cy="309634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rgbClr val="000000">
                  <a:alpha val="63137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1" hangingPunct="1"/>
              <a:endParaRPr lang="en-GB" sz="1350">
                <a:latin typeface="Arial" charset="0"/>
              </a:endParaRPr>
            </a:p>
          </p:txBody>
        </p:sp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74981D03-AC23-154C-9B36-6CCB07B3924E}"/>
                </a:ext>
              </a:extLst>
            </p:cNvPr>
            <p:cNvSpPr/>
            <p:nvPr/>
          </p:nvSpPr>
          <p:spPr bwMode="auto">
            <a:xfrm>
              <a:off x="1667515" y="3381998"/>
              <a:ext cx="1345673" cy="1224136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solidFill>
                <a:srgbClr val="000000">
                  <a:alpha val="63137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1" hangingPunct="1"/>
              <a:endParaRPr lang="en-GB" sz="1350" dirty="0">
                <a:latin typeface="Arial" charset="0"/>
              </a:endParaRP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3AB50C55-8942-6142-AA6D-AAFC59939004}"/>
                </a:ext>
              </a:extLst>
            </p:cNvPr>
            <p:cNvCxnSpPr>
              <a:cxnSpLocks/>
              <a:endCxn id="53" idx="2"/>
            </p:cNvCxnSpPr>
            <p:nvPr/>
          </p:nvCxnSpPr>
          <p:spPr bwMode="auto">
            <a:xfrm>
              <a:off x="1111011" y="3153181"/>
              <a:ext cx="2046193" cy="58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0000">
                  <a:alpha val="63137"/>
                </a:srgb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2" name="Elbow Connector 51">
              <a:extLst>
                <a:ext uri="{FF2B5EF4-FFF2-40B4-BE49-F238E27FC236}">
                  <a16:creationId xmlns:a16="http://schemas.microsoft.com/office/drawing/2014/main" id="{226E762C-306D-2E4D-9C9A-7E754BA1B77E}"/>
                </a:ext>
              </a:extLst>
            </p:cNvPr>
            <p:cNvCxnSpPr>
              <a:cxnSpLocks/>
              <a:endCxn id="50" idx="1"/>
            </p:cNvCxnSpPr>
            <p:nvPr/>
          </p:nvCxnSpPr>
          <p:spPr bwMode="auto">
            <a:xfrm rot="16200000" flipH="1">
              <a:off x="1123371" y="3449922"/>
              <a:ext cx="826336" cy="261952"/>
            </a:xfrm>
            <a:prstGeom prst="bentConnector2">
              <a:avLst/>
            </a:prstGeom>
            <a:solidFill>
              <a:schemeClr val="accent1"/>
            </a:solidFill>
            <a:ln w="9525" cap="flat" cmpd="sng" algn="ctr">
              <a:solidFill>
                <a:srgbClr val="000000">
                  <a:alpha val="63137"/>
                </a:srgb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622A529-2D16-7843-80CE-6139DD2CE013}"/>
                </a:ext>
              </a:extLst>
            </p:cNvPr>
            <p:cNvSpPr/>
            <p:nvPr/>
          </p:nvSpPr>
          <p:spPr bwMode="auto">
            <a:xfrm>
              <a:off x="3157204" y="3009745"/>
              <a:ext cx="295230" cy="288032"/>
            </a:xfrm>
            <a:prstGeom prst="ellipse">
              <a:avLst/>
            </a:prstGeom>
            <a:solidFill>
              <a:srgbClr val="FFFC00"/>
            </a:solidFill>
            <a:ln w="9525" cap="flat" cmpd="sng" algn="ctr">
              <a:solidFill>
                <a:srgbClr val="000000">
                  <a:alpha val="63137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1" hangingPunct="1"/>
              <a:endParaRPr lang="en-GB" sz="1350" dirty="0">
                <a:latin typeface="Arial" charset="0"/>
              </a:endParaRPr>
            </a:p>
          </p:txBody>
        </p:sp>
        <p:cxnSp>
          <p:nvCxnSpPr>
            <p:cNvPr id="54" name="Elbow Connector 53">
              <a:extLst>
                <a:ext uri="{FF2B5EF4-FFF2-40B4-BE49-F238E27FC236}">
                  <a16:creationId xmlns:a16="http://schemas.microsoft.com/office/drawing/2014/main" id="{412CDDA1-1AA5-9C41-84A2-138F50FEBA24}"/>
                </a:ext>
              </a:extLst>
            </p:cNvPr>
            <p:cNvCxnSpPr>
              <a:cxnSpLocks/>
              <a:stCxn id="50" idx="3"/>
              <a:endCxn id="53" idx="4"/>
            </p:cNvCxnSpPr>
            <p:nvPr/>
          </p:nvCxnSpPr>
          <p:spPr bwMode="auto">
            <a:xfrm flipV="1">
              <a:off x="3013188" y="3297777"/>
              <a:ext cx="291631" cy="696289"/>
            </a:xfrm>
            <a:prstGeom prst="bentConnector2">
              <a:avLst/>
            </a:prstGeom>
            <a:solidFill>
              <a:schemeClr val="accent1"/>
            </a:solidFill>
            <a:ln w="9525" cap="flat" cmpd="sng" algn="ctr">
              <a:solidFill>
                <a:srgbClr val="000000">
                  <a:alpha val="63137"/>
                </a:srgb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8A9417B2-AFF9-6D43-B353-626473D90E98}"/>
                </a:ext>
              </a:extLst>
            </p:cNvPr>
            <p:cNvCxnSpPr>
              <a:cxnSpLocks/>
              <a:stCxn id="53" idx="6"/>
              <a:endCxn id="56" idx="0"/>
            </p:cNvCxnSpPr>
            <p:nvPr/>
          </p:nvCxnSpPr>
          <p:spPr bwMode="auto">
            <a:xfrm flipV="1">
              <a:off x="3452434" y="3153181"/>
              <a:ext cx="280835" cy="58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0000">
                  <a:alpha val="63137"/>
                </a:srgb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706CD2C1-EA1F-A248-A85C-985C494351D0}"/>
                </a:ext>
              </a:extLst>
            </p:cNvPr>
            <p:cNvSpPr/>
            <p:nvPr/>
          </p:nvSpPr>
          <p:spPr bwMode="auto">
            <a:xfrm rot="16200000">
              <a:off x="3225788" y="2904577"/>
              <a:ext cx="1512168" cy="497207"/>
            </a:xfrm>
            <a:prstGeom prst="roundRect">
              <a:avLst/>
            </a:prstGeom>
            <a:solidFill>
              <a:srgbClr val="FFFC00"/>
            </a:solidFill>
            <a:ln w="9525" cap="flat" cmpd="sng" algn="ctr">
              <a:solidFill>
                <a:srgbClr val="000000">
                  <a:alpha val="63137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1" hangingPunct="1"/>
              <a:endParaRPr lang="en-GB" sz="1350" dirty="0">
                <a:latin typeface="Arial" charset="0"/>
              </a:endParaRPr>
            </a:p>
          </p:txBody>
        </p:sp>
        <p:cxnSp>
          <p:nvCxnSpPr>
            <p:cNvPr id="57" name="Elbow Connector 56">
              <a:extLst>
                <a:ext uri="{FF2B5EF4-FFF2-40B4-BE49-F238E27FC236}">
                  <a16:creationId xmlns:a16="http://schemas.microsoft.com/office/drawing/2014/main" id="{1BEE9B4D-FDE9-E146-BC4C-EC37E8D13A04}"/>
                </a:ext>
              </a:extLst>
            </p:cNvPr>
            <p:cNvCxnSpPr>
              <a:cxnSpLocks/>
              <a:endCxn id="50" idx="2"/>
            </p:cNvCxnSpPr>
            <p:nvPr/>
          </p:nvCxnSpPr>
          <p:spPr bwMode="auto">
            <a:xfrm>
              <a:off x="1423220" y="3994066"/>
              <a:ext cx="917132" cy="612068"/>
            </a:xfrm>
            <a:prstGeom prst="bentConnector4">
              <a:avLst>
                <a:gd name="adj1" fmla="val -1113"/>
                <a:gd name="adj2" fmla="val 137349"/>
              </a:avLst>
            </a:prstGeom>
            <a:solidFill>
              <a:schemeClr val="accent1"/>
            </a:solidFill>
            <a:ln w="9525" cap="flat" cmpd="sng" algn="ctr">
              <a:solidFill>
                <a:srgbClr val="000000">
                  <a:alpha val="63137"/>
                </a:srgb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3BAEACAD-8A88-B148-BB75-03B68FAD4EB3}"/>
                </a:ext>
              </a:extLst>
            </p:cNvPr>
            <p:cNvSpPr/>
            <p:nvPr/>
          </p:nvSpPr>
          <p:spPr bwMode="auto">
            <a:xfrm>
              <a:off x="4786980" y="3369205"/>
              <a:ext cx="1345673" cy="1224136"/>
            </a:xfrm>
            <a:prstGeom prst="roundRect">
              <a:avLst/>
            </a:prstGeom>
            <a:solidFill>
              <a:srgbClr val="00B0F0"/>
            </a:solidFill>
            <a:ln w="9525" cap="flat" cmpd="sng" algn="ctr">
              <a:solidFill>
                <a:srgbClr val="000000">
                  <a:alpha val="63137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1" hangingPunct="1"/>
              <a:endParaRPr lang="en-GB" sz="1350" dirty="0">
                <a:latin typeface="Arial" charset="0"/>
              </a:endParaRP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46935363-F32B-AC4C-B896-C5F4723AE93F}"/>
                </a:ext>
              </a:extLst>
            </p:cNvPr>
            <p:cNvCxnSpPr>
              <a:cxnSpLocks/>
              <a:stCxn id="56" idx="2"/>
              <a:endCxn id="61" idx="2"/>
            </p:cNvCxnSpPr>
            <p:nvPr/>
          </p:nvCxnSpPr>
          <p:spPr bwMode="auto">
            <a:xfrm flipV="1">
              <a:off x="4230476" y="3140968"/>
              <a:ext cx="2046193" cy="1221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0000">
                  <a:alpha val="63137"/>
                </a:srgb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60" name="Elbow Connector 59">
              <a:extLst>
                <a:ext uri="{FF2B5EF4-FFF2-40B4-BE49-F238E27FC236}">
                  <a16:creationId xmlns:a16="http://schemas.microsoft.com/office/drawing/2014/main" id="{124687FF-CADE-F748-A9F7-928F37615E3B}"/>
                </a:ext>
              </a:extLst>
            </p:cNvPr>
            <p:cNvCxnSpPr>
              <a:cxnSpLocks/>
              <a:endCxn id="58" idx="1"/>
            </p:cNvCxnSpPr>
            <p:nvPr/>
          </p:nvCxnSpPr>
          <p:spPr bwMode="auto">
            <a:xfrm rot="16200000" flipH="1">
              <a:off x="4242836" y="3437129"/>
              <a:ext cx="826336" cy="261952"/>
            </a:xfrm>
            <a:prstGeom prst="bentConnector2">
              <a:avLst/>
            </a:prstGeom>
            <a:solidFill>
              <a:schemeClr val="accent1"/>
            </a:solidFill>
            <a:ln w="9525" cap="flat" cmpd="sng" algn="ctr">
              <a:solidFill>
                <a:srgbClr val="000000">
                  <a:alpha val="63137"/>
                </a:srgb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224E0A4A-85BD-E043-9B09-7F45F080CB02}"/>
                </a:ext>
              </a:extLst>
            </p:cNvPr>
            <p:cNvSpPr/>
            <p:nvPr/>
          </p:nvSpPr>
          <p:spPr bwMode="auto">
            <a:xfrm>
              <a:off x="6276669" y="2996952"/>
              <a:ext cx="295230" cy="288032"/>
            </a:xfrm>
            <a:prstGeom prst="ellipse">
              <a:avLst/>
            </a:prstGeom>
            <a:solidFill>
              <a:srgbClr val="FFFC00"/>
            </a:solidFill>
            <a:ln w="9525" cap="flat" cmpd="sng" algn="ctr">
              <a:solidFill>
                <a:srgbClr val="000000">
                  <a:alpha val="63137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1" hangingPunct="1"/>
              <a:endParaRPr lang="en-GB" sz="1350" dirty="0">
                <a:latin typeface="Arial" charset="0"/>
              </a:endParaRPr>
            </a:p>
          </p:txBody>
        </p:sp>
        <p:cxnSp>
          <p:nvCxnSpPr>
            <p:cNvPr id="62" name="Elbow Connector 61">
              <a:extLst>
                <a:ext uri="{FF2B5EF4-FFF2-40B4-BE49-F238E27FC236}">
                  <a16:creationId xmlns:a16="http://schemas.microsoft.com/office/drawing/2014/main" id="{BC1A90A7-E10B-444B-B641-8FB847560274}"/>
                </a:ext>
              </a:extLst>
            </p:cNvPr>
            <p:cNvCxnSpPr>
              <a:cxnSpLocks/>
              <a:stCxn id="58" idx="3"/>
              <a:endCxn id="61" idx="4"/>
            </p:cNvCxnSpPr>
            <p:nvPr/>
          </p:nvCxnSpPr>
          <p:spPr bwMode="auto">
            <a:xfrm flipV="1">
              <a:off x="6132653" y="3284984"/>
              <a:ext cx="291631" cy="696289"/>
            </a:xfrm>
            <a:prstGeom prst="bentConnector2">
              <a:avLst/>
            </a:prstGeom>
            <a:solidFill>
              <a:schemeClr val="accent1"/>
            </a:solidFill>
            <a:ln w="9525" cap="flat" cmpd="sng" algn="ctr">
              <a:solidFill>
                <a:srgbClr val="000000">
                  <a:alpha val="63137"/>
                </a:srgb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FADAB19C-2206-514F-B9ED-43B57FC120E6}"/>
                </a:ext>
              </a:extLst>
            </p:cNvPr>
            <p:cNvCxnSpPr>
              <a:cxnSpLocks/>
              <a:stCxn id="61" idx="6"/>
              <a:endCxn id="64" idx="0"/>
            </p:cNvCxnSpPr>
            <p:nvPr/>
          </p:nvCxnSpPr>
          <p:spPr bwMode="auto">
            <a:xfrm flipV="1">
              <a:off x="6571899" y="3140388"/>
              <a:ext cx="280835" cy="58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0000">
                  <a:alpha val="63137"/>
                </a:srgb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F580D890-32DB-B147-B430-F4CEE7E781F9}"/>
                </a:ext>
              </a:extLst>
            </p:cNvPr>
            <p:cNvSpPr/>
            <p:nvPr/>
          </p:nvSpPr>
          <p:spPr bwMode="auto">
            <a:xfrm rot="16200000">
              <a:off x="6345253" y="2891784"/>
              <a:ext cx="1512168" cy="497207"/>
            </a:xfrm>
            <a:prstGeom prst="roundRect">
              <a:avLst/>
            </a:prstGeom>
            <a:solidFill>
              <a:srgbClr val="FFFC00"/>
            </a:solidFill>
            <a:ln w="9525" cap="flat" cmpd="sng" algn="ctr">
              <a:solidFill>
                <a:srgbClr val="000000">
                  <a:alpha val="63137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1" hangingPunct="1"/>
              <a:endParaRPr lang="en-GB" sz="1350" dirty="0">
                <a:latin typeface="Arial" charset="0"/>
              </a:endParaRP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8DF7B986-A42F-F64A-91DD-D33D1358928B}"/>
                </a:ext>
              </a:extLst>
            </p:cNvPr>
            <p:cNvCxnSpPr>
              <a:cxnSpLocks/>
              <a:stCxn id="64" idx="2"/>
            </p:cNvCxnSpPr>
            <p:nvPr/>
          </p:nvCxnSpPr>
          <p:spPr bwMode="auto">
            <a:xfrm>
              <a:off x="7349941" y="3140388"/>
              <a:ext cx="750452" cy="1279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0000">
                  <a:alpha val="63137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11D39392-3FCA-154C-812B-ED580E3D89F8}"/>
              </a:ext>
            </a:extLst>
          </p:cNvPr>
          <p:cNvSpPr/>
          <p:nvPr/>
        </p:nvSpPr>
        <p:spPr bwMode="auto">
          <a:xfrm rot="16200000">
            <a:off x="4704406" y="2968593"/>
            <a:ext cx="841723" cy="305471"/>
          </a:xfrm>
          <a:prstGeom prst="roundRect">
            <a:avLst/>
          </a:prstGeom>
          <a:solidFill>
            <a:srgbClr val="FF2F92"/>
          </a:solidFill>
          <a:ln w="9525" cap="flat" cmpd="sng" algn="ctr">
            <a:solidFill>
              <a:srgbClr val="000000">
                <a:alpha val="63137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1" hangingPunct="1"/>
            <a:r>
              <a:rPr lang="en-GB" sz="1350" dirty="0">
                <a:latin typeface="Arial" charset="0"/>
              </a:rPr>
              <a:t>Map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CA870A93-D48C-D84B-99A3-13E1BCDA9F3E}"/>
              </a:ext>
            </a:extLst>
          </p:cNvPr>
          <p:cNvCxnSpPr>
            <a:cxnSpLocks/>
          </p:cNvCxnSpPr>
          <p:nvPr/>
        </p:nvCxnSpPr>
        <p:spPr bwMode="auto">
          <a:xfrm flipV="1">
            <a:off x="1192467" y="3128282"/>
            <a:ext cx="766039" cy="362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4437C1CA-CF1F-1E4D-9EBF-420EF5D38607}"/>
              </a:ext>
            </a:extLst>
          </p:cNvPr>
          <p:cNvSpPr/>
          <p:nvPr/>
        </p:nvSpPr>
        <p:spPr>
          <a:xfrm>
            <a:off x="2013258" y="3518289"/>
            <a:ext cx="133056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50" b="0" dirty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BERT</a:t>
            </a:r>
            <a:endParaRPr lang="en-GB" sz="1050" b="0" baseline="-25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4450205-6E64-FC49-B453-A39F46C00FBF}"/>
              </a:ext>
            </a:extLst>
          </p:cNvPr>
          <p:cNvSpPr/>
          <p:nvPr/>
        </p:nvSpPr>
        <p:spPr>
          <a:xfrm>
            <a:off x="675075" y="2487848"/>
            <a:ext cx="12948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dirty="0">
                <a:solidFill>
                  <a:srgbClr val="C00000"/>
                </a:solidFill>
                <a:latin typeface="Arial" charset="0"/>
              </a:rPr>
              <a:t>sentence (words)</a:t>
            </a:r>
            <a:endParaRPr lang="en-GB" b="0" dirty="0">
              <a:solidFill>
                <a:srgbClr val="C00000"/>
              </a:solidFill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4899A658-0588-9041-AAF5-F290C75495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59387"/>
          <a:stretch/>
        </p:blipFill>
        <p:spPr>
          <a:xfrm>
            <a:off x="3136873" y="2142241"/>
            <a:ext cx="1835659" cy="503523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CC6705E1-2A72-DA48-9B21-5FA5D4923C92}"/>
              </a:ext>
            </a:extLst>
          </p:cNvPr>
          <p:cNvSpPr txBox="1"/>
          <p:nvPr/>
        </p:nvSpPr>
        <p:spPr>
          <a:xfrm>
            <a:off x="924569" y="2069909"/>
            <a:ext cx="1097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Fight for your rights!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DD5F0C6E-C04C-1B49-B3F8-06248ADF27BF}"/>
              </a:ext>
            </a:extLst>
          </p:cNvPr>
          <p:cNvCxnSpPr>
            <a:cxnSpLocks/>
          </p:cNvCxnSpPr>
          <p:nvPr/>
        </p:nvCxnSpPr>
        <p:spPr bwMode="auto">
          <a:xfrm flipV="1">
            <a:off x="3302043" y="3107938"/>
            <a:ext cx="1670489" cy="2678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E80C632B-204F-634F-A40E-19A2B98F8F73}"/>
              </a:ext>
            </a:extLst>
          </p:cNvPr>
          <p:cNvSpPr/>
          <p:nvPr/>
        </p:nvSpPr>
        <p:spPr>
          <a:xfrm>
            <a:off x="3480241" y="2790148"/>
            <a:ext cx="14608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C00000"/>
                </a:solidFill>
                <a:latin typeface="Arial" charset="0"/>
              </a:rPr>
              <a:t>embedding</a:t>
            </a:r>
            <a:endParaRPr lang="en-GB" b="0" dirty="0">
              <a:solidFill>
                <a:srgbClr val="C00000"/>
              </a:solidFill>
            </a:endParaRP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5BEFD848-6AA7-C247-B0D7-E7AA6F5C1933}"/>
              </a:ext>
            </a:extLst>
          </p:cNvPr>
          <p:cNvCxnSpPr>
            <a:cxnSpLocks/>
          </p:cNvCxnSpPr>
          <p:nvPr/>
        </p:nvCxnSpPr>
        <p:spPr bwMode="auto">
          <a:xfrm>
            <a:off x="5278003" y="3115398"/>
            <a:ext cx="62550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A46CC531-DEBC-5C47-8A40-15AB801E4FDE}"/>
              </a:ext>
            </a:extLst>
          </p:cNvPr>
          <p:cNvSpPr/>
          <p:nvPr/>
        </p:nvSpPr>
        <p:spPr>
          <a:xfrm>
            <a:off x="4982413" y="2790148"/>
            <a:ext cx="1237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C00000"/>
                </a:solidFill>
                <a:latin typeface="Arial" charset="0"/>
              </a:rPr>
              <a:t>value</a:t>
            </a:r>
            <a:endParaRPr lang="en-GB" b="0" dirty="0">
              <a:solidFill>
                <a:srgbClr val="C00000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2DB81E2-EB8E-CB45-8F38-7474F9DFD1D3}"/>
              </a:ext>
            </a:extLst>
          </p:cNvPr>
          <p:cNvSpPr txBox="1"/>
          <p:nvPr/>
        </p:nvSpPr>
        <p:spPr>
          <a:xfrm>
            <a:off x="5166205" y="2411395"/>
            <a:ext cx="1097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Agency = 0.83</a:t>
            </a:r>
          </a:p>
        </p:txBody>
      </p:sp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E44FF72E-9E95-154D-86D9-8510E4CBF94B}"/>
              </a:ext>
            </a:extLst>
          </p:cNvPr>
          <p:cNvSpPr/>
          <p:nvPr/>
        </p:nvSpPr>
        <p:spPr bwMode="auto">
          <a:xfrm rot="16200000">
            <a:off x="5419108" y="3492381"/>
            <a:ext cx="1356964" cy="305471"/>
          </a:xfrm>
          <a:prstGeom prst="roundRect">
            <a:avLst/>
          </a:prstGeom>
          <a:solidFill>
            <a:srgbClr val="FF2F92"/>
          </a:solidFill>
          <a:ln w="9525" cap="flat" cmpd="sng" algn="ctr">
            <a:solidFill>
              <a:srgbClr val="000000">
                <a:alpha val="63137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1" hangingPunct="1"/>
            <a:r>
              <a:rPr lang="en-GB" sz="1350" dirty="0">
                <a:latin typeface="Arial" charset="0"/>
              </a:rPr>
              <a:t>Comparison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B300D6DB-924D-CD4A-BA6B-3EC84A37042A}"/>
              </a:ext>
            </a:extLst>
          </p:cNvPr>
          <p:cNvCxnSpPr>
            <a:cxnSpLocks/>
          </p:cNvCxnSpPr>
          <p:nvPr/>
        </p:nvCxnSpPr>
        <p:spPr bwMode="auto">
          <a:xfrm>
            <a:off x="5278003" y="4154489"/>
            <a:ext cx="62550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33FAF983-0CCA-8B40-9A30-410B9CA0BC38}"/>
              </a:ext>
            </a:extLst>
          </p:cNvPr>
          <p:cNvSpPr/>
          <p:nvPr/>
        </p:nvSpPr>
        <p:spPr>
          <a:xfrm>
            <a:off x="4390968" y="3808293"/>
            <a:ext cx="12373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C00000"/>
                </a:solidFill>
                <a:latin typeface="Arial" charset="0"/>
              </a:rPr>
              <a:t>reference value</a:t>
            </a:r>
            <a:endParaRPr lang="en-GB" b="0" dirty="0">
              <a:solidFill>
                <a:srgbClr val="C00000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5971369-7D10-174E-8586-ADAE4312BF24}"/>
              </a:ext>
            </a:extLst>
          </p:cNvPr>
          <p:cNvSpPr txBox="1"/>
          <p:nvPr/>
        </p:nvSpPr>
        <p:spPr>
          <a:xfrm>
            <a:off x="4234570" y="4378178"/>
            <a:ext cx="1581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Human evaluated agency = 0.85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4F6D799-8DAE-CD4E-9252-E9F74CB7A843}"/>
              </a:ext>
            </a:extLst>
          </p:cNvPr>
          <p:cNvCxnSpPr>
            <a:cxnSpLocks/>
          </p:cNvCxnSpPr>
          <p:nvPr/>
        </p:nvCxnSpPr>
        <p:spPr bwMode="auto">
          <a:xfrm>
            <a:off x="6250326" y="3645116"/>
            <a:ext cx="62550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8EC0C118-C797-0745-AF96-BBFF61D63A3C}"/>
              </a:ext>
            </a:extLst>
          </p:cNvPr>
          <p:cNvSpPr/>
          <p:nvPr/>
        </p:nvSpPr>
        <p:spPr>
          <a:xfrm>
            <a:off x="5944854" y="3339786"/>
            <a:ext cx="1237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C00000"/>
                </a:solidFill>
                <a:latin typeface="Arial" charset="0"/>
              </a:rPr>
              <a:t>loss</a:t>
            </a:r>
            <a:endParaRPr lang="en-GB" b="0" dirty="0">
              <a:solidFill>
                <a:srgbClr val="C00000"/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20676B6-6CD7-254C-AD54-89BF51F9DBA3}"/>
              </a:ext>
            </a:extLst>
          </p:cNvPr>
          <p:cNvSpPr txBox="1"/>
          <p:nvPr/>
        </p:nvSpPr>
        <p:spPr>
          <a:xfrm>
            <a:off x="6028520" y="3107938"/>
            <a:ext cx="10971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0.02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7D611C5-2982-704B-87C3-290A7FDA0909}"/>
              </a:ext>
            </a:extLst>
          </p:cNvPr>
          <p:cNvSpPr/>
          <p:nvPr/>
        </p:nvSpPr>
        <p:spPr>
          <a:xfrm>
            <a:off x="1554866" y="3854460"/>
            <a:ext cx="22192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0" dirty="0">
                <a:solidFill>
                  <a:srgbClr val="002060"/>
                </a:solidFill>
                <a:latin typeface="Arial" charset="0"/>
              </a:rPr>
              <a:t>NLP parameters are set to provide an agency value close to what is evaluated by humans</a:t>
            </a:r>
          </a:p>
          <a:p>
            <a:pPr algn="ctr"/>
            <a:r>
              <a:rPr lang="en-GB" sz="1400" dirty="0">
                <a:solidFill>
                  <a:srgbClr val="002060"/>
                </a:solidFill>
                <a:latin typeface="Arial" charset="0"/>
              </a:rPr>
              <a:t>A large and dedicated dataset is needed!</a:t>
            </a:r>
            <a:endParaRPr lang="en-GB" sz="1400" b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754895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80C8F608-BD5E-2B4D-B448-817CFF840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6838" y="-100013"/>
            <a:ext cx="9251951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it-IT" sz="2400">
              <a:solidFill>
                <a:schemeClr val="bg1"/>
              </a:solidFill>
            </a:endParaRPr>
          </a:p>
        </p:txBody>
      </p:sp>
      <p:pic>
        <p:nvPicPr>
          <p:cNvPr id="17410" name="Picture 3" descr="SigilloLogoLAST_WhiteOK">
            <a:extLst>
              <a:ext uri="{FF2B5EF4-FFF2-40B4-BE49-F238E27FC236}">
                <a16:creationId xmlns:a16="http://schemas.microsoft.com/office/drawing/2014/main" id="{A13E673F-AE9B-A841-B3EC-1BE42250F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8">
            <a:extLst>
              <a:ext uri="{FF2B5EF4-FFF2-40B4-BE49-F238E27FC236}">
                <a16:creationId xmlns:a16="http://schemas.microsoft.com/office/drawing/2014/main" id="{91A84E79-9A69-614F-A110-7BAD98E2E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9555" y="220312"/>
            <a:ext cx="5274201" cy="818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 dirty="0" err="1">
                <a:solidFill>
                  <a:schemeClr val="bg1"/>
                </a:solidFill>
              </a:rPr>
              <a:t>Validation</a:t>
            </a:r>
            <a:r>
              <a:rPr lang="it-IT" altLang="it-IT" sz="2800" b="0" dirty="0">
                <a:solidFill>
                  <a:schemeClr val="bg1"/>
                </a:solidFill>
              </a:rPr>
              <a:t> of </a:t>
            </a:r>
            <a:r>
              <a:rPr lang="it-IT" altLang="it-IT" sz="2800" b="0" dirty="0" err="1">
                <a:solidFill>
                  <a:schemeClr val="bg1"/>
                </a:solidFill>
              </a:rPr>
              <a:t>BERTAgent</a:t>
            </a:r>
            <a:endParaRPr lang="it-IT" altLang="it-IT" sz="2800" b="0" dirty="0">
              <a:solidFill>
                <a:schemeClr val="bg1"/>
              </a:solidFill>
            </a:endParaRPr>
          </a:p>
          <a:p>
            <a:pPr algn="r">
              <a:buNone/>
            </a:pPr>
            <a:r>
              <a:rPr lang="it-IT" sz="1600" b="0" dirty="0" err="1">
                <a:solidFill>
                  <a:schemeClr val="bg1"/>
                </a:solidFill>
              </a:rPr>
              <a:t>deep</a:t>
            </a:r>
            <a:r>
              <a:rPr lang="it-IT" sz="1600" b="0" dirty="0">
                <a:solidFill>
                  <a:schemeClr val="bg1"/>
                </a:solidFill>
              </a:rPr>
              <a:t> </a:t>
            </a:r>
            <a:r>
              <a:rPr lang="it-IT" sz="1600" b="0" dirty="0" err="1">
                <a:solidFill>
                  <a:schemeClr val="bg1"/>
                </a:solidFill>
              </a:rPr>
              <a:t>learning</a:t>
            </a:r>
            <a:r>
              <a:rPr lang="it-IT" sz="1600" b="0" dirty="0">
                <a:solidFill>
                  <a:schemeClr val="bg1"/>
                </a:solidFill>
              </a:rPr>
              <a:t> </a:t>
            </a:r>
            <a:r>
              <a:rPr lang="it-IT" sz="1600" b="0" dirty="0" err="1">
                <a:solidFill>
                  <a:schemeClr val="bg1"/>
                </a:solidFill>
              </a:rPr>
              <a:t>wins</a:t>
            </a:r>
            <a:r>
              <a:rPr lang="it-IT" sz="1600" b="0" dirty="0">
                <a:solidFill>
                  <a:schemeClr val="bg1"/>
                </a:solidFill>
              </a:rPr>
              <a:t> versus DWC = </a:t>
            </a:r>
            <a:r>
              <a:rPr lang="it-IT" sz="1600" b="0" dirty="0" err="1">
                <a:solidFill>
                  <a:schemeClr val="bg1"/>
                </a:solidFill>
              </a:rPr>
              <a:t>dictionary</a:t>
            </a:r>
            <a:r>
              <a:rPr lang="it-IT" sz="1600" b="0" dirty="0">
                <a:solidFill>
                  <a:schemeClr val="bg1"/>
                </a:solidFill>
              </a:rPr>
              <a:t> word </a:t>
            </a:r>
            <a:r>
              <a:rPr lang="it-IT" sz="1600" b="0" dirty="0" err="1">
                <a:solidFill>
                  <a:schemeClr val="bg1"/>
                </a:solidFill>
              </a:rPr>
              <a:t>count</a:t>
            </a:r>
            <a:endParaRPr lang="en-GB" sz="1600" b="0" dirty="0">
              <a:solidFill>
                <a:schemeClr val="bg1"/>
              </a:solidFill>
            </a:endParaRP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7A8CC7EE-B69E-0448-8A89-1477E65F0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defRPr/>
            </a:pPr>
            <a:fld id="{F5BF72BD-A8E9-EA40-BD6B-5A9961F381DD}" type="slidenum">
              <a:rPr lang="it-IT" altLang="it-IT" smtClean="0"/>
              <a:pPr>
                <a:defRPr/>
              </a:pPr>
              <a:t>31</a:t>
            </a:fld>
            <a:endParaRPr lang="it-IT" altLang="it-I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E4E59C-1E22-7448-A626-057AC65598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1" r="22886" b="27377"/>
          <a:stretch/>
        </p:blipFill>
        <p:spPr>
          <a:xfrm>
            <a:off x="1029671" y="1700808"/>
            <a:ext cx="7718793" cy="363252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343E2A0-372E-EB4F-9AD5-439A772E603F}"/>
              </a:ext>
            </a:extLst>
          </p:cNvPr>
          <p:cNvSpPr/>
          <p:nvPr/>
        </p:nvSpPr>
        <p:spPr bwMode="auto">
          <a:xfrm>
            <a:off x="3003004" y="4812156"/>
            <a:ext cx="576734" cy="432048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039FAC2-3040-5D4B-A5EF-321DB70FC309}"/>
              </a:ext>
            </a:extLst>
          </p:cNvPr>
          <p:cNvCxnSpPr>
            <a:cxnSpLocks/>
          </p:cNvCxnSpPr>
          <p:nvPr/>
        </p:nvCxnSpPr>
        <p:spPr bwMode="auto">
          <a:xfrm flipV="1">
            <a:off x="3259839" y="5244059"/>
            <a:ext cx="0" cy="54425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D26DCFF-5418-D646-A195-71DE14C6E340}"/>
              </a:ext>
            </a:extLst>
          </p:cNvPr>
          <p:cNvSpPr txBox="1"/>
          <p:nvPr/>
        </p:nvSpPr>
        <p:spPr>
          <a:xfrm>
            <a:off x="2243383" y="5743737"/>
            <a:ext cx="2157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0" dirty="0">
                <a:solidFill>
                  <a:srgbClr val="C00000"/>
                </a:solidFill>
              </a:rPr>
              <a:t>best correlation with Human evaluation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AD1D8F9-F7CD-344A-BBCB-48138D31A481}"/>
              </a:ext>
            </a:extLst>
          </p:cNvPr>
          <p:cNvSpPr/>
          <p:nvPr/>
        </p:nvSpPr>
        <p:spPr bwMode="auto">
          <a:xfrm>
            <a:off x="986780" y="4791975"/>
            <a:ext cx="794370" cy="432048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D98E101-A368-F845-A6A3-BB8D59BD2CF9}"/>
              </a:ext>
            </a:extLst>
          </p:cNvPr>
          <p:cNvCxnSpPr>
            <a:cxnSpLocks/>
          </p:cNvCxnSpPr>
          <p:nvPr/>
        </p:nvCxnSpPr>
        <p:spPr bwMode="auto">
          <a:xfrm flipV="1">
            <a:off x="1220678" y="5244058"/>
            <a:ext cx="113460" cy="39037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2ABBFD6-17FA-2B4C-AF8A-FEAE318810D2}"/>
              </a:ext>
            </a:extLst>
          </p:cNvPr>
          <p:cNvSpPr txBox="1"/>
          <p:nvPr/>
        </p:nvSpPr>
        <p:spPr>
          <a:xfrm>
            <a:off x="91429" y="5604280"/>
            <a:ext cx="2157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0" dirty="0" err="1">
                <a:solidFill>
                  <a:srgbClr val="C00000"/>
                </a:solidFill>
              </a:rPr>
              <a:t>BERTAgent</a:t>
            </a:r>
            <a:endParaRPr lang="en-GB" sz="1400" b="0" dirty="0">
              <a:solidFill>
                <a:srgbClr val="C0000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764DDA0-43F3-2A46-AAE9-BD76D2107F6C}"/>
              </a:ext>
            </a:extLst>
          </p:cNvPr>
          <p:cNvSpPr/>
          <p:nvPr/>
        </p:nvSpPr>
        <p:spPr bwMode="auto">
          <a:xfrm>
            <a:off x="7884369" y="2051442"/>
            <a:ext cx="864095" cy="2889726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65B93FA-8BD4-634A-92C3-733AC8ADC13A}"/>
              </a:ext>
            </a:extLst>
          </p:cNvPr>
          <p:cNvCxnSpPr>
            <a:cxnSpLocks/>
          </p:cNvCxnSpPr>
          <p:nvPr/>
        </p:nvCxnSpPr>
        <p:spPr bwMode="auto">
          <a:xfrm flipV="1">
            <a:off x="7654573" y="4957827"/>
            <a:ext cx="619871" cy="84245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A3ECD79-606C-2345-BE4A-501DD297C221}"/>
              </a:ext>
            </a:extLst>
          </p:cNvPr>
          <p:cNvSpPr txBox="1"/>
          <p:nvPr/>
        </p:nvSpPr>
        <p:spPr>
          <a:xfrm>
            <a:off x="5940152" y="5604280"/>
            <a:ext cx="21575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0" dirty="0">
                <a:solidFill>
                  <a:srgbClr val="C00000"/>
                </a:solidFill>
              </a:rPr>
              <a:t>Z-statistics:</a:t>
            </a:r>
          </a:p>
          <a:p>
            <a:pPr algn="ctr"/>
            <a:r>
              <a:rPr lang="en-GB" sz="1400" b="0" dirty="0">
                <a:solidFill>
                  <a:srgbClr val="C00000"/>
                </a:solidFill>
              </a:rPr>
              <a:t>correlation is statistically more relevant that DWC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A892896-5D70-EC4B-9361-E1264DAEB23B}"/>
              </a:ext>
            </a:extLst>
          </p:cNvPr>
          <p:cNvSpPr/>
          <p:nvPr/>
        </p:nvSpPr>
        <p:spPr bwMode="auto">
          <a:xfrm>
            <a:off x="936952" y="1842505"/>
            <a:ext cx="1095467" cy="475253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B38A4A7-34A2-0B48-B202-77211BAB6D58}"/>
              </a:ext>
            </a:extLst>
          </p:cNvPr>
          <p:cNvCxnSpPr>
            <a:cxnSpLocks/>
          </p:cNvCxnSpPr>
          <p:nvPr/>
        </p:nvCxnSpPr>
        <p:spPr bwMode="auto">
          <a:xfrm flipV="1">
            <a:off x="592260" y="2236010"/>
            <a:ext cx="410043" cy="40615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260FDC1B-2DD8-0E40-A6A2-F92B76CD60AC}"/>
              </a:ext>
            </a:extLst>
          </p:cNvPr>
          <p:cNvSpPr/>
          <p:nvPr/>
        </p:nvSpPr>
        <p:spPr>
          <a:xfrm>
            <a:off x="-12421" y="2616250"/>
            <a:ext cx="13101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0" dirty="0">
                <a:solidFill>
                  <a:srgbClr val="C00000"/>
                </a:solidFill>
              </a:rPr>
              <a:t>Human evaluation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666828408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80C8F608-BD5E-2B4D-B448-817CFF840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6838" y="-100013"/>
            <a:ext cx="9251951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it-IT" sz="2400">
              <a:solidFill>
                <a:schemeClr val="bg1"/>
              </a:solidFill>
            </a:endParaRPr>
          </a:p>
        </p:txBody>
      </p:sp>
      <p:pic>
        <p:nvPicPr>
          <p:cNvPr id="17410" name="Picture 3" descr="SigilloLogoLAST_WhiteOK">
            <a:extLst>
              <a:ext uri="{FF2B5EF4-FFF2-40B4-BE49-F238E27FC236}">
                <a16:creationId xmlns:a16="http://schemas.microsoft.com/office/drawing/2014/main" id="{A13E673F-AE9B-A841-B3EC-1BE42250F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8">
            <a:extLst>
              <a:ext uri="{FF2B5EF4-FFF2-40B4-BE49-F238E27FC236}">
                <a16:creationId xmlns:a16="http://schemas.microsoft.com/office/drawing/2014/main" id="{91A84E79-9A69-614F-A110-7BAD98E2E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056" y="181089"/>
            <a:ext cx="388119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 dirty="0">
                <a:solidFill>
                  <a:schemeClr val="bg1"/>
                </a:solidFill>
              </a:rPr>
              <a:t>Agency in US </a:t>
            </a:r>
            <a:r>
              <a:rPr lang="it-IT" altLang="it-IT" sz="2800" b="0" dirty="0" err="1">
                <a:solidFill>
                  <a:schemeClr val="bg1"/>
                </a:solidFill>
              </a:rPr>
              <a:t>elections</a:t>
            </a:r>
            <a:endParaRPr lang="it-IT" altLang="it-IT" sz="2800" b="0" dirty="0">
              <a:solidFill>
                <a:schemeClr val="bg1"/>
              </a:solidFill>
            </a:endParaRPr>
          </a:p>
          <a:p>
            <a:pPr algn="r" eaLnBrk="1" hangingPunct="1">
              <a:spcBef>
                <a:spcPct val="0"/>
              </a:spcBef>
              <a:buNone/>
            </a:pPr>
            <a:r>
              <a:rPr lang="it-IT" sz="1600" b="0" dirty="0">
                <a:solidFill>
                  <a:schemeClr val="bg1"/>
                </a:solidFill>
              </a:rPr>
              <a:t> </a:t>
            </a:r>
            <a:r>
              <a:rPr lang="it-IT" sz="1600" b="0" dirty="0" err="1">
                <a:solidFill>
                  <a:schemeClr val="bg1"/>
                </a:solidFill>
              </a:rPr>
              <a:t>Twitter</a:t>
            </a:r>
            <a:r>
              <a:rPr lang="it-IT" sz="1600" b="0" dirty="0">
                <a:solidFill>
                  <a:schemeClr val="bg1"/>
                </a:solidFill>
              </a:rPr>
              <a:t>, 2020-2021</a:t>
            </a:r>
          </a:p>
          <a:p>
            <a:pPr algn="r" eaLnBrk="1" hangingPunct="1">
              <a:spcBef>
                <a:spcPct val="0"/>
              </a:spcBef>
              <a:buNone/>
            </a:pPr>
            <a:r>
              <a:rPr lang="it-IT" sz="1600" b="0" dirty="0">
                <a:solidFill>
                  <a:schemeClr val="bg1"/>
                </a:solidFill>
              </a:rPr>
              <a:t>by </a:t>
            </a:r>
            <a:r>
              <a:rPr lang="it-IT" sz="1600" b="0" dirty="0" err="1">
                <a:solidFill>
                  <a:schemeClr val="bg1"/>
                </a:solidFill>
              </a:rPr>
              <a:t>Jan</a:t>
            </a:r>
            <a:r>
              <a:rPr lang="it-IT" sz="1600" b="0" dirty="0">
                <a:solidFill>
                  <a:schemeClr val="bg1"/>
                </a:solidFill>
              </a:rPr>
              <a:t> </a:t>
            </a:r>
            <a:r>
              <a:rPr lang="it-IT" sz="1600" b="0" dirty="0" err="1">
                <a:solidFill>
                  <a:schemeClr val="bg1"/>
                </a:solidFill>
              </a:rPr>
              <a:t>Nikadon</a:t>
            </a:r>
            <a:r>
              <a:rPr lang="it-IT" sz="1600" b="0" dirty="0">
                <a:solidFill>
                  <a:schemeClr val="bg1"/>
                </a:solidFill>
              </a:rPr>
              <a:t> @ </a:t>
            </a:r>
            <a:r>
              <a:rPr lang="it-IT" sz="1600" b="0" dirty="0" err="1">
                <a:solidFill>
                  <a:schemeClr val="bg1"/>
                </a:solidFill>
              </a:rPr>
              <a:t>swps</a:t>
            </a:r>
            <a:endParaRPr lang="en-GB" sz="1600" b="0" dirty="0">
              <a:solidFill>
                <a:schemeClr val="bg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34DA66B-C36F-6447-B956-DA6DF547B3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" t="-937" r="1246" b="1472"/>
          <a:stretch/>
        </p:blipFill>
        <p:spPr>
          <a:xfrm>
            <a:off x="0" y="1817527"/>
            <a:ext cx="9037792" cy="4032448"/>
          </a:xfrm>
          <a:prstGeom prst="rect">
            <a:avLst/>
          </a:prstGeom>
        </p:spPr>
      </p:pic>
      <p:sp>
        <p:nvSpPr>
          <p:cNvPr id="25" name="Slide Number Placeholder 1">
            <a:extLst>
              <a:ext uri="{FF2B5EF4-FFF2-40B4-BE49-F238E27FC236}">
                <a16:creationId xmlns:a16="http://schemas.microsoft.com/office/drawing/2014/main" id="{D4C0BB34-8CFD-A642-A9C8-52F9875DB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defRPr/>
            </a:pPr>
            <a:fld id="{F5BF72BD-A8E9-EA40-BD6B-5A9961F381DD}" type="slidenum">
              <a:rPr lang="it-IT" altLang="it-IT" smtClean="0"/>
              <a:pPr>
                <a:defRPr/>
              </a:pPr>
              <a:t>32</a:t>
            </a:fld>
            <a:endParaRPr lang="it-IT" altLang="it-IT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80108A-646C-3745-8367-5E9F3DC4287F}"/>
              </a:ext>
            </a:extLst>
          </p:cNvPr>
          <p:cNvSpPr txBox="1"/>
          <p:nvPr/>
        </p:nvSpPr>
        <p:spPr>
          <a:xfrm rot="19253035">
            <a:off x="4067256" y="1634565"/>
            <a:ext cx="2157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0" dirty="0">
                <a:solidFill>
                  <a:srgbClr val="C00000"/>
                </a:solidFill>
              </a:rPr>
              <a:t>Election day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687841-B256-A448-8C86-F1D283B7278D}"/>
              </a:ext>
            </a:extLst>
          </p:cNvPr>
          <p:cNvSpPr txBox="1"/>
          <p:nvPr/>
        </p:nvSpPr>
        <p:spPr>
          <a:xfrm rot="19253035">
            <a:off x="5639571" y="1942315"/>
            <a:ext cx="2157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0" dirty="0">
                <a:solidFill>
                  <a:srgbClr val="C00000"/>
                </a:solidFill>
              </a:rPr>
              <a:t>Capitol Hill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6A939F5-5A43-D247-AD18-9127B482D94D}"/>
              </a:ext>
            </a:extLst>
          </p:cNvPr>
          <p:cNvSpPr txBox="1"/>
          <p:nvPr/>
        </p:nvSpPr>
        <p:spPr>
          <a:xfrm rot="19253035">
            <a:off x="7209181" y="2348351"/>
            <a:ext cx="2157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0" dirty="0">
                <a:solidFill>
                  <a:srgbClr val="C00000"/>
                </a:solidFill>
              </a:rPr>
              <a:t>Women’s day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2A62867-591B-1640-9CA6-81EDD7648C1D}"/>
              </a:ext>
            </a:extLst>
          </p:cNvPr>
          <p:cNvCxnSpPr>
            <a:cxnSpLocks/>
          </p:cNvCxnSpPr>
          <p:nvPr/>
        </p:nvCxnSpPr>
        <p:spPr bwMode="auto">
          <a:xfrm flipV="1">
            <a:off x="3203848" y="3645024"/>
            <a:ext cx="498450" cy="244827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E899B7C-BA17-B445-B2FB-7B8C6EC287BF}"/>
              </a:ext>
            </a:extLst>
          </p:cNvPr>
          <p:cNvCxnSpPr>
            <a:cxnSpLocks/>
          </p:cNvCxnSpPr>
          <p:nvPr/>
        </p:nvCxnSpPr>
        <p:spPr bwMode="auto">
          <a:xfrm flipV="1">
            <a:off x="3295984" y="4581128"/>
            <a:ext cx="1564373" cy="151216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3721C8E-EC2B-5C4F-9823-6D8B765A0707}"/>
              </a:ext>
            </a:extLst>
          </p:cNvPr>
          <p:cNvSpPr txBox="1"/>
          <p:nvPr/>
        </p:nvSpPr>
        <p:spPr>
          <a:xfrm>
            <a:off x="2045789" y="6090121"/>
            <a:ext cx="2157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0" dirty="0">
                <a:solidFill>
                  <a:srgbClr val="C00000"/>
                </a:solidFill>
              </a:rPr>
              <a:t>agency raises before elections than drops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CA4ABC7-FF2B-7D4F-B65C-5E030F4517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150" y="5880287"/>
            <a:ext cx="799728" cy="79972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E0C242F-B99A-4B47-9DC8-C29CA86024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1054" y="1959754"/>
            <a:ext cx="762755" cy="93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5988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EF66A5-521D-4C49-8FB6-B8103950C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56" y="1772816"/>
            <a:ext cx="7884368" cy="22667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3A2687-AC81-954D-9054-9B28A025BD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29"/>
          <a:stretch/>
        </p:blipFill>
        <p:spPr>
          <a:xfrm>
            <a:off x="504057" y="3789040"/>
            <a:ext cx="7765504" cy="2797412"/>
          </a:xfrm>
          <a:prstGeom prst="rect">
            <a:avLst/>
          </a:prstGeom>
        </p:spPr>
      </p:pic>
      <p:sp>
        <p:nvSpPr>
          <p:cNvPr id="17409" name="Rectangle 2">
            <a:extLst>
              <a:ext uri="{FF2B5EF4-FFF2-40B4-BE49-F238E27FC236}">
                <a16:creationId xmlns:a16="http://schemas.microsoft.com/office/drawing/2014/main" id="{80C8F608-BD5E-2B4D-B448-817CFF840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6838" y="-100013"/>
            <a:ext cx="9251951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it-IT" sz="2400">
              <a:solidFill>
                <a:schemeClr val="bg1"/>
              </a:solidFill>
            </a:endParaRPr>
          </a:p>
        </p:txBody>
      </p:sp>
      <p:pic>
        <p:nvPicPr>
          <p:cNvPr id="17410" name="Picture 3" descr="SigilloLogoLAST_WhiteOK">
            <a:extLst>
              <a:ext uri="{FF2B5EF4-FFF2-40B4-BE49-F238E27FC236}">
                <a16:creationId xmlns:a16="http://schemas.microsoft.com/office/drawing/2014/main" id="{A13E673F-AE9B-A841-B3EC-1BE42250F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8">
            <a:extLst>
              <a:ext uri="{FF2B5EF4-FFF2-40B4-BE49-F238E27FC236}">
                <a16:creationId xmlns:a16="http://schemas.microsoft.com/office/drawing/2014/main" id="{91A84E79-9A69-614F-A110-7BAD98E2E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8702" y="252413"/>
            <a:ext cx="2736711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 dirty="0" err="1">
                <a:solidFill>
                  <a:schemeClr val="bg1"/>
                </a:solidFill>
              </a:rPr>
              <a:t>Kaggle</a:t>
            </a:r>
            <a:endParaRPr lang="it-IT" altLang="it-IT" sz="2800" b="0" dirty="0">
              <a:solidFill>
                <a:schemeClr val="bg1"/>
              </a:solidFill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sz="1800" b="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https://www.kaggle.com/</a:t>
            </a:r>
            <a:endParaRPr lang="it-IT" altLang="it-IT" sz="1800" b="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BB6779F-9087-8540-A00A-234E839D2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BF72BD-A8E9-EA40-BD6B-5A9961F381DD}" type="slidenum">
              <a:rPr lang="it-IT" altLang="it-IT" smtClean="0"/>
              <a:pPr>
                <a:defRPr/>
              </a:pPr>
              <a:t>4</a:t>
            </a:fld>
            <a:endParaRPr lang="it-IT" alt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CDC58A-8401-CC49-A1D6-662716148D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13375"/>
            <a:ext cx="8244408" cy="60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3148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49D7581-CC11-1A42-ABB3-405B5F92B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578" y="1461951"/>
            <a:ext cx="4567340" cy="1680782"/>
          </a:xfrm>
          <a:prstGeom prst="rect">
            <a:avLst/>
          </a:prstGeom>
        </p:spPr>
      </p:pic>
      <p:sp>
        <p:nvSpPr>
          <p:cNvPr id="17409" name="Rectangle 2">
            <a:extLst>
              <a:ext uri="{FF2B5EF4-FFF2-40B4-BE49-F238E27FC236}">
                <a16:creationId xmlns:a16="http://schemas.microsoft.com/office/drawing/2014/main" id="{80C8F608-BD5E-2B4D-B448-817CFF840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6838" y="-100013"/>
            <a:ext cx="9251951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it-IT" sz="2400">
              <a:solidFill>
                <a:schemeClr val="bg1"/>
              </a:solidFill>
            </a:endParaRPr>
          </a:p>
        </p:txBody>
      </p:sp>
      <p:pic>
        <p:nvPicPr>
          <p:cNvPr id="17410" name="Picture 3" descr="SigilloLogoLAST_WhiteOK">
            <a:extLst>
              <a:ext uri="{FF2B5EF4-FFF2-40B4-BE49-F238E27FC236}">
                <a16:creationId xmlns:a16="http://schemas.microsoft.com/office/drawing/2014/main" id="{A13E673F-AE9B-A841-B3EC-1BE42250F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8">
            <a:extLst>
              <a:ext uri="{FF2B5EF4-FFF2-40B4-BE49-F238E27FC236}">
                <a16:creationId xmlns:a16="http://schemas.microsoft.com/office/drawing/2014/main" id="{91A84E79-9A69-614F-A110-7BAD98E2E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1239" y="116632"/>
            <a:ext cx="6114174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 dirty="0" err="1">
                <a:solidFill>
                  <a:schemeClr val="bg1"/>
                </a:solidFill>
              </a:rPr>
              <a:t>Twitter</a:t>
            </a:r>
            <a:endParaRPr lang="it-IT" altLang="it-IT" sz="2800" b="0" dirty="0">
              <a:solidFill>
                <a:schemeClr val="bg1"/>
              </a:solidFill>
              <a:sym typeface="Wingdings" pitchFamily="2" charset="2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000" b="0" dirty="0">
                <a:solidFill>
                  <a:schemeClr val="bg1"/>
                </a:solidFill>
              </a:rPr>
              <a:t>no </a:t>
            </a:r>
            <a:r>
              <a:rPr lang="it-IT" altLang="it-IT" sz="2000" b="0" dirty="0" err="1">
                <a:solidFill>
                  <a:schemeClr val="bg1"/>
                </a:solidFill>
              </a:rPr>
              <a:t>longer</a:t>
            </a:r>
            <a:r>
              <a:rPr lang="it-IT" altLang="it-IT" sz="2000" b="0" dirty="0">
                <a:solidFill>
                  <a:schemeClr val="bg1"/>
                </a:solidFill>
              </a:rPr>
              <a:t> </a:t>
            </a:r>
            <a:r>
              <a:rPr lang="it-IT" altLang="it-IT" sz="2000" b="0" dirty="0" err="1">
                <a:solidFill>
                  <a:schemeClr val="bg1"/>
                </a:solidFill>
              </a:rPr>
              <a:t>available</a:t>
            </a:r>
            <a:r>
              <a:rPr lang="it-IT" altLang="it-IT" sz="2000" b="0" dirty="0">
                <a:solidFill>
                  <a:schemeClr val="bg1"/>
                </a:solidFill>
              </a:rPr>
              <a:t> </a:t>
            </a:r>
            <a:r>
              <a:rPr lang="it-IT" altLang="it-IT" sz="2000" b="0" dirty="0" err="1">
                <a:solidFill>
                  <a:schemeClr val="bg1"/>
                </a:solidFill>
                <a:sym typeface="Wingdings" pitchFamily="2" charset="2"/>
              </a:rPr>
              <a:t>unless</a:t>
            </a:r>
            <a:r>
              <a:rPr lang="it-IT" altLang="it-IT" sz="2000" b="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it-IT" altLang="it-IT" sz="2000" b="0" dirty="0" err="1">
                <a:solidFill>
                  <a:schemeClr val="bg1"/>
                </a:solidFill>
                <a:sym typeface="Wingdings" pitchFamily="2" charset="2"/>
              </a:rPr>
              <a:t>you</a:t>
            </a:r>
            <a:r>
              <a:rPr lang="it-IT" altLang="it-IT" sz="2000" b="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it-IT" altLang="it-IT" sz="2000" b="0" dirty="0" err="1">
                <a:solidFill>
                  <a:schemeClr val="bg1"/>
                </a:solidFill>
                <a:sym typeface="Wingdings" pitchFamily="2" charset="2"/>
              </a:rPr>
              <a:t>pay</a:t>
            </a:r>
            <a:r>
              <a:rPr lang="it-IT" altLang="it-IT" sz="2000" b="0" dirty="0">
                <a:solidFill>
                  <a:schemeClr val="bg1"/>
                </a:solidFill>
                <a:sym typeface="Wingdings" pitchFamily="2" charset="2"/>
              </a:rPr>
              <a:t> 5k$ per </a:t>
            </a:r>
            <a:r>
              <a:rPr lang="it-IT" altLang="it-IT" sz="2000" b="0" dirty="0" err="1">
                <a:solidFill>
                  <a:schemeClr val="bg1"/>
                </a:solidFill>
                <a:sym typeface="Wingdings" pitchFamily="2" charset="2"/>
              </a:rPr>
              <a:t>month</a:t>
            </a:r>
            <a:r>
              <a:rPr lang="it-IT" altLang="it-IT" sz="2000" b="0" dirty="0">
                <a:solidFill>
                  <a:schemeClr val="bg1"/>
                </a:solidFill>
                <a:sym typeface="Wingdings" pitchFamily="2" charset="2"/>
              </a:rPr>
              <a:t> </a:t>
            </a:r>
            <a:endParaRPr lang="it-IT" altLang="it-IT" sz="2000" b="0" dirty="0">
              <a:solidFill>
                <a:schemeClr val="bg1"/>
              </a:solidFill>
            </a:endParaRPr>
          </a:p>
          <a:p>
            <a:pPr algn="r">
              <a:buNone/>
            </a:pPr>
            <a:r>
              <a:rPr lang="en-GB" sz="1400" b="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https://developer.twitter.com/en/portal/dashboard</a:t>
            </a:r>
            <a:endParaRPr lang="en-GB" sz="1400" b="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BB6779F-9087-8540-A00A-234E839D2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BF72BD-A8E9-EA40-BD6B-5A9961F381DD}" type="slidenum">
              <a:rPr lang="it-IT" altLang="it-IT" smtClean="0"/>
              <a:pPr>
                <a:defRPr/>
              </a:pPr>
              <a:t>5</a:t>
            </a:fld>
            <a:endParaRPr lang="it-IT" altLang="it-IT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8FC7BD-863C-A84C-9F60-67FC4F726B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1036" y="2952420"/>
            <a:ext cx="1384608" cy="9230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36CEC9A-27FA-B94E-97F4-19EB6EB5A7C6}"/>
              </a:ext>
            </a:extLst>
          </p:cNvPr>
          <p:cNvSpPr/>
          <p:nvPr/>
        </p:nvSpPr>
        <p:spPr>
          <a:xfrm>
            <a:off x="6127761" y="3443602"/>
            <a:ext cx="1853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b="0" cap="all" dirty="0">
                <a:solidFill>
                  <a:srgbClr val="002060"/>
                </a:solidFill>
                <a:latin typeface="var(--font-family-alt)"/>
              </a:rPr>
              <a:t>BY MARK SCOTT</a:t>
            </a:r>
          </a:p>
          <a:p>
            <a:r>
              <a:rPr lang="it-IT" sz="1200" b="0" cap="all" dirty="0">
                <a:solidFill>
                  <a:srgbClr val="002060"/>
                </a:solidFill>
                <a:latin typeface="var(--font-family-alt)"/>
              </a:rPr>
              <a:t>MARCH 22, 2023</a:t>
            </a:r>
            <a:endParaRPr lang="it-IT" sz="1200" b="0" i="0" dirty="0">
              <a:solidFill>
                <a:srgbClr val="002060"/>
              </a:solidFill>
              <a:effectLst/>
              <a:latin typeface="var(--font-family-alt)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E06994-5682-DB44-AF28-5CB279BF0D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704208"/>
            <a:ext cx="8172400" cy="16165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C39DEC-DA78-254A-9B01-A2B8C730A1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58" y="1954255"/>
            <a:ext cx="3907794" cy="230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94561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80C8F608-BD5E-2B4D-B448-817CFF840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6838" y="-100013"/>
            <a:ext cx="9251951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it-IT" sz="2400">
              <a:solidFill>
                <a:schemeClr val="bg1"/>
              </a:solidFill>
            </a:endParaRPr>
          </a:p>
        </p:txBody>
      </p:sp>
      <p:pic>
        <p:nvPicPr>
          <p:cNvPr id="17410" name="Picture 3" descr="SigilloLogoLAST_WhiteOK">
            <a:extLst>
              <a:ext uri="{FF2B5EF4-FFF2-40B4-BE49-F238E27FC236}">
                <a16:creationId xmlns:a16="http://schemas.microsoft.com/office/drawing/2014/main" id="{A13E673F-AE9B-A841-B3EC-1BE42250F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8">
            <a:extLst>
              <a:ext uri="{FF2B5EF4-FFF2-40B4-BE49-F238E27FC236}">
                <a16:creationId xmlns:a16="http://schemas.microsoft.com/office/drawing/2014/main" id="{91A84E79-9A69-614F-A110-7BAD98E2E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9535" y="252413"/>
            <a:ext cx="2505878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 dirty="0" err="1">
                <a:solidFill>
                  <a:schemeClr val="bg1"/>
                </a:solidFill>
              </a:rPr>
              <a:t>Reddit</a:t>
            </a:r>
            <a:endParaRPr lang="it-IT" altLang="it-IT" sz="2800" b="0" dirty="0">
              <a:solidFill>
                <a:schemeClr val="bg1"/>
              </a:solidFill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sz="1800" b="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https://www.reddit.com</a:t>
            </a:r>
            <a:endParaRPr lang="it-IT" altLang="it-IT" sz="1800" b="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BB6779F-9087-8540-A00A-234E839D2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BF72BD-A8E9-EA40-BD6B-5A9961F381DD}" type="slidenum">
              <a:rPr lang="it-IT" altLang="it-IT" smtClean="0"/>
              <a:pPr>
                <a:defRPr/>
              </a:pPr>
              <a:t>6</a:t>
            </a:fld>
            <a:endParaRPr lang="it-IT" altLang="it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536DAF-B2C9-6B44-88F9-1593E134FD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826" y="1988908"/>
            <a:ext cx="4578287" cy="360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848A18-B650-7A41-B40D-54213F4DBC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8908"/>
            <a:ext cx="4482845" cy="403238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8861877-A44D-F149-8F24-87F587A5C01C}"/>
              </a:ext>
            </a:extLst>
          </p:cNvPr>
          <p:cNvSpPr/>
          <p:nvPr/>
        </p:nvSpPr>
        <p:spPr>
          <a:xfrm>
            <a:off x="1824655" y="1484784"/>
            <a:ext cx="13195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0" dirty="0" err="1">
                <a:solidFill>
                  <a:srgbClr val="C00000"/>
                </a:solidFill>
                <a:latin typeface="+mn-lt"/>
              </a:rPr>
              <a:t>Reddit</a:t>
            </a:r>
            <a:endParaRPr lang="it-IT" sz="2000" b="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21AEEFA-C44C-2C4D-9EDF-A37CE363D6BA}"/>
              </a:ext>
            </a:extLst>
          </p:cNvPr>
          <p:cNvSpPr/>
          <p:nvPr/>
        </p:nvSpPr>
        <p:spPr>
          <a:xfrm>
            <a:off x="6084168" y="1461759"/>
            <a:ext cx="13195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0" dirty="0" err="1">
                <a:solidFill>
                  <a:srgbClr val="C00000"/>
                </a:solidFill>
                <a:latin typeface="+mn-lt"/>
              </a:rPr>
              <a:t>Subreddit</a:t>
            </a:r>
            <a:endParaRPr lang="it-IT" sz="2000" b="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775087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2CC382-F177-6045-9097-C1AB19537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49" y="1484784"/>
            <a:ext cx="9144000" cy="4981359"/>
          </a:xfrm>
          <a:prstGeom prst="rect">
            <a:avLst/>
          </a:prstGeom>
        </p:spPr>
      </p:pic>
      <p:sp>
        <p:nvSpPr>
          <p:cNvPr id="17409" name="Rectangle 2">
            <a:extLst>
              <a:ext uri="{FF2B5EF4-FFF2-40B4-BE49-F238E27FC236}">
                <a16:creationId xmlns:a16="http://schemas.microsoft.com/office/drawing/2014/main" id="{80C8F608-BD5E-2B4D-B448-817CFF840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6838" y="-100013"/>
            <a:ext cx="9251951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it-IT" sz="2400">
              <a:solidFill>
                <a:schemeClr val="bg1"/>
              </a:solidFill>
            </a:endParaRPr>
          </a:p>
        </p:txBody>
      </p:sp>
      <p:pic>
        <p:nvPicPr>
          <p:cNvPr id="17410" name="Picture 3" descr="SigilloLogoLAST_WhiteOK">
            <a:extLst>
              <a:ext uri="{FF2B5EF4-FFF2-40B4-BE49-F238E27FC236}">
                <a16:creationId xmlns:a16="http://schemas.microsoft.com/office/drawing/2014/main" id="{A13E673F-AE9B-A841-B3EC-1BE42250F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8">
            <a:extLst>
              <a:ext uri="{FF2B5EF4-FFF2-40B4-BE49-F238E27FC236}">
                <a16:creationId xmlns:a16="http://schemas.microsoft.com/office/drawing/2014/main" id="{91A84E79-9A69-614F-A110-7BAD98E2E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4076" y="252413"/>
            <a:ext cx="3711337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 dirty="0" err="1">
                <a:solidFill>
                  <a:schemeClr val="bg1"/>
                </a:solidFill>
              </a:rPr>
              <a:t>Reddit</a:t>
            </a:r>
            <a:r>
              <a:rPr lang="it-IT" altLang="it-IT" sz="2800" b="0" dirty="0">
                <a:solidFill>
                  <a:schemeClr val="bg1"/>
                </a:solidFill>
              </a:rPr>
              <a:t> </a:t>
            </a:r>
            <a:r>
              <a:rPr lang="it-IT" altLang="it-IT" sz="2800" b="0" dirty="0" err="1">
                <a:solidFill>
                  <a:schemeClr val="bg1"/>
                </a:solidFill>
              </a:rPr>
              <a:t>apps</a:t>
            </a:r>
            <a:endParaRPr lang="it-IT" altLang="it-IT" sz="2800" b="0" dirty="0">
              <a:solidFill>
                <a:schemeClr val="bg1"/>
              </a:solidFill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sz="1800" b="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https://www.reddit.com/prefs/apps</a:t>
            </a:r>
            <a:endParaRPr lang="it-IT" altLang="it-IT" sz="1800" b="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BB6779F-9087-8540-A00A-234E839D2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BF72BD-A8E9-EA40-BD6B-5A9961F381DD}" type="slidenum">
              <a:rPr lang="it-IT" altLang="it-IT" smtClean="0"/>
              <a:pPr>
                <a:defRPr/>
              </a:pPr>
              <a:t>7</a:t>
            </a:fld>
            <a:endParaRPr lang="it-IT" alt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88080D-8800-0A44-843B-A5EC08520CA9}"/>
              </a:ext>
            </a:extLst>
          </p:cNvPr>
          <p:cNvSpPr/>
          <p:nvPr/>
        </p:nvSpPr>
        <p:spPr bwMode="auto">
          <a:xfrm>
            <a:off x="1115616" y="2880151"/>
            <a:ext cx="1584176" cy="176411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945852-52DC-6F40-BE21-A64579FE5167}"/>
              </a:ext>
            </a:extLst>
          </p:cNvPr>
          <p:cNvSpPr/>
          <p:nvPr/>
        </p:nvSpPr>
        <p:spPr bwMode="auto">
          <a:xfrm>
            <a:off x="1259632" y="3560618"/>
            <a:ext cx="2304256" cy="216024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8CA97C-11C6-4F4E-AA8E-EABBB5F75F9F}"/>
              </a:ext>
            </a:extLst>
          </p:cNvPr>
          <p:cNvSpPr/>
          <p:nvPr/>
        </p:nvSpPr>
        <p:spPr bwMode="auto">
          <a:xfrm>
            <a:off x="5652120" y="3560618"/>
            <a:ext cx="1368152" cy="230223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773616-CBF1-BC4E-9411-8C3CE466DE67}"/>
              </a:ext>
            </a:extLst>
          </p:cNvPr>
          <p:cNvSpPr/>
          <p:nvPr/>
        </p:nvSpPr>
        <p:spPr>
          <a:xfrm>
            <a:off x="2244322" y="3036120"/>
            <a:ext cx="13195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0" dirty="0" err="1">
                <a:solidFill>
                  <a:srgbClr val="C00000"/>
                </a:solidFill>
                <a:latin typeface="+mn-lt"/>
              </a:rPr>
              <a:t>client_id</a:t>
            </a:r>
            <a:endParaRPr lang="it-IT" sz="1600" b="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096561-0904-734C-A720-8C8815EA33A6}"/>
              </a:ext>
            </a:extLst>
          </p:cNvPr>
          <p:cNvSpPr/>
          <p:nvPr/>
        </p:nvSpPr>
        <p:spPr>
          <a:xfrm>
            <a:off x="3059832" y="3747606"/>
            <a:ext cx="15147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0" dirty="0" err="1">
                <a:solidFill>
                  <a:srgbClr val="C00000"/>
                </a:solidFill>
                <a:latin typeface="+mn-lt"/>
              </a:rPr>
              <a:t>client_secret</a:t>
            </a:r>
            <a:endParaRPr lang="it-IT" sz="1600" b="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770C12-413E-5143-A53C-3F5A668DEEDB}"/>
              </a:ext>
            </a:extLst>
          </p:cNvPr>
          <p:cNvSpPr/>
          <p:nvPr/>
        </p:nvSpPr>
        <p:spPr>
          <a:xfrm>
            <a:off x="6300434" y="3195154"/>
            <a:ext cx="13195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0" dirty="0">
                <a:solidFill>
                  <a:srgbClr val="C00000"/>
                </a:solidFill>
                <a:latin typeface="+mn-lt"/>
              </a:rPr>
              <a:t>username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2C6DA3-6166-AD4E-9011-0C758CA89DAA}"/>
              </a:ext>
            </a:extLst>
          </p:cNvPr>
          <p:cNvSpPr txBox="1"/>
          <p:nvPr/>
        </p:nvSpPr>
        <p:spPr>
          <a:xfrm>
            <a:off x="5929049" y="5009377"/>
            <a:ext cx="1595279" cy="120032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GB" b="0" dirty="0">
                <a:solidFill>
                  <a:schemeClr val="bg1"/>
                </a:solidFill>
              </a:rPr>
              <a:t>register asap… will be using this in the 1</a:t>
            </a:r>
            <a:r>
              <a:rPr lang="en-GB" b="0" baseline="30000" dirty="0">
                <a:solidFill>
                  <a:schemeClr val="bg1"/>
                </a:solidFill>
              </a:rPr>
              <a:t>st</a:t>
            </a:r>
            <a:r>
              <a:rPr lang="en-GB" b="0" dirty="0">
                <a:solidFill>
                  <a:schemeClr val="bg1"/>
                </a:solidFill>
              </a:rPr>
              <a:t> lab</a:t>
            </a:r>
          </a:p>
        </p:txBody>
      </p:sp>
    </p:spTree>
    <p:extLst>
      <p:ext uri="{BB962C8B-B14F-4D97-AF65-F5344CB8AC3E}">
        <p14:creationId xmlns:p14="http://schemas.microsoft.com/office/powerpoint/2010/main" val="248231893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80C8F608-BD5E-2B4D-B448-817CFF840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6838" y="-100013"/>
            <a:ext cx="9251951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it-IT" sz="2400">
              <a:solidFill>
                <a:schemeClr val="bg1"/>
              </a:solidFill>
            </a:endParaRPr>
          </a:p>
        </p:txBody>
      </p:sp>
      <p:pic>
        <p:nvPicPr>
          <p:cNvPr id="17410" name="Picture 3" descr="SigilloLogoLAST_WhiteOK">
            <a:extLst>
              <a:ext uri="{FF2B5EF4-FFF2-40B4-BE49-F238E27FC236}">
                <a16:creationId xmlns:a16="http://schemas.microsoft.com/office/drawing/2014/main" id="{A13E673F-AE9B-A841-B3EC-1BE42250F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8">
            <a:extLst>
              <a:ext uri="{FF2B5EF4-FFF2-40B4-BE49-F238E27FC236}">
                <a16:creationId xmlns:a16="http://schemas.microsoft.com/office/drawing/2014/main" id="{91A84E79-9A69-614F-A110-7BAD98E2E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0941" y="252413"/>
            <a:ext cx="6034472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 dirty="0" err="1">
                <a:solidFill>
                  <a:schemeClr val="bg1"/>
                </a:solidFill>
              </a:rPr>
              <a:t>Python</a:t>
            </a:r>
            <a:r>
              <a:rPr lang="it-IT" altLang="it-IT" sz="2800" b="0" dirty="0">
                <a:solidFill>
                  <a:schemeClr val="bg1"/>
                </a:solidFill>
              </a:rPr>
              <a:t> </a:t>
            </a:r>
            <a:r>
              <a:rPr lang="it-IT" altLang="it-IT" sz="2800" b="0" dirty="0" err="1">
                <a:solidFill>
                  <a:schemeClr val="bg1"/>
                </a:solidFill>
              </a:rPr>
              <a:t>Reddit</a:t>
            </a:r>
            <a:r>
              <a:rPr lang="it-IT" altLang="it-IT" sz="2800" b="0" dirty="0">
                <a:solidFill>
                  <a:schemeClr val="bg1"/>
                </a:solidFill>
              </a:rPr>
              <a:t> API </a:t>
            </a:r>
            <a:r>
              <a:rPr lang="it-IT" altLang="it-IT" sz="2800" b="0" dirty="0" err="1">
                <a:solidFill>
                  <a:schemeClr val="bg1"/>
                </a:solidFill>
              </a:rPr>
              <a:t>Wrapper</a:t>
            </a:r>
            <a:r>
              <a:rPr lang="it-IT" altLang="it-IT" sz="2800" b="0" dirty="0">
                <a:solidFill>
                  <a:schemeClr val="bg1"/>
                </a:solidFill>
              </a:rPr>
              <a:t> – PRAW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sz="1800" b="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https://praw.readthedocs.io/en/stable/</a:t>
            </a:r>
            <a:r>
              <a:rPr lang="en-US" sz="1800" b="0" dirty="0">
                <a:solidFill>
                  <a:schemeClr val="bg1"/>
                </a:solidFill>
              </a:rPr>
              <a:t> (v</a:t>
            </a:r>
            <a:r>
              <a:rPr lang="it-IT" altLang="it-IT" sz="1800" b="0" dirty="0">
                <a:solidFill>
                  <a:schemeClr val="bg1"/>
                </a:solidFill>
              </a:rPr>
              <a:t>7.7.1</a:t>
            </a:r>
            <a:r>
              <a:rPr lang="en-US" sz="1800" b="0" dirty="0">
                <a:solidFill>
                  <a:schemeClr val="bg1"/>
                </a:solidFill>
              </a:rPr>
              <a:t>)</a:t>
            </a:r>
            <a:endParaRPr lang="it-IT" altLang="it-IT" sz="1800" b="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BB6779F-9087-8540-A00A-234E839D2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BF72BD-A8E9-EA40-BD6B-5A9961F381DD}" type="slidenum">
              <a:rPr lang="it-IT" altLang="it-IT" smtClean="0"/>
              <a:pPr>
                <a:defRPr/>
              </a:pPr>
              <a:t>8</a:t>
            </a:fld>
            <a:endParaRPr lang="it-IT" alt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FAAD91-2513-C846-85E8-C7BCD06ADB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1" y="1477964"/>
            <a:ext cx="2286000" cy="698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585200-4E21-A84F-A52E-7993DF97D2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1" y="2176464"/>
            <a:ext cx="7567899" cy="2047144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EB4B554-D97C-C544-AF5D-29F5968A19E9}"/>
              </a:ext>
            </a:extLst>
          </p:cNvPr>
          <p:cNvCxnSpPr>
            <a:cxnSpLocks/>
          </p:cNvCxnSpPr>
          <p:nvPr/>
        </p:nvCxnSpPr>
        <p:spPr>
          <a:xfrm flipH="1">
            <a:off x="5388384" y="2176464"/>
            <a:ext cx="335744" cy="582676"/>
          </a:xfrm>
          <a:prstGeom prst="line">
            <a:avLst/>
          </a:prstGeom>
          <a:ln w="63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1FA09A9-E49F-204E-8663-40C8BE74F0ED}"/>
              </a:ext>
            </a:extLst>
          </p:cNvPr>
          <p:cNvSpPr txBox="1"/>
          <p:nvPr/>
        </p:nvSpPr>
        <p:spPr>
          <a:xfrm>
            <a:off x="4772179" y="1846758"/>
            <a:ext cx="2191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0" dirty="0">
                <a:solidFill>
                  <a:srgbClr val="002060"/>
                </a:solidFill>
              </a:rPr>
              <a:t>from Reddit apps</a:t>
            </a:r>
            <a:endParaRPr lang="en-GB" sz="1400" baseline="-25000" dirty="0">
              <a:solidFill>
                <a:srgbClr val="002060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FF74908-FBCD-6E44-92BB-382B7FA7A20D}"/>
              </a:ext>
            </a:extLst>
          </p:cNvPr>
          <p:cNvCxnSpPr>
            <a:cxnSpLocks/>
          </p:cNvCxnSpPr>
          <p:nvPr/>
        </p:nvCxnSpPr>
        <p:spPr>
          <a:xfrm>
            <a:off x="5868144" y="2176464"/>
            <a:ext cx="130033" cy="755092"/>
          </a:xfrm>
          <a:prstGeom prst="line">
            <a:avLst/>
          </a:prstGeom>
          <a:ln w="63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16ECD07-1262-A04F-B854-6A6E5BB2231A}"/>
              </a:ext>
            </a:extLst>
          </p:cNvPr>
          <p:cNvCxnSpPr>
            <a:cxnSpLocks/>
          </p:cNvCxnSpPr>
          <p:nvPr/>
        </p:nvCxnSpPr>
        <p:spPr>
          <a:xfrm flipH="1">
            <a:off x="7366329" y="1846758"/>
            <a:ext cx="253671" cy="1289928"/>
          </a:xfrm>
          <a:prstGeom prst="line">
            <a:avLst/>
          </a:prstGeom>
          <a:ln w="63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78E11BE-19AE-4D43-882A-238B43068C96}"/>
              </a:ext>
            </a:extLst>
          </p:cNvPr>
          <p:cNvSpPr txBox="1"/>
          <p:nvPr/>
        </p:nvSpPr>
        <p:spPr>
          <a:xfrm>
            <a:off x="6052376" y="1334483"/>
            <a:ext cx="3073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0" dirty="0">
                <a:solidFill>
                  <a:srgbClr val="002060"/>
                </a:solidFill>
              </a:rPr>
              <a:t>your own description of your app, including version and username</a:t>
            </a:r>
            <a:endParaRPr lang="en-GB" sz="1400" baseline="-25000" dirty="0">
              <a:solidFill>
                <a:srgbClr val="00206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F9CE224-38EF-8840-9683-2D3D207FD6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16"/>
          <a:stretch/>
        </p:blipFill>
        <p:spPr>
          <a:xfrm>
            <a:off x="712557" y="4542369"/>
            <a:ext cx="7459843" cy="651966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F1D2D10-90B3-6A4C-B049-40BEA10C1A47}"/>
              </a:ext>
            </a:extLst>
          </p:cNvPr>
          <p:cNvCxnSpPr>
            <a:cxnSpLocks/>
          </p:cNvCxnSpPr>
          <p:nvPr/>
        </p:nvCxnSpPr>
        <p:spPr>
          <a:xfrm flipH="1">
            <a:off x="6516217" y="4447546"/>
            <a:ext cx="1073114" cy="562006"/>
          </a:xfrm>
          <a:prstGeom prst="line">
            <a:avLst/>
          </a:prstGeom>
          <a:ln w="63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BA7FF30-7A1C-AA42-82A8-6DB9FA72914C}"/>
              </a:ext>
            </a:extLst>
          </p:cNvPr>
          <p:cNvSpPr txBox="1"/>
          <p:nvPr/>
        </p:nvSpPr>
        <p:spPr>
          <a:xfrm>
            <a:off x="7493164" y="3971737"/>
            <a:ext cx="985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0" dirty="0">
                <a:solidFill>
                  <a:srgbClr val="002060"/>
                </a:solidFill>
              </a:rPr>
              <a:t>max 250 per call</a:t>
            </a:r>
            <a:endParaRPr lang="en-GB" sz="1400" baseline="-25000" dirty="0">
              <a:solidFill>
                <a:srgbClr val="002060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05AE72B-3810-C942-9C47-75CC95FEC61E}"/>
              </a:ext>
            </a:extLst>
          </p:cNvPr>
          <p:cNvCxnSpPr>
            <a:cxnSpLocks/>
          </p:cNvCxnSpPr>
          <p:nvPr/>
        </p:nvCxnSpPr>
        <p:spPr>
          <a:xfrm>
            <a:off x="5220071" y="4494957"/>
            <a:ext cx="111516" cy="460885"/>
          </a:xfrm>
          <a:prstGeom prst="line">
            <a:avLst/>
          </a:prstGeom>
          <a:ln w="63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0985DEE0-6CB9-6349-A59B-82B9B234E960}"/>
              </a:ext>
            </a:extLst>
          </p:cNvPr>
          <p:cNvSpPr/>
          <p:nvPr/>
        </p:nvSpPr>
        <p:spPr>
          <a:xfrm>
            <a:off x="4170521" y="3948031"/>
            <a:ext cx="2099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0" dirty="0">
                <a:solidFill>
                  <a:srgbClr val="002060"/>
                </a:solidFill>
              </a:rPr>
              <a:t>"</a:t>
            </a:r>
            <a:r>
              <a:rPr lang="it-IT" sz="1400" b="0" dirty="0" err="1">
                <a:solidFill>
                  <a:srgbClr val="002060"/>
                </a:solidFill>
              </a:rPr>
              <a:t>relevance</a:t>
            </a:r>
            <a:r>
              <a:rPr lang="it-IT" sz="1400" b="0" dirty="0">
                <a:solidFill>
                  <a:srgbClr val="002060"/>
                </a:solidFill>
              </a:rPr>
              <a:t>", "hot", "top", "new", or "</a:t>
            </a:r>
            <a:r>
              <a:rPr lang="it-IT" sz="1400" b="0" dirty="0" err="1">
                <a:solidFill>
                  <a:srgbClr val="002060"/>
                </a:solidFill>
              </a:rPr>
              <a:t>comments</a:t>
            </a:r>
            <a:r>
              <a:rPr lang="it-IT" sz="1400" b="0" dirty="0">
                <a:solidFill>
                  <a:srgbClr val="002060"/>
                </a:solidFill>
              </a:rPr>
              <a:t>"</a:t>
            </a:r>
            <a:endParaRPr lang="en-GB" sz="1400" b="0" dirty="0">
              <a:solidFill>
                <a:srgbClr val="00206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1C7753A-4E19-C849-AD93-51A07EC27D69}"/>
              </a:ext>
            </a:extLst>
          </p:cNvPr>
          <p:cNvSpPr/>
          <p:nvPr/>
        </p:nvSpPr>
        <p:spPr>
          <a:xfrm>
            <a:off x="5148649" y="5300531"/>
            <a:ext cx="38082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0" dirty="0">
                <a:solidFill>
                  <a:srgbClr val="002060"/>
                </a:solidFill>
              </a:rPr>
              <a:t>can </a:t>
            </a:r>
            <a:r>
              <a:rPr lang="it-IT" sz="1400" b="0" dirty="0" err="1">
                <a:solidFill>
                  <a:srgbClr val="002060"/>
                </a:solidFill>
              </a:rPr>
              <a:t>also</a:t>
            </a:r>
            <a:r>
              <a:rPr lang="it-IT" sz="1400" b="0" dirty="0">
                <a:solidFill>
                  <a:srgbClr val="002060"/>
                </a:solidFill>
              </a:rPr>
              <a:t> </a:t>
            </a:r>
            <a:r>
              <a:rPr lang="it-IT" sz="1400" b="0" dirty="0" err="1">
                <a:solidFill>
                  <a:srgbClr val="002060"/>
                </a:solidFill>
              </a:rPr>
              <a:t>add</a:t>
            </a:r>
            <a:r>
              <a:rPr lang="it-IT" sz="1400" b="0" dirty="0">
                <a:solidFill>
                  <a:srgbClr val="002060"/>
                </a:solidFill>
              </a:rPr>
              <a:t> </a:t>
            </a:r>
            <a:r>
              <a:rPr lang="it-IT" sz="1400" b="0" dirty="0" err="1">
                <a:solidFill>
                  <a:srgbClr val="C00000"/>
                </a:solidFill>
              </a:rPr>
              <a:t>time_filter</a:t>
            </a:r>
            <a:r>
              <a:rPr lang="it-IT" sz="1400" b="0" dirty="0">
                <a:solidFill>
                  <a:srgbClr val="002060"/>
                </a:solidFill>
              </a:rPr>
              <a:t> = "</a:t>
            </a:r>
            <a:r>
              <a:rPr lang="it-IT" sz="1400" b="0" dirty="0" err="1">
                <a:solidFill>
                  <a:srgbClr val="002060"/>
                </a:solidFill>
              </a:rPr>
              <a:t>all</a:t>
            </a:r>
            <a:r>
              <a:rPr lang="it-IT" sz="1400" b="0" dirty="0">
                <a:solidFill>
                  <a:srgbClr val="002060"/>
                </a:solidFill>
              </a:rPr>
              <a:t>", "</a:t>
            </a:r>
            <a:r>
              <a:rPr lang="it-IT" sz="1400" b="0" dirty="0" err="1">
                <a:solidFill>
                  <a:srgbClr val="002060"/>
                </a:solidFill>
              </a:rPr>
              <a:t>day</a:t>
            </a:r>
            <a:r>
              <a:rPr lang="it-IT" sz="1400" b="0" dirty="0">
                <a:solidFill>
                  <a:srgbClr val="002060"/>
                </a:solidFill>
              </a:rPr>
              <a:t>", "hour", "</a:t>
            </a:r>
            <a:r>
              <a:rPr lang="it-IT" sz="1400" b="0" dirty="0" err="1">
                <a:solidFill>
                  <a:srgbClr val="002060"/>
                </a:solidFill>
              </a:rPr>
              <a:t>month</a:t>
            </a:r>
            <a:r>
              <a:rPr lang="it-IT" sz="1400" b="0" dirty="0">
                <a:solidFill>
                  <a:srgbClr val="002060"/>
                </a:solidFill>
              </a:rPr>
              <a:t>", "week", or "</a:t>
            </a:r>
            <a:r>
              <a:rPr lang="it-IT" sz="1400" b="0" dirty="0" err="1">
                <a:solidFill>
                  <a:srgbClr val="002060"/>
                </a:solidFill>
              </a:rPr>
              <a:t>year</a:t>
            </a:r>
            <a:r>
              <a:rPr lang="it-IT" sz="1400" b="0" dirty="0">
                <a:solidFill>
                  <a:srgbClr val="002060"/>
                </a:solidFill>
              </a:rPr>
              <a:t>"</a:t>
            </a:r>
            <a:endParaRPr lang="en-GB" sz="1400" b="0" dirty="0">
              <a:solidFill>
                <a:srgbClr val="002060"/>
              </a:solidFill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211DF2E-09D2-6547-A127-7C0CAEA8A758}"/>
              </a:ext>
            </a:extLst>
          </p:cNvPr>
          <p:cNvCxnSpPr>
            <a:cxnSpLocks/>
          </p:cNvCxnSpPr>
          <p:nvPr/>
        </p:nvCxnSpPr>
        <p:spPr>
          <a:xfrm flipH="1" flipV="1">
            <a:off x="5667771" y="5109425"/>
            <a:ext cx="330406" cy="326781"/>
          </a:xfrm>
          <a:prstGeom prst="line">
            <a:avLst/>
          </a:prstGeom>
          <a:ln w="63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D40E89F7-8CDE-B547-A88E-9C09FCB2FB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1" y="5825750"/>
            <a:ext cx="5357435" cy="70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515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80C8F608-BD5E-2B4D-B448-817CFF840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6838" y="-100013"/>
            <a:ext cx="9251951" cy="136842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it-IT" sz="2400">
              <a:solidFill>
                <a:schemeClr val="bg1"/>
              </a:solidFill>
            </a:endParaRPr>
          </a:p>
        </p:txBody>
      </p:sp>
      <p:pic>
        <p:nvPicPr>
          <p:cNvPr id="17410" name="Picture 3" descr="SigilloLogoLAST_WhiteOK">
            <a:extLst>
              <a:ext uri="{FF2B5EF4-FFF2-40B4-BE49-F238E27FC236}">
                <a16:creationId xmlns:a16="http://schemas.microsoft.com/office/drawing/2014/main" id="{A13E673F-AE9B-A841-B3EC-1BE42250F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6838"/>
            <a:ext cx="23002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8">
            <a:extLst>
              <a:ext uri="{FF2B5EF4-FFF2-40B4-BE49-F238E27FC236}">
                <a16:creationId xmlns:a16="http://schemas.microsoft.com/office/drawing/2014/main" id="{91A84E79-9A69-614F-A110-7BAD98E2E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0500" y="252413"/>
            <a:ext cx="2024913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2800" b="0" dirty="0" err="1">
                <a:solidFill>
                  <a:schemeClr val="bg1"/>
                </a:solidFill>
              </a:rPr>
              <a:t>Reddit</a:t>
            </a:r>
            <a:r>
              <a:rPr lang="it-IT" altLang="it-IT" sz="2800" b="0" dirty="0">
                <a:solidFill>
                  <a:schemeClr val="bg1"/>
                </a:solidFill>
              </a:rPr>
              <a:t> data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sz="1800" b="0" dirty="0">
                <a:solidFill>
                  <a:schemeClr val="bg1"/>
                </a:solidFill>
              </a:rPr>
              <a:t>an example</a:t>
            </a:r>
            <a:endParaRPr lang="it-IT" altLang="it-IT" sz="1800" b="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BB6779F-9087-8540-A00A-234E839D2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BF72BD-A8E9-EA40-BD6B-5A9961F381DD}" type="slidenum">
              <a:rPr lang="it-IT" altLang="it-IT" smtClean="0"/>
              <a:pPr>
                <a:defRPr/>
              </a:pPr>
              <a:t>9</a:t>
            </a:fld>
            <a:endParaRPr lang="it-IT" altLang="it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735255-BEBC-6243-A971-A1BCBD7A4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65" y="2446995"/>
            <a:ext cx="9144000" cy="381087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AF8A923-72BD-FB4D-A6DA-1D4CD456E5BC}"/>
              </a:ext>
            </a:extLst>
          </p:cNvPr>
          <p:cNvSpPr txBox="1"/>
          <p:nvPr/>
        </p:nvSpPr>
        <p:spPr>
          <a:xfrm>
            <a:off x="827584" y="1556346"/>
            <a:ext cx="3040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0" dirty="0">
                <a:solidFill>
                  <a:srgbClr val="002060"/>
                </a:solidFill>
              </a:rPr>
              <a:t>there is a list of 116 entries per post, on which you can choose!!!</a:t>
            </a:r>
            <a:endParaRPr lang="en-GB" sz="1400" baseline="-25000" dirty="0">
              <a:solidFill>
                <a:srgbClr val="002060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7709874-DDA2-0548-8EA3-65B879AA35E9}"/>
              </a:ext>
            </a:extLst>
          </p:cNvPr>
          <p:cNvCxnSpPr>
            <a:cxnSpLocks/>
          </p:cNvCxnSpPr>
          <p:nvPr/>
        </p:nvCxnSpPr>
        <p:spPr>
          <a:xfrm>
            <a:off x="2123728" y="2069449"/>
            <a:ext cx="72008" cy="377546"/>
          </a:xfrm>
          <a:prstGeom prst="line">
            <a:avLst/>
          </a:prstGeom>
          <a:ln w="63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8EFDFEE-7E63-404D-91DA-751630B49999}"/>
              </a:ext>
            </a:extLst>
          </p:cNvPr>
          <p:cNvCxnSpPr>
            <a:cxnSpLocks/>
          </p:cNvCxnSpPr>
          <p:nvPr/>
        </p:nvCxnSpPr>
        <p:spPr>
          <a:xfrm flipH="1">
            <a:off x="3347864" y="2122595"/>
            <a:ext cx="648072" cy="387435"/>
          </a:xfrm>
          <a:prstGeom prst="line">
            <a:avLst/>
          </a:prstGeom>
          <a:ln w="63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1FA8076-A095-C849-82FD-BE8120887978}"/>
              </a:ext>
            </a:extLst>
          </p:cNvPr>
          <p:cNvSpPr txBox="1"/>
          <p:nvPr/>
        </p:nvSpPr>
        <p:spPr>
          <a:xfrm>
            <a:off x="3499802" y="1860422"/>
            <a:ext cx="3040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0" dirty="0">
                <a:solidFill>
                  <a:srgbClr val="002060"/>
                </a:solidFill>
              </a:rPr>
              <a:t>from this you extract the date</a:t>
            </a:r>
            <a:endParaRPr lang="en-GB" sz="1400" baseline="-25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91015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99750</TotalTime>
  <Words>1504</Words>
  <Application>Microsoft Macintosh PowerPoint</Application>
  <PresentationFormat>On-screen Show (4:3)</PresentationFormat>
  <Paragraphs>503</Paragraphs>
  <Slides>32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ＭＳ Ｐゴシック</vt:lpstr>
      <vt:lpstr>Arial</vt:lpstr>
      <vt:lpstr>Cambria Math</vt:lpstr>
      <vt:lpstr>var(--font-family-alt)</vt:lpstr>
      <vt:lpstr>Wingdings</vt:lpstr>
      <vt:lpstr>Struttura predefinita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Università degli Studi di Padova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utentecia1</dc:creator>
  <cp:lastModifiedBy>Tomaso Erseghe</cp:lastModifiedBy>
  <cp:revision>1460</cp:revision>
  <cp:lastPrinted>2024-12-10T22:00:09Z</cp:lastPrinted>
  <dcterms:created xsi:type="dcterms:W3CDTF">2007-03-01T10:31:45Z</dcterms:created>
  <dcterms:modified xsi:type="dcterms:W3CDTF">2025-11-04T18:53:10Z</dcterms:modified>
</cp:coreProperties>
</file>