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tags/tag1.xml" ContentType="application/vnd.openxmlformats-officedocument.presentationml.tags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>
  <p:sldMasterIdLst>
    <p:sldMasterId id="2147483770" r:id="rId4"/>
    <p:sldMasterId id="2147483798" r:id="rId5"/>
  </p:sldMasterIdLst>
  <p:notesMasterIdLst>
    <p:notesMasterId r:id="rId99"/>
  </p:notesMasterIdLst>
  <p:handoutMasterIdLst>
    <p:handoutMasterId r:id="rId100"/>
  </p:handoutMasterIdLst>
  <p:sldIdLst>
    <p:sldId id="1834" r:id="rId6"/>
    <p:sldId id="1835" r:id="rId7"/>
    <p:sldId id="1833" r:id="rId8"/>
    <p:sldId id="1662" r:id="rId9"/>
    <p:sldId id="1811" r:id="rId10"/>
    <p:sldId id="1821" r:id="rId11"/>
    <p:sldId id="1822" r:id="rId12"/>
    <p:sldId id="1823" r:id="rId13"/>
    <p:sldId id="1824" r:id="rId14"/>
    <p:sldId id="1825" r:id="rId15"/>
    <p:sldId id="1826" r:id="rId16"/>
    <p:sldId id="1827" r:id="rId17"/>
    <p:sldId id="1828" r:id="rId18"/>
    <p:sldId id="1829" r:id="rId19"/>
    <p:sldId id="1830" r:id="rId20"/>
    <p:sldId id="1751" r:id="rId21"/>
    <p:sldId id="1816" r:id="rId22"/>
    <p:sldId id="1817" r:id="rId23"/>
    <p:sldId id="1831" r:id="rId24"/>
    <p:sldId id="1832" r:id="rId25"/>
    <p:sldId id="1756" r:id="rId26"/>
    <p:sldId id="1757" r:id="rId27"/>
    <p:sldId id="1758" r:id="rId28"/>
    <p:sldId id="1762" r:id="rId29"/>
    <p:sldId id="1765" r:id="rId30"/>
    <p:sldId id="1766" r:id="rId31"/>
    <p:sldId id="1767" r:id="rId32"/>
    <p:sldId id="1713" r:id="rId33"/>
    <p:sldId id="1712" r:id="rId34"/>
    <p:sldId id="1678" r:id="rId35"/>
    <p:sldId id="1714" r:id="rId36"/>
    <p:sldId id="1715" r:id="rId37"/>
    <p:sldId id="1716" r:id="rId38"/>
    <p:sldId id="1717" r:id="rId39"/>
    <p:sldId id="1718" r:id="rId40"/>
    <p:sldId id="1719" r:id="rId41"/>
    <p:sldId id="1720" r:id="rId42"/>
    <p:sldId id="1721" r:id="rId43"/>
    <p:sldId id="1722" r:id="rId44"/>
    <p:sldId id="1723" r:id="rId45"/>
    <p:sldId id="1724" r:id="rId46"/>
    <p:sldId id="1727" r:id="rId47"/>
    <p:sldId id="1726" r:id="rId48"/>
    <p:sldId id="1779" r:id="rId49"/>
    <p:sldId id="1780" r:id="rId50"/>
    <p:sldId id="1782" r:id="rId51"/>
    <p:sldId id="1781" r:id="rId52"/>
    <p:sldId id="1784" r:id="rId53"/>
    <p:sldId id="1804" r:id="rId54"/>
    <p:sldId id="1785" r:id="rId55"/>
    <p:sldId id="1787" r:id="rId56"/>
    <p:sldId id="1788" r:id="rId57"/>
    <p:sldId id="1789" r:id="rId58"/>
    <p:sldId id="1790" r:id="rId59"/>
    <p:sldId id="1791" r:id="rId60"/>
    <p:sldId id="1792" r:id="rId61"/>
    <p:sldId id="1793" r:id="rId62"/>
    <p:sldId id="1794" r:id="rId63"/>
    <p:sldId id="1801" r:id="rId64"/>
    <p:sldId id="1708" r:id="rId65"/>
    <p:sldId id="1679" r:id="rId66"/>
    <p:sldId id="1681" r:id="rId67"/>
    <p:sldId id="1706" r:id="rId68"/>
    <p:sldId id="1707" r:id="rId69"/>
    <p:sldId id="1682" r:id="rId70"/>
    <p:sldId id="1693" r:id="rId71"/>
    <p:sldId id="1673" r:id="rId72"/>
    <p:sldId id="1704" r:id="rId73"/>
    <p:sldId id="1694" r:id="rId74"/>
    <p:sldId id="1705" r:id="rId75"/>
    <p:sldId id="1696" r:id="rId76"/>
    <p:sldId id="1695" r:id="rId77"/>
    <p:sldId id="1836" r:id="rId78"/>
    <p:sldId id="1691" r:id="rId79"/>
    <p:sldId id="1688" r:id="rId80"/>
    <p:sldId id="1683" r:id="rId81"/>
    <p:sldId id="1735" r:id="rId82"/>
    <p:sldId id="1737" r:id="rId83"/>
    <p:sldId id="1805" r:id="rId84"/>
    <p:sldId id="1736" r:id="rId85"/>
    <p:sldId id="1807" r:id="rId86"/>
    <p:sldId id="1739" r:id="rId87"/>
    <p:sldId id="1740" r:id="rId88"/>
    <p:sldId id="1741" r:id="rId89"/>
    <p:sldId id="1742" r:id="rId90"/>
    <p:sldId id="1743" r:id="rId91"/>
    <p:sldId id="1744" r:id="rId92"/>
    <p:sldId id="1745" r:id="rId93"/>
    <p:sldId id="1746" r:id="rId94"/>
    <p:sldId id="1747" r:id="rId95"/>
    <p:sldId id="1748" r:id="rId96"/>
    <p:sldId id="1773" r:id="rId97"/>
    <p:sldId id="1815" r:id="rId98"/>
  </p:sldIdLst>
  <p:sldSz cx="9906000" cy="6858000" type="A4"/>
  <p:notesSz cx="7099300" cy="10234613"/>
  <p:defaultTextStyle>
    <a:defPPr>
      <a:defRPr lang="it-IT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12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224">
          <p15:clr>
            <a:srgbClr val="A4A3A4"/>
          </p15:clr>
        </p15:guide>
        <p15:guide id="2" pos="2237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133B9C"/>
    <a:srgbClr val="FFE980"/>
    <a:srgbClr val="759EE3"/>
    <a:srgbClr val="F5F8FD"/>
    <a:srgbClr val="F04B30"/>
    <a:srgbClr val="FFFFFF"/>
    <a:srgbClr val="FF9933"/>
    <a:srgbClr val="FFCC66"/>
    <a:srgbClr val="FF9966"/>
    <a:srgbClr val="CC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Stile medio 2 - Colore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23" autoAdjust="0"/>
    <p:restoredTop sz="99275" autoAdjust="0"/>
  </p:normalViewPr>
  <p:slideViewPr>
    <p:cSldViewPr>
      <p:cViewPr varScale="1">
        <p:scale>
          <a:sx n="82" d="100"/>
          <a:sy n="82" d="100"/>
        </p:scale>
        <p:origin x="576" y="56"/>
      </p:cViewPr>
      <p:guideLst>
        <p:guide orient="horz" pos="2160"/>
        <p:guide pos="3120"/>
      </p:guideLst>
    </p:cSldViewPr>
  </p:slideViewPr>
  <p:outlineViewPr>
    <p:cViewPr>
      <p:scale>
        <a:sx n="33" d="100"/>
        <a:sy n="33" d="100"/>
      </p:scale>
      <p:origin x="0" y="444"/>
    </p:cViewPr>
    <p:sldLst>
      <p:sld r:id="rId1" collapse="1"/>
      <p:sld r:id="rId2" collapse="1"/>
    </p:sldLst>
  </p:outlineViewPr>
  <p:notesTextViewPr>
    <p:cViewPr>
      <p:scale>
        <a:sx n="75" d="100"/>
        <a:sy n="75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49" d="100"/>
          <a:sy n="49" d="100"/>
        </p:scale>
        <p:origin x="-2922" y="-114"/>
      </p:cViewPr>
      <p:guideLst>
        <p:guide orient="horz" pos="3224"/>
        <p:guide pos="2237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63" Type="http://schemas.openxmlformats.org/officeDocument/2006/relationships/slide" Target="slides/slide58.xml"/><Relationship Id="rId68" Type="http://schemas.openxmlformats.org/officeDocument/2006/relationships/slide" Target="slides/slide63.xml"/><Relationship Id="rId84" Type="http://schemas.openxmlformats.org/officeDocument/2006/relationships/slide" Target="slides/slide79.xml"/><Relationship Id="rId89" Type="http://schemas.openxmlformats.org/officeDocument/2006/relationships/slide" Target="slides/slide84.xml"/><Relationship Id="rId7" Type="http://schemas.openxmlformats.org/officeDocument/2006/relationships/slide" Target="slides/slide2.xml"/><Relationship Id="rId71" Type="http://schemas.openxmlformats.org/officeDocument/2006/relationships/slide" Target="slides/slide66.xml"/><Relationship Id="rId92" Type="http://schemas.openxmlformats.org/officeDocument/2006/relationships/slide" Target="slides/slide87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66" Type="http://schemas.openxmlformats.org/officeDocument/2006/relationships/slide" Target="slides/slide61.xml"/><Relationship Id="rId74" Type="http://schemas.openxmlformats.org/officeDocument/2006/relationships/slide" Target="slides/slide69.xml"/><Relationship Id="rId79" Type="http://schemas.openxmlformats.org/officeDocument/2006/relationships/slide" Target="slides/slide74.xml"/><Relationship Id="rId87" Type="http://schemas.openxmlformats.org/officeDocument/2006/relationships/slide" Target="slides/slide82.xml"/><Relationship Id="rId102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61" Type="http://schemas.openxmlformats.org/officeDocument/2006/relationships/slide" Target="slides/slide56.xml"/><Relationship Id="rId82" Type="http://schemas.openxmlformats.org/officeDocument/2006/relationships/slide" Target="slides/slide77.xml"/><Relationship Id="rId90" Type="http://schemas.openxmlformats.org/officeDocument/2006/relationships/slide" Target="slides/slide85.xml"/><Relationship Id="rId95" Type="http://schemas.openxmlformats.org/officeDocument/2006/relationships/slide" Target="slides/slide90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64" Type="http://schemas.openxmlformats.org/officeDocument/2006/relationships/slide" Target="slides/slide59.xml"/><Relationship Id="rId69" Type="http://schemas.openxmlformats.org/officeDocument/2006/relationships/slide" Target="slides/slide64.xml"/><Relationship Id="rId77" Type="http://schemas.openxmlformats.org/officeDocument/2006/relationships/slide" Target="slides/slide72.xml"/><Relationship Id="rId100" Type="http://schemas.openxmlformats.org/officeDocument/2006/relationships/handoutMaster" Target="handoutMasters/handoutMaster1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slide" Target="slides/slide67.xml"/><Relationship Id="rId80" Type="http://schemas.openxmlformats.org/officeDocument/2006/relationships/slide" Target="slides/slide75.xml"/><Relationship Id="rId85" Type="http://schemas.openxmlformats.org/officeDocument/2006/relationships/slide" Target="slides/slide80.xml"/><Relationship Id="rId93" Type="http://schemas.openxmlformats.org/officeDocument/2006/relationships/slide" Target="slides/slide88.xml"/><Relationship Id="rId98" Type="http://schemas.openxmlformats.org/officeDocument/2006/relationships/slide" Target="slides/slide93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Relationship Id="rId67" Type="http://schemas.openxmlformats.org/officeDocument/2006/relationships/slide" Target="slides/slide62.xml"/><Relationship Id="rId103" Type="http://schemas.openxmlformats.org/officeDocument/2006/relationships/theme" Target="theme/theme1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slide" Target="slides/slide57.xml"/><Relationship Id="rId70" Type="http://schemas.openxmlformats.org/officeDocument/2006/relationships/slide" Target="slides/slide65.xml"/><Relationship Id="rId75" Type="http://schemas.openxmlformats.org/officeDocument/2006/relationships/slide" Target="slides/slide70.xml"/><Relationship Id="rId83" Type="http://schemas.openxmlformats.org/officeDocument/2006/relationships/slide" Target="slides/slide78.xml"/><Relationship Id="rId88" Type="http://schemas.openxmlformats.org/officeDocument/2006/relationships/slide" Target="slides/slide83.xml"/><Relationship Id="rId91" Type="http://schemas.openxmlformats.org/officeDocument/2006/relationships/slide" Target="slides/slide86.xml"/><Relationship Id="rId96" Type="http://schemas.openxmlformats.org/officeDocument/2006/relationships/slide" Target="slides/slide9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slide" Target="slides/slide60.xml"/><Relationship Id="rId73" Type="http://schemas.openxmlformats.org/officeDocument/2006/relationships/slide" Target="slides/slide68.xml"/><Relationship Id="rId78" Type="http://schemas.openxmlformats.org/officeDocument/2006/relationships/slide" Target="slides/slide73.xml"/><Relationship Id="rId81" Type="http://schemas.openxmlformats.org/officeDocument/2006/relationships/slide" Target="slides/slide76.xml"/><Relationship Id="rId86" Type="http://schemas.openxmlformats.org/officeDocument/2006/relationships/slide" Target="slides/slide81.xml"/><Relationship Id="rId94" Type="http://schemas.openxmlformats.org/officeDocument/2006/relationships/slide" Target="slides/slide89.xml"/><Relationship Id="rId99" Type="http://schemas.openxmlformats.org/officeDocument/2006/relationships/notesMaster" Target="notesMasters/notesMaster1.xml"/><Relationship Id="rId10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slide" Target="slides/slide34.xml"/><Relationship Id="rId34" Type="http://schemas.openxmlformats.org/officeDocument/2006/relationships/slide" Target="slides/slide29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76" Type="http://schemas.openxmlformats.org/officeDocument/2006/relationships/slide" Target="slides/slide71.xml"/><Relationship Id="rId97" Type="http://schemas.openxmlformats.org/officeDocument/2006/relationships/slide" Target="slides/slide92.xml"/><Relationship Id="rId104" Type="http://schemas.openxmlformats.org/officeDocument/2006/relationships/tableStyles" Target="tableStyles.xml"/></Relationships>
</file>

<file path=ppt/_rels/viewProps.xml.rels><?xml version="1.0" encoding="UTF-8" standalone="yes"?>
<Relationships xmlns="http://schemas.openxmlformats.org/package/2006/relationships"><Relationship Id="rId2" Type="http://schemas.openxmlformats.org/officeDocument/2006/relationships/slide" Target="slides/slide57.xml"/><Relationship Id="rId1" Type="http://schemas.openxmlformats.org/officeDocument/2006/relationships/slide" Target="slides/slide56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D:\Users\A448317\Desktop\Simulazione%20per%20Parri\Documenti\caso%202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9.1571094568810296E-2"/>
          <c:y val="2.319064163976892E-2"/>
          <c:w val="0.7916154900432667"/>
          <c:h val="0.89523932484940649"/>
        </c:manualLayout>
      </c:layout>
      <c:scatterChart>
        <c:scatterStyle val="smoothMarker"/>
        <c:varyColors val="0"/>
        <c:ser>
          <c:idx val="1"/>
          <c:order val="1"/>
          <c:tx>
            <c:v>Temperatura</c:v>
          </c:tx>
          <c:marker>
            <c:symbol val="none"/>
          </c:marker>
          <c:xVal>
            <c:numRef>
              <c:f>'Declino termico caso 2'!$G$2:$G$142</c:f>
              <c:numCache>
                <c:formatCode>General</c:formatCode>
                <c:ptCount val="141"/>
                <c:pt idx="0">
                  <c:v>3.1709791983764781E-6</c:v>
                </c:pt>
                <c:pt idx="1">
                  <c:v>9.5129375951294598E-6</c:v>
                </c:pt>
                <c:pt idx="2">
                  <c:v>2.2196854388635208E-5</c:v>
                </c:pt>
                <c:pt idx="3">
                  <c:v>4.7564687975647311E-5</c:v>
                </c:pt>
                <c:pt idx="4">
                  <c:v>9.8300355149671056E-5</c:v>
                </c:pt>
                <c:pt idx="5">
                  <c:v>1.9977168949771761E-4</c:v>
                </c:pt>
                <c:pt idx="6">
                  <c:v>4.0271435819381123E-4</c:v>
                </c:pt>
                <c:pt idx="7">
                  <c:v>8.0859969558600363E-4</c:v>
                </c:pt>
                <c:pt idx="8">
                  <c:v>1.6203703703703747E-3</c:v>
                </c:pt>
                <c:pt idx="9">
                  <c:v>2.4321410451547442E-3</c:v>
                </c:pt>
                <c:pt idx="10">
                  <c:v>4.0556823947235131E-3</c:v>
                </c:pt>
                <c:pt idx="11">
                  <c:v>7.3027650938610007E-3</c:v>
                </c:pt>
                <c:pt idx="12">
                  <c:v>1.054984779299848E-2</c:v>
                </c:pt>
                <c:pt idx="13">
                  <c:v>1.3796930492135973E-2</c:v>
                </c:pt>
                <c:pt idx="14">
                  <c:v>1.7044013191273463E-2</c:v>
                </c:pt>
                <c:pt idx="15">
                  <c:v>2.0291095890411E-2</c:v>
                </c:pt>
                <c:pt idx="16">
                  <c:v>2.3538178589548455E-2</c:v>
                </c:pt>
                <c:pt idx="17">
                  <c:v>2.678526128868601E-2</c:v>
                </c:pt>
                <c:pt idx="18">
                  <c:v>3.0032343987823635E-2</c:v>
                </c:pt>
                <c:pt idx="19">
                  <c:v>3.3279426686960996E-2</c:v>
                </c:pt>
                <c:pt idx="20">
                  <c:v>3.652650938609843E-2</c:v>
                </c:pt>
                <c:pt idx="21">
                  <c:v>3.9773592085236002E-2</c:v>
                </c:pt>
                <c:pt idx="22">
                  <c:v>4.3020674784373408E-2</c:v>
                </c:pt>
                <c:pt idx="23">
                  <c:v>4.6267757483510905E-2</c:v>
                </c:pt>
                <c:pt idx="24">
                  <c:v>4.9514840182648422E-2</c:v>
                </c:pt>
                <c:pt idx="25">
                  <c:v>5.2761922881786084E-2</c:v>
                </c:pt>
                <c:pt idx="26">
                  <c:v>5.6009005580923386E-2</c:v>
                </c:pt>
                <c:pt idx="27">
                  <c:v>6.2503170979198414E-2</c:v>
                </c:pt>
                <c:pt idx="28">
                  <c:v>6.8997336377473364E-2</c:v>
                </c:pt>
                <c:pt idx="29">
                  <c:v>7.5491501775748412E-2</c:v>
                </c:pt>
                <c:pt idx="30">
                  <c:v>8.1985667174023544E-2</c:v>
                </c:pt>
                <c:pt idx="31">
                  <c:v>8.8479832572298661E-2</c:v>
                </c:pt>
                <c:pt idx="32">
                  <c:v>9.4973997970573307E-2</c:v>
                </c:pt>
                <c:pt idx="33">
                  <c:v>0.1014681633688483</c:v>
                </c:pt>
                <c:pt idx="34">
                  <c:v>0.10796232876712329</c:v>
                </c:pt>
                <c:pt idx="35">
                  <c:v>0.12095065956367326</c:v>
                </c:pt>
                <c:pt idx="36">
                  <c:v>0.13393899036022397</c:v>
                </c:pt>
                <c:pt idx="37">
                  <c:v>0.14692732115677376</c:v>
                </c:pt>
                <c:pt idx="38">
                  <c:v>0.15991565195332394</c:v>
                </c:pt>
                <c:pt idx="39">
                  <c:v>0.17290398274987367</c:v>
                </c:pt>
                <c:pt idx="40">
                  <c:v>0.18589231354642435</c:v>
                </c:pt>
                <c:pt idx="41">
                  <c:v>0.19888064434297309</c:v>
                </c:pt>
                <c:pt idx="42">
                  <c:v>0.21186897513952321</c:v>
                </c:pt>
                <c:pt idx="43">
                  <c:v>0.22485730593607306</c:v>
                </c:pt>
                <c:pt idx="44">
                  <c:v>0.23784563673262374</c:v>
                </c:pt>
                <c:pt idx="45">
                  <c:v>0.25083396752917331</c:v>
                </c:pt>
                <c:pt idx="46">
                  <c:v>0.26382229832572407</c:v>
                </c:pt>
                <c:pt idx="47">
                  <c:v>0.27681062912227467</c:v>
                </c:pt>
                <c:pt idx="48">
                  <c:v>0.28979895991882298</c:v>
                </c:pt>
                <c:pt idx="49">
                  <c:v>0.31577562151192284</c:v>
                </c:pt>
                <c:pt idx="50">
                  <c:v>0.34175228310502281</c:v>
                </c:pt>
                <c:pt idx="51">
                  <c:v>0.36772894469812278</c:v>
                </c:pt>
                <c:pt idx="52">
                  <c:v>0.39370560629122281</c:v>
                </c:pt>
                <c:pt idx="53">
                  <c:v>0.41968226788432433</c:v>
                </c:pt>
                <c:pt idx="54">
                  <c:v>0.4456589294774228</c:v>
                </c:pt>
                <c:pt idx="55">
                  <c:v>0.47163559107052255</c:v>
                </c:pt>
                <c:pt idx="56">
                  <c:v>0.49761225266362247</c:v>
                </c:pt>
                <c:pt idx="57">
                  <c:v>0.52358891425672249</c:v>
                </c:pt>
                <c:pt idx="58">
                  <c:v>0.54956557584982246</c:v>
                </c:pt>
                <c:pt idx="59">
                  <c:v>0.57554223744292232</c:v>
                </c:pt>
                <c:pt idx="60">
                  <c:v>0.60151889903602229</c:v>
                </c:pt>
                <c:pt idx="61">
                  <c:v>0.62749556062912448</c:v>
                </c:pt>
                <c:pt idx="62">
                  <c:v>0.65347222222222223</c:v>
                </c:pt>
                <c:pt idx="63">
                  <c:v>0.67944888381532265</c:v>
                </c:pt>
                <c:pt idx="64">
                  <c:v>0.70542554540842262</c:v>
                </c:pt>
                <c:pt idx="65">
                  <c:v>0.73140220700152203</c:v>
                </c:pt>
                <c:pt idx="66">
                  <c:v>0.75737886859462389</c:v>
                </c:pt>
                <c:pt idx="67">
                  <c:v>0.78335553018772197</c:v>
                </c:pt>
                <c:pt idx="68">
                  <c:v>0.80933219178081939</c:v>
                </c:pt>
                <c:pt idx="69">
                  <c:v>0.83530885337392391</c:v>
                </c:pt>
                <c:pt idx="70">
                  <c:v>0.86128551496702188</c:v>
                </c:pt>
                <c:pt idx="71">
                  <c:v>0.88726217656012152</c:v>
                </c:pt>
                <c:pt idx="72">
                  <c:v>0.91323883815322171</c:v>
                </c:pt>
                <c:pt idx="73">
                  <c:v>0.93921549974632157</c:v>
                </c:pt>
                <c:pt idx="74">
                  <c:v>0.96519216133942154</c:v>
                </c:pt>
                <c:pt idx="75">
                  <c:v>0.99116882293252151</c:v>
                </c:pt>
                <c:pt idx="76">
                  <c:v>1</c:v>
                </c:pt>
                <c:pt idx="77">
                  <c:v>1.0176623541349528</c:v>
                </c:pt>
                <c:pt idx="78">
                  <c:v>1.0353247082699071</c:v>
                </c:pt>
                <c:pt idx="79">
                  <c:v>1.0706494165398275</c:v>
                </c:pt>
                <c:pt idx="80">
                  <c:v>1.1059741248097421</c:v>
                </c:pt>
                <c:pt idx="81">
                  <c:v>1.141298833079655</c:v>
                </c:pt>
                <c:pt idx="82">
                  <c:v>1.1766235413495687</c:v>
                </c:pt>
                <c:pt idx="83">
                  <c:v>1.2119482496194764</c:v>
                </c:pt>
                <c:pt idx="84">
                  <c:v>1.2472729578893929</c:v>
                </c:pt>
                <c:pt idx="85">
                  <c:v>1.2825976661593099</c:v>
                </c:pt>
                <c:pt idx="86">
                  <c:v>1.3179223744292237</c:v>
                </c:pt>
                <c:pt idx="87">
                  <c:v>1.3532470826991376</c:v>
                </c:pt>
                <c:pt idx="88">
                  <c:v>1.4238964992389593</c:v>
                </c:pt>
                <c:pt idx="89">
                  <c:v>1.4945459157787941</c:v>
                </c:pt>
                <c:pt idx="90">
                  <c:v>1.5651953323186198</c:v>
                </c:pt>
                <c:pt idx="91">
                  <c:v>1.6358447488584476</c:v>
                </c:pt>
                <c:pt idx="92">
                  <c:v>1.706494165398275</c:v>
                </c:pt>
                <c:pt idx="93">
                  <c:v>1.7771435819381025</c:v>
                </c:pt>
                <c:pt idx="94">
                  <c:v>1.8477929984779298</c:v>
                </c:pt>
                <c:pt idx="95">
                  <c:v>1.9184424150177581</c:v>
                </c:pt>
                <c:pt idx="96">
                  <c:v>1.9890918315575861</c:v>
                </c:pt>
                <c:pt idx="97">
                  <c:v>2</c:v>
                </c:pt>
                <c:pt idx="98">
                  <c:v>2.0218163368848221</c:v>
                </c:pt>
                <c:pt idx="99">
                  <c:v>2.0654490106544867</c:v>
                </c:pt>
                <c:pt idx="100">
                  <c:v>2.10908168442415</c:v>
                </c:pt>
                <c:pt idx="101">
                  <c:v>2.1527143581938102</c:v>
                </c:pt>
                <c:pt idx="102">
                  <c:v>2.1963470319634704</c:v>
                </c:pt>
                <c:pt idx="103">
                  <c:v>2.2399797057331305</c:v>
                </c:pt>
                <c:pt idx="104">
                  <c:v>2.3272450532724505</c:v>
                </c:pt>
                <c:pt idx="105">
                  <c:v>2.5017757483511014</c:v>
                </c:pt>
                <c:pt idx="106">
                  <c:v>2.8508371385083713</c:v>
                </c:pt>
                <c:pt idx="107">
                  <c:v>3</c:v>
                </c:pt>
                <c:pt idx="108">
                  <c:v>3.2983257229832592</c:v>
                </c:pt>
                <c:pt idx="109">
                  <c:v>3.5966514459665144</c:v>
                </c:pt>
                <c:pt idx="110">
                  <c:v>3.8949771689497719</c:v>
                </c:pt>
                <c:pt idx="111">
                  <c:v>4</c:v>
                </c:pt>
                <c:pt idx="112">
                  <c:v>4.1050228310502286</c:v>
                </c:pt>
                <c:pt idx="113">
                  <c:v>4.2100456621004545</c:v>
                </c:pt>
                <c:pt idx="114">
                  <c:v>4.3150684931507008</c:v>
                </c:pt>
                <c:pt idx="115">
                  <c:v>4.4200913242009126</c:v>
                </c:pt>
                <c:pt idx="116">
                  <c:v>4.5251141552511385</c:v>
                </c:pt>
                <c:pt idx="117">
                  <c:v>4.6301369863013697</c:v>
                </c:pt>
                <c:pt idx="118">
                  <c:v>4.7351598173515965</c:v>
                </c:pt>
                <c:pt idx="119">
                  <c:v>4.9452054794520564</c:v>
                </c:pt>
                <c:pt idx="120">
                  <c:v>5</c:v>
                </c:pt>
                <c:pt idx="121">
                  <c:v>5.1095890410958855</c:v>
                </c:pt>
                <c:pt idx="122">
                  <c:v>5.3287671232876734</c:v>
                </c:pt>
                <c:pt idx="123">
                  <c:v>5.7671232876712315</c:v>
                </c:pt>
                <c:pt idx="124">
                  <c:v>6</c:v>
                </c:pt>
                <c:pt idx="125">
                  <c:v>6.4657534246575414</c:v>
                </c:pt>
                <c:pt idx="126">
                  <c:v>7</c:v>
                </c:pt>
                <c:pt idx="127">
                  <c:v>8</c:v>
                </c:pt>
                <c:pt idx="128">
                  <c:v>9</c:v>
                </c:pt>
                <c:pt idx="129">
                  <c:v>10</c:v>
                </c:pt>
                <c:pt idx="130">
                  <c:v>11</c:v>
                </c:pt>
                <c:pt idx="131">
                  <c:v>12</c:v>
                </c:pt>
                <c:pt idx="132">
                  <c:v>13</c:v>
                </c:pt>
                <c:pt idx="133">
                  <c:v>14</c:v>
                </c:pt>
                <c:pt idx="134">
                  <c:v>15</c:v>
                </c:pt>
                <c:pt idx="135">
                  <c:v>16</c:v>
                </c:pt>
                <c:pt idx="136">
                  <c:v>17</c:v>
                </c:pt>
                <c:pt idx="137">
                  <c:v>18</c:v>
                </c:pt>
                <c:pt idx="138">
                  <c:v>19</c:v>
                </c:pt>
                <c:pt idx="139">
                  <c:v>20</c:v>
                </c:pt>
                <c:pt idx="140">
                  <c:v>20.013286402841196</c:v>
                </c:pt>
              </c:numCache>
            </c:numRef>
          </c:xVal>
          <c:yVal>
            <c:numRef>
              <c:f>'Declino termico caso 2'!$B$2:$B$142</c:f>
              <c:numCache>
                <c:formatCode>General</c:formatCode>
                <c:ptCount val="141"/>
                <c:pt idx="0">
                  <c:v>249.98008700000042</c:v>
                </c:pt>
                <c:pt idx="1">
                  <c:v>249.96049500000001</c:v>
                </c:pt>
                <c:pt idx="2">
                  <c:v>249.93867499999999</c:v>
                </c:pt>
                <c:pt idx="3">
                  <c:v>249.91339099999999</c:v>
                </c:pt>
                <c:pt idx="4">
                  <c:v>249.88438400000001</c:v>
                </c:pt>
                <c:pt idx="5">
                  <c:v>249.85229500000042</c:v>
                </c:pt>
                <c:pt idx="6">
                  <c:v>249.81869499999999</c:v>
                </c:pt>
                <c:pt idx="7">
                  <c:v>249.78561399999998</c:v>
                </c:pt>
                <c:pt idx="8">
                  <c:v>249.706909</c:v>
                </c:pt>
                <c:pt idx="9">
                  <c:v>249.526703</c:v>
                </c:pt>
                <c:pt idx="10">
                  <c:v>248.68725599999999</c:v>
                </c:pt>
                <c:pt idx="11">
                  <c:v>247.27642800000001</c:v>
                </c:pt>
                <c:pt idx="12">
                  <c:v>246.185135</c:v>
                </c:pt>
                <c:pt idx="13">
                  <c:v>245.26415999999998</c:v>
                </c:pt>
                <c:pt idx="14">
                  <c:v>244.45253000000042</c:v>
                </c:pt>
                <c:pt idx="15">
                  <c:v>243.72207599999999</c:v>
                </c:pt>
                <c:pt idx="16">
                  <c:v>243.05656399999998</c:v>
                </c:pt>
                <c:pt idx="17">
                  <c:v>242.44505299999992</c:v>
                </c:pt>
                <c:pt idx="18">
                  <c:v>241.87896700000007</c:v>
                </c:pt>
                <c:pt idx="19">
                  <c:v>241.35118100000042</c:v>
                </c:pt>
                <c:pt idx="20">
                  <c:v>240.85604900000061</c:v>
                </c:pt>
                <c:pt idx="21">
                  <c:v>240.38926700000007</c:v>
                </c:pt>
                <c:pt idx="22">
                  <c:v>239.94750999999999</c:v>
                </c:pt>
                <c:pt idx="23">
                  <c:v>239.52812200000042</c:v>
                </c:pt>
                <c:pt idx="24">
                  <c:v>239.12887599999999</c:v>
                </c:pt>
                <c:pt idx="25">
                  <c:v>238.74783299999999</c:v>
                </c:pt>
                <c:pt idx="26">
                  <c:v>238.38331600000058</c:v>
                </c:pt>
                <c:pt idx="27">
                  <c:v>237.710297</c:v>
                </c:pt>
                <c:pt idx="28">
                  <c:v>237.08444200000042</c:v>
                </c:pt>
                <c:pt idx="29">
                  <c:v>236.49925199999998</c:v>
                </c:pt>
                <c:pt idx="30">
                  <c:v>235.94949299999999</c:v>
                </c:pt>
                <c:pt idx="31">
                  <c:v>235.430969</c:v>
                </c:pt>
                <c:pt idx="32">
                  <c:v>234.94035299999999</c:v>
                </c:pt>
                <c:pt idx="33">
                  <c:v>234.47494499999999</c:v>
                </c:pt>
                <c:pt idx="34">
                  <c:v>234.03242500000007</c:v>
                </c:pt>
                <c:pt idx="35">
                  <c:v>233.22495999999998</c:v>
                </c:pt>
                <c:pt idx="36">
                  <c:v>232.48217800000052</c:v>
                </c:pt>
                <c:pt idx="37">
                  <c:v>231.79391499999957</c:v>
                </c:pt>
                <c:pt idx="38">
                  <c:v>231.151962</c:v>
                </c:pt>
                <c:pt idx="39">
                  <c:v>230.54989599999956</c:v>
                </c:pt>
                <c:pt idx="40">
                  <c:v>229.98272700000058</c:v>
                </c:pt>
                <c:pt idx="41">
                  <c:v>229.446686</c:v>
                </c:pt>
                <c:pt idx="42">
                  <c:v>228.938705</c:v>
                </c:pt>
                <c:pt idx="43">
                  <c:v>228.456253</c:v>
                </c:pt>
                <c:pt idx="44">
                  <c:v>227.99711600000052</c:v>
                </c:pt>
                <c:pt idx="45">
                  <c:v>227.55926499999998</c:v>
                </c:pt>
                <c:pt idx="46">
                  <c:v>227.14079299999995</c:v>
                </c:pt>
                <c:pt idx="47">
                  <c:v>226.740036</c:v>
                </c:pt>
                <c:pt idx="48">
                  <c:v>226.35540800000058</c:v>
                </c:pt>
                <c:pt idx="49">
                  <c:v>225.641479</c:v>
                </c:pt>
                <c:pt idx="50">
                  <c:v>224.97482299999999</c:v>
                </c:pt>
                <c:pt idx="51">
                  <c:v>224.349335</c:v>
                </c:pt>
                <c:pt idx="52">
                  <c:v>223.776917</c:v>
                </c:pt>
                <c:pt idx="53">
                  <c:v>223.24412499999957</c:v>
                </c:pt>
                <c:pt idx="54">
                  <c:v>222.74351499999935</c:v>
                </c:pt>
                <c:pt idx="55">
                  <c:v>222.26945499999957</c:v>
                </c:pt>
                <c:pt idx="56">
                  <c:v>221.816956</c:v>
                </c:pt>
                <c:pt idx="57">
                  <c:v>221.38600200000027</c:v>
                </c:pt>
                <c:pt idx="58">
                  <c:v>220.97468599999956</c:v>
                </c:pt>
                <c:pt idx="59">
                  <c:v>220.58091700000043</c:v>
                </c:pt>
                <c:pt idx="60">
                  <c:v>220.202179</c:v>
                </c:pt>
                <c:pt idx="61">
                  <c:v>219.83848600000067</c:v>
                </c:pt>
                <c:pt idx="62">
                  <c:v>219.48907499999999</c:v>
                </c:pt>
                <c:pt idx="63">
                  <c:v>219.15301499999998</c:v>
                </c:pt>
                <c:pt idx="64">
                  <c:v>218.82896400000001</c:v>
                </c:pt>
                <c:pt idx="65">
                  <c:v>218.51577799999998</c:v>
                </c:pt>
                <c:pt idx="66">
                  <c:v>218.21313499999957</c:v>
                </c:pt>
                <c:pt idx="67">
                  <c:v>217.92051700000007</c:v>
                </c:pt>
                <c:pt idx="68">
                  <c:v>217.63729900000001</c:v>
                </c:pt>
                <c:pt idx="69">
                  <c:v>217.36233500000046</c:v>
                </c:pt>
                <c:pt idx="70">
                  <c:v>217.09520000000001</c:v>
                </c:pt>
                <c:pt idx="71">
                  <c:v>216.83561700000001</c:v>
                </c:pt>
                <c:pt idx="72">
                  <c:v>216.58325199999999</c:v>
                </c:pt>
                <c:pt idx="73">
                  <c:v>216.33764600000057</c:v>
                </c:pt>
                <c:pt idx="74">
                  <c:v>216.098175</c:v>
                </c:pt>
                <c:pt idx="75">
                  <c:v>215.86459399999998</c:v>
                </c:pt>
                <c:pt idx="76">
                  <c:v>215.78585799999999</c:v>
                </c:pt>
                <c:pt idx="77">
                  <c:v>215.63102700000007</c:v>
                </c:pt>
                <c:pt idx="78">
                  <c:v>215.47879</c:v>
                </c:pt>
                <c:pt idx="79">
                  <c:v>215.18397499999998</c:v>
                </c:pt>
                <c:pt idx="80">
                  <c:v>214.89798000000027</c:v>
                </c:pt>
                <c:pt idx="81">
                  <c:v>214.62039200000001</c:v>
                </c:pt>
                <c:pt idx="82">
                  <c:v>214.35084500000042</c:v>
                </c:pt>
                <c:pt idx="83">
                  <c:v>214.08883700000061</c:v>
                </c:pt>
                <c:pt idx="84">
                  <c:v>213.833832</c:v>
                </c:pt>
                <c:pt idx="85">
                  <c:v>213.58552599999999</c:v>
                </c:pt>
                <c:pt idx="86">
                  <c:v>213.34367399999957</c:v>
                </c:pt>
                <c:pt idx="87">
                  <c:v>213.107956</c:v>
                </c:pt>
                <c:pt idx="88">
                  <c:v>212.65867600000001</c:v>
                </c:pt>
                <c:pt idx="89">
                  <c:v>212.22981299999998</c:v>
                </c:pt>
                <c:pt idx="90">
                  <c:v>211.81947299999999</c:v>
                </c:pt>
                <c:pt idx="91">
                  <c:v>211.426254</c:v>
                </c:pt>
                <c:pt idx="92">
                  <c:v>211.048767</c:v>
                </c:pt>
                <c:pt idx="93">
                  <c:v>210.68580600000001</c:v>
                </c:pt>
                <c:pt idx="94">
                  <c:v>210.33639500000001</c:v>
                </c:pt>
                <c:pt idx="95">
                  <c:v>209.99943500000001</c:v>
                </c:pt>
                <c:pt idx="96">
                  <c:v>209.67413299999998</c:v>
                </c:pt>
                <c:pt idx="97">
                  <c:v>209.624191</c:v>
                </c:pt>
                <c:pt idx="98">
                  <c:v>209.52534500000004</c:v>
                </c:pt>
                <c:pt idx="99">
                  <c:v>209.33181800000042</c:v>
                </c:pt>
                <c:pt idx="100">
                  <c:v>209.142212</c:v>
                </c:pt>
                <c:pt idx="101">
                  <c:v>208.95640600000061</c:v>
                </c:pt>
                <c:pt idx="102">
                  <c:v>208.77427699999998</c:v>
                </c:pt>
                <c:pt idx="103">
                  <c:v>208.59567299999998</c:v>
                </c:pt>
                <c:pt idx="104">
                  <c:v>208.251633</c:v>
                </c:pt>
                <c:pt idx="105">
                  <c:v>207.610107</c:v>
                </c:pt>
                <c:pt idx="106">
                  <c:v>206.47726399999999</c:v>
                </c:pt>
                <c:pt idx="107">
                  <c:v>206.01765399999957</c:v>
                </c:pt>
                <c:pt idx="108">
                  <c:v>205.18362399999998</c:v>
                </c:pt>
                <c:pt idx="109">
                  <c:v>204.42370600000001</c:v>
                </c:pt>
                <c:pt idx="110">
                  <c:v>203.726135</c:v>
                </c:pt>
                <c:pt idx="111">
                  <c:v>203.48747300000042</c:v>
                </c:pt>
                <c:pt idx="112">
                  <c:v>203.25508099999999</c:v>
                </c:pt>
                <c:pt idx="113">
                  <c:v>203.02816800000042</c:v>
                </c:pt>
                <c:pt idx="114">
                  <c:v>202.805969</c:v>
                </c:pt>
                <c:pt idx="115">
                  <c:v>202.58767700000001</c:v>
                </c:pt>
                <c:pt idx="116">
                  <c:v>202.37245200000001</c:v>
                </c:pt>
                <c:pt idx="117">
                  <c:v>202.15956099999957</c:v>
                </c:pt>
                <c:pt idx="118">
                  <c:v>201.94830300000001</c:v>
                </c:pt>
                <c:pt idx="119">
                  <c:v>201.52905299999998</c:v>
                </c:pt>
                <c:pt idx="120">
                  <c:v>201.41972399999995</c:v>
                </c:pt>
                <c:pt idx="121">
                  <c:v>201.20159899999999</c:v>
                </c:pt>
                <c:pt idx="122">
                  <c:v>200.766434</c:v>
                </c:pt>
                <c:pt idx="123">
                  <c:v>199.90554800000001</c:v>
                </c:pt>
                <c:pt idx="124">
                  <c:v>199.45155299999999</c:v>
                </c:pt>
                <c:pt idx="125">
                  <c:v>198.59106399999999</c:v>
                </c:pt>
                <c:pt idx="126">
                  <c:v>197.6630549999995</c:v>
                </c:pt>
                <c:pt idx="127">
                  <c:v>196.07731600000042</c:v>
                </c:pt>
                <c:pt idx="128">
                  <c:v>194.611008</c:v>
                </c:pt>
                <c:pt idx="129">
                  <c:v>193.24627699999999</c:v>
                </c:pt>
                <c:pt idx="130">
                  <c:v>192.48176599999999</c:v>
                </c:pt>
                <c:pt idx="131">
                  <c:v>192.17039499999998</c:v>
                </c:pt>
                <c:pt idx="132">
                  <c:v>191.15089399999999</c:v>
                </c:pt>
                <c:pt idx="133">
                  <c:v>190.59976199999957</c:v>
                </c:pt>
                <c:pt idx="134">
                  <c:v>190.38566599999999</c:v>
                </c:pt>
                <c:pt idx="135">
                  <c:v>190.350525</c:v>
                </c:pt>
                <c:pt idx="136">
                  <c:v>190.40719600000043</c:v>
                </c:pt>
                <c:pt idx="137">
                  <c:v>190.51144400000001</c:v>
                </c:pt>
                <c:pt idx="138">
                  <c:v>190.64013700000001</c:v>
                </c:pt>
                <c:pt idx="139">
                  <c:v>190.780945</c:v>
                </c:pt>
                <c:pt idx="140">
                  <c:v>190.78280599999999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8E25-488E-9DB2-BD80DC99B51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54497408"/>
        <c:axId val="154499328"/>
      </c:scatterChart>
      <c:scatterChart>
        <c:scatterStyle val="smoothMarker"/>
        <c:varyColors val="0"/>
        <c:ser>
          <c:idx val="0"/>
          <c:order val="0"/>
          <c:tx>
            <c:v>Portata</c:v>
          </c:tx>
          <c:marker>
            <c:symbol val="none"/>
          </c:marker>
          <c:xVal>
            <c:numRef>
              <c:f>'Declino termico caso 2'!$G$2:$G$142</c:f>
              <c:numCache>
                <c:formatCode>General</c:formatCode>
                <c:ptCount val="141"/>
                <c:pt idx="0">
                  <c:v>3.1709791983764781E-6</c:v>
                </c:pt>
                <c:pt idx="1">
                  <c:v>9.5129375951294598E-6</c:v>
                </c:pt>
                <c:pt idx="2">
                  <c:v>2.2196854388635208E-5</c:v>
                </c:pt>
                <c:pt idx="3">
                  <c:v>4.7564687975647311E-5</c:v>
                </c:pt>
                <c:pt idx="4">
                  <c:v>9.8300355149671056E-5</c:v>
                </c:pt>
                <c:pt idx="5">
                  <c:v>1.9977168949771761E-4</c:v>
                </c:pt>
                <c:pt idx="6">
                  <c:v>4.0271435819381123E-4</c:v>
                </c:pt>
                <c:pt idx="7">
                  <c:v>8.0859969558600363E-4</c:v>
                </c:pt>
                <c:pt idx="8">
                  <c:v>1.6203703703703747E-3</c:v>
                </c:pt>
                <c:pt idx="9">
                  <c:v>2.4321410451547442E-3</c:v>
                </c:pt>
                <c:pt idx="10">
                  <c:v>4.0556823947235131E-3</c:v>
                </c:pt>
                <c:pt idx="11">
                  <c:v>7.3027650938610007E-3</c:v>
                </c:pt>
                <c:pt idx="12">
                  <c:v>1.054984779299848E-2</c:v>
                </c:pt>
                <c:pt idx="13">
                  <c:v>1.3796930492135973E-2</c:v>
                </c:pt>
                <c:pt idx="14">
                  <c:v>1.7044013191273463E-2</c:v>
                </c:pt>
                <c:pt idx="15">
                  <c:v>2.0291095890411E-2</c:v>
                </c:pt>
                <c:pt idx="16">
                  <c:v>2.3538178589548455E-2</c:v>
                </c:pt>
                <c:pt idx="17">
                  <c:v>2.678526128868601E-2</c:v>
                </c:pt>
                <c:pt idx="18">
                  <c:v>3.0032343987823635E-2</c:v>
                </c:pt>
                <c:pt idx="19">
                  <c:v>3.3279426686960996E-2</c:v>
                </c:pt>
                <c:pt idx="20">
                  <c:v>3.652650938609843E-2</c:v>
                </c:pt>
                <c:pt idx="21">
                  <c:v>3.9773592085236002E-2</c:v>
                </c:pt>
                <c:pt idx="22">
                  <c:v>4.3020674784373408E-2</c:v>
                </c:pt>
                <c:pt idx="23">
                  <c:v>4.6267757483510905E-2</c:v>
                </c:pt>
                <c:pt idx="24">
                  <c:v>4.9514840182648422E-2</c:v>
                </c:pt>
                <c:pt idx="25">
                  <c:v>5.2761922881786084E-2</c:v>
                </c:pt>
                <c:pt idx="26">
                  <c:v>5.6009005580923386E-2</c:v>
                </c:pt>
                <c:pt idx="27">
                  <c:v>6.2503170979198414E-2</c:v>
                </c:pt>
                <c:pt idx="28">
                  <c:v>6.8997336377473364E-2</c:v>
                </c:pt>
                <c:pt idx="29">
                  <c:v>7.5491501775748412E-2</c:v>
                </c:pt>
                <c:pt idx="30">
                  <c:v>8.1985667174023544E-2</c:v>
                </c:pt>
                <c:pt idx="31">
                  <c:v>8.8479832572298661E-2</c:v>
                </c:pt>
                <c:pt idx="32">
                  <c:v>9.4973997970573307E-2</c:v>
                </c:pt>
                <c:pt idx="33">
                  <c:v>0.1014681633688483</c:v>
                </c:pt>
                <c:pt idx="34">
                  <c:v>0.10796232876712329</c:v>
                </c:pt>
                <c:pt idx="35">
                  <c:v>0.12095065956367326</c:v>
                </c:pt>
                <c:pt idx="36">
                  <c:v>0.13393899036022397</c:v>
                </c:pt>
                <c:pt idx="37">
                  <c:v>0.14692732115677376</c:v>
                </c:pt>
                <c:pt idx="38">
                  <c:v>0.15991565195332394</c:v>
                </c:pt>
                <c:pt idx="39">
                  <c:v>0.17290398274987367</c:v>
                </c:pt>
                <c:pt idx="40">
                  <c:v>0.18589231354642435</c:v>
                </c:pt>
                <c:pt idx="41">
                  <c:v>0.19888064434297309</c:v>
                </c:pt>
                <c:pt idx="42">
                  <c:v>0.21186897513952321</c:v>
                </c:pt>
                <c:pt idx="43">
                  <c:v>0.22485730593607306</c:v>
                </c:pt>
                <c:pt idx="44">
                  <c:v>0.23784563673262374</c:v>
                </c:pt>
                <c:pt idx="45">
                  <c:v>0.25083396752917331</c:v>
                </c:pt>
                <c:pt idx="46">
                  <c:v>0.26382229832572407</c:v>
                </c:pt>
                <c:pt idx="47">
                  <c:v>0.27681062912227467</c:v>
                </c:pt>
                <c:pt idx="48">
                  <c:v>0.28979895991882298</c:v>
                </c:pt>
                <c:pt idx="49">
                  <c:v>0.31577562151192284</c:v>
                </c:pt>
                <c:pt idx="50">
                  <c:v>0.34175228310502281</c:v>
                </c:pt>
                <c:pt idx="51">
                  <c:v>0.36772894469812278</c:v>
                </c:pt>
                <c:pt idx="52">
                  <c:v>0.39370560629122281</c:v>
                </c:pt>
                <c:pt idx="53">
                  <c:v>0.41968226788432433</c:v>
                </c:pt>
                <c:pt idx="54">
                  <c:v>0.4456589294774228</c:v>
                </c:pt>
                <c:pt idx="55">
                  <c:v>0.47163559107052255</c:v>
                </c:pt>
                <c:pt idx="56">
                  <c:v>0.49761225266362247</c:v>
                </c:pt>
                <c:pt idx="57">
                  <c:v>0.52358891425672249</c:v>
                </c:pt>
                <c:pt idx="58">
                  <c:v>0.54956557584982246</c:v>
                </c:pt>
                <c:pt idx="59">
                  <c:v>0.57554223744292232</c:v>
                </c:pt>
                <c:pt idx="60">
                  <c:v>0.60151889903602229</c:v>
                </c:pt>
                <c:pt idx="61">
                  <c:v>0.62749556062912448</c:v>
                </c:pt>
                <c:pt idx="62">
                  <c:v>0.65347222222222223</c:v>
                </c:pt>
                <c:pt idx="63">
                  <c:v>0.67944888381532265</c:v>
                </c:pt>
                <c:pt idx="64">
                  <c:v>0.70542554540842262</c:v>
                </c:pt>
                <c:pt idx="65">
                  <c:v>0.73140220700152203</c:v>
                </c:pt>
                <c:pt idx="66">
                  <c:v>0.75737886859462389</c:v>
                </c:pt>
                <c:pt idx="67">
                  <c:v>0.78335553018772197</c:v>
                </c:pt>
                <c:pt idx="68">
                  <c:v>0.80933219178081939</c:v>
                </c:pt>
                <c:pt idx="69">
                  <c:v>0.83530885337392391</c:v>
                </c:pt>
                <c:pt idx="70">
                  <c:v>0.86128551496702188</c:v>
                </c:pt>
                <c:pt idx="71">
                  <c:v>0.88726217656012152</c:v>
                </c:pt>
                <c:pt idx="72">
                  <c:v>0.91323883815322171</c:v>
                </c:pt>
                <c:pt idx="73">
                  <c:v>0.93921549974632157</c:v>
                </c:pt>
                <c:pt idx="74">
                  <c:v>0.96519216133942154</c:v>
                </c:pt>
                <c:pt idx="75">
                  <c:v>0.99116882293252151</c:v>
                </c:pt>
                <c:pt idx="76">
                  <c:v>1</c:v>
                </c:pt>
                <c:pt idx="77">
                  <c:v>1.0176623541349528</c:v>
                </c:pt>
                <c:pt idx="78">
                  <c:v>1.0353247082699071</c:v>
                </c:pt>
                <c:pt idx="79">
                  <c:v>1.0706494165398275</c:v>
                </c:pt>
                <c:pt idx="80">
                  <c:v>1.1059741248097421</c:v>
                </c:pt>
                <c:pt idx="81">
                  <c:v>1.141298833079655</c:v>
                </c:pt>
                <c:pt idx="82">
                  <c:v>1.1766235413495687</c:v>
                </c:pt>
                <c:pt idx="83">
                  <c:v>1.2119482496194764</c:v>
                </c:pt>
                <c:pt idx="84">
                  <c:v>1.2472729578893929</c:v>
                </c:pt>
                <c:pt idx="85">
                  <c:v>1.2825976661593099</c:v>
                </c:pt>
                <c:pt idx="86">
                  <c:v>1.3179223744292237</c:v>
                </c:pt>
                <c:pt idx="87">
                  <c:v>1.3532470826991376</c:v>
                </c:pt>
                <c:pt idx="88">
                  <c:v>1.4238964992389593</c:v>
                </c:pt>
                <c:pt idx="89">
                  <c:v>1.4945459157787941</c:v>
                </c:pt>
                <c:pt idx="90">
                  <c:v>1.5651953323186198</c:v>
                </c:pt>
                <c:pt idx="91">
                  <c:v>1.6358447488584476</c:v>
                </c:pt>
                <c:pt idx="92">
                  <c:v>1.706494165398275</c:v>
                </c:pt>
                <c:pt idx="93">
                  <c:v>1.7771435819381025</c:v>
                </c:pt>
                <c:pt idx="94">
                  <c:v>1.8477929984779298</c:v>
                </c:pt>
                <c:pt idx="95">
                  <c:v>1.9184424150177581</c:v>
                </c:pt>
                <c:pt idx="96">
                  <c:v>1.9890918315575861</c:v>
                </c:pt>
                <c:pt idx="97">
                  <c:v>2</c:v>
                </c:pt>
                <c:pt idx="98">
                  <c:v>2.0218163368848221</c:v>
                </c:pt>
                <c:pt idx="99">
                  <c:v>2.0654490106544867</c:v>
                </c:pt>
                <c:pt idx="100">
                  <c:v>2.10908168442415</c:v>
                </c:pt>
                <c:pt idx="101">
                  <c:v>2.1527143581938102</c:v>
                </c:pt>
                <c:pt idx="102">
                  <c:v>2.1963470319634704</c:v>
                </c:pt>
                <c:pt idx="103">
                  <c:v>2.2399797057331305</c:v>
                </c:pt>
                <c:pt idx="104">
                  <c:v>2.3272450532724505</c:v>
                </c:pt>
                <c:pt idx="105">
                  <c:v>2.5017757483511014</c:v>
                </c:pt>
                <c:pt idx="106">
                  <c:v>2.8508371385083713</c:v>
                </c:pt>
                <c:pt idx="107">
                  <c:v>3</c:v>
                </c:pt>
                <c:pt idx="108">
                  <c:v>3.2983257229832592</c:v>
                </c:pt>
                <c:pt idx="109">
                  <c:v>3.5966514459665144</c:v>
                </c:pt>
                <c:pt idx="110">
                  <c:v>3.8949771689497719</c:v>
                </c:pt>
                <c:pt idx="111">
                  <c:v>4</c:v>
                </c:pt>
                <c:pt idx="112">
                  <c:v>4.1050228310502286</c:v>
                </c:pt>
                <c:pt idx="113">
                  <c:v>4.2100456621004545</c:v>
                </c:pt>
                <c:pt idx="114">
                  <c:v>4.3150684931507008</c:v>
                </c:pt>
                <c:pt idx="115">
                  <c:v>4.4200913242009126</c:v>
                </c:pt>
                <c:pt idx="116">
                  <c:v>4.5251141552511385</c:v>
                </c:pt>
                <c:pt idx="117">
                  <c:v>4.6301369863013697</c:v>
                </c:pt>
                <c:pt idx="118">
                  <c:v>4.7351598173515965</c:v>
                </c:pt>
                <c:pt idx="119">
                  <c:v>4.9452054794520564</c:v>
                </c:pt>
                <c:pt idx="120">
                  <c:v>5</c:v>
                </c:pt>
                <c:pt idx="121">
                  <c:v>5.1095890410958855</c:v>
                </c:pt>
                <c:pt idx="122">
                  <c:v>5.3287671232876734</c:v>
                </c:pt>
                <c:pt idx="123">
                  <c:v>5.7671232876712315</c:v>
                </c:pt>
                <c:pt idx="124">
                  <c:v>6</c:v>
                </c:pt>
                <c:pt idx="125">
                  <c:v>6.4657534246575414</c:v>
                </c:pt>
                <c:pt idx="126">
                  <c:v>7</c:v>
                </c:pt>
                <c:pt idx="127">
                  <c:v>8</c:v>
                </c:pt>
                <c:pt idx="128">
                  <c:v>9</c:v>
                </c:pt>
                <c:pt idx="129">
                  <c:v>10</c:v>
                </c:pt>
                <c:pt idx="130">
                  <c:v>11</c:v>
                </c:pt>
                <c:pt idx="131">
                  <c:v>12</c:v>
                </c:pt>
                <c:pt idx="132">
                  <c:v>13</c:v>
                </c:pt>
                <c:pt idx="133">
                  <c:v>14</c:v>
                </c:pt>
                <c:pt idx="134">
                  <c:v>15</c:v>
                </c:pt>
                <c:pt idx="135">
                  <c:v>16</c:v>
                </c:pt>
                <c:pt idx="136">
                  <c:v>17</c:v>
                </c:pt>
                <c:pt idx="137">
                  <c:v>18</c:v>
                </c:pt>
                <c:pt idx="138">
                  <c:v>19</c:v>
                </c:pt>
                <c:pt idx="139">
                  <c:v>20</c:v>
                </c:pt>
                <c:pt idx="140">
                  <c:v>20.013286402841196</c:v>
                </c:pt>
              </c:numCache>
            </c:numRef>
          </c:xVal>
          <c:yVal>
            <c:numRef>
              <c:f>'Declino termico caso 2'!$E$2:$E$142</c:f>
              <c:numCache>
                <c:formatCode>General</c:formatCode>
                <c:ptCount val="141"/>
                <c:pt idx="0">
                  <c:v>239.17620960000002</c:v>
                </c:pt>
                <c:pt idx="1">
                  <c:v>224.55266399999999</c:v>
                </c:pt>
                <c:pt idx="2">
                  <c:v>208.3286052</c:v>
                </c:pt>
                <c:pt idx="3">
                  <c:v>189.60130800000007</c:v>
                </c:pt>
                <c:pt idx="4">
                  <c:v>168.2084016</c:v>
                </c:pt>
                <c:pt idx="5">
                  <c:v>144.67913280000002</c:v>
                </c:pt>
                <c:pt idx="6">
                  <c:v>120.27403439999998</c:v>
                </c:pt>
                <c:pt idx="7">
                  <c:v>96.416989200000245</c:v>
                </c:pt>
                <c:pt idx="8">
                  <c:v>92.901427200000214</c:v>
                </c:pt>
                <c:pt idx="9">
                  <c:v>88.2767664</c:v>
                </c:pt>
                <c:pt idx="10">
                  <c:v>72.949528799999996</c:v>
                </c:pt>
                <c:pt idx="11">
                  <c:v>62.430879599999997</c:v>
                </c:pt>
                <c:pt idx="12">
                  <c:v>55.821074399999993</c:v>
                </c:pt>
                <c:pt idx="13">
                  <c:v>50.886770400000003</c:v>
                </c:pt>
                <c:pt idx="14">
                  <c:v>47.029201200000003</c:v>
                </c:pt>
                <c:pt idx="15">
                  <c:v>43.935984000000005</c:v>
                </c:pt>
                <c:pt idx="16">
                  <c:v>41.405058000000011</c:v>
                </c:pt>
                <c:pt idx="17">
                  <c:v>39.291120000000063</c:v>
                </c:pt>
                <c:pt idx="18">
                  <c:v>37.487721599999944</c:v>
                </c:pt>
                <c:pt idx="19">
                  <c:v>35.921307600000006</c:v>
                </c:pt>
                <c:pt idx="20">
                  <c:v>34.543414800000001</c:v>
                </c:pt>
                <c:pt idx="21">
                  <c:v>33.320779200000011</c:v>
                </c:pt>
                <c:pt idx="22">
                  <c:v>32.228366400000013</c:v>
                </c:pt>
                <c:pt idx="23">
                  <c:v>31.245883199999987</c:v>
                </c:pt>
                <c:pt idx="24">
                  <c:v>30.356416799999987</c:v>
                </c:pt>
                <c:pt idx="25">
                  <c:v>29.545959599999989</c:v>
                </c:pt>
                <c:pt idx="26">
                  <c:v>28.803070799999997</c:v>
                </c:pt>
                <c:pt idx="27">
                  <c:v>27.521438400000001</c:v>
                </c:pt>
                <c:pt idx="28">
                  <c:v>26.406871200000001</c:v>
                </c:pt>
                <c:pt idx="29">
                  <c:v>25.426353600000002</c:v>
                </c:pt>
                <c:pt idx="30">
                  <c:v>24.556024800000003</c:v>
                </c:pt>
                <c:pt idx="31">
                  <c:v>23.778338400000003</c:v>
                </c:pt>
                <c:pt idx="32">
                  <c:v>23.079708</c:v>
                </c:pt>
                <c:pt idx="33">
                  <c:v>22.448753999999919</c:v>
                </c:pt>
                <c:pt idx="34">
                  <c:v>21.875378400000031</c:v>
                </c:pt>
                <c:pt idx="35">
                  <c:v>20.892981600000031</c:v>
                </c:pt>
                <c:pt idx="36">
                  <c:v>20.036257200000001</c:v>
                </c:pt>
                <c:pt idx="37">
                  <c:v>19.274713199999987</c:v>
                </c:pt>
                <c:pt idx="38">
                  <c:v>18.589838400000001</c:v>
                </c:pt>
                <c:pt idx="39">
                  <c:v>17.970591600000002</c:v>
                </c:pt>
                <c:pt idx="40">
                  <c:v>17.409722399999904</c:v>
                </c:pt>
                <c:pt idx="41">
                  <c:v>16.901233199999989</c:v>
                </c:pt>
                <c:pt idx="42">
                  <c:v>16.439086799999988</c:v>
                </c:pt>
                <c:pt idx="43">
                  <c:v>16.0170192</c:v>
                </c:pt>
                <c:pt idx="44">
                  <c:v>15.628874399999999</c:v>
                </c:pt>
                <c:pt idx="45">
                  <c:v>15.2691192</c:v>
                </c:pt>
                <c:pt idx="46">
                  <c:v>14.9331456</c:v>
                </c:pt>
                <c:pt idx="47">
                  <c:v>14.617386000000002</c:v>
                </c:pt>
                <c:pt idx="48">
                  <c:v>14.3192016</c:v>
                </c:pt>
                <c:pt idx="49">
                  <c:v>13.778927999999999</c:v>
                </c:pt>
                <c:pt idx="50">
                  <c:v>13.290278399999995</c:v>
                </c:pt>
                <c:pt idx="51">
                  <c:v>12.846848400000001</c:v>
                </c:pt>
                <c:pt idx="52">
                  <c:v>12.427736400000002</c:v>
                </c:pt>
                <c:pt idx="53">
                  <c:v>12.047169599999998</c:v>
                </c:pt>
                <c:pt idx="54">
                  <c:v>11.701238399999999</c:v>
                </c:pt>
                <c:pt idx="55">
                  <c:v>11.385864000000026</c:v>
                </c:pt>
                <c:pt idx="56">
                  <c:v>11.097871199999998</c:v>
                </c:pt>
                <c:pt idx="57">
                  <c:v>10.832904000000006</c:v>
                </c:pt>
                <c:pt idx="58">
                  <c:v>10.588827599999998</c:v>
                </c:pt>
                <c:pt idx="59">
                  <c:v>10.363708800000024</c:v>
                </c:pt>
                <c:pt idx="60">
                  <c:v>10.155441600000024</c:v>
                </c:pt>
                <c:pt idx="61">
                  <c:v>9.9614268000000248</c:v>
                </c:pt>
                <c:pt idx="62">
                  <c:v>9.7790651999999998</c:v>
                </c:pt>
                <c:pt idx="63">
                  <c:v>9.6064560000000068</c:v>
                </c:pt>
                <c:pt idx="64">
                  <c:v>9.4420368000000323</c:v>
                </c:pt>
                <c:pt idx="65">
                  <c:v>9.2847779999999993</c:v>
                </c:pt>
                <c:pt idx="66">
                  <c:v>9.1339199999999998</c:v>
                </c:pt>
                <c:pt idx="67">
                  <c:v>8.9886708000000013</c:v>
                </c:pt>
                <c:pt idx="68">
                  <c:v>8.8486668000000002</c:v>
                </c:pt>
                <c:pt idx="69">
                  <c:v>8.7135840000000027</c:v>
                </c:pt>
                <c:pt idx="70">
                  <c:v>8.5837824000000005</c:v>
                </c:pt>
                <c:pt idx="71">
                  <c:v>8.4591288000000002</c:v>
                </c:pt>
                <c:pt idx="72">
                  <c:v>8.3393388000000002</c:v>
                </c:pt>
                <c:pt idx="73">
                  <c:v>8.2241639999999983</c:v>
                </c:pt>
                <c:pt idx="74">
                  <c:v>8.113359599999999</c:v>
                </c:pt>
                <c:pt idx="75">
                  <c:v>8.007116400000001</c:v>
                </c:pt>
                <c:pt idx="76">
                  <c:v>7.9716240000000163</c:v>
                </c:pt>
                <c:pt idx="77">
                  <c:v>7.902500400000001</c:v>
                </c:pt>
                <c:pt idx="78">
                  <c:v>7.8352163999999975</c:v>
                </c:pt>
                <c:pt idx="79">
                  <c:v>7.7069087999999999</c:v>
                </c:pt>
                <c:pt idx="80">
                  <c:v>7.5846564000000001</c:v>
                </c:pt>
                <c:pt idx="81">
                  <c:v>7.4683115999999945</c:v>
                </c:pt>
                <c:pt idx="82">
                  <c:v>7.3573955999999843</c:v>
                </c:pt>
                <c:pt idx="83">
                  <c:v>7.2513432000000124</c:v>
                </c:pt>
                <c:pt idx="84">
                  <c:v>7.1497836000000001</c:v>
                </c:pt>
                <c:pt idx="85">
                  <c:v>7.0526447999999995</c:v>
                </c:pt>
                <c:pt idx="86">
                  <c:v>6.9596568000000003</c:v>
                </c:pt>
                <c:pt idx="87">
                  <c:v>6.8704452000000007</c:v>
                </c:pt>
                <c:pt idx="88">
                  <c:v>6.7044671999999998</c:v>
                </c:pt>
                <c:pt idx="89">
                  <c:v>6.5503764000000002</c:v>
                </c:pt>
                <c:pt idx="90">
                  <c:v>6.4064052</c:v>
                </c:pt>
                <c:pt idx="91">
                  <c:v>6.2715420000000144</c:v>
                </c:pt>
                <c:pt idx="92">
                  <c:v>6.1447103999999833</c:v>
                </c:pt>
                <c:pt idx="93">
                  <c:v>6.0250824000000005</c:v>
                </c:pt>
                <c:pt idx="94">
                  <c:v>5.9121647999999976</c:v>
                </c:pt>
                <c:pt idx="95">
                  <c:v>5.8052663999999998</c:v>
                </c:pt>
                <c:pt idx="96">
                  <c:v>5.7041567999999945</c:v>
                </c:pt>
                <c:pt idx="97">
                  <c:v>5.6887632000000004</c:v>
                </c:pt>
                <c:pt idx="98">
                  <c:v>5.6584799999999955</c:v>
                </c:pt>
                <c:pt idx="99">
                  <c:v>5.5997675999999998</c:v>
                </c:pt>
                <c:pt idx="100">
                  <c:v>5.5429488000000005</c:v>
                </c:pt>
                <c:pt idx="101">
                  <c:v>5.4879839999999955</c:v>
                </c:pt>
                <c:pt idx="102">
                  <c:v>5.4348155999999843</c:v>
                </c:pt>
                <c:pt idx="103">
                  <c:v>5.3833248000000005</c:v>
                </c:pt>
                <c:pt idx="104">
                  <c:v>5.2858980000000004</c:v>
                </c:pt>
                <c:pt idx="105">
                  <c:v>5.1103511999999975</c:v>
                </c:pt>
                <c:pt idx="106">
                  <c:v>4.8192408000000002</c:v>
                </c:pt>
                <c:pt idx="107">
                  <c:v>4.7058767999999995</c:v>
                </c:pt>
                <c:pt idx="108">
                  <c:v>4.5032364000000014</c:v>
                </c:pt>
                <c:pt idx="109">
                  <c:v>4.3073136000000005</c:v>
                </c:pt>
                <c:pt idx="110">
                  <c:v>4.0956191999999998</c:v>
                </c:pt>
                <c:pt idx="111">
                  <c:v>4.0186980000000014</c:v>
                </c:pt>
                <c:pt idx="112">
                  <c:v>3.9375611999999998</c:v>
                </c:pt>
                <c:pt idx="113">
                  <c:v>3.8514311999999977</c:v>
                </c:pt>
                <c:pt idx="114">
                  <c:v>3.7596527999999987</c:v>
                </c:pt>
                <c:pt idx="115">
                  <c:v>3.6617148000000066</c:v>
                </c:pt>
                <c:pt idx="116">
                  <c:v>3.5573543999999999</c:v>
                </c:pt>
                <c:pt idx="117">
                  <c:v>3.4466579999999967</c:v>
                </c:pt>
                <c:pt idx="118">
                  <c:v>3.3301187999999997</c:v>
                </c:pt>
                <c:pt idx="119">
                  <c:v>3.0804228</c:v>
                </c:pt>
                <c:pt idx="120">
                  <c:v>3.0150179999999978</c:v>
                </c:pt>
                <c:pt idx="121">
                  <c:v>2.8817531999999977</c:v>
                </c:pt>
                <c:pt idx="122">
                  <c:v>2.6160659999999916</c:v>
                </c:pt>
                <c:pt idx="123">
                  <c:v>2.1365748000000004</c:v>
                </c:pt>
                <c:pt idx="124">
                  <c:v>1.9045872000000001</c:v>
                </c:pt>
                <c:pt idx="125">
                  <c:v>1.7807111999999998</c:v>
                </c:pt>
                <c:pt idx="126">
                  <c:v>1.7001539999999999</c:v>
                </c:pt>
                <c:pt idx="127">
                  <c:v>1.5690564</c:v>
                </c:pt>
                <c:pt idx="128">
                  <c:v>1.4548824</c:v>
                </c:pt>
                <c:pt idx="129">
                  <c:v>1.354428</c:v>
                </c:pt>
                <c:pt idx="130">
                  <c:v>1.2610367999999958</c:v>
                </c:pt>
                <c:pt idx="131">
                  <c:v>1.1763432</c:v>
                </c:pt>
                <c:pt idx="132">
                  <c:v>1.0658808</c:v>
                </c:pt>
                <c:pt idx="133">
                  <c:v>0.40701960000000031</c:v>
                </c:pt>
                <c:pt idx="134">
                  <c:v>0.10991520000000023</c:v>
                </c:pt>
                <c:pt idx="135">
                  <c:v>4.7930399999999998E-2</c:v>
                </c:pt>
                <c:pt idx="136">
                  <c:v>2.4048E-2</c:v>
                </c:pt>
                <c:pt idx="137">
                  <c:v>1.2920400000000042E-2</c:v>
                </c:pt>
                <c:pt idx="138">
                  <c:v>7.2180000000000152E-3</c:v>
                </c:pt>
                <c:pt idx="139">
                  <c:v>4.1219999999999998E-3</c:v>
                </c:pt>
                <c:pt idx="140">
                  <c:v>4.0824000000000034E-3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8E25-488E-9DB2-BD80DC99B51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54503424"/>
        <c:axId val="154501504"/>
      </c:scatterChart>
      <c:valAx>
        <c:axId val="154497408"/>
        <c:scaling>
          <c:orientation val="minMax"/>
          <c:max val="20"/>
        </c:scaling>
        <c:delete val="0"/>
        <c:axPos val="b"/>
        <c:majorGridlines/>
        <c:title>
          <c:tx>
            <c:rich>
              <a:bodyPr/>
              <a:lstStyle/>
              <a:p>
                <a:pPr>
                  <a:defRPr sz="1400"/>
                </a:pPr>
                <a:r>
                  <a:rPr lang="it-IT" sz="1400" dirty="0" smtClean="0"/>
                  <a:t>Time</a:t>
                </a:r>
                <a:r>
                  <a:rPr lang="it-IT" sz="1400" baseline="0" dirty="0" smtClean="0"/>
                  <a:t> </a:t>
                </a:r>
                <a:r>
                  <a:rPr lang="it-IT" sz="1400" dirty="0" smtClean="0"/>
                  <a:t> [</a:t>
                </a:r>
                <a:r>
                  <a:rPr lang="it-IT" sz="1400" dirty="0" err="1" smtClean="0"/>
                  <a:t>years</a:t>
                </a:r>
                <a:r>
                  <a:rPr lang="it-IT" sz="1400" dirty="0" smtClean="0"/>
                  <a:t>]</a:t>
                </a:r>
                <a:endParaRPr lang="it-IT" sz="1400" dirty="0"/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154499328"/>
        <c:crosses val="autoZero"/>
        <c:crossBetween val="midCat"/>
      </c:valAx>
      <c:valAx>
        <c:axId val="154499328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1400"/>
                </a:pPr>
                <a:r>
                  <a:rPr lang="it-IT" sz="1400" dirty="0" smtClean="0"/>
                  <a:t>Temperature </a:t>
                </a:r>
                <a:r>
                  <a:rPr lang="it-IT" sz="1400" dirty="0"/>
                  <a:t>[°C]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154497408"/>
        <c:crosses val="autoZero"/>
        <c:crossBetween val="midCat"/>
      </c:valAx>
      <c:valAx>
        <c:axId val="154501504"/>
        <c:scaling>
          <c:orientation val="minMax"/>
          <c:max val="60"/>
        </c:scaling>
        <c:delete val="0"/>
        <c:axPos val="r"/>
        <c:title>
          <c:tx>
            <c:rich>
              <a:bodyPr rot="-5400000" vert="horz"/>
              <a:lstStyle/>
              <a:p>
                <a:pPr>
                  <a:defRPr sz="1400"/>
                </a:pPr>
                <a:r>
                  <a:rPr lang="it-IT" sz="1400" dirty="0" smtClean="0"/>
                  <a:t>Flow</a:t>
                </a:r>
                <a:r>
                  <a:rPr lang="it-IT" sz="1400" baseline="0" dirty="0" smtClean="0"/>
                  <a:t> rate</a:t>
                </a:r>
                <a:r>
                  <a:rPr lang="it-IT" sz="1400" dirty="0" smtClean="0"/>
                  <a:t> </a:t>
                </a:r>
                <a:r>
                  <a:rPr lang="it-IT" sz="1400" dirty="0"/>
                  <a:t>[t/h]</a:t>
                </a:r>
              </a:p>
            </c:rich>
          </c:tx>
          <c:layout>
            <c:manualLayout>
              <c:xMode val="edge"/>
              <c:yMode val="edge"/>
              <c:x val="0.93767918088737201"/>
              <c:y val="0.40031940132809885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crossAx val="154503424"/>
        <c:crosses val="max"/>
        <c:crossBetween val="midCat"/>
      </c:valAx>
      <c:valAx>
        <c:axId val="154503424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one"/>
        <c:crossAx val="154501504"/>
        <c:crosses val="autoZero"/>
        <c:crossBetween val="midCat"/>
      </c:valAx>
    </c:plotArea>
    <c:legend>
      <c:legendPos val="r"/>
      <c:layout>
        <c:manualLayout>
          <c:xMode val="edge"/>
          <c:yMode val="edge"/>
          <c:x val="0.54502518072612938"/>
          <c:y val="8.2840731070496054E-2"/>
          <c:w val="0.23578640724516944"/>
          <c:h val="0.14028033963117595"/>
        </c:manualLayout>
      </c:layout>
      <c:overlay val="0"/>
      <c:spPr>
        <a:solidFill>
          <a:schemeClr val="bg1"/>
        </a:solidFill>
        <a:ln w="6350" cmpd="sng">
          <a:solidFill>
            <a:schemeClr val="tx1"/>
          </a:solidFill>
        </a:ln>
      </c:spPr>
      <c:txPr>
        <a:bodyPr/>
        <a:lstStyle/>
        <a:p>
          <a:pPr>
            <a:defRPr sz="1400"/>
          </a:pPr>
          <a:endParaRPr lang="it-IT"/>
        </a:p>
      </c:txPr>
    </c:legend>
    <c:plotVisOnly val="1"/>
    <c:dispBlanksAs val="gap"/>
    <c:showDLblsOverMax val="0"/>
  </c:chart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4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8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5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917" cy="51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906" tIns="47453" rIns="94906" bIns="47453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Verdana" pitchFamily="34" charset="0"/>
              </a:defRPr>
            </a:lvl1pPr>
          </a:lstStyle>
          <a:p>
            <a:endParaRPr lang="it-IT"/>
          </a:p>
        </p:txBody>
      </p:sp>
      <p:sp>
        <p:nvSpPr>
          <p:cNvPr id="32051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0725" y="0"/>
            <a:ext cx="3076917" cy="51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906" tIns="47453" rIns="94906" bIns="47453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Verdana" pitchFamily="34" charset="0"/>
              </a:defRPr>
            </a:lvl1pPr>
          </a:lstStyle>
          <a:p>
            <a:fld id="{537BBAE4-1BC4-4D74-A595-856B09A3338F}" type="datetimeFigureOut">
              <a:rPr lang="it-IT"/>
              <a:pPr/>
              <a:t>30/09/2025</a:t>
            </a:fld>
            <a:endParaRPr lang="it-IT"/>
          </a:p>
        </p:txBody>
      </p:sp>
      <p:sp>
        <p:nvSpPr>
          <p:cNvPr id="32051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21243"/>
            <a:ext cx="3076917" cy="51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906" tIns="47453" rIns="94906" bIns="47453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Verdana" pitchFamily="34" charset="0"/>
              </a:defRPr>
            </a:lvl1pPr>
          </a:lstStyle>
          <a:p>
            <a:endParaRPr lang="it-IT"/>
          </a:p>
        </p:txBody>
      </p:sp>
      <p:sp>
        <p:nvSpPr>
          <p:cNvPr id="32051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0725" y="9721243"/>
            <a:ext cx="3076917" cy="51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906" tIns="47453" rIns="94906" bIns="47453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Verdana" pitchFamily="34" charset="0"/>
              </a:defRPr>
            </a:lvl1pPr>
          </a:lstStyle>
          <a:p>
            <a:fld id="{4068C293-CC70-48DE-A4EE-BC4B9D9D02C3}" type="slidenum">
              <a:rPr lang="it-IT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7483463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917" cy="511731"/>
          </a:xfrm>
          <a:prstGeom prst="rect">
            <a:avLst/>
          </a:prstGeom>
        </p:spPr>
        <p:txBody>
          <a:bodyPr vert="horz" lIns="95448" tIns="47725" rIns="95448" bIns="47725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4020725" y="0"/>
            <a:ext cx="3076917" cy="511731"/>
          </a:xfrm>
          <a:prstGeom prst="rect">
            <a:avLst/>
          </a:prstGeom>
        </p:spPr>
        <p:txBody>
          <a:bodyPr vert="horz" lIns="95448" tIns="47725" rIns="95448" bIns="47725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300" smtClean="0">
                <a:latin typeface="+mn-lt"/>
              </a:defRPr>
            </a:lvl1pPr>
          </a:lstStyle>
          <a:p>
            <a:pPr>
              <a:defRPr/>
            </a:pPr>
            <a:fld id="{7C747A78-5EF1-42CF-8861-CBD76976B589}" type="datetimeFigureOut">
              <a:rPr lang="it-IT"/>
              <a:pPr>
                <a:defRPr/>
              </a:pPr>
              <a:t>30/09/2025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776288" y="765175"/>
            <a:ext cx="5546725" cy="38401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448" tIns="47725" rIns="95448" bIns="47725" rtlCol="0" anchor="ctr"/>
          <a:lstStyle/>
          <a:p>
            <a:pPr lvl="0"/>
            <a:endParaRPr lang="it-IT" noProof="0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709930" y="4748270"/>
            <a:ext cx="5679440" cy="4605576"/>
          </a:xfrm>
          <a:prstGeom prst="rect">
            <a:avLst/>
          </a:prstGeom>
        </p:spPr>
        <p:txBody>
          <a:bodyPr vert="horz" lIns="95448" tIns="47725" rIns="95448" bIns="47725" rtlCol="0">
            <a:normAutofit/>
          </a:bodyPr>
          <a:lstStyle/>
          <a:p>
            <a:pPr lvl="0"/>
            <a:r>
              <a:rPr lang="it-IT" noProof="0" dirty="0" smtClean="0"/>
              <a:t>Fare clic per modificare stili del testo dello schema</a:t>
            </a:r>
          </a:p>
          <a:p>
            <a:pPr lvl="1"/>
            <a:r>
              <a:rPr lang="it-IT" noProof="0" dirty="0" smtClean="0"/>
              <a:t>Secondo livello</a:t>
            </a:r>
          </a:p>
          <a:p>
            <a:pPr lvl="2"/>
            <a:r>
              <a:rPr lang="it-IT" noProof="0" dirty="0" smtClean="0"/>
              <a:t>Terzo livello</a:t>
            </a:r>
          </a:p>
          <a:p>
            <a:pPr lvl="3"/>
            <a:r>
              <a:rPr lang="it-IT" noProof="0" dirty="0" smtClean="0"/>
              <a:t>Quarto livello</a:t>
            </a:r>
          </a:p>
          <a:p>
            <a:pPr lvl="4"/>
            <a:r>
              <a:rPr lang="it-IT" noProof="0" dirty="0" smtClean="0"/>
              <a:t>Quinto livello</a:t>
            </a:r>
            <a:endParaRPr lang="it-IT" noProof="0" dirty="0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9721243"/>
            <a:ext cx="3076917" cy="511731"/>
          </a:xfrm>
          <a:prstGeom prst="rect">
            <a:avLst/>
          </a:prstGeom>
        </p:spPr>
        <p:txBody>
          <a:bodyPr vert="horz" lIns="95448" tIns="47725" rIns="95448" bIns="47725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4020725" y="9721243"/>
            <a:ext cx="3076917" cy="511731"/>
          </a:xfrm>
          <a:prstGeom prst="rect">
            <a:avLst/>
          </a:prstGeom>
        </p:spPr>
        <p:txBody>
          <a:bodyPr vert="horz" lIns="95448" tIns="47725" rIns="95448" bIns="47725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300" smtClean="0">
                <a:latin typeface="+mn-lt"/>
              </a:defRPr>
            </a:lvl1pPr>
          </a:lstStyle>
          <a:p>
            <a:pPr>
              <a:defRPr/>
            </a:pPr>
            <a:fld id="{E4C7CF73-1B6A-4E8D-84D0-24FE0163806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5929009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180975" indent="-180975" algn="l" rtl="0" fontAlgn="base">
      <a:spcBef>
        <a:spcPts val="0"/>
      </a:spcBef>
      <a:spcAft>
        <a:spcPct val="0"/>
      </a:spcAft>
      <a:buClr>
        <a:srgbClr val="00B050"/>
      </a:buClr>
      <a:buSzPct val="90000"/>
      <a:buFont typeface="Wingdings" pitchFamily="2" charset="2"/>
      <a:buChar char="q"/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58775" indent="-185738" algn="l" rtl="0" fontAlgn="base">
      <a:spcBef>
        <a:spcPts val="0"/>
      </a:spcBef>
      <a:spcAft>
        <a:spcPct val="0"/>
      </a:spcAft>
      <a:buClr>
        <a:srgbClr val="00B050"/>
      </a:buClr>
      <a:buFont typeface="Wingdings" pitchFamily="2" charset="2"/>
      <a:buChar char="§"/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538163" indent="-177800" algn="l" rtl="0" fontAlgn="base">
      <a:spcBef>
        <a:spcPts val="0"/>
      </a:spcBef>
      <a:spcAft>
        <a:spcPct val="0"/>
      </a:spcAft>
      <a:buClr>
        <a:srgbClr val="00B050"/>
      </a:buClr>
      <a:buFont typeface="Calibri" pitchFamily="34" charset="0"/>
      <a:buChar char="–"/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714375" indent="-173038" algn="l" rtl="0" fontAlgn="base">
      <a:spcBef>
        <a:spcPts val="0"/>
      </a:spcBef>
      <a:spcAft>
        <a:spcPct val="0"/>
      </a:spcAft>
      <a:buClr>
        <a:srgbClr val="00B050"/>
      </a:buClr>
      <a:buFont typeface="Arial" charset="0"/>
      <a:buChar char="•"/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893763" indent="-179388" algn="l" rtl="0" fontAlgn="base">
      <a:spcBef>
        <a:spcPts val="0"/>
      </a:spcBef>
      <a:spcAft>
        <a:spcPct val="0"/>
      </a:spcAft>
      <a:buClr>
        <a:srgbClr val="00B050"/>
      </a:buClr>
      <a:buFont typeface="Calibri" pitchFamily="34" charset="0"/>
      <a:buChar char="→"/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776288" y="765175"/>
            <a:ext cx="5546725" cy="3840163"/>
          </a:xfrm>
        </p:spPr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C059D0-F87D-1749-B0EA-96902D12321A}" type="slidenum">
              <a:rPr lang="it-IT" smtClean="0"/>
              <a:pPr/>
              <a:t>3</a:t>
            </a:fld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8E8679B-B0A9-479E-B95A-025528F1A9DF}" type="slidenum">
              <a:rPr lang="it-IT"/>
              <a:pPr/>
              <a:t>37</a:t>
            </a:fld>
            <a:endParaRPr lang="it-IT"/>
          </a:p>
        </p:txBody>
      </p:sp>
      <p:sp>
        <p:nvSpPr>
          <p:cNvPr id="27719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81050" y="768350"/>
            <a:ext cx="5543550" cy="3836988"/>
          </a:xfrm>
          <a:ln/>
        </p:spPr>
      </p:sp>
      <p:sp>
        <p:nvSpPr>
          <p:cNvPr id="2771971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2771972" name="Slide Number Placeholder 3"/>
          <p:cNvSpPr txBox="1">
            <a:spLocks noGrp="1"/>
          </p:cNvSpPr>
          <p:nvPr/>
        </p:nvSpPr>
        <p:spPr bwMode="auto">
          <a:xfrm>
            <a:off x="4022599" y="9723049"/>
            <a:ext cx="3076702" cy="51156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9030" tIns="49515" rIns="99030" bIns="49515" anchor="b"/>
          <a:lstStyle/>
          <a:p>
            <a:pPr algn="r" defTabSz="989741"/>
            <a:fld id="{834C0C3C-02B0-4757-9ADD-06D2943A6770}" type="slidenum">
              <a:rPr lang="it-IT" sz="1300">
                <a:solidFill>
                  <a:srgbClr val="000000"/>
                </a:solidFill>
                <a:sym typeface="Verdana" pitchFamily="34" charset="0"/>
              </a:rPr>
              <a:pPr algn="r" defTabSz="989741"/>
              <a:t>37</a:t>
            </a:fld>
            <a:endParaRPr lang="it-IT" sz="1300" dirty="0">
              <a:solidFill>
                <a:srgbClr val="000000"/>
              </a:solidFill>
              <a:sym typeface="Verdana" pitchFamily="34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8E8679B-B0A9-479E-B95A-025528F1A9DF}" type="slidenum">
              <a:rPr lang="it-IT"/>
              <a:pPr/>
              <a:t>38</a:t>
            </a:fld>
            <a:endParaRPr lang="it-IT"/>
          </a:p>
        </p:txBody>
      </p:sp>
      <p:sp>
        <p:nvSpPr>
          <p:cNvPr id="27719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81050" y="768350"/>
            <a:ext cx="5543550" cy="3836988"/>
          </a:xfrm>
          <a:ln/>
        </p:spPr>
      </p:sp>
      <p:sp>
        <p:nvSpPr>
          <p:cNvPr id="2771971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2771972" name="Slide Number Placeholder 3"/>
          <p:cNvSpPr txBox="1">
            <a:spLocks noGrp="1"/>
          </p:cNvSpPr>
          <p:nvPr/>
        </p:nvSpPr>
        <p:spPr bwMode="auto">
          <a:xfrm>
            <a:off x="4022599" y="9723049"/>
            <a:ext cx="3076702" cy="51156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9030" tIns="49515" rIns="99030" bIns="49515" anchor="b"/>
          <a:lstStyle/>
          <a:p>
            <a:pPr algn="r" defTabSz="989741"/>
            <a:fld id="{834C0C3C-02B0-4757-9ADD-06D2943A6770}" type="slidenum">
              <a:rPr lang="it-IT" sz="1300">
                <a:solidFill>
                  <a:srgbClr val="000000"/>
                </a:solidFill>
                <a:sym typeface="Verdana" pitchFamily="34" charset="0"/>
              </a:rPr>
              <a:pPr algn="r" defTabSz="989741"/>
              <a:t>38</a:t>
            </a:fld>
            <a:endParaRPr lang="it-IT" sz="1300" dirty="0">
              <a:solidFill>
                <a:srgbClr val="000000"/>
              </a:solidFill>
              <a:sym typeface="Verdana" pitchFamily="34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8E8679B-B0A9-479E-B95A-025528F1A9DF}" type="slidenum">
              <a:rPr lang="it-IT"/>
              <a:pPr/>
              <a:t>39</a:t>
            </a:fld>
            <a:endParaRPr lang="it-IT"/>
          </a:p>
        </p:txBody>
      </p:sp>
      <p:sp>
        <p:nvSpPr>
          <p:cNvPr id="27719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81050" y="768350"/>
            <a:ext cx="5543550" cy="3836988"/>
          </a:xfrm>
          <a:ln/>
        </p:spPr>
      </p:sp>
      <p:sp>
        <p:nvSpPr>
          <p:cNvPr id="2771971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2771972" name="Slide Number Placeholder 3"/>
          <p:cNvSpPr txBox="1">
            <a:spLocks noGrp="1"/>
          </p:cNvSpPr>
          <p:nvPr/>
        </p:nvSpPr>
        <p:spPr bwMode="auto">
          <a:xfrm>
            <a:off x="4022599" y="9723049"/>
            <a:ext cx="3076702" cy="51156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9030" tIns="49515" rIns="99030" bIns="49515" anchor="b"/>
          <a:lstStyle/>
          <a:p>
            <a:pPr algn="r" defTabSz="989741"/>
            <a:fld id="{834C0C3C-02B0-4757-9ADD-06D2943A6770}" type="slidenum">
              <a:rPr lang="it-IT" sz="1300">
                <a:solidFill>
                  <a:srgbClr val="000000"/>
                </a:solidFill>
                <a:sym typeface="Verdana" pitchFamily="34" charset="0"/>
              </a:rPr>
              <a:pPr algn="r" defTabSz="989741"/>
              <a:t>39</a:t>
            </a:fld>
            <a:endParaRPr lang="it-IT" sz="1300" dirty="0">
              <a:solidFill>
                <a:srgbClr val="000000"/>
              </a:solidFill>
              <a:sym typeface="Verdana" pitchFamily="34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11E5B77-321D-47F5-A31B-08229AD89F68}" type="slidenum">
              <a:rPr lang="it-IT"/>
              <a:pPr/>
              <a:t>40</a:t>
            </a:fld>
            <a:endParaRPr lang="it-IT"/>
          </a:p>
        </p:txBody>
      </p:sp>
      <p:sp>
        <p:nvSpPr>
          <p:cNvPr id="3993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81050" y="768350"/>
            <a:ext cx="5543550" cy="3836988"/>
          </a:xfrm>
          <a:ln/>
        </p:spPr>
      </p:sp>
      <p:sp>
        <p:nvSpPr>
          <p:cNvPr id="39940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 eaLnBrk="1" hangingPunct="1"/>
            <a:endParaRPr lang="it-IT" smtClean="0"/>
          </a:p>
        </p:txBody>
      </p:sp>
      <p:sp>
        <p:nvSpPr>
          <p:cNvPr id="39941" name="Slide Number Placeholder 3"/>
          <p:cNvSpPr txBox="1">
            <a:spLocks noGrp="1"/>
          </p:cNvSpPr>
          <p:nvPr/>
        </p:nvSpPr>
        <p:spPr bwMode="auto">
          <a:xfrm>
            <a:off x="4022599" y="9723049"/>
            <a:ext cx="3076702" cy="51156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9030" tIns="49515" rIns="99030" bIns="49515" anchor="b"/>
          <a:lstStyle/>
          <a:p>
            <a:pPr algn="r" defTabSz="989741"/>
            <a:fld id="{A9DD02A4-9465-4F9E-A7AB-225671639EC6}" type="slidenum">
              <a:rPr lang="it-IT" sz="1300">
                <a:solidFill>
                  <a:srgbClr val="000000"/>
                </a:solidFill>
                <a:sym typeface="Verdana" pitchFamily="34" charset="0"/>
              </a:rPr>
              <a:pPr algn="r" defTabSz="989741"/>
              <a:t>40</a:t>
            </a:fld>
            <a:endParaRPr lang="it-IT" sz="1300" dirty="0">
              <a:solidFill>
                <a:srgbClr val="000000"/>
              </a:solidFill>
              <a:sym typeface="Verdana" pitchFamily="34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6347957-80F9-4E28-A8A5-0C19F95CC1AD}" type="slidenum">
              <a:rPr lang="it-IT"/>
              <a:pPr/>
              <a:t>41</a:t>
            </a:fld>
            <a:endParaRPr lang="it-IT"/>
          </a:p>
        </p:txBody>
      </p:sp>
      <p:sp>
        <p:nvSpPr>
          <p:cNvPr id="27699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81050" y="768350"/>
            <a:ext cx="5543550" cy="3836988"/>
          </a:xfrm>
          <a:ln/>
        </p:spPr>
      </p:sp>
      <p:sp>
        <p:nvSpPr>
          <p:cNvPr id="276992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2769924" name="Slide Number Placeholder 3"/>
          <p:cNvSpPr txBox="1">
            <a:spLocks noGrp="1"/>
          </p:cNvSpPr>
          <p:nvPr/>
        </p:nvSpPr>
        <p:spPr bwMode="auto">
          <a:xfrm>
            <a:off x="4022599" y="9723049"/>
            <a:ext cx="3076702" cy="51156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9030" tIns="49515" rIns="99030" bIns="49515" anchor="b"/>
          <a:lstStyle/>
          <a:p>
            <a:pPr algn="r" defTabSz="989741"/>
            <a:fld id="{26591506-E42A-439C-9164-ADED72C0105B}" type="slidenum">
              <a:rPr lang="it-IT" sz="1300">
                <a:solidFill>
                  <a:srgbClr val="000000"/>
                </a:solidFill>
                <a:sym typeface="Verdana" pitchFamily="34" charset="0"/>
              </a:rPr>
              <a:pPr algn="r" defTabSz="989741"/>
              <a:t>41</a:t>
            </a:fld>
            <a:endParaRPr lang="it-IT" sz="1300" dirty="0">
              <a:solidFill>
                <a:srgbClr val="000000"/>
              </a:solidFill>
              <a:sym typeface="Verdana" pitchFamily="34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6347957-80F9-4E28-A8A5-0C19F95CC1AD}" type="slidenum">
              <a:rPr lang="it-IT"/>
              <a:pPr/>
              <a:t>42</a:t>
            </a:fld>
            <a:endParaRPr lang="it-IT"/>
          </a:p>
        </p:txBody>
      </p:sp>
      <p:sp>
        <p:nvSpPr>
          <p:cNvPr id="27699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81050" y="768350"/>
            <a:ext cx="5543550" cy="3836988"/>
          </a:xfrm>
          <a:ln/>
        </p:spPr>
      </p:sp>
      <p:sp>
        <p:nvSpPr>
          <p:cNvPr id="276992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2769924" name="Slide Number Placeholder 3"/>
          <p:cNvSpPr txBox="1">
            <a:spLocks noGrp="1"/>
          </p:cNvSpPr>
          <p:nvPr/>
        </p:nvSpPr>
        <p:spPr bwMode="auto">
          <a:xfrm>
            <a:off x="4022599" y="9723049"/>
            <a:ext cx="3076702" cy="51156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9030" tIns="49515" rIns="99030" bIns="49515" anchor="b"/>
          <a:lstStyle/>
          <a:p>
            <a:pPr algn="r" defTabSz="989741"/>
            <a:fld id="{26591506-E42A-439C-9164-ADED72C0105B}" type="slidenum">
              <a:rPr lang="it-IT" sz="1300">
                <a:solidFill>
                  <a:srgbClr val="000000"/>
                </a:solidFill>
                <a:sym typeface="Verdana" pitchFamily="34" charset="0"/>
              </a:rPr>
              <a:pPr algn="r" defTabSz="989741"/>
              <a:t>42</a:t>
            </a:fld>
            <a:endParaRPr lang="it-IT" sz="1300" dirty="0">
              <a:solidFill>
                <a:srgbClr val="000000"/>
              </a:solidFill>
              <a:sym typeface="Verdana" pitchFamily="34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2B9EEE7-E396-4949-9105-448688D1FC8F}" type="slidenum">
              <a:rPr lang="it-IT" smtClean="0"/>
              <a:pPr>
                <a:defRPr/>
              </a:pPr>
              <a:t>43</a:t>
            </a:fld>
            <a:endParaRPr lang="it-IT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2B9EEE7-E396-4949-9105-448688D1FC8F}" type="slidenum">
              <a:rPr lang="it-IT" smtClean="0"/>
              <a:pPr>
                <a:defRPr/>
              </a:pPr>
              <a:t>44</a:t>
            </a:fld>
            <a:endParaRPr lang="it-IT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2B9EEE7-E396-4949-9105-448688D1FC8F}" type="slidenum">
              <a:rPr lang="it-IT" smtClean="0"/>
              <a:pPr>
                <a:defRPr/>
              </a:pPr>
              <a:t>45</a:t>
            </a:fld>
            <a:endParaRPr lang="it-IT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704BAA9-FE4D-47CA-96C7-6362DC51A3A4}" type="slidenum">
              <a:rPr lang="it-IT"/>
              <a:pPr/>
              <a:t>46</a:t>
            </a:fld>
            <a:endParaRPr lang="it-IT"/>
          </a:p>
        </p:txBody>
      </p:sp>
      <p:sp>
        <p:nvSpPr>
          <p:cNvPr id="215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79463" y="765175"/>
            <a:ext cx="5541962" cy="3838575"/>
          </a:xfrm>
          <a:ln/>
        </p:spPr>
      </p:sp>
      <p:sp>
        <p:nvSpPr>
          <p:cNvPr id="215043" name="Rectangle 3"/>
          <p:cNvSpPr>
            <a:spLocks noGrp="1"/>
          </p:cNvSpPr>
          <p:nvPr>
            <p:ph type="body" idx="1"/>
          </p:nvPr>
        </p:nvSpPr>
        <p:spPr>
          <a:xfrm>
            <a:off x="709930" y="4861441"/>
            <a:ext cx="5679440" cy="4605576"/>
          </a:xfrm>
        </p:spPr>
        <p:txBody>
          <a:bodyPr/>
          <a:lstStyle/>
          <a:p>
            <a:endParaRPr lang="en-US" b="0" i="0" u="none" noProof="0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777875" y="255588"/>
            <a:ext cx="5543550" cy="3838575"/>
          </a:xfrm>
        </p:spPr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8127881-DE8C-4F7E-8F1B-C60CED46E1D5}" type="slidenum">
              <a:rPr lang="it-IT" smtClean="0">
                <a:solidFill>
                  <a:prstClr val="black"/>
                </a:solidFill>
              </a:rPr>
              <a:pPr>
                <a:defRPr/>
              </a:pPr>
              <a:t>4</a:t>
            </a:fld>
            <a:endParaRPr lang="it-I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914434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9443" name="Rectangle 3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noProof="0" dirty="0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2B9EEE7-E396-4949-9105-448688D1FC8F}" type="slidenum">
              <a:rPr lang="it-IT" smtClean="0"/>
              <a:pPr>
                <a:defRPr/>
              </a:pPr>
              <a:t>49</a:t>
            </a:fld>
            <a:endParaRPr lang="it-IT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4BB1807-E0BD-4995-8A53-91784CA0A79F}" type="slidenum">
              <a:rPr lang="it-IT"/>
              <a:pPr>
                <a:defRPr/>
              </a:pPr>
              <a:t>50</a:t>
            </a:fld>
            <a:endParaRPr lang="it-IT"/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2" name="Rectangle 3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noProof="0" dirty="0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6067" name="Rectangle 3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noProof="0" dirty="0" smtClean="0">
              <a:latin typeface="Verdana" pitchFamily="34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7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988341" fontAlgn="base">
              <a:spcBef>
                <a:spcPct val="0"/>
              </a:spcBef>
              <a:spcAft>
                <a:spcPct val="0"/>
              </a:spcAft>
              <a:defRPr/>
            </a:pPr>
            <a:fld id="{2DA4CB96-A300-487D-8CA9-D2614ADAE843}" type="slidenum">
              <a:rPr lang="it-IT"/>
              <a:pPr defTabSz="988341" fontAlgn="base">
                <a:spcBef>
                  <a:spcPct val="0"/>
                </a:spcBef>
                <a:spcAft>
                  <a:spcPct val="0"/>
                </a:spcAft>
                <a:defRPr/>
              </a:pPr>
              <a:t>52</a:t>
            </a:fld>
            <a:endParaRPr lang="it-IT" dirty="0"/>
          </a:p>
        </p:txBody>
      </p:sp>
      <p:sp>
        <p:nvSpPr>
          <p:cNvPr id="1300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776288" y="765175"/>
            <a:ext cx="5546725" cy="3840163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0052" name="Rectangle 3"/>
          <p:cNvSpPr>
            <a:spLocks noGrp="1"/>
          </p:cNvSpPr>
          <p:nvPr>
            <p:ph type="body" idx="1"/>
          </p:nvPr>
        </p:nvSpPr>
        <p:spPr bwMode="auto">
          <a:xfrm>
            <a:off x="950448" y="4861443"/>
            <a:ext cx="5198413" cy="4607217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B08CD76-3DBC-4406-94F2-BAACE9D7410F}" type="slidenum">
              <a:rPr lang="it-IT"/>
              <a:pPr>
                <a:defRPr/>
              </a:pPr>
              <a:t>53</a:t>
            </a:fld>
            <a:endParaRPr lang="it-IT"/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81050" y="771525"/>
            <a:ext cx="5538788" cy="3835400"/>
          </a:xfrm>
          <a:ln/>
        </p:spPr>
      </p:sp>
      <p:sp>
        <p:nvSpPr>
          <p:cNvPr id="45060" name="Rectangle 3"/>
          <p:cNvSpPr>
            <a:spLocks noGrp="1"/>
          </p:cNvSpPr>
          <p:nvPr>
            <p:ph type="body" idx="1"/>
          </p:nvPr>
        </p:nvSpPr>
        <p:spPr>
          <a:xfrm>
            <a:off x="945468" y="4858161"/>
            <a:ext cx="5208365" cy="4605576"/>
          </a:xfrm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2D1EF4D-7B6C-4A07-8E4C-4544DCA4F600}" type="slidenum">
              <a:rPr lang="it-IT"/>
              <a:pPr/>
              <a:t>54</a:t>
            </a:fld>
            <a:endParaRPr lang="it-IT"/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2" name="Rectangle 3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 eaLnBrk="1" hangingPunct="1"/>
            <a:endParaRPr lang="it-IT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E40C1B6-069B-41DF-A3EA-EF4A511ABD87}" type="slidenum">
              <a:rPr lang="it-IT"/>
              <a:pPr/>
              <a:t>55</a:t>
            </a:fld>
            <a:endParaRPr lang="it-IT"/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 eaLnBrk="1" hangingPunct="1"/>
            <a:endParaRPr lang="it-IT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E40C1B6-069B-41DF-A3EA-EF4A511ABD87}" type="slidenum">
              <a:rPr lang="it-IT"/>
              <a:pPr/>
              <a:t>56</a:t>
            </a:fld>
            <a:endParaRPr lang="it-IT"/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 eaLnBrk="1" hangingPunct="1"/>
            <a:endParaRPr lang="it-IT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3EB5703-5C72-4123-94D0-EC4E5364380D}" type="slidenum">
              <a:rPr lang="it-IT" smtClean="0">
                <a:ea typeface="ヒラギノ角ゴ Pro W3" pitchFamily="1" charset="-128"/>
              </a:rPr>
              <a:pPr/>
              <a:t>57</a:t>
            </a:fld>
            <a:endParaRPr lang="it-IT" smtClean="0">
              <a:ea typeface="ヒラギノ角ゴ Pro W3" pitchFamily="1" charset="-128"/>
            </a:endParaRPr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77875" y="768350"/>
            <a:ext cx="5543550" cy="3838575"/>
          </a:xfrm>
          <a:ln/>
        </p:spPr>
      </p:sp>
      <p:sp>
        <p:nvSpPr>
          <p:cNvPr id="49156" name="Rectangle 3"/>
          <p:cNvSpPr>
            <a:spLocks noGrp="1"/>
          </p:cNvSpPr>
          <p:nvPr>
            <p:ph type="body" idx="1"/>
          </p:nvPr>
        </p:nvSpPr>
        <p:spPr>
          <a:xfrm>
            <a:off x="709930" y="4863082"/>
            <a:ext cx="5679440" cy="4603935"/>
          </a:xfrm>
          <a:noFill/>
          <a:ln/>
        </p:spPr>
        <p:txBody>
          <a:bodyPr/>
          <a:lstStyle/>
          <a:p>
            <a:pPr eaLnBrk="1" hangingPunct="1"/>
            <a:endParaRPr lang="it-IT" dirty="0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6347957-80F9-4E28-A8A5-0C19F95CC1AD}" type="slidenum">
              <a:rPr lang="it-IT"/>
              <a:pPr/>
              <a:t>30</a:t>
            </a:fld>
            <a:endParaRPr lang="it-IT"/>
          </a:p>
        </p:txBody>
      </p:sp>
      <p:sp>
        <p:nvSpPr>
          <p:cNvPr id="27699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81050" y="768350"/>
            <a:ext cx="5543550" cy="3836988"/>
          </a:xfrm>
          <a:ln/>
        </p:spPr>
      </p:sp>
      <p:sp>
        <p:nvSpPr>
          <p:cNvPr id="276992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2769924" name="Slide Number Placeholder 3"/>
          <p:cNvSpPr txBox="1">
            <a:spLocks noGrp="1"/>
          </p:cNvSpPr>
          <p:nvPr/>
        </p:nvSpPr>
        <p:spPr bwMode="auto">
          <a:xfrm>
            <a:off x="4022599" y="9723049"/>
            <a:ext cx="3076702" cy="51156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9030" tIns="49515" rIns="99030" bIns="49515" anchor="b"/>
          <a:lstStyle/>
          <a:p>
            <a:pPr algn="r" defTabSz="989741"/>
            <a:fld id="{26591506-E42A-439C-9164-ADED72C0105B}" type="slidenum">
              <a:rPr lang="it-IT" sz="1300">
                <a:solidFill>
                  <a:srgbClr val="000000"/>
                </a:solidFill>
                <a:sym typeface="Verdana" pitchFamily="34" charset="0"/>
              </a:rPr>
              <a:pPr algn="r" defTabSz="989741"/>
              <a:t>30</a:t>
            </a:fld>
            <a:endParaRPr lang="it-IT" sz="1300" dirty="0">
              <a:solidFill>
                <a:srgbClr val="000000"/>
              </a:solidFill>
              <a:sym typeface="Verdana" pitchFamily="34" charset="0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B75A532-2597-4F66-B114-9125B6EEDCAB}" type="slidenum">
              <a:rPr lang="it-IT"/>
              <a:pPr>
                <a:defRPr/>
              </a:pPr>
              <a:t>58</a:t>
            </a:fld>
            <a:endParaRPr lang="it-IT"/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79463" y="768350"/>
            <a:ext cx="5540375" cy="3836988"/>
          </a:xfrm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it-IT" smtClean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1031748"/>
            <a:fld id="{2B57D36A-6D49-407F-8921-76E7CE865742}" type="slidenum">
              <a:rPr lang="it-IT">
                <a:solidFill>
                  <a:prstClr val="black"/>
                </a:solidFill>
              </a:rPr>
              <a:pPr defTabSz="1031748"/>
              <a:t>59</a:t>
            </a:fld>
            <a:endParaRPr lang="it-IT" dirty="0">
              <a:solidFill>
                <a:prstClr val="black"/>
              </a:solidFill>
            </a:endParaRPr>
          </a:p>
        </p:txBody>
      </p:sp>
      <p:sp>
        <p:nvSpPr>
          <p:cNvPr id="87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776288" y="765175"/>
            <a:ext cx="5546725" cy="3840163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7044" name="Rectangle 3"/>
          <p:cNvSpPr>
            <a:spLocks noGrp="1"/>
          </p:cNvSpPr>
          <p:nvPr>
            <p:ph type="body" idx="1"/>
          </p:nvPr>
        </p:nvSpPr>
        <p:spPr bwMode="auto">
          <a:xfrm>
            <a:off x="949860" y="4861441"/>
            <a:ext cx="5199580" cy="4607353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smtClean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2782888" y="1317625"/>
            <a:ext cx="12626976" cy="8742363"/>
          </a:xfrm>
          <a:ln/>
        </p:spPr>
      </p:sp>
      <p:sp>
        <p:nvSpPr>
          <p:cNvPr id="102403" name="Rectangle 3"/>
          <p:cNvSpPr>
            <a:spLocks noGrp="1"/>
          </p:cNvSpPr>
          <p:nvPr>
            <p:ph type="body" idx="1"/>
          </p:nvPr>
        </p:nvSpPr>
        <p:spPr>
          <a:xfrm>
            <a:off x="847972" y="382023"/>
            <a:ext cx="5876643" cy="335823"/>
          </a:xfrm>
          <a:noFill/>
          <a:ln w="9525"/>
        </p:spPr>
        <p:txBody>
          <a:bodyPr/>
          <a:lstStyle/>
          <a:p>
            <a:endParaRPr lang="it-IT" smtClean="0">
              <a:latin typeface="Verdana" pitchFamily="34" charset="0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779463" y="768350"/>
            <a:ext cx="5540375" cy="3836988"/>
          </a:xfrm>
        </p:spPr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C059D0-F87D-1749-B0EA-96902D12321A}" type="slidenum">
              <a:rPr lang="it-IT" smtClean="0">
                <a:solidFill>
                  <a:prstClr val="black"/>
                </a:solidFill>
              </a:rPr>
              <a:pPr/>
              <a:t>61</a:t>
            </a:fld>
            <a:endParaRPr lang="it-IT">
              <a:solidFill>
                <a:prstClr val="black"/>
              </a:solidFill>
            </a:endParaRPr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779463" y="768350"/>
            <a:ext cx="5540375" cy="3836988"/>
          </a:xfrm>
        </p:spPr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C059D0-F87D-1749-B0EA-96902D12321A}" type="slidenum">
              <a:rPr lang="it-IT" smtClean="0">
                <a:solidFill>
                  <a:prstClr val="black"/>
                </a:solidFill>
              </a:rPr>
              <a:pPr/>
              <a:t>64</a:t>
            </a:fld>
            <a:endParaRPr lang="it-IT">
              <a:solidFill>
                <a:prstClr val="black"/>
              </a:solidFill>
            </a:endParaRPr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779463" y="768350"/>
            <a:ext cx="5540375" cy="3836988"/>
          </a:xfrm>
        </p:spPr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C059D0-F87D-1749-B0EA-96902D12321A}" type="slidenum">
              <a:rPr lang="it-IT" smtClean="0">
                <a:solidFill>
                  <a:prstClr val="black"/>
                </a:solidFill>
              </a:rPr>
              <a:pPr/>
              <a:t>65</a:t>
            </a:fld>
            <a:endParaRPr lang="it-IT">
              <a:solidFill>
                <a:prstClr val="black"/>
              </a:solidFill>
            </a:endParaRPr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779463" y="768350"/>
            <a:ext cx="5540375" cy="3836988"/>
          </a:xfrm>
        </p:spPr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C059D0-F87D-1749-B0EA-96902D12321A}" type="slidenum">
              <a:rPr lang="it-IT" smtClean="0">
                <a:solidFill>
                  <a:prstClr val="black"/>
                </a:solidFill>
              </a:rPr>
              <a:pPr/>
              <a:t>66</a:t>
            </a:fld>
            <a:endParaRPr lang="it-IT">
              <a:solidFill>
                <a:prstClr val="black"/>
              </a:solidFill>
            </a:endParaRPr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779463" y="768350"/>
            <a:ext cx="5540375" cy="3836988"/>
          </a:xfrm>
        </p:spPr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C059D0-F87D-1749-B0EA-96902D12321A}" type="slidenum">
              <a:rPr lang="it-IT" smtClean="0">
                <a:solidFill>
                  <a:prstClr val="black"/>
                </a:solidFill>
              </a:rPr>
              <a:pPr/>
              <a:t>67</a:t>
            </a:fld>
            <a:endParaRPr lang="it-IT">
              <a:solidFill>
                <a:prstClr val="black"/>
              </a:solidFill>
            </a:endParaRPr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779463" y="768350"/>
            <a:ext cx="5540375" cy="3836988"/>
          </a:xfrm>
        </p:spPr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C059D0-F87D-1749-B0EA-96902D12321A}" type="slidenum">
              <a:rPr lang="it-IT" smtClean="0">
                <a:solidFill>
                  <a:prstClr val="black"/>
                </a:solidFill>
              </a:rPr>
              <a:pPr/>
              <a:t>68</a:t>
            </a:fld>
            <a:endParaRPr lang="it-IT">
              <a:solidFill>
                <a:prstClr val="black"/>
              </a:solidFill>
            </a:endParaRPr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779463" y="768350"/>
            <a:ext cx="5540375" cy="3836988"/>
          </a:xfrm>
        </p:spPr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C059D0-F87D-1749-B0EA-96902D12321A}" type="slidenum">
              <a:rPr lang="it-IT" smtClean="0">
                <a:solidFill>
                  <a:prstClr val="black"/>
                </a:solidFill>
              </a:rPr>
              <a:pPr/>
              <a:t>69</a:t>
            </a:fld>
            <a:endParaRPr lang="it-IT">
              <a:solidFill>
                <a:prstClr val="black"/>
              </a:solidFill>
            </a:endParaRPr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8E8679B-B0A9-479E-B95A-025528F1A9DF}" type="slidenum">
              <a:rPr lang="it-IT"/>
              <a:pPr/>
              <a:t>31</a:t>
            </a:fld>
            <a:endParaRPr lang="it-IT"/>
          </a:p>
        </p:txBody>
      </p:sp>
      <p:sp>
        <p:nvSpPr>
          <p:cNvPr id="27719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81050" y="768350"/>
            <a:ext cx="5543550" cy="3836988"/>
          </a:xfrm>
          <a:ln/>
        </p:spPr>
      </p:sp>
      <p:sp>
        <p:nvSpPr>
          <p:cNvPr id="2771971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2771972" name="Slide Number Placeholder 3"/>
          <p:cNvSpPr txBox="1">
            <a:spLocks noGrp="1"/>
          </p:cNvSpPr>
          <p:nvPr/>
        </p:nvSpPr>
        <p:spPr bwMode="auto">
          <a:xfrm>
            <a:off x="4022599" y="9723049"/>
            <a:ext cx="3076702" cy="51156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9030" tIns="49515" rIns="99030" bIns="49515" anchor="b"/>
          <a:lstStyle/>
          <a:p>
            <a:pPr algn="r" defTabSz="989741"/>
            <a:fld id="{834C0C3C-02B0-4757-9ADD-06D2943A6770}" type="slidenum">
              <a:rPr lang="it-IT" sz="1300">
                <a:solidFill>
                  <a:srgbClr val="000000"/>
                </a:solidFill>
                <a:sym typeface="Verdana" pitchFamily="34" charset="0"/>
              </a:rPr>
              <a:pPr algn="r" defTabSz="989741"/>
              <a:t>31</a:t>
            </a:fld>
            <a:endParaRPr lang="it-IT" sz="1300" dirty="0">
              <a:solidFill>
                <a:srgbClr val="000000"/>
              </a:solidFill>
              <a:sym typeface="Verdana" pitchFamily="34" charset="0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779463" y="768350"/>
            <a:ext cx="5540375" cy="3836988"/>
          </a:xfrm>
        </p:spPr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C059D0-F87D-1749-B0EA-96902D12321A}" type="slidenum">
              <a:rPr lang="it-IT" smtClean="0">
                <a:solidFill>
                  <a:prstClr val="black"/>
                </a:solidFill>
              </a:rPr>
              <a:pPr/>
              <a:t>70</a:t>
            </a:fld>
            <a:endParaRPr lang="it-IT">
              <a:solidFill>
                <a:prstClr val="black"/>
              </a:solidFill>
            </a:endParaRPr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779463" y="768350"/>
            <a:ext cx="5540375" cy="3836988"/>
          </a:xfrm>
        </p:spPr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C059D0-F87D-1749-B0EA-96902D12321A}" type="slidenum">
              <a:rPr lang="it-IT" smtClean="0">
                <a:solidFill>
                  <a:prstClr val="black"/>
                </a:solidFill>
              </a:rPr>
              <a:pPr/>
              <a:t>71</a:t>
            </a:fld>
            <a:endParaRPr lang="it-IT">
              <a:solidFill>
                <a:prstClr val="black"/>
              </a:solidFill>
            </a:endParaRPr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779463" y="768350"/>
            <a:ext cx="5540375" cy="3836988"/>
          </a:xfrm>
        </p:spPr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C059D0-F87D-1749-B0EA-96902D12321A}" type="slidenum">
              <a:rPr lang="it-IT" smtClean="0">
                <a:solidFill>
                  <a:prstClr val="black"/>
                </a:solidFill>
              </a:rPr>
              <a:pPr/>
              <a:t>73</a:t>
            </a:fld>
            <a:endParaRPr lang="it-IT">
              <a:solidFill>
                <a:prstClr val="black"/>
              </a:solidFill>
            </a:endParaRPr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779463" y="768350"/>
            <a:ext cx="5540375" cy="3836988"/>
          </a:xfrm>
        </p:spPr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C059D0-F87D-1749-B0EA-96902D12321A}" type="slidenum">
              <a:rPr lang="it-IT" smtClean="0">
                <a:solidFill>
                  <a:prstClr val="black"/>
                </a:solidFill>
              </a:rPr>
              <a:pPr/>
              <a:t>74</a:t>
            </a:fld>
            <a:endParaRPr lang="it-IT">
              <a:solidFill>
                <a:prstClr val="black"/>
              </a:solidFill>
            </a:endParaRPr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779463" y="768350"/>
            <a:ext cx="5540375" cy="3836988"/>
          </a:xfrm>
        </p:spPr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C059D0-F87D-1749-B0EA-96902D12321A}" type="slidenum">
              <a:rPr lang="it-IT" smtClean="0">
                <a:solidFill>
                  <a:prstClr val="black"/>
                </a:solidFill>
              </a:rPr>
              <a:pPr/>
              <a:t>75</a:t>
            </a:fld>
            <a:endParaRPr lang="it-IT">
              <a:solidFill>
                <a:prstClr val="black"/>
              </a:solidFill>
            </a:endParaRPr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8E8679B-B0A9-479E-B95A-025528F1A9DF}" type="slidenum">
              <a:rPr lang="it-IT"/>
              <a:pPr/>
              <a:t>32</a:t>
            </a:fld>
            <a:endParaRPr lang="it-IT"/>
          </a:p>
        </p:txBody>
      </p:sp>
      <p:sp>
        <p:nvSpPr>
          <p:cNvPr id="27719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81050" y="768350"/>
            <a:ext cx="5543550" cy="3836988"/>
          </a:xfrm>
          <a:ln/>
        </p:spPr>
      </p:sp>
      <p:sp>
        <p:nvSpPr>
          <p:cNvPr id="2771971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2771972" name="Slide Number Placeholder 3"/>
          <p:cNvSpPr txBox="1">
            <a:spLocks noGrp="1"/>
          </p:cNvSpPr>
          <p:nvPr/>
        </p:nvSpPr>
        <p:spPr bwMode="auto">
          <a:xfrm>
            <a:off x="4022599" y="9723049"/>
            <a:ext cx="3076702" cy="51156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9030" tIns="49515" rIns="99030" bIns="49515" anchor="b"/>
          <a:lstStyle/>
          <a:p>
            <a:pPr algn="r" defTabSz="989741"/>
            <a:fld id="{834C0C3C-02B0-4757-9ADD-06D2943A6770}" type="slidenum">
              <a:rPr lang="it-IT" sz="1300">
                <a:solidFill>
                  <a:srgbClr val="000000"/>
                </a:solidFill>
                <a:sym typeface="Verdana" pitchFamily="34" charset="0"/>
              </a:rPr>
              <a:pPr algn="r" defTabSz="989741"/>
              <a:t>32</a:t>
            </a:fld>
            <a:endParaRPr lang="it-IT" sz="1300" dirty="0">
              <a:solidFill>
                <a:srgbClr val="000000"/>
              </a:solidFill>
              <a:sym typeface="Verdana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8E8679B-B0A9-479E-B95A-025528F1A9DF}" type="slidenum">
              <a:rPr lang="it-IT"/>
              <a:pPr/>
              <a:t>33</a:t>
            </a:fld>
            <a:endParaRPr lang="it-IT"/>
          </a:p>
        </p:txBody>
      </p:sp>
      <p:sp>
        <p:nvSpPr>
          <p:cNvPr id="27719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81050" y="768350"/>
            <a:ext cx="5543550" cy="3836988"/>
          </a:xfrm>
          <a:ln/>
        </p:spPr>
      </p:sp>
      <p:sp>
        <p:nvSpPr>
          <p:cNvPr id="2771971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2771972" name="Slide Number Placeholder 3"/>
          <p:cNvSpPr txBox="1">
            <a:spLocks noGrp="1"/>
          </p:cNvSpPr>
          <p:nvPr/>
        </p:nvSpPr>
        <p:spPr bwMode="auto">
          <a:xfrm>
            <a:off x="4022599" y="9723049"/>
            <a:ext cx="3076702" cy="51156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9030" tIns="49515" rIns="99030" bIns="49515" anchor="b"/>
          <a:lstStyle/>
          <a:p>
            <a:pPr algn="r" defTabSz="989741"/>
            <a:fld id="{834C0C3C-02B0-4757-9ADD-06D2943A6770}" type="slidenum">
              <a:rPr lang="it-IT" sz="1300">
                <a:solidFill>
                  <a:srgbClr val="000000"/>
                </a:solidFill>
                <a:sym typeface="Verdana" pitchFamily="34" charset="0"/>
              </a:rPr>
              <a:pPr algn="r" defTabSz="989741"/>
              <a:t>33</a:t>
            </a:fld>
            <a:endParaRPr lang="it-IT" sz="1300" dirty="0">
              <a:solidFill>
                <a:srgbClr val="000000"/>
              </a:solidFill>
              <a:sym typeface="Verdana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8E8679B-B0A9-479E-B95A-025528F1A9DF}" type="slidenum">
              <a:rPr lang="it-IT"/>
              <a:pPr/>
              <a:t>34</a:t>
            </a:fld>
            <a:endParaRPr lang="it-IT"/>
          </a:p>
        </p:txBody>
      </p:sp>
      <p:sp>
        <p:nvSpPr>
          <p:cNvPr id="27719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81050" y="768350"/>
            <a:ext cx="5543550" cy="3836988"/>
          </a:xfrm>
          <a:ln/>
        </p:spPr>
      </p:sp>
      <p:sp>
        <p:nvSpPr>
          <p:cNvPr id="2771971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2771972" name="Slide Number Placeholder 3"/>
          <p:cNvSpPr txBox="1">
            <a:spLocks noGrp="1"/>
          </p:cNvSpPr>
          <p:nvPr/>
        </p:nvSpPr>
        <p:spPr bwMode="auto">
          <a:xfrm>
            <a:off x="4022599" y="9723049"/>
            <a:ext cx="3076702" cy="51156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9030" tIns="49515" rIns="99030" bIns="49515" anchor="b"/>
          <a:lstStyle/>
          <a:p>
            <a:pPr algn="r" defTabSz="989741"/>
            <a:fld id="{834C0C3C-02B0-4757-9ADD-06D2943A6770}" type="slidenum">
              <a:rPr lang="it-IT" sz="1300">
                <a:solidFill>
                  <a:srgbClr val="000000"/>
                </a:solidFill>
                <a:sym typeface="Verdana" pitchFamily="34" charset="0"/>
              </a:rPr>
              <a:pPr algn="r" defTabSz="989741"/>
              <a:t>34</a:t>
            </a:fld>
            <a:endParaRPr lang="it-IT" sz="1300" dirty="0">
              <a:solidFill>
                <a:srgbClr val="000000"/>
              </a:solidFill>
              <a:sym typeface="Verdana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8E8679B-B0A9-479E-B95A-025528F1A9DF}" type="slidenum">
              <a:rPr lang="it-IT"/>
              <a:pPr/>
              <a:t>35</a:t>
            </a:fld>
            <a:endParaRPr lang="it-IT"/>
          </a:p>
        </p:txBody>
      </p:sp>
      <p:sp>
        <p:nvSpPr>
          <p:cNvPr id="27719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81050" y="768350"/>
            <a:ext cx="5543550" cy="3836988"/>
          </a:xfrm>
          <a:ln/>
        </p:spPr>
      </p:sp>
      <p:sp>
        <p:nvSpPr>
          <p:cNvPr id="2771971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2771972" name="Slide Number Placeholder 3"/>
          <p:cNvSpPr txBox="1">
            <a:spLocks noGrp="1"/>
          </p:cNvSpPr>
          <p:nvPr/>
        </p:nvSpPr>
        <p:spPr bwMode="auto">
          <a:xfrm>
            <a:off x="4022599" y="9723049"/>
            <a:ext cx="3076702" cy="51156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9030" tIns="49515" rIns="99030" bIns="49515" anchor="b"/>
          <a:lstStyle/>
          <a:p>
            <a:pPr algn="r" defTabSz="989741"/>
            <a:fld id="{834C0C3C-02B0-4757-9ADD-06D2943A6770}" type="slidenum">
              <a:rPr lang="it-IT" sz="1300">
                <a:solidFill>
                  <a:srgbClr val="000000"/>
                </a:solidFill>
                <a:sym typeface="Verdana" pitchFamily="34" charset="0"/>
              </a:rPr>
              <a:pPr algn="r" defTabSz="989741"/>
              <a:t>35</a:t>
            </a:fld>
            <a:endParaRPr lang="it-IT" sz="1300" dirty="0">
              <a:solidFill>
                <a:srgbClr val="000000"/>
              </a:solidFill>
              <a:sym typeface="Verdana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8E8679B-B0A9-479E-B95A-025528F1A9DF}" type="slidenum">
              <a:rPr lang="it-IT"/>
              <a:pPr/>
              <a:t>36</a:t>
            </a:fld>
            <a:endParaRPr lang="it-IT"/>
          </a:p>
        </p:txBody>
      </p:sp>
      <p:sp>
        <p:nvSpPr>
          <p:cNvPr id="27719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81050" y="768350"/>
            <a:ext cx="5543550" cy="3836988"/>
          </a:xfrm>
          <a:ln/>
        </p:spPr>
      </p:sp>
      <p:sp>
        <p:nvSpPr>
          <p:cNvPr id="2771971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2771972" name="Slide Number Placeholder 3"/>
          <p:cNvSpPr txBox="1">
            <a:spLocks noGrp="1"/>
          </p:cNvSpPr>
          <p:nvPr/>
        </p:nvSpPr>
        <p:spPr bwMode="auto">
          <a:xfrm>
            <a:off x="4022599" y="9723049"/>
            <a:ext cx="3076702" cy="51156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9030" tIns="49515" rIns="99030" bIns="49515" anchor="b"/>
          <a:lstStyle/>
          <a:p>
            <a:pPr algn="r" defTabSz="989741"/>
            <a:fld id="{834C0C3C-02B0-4757-9ADD-06D2943A6770}" type="slidenum">
              <a:rPr lang="it-IT" sz="1300">
                <a:solidFill>
                  <a:srgbClr val="000000"/>
                </a:solidFill>
                <a:sym typeface="Verdana" pitchFamily="34" charset="0"/>
              </a:rPr>
              <a:pPr algn="r" defTabSz="989741"/>
              <a:t>36</a:t>
            </a:fld>
            <a:endParaRPr lang="it-IT" sz="1300" dirty="0">
              <a:solidFill>
                <a:srgbClr val="000000"/>
              </a:solidFill>
              <a:sym typeface="Verdana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sor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C4A63-4422-4E48-BD42-7AA48B653B07}" type="slidenum">
              <a:rPr lang="it-IT" smtClean="0">
                <a:solidFill>
                  <a:srgbClr val="133B9C">
                    <a:tint val="75000"/>
                  </a:srgbClr>
                </a:solidFill>
              </a:rPr>
              <a:pPr/>
              <a:t>‹N›</a:t>
            </a:fld>
            <a:endParaRPr lang="it-IT">
              <a:solidFill>
                <a:srgbClr val="133B9C">
                  <a:tint val="75000"/>
                </a:srgbClr>
              </a:solidFill>
            </a:endParaRPr>
          </a:p>
        </p:txBody>
      </p:sp>
      <p:sp>
        <p:nvSpPr>
          <p:cNvPr id="11" name="Sottotitolo 2"/>
          <p:cNvSpPr>
            <a:spLocks noGrp="1"/>
          </p:cNvSpPr>
          <p:nvPr>
            <p:ph type="subTitle" idx="13" hasCustomPrompt="1"/>
          </p:nvPr>
        </p:nvSpPr>
        <p:spPr>
          <a:xfrm>
            <a:off x="1465240" y="1692000"/>
            <a:ext cx="7263654" cy="4284000"/>
          </a:xfrm>
          <a:prstGeom prst="rect">
            <a:avLst/>
          </a:prstGeom>
        </p:spPr>
        <p:txBody>
          <a:bodyPr tIns="0">
            <a:noAutofit/>
          </a:bodyPr>
          <a:lstStyle>
            <a:lvl1pPr marL="0" indent="0" algn="l">
              <a:lnSpc>
                <a:spcPts val="7200"/>
              </a:lnSpc>
              <a:buNone/>
              <a:defRPr sz="6000" b="0">
                <a:solidFill>
                  <a:srgbClr val="1BB158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dirty="0" smtClean="0"/>
              <a:t>Fare clic per digitare il titolo della divisoria.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0096818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ottotitolo 2"/>
          <p:cNvSpPr txBox="1">
            <a:spLocks/>
          </p:cNvSpPr>
          <p:nvPr userDrawn="1"/>
        </p:nvSpPr>
        <p:spPr>
          <a:xfrm>
            <a:off x="352560" y="1692278"/>
            <a:ext cx="9051263" cy="4283075"/>
          </a:xfrm>
          <a:prstGeom prst="rect">
            <a:avLst/>
          </a:prstGeom>
        </p:spPr>
        <p:txBody>
          <a:bodyPr tIns="0"/>
          <a:lstStyle>
            <a:lvl1pPr marL="0" indent="0" algn="l" defTabSz="914400" rtl="0" eaLnBrk="1" latinLnBrk="0" hangingPunct="1">
              <a:lnSpc>
                <a:spcPts val="2800"/>
              </a:lnSpc>
              <a:spcBef>
                <a:spcPct val="200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200" fontAlgn="auto">
              <a:spcAft>
                <a:spcPts val="0"/>
              </a:spcAft>
              <a:buFont typeface="Arial"/>
              <a:buNone/>
              <a:defRPr/>
            </a:pPr>
            <a:endParaRPr lang="it-IT" dirty="0">
              <a:solidFill>
                <a:prstClr val="black">
                  <a:tint val="75000"/>
                </a:prstClr>
              </a:solidFill>
              <a:cs typeface="Arial"/>
            </a:endParaRPr>
          </a:p>
        </p:txBody>
      </p:sp>
      <p:sp>
        <p:nvSpPr>
          <p:cNvPr id="3" name="Segnaposto testo 2"/>
          <p:cNvSpPr>
            <a:spLocks noGrp="1"/>
          </p:cNvSpPr>
          <p:nvPr>
            <p:ph type="body" sz="quarter" idx="10" hasCustomPrompt="1"/>
          </p:nvPr>
        </p:nvSpPr>
        <p:spPr>
          <a:xfrm>
            <a:off x="351000" y="1692000"/>
            <a:ext cx="9051900" cy="4284000"/>
          </a:xfrm>
          <a:prstGeom prst="rect">
            <a:avLst/>
          </a:prstGeom>
        </p:spPr>
        <p:txBody>
          <a:bodyPr numCol="2" spcCol="288000"/>
          <a:lstStyle>
            <a:lvl1pPr marL="0" indent="0">
              <a:lnSpc>
                <a:spcPts val="2800"/>
              </a:lnSpc>
              <a:buNone/>
              <a:defRPr sz="1800" b="0">
                <a:solidFill>
                  <a:srgbClr val="53565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800">
                <a:solidFill>
                  <a:srgbClr val="ADADA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solidFill>
                  <a:srgbClr val="ADADA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800">
                <a:solidFill>
                  <a:srgbClr val="ADADA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800">
                <a:solidFill>
                  <a:srgbClr val="ADADA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it-IT" dirty="0" smtClean="0"/>
              <a:t>Testo su due colonne</a:t>
            </a:r>
          </a:p>
        </p:txBody>
      </p:sp>
      <p:sp>
        <p:nvSpPr>
          <p:cNvPr id="6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>
              <a:defRPr sz="1200">
                <a:solidFill>
                  <a:srgbClr val="A8A9AD"/>
                </a:solidFill>
              </a:defRPr>
            </a:lvl1pPr>
          </a:lstStyle>
          <a:p>
            <a:pPr>
              <a:defRPr/>
            </a:pPr>
            <a:fld id="{6110644E-192B-4CEB-9353-BFC67312234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  <p:sp>
        <p:nvSpPr>
          <p:cNvPr id="13" name="Titolo 1"/>
          <p:cNvSpPr>
            <a:spLocks noGrp="1"/>
          </p:cNvSpPr>
          <p:nvPr>
            <p:ph type="title" hasCustomPrompt="1"/>
          </p:nvPr>
        </p:nvSpPr>
        <p:spPr>
          <a:xfrm>
            <a:off x="1466400" y="332696"/>
            <a:ext cx="6953700" cy="360000"/>
          </a:xfrm>
          <a:prstGeom prst="rect">
            <a:avLst/>
          </a:prstGeom>
        </p:spPr>
        <p:txBody>
          <a:bodyPr/>
          <a:lstStyle>
            <a:lvl1pPr algn="l">
              <a:defRPr lang="it-IT" sz="2400" b="0" kern="1200" dirty="0">
                <a:solidFill>
                  <a:srgbClr val="0033A0"/>
                </a:solidFill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it-IT" dirty="0" smtClean="0"/>
              <a:t>Titolo</a:t>
            </a:r>
            <a:endParaRPr lang="it-IT" dirty="0"/>
          </a:p>
        </p:txBody>
      </p:sp>
      <p:sp>
        <p:nvSpPr>
          <p:cNvPr id="14" name="Segnaposto testo 4"/>
          <p:cNvSpPr>
            <a:spLocks noGrp="1"/>
          </p:cNvSpPr>
          <p:nvPr>
            <p:ph type="body" sz="quarter" idx="11" hasCustomPrompt="1"/>
          </p:nvPr>
        </p:nvSpPr>
        <p:spPr>
          <a:xfrm>
            <a:off x="1466400" y="692736"/>
            <a:ext cx="6953700" cy="360000"/>
          </a:xfrm>
          <a:prstGeom prst="rect">
            <a:avLst/>
          </a:prstGeom>
        </p:spPr>
        <p:txBody>
          <a:bodyPr/>
          <a:lstStyle>
            <a:lvl1pPr marL="0" indent="0" algn="l" defTabSz="457200" rtl="0" eaLnBrk="1" latinLnBrk="0" hangingPunct="1">
              <a:lnSpc>
                <a:spcPts val="2800"/>
              </a:lnSpc>
              <a:spcBef>
                <a:spcPct val="0"/>
              </a:spcBef>
              <a:buNone/>
              <a:defRPr lang="it-IT" sz="2000" b="0" kern="1200" cap="none" baseline="0" dirty="0">
                <a:solidFill>
                  <a:srgbClr val="0033A0"/>
                </a:solidFill>
                <a:latin typeface="Arial"/>
                <a:ea typeface="+mj-ea"/>
                <a:cs typeface="Arial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it-IT" dirty="0" smtClean="0"/>
              <a:t>Sottotitolo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ottotitolo 2"/>
          <p:cNvSpPr txBox="1">
            <a:spLocks/>
          </p:cNvSpPr>
          <p:nvPr userDrawn="1"/>
        </p:nvSpPr>
        <p:spPr>
          <a:xfrm>
            <a:off x="352560" y="1692278"/>
            <a:ext cx="9051263" cy="4283075"/>
          </a:xfrm>
          <a:prstGeom prst="rect">
            <a:avLst/>
          </a:prstGeom>
        </p:spPr>
        <p:txBody>
          <a:bodyPr tIns="0"/>
          <a:lstStyle>
            <a:lvl1pPr marL="0" indent="0" algn="l" defTabSz="914400" rtl="0" eaLnBrk="1" latinLnBrk="0" hangingPunct="1">
              <a:lnSpc>
                <a:spcPts val="2800"/>
              </a:lnSpc>
              <a:spcBef>
                <a:spcPct val="200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200" fontAlgn="auto">
              <a:spcAft>
                <a:spcPts val="0"/>
              </a:spcAft>
              <a:buFont typeface="Arial"/>
              <a:buNone/>
              <a:defRPr/>
            </a:pPr>
            <a:endParaRPr lang="it-IT" dirty="0">
              <a:solidFill>
                <a:prstClr val="black">
                  <a:tint val="75000"/>
                </a:prstClr>
              </a:solidFill>
              <a:cs typeface="Arial"/>
            </a:endParaRPr>
          </a:p>
        </p:txBody>
      </p:sp>
      <p:sp>
        <p:nvSpPr>
          <p:cNvPr id="3" name="Segnaposto testo 2"/>
          <p:cNvSpPr>
            <a:spLocks noGrp="1"/>
          </p:cNvSpPr>
          <p:nvPr>
            <p:ph type="body" sz="quarter" idx="10" hasCustomPrompt="1"/>
          </p:nvPr>
        </p:nvSpPr>
        <p:spPr>
          <a:xfrm>
            <a:off x="351000" y="1692000"/>
            <a:ext cx="9051900" cy="4284000"/>
          </a:xfrm>
          <a:prstGeom prst="rect">
            <a:avLst/>
          </a:prstGeom>
        </p:spPr>
        <p:txBody>
          <a:bodyPr/>
          <a:lstStyle>
            <a:lvl1pPr marL="1076325" indent="179388">
              <a:lnSpc>
                <a:spcPts val="2100"/>
              </a:lnSpc>
              <a:buFont typeface="Wingdings" pitchFamily="2" charset="2"/>
              <a:buChar char="§"/>
              <a:defRPr sz="1400" baseline="0">
                <a:solidFill>
                  <a:srgbClr val="53565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435100" indent="-179388">
              <a:lnSpc>
                <a:spcPts val="2100"/>
              </a:lnSpc>
              <a:buClr>
                <a:srgbClr val="A8A9AD"/>
              </a:buClr>
              <a:buFont typeface="Arial" pitchFamily="34" charset="0"/>
              <a:buChar char="›"/>
              <a:defRPr sz="1200">
                <a:solidFill>
                  <a:srgbClr val="53565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612900" marR="0" indent="-177800" algn="l" defTabSz="914400" rtl="0" eaLnBrk="1" fontAlgn="auto" latinLnBrk="0" hangingPunct="1">
              <a:lnSpc>
                <a:spcPts val="2100"/>
              </a:lnSpc>
              <a:spcBef>
                <a:spcPct val="20000"/>
              </a:spcBef>
              <a:spcAft>
                <a:spcPts val="0"/>
              </a:spcAft>
              <a:buClr>
                <a:srgbClr val="A8A9AD"/>
              </a:buClr>
              <a:buSzTx/>
              <a:buFont typeface="Arial" pitchFamily="34" charset="0"/>
              <a:buChar char="−"/>
              <a:tabLst/>
              <a:defRPr sz="1000">
                <a:solidFill>
                  <a:srgbClr val="53565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800">
                <a:solidFill>
                  <a:srgbClr val="ADADA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800">
                <a:solidFill>
                  <a:srgbClr val="ADADA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it-IT" dirty="0" err="1" smtClean="0"/>
              <a:t>Bullet</a:t>
            </a:r>
            <a:r>
              <a:rPr lang="it-IT" dirty="0" smtClean="0"/>
              <a:t> 1° livello</a:t>
            </a:r>
          </a:p>
          <a:p>
            <a:pPr lvl="1"/>
            <a:r>
              <a:rPr lang="it-IT" dirty="0" err="1" smtClean="0"/>
              <a:t>Bullet</a:t>
            </a:r>
            <a:r>
              <a:rPr lang="it-IT" dirty="0" smtClean="0"/>
              <a:t> 2° livello</a:t>
            </a:r>
          </a:p>
          <a:p>
            <a:pPr lvl="2"/>
            <a:r>
              <a:rPr lang="it-IT" dirty="0" err="1" smtClean="0"/>
              <a:t>Bullet</a:t>
            </a:r>
            <a:r>
              <a:rPr lang="it-IT" dirty="0" smtClean="0"/>
              <a:t> 3° livello</a:t>
            </a:r>
          </a:p>
        </p:txBody>
      </p:sp>
      <p:sp>
        <p:nvSpPr>
          <p:cNvPr id="6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>
              <a:defRPr sz="1200">
                <a:solidFill>
                  <a:srgbClr val="A8A9AD"/>
                </a:solidFill>
              </a:defRPr>
            </a:lvl1pPr>
          </a:lstStyle>
          <a:p>
            <a:pPr>
              <a:defRPr/>
            </a:pPr>
            <a:fld id="{BE0B9A1A-85C1-4544-80DF-DF1ED4AB266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  <p:sp>
        <p:nvSpPr>
          <p:cNvPr id="13" name="Titolo 1"/>
          <p:cNvSpPr>
            <a:spLocks noGrp="1"/>
          </p:cNvSpPr>
          <p:nvPr>
            <p:ph type="title" hasCustomPrompt="1"/>
          </p:nvPr>
        </p:nvSpPr>
        <p:spPr>
          <a:xfrm>
            <a:off x="1466400" y="332696"/>
            <a:ext cx="6953700" cy="360000"/>
          </a:xfrm>
          <a:prstGeom prst="rect">
            <a:avLst/>
          </a:prstGeom>
        </p:spPr>
        <p:txBody>
          <a:bodyPr/>
          <a:lstStyle>
            <a:lvl1pPr algn="l">
              <a:defRPr lang="it-IT" sz="2400" b="0" kern="1200" dirty="0">
                <a:solidFill>
                  <a:srgbClr val="0033A0"/>
                </a:solidFill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it-IT" dirty="0" smtClean="0"/>
              <a:t>Titolo</a:t>
            </a:r>
            <a:endParaRPr lang="it-IT" dirty="0"/>
          </a:p>
        </p:txBody>
      </p:sp>
      <p:sp>
        <p:nvSpPr>
          <p:cNvPr id="14" name="Segnaposto testo 4"/>
          <p:cNvSpPr>
            <a:spLocks noGrp="1"/>
          </p:cNvSpPr>
          <p:nvPr>
            <p:ph type="body" sz="quarter" idx="11" hasCustomPrompt="1"/>
          </p:nvPr>
        </p:nvSpPr>
        <p:spPr>
          <a:xfrm>
            <a:off x="1466400" y="692736"/>
            <a:ext cx="6953700" cy="360000"/>
          </a:xfrm>
          <a:prstGeom prst="rect">
            <a:avLst/>
          </a:prstGeom>
        </p:spPr>
        <p:txBody>
          <a:bodyPr/>
          <a:lstStyle>
            <a:lvl1pPr marL="0" indent="0" algn="l" defTabSz="457200" rtl="0" eaLnBrk="1" latinLnBrk="0" hangingPunct="1">
              <a:lnSpc>
                <a:spcPts val="2800"/>
              </a:lnSpc>
              <a:spcBef>
                <a:spcPct val="0"/>
              </a:spcBef>
              <a:buNone/>
              <a:defRPr lang="it-IT" sz="2000" b="0" kern="1200" cap="none" baseline="0" dirty="0">
                <a:solidFill>
                  <a:srgbClr val="0033A0"/>
                </a:solidFill>
                <a:latin typeface="Arial"/>
                <a:ea typeface="+mj-ea"/>
                <a:cs typeface="Arial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it-IT" dirty="0" smtClean="0"/>
              <a:t>Sottotitolo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ottotitolo 2"/>
          <p:cNvSpPr txBox="1">
            <a:spLocks/>
          </p:cNvSpPr>
          <p:nvPr userDrawn="1"/>
        </p:nvSpPr>
        <p:spPr>
          <a:xfrm>
            <a:off x="352560" y="1692278"/>
            <a:ext cx="9051263" cy="4283075"/>
          </a:xfrm>
          <a:prstGeom prst="rect">
            <a:avLst/>
          </a:prstGeom>
        </p:spPr>
        <p:txBody>
          <a:bodyPr tIns="0"/>
          <a:lstStyle>
            <a:lvl1pPr marL="0" indent="0" algn="l" defTabSz="914400" rtl="0" eaLnBrk="1" latinLnBrk="0" hangingPunct="1">
              <a:lnSpc>
                <a:spcPts val="2800"/>
              </a:lnSpc>
              <a:spcBef>
                <a:spcPct val="200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200" fontAlgn="auto">
              <a:spcAft>
                <a:spcPts val="0"/>
              </a:spcAft>
              <a:buFont typeface="Arial"/>
              <a:buNone/>
              <a:defRPr/>
            </a:pPr>
            <a:endParaRPr lang="it-IT" dirty="0">
              <a:solidFill>
                <a:prstClr val="black">
                  <a:tint val="75000"/>
                </a:prstClr>
              </a:solidFill>
              <a:cs typeface="Arial"/>
            </a:endParaRPr>
          </a:p>
        </p:txBody>
      </p:sp>
      <p:sp>
        <p:nvSpPr>
          <p:cNvPr id="5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>
              <a:defRPr sz="1200">
                <a:solidFill>
                  <a:srgbClr val="A8A9AD"/>
                </a:solidFill>
              </a:defRPr>
            </a:lvl1pPr>
          </a:lstStyle>
          <a:p>
            <a:pPr>
              <a:defRPr/>
            </a:pPr>
            <a:fld id="{0166376F-C746-4CDC-B71A-AD65FA8300B7}" type="slidenum">
              <a:rPr lang="it-IT"/>
              <a:pPr>
                <a:defRPr/>
              </a:pPr>
              <a:t>‹N›</a:t>
            </a:fld>
            <a:endParaRPr lang="it-IT"/>
          </a:p>
        </p:txBody>
      </p:sp>
      <p:sp>
        <p:nvSpPr>
          <p:cNvPr id="12" name="Titolo 1"/>
          <p:cNvSpPr>
            <a:spLocks noGrp="1"/>
          </p:cNvSpPr>
          <p:nvPr>
            <p:ph type="title" hasCustomPrompt="1"/>
          </p:nvPr>
        </p:nvSpPr>
        <p:spPr>
          <a:xfrm>
            <a:off x="1466400" y="332696"/>
            <a:ext cx="6953700" cy="360000"/>
          </a:xfrm>
          <a:prstGeom prst="rect">
            <a:avLst/>
          </a:prstGeom>
        </p:spPr>
        <p:txBody>
          <a:bodyPr/>
          <a:lstStyle>
            <a:lvl1pPr algn="l">
              <a:defRPr lang="it-IT" sz="2400" b="0" kern="1200" dirty="0">
                <a:solidFill>
                  <a:srgbClr val="0033A0"/>
                </a:solidFill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it-IT" dirty="0" smtClean="0"/>
              <a:t>Titolo</a:t>
            </a:r>
            <a:endParaRPr lang="it-IT" dirty="0"/>
          </a:p>
        </p:txBody>
      </p:sp>
      <p:sp>
        <p:nvSpPr>
          <p:cNvPr id="13" name="Segnaposto testo 4"/>
          <p:cNvSpPr>
            <a:spLocks noGrp="1"/>
          </p:cNvSpPr>
          <p:nvPr>
            <p:ph type="body" sz="quarter" idx="11" hasCustomPrompt="1"/>
          </p:nvPr>
        </p:nvSpPr>
        <p:spPr>
          <a:xfrm>
            <a:off x="1466400" y="692736"/>
            <a:ext cx="6953700" cy="360000"/>
          </a:xfrm>
          <a:prstGeom prst="rect">
            <a:avLst/>
          </a:prstGeom>
        </p:spPr>
        <p:txBody>
          <a:bodyPr/>
          <a:lstStyle>
            <a:lvl1pPr marL="0" indent="0" algn="l" defTabSz="457200" rtl="0" eaLnBrk="1" latinLnBrk="0" hangingPunct="1">
              <a:lnSpc>
                <a:spcPts val="2800"/>
              </a:lnSpc>
              <a:spcBef>
                <a:spcPct val="0"/>
              </a:spcBef>
              <a:buNone/>
              <a:defRPr lang="it-IT" sz="2000" b="0" kern="1200" cap="none" baseline="0" dirty="0">
                <a:solidFill>
                  <a:srgbClr val="0033A0"/>
                </a:solidFill>
                <a:latin typeface="Arial"/>
                <a:ea typeface="+mj-ea"/>
                <a:cs typeface="Arial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it-IT" dirty="0" smtClean="0"/>
              <a:t>Sottotitolo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ottotitolo 2"/>
          <p:cNvSpPr txBox="1">
            <a:spLocks/>
          </p:cNvSpPr>
          <p:nvPr userDrawn="1"/>
        </p:nvSpPr>
        <p:spPr>
          <a:xfrm>
            <a:off x="352560" y="1692278"/>
            <a:ext cx="9051263" cy="4283075"/>
          </a:xfrm>
          <a:prstGeom prst="rect">
            <a:avLst/>
          </a:prstGeom>
        </p:spPr>
        <p:txBody>
          <a:bodyPr tIns="0"/>
          <a:lstStyle>
            <a:lvl1pPr marL="0" indent="0" algn="l" defTabSz="914400" rtl="0" eaLnBrk="1" latinLnBrk="0" hangingPunct="1">
              <a:lnSpc>
                <a:spcPts val="2800"/>
              </a:lnSpc>
              <a:spcBef>
                <a:spcPct val="200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200" fontAlgn="auto">
              <a:spcAft>
                <a:spcPts val="0"/>
              </a:spcAft>
              <a:buFont typeface="Arial"/>
              <a:buNone/>
              <a:defRPr/>
            </a:pPr>
            <a:endParaRPr lang="it-IT" dirty="0">
              <a:solidFill>
                <a:prstClr val="black">
                  <a:tint val="75000"/>
                </a:prstClr>
              </a:solidFill>
              <a:cs typeface="Arial"/>
            </a:endParaRPr>
          </a:p>
        </p:txBody>
      </p:sp>
      <p:sp>
        <p:nvSpPr>
          <p:cNvPr id="5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>
              <a:defRPr sz="1200">
                <a:solidFill>
                  <a:srgbClr val="A8A9AD"/>
                </a:solidFill>
              </a:defRPr>
            </a:lvl1pPr>
          </a:lstStyle>
          <a:p>
            <a:pPr>
              <a:defRPr/>
            </a:pPr>
            <a:fld id="{29B593E8-E827-4253-8BAB-685C84D5A6C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  <p:sp>
        <p:nvSpPr>
          <p:cNvPr id="12" name="Titolo 1"/>
          <p:cNvSpPr>
            <a:spLocks noGrp="1"/>
          </p:cNvSpPr>
          <p:nvPr>
            <p:ph type="title" hasCustomPrompt="1"/>
          </p:nvPr>
        </p:nvSpPr>
        <p:spPr>
          <a:xfrm>
            <a:off x="1466400" y="332696"/>
            <a:ext cx="6953700" cy="360000"/>
          </a:xfrm>
          <a:prstGeom prst="rect">
            <a:avLst/>
          </a:prstGeom>
        </p:spPr>
        <p:txBody>
          <a:bodyPr/>
          <a:lstStyle>
            <a:lvl1pPr algn="l">
              <a:defRPr lang="it-IT" sz="2400" b="0" kern="1200" dirty="0">
                <a:solidFill>
                  <a:srgbClr val="0033A0"/>
                </a:solidFill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it-IT" dirty="0" smtClean="0"/>
              <a:t>Titolo</a:t>
            </a:r>
            <a:endParaRPr lang="it-IT" dirty="0"/>
          </a:p>
        </p:txBody>
      </p:sp>
      <p:sp>
        <p:nvSpPr>
          <p:cNvPr id="13" name="Segnaposto testo 4"/>
          <p:cNvSpPr>
            <a:spLocks noGrp="1"/>
          </p:cNvSpPr>
          <p:nvPr>
            <p:ph type="body" sz="quarter" idx="11" hasCustomPrompt="1"/>
          </p:nvPr>
        </p:nvSpPr>
        <p:spPr>
          <a:xfrm>
            <a:off x="1466400" y="692736"/>
            <a:ext cx="6953700" cy="360000"/>
          </a:xfrm>
          <a:prstGeom prst="rect">
            <a:avLst/>
          </a:prstGeom>
        </p:spPr>
        <p:txBody>
          <a:bodyPr/>
          <a:lstStyle>
            <a:lvl1pPr marL="0" indent="0" algn="l" defTabSz="457200" rtl="0" eaLnBrk="1" latinLnBrk="0" hangingPunct="1">
              <a:lnSpc>
                <a:spcPts val="2800"/>
              </a:lnSpc>
              <a:spcBef>
                <a:spcPct val="0"/>
              </a:spcBef>
              <a:buNone/>
              <a:defRPr lang="it-IT" sz="2000" b="0" kern="1200" cap="none" baseline="0" dirty="0">
                <a:solidFill>
                  <a:srgbClr val="0033A0"/>
                </a:solidFill>
                <a:latin typeface="Arial"/>
                <a:ea typeface="+mj-ea"/>
                <a:cs typeface="Arial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it-IT" dirty="0" smtClean="0"/>
              <a:t>Sottotitolo</a:t>
            </a:r>
          </a:p>
        </p:txBody>
      </p:sp>
      <p:sp>
        <p:nvSpPr>
          <p:cNvPr id="9" name="Segnaposto tabella 8"/>
          <p:cNvSpPr>
            <a:spLocks noGrp="1"/>
          </p:cNvSpPr>
          <p:nvPr>
            <p:ph type="tbl" sz="quarter" idx="13"/>
          </p:nvPr>
        </p:nvSpPr>
        <p:spPr>
          <a:xfrm>
            <a:off x="351000" y="1692000"/>
            <a:ext cx="9051900" cy="4284000"/>
          </a:xfrm>
          <a:prstGeom prst="rect">
            <a:avLst/>
          </a:prstGeom>
        </p:spPr>
        <p:txBody>
          <a:bodyPr/>
          <a:lstStyle>
            <a:lvl1pPr>
              <a:buNone/>
              <a:defRPr sz="1200">
                <a:solidFill>
                  <a:srgbClr val="53565A"/>
                </a:solidFill>
              </a:defRPr>
            </a:lvl1pPr>
          </a:lstStyle>
          <a:p>
            <a:endParaRPr lang="en-GB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/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0DF2AB-1174-4748-B4E1-9C3CE13F4EF1}" type="slidenum">
              <a:rPr lang="it-IT"/>
              <a:pPr>
                <a:defRPr/>
              </a:pPr>
              <a:t>‹N›</a:t>
            </a:fld>
            <a:endParaRPr lang="it-IT" dirty="0"/>
          </a:p>
        </p:txBody>
      </p:sp>
      <p:sp>
        <p:nvSpPr>
          <p:cNvPr id="9" name="Titolo 1"/>
          <p:cNvSpPr>
            <a:spLocks noGrp="1"/>
          </p:cNvSpPr>
          <p:nvPr>
            <p:ph type="title" hasCustomPrompt="1"/>
          </p:nvPr>
        </p:nvSpPr>
        <p:spPr>
          <a:xfrm>
            <a:off x="1466400" y="332696"/>
            <a:ext cx="6953700" cy="360000"/>
          </a:xfrm>
          <a:prstGeom prst="rect">
            <a:avLst/>
          </a:prstGeom>
        </p:spPr>
        <p:txBody>
          <a:bodyPr/>
          <a:lstStyle>
            <a:lvl1pPr algn="l">
              <a:defRPr lang="it-IT" sz="2400" b="0" kern="1200" dirty="0">
                <a:solidFill>
                  <a:srgbClr val="0033A0"/>
                </a:solidFill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it-IT" dirty="0" smtClean="0"/>
              <a:t>Titolo</a:t>
            </a:r>
            <a:endParaRPr lang="it-IT" dirty="0"/>
          </a:p>
        </p:txBody>
      </p:sp>
      <p:sp>
        <p:nvSpPr>
          <p:cNvPr id="10" name="Segnaposto testo 4"/>
          <p:cNvSpPr>
            <a:spLocks noGrp="1"/>
          </p:cNvSpPr>
          <p:nvPr>
            <p:ph type="body" sz="quarter" idx="11" hasCustomPrompt="1"/>
          </p:nvPr>
        </p:nvSpPr>
        <p:spPr>
          <a:xfrm>
            <a:off x="1466400" y="692736"/>
            <a:ext cx="6953700" cy="360000"/>
          </a:xfrm>
          <a:prstGeom prst="rect">
            <a:avLst/>
          </a:prstGeom>
        </p:spPr>
        <p:txBody>
          <a:bodyPr/>
          <a:lstStyle>
            <a:lvl1pPr marL="0" indent="0" algn="l" defTabSz="457200" rtl="0" eaLnBrk="1" latinLnBrk="0" hangingPunct="1">
              <a:lnSpc>
                <a:spcPts val="2800"/>
              </a:lnSpc>
              <a:spcBef>
                <a:spcPct val="0"/>
              </a:spcBef>
              <a:buNone/>
              <a:defRPr lang="it-IT" sz="2000" b="0" kern="1200" cap="none" baseline="0" dirty="0">
                <a:solidFill>
                  <a:srgbClr val="0033A0"/>
                </a:solidFill>
                <a:latin typeface="Arial"/>
                <a:ea typeface="+mj-ea"/>
                <a:cs typeface="Arial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it-IT" dirty="0" smtClean="0"/>
              <a:t>Sottotitolo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immagine 2"/>
          <p:cNvSpPr>
            <a:spLocks noGrp="1"/>
          </p:cNvSpPr>
          <p:nvPr>
            <p:ph type="pic" idx="1" hasCustomPrompt="1"/>
          </p:nvPr>
        </p:nvSpPr>
        <p:spPr>
          <a:xfrm>
            <a:off x="434109" y="1808821"/>
            <a:ext cx="8976591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rgbClr val="53565A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it-IT" noProof="0" dirty="0" smtClean="0"/>
              <a:t>Immagine</a:t>
            </a:r>
            <a:endParaRPr lang="it-IT" noProof="0" dirty="0"/>
          </a:p>
        </p:txBody>
      </p:sp>
      <p:sp>
        <p:nvSpPr>
          <p:cNvPr id="5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2449D3-1F2B-4E72-AF92-71A4FD21A9A7}" type="slidenum">
              <a:rPr lang="it-IT"/>
              <a:pPr>
                <a:defRPr/>
              </a:pPr>
              <a:t>‹N›</a:t>
            </a:fld>
            <a:endParaRPr lang="it-IT" dirty="0"/>
          </a:p>
        </p:txBody>
      </p:sp>
      <p:sp>
        <p:nvSpPr>
          <p:cNvPr id="12" name="Titolo 1"/>
          <p:cNvSpPr>
            <a:spLocks noGrp="1"/>
          </p:cNvSpPr>
          <p:nvPr>
            <p:ph type="title" hasCustomPrompt="1"/>
          </p:nvPr>
        </p:nvSpPr>
        <p:spPr>
          <a:xfrm>
            <a:off x="1466400" y="332696"/>
            <a:ext cx="6953700" cy="360000"/>
          </a:xfrm>
          <a:prstGeom prst="rect">
            <a:avLst/>
          </a:prstGeom>
        </p:spPr>
        <p:txBody>
          <a:bodyPr/>
          <a:lstStyle>
            <a:lvl1pPr algn="l">
              <a:defRPr lang="it-IT" sz="2400" b="0" kern="1200" dirty="0">
                <a:solidFill>
                  <a:srgbClr val="0033A0"/>
                </a:solidFill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it-IT" dirty="0" smtClean="0"/>
              <a:t>Titolo</a:t>
            </a:r>
            <a:endParaRPr lang="it-IT" dirty="0"/>
          </a:p>
        </p:txBody>
      </p:sp>
      <p:sp>
        <p:nvSpPr>
          <p:cNvPr id="13" name="Segnaposto testo 4"/>
          <p:cNvSpPr>
            <a:spLocks noGrp="1"/>
          </p:cNvSpPr>
          <p:nvPr>
            <p:ph type="body" sz="quarter" idx="11" hasCustomPrompt="1"/>
          </p:nvPr>
        </p:nvSpPr>
        <p:spPr>
          <a:xfrm>
            <a:off x="1466400" y="692736"/>
            <a:ext cx="6953700" cy="360000"/>
          </a:xfrm>
          <a:prstGeom prst="rect">
            <a:avLst/>
          </a:prstGeom>
        </p:spPr>
        <p:txBody>
          <a:bodyPr/>
          <a:lstStyle>
            <a:lvl1pPr marL="0" indent="0" algn="l" defTabSz="457200" rtl="0" eaLnBrk="1" latinLnBrk="0" hangingPunct="1">
              <a:lnSpc>
                <a:spcPts val="2800"/>
              </a:lnSpc>
              <a:spcBef>
                <a:spcPct val="0"/>
              </a:spcBef>
              <a:buNone/>
              <a:defRPr lang="it-IT" sz="2000" b="0" kern="1200" cap="none" baseline="0" dirty="0">
                <a:solidFill>
                  <a:srgbClr val="0033A0"/>
                </a:solidFill>
                <a:latin typeface="Arial"/>
                <a:ea typeface="+mj-ea"/>
                <a:cs typeface="Arial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it-IT" dirty="0" smtClean="0"/>
              <a:t>Sottotitolo</a:t>
            </a: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hotos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immagine 5"/>
          <p:cNvSpPr>
            <a:spLocks noGrp="1"/>
          </p:cNvSpPr>
          <p:nvPr>
            <p:ph type="pic" sz="quarter" idx="13"/>
          </p:nvPr>
        </p:nvSpPr>
        <p:spPr>
          <a:xfrm>
            <a:off x="428228" y="1844675"/>
            <a:ext cx="4212737" cy="3744913"/>
          </a:xfrm>
          <a:prstGeom prst="rect">
            <a:avLst/>
          </a:prstGeom>
        </p:spPr>
        <p:txBody>
          <a:bodyPr/>
          <a:lstStyle>
            <a:lvl1pPr>
              <a:buNone/>
              <a:defRPr sz="1800">
                <a:solidFill>
                  <a:srgbClr val="53565A"/>
                </a:solidFill>
              </a:defRPr>
            </a:lvl1pPr>
          </a:lstStyle>
          <a:p>
            <a:pPr lvl="0"/>
            <a:endParaRPr lang="en-GB" noProof="0" dirty="0"/>
          </a:p>
        </p:txBody>
      </p:sp>
      <p:sp>
        <p:nvSpPr>
          <p:cNvPr id="10" name="Segnaposto contenuto 9"/>
          <p:cNvSpPr>
            <a:spLocks noGrp="1"/>
          </p:cNvSpPr>
          <p:nvPr>
            <p:ph sz="quarter" idx="14"/>
          </p:nvPr>
        </p:nvSpPr>
        <p:spPr>
          <a:xfrm>
            <a:off x="4874998" y="1844824"/>
            <a:ext cx="4602511" cy="367240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400"/>
              </a:lnSpc>
              <a:buNone/>
              <a:defRPr sz="1400">
                <a:solidFill>
                  <a:srgbClr val="53565A"/>
                </a:solidFill>
              </a:defRPr>
            </a:lvl1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13" name="Segnaposto contenuto 9"/>
          <p:cNvSpPr>
            <a:spLocks noGrp="1"/>
          </p:cNvSpPr>
          <p:nvPr>
            <p:ph sz="quarter" idx="18"/>
          </p:nvPr>
        </p:nvSpPr>
        <p:spPr>
          <a:xfrm>
            <a:off x="311766" y="5517272"/>
            <a:ext cx="4329199" cy="287992"/>
          </a:xfrm>
          <a:prstGeom prst="rect">
            <a:avLst/>
          </a:prstGeom>
        </p:spPr>
        <p:txBody>
          <a:bodyPr/>
          <a:lstStyle>
            <a:lvl1pPr>
              <a:lnSpc>
                <a:spcPts val="2400"/>
              </a:lnSpc>
              <a:buNone/>
              <a:defRPr sz="800">
                <a:solidFill>
                  <a:srgbClr val="53565A"/>
                </a:solidFill>
              </a:defRPr>
            </a:lvl1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A51AD1-5BDF-43CF-B748-AC907F4F624B}" type="slidenum">
              <a:rPr lang="it-IT"/>
              <a:pPr>
                <a:defRPr/>
              </a:pPr>
              <a:t>‹N›</a:t>
            </a:fld>
            <a:endParaRPr lang="it-IT" dirty="0"/>
          </a:p>
        </p:txBody>
      </p:sp>
      <p:sp>
        <p:nvSpPr>
          <p:cNvPr id="16" name="Titolo 1"/>
          <p:cNvSpPr>
            <a:spLocks noGrp="1"/>
          </p:cNvSpPr>
          <p:nvPr>
            <p:ph type="title" hasCustomPrompt="1"/>
          </p:nvPr>
        </p:nvSpPr>
        <p:spPr>
          <a:xfrm>
            <a:off x="1466400" y="332696"/>
            <a:ext cx="6953700" cy="360000"/>
          </a:xfrm>
          <a:prstGeom prst="rect">
            <a:avLst/>
          </a:prstGeom>
        </p:spPr>
        <p:txBody>
          <a:bodyPr/>
          <a:lstStyle>
            <a:lvl1pPr algn="l">
              <a:defRPr lang="it-IT" sz="2400" b="0" kern="1200" dirty="0">
                <a:solidFill>
                  <a:srgbClr val="0033A0"/>
                </a:solidFill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it-IT" dirty="0" smtClean="0"/>
              <a:t>Titolo</a:t>
            </a:r>
            <a:endParaRPr lang="it-IT" dirty="0"/>
          </a:p>
        </p:txBody>
      </p:sp>
      <p:sp>
        <p:nvSpPr>
          <p:cNvPr id="17" name="Segnaposto testo 4"/>
          <p:cNvSpPr>
            <a:spLocks noGrp="1"/>
          </p:cNvSpPr>
          <p:nvPr>
            <p:ph type="body" sz="quarter" idx="11" hasCustomPrompt="1"/>
          </p:nvPr>
        </p:nvSpPr>
        <p:spPr>
          <a:xfrm>
            <a:off x="1466400" y="692736"/>
            <a:ext cx="6953700" cy="360000"/>
          </a:xfrm>
          <a:prstGeom prst="rect">
            <a:avLst/>
          </a:prstGeom>
        </p:spPr>
        <p:txBody>
          <a:bodyPr/>
          <a:lstStyle>
            <a:lvl1pPr marL="0" indent="0" algn="l" defTabSz="457200" rtl="0" eaLnBrk="1" latinLnBrk="0" hangingPunct="1">
              <a:lnSpc>
                <a:spcPts val="2800"/>
              </a:lnSpc>
              <a:spcBef>
                <a:spcPct val="0"/>
              </a:spcBef>
              <a:buNone/>
              <a:defRPr lang="it-IT" sz="2000" b="0" kern="1200" cap="none" baseline="0" dirty="0">
                <a:solidFill>
                  <a:srgbClr val="0033A0"/>
                </a:solidFill>
                <a:latin typeface="Arial"/>
                <a:ea typeface="+mj-ea"/>
                <a:cs typeface="Arial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it-IT" dirty="0" smtClean="0"/>
              <a:t>Sottotitolo</a:t>
            </a: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immagine 5"/>
          <p:cNvSpPr>
            <a:spLocks noGrp="1"/>
          </p:cNvSpPr>
          <p:nvPr>
            <p:ph type="pic" sz="quarter" idx="14"/>
          </p:nvPr>
        </p:nvSpPr>
        <p:spPr>
          <a:xfrm>
            <a:off x="428231" y="2205955"/>
            <a:ext cx="4290745" cy="3239270"/>
          </a:xfrm>
          <a:prstGeom prst="rect">
            <a:avLst/>
          </a:prstGeom>
        </p:spPr>
        <p:txBody>
          <a:bodyPr/>
          <a:lstStyle>
            <a:lvl1pPr>
              <a:buNone/>
              <a:defRPr sz="1800">
                <a:solidFill>
                  <a:srgbClr val="53565A"/>
                </a:solidFill>
              </a:defRPr>
            </a:lvl1pPr>
          </a:lstStyle>
          <a:p>
            <a:pPr lvl="0"/>
            <a:endParaRPr lang="en-GB" noProof="0"/>
          </a:p>
        </p:txBody>
      </p:sp>
      <p:sp>
        <p:nvSpPr>
          <p:cNvPr id="9" name="Segnaposto immagine 8"/>
          <p:cNvSpPr>
            <a:spLocks noGrp="1"/>
          </p:cNvSpPr>
          <p:nvPr>
            <p:ph type="pic" sz="quarter" idx="15"/>
          </p:nvPr>
        </p:nvSpPr>
        <p:spPr>
          <a:xfrm>
            <a:off x="4953005" y="2204864"/>
            <a:ext cx="4524772" cy="3240360"/>
          </a:xfrm>
          <a:prstGeom prst="rect">
            <a:avLst/>
          </a:prstGeom>
        </p:spPr>
        <p:txBody>
          <a:bodyPr/>
          <a:lstStyle>
            <a:lvl1pPr>
              <a:buNone/>
              <a:defRPr sz="1800">
                <a:solidFill>
                  <a:srgbClr val="53565A"/>
                </a:solidFill>
              </a:defRPr>
            </a:lvl1pPr>
          </a:lstStyle>
          <a:p>
            <a:pPr lvl="0"/>
            <a:endParaRPr lang="en-GB" noProof="0"/>
          </a:p>
        </p:txBody>
      </p:sp>
      <p:sp>
        <p:nvSpPr>
          <p:cNvPr id="10" name="Segnaposto contenuto 9"/>
          <p:cNvSpPr>
            <a:spLocks noGrp="1"/>
          </p:cNvSpPr>
          <p:nvPr>
            <p:ph sz="quarter" idx="18"/>
          </p:nvPr>
        </p:nvSpPr>
        <p:spPr>
          <a:xfrm>
            <a:off x="311766" y="5373216"/>
            <a:ext cx="4407208" cy="288032"/>
          </a:xfrm>
          <a:prstGeom prst="rect">
            <a:avLst/>
          </a:prstGeom>
        </p:spPr>
        <p:txBody>
          <a:bodyPr/>
          <a:lstStyle>
            <a:lvl1pPr>
              <a:lnSpc>
                <a:spcPts val="2400"/>
              </a:lnSpc>
              <a:buNone/>
              <a:defRPr sz="800">
                <a:solidFill>
                  <a:srgbClr val="53565A"/>
                </a:solidFill>
              </a:defRPr>
            </a:lvl1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12" name="Segnaposto contenuto 9"/>
          <p:cNvSpPr>
            <a:spLocks noGrp="1"/>
          </p:cNvSpPr>
          <p:nvPr>
            <p:ph sz="quarter" idx="19"/>
          </p:nvPr>
        </p:nvSpPr>
        <p:spPr>
          <a:xfrm>
            <a:off x="4836269" y="5373216"/>
            <a:ext cx="4641234" cy="288032"/>
          </a:xfrm>
          <a:prstGeom prst="rect">
            <a:avLst/>
          </a:prstGeom>
        </p:spPr>
        <p:txBody>
          <a:bodyPr/>
          <a:lstStyle>
            <a:lvl1pPr>
              <a:lnSpc>
                <a:spcPts val="2400"/>
              </a:lnSpc>
              <a:buNone/>
              <a:defRPr sz="800">
                <a:solidFill>
                  <a:srgbClr val="53565A"/>
                </a:solidFill>
              </a:defRPr>
            </a:lvl1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  <p:sp>
        <p:nvSpPr>
          <p:cNvPr id="8" name="Segnaposto numero diapositiva 6"/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574914-A81B-4496-98AF-356604112FC5}" type="slidenum">
              <a:rPr lang="it-IT"/>
              <a:pPr>
                <a:defRPr/>
              </a:pPr>
              <a:t>‹N›</a:t>
            </a:fld>
            <a:endParaRPr lang="it-IT" dirty="0"/>
          </a:p>
        </p:txBody>
      </p:sp>
      <p:sp>
        <p:nvSpPr>
          <p:cNvPr id="11" name="Titolo 1"/>
          <p:cNvSpPr>
            <a:spLocks noGrp="1"/>
          </p:cNvSpPr>
          <p:nvPr>
            <p:ph type="title" hasCustomPrompt="1"/>
          </p:nvPr>
        </p:nvSpPr>
        <p:spPr>
          <a:xfrm>
            <a:off x="1466400" y="332696"/>
            <a:ext cx="6953700" cy="360000"/>
          </a:xfrm>
          <a:prstGeom prst="rect">
            <a:avLst/>
          </a:prstGeom>
        </p:spPr>
        <p:txBody>
          <a:bodyPr/>
          <a:lstStyle>
            <a:lvl1pPr algn="l">
              <a:defRPr lang="it-IT" sz="2400" b="0" kern="1200" dirty="0">
                <a:solidFill>
                  <a:srgbClr val="0033A0"/>
                </a:solidFill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it-IT" dirty="0" smtClean="0"/>
              <a:t>Titolo</a:t>
            </a:r>
            <a:endParaRPr lang="it-IT" dirty="0"/>
          </a:p>
        </p:txBody>
      </p:sp>
      <p:sp>
        <p:nvSpPr>
          <p:cNvPr id="13" name="Segnaposto testo 4"/>
          <p:cNvSpPr>
            <a:spLocks noGrp="1"/>
          </p:cNvSpPr>
          <p:nvPr>
            <p:ph type="body" sz="quarter" idx="11" hasCustomPrompt="1"/>
          </p:nvPr>
        </p:nvSpPr>
        <p:spPr>
          <a:xfrm>
            <a:off x="1466400" y="692736"/>
            <a:ext cx="6953700" cy="360000"/>
          </a:xfrm>
          <a:prstGeom prst="rect">
            <a:avLst/>
          </a:prstGeom>
        </p:spPr>
        <p:txBody>
          <a:bodyPr/>
          <a:lstStyle>
            <a:lvl1pPr marL="0" indent="0" algn="l" defTabSz="457200" rtl="0" eaLnBrk="1" latinLnBrk="0" hangingPunct="1">
              <a:lnSpc>
                <a:spcPts val="2800"/>
              </a:lnSpc>
              <a:spcBef>
                <a:spcPct val="0"/>
              </a:spcBef>
              <a:buNone/>
              <a:defRPr lang="it-IT" sz="2000" b="0" kern="1200" cap="none" baseline="0" dirty="0">
                <a:solidFill>
                  <a:srgbClr val="0033A0"/>
                </a:solidFill>
                <a:latin typeface="Arial"/>
                <a:ea typeface="+mj-ea"/>
                <a:cs typeface="Arial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it-IT" dirty="0" smtClean="0"/>
              <a:t>Sottotitolo</a:t>
            </a: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ix photo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immagine 5"/>
          <p:cNvSpPr>
            <a:spLocks noGrp="1"/>
          </p:cNvSpPr>
          <p:nvPr>
            <p:ph type="pic" sz="quarter" idx="14"/>
          </p:nvPr>
        </p:nvSpPr>
        <p:spPr>
          <a:xfrm>
            <a:off x="2924775" y="1772816"/>
            <a:ext cx="4212468" cy="3960440"/>
          </a:xfrm>
          <a:prstGeom prst="rect">
            <a:avLst/>
          </a:prstGeom>
        </p:spPr>
        <p:txBody>
          <a:bodyPr/>
          <a:lstStyle>
            <a:lvl1pPr>
              <a:buNone/>
              <a:defRPr sz="1800">
                <a:solidFill>
                  <a:srgbClr val="53565A"/>
                </a:solidFill>
              </a:defRPr>
            </a:lvl1pPr>
          </a:lstStyle>
          <a:p>
            <a:pPr lvl="0"/>
            <a:endParaRPr lang="en-GB" noProof="0"/>
          </a:p>
        </p:txBody>
      </p:sp>
      <p:sp>
        <p:nvSpPr>
          <p:cNvPr id="8" name="Segnaposto testo 7"/>
          <p:cNvSpPr>
            <a:spLocks noGrp="1"/>
          </p:cNvSpPr>
          <p:nvPr>
            <p:ph type="body" sz="quarter" idx="15"/>
          </p:nvPr>
        </p:nvSpPr>
        <p:spPr>
          <a:xfrm>
            <a:off x="428506" y="1772820"/>
            <a:ext cx="2340367" cy="172878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1200"/>
              </a:lnSpc>
              <a:buNone/>
              <a:defRPr sz="800">
                <a:solidFill>
                  <a:srgbClr val="53565A"/>
                </a:solidFill>
              </a:defRPr>
            </a:lvl1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  <p:sp>
        <p:nvSpPr>
          <p:cNvPr id="10" name="Segnaposto immagine 9"/>
          <p:cNvSpPr>
            <a:spLocks noGrp="1"/>
          </p:cNvSpPr>
          <p:nvPr>
            <p:ph type="pic" sz="quarter" idx="16"/>
          </p:nvPr>
        </p:nvSpPr>
        <p:spPr>
          <a:xfrm>
            <a:off x="428497" y="3645024"/>
            <a:ext cx="2340260" cy="2088232"/>
          </a:xfrm>
          <a:prstGeom prst="rect">
            <a:avLst/>
          </a:prstGeom>
        </p:spPr>
        <p:txBody>
          <a:bodyPr/>
          <a:lstStyle>
            <a:lvl1pPr algn="l">
              <a:buNone/>
              <a:defRPr sz="1800">
                <a:solidFill>
                  <a:srgbClr val="53565A"/>
                </a:solidFill>
              </a:defRPr>
            </a:lvl1pPr>
          </a:lstStyle>
          <a:p>
            <a:pPr lvl="0"/>
            <a:endParaRPr lang="en-GB" noProof="0"/>
          </a:p>
        </p:txBody>
      </p:sp>
      <p:sp>
        <p:nvSpPr>
          <p:cNvPr id="12" name="Segnaposto immagine 11"/>
          <p:cNvSpPr>
            <a:spLocks noGrp="1"/>
          </p:cNvSpPr>
          <p:nvPr>
            <p:ph type="pic" sz="quarter" idx="17"/>
          </p:nvPr>
        </p:nvSpPr>
        <p:spPr>
          <a:xfrm>
            <a:off x="7293637" y="1773238"/>
            <a:ext cx="2105025" cy="2231826"/>
          </a:xfrm>
          <a:prstGeom prst="rect">
            <a:avLst/>
          </a:prstGeom>
        </p:spPr>
        <p:txBody>
          <a:bodyPr/>
          <a:lstStyle>
            <a:lvl1pPr algn="l">
              <a:buNone/>
              <a:defRPr sz="1800">
                <a:solidFill>
                  <a:srgbClr val="53565A"/>
                </a:solidFill>
              </a:defRPr>
            </a:lvl1pPr>
          </a:lstStyle>
          <a:p>
            <a:pPr lvl="0"/>
            <a:endParaRPr lang="en-GB" noProof="0" dirty="0"/>
          </a:p>
        </p:txBody>
      </p:sp>
      <p:sp>
        <p:nvSpPr>
          <p:cNvPr id="14" name="Segnaposto testo 13"/>
          <p:cNvSpPr>
            <a:spLocks noGrp="1"/>
          </p:cNvSpPr>
          <p:nvPr>
            <p:ph type="body" sz="quarter" idx="18"/>
          </p:nvPr>
        </p:nvSpPr>
        <p:spPr>
          <a:xfrm>
            <a:off x="7293637" y="4221103"/>
            <a:ext cx="2105025" cy="151137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1200"/>
              </a:lnSpc>
              <a:buNone/>
              <a:defRPr sz="800">
                <a:solidFill>
                  <a:srgbClr val="53565A"/>
                </a:solidFill>
              </a:defRPr>
            </a:lvl1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  <p:sp>
        <p:nvSpPr>
          <p:cNvPr id="9" name="Segnaposto numero diapositiva 6"/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C5160E-A077-45D3-8652-0924EAA4A59B}" type="slidenum">
              <a:rPr lang="it-IT"/>
              <a:pPr>
                <a:defRPr/>
              </a:pPr>
              <a:t>‹N›</a:t>
            </a:fld>
            <a:endParaRPr lang="it-IT" dirty="0"/>
          </a:p>
        </p:txBody>
      </p:sp>
      <p:sp>
        <p:nvSpPr>
          <p:cNvPr id="13" name="Titolo 1"/>
          <p:cNvSpPr>
            <a:spLocks noGrp="1"/>
          </p:cNvSpPr>
          <p:nvPr>
            <p:ph type="title" hasCustomPrompt="1"/>
          </p:nvPr>
        </p:nvSpPr>
        <p:spPr>
          <a:xfrm>
            <a:off x="1466400" y="332696"/>
            <a:ext cx="6953700" cy="360000"/>
          </a:xfrm>
          <a:prstGeom prst="rect">
            <a:avLst/>
          </a:prstGeom>
        </p:spPr>
        <p:txBody>
          <a:bodyPr/>
          <a:lstStyle>
            <a:lvl1pPr algn="l">
              <a:defRPr lang="it-IT" sz="2400" b="0" kern="1200" dirty="0">
                <a:solidFill>
                  <a:srgbClr val="0033A0"/>
                </a:solidFill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it-IT" dirty="0" smtClean="0"/>
              <a:t>Titolo</a:t>
            </a:r>
            <a:endParaRPr lang="it-IT" dirty="0"/>
          </a:p>
        </p:txBody>
      </p:sp>
      <p:sp>
        <p:nvSpPr>
          <p:cNvPr id="19" name="Segnaposto testo 4"/>
          <p:cNvSpPr>
            <a:spLocks noGrp="1"/>
          </p:cNvSpPr>
          <p:nvPr>
            <p:ph type="body" sz="quarter" idx="11" hasCustomPrompt="1"/>
          </p:nvPr>
        </p:nvSpPr>
        <p:spPr>
          <a:xfrm>
            <a:off x="1466400" y="692736"/>
            <a:ext cx="6953700" cy="360000"/>
          </a:xfrm>
          <a:prstGeom prst="rect">
            <a:avLst/>
          </a:prstGeom>
        </p:spPr>
        <p:txBody>
          <a:bodyPr/>
          <a:lstStyle>
            <a:lvl1pPr marL="0" indent="0" algn="l" defTabSz="457200" rtl="0" eaLnBrk="1" latinLnBrk="0" hangingPunct="1">
              <a:lnSpc>
                <a:spcPts val="2800"/>
              </a:lnSpc>
              <a:spcBef>
                <a:spcPct val="0"/>
              </a:spcBef>
              <a:buNone/>
              <a:defRPr lang="it-IT" sz="2000" b="0" kern="1200" cap="none" baseline="0" dirty="0">
                <a:solidFill>
                  <a:srgbClr val="0033A0"/>
                </a:solidFill>
                <a:latin typeface="Arial"/>
                <a:ea typeface="+mj-ea"/>
                <a:cs typeface="Arial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it-IT" dirty="0" smtClean="0"/>
              <a:t>Sottotitolo</a:t>
            </a: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ix photo + 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immagine 5"/>
          <p:cNvSpPr>
            <a:spLocks noGrp="1"/>
          </p:cNvSpPr>
          <p:nvPr>
            <p:ph type="pic" sz="quarter" idx="14"/>
          </p:nvPr>
        </p:nvSpPr>
        <p:spPr>
          <a:xfrm>
            <a:off x="818543" y="1772817"/>
            <a:ext cx="5304589" cy="2520280"/>
          </a:xfrm>
          <a:prstGeom prst="rect">
            <a:avLst/>
          </a:prstGeom>
        </p:spPr>
        <p:txBody>
          <a:bodyPr/>
          <a:lstStyle>
            <a:lvl1pPr>
              <a:buNone/>
              <a:defRPr sz="1800">
                <a:solidFill>
                  <a:srgbClr val="53565A"/>
                </a:solidFill>
              </a:defRPr>
            </a:lvl1pPr>
          </a:lstStyle>
          <a:p>
            <a:pPr lvl="0"/>
            <a:endParaRPr lang="en-GB" noProof="0"/>
          </a:p>
        </p:txBody>
      </p:sp>
      <p:sp>
        <p:nvSpPr>
          <p:cNvPr id="9" name="Segnaposto immagine 8"/>
          <p:cNvSpPr>
            <a:spLocks noGrp="1"/>
          </p:cNvSpPr>
          <p:nvPr>
            <p:ph type="pic" sz="quarter" idx="15"/>
          </p:nvPr>
        </p:nvSpPr>
        <p:spPr>
          <a:xfrm>
            <a:off x="6279154" y="1772819"/>
            <a:ext cx="2730303" cy="2520281"/>
          </a:xfrm>
          <a:prstGeom prst="rect">
            <a:avLst/>
          </a:prstGeom>
        </p:spPr>
        <p:txBody>
          <a:bodyPr/>
          <a:lstStyle>
            <a:lvl1pPr>
              <a:buNone/>
              <a:defRPr sz="1800">
                <a:solidFill>
                  <a:srgbClr val="53565A"/>
                </a:solidFill>
              </a:defRPr>
            </a:lvl1pPr>
          </a:lstStyle>
          <a:p>
            <a:pPr lvl="0"/>
            <a:endParaRPr lang="en-GB" noProof="0"/>
          </a:p>
        </p:txBody>
      </p:sp>
      <p:sp>
        <p:nvSpPr>
          <p:cNvPr id="18" name="Segnaposto contenuto 9"/>
          <p:cNvSpPr>
            <a:spLocks noGrp="1"/>
          </p:cNvSpPr>
          <p:nvPr>
            <p:ph sz="quarter" idx="16"/>
          </p:nvPr>
        </p:nvSpPr>
        <p:spPr>
          <a:xfrm>
            <a:off x="740532" y="4365104"/>
            <a:ext cx="5382598" cy="1368152"/>
          </a:xfrm>
          <a:prstGeom prst="rect">
            <a:avLst/>
          </a:prstGeom>
        </p:spPr>
        <p:txBody>
          <a:bodyPr/>
          <a:lstStyle>
            <a:lvl1pPr>
              <a:lnSpc>
                <a:spcPts val="2400"/>
              </a:lnSpc>
              <a:buNone/>
              <a:defRPr sz="1400">
                <a:solidFill>
                  <a:srgbClr val="53565A"/>
                </a:solidFill>
              </a:defRPr>
            </a:lvl1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  <p:sp>
        <p:nvSpPr>
          <p:cNvPr id="10" name="Segnaposto contenuto 9"/>
          <p:cNvSpPr>
            <a:spLocks noGrp="1"/>
          </p:cNvSpPr>
          <p:nvPr>
            <p:ph sz="quarter" idx="17"/>
          </p:nvPr>
        </p:nvSpPr>
        <p:spPr>
          <a:xfrm>
            <a:off x="6201141" y="4365104"/>
            <a:ext cx="2799229" cy="136815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400"/>
              </a:lnSpc>
              <a:buNone/>
              <a:defRPr sz="800">
                <a:solidFill>
                  <a:srgbClr val="53565A"/>
                </a:solidFill>
              </a:defRPr>
            </a:lvl1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  <p:sp>
        <p:nvSpPr>
          <p:cNvPr id="8" name="Segnaposto numero diapositiva 6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B412F0-801D-4793-84E2-E6F45183B275}" type="slidenum">
              <a:rPr lang="it-IT"/>
              <a:pPr>
                <a:defRPr/>
              </a:pPr>
              <a:t>‹N›</a:t>
            </a:fld>
            <a:endParaRPr lang="it-IT" dirty="0"/>
          </a:p>
        </p:txBody>
      </p:sp>
      <p:sp>
        <p:nvSpPr>
          <p:cNvPr id="11" name="Titolo 1"/>
          <p:cNvSpPr>
            <a:spLocks noGrp="1"/>
          </p:cNvSpPr>
          <p:nvPr>
            <p:ph type="title" hasCustomPrompt="1"/>
          </p:nvPr>
        </p:nvSpPr>
        <p:spPr>
          <a:xfrm>
            <a:off x="1466400" y="332696"/>
            <a:ext cx="6953700" cy="360000"/>
          </a:xfrm>
          <a:prstGeom prst="rect">
            <a:avLst/>
          </a:prstGeom>
        </p:spPr>
        <p:txBody>
          <a:bodyPr/>
          <a:lstStyle>
            <a:lvl1pPr algn="l">
              <a:defRPr lang="it-IT" sz="2400" b="0" kern="1200" dirty="0">
                <a:solidFill>
                  <a:srgbClr val="0033A0"/>
                </a:solidFill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it-IT" dirty="0" smtClean="0"/>
              <a:t>Titolo</a:t>
            </a:r>
            <a:endParaRPr lang="it-IT" dirty="0"/>
          </a:p>
        </p:txBody>
      </p:sp>
      <p:sp>
        <p:nvSpPr>
          <p:cNvPr id="12" name="Segnaposto testo 4"/>
          <p:cNvSpPr>
            <a:spLocks noGrp="1"/>
          </p:cNvSpPr>
          <p:nvPr>
            <p:ph type="body" sz="quarter" idx="11" hasCustomPrompt="1"/>
          </p:nvPr>
        </p:nvSpPr>
        <p:spPr>
          <a:xfrm>
            <a:off x="1466400" y="692736"/>
            <a:ext cx="6953700" cy="360000"/>
          </a:xfrm>
          <a:prstGeom prst="rect">
            <a:avLst/>
          </a:prstGeom>
        </p:spPr>
        <p:txBody>
          <a:bodyPr/>
          <a:lstStyle>
            <a:lvl1pPr marL="0" indent="0" algn="l" defTabSz="457200" rtl="0" eaLnBrk="1" latinLnBrk="0" hangingPunct="1">
              <a:lnSpc>
                <a:spcPts val="2800"/>
              </a:lnSpc>
              <a:spcBef>
                <a:spcPct val="0"/>
              </a:spcBef>
              <a:buNone/>
              <a:defRPr lang="it-IT" sz="2000" b="0" kern="1200" cap="none" baseline="0" dirty="0">
                <a:solidFill>
                  <a:srgbClr val="0033A0"/>
                </a:solidFill>
                <a:latin typeface="Arial"/>
                <a:ea typeface="+mj-ea"/>
                <a:cs typeface="Arial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it-IT" dirty="0" smtClean="0"/>
              <a:t>Sottotitolo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sto su una colon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fld id="{80BC4A63-4422-4E48-BD42-7AA48B653B07}" type="slidenum">
              <a:rPr lang="it-IT" smtClean="0">
                <a:solidFill>
                  <a:srgbClr val="133B9C">
                    <a:tint val="75000"/>
                  </a:srgbClr>
                </a:solidFill>
              </a:rPr>
              <a:pPr/>
              <a:t>‹N›</a:t>
            </a:fld>
            <a:endParaRPr lang="it-IT" dirty="0">
              <a:solidFill>
                <a:srgbClr val="133B9C">
                  <a:tint val="75000"/>
                </a:srgbClr>
              </a:solidFill>
            </a:endParaRPr>
          </a:p>
        </p:txBody>
      </p:sp>
      <p:sp>
        <p:nvSpPr>
          <p:cNvPr id="8" name="Titolo 1"/>
          <p:cNvSpPr>
            <a:spLocks noGrp="1"/>
          </p:cNvSpPr>
          <p:nvPr>
            <p:ph type="title" hasCustomPrompt="1"/>
          </p:nvPr>
        </p:nvSpPr>
        <p:spPr>
          <a:xfrm>
            <a:off x="1466400" y="332696"/>
            <a:ext cx="6953700" cy="360000"/>
          </a:xfrm>
          <a:prstGeom prst="rect">
            <a:avLst/>
          </a:prstGeom>
        </p:spPr>
        <p:txBody>
          <a:bodyPr/>
          <a:lstStyle>
            <a:lvl1pPr algn="l">
              <a:defRPr lang="it-IT" sz="2400" b="0" kern="1200" dirty="0">
                <a:solidFill>
                  <a:srgbClr val="24509A"/>
                </a:solidFill>
                <a:latin typeface="+mn-lt"/>
                <a:ea typeface="Verdana" pitchFamily="34" charset="0"/>
                <a:cs typeface="Verdana" pitchFamily="34" charset="0"/>
              </a:defRPr>
            </a:lvl1pPr>
          </a:lstStyle>
          <a:p>
            <a:pPr marL="0" lvl="0" indent="0" algn="l" defTabSz="457200" rtl="0" eaLnBrk="1" latinLnBrk="0" hangingPunct="1">
              <a:spcBef>
                <a:spcPct val="20000"/>
              </a:spcBef>
              <a:buFont typeface="Arial"/>
              <a:buNone/>
            </a:pPr>
            <a:r>
              <a:rPr lang="it-IT" dirty="0" smtClean="0"/>
              <a:t>Fare clic per modificare il titolo</a:t>
            </a:r>
            <a:endParaRPr lang="it-IT" dirty="0"/>
          </a:p>
        </p:txBody>
      </p:sp>
      <p:sp>
        <p:nvSpPr>
          <p:cNvPr id="9" name="Segnaposto testo 4"/>
          <p:cNvSpPr>
            <a:spLocks noGrp="1"/>
          </p:cNvSpPr>
          <p:nvPr>
            <p:ph type="body" sz="quarter" idx="11" hasCustomPrompt="1"/>
          </p:nvPr>
        </p:nvSpPr>
        <p:spPr>
          <a:xfrm>
            <a:off x="1466400" y="692736"/>
            <a:ext cx="6953700" cy="360000"/>
          </a:xfrm>
          <a:prstGeom prst="rect">
            <a:avLst/>
          </a:prstGeom>
        </p:spPr>
        <p:txBody>
          <a:bodyPr/>
          <a:lstStyle>
            <a:lvl1pPr marL="0" indent="0" algn="l" defTabSz="457200" rtl="0" eaLnBrk="1" latinLnBrk="0" hangingPunct="1">
              <a:lnSpc>
                <a:spcPts val="2800"/>
              </a:lnSpc>
              <a:spcBef>
                <a:spcPct val="0"/>
              </a:spcBef>
              <a:buNone/>
              <a:defRPr lang="it-IT" sz="2000" b="0" kern="1200" cap="none" baseline="0" dirty="0">
                <a:solidFill>
                  <a:srgbClr val="24509A"/>
                </a:solidFill>
                <a:latin typeface="+mn-lt"/>
                <a:ea typeface="Verdana" pitchFamily="34" charset="0"/>
                <a:cs typeface="Verdana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it-IT" dirty="0" smtClean="0"/>
              <a:t>Fare clic per modificare il sottotitolo</a:t>
            </a:r>
            <a:endParaRPr lang="it-IT" dirty="0"/>
          </a:p>
        </p:txBody>
      </p:sp>
      <p:sp>
        <p:nvSpPr>
          <p:cNvPr id="10" name="Segnaposto piè di pagina 5"/>
          <p:cNvSpPr>
            <a:spLocks noGrp="1"/>
          </p:cNvSpPr>
          <p:nvPr>
            <p:ph type="ftr" sz="quarter" idx="3"/>
          </p:nvPr>
        </p:nvSpPr>
        <p:spPr>
          <a:xfrm>
            <a:off x="350489" y="6379149"/>
            <a:ext cx="3136900" cy="365125"/>
          </a:xfrm>
          <a:prstGeom prst="rect">
            <a:avLst/>
          </a:prstGeom>
        </p:spPr>
        <p:txBody>
          <a:bodyPr/>
          <a:lstStyle>
            <a:lvl1pPr>
              <a:defRPr sz="900">
                <a:solidFill>
                  <a:srgbClr val="0033A0"/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it-IT" dirty="0">
              <a:latin typeface="Calibri"/>
            </a:endParaRPr>
          </a:p>
        </p:txBody>
      </p:sp>
      <p:sp>
        <p:nvSpPr>
          <p:cNvPr id="11" name="Segnaposto data 4"/>
          <p:cNvSpPr>
            <a:spLocks noGrp="1"/>
          </p:cNvSpPr>
          <p:nvPr>
            <p:ph type="dt" sz="half" idx="2"/>
          </p:nvPr>
        </p:nvSpPr>
        <p:spPr>
          <a:xfrm>
            <a:off x="6513173" y="6389137"/>
            <a:ext cx="2311400" cy="365125"/>
          </a:xfrm>
          <a:prstGeom prst="rect">
            <a:avLst/>
          </a:prstGeom>
        </p:spPr>
        <p:txBody>
          <a:bodyPr/>
          <a:lstStyle>
            <a:lvl1pPr>
              <a:defRPr sz="900">
                <a:solidFill>
                  <a:srgbClr val="0033A0"/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it-IT">
              <a:latin typeface="Calibri"/>
            </a:endParaRPr>
          </a:p>
        </p:txBody>
      </p:sp>
      <p:sp>
        <p:nvSpPr>
          <p:cNvPr id="15" name="Segnaposto testo 2"/>
          <p:cNvSpPr>
            <a:spLocks noGrp="1"/>
          </p:cNvSpPr>
          <p:nvPr>
            <p:ph type="body" sz="quarter" idx="10" hasCustomPrompt="1"/>
          </p:nvPr>
        </p:nvSpPr>
        <p:spPr>
          <a:xfrm>
            <a:off x="351000" y="1692000"/>
            <a:ext cx="9051900" cy="42840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800"/>
              </a:lnSpc>
              <a:buNone/>
              <a:defRPr sz="1800">
                <a:solidFill>
                  <a:srgbClr val="53565A"/>
                </a:solidFill>
                <a:latin typeface="+mn-lt"/>
                <a:ea typeface="Verdana" pitchFamily="34" charset="0"/>
                <a:cs typeface="Verdana" pitchFamily="34" charset="0"/>
              </a:defRPr>
            </a:lvl1pPr>
            <a:lvl2pPr marL="457200" indent="0">
              <a:buNone/>
              <a:defRPr sz="1800">
                <a:solidFill>
                  <a:srgbClr val="ADADA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solidFill>
                  <a:srgbClr val="ADADA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800">
                <a:solidFill>
                  <a:srgbClr val="ADADA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800">
                <a:solidFill>
                  <a:srgbClr val="ADADA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marL="0" marR="0" lvl="0" indent="0" defTabSz="914400" eaLnBrk="1" fontAlgn="auto" latinLnBrk="0" hangingPunct="1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53565A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Fare clic per inserire testo su una colonna</a:t>
            </a:r>
          </a:p>
        </p:txBody>
      </p:sp>
    </p:spTree>
    <p:extLst>
      <p:ext uri="{BB962C8B-B14F-4D97-AF65-F5344CB8AC3E}">
        <p14:creationId xmlns:p14="http://schemas.microsoft.com/office/powerpoint/2010/main" val="190376470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ix photo + tex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immagine 5"/>
          <p:cNvSpPr>
            <a:spLocks noGrp="1" noChangeAspect="1"/>
          </p:cNvSpPr>
          <p:nvPr>
            <p:ph type="pic" sz="quarter" idx="14"/>
          </p:nvPr>
        </p:nvSpPr>
        <p:spPr>
          <a:xfrm>
            <a:off x="818547" y="1772817"/>
            <a:ext cx="2652295" cy="2448000"/>
          </a:xfrm>
          <a:prstGeom prst="rect">
            <a:avLst/>
          </a:prstGeom>
        </p:spPr>
        <p:txBody>
          <a:bodyPr/>
          <a:lstStyle>
            <a:lvl1pPr>
              <a:buNone/>
              <a:defRPr sz="1800">
                <a:solidFill>
                  <a:srgbClr val="53565A"/>
                </a:solidFill>
              </a:defRPr>
            </a:lvl1pPr>
          </a:lstStyle>
          <a:p>
            <a:pPr lvl="0"/>
            <a:endParaRPr lang="en-GB" noProof="0"/>
          </a:p>
        </p:txBody>
      </p:sp>
      <p:sp>
        <p:nvSpPr>
          <p:cNvPr id="9" name="Segnaposto immagine 8"/>
          <p:cNvSpPr>
            <a:spLocks noGrp="1" noChangeAspect="1"/>
          </p:cNvSpPr>
          <p:nvPr>
            <p:ph type="pic" sz="quarter" idx="15"/>
          </p:nvPr>
        </p:nvSpPr>
        <p:spPr>
          <a:xfrm>
            <a:off x="6357158" y="1772816"/>
            <a:ext cx="2652295" cy="244800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lang="en-GB" sz="1800" kern="1200">
                <a:solidFill>
                  <a:srgbClr val="53565A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en-GB" noProof="0"/>
          </a:p>
        </p:txBody>
      </p:sp>
      <p:sp>
        <p:nvSpPr>
          <p:cNvPr id="18" name="Segnaposto contenuto 9"/>
          <p:cNvSpPr>
            <a:spLocks noGrp="1"/>
          </p:cNvSpPr>
          <p:nvPr>
            <p:ph sz="quarter" idx="16"/>
          </p:nvPr>
        </p:nvSpPr>
        <p:spPr>
          <a:xfrm>
            <a:off x="740532" y="4941168"/>
            <a:ext cx="8346927" cy="108012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400"/>
              </a:lnSpc>
              <a:buNone/>
              <a:defRPr sz="1400" b="1" baseline="0">
                <a:solidFill>
                  <a:srgbClr val="53565A"/>
                </a:solidFill>
              </a:defRPr>
            </a:lvl1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8" name="Segnaposto immagine 5"/>
          <p:cNvSpPr>
            <a:spLocks noGrp="1" noChangeAspect="1"/>
          </p:cNvSpPr>
          <p:nvPr>
            <p:ph type="pic" sz="quarter" idx="17"/>
          </p:nvPr>
        </p:nvSpPr>
        <p:spPr>
          <a:xfrm>
            <a:off x="3588132" y="1772816"/>
            <a:ext cx="2613009" cy="244800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lang="en-GB" sz="1800" kern="1200">
                <a:solidFill>
                  <a:srgbClr val="53565A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en-GB" noProof="0"/>
          </a:p>
        </p:txBody>
      </p:sp>
      <p:sp>
        <p:nvSpPr>
          <p:cNvPr id="10" name="Segnaposto contenuto 9"/>
          <p:cNvSpPr>
            <a:spLocks noGrp="1"/>
          </p:cNvSpPr>
          <p:nvPr>
            <p:ph sz="quarter" idx="18"/>
          </p:nvPr>
        </p:nvSpPr>
        <p:spPr>
          <a:xfrm>
            <a:off x="701809" y="4221088"/>
            <a:ext cx="2535000" cy="3600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400"/>
              </a:lnSpc>
              <a:buNone/>
              <a:defRPr sz="1400">
                <a:solidFill>
                  <a:srgbClr val="53565A"/>
                </a:solidFill>
              </a:defRPr>
            </a:lvl1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12" name="Segnaposto contenuto 9"/>
          <p:cNvSpPr>
            <a:spLocks noGrp="1"/>
          </p:cNvSpPr>
          <p:nvPr>
            <p:ph sz="quarter" idx="19"/>
          </p:nvPr>
        </p:nvSpPr>
        <p:spPr>
          <a:xfrm>
            <a:off x="3510121" y="4221088"/>
            <a:ext cx="2535000" cy="3600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400"/>
              </a:lnSpc>
              <a:buNone/>
              <a:defRPr sz="1400">
                <a:solidFill>
                  <a:srgbClr val="53565A"/>
                </a:solidFill>
              </a:defRPr>
            </a:lvl1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13" name="Segnaposto contenuto 9"/>
          <p:cNvSpPr>
            <a:spLocks noGrp="1"/>
          </p:cNvSpPr>
          <p:nvPr>
            <p:ph sz="quarter" idx="20"/>
          </p:nvPr>
        </p:nvSpPr>
        <p:spPr>
          <a:xfrm>
            <a:off x="6318433" y="4221088"/>
            <a:ext cx="2535000" cy="360000"/>
          </a:xfrm>
          <a:prstGeom prst="rect">
            <a:avLst/>
          </a:prstGeom>
        </p:spPr>
        <p:txBody>
          <a:bodyPr/>
          <a:lstStyle>
            <a:lvl1pPr>
              <a:lnSpc>
                <a:spcPts val="2400"/>
              </a:lnSpc>
              <a:buNone/>
              <a:defRPr sz="1400">
                <a:solidFill>
                  <a:srgbClr val="53565A"/>
                </a:solidFill>
              </a:defRPr>
            </a:lvl1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11" name="Segnaposto numero diapositiva 6"/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A44AD9-1F8D-43D5-A22C-9B13814DB86C}" type="slidenum">
              <a:rPr lang="it-IT"/>
              <a:pPr>
                <a:defRPr/>
              </a:pPr>
              <a:t>‹N›</a:t>
            </a:fld>
            <a:endParaRPr lang="it-IT" dirty="0"/>
          </a:p>
        </p:txBody>
      </p:sp>
      <p:sp>
        <p:nvSpPr>
          <p:cNvPr id="14" name="Titolo 1"/>
          <p:cNvSpPr>
            <a:spLocks noGrp="1"/>
          </p:cNvSpPr>
          <p:nvPr>
            <p:ph type="title" hasCustomPrompt="1"/>
          </p:nvPr>
        </p:nvSpPr>
        <p:spPr>
          <a:xfrm>
            <a:off x="1466400" y="332696"/>
            <a:ext cx="6953700" cy="360000"/>
          </a:xfrm>
          <a:prstGeom prst="rect">
            <a:avLst/>
          </a:prstGeom>
        </p:spPr>
        <p:txBody>
          <a:bodyPr/>
          <a:lstStyle>
            <a:lvl1pPr algn="l">
              <a:defRPr lang="it-IT" sz="2400" b="0" kern="1200" dirty="0">
                <a:solidFill>
                  <a:srgbClr val="0033A0"/>
                </a:solidFill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it-IT" dirty="0" smtClean="0"/>
              <a:t>Titolo</a:t>
            </a:r>
            <a:endParaRPr lang="it-IT" dirty="0"/>
          </a:p>
        </p:txBody>
      </p:sp>
      <p:sp>
        <p:nvSpPr>
          <p:cNvPr id="15" name="Segnaposto testo 4"/>
          <p:cNvSpPr>
            <a:spLocks noGrp="1"/>
          </p:cNvSpPr>
          <p:nvPr>
            <p:ph type="body" sz="quarter" idx="11" hasCustomPrompt="1"/>
          </p:nvPr>
        </p:nvSpPr>
        <p:spPr>
          <a:xfrm>
            <a:off x="1466400" y="692736"/>
            <a:ext cx="6953700" cy="360000"/>
          </a:xfrm>
          <a:prstGeom prst="rect">
            <a:avLst/>
          </a:prstGeom>
        </p:spPr>
        <p:txBody>
          <a:bodyPr/>
          <a:lstStyle>
            <a:lvl1pPr marL="0" indent="0" algn="l" defTabSz="457200" rtl="0" eaLnBrk="1" latinLnBrk="0" hangingPunct="1">
              <a:lnSpc>
                <a:spcPts val="2800"/>
              </a:lnSpc>
              <a:spcBef>
                <a:spcPct val="0"/>
              </a:spcBef>
              <a:buNone/>
              <a:defRPr lang="it-IT" sz="2000" b="0" kern="1200" cap="none" baseline="0" dirty="0">
                <a:solidFill>
                  <a:srgbClr val="0033A0"/>
                </a:solidFill>
                <a:latin typeface="Arial"/>
                <a:ea typeface="+mj-ea"/>
                <a:cs typeface="Arial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it-IT" dirty="0" smtClean="0"/>
              <a:t>Sottotitolo</a:t>
            </a: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 lIns="80650" tIns="40325" rIns="80650" bIns="40325"/>
          <a:lstStyle>
            <a:lvl1pPr>
              <a:defRPr/>
            </a:lvl1pPr>
          </a:lstStyle>
          <a:p>
            <a:pPr>
              <a:defRPr/>
            </a:pPr>
            <a:fld id="{94140A19-7816-4420-8967-01DCA4813DB1}" type="slidenum">
              <a:rPr lang="en-US">
                <a:solidFill>
                  <a:srgbClr val="133B9C"/>
                </a:solidFill>
              </a:rPr>
              <a:pPr>
                <a:defRPr/>
              </a:pPr>
              <a:t>‹N›</a:t>
            </a:fld>
            <a:endParaRPr lang="en-US" dirty="0">
              <a:solidFill>
                <a:srgbClr val="133B9C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5_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EF3ECA-0617-44AC-B228-3161EACE5BFB}" type="slidenum">
              <a:rPr lang="it-IT"/>
              <a:pPr>
                <a:defRPr/>
              </a:pPr>
              <a:t>‹N›</a:t>
            </a:fld>
            <a:endParaRPr lang="it-IT" dirty="0"/>
          </a:p>
        </p:txBody>
      </p:sp>
    </p:spTree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1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95300" y="1600201"/>
            <a:ext cx="89154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>
          <a:xfrm>
            <a:off x="6746743" y="6389689"/>
            <a:ext cx="2311400" cy="365125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37004DC1-2719-4118-A315-1D69CDE63E1B}" type="datetimeFigureOut">
              <a:rPr lang="it-IT"/>
              <a:pPr>
                <a:defRPr/>
              </a:pPr>
              <a:t>30/09/2025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350838" y="6378576"/>
            <a:ext cx="2261527" cy="479425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CBCA76-1CA9-4DE9-8466-AC87D604EB11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5436608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_ single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ottotitolo 2"/>
          <p:cNvSpPr txBox="1">
            <a:spLocks/>
          </p:cNvSpPr>
          <p:nvPr userDrawn="1"/>
        </p:nvSpPr>
        <p:spPr>
          <a:xfrm>
            <a:off x="352558" y="1692276"/>
            <a:ext cx="9051263" cy="4283075"/>
          </a:xfrm>
          <a:prstGeom prst="rect">
            <a:avLst/>
          </a:prstGeom>
        </p:spPr>
        <p:txBody>
          <a:bodyPr tIns="0"/>
          <a:lstStyle>
            <a:lvl1pPr marL="0" indent="0" algn="l" defTabSz="914400" rtl="0" eaLnBrk="1" latinLnBrk="0" hangingPunct="1">
              <a:lnSpc>
                <a:spcPts val="2800"/>
              </a:lnSpc>
              <a:spcBef>
                <a:spcPct val="200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200" fontAlgn="auto">
              <a:spcAft>
                <a:spcPts val="0"/>
              </a:spcAft>
              <a:buFont typeface="Arial"/>
              <a:buNone/>
              <a:defRPr/>
            </a:pPr>
            <a:endParaRPr lang="it-IT" dirty="0">
              <a:solidFill>
                <a:srgbClr val="133B9C">
                  <a:tint val="75000"/>
                </a:srgbClr>
              </a:solidFill>
              <a:cs typeface="Arial"/>
            </a:endParaRPr>
          </a:p>
        </p:txBody>
      </p:sp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>
          <a:xfrm>
            <a:off x="1466400" y="332696"/>
            <a:ext cx="6953700" cy="360000"/>
          </a:xfrm>
          <a:prstGeom prst="rect">
            <a:avLst/>
          </a:prstGeom>
        </p:spPr>
        <p:txBody>
          <a:bodyPr/>
          <a:lstStyle>
            <a:lvl1pPr algn="l">
              <a:defRPr lang="it-IT" sz="2000" b="0" kern="1200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+mn-ea"/>
                <a:cs typeface="Calibri" pitchFamily="34" charset="0"/>
              </a:defRPr>
            </a:lvl1pPr>
          </a:lstStyle>
          <a:p>
            <a:pPr lvl="0"/>
            <a:r>
              <a:rPr lang="it-IT" dirty="0" smtClean="0"/>
              <a:t>Title</a:t>
            </a:r>
            <a:endParaRPr lang="it-IT" dirty="0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11" hasCustomPrompt="1"/>
          </p:nvPr>
        </p:nvSpPr>
        <p:spPr>
          <a:xfrm>
            <a:off x="1466400" y="692736"/>
            <a:ext cx="6953700" cy="360000"/>
          </a:xfrm>
          <a:prstGeom prst="rect">
            <a:avLst/>
          </a:prstGeom>
        </p:spPr>
        <p:txBody>
          <a:bodyPr/>
          <a:lstStyle>
            <a:lvl1pPr marL="0" indent="0" algn="l" defTabSz="457200" rtl="0" eaLnBrk="1" latinLnBrk="0" hangingPunct="1">
              <a:lnSpc>
                <a:spcPts val="2800"/>
              </a:lnSpc>
              <a:spcBef>
                <a:spcPct val="0"/>
              </a:spcBef>
              <a:buNone/>
              <a:defRPr lang="it-IT" sz="2000" b="1" kern="1200" cap="none" baseline="0" dirty="0">
                <a:solidFill>
                  <a:srgbClr val="0033A0"/>
                </a:solidFill>
                <a:latin typeface="Calibri" pitchFamily="34" charset="0"/>
                <a:ea typeface="+mj-ea"/>
                <a:cs typeface="Calibri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it-IT" dirty="0" err="1" smtClean="0"/>
              <a:t>Subtitle</a:t>
            </a:r>
            <a:endParaRPr lang="it-IT" dirty="0" smtClean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>
              <a:defRPr sz="1200">
                <a:solidFill>
                  <a:srgbClr val="A8A9AD"/>
                </a:solidFill>
                <a:latin typeface="Calibri" pitchFamily="34" charset="0"/>
                <a:cs typeface="Calibri" pitchFamily="34" charset="0"/>
              </a:defRPr>
            </a:lvl1pPr>
          </a:lstStyle>
          <a:p>
            <a:pPr>
              <a:defRPr/>
            </a:pPr>
            <a:fld id="{200CA9A3-9FF2-47CF-8C5F-52462FBD7B1B}" type="slidenum">
              <a:rPr lang="it-IT" smtClean="0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sor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C4A63-4422-4E48-BD42-7AA48B653B07}" type="slidenum">
              <a:rPr lang="it-IT" smtClean="0">
                <a:solidFill>
                  <a:srgbClr val="133B9C">
                    <a:tint val="75000"/>
                  </a:srgbClr>
                </a:solidFill>
              </a:rPr>
              <a:pPr/>
              <a:t>‹N›</a:t>
            </a:fld>
            <a:endParaRPr lang="it-IT">
              <a:solidFill>
                <a:srgbClr val="133B9C">
                  <a:tint val="75000"/>
                </a:srgbClr>
              </a:solidFill>
            </a:endParaRPr>
          </a:p>
        </p:txBody>
      </p:sp>
      <p:sp>
        <p:nvSpPr>
          <p:cNvPr id="11" name="Sottotitolo 2"/>
          <p:cNvSpPr>
            <a:spLocks noGrp="1"/>
          </p:cNvSpPr>
          <p:nvPr>
            <p:ph type="subTitle" idx="13" hasCustomPrompt="1"/>
          </p:nvPr>
        </p:nvSpPr>
        <p:spPr>
          <a:xfrm>
            <a:off x="1465240" y="1692000"/>
            <a:ext cx="7263654" cy="4284000"/>
          </a:xfrm>
          <a:prstGeom prst="rect">
            <a:avLst/>
          </a:prstGeom>
        </p:spPr>
        <p:txBody>
          <a:bodyPr tIns="0">
            <a:noAutofit/>
          </a:bodyPr>
          <a:lstStyle>
            <a:lvl1pPr marL="0" indent="0" algn="l">
              <a:lnSpc>
                <a:spcPts val="7200"/>
              </a:lnSpc>
              <a:buNone/>
              <a:defRPr sz="6000" b="0">
                <a:solidFill>
                  <a:srgbClr val="1BB158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dirty="0" smtClean="0"/>
              <a:t>Fare clic per digitare il titolo della divisoria.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00968184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sto su una colon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fld id="{80BC4A63-4422-4E48-BD42-7AA48B653B07}" type="slidenum">
              <a:rPr lang="it-IT" smtClean="0">
                <a:solidFill>
                  <a:srgbClr val="133B9C">
                    <a:tint val="75000"/>
                  </a:srgbClr>
                </a:solidFill>
              </a:rPr>
              <a:pPr/>
              <a:t>‹N›</a:t>
            </a:fld>
            <a:endParaRPr lang="it-IT" dirty="0">
              <a:solidFill>
                <a:srgbClr val="133B9C">
                  <a:tint val="75000"/>
                </a:srgbClr>
              </a:solidFill>
            </a:endParaRPr>
          </a:p>
        </p:txBody>
      </p:sp>
      <p:sp>
        <p:nvSpPr>
          <p:cNvPr id="8" name="Titolo 1"/>
          <p:cNvSpPr>
            <a:spLocks noGrp="1"/>
          </p:cNvSpPr>
          <p:nvPr>
            <p:ph type="title" hasCustomPrompt="1"/>
          </p:nvPr>
        </p:nvSpPr>
        <p:spPr>
          <a:xfrm>
            <a:off x="1466400" y="332696"/>
            <a:ext cx="6953700" cy="360000"/>
          </a:xfrm>
          <a:prstGeom prst="rect">
            <a:avLst/>
          </a:prstGeom>
        </p:spPr>
        <p:txBody>
          <a:bodyPr/>
          <a:lstStyle>
            <a:lvl1pPr algn="l">
              <a:defRPr lang="it-IT" sz="2400" b="0" kern="1200" dirty="0">
                <a:solidFill>
                  <a:srgbClr val="24509A"/>
                </a:solidFill>
                <a:latin typeface="+mn-lt"/>
                <a:ea typeface="Verdana" pitchFamily="34" charset="0"/>
                <a:cs typeface="Verdana" pitchFamily="34" charset="0"/>
              </a:defRPr>
            </a:lvl1pPr>
          </a:lstStyle>
          <a:p>
            <a:pPr marL="0" lvl="0" indent="0" algn="l" defTabSz="457200" rtl="0" eaLnBrk="1" latinLnBrk="0" hangingPunct="1">
              <a:spcBef>
                <a:spcPct val="20000"/>
              </a:spcBef>
              <a:buFont typeface="Arial"/>
              <a:buNone/>
            </a:pPr>
            <a:r>
              <a:rPr lang="it-IT" dirty="0" smtClean="0"/>
              <a:t>Fare clic per modificare il titolo</a:t>
            </a:r>
            <a:endParaRPr lang="it-IT" dirty="0"/>
          </a:p>
        </p:txBody>
      </p:sp>
      <p:sp>
        <p:nvSpPr>
          <p:cNvPr id="9" name="Segnaposto testo 4"/>
          <p:cNvSpPr>
            <a:spLocks noGrp="1"/>
          </p:cNvSpPr>
          <p:nvPr>
            <p:ph type="body" sz="quarter" idx="11" hasCustomPrompt="1"/>
          </p:nvPr>
        </p:nvSpPr>
        <p:spPr>
          <a:xfrm>
            <a:off x="1466400" y="692736"/>
            <a:ext cx="6953700" cy="360000"/>
          </a:xfrm>
          <a:prstGeom prst="rect">
            <a:avLst/>
          </a:prstGeom>
        </p:spPr>
        <p:txBody>
          <a:bodyPr/>
          <a:lstStyle>
            <a:lvl1pPr marL="0" indent="0" algn="l" defTabSz="457200" rtl="0" eaLnBrk="1" latinLnBrk="0" hangingPunct="1">
              <a:lnSpc>
                <a:spcPts val="2800"/>
              </a:lnSpc>
              <a:spcBef>
                <a:spcPct val="0"/>
              </a:spcBef>
              <a:buNone/>
              <a:defRPr lang="it-IT" sz="2000" b="0" kern="1200" cap="none" baseline="0" dirty="0">
                <a:solidFill>
                  <a:srgbClr val="24509A"/>
                </a:solidFill>
                <a:latin typeface="+mn-lt"/>
                <a:ea typeface="Verdana" pitchFamily="34" charset="0"/>
                <a:cs typeface="Verdana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it-IT" dirty="0" smtClean="0"/>
              <a:t>Fare clic per modificare il sottotitolo</a:t>
            </a:r>
            <a:endParaRPr lang="it-IT" dirty="0"/>
          </a:p>
        </p:txBody>
      </p:sp>
      <p:sp>
        <p:nvSpPr>
          <p:cNvPr id="10" name="Segnaposto piè di pagina 5"/>
          <p:cNvSpPr>
            <a:spLocks noGrp="1"/>
          </p:cNvSpPr>
          <p:nvPr>
            <p:ph type="ftr" sz="quarter" idx="3"/>
          </p:nvPr>
        </p:nvSpPr>
        <p:spPr>
          <a:xfrm>
            <a:off x="350489" y="6379137"/>
            <a:ext cx="3136900" cy="365125"/>
          </a:xfrm>
          <a:prstGeom prst="rect">
            <a:avLst/>
          </a:prstGeom>
        </p:spPr>
        <p:txBody>
          <a:bodyPr/>
          <a:lstStyle>
            <a:lvl1pPr>
              <a:defRPr sz="900">
                <a:solidFill>
                  <a:srgbClr val="0033A0"/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it-IT" dirty="0">
              <a:latin typeface="Calibri"/>
            </a:endParaRPr>
          </a:p>
        </p:txBody>
      </p:sp>
      <p:sp>
        <p:nvSpPr>
          <p:cNvPr id="11" name="Segnaposto data 4"/>
          <p:cNvSpPr>
            <a:spLocks noGrp="1"/>
          </p:cNvSpPr>
          <p:nvPr>
            <p:ph type="dt" sz="half" idx="2"/>
          </p:nvPr>
        </p:nvSpPr>
        <p:spPr>
          <a:xfrm>
            <a:off x="6513173" y="6389125"/>
            <a:ext cx="2311400" cy="365125"/>
          </a:xfrm>
          <a:prstGeom prst="rect">
            <a:avLst/>
          </a:prstGeom>
        </p:spPr>
        <p:txBody>
          <a:bodyPr/>
          <a:lstStyle>
            <a:lvl1pPr>
              <a:defRPr sz="900">
                <a:solidFill>
                  <a:srgbClr val="0033A0"/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it-IT">
              <a:latin typeface="Calibri"/>
            </a:endParaRPr>
          </a:p>
        </p:txBody>
      </p:sp>
      <p:sp>
        <p:nvSpPr>
          <p:cNvPr id="15" name="Segnaposto testo 2"/>
          <p:cNvSpPr>
            <a:spLocks noGrp="1"/>
          </p:cNvSpPr>
          <p:nvPr>
            <p:ph type="body" sz="quarter" idx="10" hasCustomPrompt="1"/>
          </p:nvPr>
        </p:nvSpPr>
        <p:spPr>
          <a:xfrm>
            <a:off x="351000" y="1692000"/>
            <a:ext cx="9051900" cy="42840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800"/>
              </a:lnSpc>
              <a:buNone/>
              <a:defRPr sz="1800">
                <a:solidFill>
                  <a:srgbClr val="53565A"/>
                </a:solidFill>
                <a:latin typeface="+mn-lt"/>
                <a:ea typeface="Verdana" pitchFamily="34" charset="0"/>
                <a:cs typeface="Verdana" pitchFamily="34" charset="0"/>
              </a:defRPr>
            </a:lvl1pPr>
            <a:lvl2pPr marL="457200" indent="0">
              <a:buNone/>
              <a:defRPr sz="1800">
                <a:solidFill>
                  <a:srgbClr val="ADADA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solidFill>
                  <a:srgbClr val="ADADA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800">
                <a:solidFill>
                  <a:srgbClr val="ADADA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800">
                <a:solidFill>
                  <a:srgbClr val="ADADA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marL="0" marR="0" lvl="0" indent="0" defTabSz="914400" eaLnBrk="1" fontAlgn="auto" latinLnBrk="0" hangingPunct="1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53565A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Fare clic per inserire testo su una colonna</a:t>
            </a:r>
          </a:p>
        </p:txBody>
      </p:sp>
    </p:spTree>
    <p:extLst>
      <p:ext uri="{BB962C8B-B14F-4D97-AF65-F5344CB8AC3E}">
        <p14:creationId xmlns:p14="http://schemas.microsoft.com/office/powerpoint/2010/main" val="190376470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sto su due colon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C4A63-4422-4E48-BD42-7AA48B653B07}" type="slidenum">
              <a:rPr lang="it-IT" smtClean="0">
                <a:solidFill>
                  <a:srgbClr val="133B9C">
                    <a:tint val="75000"/>
                  </a:srgbClr>
                </a:solidFill>
              </a:rPr>
              <a:pPr/>
              <a:t>‹N›</a:t>
            </a:fld>
            <a:endParaRPr lang="it-IT">
              <a:solidFill>
                <a:srgbClr val="133B9C">
                  <a:tint val="75000"/>
                </a:srgbClr>
              </a:solidFill>
            </a:endParaRPr>
          </a:p>
        </p:txBody>
      </p:sp>
      <p:sp>
        <p:nvSpPr>
          <p:cNvPr id="8" name="Segnaposto testo 2"/>
          <p:cNvSpPr>
            <a:spLocks noGrp="1"/>
          </p:cNvSpPr>
          <p:nvPr>
            <p:ph type="body" sz="quarter" idx="10" hasCustomPrompt="1"/>
          </p:nvPr>
        </p:nvSpPr>
        <p:spPr>
          <a:xfrm>
            <a:off x="351000" y="1692000"/>
            <a:ext cx="9051900" cy="4284000"/>
          </a:xfrm>
          <a:prstGeom prst="rect">
            <a:avLst/>
          </a:prstGeom>
        </p:spPr>
        <p:txBody>
          <a:bodyPr numCol="2" spcCol="288000"/>
          <a:lstStyle>
            <a:lvl1pPr marL="0" indent="0">
              <a:lnSpc>
                <a:spcPts val="2800"/>
              </a:lnSpc>
              <a:buNone/>
              <a:defRPr sz="1800" b="0">
                <a:solidFill>
                  <a:srgbClr val="53565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800">
                <a:solidFill>
                  <a:srgbClr val="ADADA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solidFill>
                  <a:srgbClr val="ADADA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800">
                <a:solidFill>
                  <a:srgbClr val="ADADA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800">
                <a:solidFill>
                  <a:srgbClr val="ADADA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it-IT" dirty="0" smtClean="0"/>
              <a:t>Fare clic per inserire testo su due colonne</a:t>
            </a:r>
          </a:p>
        </p:txBody>
      </p:sp>
      <p:sp>
        <p:nvSpPr>
          <p:cNvPr id="9" name="Titolo 1"/>
          <p:cNvSpPr>
            <a:spLocks noGrp="1"/>
          </p:cNvSpPr>
          <p:nvPr>
            <p:ph type="title" hasCustomPrompt="1"/>
          </p:nvPr>
        </p:nvSpPr>
        <p:spPr>
          <a:xfrm>
            <a:off x="1466400" y="332696"/>
            <a:ext cx="6953700" cy="360000"/>
          </a:xfrm>
          <a:prstGeom prst="rect">
            <a:avLst/>
          </a:prstGeom>
        </p:spPr>
        <p:txBody>
          <a:bodyPr/>
          <a:lstStyle>
            <a:lvl1pPr algn="l">
              <a:defRPr lang="it-IT" sz="2400" b="0" kern="1200" dirty="0">
                <a:solidFill>
                  <a:srgbClr val="24509A"/>
                </a:solidFill>
                <a:latin typeface="Arial"/>
                <a:ea typeface="+mn-ea"/>
                <a:cs typeface="Arial"/>
              </a:defRPr>
            </a:lvl1pPr>
          </a:lstStyle>
          <a:p>
            <a:pPr marL="0" lvl="0" indent="0" algn="l" defTabSz="457200" rtl="0" eaLnBrk="1" latinLnBrk="0" hangingPunct="1">
              <a:spcBef>
                <a:spcPct val="20000"/>
              </a:spcBef>
              <a:buFont typeface="Arial"/>
              <a:buNone/>
            </a:pPr>
            <a:r>
              <a:rPr lang="it-IT" dirty="0" smtClean="0"/>
              <a:t>Fare clic per modificare il titolo</a:t>
            </a:r>
            <a:endParaRPr lang="it-IT" dirty="0"/>
          </a:p>
        </p:txBody>
      </p:sp>
      <p:sp>
        <p:nvSpPr>
          <p:cNvPr id="10" name="Segnaposto testo 4"/>
          <p:cNvSpPr>
            <a:spLocks noGrp="1"/>
          </p:cNvSpPr>
          <p:nvPr>
            <p:ph type="body" sz="quarter" idx="11" hasCustomPrompt="1"/>
          </p:nvPr>
        </p:nvSpPr>
        <p:spPr>
          <a:xfrm>
            <a:off x="1466400" y="692736"/>
            <a:ext cx="6953700" cy="360000"/>
          </a:xfrm>
          <a:prstGeom prst="rect">
            <a:avLst/>
          </a:prstGeom>
        </p:spPr>
        <p:txBody>
          <a:bodyPr/>
          <a:lstStyle>
            <a:lvl1pPr marL="0" indent="0" algn="l" defTabSz="457200" rtl="0" eaLnBrk="1" latinLnBrk="0" hangingPunct="1">
              <a:lnSpc>
                <a:spcPts val="2800"/>
              </a:lnSpc>
              <a:spcBef>
                <a:spcPct val="0"/>
              </a:spcBef>
              <a:buNone/>
              <a:defRPr lang="it-IT" sz="2000" b="0" kern="1200" cap="none" baseline="0" dirty="0">
                <a:solidFill>
                  <a:srgbClr val="24509A"/>
                </a:solidFill>
                <a:latin typeface="Arial"/>
                <a:ea typeface="+mj-ea"/>
                <a:cs typeface="Arial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it-IT" dirty="0" smtClean="0"/>
              <a:t>Fare clic per modificare il sottotitolo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7232005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sto su due colon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C4A63-4422-4E48-BD42-7AA48B653B07}" type="slidenum">
              <a:rPr lang="it-IT" smtClean="0">
                <a:solidFill>
                  <a:srgbClr val="133B9C">
                    <a:tint val="75000"/>
                  </a:srgbClr>
                </a:solidFill>
              </a:rPr>
              <a:pPr/>
              <a:t>‹N›</a:t>
            </a:fld>
            <a:endParaRPr lang="it-IT">
              <a:solidFill>
                <a:srgbClr val="133B9C">
                  <a:tint val="75000"/>
                </a:srgbClr>
              </a:solidFill>
            </a:endParaRPr>
          </a:p>
        </p:txBody>
      </p:sp>
      <p:sp>
        <p:nvSpPr>
          <p:cNvPr id="8" name="Segnaposto testo 2"/>
          <p:cNvSpPr>
            <a:spLocks noGrp="1"/>
          </p:cNvSpPr>
          <p:nvPr>
            <p:ph type="body" sz="quarter" idx="10" hasCustomPrompt="1"/>
          </p:nvPr>
        </p:nvSpPr>
        <p:spPr>
          <a:xfrm>
            <a:off x="351000" y="1692000"/>
            <a:ext cx="9051900" cy="4284000"/>
          </a:xfrm>
          <a:prstGeom prst="rect">
            <a:avLst/>
          </a:prstGeom>
        </p:spPr>
        <p:txBody>
          <a:bodyPr numCol="2" spcCol="288000"/>
          <a:lstStyle>
            <a:lvl1pPr marL="0" indent="0">
              <a:lnSpc>
                <a:spcPts val="2800"/>
              </a:lnSpc>
              <a:buNone/>
              <a:defRPr sz="1800" b="0">
                <a:solidFill>
                  <a:srgbClr val="53565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800">
                <a:solidFill>
                  <a:srgbClr val="ADADA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solidFill>
                  <a:srgbClr val="ADADA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800">
                <a:solidFill>
                  <a:srgbClr val="ADADA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800">
                <a:solidFill>
                  <a:srgbClr val="ADADA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it-IT" dirty="0" smtClean="0"/>
              <a:t>Fare clic per inserire testo su due colonne</a:t>
            </a:r>
          </a:p>
        </p:txBody>
      </p:sp>
      <p:sp>
        <p:nvSpPr>
          <p:cNvPr id="9" name="Titolo 1"/>
          <p:cNvSpPr>
            <a:spLocks noGrp="1"/>
          </p:cNvSpPr>
          <p:nvPr>
            <p:ph type="title" hasCustomPrompt="1"/>
          </p:nvPr>
        </p:nvSpPr>
        <p:spPr>
          <a:xfrm>
            <a:off x="1466400" y="332696"/>
            <a:ext cx="6953700" cy="360000"/>
          </a:xfrm>
          <a:prstGeom prst="rect">
            <a:avLst/>
          </a:prstGeom>
        </p:spPr>
        <p:txBody>
          <a:bodyPr/>
          <a:lstStyle>
            <a:lvl1pPr algn="l">
              <a:defRPr lang="it-IT" sz="2400" b="0" kern="1200" dirty="0">
                <a:solidFill>
                  <a:srgbClr val="24509A"/>
                </a:solidFill>
                <a:latin typeface="Arial"/>
                <a:ea typeface="+mn-ea"/>
                <a:cs typeface="Arial"/>
              </a:defRPr>
            </a:lvl1pPr>
          </a:lstStyle>
          <a:p>
            <a:pPr marL="0" lvl="0" indent="0" algn="l" defTabSz="457200" rtl="0" eaLnBrk="1" latinLnBrk="0" hangingPunct="1">
              <a:spcBef>
                <a:spcPct val="20000"/>
              </a:spcBef>
              <a:buFont typeface="Arial"/>
              <a:buNone/>
            </a:pPr>
            <a:r>
              <a:rPr lang="it-IT" dirty="0" smtClean="0"/>
              <a:t>Fare clic per modificare il titolo</a:t>
            </a:r>
            <a:endParaRPr lang="it-IT" dirty="0"/>
          </a:p>
        </p:txBody>
      </p:sp>
      <p:sp>
        <p:nvSpPr>
          <p:cNvPr id="10" name="Segnaposto testo 4"/>
          <p:cNvSpPr>
            <a:spLocks noGrp="1"/>
          </p:cNvSpPr>
          <p:nvPr>
            <p:ph type="body" sz="quarter" idx="11" hasCustomPrompt="1"/>
          </p:nvPr>
        </p:nvSpPr>
        <p:spPr>
          <a:xfrm>
            <a:off x="1466400" y="692736"/>
            <a:ext cx="6953700" cy="360000"/>
          </a:xfrm>
          <a:prstGeom prst="rect">
            <a:avLst/>
          </a:prstGeom>
        </p:spPr>
        <p:txBody>
          <a:bodyPr/>
          <a:lstStyle>
            <a:lvl1pPr marL="0" indent="0" algn="l" defTabSz="457200" rtl="0" eaLnBrk="1" latinLnBrk="0" hangingPunct="1">
              <a:lnSpc>
                <a:spcPts val="2800"/>
              </a:lnSpc>
              <a:spcBef>
                <a:spcPct val="0"/>
              </a:spcBef>
              <a:buNone/>
              <a:defRPr lang="it-IT" sz="2000" b="0" kern="1200" cap="none" baseline="0" dirty="0">
                <a:solidFill>
                  <a:srgbClr val="24509A"/>
                </a:solidFill>
                <a:latin typeface="Arial"/>
                <a:ea typeface="+mj-ea"/>
                <a:cs typeface="Arial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it-IT" dirty="0" smtClean="0"/>
              <a:t>Fare clic per modificare il sottotitolo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72320053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C4A63-4422-4E48-BD42-7AA48B653B07}" type="slidenum">
              <a:rPr lang="it-IT" smtClean="0">
                <a:solidFill>
                  <a:srgbClr val="133B9C">
                    <a:tint val="75000"/>
                  </a:srgbClr>
                </a:solidFill>
              </a:rPr>
              <a:pPr/>
              <a:t>‹N›</a:t>
            </a:fld>
            <a:endParaRPr lang="it-IT">
              <a:solidFill>
                <a:srgbClr val="133B9C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490550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numero diapositiva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BC4A63-4422-4E48-BD42-7AA48B653B07}" type="slidenum">
              <a:rPr lang="it-IT" smtClean="0">
                <a:solidFill>
                  <a:srgbClr val="133B9C">
                    <a:tint val="75000"/>
                  </a:srgbClr>
                </a:solidFill>
              </a:rPr>
              <a:pPr/>
              <a:t>‹N›</a:t>
            </a:fld>
            <a:endParaRPr lang="it-IT" dirty="0">
              <a:solidFill>
                <a:srgbClr val="133B9C">
                  <a:tint val="75000"/>
                </a:srgbClr>
              </a:solidFill>
            </a:endParaRPr>
          </a:p>
        </p:txBody>
      </p:sp>
      <p:sp>
        <p:nvSpPr>
          <p:cNvPr id="4" name="Titolo 1"/>
          <p:cNvSpPr>
            <a:spLocks noGrp="1"/>
          </p:cNvSpPr>
          <p:nvPr>
            <p:ph type="title" hasCustomPrompt="1"/>
          </p:nvPr>
        </p:nvSpPr>
        <p:spPr>
          <a:xfrm>
            <a:off x="1466400" y="332696"/>
            <a:ext cx="6953700" cy="360000"/>
          </a:xfrm>
          <a:prstGeom prst="rect">
            <a:avLst/>
          </a:prstGeom>
        </p:spPr>
        <p:txBody>
          <a:bodyPr/>
          <a:lstStyle>
            <a:lvl1pPr algn="l">
              <a:defRPr lang="it-IT" sz="2400" b="0" kern="1200" dirty="0">
                <a:solidFill>
                  <a:srgbClr val="24509A"/>
                </a:solidFill>
                <a:latin typeface="Arial"/>
                <a:ea typeface="+mn-ea"/>
                <a:cs typeface="Arial"/>
              </a:defRPr>
            </a:lvl1pPr>
          </a:lstStyle>
          <a:p>
            <a:pPr marL="0" lvl="0" indent="0" algn="l" defTabSz="457200" rtl="0" eaLnBrk="1" latinLnBrk="0" hangingPunct="1">
              <a:spcBef>
                <a:spcPct val="20000"/>
              </a:spcBef>
              <a:buFont typeface="Arial"/>
              <a:buNone/>
            </a:pPr>
            <a:r>
              <a:rPr lang="it-IT" dirty="0" smtClean="0"/>
              <a:t>Fare clic per modificare il titolo</a:t>
            </a:r>
            <a:endParaRPr lang="it-IT" dirty="0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11" hasCustomPrompt="1"/>
          </p:nvPr>
        </p:nvSpPr>
        <p:spPr>
          <a:xfrm>
            <a:off x="1466400" y="692736"/>
            <a:ext cx="6953700" cy="360000"/>
          </a:xfrm>
          <a:prstGeom prst="rect">
            <a:avLst/>
          </a:prstGeom>
        </p:spPr>
        <p:txBody>
          <a:bodyPr/>
          <a:lstStyle>
            <a:lvl1pPr marL="0" indent="0" algn="l" defTabSz="457200" rtl="0" eaLnBrk="1" latinLnBrk="0" hangingPunct="1">
              <a:lnSpc>
                <a:spcPts val="2800"/>
              </a:lnSpc>
              <a:spcBef>
                <a:spcPct val="0"/>
              </a:spcBef>
              <a:buNone/>
              <a:defRPr lang="it-IT" sz="2000" b="0" kern="1200" cap="none" baseline="0" dirty="0">
                <a:solidFill>
                  <a:srgbClr val="24509A"/>
                </a:solidFill>
                <a:latin typeface="Arial"/>
                <a:ea typeface="+mj-ea"/>
                <a:cs typeface="Arial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it-IT" dirty="0" smtClean="0"/>
              <a:t>Fare clic per modificare il sottotitolo</a:t>
            </a:r>
            <a:endParaRPr lang="it-IT" dirty="0"/>
          </a:p>
        </p:txBody>
      </p:sp>
      <p:sp>
        <p:nvSpPr>
          <p:cNvPr id="7" name="Segnaposto testo 2"/>
          <p:cNvSpPr>
            <a:spLocks noGrp="1"/>
          </p:cNvSpPr>
          <p:nvPr>
            <p:ph type="body" sz="quarter" idx="12" hasCustomPrompt="1"/>
          </p:nvPr>
        </p:nvSpPr>
        <p:spPr>
          <a:xfrm>
            <a:off x="351000" y="1692000"/>
            <a:ext cx="9051900" cy="4284000"/>
          </a:xfrm>
          <a:prstGeom prst="rect">
            <a:avLst/>
          </a:prstGeom>
        </p:spPr>
        <p:txBody>
          <a:bodyPr/>
          <a:lstStyle>
            <a:lvl1pPr marL="1260000" indent="182563">
              <a:lnSpc>
                <a:spcPts val="2100"/>
              </a:lnSpc>
              <a:buFont typeface="Wingdings" pitchFamily="2" charset="2"/>
              <a:buChar char="§"/>
              <a:defRPr sz="1400" baseline="0">
                <a:solidFill>
                  <a:srgbClr val="53565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620000" indent="-180000">
              <a:lnSpc>
                <a:spcPts val="2100"/>
              </a:lnSpc>
              <a:buClr>
                <a:srgbClr val="A8A9AD"/>
              </a:buClr>
              <a:buFont typeface="Arial" pitchFamily="34" charset="0"/>
              <a:buChar char="›"/>
              <a:defRPr sz="1200">
                <a:solidFill>
                  <a:srgbClr val="53565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800000" marR="0" indent="-180000" algn="l" defTabSz="914400" rtl="0" eaLnBrk="1" fontAlgn="auto" latinLnBrk="0" hangingPunct="1">
              <a:lnSpc>
                <a:spcPts val="2100"/>
              </a:lnSpc>
              <a:spcBef>
                <a:spcPct val="20000"/>
              </a:spcBef>
              <a:spcAft>
                <a:spcPts val="0"/>
              </a:spcAft>
              <a:buClr>
                <a:srgbClr val="A8A9AD"/>
              </a:buClr>
              <a:buSzTx/>
              <a:buFont typeface="Arial" pitchFamily="34" charset="0"/>
              <a:buChar char="−"/>
              <a:tabLst/>
              <a:defRPr sz="1000">
                <a:solidFill>
                  <a:srgbClr val="53565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800">
                <a:solidFill>
                  <a:srgbClr val="ADADA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800">
                <a:solidFill>
                  <a:srgbClr val="ADADA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marL="1260000" marR="0" lvl="0" indent="182563" defTabSz="914400" eaLnBrk="1" fontAlgn="auto" latinLnBrk="0" hangingPunct="1">
              <a:lnSpc>
                <a:spcPts val="2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it-IT" sz="1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53565A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Bullet</a:t>
            </a:r>
            <a:r>
              <a:rPr kumimoji="0" lang="it-IT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53565A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di 1° livello</a:t>
            </a:r>
          </a:p>
          <a:p>
            <a:pPr marL="1260000" marR="0" lvl="0" indent="182563" defTabSz="914400" eaLnBrk="1" fontAlgn="auto" latinLnBrk="0" hangingPunct="1">
              <a:lnSpc>
                <a:spcPts val="2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it-IT" sz="1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53565A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Bullet</a:t>
            </a:r>
            <a:r>
              <a:rPr kumimoji="0" lang="it-IT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53565A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di 1° livello</a:t>
            </a:r>
          </a:p>
          <a:p>
            <a:pPr marL="1620000" marR="0" lvl="1" indent="-180000" defTabSz="914400" eaLnBrk="1" fontAlgn="auto" latinLnBrk="0" hangingPunct="1">
              <a:lnSpc>
                <a:spcPts val="2100"/>
              </a:lnSpc>
              <a:spcBef>
                <a:spcPts val="0"/>
              </a:spcBef>
              <a:spcAft>
                <a:spcPts val="0"/>
              </a:spcAft>
              <a:buClr>
                <a:srgbClr val="A8A9AD"/>
              </a:buClr>
              <a:buSzTx/>
              <a:buFont typeface="Arial" pitchFamily="34" charset="0"/>
              <a:buChar char="›"/>
              <a:tabLst/>
              <a:defRPr/>
            </a:pPr>
            <a:r>
              <a:rPr kumimoji="0" lang="it-IT" sz="1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53565A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Bullet</a:t>
            </a:r>
            <a:r>
              <a:rPr kumimoji="0" lang="it-IT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53565A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di 2° livello</a:t>
            </a:r>
          </a:p>
          <a:p>
            <a:pPr marL="1620000" marR="0" lvl="1" indent="-180000" defTabSz="914400" eaLnBrk="1" fontAlgn="auto" latinLnBrk="0" hangingPunct="1">
              <a:lnSpc>
                <a:spcPts val="2100"/>
              </a:lnSpc>
              <a:spcBef>
                <a:spcPts val="0"/>
              </a:spcBef>
              <a:spcAft>
                <a:spcPts val="0"/>
              </a:spcAft>
              <a:buClr>
                <a:srgbClr val="A8A9AD"/>
              </a:buClr>
              <a:buSzTx/>
              <a:buFont typeface="Arial" pitchFamily="34" charset="0"/>
              <a:buChar char="›"/>
              <a:tabLst/>
              <a:defRPr/>
            </a:pPr>
            <a:r>
              <a:rPr kumimoji="0" lang="it-IT" sz="1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53565A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Bullet</a:t>
            </a:r>
            <a:r>
              <a:rPr kumimoji="0" lang="it-IT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53565A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di 2° livello</a:t>
            </a:r>
          </a:p>
          <a:p>
            <a:pPr marL="1800000" marR="0" lvl="2" indent="-180000" algn="l" defTabSz="914400" rtl="0" eaLnBrk="1" fontAlgn="auto" latinLnBrk="0" hangingPunct="1">
              <a:lnSpc>
                <a:spcPts val="2100"/>
              </a:lnSpc>
              <a:spcBef>
                <a:spcPct val="20000"/>
              </a:spcBef>
              <a:spcAft>
                <a:spcPts val="0"/>
              </a:spcAft>
              <a:buClr>
                <a:srgbClr val="A8A9AD"/>
              </a:buClr>
              <a:buSzTx/>
              <a:buFont typeface="Arial" pitchFamily="34" charset="0"/>
              <a:buChar char="−"/>
              <a:tabLst/>
              <a:defRPr/>
            </a:pPr>
            <a:r>
              <a:rPr kumimoji="0" lang="it-IT" sz="1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53565A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Bullet</a:t>
            </a:r>
            <a:r>
              <a:rPr kumimoji="0" lang="it-IT" sz="1000" b="0" i="0" u="none" strike="noStrike" kern="0" cap="none" spc="0" normalizeH="0" baseline="0" noProof="0" dirty="0" smtClean="0">
                <a:ln>
                  <a:noFill/>
                </a:ln>
                <a:solidFill>
                  <a:srgbClr val="53565A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di 3° livello</a:t>
            </a:r>
          </a:p>
          <a:p>
            <a:pPr marL="1800000" marR="0" lvl="2" indent="-180000" algn="l" defTabSz="914400" rtl="0" eaLnBrk="1" fontAlgn="auto" latinLnBrk="0" hangingPunct="1">
              <a:lnSpc>
                <a:spcPts val="2100"/>
              </a:lnSpc>
              <a:spcBef>
                <a:spcPct val="20000"/>
              </a:spcBef>
              <a:spcAft>
                <a:spcPts val="0"/>
              </a:spcAft>
              <a:buClr>
                <a:srgbClr val="A8A9AD"/>
              </a:buClr>
              <a:buSzTx/>
              <a:buFont typeface="Arial" pitchFamily="34" charset="0"/>
              <a:buChar char="−"/>
              <a:tabLst/>
              <a:defRPr/>
            </a:pPr>
            <a:r>
              <a:rPr kumimoji="0" lang="it-IT" sz="1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53565A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Bullet</a:t>
            </a:r>
            <a:r>
              <a:rPr kumimoji="0" lang="it-IT" sz="1000" b="0" i="0" u="none" strike="noStrike" kern="0" cap="none" spc="0" normalizeH="0" baseline="0" noProof="0" dirty="0" smtClean="0">
                <a:ln>
                  <a:noFill/>
                </a:ln>
                <a:solidFill>
                  <a:srgbClr val="53565A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di 2° livello</a:t>
            </a:r>
          </a:p>
          <a:p>
            <a:pPr marL="1800000" marR="0" lvl="2" indent="-180000" algn="l" defTabSz="914400" rtl="0" eaLnBrk="1" fontAlgn="auto" latinLnBrk="0" hangingPunct="1">
              <a:lnSpc>
                <a:spcPts val="2100"/>
              </a:lnSpc>
              <a:spcBef>
                <a:spcPct val="20000"/>
              </a:spcBef>
              <a:spcAft>
                <a:spcPts val="0"/>
              </a:spcAft>
              <a:buClr>
                <a:srgbClr val="A8A9AD"/>
              </a:buClr>
              <a:buSzTx/>
              <a:buFont typeface="Arial" pitchFamily="34" charset="0"/>
              <a:buChar char="−"/>
              <a:tabLst/>
              <a:defRPr/>
            </a:pPr>
            <a:endParaRPr kumimoji="0" lang="it-IT" sz="1000" b="0" i="0" u="none" strike="noStrike" kern="0" cap="none" spc="0" normalizeH="0" baseline="0" noProof="0" dirty="0" smtClean="0">
              <a:ln>
                <a:noFill/>
              </a:ln>
              <a:solidFill>
                <a:srgbClr val="53565A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mmag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434109" y="1808821"/>
            <a:ext cx="8976591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rgbClr val="53565A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 dirty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C4A63-4422-4E48-BD42-7AA48B653B07}" type="slidenum">
              <a:rPr lang="it-IT" smtClean="0">
                <a:solidFill>
                  <a:srgbClr val="133B9C">
                    <a:tint val="75000"/>
                  </a:srgbClr>
                </a:solidFill>
              </a:rPr>
              <a:pPr/>
              <a:t>‹N›</a:t>
            </a:fld>
            <a:endParaRPr lang="it-IT">
              <a:solidFill>
                <a:srgbClr val="133B9C">
                  <a:tint val="75000"/>
                </a:srgbClr>
              </a:solidFill>
            </a:endParaRPr>
          </a:p>
        </p:txBody>
      </p:sp>
      <p:sp>
        <p:nvSpPr>
          <p:cNvPr id="9" name="Titolo 1"/>
          <p:cNvSpPr>
            <a:spLocks noGrp="1"/>
          </p:cNvSpPr>
          <p:nvPr>
            <p:ph type="title" hasCustomPrompt="1"/>
          </p:nvPr>
        </p:nvSpPr>
        <p:spPr>
          <a:xfrm>
            <a:off x="1466400" y="332696"/>
            <a:ext cx="6953700" cy="360000"/>
          </a:xfrm>
          <a:prstGeom prst="rect">
            <a:avLst/>
          </a:prstGeom>
        </p:spPr>
        <p:txBody>
          <a:bodyPr/>
          <a:lstStyle>
            <a:lvl1pPr algn="l">
              <a:defRPr lang="it-IT" sz="2400" b="0" kern="1200" dirty="0">
                <a:solidFill>
                  <a:srgbClr val="24509A"/>
                </a:solidFill>
                <a:latin typeface="Arial"/>
                <a:ea typeface="+mn-ea"/>
                <a:cs typeface="Arial"/>
              </a:defRPr>
            </a:lvl1pPr>
          </a:lstStyle>
          <a:p>
            <a:pPr marL="0" lvl="0" indent="0" algn="l" defTabSz="457200" rtl="0" eaLnBrk="1" latinLnBrk="0" hangingPunct="1">
              <a:spcBef>
                <a:spcPct val="20000"/>
              </a:spcBef>
              <a:buFont typeface="Arial"/>
              <a:buNone/>
            </a:pPr>
            <a:r>
              <a:rPr lang="it-IT" dirty="0" smtClean="0"/>
              <a:t>Fare clic per modificare il titolo</a:t>
            </a:r>
            <a:endParaRPr lang="it-IT" dirty="0"/>
          </a:p>
        </p:txBody>
      </p:sp>
      <p:sp>
        <p:nvSpPr>
          <p:cNvPr id="10" name="Segnaposto testo 4"/>
          <p:cNvSpPr>
            <a:spLocks noGrp="1"/>
          </p:cNvSpPr>
          <p:nvPr>
            <p:ph type="body" sz="quarter" idx="11" hasCustomPrompt="1"/>
          </p:nvPr>
        </p:nvSpPr>
        <p:spPr>
          <a:xfrm>
            <a:off x="1466400" y="692736"/>
            <a:ext cx="6953700" cy="360000"/>
          </a:xfrm>
          <a:prstGeom prst="rect">
            <a:avLst/>
          </a:prstGeom>
        </p:spPr>
        <p:txBody>
          <a:bodyPr/>
          <a:lstStyle>
            <a:lvl1pPr marL="0" indent="0" algn="l" defTabSz="457200" rtl="0" eaLnBrk="1" latinLnBrk="0" hangingPunct="1">
              <a:lnSpc>
                <a:spcPts val="2800"/>
              </a:lnSpc>
              <a:spcBef>
                <a:spcPct val="0"/>
              </a:spcBef>
              <a:buNone/>
              <a:defRPr lang="it-IT" sz="2000" b="0" kern="1200" cap="none" baseline="0" dirty="0">
                <a:solidFill>
                  <a:srgbClr val="24509A"/>
                </a:solidFill>
                <a:latin typeface="Arial"/>
                <a:ea typeface="+mj-ea"/>
                <a:cs typeface="Arial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it-IT" dirty="0" smtClean="0"/>
              <a:t>Fare clic per modificare il sottotitolo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812030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70408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5300" y="1935480"/>
            <a:ext cx="8915400" cy="4389120"/>
          </a:xfrm>
          <a:prstGeom prst="rect">
            <a:avLst/>
          </a:prstGeo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95300" y="6356351"/>
            <a:ext cx="23114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889250" y="6356351"/>
            <a:ext cx="36322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45032-B422-4906-BCB7-5C9CC27FCDBF}" type="slidenum">
              <a:rPr lang="en-GB" smtClean="0"/>
              <a:pPr/>
              <a:t>‹N›</a:t>
            </a:fld>
            <a:endParaRPr lang="en-GB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704088"/>
            <a:ext cx="8997950" cy="1143000"/>
          </a:xfrm>
          <a:prstGeom prst="rect">
            <a:avLst/>
          </a:prstGeo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95300" y="6356351"/>
            <a:ext cx="23114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889250" y="6356351"/>
            <a:ext cx="36322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45032-B422-4906-BCB7-5C9CC27FCDBF}" type="slidenum">
              <a:rPr lang="en-GB" smtClean="0"/>
              <a:pPr/>
              <a:t>‹N›</a:t>
            </a:fld>
            <a:endParaRPr lang="en-GB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742950" y="2130426"/>
            <a:ext cx="8420100" cy="1470025"/>
          </a:xfrm>
          <a:prstGeom prst="rect">
            <a:avLst/>
          </a:prstGeo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>
          <a:xfrm>
            <a:off x="495300" y="6356351"/>
            <a:ext cx="2311400" cy="365125"/>
          </a:xfrm>
          <a:prstGeom prst="rect">
            <a:avLst/>
          </a:prstGeom>
        </p:spPr>
        <p:txBody>
          <a:bodyPr/>
          <a:lstStyle/>
          <a:p>
            <a:fld id="{FB0CC2EF-CC7F-40AE-AFB5-07C5858D8493}" type="datetimeFigureOut">
              <a:rPr lang="it-IT" smtClean="0"/>
              <a:pPr/>
              <a:t>30/09/2025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3384550" y="6356351"/>
            <a:ext cx="31369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B834B-C75B-441E-B7C7-5AD94C960129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Only">
  <p:cSld name="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"/>
          <p:cNvSpPr>
            <a:spLocks noGrp="1"/>
          </p:cNvSpPr>
          <p:nvPr>
            <p:ph/>
          </p:nvPr>
        </p:nvSpPr>
        <p:spPr>
          <a:xfrm>
            <a:off x="495300" y="274639"/>
            <a:ext cx="89154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chartAndTx">
  <p:cSld name="Titolo, grafico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grafico 2"/>
          <p:cNvSpPr>
            <a:spLocks noGrp="1"/>
          </p:cNvSpPr>
          <p:nvPr>
            <p:ph type="chart" sz="half" idx="1"/>
          </p:nvPr>
        </p:nvSpPr>
        <p:spPr>
          <a:xfrm>
            <a:off x="495300" y="1600201"/>
            <a:ext cx="4375150" cy="4525963"/>
          </a:xfrm>
          <a:prstGeom prst="rect">
            <a:avLst/>
          </a:prstGeom>
        </p:spPr>
        <p:txBody>
          <a:bodyPr/>
          <a:lstStyle/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5035550" y="1600201"/>
            <a:ext cx="437515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Chart">
  <p:cSld name="Titolo, testo e grafi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42729" y="0"/>
            <a:ext cx="8420542" cy="979298"/>
          </a:xfrm>
          <a:prstGeom prst="rect">
            <a:avLst/>
          </a:prstGeo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sz="half" idx="1"/>
          </p:nvPr>
        </p:nvSpPr>
        <p:spPr>
          <a:xfrm>
            <a:off x="1485459" y="1468947"/>
            <a:ext cx="3536805" cy="433689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grafico 3"/>
          <p:cNvSpPr>
            <a:spLocks noGrp="1"/>
          </p:cNvSpPr>
          <p:nvPr>
            <p:ph type="chart" sz="half" idx="2"/>
          </p:nvPr>
        </p:nvSpPr>
        <p:spPr>
          <a:xfrm>
            <a:off x="5163735" y="1468947"/>
            <a:ext cx="3536805" cy="4336891"/>
          </a:xfrm>
          <a:prstGeom prst="rect">
            <a:avLst/>
          </a:prstGeom>
        </p:spPr>
        <p:txBody>
          <a:bodyPr/>
          <a:lstStyle/>
          <a:p>
            <a:pPr lvl="0"/>
            <a:endParaRPr lang="it-IT" noProof="0" smtClean="0"/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xfrm>
            <a:off x="7861908" y="6522825"/>
            <a:ext cx="1168619" cy="228795"/>
          </a:xfrm>
          <a:prstGeom prst="rect">
            <a:avLst/>
          </a:prstGeom>
          <a:ln/>
        </p:spPr>
        <p:txBody>
          <a:bodyPr lIns="80650" tIns="40325" rIns="80650" bIns="40325"/>
          <a:lstStyle>
            <a:lvl1pPr>
              <a:defRPr/>
            </a:lvl1pPr>
          </a:lstStyle>
          <a:p>
            <a:fld id="{CA62FF03-DB97-478B-9316-AB9FCD3807E2}" type="slidenum">
              <a:rPr lang="en-US"/>
              <a:pPr/>
              <a:t>‹N›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C4A63-4422-4E48-BD42-7AA48B653B07}" type="slidenum">
              <a:rPr lang="it-IT" smtClean="0">
                <a:solidFill>
                  <a:srgbClr val="133B9C">
                    <a:tint val="75000"/>
                  </a:srgbClr>
                </a:solidFill>
              </a:rPr>
              <a:pPr/>
              <a:t>‹N›</a:t>
            </a:fld>
            <a:endParaRPr lang="it-IT">
              <a:solidFill>
                <a:srgbClr val="133B9C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49055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numero diapositiva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BC4A63-4422-4E48-BD42-7AA48B653B07}" type="slidenum">
              <a:rPr lang="it-IT" smtClean="0">
                <a:solidFill>
                  <a:srgbClr val="133B9C">
                    <a:tint val="75000"/>
                  </a:srgbClr>
                </a:solidFill>
              </a:rPr>
              <a:pPr/>
              <a:t>‹N›</a:t>
            </a:fld>
            <a:endParaRPr lang="it-IT" dirty="0">
              <a:solidFill>
                <a:srgbClr val="133B9C">
                  <a:tint val="75000"/>
                </a:srgbClr>
              </a:solidFill>
            </a:endParaRPr>
          </a:p>
        </p:txBody>
      </p:sp>
      <p:sp>
        <p:nvSpPr>
          <p:cNvPr id="4" name="Titolo 1"/>
          <p:cNvSpPr>
            <a:spLocks noGrp="1"/>
          </p:cNvSpPr>
          <p:nvPr>
            <p:ph type="title" hasCustomPrompt="1"/>
          </p:nvPr>
        </p:nvSpPr>
        <p:spPr>
          <a:xfrm>
            <a:off x="1466400" y="332696"/>
            <a:ext cx="6953700" cy="360000"/>
          </a:xfrm>
          <a:prstGeom prst="rect">
            <a:avLst/>
          </a:prstGeom>
        </p:spPr>
        <p:txBody>
          <a:bodyPr/>
          <a:lstStyle>
            <a:lvl1pPr algn="l">
              <a:defRPr lang="it-IT" sz="2400" b="0" kern="1200" dirty="0">
                <a:solidFill>
                  <a:srgbClr val="24509A"/>
                </a:solidFill>
                <a:latin typeface="Arial"/>
                <a:ea typeface="+mn-ea"/>
                <a:cs typeface="Arial"/>
              </a:defRPr>
            </a:lvl1pPr>
          </a:lstStyle>
          <a:p>
            <a:pPr marL="0" lvl="0" indent="0" algn="l" defTabSz="457200" rtl="0" eaLnBrk="1" latinLnBrk="0" hangingPunct="1">
              <a:spcBef>
                <a:spcPct val="20000"/>
              </a:spcBef>
              <a:buFont typeface="Arial"/>
              <a:buNone/>
            </a:pPr>
            <a:r>
              <a:rPr lang="it-IT" dirty="0" smtClean="0"/>
              <a:t>Fare clic per modificare il titolo</a:t>
            </a:r>
            <a:endParaRPr lang="it-IT" dirty="0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11" hasCustomPrompt="1"/>
          </p:nvPr>
        </p:nvSpPr>
        <p:spPr>
          <a:xfrm>
            <a:off x="1466400" y="692736"/>
            <a:ext cx="6953700" cy="360000"/>
          </a:xfrm>
          <a:prstGeom prst="rect">
            <a:avLst/>
          </a:prstGeom>
        </p:spPr>
        <p:txBody>
          <a:bodyPr/>
          <a:lstStyle>
            <a:lvl1pPr marL="0" indent="0" algn="l" defTabSz="457200" rtl="0" eaLnBrk="1" latinLnBrk="0" hangingPunct="1">
              <a:lnSpc>
                <a:spcPts val="2800"/>
              </a:lnSpc>
              <a:spcBef>
                <a:spcPct val="0"/>
              </a:spcBef>
              <a:buNone/>
              <a:defRPr lang="it-IT" sz="2000" b="0" kern="1200" cap="none" baseline="0" dirty="0">
                <a:solidFill>
                  <a:srgbClr val="24509A"/>
                </a:solidFill>
                <a:latin typeface="Arial"/>
                <a:ea typeface="+mj-ea"/>
                <a:cs typeface="Arial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it-IT" dirty="0" smtClean="0"/>
              <a:t>Fare clic per modificare il sottotitolo</a:t>
            </a:r>
            <a:endParaRPr lang="it-IT" dirty="0"/>
          </a:p>
        </p:txBody>
      </p:sp>
      <p:sp>
        <p:nvSpPr>
          <p:cNvPr id="7" name="Segnaposto testo 2"/>
          <p:cNvSpPr>
            <a:spLocks noGrp="1"/>
          </p:cNvSpPr>
          <p:nvPr>
            <p:ph type="body" sz="quarter" idx="12" hasCustomPrompt="1"/>
          </p:nvPr>
        </p:nvSpPr>
        <p:spPr>
          <a:xfrm>
            <a:off x="351000" y="1692000"/>
            <a:ext cx="9051900" cy="4284000"/>
          </a:xfrm>
          <a:prstGeom prst="rect">
            <a:avLst/>
          </a:prstGeom>
        </p:spPr>
        <p:txBody>
          <a:bodyPr/>
          <a:lstStyle>
            <a:lvl1pPr marL="1260000" indent="182563">
              <a:lnSpc>
                <a:spcPts val="2100"/>
              </a:lnSpc>
              <a:buFont typeface="Wingdings" pitchFamily="2" charset="2"/>
              <a:buChar char="§"/>
              <a:defRPr sz="1400" baseline="0">
                <a:solidFill>
                  <a:srgbClr val="53565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620000" indent="-180000">
              <a:lnSpc>
                <a:spcPts val="2100"/>
              </a:lnSpc>
              <a:buClr>
                <a:srgbClr val="A8A9AD"/>
              </a:buClr>
              <a:buFont typeface="Arial" pitchFamily="34" charset="0"/>
              <a:buChar char="›"/>
              <a:defRPr sz="1200">
                <a:solidFill>
                  <a:srgbClr val="53565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800000" marR="0" indent="-180000" algn="l" defTabSz="914400" rtl="0" eaLnBrk="1" fontAlgn="auto" latinLnBrk="0" hangingPunct="1">
              <a:lnSpc>
                <a:spcPts val="2100"/>
              </a:lnSpc>
              <a:spcBef>
                <a:spcPct val="20000"/>
              </a:spcBef>
              <a:spcAft>
                <a:spcPts val="0"/>
              </a:spcAft>
              <a:buClr>
                <a:srgbClr val="A8A9AD"/>
              </a:buClr>
              <a:buSzTx/>
              <a:buFont typeface="Arial" pitchFamily="34" charset="0"/>
              <a:buChar char="−"/>
              <a:tabLst/>
              <a:defRPr sz="1000">
                <a:solidFill>
                  <a:srgbClr val="53565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800">
                <a:solidFill>
                  <a:srgbClr val="ADADA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800">
                <a:solidFill>
                  <a:srgbClr val="ADADA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marL="1260000" marR="0" lvl="0" indent="182563" defTabSz="914400" eaLnBrk="1" fontAlgn="auto" latinLnBrk="0" hangingPunct="1">
              <a:lnSpc>
                <a:spcPts val="2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it-IT" sz="1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53565A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Bullet</a:t>
            </a:r>
            <a:r>
              <a:rPr kumimoji="0" lang="it-IT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53565A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di 1° livello</a:t>
            </a:r>
          </a:p>
          <a:p>
            <a:pPr marL="1260000" marR="0" lvl="0" indent="182563" defTabSz="914400" eaLnBrk="1" fontAlgn="auto" latinLnBrk="0" hangingPunct="1">
              <a:lnSpc>
                <a:spcPts val="2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it-IT" sz="1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53565A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Bullet</a:t>
            </a:r>
            <a:r>
              <a:rPr kumimoji="0" lang="it-IT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53565A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di 1° livello</a:t>
            </a:r>
          </a:p>
          <a:p>
            <a:pPr marL="1620000" marR="0" lvl="1" indent="-180000" defTabSz="914400" eaLnBrk="1" fontAlgn="auto" latinLnBrk="0" hangingPunct="1">
              <a:lnSpc>
                <a:spcPts val="2100"/>
              </a:lnSpc>
              <a:spcBef>
                <a:spcPts val="0"/>
              </a:spcBef>
              <a:spcAft>
                <a:spcPts val="0"/>
              </a:spcAft>
              <a:buClr>
                <a:srgbClr val="A8A9AD"/>
              </a:buClr>
              <a:buSzTx/>
              <a:buFont typeface="Arial" pitchFamily="34" charset="0"/>
              <a:buChar char="›"/>
              <a:tabLst/>
              <a:defRPr/>
            </a:pPr>
            <a:r>
              <a:rPr kumimoji="0" lang="it-IT" sz="1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53565A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Bullet</a:t>
            </a:r>
            <a:r>
              <a:rPr kumimoji="0" lang="it-IT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53565A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di 2° livello</a:t>
            </a:r>
          </a:p>
          <a:p>
            <a:pPr marL="1620000" marR="0" lvl="1" indent="-180000" defTabSz="914400" eaLnBrk="1" fontAlgn="auto" latinLnBrk="0" hangingPunct="1">
              <a:lnSpc>
                <a:spcPts val="2100"/>
              </a:lnSpc>
              <a:spcBef>
                <a:spcPts val="0"/>
              </a:spcBef>
              <a:spcAft>
                <a:spcPts val="0"/>
              </a:spcAft>
              <a:buClr>
                <a:srgbClr val="A8A9AD"/>
              </a:buClr>
              <a:buSzTx/>
              <a:buFont typeface="Arial" pitchFamily="34" charset="0"/>
              <a:buChar char="›"/>
              <a:tabLst/>
              <a:defRPr/>
            </a:pPr>
            <a:r>
              <a:rPr kumimoji="0" lang="it-IT" sz="1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53565A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Bullet</a:t>
            </a:r>
            <a:r>
              <a:rPr kumimoji="0" lang="it-IT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53565A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di 2° livello</a:t>
            </a:r>
          </a:p>
          <a:p>
            <a:pPr marL="1800000" marR="0" lvl="2" indent="-180000" algn="l" defTabSz="914400" rtl="0" eaLnBrk="1" fontAlgn="auto" latinLnBrk="0" hangingPunct="1">
              <a:lnSpc>
                <a:spcPts val="2100"/>
              </a:lnSpc>
              <a:spcBef>
                <a:spcPct val="20000"/>
              </a:spcBef>
              <a:spcAft>
                <a:spcPts val="0"/>
              </a:spcAft>
              <a:buClr>
                <a:srgbClr val="A8A9AD"/>
              </a:buClr>
              <a:buSzTx/>
              <a:buFont typeface="Arial" pitchFamily="34" charset="0"/>
              <a:buChar char="−"/>
              <a:tabLst/>
              <a:defRPr/>
            </a:pPr>
            <a:r>
              <a:rPr kumimoji="0" lang="it-IT" sz="1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53565A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Bullet</a:t>
            </a:r>
            <a:r>
              <a:rPr kumimoji="0" lang="it-IT" sz="1000" b="0" i="0" u="none" strike="noStrike" kern="0" cap="none" spc="0" normalizeH="0" baseline="0" noProof="0" dirty="0" smtClean="0">
                <a:ln>
                  <a:noFill/>
                </a:ln>
                <a:solidFill>
                  <a:srgbClr val="53565A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di 3° livello</a:t>
            </a:r>
          </a:p>
          <a:p>
            <a:pPr marL="1800000" marR="0" lvl="2" indent="-180000" algn="l" defTabSz="914400" rtl="0" eaLnBrk="1" fontAlgn="auto" latinLnBrk="0" hangingPunct="1">
              <a:lnSpc>
                <a:spcPts val="2100"/>
              </a:lnSpc>
              <a:spcBef>
                <a:spcPct val="20000"/>
              </a:spcBef>
              <a:spcAft>
                <a:spcPts val="0"/>
              </a:spcAft>
              <a:buClr>
                <a:srgbClr val="A8A9AD"/>
              </a:buClr>
              <a:buSzTx/>
              <a:buFont typeface="Arial" pitchFamily="34" charset="0"/>
              <a:buChar char="−"/>
              <a:tabLst/>
              <a:defRPr/>
            </a:pPr>
            <a:r>
              <a:rPr kumimoji="0" lang="it-IT" sz="1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53565A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Bullet</a:t>
            </a:r>
            <a:r>
              <a:rPr kumimoji="0" lang="it-IT" sz="1000" b="0" i="0" u="none" strike="noStrike" kern="0" cap="none" spc="0" normalizeH="0" baseline="0" noProof="0" dirty="0" smtClean="0">
                <a:ln>
                  <a:noFill/>
                </a:ln>
                <a:solidFill>
                  <a:srgbClr val="53565A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di 2° livello</a:t>
            </a:r>
          </a:p>
          <a:p>
            <a:pPr marL="1800000" marR="0" lvl="2" indent="-180000" algn="l" defTabSz="914400" rtl="0" eaLnBrk="1" fontAlgn="auto" latinLnBrk="0" hangingPunct="1">
              <a:lnSpc>
                <a:spcPts val="2100"/>
              </a:lnSpc>
              <a:spcBef>
                <a:spcPct val="20000"/>
              </a:spcBef>
              <a:spcAft>
                <a:spcPts val="0"/>
              </a:spcAft>
              <a:buClr>
                <a:srgbClr val="A8A9AD"/>
              </a:buClr>
              <a:buSzTx/>
              <a:buFont typeface="Arial" pitchFamily="34" charset="0"/>
              <a:buChar char="−"/>
              <a:tabLst/>
              <a:defRPr/>
            </a:pPr>
            <a:endParaRPr kumimoji="0" lang="it-IT" sz="1000" b="0" i="0" u="none" strike="noStrike" kern="0" cap="none" spc="0" normalizeH="0" baseline="0" noProof="0" dirty="0" smtClean="0">
              <a:ln>
                <a:noFill/>
              </a:ln>
              <a:solidFill>
                <a:srgbClr val="53565A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mmag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434109" y="1808821"/>
            <a:ext cx="8976591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rgbClr val="53565A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 dirty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C4A63-4422-4E48-BD42-7AA48B653B07}" type="slidenum">
              <a:rPr lang="it-IT" smtClean="0">
                <a:solidFill>
                  <a:srgbClr val="133B9C">
                    <a:tint val="75000"/>
                  </a:srgbClr>
                </a:solidFill>
              </a:rPr>
              <a:pPr/>
              <a:t>‹N›</a:t>
            </a:fld>
            <a:endParaRPr lang="it-IT">
              <a:solidFill>
                <a:srgbClr val="133B9C">
                  <a:tint val="75000"/>
                </a:srgbClr>
              </a:solidFill>
            </a:endParaRPr>
          </a:p>
        </p:txBody>
      </p:sp>
      <p:sp>
        <p:nvSpPr>
          <p:cNvPr id="9" name="Titolo 1"/>
          <p:cNvSpPr>
            <a:spLocks noGrp="1"/>
          </p:cNvSpPr>
          <p:nvPr>
            <p:ph type="title" hasCustomPrompt="1"/>
          </p:nvPr>
        </p:nvSpPr>
        <p:spPr>
          <a:xfrm>
            <a:off x="1466400" y="332696"/>
            <a:ext cx="6953700" cy="360000"/>
          </a:xfrm>
          <a:prstGeom prst="rect">
            <a:avLst/>
          </a:prstGeom>
        </p:spPr>
        <p:txBody>
          <a:bodyPr/>
          <a:lstStyle>
            <a:lvl1pPr algn="l">
              <a:defRPr lang="it-IT" sz="2400" b="0" kern="1200" dirty="0">
                <a:solidFill>
                  <a:srgbClr val="24509A"/>
                </a:solidFill>
                <a:latin typeface="Arial"/>
                <a:ea typeface="+mn-ea"/>
                <a:cs typeface="Arial"/>
              </a:defRPr>
            </a:lvl1pPr>
          </a:lstStyle>
          <a:p>
            <a:pPr marL="0" lvl="0" indent="0" algn="l" defTabSz="457200" rtl="0" eaLnBrk="1" latinLnBrk="0" hangingPunct="1">
              <a:spcBef>
                <a:spcPct val="20000"/>
              </a:spcBef>
              <a:buFont typeface="Arial"/>
              <a:buNone/>
            </a:pPr>
            <a:r>
              <a:rPr lang="it-IT" dirty="0" smtClean="0"/>
              <a:t>Fare clic per modificare il titolo</a:t>
            </a:r>
            <a:endParaRPr lang="it-IT" dirty="0"/>
          </a:p>
        </p:txBody>
      </p:sp>
      <p:sp>
        <p:nvSpPr>
          <p:cNvPr id="10" name="Segnaposto testo 4"/>
          <p:cNvSpPr>
            <a:spLocks noGrp="1"/>
          </p:cNvSpPr>
          <p:nvPr>
            <p:ph type="body" sz="quarter" idx="11" hasCustomPrompt="1"/>
          </p:nvPr>
        </p:nvSpPr>
        <p:spPr>
          <a:xfrm>
            <a:off x="1466400" y="692736"/>
            <a:ext cx="6953700" cy="360000"/>
          </a:xfrm>
          <a:prstGeom prst="rect">
            <a:avLst/>
          </a:prstGeom>
        </p:spPr>
        <p:txBody>
          <a:bodyPr/>
          <a:lstStyle>
            <a:lvl1pPr marL="0" indent="0" algn="l" defTabSz="457200" rtl="0" eaLnBrk="1" latinLnBrk="0" hangingPunct="1">
              <a:lnSpc>
                <a:spcPts val="2800"/>
              </a:lnSpc>
              <a:spcBef>
                <a:spcPct val="0"/>
              </a:spcBef>
              <a:buNone/>
              <a:defRPr lang="it-IT" sz="2000" b="0" kern="1200" cap="none" baseline="0" dirty="0">
                <a:solidFill>
                  <a:srgbClr val="24509A"/>
                </a:solidFill>
                <a:latin typeface="Arial"/>
                <a:ea typeface="+mj-ea"/>
                <a:cs typeface="Arial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it-IT" dirty="0" smtClean="0"/>
              <a:t>Fare clic per modificare il sottotitolo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81203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opert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/>
          <p:cNvSpPr/>
          <p:nvPr userDrawn="1"/>
        </p:nvSpPr>
        <p:spPr>
          <a:xfrm>
            <a:off x="421929" y="338667"/>
            <a:ext cx="5098491" cy="4706299"/>
          </a:xfrm>
          <a:prstGeom prst="rect">
            <a:avLst/>
          </a:prstGeom>
          <a:noFill/>
          <a:ln w="28575" cmpd="sng">
            <a:solidFill>
              <a:srgbClr val="00369C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endParaRPr lang="it-IT">
              <a:ln w="28575" cmpd="sng">
                <a:solidFill>
                  <a:schemeClr val="tx1"/>
                </a:solidFill>
              </a:ln>
              <a:solidFill>
                <a:srgbClr val="24509A"/>
              </a:solidFill>
            </a:endParaRPr>
          </a:p>
        </p:txBody>
      </p:sp>
      <p:sp>
        <p:nvSpPr>
          <p:cNvPr id="6" name="Rettangolo 5"/>
          <p:cNvSpPr/>
          <p:nvPr userDrawn="1"/>
        </p:nvSpPr>
        <p:spPr>
          <a:xfrm>
            <a:off x="5596813" y="5115001"/>
            <a:ext cx="1508725" cy="1392669"/>
          </a:xfrm>
          <a:prstGeom prst="rect">
            <a:avLst/>
          </a:prstGeom>
          <a:noFill/>
          <a:ln w="28575" cmpd="sng">
            <a:solidFill>
              <a:srgbClr val="1BB158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endParaRPr lang="it-IT" dirty="0">
              <a:ln w="38100" cmpd="sng">
                <a:solidFill>
                  <a:schemeClr val="tx1"/>
                </a:solidFill>
              </a:ln>
              <a:solidFill>
                <a:srgbClr val="DF6426"/>
              </a:solidFill>
            </a:endParaRPr>
          </a:p>
        </p:txBody>
      </p:sp>
      <p:sp>
        <p:nvSpPr>
          <p:cNvPr id="8" name="Segnaposto testo 2"/>
          <p:cNvSpPr>
            <a:spLocks noGrp="1"/>
          </p:cNvSpPr>
          <p:nvPr>
            <p:ph type="body" idx="1" hasCustomPrompt="1"/>
          </p:nvPr>
        </p:nvSpPr>
        <p:spPr>
          <a:xfrm>
            <a:off x="638758" y="486554"/>
            <a:ext cx="4611685" cy="3025468"/>
          </a:xfrm>
          <a:prstGeom prst="rect">
            <a:avLst/>
          </a:prstGeom>
        </p:spPr>
        <p:txBody>
          <a:bodyPr bIns="0" anchor="t" anchorCtr="0">
            <a:noAutofit/>
          </a:bodyPr>
          <a:lstStyle>
            <a:lvl1pPr marL="0" indent="0">
              <a:lnSpc>
                <a:spcPts val="3200"/>
              </a:lnSpc>
              <a:buNone/>
              <a:defRPr sz="2800" b="0" baseline="0">
                <a:solidFill>
                  <a:srgbClr val="24509A"/>
                </a:solidFill>
                <a:latin typeface="Arial"/>
                <a:cs typeface="Arial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dirty="0" smtClean="0"/>
              <a:t>Fare clic per digitare il titolo della presentazione</a:t>
            </a:r>
          </a:p>
        </p:txBody>
      </p:sp>
      <p:sp>
        <p:nvSpPr>
          <p:cNvPr id="9" name="Segnaposto testo 2"/>
          <p:cNvSpPr>
            <a:spLocks noGrp="1"/>
          </p:cNvSpPr>
          <p:nvPr>
            <p:ph type="body" idx="10" hasCustomPrompt="1"/>
          </p:nvPr>
        </p:nvSpPr>
        <p:spPr>
          <a:xfrm>
            <a:off x="638758" y="4276647"/>
            <a:ext cx="4611685" cy="576697"/>
          </a:xfrm>
          <a:prstGeom prst="rect">
            <a:avLst/>
          </a:prstGeom>
        </p:spPr>
        <p:txBody>
          <a:bodyPr bIns="0" anchor="t" anchorCtr="0">
            <a:noAutofit/>
          </a:bodyPr>
          <a:lstStyle>
            <a:lvl1pPr marL="0" indent="0">
              <a:lnSpc>
                <a:spcPts val="3200"/>
              </a:lnSpc>
              <a:buNone/>
              <a:defRPr sz="2000" baseline="0">
                <a:solidFill>
                  <a:srgbClr val="1BB158"/>
                </a:solidFill>
                <a:latin typeface="Arial"/>
                <a:cs typeface="Arial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dirty="0" smtClean="0"/>
              <a:t>Città, mese 2014</a:t>
            </a:r>
          </a:p>
        </p:txBody>
      </p:sp>
      <p:pic>
        <p:nvPicPr>
          <p:cNvPr id="12" name="Picture 3" descr="ww"/>
          <p:cNvPicPr>
            <a:picLocks noChangeArrowheads="1"/>
          </p:cNvPicPr>
          <p:nvPr userDrawn="1"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7150880" y="3627645"/>
            <a:ext cx="1521000" cy="140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4657744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 userDrawn="1"/>
        </p:nvSpPr>
        <p:spPr>
          <a:xfrm>
            <a:off x="421351" y="338141"/>
            <a:ext cx="5099182" cy="4706937"/>
          </a:xfrm>
          <a:prstGeom prst="rect">
            <a:avLst/>
          </a:prstGeom>
          <a:noFill/>
          <a:ln w="28575" cmpd="sng">
            <a:solidFill>
              <a:srgbClr val="0033A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>
              <a:ln w="28575" cmpd="sng">
                <a:solidFill>
                  <a:prstClr val="black"/>
                </a:solidFill>
              </a:ln>
              <a:solidFill>
                <a:srgbClr val="24509A"/>
              </a:solidFill>
            </a:endParaRPr>
          </a:p>
        </p:txBody>
      </p:sp>
      <p:sp>
        <p:nvSpPr>
          <p:cNvPr id="5" name="Rettangolo 4"/>
          <p:cNvSpPr/>
          <p:nvPr userDrawn="1"/>
        </p:nvSpPr>
        <p:spPr>
          <a:xfrm>
            <a:off x="5596210" y="5114925"/>
            <a:ext cx="1509977" cy="1392238"/>
          </a:xfrm>
          <a:prstGeom prst="rect">
            <a:avLst/>
          </a:prstGeom>
          <a:noFill/>
          <a:ln w="28575" cmpd="sng">
            <a:solidFill>
              <a:srgbClr val="1BB158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 dirty="0">
              <a:ln w="38100" cmpd="sng">
                <a:solidFill>
                  <a:prstClr val="black"/>
                </a:solidFill>
              </a:ln>
              <a:solidFill>
                <a:srgbClr val="DF6426"/>
              </a:solidFill>
            </a:endParaRPr>
          </a:p>
        </p:txBody>
      </p:sp>
      <p:pic>
        <p:nvPicPr>
          <p:cNvPr id="7" name="marchio_enel_2.jpg" descr="/Users/mario/Lavori/Enel/enel ppt/PPT 2/marchio_enel_2.jpg"/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 bwMode="auto">
          <a:xfrm>
            <a:off x="7150902" y="3627438"/>
            <a:ext cx="1535773" cy="1417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Segnaposto testo 5"/>
          <p:cNvSpPr>
            <a:spLocks noGrp="1"/>
          </p:cNvSpPr>
          <p:nvPr>
            <p:ph type="body" sz="quarter" idx="10" hasCustomPrompt="1"/>
          </p:nvPr>
        </p:nvSpPr>
        <p:spPr>
          <a:xfrm>
            <a:off x="421351" y="3933825"/>
            <a:ext cx="5099182" cy="1111250"/>
          </a:xfrm>
          <a:prstGeom prst="rect">
            <a:avLst/>
          </a:prstGeom>
        </p:spPr>
        <p:txBody>
          <a:bodyPr lIns="180000" tIns="180000" rIns="180000" bIns="180000"/>
          <a:lstStyle>
            <a:lvl1pPr marL="0" indent="0">
              <a:buNone/>
              <a:defRPr sz="2000" baseline="0">
                <a:solidFill>
                  <a:srgbClr val="1BB15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it-IT" dirty="0" smtClean="0"/>
              <a:t>Città, giorno mese anno</a:t>
            </a:r>
          </a:p>
        </p:txBody>
      </p:sp>
      <p:sp>
        <p:nvSpPr>
          <p:cNvPr id="12" name="Titolo 1"/>
          <p:cNvSpPr>
            <a:spLocks noGrp="1"/>
          </p:cNvSpPr>
          <p:nvPr>
            <p:ph type="title" hasCustomPrompt="1"/>
          </p:nvPr>
        </p:nvSpPr>
        <p:spPr>
          <a:xfrm>
            <a:off x="421929" y="348218"/>
            <a:ext cx="5098491" cy="3356621"/>
          </a:xfrm>
          <a:prstGeom prst="rect">
            <a:avLst/>
          </a:prstGeom>
        </p:spPr>
        <p:txBody>
          <a:bodyPr lIns="180000" tIns="180000" rIns="180000" bIns="180000"/>
          <a:lstStyle>
            <a:lvl1pPr algn="l">
              <a:defRPr sz="2800" baseline="0">
                <a:solidFill>
                  <a:srgbClr val="0033A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it-IT" dirty="0" smtClean="0"/>
              <a:t>Titolo presentazione</a:t>
            </a:r>
            <a:endParaRPr lang="it-IT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 single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ottotitolo 2"/>
          <p:cNvSpPr txBox="1">
            <a:spLocks/>
          </p:cNvSpPr>
          <p:nvPr userDrawn="1"/>
        </p:nvSpPr>
        <p:spPr>
          <a:xfrm>
            <a:off x="352560" y="1692278"/>
            <a:ext cx="9051263" cy="4283075"/>
          </a:xfrm>
          <a:prstGeom prst="rect">
            <a:avLst/>
          </a:prstGeom>
        </p:spPr>
        <p:txBody>
          <a:bodyPr tIns="0"/>
          <a:lstStyle>
            <a:lvl1pPr marL="0" indent="0" algn="l" defTabSz="914400" rtl="0" eaLnBrk="1" latinLnBrk="0" hangingPunct="1">
              <a:lnSpc>
                <a:spcPts val="2800"/>
              </a:lnSpc>
              <a:spcBef>
                <a:spcPct val="200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200" fontAlgn="auto">
              <a:spcAft>
                <a:spcPts val="0"/>
              </a:spcAft>
              <a:buFont typeface="Arial"/>
              <a:buNone/>
              <a:defRPr/>
            </a:pPr>
            <a:endParaRPr lang="it-IT" dirty="0">
              <a:solidFill>
                <a:prstClr val="black">
                  <a:tint val="75000"/>
                </a:prstClr>
              </a:solidFill>
              <a:cs typeface="Arial"/>
            </a:endParaRPr>
          </a:p>
        </p:txBody>
      </p:sp>
      <p:sp>
        <p:nvSpPr>
          <p:cNvPr id="3" name="Segnaposto testo 2"/>
          <p:cNvSpPr>
            <a:spLocks noGrp="1"/>
          </p:cNvSpPr>
          <p:nvPr>
            <p:ph type="body" sz="quarter" idx="10" hasCustomPrompt="1"/>
          </p:nvPr>
        </p:nvSpPr>
        <p:spPr>
          <a:xfrm>
            <a:off x="351000" y="1692000"/>
            <a:ext cx="9051900" cy="42840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800"/>
              </a:lnSpc>
              <a:buNone/>
              <a:defRPr sz="1800" baseline="0">
                <a:solidFill>
                  <a:srgbClr val="53565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800">
                <a:solidFill>
                  <a:srgbClr val="ADADA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solidFill>
                  <a:srgbClr val="ADADA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800">
                <a:solidFill>
                  <a:srgbClr val="ADADA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800">
                <a:solidFill>
                  <a:srgbClr val="ADADA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it-IT" dirty="0" smtClean="0"/>
              <a:t> Testo su una colonna</a:t>
            </a:r>
          </a:p>
        </p:txBody>
      </p:sp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>
          <a:xfrm>
            <a:off x="1466400" y="332696"/>
            <a:ext cx="6953700" cy="360000"/>
          </a:xfrm>
          <a:prstGeom prst="rect">
            <a:avLst/>
          </a:prstGeom>
        </p:spPr>
        <p:txBody>
          <a:bodyPr/>
          <a:lstStyle>
            <a:lvl1pPr algn="l">
              <a:defRPr lang="it-IT" sz="2400" b="0" kern="1200" dirty="0">
                <a:solidFill>
                  <a:srgbClr val="0033A0"/>
                </a:solidFill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it-IT" dirty="0" smtClean="0"/>
              <a:t>Titolo</a:t>
            </a:r>
            <a:endParaRPr lang="it-IT" dirty="0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11" hasCustomPrompt="1"/>
          </p:nvPr>
        </p:nvSpPr>
        <p:spPr>
          <a:xfrm>
            <a:off x="1466400" y="692736"/>
            <a:ext cx="6953700" cy="360000"/>
          </a:xfrm>
          <a:prstGeom prst="rect">
            <a:avLst/>
          </a:prstGeom>
        </p:spPr>
        <p:txBody>
          <a:bodyPr/>
          <a:lstStyle>
            <a:lvl1pPr marL="0" indent="0" algn="l" defTabSz="457200" rtl="0" eaLnBrk="1" latinLnBrk="0" hangingPunct="1">
              <a:lnSpc>
                <a:spcPts val="2800"/>
              </a:lnSpc>
              <a:spcBef>
                <a:spcPct val="0"/>
              </a:spcBef>
              <a:buNone/>
              <a:defRPr lang="it-IT" sz="2000" b="0" kern="1200" cap="none" baseline="0" dirty="0">
                <a:solidFill>
                  <a:srgbClr val="0033A0"/>
                </a:solidFill>
                <a:latin typeface="Arial"/>
                <a:ea typeface="+mj-ea"/>
                <a:cs typeface="Arial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it-IT" dirty="0" smtClean="0"/>
              <a:t>Sottotitolo</a:t>
            </a: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>
              <a:defRPr sz="1200">
                <a:solidFill>
                  <a:srgbClr val="A8A9AD"/>
                </a:solidFill>
              </a:defRPr>
            </a:lvl1pPr>
          </a:lstStyle>
          <a:p>
            <a:pPr>
              <a:defRPr/>
            </a:pPr>
            <a:fld id="{200CA9A3-9FF2-47CF-8C5F-52462FBD7B1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728899" y="6356365"/>
            <a:ext cx="68180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+mj-lt"/>
                <a:cs typeface="Arial"/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fld id="{80BC4A63-4422-4E48-BD42-7AA48B653B07}" type="slidenum">
              <a:rPr lang="it-IT" smtClean="0">
                <a:solidFill>
                  <a:srgbClr val="133B9C">
                    <a:tint val="75000"/>
                  </a:srgbClr>
                </a:solidFill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t>‹N›</a:t>
            </a:fld>
            <a:endParaRPr lang="it-IT" dirty="0">
              <a:solidFill>
                <a:srgbClr val="133B9C">
                  <a:tint val="75000"/>
                </a:srgbClr>
              </a:solidFill>
            </a:endParaRPr>
          </a:p>
        </p:txBody>
      </p:sp>
      <p:sp>
        <p:nvSpPr>
          <p:cNvPr id="8" name="Rettangolo 7"/>
          <p:cNvSpPr/>
          <p:nvPr userDrawn="1"/>
        </p:nvSpPr>
        <p:spPr>
          <a:xfrm>
            <a:off x="421930" y="338669"/>
            <a:ext cx="757091" cy="698853"/>
          </a:xfrm>
          <a:prstGeom prst="rect">
            <a:avLst/>
          </a:prstGeom>
          <a:noFill/>
          <a:ln w="19050" cmpd="sng">
            <a:solidFill>
              <a:srgbClr val="24509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it-IT">
              <a:ln w="28575" cmpd="sng">
                <a:solidFill>
                  <a:srgbClr val="133B9C"/>
                </a:solidFill>
              </a:ln>
              <a:solidFill>
                <a:srgbClr val="FFFFFF"/>
              </a:solidFill>
            </a:endParaRPr>
          </a:p>
        </p:txBody>
      </p:sp>
      <p:sp>
        <p:nvSpPr>
          <p:cNvPr id="9" name="Rettangolo 8"/>
          <p:cNvSpPr/>
          <p:nvPr userDrawn="1"/>
        </p:nvSpPr>
        <p:spPr>
          <a:xfrm>
            <a:off x="833585" y="1103553"/>
            <a:ext cx="345435" cy="318863"/>
          </a:xfrm>
          <a:prstGeom prst="rect">
            <a:avLst/>
          </a:prstGeom>
          <a:noFill/>
          <a:ln w="19050" cmpd="sng">
            <a:solidFill>
              <a:srgbClr val="1BB158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it-IT" dirty="0">
              <a:ln w="38100" cmpd="sng">
                <a:solidFill>
                  <a:srgbClr val="133B9C"/>
                </a:solidFill>
              </a:ln>
              <a:solidFill>
                <a:srgbClr val="FFFFFF"/>
              </a:solidFill>
            </a:endParaRPr>
          </a:p>
        </p:txBody>
      </p:sp>
      <p:pic>
        <p:nvPicPr>
          <p:cNvPr id="11" name="Picture 3" descr="ww"/>
          <p:cNvPicPr>
            <a:picLocks noChangeArrowheads="1"/>
          </p:cNvPicPr>
          <p:nvPr userDrawn="1"/>
        </p:nvPicPr>
        <p:blipFill>
          <a:blip r:embed="rId28" cstate="email"/>
          <a:srcRect/>
          <a:stretch>
            <a:fillRect/>
          </a:stretch>
        </p:blipFill>
        <p:spPr bwMode="auto">
          <a:xfrm>
            <a:off x="8657843" y="359977"/>
            <a:ext cx="741000" cy="682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040344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1" r:id="rId1"/>
    <p:sldLayoutId id="2147483772" r:id="rId2"/>
    <p:sldLayoutId id="2147483773" r:id="rId3"/>
    <p:sldLayoutId id="2147483774" r:id="rId4"/>
    <p:sldLayoutId id="2147483775" r:id="rId5"/>
    <p:sldLayoutId id="2147483776" r:id="rId6"/>
    <p:sldLayoutId id="2147483806" r:id="rId7"/>
    <p:sldLayoutId id="2147483753" r:id="rId8"/>
    <p:sldLayoutId id="2147483755" r:id="rId9"/>
    <p:sldLayoutId id="2147483756" r:id="rId10"/>
    <p:sldLayoutId id="2147483757" r:id="rId11"/>
    <p:sldLayoutId id="2147483758" r:id="rId12"/>
    <p:sldLayoutId id="2147483759" r:id="rId13"/>
    <p:sldLayoutId id="2147483760" r:id="rId14"/>
    <p:sldLayoutId id="2147483761" r:id="rId15"/>
    <p:sldLayoutId id="2147483762" r:id="rId16"/>
    <p:sldLayoutId id="2147483763" r:id="rId17"/>
    <p:sldLayoutId id="2147483764" r:id="rId18"/>
    <p:sldLayoutId id="2147483765" r:id="rId19"/>
    <p:sldLayoutId id="2147483766" r:id="rId20"/>
    <p:sldLayoutId id="2147483767" r:id="rId21"/>
    <p:sldLayoutId id="2147483745" r:id="rId22"/>
    <p:sldLayoutId id="2147483747" r:id="rId23"/>
    <p:sldLayoutId id="2147483749" r:id="rId24"/>
    <p:sldLayoutId id="2147483814" r:id="rId25"/>
    <p:sldLayoutId id="2147483816" r:id="rId26"/>
  </p:sldLayoutIdLst>
  <p:hf hdr="0" ftr="0" dt="0"/>
  <p:txStyles>
    <p:titleStyle>
      <a:lvl1pPr algn="l" defTabSz="457200" rtl="0" eaLnBrk="1" latinLnBrk="0" hangingPunct="1">
        <a:lnSpc>
          <a:spcPts val="2800"/>
        </a:lnSpc>
        <a:spcBef>
          <a:spcPct val="0"/>
        </a:spcBef>
        <a:buNone/>
        <a:defRPr sz="2400" kern="1200">
          <a:solidFill>
            <a:srgbClr val="24509A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rgbClr val="24509A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rgbClr val="24509A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rgbClr val="24509A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rgbClr val="24509A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rgbClr val="24509A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728895" y="6356353"/>
            <a:ext cx="68180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+mj-lt"/>
                <a:cs typeface="Arial"/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fld id="{80BC4A63-4422-4E48-BD42-7AA48B653B07}" type="slidenum">
              <a:rPr lang="it-IT" smtClean="0">
                <a:solidFill>
                  <a:srgbClr val="133B9C">
                    <a:tint val="75000"/>
                  </a:srgbClr>
                </a:solidFill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t>‹N›</a:t>
            </a:fld>
            <a:endParaRPr lang="it-IT" dirty="0">
              <a:solidFill>
                <a:srgbClr val="133B9C">
                  <a:tint val="75000"/>
                </a:srgbClr>
              </a:solidFill>
            </a:endParaRPr>
          </a:p>
        </p:txBody>
      </p:sp>
      <p:sp>
        <p:nvSpPr>
          <p:cNvPr id="8" name="Rettangolo 7"/>
          <p:cNvSpPr/>
          <p:nvPr userDrawn="1"/>
        </p:nvSpPr>
        <p:spPr>
          <a:xfrm>
            <a:off x="421923" y="338669"/>
            <a:ext cx="757091" cy="698853"/>
          </a:xfrm>
          <a:prstGeom prst="rect">
            <a:avLst/>
          </a:prstGeom>
          <a:noFill/>
          <a:ln w="19050" cmpd="sng">
            <a:solidFill>
              <a:srgbClr val="24509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it-IT">
              <a:ln w="28575" cmpd="sng">
                <a:solidFill>
                  <a:srgbClr val="133B9C"/>
                </a:solidFill>
              </a:ln>
              <a:solidFill>
                <a:srgbClr val="FFFFFF"/>
              </a:solidFill>
            </a:endParaRPr>
          </a:p>
        </p:txBody>
      </p:sp>
      <p:sp>
        <p:nvSpPr>
          <p:cNvPr id="9" name="Rettangolo 8"/>
          <p:cNvSpPr/>
          <p:nvPr userDrawn="1"/>
        </p:nvSpPr>
        <p:spPr>
          <a:xfrm>
            <a:off x="833579" y="1103541"/>
            <a:ext cx="345435" cy="318863"/>
          </a:xfrm>
          <a:prstGeom prst="rect">
            <a:avLst/>
          </a:prstGeom>
          <a:noFill/>
          <a:ln w="19050" cmpd="sng">
            <a:solidFill>
              <a:srgbClr val="1BB158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it-IT" dirty="0">
              <a:ln w="38100" cmpd="sng">
                <a:solidFill>
                  <a:srgbClr val="133B9C"/>
                </a:solidFill>
              </a:ln>
              <a:solidFill>
                <a:srgbClr val="FFFFFF"/>
              </a:solidFill>
            </a:endParaRPr>
          </a:p>
        </p:txBody>
      </p:sp>
      <p:pic>
        <p:nvPicPr>
          <p:cNvPr id="11" name="Picture 3" descr="ww"/>
          <p:cNvPicPr>
            <a:picLocks noChangeArrowheads="1"/>
          </p:cNvPicPr>
          <p:nvPr userDrawn="1"/>
        </p:nvPicPr>
        <p:blipFill>
          <a:blip r:embed="rId14" cstate="email"/>
          <a:srcRect/>
          <a:stretch>
            <a:fillRect/>
          </a:stretch>
        </p:blipFill>
        <p:spPr bwMode="auto">
          <a:xfrm>
            <a:off x="8657843" y="359976"/>
            <a:ext cx="741000" cy="682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040344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9" r:id="rId1"/>
    <p:sldLayoutId id="2147483800" r:id="rId2"/>
    <p:sldLayoutId id="2147483801" r:id="rId3"/>
    <p:sldLayoutId id="2147483802" r:id="rId4"/>
    <p:sldLayoutId id="2147483803" r:id="rId5"/>
    <p:sldLayoutId id="2147483804" r:id="rId6"/>
    <p:sldLayoutId id="2147483807" r:id="rId7"/>
    <p:sldLayoutId id="2147483808" r:id="rId8"/>
    <p:sldLayoutId id="2147483809" r:id="rId9"/>
    <p:sldLayoutId id="2147483810" r:id="rId10"/>
    <p:sldLayoutId id="2147483811" r:id="rId11"/>
    <p:sldLayoutId id="2147483812" r:id="rId12"/>
  </p:sldLayoutIdLst>
  <p:hf hdr="0" ftr="0" dt="0"/>
  <p:txStyles>
    <p:titleStyle>
      <a:lvl1pPr algn="l" defTabSz="457200" rtl="0" eaLnBrk="1" latinLnBrk="0" hangingPunct="1">
        <a:lnSpc>
          <a:spcPts val="2800"/>
        </a:lnSpc>
        <a:spcBef>
          <a:spcPct val="0"/>
        </a:spcBef>
        <a:buNone/>
        <a:defRPr sz="2400" kern="1200">
          <a:solidFill>
            <a:srgbClr val="24509A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rgbClr val="24509A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rgbClr val="24509A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rgbClr val="24509A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rgbClr val="24509A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rgbClr val="24509A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em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3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3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41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wmf"/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3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30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4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wmf"/><Relationship Id="rId1" Type="http://schemas.openxmlformats.org/officeDocument/2006/relationships/slideLayout" Target="../slideLayouts/slideLayout3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0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0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30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3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3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7" Type="http://schemas.openxmlformats.org/officeDocument/2006/relationships/image" Target="../media/image62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7" Type="http://schemas.openxmlformats.org/officeDocument/2006/relationships/image" Target="../media/image6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65.png"/><Relationship Id="rId5" Type="http://schemas.openxmlformats.org/officeDocument/2006/relationships/image" Target="../media/image64.emf"/><Relationship Id="rId4" Type="http://schemas.openxmlformats.org/officeDocument/2006/relationships/image" Target="../media/image62.gi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7" Type="http://schemas.openxmlformats.org/officeDocument/2006/relationships/image" Target="../media/image7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e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73.emf"/><Relationship Id="rId5" Type="http://schemas.openxmlformats.org/officeDocument/2006/relationships/image" Target="../media/image72.png"/><Relationship Id="rId4" Type="http://schemas.openxmlformats.org/officeDocument/2006/relationships/image" Target="../media/image71.emf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60.png"/><Relationship Id="rId7" Type="http://schemas.openxmlformats.org/officeDocument/2006/relationships/image" Target="../media/image7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10" Type="http://schemas.openxmlformats.org/officeDocument/2006/relationships/image" Target="../media/image80.png"/><Relationship Id="rId4" Type="http://schemas.openxmlformats.org/officeDocument/2006/relationships/image" Target="../media/image74.emf"/><Relationship Id="rId9" Type="http://schemas.openxmlformats.org/officeDocument/2006/relationships/image" Target="../media/image79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image" Target="../media/image56.png"/><Relationship Id="rId7" Type="http://schemas.openxmlformats.org/officeDocument/2006/relationships/image" Target="../media/image8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81.em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7" Type="http://schemas.openxmlformats.org/officeDocument/2006/relationships/image" Target="../media/image87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86.png"/><Relationship Id="rId5" Type="http://schemas.openxmlformats.org/officeDocument/2006/relationships/image" Target="../media/image62.gif"/><Relationship Id="rId4" Type="http://schemas.openxmlformats.org/officeDocument/2006/relationships/image" Target="../media/image61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3" Type="http://schemas.openxmlformats.org/officeDocument/2006/relationships/image" Target="../media/image86.png"/><Relationship Id="rId7" Type="http://schemas.openxmlformats.org/officeDocument/2006/relationships/image" Target="../media/image9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90.png"/><Relationship Id="rId5" Type="http://schemas.openxmlformats.org/officeDocument/2006/relationships/image" Target="../media/image89.png"/><Relationship Id="rId10" Type="http://schemas.openxmlformats.org/officeDocument/2006/relationships/image" Target="../media/image94.png"/><Relationship Id="rId4" Type="http://schemas.openxmlformats.org/officeDocument/2006/relationships/image" Target="../media/image88.emf"/><Relationship Id="rId9" Type="http://schemas.openxmlformats.org/officeDocument/2006/relationships/image" Target="../media/image9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3" Type="http://schemas.openxmlformats.org/officeDocument/2006/relationships/image" Target="../media/image87.gif"/><Relationship Id="rId7" Type="http://schemas.openxmlformats.org/officeDocument/2006/relationships/image" Target="../media/image9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97.png"/><Relationship Id="rId5" Type="http://schemas.openxmlformats.org/officeDocument/2006/relationships/image" Target="../media/image96.png"/><Relationship Id="rId4" Type="http://schemas.openxmlformats.org/officeDocument/2006/relationships/image" Target="../media/image95.emf"/><Relationship Id="rId9" Type="http://schemas.openxmlformats.org/officeDocument/2006/relationships/image" Target="../media/image100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0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png"/><Relationship Id="rId3" Type="http://schemas.openxmlformats.org/officeDocument/2006/relationships/image" Target="../media/image102.png"/><Relationship Id="rId7" Type="http://schemas.openxmlformats.org/officeDocument/2006/relationships/image" Target="../media/image10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105.png"/><Relationship Id="rId11" Type="http://schemas.openxmlformats.org/officeDocument/2006/relationships/image" Target="../media/image110.png"/><Relationship Id="rId5" Type="http://schemas.openxmlformats.org/officeDocument/2006/relationships/image" Target="../media/image104.png"/><Relationship Id="rId10" Type="http://schemas.openxmlformats.org/officeDocument/2006/relationships/image" Target="../media/image109.png"/><Relationship Id="rId4" Type="http://schemas.openxmlformats.org/officeDocument/2006/relationships/image" Target="../media/image103.emf"/><Relationship Id="rId9" Type="http://schemas.openxmlformats.org/officeDocument/2006/relationships/image" Target="../media/image108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114.jpeg"/><Relationship Id="rId5" Type="http://schemas.openxmlformats.org/officeDocument/2006/relationships/image" Target="../media/image113.emf"/><Relationship Id="rId4" Type="http://schemas.openxmlformats.org/officeDocument/2006/relationships/image" Target="../media/image112.em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116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118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120.jpe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6.jpeg"/><Relationship Id="rId13" Type="http://schemas.openxmlformats.org/officeDocument/2006/relationships/image" Target="../media/image131.jpeg"/><Relationship Id="rId18" Type="http://schemas.openxmlformats.org/officeDocument/2006/relationships/image" Target="../media/image136.jpeg"/><Relationship Id="rId26" Type="http://schemas.openxmlformats.org/officeDocument/2006/relationships/image" Target="../media/image144.jpeg"/><Relationship Id="rId39" Type="http://schemas.openxmlformats.org/officeDocument/2006/relationships/image" Target="../media/image157.png"/><Relationship Id="rId3" Type="http://schemas.openxmlformats.org/officeDocument/2006/relationships/image" Target="../media/image121.jpeg"/><Relationship Id="rId21" Type="http://schemas.openxmlformats.org/officeDocument/2006/relationships/image" Target="../media/image139.jpeg"/><Relationship Id="rId34" Type="http://schemas.openxmlformats.org/officeDocument/2006/relationships/image" Target="../media/image152.png"/><Relationship Id="rId7" Type="http://schemas.openxmlformats.org/officeDocument/2006/relationships/image" Target="../media/image125.jpeg"/><Relationship Id="rId12" Type="http://schemas.openxmlformats.org/officeDocument/2006/relationships/image" Target="../media/image130.jpeg"/><Relationship Id="rId17" Type="http://schemas.openxmlformats.org/officeDocument/2006/relationships/image" Target="../media/image135.jpeg"/><Relationship Id="rId25" Type="http://schemas.openxmlformats.org/officeDocument/2006/relationships/image" Target="../media/image143.jpeg"/><Relationship Id="rId33" Type="http://schemas.openxmlformats.org/officeDocument/2006/relationships/image" Target="../media/image151.png"/><Relationship Id="rId38" Type="http://schemas.openxmlformats.org/officeDocument/2006/relationships/image" Target="../media/image156.png"/><Relationship Id="rId2" Type="http://schemas.openxmlformats.org/officeDocument/2006/relationships/notesSlide" Target="../notesSlides/notesSlide19.xml"/><Relationship Id="rId16" Type="http://schemas.openxmlformats.org/officeDocument/2006/relationships/image" Target="../media/image134.jpeg"/><Relationship Id="rId20" Type="http://schemas.openxmlformats.org/officeDocument/2006/relationships/image" Target="../media/image138.jpeg"/><Relationship Id="rId29" Type="http://schemas.openxmlformats.org/officeDocument/2006/relationships/image" Target="../media/image147.png"/><Relationship Id="rId41" Type="http://schemas.openxmlformats.org/officeDocument/2006/relationships/image" Target="../media/image159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124.jpeg"/><Relationship Id="rId11" Type="http://schemas.openxmlformats.org/officeDocument/2006/relationships/image" Target="../media/image129.jpeg"/><Relationship Id="rId24" Type="http://schemas.openxmlformats.org/officeDocument/2006/relationships/image" Target="../media/image142.jpeg"/><Relationship Id="rId32" Type="http://schemas.openxmlformats.org/officeDocument/2006/relationships/image" Target="../media/image150.png"/><Relationship Id="rId37" Type="http://schemas.openxmlformats.org/officeDocument/2006/relationships/image" Target="../media/image155.png"/><Relationship Id="rId40" Type="http://schemas.openxmlformats.org/officeDocument/2006/relationships/image" Target="../media/image158.png"/><Relationship Id="rId5" Type="http://schemas.openxmlformats.org/officeDocument/2006/relationships/image" Target="../media/image123.jpeg"/><Relationship Id="rId15" Type="http://schemas.openxmlformats.org/officeDocument/2006/relationships/image" Target="../media/image133.jpeg"/><Relationship Id="rId23" Type="http://schemas.openxmlformats.org/officeDocument/2006/relationships/image" Target="../media/image141.jpeg"/><Relationship Id="rId28" Type="http://schemas.openxmlformats.org/officeDocument/2006/relationships/image" Target="../media/image146.jpeg"/><Relationship Id="rId36" Type="http://schemas.openxmlformats.org/officeDocument/2006/relationships/image" Target="../media/image154.png"/><Relationship Id="rId10" Type="http://schemas.openxmlformats.org/officeDocument/2006/relationships/image" Target="../media/image128.jpeg"/><Relationship Id="rId19" Type="http://schemas.openxmlformats.org/officeDocument/2006/relationships/image" Target="../media/image137.jpeg"/><Relationship Id="rId31" Type="http://schemas.openxmlformats.org/officeDocument/2006/relationships/image" Target="../media/image149.png"/><Relationship Id="rId4" Type="http://schemas.openxmlformats.org/officeDocument/2006/relationships/image" Target="../media/image122.jpeg"/><Relationship Id="rId9" Type="http://schemas.openxmlformats.org/officeDocument/2006/relationships/image" Target="../media/image127.jpeg"/><Relationship Id="rId14" Type="http://schemas.openxmlformats.org/officeDocument/2006/relationships/image" Target="../media/image132.jpeg"/><Relationship Id="rId22" Type="http://schemas.openxmlformats.org/officeDocument/2006/relationships/image" Target="../media/image140.jpeg"/><Relationship Id="rId27" Type="http://schemas.openxmlformats.org/officeDocument/2006/relationships/image" Target="../media/image145.jpeg"/><Relationship Id="rId30" Type="http://schemas.openxmlformats.org/officeDocument/2006/relationships/image" Target="../media/image148.png"/><Relationship Id="rId35" Type="http://schemas.openxmlformats.org/officeDocument/2006/relationships/image" Target="../media/image153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161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emf"/><Relationship Id="rId1" Type="http://schemas.openxmlformats.org/officeDocument/2006/relationships/slideLayout" Target="../slideLayouts/slideLayout30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Relationship Id="rId9" Type="http://schemas.openxmlformats.org/officeDocument/2006/relationships/image" Target="../media/image20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165.jpeg"/><Relationship Id="rId4" Type="http://schemas.openxmlformats.org/officeDocument/2006/relationships/image" Target="../media/image164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em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3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em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3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171.jpeg"/><Relationship Id="rId5" Type="http://schemas.openxmlformats.org/officeDocument/2006/relationships/image" Target="../media/image170.jpeg"/><Relationship Id="rId4" Type="http://schemas.openxmlformats.org/officeDocument/2006/relationships/image" Target="../media/image169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7" Type="http://schemas.openxmlformats.org/officeDocument/2006/relationships/image" Target="../media/image175.jpeg"/><Relationship Id="rId2" Type="http://schemas.openxmlformats.org/officeDocument/2006/relationships/slideLayout" Target="../slideLayouts/slideLayout30.xml"/><Relationship Id="rId1" Type="http://schemas.openxmlformats.org/officeDocument/2006/relationships/tags" Target="../tags/tag1.xml"/><Relationship Id="rId6" Type="http://schemas.openxmlformats.org/officeDocument/2006/relationships/image" Target="../media/image174.jpeg"/><Relationship Id="rId5" Type="http://schemas.openxmlformats.org/officeDocument/2006/relationships/image" Target="../media/image173.jpeg"/><Relationship Id="rId4" Type="http://schemas.openxmlformats.org/officeDocument/2006/relationships/image" Target="../media/image172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178.jpeg"/><Relationship Id="rId4" Type="http://schemas.openxmlformats.org/officeDocument/2006/relationships/image" Target="../media/image177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jpeg"/><Relationship Id="rId7" Type="http://schemas.openxmlformats.org/officeDocument/2006/relationships/image" Target="../media/image183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182.jpeg"/><Relationship Id="rId5" Type="http://schemas.openxmlformats.org/officeDocument/2006/relationships/image" Target="../media/image181.jpeg"/><Relationship Id="rId4" Type="http://schemas.openxmlformats.org/officeDocument/2006/relationships/image" Target="../media/image180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4.jpeg"/><Relationship Id="rId7" Type="http://schemas.openxmlformats.org/officeDocument/2006/relationships/image" Target="../media/image188.em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187.jpeg"/><Relationship Id="rId5" Type="http://schemas.openxmlformats.org/officeDocument/2006/relationships/image" Target="../media/image186.jpeg"/><Relationship Id="rId4" Type="http://schemas.openxmlformats.org/officeDocument/2006/relationships/image" Target="../media/image185.jpe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4.jpeg"/><Relationship Id="rId3" Type="http://schemas.openxmlformats.org/officeDocument/2006/relationships/image" Target="../media/image189.jpeg"/><Relationship Id="rId7" Type="http://schemas.openxmlformats.org/officeDocument/2006/relationships/image" Target="../media/image193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192.jpeg"/><Relationship Id="rId5" Type="http://schemas.openxmlformats.org/officeDocument/2006/relationships/image" Target="../media/image191.jpeg"/><Relationship Id="rId4" Type="http://schemas.openxmlformats.org/officeDocument/2006/relationships/image" Target="../media/image190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198.png"/><Relationship Id="rId5" Type="http://schemas.openxmlformats.org/officeDocument/2006/relationships/image" Target="../media/image197.emf"/><Relationship Id="rId4" Type="http://schemas.openxmlformats.org/officeDocument/2006/relationships/image" Target="../media/image196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9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3.xml"/></Relationships>
</file>

<file path=ppt/slides/_rels/slide61.xml.rels><?xml version="1.0" encoding="UTF-8" standalone="yes"?>
<Relationships xmlns="http://schemas.openxmlformats.org/package/2006/relationships"><Relationship Id="rId13" Type="http://schemas.openxmlformats.org/officeDocument/2006/relationships/tags" Target="../tags/tag13.xml"/><Relationship Id="rId18" Type="http://schemas.openxmlformats.org/officeDocument/2006/relationships/tags" Target="../tags/tag18.xml"/><Relationship Id="rId26" Type="http://schemas.openxmlformats.org/officeDocument/2006/relationships/tags" Target="../tags/tag26.xml"/><Relationship Id="rId39" Type="http://schemas.openxmlformats.org/officeDocument/2006/relationships/tags" Target="../tags/tag39.xml"/><Relationship Id="rId3" Type="http://schemas.openxmlformats.org/officeDocument/2006/relationships/tags" Target="../tags/tag3.xml"/><Relationship Id="rId21" Type="http://schemas.openxmlformats.org/officeDocument/2006/relationships/tags" Target="../tags/tag21.xml"/><Relationship Id="rId34" Type="http://schemas.openxmlformats.org/officeDocument/2006/relationships/tags" Target="../tags/tag34.xml"/><Relationship Id="rId42" Type="http://schemas.openxmlformats.org/officeDocument/2006/relationships/tags" Target="../tags/tag42.xml"/><Relationship Id="rId47" Type="http://schemas.openxmlformats.org/officeDocument/2006/relationships/tags" Target="../tags/tag47.xml"/><Relationship Id="rId50" Type="http://schemas.openxmlformats.org/officeDocument/2006/relationships/slideLayout" Target="../slideLayouts/slideLayout34.xml"/><Relationship Id="rId7" Type="http://schemas.openxmlformats.org/officeDocument/2006/relationships/tags" Target="../tags/tag7.xml"/><Relationship Id="rId12" Type="http://schemas.openxmlformats.org/officeDocument/2006/relationships/tags" Target="../tags/tag12.xml"/><Relationship Id="rId17" Type="http://schemas.openxmlformats.org/officeDocument/2006/relationships/tags" Target="../tags/tag17.xml"/><Relationship Id="rId25" Type="http://schemas.openxmlformats.org/officeDocument/2006/relationships/tags" Target="../tags/tag25.xml"/><Relationship Id="rId33" Type="http://schemas.openxmlformats.org/officeDocument/2006/relationships/tags" Target="../tags/tag33.xml"/><Relationship Id="rId38" Type="http://schemas.openxmlformats.org/officeDocument/2006/relationships/tags" Target="../tags/tag38.xml"/><Relationship Id="rId46" Type="http://schemas.openxmlformats.org/officeDocument/2006/relationships/tags" Target="../tags/tag46.xml"/><Relationship Id="rId2" Type="http://schemas.openxmlformats.org/officeDocument/2006/relationships/tags" Target="../tags/tag2.xml"/><Relationship Id="rId16" Type="http://schemas.openxmlformats.org/officeDocument/2006/relationships/tags" Target="../tags/tag16.xml"/><Relationship Id="rId20" Type="http://schemas.openxmlformats.org/officeDocument/2006/relationships/tags" Target="../tags/tag20.xml"/><Relationship Id="rId29" Type="http://schemas.openxmlformats.org/officeDocument/2006/relationships/tags" Target="../tags/tag29.xml"/><Relationship Id="rId41" Type="http://schemas.openxmlformats.org/officeDocument/2006/relationships/tags" Target="../tags/tag41.xml"/><Relationship Id="rId1" Type="http://schemas.openxmlformats.org/officeDocument/2006/relationships/vmlDrawing" Target="../drawings/vmlDrawing2.vml"/><Relationship Id="rId6" Type="http://schemas.openxmlformats.org/officeDocument/2006/relationships/tags" Target="../tags/tag6.xml"/><Relationship Id="rId11" Type="http://schemas.openxmlformats.org/officeDocument/2006/relationships/tags" Target="../tags/tag11.xml"/><Relationship Id="rId24" Type="http://schemas.openxmlformats.org/officeDocument/2006/relationships/tags" Target="../tags/tag24.xml"/><Relationship Id="rId32" Type="http://schemas.openxmlformats.org/officeDocument/2006/relationships/tags" Target="../tags/tag32.xml"/><Relationship Id="rId37" Type="http://schemas.openxmlformats.org/officeDocument/2006/relationships/tags" Target="../tags/tag37.xml"/><Relationship Id="rId40" Type="http://schemas.openxmlformats.org/officeDocument/2006/relationships/tags" Target="../tags/tag40.xml"/><Relationship Id="rId45" Type="http://schemas.openxmlformats.org/officeDocument/2006/relationships/tags" Target="../tags/tag45.xml"/><Relationship Id="rId5" Type="http://schemas.openxmlformats.org/officeDocument/2006/relationships/tags" Target="../tags/tag5.xml"/><Relationship Id="rId15" Type="http://schemas.openxmlformats.org/officeDocument/2006/relationships/tags" Target="../tags/tag15.xml"/><Relationship Id="rId23" Type="http://schemas.openxmlformats.org/officeDocument/2006/relationships/tags" Target="../tags/tag23.xml"/><Relationship Id="rId28" Type="http://schemas.openxmlformats.org/officeDocument/2006/relationships/tags" Target="../tags/tag28.xml"/><Relationship Id="rId36" Type="http://schemas.openxmlformats.org/officeDocument/2006/relationships/tags" Target="../tags/tag36.xml"/><Relationship Id="rId49" Type="http://schemas.openxmlformats.org/officeDocument/2006/relationships/tags" Target="../tags/tag49.xml"/><Relationship Id="rId10" Type="http://schemas.openxmlformats.org/officeDocument/2006/relationships/tags" Target="../tags/tag10.xml"/><Relationship Id="rId19" Type="http://schemas.openxmlformats.org/officeDocument/2006/relationships/tags" Target="../tags/tag19.xml"/><Relationship Id="rId31" Type="http://schemas.openxmlformats.org/officeDocument/2006/relationships/tags" Target="../tags/tag31.xml"/><Relationship Id="rId44" Type="http://schemas.openxmlformats.org/officeDocument/2006/relationships/tags" Target="../tags/tag44.xml"/><Relationship Id="rId52" Type="http://schemas.openxmlformats.org/officeDocument/2006/relationships/oleObject" Target="../embeddings/oleObject2.bin"/><Relationship Id="rId4" Type="http://schemas.openxmlformats.org/officeDocument/2006/relationships/tags" Target="../tags/tag4.xml"/><Relationship Id="rId9" Type="http://schemas.openxmlformats.org/officeDocument/2006/relationships/tags" Target="../tags/tag9.xml"/><Relationship Id="rId14" Type="http://schemas.openxmlformats.org/officeDocument/2006/relationships/tags" Target="../tags/tag14.xml"/><Relationship Id="rId22" Type="http://schemas.openxmlformats.org/officeDocument/2006/relationships/tags" Target="../tags/tag22.xml"/><Relationship Id="rId27" Type="http://schemas.openxmlformats.org/officeDocument/2006/relationships/tags" Target="../tags/tag27.xml"/><Relationship Id="rId30" Type="http://schemas.openxmlformats.org/officeDocument/2006/relationships/tags" Target="../tags/tag30.xml"/><Relationship Id="rId35" Type="http://schemas.openxmlformats.org/officeDocument/2006/relationships/tags" Target="../tags/tag35.xml"/><Relationship Id="rId43" Type="http://schemas.openxmlformats.org/officeDocument/2006/relationships/tags" Target="../tags/tag43.xml"/><Relationship Id="rId48" Type="http://schemas.openxmlformats.org/officeDocument/2006/relationships/tags" Target="../tags/tag48.xml"/><Relationship Id="rId8" Type="http://schemas.openxmlformats.org/officeDocument/2006/relationships/tags" Target="../tags/tag8.xml"/><Relationship Id="rId51" Type="http://schemas.openxmlformats.org/officeDocument/2006/relationships/notesSlide" Target="../notesSlides/notesSlide3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202.emf"/><Relationship Id="rId4" Type="http://schemas.openxmlformats.org/officeDocument/2006/relationships/image" Target="../media/image201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4.jpeg"/><Relationship Id="rId2" Type="http://schemas.openxmlformats.org/officeDocument/2006/relationships/image" Target="../media/image203.jpeg"/><Relationship Id="rId1" Type="http://schemas.openxmlformats.org/officeDocument/2006/relationships/slideLayout" Target="../slideLayouts/slideLayout30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6.jpeg"/><Relationship Id="rId2" Type="http://schemas.openxmlformats.org/officeDocument/2006/relationships/image" Target="../media/image205.jpeg"/><Relationship Id="rId1" Type="http://schemas.openxmlformats.org/officeDocument/2006/relationships/slideLayout" Target="../slideLayouts/slideLayout30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7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8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8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209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0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211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2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8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3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21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5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8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6.jpeg"/><Relationship Id="rId7" Type="http://schemas.openxmlformats.org/officeDocument/2006/relationships/image" Target="../media/image220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219.png"/><Relationship Id="rId5" Type="http://schemas.openxmlformats.org/officeDocument/2006/relationships/image" Target="../media/image218.jpeg"/><Relationship Id="rId4" Type="http://schemas.openxmlformats.org/officeDocument/2006/relationships/image" Target="../media/image217.jpe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1.emf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8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5.png"/><Relationship Id="rId1" Type="http://schemas.openxmlformats.org/officeDocument/2006/relationships/slideLayout" Target="../slideLayouts/slideLayout30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2.emf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8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3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225.png"/><Relationship Id="rId4" Type="http://schemas.openxmlformats.org/officeDocument/2006/relationships/image" Target="../media/image224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6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8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7.wmf"/><Relationship Id="rId1" Type="http://schemas.openxmlformats.org/officeDocument/2006/relationships/slideLayout" Target="../slideLayouts/slideLayout28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9.jpeg"/><Relationship Id="rId2" Type="http://schemas.openxmlformats.org/officeDocument/2006/relationships/slideLayout" Target="../slideLayouts/slideLayout28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228.wmf"/><Relationship Id="rId4" Type="http://schemas.openxmlformats.org/officeDocument/2006/relationships/oleObject" Target="../embeddings/oleObject3.bin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9.jpeg"/><Relationship Id="rId1" Type="http://schemas.openxmlformats.org/officeDocument/2006/relationships/slideLayout" Target="../slideLayouts/slideLayout2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0.jpeg"/><Relationship Id="rId1" Type="http://schemas.openxmlformats.org/officeDocument/2006/relationships/slideLayout" Target="../slideLayouts/slideLayout28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9.jpeg"/><Relationship Id="rId1" Type="http://schemas.openxmlformats.org/officeDocument/2006/relationships/slideLayout" Target="../slideLayouts/slideLayout28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1.jpeg"/><Relationship Id="rId1" Type="http://schemas.openxmlformats.org/officeDocument/2006/relationships/slideLayout" Target="../slideLayouts/slideLayout28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2.png"/><Relationship Id="rId1" Type="http://schemas.openxmlformats.org/officeDocument/2006/relationships/slideLayout" Target="../slideLayouts/slideLayout28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9.jpeg"/><Relationship Id="rId2" Type="http://schemas.openxmlformats.org/officeDocument/2006/relationships/image" Target="../media/image233.jpeg"/><Relationship Id="rId1" Type="http://schemas.openxmlformats.org/officeDocument/2006/relationships/slideLayout" Target="../slideLayouts/slideLayout28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4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8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9.jpeg"/><Relationship Id="rId2" Type="http://schemas.openxmlformats.org/officeDocument/2006/relationships/image" Target="../media/image233.jpeg"/><Relationship Id="rId1" Type="http://schemas.openxmlformats.org/officeDocument/2006/relationships/slideLayout" Target="../slideLayouts/slideLayout28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4.png"/><Relationship Id="rId2" Type="http://schemas.openxmlformats.org/officeDocument/2006/relationships/image" Target="../media/image235.jpeg"/><Relationship Id="rId1" Type="http://schemas.openxmlformats.org/officeDocument/2006/relationships/slideLayout" Target="../slideLayouts/slideLayout28.xml"/></Relationships>
</file>

<file path=ppt/slides/_rels/slide8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2.jpeg"/><Relationship Id="rId3" Type="http://schemas.openxmlformats.org/officeDocument/2006/relationships/image" Target="../media/image237.jpeg"/><Relationship Id="rId7" Type="http://schemas.openxmlformats.org/officeDocument/2006/relationships/image" Target="../media/image241.jpeg"/><Relationship Id="rId2" Type="http://schemas.openxmlformats.org/officeDocument/2006/relationships/image" Target="../media/image236.jpe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240.jpeg"/><Relationship Id="rId5" Type="http://schemas.openxmlformats.org/officeDocument/2006/relationships/image" Target="../media/image239.jpeg"/><Relationship Id="rId4" Type="http://schemas.openxmlformats.org/officeDocument/2006/relationships/image" Target="../media/image238.jpeg"/><Relationship Id="rId9" Type="http://schemas.openxmlformats.org/officeDocument/2006/relationships/image" Target="../media/image243.jpeg"/></Relationships>
</file>

<file path=ppt/slides/_rels/slide8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44.png"/><Relationship Id="rId1" Type="http://schemas.openxmlformats.org/officeDocument/2006/relationships/slideLayout" Target="../slideLayouts/slideLayout3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9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1.jpeg"/><Relationship Id="rId3" Type="http://schemas.openxmlformats.org/officeDocument/2006/relationships/image" Target="../media/image246.jpeg"/><Relationship Id="rId7" Type="http://schemas.openxmlformats.org/officeDocument/2006/relationships/image" Target="../media/image250.jpeg"/><Relationship Id="rId12" Type="http://schemas.openxmlformats.org/officeDocument/2006/relationships/image" Target="../media/image255.jpeg"/><Relationship Id="rId2" Type="http://schemas.openxmlformats.org/officeDocument/2006/relationships/image" Target="../media/image245.jpe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249.jpeg"/><Relationship Id="rId11" Type="http://schemas.openxmlformats.org/officeDocument/2006/relationships/image" Target="../media/image254.jpeg"/><Relationship Id="rId5" Type="http://schemas.openxmlformats.org/officeDocument/2006/relationships/image" Target="../media/image248.jpeg"/><Relationship Id="rId10" Type="http://schemas.openxmlformats.org/officeDocument/2006/relationships/image" Target="../media/image253.jpeg"/><Relationship Id="rId4" Type="http://schemas.openxmlformats.org/officeDocument/2006/relationships/image" Target="../media/image247.jpeg"/><Relationship Id="rId9" Type="http://schemas.openxmlformats.org/officeDocument/2006/relationships/image" Target="../media/image252.jpeg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6.jpeg"/><Relationship Id="rId1" Type="http://schemas.openxmlformats.org/officeDocument/2006/relationships/slideLayout" Target="../slideLayouts/slideLayout28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7.jpeg"/><Relationship Id="rId1" Type="http://schemas.openxmlformats.org/officeDocument/2006/relationships/slideLayout" Target="../slideLayouts/slideLayout30.xml"/></Relationships>
</file>

<file path=ppt/slides/_rels/slide9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4.png"/><Relationship Id="rId3" Type="http://schemas.openxmlformats.org/officeDocument/2006/relationships/image" Target="../media/image259.png"/><Relationship Id="rId7" Type="http://schemas.openxmlformats.org/officeDocument/2006/relationships/image" Target="../media/image263.png"/><Relationship Id="rId2" Type="http://schemas.openxmlformats.org/officeDocument/2006/relationships/image" Target="../media/image258.jpe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262.png"/><Relationship Id="rId5" Type="http://schemas.openxmlformats.org/officeDocument/2006/relationships/image" Target="../media/image261.png"/><Relationship Id="rId10" Type="http://schemas.openxmlformats.org/officeDocument/2006/relationships/image" Target="../media/image266.png"/><Relationship Id="rId4" Type="http://schemas.openxmlformats.org/officeDocument/2006/relationships/image" Target="../media/image260.png"/><Relationship Id="rId9" Type="http://schemas.openxmlformats.org/officeDocument/2006/relationships/image" Target="../media/image26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/>
          <p:cNvPicPr>
            <a:picLocks noChangeAspect="1"/>
          </p:cNvPicPr>
          <p:nvPr/>
        </p:nvPicPr>
        <p:blipFill>
          <a:blip r:embed="rId2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7577" y="4519140"/>
            <a:ext cx="3870846" cy="2582268"/>
          </a:xfrm>
          <a:prstGeom prst="rect">
            <a:avLst/>
          </a:prstGeom>
        </p:spPr>
      </p:pic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C4A63-4422-4E48-BD42-7AA48B653B07}" type="slidenum">
              <a:rPr lang="it-IT" smtClean="0">
                <a:solidFill>
                  <a:srgbClr val="133B9C">
                    <a:tint val="75000"/>
                  </a:srgbClr>
                </a:solidFill>
              </a:rPr>
              <a:pPr/>
              <a:t>0</a:t>
            </a:fld>
            <a:endParaRPr lang="it-IT">
              <a:solidFill>
                <a:srgbClr val="133B9C">
                  <a:tint val="75000"/>
                </a:srgbClr>
              </a:solidFill>
            </a:endParaRPr>
          </a:p>
        </p:txBody>
      </p:sp>
      <p:sp>
        <p:nvSpPr>
          <p:cNvPr id="3" name="Rettangolo 2"/>
          <p:cNvSpPr/>
          <p:nvPr/>
        </p:nvSpPr>
        <p:spPr>
          <a:xfrm>
            <a:off x="1136576" y="620688"/>
            <a:ext cx="856895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TrumpMediaeval-Roman"/>
              </a:rPr>
              <a:t>A </a:t>
            </a:r>
            <a:r>
              <a:rPr lang="en-US" dirty="0" smtClean="0">
                <a:latin typeface="TrumpMediaeval-Roman"/>
              </a:rPr>
              <a:t>cubic </a:t>
            </a:r>
            <a:r>
              <a:rPr lang="en-US" dirty="0" err="1" smtClean="0">
                <a:latin typeface="TrumpMediaeval-Roman"/>
              </a:rPr>
              <a:t>batolite</a:t>
            </a:r>
            <a:r>
              <a:rPr lang="en-US" dirty="0" smtClean="0">
                <a:latin typeface="TrumpMediaeval-Roman"/>
              </a:rPr>
              <a:t> </a:t>
            </a:r>
            <a:r>
              <a:rPr lang="en-US" dirty="0">
                <a:latin typeface="TrumpMediaeval-Roman"/>
              </a:rPr>
              <a:t>of granite, with a thermal conductivity of 3.1 </a:t>
            </a:r>
            <a:r>
              <a:rPr lang="en-US" dirty="0" smtClean="0">
                <a:latin typeface="TrumpMediaeval-Roman"/>
              </a:rPr>
              <a:t>W/m</a:t>
            </a:r>
            <a:r>
              <a:rPr lang="en-US" sz="800" dirty="0" smtClean="0">
                <a:latin typeface="TrumpMediaeval-Roman"/>
              </a:rPr>
              <a:t> </a:t>
            </a:r>
            <a:r>
              <a:rPr lang="en-US" dirty="0" smtClean="0">
                <a:latin typeface="TrumpMediaeval-Roman"/>
              </a:rPr>
              <a:t>K,</a:t>
            </a:r>
            <a:endParaRPr lang="en-US" dirty="0">
              <a:latin typeface="TrumpMediaeval-Roman"/>
            </a:endParaRPr>
          </a:p>
          <a:p>
            <a:r>
              <a:rPr lang="en-US" dirty="0" smtClean="0">
                <a:latin typeface="TrumpMediaeval-Roman"/>
              </a:rPr>
              <a:t>the side  of the cube is 1.5 km and it is </a:t>
            </a:r>
            <a:r>
              <a:rPr lang="en-US" dirty="0">
                <a:latin typeface="TrumpMediaeval-Roman"/>
              </a:rPr>
              <a:t>placed between two </a:t>
            </a:r>
            <a:r>
              <a:rPr lang="en-US" dirty="0" smtClean="0">
                <a:latin typeface="TrumpMediaeval-Roman"/>
              </a:rPr>
              <a:t>boundary layers. </a:t>
            </a:r>
          </a:p>
          <a:p>
            <a:r>
              <a:rPr lang="en-US" dirty="0" smtClean="0">
                <a:latin typeface="TrumpMediaeval-Roman"/>
              </a:rPr>
              <a:t>The upper layer is at 80 </a:t>
            </a:r>
            <a:r>
              <a:rPr lang="en-US" dirty="0">
                <a:latin typeface="TrumpMediaeval-Roman"/>
              </a:rPr>
              <a:t>° C, while the </a:t>
            </a:r>
            <a:r>
              <a:rPr lang="en-US" dirty="0" smtClean="0">
                <a:latin typeface="TrumpMediaeval-Roman"/>
              </a:rPr>
              <a:t>bottom layer </a:t>
            </a:r>
            <a:r>
              <a:rPr lang="en-US" dirty="0">
                <a:latin typeface="TrumpMediaeval-Roman"/>
              </a:rPr>
              <a:t>is </a:t>
            </a:r>
            <a:r>
              <a:rPr lang="en-US" dirty="0" smtClean="0">
                <a:latin typeface="TrumpMediaeval-Roman"/>
              </a:rPr>
              <a:t>at 100 ° </a:t>
            </a:r>
            <a:r>
              <a:rPr lang="en-US" dirty="0">
                <a:latin typeface="TrumpMediaeval-Roman"/>
              </a:rPr>
              <a:t>C.</a:t>
            </a:r>
          </a:p>
          <a:p>
            <a:r>
              <a:rPr lang="en-US" dirty="0">
                <a:latin typeface="TrumpMediaeval-Roman"/>
              </a:rPr>
              <a:t>What is the </a:t>
            </a:r>
            <a:r>
              <a:rPr lang="en-US" dirty="0" smtClean="0">
                <a:latin typeface="TrumpMediaeval-Roman"/>
              </a:rPr>
              <a:t>flow </a:t>
            </a:r>
            <a:r>
              <a:rPr lang="en-US" dirty="0">
                <a:latin typeface="TrumpMediaeval-Roman"/>
              </a:rPr>
              <a:t>of heat through the core of rock?</a:t>
            </a: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9469" y="2534471"/>
            <a:ext cx="3456384" cy="3456384"/>
          </a:xfrm>
          <a:prstGeom prst="rect">
            <a:avLst/>
          </a:prstGeom>
        </p:spPr>
      </p:pic>
      <p:pic>
        <p:nvPicPr>
          <p:cNvPr id="12" name="Immagine 11"/>
          <p:cNvPicPr>
            <a:picLocks noChangeAspect="1"/>
          </p:cNvPicPr>
          <p:nvPr/>
        </p:nvPicPr>
        <p:blipFill>
          <a:blip r:embed="rId4">
            <a:clrChange>
              <a:clrFrom>
                <a:srgbClr val="DBE3F0"/>
              </a:clrFrom>
              <a:clrTo>
                <a:srgbClr val="DBE3F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941172" y="1693585"/>
            <a:ext cx="4023655" cy="2142027"/>
          </a:xfrm>
          <a:prstGeom prst="rect">
            <a:avLst/>
          </a:prstGeom>
        </p:spPr>
      </p:pic>
      <p:sp>
        <p:nvSpPr>
          <p:cNvPr id="13" name="Rettangolo 12"/>
          <p:cNvSpPr/>
          <p:nvPr/>
        </p:nvSpPr>
        <p:spPr>
          <a:xfrm rot="974384">
            <a:off x="4085614" y="3080899"/>
            <a:ext cx="8290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TrumpMediaeval-Roman"/>
              </a:rPr>
              <a:t>80 ° C</a:t>
            </a:r>
            <a:endParaRPr lang="it-IT" b="1" dirty="0">
              <a:solidFill>
                <a:schemeClr val="bg1"/>
              </a:solidFill>
            </a:endParaRPr>
          </a:p>
        </p:txBody>
      </p:sp>
      <p:sp>
        <p:nvSpPr>
          <p:cNvPr id="14" name="Rettangolo 13"/>
          <p:cNvSpPr/>
          <p:nvPr/>
        </p:nvSpPr>
        <p:spPr>
          <a:xfrm rot="1010593">
            <a:off x="3957374" y="5490752"/>
            <a:ext cx="9573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TrumpMediaeval-Roman"/>
              </a:rPr>
              <a:t>100 ° C</a:t>
            </a:r>
            <a:endParaRPr lang="it-IT" b="1" dirty="0">
              <a:solidFill>
                <a:schemeClr val="bg1"/>
              </a:solidFill>
            </a:endParaRPr>
          </a:p>
        </p:txBody>
      </p:sp>
      <p:sp>
        <p:nvSpPr>
          <p:cNvPr id="15" name="Freccia in giù 14"/>
          <p:cNvSpPr/>
          <p:nvPr/>
        </p:nvSpPr>
        <p:spPr>
          <a:xfrm flipV="1">
            <a:off x="4182121" y="3645023"/>
            <a:ext cx="194815" cy="1584177"/>
          </a:xfrm>
          <a:prstGeom prst="downArrow">
            <a:avLst>
              <a:gd name="adj1" fmla="val 50000"/>
              <a:gd name="adj2" fmla="val 220145"/>
            </a:avLst>
          </a:prstGeom>
          <a:solidFill>
            <a:schemeClr val="accent6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Rettangolo 15"/>
          <p:cNvSpPr/>
          <p:nvPr/>
        </p:nvSpPr>
        <p:spPr>
          <a:xfrm rot="979627">
            <a:off x="3793721" y="4416264"/>
            <a:ext cx="13163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TrumpMediaeval-Roman"/>
              </a:rPr>
              <a:t>3.1 </a:t>
            </a:r>
            <a:r>
              <a:rPr lang="en-US" b="1" dirty="0" smtClean="0">
                <a:solidFill>
                  <a:schemeClr val="bg1"/>
                </a:solidFill>
                <a:latin typeface="TrumpMediaeval-Roman"/>
              </a:rPr>
              <a:t> W/m</a:t>
            </a:r>
            <a:r>
              <a:rPr lang="en-US" sz="800" b="1" dirty="0" smtClean="0">
                <a:solidFill>
                  <a:schemeClr val="bg1"/>
                </a:solidFill>
                <a:latin typeface="TrumpMediaeval-Roman"/>
              </a:rPr>
              <a:t> </a:t>
            </a:r>
            <a:r>
              <a:rPr lang="en-US" b="1" dirty="0">
                <a:solidFill>
                  <a:schemeClr val="bg1"/>
                </a:solidFill>
                <a:latin typeface="TrumpMediaeval-Roman"/>
              </a:rPr>
              <a:t>K</a:t>
            </a:r>
            <a:endParaRPr lang="it-IT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5488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C4A63-4422-4E48-BD42-7AA48B653B07}" type="slidenum">
              <a:rPr lang="it-IT" smtClean="0">
                <a:solidFill>
                  <a:srgbClr val="133B9C">
                    <a:tint val="75000"/>
                  </a:srgbClr>
                </a:solidFill>
              </a:rPr>
              <a:pPr/>
              <a:t>9</a:t>
            </a:fld>
            <a:endParaRPr lang="it-IT">
              <a:solidFill>
                <a:srgbClr val="133B9C">
                  <a:tint val="75000"/>
                </a:srgbClr>
              </a:solidFill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029" y="476673"/>
            <a:ext cx="9306431" cy="5879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8057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C4A63-4422-4E48-BD42-7AA48B653B07}" type="slidenum">
              <a:rPr lang="it-IT" smtClean="0">
                <a:solidFill>
                  <a:srgbClr val="133B9C">
                    <a:tint val="75000"/>
                  </a:srgbClr>
                </a:solidFill>
              </a:rPr>
              <a:pPr/>
              <a:t>10</a:t>
            </a:fld>
            <a:endParaRPr lang="it-IT">
              <a:solidFill>
                <a:srgbClr val="133B9C">
                  <a:tint val="75000"/>
                </a:srgbClr>
              </a:solidFill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7285" y="1333762"/>
            <a:ext cx="6171429" cy="4190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52437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C4A63-4422-4E48-BD42-7AA48B653B07}" type="slidenum">
              <a:rPr lang="it-IT" smtClean="0">
                <a:solidFill>
                  <a:srgbClr val="133B9C">
                    <a:tint val="75000"/>
                  </a:srgbClr>
                </a:solidFill>
              </a:rPr>
              <a:pPr/>
              <a:t>11</a:t>
            </a:fld>
            <a:endParaRPr lang="it-IT">
              <a:solidFill>
                <a:srgbClr val="133B9C">
                  <a:tint val="75000"/>
                </a:srgbClr>
              </a:solidFill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4" y="332656"/>
            <a:ext cx="10009112" cy="10129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28535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C4A63-4422-4E48-BD42-7AA48B653B07}" type="slidenum">
              <a:rPr lang="it-IT" smtClean="0">
                <a:solidFill>
                  <a:srgbClr val="133B9C">
                    <a:tint val="75000"/>
                  </a:srgbClr>
                </a:solidFill>
              </a:rPr>
              <a:pPr/>
              <a:t>12</a:t>
            </a:fld>
            <a:endParaRPr lang="it-IT">
              <a:solidFill>
                <a:srgbClr val="133B9C">
                  <a:tint val="75000"/>
                </a:srgbClr>
              </a:solidFill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488" y="383342"/>
            <a:ext cx="9274174" cy="5956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2386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C4A63-4422-4E48-BD42-7AA48B653B07}" type="slidenum">
              <a:rPr lang="it-IT" smtClean="0">
                <a:solidFill>
                  <a:srgbClr val="133B9C">
                    <a:tint val="75000"/>
                  </a:srgbClr>
                </a:solidFill>
              </a:rPr>
              <a:pPr/>
              <a:t>13</a:t>
            </a:fld>
            <a:endParaRPr lang="it-IT">
              <a:solidFill>
                <a:srgbClr val="133B9C">
                  <a:tint val="75000"/>
                </a:srgbClr>
              </a:solidFill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60648"/>
            <a:ext cx="11193915" cy="8061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66439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C4A63-4422-4E48-BD42-7AA48B653B07}" type="slidenum">
              <a:rPr lang="it-IT" smtClean="0">
                <a:solidFill>
                  <a:srgbClr val="133B9C">
                    <a:tint val="75000"/>
                  </a:srgbClr>
                </a:solidFill>
              </a:rPr>
              <a:pPr/>
              <a:t>14</a:t>
            </a:fld>
            <a:endParaRPr lang="it-IT">
              <a:solidFill>
                <a:srgbClr val="133B9C">
                  <a:tint val="75000"/>
                </a:srgbClr>
              </a:solidFill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520" y="764704"/>
            <a:ext cx="3895238" cy="5314286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5809" y="631371"/>
            <a:ext cx="4314286" cy="5580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0069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"/>
          <p:cNvSpPr txBox="1">
            <a:spLocks noChangeArrowheads="1"/>
          </p:cNvSpPr>
          <p:nvPr/>
        </p:nvSpPr>
        <p:spPr bwMode="auto">
          <a:xfrm>
            <a:off x="350838" y="855663"/>
            <a:ext cx="9283435" cy="412750"/>
          </a:xfrm>
          <a:prstGeom prst="rect">
            <a:avLst/>
          </a:prstGeom>
          <a:solidFill>
            <a:srgbClr val="CCFF33"/>
          </a:solidFill>
          <a:ln w="12700" algn="ctr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162000" tIns="82800" rIns="162000" bIns="82800">
            <a:spAutoFit/>
          </a:bodyPr>
          <a:lstStyle>
            <a:lvl1pPr eaLnBrk="0" hangingPunct="0">
              <a:tabLst>
                <a:tab pos="180975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tabLst>
                <a:tab pos="180975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tabLst>
                <a:tab pos="180975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tabLst>
                <a:tab pos="180975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tabLst>
                <a:tab pos="180975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Wingdings" pitchFamily="2" charset="2"/>
              <a:buNone/>
              <a:defRPr/>
            </a:pPr>
            <a:r>
              <a:rPr lang="de-DE" sz="1600" b="1" smtClean="0">
                <a:sym typeface="Wingdings" pitchFamily="2" charset="2"/>
              </a:rPr>
              <a:t>Radioactivity as an omnipresent natural phenomenon</a:t>
            </a:r>
            <a:endParaRPr lang="en-GB" sz="1600" baseline="-25000">
              <a:sym typeface="Wingdings" pitchFamily="2" charset="2"/>
            </a:endParaRPr>
          </a:p>
        </p:txBody>
      </p:sp>
      <p:graphicFrame>
        <p:nvGraphicFramePr>
          <p:cNvPr id="3" name="Tabelle 2"/>
          <p:cNvGraphicFramePr>
            <a:graphicFrameLocks noGrp="1"/>
          </p:cNvGraphicFramePr>
          <p:nvPr/>
        </p:nvGraphicFramePr>
        <p:xfrm>
          <a:off x="350838" y="3716338"/>
          <a:ext cx="6603999" cy="2131432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4038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9627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0391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48072">
                <a:tc>
                  <a:txBody>
                    <a:bodyPr/>
                    <a:lstStyle/>
                    <a:p>
                      <a:pPr algn="ctr"/>
                      <a:r>
                        <a:rPr lang="de-DE" sz="1600" smtClean="0"/>
                        <a:t>element</a:t>
                      </a:r>
                      <a:endParaRPr lang="de-DE" sz="1600"/>
                    </a:p>
                  </a:txBody>
                  <a:tcPr marL="99060" marR="990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smtClean="0"/>
                        <a:t>mean content in the earth‘s crust</a:t>
                      </a:r>
                      <a:endParaRPr lang="de-DE" sz="1600"/>
                    </a:p>
                  </a:txBody>
                  <a:tcPr marL="99060" marR="990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smtClean="0"/>
                        <a:t>mean heat production</a:t>
                      </a:r>
                    </a:p>
                    <a:p>
                      <a:pPr algn="ctr"/>
                      <a:r>
                        <a:rPr lang="de-DE" sz="1600" smtClean="0"/>
                        <a:t>[µW/t]</a:t>
                      </a:r>
                      <a:endParaRPr lang="de-DE" sz="1600"/>
                    </a:p>
                  </a:txBody>
                  <a:tcPr marL="99060" marR="9906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sz="1600" smtClean="0"/>
                        <a:t>U</a:t>
                      </a:r>
                      <a:endParaRPr lang="de-DE" sz="1600"/>
                    </a:p>
                  </a:txBody>
                  <a:tcPr marL="99060" marR="990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smtClean="0"/>
                        <a:t>2,5 ppm</a:t>
                      </a:r>
                      <a:endParaRPr lang="de-DE" sz="1600"/>
                    </a:p>
                  </a:txBody>
                  <a:tcPr marL="99060" marR="990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smtClean="0"/>
                        <a:t>0,24</a:t>
                      </a:r>
                      <a:endParaRPr lang="de-DE" sz="1600"/>
                    </a:p>
                  </a:txBody>
                  <a:tcPr marL="99060" marR="9906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sz="1600" smtClean="0"/>
                        <a:t>Th</a:t>
                      </a:r>
                      <a:endParaRPr lang="de-DE" sz="1600"/>
                    </a:p>
                  </a:txBody>
                  <a:tcPr marL="99060" marR="990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smtClean="0"/>
                        <a:t>10,3 ppm</a:t>
                      </a:r>
                      <a:endParaRPr lang="de-DE" sz="1600"/>
                    </a:p>
                  </a:txBody>
                  <a:tcPr marL="99060" marR="990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smtClean="0"/>
                        <a:t>0,26</a:t>
                      </a:r>
                      <a:endParaRPr lang="de-DE" sz="1600"/>
                    </a:p>
                  </a:txBody>
                  <a:tcPr marL="99060" marR="9906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sz="1600" smtClean="0"/>
                        <a:t>K</a:t>
                      </a:r>
                      <a:endParaRPr lang="de-DE" sz="1600"/>
                    </a:p>
                  </a:txBody>
                  <a:tcPr marL="99060" marR="9906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smtClean="0"/>
                        <a:t>2,87 %</a:t>
                      </a:r>
                      <a:endParaRPr lang="de-DE" sz="1600"/>
                    </a:p>
                  </a:txBody>
                  <a:tcPr marL="99060" marR="9906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smtClean="0"/>
                        <a:t>0,09</a:t>
                      </a:r>
                      <a:endParaRPr lang="de-DE" sz="1600"/>
                    </a:p>
                  </a:txBody>
                  <a:tcPr marL="99060" marR="9906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l-GR" sz="1600" b="1" smtClean="0"/>
                        <a:t>Σ</a:t>
                      </a:r>
                      <a:endParaRPr lang="de-DE" sz="1600" b="1"/>
                    </a:p>
                  </a:txBody>
                  <a:tcPr marL="99060" marR="9906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600" b="1"/>
                    </a:p>
                  </a:txBody>
                  <a:tcPr marL="99060" marR="9906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b="1" smtClean="0"/>
                        <a:t>0,60</a:t>
                      </a:r>
                      <a:endParaRPr lang="de-DE" sz="1600" b="1"/>
                    </a:p>
                  </a:txBody>
                  <a:tcPr marL="99060" marR="9906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350838" y="1538288"/>
            <a:ext cx="9283435" cy="1890712"/>
          </a:xfrm>
          <a:prstGeom prst="rect">
            <a:avLst/>
          </a:prstGeom>
          <a:solidFill>
            <a:srgbClr val="CCFF33"/>
          </a:solidFill>
          <a:ln w="12700" algn="ctr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162000" tIns="82800" rIns="162000" bIns="82800">
            <a:spAutoFit/>
          </a:bodyPr>
          <a:lstStyle/>
          <a:p>
            <a:pPr eaLnBrk="1" hangingPunct="1">
              <a:spcBef>
                <a:spcPct val="50000"/>
              </a:spcBef>
              <a:buFont typeface="Wingdings" pitchFamily="2" charset="2"/>
              <a:buNone/>
              <a:tabLst>
                <a:tab pos="180975" algn="l"/>
              </a:tabLst>
            </a:pPr>
            <a:r>
              <a:rPr lang="de-DE" sz="1600" b="1">
                <a:sym typeface="Wingdings" pitchFamily="2" charset="2"/>
              </a:rPr>
              <a:t>Occurrence of „primordial“ radionuclides (existing since formation of elements) :</a:t>
            </a:r>
          </a:p>
          <a:p>
            <a:pPr eaLnBrk="1" hangingPunct="1">
              <a:spcBef>
                <a:spcPct val="50000"/>
              </a:spcBef>
              <a:tabLst>
                <a:tab pos="180975" algn="l"/>
              </a:tabLst>
            </a:pPr>
            <a:r>
              <a:rPr lang="de-DE" sz="1600" b="1">
                <a:sym typeface="Wingdings" pitchFamily="2" charset="2"/>
              </a:rPr>
              <a:t>Uranium:</a:t>
            </a:r>
            <a:r>
              <a:rPr lang="de-DE" sz="1600" b="1" baseline="30000">
                <a:sym typeface="Wingdings" pitchFamily="2" charset="2"/>
              </a:rPr>
              <a:t>		238</a:t>
            </a:r>
            <a:r>
              <a:rPr lang="de-DE" sz="1600" b="1">
                <a:sym typeface="Wingdings" pitchFamily="2" charset="2"/>
              </a:rPr>
              <a:t>U</a:t>
            </a:r>
            <a:r>
              <a:rPr lang="de-DE" sz="1600">
                <a:sym typeface="Wingdings" pitchFamily="2" charset="2"/>
              </a:rPr>
              <a:t> - 4,5 · 10</a:t>
            </a:r>
            <a:r>
              <a:rPr lang="de-DE" sz="1600" baseline="30000">
                <a:sym typeface="Wingdings" pitchFamily="2" charset="2"/>
              </a:rPr>
              <a:t>9</a:t>
            </a:r>
            <a:r>
              <a:rPr lang="de-DE" sz="1600">
                <a:sym typeface="Wingdings" pitchFamily="2" charset="2"/>
              </a:rPr>
              <a:t> y, decay chain, 1 ppm </a:t>
            </a:r>
            <a:r>
              <a:rPr lang="de-DE" sz="1600">
                <a:latin typeface="Cambria Math" pitchFamily="18" charset="0"/>
                <a:ea typeface="Cambria Math" pitchFamily="18" charset="0"/>
                <a:cs typeface="Cambria Math" pitchFamily="18" charset="0"/>
                <a:sym typeface="Wingdings" pitchFamily="2" charset="2"/>
              </a:rPr>
              <a:t>≙</a:t>
            </a:r>
            <a:r>
              <a:rPr lang="de-DE" sz="1600">
                <a:latin typeface="Times New Roman" pitchFamily="18" charset="0"/>
                <a:ea typeface="Cambria Math" pitchFamily="18" charset="0"/>
                <a:cs typeface="Cambria Math" pitchFamily="18" charset="0"/>
                <a:sym typeface="Wingdings" pitchFamily="2" charset="2"/>
              </a:rPr>
              <a:t> 12,4 Bq/kg</a:t>
            </a:r>
            <a:endParaRPr lang="de-DE" sz="1600">
              <a:sym typeface="Wingdings" pitchFamily="2" charset="2"/>
            </a:endParaRPr>
          </a:p>
          <a:p>
            <a:pPr eaLnBrk="1" hangingPunct="1">
              <a:spcBef>
                <a:spcPct val="50000"/>
              </a:spcBef>
              <a:tabLst>
                <a:tab pos="180975" algn="l"/>
              </a:tabLst>
            </a:pPr>
            <a:r>
              <a:rPr lang="de-DE" sz="1600">
                <a:sym typeface="Wingdings" pitchFamily="2" charset="2"/>
              </a:rPr>
              <a:t>			</a:t>
            </a:r>
            <a:r>
              <a:rPr lang="de-DE" sz="1600" b="1" baseline="30000">
                <a:sym typeface="Wingdings" pitchFamily="2" charset="2"/>
              </a:rPr>
              <a:t>235</a:t>
            </a:r>
            <a:r>
              <a:rPr lang="de-DE" sz="1600" b="1">
                <a:sym typeface="Wingdings" pitchFamily="2" charset="2"/>
              </a:rPr>
              <a:t>U</a:t>
            </a:r>
            <a:r>
              <a:rPr lang="de-DE" sz="1600">
                <a:sym typeface="Wingdings" pitchFamily="2" charset="2"/>
              </a:rPr>
              <a:t> - 0,7 · 10</a:t>
            </a:r>
            <a:r>
              <a:rPr lang="de-DE" sz="1600" baseline="30000">
                <a:sym typeface="Wingdings" pitchFamily="2" charset="2"/>
              </a:rPr>
              <a:t>9</a:t>
            </a:r>
            <a:r>
              <a:rPr lang="de-DE" sz="1600">
                <a:sym typeface="Wingdings" pitchFamily="2" charset="2"/>
              </a:rPr>
              <a:t> y, decay chain, 1 ppm </a:t>
            </a:r>
            <a:r>
              <a:rPr lang="de-DE" sz="1600">
                <a:latin typeface="Cambria Math" pitchFamily="18" charset="0"/>
                <a:ea typeface="Cambria Math" pitchFamily="18" charset="0"/>
                <a:cs typeface="Cambria Math" pitchFamily="18" charset="0"/>
                <a:sym typeface="Wingdings" pitchFamily="2" charset="2"/>
              </a:rPr>
              <a:t>≙</a:t>
            </a:r>
            <a:r>
              <a:rPr lang="de-DE" sz="1600">
                <a:ea typeface="Cambria Math" pitchFamily="18" charset="0"/>
                <a:cs typeface="Cambria Math" pitchFamily="18" charset="0"/>
                <a:sym typeface="Wingdings" pitchFamily="2" charset="2"/>
              </a:rPr>
              <a:t> 0,57 Bq/kg</a:t>
            </a:r>
            <a:endParaRPr lang="de-DE" sz="1600">
              <a:sym typeface="Wingdings" pitchFamily="2" charset="2"/>
            </a:endParaRPr>
          </a:p>
          <a:p>
            <a:pPr eaLnBrk="1" hangingPunct="1">
              <a:spcBef>
                <a:spcPct val="50000"/>
              </a:spcBef>
              <a:tabLst>
                <a:tab pos="180975" algn="l"/>
              </a:tabLst>
            </a:pPr>
            <a:r>
              <a:rPr lang="de-DE" sz="1600" b="1">
                <a:sym typeface="Wingdings" pitchFamily="2" charset="2"/>
              </a:rPr>
              <a:t>Thorium:		</a:t>
            </a:r>
            <a:r>
              <a:rPr lang="de-DE" sz="1600" b="1" baseline="30000">
                <a:sym typeface="Wingdings" pitchFamily="2" charset="2"/>
              </a:rPr>
              <a:t>232</a:t>
            </a:r>
            <a:r>
              <a:rPr lang="de-DE" sz="1600" b="1">
                <a:sym typeface="Wingdings" pitchFamily="2" charset="2"/>
              </a:rPr>
              <a:t>Th</a:t>
            </a:r>
            <a:r>
              <a:rPr lang="de-DE" sz="1600">
                <a:sym typeface="Wingdings" pitchFamily="2" charset="2"/>
              </a:rPr>
              <a:t> - 1,4 · 10</a:t>
            </a:r>
            <a:r>
              <a:rPr lang="de-DE" sz="1600" baseline="30000">
                <a:sym typeface="Wingdings" pitchFamily="2" charset="2"/>
              </a:rPr>
              <a:t>10</a:t>
            </a:r>
            <a:r>
              <a:rPr lang="de-DE" sz="1600">
                <a:sym typeface="Wingdings" pitchFamily="2" charset="2"/>
              </a:rPr>
              <a:t> y, decay chain, 1 ppm </a:t>
            </a:r>
            <a:r>
              <a:rPr lang="de-DE" sz="1600">
                <a:latin typeface="Cambria Math" pitchFamily="18" charset="0"/>
                <a:ea typeface="Cambria Math" pitchFamily="18" charset="0"/>
                <a:cs typeface="Cambria Math" pitchFamily="18" charset="0"/>
                <a:sym typeface="Wingdings" pitchFamily="2" charset="2"/>
              </a:rPr>
              <a:t>≙</a:t>
            </a:r>
            <a:r>
              <a:rPr lang="de-DE" sz="1600">
                <a:ea typeface="Cambria Math" pitchFamily="18" charset="0"/>
                <a:cs typeface="Cambria Math" pitchFamily="18" charset="0"/>
                <a:sym typeface="Wingdings" pitchFamily="2" charset="2"/>
              </a:rPr>
              <a:t> 4,07 Bq/kg</a:t>
            </a:r>
            <a:endParaRPr lang="de-DE" sz="1600">
              <a:sym typeface="Wingdings" pitchFamily="2" charset="2"/>
            </a:endParaRPr>
          </a:p>
          <a:p>
            <a:pPr eaLnBrk="1" hangingPunct="1">
              <a:spcBef>
                <a:spcPct val="50000"/>
              </a:spcBef>
              <a:tabLst>
                <a:tab pos="180975" algn="l"/>
              </a:tabLst>
            </a:pPr>
            <a:r>
              <a:rPr lang="de-DE" sz="1600" b="1">
                <a:sym typeface="Wingdings" pitchFamily="2" charset="2"/>
              </a:rPr>
              <a:t>Potassium:	</a:t>
            </a:r>
            <a:r>
              <a:rPr lang="de-DE" sz="1600" b="1" baseline="30000">
                <a:sym typeface="Wingdings" pitchFamily="2" charset="2"/>
              </a:rPr>
              <a:t>40</a:t>
            </a:r>
            <a:r>
              <a:rPr lang="de-DE" sz="1600" b="1">
                <a:sym typeface="Wingdings" pitchFamily="2" charset="2"/>
              </a:rPr>
              <a:t>K</a:t>
            </a:r>
            <a:r>
              <a:rPr lang="de-DE" sz="1600">
                <a:sym typeface="Wingdings" pitchFamily="2" charset="2"/>
              </a:rPr>
              <a:t> - 1,2 · 10</a:t>
            </a:r>
            <a:r>
              <a:rPr lang="de-DE" sz="1600" baseline="30000">
                <a:sym typeface="Wingdings" pitchFamily="2" charset="2"/>
              </a:rPr>
              <a:t>9</a:t>
            </a:r>
            <a:r>
              <a:rPr lang="de-DE" sz="1600">
                <a:sym typeface="Wingdings" pitchFamily="2" charset="2"/>
              </a:rPr>
              <a:t> y, 1 % </a:t>
            </a:r>
            <a:r>
              <a:rPr lang="de-DE" sz="1600">
                <a:latin typeface="Cambria Math" pitchFamily="18" charset="0"/>
                <a:ea typeface="Cambria Math" pitchFamily="18" charset="0"/>
                <a:cs typeface="Cambria Math" pitchFamily="18" charset="0"/>
                <a:sym typeface="Wingdings" pitchFamily="2" charset="2"/>
              </a:rPr>
              <a:t>≙</a:t>
            </a:r>
            <a:r>
              <a:rPr lang="de-DE" sz="1600">
                <a:ea typeface="Cambria Math" pitchFamily="18" charset="0"/>
                <a:cs typeface="Cambria Math" pitchFamily="18" charset="0"/>
                <a:sym typeface="Wingdings" pitchFamily="2" charset="2"/>
              </a:rPr>
              <a:t> 306 Bq/kg</a:t>
            </a:r>
            <a:endParaRPr lang="de-DE" sz="1600">
              <a:sym typeface="Wingdings" pitchFamily="2" charset="2"/>
            </a:endParaRPr>
          </a:p>
        </p:txBody>
      </p:sp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7059746" y="3716339"/>
            <a:ext cx="2651919" cy="2014537"/>
          </a:xfrm>
          <a:prstGeom prst="rect">
            <a:avLst/>
          </a:prstGeom>
          <a:solidFill>
            <a:srgbClr val="CCFF33"/>
          </a:solidFill>
          <a:ln w="12700" algn="ctr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162000" tIns="82800" rIns="162000" bIns="82800">
            <a:spAutoFit/>
          </a:bodyPr>
          <a:lstStyle>
            <a:lvl1pPr eaLnBrk="0" hangingPunct="0">
              <a:tabLst>
                <a:tab pos="180975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tabLst>
                <a:tab pos="180975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tabLst>
                <a:tab pos="180975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tabLst>
                <a:tab pos="180975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tabLst>
                <a:tab pos="180975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Wingdings" pitchFamily="2" charset="2"/>
              <a:buNone/>
              <a:defRPr/>
            </a:pPr>
            <a:r>
              <a:rPr lang="de-DE" sz="1600" b="1" smtClean="0">
                <a:sym typeface="Wingdings" pitchFamily="2" charset="2"/>
              </a:rPr>
              <a:t>total heat production:</a:t>
            </a:r>
          </a:p>
          <a:p>
            <a:pPr eaLnBrk="1" hangingPunct="1">
              <a:spcBef>
                <a:spcPct val="50000"/>
              </a:spcBef>
              <a:defRPr/>
            </a:pPr>
            <a:r>
              <a:rPr lang="de-DE" sz="1400" smtClean="0">
                <a:sym typeface="Wingdings" pitchFamily="2" charset="2"/>
              </a:rPr>
              <a:t>Radioactivity (crust):</a:t>
            </a:r>
          </a:p>
          <a:p>
            <a:pPr eaLnBrk="1" hangingPunct="1">
              <a:spcBef>
                <a:spcPct val="50000"/>
              </a:spcBef>
              <a:defRPr/>
            </a:pPr>
            <a:r>
              <a:rPr lang="de-DE" sz="1400" smtClean="0">
                <a:sym typeface="Wingdings" pitchFamily="2" charset="2"/>
              </a:rPr>
              <a:t>≈ 0.9 ∙ 10</a:t>
            </a:r>
            <a:r>
              <a:rPr lang="de-DE" sz="1400" baseline="30000" smtClean="0">
                <a:sym typeface="Wingdings" pitchFamily="2" charset="2"/>
              </a:rPr>
              <a:t>21</a:t>
            </a:r>
            <a:r>
              <a:rPr lang="de-DE" sz="1400" smtClean="0">
                <a:sym typeface="Wingdings" pitchFamily="2" charset="2"/>
              </a:rPr>
              <a:t> J/ y</a:t>
            </a:r>
          </a:p>
          <a:p>
            <a:pPr eaLnBrk="1" hangingPunct="1">
              <a:spcBef>
                <a:spcPct val="50000"/>
              </a:spcBef>
              <a:defRPr/>
            </a:pPr>
            <a:r>
              <a:rPr lang="de-DE" sz="1400" smtClean="0">
                <a:sym typeface="Wingdings" pitchFamily="2" charset="2"/>
              </a:rPr>
              <a:t>Gravitation (mantle, core):</a:t>
            </a:r>
          </a:p>
          <a:p>
            <a:pPr eaLnBrk="1" hangingPunct="1">
              <a:spcBef>
                <a:spcPct val="50000"/>
              </a:spcBef>
              <a:defRPr/>
            </a:pPr>
            <a:r>
              <a:rPr lang="de-DE" sz="1400">
                <a:sym typeface="Wingdings" pitchFamily="2" charset="2"/>
              </a:rPr>
              <a:t>≈ </a:t>
            </a:r>
            <a:r>
              <a:rPr lang="de-DE" sz="1400" smtClean="0">
                <a:sym typeface="Wingdings" pitchFamily="2" charset="2"/>
              </a:rPr>
              <a:t>0.3 </a:t>
            </a:r>
            <a:r>
              <a:rPr lang="de-DE" sz="1400">
                <a:sym typeface="Wingdings" pitchFamily="2" charset="2"/>
              </a:rPr>
              <a:t>∙ </a:t>
            </a:r>
            <a:r>
              <a:rPr lang="de-DE" sz="1400" smtClean="0">
                <a:sym typeface="Wingdings" pitchFamily="2" charset="2"/>
              </a:rPr>
              <a:t>10</a:t>
            </a:r>
            <a:r>
              <a:rPr lang="de-DE" sz="1400" baseline="30000" smtClean="0">
                <a:sym typeface="Wingdings" pitchFamily="2" charset="2"/>
              </a:rPr>
              <a:t>21</a:t>
            </a:r>
            <a:r>
              <a:rPr lang="de-DE" sz="1400" smtClean="0">
                <a:sym typeface="Wingdings" pitchFamily="2" charset="2"/>
              </a:rPr>
              <a:t> J/ y</a:t>
            </a:r>
          </a:p>
          <a:p>
            <a:pPr eaLnBrk="1" hangingPunct="1">
              <a:spcBef>
                <a:spcPct val="50000"/>
              </a:spcBef>
              <a:defRPr/>
            </a:pPr>
            <a:r>
              <a:rPr lang="de-DE" sz="800" smtClean="0">
                <a:sym typeface="Wingdings" pitchFamily="2" charset="2"/>
              </a:rPr>
              <a:t>Stober, I., Bucher, K.: Geothermie, Springer Berlin Heidelberg 2012</a:t>
            </a:r>
            <a:endParaRPr lang="de-DE" sz="800">
              <a:sym typeface="Wingdings" pitchFamily="2" charset="2"/>
            </a:endParaRPr>
          </a:p>
        </p:txBody>
      </p: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350838" y="855663"/>
            <a:ext cx="9283435" cy="412750"/>
          </a:xfrm>
          <a:prstGeom prst="rect">
            <a:avLst/>
          </a:prstGeom>
          <a:solidFill>
            <a:srgbClr val="CCFF33"/>
          </a:solidFill>
          <a:ln w="12700" algn="ctr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162000" tIns="82800" rIns="162000" bIns="82800">
            <a:spAutoFit/>
          </a:bodyPr>
          <a:lstStyle>
            <a:lvl1pPr eaLnBrk="0" hangingPunct="0">
              <a:tabLst>
                <a:tab pos="180975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tabLst>
                <a:tab pos="180975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tabLst>
                <a:tab pos="180975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tabLst>
                <a:tab pos="180975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tabLst>
                <a:tab pos="180975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GB" sz="1600" b="1" dirty="0">
                <a:sym typeface="Wingdings" pitchFamily="2" charset="2"/>
              </a:rPr>
              <a:t> </a:t>
            </a:r>
            <a:r>
              <a:rPr lang="en-GB" sz="1600" b="1" dirty="0" smtClean="0">
                <a:sym typeface="Wingdings" pitchFamily="2" charset="2"/>
              </a:rPr>
              <a:t>Geothermal energy is a </a:t>
            </a:r>
            <a:r>
              <a:rPr lang="en-GB" sz="1600" b="1" dirty="0" smtClean="0">
                <a:solidFill>
                  <a:srgbClr val="FF0000"/>
                </a:solidFill>
                <a:sym typeface="Wingdings" pitchFamily="2" charset="2"/>
              </a:rPr>
              <a:t>“green nuclear power”</a:t>
            </a:r>
            <a:endParaRPr lang="en-GB" sz="1600" b="1" dirty="0">
              <a:solidFill>
                <a:srgbClr val="FF0000"/>
              </a:solidFill>
              <a:sym typeface="Wingdings" pitchFamily="2" charset="2"/>
            </a:endParaRPr>
          </a:p>
        </p:txBody>
      </p:sp>
      <p:pic>
        <p:nvPicPr>
          <p:cNvPr id="9" name="Grafik 6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49650" y="2420939"/>
            <a:ext cx="2753387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12"/>
          <p:cNvSpPr>
            <a:spLocks noChangeArrowheads="1"/>
          </p:cNvSpPr>
          <p:nvPr/>
        </p:nvSpPr>
        <p:spPr bwMode="auto">
          <a:xfrm>
            <a:off x="1280592" y="260648"/>
            <a:ext cx="641138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>
              <a:defRPr/>
            </a:pPr>
            <a:r>
              <a:rPr lang="en-US" sz="2400" i="0" dirty="0">
                <a:solidFill>
                  <a:schemeClr val="tx2"/>
                </a:solidFill>
              </a:rPr>
              <a:t>What is Geothermal Energy?</a:t>
            </a:r>
            <a:endParaRPr lang="it-IT" sz="2400" i="0" dirty="0">
              <a:solidFill>
                <a:schemeClr val="tx2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C4A63-4422-4E48-BD42-7AA48B653B07}" type="slidenum">
              <a:rPr lang="it-IT" smtClean="0">
                <a:solidFill>
                  <a:srgbClr val="133B9C">
                    <a:tint val="75000"/>
                  </a:srgbClr>
                </a:solidFill>
              </a:rPr>
              <a:pPr/>
              <a:t>16</a:t>
            </a:fld>
            <a:endParaRPr lang="it-IT">
              <a:solidFill>
                <a:srgbClr val="133B9C">
                  <a:tint val="75000"/>
                </a:srgbClr>
              </a:solidFill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962" y="2348880"/>
            <a:ext cx="8870953" cy="2970772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6736" y="1052736"/>
            <a:ext cx="4383593" cy="907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114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C4A63-4422-4E48-BD42-7AA48B653B07}" type="slidenum">
              <a:rPr lang="it-IT" smtClean="0">
                <a:solidFill>
                  <a:srgbClr val="133B9C">
                    <a:tint val="75000"/>
                  </a:srgbClr>
                </a:solidFill>
              </a:rPr>
              <a:pPr/>
              <a:t>17</a:t>
            </a:fld>
            <a:endParaRPr lang="it-IT">
              <a:solidFill>
                <a:srgbClr val="133B9C">
                  <a:tint val="75000"/>
                </a:srgbClr>
              </a:solidFill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6632"/>
            <a:ext cx="7560840" cy="56843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0295" y="4531869"/>
            <a:ext cx="3876942" cy="21896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Rettangolo 2"/>
          <p:cNvSpPr/>
          <p:nvPr/>
        </p:nvSpPr>
        <p:spPr>
          <a:xfrm>
            <a:off x="848544" y="5755241"/>
            <a:ext cx="45719" cy="457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24996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C4A63-4422-4E48-BD42-7AA48B653B07}" type="slidenum">
              <a:rPr lang="it-IT" smtClean="0">
                <a:solidFill>
                  <a:srgbClr val="133B9C">
                    <a:tint val="75000"/>
                  </a:srgbClr>
                </a:solidFill>
              </a:rPr>
              <a:pPr/>
              <a:t>18</a:t>
            </a:fld>
            <a:endParaRPr lang="it-IT">
              <a:solidFill>
                <a:srgbClr val="133B9C">
                  <a:tint val="75000"/>
                </a:srgbClr>
              </a:solidFill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480" y="188640"/>
            <a:ext cx="8640960" cy="63581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350183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C4A63-4422-4E48-BD42-7AA48B653B07}" type="slidenum">
              <a:rPr lang="it-IT" smtClean="0">
                <a:solidFill>
                  <a:srgbClr val="133B9C">
                    <a:tint val="75000"/>
                  </a:srgbClr>
                </a:solidFill>
              </a:rPr>
              <a:pPr/>
              <a:t>1</a:t>
            </a:fld>
            <a:endParaRPr lang="it-IT">
              <a:solidFill>
                <a:srgbClr val="133B9C">
                  <a:tint val="75000"/>
                </a:srgbClr>
              </a:solidFill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2560" y="476672"/>
            <a:ext cx="4066667" cy="3152381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3728864" y="3212976"/>
            <a:ext cx="1008112" cy="2462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it-IT" sz="1000" b="1" dirty="0" smtClean="0">
                <a:solidFill>
                  <a:srgbClr val="133B9C"/>
                </a:solidFill>
              </a:rPr>
              <a:t>100 ° </a:t>
            </a:r>
            <a:r>
              <a:rPr lang="it-IT" sz="1000" b="1" dirty="0" err="1" smtClean="0">
                <a:solidFill>
                  <a:srgbClr val="133B9C"/>
                </a:solidFill>
              </a:rPr>
              <a:t>mV</a:t>
            </a:r>
            <a:r>
              <a:rPr lang="it-IT" sz="1000" b="1" dirty="0" smtClean="0">
                <a:solidFill>
                  <a:srgbClr val="133B9C"/>
                </a:solidFill>
              </a:rPr>
              <a:t>/mq</a:t>
            </a:r>
            <a:endParaRPr lang="it-IT" sz="1000" b="1" dirty="0">
              <a:solidFill>
                <a:srgbClr val="133B9C"/>
              </a:solidFill>
            </a:endParaRPr>
          </a:p>
        </p:txBody>
      </p:sp>
      <p:pic>
        <p:nvPicPr>
          <p:cNvPr id="11" name="Immagine 10"/>
          <p:cNvPicPr>
            <a:picLocks noChangeAspect="1"/>
          </p:cNvPicPr>
          <p:nvPr/>
        </p:nvPicPr>
        <p:blipFill rotWithShape="1">
          <a:blip r:embed="rId2"/>
          <a:srcRect l="46763" t="20558" r="31989" b="72589"/>
          <a:stretch/>
        </p:blipFill>
        <p:spPr>
          <a:xfrm>
            <a:off x="3757918" y="1196752"/>
            <a:ext cx="864096" cy="144016"/>
          </a:xfrm>
          <a:prstGeom prst="rect">
            <a:avLst/>
          </a:prstGeom>
        </p:spPr>
      </p:pic>
      <p:pic>
        <p:nvPicPr>
          <p:cNvPr id="12" name="Immagine 11"/>
          <p:cNvPicPr>
            <a:picLocks noChangeAspect="1"/>
          </p:cNvPicPr>
          <p:nvPr/>
        </p:nvPicPr>
        <p:blipFill rotWithShape="1">
          <a:blip r:embed="rId2"/>
          <a:srcRect l="67286" t="57106" r="7924" b="36041"/>
          <a:stretch/>
        </p:blipFill>
        <p:spPr>
          <a:xfrm>
            <a:off x="3728864" y="2632251"/>
            <a:ext cx="1008112" cy="216024"/>
          </a:xfrm>
          <a:prstGeom prst="rect">
            <a:avLst/>
          </a:prstGeom>
        </p:spPr>
      </p:pic>
      <p:pic>
        <p:nvPicPr>
          <p:cNvPr id="13" name="Immagine 12"/>
          <p:cNvPicPr>
            <a:picLocks noChangeAspect="1"/>
          </p:cNvPicPr>
          <p:nvPr/>
        </p:nvPicPr>
        <p:blipFill rotWithShape="1">
          <a:blip r:embed="rId2"/>
          <a:srcRect l="61974" t="29696" r="6154" b="61167"/>
          <a:stretch/>
        </p:blipFill>
        <p:spPr>
          <a:xfrm>
            <a:off x="3512840" y="1860795"/>
            <a:ext cx="1296144" cy="200053"/>
          </a:xfrm>
          <a:prstGeom prst="rect">
            <a:avLst/>
          </a:prstGeom>
        </p:spPr>
      </p:pic>
      <p:pic>
        <p:nvPicPr>
          <p:cNvPr id="14" name="Immagin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1954" y="490224"/>
            <a:ext cx="4066667" cy="3152381"/>
          </a:xfrm>
          <a:prstGeom prst="rect">
            <a:avLst/>
          </a:prstGeom>
        </p:spPr>
      </p:pic>
      <p:sp>
        <p:nvSpPr>
          <p:cNvPr id="15" name="CasellaDiTesto 14"/>
          <p:cNvSpPr txBox="1"/>
          <p:nvPr/>
        </p:nvSpPr>
        <p:spPr>
          <a:xfrm>
            <a:off x="632520" y="3581939"/>
            <a:ext cx="48965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 smtClean="0"/>
              <a:t>Calculate</a:t>
            </a:r>
            <a:r>
              <a:rPr lang="it-IT" dirty="0" smtClean="0"/>
              <a:t> the </a:t>
            </a:r>
            <a:r>
              <a:rPr lang="it-IT" dirty="0" err="1" smtClean="0"/>
              <a:t>thermal</a:t>
            </a:r>
            <a:r>
              <a:rPr lang="it-IT" dirty="0" smtClean="0"/>
              <a:t> </a:t>
            </a:r>
            <a:r>
              <a:rPr lang="it-IT" dirty="0" err="1" smtClean="0"/>
              <a:t>conductity</a:t>
            </a:r>
            <a:r>
              <a:rPr lang="it-IT" dirty="0" smtClean="0"/>
              <a:t> for </a:t>
            </a:r>
            <a:r>
              <a:rPr lang="it-IT" dirty="0" err="1" smtClean="0"/>
              <a:t>each</a:t>
            </a:r>
            <a:r>
              <a:rPr lang="it-IT" dirty="0" smtClean="0"/>
              <a:t> </a:t>
            </a:r>
            <a:r>
              <a:rPr lang="it-IT" dirty="0" err="1" smtClean="0"/>
              <a:t>layer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059826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C4A63-4422-4E48-BD42-7AA48B653B07}" type="slidenum">
              <a:rPr lang="it-IT" smtClean="0">
                <a:solidFill>
                  <a:srgbClr val="133B9C">
                    <a:tint val="75000"/>
                  </a:srgbClr>
                </a:solidFill>
              </a:rPr>
              <a:pPr/>
              <a:t>19</a:t>
            </a:fld>
            <a:endParaRPr lang="it-IT">
              <a:solidFill>
                <a:srgbClr val="133B9C">
                  <a:tint val="75000"/>
                </a:srgbClr>
              </a:solidFill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77" y="116632"/>
            <a:ext cx="8703217" cy="6770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684356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530" name="Text Box 2"/>
          <p:cNvSpPr txBox="1">
            <a:spLocks noChangeArrowheads="1"/>
          </p:cNvSpPr>
          <p:nvPr/>
        </p:nvSpPr>
        <p:spPr bwMode="auto">
          <a:xfrm>
            <a:off x="194337" y="5373689"/>
            <a:ext cx="9562042" cy="10895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3650" tIns="51825" rIns="103650" bIns="51825">
            <a:spAutoFit/>
          </a:bodyPr>
          <a:lstStyle/>
          <a:p>
            <a:pPr algn="ctr" defTabSz="757238"/>
            <a:r>
              <a:rPr lang="en-US" sz="1600" b="1" i="0" dirty="0">
                <a:solidFill>
                  <a:srgbClr val="FF0000"/>
                </a:solidFill>
              </a:rPr>
              <a:t>In a geothermal system the meteoric waters are trapped in the reservoir, </a:t>
            </a:r>
            <a:r>
              <a:rPr lang="en-US" sz="1600" b="1" i="0" dirty="0" smtClean="0">
                <a:solidFill>
                  <a:srgbClr val="FF0000"/>
                </a:solidFill>
              </a:rPr>
              <a:t/>
            </a:r>
            <a:br>
              <a:rPr lang="en-US" sz="1600" b="1" i="0" dirty="0" smtClean="0">
                <a:solidFill>
                  <a:srgbClr val="FF0000"/>
                </a:solidFill>
              </a:rPr>
            </a:br>
            <a:r>
              <a:rPr lang="en-US" sz="1600" b="1" i="0" dirty="0" smtClean="0">
                <a:solidFill>
                  <a:srgbClr val="FF0000"/>
                </a:solidFill>
              </a:rPr>
              <a:t>are </a:t>
            </a:r>
            <a:r>
              <a:rPr lang="en-US" sz="1600" b="1" i="0" dirty="0">
                <a:solidFill>
                  <a:srgbClr val="FF0000"/>
                </a:solidFill>
              </a:rPr>
              <a:t>heated </a:t>
            </a:r>
            <a:r>
              <a:rPr lang="en-US" sz="1600" b="1" i="0" dirty="0" smtClean="0">
                <a:solidFill>
                  <a:srgbClr val="FF0000"/>
                </a:solidFill>
              </a:rPr>
              <a:t/>
            </a:r>
            <a:br>
              <a:rPr lang="en-US" sz="1600" b="1" i="0" dirty="0" smtClean="0">
                <a:solidFill>
                  <a:srgbClr val="FF0000"/>
                </a:solidFill>
              </a:rPr>
            </a:br>
            <a:r>
              <a:rPr lang="en-US" sz="1600" b="1" i="0" dirty="0" smtClean="0">
                <a:solidFill>
                  <a:srgbClr val="FF0000"/>
                </a:solidFill>
              </a:rPr>
              <a:t>and </a:t>
            </a:r>
            <a:r>
              <a:rPr lang="en-US" sz="1600" b="1" i="0" dirty="0">
                <a:solidFill>
                  <a:srgbClr val="FF0000"/>
                </a:solidFill>
              </a:rPr>
              <a:t>it is activated a natural convective circulation, </a:t>
            </a:r>
            <a:r>
              <a:rPr lang="en-US" sz="1600" b="1" i="0" dirty="0" smtClean="0">
                <a:solidFill>
                  <a:srgbClr val="FF0000"/>
                </a:solidFill>
              </a:rPr>
              <a:t/>
            </a:r>
            <a:br>
              <a:rPr lang="en-US" sz="1600" b="1" i="0" dirty="0" smtClean="0">
                <a:solidFill>
                  <a:srgbClr val="FF0000"/>
                </a:solidFill>
              </a:rPr>
            </a:br>
            <a:r>
              <a:rPr lang="en-US" sz="1600" b="1" i="0" dirty="0" smtClean="0">
                <a:solidFill>
                  <a:srgbClr val="FF0000"/>
                </a:solidFill>
              </a:rPr>
              <a:t>driving </a:t>
            </a:r>
            <a:r>
              <a:rPr lang="en-US" sz="1600" b="1" i="0" dirty="0">
                <a:solidFill>
                  <a:srgbClr val="FF0000"/>
                </a:solidFill>
              </a:rPr>
              <a:t>the heat up to the surface. </a:t>
            </a: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194338" y="981075"/>
            <a:ext cx="9427898" cy="4055675"/>
            <a:chOff x="139" y="538"/>
            <a:chExt cx="6396" cy="2781"/>
          </a:xfrm>
        </p:grpSpPr>
        <p:sp>
          <p:nvSpPr>
            <p:cNvPr id="35857" name="Text Box 4"/>
            <p:cNvSpPr txBox="1">
              <a:spLocks noChangeArrowheads="1"/>
            </p:cNvSpPr>
            <p:nvPr/>
          </p:nvSpPr>
          <p:spPr bwMode="auto">
            <a:xfrm>
              <a:off x="3632" y="583"/>
              <a:ext cx="2903" cy="4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103650" tIns="51825" rIns="103650" bIns="51825">
              <a:spAutoFit/>
            </a:bodyPr>
            <a:lstStyle/>
            <a:p>
              <a:pPr defTabSz="757238"/>
              <a:r>
                <a:rPr lang="en-US" sz="1600" i="0"/>
                <a:t>It is necessary the presence of </a:t>
              </a:r>
              <a:br>
                <a:rPr lang="en-US" sz="1600" i="0"/>
              </a:br>
              <a:r>
                <a:rPr lang="en-US" sz="1600" i="0"/>
                <a:t>an </a:t>
              </a:r>
              <a:r>
                <a:rPr lang="en-US" sz="1600" b="1" i="0"/>
                <a:t>heat source</a:t>
              </a:r>
              <a:r>
                <a:rPr lang="en-US" sz="1600" i="0"/>
                <a:t> nearby the surface</a:t>
              </a:r>
              <a:r>
                <a:rPr lang="en-US" sz="1600"/>
                <a:t>.</a:t>
              </a:r>
              <a:endParaRPr lang="en-US" sz="1600" i="0"/>
            </a:p>
          </p:txBody>
        </p:sp>
        <p:pic>
          <p:nvPicPr>
            <p:cNvPr id="35858" name="Picture 5"/>
            <p:cNvPicPr>
              <a:picLocks noChangeAspect="1" noChangeArrowheads="1"/>
            </p:cNvPicPr>
            <p:nvPr/>
          </p:nvPicPr>
          <p:blipFill>
            <a:blip r:embed="rId2" cstate="print">
              <a:lum bright="4000"/>
            </a:blip>
            <a:srcRect/>
            <a:stretch>
              <a:fillRect/>
            </a:stretch>
          </p:blipFill>
          <p:spPr bwMode="auto">
            <a:xfrm>
              <a:off x="139" y="538"/>
              <a:ext cx="3312" cy="27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5859" name="Text Box 6"/>
            <p:cNvSpPr txBox="1">
              <a:spLocks noChangeArrowheads="1"/>
            </p:cNvSpPr>
            <p:nvPr/>
          </p:nvSpPr>
          <p:spPr bwMode="auto">
            <a:xfrm>
              <a:off x="1093" y="3111"/>
              <a:ext cx="1452" cy="2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111170" tIns="53997" rIns="111170" bIns="53997">
              <a:spAutoFit/>
            </a:bodyPr>
            <a:lstStyle/>
            <a:p>
              <a:pPr defTabSz="806450">
                <a:lnSpc>
                  <a:spcPct val="70000"/>
                </a:lnSpc>
                <a:spcBef>
                  <a:spcPct val="50000"/>
                </a:spcBef>
              </a:pPr>
              <a:r>
                <a:rPr lang="en-US" sz="1800" b="1" i="0">
                  <a:solidFill>
                    <a:schemeClr val="bg1"/>
                  </a:solidFill>
                  <a:latin typeface="Frutiger 45 Light" pitchFamily="2" charset="0"/>
                </a:rPr>
                <a:t>Heat Source</a:t>
              </a:r>
            </a:p>
          </p:txBody>
        </p:sp>
      </p:grpSp>
      <p:grpSp>
        <p:nvGrpSpPr>
          <p:cNvPr id="3" name="Group 7"/>
          <p:cNvGrpSpPr>
            <a:grpSpLocks/>
          </p:cNvGrpSpPr>
          <p:nvPr/>
        </p:nvGrpSpPr>
        <p:grpSpPr bwMode="auto">
          <a:xfrm>
            <a:off x="194337" y="981076"/>
            <a:ext cx="9562042" cy="4056063"/>
            <a:chOff x="139" y="538"/>
            <a:chExt cx="6487" cy="2782"/>
          </a:xfrm>
        </p:grpSpPr>
        <p:sp>
          <p:nvSpPr>
            <p:cNvPr id="35852" name="Text Box 8"/>
            <p:cNvSpPr txBox="1">
              <a:spLocks noChangeArrowheads="1"/>
            </p:cNvSpPr>
            <p:nvPr/>
          </p:nvSpPr>
          <p:spPr bwMode="auto">
            <a:xfrm>
              <a:off x="3541" y="1640"/>
              <a:ext cx="3085" cy="7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103650" tIns="51825" rIns="103650" bIns="51825">
              <a:spAutoFit/>
            </a:bodyPr>
            <a:lstStyle/>
            <a:p>
              <a:pPr defTabSz="757238"/>
              <a:r>
                <a:rPr lang="en-US" sz="1600" i="0"/>
                <a:t>It is necessary to have a </a:t>
              </a:r>
              <a:r>
                <a:rPr lang="en-US" sz="1600" b="1" i="0"/>
                <a:t>reservoir</a:t>
              </a:r>
              <a:r>
                <a:rPr lang="en-US" sz="1600" i="0"/>
                <a:t>, i.e. a </a:t>
              </a:r>
              <a:r>
                <a:rPr lang="en-US" sz="1600" b="1" i="0"/>
                <a:t>porous and fractured rock system</a:t>
              </a:r>
              <a:r>
                <a:rPr lang="en-US" sz="1600" i="0"/>
                <a:t>, where there are </a:t>
              </a:r>
              <a:r>
                <a:rPr lang="en-US" sz="1600" b="1" i="0"/>
                <a:t>fluids</a:t>
              </a:r>
              <a:r>
                <a:rPr lang="en-US" sz="1600" i="0"/>
                <a:t> (water or steam), which can be used as carrier of the heat</a:t>
              </a:r>
            </a:p>
          </p:txBody>
        </p:sp>
        <p:grpSp>
          <p:nvGrpSpPr>
            <p:cNvPr id="4" name="Group 9"/>
            <p:cNvGrpSpPr>
              <a:grpSpLocks/>
            </p:cNvGrpSpPr>
            <p:nvPr/>
          </p:nvGrpSpPr>
          <p:grpSpPr bwMode="auto">
            <a:xfrm>
              <a:off x="139" y="538"/>
              <a:ext cx="3312" cy="2782"/>
              <a:chOff x="139" y="538"/>
              <a:chExt cx="3312" cy="2782"/>
            </a:xfrm>
          </p:grpSpPr>
          <p:pic>
            <p:nvPicPr>
              <p:cNvPr id="35854" name="Picture 10"/>
              <p:cNvPicPr>
                <a:picLocks noChangeAspect="1" noChangeArrowheads="1"/>
              </p:cNvPicPr>
              <p:nvPr/>
            </p:nvPicPr>
            <p:blipFill>
              <a:blip r:embed="rId3" cstate="print">
                <a:lum bright="4000"/>
              </a:blip>
              <a:srcRect/>
              <a:stretch>
                <a:fillRect/>
              </a:stretch>
            </p:blipFill>
            <p:spPr bwMode="auto">
              <a:xfrm>
                <a:off x="139" y="538"/>
                <a:ext cx="3312" cy="278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35855" name="Text Box 11"/>
              <p:cNvSpPr txBox="1">
                <a:spLocks noChangeArrowheads="1"/>
              </p:cNvSpPr>
              <p:nvPr/>
            </p:nvSpPr>
            <p:spPr bwMode="auto">
              <a:xfrm>
                <a:off x="1184" y="3094"/>
                <a:ext cx="1452" cy="20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111170" tIns="53997" rIns="111170" bIns="53997">
                <a:spAutoFit/>
              </a:bodyPr>
              <a:lstStyle/>
              <a:p>
                <a:pPr defTabSz="806450">
                  <a:lnSpc>
                    <a:spcPct val="70000"/>
                  </a:lnSpc>
                  <a:spcBef>
                    <a:spcPct val="50000"/>
                  </a:spcBef>
                </a:pPr>
                <a:r>
                  <a:rPr lang="en-US" sz="1800" b="1" i="0">
                    <a:solidFill>
                      <a:schemeClr val="bg1"/>
                    </a:solidFill>
                    <a:latin typeface="Frutiger 45 Light" pitchFamily="2" charset="0"/>
                  </a:rPr>
                  <a:t>Heat Source</a:t>
                </a:r>
              </a:p>
            </p:txBody>
          </p:sp>
          <p:sp>
            <p:nvSpPr>
              <p:cNvPr id="35856" name="Text Box 12"/>
              <p:cNvSpPr txBox="1">
                <a:spLocks noChangeArrowheads="1"/>
              </p:cNvSpPr>
              <p:nvPr/>
            </p:nvSpPr>
            <p:spPr bwMode="auto">
              <a:xfrm>
                <a:off x="1183" y="2122"/>
                <a:ext cx="1453" cy="20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111170" tIns="53997" rIns="111170" bIns="53997">
                <a:spAutoFit/>
              </a:bodyPr>
              <a:lstStyle/>
              <a:p>
                <a:pPr defTabSz="806450">
                  <a:lnSpc>
                    <a:spcPct val="70000"/>
                  </a:lnSpc>
                  <a:spcBef>
                    <a:spcPct val="50000"/>
                  </a:spcBef>
                </a:pPr>
                <a:r>
                  <a:rPr lang="en-US" sz="1800" b="1" i="0">
                    <a:solidFill>
                      <a:schemeClr val="bg1"/>
                    </a:solidFill>
                    <a:latin typeface="Frutiger 45 Light" pitchFamily="2" charset="0"/>
                  </a:rPr>
                  <a:t>Reservoir</a:t>
                </a:r>
              </a:p>
            </p:txBody>
          </p:sp>
        </p:grpSp>
      </p:grpSp>
      <p:grpSp>
        <p:nvGrpSpPr>
          <p:cNvPr id="5" name="Group 13"/>
          <p:cNvGrpSpPr>
            <a:grpSpLocks/>
          </p:cNvGrpSpPr>
          <p:nvPr/>
        </p:nvGrpSpPr>
        <p:grpSpPr bwMode="auto">
          <a:xfrm>
            <a:off x="194338" y="981075"/>
            <a:ext cx="9494969" cy="4052888"/>
            <a:chOff x="139" y="538"/>
            <a:chExt cx="6441" cy="2780"/>
          </a:xfrm>
        </p:grpSpPr>
        <p:sp>
          <p:nvSpPr>
            <p:cNvPr id="35847" name="Text Box 14"/>
            <p:cNvSpPr txBox="1">
              <a:spLocks noChangeArrowheads="1"/>
            </p:cNvSpPr>
            <p:nvPr/>
          </p:nvSpPr>
          <p:spPr bwMode="auto">
            <a:xfrm>
              <a:off x="3586" y="2629"/>
              <a:ext cx="2994" cy="5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103650" tIns="51825" rIns="103650" bIns="51825">
              <a:spAutoFit/>
            </a:bodyPr>
            <a:lstStyle/>
            <a:p>
              <a:pPr defTabSz="757238"/>
              <a:r>
                <a:rPr lang="en-US" sz="1600" i="0"/>
                <a:t>It is necessary to have an </a:t>
              </a:r>
              <a:r>
                <a:rPr lang="en-US" sz="1600" b="1" i="0"/>
                <a:t>impermeable</a:t>
              </a:r>
              <a:r>
                <a:rPr lang="en-US" sz="1600" i="0"/>
                <a:t> </a:t>
              </a:r>
              <a:r>
                <a:rPr lang="en-US" sz="1600" b="1" i="0"/>
                <a:t>coverage</a:t>
              </a:r>
              <a:r>
                <a:rPr lang="en-US" sz="1600" i="0"/>
                <a:t>, for keeping the fluid and the heat in a confined space.</a:t>
              </a:r>
            </a:p>
          </p:txBody>
        </p:sp>
        <p:pic>
          <p:nvPicPr>
            <p:cNvPr id="35848" name="Picture 15"/>
            <p:cNvPicPr>
              <a:picLocks noChangeAspect="1" noChangeArrowheads="1"/>
            </p:cNvPicPr>
            <p:nvPr/>
          </p:nvPicPr>
          <p:blipFill>
            <a:blip r:embed="rId4" cstate="print">
              <a:lum bright="4000"/>
            </a:blip>
            <a:srcRect/>
            <a:stretch>
              <a:fillRect/>
            </a:stretch>
          </p:blipFill>
          <p:spPr bwMode="auto">
            <a:xfrm>
              <a:off x="139" y="538"/>
              <a:ext cx="3312" cy="27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5849" name="Text Box 16"/>
            <p:cNvSpPr txBox="1">
              <a:spLocks noChangeArrowheads="1"/>
            </p:cNvSpPr>
            <p:nvPr/>
          </p:nvSpPr>
          <p:spPr bwMode="auto">
            <a:xfrm>
              <a:off x="1138" y="3065"/>
              <a:ext cx="1452" cy="2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111170" tIns="53997" rIns="111170" bIns="53997">
              <a:spAutoFit/>
            </a:bodyPr>
            <a:lstStyle/>
            <a:p>
              <a:pPr defTabSz="806450">
                <a:lnSpc>
                  <a:spcPct val="70000"/>
                </a:lnSpc>
                <a:spcBef>
                  <a:spcPct val="50000"/>
                </a:spcBef>
              </a:pPr>
              <a:r>
                <a:rPr lang="en-US" sz="1800" b="1" i="0">
                  <a:solidFill>
                    <a:schemeClr val="bg1"/>
                  </a:solidFill>
                  <a:latin typeface="Frutiger 45 Light" pitchFamily="2" charset="0"/>
                </a:rPr>
                <a:t>Heat Source</a:t>
              </a:r>
            </a:p>
          </p:txBody>
        </p:sp>
        <p:sp>
          <p:nvSpPr>
            <p:cNvPr id="35850" name="Text Box 17"/>
            <p:cNvSpPr txBox="1">
              <a:spLocks noChangeArrowheads="1"/>
            </p:cNvSpPr>
            <p:nvPr/>
          </p:nvSpPr>
          <p:spPr bwMode="auto">
            <a:xfrm>
              <a:off x="1136" y="2094"/>
              <a:ext cx="1453" cy="2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111170" tIns="53997" rIns="111170" bIns="53997">
              <a:spAutoFit/>
            </a:bodyPr>
            <a:lstStyle/>
            <a:p>
              <a:pPr defTabSz="806450">
                <a:lnSpc>
                  <a:spcPct val="70000"/>
                </a:lnSpc>
                <a:spcBef>
                  <a:spcPct val="50000"/>
                </a:spcBef>
              </a:pPr>
              <a:r>
                <a:rPr lang="en-US" sz="1800" b="1" i="0">
                  <a:solidFill>
                    <a:schemeClr val="bg1"/>
                  </a:solidFill>
                  <a:latin typeface="Frutiger 45 Light" pitchFamily="2" charset="0"/>
                </a:rPr>
                <a:t>Reservoir</a:t>
              </a:r>
            </a:p>
          </p:txBody>
        </p:sp>
        <p:sp>
          <p:nvSpPr>
            <p:cNvPr id="35851" name="Text Box 18"/>
            <p:cNvSpPr txBox="1">
              <a:spLocks noChangeArrowheads="1"/>
            </p:cNvSpPr>
            <p:nvPr/>
          </p:nvSpPr>
          <p:spPr bwMode="auto">
            <a:xfrm>
              <a:off x="1136" y="1490"/>
              <a:ext cx="1453" cy="2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111170" tIns="53997" rIns="111170" bIns="53997">
              <a:spAutoFit/>
            </a:bodyPr>
            <a:lstStyle/>
            <a:p>
              <a:pPr defTabSz="806450">
                <a:lnSpc>
                  <a:spcPct val="70000"/>
                </a:lnSpc>
                <a:spcBef>
                  <a:spcPct val="50000"/>
                </a:spcBef>
              </a:pPr>
              <a:r>
                <a:rPr lang="en-US" sz="1800" b="1" i="0">
                  <a:solidFill>
                    <a:schemeClr val="bg1"/>
                  </a:solidFill>
                  <a:latin typeface="Frutiger 45 Light" pitchFamily="2" charset="0"/>
                </a:rPr>
                <a:t>Coverage</a:t>
              </a:r>
            </a:p>
          </p:txBody>
        </p:sp>
      </p:grpSp>
      <p:sp>
        <p:nvSpPr>
          <p:cNvPr id="20" name="Rectangle 12"/>
          <p:cNvSpPr>
            <a:spLocks noChangeArrowheads="1"/>
          </p:cNvSpPr>
          <p:nvPr/>
        </p:nvSpPr>
        <p:spPr bwMode="auto">
          <a:xfrm>
            <a:off x="1280592" y="260648"/>
            <a:ext cx="641138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>
              <a:defRPr/>
            </a:pPr>
            <a:r>
              <a:rPr lang="en-US" sz="2400" i="0" dirty="0">
                <a:solidFill>
                  <a:schemeClr val="tx2"/>
                </a:solidFill>
              </a:rPr>
              <a:t>What is Geothermal Energy?</a:t>
            </a:r>
            <a:endParaRPr lang="it-IT" sz="2400" i="0" dirty="0">
              <a:solidFill>
                <a:schemeClr val="tx2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4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34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453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/>
          <p:cNvPicPr>
            <a:picLocks noGrp="1" noChangeAspect="1" noChangeArrowheads="1"/>
          </p:cNvPicPr>
          <p:nvPr>
            <p:ph/>
          </p:nvPr>
        </p:nvPicPr>
        <p:blipFill>
          <a:blip r:embed="rId2" cstate="print">
            <a:lum bright="-2000"/>
          </a:blip>
          <a:srcRect/>
          <a:stretch>
            <a:fillRect/>
          </a:stretch>
        </p:blipFill>
        <p:spPr bwMode="auto">
          <a:xfrm>
            <a:off x="318054" y="836712"/>
            <a:ext cx="7443258" cy="4889500"/>
          </a:xfrm>
          <a:noFill/>
          <a:ln>
            <a:miter lim="800000"/>
            <a:headEnd/>
            <a:tailEnd/>
          </a:ln>
        </p:spPr>
      </p:pic>
      <p:pic>
        <p:nvPicPr>
          <p:cNvPr id="535555" name="Picture 3" descr="FUOC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8369" y="5302251"/>
            <a:ext cx="2051711" cy="77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5556" name="Freeform 4"/>
          <p:cNvSpPr>
            <a:spLocks/>
          </p:cNvSpPr>
          <p:nvPr/>
        </p:nvSpPr>
        <p:spPr bwMode="auto">
          <a:xfrm>
            <a:off x="3111104" y="3443289"/>
            <a:ext cx="2263246" cy="2009775"/>
          </a:xfrm>
          <a:custGeom>
            <a:avLst/>
            <a:gdLst>
              <a:gd name="T0" fmla="*/ 0 w 1286"/>
              <a:gd name="T1" fmla="*/ 2147483647 h 1378"/>
              <a:gd name="T2" fmla="*/ 2147483647 w 1286"/>
              <a:gd name="T3" fmla="*/ 2147483647 h 1378"/>
              <a:gd name="T4" fmla="*/ 2147483647 w 1286"/>
              <a:gd name="T5" fmla="*/ 2147483647 h 1378"/>
              <a:gd name="T6" fmla="*/ 2147483647 w 1286"/>
              <a:gd name="T7" fmla="*/ 0 h 1378"/>
              <a:gd name="T8" fmla="*/ 0 60000 65536"/>
              <a:gd name="T9" fmla="*/ 0 60000 65536"/>
              <a:gd name="T10" fmla="*/ 0 60000 65536"/>
              <a:gd name="T11" fmla="*/ 0 60000 65536"/>
              <a:gd name="T12" fmla="*/ 0 w 1286"/>
              <a:gd name="T13" fmla="*/ 0 h 1378"/>
              <a:gd name="T14" fmla="*/ 1286 w 1286"/>
              <a:gd name="T15" fmla="*/ 1378 h 137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86" h="1378">
                <a:moveTo>
                  <a:pt x="0" y="1"/>
                </a:moveTo>
                <a:lnTo>
                  <a:pt x="120" y="1156"/>
                </a:lnTo>
                <a:cubicBezTo>
                  <a:pt x="320" y="1353"/>
                  <a:pt x="1008" y="1378"/>
                  <a:pt x="1202" y="1185"/>
                </a:cubicBezTo>
                <a:lnTo>
                  <a:pt x="1286" y="0"/>
                </a:lnTo>
              </a:path>
            </a:pathLst>
          </a:custGeom>
          <a:noFill/>
          <a:ln w="101600">
            <a:solidFill>
              <a:srgbClr val="969696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535557" name="Freeform 5"/>
          <p:cNvSpPr>
            <a:spLocks/>
          </p:cNvSpPr>
          <p:nvPr/>
        </p:nvSpPr>
        <p:spPr bwMode="auto">
          <a:xfrm>
            <a:off x="3221170" y="3902076"/>
            <a:ext cx="2034513" cy="1370013"/>
          </a:xfrm>
          <a:custGeom>
            <a:avLst/>
            <a:gdLst>
              <a:gd name="T0" fmla="*/ 0 w 1380"/>
              <a:gd name="T1" fmla="*/ 2147483647 h 996"/>
              <a:gd name="T2" fmla="*/ 2147483647 w 1380"/>
              <a:gd name="T3" fmla="*/ 2147483647 h 996"/>
              <a:gd name="T4" fmla="*/ 2147483647 w 1380"/>
              <a:gd name="T5" fmla="*/ 2147483647 h 996"/>
              <a:gd name="T6" fmla="*/ 2147483647 w 1380"/>
              <a:gd name="T7" fmla="*/ 2147483647 h 996"/>
              <a:gd name="T8" fmla="*/ 2147483647 w 1380"/>
              <a:gd name="T9" fmla="*/ 2147483647 h 996"/>
              <a:gd name="T10" fmla="*/ 2147483647 w 1380"/>
              <a:gd name="T11" fmla="*/ 2147483647 h 996"/>
              <a:gd name="T12" fmla="*/ 2147483647 w 1380"/>
              <a:gd name="T13" fmla="*/ 2147483647 h 996"/>
              <a:gd name="T14" fmla="*/ 2147483647 w 1380"/>
              <a:gd name="T15" fmla="*/ 2147483647 h 996"/>
              <a:gd name="T16" fmla="*/ 2147483647 w 1380"/>
              <a:gd name="T17" fmla="*/ 2147483647 h 996"/>
              <a:gd name="T18" fmla="*/ 2147483647 w 1380"/>
              <a:gd name="T19" fmla="*/ 2147483647 h 996"/>
              <a:gd name="T20" fmla="*/ 2147483647 w 1380"/>
              <a:gd name="T21" fmla="*/ 2147483647 h 996"/>
              <a:gd name="T22" fmla="*/ 2147483647 w 1380"/>
              <a:gd name="T23" fmla="*/ 2147483647 h 996"/>
              <a:gd name="T24" fmla="*/ 2147483647 w 1380"/>
              <a:gd name="T25" fmla="*/ 2147483647 h 996"/>
              <a:gd name="T26" fmla="*/ 2147483647 w 1380"/>
              <a:gd name="T27" fmla="*/ 2147483647 h 996"/>
              <a:gd name="T28" fmla="*/ 2147483647 w 1380"/>
              <a:gd name="T29" fmla="*/ 2147483647 h 996"/>
              <a:gd name="T30" fmla="*/ 2147483647 w 1380"/>
              <a:gd name="T31" fmla="*/ 2147483647 h 996"/>
              <a:gd name="T32" fmla="*/ 2147483647 w 1380"/>
              <a:gd name="T33" fmla="*/ 2147483647 h 996"/>
              <a:gd name="T34" fmla="*/ 2147483647 w 1380"/>
              <a:gd name="T35" fmla="*/ 2147483647 h 996"/>
              <a:gd name="T36" fmla="*/ 2147483647 w 1380"/>
              <a:gd name="T37" fmla="*/ 2147483647 h 996"/>
              <a:gd name="T38" fmla="*/ 2147483647 w 1380"/>
              <a:gd name="T39" fmla="*/ 2147483647 h 996"/>
              <a:gd name="T40" fmla="*/ 0 w 1380"/>
              <a:gd name="T41" fmla="*/ 2147483647 h 99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w 1380"/>
              <a:gd name="T64" fmla="*/ 0 h 996"/>
              <a:gd name="T65" fmla="*/ 1380 w 1380"/>
              <a:gd name="T66" fmla="*/ 996 h 99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T63" t="T64" r="T65" b="T66"/>
            <a:pathLst>
              <a:path w="1380" h="996">
                <a:moveTo>
                  <a:pt x="0" y="113"/>
                </a:moveTo>
                <a:lnTo>
                  <a:pt x="88" y="861"/>
                </a:lnTo>
                <a:cubicBezTo>
                  <a:pt x="308" y="988"/>
                  <a:pt x="1105" y="996"/>
                  <a:pt x="1320" y="873"/>
                </a:cubicBezTo>
                <a:lnTo>
                  <a:pt x="1380" y="125"/>
                </a:lnTo>
                <a:cubicBezTo>
                  <a:pt x="1371" y="0"/>
                  <a:pt x="1281" y="122"/>
                  <a:pt x="1268" y="121"/>
                </a:cubicBezTo>
                <a:cubicBezTo>
                  <a:pt x="1255" y="120"/>
                  <a:pt x="1313" y="128"/>
                  <a:pt x="1300" y="121"/>
                </a:cubicBezTo>
                <a:cubicBezTo>
                  <a:pt x="1287" y="114"/>
                  <a:pt x="1217" y="81"/>
                  <a:pt x="1188" y="81"/>
                </a:cubicBezTo>
                <a:cubicBezTo>
                  <a:pt x="1159" y="81"/>
                  <a:pt x="1157" y="121"/>
                  <a:pt x="1128" y="121"/>
                </a:cubicBezTo>
                <a:cubicBezTo>
                  <a:pt x="1099" y="121"/>
                  <a:pt x="1054" y="82"/>
                  <a:pt x="1012" y="81"/>
                </a:cubicBezTo>
                <a:cubicBezTo>
                  <a:pt x="970" y="80"/>
                  <a:pt x="918" y="117"/>
                  <a:pt x="876" y="117"/>
                </a:cubicBezTo>
                <a:cubicBezTo>
                  <a:pt x="834" y="117"/>
                  <a:pt x="797" y="80"/>
                  <a:pt x="760" y="81"/>
                </a:cubicBezTo>
                <a:cubicBezTo>
                  <a:pt x="723" y="82"/>
                  <a:pt x="684" y="122"/>
                  <a:pt x="652" y="125"/>
                </a:cubicBezTo>
                <a:cubicBezTo>
                  <a:pt x="620" y="128"/>
                  <a:pt x="592" y="96"/>
                  <a:pt x="568" y="97"/>
                </a:cubicBezTo>
                <a:cubicBezTo>
                  <a:pt x="544" y="98"/>
                  <a:pt x="531" y="130"/>
                  <a:pt x="508" y="129"/>
                </a:cubicBezTo>
                <a:cubicBezTo>
                  <a:pt x="485" y="128"/>
                  <a:pt x="456" y="94"/>
                  <a:pt x="432" y="93"/>
                </a:cubicBezTo>
                <a:cubicBezTo>
                  <a:pt x="408" y="92"/>
                  <a:pt x="389" y="122"/>
                  <a:pt x="364" y="121"/>
                </a:cubicBezTo>
                <a:cubicBezTo>
                  <a:pt x="339" y="120"/>
                  <a:pt x="305" y="86"/>
                  <a:pt x="280" y="85"/>
                </a:cubicBezTo>
                <a:cubicBezTo>
                  <a:pt x="255" y="84"/>
                  <a:pt x="237" y="114"/>
                  <a:pt x="216" y="113"/>
                </a:cubicBezTo>
                <a:cubicBezTo>
                  <a:pt x="195" y="112"/>
                  <a:pt x="181" y="77"/>
                  <a:pt x="156" y="77"/>
                </a:cubicBezTo>
                <a:lnTo>
                  <a:pt x="68" y="113"/>
                </a:lnTo>
                <a:cubicBezTo>
                  <a:pt x="42" y="119"/>
                  <a:pt x="14" y="113"/>
                  <a:pt x="0" y="113"/>
                </a:cubicBezTo>
                <a:close/>
              </a:path>
            </a:pathLst>
          </a:custGeom>
          <a:solidFill>
            <a:srgbClr val="00FFFF">
              <a:alpha val="50195"/>
            </a:srgbClr>
          </a:solidFill>
          <a:ln w="9525">
            <a:solidFill>
              <a:srgbClr val="00FF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535558" name="Oval 6"/>
          <p:cNvSpPr>
            <a:spLocks noChangeArrowheads="1"/>
          </p:cNvSpPr>
          <p:nvPr/>
        </p:nvSpPr>
        <p:spPr bwMode="auto">
          <a:xfrm>
            <a:off x="3308880" y="4953000"/>
            <a:ext cx="1910689" cy="419100"/>
          </a:xfrm>
          <a:prstGeom prst="ellipse">
            <a:avLst/>
          </a:prstGeom>
          <a:solidFill>
            <a:srgbClr val="00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535559" name="Freeform 7"/>
          <p:cNvSpPr>
            <a:spLocks/>
          </p:cNvSpPr>
          <p:nvPr/>
        </p:nvSpPr>
        <p:spPr bwMode="auto">
          <a:xfrm>
            <a:off x="3026834" y="3189289"/>
            <a:ext cx="2405989" cy="223837"/>
          </a:xfrm>
          <a:custGeom>
            <a:avLst/>
            <a:gdLst>
              <a:gd name="T0" fmla="*/ 0 w 1632"/>
              <a:gd name="T1" fmla="*/ 2147483647 h 153"/>
              <a:gd name="T2" fmla="*/ 2147483647 w 1632"/>
              <a:gd name="T3" fmla="*/ 2147483647 h 153"/>
              <a:gd name="T4" fmla="*/ 2147483647 w 1632"/>
              <a:gd name="T5" fmla="*/ 2147483647 h 153"/>
              <a:gd name="T6" fmla="*/ 2147483647 w 1632"/>
              <a:gd name="T7" fmla="*/ 2147483647 h 153"/>
              <a:gd name="T8" fmla="*/ 2147483647 w 1632"/>
              <a:gd name="T9" fmla="*/ 2147483647 h 15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632"/>
              <a:gd name="T16" fmla="*/ 0 h 153"/>
              <a:gd name="T17" fmla="*/ 1632 w 1632"/>
              <a:gd name="T18" fmla="*/ 153 h 15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632" h="153">
                <a:moveTo>
                  <a:pt x="0" y="153"/>
                </a:moveTo>
                <a:cubicBezTo>
                  <a:pt x="61" y="134"/>
                  <a:pt x="227" y="62"/>
                  <a:pt x="364" y="37"/>
                </a:cubicBezTo>
                <a:cubicBezTo>
                  <a:pt x="501" y="12"/>
                  <a:pt x="678" y="2"/>
                  <a:pt x="820" y="1"/>
                </a:cubicBezTo>
                <a:cubicBezTo>
                  <a:pt x="962" y="0"/>
                  <a:pt x="1081" y="4"/>
                  <a:pt x="1216" y="29"/>
                </a:cubicBezTo>
                <a:cubicBezTo>
                  <a:pt x="1351" y="54"/>
                  <a:pt x="1545" y="127"/>
                  <a:pt x="1632" y="153"/>
                </a:cubicBezTo>
              </a:path>
            </a:pathLst>
          </a:custGeom>
          <a:noFill/>
          <a:ln w="1016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535560" name="Text Box 8"/>
          <p:cNvSpPr txBox="1">
            <a:spLocks noChangeArrowheads="1"/>
          </p:cNvSpPr>
          <p:nvPr/>
        </p:nvSpPr>
        <p:spPr bwMode="auto">
          <a:xfrm>
            <a:off x="3362194" y="6092825"/>
            <a:ext cx="1336330" cy="327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0678" tIns="40339" rIns="80678" bIns="40339">
            <a:spAutoFit/>
          </a:bodyPr>
          <a:lstStyle/>
          <a:p>
            <a:pPr marL="330200" indent="-330200" algn="l" defTabSz="806450">
              <a:buFont typeface="Symbol" pitchFamily="18" charset="2"/>
              <a:buNone/>
            </a:pPr>
            <a:r>
              <a:rPr lang="en-US" sz="1600" b="1" i="0"/>
              <a:t>Heat source</a:t>
            </a:r>
          </a:p>
        </p:txBody>
      </p:sp>
      <p:sp>
        <p:nvSpPr>
          <p:cNvPr id="535562" name="Text Box 10"/>
          <p:cNvSpPr txBox="1">
            <a:spLocks noChangeArrowheads="1"/>
          </p:cNvSpPr>
          <p:nvPr/>
        </p:nvSpPr>
        <p:spPr bwMode="auto">
          <a:xfrm>
            <a:off x="7917921" y="5876926"/>
            <a:ext cx="1687116" cy="573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0678" tIns="40339" rIns="80678" bIns="40339">
            <a:spAutoFit/>
          </a:bodyPr>
          <a:lstStyle/>
          <a:p>
            <a:pPr defTabSz="806450">
              <a:buFont typeface="Symbol" pitchFamily="18" charset="2"/>
              <a:buNone/>
            </a:pPr>
            <a:r>
              <a:rPr lang="en-US" sz="1600" b="1" i="0"/>
              <a:t>Impermeable basement</a:t>
            </a:r>
          </a:p>
        </p:txBody>
      </p:sp>
      <p:sp>
        <p:nvSpPr>
          <p:cNvPr id="535564" name="Text Box 12"/>
          <p:cNvSpPr txBox="1">
            <a:spLocks noChangeArrowheads="1"/>
          </p:cNvSpPr>
          <p:nvPr/>
        </p:nvSpPr>
        <p:spPr bwMode="auto">
          <a:xfrm>
            <a:off x="8206042" y="4376738"/>
            <a:ext cx="1950244" cy="1057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0678" tIns="40339" rIns="80678" bIns="40339">
            <a:spAutoFit/>
          </a:bodyPr>
          <a:lstStyle/>
          <a:p>
            <a:pPr defTabSz="806450">
              <a:buFont typeface="Symbol" pitchFamily="18" charset="2"/>
              <a:buNone/>
            </a:pPr>
            <a:r>
              <a:rPr lang="en-US" sz="1600" b="1" i="0" dirty="0">
                <a:cs typeface="Arial" pitchFamily="34" charset="0"/>
              </a:rPr>
              <a:t>Reservoir:</a:t>
            </a:r>
          </a:p>
          <a:p>
            <a:pPr defTabSz="806450">
              <a:buFont typeface="Symbol" pitchFamily="18" charset="2"/>
              <a:buNone/>
            </a:pPr>
            <a:r>
              <a:rPr lang="en-US" sz="1600" b="1" i="0" dirty="0">
                <a:cs typeface="Arial" pitchFamily="34" charset="0"/>
              </a:rPr>
              <a:t>fluid inside a porous and permeable rock)</a:t>
            </a:r>
          </a:p>
        </p:txBody>
      </p:sp>
      <p:sp>
        <p:nvSpPr>
          <p:cNvPr id="535568" name="Text Box 16"/>
          <p:cNvSpPr txBox="1">
            <a:spLocks noChangeArrowheads="1"/>
          </p:cNvSpPr>
          <p:nvPr/>
        </p:nvSpPr>
        <p:spPr bwMode="auto">
          <a:xfrm>
            <a:off x="7684029" y="3141664"/>
            <a:ext cx="2221971" cy="573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0678" tIns="40339" rIns="80678" bIns="40339">
            <a:spAutoFit/>
          </a:bodyPr>
          <a:lstStyle/>
          <a:p>
            <a:pPr defTabSz="806450">
              <a:buFont typeface="Symbol" pitchFamily="18" charset="2"/>
              <a:buNone/>
            </a:pPr>
            <a:r>
              <a:rPr lang="en-US" sz="1600" b="1" i="0"/>
              <a:t>Impermeable coverage</a:t>
            </a:r>
          </a:p>
        </p:txBody>
      </p:sp>
      <p:sp>
        <p:nvSpPr>
          <p:cNvPr id="535569" name="AutoShape 17"/>
          <p:cNvSpPr>
            <a:spLocks noChangeArrowheads="1"/>
          </p:cNvSpPr>
          <p:nvPr/>
        </p:nvSpPr>
        <p:spPr bwMode="auto">
          <a:xfrm>
            <a:off x="5503334" y="3203576"/>
            <a:ext cx="2101585" cy="296863"/>
          </a:xfrm>
          <a:prstGeom prst="leftArrow">
            <a:avLst>
              <a:gd name="adj1" fmla="val 50000"/>
              <a:gd name="adj2" fmla="val 163369"/>
            </a:avLst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535570" name="AutoShape 18"/>
          <p:cNvSpPr>
            <a:spLocks noChangeArrowheads="1"/>
          </p:cNvSpPr>
          <p:nvPr/>
        </p:nvSpPr>
        <p:spPr bwMode="auto">
          <a:xfrm>
            <a:off x="2813580" y="2224088"/>
            <a:ext cx="1344877" cy="628650"/>
          </a:xfrm>
          <a:prstGeom prst="cloudCallout">
            <a:avLst>
              <a:gd name="adj1" fmla="val -4056"/>
              <a:gd name="adj2" fmla="val 82639"/>
            </a:avLst>
          </a:prstGeom>
          <a:solidFill>
            <a:srgbClr val="CCFFFF">
              <a:alpha val="50195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80678" tIns="40339" rIns="80678" bIns="40339" anchor="ctr"/>
          <a:lstStyle/>
          <a:p>
            <a:pPr defTabSz="806450"/>
            <a:r>
              <a:rPr lang="en-US" sz="1800" b="1" i="0" dirty="0"/>
              <a:t>STEAM</a:t>
            </a:r>
          </a:p>
        </p:txBody>
      </p:sp>
      <p:sp>
        <p:nvSpPr>
          <p:cNvPr id="535571" name="Rectangle 19"/>
          <p:cNvSpPr>
            <a:spLocks noChangeArrowheads="1"/>
          </p:cNvSpPr>
          <p:nvPr/>
        </p:nvSpPr>
        <p:spPr bwMode="auto">
          <a:xfrm>
            <a:off x="3379392" y="3062289"/>
            <a:ext cx="72231" cy="420687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535581" name="AutoShape 29"/>
          <p:cNvSpPr>
            <a:spLocks noChangeArrowheads="1"/>
          </p:cNvSpPr>
          <p:nvPr/>
        </p:nvSpPr>
        <p:spPr bwMode="auto">
          <a:xfrm>
            <a:off x="5186892" y="4725989"/>
            <a:ext cx="2885810" cy="358775"/>
          </a:xfrm>
          <a:prstGeom prst="leftArrow">
            <a:avLst>
              <a:gd name="adj1" fmla="val 50000"/>
              <a:gd name="adj2" fmla="val 185619"/>
            </a:avLst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535582" name="AutoShape 30"/>
          <p:cNvSpPr>
            <a:spLocks noChangeArrowheads="1"/>
          </p:cNvSpPr>
          <p:nvPr/>
        </p:nvSpPr>
        <p:spPr bwMode="auto">
          <a:xfrm rot="1077370">
            <a:off x="5030392" y="5516564"/>
            <a:ext cx="2885810" cy="358775"/>
          </a:xfrm>
          <a:prstGeom prst="leftArrow">
            <a:avLst>
              <a:gd name="adj1" fmla="val 50000"/>
              <a:gd name="adj2" fmla="val 185619"/>
            </a:avLst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18" name="Rectangle 12"/>
          <p:cNvSpPr>
            <a:spLocks noChangeArrowheads="1"/>
          </p:cNvSpPr>
          <p:nvPr/>
        </p:nvSpPr>
        <p:spPr bwMode="auto">
          <a:xfrm>
            <a:off x="1280592" y="260648"/>
            <a:ext cx="641138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>
              <a:defRPr/>
            </a:pPr>
            <a:r>
              <a:rPr lang="en-US" sz="2400" i="0" dirty="0">
                <a:solidFill>
                  <a:schemeClr val="tx2"/>
                </a:solidFill>
              </a:rPr>
              <a:t>What is Geothermal Energy?</a:t>
            </a:r>
            <a:endParaRPr lang="it-IT" sz="2400" i="0" dirty="0">
              <a:solidFill>
                <a:schemeClr val="tx2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5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355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5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355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5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355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5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355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5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355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5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355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5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355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5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355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5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355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5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355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5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355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5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355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5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355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5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5355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5556" grpId="0" animBg="1"/>
      <p:bldP spid="535557" grpId="0" animBg="1"/>
      <p:bldP spid="535558" grpId="0" animBg="1"/>
      <p:bldP spid="535559" grpId="0" animBg="1"/>
      <p:bldP spid="535560" grpId="0"/>
      <p:bldP spid="535562" grpId="0"/>
      <p:bldP spid="535564" grpId="0"/>
      <p:bldP spid="535568" grpId="0"/>
      <p:bldP spid="535569" grpId="0" animBg="1"/>
      <p:bldP spid="535570" grpId="0" animBg="1"/>
      <p:bldP spid="535571" grpId="0" animBg="1"/>
      <p:bldP spid="535581" grpId="0" animBg="1"/>
      <p:bldP spid="53558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122" name="Object 4"/>
          <p:cNvGraphicFramePr>
            <a:graphicFrameLocks noChangeAspect="1"/>
          </p:cNvGraphicFramePr>
          <p:nvPr/>
        </p:nvGraphicFramePr>
        <p:xfrm>
          <a:off x="908050" y="838201"/>
          <a:ext cx="8337550" cy="5351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616" name="Fotografia di Photo Editor " r:id="rId3" imgW="10685714" imgH="7430537" progId="">
                  <p:embed/>
                </p:oleObj>
              </mc:Choice>
              <mc:Fallback>
                <p:oleObj name="Fotografia di Photo Editor " r:id="rId3" imgW="10685714" imgH="7430537" progId="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08050" y="838201"/>
                        <a:ext cx="8337550" cy="53514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12"/>
          <p:cNvSpPr>
            <a:spLocks noChangeArrowheads="1"/>
          </p:cNvSpPr>
          <p:nvPr/>
        </p:nvSpPr>
        <p:spPr bwMode="auto">
          <a:xfrm>
            <a:off x="1280592" y="260648"/>
            <a:ext cx="641138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>
              <a:defRPr/>
            </a:pPr>
            <a:r>
              <a:rPr lang="en-US" sz="2400" i="0" dirty="0">
                <a:solidFill>
                  <a:schemeClr val="tx2"/>
                </a:solidFill>
              </a:rPr>
              <a:t>What is Geothermal Energy?</a:t>
            </a:r>
            <a:endParaRPr lang="it-IT" sz="2400" i="0" dirty="0">
              <a:solidFill>
                <a:schemeClr val="tx2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3" name="Text Box 9"/>
          <p:cNvSpPr txBox="1">
            <a:spLocks noChangeArrowheads="1"/>
          </p:cNvSpPr>
          <p:nvPr/>
        </p:nvSpPr>
        <p:spPr bwMode="auto">
          <a:xfrm>
            <a:off x="975123" y="5805488"/>
            <a:ext cx="4211769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 i="0"/>
              <a:t>Geyser - Iceland</a:t>
            </a:r>
          </a:p>
        </p:txBody>
      </p:sp>
      <p:pic>
        <p:nvPicPr>
          <p:cNvPr id="40964" name="Picture 1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29904" y="981075"/>
            <a:ext cx="2973519" cy="477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5" name="Picture 1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09502" y="1125539"/>
            <a:ext cx="3451621" cy="473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6" name="Text Box 12"/>
          <p:cNvSpPr txBox="1">
            <a:spLocks noChangeArrowheads="1"/>
          </p:cNvSpPr>
          <p:nvPr/>
        </p:nvSpPr>
        <p:spPr bwMode="auto">
          <a:xfrm>
            <a:off x="5133719" y="5859464"/>
            <a:ext cx="4211769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 i="0" dirty="0"/>
              <a:t>Boiling spring - USA</a:t>
            </a:r>
          </a:p>
        </p:txBody>
      </p:sp>
      <p:sp>
        <p:nvSpPr>
          <p:cNvPr id="7" name="Rectangle 12"/>
          <p:cNvSpPr>
            <a:spLocks noChangeArrowheads="1"/>
          </p:cNvSpPr>
          <p:nvPr/>
        </p:nvSpPr>
        <p:spPr bwMode="auto">
          <a:xfrm>
            <a:off x="1280592" y="260648"/>
            <a:ext cx="641138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>
              <a:defRPr/>
            </a:pPr>
            <a:r>
              <a:rPr lang="en-US" sz="2400" i="0" dirty="0">
                <a:solidFill>
                  <a:schemeClr val="tx2"/>
                </a:solidFill>
              </a:rPr>
              <a:t>What is Geothermal Energy?</a:t>
            </a:r>
            <a:endParaRPr lang="it-IT" sz="2400" i="0" dirty="0">
              <a:solidFill>
                <a:schemeClr val="tx2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052" descr="GENE6_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2751" y="1066801"/>
            <a:ext cx="5370910" cy="2894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35" name="Text Box 2053"/>
          <p:cNvSpPr txBox="1">
            <a:spLocks noChangeArrowheads="1"/>
          </p:cNvSpPr>
          <p:nvPr/>
        </p:nvSpPr>
        <p:spPr bwMode="auto">
          <a:xfrm>
            <a:off x="660400" y="4191000"/>
            <a:ext cx="47879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sz="1600" i="0" dirty="0"/>
              <a:t>	</a:t>
            </a:r>
            <a:r>
              <a:rPr lang="en-US" sz="1600" i="0" dirty="0" err="1"/>
              <a:t>Lagoncelli</a:t>
            </a:r>
            <a:r>
              <a:rPr lang="en-US" sz="1600" i="0" dirty="0"/>
              <a:t>, </a:t>
            </a:r>
            <a:r>
              <a:rPr lang="en-US" sz="1600" i="0" dirty="0" err="1"/>
              <a:t>putizze</a:t>
            </a:r>
            <a:r>
              <a:rPr lang="en-US" sz="1600" i="0" dirty="0"/>
              <a:t> and old wells </a:t>
            </a:r>
            <a:br>
              <a:rPr lang="en-US" sz="1600" i="0" dirty="0"/>
            </a:br>
            <a:r>
              <a:rPr lang="en-US" sz="1600" i="0" dirty="0"/>
              <a:t> 	San Federico c/o </a:t>
            </a:r>
            <a:r>
              <a:rPr lang="en-US" sz="1600" i="0" dirty="0" err="1"/>
              <a:t>Lago</a:t>
            </a:r>
            <a:r>
              <a:rPr lang="en-US" sz="1600" i="0" dirty="0"/>
              <a:t> </a:t>
            </a:r>
            <a:r>
              <a:rPr lang="en-US" sz="1600" i="0" dirty="0" err="1" smtClean="0"/>
              <a:t>Boracifero</a:t>
            </a:r>
            <a:endParaRPr lang="en-US" sz="1600" i="0" dirty="0"/>
          </a:p>
        </p:txBody>
      </p:sp>
      <p:pic>
        <p:nvPicPr>
          <p:cNvPr id="44036" name="Picture 2054" descr="GENE5_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73800" y="1600200"/>
            <a:ext cx="3097345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37" name="Line 2055"/>
          <p:cNvSpPr>
            <a:spLocks noChangeShapeType="1"/>
          </p:cNvSpPr>
          <p:nvPr/>
        </p:nvSpPr>
        <p:spPr bwMode="auto">
          <a:xfrm>
            <a:off x="1073150" y="4191000"/>
            <a:ext cx="0" cy="609600"/>
          </a:xfrm>
          <a:prstGeom prst="line">
            <a:avLst/>
          </a:prstGeom>
          <a:noFill/>
          <a:ln w="9525">
            <a:noFill/>
            <a:round/>
            <a:headEnd/>
            <a:tailEnd type="triangle" w="med" len="med"/>
          </a:ln>
        </p:spPr>
        <p:txBody>
          <a:bodyPr wrap="none" lIns="0" tIns="0" rIns="0" bIns="0" anchor="ctr">
            <a:spAutoFit/>
          </a:bodyPr>
          <a:lstStyle/>
          <a:p>
            <a:endParaRPr lang="it-IT"/>
          </a:p>
        </p:txBody>
      </p:sp>
      <p:sp>
        <p:nvSpPr>
          <p:cNvPr id="44038" name="AutoShape 2056"/>
          <p:cNvSpPr>
            <a:spLocks noChangeArrowheads="1"/>
          </p:cNvSpPr>
          <p:nvPr/>
        </p:nvSpPr>
        <p:spPr bwMode="auto">
          <a:xfrm>
            <a:off x="3302000" y="4128700"/>
            <a:ext cx="128" cy="276999"/>
          </a:xfrm>
          <a:prstGeom prst="upArrow">
            <a:avLst>
              <a:gd name="adj1" fmla="val 50000"/>
              <a:gd name="adj2" fmla="val 33333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endParaRPr lang="it-IT"/>
          </a:p>
        </p:txBody>
      </p:sp>
      <p:sp>
        <p:nvSpPr>
          <p:cNvPr id="44039" name="AutoShape 2057"/>
          <p:cNvSpPr>
            <a:spLocks noChangeArrowheads="1"/>
          </p:cNvSpPr>
          <p:nvPr/>
        </p:nvSpPr>
        <p:spPr bwMode="auto">
          <a:xfrm>
            <a:off x="908050" y="4281100"/>
            <a:ext cx="128" cy="276999"/>
          </a:xfrm>
          <a:prstGeom prst="upArrow">
            <a:avLst>
              <a:gd name="adj1" fmla="val 50000"/>
              <a:gd name="adj2" fmla="val 25000"/>
            </a:avLst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endParaRPr lang="it-IT"/>
          </a:p>
        </p:txBody>
      </p:sp>
      <p:sp>
        <p:nvSpPr>
          <p:cNvPr id="10" name="Rectangle 12"/>
          <p:cNvSpPr>
            <a:spLocks noChangeArrowheads="1"/>
          </p:cNvSpPr>
          <p:nvPr/>
        </p:nvSpPr>
        <p:spPr bwMode="auto">
          <a:xfrm>
            <a:off x="1280592" y="260648"/>
            <a:ext cx="641138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>
              <a:defRPr/>
            </a:pPr>
            <a:r>
              <a:rPr lang="en-US" sz="2400" i="0" dirty="0">
                <a:solidFill>
                  <a:schemeClr val="tx2"/>
                </a:solidFill>
              </a:rPr>
              <a:t>What is Geothermal Energy?</a:t>
            </a:r>
            <a:endParaRPr lang="it-IT" sz="2400" i="0" dirty="0">
              <a:solidFill>
                <a:schemeClr val="tx2"/>
              </a:solidFill>
              <a:latin typeface="Times New Roman" pitchFamily="18" charset="0"/>
            </a:endParaRPr>
          </a:p>
        </p:txBody>
      </p:sp>
      <p:sp>
        <p:nvSpPr>
          <p:cNvPr id="11" name="Text Box 2053"/>
          <p:cNvSpPr txBox="1">
            <a:spLocks noChangeArrowheads="1"/>
          </p:cNvSpPr>
          <p:nvPr/>
        </p:nvSpPr>
        <p:spPr bwMode="auto">
          <a:xfrm>
            <a:off x="5673080" y="6093296"/>
            <a:ext cx="381642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i="0" dirty="0" smtClean="0"/>
              <a:t>“</a:t>
            </a:r>
            <a:r>
              <a:rPr lang="en-US" sz="1600" i="0" dirty="0" err="1"/>
              <a:t>Bocca</a:t>
            </a:r>
            <a:r>
              <a:rPr lang="en-US" sz="1600" i="0" dirty="0"/>
              <a:t> della </a:t>
            </a:r>
            <a:r>
              <a:rPr lang="en-US" sz="1600" i="0" dirty="0" err="1"/>
              <a:t>Balena</a:t>
            </a:r>
            <a:r>
              <a:rPr lang="en-US" sz="1600" i="0" dirty="0"/>
              <a:t>” (Whale Mouth)</a:t>
            </a:r>
            <a:br>
              <a:rPr lang="en-US" sz="1600" i="0" dirty="0"/>
            </a:br>
            <a:r>
              <a:rPr lang="en-US" sz="1600" i="0" dirty="0"/>
              <a:t> </a:t>
            </a:r>
            <a:r>
              <a:rPr lang="en-US" sz="1600" i="0" dirty="0" err="1"/>
              <a:t>Bagni</a:t>
            </a:r>
            <a:r>
              <a:rPr lang="en-US" sz="1600" i="0" dirty="0"/>
              <a:t> San Filippo</a:t>
            </a:r>
            <a:endParaRPr lang="it-IT" sz="1600" i="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9" name="Line 6"/>
          <p:cNvSpPr>
            <a:spLocks noChangeShapeType="1"/>
          </p:cNvSpPr>
          <p:nvPr/>
        </p:nvSpPr>
        <p:spPr bwMode="auto">
          <a:xfrm>
            <a:off x="1073150" y="4191000"/>
            <a:ext cx="0" cy="609600"/>
          </a:xfrm>
          <a:prstGeom prst="line">
            <a:avLst/>
          </a:prstGeom>
          <a:noFill/>
          <a:ln w="9525">
            <a:noFill/>
            <a:round/>
            <a:headEnd/>
            <a:tailEnd type="triangle" w="med" len="med"/>
          </a:ln>
        </p:spPr>
        <p:txBody>
          <a:bodyPr wrap="none" lIns="0" tIns="0" rIns="0" bIns="0" anchor="ctr">
            <a:spAutoFit/>
          </a:bodyPr>
          <a:lstStyle/>
          <a:p>
            <a:endParaRPr lang="it-IT"/>
          </a:p>
        </p:txBody>
      </p:sp>
      <p:sp>
        <p:nvSpPr>
          <p:cNvPr id="45060" name="AutoShape 7"/>
          <p:cNvSpPr>
            <a:spLocks noChangeArrowheads="1"/>
          </p:cNvSpPr>
          <p:nvPr/>
        </p:nvSpPr>
        <p:spPr bwMode="auto">
          <a:xfrm>
            <a:off x="3302000" y="4128700"/>
            <a:ext cx="128" cy="276999"/>
          </a:xfrm>
          <a:prstGeom prst="upArrow">
            <a:avLst>
              <a:gd name="adj1" fmla="val 50000"/>
              <a:gd name="adj2" fmla="val 33333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endParaRPr lang="it-IT"/>
          </a:p>
        </p:txBody>
      </p:sp>
      <p:pic>
        <p:nvPicPr>
          <p:cNvPr id="45062" name="Picture 10" descr="GENE6_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2750" y="762000"/>
            <a:ext cx="5035550" cy="270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3" name="Picture 11" descr="GENE6_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28716" y="3716339"/>
            <a:ext cx="4875609" cy="2586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64" name="Text Box 12"/>
          <p:cNvSpPr txBox="1">
            <a:spLocks noChangeArrowheads="1"/>
          </p:cNvSpPr>
          <p:nvPr/>
        </p:nvSpPr>
        <p:spPr bwMode="auto">
          <a:xfrm>
            <a:off x="2288704" y="5589240"/>
            <a:ext cx="1656184" cy="703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it-IT" sz="1600" i="0" dirty="0" err="1"/>
              <a:t>Mud</a:t>
            </a:r>
            <a:r>
              <a:rPr lang="it-IT" sz="1600" i="0" dirty="0"/>
              <a:t> </a:t>
            </a:r>
            <a:r>
              <a:rPr lang="it-IT" sz="1600" i="0" dirty="0" err="1"/>
              <a:t>Lagoncelli</a:t>
            </a:r>
            <a:r>
              <a:rPr lang="it-IT" sz="1600" i="0" dirty="0"/>
              <a:t> </a:t>
            </a:r>
          </a:p>
          <a:p>
            <a:pPr>
              <a:spcBef>
                <a:spcPct val="50000"/>
              </a:spcBef>
            </a:pPr>
            <a:r>
              <a:rPr lang="it-IT" sz="1600" i="0" dirty="0"/>
              <a:t>Sant’Adriana</a:t>
            </a:r>
          </a:p>
        </p:txBody>
      </p:sp>
      <p:sp>
        <p:nvSpPr>
          <p:cNvPr id="45065" name="Text Box 13"/>
          <p:cNvSpPr txBox="1">
            <a:spLocks noChangeArrowheads="1"/>
          </p:cNvSpPr>
          <p:nvPr/>
        </p:nvSpPr>
        <p:spPr bwMode="auto">
          <a:xfrm>
            <a:off x="5745088" y="1268760"/>
            <a:ext cx="363220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i="0" dirty="0"/>
              <a:t>Geothermal manifestation </a:t>
            </a:r>
            <a:br>
              <a:rPr lang="en-US" sz="1600" i="0" dirty="0"/>
            </a:br>
            <a:r>
              <a:rPr lang="en-US" sz="1600" i="0" dirty="0" err="1"/>
              <a:t>Monterotondo</a:t>
            </a:r>
            <a:r>
              <a:rPr lang="en-US" sz="1600" i="0" dirty="0"/>
              <a:t> </a:t>
            </a:r>
            <a:r>
              <a:rPr lang="en-US" sz="1600" i="0" dirty="0" err="1"/>
              <a:t>Marittimo</a:t>
            </a:r>
            <a:endParaRPr lang="it-IT" sz="1600" i="0" dirty="0"/>
          </a:p>
        </p:txBody>
      </p:sp>
      <p:sp>
        <p:nvSpPr>
          <p:cNvPr id="45066" name="AutoShape 14"/>
          <p:cNvSpPr>
            <a:spLocks noChangeArrowheads="1"/>
          </p:cNvSpPr>
          <p:nvPr/>
        </p:nvSpPr>
        <p:spPr bwMode="auto">
          <a:xfrm>
            <a:off x="5943600" y="2163277"/>
            <a:ext cx="77" cy="550247"/>
          </a:xfrm>
          <a:prstGeom prst="leftArrow">
            <a:avLst>
              <a:gd name="adj1" fmla="val 50000"/>
              <a:gd name="adj2" fmla="val 33333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endParaRPr lang="it-IT"/>
          </a:p>
        </p:txBody>
      </p:sp>
      <p:sp>
        <p:nvSpPr>
          <p:cNvPr id="12" name="Rectangle 12"/>
          <p:cNvSpPr>
            <a:spLocks noChangeArrowheads="1"/>
          </p:cNvSpPr>
          <p:nvPr/>
        </p:nvSpPr>
        <p:spPr bwMode="auto">
          <a:xfrm>
            <a:off x="1280592" y="260648"/>
            <a:ext cx="641138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>
              <a:defRPr/>
            </a:pPr>
            <a:r>
              <a:rPr lang="en-US" sz="2400" i="0" dirty="0">
                <a:solidFill>
                  <a:schemeClr val="tx2"/>
                </a:solidFill>
              </a:rPr>
              <a:t>What is Geothermal Energy?</a:t>
            </a:r>
            <a:endParaRPr lang="it-IT" sz="2400" i="0" dirty="0">
              <a:solidFill>
                <a:schemeClr val="tx2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29904" y="765176"/>
            <a:ext cx="8132894" cy="4976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084" name="Text Box 4"/>
          <p:cNvSpPr txBox="1">
            <a:spLocks noChangeArrowheads="1"/>
          </p:cNvSpPr>
          <p:nvPr/>
        </p:nvSpPr>
        <p:spPr bwMode="auto">
          <a:xfrm>
            <a:off x="3080148" y="5949950"/>
            <a:ext cx="5305557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sz="1600" i="0"/>
              <a:t>Champagne pool – New Zealand</a:t>
            </a:r>
          </a:p>
        </p:txBody>
      </p:sp>
      <p:sp>
        <p:nvSpPr>
          <p:cNvPr id="5" name="Rectangle 12"/>
          <p:cNvSpPr>
            <a:spLocks noChangeArrowheads="1"/>
          </p:cNvSpPr>
          <p:nvPr/>
        </p:nvSpPr>
        <p:spPr bwMode="auto">
          <a:xfrm>
            <a:off x="1280592" y="260648"/>
            <a:ext cx="641138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>
              <a:defRPr/>
            </a:pPr>
            <a:r>
              <a:rPr lang="en-US" sz="2400" i="0" dirty="0">
                <a:solidFill>
                  <a:schemeClr val="tx2"/>
                </a:solidFill>
              </a:rPr>
              <a:t>What is Geothermal Energy?</a:t>
            </a:r>
            <a:endParaRPr lang="it-IT" sz="2400" i="0" dirty="0">
              <a:solidFill>
                <a:schemeClr val="tx2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olo 1"/>
          <p:cNvSpPr txBox="1">
            <a:spLocks/>
          </p:cNvSpPr>
          <p:nvPr/>
        </p:nvSpPr>
        <p:spPr>
          <a:xfrm>
            <a:off x="1466400" y="332696"/>
            <a:ext cx="6953700" cy="504016"/>
          </a:xfrm>
          <a:prstGeom prst="rect">
            <a:avLst/>
          </a:prstGeom>
        </p:spPr>
        <p:txBody>
          <a:bodyPr lIns="94627" tIns="47313" rIns="94627" bIns="47313"/>
          <a:lstStyle>
            <a:lvl1pPr algn="l">
              <a:defRPr lang="it-IT" sz="2400" b="0" kern="1200" dirty="0">
                <a:solidFill>
                  <a:srgbClr val="24509A"/>
                </a:solidFill>
                <a:latin typeface="Arial"/>
                <a:ea typeface="+mn-ea"/>
                <a:cs typeface="Arial"/>
              </a:defRPr>
            </a:lvl1pPr>
          </a:lstStyle>
          <a:p>
            <a:pPr marL="402325" indent="-402325" defTabSz="1072866" eaLnBrk="0" hangingPunct="0">
              <a:spcBef>
                <a:spcPct val="20000"/>
              </a:spcBef>
              <a:defRPr/>
            </a:pPr>
            <a:r>
              <a:rPr lang="en-US" dirty="0" smtClean="0">
                <a:solidFill>
                  <a:srgbClr val="0033A0"/>
                </a:solidFill>
              </a:rPr>
              <a:t>The World Geothermal Electricity Status</a:t>
            </a:r>
            <a:endParaRPr lang="en-US" dirty="0">
              <a:solidFill>
                <a:srgbClr val="0033A0"/>
              </a:solidFill>
            </a:endParaRPr>
          </a:p>
        </p:txBody>
      </p:sp>
      <p:sp>
        <p:nvSpPr>
          <p:cNvPr id="20" name="Segnaposto numero diapositiva 4"/>
          <p:cNvSpPr txBox="1">
            <a:spLocks/>
          </p:cNvSpPr>
          <p:nvPr/>
        </p:nvSpPr>
        <p:spPr>
          <a:xfrm>
            <a:off x="9076307" y="6381328"/>
            <a:ext cx="557213" cy="365125"/>
          </a:xfrm>
          <a:prstGeom prst="rect">
            <a:avLst/>
          </a:prstGeom>
        </p:spPr>
        <p:txBody>
          <a:bodyPr lIns="107287" tIns="53643" rIns="107287" bIns="53643"/>
          <a:lstStyle/>
          <a:p>
            <a:pPr algn="r" defTabSz="1072866" fontAlgn="auto">
              <a:spcBef>
                <a:spcPts val="0"/>
              </a:spcBef>
              <a:spcAft>
                <a:spcPts val="0"/>
              </a:spcAft>
              <a:defRPr/>
            </a:pPr>
            <a:fld id="{BE0B9A1A-85C1-4544-80DF-DF1ED4AB266B}" type="slidenum">
              <a:rPr lang="it-IT" sz="1400" smtClean="0">
                <a:solidFill>
                  <a:srgbClr val="A8A9AD"/>
                </a:solidFill>
                <a:latin typeface="+mn-lt"/>
              </a:rPr>
              <a:pPr algn="r" defTabSz="1072866" fontAlgn="auto">
                <a:spcBef>
                  <a:spcPts val="0"/>
                </a:spcBef>
                <a:spcAft>
                  <a:spcPts val="0"/>
                </a:spcAft>
                <a:defRPr/>
              </a:pPr>
              <a:t>27</a:t>
            </a:fld>
            <a:endParaRPr lang="it-IT" sz="1400" dirty="0">
              <a:solidFill>
                <a:srgbClr val="A8A9AD"/>
              </a:solidFill>
              <a:latin typeface="+mn-lt"/>
            </a:endParaRPr>
          </a:p>
        </p:txBody>
      </p:sp>
      <p:pic>
        <p:nvPicPr>
          <p:cNvPr id="30" name="Picture 4"/>
          <p:cNvPicPr/>
          <p:nvPr/>
        </p:nvPicPr>
        <p:blipFill rotWithShape="1">
          <a:blip r:embed="rId2" cstate="print"/>
          <a:srcRect t="9313"/>
          <a:stretch/>
        </p:blipFill>
        <p:spPr bwMode="auto">
          <a:xfrm>
            <a:off x="1052567" y="1484783"/>
            <a:ext cx="8112901" cy="44404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" name="Rectangle 8"/>
          <p:cNvSpPr>
            <a:spLocks noChangeArrowheads="1"/>
          </p:cNvSpPr>
          <p:nvPr/>
        </p:nvSpPr>
        <p:spPr bwMode="auto">
          <a:xfrm>
            <a:off x="7257256" y="400281"/>
            <a:ext cx="1404155" cy="413465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wrap="square" lIns="67573" tIns="67573" rIns="121631" bIns="67573" anchor="ctr">
            <a:spAutoFit/>
          </a:bodyPr>
          <a:lstStyle/>
          <a:p>
            <a:pPr algn="l">
              <a:spcBef>
                <a:spcPct val="0"/>
              </a:spcBef>
              <a:spcAft>
                <a:spcPct val="100000"/>
              </a:spcAft>
              <a:buSzTx/>
            </a:pPr>
            <a:r>
              <a:rPr lang="en-US" b="1" dirty="0" smtClean="0">
                <a:solidFill>
                  <a:srgbClr val="FF0000"/>
                </a:solidFill>
              </a:rPr>
              <a:t>12,6 GW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6" name="Rettangolo 5"/>
          <p:cNvSpPr/>
          <p:nvPr/>
        </p:nvSpPr>
        <p:spPr>
          <a:xfrm>
            <a:off x="7597715" y="2921000"/>
            <a:ext cx="906493" cy="483557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it-IT"/>
          </a:p>
        </p:txBody>
      </p:sp>
      <p:sp>
        <p:nvSpPr>
          <p:cNvPr id="7" name="Rettangolo 6"/>
          <p:cNvSpPr/>
          <p:nvPr/>
        </p:nvSpPr>
        <p:spPr>
          <a:xfrm>
            <a:off x="1257540" y="2900634"/>
            <a:ext cx="1031549" cy="483557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it-IT"/>
          </a:p>
        </p:txBody>
      </p:sp>
      <p:sp>
        <p:nvSpPr>
          <p:cNvPr id="8" name="Rettangolo 7"/>
          <p:cNvSpPr/>
          <p:nvPr/>
        </p:nvSpPr>
        <p:spPr>
          <a:xfrm>
            <a:off x="4983446" y="1653974"/>
            <a:ext cx="732585" cy="483557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it-IT"/>
          </a:p>
        </p:txBody>
      </p:sp>
      <p:sp>
        <p:nvSpPr>
          <p:cNvPr id="9" name="Rettangolo 8"/>
          <p:cNvSpPr/>
          <p:nvPr/>
        </p:nvSpPr>
        <p:spPr>
          <a:xfrm>
            <a:off x="2417703" y="5102882"/>
            <a:ext cx="1049397" cy="432945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it-IT"/>
          </a:p>
        </p:txBody>
      </p:sp>
      <p:sp>
        <p:nvSpPr>
          <p:cNvPr id="10" name="Rettangolo 9"/>
          <p:cNvSpPr/>
          <p:nvPr/>
        </p:nvSpPr>
        <p:spPr>
          <a:xfrm>
            <a:off x="4952211" y="5273130"/>
            <a:ext cx="817364" cy="432945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olo 1"/>
          <p:cNvSpPr txBox="1">
            <a:spLocks/>
          </p:cNvSpPr>
          <p:nvPr/>
        </p:nvSpPr>
        <p:spPr>
          <a:xfrm>
            <a:off x="1466400" y="332696"/>
            <a:ext cx="6953700" cy="504016"/>
          </a:xfrm>
          <a:prstGeom prst="rect">
            <a:avLst/>
          </a:prstGeom>
        </p:spPr>
        <p:txBody>
          <a:bodyPr lIns="94627" tIns="47313" rIns="94627" bIns="47313"/>
          <a:lstStyle>
            <a:lvl1pPr algn="l">
              <a:defRPr lang="it-IT" sz="2400" b="0" kern="1200" dirty="0">
                <a:solidFill>
                  <a:srgbClr val="24509A"/>
                </a:solidFill>
                <a:latin typeface="Arial"/>
                <a:ea typeface="+mn-ea"/>
                <a:cs typeface="Arial"/>
              </a:defRPr>
            </a:lvl1pPr>
          </a:lstStyle>
          <a:p>
            <a:pPr marL="402325" indent="-402325" defTabSz="1072866" eaLnBrk="0" hangingPunct="0">
              <a:spcBef>
                <a:spcPct val="20000"/>
              </a:spcBef>
              <a:defRPr/>
            </a:pPr>
            <a:r>
              <a:rPr lang="en-US" dirty="0" smtClean="0">
                <a:solidFill>
                  <a:srgbClr val="0033A0"/>
                </a:solidFill>
              </a:rPr>
              <a:t>The World Geothermal Electricity Trend</a:t>
            </a:r>
            <a:endParaRPr lang="en-US" dirty="0">
              <a:solidFill>
                <a:srgbClr val="0033A0"/>
              </a:solidFill>
            </a:endParaRPr>
          </a:p>
        </p:txBody>
      </p:sp>
      <p:sp>
        <p:nvSpPr>
          <p:cNvPr id="20" name="Segnaposto numero diapositiva 4"/>
          <p:cNvSpPr txBox="1">
            <a:spLocks/>
          </p:cNvSpPr>
          <p:nvPr/>
        </p:nvSpPr>
        <p:spPr>
          <a:xfrm>
            <a:off x="9076307" y="6381328"/>
            <a:ext cx="557213" cy="365125"/>
          </a:xfrm>
          <a:prstGeom prst="rect">
            <a:avLst/>
          </a:prstGeom>
        </p:spPr>
        <p:txBody>
          <a:bodyPr lIns="107287" tIns="53643" rIns="107287" bIns="53643"/>
          <a:lstStyle/>
          <a:p>
            <a:pPr algn="r" defTabSz="1072866" fontAlgn="auto">
              <a:spcBef>
                <a:spcPts val="0"/>
              </a:spcBef>
              <a:spcAft>
                <a:spcPts val="0"/>
              </a:spcAft>
              <a:defRPr/>
            </a:pPr>
            <a:fld id="{BE0B9A1A-85C1-4544-80DF-DF1ED4AB266B}" type="slidenum">
              <a:rPr lang="it-IT" sz="1400" smtClean="0">
                <a:solidFill>
                  <a:srgbClr val="A8A9AD"/>
                </a:solidFill>
                <a:latin typeface="+mn-lt"/>
              </a:rPr>
              <a:pPr algn="r" defTabSz="1072866" fontAlgn="auto">
                <a:spcBef>
                  <a:spcPts val="0"/>
                </a:spcBef>
                <a:spcAft>
                  <a:spcPts val="0"/>
                </a:spcAft>
                <a:defRPr/>
              </a:pPr>
              <a:t>28</a:t>
            </a:fld>
            <a:endParaRPr lang="it-IT" sz="1400" dirty="0">
              <a:solidFill>
                <a:srgbClr val="A8A9AD"/>
              </a:solidFill>
              <a:latin typeface="+mn-lt"/>
            </a:endParaRPr>
          </a:p>
        </p:txBody>
      </p:sp>
      <p:sp>
        <p:nvSpPr>
          <p:cNvPr id="1027" name="AutoShape 3"/>
          <p:cNvSpPr>
            <a:spLocks noChangeAspect="1" noChangeArrowheads="1" noTextEdit="1"/>
          </p:cNvSpPr>
          <p:nvPr/>
        </p:nvSpPr>
        <p:spPr bwMode="auto">
          <a:xfrm>
            <a:off x="1364602" y="1220755"/>
            <a:ext cx="7489693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7287" tIns="53643" rIns="107287" bIns="53643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53180" y="1830917"/>
            <a:ext cx="5886847" cy="35644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53180" y="1830917"/>
            <a:ext cx="5886847" cy="35644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1" name="Freeform 7"/>
          <p:cNvSpPr>
            <a:spLocks noEditPoints="1"/>
          </p:cNvSpPr>
          <p:nvPr/>
        </p:nvSpPr>
        <p:spPr bwMode="auto">
          <a:xfrm>
            <a:off x="2548732" y="1966385"/>
            <a:ext cx="209815" cy="2766484"/>
          </a:xfrm>
          <a:custGeom>
            <a:avLst/>
            <a:gdLst/>
            <a:ahLst/>
            <a:cxnLst>
              <a:cxn ang="0">
                <a:pos x="122" y="1307"/>
              </a:cxn>
              <a:cxn ang="0">
                <a:pos x="99" y="1307"/>
              </a:cxn>
              <a:cxn ang="0">
                <a:pos x="99" y="1303"/>
              </a:cxn>
              <a:cxn ang="0">
                <a:pos x="122" y="1303"/>
              </a:cxn>
              <a:cxn ang="0">
                <a:pos x="122" y="1307"/>
              </a:cxn>
              <a:cxn ang="0">
                <a:pos x="104" y="1057"/>
              </a:cxn>
              <a:cxn ang="0">
                <a:pos x="86" y="1057"/>
              </a:cxn>
              <a:cxn ang="0">
                <a:pos x="86" y="1053"/>
              </a:cxn>
              <a:cxn ang="0">
                <a:pos x="104" y="1053"/>
              </a:cxn>
              <a:cxn ang="0">
                <a:pos x="104" y="1057"/>
              </a:cxn>
              <a:cxn ang="0">
                <a:pos x="90" y="799"/>
              </a:cxn>
              <a:cxn ang="0">
                <a:pos x="72" y="799"/>
              </a:cxn>
              <a:cxn ang="0">
                <a:pos x="72" y="795"/>
              </a:cxn>
              <a:cxn ang="0">
                <a:pos x="90" y="795"/>
              </a:cxn>
              <a:cxn ang="0">
                <a:pos x="90" y="799"/>
              </a:cxn>
              <a:cxn ang="0">
                <a:pos x="72" y="542"/>
              </a:cxn>
              <a:cxn ang="0">
                <a:pos x="54" y="542"/>
              </a:cxn>
              <a:cxn ang="0">
                <a:pos x="54" y="538"/>
              </a:cxn>
              <a:cxn ang="0">
                <a:pos x="72" y="538"/>
              </a:cxn>
              <a:cxn ang="0">
                <a:pos x="72" y="542"/>
              </a:cxn>
              <a:cxn ang="0">
                <a:pos x="59" y="273"/>
              </a:cxn>
              <a:cxn ang="0">
                <a:pos x="41" y="273"/>
              </a:cxn>
              <a:cxn ang="0">
                <a:pos x="41" y="269"/>
              </a:cxn>
              <a:cxn ang="0">
                <a:pos x="59" y="269"/>
              </a:cxn>
              <a:cxn ang="0">
                <a:pos x="59" y="273"/>
              </a:cxn>
              <a:cxn ang="0">
                <a:pos x="41" y="4"/>
              </a:cxn>
              <a:cxn ang="0">
                <a:pos x="23" y="4"/>
              </a:cxn>
              <a:cxn ang="0">
                <a:pos x="23" y="0"/>
              </a:cxn>
              <a:cxn ang="0">
                <a:pos x="41" y="0"/>
              </a:cxn>
              <a:cxn ang="0">
                <a:pos x="41" y="4"/>
              </a:cxn>
              <a:cxn ang="0">
                <a:pos x="99" y="1307"/>
              </a:cxn>
              <a:cxn ang="0">
                <a:pos x="77" y="1307"/>
              </a:cxn>
              <a:cxn ang="0">
                <a:pos x="77" y="1303"/>
              </a:cxn>
              <a:cxn ang="0">
                <a:pos x="99" y="1303"/>
              </a:cxn>
              <a:cxn ang="0">
                <a:pos x="99" y="1307"/>
              </a:cxn>
              <a:cxn ang="0">
                <a:pos x="86" y="1057"/>
              </a:cxn>
              <a:cxn ang="0">
                <a:pos x="59" y="1057"/>
              </a:cxn>
              <a:cxn ang="0">
                <a:pos x="59" y="1053"/>
              </a:cxn>
              <a:cxn ang="0">
                <a:pos x="86" y="1053"/>
              </a:cxn>
              <a:cxn ang="0">
                <a:pos x="86" y="1057"/>
              </a:cxn>
              <a:cxn ang="0">
                <a:pos x="72" y="799"/>
              </a:cxn>
              <a:cxn ang="0">
                <a:pos x="45" y="799"/>
              </a:cxn>
              <a:cxn ang="0">
                <a:pos x="45" y="795"/>
              </a:cxn>
              <a:cxn ang="0">
                <a:pos x="72" y="795"/>
              </a:cxn>
              <a:cxn ang="0">
                <a:pos x="72" y="799"/>
              </a:cxn>
              <a:cxn ang="0">
                <a:pos x="54" y="542"/>
              </a:cxn>
              <a:cxn ang="0">
                <a:pos x="32" y="542"/>
              </a:cxn>
              <a:cxn ang="0">
                <a:pos x="32" y="538"/>
              </a:cxn>
              <a:cxn ang="0">
                <a:pos x="54" y="538"/>
              </a:cxn>
              <a:cxn ang="0">
                <a:pos x="54" y="542"/>
              </a:cxn>
              <a:cxn ang="0">
                <a:pos x="41" y="273"/>
              </a:cxn>
              <a:cxn ang="0">
                <a:pos x="14" y="273"/>
              </a:cxn>
              <a:cxn ang="0">
                <a:pos x="14" y="269"/>
              </a:cxn>
              <a:cxn ang="0">
                <a:pos x="41" y="269"/>
              </a:cxn>
              <a:cxn ang="0">
                <a:pos x="41" y="273"/>
              </a:cxn>
              <a:cxn ang="0">
                <a:pos x="23" y="4"/>
              </a:cxn>
              <a:cxn ang="0">
                <a:pos x="0" y="4"/>
              </a:cxn>
              <a:cxn ang="0">
                <a:pos x="0" y="0"/>
              </a:cxn>
              <a:cxn ang="0">
                <a:pos x="23" y="0"/>
              </a:cxn>
              <a:cxn ang="0">
                <a:pos x="23" y="4"/>
              </a:cxn>
            </a:cxnLst>
            <a:rect l="0" t="0" r="r" b="b"/>
            <a:pathLst>
              <a:path w="122" h="1307">
                <a:moveTo>
                  <a:pt x="122" y="1307"/>
                </a:moveTo>
                <a:lnTo>
                  <a:pt x="99" y="1307"/>
                </a:lnTo>
                <a:lnTo>
                  <a:pt x="99" y="1303"/>
                </a:lnTo>
                <a:lnTo>
                  <a:pt x="122" y="1303"/>
                </a:lnTo>
                <a:lnTo>
                  <a:pt x="122" y="1307"/>
                </a:lnTo>
                <a:close/>
                <a:moveTo>
                  <a:pt x="104" y="1057"/>
                </a:moveTo>
                <a:lnTo>
                  <a:pt x="86" y="1057"/>
                </a:lnTo>
                <a:lnTo>
                  <a:pt x="86" y="1053"/>
                </a:lnTo>
                <a:lnTo>
                  <a:pt x="104" y="1053"/>
                </a:lnTo>
                <a:lnTo>
                  <a:pt x="104" y="1057"/>
                </a:lnTo>
                <a:close/>
                <a:moveTo>
                  <a:pt x="90" y="799"/>
                </a:moveTo>
                <a:lnTo>
                  <a:pt x="72" y="799"/>
                </a:lnTo>
                <a:lnTo>
                  <a:pt x="72" y="795"/>
                </a:lnTo>
                <a:lnTo>
                  <a:pt x="90" y="795"/>
                </a:lnTo>
                <a:lnTo>
                  <a:pt x="90" y="799"/>
                </a:lnTo>
                <a:close/>
                <a:moveTo>
                  <a:pt x="72" y="542"/>
                </a:moveTo>
                <a:lnTo>
                  <a:pt x="54" y="542"/>
                </a:lnTo>
                <a:lnTo>
                  <a:pt x="54" y="538"/>
                </a:lnTo>
                <a:lnTo>
                  <a:pt x="72" y="538"/>
                </a:lnTo>
                <a:lnTo>
                  <a:pt x="72" y="542"/>
                </a:lnTo>
                <a:close/>
                <a:moveTo>
                  <a:pt x="59" y="273"/>
                </a:moveTo>
                <a:lnTo>
                  <a:pt x="41" y="273"/>
                </a:lnTo>
                <a:lnTo>
                  <a:pt x="41" y="269"/>
                </a:lnTo>
                <a:lnTo>
                  <a:pt x="59" y="269"/>
                </a:lnTo>
                <a:lnTo>
                  <a:pt x="59" y="273"/>
                </a:lnTo>
                <a:close/>
                <a:moveTo>
                  <a:pt x="41" y="4"/>
                </a:moveTo>
                <a:lnTo>
                  <a:pt x="23" y="4"/>
                </a:lnTo>
                <a:lnTo>
                  <a:pt x="23" y="0"/>
                </a:lnTo>
                <a:lnTo>
                  <a:pt x="41" y="0"/>
                </a:lnTo>
                <a:lnTo>
                  <a:pt x="41" y="4"/>
                </a:lnTo>
                <a:close/>
                <a:moveTo>
                  <a:pt x="99" y="1307"/>
                </a:moveTo>
                <a:lnTo>
                  <a:pt x="77" y="1307"/>
                </a:lnTo>
                <a:lnTo>
                  <a:pt x="77" y="1303"/>
                </a:lnTo>
                <a:lnTo>
                  <a:pt x="99" y="1303"/>
                </a:lnTo>
                <a:lnTo>
                  <a:pt x="99" y="1307"/>
                </a:lnTo>
                <a:close/>
                <a:moveTo>
                  <a:pt x="86" y="1057"/>
                </a:moveTo>
                <a:lnTo>
                  <a:pt x="59" y="1057"/>
                </a:lnTo>
                <a:lnTo>
                  <a:pt x="59" y="1053"/>
                </a:lnTo>
                <a:lnTo>
                  <a:pt x="86" y="1053"/>
                </a:lnTo>
                <a:lnTo>
                  <a:pt x="86" y="1057"/>
                </a:lnTo>
                <a:close/>
                <a:moveTo>
                  <a:pt x="72" y="799"/>
                </a:moveTo>
                <a:lnTo>
                  <a:pt x="45" y="799"/>
                </a:lnTo>
                <a:lnTo>
                  <a:pt x="45" y="795"/>
                </a:lnTo>
                <a:lnTo>
                  <a:pt x="72" y="795"/>
                </a:lnTo>
                <a:lnTo>
                  <a:pt x="72" y="799"/>
                </a:lnTo>
                <a:close/>
                <a:moveTo>
                  <a:pt x="54" y="542"/>
                </a:moveTo>
                <a:lnTo>
                  <a:pt x="32" y="542"/>
                </a:lnTo>
                <a:lnTo>
                  <a:pt x="32" y="538"/>
                </a:lnTo>
                <a:lnTo>
                  <a:pt x="54" y="538"/>
                </a:lnTo>
                <a:lnTo>
                  <a:pt x="54" y="542"/>
                </a:lnTo>
                <a:close/>
                <a:moveTo>
                  <a:pt x="41" y="273"/>
                </a:moveTo>
                <a:lnTo>
                  <a:pt x="14" y="273"/>
                </a:lnTo>
                <a:lnTo>
                  <a:pt x="14" y="269"/>
                </a:lnTo>
                <a:lnTo>
                  <a:pt x="41" y="269"/>
                </a:lnTo>
                <a:lnTo>
                  <a:pt x="41" y="273"/>
                </a:lnTo>
                <a:close/>
                <a:moveTo>
                  <a:pt x="23" y="4"/>
                </a:moveTo>
                <a:lnTo>
                  <a:pt x="0" y="4"/>
                </a:lnTo>
                <a:lnTo>
                  <a:pt x="0" y="0"/>
                </a:lnTo>
                <a:lnTo>
                  <a:pt x="23" y="0"/>
                </a:lnTo>
                <a:lnTo>
                  <a:pt x="23" y="4"/>
                </a:lnTo>
                <a:close/>
              </a:path>
            </a:pathLst>
          </a:custGeom>
          <a:solidFill>
            <a:srgbClr val="000000"/>
          </a:solidFill>
          <a:ln w="0" cap="flat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107287" tIns="53643" rIns="107287" bIns="53643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1032" name="Rectangle 8"/>
          <p:cNvSpPr>
            <a:spLocks noChangeArrowheads="1"/>
          </p:cNvSpPr>
          <p:nvPr/>
        </p:nvSpPr>
        <p:spPr bwMode="auto">
          <a:xfrm>
            <a:off x="2517776" y="4650317"/>
            <a:ext cx="78548" cy="1692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defTabSz="1072866"/>
            <a:r>
              <a:rPr lang="it-IT" sz="11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0</a:t>
            </a:r>
            <a:endParaRPr lang="it-IT" sz="21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33" name="Rectangle 9"/>
          <p:cNvSpPr>
            <a:spLocks noChangeArrowheads="1"/>
          </p:cNvSpPr>
          <p:nvPr/>
        </p:nvSpPr>
        <p:spPr bwMode="auto">
          <a:xfrm>
            <a:off x="2204774" y="4123269"/>
            <a:ext cx="352661" cy="1692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defTabSz="1072866"/>
            <a:r>
              <a:rPr lang="it-IT" sz="11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5.000</a:t>
            </a:r>
            <a:endParaRPr lang="it-IT" sz="21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34" name="Rectangle 10"/>
          <p:cNvSpPr>
            <a:spLocks noChangeArrowheads="1"/>
          </p:cNvSpPr>
          <p:nvPr/>
        </p:nvSpPr>
        <p:spPr bwMode="auto">
          <a:xfrm>
            <a:off x="2099866" y="3581401"/>
            <a:ext cx="431208" cy="1692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defTabSz="1072866"/>
            <a:r>
              <a:rPr lang="it-IT" sz="11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10.000</a:t>
            </a:r>
            <a:endParaRPr lang="it-IT" sz="21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35" name="Rectangle 11"/>
          <p:cNvSpPr>
            <a:spLocks noChangeArrowheads="1"/>
          </p:cNvSpPr>
          <p:nvPr/>
        </p:nvSpPr>
        <p:spPr bwMode="auto">
          <a:xfrm>
            <a:off x="2074070" y="3033185"/>
            <a:ext cx="431208" cy="1692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defTabSz="1072866"/>
            <a:r>
              <a:rPr lang="it-IT" sz="11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15.000</a:t>
            </a:r>
            <a:endParaRPr lang="it-IT" sz="21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36" name="Rectangle 12"/>
          <p:cNvSpPr>
            <a:spLocks noChangeArrowheads="1"/>
          </p:cNvSpPr>
          <p:nvPr/>
        </p:nvSpPr>
        <p:spPr bwMode="auto">
          <a:xfrm>
            <a:off x="2046552" y="2470151"/>
            <a:ext cx="431208" cy="1692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defTabSz="1072866"/>
            <a:r>
              <a:rPr lang="it-IT" sz="11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20.000</a:t>
            </a:r>
            <a:endParaRPr lang="it-IT" sz="21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37" name="Rectangle 13"/>
          <p:cNvSpPr>
            <a:spLocks noChangeArrowheads="1"/>
          </p:cNvSpPr>
          <p:nvPr/>
        </p:nvSpPr>
        <p:spPr bwMode="auto">
          <a:xfrm>
            <a:off x="2019036" y="1894418"/>
            <a:ext cx="431208" cy="1692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defTabSz="1072866"/>
            <a:r>
              <a:rPr lang="it-IT" sz="11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25.000</a:t>
            </a:r>
            <a:endParaRPr lang="it-IT" sz="21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38" name="Freeform 14"/>
          <p:cNvSpPr>
            <a:spLocks noEditPoints="1"/>
          </p:cNvSpPr>
          <p:nvPr/>
        </p:nvSpPr>
        <p:spPr bwMode="auto">
          <a:xfrm>
            <a:off x="2722431" y="4728635"/>
            <a:ext cx="3718190" cy="560917"/>
          </a:xfrm>
          <a:custGeom>
            <a:avLst/>
            <a:gdLst/>
            <a:ahLst/>
            <a:cxnLst>
              <a:cxn ang="0">
                <a:pos x="5" y="0"/>
              </a:cxn>
              <a:cxn ang="0">
                <a:pos x="5" y="19"/>
              </a:cxn>
              <a:cxn ang="0">
                <a:pos x="0" y="19"/>
              </a:cxn>
              <a:cxn ang="0">
                <a:pos x="0" y="0"/>
              </a:cxn>
              <a:cxn ang="0">
                <a:pos x="5" y="0"/>
              </a:cxn>
              <a:cxn ang="0">
                <a:pos x="2162" y="242"/>
              </a:cxn>
              <a:cxn ang="0">
                <a:pos x="2162" y="265"/>
              </a:cxn>
              <a:cxn ang="0">
                <a:pos x="2158" y="265"/>
              </a:cxn>
              <a:cxn ang="0">
                <a:pos x="2158" y="242"/>
              </a:cxn>
              <a:cxn ang="0">
                <a:pos x="2162" y="242"/>
              </a:cxn>
            </a:cxnLst>
            <a:rect l="0" t="0" r="r" b="b"/>
            <a:pathLst>
              <a:path w="2162" h="265">
                <a:moveTo>
                  <a:pt x="5" y="0"/>
                </a:moveTo>
                <a:lnTo>
                  <a:pt x="5" y="19"/>
                </a:lnTo>
                <a:lnTo>
                  <a:pt x="0" y="19"/>
                </a:lnTo>
                <a:lnTo>
                  <a:pt x="0" y="0"/>
                </a:lnTo>
                <a:lnTo>
                  <a:pt x="5" y="0"/>
                </a:lnTo>
                <a:close/>
                <a:moveTo>
                  <a:pt x="2162" y="242"/>
                </a:moveTo>
                <a:lnTo>
                  <a:pt x="2162" y="265"/>
                </a:lnTo>
                <a:lnTo>
                  <a:pt x="2158" y="265"/>
                </a:lnTo>
                <a:lnTo>
                  <a:pt x="2158" y="242"/>
                </a:lnTo>
                <a:lnTo>
                  <a:pt x="2162" y="242"/>
                </a:lnTo>
                <a:close/>
              </a:path>
            </a:pathLst>
          </a:custGeom>
          <a:solidFill>
            <a:srgbClr val="000000"/>
          </a:solidFill>
          <a:ln w="0" cap="flat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107287" tIns="53643" rIns="107287" bIns="53643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1039" name="Rectangle 15"/>
          <p:cNvSpPr>
            <a:spLocks noChangeArrowheads="1"/>
          </p:cNvSpPr>
          <p:nvPr/>
        </p:nvSpPr>
        <p:spPr bwMode="auto">
          <a:xfrm>
            <a:off x="2894410" y="4900085"/>
            <a:ext cx="314189" cy="1692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defTabSz="1072866"/>
            <a:r>
              <a:rPr lang="it-IT" sz="11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1995</a:t>
            </a:r>
            <a:endParaRPr lang="it-IT" sz="21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40" name="Rectangle 16"/>
          <p:cNvSpPr>
            <a:spLocks noChangeArrowheads="1"/>
          </p:cNvSpPr>
          <p:nvPr/>
        </p:nvSpPr>
        <p:spPr bwMode="auto">
          <a:xfrm>
            <a:off x="3590925" y="4997451"/>
            <a:ext cx="314189" cy="1692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defTabSz="1072866"/>
            <a:r>
              <a:rPr lang="it-IT" sz="11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2000</a:t>
            </a:r>
            <a:endParaRPr lang="it-IT" sz="21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41" name="Rectangle 17"/>
          <p:cNvSpPr>
            <a:spLocks noChangeArrowheads="1"/>
          </p:cNvSpPr>
          <p:nvPr/>
        </p:nvSpPr>
        <p:spPr bwMode="auto">
          <a:xfrm>
            <a:off x="4316677" y="5096935"/>
            <a:ext cx="314189" cy="1692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defTabSz="1072866"/>
            <a:r>
              <a:rPr lang="it-IT" sz="11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2005</a:t>
            </a:r>
            <a:endParaRPr lang="it-IT" sz="21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42" name="Rectangle 18"/>
          <p:cNvSpPr>
            <a:spLocks noChangeArrowheads="1"/>
          </p:cNvSpPr>
          <p:nvPr/>
        </p:nvSpPr>
        <p:spPr bwMode="auto">
          <a:xfrm>
            <a:off x="5073385" y="5198535"/>
            <a:ext cx="314189" cy="1692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defTabSz="1072866"/>
            <a:r>
              <a:rPr lang="it-IT" sz="11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2010</a:t>
            </a:r>
            <a:endParaRPr lang="it-IT" sz="21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43" name="Rectangle 19"/>
          <p:cNvSpPr>
            <a:spLocks noChangeArrowheads="1"/>
          </p:cNvSpPr>
          <p:nvPr/>
        </p:nvSpPr>
        <p:spPr bwMode="auto">
          <a:xfrm>
            <a:off x="5861050" y="5310718"/>
            <a:ext cx="314189" cy="1692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defTabSz="1072866"/>
            <a:r>
              <a:rPr lang="it-IT" sz="11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2015</a:t>
            </a:r>
            <a:endParaRPr lang="it-IT" sz="21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44" name="Rectangle 20"/>
          <p:cNvSpPr>
            <a:spLocks noChangeArrowheads="1"/>
          </p:cNvSpPr>
          <p:nvPr/>
        </p:nvSpPr>
        <p:spPr bwMode="auto">
          <a:xfrm>
            <a:off x="6683110" y="5425018"/>
            <a:ext cx="314189" cy="1692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defTabSz="1072866"/>
            <a:r>
              <a:rPr lang="it-IT" sz="11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2020</a:t>
            </a:r>
            <a:endParaRPr lang="it-IT" sz="21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45" name="Rectangle 21"/>
          <p:cNvSpPr>
            <a:spLocks noChangeArrowheads="1"/>
          </p:cNvSpPr>
          <p:nvPr/>
        </p:nvSpPr>
        <p:spPr bwMode="auto">
          <a:xfrm>
            <a:off x="3002784" y="3621021"/>
            <a:ext cx="352661" cy="1692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defTabSz="1072866"/>
            <a:r>
              <a:rPr lang="it-IT" sz="11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6.832</a:t>
            </a:r>
            <a:endParaRPr lang="it-IT" sz="21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46" name="Rectangle 22"/>
          <p:cNvSpPr>
            <a:spLocks noChangeArrowheads="1"/>
          </p:cNvSpPr>
          <p:nvPr/>
        </p:nvSpPr>
        <p:spPr bwMode="auto">
          <a:xfrm>
            <a:off x="3782871" y="3525012"/>
            <a:ext cx="352661" cy="1692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defTabSz="1072866"/>
            <a:r>
              <a:rPr lang="it-IT" sz="11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7.973</a:t>
            </a:r>
            <a:endParaRPr lang="it-IT" sz="21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47" name="Rectangle 23"/>
          <p:cNvSpPr>
            <a:spLocks noChangeArrowheads="1"/>
          </p:cNvSpPr>
          <p:nvPr/>
        </p:nvSpPr>
        <p:spPr bwMode="auto">
          <a:xfrm>
            <a:off x="4406940" y="3429001"/>
            <a:ext cx="352661" cy="1692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defTabSz="1072866"/>
            <a:r>
              <a:rPr lang="it-IT" sz="11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8.903</a:t>
            </a:r>
            <a:endParaRPr lang="it-IT" sz="21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48" name="Rectangle 24"/>
          <p:cNvSpPr>
            <a:spLocks noChangeArrowheads="1"/>
          </p:cNvSpPr>
          <p:nvPr/>
        </p:nvSpPr>
        <p:spPr bwMode="auto">
          <a:xfrm>
            <a:off x="5206831" y="3332990"/>
            <a:ext cx="431208" cy="1692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defTabSz="1072866"/>
            <a:r>
              <a:rPr lang="it-IT" sz="11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10.897</a:t>
            </a:r>
            <a:endParaRPr lang="it-IT" sz="21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49" name="Rectangle 25"/>
          <p:cNvSpPr>
            <a:spLocks noChangeArrowheads="1"/>
          </p:cNvSpPr>
          <p:nvPr/>
        </p:nvSpPr>
        <p:spPr bwMode="auto">
          <a:xfrm>
            <a:off x="5967113" y="3140969"/>
            <a:ext cx="431208" cy="1692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defTabSz="1072866"/>
            <a:r>
              <a:rPr lang="it-IT" sz="11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12.635</a:t>
            </a:r>
            <a:endParaRPr lang="it-IT" sz="2100" b="1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50" name="Rectangle 26"/>
          <p:cNvSpPr>
            <a:spLocks noChangeArrowheads="1"/>
          </p:cNvSpPr>
          <p:nvPr/>
        </p:nvSpPr>
        <p:spPr bwMode="auto">
          <a:xfrm>
            <a:off x="6825209" y="2276873"/>
            <a:ext cx="431208" cy="1692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defTabSz="1072866"/>
            <a:r>
              <a:rPr lang="it-IT" sz="1100" b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21.443</a:t>
            </a:r>
            <a:endParaRPr lang="it-IT" sz="2100" b="1" dirty="0" smtClean="0">
              <a:solidFill>
                <a:schemeClr val="accent6">
                  <a:lumMod val="60000"/>
                  <a:lumOff val="4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51" name="Rectangle 27"/>
          <p:cNvSpPr>
            <a:spLocks noChangeArrowheads="1"/>
          </p:cNvSpPr>
          <p:nvPr/>
        </p:nvSpPr>
        <p:spPr bwMode="auto">
          <a:xfrm>
            <a:off x="1465263" y="3767669"/>
            <a:ext cx="410369" cy="323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defTabSz="1072866"/>
            <a:r>
              <a:rPr kumimoji="0" lang="it-IT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MW</a:t>
            </a:r>
            <a:endParaRPr lang="it-IT" sz="21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52" name="Rectangle 28"/>
          <p:cNvSpPr>
            <a:spLocks noChangeArrowheads="1"/>
          </p:cNvSpPr>
          <p:nvPr/>
        </p:nvSpPr>
        <p:spPr bwMode="auto">
          <a:xfrm>
            <a:off x="4853252" y="5736169"/>
            <a:ext cx="408317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defTabSz="1072866"/>
            <a:r>
              <a:rPr lang="it-IT" sz="1200" b="1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Years</a:t>
            </a:r>
            <a:endParaRPr lang="it-IT" sz="21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53" name="Rectangle 29"/>
          <p:cNvSpPr>
            <a:spLocks noChangeArrowheads="1"/>
          </p:cNvSpPr>
          <p:nvPr/>
        </p:nvSpPr>
        <p:spPr bwMode="auto">
          <a:xfrm>
            <a:off x="3594365" y="1358901"/>
            <a:ext cx="2596352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defTabSz="1072866"/>
            <a:r>
              <a:rPr lang="it-IT" sz="16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World </a:t>
            </a:r>
            <a:r>
              <a:rPr lang="en-US" sz="16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Geothermal</a:t>
            </a:r>
            <a:r>
              <a:rPr lang="it-IT" sz="16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Electricity</a:t>
            </a:r>
            <a:endParaRPr lang="en-US" sz="2100" dirty="0" smtClean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" name="Gruppo 36"/>
          <p:cNvGrpSpPr/>
          <p:nvPr/>
        </p:nvGrpSpPr>
        <p:grpSpPr>
          <a:xfrm>
            <a:off x="2907941" y="2203727"/>
            <a:ext cx="4710279" cy="1705781"/>
            <a:chOff x="2667000" y="1740089"/>
            <a:chExt cx="4347950" cy="1279336"/>
          </a:xfrm>
        </p:grpSpPr>
        <p:sp>
          <p:nvSpPr>
            <p:cNvPr id="32" name="Figura a mano libera 31"/>
            <p:cNvSpPr/>
            <p:nvPr/>
          </p:nvSpPr>
          <p:spPr>
            <a:xfrm>
              <a:off x="2667000" y="1839913"/>
              <a:ext cx="4254500" cy="1179512"/>
            </a:xfrm>
            <a:custGeom>
              <a:avLst/>
              <a:gdLst>
                <a:gd name="connsiteX0" fmla="*/ 0 w 4254500"/>
                <a:gd name="connsiteY0" fmla="*/ 1179512 h 1179512"/>
                <a:gd name="connsiteX1" fmla="*/ 1552575 w 4254500"/>
                <a:gd name="connsiteY1" fmla="*/ 1141412 h 1179512"/>
                <a:gd name="connsiteX2" fmla="*/ 3057525 w 4254500"/>
                <a:gd name="connsiteY2" fmla="*/ 846137 h 1179512"/>
                <a:gd name="connsiteX3" fmla="*/ 4076700 w 4254500"/>
                <a:gd name="connsiteY3" fmla="*/ 122237 h 1179512"/>
                <a:gd name="connsiteX4" fmla="*/ 4124325 w 4254500"/>
                <a:gd name="connsiteY4" fmla="*/ 112712 h 1179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54500" h="1179512">
                  <a:moveTo>
                    <a:pt x="0" y="1179512"/>
                  </a:moveTo>
                  <a:lnTo>
                    <a:pt x="1552575" y="1141412"/>
                  </a:lnTo>
                  <a:cubicBezTo>
                    <a:pt x="2062162" y="1085850"/>
                    <a:pt x="2636838" y="1015999"/>
                    <a:pt x="3057525" y="846137"/>
                  </a:cubicBezTo>
                  <a:cubicBezTo>
                    <a:pt x="3478212" y="676275"/>
                    <a:pt x="3898900" y="244475"/>
                    <a:pt x="4076700" y="122237"/>
                  </a:cubicBezTo>
                  <a:cubicBezTo>
                    <a:pt x="4254500" y="0"/>
                    <a:pt x="4124325" y="112712"/>
                    <a:pt x="4124325" y="112712"/>
                  </a:cubicBezTo>
                </a:path>
              </a:pathLst>
            </a:cu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6" name="Rettangolo 35"/>
            <p:cNvSpPr/>
            <p:nvPr/>
          </p:nvSpPr>
          <p:spPr>
            <a:xfrm>
              <a:off x="6776113" y="1801504"/>
              <a:ext cx="150126" cy="2729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cxnSp>
          <p:nvCxnSpPr>
            <p:cNvPr id="34" name="Connettore 2 33"/>
            <p:cNvCxnSpPr/>
            <p:nvPr/>
          </p:nvCxnSpPr>
          <p:spPr>
            <a:xfrm flipV="1">
              <a:off x="6764171" y="1740089"/>
              <a:ext cx="250779" cy="208413"/>
            </a:xfrm>
            <a:prstGeom prst="straightConnector1">
              <a:avLst/>
            </a:prstGeom>
            <a:ln w="381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Gruppo 34"/>
          <p:cNvGrpSpPr/>
          <p:nvPr/>
        </p:nvGrpSpPr>
        <p:grpSpPr>
          <a:xfrm>
            <a:off x="2883113" y="3810171"/>
            <a:ext cx="4808058" cy="77468"/>
            <a:chOff x="2667000" y="1740089"/>
            <a:chExt cx="4347950" cy="1279336"/>
          </a:xfrm>
        </p:grpSpPr>
        <p:sp>
          <p:nvSpPr>
            <p:cNvPr id="38" name="Figura a mano libera 37"/>
            <p:cNvSpPr/>
            <p:nvPr/>
          </p:nvSpPr>
          <p:spPr>
            <a:xfrm>
              <a:off x="2667000" y="1839913"/>
              <a:ext cx="4254500" cy="1179512"/>
            </a:xfrm>
            <a:custGeom>
              <a:avLst/>
              <a:gdLst>
                <a:gd name="connsiteX0" fmla="*/ 0 w 4254500"/>
                <a:gd name="connsiteY0" fmla="*/ 1179512 h 1179512"/>
                <a:gd name="connsiteX1" fmla="*/ 1552575 w 4254500"/>
                <a:gd name="connsiteY1" fmla="*/ 1141412 h 1179512"/>
                <a:gd name="connsiteX2" fmla="*/ 3057525 w 4254500"/>
                <a:gd name="connsiteY2" fmla="*/ 846137 h 1179512"/>
                <a:gd name="connsiteX3" fmla="*/ 4076700 w 4254500"/>
                <a:gd name="connsiteY3" fmla="*/ 122237 h 1179512"/>
                <a:gd name="connsiteX4" fmla="*/ 4124325 w 4254500"/>
                <a:gd name="connsiteY4" fmla="*/ 112712 h 1179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54500" h="1179512">
                  <a:moveTo>
                    <a:pt x="0" y="1179512"/>
                  </a:moveTo>
                  <a:lnTo>
                    <a:pt x="1552575" y="1141412"/>
                  </a:lnTo>
                  <a:cubicBezTo>
                    <a:pt x="2062162" y="1085850"/>
                    <a:pt x="2636838" y="1015999"/>
                    <a:pt x="3057525" y="846137"/>
                  </a:cubicBezTo>
                  <a:cubicBezTo>
                    <a:pt x="3478212" y="676275"/>
                    <a:pt x="3898900" y="244475"/>
                    <a:pt x="4076700" y="122237"/>
                  </a:cubicBezTo>
                  <a:cubicBezTo>
                    <a:pt x="4254500" y="0"/>
                    <a:pt x="4124325" y="112712"/>
                    <a:pt x="4124325" y="112712"/>
                  </a:cubicBezTo>
                </a:path>
              </a:pathLst>
            </a:custGeom>
            <a:ln w="3810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9" name="Rettangolo 38"/>
            <p:cNvSpPr/>
            <p:nvPr/>
          </p:nvSpPr>
          <p:spPr>
            <a:xfrm>
              <a:off x="6776113" y="1801504"/>
              <a:ext cx="150126" cy="2729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cxnSp>
          <p:nvCxnSpPr>
            <p:cNvPr id="40" name="Connettore 2 39"/>
            <p:cNvCxnSpPr/>
            <p:nvPr/>
          </p:nvCxnSpPr>
          <p:spPr>
            <a:xfrm flipV="1">
              <a:off x="6764171" y="1740089"/>
              <a:ext cx="250779" cy="208413"/>
            </a:xfrm>
            <a:prstGeom prst="straightConnector1">
              <a:avLst/>
            </a:prstGeom>
            <a:ln w="38100">
              <a:solidFill>
                <a:schemeClr val="accent6">
                  <a:lumMod val="60000"/>
                  <a:lumOff val="40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7" dur="500"/>
                                        <p:tgtEl>
                                          <p:spTgt spid="1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5" grpId="0"/>
      <p:bldP spid="1046" grpId="0"/>
      <p:bldP spid="1047" grpId="0"/>
      <p:bldP spid="1048" grpId="0"/>
      <p:bldP spid="1049" grpId="0"/>
      <p:bldP spid="105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C4A63-4422-4E48-BD42-7AA48B653B07}" type="slidenum">
              <a:rPr lang="it-IT" smtClean="0">
                <a:solidFill>
                  <a:srgbClr val="133B9C">
                    <a:tint val="75000"/>
                  </a:srgbClr>
                </a:solidFill>
              </a:rPr>
              <a:pPr/>
              <a:t>2</a:t>
            </a:fld>
            <a:endParaRPr lang="it-IT">
              <a:solidFill>
                <a:srgbClr val="133B9C">
                  <a:tint val="75000"/>
                </a:srgbClr>
              </a:solidFill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DBDDDF"/>
              </a:clrFrom>
              <a:clrTo>
                <a:srgbClr val="DBDDDF">
                  <a:alpha val="0"/>
                </a:srgbClr>
              </a:clrTo>
            </a:clrChange>
          </a:blip>
          <a:srcRect l="16285" t="18354" r="17539" b="19102"/>
          <a:stretch/>
        </p:blipFill>
        <p:spPr>
          <a:xfrm>
            <a:off x="5688416" y="-61957"/>
            <a:ext cx="3744417" cy="3785655"/>
          </a:xfrm>
          <a:prstGeom prst="rect">
            <a:avLst/>
          </a:prstGeom>
        </p:spPr>
      </p:pic>
      <p:sp>
        <p:nvSpPr>
          <p:cNvPr id="4" name="Rettangolo 3"/>
          <p:cNvSpPr/>
          <p:nvPr/>
        </p:nvSpPr>
        <p:spPr>
          <a:xfrm>
            <a:off x="253163" y="4005064"/>
            <a:ext cx="936104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>
                <a:latin typeface="TrumpMediaeval-Roman"/>
              </a:rPr>
              <a:t>Problem 1</a:t>
            </a:r>
          </a:p>
          <a:p>
            <a:r>
              <a:rPr lang="en-US" sz="1400" dirty="0" smtClean="0">
                <a:latin typeface="TrumpMediaeval-Roman"/>
              </a:rPr>
              <a:t>Let </a:t>
            </a:r>
            <a:r>
              <a:rPr lang="en-US" sz="1400" dirty="0">
                <a:latin typeface="TrumpMediaeval-Roman"/>
              </a:rPr>
              <a:t>us return to our example, with a diffusivity of 7 </a:t>
            </a:r>
            <a:r>
              <a:rPr lang="en-US" sz="1400" dirty="0">
                <a:latin typeface="SymbolNew-Medium"/>
              </a:rPr>
              <a:t>× </a:t>
            </a:r>
            <a:r>
              <a:rPr lang="en-US" sz="1400" dirty="0">
                <a:latin typeface="TrumpMediaeval-Roman"/>
              </a:rPr>
              <a:t>10 </a:t>
            </a:r>
            <a:r>
              <a:rPr lang="en-US" sz="1000" dirty="0">
                <a:latin typeface="SymbolNew-Medium"/>
              </a:rPr>
              <a:t>− </a:t>
            </a:r>
            <a:r>
              <a:rPr lang="en-US" sz="1000" dirty="0">
                <a:latin typeface="TrumpMediaeval-Roman"/>
              </a:rPr>
              <a:t>7 </a:t>
            </a:r>
            <a:r>
              <a:rPr lang="en-US" sz="1400" dirty="0">
                <a:latin typeface="TrumpMediaeval-Roman"/>
              </a:rPr>
              <a:t>m </a:t>
            </a:r>
            <a:r>
              <a:rPr lang="en-US" sz="1000" dirty="0">
                <a:latin typeface="TrumpMediaeval-Roman"/>
              </a:rPr>
              <a:t>2 </a:t>
            </a:r>
            <a:r>
              <a:rPr lang="en-US" sz="1400" dirty="0">
                <a:latin typeface="TrumpMediaeval-Roman"/>
              </a:rPr>
              <a:t>s </a:t>
            </a:r>
            <a:r>
              <a:rPr lang="en-US" sz="1000" dirty="0">
                <a:latin typeface="SymbolNew-Medium"/>
              </a:rPr>
              <a:t>− </a:t>
            </a:r>
            <a:r>
              <a:rPr lang="en-US" sz="1000" dirty="0">
                <a:latin typeface="TrumpMediaeval-Roman"/>
              </a:rPr>
              <a:t>1 </a:t>
            </a:r>
            <a:r>
              <a:rPr lang="en-US" sz="1400" dirty="0">
                <a:latin typeface="TrumpMediaeval-Roman"/>
              </a:rPr>
              <a:t>. During a </a:t>
            </a:r>
            <a:r>
              <a:rPr lang="en-US" sz="1400" dirty="0" smtClean="0">
                <a:latin typeface="TrumpMediaeval-Roman"/>
              </a:rPr>
              <a:t>warm day </a:t>
            </a:r>
            <a:r>
              <a:rPr lang="en-US" sz="1400" dirty="0">
                <a:latin typeface="TrumpMediaeval-Roman"/>
              </a:rPr>
              <a:t>(12 h </a:t>
            </a:r>
            <a:r>
              <a:rPr lang="en-US" sz="1400" dirty="0">
                <a:latin typeface="SymbolNew-Medium"/>
              </a:rPr>
              <a:t>= </a:t>
            </a:r>
            <a:r>
              <a:rPr lang="en-US" sz="1400" dirty="0">
                <a:latin typeface="TrumpMediaeval-Roman"/>
              </a:rPr>
              <a:t>43 200 s), one might expect a pulse of heat (diurnal temperature signal</a:t>
            </a:r>
            <a:r>
              <a:rPr lang="en-US" sz="1400" dirty="0" smtClean="0">
                <a:latin typeface="TrumpMediaeval-Roman"/>
              </a:rPr>
              <a:t>) to </a:t>
            </a:r>
            <a:r>
              <a:rPr lang="en-US" sz="1400" dirty="0">
                <a:latin typeface="TrumpMediaeval-Roman"/>
              </a:rPr>
              <a:t>penetrate </a:t>
            </a:r>
            <a:r>
              <a:rPr lang="en-US" sz="1400" dirty="0" smtClean="0">
                <a:latin typeface="TrumpMediaeval-Roman"/>
              </a:rPr>
              <a:t>XXXX???. </a:t>
            </a:r>
          </a:p>
          <a:p>
            <a:endParaRPr lang="en-US" sz="1400" dirty="0">
              <a:latin typeface="TrumpMediaeval-Roman"/>
            </a:endParaRPr>
          </a:p>
          <a:p>
            <a:r>
              <a:rPr lang="en-US" sz="1400" dirty="0" smtClean="0">
                <a:latin typeface="TrumpMediaeval-Roman"/>
              </a:rPr>
              <a:t>Problem 2</a:t>
            </a:r>
          </a:p>
          <a:p>
            <a:r>
              <a:rPr lang="en-US" sz="1400" dirty="0" smtClean="0">
                <a:latin typeface="TrumpMediaeval-Roman"/>
              </a:rPr>
              <a:t>During </a:t>
            </a:r>
            <a:r>
              <a:rPr lang="en-US" sz="1400" dirty="0">
                <a:latin typeface="TrumpMediaeval-Roman"/>
              </a:rPr>
              <a:t>a summer (182 day </a:t>
            </a:r>
            <a:r>
              <a:rPr lang="en-US" sz="1400" dirty="0">
                <a:latin typeface="SymbolNew-Medium"/>
              </a:rPr>
              <a:t>= </a:t>
            </a:r>
            <a:r>
              <a:rPr lang="en-US" sz="1400" dirty="0">
                <a:latin typeface="TrumpMediaeval-Roman"/>
              </a:rPr>
              <a:t>1.57 </a:t>
            </a:r>
            <a:r>
              <a:rPr lang="en-US" sz="1400" dirty="0">
                <a:latin typeface="SymbolNew-Medium"/>
              </a:rPr>
              <a:t>× </a:t>
            </a:r>
            <a:r>
              <a:rPr lang="en-US" sz="1400" dirty="0">
                <a:latin typeface="TrumpMediaeval-Roman"/>
              </a:rPr>
              <a:t>10 </a:t>
            </a:r>
            <a:r>
              <a:rPr lang="en-US" sz="1000" dirty="0">
                <a:latin typeface="TrumpMediaeval-Roman"/>
              </a:rPr>
              <a:t>7 </a:t>
            </a:r>
            <a:r>
              <a:rPr lang="en-US" sz="1400" dirty="0">
                <a:latin typeface="TrumpMediaeval-Roman"/>
              </a:rPr>
              <a:t>s), one </a:t>
            </a:r>
            <a:r>
              <a:rPr lang="en-US" sz="1400" dirty="0" smtClean="0">
                <a:latin typeface="TrumpMediaeval-Roman"/>
              </a:rPr>
              <a:t>might expect </a:t>
            </a:r>
            <a:r>
              <a:rPr lang="en-US" sz="1400" dirty="0">
                <a:latin typeface="TrumpMediaeval-Roman"/>
              </a:rPr>
              <a:t>a pulse of heat (seasonal temperature signal) to penetrate </a:t>
            </a:r>
            <a:r>
              <a:rPr lang="en-US" sz="1600" dirty="0" err="1" smtClean="0">
                <a:latin typeface="TrumpMediaeval-Roman"/>
              </a:rPr>
              <a:t>xxxxxx</a:t>
            </a:r>
            <a:r>
              <a:rPr lang="en-US" sz="1400" dirty="0" smtClean="0">
                <a:latin typeface="TrumpMediaeval-Roman"/>
              </a:rPr>
              <a:t>?</a:t>
            </a:r>
            <a:endParaRPr lang="en-US" sz="1400" dirty="0">
              <a:latin typeface="TrumpMediaeval-Roman"/>
            </a:endParaRP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DBDDDF"/>
              </a:clrFrom>
              <a:clrTo>
                <a:srgbClr val="DBDDDF">
                  <a:alpha val="0"/>
                </a:srgbClr>
              </a:clrTo>
            </a:clrChange>
            <a:duotone>
              <a:prstClr val="black"/>
              <a:schemeClr val="accent3">
                <a:tint val="45000"/>
                <a:satMod val="400000"/>
              </a:schemeClr>
            </a:duotone>
          </a:blip>
          <a:srcRect t="81978" b="-560"/>
          <a:stretch/>
        </p:blipFill>
        <p:spPr>
          <a:xfrm>
            <a:off x="253163" y="1556792"/>
            <a:ext cx="5169024" cy="1134199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DBDDDF"/>
              </a:clrFrom>
              <a:clrTo>
                <a:srgbClr val="DBDDDF">
                  <a:alpha val="0"/>
                </a:srgbClr>
              </a:clrTo>
            </a:clrChange>
          </a:blip>
          <a:srcRect l="-1547" t="-3569" r="1547" b="86913"/>
          <a:stretch/>
        </p:blipFill>
        <p:spPr>
          <a:xfrm>
            <a:off x="8511" y="0"/>
            <a:ext cx="5658328" cy="1008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543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72680" y="1268760"/>
            <a:ext cx="7518835" cy="43611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128465" y="2204864"/>
            <a:ext cx="2952328" cy="3456384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en-US" sz="2800" dirty="0" smtClean="0"/>
              <a:t>The global project pipeline totals</a:t>
            </a:r>
            <a:br>
              <a:rPr lang="en-US" sz="2800" dirty="0" smtClean="0"/>
            </a:br>
            <a:r>
              <a:rPr lang="en-US" sz="2800" dirty="0" smtClean="0"/>
              <a:t> </a:t>
            </a:r>
            <a:r>
              <a:rPr lang="en-US" sz="2800" b="1" dirty="0" smtClean="0">
                <a:solidFill>
                  <a:srgbClr val="FF0000"/>
                </a:solidFill>
              </a:rPr>
              <a:t>20 GW 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 smtClean="0"/>
              <a:t>across all development stages</a:t>
            </a:r>
            <a:endParaRPr lang="it-IT" sz="2800" dirty="0" smtClean="0"/>
          </a:p>
          <a:p>
            <a:endParaRPr lang="en-US" sz="2800" b="1" dirty="0" smtClean="0">
              <a:solidFill>
                <a:srgbClr val="00B0F0"/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45032-B422-4906-BCB7-5C9CC27FCDBF}" type="slidenum">
              <a:rPr lang="en-GB" smtClean="0"/>
              <a:pPr/>
              <a:t>29</a:t>
            </a:fld>
            <a:endParaRPr lang="en-GB"/>
          </a:p>
        </p:txBody>
      </p:sp>
      <p:sp>
        <p:nvSpPr>
          <p:cNvPr id="10" name="Titolo 1"/>
          <p:cNvSpPr txBox="1">
            <a:spLocks/>
          </p:cNvSpPr>
          <p:nvPr/>
        </p:nvSpPr>
        <p:spPr>
          <a:xfrm>
            <a:off x="1466400" y="332696"/>
            <a:ext cx="6953700" cy="504016"/>
          </a:xfrm>
          <a:prstGeom prst="rect">
            <a:avLst/>
          </a:prstGeom>
        </p:spPr>
        <p:txBody>
          <a:bodyPr lIns="94627" tIns="47313" rIns="94627" bIns="47313"/>
          <a:lstStyle>
            <a:lvl1pPr algn="l">
              <a:defRPr lang="it-IT" sz="2400" b="0" kern="1200" dirty="0">
                <a:solidFill>
                  <a:srgbClr val="24509A"/>
                </a:solidFill>
                <a:latin typeface="Arial"/>
                <a:ea typeface="+mn-ea"/>
                <a:cs typeface="Arial"/>
              </a:defRPr>
            </a:lvl1pPr>
          </a:lstStyle>
          <a:p>
            <a:pPr marL="402325" indent="-402325" defTabSz="1072866" eaLnBrk="0" hangingPunct="0">
              <a:spcBef>
                <a:spcPct val="20000"/>
              </a:spcBef>
              <a:defRPr/>
            </a:pPr>
            <a:r>
              <a:rPr lang="en-US" dirty="0" smtClean="0">
                <a:solidFill>
                  <a:srgbClr val="0033A0"/>
                </a:solidFill>
              </a:rPr>
              <a:t>The World Geothermal Electricity Trend</a:t>
            </a:r>
            <a:endParaRPr lang="en-US" dirty="0">
              <a:solidFill>
                <a:srgbClr val="0033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0585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769164" name="Group 268"/>
          <p:cNvGraphicFramePr>
            <a:graphicFrameLocks noGrp="1"/>
          </p:cNvGraphicFramePr>
          <p:nvPr/>
        </p:nvGraphicFramePr>
        <p:xfrm>
          <a:off x="3080793" y="1796821"/>
          <a:ext cx="6134430" cy="4152458"/>
        </p:xfrm>
        <a:graphic>
          <a:graphicData uri="http://schemas.openxmlformats.org/drawingml/2006/table">
            <a:tbl>
              <a:tblPr/>
              <a:tblGrid>
                <a:gridCol w="216023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7994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2758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1446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52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92427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ヒラギノ角ゴ Pro W3" pitchFamily="1" charset="-128"/>
                          <a:cs typeface="Times New Roman" pitchFamily="18" charset="0"/>
                        </a:rPr>
                        <a:t>COUNTRY</a:t>
                      </a:r>
                      <a:endParaRPr kumimoji="0" lang="en-US" sz="2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ヒラギノ角ゴ Pro W3" pitchFamily="1" charset="-128"/>
                      </a:endParaRPr>
                    </a:p>
                  </a:txBody>
                  <a:tcPr marL="53462" marR="96233" marT="52868" marB="52868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ヒラギノ角ゴ Pro W3" pitchFamily="1" charset="-128"/>
                          <a:cs typeface="Times New Roman" pitchFamily="18" charset="0"/>
                        </a:rPr>
                        <a:t>2010</a:t>
                      </a:r>
                      <a:br>
                        <a:rPr kumimoji="0" lang="en-US" sz="2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ヒラギノ角ゴ Pro W3" pitchFamily="1" charset="-128"/>
                          <a:cs typeface="Times New Roman" pitchFamily="18" charset="0"/>
                        </a:rPr>
                      </a:br>
                      <a:r>
                        <a:rPr kumimoji="0" lang="en-US" sz="2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ヒラギノ角ゴ Pro W3" pitchFamily="1" charset="-128"/>
                          <a:cs typeface="Times New Roman" pitchFamily="18" charset="0"/>
                        </a:rPr>
                        <a:t>MW</a:t>
                      </a:r>
                      <a:endParaRPr kumimoji="0" lang="en-US" sz="2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ヒラギノ角ゴ Pro W3" pitchFamily="1" charset="-128"/>
                      </a:endParaRPr>
                    </a:p>
                  </a:txBody>
                  <a:tcPr marL="53462" marR="96233" marT="52868" marB="5286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+mn-lt"/>
                          <a:ea typeface="ヒラギノ角ゴ Pro W3" pitchFamily="1" charset="-128"/>
                          <a:cs typeface="Times New Roman" pitchFamily="18" charset="0"/>
                        </a:rPr>
                        <a:t>2010</a:t>
                      </a:r>
                      <a:br>
                        <a:rPr kumimoji="0" lang="en-US" sz="2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+mn-lt"/>
                          <a:ea typeface="ヒラギノ角ゴ Pro W3" pitchFamily="1" charset="-128"/>
                          <a:cs typeface="Times New Roman" pitchFamily="18" charset="0"/>
                        </a:rPr>
                      </a:br>
                      <a:r>
                        <a:rPr kumimoji="0" lang="en-US" sz="23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+mn-lt"/>
                          <a:ea typeface="ヒラギノ角ゴ Pro W3" pitchFamily="1" charset="-128"/>
                          <a:cs typeface="Times New Roman" pitchFamily="18" charset="0"/>
                        </a:rPr>
                        <a:t>GWh</a:t>
                      </a:r>
                      <a:endParaRPr kumimoji="0" lang="en-US" sz="2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ヒラギノ角ゴ Pro W3" pitchFamily="1" charset="-128"/>
                      </a:endParaRPr>
                    </a:p>
                  </a:txBody>
                  <a:tcPr marL="53462" marR="96233" marT="52868" marB="5286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ヒラギノ角ゴ Pro W3" pitchFamily="1" charset="-128"/>
                          <a:cs typeface="Times New Roman" pitchFamily="18" charset="0"/>
                        </a:rPr>
                        <a:t>2015</a:t>
                      </a:r>
                      <a:br>
                        <a:rPr kumimoji="0" lang="en-US" sz="2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ヒラギノ角ゴ Pro W3" pitchFamily="1" charset="-128"/>
                          <a:cs typeface="Times New Roman" pitchFamily="18" charset="0"/>
                        </a:rPr>
                      </a:br>
                      <a:r>
                        <a:rPr kumimoji="0" lang="en-US" sz="2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ヒラギノ角ゴ Pro W3" pitchFamily="1" charset="-128"/>
                          <a:cs typeface="Times New Roman" pitchFamily="18" charset="0"/>
                        </a:rPr>
                        <a:t>MW</a:t>
                      </a:r>
                      <a:endParaRPr kumimoji="0" lang="en-US" sz="2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ヒラギノ角ゴ Pro W3" pitchFamily="1" charset="-128"/>
                      </a:endParaRPr>
                    </a:p>
                  </a:txBody>
                  <a:tcPr marL="53462" marR="96233" marT="52868" marB="5286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+mn-lt"/>
                          <a:ea typeface="ヒラギノ角ゴ Pro W3" pitchFamily="1" charset="-128"/>
                          <a:cs typeface="Times New Roman" pitchFamily="18" charset="0"/>
                        </a:rPr>
                        <a:t>2015</a:t>
                      </a:r>
                      <a:br>
                        <a:rPr kumimoji="0" lang="en-US" sz="2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+mn-lt"/>
                          <a:ea typeface="ヒラギノ角ゴ Pro W3" pitchFamily="1" charset="-128"/>
                          <a:cs typeface="Times New Roman" pitchFamily="18" charset="0"/>
                        </a:rPr>
                      </a:br>
                      <a:r>
                        <a:rPr kumimoji="0" lang="en-US" sz="23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+mn-lt"/>
                          <a:ea typeface="ヒラギノ角ゴ Pro W3" pitchFamily="1" charset="-128"/>
                          <a:cs typeface="Times New Roman" pitchFamily="18" charset="0"/>
                        </a:rPr>
                        <a:t>GWh</a:t>
                      </a:r>
                      <a:endParaRPr kumimoji="0" lang="en-US" sz="2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ヒラギノ角ゴ Pro W3" pitchFamily="1" charset="-128"/>
                      </a:endParaRPr>
                    </a:p>
                  </a:txBody>
                  <a:tcPr marL="53462" marR="96233" marT="52868" marB="5286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1838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ヒラギノ角ゴ Pro W3" pitchFamily="1" charset="-128"/>
                          <a:cs typeface="Times New Roman" pitchFamily="18" charset="0"/>
                        </a:rPr>
                        <a:t>USA</a:t>
                      </a:r>
                      <a:endParaRPr kumimoji="0" lang="en-US" sz="2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ヒラギノ角ゴ Pro W3" pitchFamily="1" charset="-128"/>
                      </a:endParaRPr>
                    </a:p>
                  </a:txBody>
                  <a:tcPr marL="53462" marR="96233" marT="52868" marB="52868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ヒラギノ角ゴ Pro W3" pitchFamily="1" charset="-128"/>
                          <a:cs typeface="Times New Roman" pitchFamily="18" charset="0"/>
                        </a:rPr>
                        <a:t>3,093</a:t>
                      </a:r>
                      <a:endParaRPr kumimoji="0" lang="en-US" sz="2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ヒラギノ角ゴ Pro W3" pitchFamily="1" charset="-128"/>
                      </a:endParaRPr>
                    </a:p>
                  </a:txBody>
                  <a:tcPr marL="53462" marR="96233" marT="52868" marB="52868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+mn-lt"/>
                          <a:ea typeface="ヒラギノ角ゴ Pro W3" pitchFamily="1" charset="-128"/>
                          <a:cs typeface="Times New Roman" pitchFamily="18" charset="0"/>
                        </a:rPr>
                        <a:t>16,603</a:t>
                      </a:r>
                      <a:endParaRPr kumimoji="0" lang="en-US" sz="2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ヒラギノ角ゴ Pro W3" pitchFamily="1" charset="-128"/>
                      </a:endParaRPr>
                    </a:p>
                  </a:txBody>
                  <a:tcPr marL="53462" marR="96233" marT="52868" marB="52868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3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ヒラギノ角ゴ Pro W3" pitchFamily="1" charset="-128"/>
                          <a:cs typeface="Times New Roman" pitchFamily="18" charset="0"/>
                        </a:rPr>
                        <a:t>3,450</a:t>
                      </a:r>
                      <a:endParaRPr kumimoji="0" lang="it-IT" sz="23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ヒラギノ角ゴ Pro W3" pitchFamily="1" charset="-128"/>
                        <a:cs typeface="Times New Roman" pitchFamily="18" charset="0"/>
                      </a:endParaRPr>
                    </a:p>
                  </a:txBody>
                  <a:tcPr marL="48154" marR="481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900"/>
                        </a:spcAft>
                      </a:pPr>
                      <a:r>
                        <a:rPr kumimoji="0" lang="en-US" sz="23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+mn-lt"/>
                          <a:ea typeface="ヒラギノ角ゴ Pro W3" pitchFamily="1" charset="-128"/>
                          <a:cs typeface="Times New Roman" pitchFamily="18" charset="0"/>
                        </a:rPr>
                        <a:t>16,600</a:t>
                      </a:r>
                      <a:endParaRPr kumimoji="0" lang="it-IT" sz="23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+mn-lt"/>
                        <a:ea typeface="ヒラギノ角ゴ Pro W3" pitchFamily="1" charset="-128"/>
                        <a:cs typeface="Times New Roman" pitchFamily="18" charset="0"/>
                      </a:endParaRPr>
                    </a:p>
                  </a:txBody>
                  <a:tcPr marL="48154" marR="481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1535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ヒラギノ角ゴ Pro W3" pitchFamily="1" charset="-128"/>
                          <a:cs typeface="Times New Roman" pitchFamily="18" charset="0"/>
                        </a:rPr>
                        <a:t>PHILIPPINES</a:t>
                      </a:r>
                      <a:endParaRPr kumimoji="0" lang="en-US" sz="2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ヒラギノ角ゴ Pro W3" pitchFamily="1" charset="-128"/>
                      </a:endParaRPr>
                    </a:p>
                  </a:txBody>
                  <a:tcPr marL="53462" marR="96233" marT="52868" marB="52868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ヒラギノ角ゴ Pro W3" pitchFamily="1" charset="-128"/>
                          <a:cs typeface="Times New Roman" pitchFamily="18" charset="0"/>
                        </a:rPr>
                        <a:t>1,904</a:t>
                      </a:r>
                      <a:endParaRPr kumimoji="0" lang="en-US" sz="2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ヒラギノ角ゴ Pro W3" pitchFamily="1" charset="-128"/>
                      </a:endParaRPr>
                    </a:p>
                  </a:txBody>
                  <a:tcPr marL="53462" marR="96233" marT="52868" marB="52868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+mn-lt"/>
                          <a:ea typeface="ヒラギノ角ゴ Pro W3" pitchFamily="1" charset="-128"/>
                          <a:cs typeface="Times New Roman" pitchFamily="18" charset="0"/>
                        </a:rPr>
                        <a:t>10,311</a:t>
                      </a:r>
                      <a:endParaRPr kumimoji="0" lang="en-US" sz="2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ヒラギノ角ゴ Pro W3" pitchFamily="1" charset="-128"/>
                      </a:endParaRPr>
                    </a:p>
                  </a:txBody>
                  <a:tcPr marL="53462" marR="96233" marT="52868" marB="52868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3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ヒラギノ角ゴ Pro W3" pitchFamily="1" charset="-128"/>
                          <a:cs typeface="Times New Roman" pitchFamily="18" charset="0"/>
                        </a:rPr>
                        <a:t>1,870</a:t>
                      </a:r>
                      <a:endParaRPr kumimoji="0" lang="it-IT" sz="23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ヒラギノ角ゴ Pro W3" pitchFamily="1" charset="-128"/>
                        <a:cs typeface="Times New Roman" pitchFamily="18" charset="0"/>
                      </a:endParaRPr>
                    </a:p>
                  </a:txBody>
                  <a:tcPr marL="48154" marR="481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900"/>
                        </a:spcAft>
                      </a:pPr>
                      <a:r>
                        <a:rPr kumimoji="0" lang="en-US" sz="23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+mn-lt"/>
                          <a:ea typeface="ヒラギノ角ゴ Pro W3" pitchFamily="1" charset="-128"/>
                          <a:cs typeface="Times New Roman" pitchFamily="18" charset="0"/>
                        </a:rPr>
                        <a:t>9,646</a:t>
                      </a:r>
                      <a:endParaRPr kumimoji="0" lang="it-IT" sz="23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+mn-lt"/>
                        <a:ea typeface="ヒラギノ角ゴ Pro W3" pitchFamily="1" charset="-128"/>
                        <a:cs typeface="Times New Roman" pitchFamily="18" charset="0"/>
                      </a:endParaRPr>
                    </a:p>
                  </a:txBody>
                  <a:tcPr marL="48154" marR="481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3586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ヒラギノ角ゴ Pro W3" pitchFamily="1" charset="-128"/>
                          <a:cs typeface="Times New Roman" pitchFamily="18" charset="0"/>
                        </a:rPr>
                        <a:t>INDONESIA</a:t>
                      </a:r>
                      <a:endParaRPr kumimoji="0" lang="en-US" sz="2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ヒラギノ角ゴ Pro W3" pitchFamily="1" charset="-128"/>
                      </a:endParaRPr>
                    </a:p>
                  </a:txBody>
                  <a:tcPr marL="53462" marR="96233" marT="52868" marB="52868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ヒラギノ角ゴ Pro W3" pitchFamily="1" charset="-128"/>
                          <a:cs typeface="Times New Roman" pitchFamily="18" charset="0"/>
                        </a:rPr>
                        <a:t>1,197</a:t>
                      </a:r>
                      <a:endParaRPr kumimoji="0" lang="en-US" sz="2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ヒラギノ角ゴ Pro W3" pitchFamily="1" charset="-128"/>
                      </a:endParaRPr>
                    </a:p>
                  </a:txBody>
                  <a:tcPr marL="53462" marR="96233" marT="52868" marB="52868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+mn-lt"/>
                          <a:ea typeface="ヒラギノ角ゴ Pro W3" pitchFamily="1" charset="-128"/>
                          <a:cs typeface="Times New Roman" pitchFamily="18" charset="0"/>
                        </a:rPr>
                        <a:t>9,600</a:t>
                      </a:r>
                      <a:endParaRPr kumimoji="0" lang="en-US" sz="2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ヒラギノ角ゴ Pro W3" pitchFamily="1" charset="-128"/>
                      </a:endParaRPr>
                    </a:p>
                  </a:txBody>
                  <a:tcPr marL="53462" marR="96233" marT="52868" marB="52868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3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ヒラギノ角ゴ Pro W3" pitchFamily="1" charset="-128"/>
                          <a:cs typeface="Times New Roman" pitchFamily="18" charset="0"/>
                        </a:rPr>
                        <a:t>1,340</a:t>
                      </a:r>
                      <a:endParaRPr kumimoji="0" lang="it-IT" sz="23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ヒラギノ角ゴ Pro W3" pitchFamily="1" charset="-128"/>
                        <a:cs typeface="Times New Roman" pitchFamily="18" charset="0"/>
                      </a:endParaRPr>
                    </a:p>
                  </a:txBody>
                  <a:tcPr marL="48154" marR="481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900"/>
                        </a:spcAft>
                      </a:pPr>
                      <a:r>
                        <a:rPr kumimoji="0" lang="en-US" sz="23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+mn-lt"/>
                          <a:ea typeface="ヒラギノ角ゴ Pro W3" pitchFamily="1" charset="-128"/>
                          <a:cs typeface="Times New Roman" pitchFamily="18" charset="0"/>
                        </a:rPr>
                        <a:t>9,600</a:t>
                      </a:r>
                      <a:endParaRPr kumimoji="0" lang="it-IT" sz="23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+mn-lt"/>
                        <a:ea typeface="ヒラギノ角ゴ Pro W3" pitchFamily="1" charset="-128"/>
                        <a:cs typeface="Times New Roman" pitchFamily="18" charset="0"/>
                      </a:endParaRPr>
                    </a:p>
                  </a:txBody>
                  <a:tcPr marL="48154" marR="481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3586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ヒラギノ角ゴ Pro W3" pitchFamily="1" charset="-128"/>
                          <a:cs typeface="Times New Roman" pitchFamily="18" charset="0"/>
                        </a:rPr>
                        <a:t>MEXICO</a:t>
                      </a:r>
                      <a:endParaRPr kumimoji="0" lang="en-US" sz="2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ヒラギノ角ゴ Pro W3" pitchFamily="1" charset="-128"/>
                      </a:endParaRPr>
                    </a:p>
                  </a:txBody>
                  <a:tcPr marL="53462" marR="96233" marT="52868" marB="52868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ヒラギノ角ゴ Pro W3" pitchFamily="1" charset="-128"/>
                          <a:cs typeface="Times New Roman" pitchFamily="18" charset="0"/>
                        </a:rPr>
                        <a:t>958</a:t>
                      </a:r>
                      <a:endParaRPr kumimoji="0" lang="en-US" sz="23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ヒラギノ角ゴ Pro W3" pitchFamily="1" charset="-128"/>
                      </a:endParaRPr>
                    </a:p>
                  </a:txBody>
                  <a:tcPr marL="53462" marR="96233" marT="52868" marB="52868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+mn-lt"/>
                          <a:ea typeface="ヒラギノ角ゴ Pro W3" pitchFamily="1" charset="-128"/>
                          <a:cs typeface="Times New Roman" pitchFamily="18" charset="0"/>
                        </a:rPr>
                        <a:t>7,047</a:t>
                      </a:r>
                      <a:endParaRPr kumimoji="0" lang="en-US" sz="2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ヒラギノ角ゴ Pro W3" pitchFamily="1" charset="-128"/>
                      </a:endParaRPr>
                    </a:p>
                  </a:txBody>
                  <a:tcPr marL="53462" marR="96233" marT="52868" marB="52868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3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ヒラギノ角ゴ Pro W3" pitchFamily="1" charset="-128"/>
                          <a:cs typeface="Times New Roman" pitchFamily="18" charset="0"/>
                        </a:rPr>
                        <a:t>1,017</a:t>
                      </a:r>
                      <a:endParaRPr kumimoji="0" lang="it-IT" sz="23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ヒラギノ角ゴ Pro W3" pitchFamily="1" charset="-128"/>
                        <a:cs typeface="Times New Roman" pitchFamily="18" charset="0"/>
                      </a:endParaRPr>
                    </a:p>
                  </a:txBody>
                  <a:tcPr marL="48154" marR="481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900"/>
                        </a:spcAft>
                      </a:pPr>
                      <a:r>
                        <a:rPr kumimoji="0" lang="en-US" sz="23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+mn-lt"/>
                          <a:ea typeface="ヒラギノ角ゴ Pro W3" pitchFamily="1" charset="-128"/>
                          <a:cs typeface="Times New Roman" pitchFamily="18" charset="0"/>
                        </a:rPr>
                        <a:t>6,071</a:t>
                      </a:r>
                      <a:endParaRPr kumimoji="0" lang="it-IT" sz="23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+mn-lt"/>
                        <a:ea typeface="ヒラギノ角ゴ Pro W3" pitchFamily="1" charset="-128"/>
                        <a:cs typeface="Times New Roman" pitchFamily="18" charset="0"/>
                      </a:endParaRPr>
                    </a:p>
                  </a:txBody>
                  <a:tcPr marL="48154" marR="481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2270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ヒラギノ角ゴ Pro W3" pitchFamily="1" charset="-128"/>
                          <a:cs typeface="Times New Roman" pitchFamily="18" charset="0"/>
                        </a:rPr>
                        <a:t>NEW ZEALAND</a:t>
                      </a:r>
                      <a:endParaRPr kumimoji="0" lang="en-US" sz="2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ヒラギノ角ゴ Pro W3" pitchFamily="1" charset="-128"/>
                      </a:endParaRPr>
                    </a:p>
                  </a:txBody>
                  <a:tcPr marL="53462" marR="96233" marT="52868" marB="52868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ヒラギノ角ゴ Pro W3" pitchFamily="1" charset="-128"/>
                          <a:cs typeface="Times New Roman" pitchFamily="18" charset="0"/>
                        </a:rPr>
                        <a:t>628</a:t>
                      </a:r>
                      <a:endParaRPr kumimoji="0" lang="en-US" sz="2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ヒラギノ角ゴ Pro W3" pitchFamily="1" charset="-128"/>
                      </a:endParaRPr>
                    </a:p>
                  </a:txBody>
                  <a:tcPr marL="53462" marR="96233" marT="52868" marB="52868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+mn-lt"/>
                          <a:ea typeface="ヒラギノ角ゴ Pro W3" pitchFamily="1" charset="-128"/>
                          <a:cs typeface="Times New Roman" pitchFamily="18" charset="0"/>
                        </a:rPr>
                        <a:t>4,055</a:t>
                      </a:r>
                      <a:endParaRPr kumimoji="0" lang="en-US" sz="2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ヒラギノ角ゴ Pro W3" pitchFamily="1" charset="-128"/>
                      </a:endParaRPr>
                    </a:p>
                  </a:txBody>
                  <a:tcPr marL="53462" marR="96233" marT="52868" marB="52868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3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ヒラギノ角ゴ Pro W3" pitchFamily="1" charset="-128"/>
                          <a:cs typeface="Times New Roman" pitchFamily="18" charset="0"/>
                        </a:rPr>
                        <a:t>1,005</a:t>
                      </a:r>
                      <a:endParaRPr kumimoji="0" lang="it-IT" sz="23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ヒラギノ角ゴ Pro W3" pitchFamily="1" charset="-128"/>
                        <a:cs typeface="Times New Roman" pitchFamily="18" charset="0"/>
                      </a:endParaRPr>
                    </a:p>
                  </a:txBody>
                  <a:tcPr marL="48154" marR="481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900"/>
                        </a:spcAft>
                      </a:pPr>
                      <a:r>
                        <a:rPr kumimoji="0" lang="en-US" sz="23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+mn-lt"/>
                          <a:ea typeface="ヒラギノ角ゴ Pro W3" pitchFamily="1" charset="-128"/>
                          <a:cs typeface="Times New Roman" pitchFamily="18" charset="0"/>
                        </a:rPr>
                        <a:t>7,000</a:t>
                      </a:r>
                      <a:endParaRPr kumimoji="0" lang="it-IT" sz="23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+mn-lt"/>
                        <a:ea typeface="ヒラギノ角ゴ Pro W3" pitchFamily="1" charset="-128"/>
                        <a:cs typeface="Times New Roman" pitchFamily="18" charset="0"/>
                      </a:endParaRPr>
                    </a:p>
                  </a:txBody>
                  <a:tcPr marL="48154" marR="481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2769149" name="Picture 253" descr="indonesi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4688" y="4149080"/>
            <a:ext cx="751571" cy="496936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2769155" name="Picture 259" descr="Mexico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4688" y="4725144"/>
            <a:ext cx="751571" cy="495479"/>
          </a:xfrm>
          <a:prstGeom prst="rect">
            <a:avLst/>
          </a:prstGeom>
          <a:noFill/>
        </p:spPr>
      </p:pic>
      <p:pic>
        <p:nvPicPr>
          <p:cNvPr id="2769159" name="Picture 263" descr="United_States"/>
          <p:cNvPicPr>
            <a:picLocks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44688" y="2852936"/>
            <a:ext cx="751571" cy="495479"/>
          </a:xfrm>
          <a:prstGeom prst="rect">
            <a:avLst/>
          </a:prstGeom>
          <a:noFill/>
        </p:spPr>
      </p:pic>
      <p:pic>
        <p:nvPicPr>
          <p:cNvPr id="2769160" name="Picture 264" descr="Philippines"/>
          <p:cNvPicPr>
            <a:picLocks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44688" y="3501008"/>
            <a:ext cx="751571" cy="495479"/>
          </a:xfrm>
          <a:prstGeom prst="rect">
            <a:avLst/>
          </a:prstGeom>
          <a:noFill/>
        </p:spPr>
      </p:pic>
      <p:pic>
        <p:nvPicPr>
          <p:cNvPr id="2769161" name="Picture 265" descr="New_Zealand"/>
          <p:cNvPicPr>
            <a:picLocks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144688" y="5445224"/>
            <a:ext cx="751571" cy="495479"/>
          </a:xfrm>
          <a:prstGeom prst="rect">
            <a:avLst/>
          </a:prstGeom>
          <a:noFill/>
        </p:spPr>
      </p:pic>
      <p:sp>
        <p:nvSpPr>
          <p:cNvPr id="14" name="Titolo 1"/>
          <p:cNvSpPr txBox="1">
            <a:spLocks/>
          </p:cNvSpPr>
          <p:nvPr/>
        </p:nvSpPr>
        <p:spPr>
          <a:xfrm>
            <a:off x="1466400" y="332696"/>
            <a:ext cx="6953700" cy="504016"/>
          </a:xfrm>
          <a:prstGeom prst="rect">
            <a:avLst/>
          </a:prstGeom>
        </p:spPr>
        <p:txBody>
          <a:bodyPr lIns="94627" tIns="47313" rIns="94627" bIns="47313"/>
          <a:lstStyle>
            <a:lvl1pPr algn="l">
              <a:defRPr lang="it-IT" sz="2400" b="0" kern="1200" dirty="0">
                <a:solidFill>
                  <a:srgbClr val="24509A"/>
                </a:solidFill>
                <a:latin typeface="Arial"/>
                <a:ea typeface="+mn-ea"/>
                <a:cs typeface="Arial"/>
              </a:defRPr>
            </a:lvl1pPr>
          </a:lstStyle>
          <a:p>
            <a:pPr marL="402325" indent="-402325" defTabSz="1072866" eaLnBrk="0" hangingPunct="0">
              <a:spcBef>
                <a:spcPct val="20000"/>
              </a:spcBef>
              <a:defRPr/>
            </a:pPr>
            <a:r>
              <a:rPr lang="en-US" sz="2800" dirty="0" smtClean="0">
                <a:solidFill>
                  <a:srgbClr val="0033A0"/>
                </a:solidFill>
              </a:rPr>
              <a:t>Top 5 </a:t>
            </a:r>
            <a:r>
              <a:rPr lang="en-US" dirty="0" smtClean="0">
                <a:solidFill>
                  <a:srgbClr val="0033A0"/>
                </a:solidFill>
              </a:rPr>
              <a:t>Countries: installed capacity&gt;1 GW</a:t>
            </a:r>
            <a:endParaRPr lang="en-US" sz="2800" dirty="0">
              <a:solidFill>
                <a:srgbClr val="0033A0"/>
              </a:solidFill>
            </a:endParaRPr>
          </a:p>
        </p:txBody>
      </p:sp>
      <p:sp>
        <p:nvSpPr>
          <p:cNvPr id="15" name="Segnaposto numero diapositiva 4"/>
          <p:cNvSpPr txBox="1">
            <a:spLocks/>
          </p:cNvSpPr>
          <p:nvPr/>
        </p:nvSpPr>
        <p:spPr>
          <a:xfrm>
            <a:off x="9076307" y="6381328"/>
            <a:ext cx="557213" cy="365125"/>
          </a:xfrm>
          <a:prstGeom prst="rect">
            <a:avLst/>
          </a:prstGeom>
        </p:spPr>
        <p:txBody>
          <a:bodyPr lIns="107287" tIns="53643" rIns="107287" bIns="53643"/>
          <a:lstStyle/>
          <a:p>
            <a:pPr algn="r" defTabSz="1072866" fontAlgn="auto">
              <a:spcBef>
                <a:spcPts val="0"/>
              </a:spcBef>
              <a:spcAft>
                <a:spcPts val="0"/>
              </a:spcAft>
              <a:defRPr/>
            </a:pPr>
            <a:fld id="{BE0B9A1A-85C1-4544-80DF-DF1ED4AB266B}" type="slidenum">
              <a:rPr lang="it-IT" sz="1400" smtClean="0">
                <a:solidFill>
                  <a:srgbClr val="A8A9AD"/>
                </a:solidFill>
                <a:latin typeface="+mn-lt"/>
              </a:rPr>
              <a:pPr algn="r" defTabSz="1072866" fontAlgn="auto">
                <a:spcBef>
                  <a:spcPts val="0"/>
                </a:spcBef>
                <a:spcAft>
                  <a:spcPts val="0"/>
                </a:spcAft>
                <a:defRPr/>
              </a:pPr>
              <a:t>30</a:t>
            </a:fld>
            <a:endParaRPr lang="it-IT" sz="1400" dirty="0">
              <a:solidFill>
                <a:srgbClr val="A8A9AD"/>
              </a:solidFill>
              <a:latin typeface="+mn-lt"/>
            </a:endParaRPr>
          </a:p>
        </p:txBody>
      </p:sp>
      <p:sp>
        <p:nvSpPr>
          <p:cNvPr id="16" name="AutoShape 344"/>
          <p:cNvSpPr>
            <a:spLocks noChangeArrowheads="1"/>
          </p:cNvSpPr>
          <p:nvPr/>
        </p:nvSpPr>
        <p:spPr bwMode="auto">
          <a:xfrm>
            <a:off x="7041232" y="6237312"/>
            <a:ext cx="735361" cy="436522"/>
          </a:xfrm>
          <a:prstGeom prst="upArrow">
            <a:avLst>
              <a:gd name="adj1" fmla="val 50000"/>
              <a:gd name="adj2" fmla="val 25000"/>
            </a:avLst>
          </a:prstGeom>
          <a:solidFill>
            <a:srgbClr val="FF0000"/>
          </a:solidFill>
          <a:ln w="12700" algn="ctr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lIns="53214" tIns="53214" rIns="95785" bIns="53214" anchor="ctr">
            <a:spAutoFit/>
          </a:bodyPr>
          <a:lstStyle/>
          <a:p>
            <a:endParaRPr lang="it-IT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9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2769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9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2000"/>
                                        <p:tgtEl>
                                          <p:spTgt spid="2769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9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2000"/>
                                        <p:tgtEl>
                                          <p:spTgt spid="2769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9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2000"/>
                                        <p:tgtEl>
                                          <p:spTgt spid="2769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9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2000"/>
                                        <p:tgtEl>
                                          <p:spTgt spid="2769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771342" name="Group 398"/>
          <p:cNvGraphicFramePr>
            <a:graphicFrameLocks noGrp="1"/>
          </p:cNvGraphicFramePr>
          <p:nvPr/>
        </p:nvGraphicFramePr>
        <p:xfrm>
          <a:off x="1910662" y="1796819"/>
          <a:ext cx="7098789" cy="3628088"/>
        </p:xfrm>
        <a:graphic>
          <a:graphicData uri="http://schemas.openxmlformats.org/drawingml/2006/table">
            <a:tbl>
              <a:tblPr/>
              <a:tblGrid>
                <a:gridCol w="300753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686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6610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5652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9993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79661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ヒラギノ角ゴ Pro W3" pitchFamily="1" charset="-128"/>
                          <a:cs typeface="Times New Roman" pitchFamily="18" charset="0"/>
                        </a:rPr>
                        <a:t>COUNTRY</a:t>
                      </a:r>
                      <a:endParaRPr kumimoji="0" lang="en-US" sz="2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ヒラギノ角ゴ Pro W3" pitchFamily="1" charset="-128"/>
                      </a:endParaRPr>
                    </a:p>
                  </a:txBody>
                  <a:tcPr marL="53462" marR="96233" marT="52868" marB="52868" anchor="b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ヒラギノ角ゴ Pro W3" pitchFamily="1" charset="-128"/>
                          <a:cs typeface="Times New Roman" pitchFamily="18" charset="0"/>
                        </a:rPr>
                        <a:t>2015MW</a:t>
                      </a:r>
                      <a:endParaRPr kumimoji="0" lang="en-US" sz="2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ヒラギノ角ゴ Pro W3" pitchFamily="1" charset="-128"/>
                      </a:endParaRPr>
                    </a:p>
                  </a:txBody>
                  <a:tcPr marL="53462" marR="96233" marT="52868" marB="52868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+mn-lt"/>
                          <a:ea typeface="ヒラギノ角ゴ Pro W3" pitchFamily="1" charset="-128"/>
                          <a:cs typeface="Times New Roman" pitchFamily="18" charset="0"/>
                        </a:rPr>
                        <a:t>2015</a:t>
                      </a:r>
                      <a:br>
                        <a:rPr kumimoji="0" lang="en-US" sz="2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+mn-lt"/>
                          <a:ea typeface="ヒラギノ角ゴ Pro W3" pitchFamily="1" charset="-128"/>
                          <a:cs typeface="Times New Roman" pitchFamily="18" charset="0"/>
                        </a:rPr>
                      </a:br>
                      <a:r>
                        <a:rPr kumimoji="0" lang="en-US" sz="23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+mn-lt"/>
                          <a:ea typeface="ヒラギノ角ゴ Pro W3" pitchFamily="1" charset="-128"/>
                          <a:cs typeface="Times New Roman" pitchFamily="18" charset="0"/>
                        </a:rPr>
                        <a:t>GWh</a:t>
                      </a:r>
                      <a:endParaRPr kumimoji="0" lang="en-US" sz="2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ヒラギノ角ゴ Pro W3" pitchFamily="1" charset="-128"/>
                      </a:endParaRPr>
                    </a:p>
                  </a:txBody>
                  <a:tcPr marL="53462" marR="96233" marT="52868" marB="52868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ヒラギノ角ゴ Pro W3" pitchFamily="1" charset="-128"/>
                          <a:cs typeface="Times New Roman" pitchFamily="18" charset="0"/>
                        </a:rPr>
                        <a:t>NEW MW </a:t>
                      </a:r>
                      <a:endParaRPr kumimoji="0" lang="en-US" sz="23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ヒラギノ角ゴ Pro W3" pitchFamily="1" charset="-128"/>
                      </a:endParaRPr>
                    </a:p>
                  </a:txBody>
                  <a:tcPr marL="53462" marR="96233" marT="52868" marB="52868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3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+mn-lt"/>
                          <a:ea typeface="ヒラギノ角ゴ Pro W3" pitchFamily="1" charset="-128"/>
                          <a:cs typeface="Times New Roman" pitchFamily="18" charset="0"/>
                        </a:rPr>
                        <a:t>NEW GWh</a:t>
                      </a:r>
                    </a:p>
                  </a:txBody>
                  <a:tcPr marL="53462" marR="96233" marT="52868" marB="52868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5629">
                <a:tc>
                  <a:txBody>
                    <a:bodyPr/>
                    <a:lstStyle/>
                    <a:p>
                      <a:pPr algn="ctr">
                        <a:spcAft>
                          <a:spcPts val="900"/>
                        </a:spcAft>
                      </a:pPr>
                      <a:r>
                        <a:rPr kumimoji="0" lang="en-US" sz="23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ヒラギノ角ゴ Pro W3" pitchFamily="1" charset="-128"/>
                          <a:cs typeface="Times New Roman" pitchFamily="18" charset="0"/>
                        </a:rPr>
                        <a:t>KENYA</a:t>
                      </a:r>
                      <a:endParaRPr kumimoji="0" lang="it-IT" sz="23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ヒラギノ角ゴ Pro W3" pitchFamily="1" charset="-128"/>
                        <a:cs typeface="Times New Roman" pitchFamily="18" charset="0"/>
                      </a:endParaRPr>
                    </a:p>
                  </a:txBody>
                  <a:tcPr marL="48154" marR="48154" marT="0" marB="0" anchor="ctr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3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ヒラギノ角ゴ Pro W3" pitchFamily="1" charset="-128"/>
                          <a:cs typeface="Times New Roman" pitchFamily="18" charset="0"/>
                        </a:rPr>
                        <a:t>594</a:t>
                      </a:r>
                    </a:p>
                  </a:txBody>
                  <a:tcPr marL="48154" marR="481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900"/>
                        </a:spcAft>
                      </a:pPr>
                      <a:r>
                        <a:rPr kumimoji="0" lang="it-IT" sz="23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+mn-lt"/>
                          <a:ea typeface="ヒラギノ角ゴ Pro W3" pitchFamily="1" charset="-128"/>
                          <a:cs typeface="Times New Roman" pitchFamily="18" charset="0"/>
                        </a:rPr>
                        <a:t>2,848</a:t>
                      </a:r>
                    </a:p>
                  </a:txBody>
                  <a:tcPr marL="48154" marR="481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3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ヒラギノ角ゴ Pro W3" pitchFamily="1" charset="-128"/>
                          <a:cs typeface="Times New Roman" pitchFamily="18" charset="0"/>
                        </a:rPr>
                        <a:t>392</a:t>
                      </a:r>
                      <a:endParaRPr kumimoji="0" lang="it-IT" sz="23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ヒラギノ角ゴ Pro W3" pitchFamily="1" charset="-128"/>
                        <a:cs typeface="Times New Roman" pitchFamily="18" charset="0"/>
                      </a:endParaRPr>
                    </a:p>
                  </a:txBody>
                  <a:tcPr marL="48154" marR="481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900"/>
                        </a:spcAft>
                      </a:pPr>
                      <a:r>
                        <a:rPr kumimoji="0" lang="en-US" sz="23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+mn-lt"/>
                          <a:ea typeface="ヒラギノ角ゴ Pro W3" pitchFamily="1" charset="-128"/>
                          <a:cs typeface="Times New Roman" pitchFamily="18" charset="0"/>
                        </a:rPr>
                        <a:t>1.418</a:t>
                      </a:r>
                      <a:endParaRPr kumimoji="0" lang="it-IT" sz="23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+mn-lt"/>
                        <a:ea typeface="ヒラギノ角ゴ Pro W3" pitchFamily="1" charset="-128"/>
                        <a:cs typeface="Times New Roman" pitchFamily="18" charset="0"/>
                      </a:endParaRPr>
                    </a:p>
                  </a:txBody>
                  <a:tcPr marL="48154" marR="481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5629">
                <a:tc>
                  <a:txBody>
                    <a:bodyPr/>
                    <a:lstStyle/>
                    <a:p>
                      <a:pPr algn="ctr">
                        <a:spcAft>
                          <a:spcPts val="900"/>
                        </a:spcAft>
                      </a:pPr>
                      <a:r>
                        <a:rPr kumimoji="0" lang="en-US" sz="23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ヒラギノ角ゴ Pro W3" pitchFamily="1" charset="-128"/>
                          <a:cs typeface="Times New Roman" pitchFamily="18" charset="0"/>
                        </a:rPr>
                        <a:t>USA</a:t>
                      </a:r>
                      <a:endParaRPr kumimoji="0" lang="it-IT" sz="23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ヒラギノ角ゴ Pro W3" pitchFamily="1" charset="-128"/>
                        <a:cs typeface="Times New Roman" pitchFamily="18" charset="0"/>
                      </a:endParaRPr>
                    </a:p>
                  </a:txBody>
                  <a:tcPr marL="48154" marR="48154" marT="0" marB="0" anchor="ctr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3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ヒラギノ角ゴ Pro W3" pitchFamily="1" charset="-128"/>
                          <a:cs typeface="Times New Roman" pitchFamily="18" charset="0"/>
                        </a:rPr>
                        <a:t>3,450</a:t>
                      </a:r>
                      <a:endParaRPr kumimoji="0" lang="it-IT" sz="23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ヒラギノ角ゴ Pro W3" pitchFamily="1" charset="-128"/>
                        <a:cs typeface="Times New Roman" pitchFamily="18" charset="0"/>
                      </a:endParaRPr>
                    </a:p>
                  </a:txBody>
                  <a:tcPr marL="48154" marR="481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900"/>
                        </a:spcAft>
                      </a:pPr>
                      <a:r>
                        <a:rPr kumimoji="0" lang="en-US" sz="23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+mn-lt"/>
                          <a:ea typeface="ヒラギノ角ゴ Pro W3" pitchFamily="1" charset="-128"/>
                          <a:cs typeface="Times New Roman" pitchFamily="18" charset="0"/>
                        </a:rPr>
                        <a:t>16,600</a:t>
                      </a:r>
                      <a:endParaRPr kumimoji="0" lang="it-IT" sz="23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+mn-lt"/>
                        <a:ea typeface="ヒラギノ角ゴ Pro W3" pitchFamily="1" charset="-128"/>
                        <a:cs typeface="Times New Roman" pitchFamily="18" charset="0"/>
                      </a:endParaRPr>
                    </a:p>
                  </a:txBody>
                  <a:tcPr marL="48154" marR="481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3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ヒラギノ角ゴ Pro W3" pitchFamily="1" charset="-128"/>
                          <a:cs typeface="Times New Roman" pitchFamily="18" charset="0"/>
                        </a:rPr>
                        <a:t>352</a:t>
                      </a:r>
                      <a:endParaRPr kumimoji="0" lang="it-IT" sz="23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ヒラギノ角ゴ Pro W3" pitchFamily="1" charset="-128"/>
                        <a:cs typeface="Times New Roman" pitchFamily="18" charset="0"/>
                      </a:endParaRPr>
                    </a:p>
                  </a:txBody>
                  <a:tcPr marL="48154" marR="481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900"/>
                        </a:spcAft>
                      </a:pPr>
                      <a:endParaRPr kumimoji="0" lang="en-US" sz="23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+mn-lt"/>
                        <a:ea typeface="ヒラギノ角ゴ Pro W3" pitchFamily="1" charset="-128"/>
                        <a:cs typeface="Times New Roman" pitchFamily="18" charset="0"/>
                      </a:endParaRPr>
                    </a:p>
                  </a:txBody>
                  <a:tcPr marL="48154" marR="481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13519">
                <a:tc>
                  <a:txBody>
                    <a:bodyPr/>
                    <a:lstStyle/>
                    <a:p>
                      <a:pPr algn="ctr">
                        <a:spcAft>
                          <a:spcPts val="900"/>
                        </a:spcAft>
                      </a:pPr>
                      <a:r>
                        <a:rPr kumimoji="0" lang="en-US" sz="23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ヒラギノ角ゴ Pro W3" pitchFamily="1" charset="-128"/>
                          <a:cs typeface="Times New Roman" pitchFamily="18" charset="0"/>
                        </a:rPr>
                        <a:t>TURKEY</a:t>
                      </a:r>
                      <a:endParaRPr kumimoji="0" lang="it-IT" sz="23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ヒラギノ角ゴ Pro W3" pitchFamily="1" charset="-128"/>
                        <a:cs typeface="Times New Roman" pitchFamily="18" charset="0"/>
                      </a:endParaRPr>
                    </a:p>
                  </a:txBody>
                  <a:tcPr marL="48154" marR="48154" marT="0" marB="0" anchor="ctr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3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ヒラギノ角ゴ Pro W3" pitchFamily="1" charset="-128"/>
                          <a:cs typeface="Times New Roman" pitchFamily="18" charset="0"/>
                        </a:rPr>
                        <a:t>397</a:t>
                      </a:r>
                    </a:p>
                  </a:txBody>
                  <a:tcPr marL="48154" marR="481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900"/>
                        </a:spcAft>
                      </a:pPr>
                      <a:r>
                        <a:rPr kumimoji="0" lang="it-IT" sz="23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+mn-lt"/>
                          <a:ea typeface="ヒラギノ角ゴ Pro W3" pitchFamily="1" charset="-128"/>
                          <a:cs typeface="Times New Roman" pitchFamily="18" charset="0"/>
                        </a:rPr>
                        <a:t>3,127</a:t>
                      </a:r>
                    </a:p>
                  </a:txBody>
                  <a:tcPr marL="48154" marR="481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3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ヒラギノ角ゴ Pro W3" pitchFamily="1" charset="-128"/>
                          <a:cs typeface="Times New Roman" pitchFamily="18" charset="0"/>
                        </a:rPr>
                        <a:t>306</a:t>
                      </a:r>
                      <a:endParaRPr kumimoji="0" lang="it-IT" sz="23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ヒラギノ角ゴ Pro W3" pitchFamily="1" charset="-128"/>
                        <a:cs typeface="Times New Roman" pitchFamily="18" charset="0"/>
                      </a:endParaRPr>
                    </a:p>
                  </a:txBody>
                  <a:tcPr marL="48154" marR="481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900"/>
                        </a:spcAft>
                      </a:pPr>
                      <a:r>
                        <a:rPr kumimoji="0" lang="en-US" sz="23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+mn-lt"/>
                          <a:ea typeface="ヒラギノ角ゴ Pro W3" pitchFamily="1" charset="-128"/>
                          <a:cs typeface="Times New Roman" pitchFamily="18" charset="0"/>
                        </a:rPr>
                        <a:t>2.637</a:t>
                      </a:r>
                      <a:endParaRPr kumimoji="0" lang="it-IT" sz="23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+mn-lt"/>
                        <a:ea typeface="ヒラギノ角ゴ Pro W3" pitchFamily="1" charset="-128"/>
                        <a:cs typeface="Times New Roman" pitchFamily="18" charset="0"/>
                      </a:endParaRPr>
                    </a:p>
                  </a:txBody>
                  <a:tcPr marL="48154" marR="481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28996">
                <a:tc>
                  <a:txBody>
                    <a:bodyPr/>
                    <a:lstStyle/>
                    <a:p>
                      <a:pPr algn="ctr">
                        <a:spcAft>
                          <a:spcPts val="900"/>
                        </a:spcAft>
                      </a:pPr>
                      <a:r>
                        <a:rPr kumimoji="0" lang="en-US" sz="23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ヒラギノ角ゴ Pro W3" pitchFamily="1" charset="-128"/>
                          <a:cs typeface="Times New Roman" pitchFamily="18" charset="0"/>
                        </a:rPr>
                        <a:t>NEW ZEALAND</a:t>
                      </a:r>
                      <a:endParaRPr kumimoji="0" lang="it-IT" sz="23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ヒラギノ角ゴ Pro W3" pitchFamily="1" charset="-128"/>
                        <a:cs typeface="Times New Roman" pitchFamily="18" charset="0"/>
                      </a:endParaRPr>
                    </a:p>
                  </a:txBody>
                  <a:tcPr marL="48154" marR="48154" marT="0" marB="0" anchor="ctr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3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ヒラギノ角ゴ Pro W3" pitchFamily="1" charset="-128"/>
                          <a:cs typeface="Times New Roman" pitchFamily="18" charset="0"/>
                        </a:rPr>
                        <a:t>1,005</a:t>
                      </a:r>
                      <a:endParaRPr kumimoji="0" lang="it-IT" sz="23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ヒラギノ角ゴ Pro W3" pitchFamily="1" charset="-128"/>
                        <a:cs typeface="Times New Roman" pitchFamily="18" charset="0"/>
                      </a:endParaRPr>
                    </a:p>
                  </a:txBody>
                  <a:tcPr marL="48154" marR="481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900"/>
                        </a:spcAft>
                      </a:pPr>
                      <a:r>
                        <a:rPr kumimoji="0" lang="en-US" sz="23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+mn-lt"/>
                          <a:ea typeface="ヒラギノ角ゴ Pro W3" pitchFamily="1" charset="-128"/>
                          <a:cs typeface="Times New Roman" pitchFamily="18" charset="0"/>
                        </a:rPr>
                        <a:t>7,000</a:t>
                      </a:r>
                      <a:endParaRPr kumimoji="0" lang="it-IT" sz="23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+mn-lt"/>
                        <a:ea typeface="ヒラギノ角ゴ Pro W3" pitchFamily="1" charset="-128"/>
                        <a:cs typeface="Times New Roman" pitchFamily="18" charset="0"/>
                      </a:endParaRPr>
                    </a:p>
                  </a:txBody>
                  <a:tcPr marL="48154" marR="481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3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ヒラギノ角ゴ Pro W3" pitchFamily="1" charset="-128"/>
                          <a:cs typeface="Times New Roman" pitchFamily="18" charset="0"/>
                        </a:rPr>
                        <a:t>243</a:t>
                      </a:r>
                      <a:endParaRPr kumimoji="0" lang="it-IT" sz="23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ヒラギノ角ゴ Pro W3" pitchFamily="1" charset="-128"/>
                        <a:cs typeface="Times New Roman" pitchFamily="18" charset="0"/>
                      </a:endParaRPr>
                    </a:p>
                  </a:txBody>
                  <a:tcPr marL="48154" marR="481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900"/>
                        </a:spcAft>
                      </a:pPr>
                      <a:r>
                        <a:rPr kumimoji="0" lang="en-US" sz="23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+mn-lt"/>
                          <a:ea typeface="ヒラギノ角ゴ Pro W3" pitchFamily="1" charset="-128"/>
                          <a:cs typeface="Times New Roman" pitchFamily="18" charset="0"/>
                        </a:rPr>
                        <a:t>2.945</a:t>
                      </a:r>
                      <a:endParaRPr kumimoji="0" lang="it-IT" sz="23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+mn-lt"/>
                        <a:ea typeface="ヒラギノ角ゴ Pro W3" pitchFamily="1" charset="-128"/>
                        <a:cs typeface="Times New Roman" pitchFamily="18" charset="0"/>
                      </a:endParaRPr>
                    </a:p>
                  </a:txBody>
                  <a:tcPr marL="48154" marR="481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27539">
                <a:tc>
                  <a:txBody>
                    <a:bodyPr/>
                    <a:lstStyle/>
                    <a:p>
                      <a:pPr algn="ctr">
                        <a:spcAft>
                          <a:spcPts val="900"/>
                        </a:spcAft>
                      </a:pPr>
                      <a:r>
                        <a:rPr kumimoji="0" lang="en-US" sz="23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ヒラギノ角ゴ Pro W3" pitchFamily="1" charset="-128"/>
                          <a:cs typeface="Times New Roman" pitchFamily="18" charset="0"/>
                        </a:rPr>
                        <a:t>INDONESIA</a:t>
                      </a:r>
                      <a:endParaRPr kumimoji="0" lang="it-IT" sz="23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ヒラギノ角ゴ Pro W3" pitchFamily="1" charset="-128"/>
                        <a:cs typeface="Times New Roman" pitchFamily="18" charset="0"/>
                      </a:endParaRPr>
                    </a:p>
                  </a:txBody>
                  <a:tcPr marL="48154" marR="48154" marT="0" marB="0" anchor="ctr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3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ヒラギノ角ゴ Pro W3" pitchFamily="1" charset="-128"/>
                          <a:cs typeface="Times New Roman" pitchFamily="18" charset="0"/>
                        </a:rPr>
                        <a:t>1,340</a:t>
                      </a:r>
                      <a:endParaRPr kumimoji="0" lang="it-IT" sz="23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ヒラギノ角ゴ Pro W3" pitchFamily="1" charset="-128"/>
                        <a:cs typeface="Times New Roman" pitchFamily="18" charset="0"/>
                      </a:endParaRPr>
                    </a:p>
                  </a:txBody>
                  <a:tcPr marL="48154" marR="481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900"/>
                        </a:spcAft>
                      </a:pPr>
                      <a:r>
                        <a:rPr kumimoji="0" lang="en-US" sz="23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+mn-lt"/>
                          <a:ea typeface="ヒラギノ角ゴ Pro W3" pitchFamily="1" charset="-128"/>
                          <a:cs typeface="Times New Roman" pitchFamily="18" charset="0"/>
                        </a:rPr>
                        <a:t>9,600</a:t>
                      </a:r>
                      <a:endParaRPr kumimoji="0" lang="it-IT" sz="23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+mn-lt"/>
                        <a:ea typeface="ヒラギノ角ゴ Pro W3" pitchFamily="1" charset="-128"/>
                        <a:cs typeface="Times New Roman" pitchFamily="18" charset="0"/>
                      </a:endParaRPr>
                    </a:p>
                  </a:txBody>
                  <a:tcPr marL="48154" marR="481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3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ヒラギノ角ゴ Pro W3" pitchFamily="1" charset="-128"/>
                          <a:cs typeface="Times New Roman" pitchFamily="18" charset="0"/>
                        </a:rPr>
                        <a:t>143</a:t>
                      </a:r>
                      <a:endParaRPr kumimoji="0" lang="it-IT" sz="23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ヒラギノ角ゴ Pro W3" pitchFamily="1" charset="-128"/>
                        <a:cs typeface="Times New Roman" pitchFamily="18" charset="0"/>
                      </a:endParaRPr>
                    </a:p>
                  </a:txBody>
                  <a:tcPr marL="48154" marR="481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900"/>
                        </a:spcAft>
                      </a:pPr>
                      <a:endParaRPr kumimoji="0" lang="en-US" sz="23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+mn-lt"/>
                        <a:ea typeface="ヒラギノ角ゴ Pro W3" pitchFamily="1" charset="-128"/>
                        <a:cs typeface="Times New Roman" pitchFamily="18" charset="0"/>
                      </a:endParaRPr>
                    </a:p>
                  </a:txBody>
                  <a:tcPr marL="48154" marR="481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2771329" name="Picture 385" descr="United_States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6549" y="3260730"/>
            <a:ext cx="751571" cy="495479"/>
          </a:xfrm>
          <a:prstGeom prst="rect">
            <a:avLst/>
          </a:prstGeom>
          <a:noFill/>
        </p:spPr>
      </p:pic>
      <p:pic>
        <p:nvPicPr>
          <p:cNvPr id="2771330" name="Picture 386" descr="indonesi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96549" y="4965171"/>
            <a:ext cx="751571" cy="496936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2771332" name="Picture 388" descr="New_Zealand"/>
          <p:cNvPicPr>
            <a:picLocks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96549" y="4412858"/>
            <a:ext cx="751571" cy="495479"/>
          </a:xfrm>
          <a:prstGeom prst="rect">
            <a:avLst/>
          </a:prstGeom>
          <a:noFill/>
        </p:spPr>
      </p:pic>
      <p:pic>
        <p:nvPicPr>
          <p:cNvPr id="2771334" name="Picture 390" descr="Turkey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96549" y="3836794"/>
            <a:ext cx="751571" cy="496935"/>
          </a:xfrm>
          <a:prstGeom prst="rect">
            <a:avLst/>
          </a:prstGeom>
          <a:noFill/>
        </p:spPr>
      </p:pic>
      <p:sp>
        <p:nvSpPr>
          <p:cNvPr id="14" name="Segnaposto numero diapositiva 4"/>
          <p:cNvSpPr txBox="1">
            <a:spLocks/>
          </p:cNvSpPr>
          <p:nvPr/>
        </p:nvSpPr>
        <p:spPr>
          <a:xfrm>
            <a:off x="9076307" y="6381328"/>
            <a:ext cx="557213" cy="365125"/>
          </a:xfrm>
          <a:prstGeom prst="rect">
            <a:avLst/>
          </a:prstGeom>
        </p:spPr>
        <p:txBody>
          <a:bodyPr lIns="107287" tIns="53643" rIns="107287" bIns="53643"/>
          <a:lstStyle/>
          <a:p>
            <a:pPr algn="r" defTabSz="1072866" fontAlgn="auto">
              <a:spcBef>
                <a:spcPts val="0"/>
              </a:spcBef>
              <a:spcAft>
                <a:spcPts val="0"/>
              </a:spcAft>
              <a:defRPr/>
            </a:pPr>
            <a:fld id="{BE0B9A1A-85C1-4544-80DF-DF1ED4AB266B}" type="slidenum">
              <a:rPr lang="it-IT" sz="1400" smtClean="0">
                <a:solidFill>
                  <a:srgbClr val="A8A9AD"/>
                </a:solidFill>
                <a:latin typeface="+mn-lt"/>
              </a:rPr>
              <a:pPr algn="r" defTabSz="1072866" fontAlgn="auto">
                <a:spcBef>
                  <a:spcPts val="0"/>
                </a:spcBef>
                <a:spcAft>
                  <a:spcPts val="0"/>
                </a:spcAft>
                <a:defRPr/>
              </a:pPr>
              <a:t>31</a:t>
            </a:fld>
            <a:endParaRPr lang="it-IT" sz="1400" dirty="0">
              <a:solidFill>
                <a:srgbClr val="A8A9AD"/>
              </a:solidFill>
              <a:latin typeface="+mn-lt"/>
            </a:endParaRPr>
          </a:p>
        </p:txBody>
      </p:sp>
      <p:sp>
        <p:nvSpPr>
          <p:cNvPr id="15" name="Titolo 1"/>
          <p:cNvSpPr txBox="1">
            <a:spLocks/>
          </p:cNvSpPr>
          <p:nvPr/>
        </p:nvSpPr>
        <p:spPr>
          <a:xfrm>
            <a:off x="1466400" y="332696"/>
            <a:ext cx="7231016" cy="504016"/>
          </a:xfrm>
          <a:prstGeom prst="rect">
            <a:avLst/>
          </a:prstGeom>
        </p:spPr>
        <p:txBody>
          <a:bodyPr lIns="94627" tIns="47313" rIns="94627" bIns="47313"/>
          <a:lstStyle>
            <a:lvl1pPr algn="l">
              <a:defRPr lang="it-IT" sz="2400" b="0" kern="1200" dirty="0">
                <a:solidFill>
                  <a:srgbClr val="24509A"/>
                </a:solidFill>
                <a:latin typeface="Arial"/>
                <a:ea typeface="+mn-ea"/>
                <a:cs typeface="Arial"/>
              </a:defRPr>
            </a:lvl1pPr>
          </a:lstStyle>
          <a:p>
            <a:pPr marL="402325" indent="-402325" defTabSz="1072866" eaLnBrk="0" hangingPunct="0">
              <a:spcBef>
                <a:spcPct val="20000"/>
              </a:spcBef>
              <a:defRPr/>
            </a:pPr>
            <a:r>
              <a:rPr lang="en-US" sz="2800" dirty="0" smtClean="0">
                <a:solidFill>
                  <a:srgbClr val="0033A0"/>
                </a:solidFill>
              </a:rPr>
              <a:t>Top 5 </a:t>
            </a:r>
            <a:r>
              <a:rPr lang="en-US" dirty="0" smtClean="0">
                <a:solidFill>
                  <a:srgbClr val="0033A0"/>
                </a:solidFill>
              </a:rPr>
              <a:t>Countries: incremental capacity&gt;100 MW</a:t>
            </a:r>
            <a:endParaRPr lang="en-US" sz="2800" dirty="0">
              <a:solidFill>
                <a:srgbClr val="0033A0"/>
              </a:solidFill>
            </a:endParaRPr>
          </a:p>
        </p:txBody>
      </p:sp>
      <p:sp>
        <p:nvSpPr>
          <p:cNvPr id="16" name="AutoShape 344"/>
          <p:cNvSpPr>
            <a:spLocks noChangeArrowheads="1"/>
          </p:cNvSpPr>
          <p:nvPr/>
        </p:nvSpPr>
        <p:spPr bwMode="auto">
          <a:xfrm>
            <a:off x="6894281" y="5802920"/>
            <a:ext cx="735361" cy="436522"/>
          </a:xfrm>
          <a:prstGeom prst="upArrow">
            <a:avLst>
              <a:gd name="adj1" fmla="val 50000"/>
              <a:gd name="adj2" fmla="val 25000"/>
            </a:avLst>
          </a:prstGeom>
          <a:solidFill>
            <a:srgbClr val="FF0000"/>
          </a:solidFill>
          <a:ln w="12700" algn="ctr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lIns="53214" tIns="53214" rIns="95785" bIns="53214" anchor="ctr">
            <a:spAutoFit/>
          </a:bodyPr>
          <a:lstStyle/>
          <a:p>
            <a:endParaRPr lang="it-IT"/>
          </a:p>
        </p:txBody>
      </p:sp>
      <p:pic>
        <p:nvPicPr>
          <p:cNvPr id="7170" name="Picture 2" descr="Bandiera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903686" y="2684666"/>
            <a:ext cx="737297" cy="480053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1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2000"/>
                                        <p:tgtEl>
                                          <p:spTgt spid="27713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1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2000"/>
                                        <p:tgtEl>
                                          <p:spTgt spid="27713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1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2000"/>
                                        <p:tgtEl>
                                          <p:spTgt spid="2771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1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2000"/>
                                        <p:tgtEl>
                                          <p:spTgt spid="27713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9"/>
          <p:cNvGrpSpPr>
            <a:grpSpLocks noChangeAspect="1"/>
          </p:cNvGrpSpPr>
          <p:nvPr/>
        </p:nvGrpSpPr>
        <p:grpSpPr bwMode="auto">
          <a:xfrm>
            <a:off x="2662605" y="332696"/>
            <a:ext cx="3142059" cy="4468283"/>
            <a:chOff x="1629" y="619"/>
            <a:chExt cx="1827" cy="2111"/>
          </a:xfrm>
        </p:grpSpPr>
        <p:sp>
          <p:nvSpPr>
            <p:cNvPr id="4" name="AutoShape 8"/>
            <p:cNvSpPr>
              <a:spLocks noChangeAspect="1" noChangeArrowheads="1" noTextEdit="1"/>
            </p:cNvSpPr>
            <p:nvPr/>
          </p:nvSpPr>
          <p:spPr bwMode="auto">
            <a:xfrm>
              <a:off x="1629" y="619"/>
              <a:ext cx="1827" cy="20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034" name="Rectangle 10"/>
            <p:cNvSpPr>
              <a:spLocks noChangeArrowheads="1"/>
            </p:cNvSpPr>
            <p:nvPr/>
          </p:nvSpPr>
          <p:spPr bwMode="auto">
            <a:xfrm>
              <a:off x="3410" y="2648"/>
              <a:ext cx="21" cy="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defTabSz="1072866"/>
              <a:r>
                <a:rPr lang="it-IT" sz="1100" dirty="0" smtClean="0">
                  <a:solidFill>
                    <a:srgbClr val="000000"/>
                  </a:solidFill>
                  <a:latin typeface="Times New Roman" pitchFamily="18" charset="0"/>
                  <a:cs typeface="Arial" pitchFamily="34" charset="0"/>
                </a:rPr>
                <a:t> </a:t>
              </a:r>
              <a:endParaRPr lang="it-IT" sz="2100" dirty="0" smtClean="0"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1035" name="Picture 11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629" y="619"/>
              <a:ext cx="1772" cy="21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36" name="Freeform 12"/>
            <p:cNvSpPr>
              <a:spLocks/>
            </p:cNvSpPr>
            <p:nvPr/>
          </p:nvSpPr>
          <p:spPr bwMode="auto">
            <a:xfrm>
              <a:off x="2105" y="1646"/>
              <a:ext cx="164" cy="148"/>
            </a:xfrm>
            <a:custGeom>
              <a:avLst/>
              <a:gdLst/>
              <a:ahLst/>
              <a:cxnLst>
                <a:cxn ang="0">
                  <a:pos x="82" y="0"/>
                </a:cxn>
                <a:cxn ang="0">
                  <a:pos x="66" y="0"/>
                </a:cxn>
                <a:cxn ang="0">
                  <a:pos x="49" y="8"/>
                </a:cxn>
                <a:cxn ang="0">
                  <a:pos x="41" y="8"/>
                </a:cxn>
                <a:cxn ang="0">
                  <a:pos x="25" y="16"/>
                </a:cxn>
                <a:cxn ang="0">
                  <a:pos x="16" y="33"/>
                </a:cxn>
                <a:cxn ang="0">
                  <a:pos x="8" y="41"/>
                </a:cxn>
                <a:cxn ang="0">
                  <a:pos x="8" y="57"/>
                </a:cxn>
                <a:cxn ang="0">
                  <a:pos x="0" y="74"/>
                </a:cxn>
                <a:cxn ang="0">
                  <a:pos x="8" y="90"/>
                </a:cxn>
                <a:cxn ang="0">
                  <a:pos x="8" y="98"/>
                </a:cxn>
                <a:cxn ang="0">
                  <a:pos x="16" y="115"/>
                </a:cxn>
                <a:cxn ang="0">
                  <a:pos x="25" y="123"/>
                </a:cxn>
                <a:cxn ang="0">
                  <a:pos x="41" y="131"/>
                </a:cxn>
                <a:cxn ang="0">
                  <a:pos x="49" y="139"/>
                </a:cxn>
                <a:cxn ang="0">
                  <a:pos x="66" y="148"/>
                </a:cxn>
                <a:cxn ang="0">
                  <a:pos x="82" y="148"/>
                </a:cxn>
                <a:cxn ang="0">
                  <a:pos x="98" y="148"/>
                </a:cxn>
                <a:cxn ang="0">
                  <a:pos x="115" y="139"/>
                </a:cxn>
                <a:cxn ang="0">
                  <a:pos x="131" y="131"/>
                </a:cxn>
                <a:cxn ang="0">
                  <a:pos x="139" y="123"/>
                </a:cxn>
                <a:cxn ang="0">
                  <a:pos x="148" y="115"/>
                </a:cxn>
                <a:cxn ang="0">
                  <a:pos x="156" y="98"/>
                </a:cxn>
                <a:cxn ang="0">
                  <a:pos x="164" y="90"/>
                </a:cxn>
                <a:cxn ang="0">
                  <a:pos x="164" y="74"/>
                </a:cxn>
                <a:cxn ang="0">
                  <a:pos x="164" y="57"/>
                </a:cxn>
                <a:cxn ang="0">
                  <a:pos x="156" y="41"/>
                </a:cxn>
                <a:cxn ang="0">
                  <a:pos x="148" y="33"/>
                </a:cxn>
                <a:cxn ang="0">
                  <a:pos x="139" y="16"/>
                </a:cxn>
                <a:cxn ang="0">
                  <a:pos x="131" y="8"/>
                </a:cxn>
                <a:cxn ang="0">
                  <a:pos x="115" y="8"/>
                </a:cxn>
                <a:cxn ang="0">
                  <a:pos x="98" y="0"/>
                </a:cxn>
                <a:cxn ang="0">
                  <a:pos x="82" y="0"/>
                </a:cxn>
              </a:cxnLst>
              <a:rect l="0" t="0" r="r" b="b"/>
              <a:pathLst>
                <a:path w="164" h="148">
                  <a:moveTo>
                    <a:pt x="82" y="0"/>
                  </a:moveTo>
                  <a:lnTo>
                    <a:pt x="66" y="0"/>
                  </a:lnTo>
                  <a:lnTo>
                    <a:pt x="49" y="8"/>
                  </a:lnTo>
                  <a:lnTo>
                    <a:pt x="41" y="8"/>
                  </a:lnTo>
                  <a:lnTo>
                    <a:pt x="25" y="16"/>
                  </a:lnTo>
                  <a:lnTo>
                    <a:pt x="16" y="33"/>
                  </a:lnTo>
                  <a:lnTo>
                    <a:pt x="8" y="41"/>
                  </a:lnTo>
                  <a:lnTo>
                    <a:pt x="8" y="57"/>
                  </a:lnTo>
                  <a:lnTo>
                    <a:pt x="0" y="74"/>
                  </a:lnTo>
                  <a:lnTo>
                    <a:pt x="8" y="90"/>
                  </a:lnTo>
                  <a:lnTo>
                    <a:pt x="8" y="98"/>
                  </a:lnTo>
                  <a:lnTo>
                    <a:pt x="16" y="115"/>
                  </a:lnTo>
                  <a:lnTo>
                    <a:pt x="25" y="123"/>
                  </a:lnTo>
                  <a:lnTo>
                    <a:pt x="41" y="131"/>
                  </a:lnTo>
                  <a:lnTo>
                    <a:pt x="49" y="139"/>
                  </a:lnTo>
                  <a:lnTo>
                    <a:pt x="66" y="148"/>
                  </a:lnTo>
                  <a:lnTo>
                    <a:pt x="82" y="148"/>
                  </a:lnTo>
                  <a:lnTo>
                    <a:pt x="98" y="148"/>
                  </a:lnTo>
                  <a:lnTo>
                    <a:pt x="115" y="139"/>
                  </a:lnTo>
                  <a:lnTo>
                    <a:pt x="131" y="131"/>
                  </a:lnTo>
                  <a:lnTo>
                    <a:pt x="139" y="123"/>
                  </a:lnTo>
                  <a:lnTo>
                    <a:pt x="148" y="115"/>
                  </a:lnTo>
                  <a:lnTo>
                    <a:pt x="156" y="98"/>
                  </a:lnTo>
                  <a:lnTo>
                    <a:pt x="164" y="90"/>
                  </a:lnTo>
                  <a:lnTo>
                    <a:pt x="164" y="74"/>
                  </a:lnTo>
                  <a:lnTo>
                    <a:pt x="164" y="57"/>
                  </a:lnTo>
                  <a:lnTo>
                    <a:pt x="156" y="41"/>
                  </a:lnTo>
                  <a:lnTo>
                    <a:pt x="148" y="33"/>
                  </a:lnTo>
                  <a:lnTo>
                    <a:pt x="139" y="16"/>
                  </a:lnTo>
                  <a:lnTo>
                    <a:pt x="131" y="8"/>
                  </a:lnTo>
                  <a:lnTo>
                    <a:pt x="115" y="8"/>
                  </a:lnTo>
                  <a:lnTo>
                    <a:pt x="98" y="0"/>
                  </a:lnTo>
                  <a:lnTo>
                    <a:pt x="82" y="0"/>
                  </a:lnTo>
                </a:path>
              </a:pathLst>
            </a:custGeom>
            <a:noFill/>
            <a:ln w="2540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</p:grpSp>
      <p:sp>
        <p:nvSpPr>
          <p:cNvPr id="14" name="Segnaposto numero diapositiva 4"/>
          <p:cNvSpPr txBox="1">
            <a:spLocks/>
          </p:cNvSpPr>
          <p:nvPr/>
        </p:nvSpPr>
        <p:spPr>
          <a:xfrm>
            <a:off x="9076307" y="6381328"/>
            <a:ext cx="557213" cy="365125"/>
          </a:xfrm>
          <a:prstGeom prst="rect">
            <a:avLst/>
          </a:prstGeom>
        </p:spPr>
        <p:txBody>
          <a:bodyPr lIns="107287" tIns="53643" rIns="107287" bIns="53643"/>
          <a:lstStyle/>
          <a:p>
            <a:pPr algn="r" defTabSz="1072866" fontAlgn="auto">
              <a:spcBef>
                <a:spcPts val="0"/>
              </a:spcBef>
              <a:spcAft>
                <a:spcPts val="0"/>
              </a:spcAft>
              <a:defRPr/>
            </a:pPr>
            <a:fld id="{BE0B9A1A-85C1-4544-80DF-DF1ED4AB266B}" type="slidenum">
              <a:rPr lang="it-IT" sz="1400" smtClean="0">
                <a:solidFill>
                  <a:srgbClr val="A8A9AD"/>
                </a:solidFill>
                <a:latin typeface="+mn-lt"/>
              </a:rPr>
              <a:pPr algn="r" defTabSz="1072866" fontAlgn="auto">
                <a:spcBef>
                  <a:spcPts val="0"/>
                </a:spcBef>
                <a:spcAft>
                  <a:spcPts val="0"/>
                </a:spcAft>
                <a:defRPr/>
              </a:pPr>
              <a:t>32</a:t>
            </a:fld>
            <a:endParaRPr lang="it-IT" sz="1400" dirty="0">
              <a:solidFill>
                <a:srgbClr val="A8A9AD"/>
              </a:solidFill>
              <a:latin typeface="+mn-lt"/>
            </a:endParaRPr>
          </a:p>
        </p:txBody>
      </p:sp>
      <p:sp>
        <p:nvSpPr>
          <p:cNvPr id="15" name="Titolo 1"/>
          <p:cNvSpPr txBox="1">
            <a:spLocks/>
          </p:cNvSpPr>
          <p:nvPr/>
        </p:nvSpPr>
        <p:spPr>
          <a:xfrm>
            <a:off x="1466400" y="332696"/>
            <a:ext cx="7231016" cy="504016"/>
          </a:xfrm>
          <a:prstGeom prst="rect">
            <a:avLst/>
          </a:prstGeom>
        </p:spPr>
        <p:txBody>
          <a:bodyPr lIns="94627" tIns="47313" rIns="94627" bIns="47313"/>
          <a:lstStyle>
            <a:lvl1pPr algn="l">
              <a:defRPr lang="it-IT" sz="2400" b="0" kern="1200" dirty="0">
                <a:solidFill>
                  <a:srgbClr val="24509A"/>
                </a:solidFill>
                <a:latin typeface="Arial"/>
                <a:ea typeface="+mn-ea"/>
                <a:cs typeface="Arial"/>
              </a:defRPr>
            </a:lvl1pPr>
          </a:lstStyle>
          <a:p>
            <a:pPr marL="402325" indent="-402325" defTabSz="1072866" eaLnBrk="0" hangingPunct="0">
              <a:spcBef>
                <a:spcPct val="20000"/>
              </a:spcBef>
              <a:defRPr/>
            </a:pPr>
            <a:r>
              <a:rPr lang="en-US" dirty="0" smtClean="0">
                <a:solidFill>
                  <a:srgbClr val="0033A0"/>
                </a:solidFill>
              </a:rPr>
              <a:t>Kenya</a:t>
            </a:r>
            <a:endParaRPr lang="en-US" sz="2800" dirty="0">
              <a:solidFill>
                <a:srgbClr val="0033A0"/>
              </a:solidFill>
            </a:endParaRPr>
          </a:p>
        </p:txBody>
      </p:sp>
      <p:pic>
        <p:nvPicPr>
          <p:cNvPr id="7170" name="Picture 2" descr="Bandier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7400" y="356659"/>
            <a:ext cx="737297" cy="480053"/>
          </a:xfrm>
          <a:prstGeom prst="rect">
            <a:avLst/>
          </a:prstGeom>
          <a:noFill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77149" y="415169"/>
            <a:ext cx="3818927" cy="48157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0" y="2275982"/>
            <a:ext cx="2686413" cy="2352457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wrap="square" lIns="67573" tIns="67573" rIns="121631" bIns="67573" anchor="ctr">
            <a:spAutoFit/>
          </a:bodyPr>
          <a:lstStyle/>
          <a:p>
            <a:pPr algn="ctr">
              <a:spcAft>
                <a:spcPct val="100000"/>
              </a:spcAft>
            </a:pPr>
            <a:r>
              <a:rPr lang="en-US" dirty="0" smtClean="0">
                <a:solidFill>
                  <a:schemeClr val="tx1"/>
                </a:solidFill>
              </a:rPr>
              <a:t>Ten new </a:t>
            </a:r>
            <a:r>
              <a:rPr lang="en-US" dirty="0" smtClean="0"/>
              <a:t>Units for 390 MW at </a:t>
            </a:r>
            <a:r>
              <a:rPr lang="en-US" dirty="0" err="1" smtClean="0">
                <a:solidFill>
                  <a:schemeClr val="tx1"/>
                </a:solidFill>
              </a:rPr>
              <a:t>Olkaria</a:t>
            </a:r>
            <a:r>
              <a:rPr lang="en-US" dirty="0" smtClean="0">
                <a:solidFill>
                  <a:schemeClr val="tx1"/>
                </a:solidFill>
              </a:rPr>
              <a:t>, which is approaching to the 600 MW threshold. </a:t>
            </a:r>
            <a:br>
              <a:rPr lang="en-US" dirty="0" smtClean="0">
                <a:solidFill>
                  <a:schemeClr val="tx1"/>
                </a:solidFill>
              </a:rPr>
            </a:br>
            <a:r>
              <a:rPr lang="en-US" dirty="0" smtClean="0">
                <a:solidFill>
                  <a:schemeClr val="tx1"/>
                </a:solidFill>
              </a:rPr>
              <a:t>The other geothermal area of the country  is </a:t>
            </a:r>
            <a:r>
              <a:rPr lang="en-US" dirty="0" err="1" smtClean="0">
                <a:solidFill>
                  <a:schemeClr val="tx1"/>
                </a:solidFill>
              </a:rPr>
              <a:t>Eburro</a:t>
            </a:r>
            <a:r>
              <a:rPr lang="en-US" dirty="0" smtClean="0">
                <a:solidFill>
                  <a:schemeClr val="tx1"/>
                </a:solidFill>
              </a:rPr>
              <a:t>, still at initial development phase. 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030" name="AutoShape 6" descr="Risultati immagini per oserian greenhouse geothermal kenya"/>
          <p:cNvSpPr>
            <a:spLocks noChangeAspect="1" noChangeArrowheads="1"/>
          </p:cNvSpPr>
          <p:nvPr/>
        </p:nvSpPr>
        <p:spPr bwMode="auto">
          <a:xfrm>
            <a:off x="168540" y="-192617"/>
            <a:ext cx="330200" cy="406401"/>
          </a:xfrm>
          <a:prstGeom prst="rect">
            <a:avLst/>
          </a:prstGeom>
          <a:noFill/>
        </p:spPr>
        <p:txBody>
          <a:bodyPr vert="horz" wrap="square" lIns="107287" tIns="53643" rIns="107287" bIns="53643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grpSp>
        <p:nvGrpSpPr>
          <p:cNvPr id="5" name="Gruppo 15"/>
          <p:cNvGrpSpPr/>
          <p:nvPr/>
        </p:nvGrpSpPr>
        <p:grpSpPr>
          <a:xfrm>
            <a:off x="237882" y="952635"/>
            <a:ext cx="2357649" cy="5412430"/>
            <a:chOff x="2448593" y="607851"/>
            <a:chExt cx="2176291" cy="4059323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2456307" y="607851"/>
              <a:ext cx="1972538" cy="9925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" name="Picture 6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2448593" y="3525853"/>
              <a:ext cx="2176291" cy="11413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71329" name="Picture 385" descr="United_States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90289" y="451939"/>
            <a:ext cx="751571" cy="495479"/>
          </a:xfrm>
          <a:prstGeom prst="rect">
            <a:avLst/>
          </a:prstGeom>
          <a:noFill/>
        </p:spPr>
      </p:pic>
      <p:sp>
        <p:nvSpPr>
          <p:cNvPr id="14" name="Segnaposto numero diapositiva 4"/>
          <p:cNvSpPr txBox="1">
            <a:spLocks/>
          </p:cNvSpPr>
          <p:nvPr/>
        </p:nvSpPr>
        <p:spPr>
          <a:xfrm>
            <a:off x="9076307" y="6381328"/>
            <a:ext cx="557213" cy="365125"/>
          </a:xfrm>
          <a:prstGeom prst="rect">
            <a:avLst/>
          </a:prstGeom>
        </p:spPr>
        <p:txBody>
          <a:bodyPr lIns="107287" tIns="53643" rIns="107287" bIns="53643"/>
          <a:lstStyle/>
          <a:p>
            <a:pPr algn="r" defTabSz="1072866" fontAlgn="auto">
              <a:spcBef>
                <a:spcPts val="0"/>
              </a:spcBef>
              <a:spcAft>
                <a:spcPts val="0"/>
              </a:spcAft>
              <a:defRPr/>
            </a:pPr>
            <a:fld id="{BE0B9A1A-85C1-4544-80DF-DF1ED4AB266B}" type="slidenum">
              <a:rPr lang="it-IT" sz="1400" smtClean="0">
                <a:solidFill>
                  <a:srgbClr val="A8A9AD"/>
                </a:solidFill>
                <a:latin typeface="+mn-lt"/>
              </a:rPr>
              <a:pPr algn="r" defTabSz="1072866" fontAlgn="auto">
                <a:spcBef>
                  <a:spcPts val="0"/>
                </a:spcBef>
                <a:spcAft>
                  <a:spcPts val="0"/>
                </a:spcAft>
                <a:defRPr/>
              </a:pPr>
              <a:t>33</a:t>
            </a:fld>
            <a:endParaRPr lang="it-IT" sz="1400" dirty="0">
              <a:solidFill>
                <a:srgbClr val="A8A9AD"/>
              </a:solidFill>
              <a:latin typeface="+mn-lt"/>
            </a:endParaRPr>
          </a:p>
        </p:txBody>
      </p:sp>
      <p:sp>
        <p:nvSpPr>
          <p:cNvPr id="15" name="Titolo 1"/>
          <p:cNvSpPr txBox="1">
            <a:spLocks/>
          </p:cNvSpPr>
          <p:nvPr/>
        </p:nvSpPr>
        <p:spPr>
          <a:xfrm>
            <a:off x="1466400" y="332696"/>
            <a:ext cx="7231016" cy="504016"/>
          </a:xfrm>
          <a:prstGeom prst="rect">
            <a:avLst/>
          </a:prstGeom>
        </p:spPr>
        <p:txBody>
          <a:bodyPr lIns="94627" tIns="47313" rIns="94627" bIns="47313"/>
          <a:lstStyle>
            <a:lvl1pPr algn="l">
              <a:defRPr lang="it-IT" sz="2400" b="0" kern="1200" dirty="0">
                <a:solidFill>
                  <a:srgbClr val="24509A"/>
                </a:solidFill>
                <a:latin typeface="Arial"/>
                <a:ea typeface="+mn-ea"/>
                <a:cs typeface="Arial"/>
              </a:defRPr>
            </a:lvl1pPr>
          </a:lstStyle>
          <a:p>
            <a:pPr marL="402325" indent="-402325" defTabSz="1072866" eaLnBrk="0" hangingPunct="0">
              <a:spcBef>
                <a:spcPct val="20000"/>
              </a:spcBef>
              <a:defRPr/>
            </a:pPr>
            <a:r>
              <a:rPr lang="en-US" dirty="0" smtClean="0">
                <a:solidFill>
                  <a:srgbClr val="0033A0"/>
                </a:solidFill>
              </a:rPr>
              <a:t>USA</a:t>
            </a:r>
            <a:endParaRPr lang="en-US" sz="2800" dirty="0">
              <a:solidFill>
                <a:srgbClr val="0033A0"/>
              </a:solidFill>
            </a:endParaRPr>
          </a:p>
        </p:txBody>
      </p:sp>
      <p:pic>
        <p:nvPicPr>
          <p:cNvPr id="36865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38031" y="1288869"/>
            <a:ext cx="3867342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Rectangle 8"/>
          <p:cNvSpPr>
            <a:spLocks noChangeArrowheads="1"/>
          </p:cNvSpPr>
          <p:nvPr/>
        </p:nvSpPr>
        <p:spPr bwMode="auto">
          <a:xfrm>
            <a:off x="185737" y="5265980"/>
            <a:ext cx="5468938" cy="690464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wrap="square" lIns="67573" tIns="67573" rIns="121631" bIns="67573" anchor="ctr">
            <a:spAutoFit/>
          </a:bodyPr>
          <a:lstStyle/>
          <a:p>
            <a:pPr algn="ctr">
              <a:spcAft>
                <a:spcPct val="100000"/>
              </a:spcAft>
            </a:pPr>
            <a:r>
              <a:rPr lang="en-US" dirty="0" smtClean="0">
                <a:solidFill>
                  <a:schemeClr val="tx1"/>
                </a:solidFill>
              </a:rPr>
              <a:t>New </a:t>
            </a:r>
            <a:r>
              <a:rPr lang="en-US" dirty="0" smtClean="0"/>
              <a:t>Units in California, Hawaii, Nevada, New Mexico, Utah and Wyoming</a:t>
            </a:r>
            <a:r>
              <a:rPr lang="en-US" dirty="0" smtClean="0">
                <a:solidFill>
                  <a:schemeClr val="tx1"/>
                </a:solidFill>
              </a:rPr>
              <a:t>. 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1708" y="1403049"/>
            <a:ext cx="4403259" cy="349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Stella a 5 punte 8"/>
          <p:cNvSpPr/>
          <p:nvPr/>
        </p:nvSpPr>
        <p:spPr>
          <a:xfrm>
            <a:off x="1685396" y="2624667"/>
            <a:ext cx="323321" cy="4572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it-IT"/>
          </a:p>
        </p:txBody>
      </p:sp>
      <p:sp>
        <p:nvSpPr>
          <p:cNvPr id="10" name="Stella a 5 punte 9"/>
          <p:cNvSpPr/>
          <p:nvPr/>
        </p:nvSpPr>
        <p:spPr>
          <a:xfrm>
            <a:off x="1348317" y="2836333"/>
            <a:ext cx="323321" cy="4572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it-IT"/>
          </a:p>
        </p:txBody>
      </p:sp>
      <p:sp>
        <p:nvSpPr>
          <p:cNvPr id="12" name="Stella a 5 punte 11"/>
          <p:cNvSpPr/>
          <p:nvPr/>
        </p:nvSpPr>
        <p:spPr>
          <a:xfrm>
            <a:off x="1272646" y="4165600"/>
            <a:ext cx="323321" cy="4572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it-IT"/>
          </a:p>
        </p:txBody>
      </p:sp>
      <p:sp>
        <p:nvSpPr>
          <p:cNvPr id="13" name="Stella a 5 punte 12"/>
          <p:cNvSpPr/>
          <p:nvPr/>
        </p:nvSpPr>
        <p:spPr>
          <a:xfrm>
            <a:off x="2366433" y="3369733"/>
            <a:ext cx="323321" cy="4572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it-IT"/>
          </a:p>
        </p:txBody>
      </p:sp>
      <p:sp>
        <p:nvSpPr>
          <p:cNvPr id="16" name="Stella a 5 punte 15"/>
          <p:cNvSpPr/>
          <p:nvPr/>
        </p:nvSpPr>
        <p:spPr>
          <a:xfrm>
            <a:off x="2373312" y="2353733"/>
            <a:ext cx="323321" cy="4572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it-IT"/>
          </a:p>
        </p:txBody>
      </p:sp>
      <p:sp>
        <p:nvSpPr>
          <p:cNvPr id="18" name="Stella a 5 punte 17"/>
          <p:cNvSpPr/>
          <p:nvPr/>
        </p:nvSpPr>
        <p:spPr>
          <a:xfrm>
            <a:off x="2077508" y="2777067"/>
            <a:ext cx="323321" cy="4572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it-IT"/>
          </a:p>
        </p:txBody>
      </p:sp>
      <p:sp>
        <p:nvSpPr>
          <p:cNvPr id="19" name="Stella a 5 punte 18"/>
          <p:cNvSpPr/>
          <p:nvPr/>
        </p:nvSpPr>
        <p:spPr>
          <a:xfrm>
            <a:off x="1486080" y="1866404"/>
            <a:ext cx="323321" cy="457200"/>
          </a:xfrm>
          <a:prstGeom prst="star5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it-IT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20" name="Stella a 5 punte 19"/>
          <p:cNvSpPr/>
          <p:nvPr/>
        </p:nvSpPr>
        <p:spPr>
          <a:xfrm>
            <a:off x="4478337" y="4064000"/>
            <a:ext cx="323321" cy="457200"/>
          </a:xfrm>
          <a:prstGeom prst="star5">
            <a:avLst>
              <a:gd name="adj" fmla="val 0"/>
              <a:gd name="hf" fmla="val 105146"/>
              <a:gd name="vf" fmla="val 11055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it-IT"/>
          </a:p>
        </p:txBody>
      </p:sp>
      <p:sp>
        <p:nvSpPr>
          <p:cNvPr id="21" name="Stella a 5 punte 20"/>
          <p:cNvSpPr/>
          <p:nvPr/>
        </p:nvSpPr>
        <p:spPr>
          <a:xfrm>
            <a:off x="1941801" y="1863548"/>
            <a:ext cx="323321" cy="457200"/>
          </a:xfrm>
          <a:prstGeom prst="star5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it-IT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22" name="Stella a 5 punte 21"/>
          <p:cNvSpPr/>
          <p:nvPr/>
        </p:nvSpPr>
        <p:spPr>
          <a:xfrm>
            <a:off x="1974321" y="4233333"/>
            <a:ext cx="323321" cy="457200"/>
          </a:xfrm>
          <a:prstGeom prst="star5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it-IT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23" name="Stella a 5 punte 22"/>
          <p:cNvSpPr/>
          <p:nvPr/>
        </p:nvSpPr>
        <p:spPr>
          <a:xfrm>
            <a:off x="2428346" y="2861733"/>
            <a:ext cx="323321" cy="457200"/>
          </a:xfrm>
          <a:prstGeom prst="star5">
            <a:avLst>
              <a:gd name="adj" fmla="val 0"/>
              <a:gd name="hf" fmla="val 105146"/>
              <a:gd name="vf" fmla="val 11055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it-IT"/>
          </a:p>
        </p:txBody>
      </p:sp>
      <p:pic>
        <p:nvPicPr>
          <p:cNvPr id="36867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9830" y="1589698"/>
            <a:ext cx="5456932" cy="4480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Immagine 23" descr="1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828773" y="962969"/>
            <a:ext cx="6077227" cy="4987059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368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2" grpId="0" animBg="1"/>
      <p:bldP spid="13" grpId="0" animBg="1"/>
      <p:bldP spid="16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71334" name="Picture 390" descr="Turkey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65838" y="395254"/>
            <a:ext cx="751571" cy="496935"/>
          </a:xfrm>
          <a:prstGeom prst="rect">
            <a:avLst/>
          </a:prstGeom>
          <a:noFill/>
        </p:spPr>
      </p:pic>
      <p:sp>
        <p:nvSpPr>
          <p:cNvPr id="14" name="Segnaposto numero diapositiva 4"/>
          <p:cNvSpPr txBox="1">
            <a:spLocks/>
          </p:cNvSpPr>
          <p:nvPr/>
        </p:nvSpPr>
        <p:spPr>
          <a:xfrm>
            <a:off x="9076307" y="6381328"/>
            <a:ext cx="557213" cy="365125"/>
          </a:xfrm>
          <a:prstGeom prst="rect">
            <a:avLst/>
          </a:prstGeom>
        </p:spPr>
        <p:txBody>
          <a:bodyPr lIns="107287" tIns="53643" rIns="107287" bIns="53643"/>
          <a:lstStyle/>
          <a:p>
            <a:pPr algn="r" defTabSz="1072866" fontAlgn="auto">
              <a:spcBef>
                <a:spcPts val="0"/>
              </a:spcBef>
              <a:spcAft>
                <a:spcPts val="0"/>
              </a:spcAft>
              <a:defRPr/>
            </a:pPr>
            <a:fld id="{BE0B9A1A-85C1-4544-80DF-DF1ED4AB266B}" type="slidenum">
              <a:rPr lang="it-IT" sz="1400" smtClean="0">
                <a:solidFill>
                  <a:srgbClr val="A8A9AD"/>
                </a:solidFill>
                <a:latin typeface="+mn-lt"/>
              </a:rPr>
              <a:pPr algn="r" defTabSz="1072866" fontAlgn="auto">
                <a:spcBef>
                  <a:spcPts val="0"/>
                </a:spcBef>
                <a:spcAft>
                  <a:spcPts val="0"/>
                </a:spcAft>
                <a:defRPr/>
              </a:pPr>
              <a:t>34</a:t>
            </a:fld>
            <a:endParaRPr lang="it-IT" sz="1400" dirty="0">
              <a:solidFill>
                <a:srgbClr val="A8A9AD"/>
              </a:solidFill>
              <a:latin typeface="+mn-lt"/>
            </a:endParaRPr>
          </a:p>
        </p:txBody>
      </p:sp>
      <p:sp>
        <p:nvSpPr>
          <p:cNvPr id="15" name="Titolo 1"/>
          <p:cNvSpPr txBox="1">
            <a:spLocks/>
          </p:cNvSpPr>
          <p:nvPr/>
        </p:nvSpPr>
        <p:spPr>
          <a:xfrm>
            <a:off x="1466400" y="332696"/>
            <a:ext cx="7231016" cy="504016"/>
          </a:xfrm>
          <a:prstGeom prst="rect">
            <a:avLst/>
          </a:prstGeom>
        </p:spPr>
        <p:txBody>
          <a:bodyPr lIns="94627" tIns="47313" rIns="94627" bIns="47313"/>
          <a:lstStyle>
            <a:lvl1pPr algn="l">
              <a:defRPr lang="it-IT" sz="2400" b="0" kern="1200" dirty="0">
                <a:solidFill>
                  <a:srgbClr val="24509A"/>
                </a:solidFill>
                <a:latin typeface="Arial"/>
                <a:ea typeface="+mn-ea"/>
                <a:cs typeface="Arial"/>
              </a:defRPr>
            </a:lvl1pPr>
          </a:lstStyle>
          <a:p>
            <a:pPr marL="402325" indent="-402325" defTabSz="1072866" eaLnBrk="0" hangingPunct="0">
              <a:spcBef>
                <a:spcPct val="20000"/>
              </a:spcBef>
              <a:defRPr/>
            </a:pPr>
            <a:r>
              <a:rPr lang="en-US" dirty="0" smtClean="0">
                <a:solidFill>
                  <a:srgbClr val="0033A0"/>
                </a:solidFill>
              </a:rPr>
              <a:t>Turkey</a:t>
            </a:r>
            <a:endParaRPr lang="en-US" sz="2800" dirty="0">
              <a:solidFill>
                <a:srgbClr val="0033A0"/>
              </a:solidFill>
            </a:endParaRPr>
          </a:p>
        </p:txBody>
      </p:sp>
      <p:sp>
        <p:nvSpPr>
          <p:cNvPr id="5" name="Rectangle 8"/>
          <p:cNvSpPr>
            <a:spLocks noChangeArrowheads="1"/>
          </p:cNvSpPr>
          <p:nvPr/>
        </p:nvSpPr>
        <p:spPr bwMode="auto">
          <a:xfrm>
            <a:off x="0" y="5115371"/>
            <a:ext cx="5413743" cy="967463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wrap="square" lIns="67573" tIns="67573" rIns="121631" bIns="67573" anchor="ctr">
            <a:spAutoFit/>
          </a:bodyPr>
          <a:lstStyle/>
          <a:p>
            <a:pPr algn="ctr">
              <a:spcAft>
                <a:spcPct val="100000"/>
              </a:spcAft>
            </a:pPr>
            <a:r>
              <a:rPr lang="en-US" dirty="0" smtClean="0">
                <a:solidFill>
                  <a:schemeClr val="tx1"/>
                </a:solidFill>
              </a:rPr>
              <a:t>14 new </a:t>
            </a:r>
            <a:r>
              <a:rPr lang="en-US" dirty="0" smtClean="0"/>
              <a:t>Units for about 300 MW, located mainly in western Anatolia, on Menderes, </a:t>
            </a:r>
            <a:r>
              <a:rPr lang="en-US" dirty="0" err="1" smtClean="0"/>
              <a:t>Gediz</a:t>
            </a:r>
            <a:r>
              <a:rPr lang="en-US" dirty="0" smtClean="0"/>
              <a:t> and </a:t>
            </a:r>
            <a:r>
              <a:rPr lang="en-US" dirty="0" err="1" smtClean="0"/>
              <a:t>Simav</a:t>
            </a:r>
            <a:r>
              <a:rPr lang="en-US" dirty="0" smtClean="0"/>
              <a:t> valleys;  a small unit in </a:t>
            </a:r>
            <a:r>
              <a:rPr lang="en-US" dirty="0" err="1" smtClean="0"/>
              <a:t>Çanakkale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51091" y="1068927"/>
            <a:ext cx="4076823" cy="5140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" name="Group 6"/>
          <p:cNvGrpSpPr>
            <a:grpSpLocks noChangeAspect="1"/>
          </p:cNvGrpSpPr>
          <p:nvPr/>
        </p:nvGrpSpPr>
        <p:grpSpPr bwMode="auto">
          <a:xfrm>
            <a:off x="699955" y="1210641"/>
            <a:ext cx="4141259" cy="3666065"/>
            <a:chOff x="407" y="545"/>
            <a:chExt cx="2408" cy="1732"/>
          </a:xfrm>
        </p:grpSpPr>
        <p:sp>
          <p:nvSpPr>
            <p:cNvPr id="1029" name="AutoShape 5"/>
            <p:cNvSpPr>
              <a:spLocks noChangeAspect="1" noChangeArrowheads="1" noTextEdit="1"/>
            </p:cNvSpPr>
            <p:nvPr/>
          </p:nvSpPr>
          <p:spPr bwMode="auto">
            <a:xfrm>
              <a:off x="408" y="545"/>
              <a:ext cx="2407" cy="17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031" name="Rectangle 7"/>
            <p:cNvSpPr>
              <a:spLocks noChangeArrowheads="1"/>
            </p:cNvSpPr>
            <p:nvPr/>
          </p:nvSpPr>
          <p:spPr bwMode="auto">
            <a:xfrm>
              <a:off x="408" y="545"/>
              <a:ext cx="32" cy="1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defTabSz="1072866"/>
              <a:r>
                <a:rPr lang="it-IT" sz="1900" dirty="0" smtClean="0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rPr>
                <a:t> </a:t>
              </a:r>
              <a:endParaRPr lang="it-IT" sz="2100" dirty="0" smtClean="0"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1032" name="Picture 8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07" y="545"/>
              <a:ext cx="2402" cy="17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33" name="Rectangle 9"/>
            <p:cNvSpPr>
              <a:spLocks noChangeArrowheads="1"/>
            </p:cNvSpPr>
            <p:nvPr/>
          </p:nvSpPr>
          <p:spPr bwMode="auto">
            <a:xfrm>
              <a:off x="931" y="1290"/>
              <a:ext cx="0" cy="1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defTabSz="1072866"/>
              <a:endParaRPr lang="it-IT" sz="2100" dirty="0" smtClean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34" name="Rectangle 10"/>
            <p:cNvSpPr>
              <a:spLocks noChangeArrowheads="1"/>
            </p:cNvSpPr>
            <p:nvPr/>
          </p:nvSpPr>
          <p:spPr bwMode="auto">
            <a:xfrm>
              <a:off x="1006" y="1290"/>
              <a:ext cx="34" cy="1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defTabSz="1072866"/>
              <a:r>
                <a:rPr lang="it-IT" sz="2000" dirty="0" smtClean="0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rPr>
                <a:t> </a:t>
              </a:r>
              <a:endParaRPr lang="it-IT" sz="2100" dirty="0" smtClean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35" name="Rectangle 11"/>
            <p:cNvSpPr>
              <a:spLocks noChangeArrowheads="1"/>
            </p:cNvSpPr>
            <p:nvPr/>
          </p:nvSpPr>
          <p:spPr bwMode="auto">
            <a:xfrm>
              <a:off x="811" y="1349"/>
              <a:ext cx="0" cy="1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defTabSz="1072866"/>
              <a:endParaRPr lang="it-IT" sz="2100" dirty="0" smtClean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37" name="Rectangle 13"/>
            <p:cNvSpPr>
              <a:spLocks noChangeArrowheads="1"/>
            </p:cNvSpPr>
            <p:nvPr/>
          </p:nvSpPr>
          <p:spPr bwMode="auto">
            <a:xfrm>
              <a:off x="686" y="1371"/>
              <a:ext cx="0" cy="1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defTabSz="1072866"/>
              <a:endParaRPr lang="it-IT" sz="2100" dirty="0" smtClean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38" name="Rectangle 14"/>
            <p:cNvSpPr>
              <a:spLocks noChangeArrowheads="1"/>
            </p:cNvSpPr>
            <p:nvPr/>
          </p:nvSpPr>
          <p:spPr bwMode="auto">
            <a:xfrm>
              <a:off x="766" y="1371"/>
              <a:ext cx="34" cy="1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defTabSz="1072866"/>
              <a:r>
                <a:rPr lang="it-IT" sz="2000" dirty="0" smtClean="0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rPr>
                <a:t> </a:t>
              </a:r>
              <a:endParaRPr lang="it-IT" sz="2100" dirty="0" smtClean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40" name="Rectangle 16"/>
            <p:cNvSpPr>
              <a:spLocks noChangeArrowheads="1"/>
            </p:cNvSpPr>
            <p:nvPr/>
          </p:nvSpPr>
          <p:spPr bwMode="auto">
            <a:xfrm>
              <a:off x="622" y="1103"/>
              <a:ext cx="0" cy="1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defTabSz="1072866"/>
              <a:endParaRPr lang="it-IT" sz="2100" dirty="0" smtClean="0"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24" name="Oval 18"/>
          <p:cNvSpPr>
            <a:spLocks noChangeArrowheads="1"/>
          </p:cNvSpPr>
          <p:nvPr/>
        </p:nvSpPr>
        <p:spPr bwMode="auto">
          <a:xfrm rot="20594248">
            <a:off x="1208955" y="2912210"/>
            <a:ext cx="480804" cy="132836"/>
          </a:xfrm>
          <a:prstGeom prst="ellipse">
            <a:avLst/>
          </a:prstGeom>
          <a:noFill/>
          <a:ln w="14288" cap="rnd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107287" tIns="53643" rIns="107287" bIns="53643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25" name="Oval 18"/>
          <p:cNvSpPr>
            <a:spLocks noChangeArrowheads="1"/>
          </p:cNvSpPr>
          <p:nvPr/>
        </p:nvSpPr>
        <p:spPr bwMode="auto">
          <a:xfrm rot="20594248">
            <a:off x="1329414" y="2730841"/>
            <a:ext cx="530629" cy="135623"/>
          </a:xfrm>
          <a:prstGeom prst="ellipse">
            <a:avLst/>
          </a:prstGeom>
          <a:noFill/>
          <a:ln w="14288" cap="rnd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107287" tIns="53643" rIns="107287" bIns="53643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1045" name="Picture 2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93634" y="213362"/>
            <a:ext cx="2735552" cy="20637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3" name="Oval 18"/>
          <p:cNvSpPr>
            <a:spLocks noChangeArrowheads="1"/>
          </p:cNvSpPr>
          <p:nvPr/>
        </p:nvSpPr>
        <p:spPr bwMode="auto">
          <a:xfrm rot="20594248">
            <a:off x="1298038" y="3032522"/>
            <a:ext cx="498194" cy="132836"/>
          </a:xfrm>
          <a:prstGeom prst="ellipse">
            <a:avLst/>
          </a:prstGeom>
          <a:noFill/>
          <a:ln w="14288" cap="rnd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107287" tIns="53643" rIns="107287" bIns="53643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26" name="Oval 18"/>
          <p:cNvSpPr>
            <a:spLocks noChangeArrowheads="1"/>
          </p:cNvSpPr>
          <p:nvPr/>
        </p:nvSpPr>
        <p:spPr bwMode="auto">
          <a:xfrm rot="20594248">
            <a:off x="1069691" y="2459834"/>
            <a:ext cx="181847" cy="132836"/>
          </a:xfrm>
          <a:prstGeom prst="ellipse">
            <a:avLst/>
          </a:prstGeom>
          <a:noFill/>
          <a:ln w="14288" cap="rnd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107287" tIns="53643" rIns="107287" bIns="53643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3" grpId="0" animBg="1"/>
      <p:bldP spid="26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71332" name="Picture 388" descr="New_Zealand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68663" y="400302"/>
            <a:ext cx="751571" cy="495479"/>
          </a:xfrm>
          <a:prstGeom prst="rect">
            <a:avLst/>
          </a:prstGeom>
          <a:noFill/>
        </p:spPr>
      </p:pic>
      <p:sp>
        <p:nvSpPr>
          <p:cNvPr id="14" name="Segnaposto numero diapositiva 4"/>
          <p:cNvSpPr txBox="1">
            <a:spLocks/>
          </p:cNvSpPr>
          <p:nvPr/>
        </p:nvSpPr>
        <p:spPr>
          <a:xfrm>
            <a:off x="9076307" y="6381328"/>
            <a:ext cx="557213" cy="365125"/>
          </a:xfrm>
          <a:prstGeom prst="rect">
            <a:avLst/>
          </a:prstGeom>
        </p:spPr>
        <p:txBody>
          <a:bodyPr lIns="107287" tIns="53643" rIns="107287" bIns="53643"/>
          <a:lstStyle/>
          <a:p>
            <a:pPr algn="r" defTabSz="1072866" fontAlgn="auto">
              <a:spcBef>
                <a:spcPts val="0"/>
              </a:spcBef>
              <a:spcAft>
                <a:spcPts val="0"/>
              </a:spcAft>
              <a:defRPr/>
            </a:pPr>
            <a:fld id="{BE0B9A1A-85C1-4544-80DF-DF1ED4AB266B}" type="slidenum">
              <a:rPr lang="it-IT" sz="1400" smtClean="0">
                <a:solidFill>
                  <a:srgbClr val="A8A9AD"/>
                </a:solidFill>
                <a:latin typeface="+mn-lt"/>
              </a:rPr>
              <a:pPr algn="r" defTabSz="1072866" fontAlgn="auto">
                <a:spcBef>
                  <a:spcPts val="0"/>
                </a:spcBef>
                <a:spcAft>
                  <a:spcPts val="0"/>
                </a:spcAft>
                <a:defRPr/>
              </a:pPr>
              <a:t>35</a:t>
            </a:fld>
            <a:endParaRPr lang="it-IT" sz="1400" dirty="0">
              <a:solidFill>
                <a:srgbClr val="A8A9AD"/>
              </a:solidFill>
              <a:latin typeface="+mn-lt"/>
            </a:endParaRPr>
          </a:p>
        </p:txBody>
      </p:sp>
      <p:sp>
        <p:nvSpPr>
          <p:cNvPr id="15" name="Titolo 1"/>
          <p:cNvSpPr txBox="1">
            <a:spLocks/>
          </p:cNvSpPr>
          <p:nvPr/>
        </p:nvSpPr>
        <p:spPr>
          <a:xfrm>
            <a:off x="1466400" y="332696"/>
            <a:ext cx="7231016" cy="504016"/>
          </a:xfrm>
          <a:prstGeom prst="rect">
            <a:avLst/>
          </a:prstGeom>
        </p:spPr>
        <p:txBody>
          <a:bodyPr lIns="94627" tIns="47313" rIns="94627" bIns="47313"/>
          <a:lstStyle>
            <a:lvl1pPr algn="l">
              <a:defRPr lang="it-IT" sz="2400" b="0" kern="1200" dirty="0">
                <a:solidFill>
                  <a:srgbClr val="24509A"/>
                </a:solidFill>
                <a:latin typeface="Arial"/>
                <a:ea typeface="+mn-ea"/>
                <a:cs typeface="Arial"/>
              </a:defRPr>
            </a:lvl1pPr>
          </a:lstStyle>
          <a:p>
            <a:pPr marL="402325" indent="-402325" defTabSz="1072866" eaLnBrk="0" hangingPunct="0">
              <a:spcBef>
                <a:spcPct val="20000"/>
              </a:spcBef>
              <a:defRPr/>
            </a:pPr>
            <a:r>
              <a:rPr lang="en-US" dirty="0" smtClean="0">
                <a:solidFill>
                  <a:srgbClr val="0033A0"/>
                </a:solidFill>
              </a:rPr>
              <a:t>New Zealand</a:t>
            </a:r>
            <a:endParaRPr lang="en-US" sz="2800" dirty="0">
              <a:solidFill>
                <a:srgbClr val="0033A0"/>
              </a:solidFill>
            </a:endParaRPr>
          </a:p>
        </p:txBody>
      </p:sp>
      <p:sp>
        <p:nvSpPr>
          <p:cNvPr id="5" name="Rectangle 8"/>
          <p:cNvSpPr>
            <a:spLocks noChangeArrowheads="1"/>
          </p:cNvSpPr>
          <p:nvPr/>
        </p:nvSpPr>
        <p:spPr bwMode="auto">
          <a:xfrm>
            <a:off x="36690" y="2179610"/>
            <a:ext cx="2238023" cy="2906455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wrap="square" lIns="67573" tIns="67573" rIns="121631" bIns="67573" anchor="ctr">
            <a:spAutoFit/>
          </a:bodyPr>
          <a:lstStyle/>
          <a:p>
            <a:pPr algn="ctr">
              <a:spcAft>
                <a:spcPct val="100000"/>
              </a:spcAft>
            </a:pPr>
            <a:r>
              <a:rPr lang="en-US" dirty="0" smtClean="0">
                <a:solidFill>
                  <a:schemeClr val="tx1"/>
                </a:solidFill>
              </a:rPr>
              <a:t>About 250 new MW from 8 units at </a:t>
            </a:r>
            <a:r>
              <a:rPr lang="fi-FI" dirty="0" smtClean="0"/>
              <a:t>Ngatamariki, Tauhara and Wairakei. All the fields are in central part of North island, except Ngawha.</a:t>
            </a:r>
          </a:p>
          <a:p>
            <a:pPr algn="ctr">
              <a:spcAft>
                <a:spcPct val="100000"/>
              </a:spcAft>
            </a:pP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60444" y="859439"/>
            <a:ext cx="4295285" cy="54164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6" name="Group 6"/>
          <p:cNvGrpSpPr>
            <a:grpSpLocks noChangeAspect="1"/>
          </p:cNvGrpSpPr>
          <p:nvPr/>
        </p:nvGrpSpPr>
        <p:grpSpPr bwMode="auto">
          <a:xfrm>
            <a:off x="2348090" y="1142294"/>
            <a:ext cx="2970282" cy="4741640"/>
            <a:chOff x="1602" y="689"/>
            <a:chExt cx="1488" cy="1930"/>
          </a:xfrm>
        </p:grpSpPr>
        <p:sp>
          <p:nvSpPr>
            <p:cNvPr id="2053" name="AutoShape 5"/>
            <p:cNvSpPr>
              <a:spLocks noChangeAspect="1" noChangeArrowheads="1" noTextEdit="1"/>
            </p:cNvSpPr>
            <p:nvPr/>
          </p:nvSpPr>
          <p:spPr bwMode="auto">
            <a:xfrm>
              <a:off x="1602" y="689"/>
              <a:ext cx="1479" cy="19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2055" name="Rectangle 7"/>
            <p:cNvSpPr>
              <a:spLocks noChangeArrowheads="1"/>
            </p:cNvSpPr>
            <p:nvPr/>
          </p:nvSpPr>
          <p:spPr bwMode="auto">
            <a:xfrm>
              <a:off x="3072" y="2550"/>
              <a:ext cx="18" cy="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defTabSz="1072866"/>
              <a:r>
                <a:rPr lang="it-IT" sz="1100" dirty="0" smtClean="0">
                  <a:solidFill>
                    <a:srgbClr val="000000"/>
                  </a:solidFill>
                  <a:latin typeface="Times New Roman" pitchFamily="18" charset="0"/>
                  <a:cs typeface="Arial" pitchFamily="34" charset="0"/>
                </a:rPr>
                <a:t> </a:t>
              </a:r>
              <a:endParaRPr lang="it-IT" sz="2100" dirty="0" smtClean="0"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2056" name="Picture 8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602" y="689"/>
              <a:ext cx="1469" cy="19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057" name="Rectangle 9"/>
            <p:cNvSpPr>
              <a:spLocks noChangeArrowheads="1"/>
            </p:cNvSpPr>
            <p:nvPr/>
          </p:nvSpPr>
          <p:spPr bwMode="auto">
            <a:xfrm>
              <a:off x="2712" y="1234"/>
              <a:ext cx="0" cy="1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defTabSz="1072866"/>
              <a:endParaRPr lang="it-IT" sz="2100" dirty="0" smtClean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061" name="Rectangle 13"/>
            <p:cNvSpPr>
              <a:spLocks noChangeArrowheads="1"/>
            </p:cNvSpPr>
            <p:nvPr/>
          </p:nvSpPr>
          <p:spPr bwMode="auto">
            <a:xfrm>
              <a:off x="2704" y="1435"/>
              <a:ext cx="0" cy="1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defTabSz="1072866"/>
              <a:endParaRPr lang="it-IT" sz="2100" dirty="0" smtClean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062" name="Rectangle 14"/>
            <p:cNvSpPr>
              <a:spLocks noChangeArrowheads="1"/>
            </p:cNvSpPr>
            <p:nvPr/>
          </p:nvSpPr>
          <p:spPr bwMode="auto">
            <a:xfrm>
              <a:off x="2768" y="1435"/>
              <a:ext cx="22" cy="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defTabSz="1072866"/>
              <a:r>
                <a:rPr lang="it-IT" sz="1400" dirty="0" smtClean="0">
                  <a:solidFill>
                    <a:srgbClr val="000000"/>
                  </a:solidFill>
                  <a:latin typeface="Times New Roman" pitchFamily="18" charset="0"/>
                  <a:cs typeface="Arial" pitchFamily="34" charset="0"/>
                </a:rPr>
                <a:t> </a:t>
              </a:r>
              <a:endParaRPr lang="it-IT" sz="2100" dirty="0" smtClean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063" name="Rectangle 15"/>
            <p:cNvSpPr>
              <a:spLocks noChangeArrowheads="1"/>
            </p:cNvSpPr>
            <p:nvPr/>
          </p:nvSpPr>
          <p:spPr bwMode="auto">
            <a:xfrm>
              <a:off x="2609" y="1276"/>
              <a:ext cx="0" cy="1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defTabSz="1072866"/>
              <a:endParaRPr lang="it-IT" sz="2100" dirty="0" smtClean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066" name="Rectangle 18"/>
            <p:cNvSpPr>
              <a:spLocks noChangeArrowheads="1"/>
            </p:cNvSpPr>
            <p:nvPr/>
          </p:nvSpPr>
          <p:spPr bwMode="auto">
            <a:xfrm>
              <a:off x="2814" y="1363"/>
              <a:ext cx="22" cy="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defTabSz="1072866"/>
              <a:r>
                <a:rPr lang="it-IT" sz="1400" dirty="0" smtClean="0">
                  <a:solidFill>
                    <a:srgbClr val="000000"/>
                  </a:solidFill>
                  <a:latin typeface="Times New Roman" pitchFamily="18" charset="0"/>
                  <a:cs typeface="Arial" pitchFamily="34" charset="0"/>
                </a:rPr>
                <a:t> </a:t>
              </a:r>
              <a:endParaRPr lang="it-IT" sz="2100" dirty="0" smtClean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068" name="Rectangle 20"/>
            <p:cNvSpPr>
              <a:spLocks noChangeArrowheads="1"/>
            </p:cNvSpPr>
            <p:nvPr/>
          </p:nvSpPr>
          <p:spPr bwMode="auto">
            <a:xfrm>
              <a:off x="2452" y="841"/>
              <a:ext cx="22" cy="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defTabSz="1072866"/>
              <a:r>
                <a:rPr lang="it-IT" sz="1400" dirty="0" smtClean="0">
                  <a:solidFill>
                    <a:srgbClr val="000000"/>
                  </a:solidFill>
                  <a:latin typeface="Times New Roman" pitchFamily="18" charset="0"/>
                  <a:cs typeface="Arial" pitchFamily="34" charset="0"/>
                </a:rPr>
                <a:t> </a:t>
              </a:r>
              <a:endParaRPr lang="it-IT" sz="2100" dirty="0" smtClean="0"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28" name="Oval 18"/>
          <p:cNvSpPr>
            <a:spLocks noChangeArrowheads="1"/>
          </p:cNvSpPr>
          <p:nvPr/>
        </p:nvSpPr>
        <p:spPr bwMode="auto">
          <a:xfrm rot="20594248">
            <a:off x="3897083" y="1556208"/>
            <a:ext cx="480804" cy="510115"/>
          </a:xfrm>
          <a:prstGeom prst="ellipse">
            <a:avLst/>
          </a:prstGeom>
          <a:noFill/>
          <a:ln w="14288" cap="rnd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107287" tIns="53643" rIns="107287" bIns="53643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30" name="Oval 18"/>
          <p:cNvSpPr>
            <a:spLocks noChangeArrowheads="1"/>
          </p:cNvSpPr>
          <p:nvPr/>
        </p:nvSpPr>
        <p:spPr bwMode="auto">
          <a:xfrm rot="20594248">
            <a:off x="4373740" y="2652770"/>
            <a:ext cx="480804" cy="489911"/>
          </a:xfrm>
          <a:prstGeom prst="ellipse">
            <a:avLst/>
          </a:prstGeom>
          <a:noFill/>
          <a:ln w="14288" cap="rnd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107287" tIns="53643" rIns="107287" bIns="53643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grpSp>
        <p:nvGrpSpPr>
          <p:cNvPr id="7" name="Gruppo 28"/>
          <p:cNvGrpSpPr/>
          <p:nvPr/>
        </p:nvGrpSpPr>
        <p:grpSpPr>
          <a:xfrm>
            <a:off x="690418" y="1251536"/>
            <a:ext cx="8013248" cy="4955992"/>
            <a:chOff x="152400" y="1132115"/>
            <a:chExt cx="7396844" cy="3716994"/>
          </a:xfrm>
        </p:grpSpPr>
        <p:grpSp>
          <p:nvGrpSpPr>
            <p:cNvPr id="8" name="Gruppo 26"/>
            <p:cNvGrpSpPr/>
            <p:nvPr/>
          </p:nvGrpSpPr>
          <p:grpSpPr>
            <a:xfrm>
              <a:off x="152400" y="1132115"/>
              <a:ext cx="7396844" cy="3716994"/>
              <a:chOff x="152400" y="1132115"/>
              <a:chExt cx="7396844" cy="3716994"/>
            </a:xfrm>
          </p:grpSpPr>
          <p:sp>
            <p:nvSpPr>
              <p:cNvPr id="31" name="Rectangle 8"/>
              <p:cNvSpPr>
                <a:spLocks noChangeArrowheads="1"/>
              </p:cNvSpPr>
              <p:nvPr/>
            </p:nvSpPr>
            <p:spPr bwMode="auto">
              <a:xfrm>
                <a:off x="152400" y="4554128"/>
                <a:ext cx="6293556" cy="294981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>
                      <a:tint val="66000"/>
                      <a:satMod val="160000"/>
                    </a:schemeClr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12700" algn="ctr">
                <a:noFill/>
                <a:miter lim="800000"/>
                <a:headEnd/>
                <a:tailEnd/>
              </a:ln>
              <a:effectLst/>
            </p:spPr>
            <p:txBody>
              <a:bodyPr wrap="square" lIns="57592" tIns="57592" rIns="103666" bIns="57592" anchor="ctr">
                <a:spAutoFit/>
              </a:bodyPr>
              <a:lstStyle/>
              <a:p>
                <a:pPr algn="ctr">
                  <a:spcAft>
                    <a:spcPct val="100000"/>
                  </a:spcAft>
                </a:pPr>
                <a:r>
                  <a:rPr lang="it-IT" dirty="0" smtClean="0"/>
                  <a:t>Triple Flash, Fuji, 132 MW, </a:t>
                </a:r>
                <a:r>
                  <a:rPr lang="it-IT" dirty="0" err="1" smtClean="0"/>
                  <a:t>Nga</a:t>
                </a:r>
                <a:r>
                  <a:rPr lang="it-IT" dirty="0" smtClean="0"/>
                  <a:t> </a:t>
                </a:r>
                <a:r>
                  <a:rPr lang="it-IT" dirty="0" err="1" smtClean="0"/>
                  <a:t>Awa</a:t>
                </a:r>
                <a:r>
                  <a:rPr lang="it-IT" dirty="0" smtClean="0"/>
                  <a:t> </a:t>
                </a:r>
                <a:r>
                  <a:rPr lang="it-IT" dirty="0" err="1" smtClean="0"/>
                  <a:t>Purua</a:t>
                </a:r>
                <a:r>
                  <a:rPr lang="it-IT" dirty="0" smtClean="0"/>
                  <a:t>, </a:t>
                </a:r>
                <a:r>
                  <a:rPr lang="it-IT" dirty="0" err="1" smtClean="0"/>
                  <a:t>Rotokawa</a:t>
                </a:r>
                <a:endParaRPr lang="en-US" b="1" dirty="0">
                  <a:solidFill>
                    <a:srgbClr val="FF0000"/>
                  </a:solidFill>
                </a:endParaRPr>
              </a:p>
            </p:txBody>
          </p:sp>
          <p:grpSp>
            <p:nvGrpSpPr>
              <p:cNvPr id="9" name="Gruppo 25"/>
              <p:cNvGrpSpPr/>
              <p:nvPr/>
            </p:nvGrpSpPr>
            <p:grpSpPr>
              <a:xfrm>
                <a:off x="399468" y="1132115"/>
                <a:ext cx="7149776" cy="3304719"/>
                <a:chOff x="399468" y="1132115"/>
                <a:chExt cx="7149776" cy="3304719"/>
              </a:xfrm>
            </p:grpSpPr>
            <p:pic>
              <p:nvPicPr>
                <p:cNvPr id="2" name="Picture 2"/>
                <p:cNvPicPr>
                  <a:picLocks noChangeAspect="1" noChangeArrowheads="1"/>
                </p:cNvPicPr>
                <p:nvPr/>
              </p:nvPicPr>
              <p:blipFill>
                <a:blip r:embed="rId6" cstate="print"/>
                <a:srcRect/>
                <a:stretch>
                  <a:fillRect/>
                </a:stretch>
              </p:blipFill>
              <p:spPr bwMode="auto">
                <a:xfrm>
                  <a:off x="399468" y="1132115"/>
                  <a:ext cx="2807735" cy="170905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2051" name="Picture 3"/>
                <p:cNvPicPr>
                  <a:picLocks noChangeAspect="1" noChangeArrowheads="1"/>
                </p:cNvPicPr>
                <p:nvPr/>
              </p:nvPicPr>
              <p:blipFill>
                <a:blip r:embed="rId7" cstate="print"/>
                <a:srcRect/>
                <a:stretch>
                  <a:fillRect/>
                </a:stretch>
              </p:blipFill>
              <p:spPr bwMode="auto">
                <a:xfrm>
                  <a:off x="3276599" y="1170214"/>
                  <a:ext cx="2590800" cy="171450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2052" name="Picture 4"/>
                <p:cNvPicPr>
                  <a:picLocks noChangeAspect="1" noChangeArrowheads="1"/>
                </p:cNvPicPr>
                <p:nvPr/>
              </p:nvPicPr>
              <p:blipFill>
                <a:blip r:embed="rId8" cstate="print"/>
                <a:srcRect/>
                <a:stretch>
                  <a:fillRect/>
                </a:stretch>
              </p:blipFill>
              <p:spPr bwMode="auto">
                <a:xfrm>
                  <a:off x="5878287" y="1137558"/>
                  <a:ext cx="1670957" cy="250643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3" name="Picture 5"/>
                <p:cNvPicPr>
                  <a:picLocks noChangeAspect="1" noChangeArrowheads="1"/>
                </p:cNvPicPr>
                <p:nvPr/>
              </p:nvPicPr>
              <p:blipFill>
                <a:blip r:embed="rId9" cstate="print"/>
                <a:srcRect/>
                <a:stretch>
                  <a:fillRect/>
                </a:stretch>
              </p:blipFill>
              <p:spPr bwMode="auto">
                <a:xfrm>
                  <a:off x="2345870" y="2952749"/>
                  <a:ext cx="2226128" cy="148408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</p:grpSp>
        <p:pic>
          <p:nvPicPr>
            <p:cNvPr id="4" name="Picture 6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185057" y="2813957"/>
              <a:ext cx="2286000" cy="1714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30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71330" name="Picture 386" descr="indonesi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91858" y="366164"/>
            <a:ext cx="751571" cy="496936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14" name="Segnaposto numero diapositiva 4"/>
          <p:cNvSpPr txBox="1">
            <a:spLocks/>
          </p:cNvSpPr>
          <p:nvPr/>
        </p:nvSpPr>
        <p:spPr>
          <a:xfrm>
            <a:off x="9076307" y="6381328"/>
            <a:ext cx="557213" cy="365125"/>
          </a:xfrm>
          <a:prstGeom prst="rect">
            <a:avLst/>
          </a:prstGeom>
        </p:spPr>
        <p:txBody>
          <a:bodyPr lIns="107287" tIns="53643" rIns="107287" bIns="53643"/>
          <a:lstStyle/>
          <a:p>
            <a:pPr algn="r" defTabSz="1072866" fontAlgn="auto">
              <a:spcBef>
                <a:spcPts val="0"/>
              </a:spcBef>
              <a:spcAft>
                <a:spcPts val="0"/>
              </a:spcAft>
              <a:defRPr/>
            </a:pPr>
            <a:fld id="{BE0B9A1A-85C1-4544-80DF-DF1ED4AB266B}" type="slidenum">
              <a:rPr lang="it-IT" sz="1400" smtClean="0">
                <a:solidFill>
                  <a:srgbClr val="A8A9AD"/>
                </a:solidFill>
                <a:latin typeface="+mn-lt"/>
              </a:rPr>
              <a:pPr algn="r" defTabSz="1072866" fontAlgn="auto">
                <a:spcBef>
                  <a:spcPts val="0"/>
                </a:spcBef>
                <a:spcAft>
                  <a:spcPts val="0"/>
                </a:spcAft>
                <a:defRPr/>
              </a:pPr>
              <a:t>36</a:t>
            </a:fld>
            <a:endParaRPr lang="it-IT" sz="1400" dirty="0">
              <a:solidFill>
                <a:srgbClr val="A8A9AD"/>
              </a:solidFill>
              <a:latin typeface="+mn-lt"/>
            </a:endParaRPr>
          </a:p>
        </p:txBody>
      </p:sp>
      <p:sp>
        <p:nvSpPr>
          <p:cNvPr id="15" name="Titolo 1"/>
          <p:cNvSpPr txBox="1">
            <a:spLocks/>
          </p:cNvSpPr>
          <p:nvPr/>
        </p:nvSpPr>
        <p:spPr>
          <a:xfrm>
            <a:off x="1466400" y="332696"/>
            <a:ext cx="7231016" cy="504016"/>
          </a:xfrm>
          <a:prstGeom prst="rect">
            <a:avLst/>
          </a:prstGeom>
        </p:spPr>
        <p:txBody>
          <a:bodyPr lIns="94627" tIns="47313" rIns="94627" bIns="47313"/>
          <a:lstStyle>
            <a:lvl1pPr algn="l">
              <a:defRPr lang="it-IT" sz="2400" b="0" kern="1200" dirty="0">
                <a:solidFill>
                  <a:srgbClr val="24509A"/>
                </a:solidFill>
                <a:latin typeface="Arial"/>
                <a:ea typeface="+mn-ea"/>
                <a:cs typeface="Arial"/>
              </a:defRPr>
            </a:lvl1pPr>
          </a:lstStyle>
          <a:p>
            <a:pPr marL="402325" indent="-402325" defTabSz="1072866" eaLnBrk="0" hangingPunct="0">
              <a:spcBef>
                <a:spcPct val="20000"/>
              </a:spcBef>
              <a:defRPr/>
            </a:pPr>
            <a:r>
              <a:rPr lang="en-US" dirty="0" smtClean="0">
                <a:solidFill>
                  <a:srgbClr val="0033A0"/>
                </a:solidFill>
              </a:rPr>
              <a:t>Indonesia</a:t>
            </a:r>
            <a:endParaRPr lang="en-US" sz="2800" dirty="0">
              <a:solidFill>
                <a:srgbClr val="0033A0"/>
              </a:solidFill>
            </a:endParaRPr>
          </a:p>
        </p:txBody>
      </p:sp>
      <p:sp>
        <p:nvSpPr>
          <p:cNvPr id="5" name="Rectangle 8"/>
          <p:cNvSpPr>
            <a:spLocks noChangeArrowheads="1"/>
          </p:cNvSpPr>
          <p:nvPr/>
        </p:nvSpPr>
        <p:spPr bwMode="auto">
          <a:xfrm>
            <a:off x="0" y="1998985"/>
            <a:ext cx="1793789" cy="2906455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wrap="square" lIns="67573" tIns="67573" rIns="121631" bIns="67573" anchor="ctr">
            <a:spAutoFit/>
          </a:bodyPr>
          <a:lstStyle/>
          <a:p>
            <a:pPr algn="ctr">
              <a:spcAft>
                <a:spcPct val="100000"/>
              </a:spcAft>
            </a:pPr>
            <a:r>
              <a:rPr lang="en-US" dirty="0" smtClean="0"/>
              <a:t>New plants have been commissioned at Flores – </a:t>
            </a:r>
            <a:r>
              <a:rPr lang="en-US" dirty="0" err="1" smtClean="0"/>
              <a:t>Ulumbu</a:t>
            </a:r>
            <a:r>
              <a:rPr lang="en-US" dirty="0" smtClean="0"/>
              <a:t> and </a:t>
            </a:r>
            <a:r>
              <a:rPr lang="en-US" dirty="0" err="1" smtClean="0"/>
              <a:t>Mataloko</a:t>
            </a:r>
            <a:r>
              <a:rPr lang="en-US" dirty="0" smtClean="0"/>
              <a:t>, Sulawesi – </a:t>
            </a:r>
            <a:r>
              <a:rPr lang="en-US" dirty="0" err="1" smtClean="0"/>
              <a:t>Lahendong</a:t>
            </a:r>
            <a:r>
              <a:rPr lang="en-US" dirty="0" smtClean="0"/>
              <a:t> and Sumatra - </a:t>
            </a:r>
            <a:r>
              <a:rPr lang="en-US" dirty="0" err="1" smtClean="0"/>
              <a:t>Ulu</a:t>
            </a:r>
            <a:r>
              <a:rPr lang="en-US" dirty="0" smtClean="0"/>
              <a:t> </a:t>
            </a:r>
            <a:r>
              <a:rPr lang="en-US" dirty="0" err="1" smtClean="0"/>
              <a:t>Belu</a:t>
            </a:r>
            <a:r>
              <a:rPr lang="en-US" dirty="0" smtClean="0"/>
              <a:t>.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47383" y="1144086"/>
            <a:ext cx="4134082" cy="5213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3" name="Group 4"/>
          <p:cNvGrpSpPr>
            <a:grpSpLocks noChangeAspect="1"/>
          </p:cNvGrpSpPr>
          <p:nvPr/>
        </p:nvGrpSpPr>
        <p:grpSpPr bwMode="auto">
          <a:xfrm>
            <a:off x="1988080" y="1549401"/>
            <a:ext cx="3030273" cy="3484034"/>
            <a:chOff x="1174" y="732"/>
            <a:chExt cx="1762" cy="1646"/>
          </a:xfrm>
        </p:grpSpPr>
        <p:sp>
          <p:nvSpPr>
            <p:cNvPr id="2" name="AutoShape 3"/>
            <p:cNvSpPr>
              <a:spLocks noChangeAspect="1" noChangeArrowheads="1" noTextEdit="1"/>
            </p:cNvSpPr>
            <p:nvPr/>
          </p:nvSpPr>
          <p:spPr bwMode="auto">
            <a:xfrm>
              <a:off x="1174" y="732"/>
              <a:ext cx="1760" cy="16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029" name="Rectangle 5"/>
            <p:cNvSpPr>
              <a:spLocks noChangeArrowheads="1"/>
            </p:cNvSpPr>
            <p:nvPr/>
          </p:nvSpPr>
          <p:spPr bwMode="auto">
            <a:xfrm>
              <a:off x="2908" y="2269"/>
              <a:ext cx="28" cy="1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defTabSz="1072866"/>
              <a:r>
                <a:rPr lang="it-IT" sz="1500" dirty="0" smtClean="0">
                  <a:solidFill>
                    <a:srgbClr val="000000"/>
                  </a:solidFill>
                  <a:latin typeface="Times New Roman" pitchFamily="18" charset="0"/>
                  <a:cs typeface="Arial" pitchFamily="34" charset="0"/>
                </a:rPr>
                <a:t> </a:t>
              </a:r>
              <a:endParaRPr lang="it-IT" sz="2100" dirty="0" smtClean="0"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1030" name="Picture 6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174" y="732"/>
              <a:ext cx="1734" cy="16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32" name="Rectangle 8"/>
            <p:cNvSpPr>
              <a:spLocks noChangeArrowheads="1"/>
            </p:cNvSpPr>
            <p:nvPr/>
          </p:nvSpPr>
          <p:spPr bwMode="auto">
            <a:xfrm>
              <a:off x="2239" y="1300"/>
              <a:ext cx="28" cy="1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defTabSz="1072866"/>
              <a:r>
                <a:rPr lang="it-IT" sz="1500" dirty="0" smtClean="0">
                  <a:solidFill>
                    <a:srgbClr val="000000"/>
                  </a:solidFill>
                  <a:latin typeface="Times New Roman" pitchFamily="18" charset="0"/>
                  <a:cs typeface="Arial" pitchFamily="34" charset="0"/>
                </a:rPr>
                <a:t> </a:t>
              </a:r>
              <a:endParaRPr lang="it-IT" sz="2100" dirty="0" smtClean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34" name="Rectangle 10"/>
            <p:cNvSpPr>
              <a:spLocks noChangeArrowheads="1"/>
            </p:cNvSpPr>
            <p:nvPr/>
          </p:nvSpPr>
          <p:spPr bwMode="auto">
            <a:xfrm>
              <a:off x="1244" y="1572"/>
              <a:ext cx="28" cy="1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defTabSz="1072866"/>
              <a:r>
                <a:rPr lang="it-IT" sz="1500" dirty="0" smtClean="0">
                  <a:solidFill>
                    <a:srgbClr val="000000"/>
                  </a:solidFill>
                  <a:latin typeface="Times New Roman" pitchFamily="18" charset="0"/>
                  <a:cs typeface="Arial" pitchFamily="34" charset="0"/>
                </a:rPr>
                <a:t> </a:t>
              </a:r>
              <a:endParaRPr lang="it-IT" sz="2100" dirty="0" smtClean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35" name="Rectangle 11"/>
            <p:cNvSpPr>
              <a:spLocks noChangeArrowheads="1"/>
            </p:cNvSpPr>
            <p:nvPr/>
          </p:nvSpPr>
          <p:spPr bwMode="auto">
            <a:xfrm>
              <a:off x="1484" y="1940"/>
              <a:ext cx="28" cy="1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defTabSz="1072866"/>
              <a:r>
                <a:rPr lang="it-IT" sz="1500" dirty="0" smtClean="0">
                  <a:solidFill>
                    <a:srgbClr val="000000"/>
                  </a:solidFill>
                  <a:latin typeface="Times New Roman" pitchFamily="18" charset="0"/>
                  <a:cs typeface="Arial" pitchFamily="34" charset="0"/>
                </a:rPr>
                <a:t> </a:t>
              </a:r>
              <a:endParaRPr lang="it-IT" sz="2100" dirty="0" smtClean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36" name="Rectangle 12"/>
            <p:cNvSpPr>
              <a:spLocks noChangeArrowheads="1"/>
            </p:cNvSpPr>
            <p:nvPr/>
          </p:nvSpPr>
          <p:spPr bwMode="auto">
            <a:xfrm>
              <a:off x="1584" y="2012"/>
              <a:ext cx="28" cy="1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defTabSz="1072866"/>
              <a:r>
                <a:rPr lang="it-IT" sz="1500" dirty="0" smtClean="0">
                  <a:solidFill>
                    <a:srgbClr val="000000"/>
                  </a:solidFill>
                  <a:latin typeface="Times New Roman" pitchFamily="18" charset="0"/>
                  <a:cs typeface="Arial" pitchFamily="34" charset="0"/>
                </a:rPr>
                <a:t> </a:t>
              </a:r>
              <a:endParaRPr lang="it-IT" sz="2100" dirty="0" smtClean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37" name="Rectangle 13"/>
            <p:cNvSpPr>
              <a:spLocks noChangeArrowheads="1"/>
            </p:cNvSpPr>
            <p:nvPr/>
          </p:nvSpPr>
          <p:spPr bwMode="auto">
            <a:xfrm>
              <a:off x="1737" y="1721"/>
              <a:ext cx="28" cy="1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defTabSz="1072866"/>
              <a:r>
                <a:rPr lang="it-IT" sz="1500" dirty="0" smtClean="0">
                  <a:solidFill>
                    <a:srgbClr val="000000"/>
                  </a:solidFill>
                  <a:latin typeface="Times New Roman" pitchFamily="18" charset="0"/>
                  <a:cs typeface="Arial" pitchFamily="34" charset="0"/>
                </a:rPr>
                <a:t> </a:t>
              </a:r>
              <a:endParaRPr lang="it-IT" sz="2100" dirty="0" smtClean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38" name="Rectangle 14"/>
            <p:cNvSpPr>
              <a:spLocks noChangeArrowheads="1"/>
            </p:cNvSpPr>
            <p:nvPr/>
          </p:nvSpPr>
          <p:spPr bwMode="auto">
            <a:xfrm>
              <a:off x="1728" y="2019"/>
              <a:ext cx="28" cy="1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defTabSz="1072866"/>
              <a:r>
                <a:rPr lang="it-IT" sz="1500" dirty="0" smtClean="0">
                  <a:solidFill>
                    <a:srgbClr val="000000"/>
                  </a:solidFill>
                  <a:latin typeface="Times New Roman" pitchFamily="18" charset="0"/>
                  <a:cs typeface="Arial" pitchFamily="34" charset="0"/>
                </a:rPr>
                <a:t> </a:t>
              </a:r>
              <a:endParaRPr lang="it-IT" sz="2100" dirty="0" smtClean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39" name="Rectangle 15"/>
            <p:cNvSpPr>
              <a:spLocks noChangeArrowheads="1"/>
            </p:cNvSpPr>
            <p:nvPr/>
          </p:nvSpPr>
          <p:spPr bwMode="auto">
            <a:xfrm>
              <a:off x="1886" y="1768"/>
              <a:ext cx="28" cy="1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defTabSz="1072866"/>
              <a:r>
                <a:rPr lang="it-IT" sz="1500" dirty="0" smtClean="0">
                  <a:solidFill>
                    <a:srgbClr val="000000"/>
                  </a:solidFill>
                  <a:latin typeface="Times New Roman" pitchFamily="18" charset="0"/>
                  <a:cs typeface="Arial" pitchFamily="34" charset="0"/>
                </a:rPr>
                <a:t> </a:t>
              </a:r>
              <a:endParaRPr lang="it-IT" sz="2100" dirty="0" smtClean="0"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23" name="Stella a 5 punte 22"/>
          <p:cNvSpPr/>
          <p:nvPr/>
        </p:nvSpPr>
        <p:spPr>
          <a:xfrm>
            <a:off x="2166938" y="2806700"/>
            <a:ext cx="247650" cy="279400"/>
          </a:xfrm>
          <a:prstGeom prst="star5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it-IT"/>
          </a:p>
        </p:txBody>
      </p:sp>
      <p:sp>
        <p:nvSpPr>
          <p:cNvPr id="24" name="Stella a 5 punte 23"/>
          <p:cNvSpPr/>
          <p:nvPr/>
        </p:nvSpPr>
        <p:spPr>
          <a:xfrm>
            <a:off x="2724150" y="3848099"/>
            <a:ext cx="784225" cy="596900"/>
          </a:xfrm>
          <a:prstGeom prst="star5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it-IT"/>
          </a:p>
        </p:txBody>
      </p:sp>
      <p:sp>
        <p:nvSpPr>
          <p:cNvPr id="25" name="Stella a 5 punte 24"/>
          <p:cNvSpPr/>
          <p:nvPr/>
        </p:nvSpPr>
        <p:spPr>
          <a:xfrm>
            <a:off x="3663156" y="3136900"/>
            <a:ext cx="247650" cy="279400"/>
          </a:xfrm>
          <a:prstGeom prst="star5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it-IT"/>
          </a:p>
        </p:txBody>
      </p:sp>
      <p:grpSp>
        <p:nvGrpSpPr>
          <p:cNvPr id="4" name="Gruppo 27"/>
          <p:cNvGrpSpPr/>
          <p:nvPr/>
        </p:nvGrpSpPr>
        <p:grpSpPr>
          <a:xfrm>
            <a:off x="700336" y="1402279"/>
            <a:ext cx="8912451" cy="4493123"/>
            <a:chOff x="258536" y="1096736"/>
            <a:chExt cx="8226878" cy="3369842"/>
          </a:xfrm>
        </p:grpSpPr>
        <p:sp>
          <p:nvSpPr>
            <p:cNvPr id="9" name="Rectangle 8"/>
            <p:cNvSpPr>
              <a:spLocks noChangeArrowheads="1"/>
            </p:cNvSpPr>
            <p:nvPr/>
          </p:nvSpPr>
          <p:spPr bwMode="auto">
            <a:xfrm>
              <a:off x="544285" y="4171597"/>
              <a:ext cx="5239265" cy="294981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 w="12700" algn="ctr">
              <a:noFill/>
              <a:miter lim="800000"/>
              <a:headEnd/>
              <a:tailEnd/>
            </a:ln>
            <a:effectLst/>
          </p:spPr>
          <p:txBody>
            <a:bodyPr wrap="square" lIns="57592" tIns="57592" rIns="103666" bIns="57592" anchor="ctr">
              <a:spAutoFit/>
            </a:bodyPr>
            <a:lstStyle/>
            <a:p>
              <a:pPr algn="ctr">
                <a:spcAft>
                  <a:spcPct val="100000"/>
                </a:spcAft>
              </a:pPr>
              <a:r>
                <a:rPr lang="en-US" dirty="0" err="1" smtClean="0"/>
                <a:t>Ulu</a:t>
              </a:r>
              <a:r>
                <a:rPr lang="en-US" dirty="0" smtClean="0"/>
                <a:t> </a:t>
              </a:r>
              <a:r>
                <a:rPr lang="en-US" dirty="0" err="1" smtClean="0"/>
                <a:t>Belu</a:t>
              </a:r>
              <a:r>
                <a:rPr lang="en-US" dirty="0" smtClean="0"/>
                <a:t> plant, 2x55 MW, single flash, Toshiba</a:t>
              </a:r>
              <a:r>
                <a:rPr lang="en-US" dirty="0" smtClean="0">
                  <a:solidFill>
                    <a:schemeClr val="tx1"/>
                  </a:solidFill>
                </a:rPr>
                <a:t>. </a:t>
              </a:r>
              <a:endParaRPr lang="en-US" b="1" dirty="0">
                <a:solidFill>
                  <a:srgbClr val="FF0000"/>
                </a:solidFill>
              </a:endParaRPr>
            </a:p>
          </p:txBody>
        </p:sp>
        <p:grpSp>
          <p:nvGrpSpPr>
            <p:cNvPr id="6" name="Gruppo 26"/>
            <p:cNvGrpSpPr/>
            <p:nvPr/>
          </p:nvGrpSpPr>
          <p:grpSpPr>
            <a:xfrm>
              <a:off x="258536" y="1096736"/>
              <a:ext cx="8226878" cy="2974521"/>
              <a:chOff x="258536" y="1096736"/>
              <a:chExt cx="8226878" cy="2974521"/>
            </a:xfrm>
          </p:grpSpPr>
          <p:pic>
            <p:nvPicPr>
              <p:cNvPr id="3074" name="Picture 2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258536" y="1096736"/>
                <a:ext cx="3192818" cy="178797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075" name="Picture 3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3436486" y="1458007"/>
                <a:ext cx="2466975" cy="18573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076" name="Picture 4"/>
              <p:cNvPicPr>
                <a:picLocks noChangeAspect="1" noChangeArrowheads="1"/>
              </p:cNvPicPr>
              <p:nvPr/>
            </p:nvPicPr>
            <p:blipFill>
              <a:blip r:embed="rId8" cstate="print"/>
              <a:srcRect/>
              <a:stretch>
                <a:fillRect/>
              </a:stretch>
            </p:blipFill>
            <p:spPr bwMode="auto">
              <a:xfrm>
                <a:off x="5818414" y="2356757"/>
                <a:ext cx="2667000" cy="17145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5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771342" name="Group 398"/>
          <p:cNvGraphicFramePr>
            <a:graphicFrameLocks noGrp="1"/>
          </p:cNvGraphicFramePr>
          <p:nvPr/>
        </p:nvGraphicFramePr>
        <p:xfrm>
          <a:off x="1856656" y="2204864"/>
          <a:ext cx="7544420" cy="3628088"/>
        </p:xfrm>
        <a:graphic>
          <a:graphicData uri="http://schemas.openxmlformats.org/drawingml/2006/table">
            <a:tbl>
              <a:tblPr/>
              <a:tblGrid>
                <a:gridCol w="210498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6409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2655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831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8702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2017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05846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79661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ヒラギノ角ゴ Pro W3" pitchFamily="1" charset="-128"/>
                          <a:cs typeface="Times New Roman" pitchFamily="18" charset="0"/>
                        </a:rPr>
                        <a:t>COUNTRY</a:t>
                      </a:r>
                      <a:endParaRPr kumimoji="0" lang="en-US" sz="2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ヒラギノ角ゴ Pro W3" pitchFamily="1" charset="-128"/>
                      </a:endParaRPr>
                    </a:p>
                  </a:txBody>
                  <a:tcPr marL="53462" marR="96233" marT="52868" marB="52868" anchor="b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ヒラギノ角ゴ Pro W3" pitchFamily="1" charset="-128"/>
                          <a:cs typeface="Times New Roman" pitchFamily="18" charset="0"/>
                        </a:rPr>
                        <a:t>2015MW</a:t>
                      </a:r>
                      <a:endParaRPr kumimoji="0" lang="en-US" sz="2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ヒラギノ角ゴ Pro W3" pitchFamily="1" charset="-128"/>
                      </a:endParaRPr>
                    </a:p>
                  </a:txBody>
                  <a:tcPr marL="53462" marR="96233" marT="52868" marB="52868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+mn-lt"/>
                          <a:ea typeface="ヒラギノ角ゴ Pro W3" pitchFamily="1" charset="-128"/>
                          <a:cs typeface="Times New Roman" pitchFamily="18" charset="0"/>
                        </a:rPr>
                        <a:t>2015</a:t>
                      </a:r>
                      <a:br>
                        <a:rPr kumimoji="0" lang="en-US" sz="2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+mn-lt"/>
                          <a:ea typeface="ヒラギノ角ゴ Pro W3" pitchFamily="1" charset="-128"/>
                          <a:cs typeface="Times New Roman" pitchFamily="18" charset="0"/>
                        </a:rPr>
                      </a:br>
                      <a:r>
                        <a:rPr kumimoji="0" lang="en-US" sz="23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+mn-lt"/>
                          <a:ea typeface="ヒラギノ角ゴ Pro W3" pitchFamily="1" charset="-128"/>
                          <a:cs typeface="Times New Roman" pitchFamily="18" charset="0"/>
                        </a:rPr>
                        <a:t>GWh</a:t>
                      </a:r>
                      <a:endParaRPr kumimoji="0" lang="en-US" sz="2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ヒラギノ角ゴ Pro W3" pitchFamily="1" charset="-128"/>
                      </a:endParaRPr>
                    </a:p>
                  </a:txBody>
                  <a:tcPr marL="53462" marR="96233" marT="52868" marB="52868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ヒラギノ角ゴ Pro W3" pitchFamily="1" charset="-128"/>
                          <a:cs typeface="Times New Roman" pitchFamily="18" charset="0"/>
                        </a:rPr>
                        <a:t>NEW </a:t>
                      </a:r>
                      <a:br>
                        <a:rPr kumimoji="0" lang="en-US" sz="2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ヒラギノ角ゴ Pro W3" pitchFamily="1" charset="-128"/>
                          <a:cs typeface="Times New Roman" pitchFamily="18" charset="0"/>
                        </a:rPr>
                      </a:br>
                      <a:r>
                        <a:rPr kumimoji="0" lang="en-US" sz="2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ヒラギノ角ゴ Pro W3" pitchFamily="1" charset="-128"/>
                          <a:cs typeface="Times New Roman" pitchFamily="18" charset="0"/>
                        </a:rPr>
                        <a:t>MW</a:t>
                      </a:r>
                      <a:endParaRPr kumimoji="0" lang="en-US" sz="2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ヒラギノ角ゴ Pro W3" pitchFamily="1" charset="-128"/>
                      </a:endParaRPr>
                    </a:p>
                  </a:txBody>
                  <a:tcPr marL="53462" marR="96233" marT="52868" marB="5286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+mn-lt"/>
                          <a:ea typeface="ヒラギノ角ゴ Pro W3" pitchFamily="1" charset="-128"/>
                          <a:cs typeface="Times New Roman" pitchFamily="18" charset="0"/>
                        </a:rPr>
                        <a:t>NEW </a:t>
                      </a:r>
                      <a:r>
                        <a:rPr kumimoji="0" lang="en-US" sz="23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+mn-lt"/>
                          <a:ea typeface="ヒラギノ角ゴ Pro W3" pitchFamily="1" charset="-128"/>
                          <a:cs typeface="Times New Roman" pitchFamily="18" charset="0"/>
                        </a:rPr>
                        <a:t>GWh</a:t>
                      </a:r>
                      <a:endParaRPr kumimoji="0" lang="en-US" sz="2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ヒラギノ角ゴ Pro W3" pitchFamily="1" charset="-128"/>
                      </a:endParaRPr>
                    </a:p>
                  </a:txBody>
                  <a:tcPr marL="53462" marR="96233" marT="52868" marB="5286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ヒラギノ角ゴ Pro W3" pitchFamily="1" charset="-128"/>
                          <a:cs typeface="Times New Roman" pitchFamily="18" charset="0"/>
                        </a:rPr>
                        <a:t>%</a:t>
                      </a:r>
                      <a:br>
                        <a:rPr kumimoji="0" lang="en-US" sz="2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ヒラギノ角ゴ Pro W3" pitchFamily="1" charset="-128"/>
                          <a:cs typeface="Times New Roman" pitchFamily="18" charset="0"/>
                        </a:rPr>
                      </a:br>
                      <a:r>
                        <a:rPr kumimoji="0" lang="en-US" sz="2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ヒラギノ角ゴ Pro W3" pitchFamily="1" charset="-128"/>
                          <a:cs typeface="Times New Roman" pitchFamily="18" charset="0"/>
                        </a:rPr>
                        <a:t>MW</a:t>
                      </a:r>
                      <a:endParaRPr kumimoji="0" lang="en-US" sz="2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ヒラギノ角ゴ Pro W3" pitchFamily="1" charset="-128"/>
                      </a:endParaRPr>
                    </a:p>
                  </a:txBody>
                  <a:tcPr marL="53462" marR="96233" marT="52868" marB="5286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+mn-lt"/>
                          <a:ea typeface="ヒラギノ角ゴ Pro W3" pitchFamily="1" charset="-128"/>
                          <a:cs typeface="Times New Roman" pitchFamily="18" charset="0"/>
                        </a:rPr>
                        <a:t>%</a:t>
                      </a:r>
                      <a:br>
                        <a:rPr kumimoji="0" lang="en-US" sz="2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+mn-lt"/>
                          <a:ea typeface="ヒラギノ角ゴ Pro W3" pitchFamily="1" charset="-128"/>
                          <a:cs typeface="Times New Roman" pitchFamily="18" charset="0"/>
                        </a:rPr>
                      </a:br>
                      <a:r>
                        <a:rPr kumimoji="0" lang="en-US" sz="23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+mn-lt"/>
                          <a:ea typeface="ヒラギノ角ゴ Pro W3" pitchFamily="1" charset="-128"/>
                          <a:cs typeface="Times New Roman" pitchFamily="18" charset="0"/>
                        </a:rPr>
                        <a:t>GWh</a:t>
                      </a:r>
                      <a:endParaRPr kumimoji="0" lang="en-US" sz="2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ヒラギノ角ゴ Pro W3" pitchFamily="1" charset="-128"/>
                      </a:endParaRPr>
                    </a:p>
                  </a:txBody>
                  <a:tcPr marL="53462" marR="96233" marT="52868" marB="5286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5629">
                <a:tc>
                  <a:txBody>
                    <a:bodyPr/>
                    <a:lstStyle/>
                    <a:p>
                      <a:pPr algn="ctr">
                        <a:spcAft>
                          <a:spcPts val="900"/>
                        </a:spcAft>
                      </a:pPr>
                      <a:r>
                        <a:rPr kumimoji="0" lang="en-US" sz="23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ヒラギノ角ゴ Pro W3" pitchFamily="1" charset="-128"/>
                          <a:cs typeface="Times New Roman" pitchFamily="18" charset="0"/>
                        </a:rPr>
                        <a:t>TURKEY</a:t>
                      </a:r>
                      <a:endParaRPr kumimoji="0" lang="it-IT" sz="23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ヒラギノ角ゴ Pro W3" pitchFamily="1" charset="-128"/>
                        <a:cs typeface="Times New Roman" pitchFamily="18" charset="0"/>
                      </a:endParaRPr>
                    </a:p>
                  </a:txBody>
                  <a:tcPr marL="48154" marR="48154" marT="0" marB="0" anchor="ctr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3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ヒラギノ角ゴ Pro W3" pitchFamily="1" charset="-128"/>
                          <a:cs typeface="Times New Roman" pitchFamily="18" charset="0"/>
                        </a:rPr>
                        <a:t>397</a:t>
                      </a:r>
                    </a:p>
                  </a:txBody>
                  <a:tcPr marL="48154" marR="481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900"/>
                        </a:spcAft>
                      </a:pPr>
                      <a:r>
                        <a:rPr kumimoji="0" lang="it-IT" sz="23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+mn-lt"/>
                          <a:ea typeface="ヒラギノ角ゴ Pro W3" pitchFamily="1" charset="-128"/>
                          <a:cs typeface="Times New Roman" pitchFamily="18" charset="0"/>
                        </a:rPr>
                        <a:t>3,127</a:t>
                      </a:r>
                    </a:p>
                  </a:txBody>
                  <a:tcPr marL="48154" marR="481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3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ヒラギノ角ゴ Pro W3" pitchFamily="1" charset="-128"/>
                          <a:cs typeface="Times New Roman" pitchFamily="18" charset="0"/>
                        </a:rPr>
                        <a:t>306</a:t>
                      </a:r>
                      <a:endParaRPr kumimoji="0" lang="it-IT" sz="23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ヒラギノ角ゴ Pro W3" pitchFamily="1" charset="-128"/>
                        <a:cs typeface="Times New Roman" pitchFamily="18" charset="0"/>
                      </a:endParaRPr>
                    </a:p>
                  </a:txBody>
                  <a:tcPr marL="48154" marR="481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900"/>
                        </a:spcAft>
                      </a:pPr>
                      <a:r>
                        <a:rPr kumimoji="0" lang="en-US" sz="23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+mn-lt"/>
                          <a:ea typeface="ヒラギノ角ゴ Pro W3" pitchFamily="1" charset="-128"/>
                          <a:cs typeface="Times New Roman" pitchFamily="18" charset="0"/>
                        </a:rPr>
                        <a:t>2.637</a:t>
                      </a:r>
                      <a:endParaRPr kumimoji="0" lang="it-IT" sz="23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+mn-lt"/>
                        <a:ea typeface="ヒラギノ角ゴ Pro W3" pitchFamily="1" charset="-128"/>
                        <a:cs typeface="Times New Roman" pitchFamily="18" charset="0"/>
                      </a:endParaRPr>
                    </a:p>
                  </a:txBody>
                  <a:tcPr marL="48154" marR="481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900"/>
                        </a:spcAft>
                      </a:pPr>
                      <a:r>
                        <a:rPr kumimoji="0" lang="en-US" sz="23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ヒラギノ角ゴ Pro W3" pitchFamily="1" charset="-128"/>
                          <a:cs typeface="Times New Roman" pitchFamily="18" charset="0"/>
                        </a:rPr>
                        <a:t>336%</a:t>
                      </a:r>
                      <a:endParaRPr kumimoji="0" lang="it-IT" sz="23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ヒラギノ角ゴ Pro W3" pitchFamily="1" charset="-128"/>
                        <a:cs typeface="Times New Roman" pitchFamily="18" charset="0"/>
                      </a:endParaRPr>
                    </a:p>
                  </a:txBody>
                  <a:tcPr marL="48154" marR="481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900"/>
                        </a:spcAft>
                      </a:pPr>
                      <a:r>
                        <a:rPr kumimoji="0" lang="en-US" sz="23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+mn-lt"/>
                          <a:ea typeface="ヒラギノ角ゴ Pro W3" pitchFamily="1" charset="-128"/>
                          <a:cs typeface="Times New Roman" pitchFamily="18" charset="0"/>
                        </a:rPr>
                        <a:t>539%</a:t>
                      </a:r>
                      <a:endParaRPr kumimoji="0" lang="it-IT" sz="23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+mn-lt"/>
                        <a:ea typeface="ヒラギノ角ゴ Pro W3" pitchFamily="1" charset="-128"/>
                        <a:cs typeface="Times New Roman" pitchFamily="18" charset="0"/>
                      </a:endParaRPr>
                    </a:p>
                  </a:txBody>
                  <a:tcPr marL="48154" marR="481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5629">
                <a:tc>
                  <a:txBody>
                    <a:bodyPr/>
                    <a:lstStyle/>
                    <a:p>
                      <a:pPr algn="ctr">
                        <a:spcAft>
                          <a:spcPts val="900"/>
                        </a:spcAft>
                      </a:pPr>
                      <a:r>
                        <a:rPr kumimoji="0" lang="en-US" sz="23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ヒラギノ角ゴ Pro W3" pitchFamily="1" charset="-128"/>
                          <a:cs typeface="Times New Roman" pitchFamily="18" charset="0"/>
                        </a:rPr>
                        <a:t>GERMANY</a:t>
                      </a:r>
                      <a:endParaRPr kumimoji="0" lang="it-IT" sz="23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ヒラギノ角ゴ Pro W3" pitchFamily="1" charset="-128"/>
                        <a:cs typeface="Times New Roman" pitchFamily="18" charset="0"/>
                      </a:endParaRPr>
                    </a:p>
                  </a:txBody>
                  <a:tcPr marL="48154" marR="48154" marT="0" marB="0" anchor="ctr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kumimoji="0" lang="en-US" sz="23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ヒラギノ角ゴ Pro W3" pitchFamily="1" charset="-128"/>
                          <a:cs typeface="Times New Roman" pitchFamily="18" charset="0"/>
                        </a:rPr>
                        <a:t>27</a:t>
                      </a:r>
                      <a:endParaRPr kumimoji="0" lang="it-IT" sz="23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ヒラギノ角ゴ Pro W3" pitchFamily="1" charset="-128"/>
                        <a:cs typeface="Times New Roman" pitchFamily="18" charset="0"/>
                      </a:endParaRPr>
                    </a:p>
                  </a:txBody>
                  <a:tcPr marL="48154" marR="481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kumimoji="0" lang="en-US" sz="23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+mn-lt"/>
                          <a:ea typeface="ヒラギノ角ゴ Pro W3" pitchFamily="1" charset="-128"/>
                          <a:cs typeface="Times New Roman" pitchFamily="18" charset="0"/>
                        </a:rPr>
                        <a:t>35</a:t>
                      </a:r>
                      <a:endParaRPr kumimoji="0" lang="it-IT" sz="23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+mn-lt"/>
                        <a:ea typeface="ヒラギノ角ゴ Pro W3" pitchFamily="1" charset="-128"/>
                        <a:cs typeface="Times New Roman" pitchFamily="18" charset="0"/>
                      </a:endParaRPr>
                    </a:p>
                  </a:txBody>
                  <a:tcPr marL="48154" marR="481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3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ヒラギノ角ゴ Pro W3" pitchFamily="1" charset="-128"/>
                          <a:cs typeface="Times New Roman" pitchFamily="18" charset="0"/>
                        </a:rPr>
                        <a:t>20</a:t>
                      </a:r>
                      <a:endParaRPr kumimoji="0" lang="it-IT" sz="23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ヒラギノ角ゴ Pro W3" pitchFamily="1" charset="-128"/>
                        <a:cs typeface="Times New Roman" pitchFamily="18" charset="0"/>
                      </a:endParaRPr>
                    </a:p>
                  </a:txBody>
                  <a:tcPr marL="48154" marR="481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900"/>
                        </a:spcAft>
                      </a:pPr>
                      <a:endParaRPr kumimoji="0" lang="en-US" sz="23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+mn-lt"/>
                        <a:ea typeface="ヒラギノ角ゴ Pro W3" pitchFamily="1" charset="-128"/>
                        <a:cs typeface="Times New Roman" pitchFamily="18" charset="0"/>
                      </a:endParaRPr>
                    </a:p>
                  </a:txBody>
                  <a:tcPr marL="48154" marR="481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900"/>
                        </a:spcAft>
                      </a:pPr>
                      <a:r>
                        <a:rPr kumimoji="0" lang="en-US" sz="23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ヒラギノ角ゴ Pro W3" pitchFamily="1" charset="-128"/>
                          <a:cs typeface="Times New Roman" pitchFamily="18" charset="0"/>
                        </a:rPr>
                        <a:t>280%</a:t>
                      </a:r>
                      <a:endParaRPr kumimoji="0" lang="it-IT" sz="23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ヒラギノ角ゴ Pro W3" pitchFamily="1" charset="-128"/>
                        <a:cs typeface="Times New Roman" pitchFamily="18" charset="0"/>
                      </a:endParaRPr>
                    </a:p>
                  </a:txBody>
                  <a:tcPr marL="48154" marR="481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900"/>
                        </a:spcAft>
                      </a:pPr>
                      <a:endParaRPr kumimoji="0" lang="en-US" sz="23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+mn-lt"/>
                        <a:ea typeface="ヒラギノ角ゴ Pro W3" pitchFamily="1" charset="-128"/>
                        <a:cs typeface="Times New Roman" pitchFamily="18" charset="0"/>
                      </a:endParaRPr>
                    </a:p>
                  </a:txBody>
                  <a:tcPr marL="48154" marR="481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13519">
                <a:tc>
                  <a:txBody>
                    <a:bodyPr/>
                    <a:lstStyle/>
                    <a:p>
                      <a:pPr algn="ctr">
                        <a:spcAft>
                          <a:spcPts val="900"/>
                        </a:spcAft>
                      </a:pPr>
                      <a:r>
                        <a:rPr kumimoji="0" lang="en-US" sz="23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ヒラギノ角ゴ Pro W3" pitchFamily="1" charset="-128"/>
                          <a:cs typeface="Times New Roman" pitchFamily="18" charset="0"/>
                        </a:rPr>
                        <a:t>KENYA</a:t>
                      </a:r>
                      <a:endParaRPr kumimoji="0" lang="it-IT" sz="23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ヒラギノ角ゴ Pro W3" pitchFamily="1" charset="-128"/>
                        <a:cs typeface="Times New Roman" pitchFamily="18" charset="0"/>
                      </a:endParaRPr>
                    </a:p>
                  </a:txBody>
                  <a:tcPr marL="48154" marR="48154" marT="0" marB="0" anchor="ctr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3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ヒラギノ角ゴ Pro W3" pitchFamily="1" charset="-128"/>
                          <a:cs typeface="Times New Roman" pitchFamily="18" charset="0"/>
                        </a:rPr>
                        <a:t>594</a:t>
                      </a:r>
                    </a:p>
                  </a:txBody>
                  <a:tcPr marL="48154" marR="481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900"/>
                        </a:spcAft>
                      </a:pPr>
                      <a:r>
                        <a:rPr kumimoji="0" lang="it-IT" sz="23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+mn-lt"/>
                          <a:ea typeface="ヒラギノ角ゴ Pro W3" pitchFamily="1" charset="-128"/>
                          <a:cs typeface="Times New Roman" pitchFamily="18" charset="0"/>
                        </a:rPr>
                        <a:t>2,848</a:t>
                      </a:r>
                    </a:p>
                  </a:txBody>
                  <a:tcPr marL="48154" marR="481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3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ヒラギノ角ゴ Pro W3" pitchFamily="1" charset="-128"/>
                          <a:cs typeface="Times New Roman" pitchFamily="18" charset="0"/>
                        </a:rPr>
                        <a:t>392</a:t>
                      </a:r>
                      <a:endParaRPr kumimoji="0" lang="it-IT" sz="23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ヒラギノ角ゴ Pro W3" pitchFamily="1" charset="-128"/>
                        <a:cs typeface="Times New Roman" pitchFamily="18" charset="0"/>
                      </a:endParaRPr>
                    </a:p>
                  </a:txBody>
                  <a:tcPr marL="48154" marR="481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900"/>
                        </a:spcAft>
                      </a:pPr>
                      <a:r>
                        <a:rPr kumimoji="0" lang="en-US" sz="23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+mn-lt"/>
                          <a:ea typeface="ヒラギノ角ゴ Pro W3" pitchFamily="1" charset="-128"/>
                          <a:cs typeface="Times New Roman" pitchFamily="18" charset="0"/>
                        </a:rPr>
                        <a:t>1.418</a:t>
                      </a:r>
                      <a:endParaRPr kumimoji="0" lang="it-IT" sz="23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+mn-lt"/>
                        <a:ea typeface="ヒラギノ角ゴ Pro W3" pitchFamily="1" charset="-128"/>
                        <a:cs typeface="Times New Roman" pitchFamily="18" charset="0"/>
                      </a:endParaRPr>
                    </a:p>
                  </a:txBody>
                  <a:tcPr marL="48154" marR="481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900"/>
                        </a:spcAft>
                      </a:pPr>
                      <a:r>
                        <a:rPr kumimoji="0" lang="en-US" sz="23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ヒラギノ角ゴ Pro W3" pitchFamily="1" charset="-128"/>
                          <a:cs typeface="Times New Roman" pitchFamily="18" charset="0"/>
                        </a:rPr>
                        <a:t>194%</a:t>
                      </a:r>
                      <a:endParaRPr kumimoji="0" lang="it-IT" sz="23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ヒラギノ角ゴ Pro W3" pitchFamily="1" charset="-128"/>
                        <a:cs typeface="Times New Roman" pitchFamily="18" charset="0"/>
                      </a:endParaRPr>
                    </a:p>
                  </a:txBody>
                  <a:tcPr marL="48154" marR="481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900"/>
                        </a:spcAft>
                      </a:pPr>
                      <a:r>
                        <a:rPr kumimoji="0" lang="en-US" sz="23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+mn-lt"/>
                          <a:ea typeface="ヒラギノ角ゴ Pro W3" pitchFamily="1" charset="-128"/>
                          <a:cs typeface="Times New Roman" pitchFamily="18" charset="0"/>
                        </a:rPr>
                        <a:t>99%</a:t>
                      </a:r>
                      <a:endParaRPr kumimoji="0" lang="it-IT" sz="23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+mn-lt"/>
                        <a:ea typeface="ヒラギノ角ゴ Pro W3" pitchFamily="1" charset="-128"/>
                        <a:cs typeface="Times New Roman" pitchFamily="18" charset="0"/>
                      </a:endParaRPr>
                    </a:p>
                  </a:txBody>
                  <a:tcPr marL="48154" marR="481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28996">
                <a:tc>
                  <a:txBody>
                    <a:bodyPr/>
                    <a:lstStyle/>
                    <a:p>
                      <a:pPr algn="ctr">
                        <a:spcAft>
                          <a:spcPts val="900"/>
                        </a:spcAft>
                      </a:pPr>
                      <a:r>
                        <a:rPr kumimoji="0" lang="en-US" sz="23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ヒラギノ角ゴ Pro W3" pitchFamily="1" charset="-128"/>
                          <a:cs typeface="Times New Roman" pitchFamily="18" charset="0"/>
                        </a:rPr>
                        <a:t>NICARAGUA</a:t>
                      </a:r>
                      <a:endParaRPr kumimoji="0" lang="it-IT" sz="23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ヒラギノ角ゴ Pro W3" pitchFamily="1" charset="-128"/>
                        <a:cs typeface="Times New Roman" pitchFamily="18" charset="0"/>
                      </a:endParaRPr>
                    </a:p>
                  </a:txBody>
                  <a:tcPr marL="48154" marR="48154" marT="0" marB="0" anchor="ctr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kumimoji="0" lang="en-US" sz="23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ヒラギノ角ゴ Pro W3" pitchFamily="1" charset="-128"/>
                          <a:cs typeface="Times New Roman" pitchFamily="18" charset="0"/>
                        </a:rPr>
                        <a:t>159</a:t>
                      </a:r>
                      <a:endParaRPr kumimoji="0" lang="it-IT" sz="23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ヒラギノ角ゴ Pro W3" pitchFamily="1" charset="-128"/>
                        <a:cs typeface="Times New Roman" pitchFamily="18" charset="0"/>
                      </a:endParaRPr>
                    </a:p>
                  </a:txBody>
                  <a:tcPr marL="48154" marR="481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kumimoji="0" lang="en-US" sz="23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+mn-lt"/>
                          <a:ea typeface="ヒラギノ角ゴ Pro W3" pitchFamily="1" charset="-128"/>
                          <a:cs typeface="Times New Roman" pitchFamily="18" charset="0"/>
                        </a:rPr>
                        <a:t>492</a:t>
                      </a:r>
                      <a:endParaRPr kumimoji="0" lang="it-IT" sz="23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+mn-lt"/>
                        <a:ea typeface="ヒラギノ角ゴ Pro W3" pitchFamily="1" charset="-128"/>
                        <a:cs typeface="Times New Roman" pitchFamily="18" charset="0"/>
                      </a:endParaRPr>
                    </a:p>
                  </a:txBody>
                  <a:tcPr marL="48154" marR="481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3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ヒラギノ角ゴ Pro W3" pitchFamily="1" charset="-128"/>
                          <a:cs typeface="Times New Roman" pitchFamily="18" charset="0"/>
                        </a:rPr>
                        <a:t>72</a:t>
                      </a:r>
                      <a:endParaRPr kumimoji="0" lang="it-IT" sz="23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ヒラギノ角ゴ Pro W3" pitchFamily="1" charset="-128"/>
                        <a:cs typeface="Times New Roman" pitchFamily="18" charset="0"/>
                      </a:endParaRPr>
                    </a:p>
                  </a:txBody>
                  <a:tcPr marL="48154" marR="481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900"/>
                        </a:spcAft>
                      </a:pPr>
                      <a:r>
                        <a:rPr kumimoji="0" lang="en-US" sz="23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+mn-lt"/>
                          <a:ea typeface="ヒラギノ角ゴ Pro W3" pitchFamily="1" charset="-128"/>
                          <a:cs typeface="Times New Roman" pitchFamily="18" charset="0"/>
                        </a:rPr>
                        <a:t>182</a:t>
                      </a:r>
                      <a:endParaRPr kumimoji="0" lang="it-IT" sz="23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+mn-lt"/>
                        <a:ea typeface="ヒラギノ角ゴ Pro W3" pitchFamily="1" charset="-128"/>
                        <a:cs typeface="Times New Roman" pitchFamily="18" charset="0"/>
                      </a:endParaRPr>
                    </a:p>
                  </a:txBody>
                  <a:tcPr marL="48154" marR="481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900"/>
                        </a:spcAft>
                      </a:pPr>
                      <a:r>
                        <a:rPr kumimoji="0" lang="en-US" sz="23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ヒラギノ角ゴ Pro W3" pitchFamily="1" charset="-128"/>
                          <a:cs typeface="Times New Roman" pitchFamily="18" charset="0"/>
                        </a:rPr>
                        <a:t>82%</a:t>
                      </a:r>
                      <a:endParaRPr kumimoji="0" lang="it-IT" sz="23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ヒラギノ角ゴ Pro W3" pitchFamily="1" charset="-128"/>
                        <a:cs typeface="Times New Roman" pitchFamily="18" charset="0"/>
                      </a:endParaRPr>
                    </a:p>
                  </a:txBody>
                  <a:tcPr marL="48154" marR="481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900"/>
                        </a:spcAft>
                      </a:pPr>
                      <a:r>
                        <a:rPr kumimoji="0" lang="en-US" sz="23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+mn-lt"/>
                          <a:ea typeface="ヒラギノ角ゴ Pro W3" pitchFamily="1" charset="-128"/>
                          <a:cs typeface="Times New Roman" pitchFamily="18" charset="0"/>
                        </a:rPr>
                        <a:t>59%</a:t>
                      </a:r>
                      <a:endParaRPr kumimoji="0" lang="it-IT" sz="23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+mn-lt"/>
                        <a:ea typeface="ヒラギノ角ゴ Pro W3" pitchFamily="1" charset="-128"/>
                        <a:cs typeface="Times New Roman" pitchFamily="18" charset="0"/>
                      </a:endParaRPr>
                    </a:p>
                  </a:txBody>
                  <a:tcPr marL="48154" marR="481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2753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9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3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ヒラギノ角ゴ Pro W3" pitchFamily="1" charset="-128"/>
                          <a:cs typeface="Times New Roman" pitchFamily="18" charset="0"/>
                        </a:rPr>
                        <a:t>NEW ZEALAND</a:t>
                      </a:r>
                      <a:endParaRPr kumimoji="0" lang="it-IT" sz="23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ヒラギノ角ゴ Pro W3" pitchFamily="1" charset="-128"/>
                        <a:cs typeface="Times New Roman" pitchFamily="18" charset="0"/>
                      </a:endParaRPr>
                    </a:p>
                  </a:txBody>
                  <a:tcPr marL="48154" marR="48154" marT="0" marB="0" anchor="ctr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3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ヒラギノ角ゴ Pro W3" pitchFamily="1" charset="-128"/>
                          <a:cs typeface="Times New Roman" pitchFamily="18" charset="0"/>
                        </a:rPr>
                        <a:t>1,005</a:t>
                      </a:r>
                      <a:endParaRPr kumimoji="0" lang="it-IT" sz="23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ヒラギノ角ゴ Pro W3" pitchFamily="1" charset="-128"/>
                        <a:cs typeface="Times New Roman" pitchFamily="18" charset="0"/>
                      </a:endParaRPr>
                    </a:p>
                  </a:txBody>
                  <a:tcPr marL="48154" marR="481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900"/>
                        </a:spcAft>
                      </a:pPr>
                      <a:r>
                        <a:rPr kumimoji="0" lang="en-US" sz="23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+mn-lt"/>
                          <a:ea typeface="ヒラギノ角ゴ Pro W3" pitchFamily="1" charset="-128"/>
                          <a:cs typeface="Times New Roman" pitchFamily="18" charset="0"/>
                        </a:rPr>
                        <a:t>7,000</a:t>
                      </a:r>
                      <a:endParaRPr kumimoji="0" lang="it-IT" sz="23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+mn-lt"/>
                        <a:ea typeface="ヒラギノ角ゴ Pro W3" pitchFamily="1" charset="-128"/>
                        <a:cs typeface="Times New Roman" pitchFamily="18" charset="0"/>
                      </a:endParaRPr>
                    </a:p>
                  </a:txBody>
                  <a:tcPr marL="48154" marR="481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3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ヒラギノ角ゴ Pro W3" pitchFamily="1" charset="-128"/>
                          <a:cs typeface="Times New Roman" pitchFamily="18" charset="0"/>
                        </a:rPr>
                        <a:t>243</a:t>
                      </a:r>
                      <a:endParaRPr kumimoji="0" lang="it-IT" sz="23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ヒラギノ角ゴ Pro W3" pitchFamily="1" charset="-128"/>
                        <a:cs typeface="Times New Roman" pitchFamily="18" charset="0"/>
                      </a:endParaRPr>
                    </a:p>
                  </a:txBody>
                  <a:tcPr marL="48154" marR="481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900"/>
                        </a:spcAft>
                      </a:pPr>
                      <a:r>
                        <a:rPr kumimoji="0" lang="en-US" sz="23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+mn-lt"/>
                          <a:ea typeface="ヒラギノ角ゴ Pro W3" pitchFamily="1" charset="-128"/>
                          <a:cs typeface="Times New Roman" pitchFamily="18" charset="0"/>
                        </a:rPr>
                        <a:t>2.945</a:t>
                      </a:r>
                      <a:endParaRPr kumimoji="0" lang="it-IT" sz="23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+mn-lt"/>
                        <a:ea typeface="ヒラギノ角ゴ Pro W3" pitchFamily="1" charset="-128"/>
                        <a:cs typeface="Times New Roman" pitchFamily="18" charset="0"/>
                      </a:endParaRPr>
                    </a:p>
                  </a:txBody>
                  <a:tcPr marL="48154" marR="481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900"/>
                        </a:spcAft>
                      </a:pPr>
                      <a:r>
                        <a:rPr kumimoji="0" lang="en-US" sz="23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ヒラギノ角ゴ Pro W3" pitchFamily="1" charset="-128"/>
                          <a:cs typeface="Times New Roman" pitchFamily="18" charset="0"/>
                        </a:rPr>
                        <a:t>32%</a:t>
                      </a:r>
                      <a:endParaRPr kumimoji="0" lang="it-IT" sz="23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ヒラギノ角ゴ Pro W3" pitchFamily="1" charset="-128"/>
                        <a:cs typeface="Times New Roman" pitchFamily="18" charset="0"/>
                      </a:endParaRPr>
                    </a:p>
                  </a:txBody>
                  <a:tcPr marL="48154" marR="481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900"/>
                        </a:spcAft>
                      </a:pPr>
                      <a:r>
                        <a:rPr kumimoji="0" lang="en-US" sz="23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+mn-lt"/>
                          <a:ea typeface="ヒラギノ角ゴ Pro W3" pitchFamily="1" charset="-128"/>
                          <a:cs typeface="Times New Roman" pitchFamily="18" charset="0"/>
                        </a:rPr>
                        <a:t>73%</a:t>
                      </a:r>
                      <a:endParaRPr kumimoji="0" lang="it-IT" sz="23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+mn-lt"/>
                        <a:ea typeface="ヒラギノ角ゴ Pro W3" pitchFamily="1" charset="-128"/>
                        <a:cs typeface="Times New Roman" pitchFamily="18" charset="0"/>
                      </a:endParaRPr>
                    </a:p>
                  </a:txBody>
                  <a:tcPr marL="48154" marR="481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2771332" name="Picture 388" descr="New_Zealand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1407" y="5245466"/>
            <a:ext cx="751571" cy="495479"/>
          </a:xfrm>
          <a:prstGeom prst="rect">
            <a:avLst/>
          </a:prstGeom>
          <a:noFill/>
        </p:spPr>
      </p:pic>
      <p:pic>
        <p:nvPicPr>
          <p:cNvPr id="2771334" name="Picture 390" descr="Turkey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1407" y="2998754"/>
            <a:ext cx="751571" cy="496935"/>
          </a:xfrm>
          <a:prstGeom prst="rect">
            <a:avLst/>
          </a:prstGeom>
          <a:noFill/>
        </p:spPr>
      </p:pic>
      <p:sp>
        <p:nvSpPr>
          <p:cNvPr id="14" name="Segnaposto numero diapositiva 4"/>
          <p:cNvSpPr txBox="1">
            <a:spLocks/>
          </p:cNvSpPr>
          <p:nvPr/>
        </p:nvSpPr>
        <p:spPr>
          <a:xfrm>
            <a:off x="9076307" y="6381328"/>
            <a:ext cx="557213" cy="365125"/>
          </a:xfrm>
          <a:prstGeom prst="rect">
            <a:avLst/>
          </a:prstGeom>
        </p:spPr>
        <p:txBody>
          <a:bodyPr lIns="107287" tIns="53643" rIns="107287" bIns="53643"/>
          <a:lstStyle/>
          <a:p>
            <a:pPr algn="r" defTabSz="1072866" fontAlgn="auto">
              <a:spcBef>
                <a:spcPts val="0"/>
              </a:spcBef>
              <a:spcAft>
                <a:spcPts val="0"/>
              </a:spcAft>
              <a:defRPr/>
            </a:pPr>
            <a:fld id="{BE0B9A1A-85C1-4544-80DF-DF1ED4AB266B}" type="slidenum">
              <a:rPr lang="it-IT" sz="1400" smtClean="0">
                <a:solidFill>
                  <a:srgbClr val="A8A9AD"/>
                </a:solidFill>
                <a:latin typeface="+mn-lt"/>
              </a:rPr>
              <a:pPr algn="r" defTabSz="1072866" fontAlgn="auto">
                <a:spcBef>
                  <a:spcPts val="0"/>
                </a:spcBef>
                <a:spcAft>
                  <a:spcPts val="0"/>
                </a:spcAft>
                <a:defRPr/>
              </a:pPr>
              <a:t>37</a:t>
            </a:fld>
            <a:endParaRPr lang="it-IT" sz="1400" dirty="0">
              <a:solidFill>
                <a:srgbClr val="A8A9AD"/>
              </a:solidFill>
              <a:latin typeface="+mn-lt"/>
            </a:endParaRPr>
          </a:p>
        </p:txBody>
      </p:sp>
      <p:sp>
        <p:nvSpPr>
          <p:cNvPr id="15" name="Titolo 1"/>
          <p:cNvSpPr txBox="1">
            <a:spLocks/>
          </p:cNvSpPr>
          <p:nvPr/>
        </p:nvSpPr>
        <p:spPr>
          <a:xfrm>
            <a:off x="1466400" y="332696"/>
            <a:ext cx="7231016" cy="504016"/>
          </a:xfrm>
          <a:prstGeom prst="rect">
            <a:avLst/>
          </a:prstGeom>
        </p:spPr>
        <p:txBody>
          <a:bodyPr lIns="94627" tIns="47313" rIns="94627" bIns="47313"/>
          <a:lstStyle>
            <a:lvl1pPr algn="l">
              <a:defRPr lang="it-IT" sz="2400" b="0" kern="1200" dirty="0">
                <a:solidFill>
                  <a:srgbClr val="24509A"/>
                </a:solidFill>
                <a:latin typeface="Arial"/>
                <a:ea typeface="+mn-ea"/>
                <a:cs typeface="Arial"/>
              </a:defRPr>
            </a:lvl1pPr>
          </a:lstStyle>
          <a:p>
            <a:pPr marL="402325" indent="-402325" defTabSz="1072866" eaLnBrk="0" hangingPunct="0">
              <a:spcBef>
                <a:spcPct val="20000"/>
              </a:spcBef>
              <a:defRPr/>
            </a:pPr>
            <a:r>
              <a:rPr lang="en-US" sz="2800" dirty="0" smtClean="0">
                <a:solidFill>
                  <a:srgbClr val="0033A0"/>
                </a:solidFill>
              </a:rPr>
              <a:t>Top 5 </a:t>
            </a:r>
            <a:r>
              <a:rPr lang="en-US" dirty="0" smtClean="0">
                <a:solidFill>
                  <a:srgbClr val="0033A0"/>
                </a:solidFill>
              </a:rPr>
              <a:t>Countries: incremental capacity&gt;30%</a:t>
            </a:r>
            <a:endParaRPr lang="en-US" sz="2800" dirty="0">
              <a:solidFill>
                <a:srgbClr val="0033A0"/>
              </a:solidFill>
            </a:endParaRPr>
          </a:p>
        </p:txBody>
      </p:sp>
      <p:sp>
        <p:nvSpPr>
          <p:cNvPr id="16" name="AutoShape 344"/>
          <p:cNvSpPr>
            <a:spLocks noChangeArrowheads="1"/>
          </p:cNvSpPr>
          <p:nvPr/>
        </p:nvSpPr>
        <p:spPr bwMode="auto">
          <a:xfrm>
            <a:off x="7545288" y="5949280"/>
            <a:ext cx="735361" cy="436522"/>
          </a:xfrm>
          <a:prstGeom prst="upArrow">
            <a:avLst>
              <a:gd name="adj1" fmla="val 50000"/>
              <a:gd name="adj2" fmla="val 25000"/>
            </a:avLst>
          </a:prstGeom>
          <a:solidFill>
            <a:srgbClr val="FF0000"/>
          </a:solidFill>
          <a:ln w="12700" algn="ctr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lIns="53214" tIns="53214" rIns="95785" bIns="53214" anchor="ctr">
            <a:spAutoFit/>
          </a:bodyPr>
          <a:lstStyle/>
          <a:p>
            <a:endParaRPr lang="it-IT"/>
          </a:p>
        </p:txBody>
      </p:sp>
      <p:pic>
        <p:nvPicPr>
          <p:cNvPr id="7170" name="Picture 2" descr="Bandiera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8544" y="4149080"/>
            <a:ext cx="737297" cy="480053"/>
          </a:xfrm>
          <a:prstGeom prst="rect">
            <a:avLst/>
          </a:prstGeom>
          <a:noFill/>
        </p:spPr>
      </p:pic>
      <p:pic>
        <p:nvPicPr>
          <p:cNvPr id="11" name="Picture 345" descr="Germany"/>
          <p:cNvPicPr>
            <a:picLocks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41407" y="3581274"/>
            <a:ext cx="751571" cy="495479"/>
          </a:xfrm>
          <a:prstGeom prst="rect">
            <a:avLst/>
          </a:prstGeom>
          <a:noFill/>
        </p:spPr>
      </p:pic>
      <p:sp>
        <p:nvSpPr>
          <p:cNvPr id="32770" name="AutoShape 2" descr="Risultati immagini per bandiere NICARAGUA"/>
          <p:cNvSpPr>
            <a:spLocks noChangeAspect="1" noChangeArrowheads="1"/>
          </p:cNvSpPr>
          <p:nvPr/>
        </p:nvSpPr>
        <p:spPr bwMode="auto">
          <a:xfrm>
            <a:off x="168540" y="-192617"/>
            <a:ext cx="330200" cy="406401"/>
          </a:xfrm>
          <a:prstGeom prst="rect">
            <a:avLst/>
          </a:prstGeom>
          <a:noFill/>
        </p:spPr>
        <p:txBody>
          <a:bodyPr vert="horz" wrap="square" lIns="107287" tIns="53643" rIns="107287" bIns="53643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13" name="Picture 10" descr="Bandiera Nicaragua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53814" y="4660994"/>
            <a:ext cx="726760" cy="512152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1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27713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1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2000"/>
                                        <p:tgtEl>
                                          <p:spTgt spid="2771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egnaposto numero diapositiva 4"/>
          <p:cNvSpPr txBox="1">
            <a:spLocks/>
          </p:cNvSpPr>
          <p:nvPr/>
        </p:nvSpPr>
        <p:spPr>
          <a:xfrm>
            <a:off x="9076307" y="6381328"/>
            <a:ext cx="557213" cy="365125"/>
          </a:xfrm>
          <a:prstGeom prst="rect">
            <a:avLst/>
          </a:prstGeom>
        </p:spPr>
        <p:txBody>
          <a:bodyPr lIns="107287" tIns="53643" rIns="107287" bIns="53643"/>
          <a:lstStyle/>
          <a:p>
            <a:pPr algn="r" defTabSz="1072866" fontAlgn="auto">
              <a:spcBef>
                <a:spcPts val="0"/>
              </a:spcBef>
              <a:spcAft>
                <a:spcPts val="0"/>
              </a:spcAft>
              <a:defRPr/>
            </a:pPr>
            <a:fld id="{BE0B9A1A-85C1-4544-80DF-DF1ED4AB266B}" type="slidenum">
              <a:rPr lang="it-IT" sz="1400" smtClean="0">
                <a:solidFill>
                  <a:srgbClr val="A8A9AD"/>
                </a:solidFill>
                <a:latin typeface="+mn-lt"/>
              </a:rPr>
              <a:pPr algn="r" defTabSz="1072866" fontAlgn="auto">
                <a:spcBef>
                  <a:spcPts val="0"/>
                </a:spcBef>
                <a:spcAft>
                  <a:spcPts val="0"/>
                </a:spcAft>
                <a:defRPr/>
              </a:pPr>
              <a:t>38</a:t>
            </a:fld>
            <a:endParaRPr lang="it-IT" sz="1400" dirty="0">
              <a:solidFill>
                <a:srgbClr val="A8A9AD"/>
              </a:solidFill>
              <a:latin typeface="+mn-lt"/>
            </a:endParaRPr>
          </a:p>
        </p:txBody>
      </p:sp>
      <p:sp>
        <p:nvSpPr>
          <p:cNvPr id="15" name="Titolo 1"/>
          <p:cNvSpPr txBox="1">
            <a:spLocks/>
          </p:cNvSpPr>
          <p:nvPr/>
        </p:nvSpPr>
        <p:spPr>
          <a:xfrm>
            <a:off x="1466400" y="332696"/>
            <a:ext cx="7231016" cy="504016"/>
          </a:xfrm>
          <a:prstGeom prst="rect">
            <a:avLst/>
          </a:prstGeom>
        </p:spPr>
        <p:txBody>
          <a:bodyPr lIns="94627" tIns="47313" rIns="94627" bIns="47313"/>
          <a:lstStyle>
            <a:lvl1pPr algn="l">
              <a:defRPr lang="it-IT" sz="2400" b="0" kern="1200" dirty="0">
                <a:solidFill>
                  <a:srgbClr val="24509A"/>
                </a:solidFill>
                <a:latin typeface="Arial"/>
                <a:ea typeface="+mn-ea"/>
                <a:cs typeface="Arial"/>
              </a:defRPr>
            </a:lvl1pPr>
          </a:lstStyle>
          <a:p>
            <a:pPr marL="402325" indent="-402325" defTabSz="1072866" eaLnBrk="0" hangingPunct="0">
              <a:spcBef>
                <a:spcPct val="20000"/>
              </a:spcBef>
              <a:defRPr/>
            </a:pPr>
            <a:r>
              <a:rPr lang="en-US" dirty="0" smtClean="0">
                <a:solidFill>
                  <a:srgbClr val="0033A0"/>
                </a:solidFill>
              </a:rPr>
              <a:t>Germany</a:t>
            </a:r>
            <a:endParaRPr lang="en-US" sz="2800" dirty="0">
              <a:solidFill>
                <a:srgbClr val="0033A0"/>
              </a:solidFill>
            </a:endParaRPr>
          </a:p>
        </p:txBody>
      </p:sp>
      <p:pic>
        <p:nvPicPr>
          <p:cNvPr id="11" name="Picture 345" descr="Germany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68216" y="513042"/>
            <a:ext cx="751571" cy="495479"/>
          </a:xfrm>
          <a:prstGeom prst="rect">
            <a:avLst/>
          </a:prstGeom>
          <a:noFill/>
        </p:spPr>
      </p:pic>
      <p:sp>
        <p:nvSpPr>
          <p:cNvPr id="32770" name="AutoShape 2" descr="Risultati immagini per bandiere NICARAGUA"/>
          <p:cNvSpPr>
            <a:spLocks noChangeAspect="1" noChangeArrowheads="1"/>
          </p:cNvSpPr>
          <p:nvPr/>
        </p:nvSpPr>
        <p:spPr bwMode="auto">
          <a:xfrm>
            <a:off x="168540" y="-192617"/>
            <a:ext cx="330200" cy="406401"/>
          </a:xfrm>
          <a:prstGeom prst="rect">
            <a:avLst/>
          </a:prstGeom>
          <a:noFill/>
        </p:spPr>
        <p:txBody>
          <a:bodyPr vert="horz" wrap="square" lIns="107287" tIns="53643" rIns="107287" bIns="53643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20715" y="1191892"/>
            <a:ext cx="4139042" cy="52194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AutoShape 3"/>
          <p:cNvSpPr>
            <a:spLocks noChangeAspect="1" noChangeArrowheads="1" noTextEdit="1"/>
          </p:cNvSpPr>
          <p:nvPr/>
        </p:nvSpPr>
        <p:spPr bwMode="auto">
          <a:xfrm>
            <a:off x="2613389" y="1596781"/>
            <a:ext cx="2587203" cy="3880460"/>
          </a:xfrm>
          <a:prstGeom prst="rect">
            <a:avLst/>
          </a:prstGeom>
          <a:noFill/>
          <a:ln w="9525">
            <a:solidFill>
              <a:schemeClr val="accent1">
                <a:shade val="50000"/>
              </a:schemeClr>
            </a:solidFill>
            <a:miter lim="800000"/>
            <a:headEnd/>
            <a:tailEnd/>
          </a:ln>
        </p:spPr>
        <p:txBody>
          <a:bodyPr vert="horz" wrap="square" lIns="107287" tIns="53643" rIns="107287" bIns="53643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3077" name="Rectangle 5"/>
          <p:cNvSpPr>
            <a:spLocks noChangeArrowheads="1"/>
          </p:cNvSpPr>
          <p:nvPr/>
        </p:nvSpPr>
        <p:spPr bwMode="auto">
          <a:xfrm>
            <a:off x="2611901" y="1594949"/>
            <a:ext cx="38472" cy="200055"/>
          </a:xfrm>
          <a:prstGeom prst="rect">
            <a:avLst/>
          </a:prstGeom>
          <a:noFill/>
          <a:ln w="9525">
            <a:solidFill>
              <a:schemeClr val="accent1">
                <a:shade val="50000"/>
              </a:schemeClr>
            </a:solidFill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defTabSz="1072866"/>
            <a:r>
              <a:rPr lang="it-IT" sz="1300" dirty="0" smtClean="0">
                <a:solidFill>
                  <a:srgbClr val="000000"/>
                </a:solidFill>
                <a:latin typeface="Calibri" pitchFamily="34" charset="0"/>
                <a:cs typeface="Arial" pitchFamily="34" charset="0"/>
              </a:rPr>
              <a:t> </a:t>
            </a:r>
            <a:endParaRPr lang="it-IT" sz="2100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11901" y="1605942"/>
            <a:ext cx="2582737" cy="3880460"/>
          </a:xfrm>
          <a:prstGeom prst="rect">
            <a:avLst/>
          </a:prstGeom>
          <a:noFill/>
          <a:ln w="9525">
            <a:solidFill>
              <a:schemeClr val="accent1">
                <a:shade val="50000"/>
              </a:schemeClr>
            </a:solidFill>
            <a:miter lim="800000"/>
            <a:headEnd/>
            <a:tailEnd/>
          </a:ln>
        </p:spPr>
      </p:pic>
      <p:sp>
        <p:nvSpPr>
          <p:cNvPr id="3079" name="Rectangle 7"/>
          <p:cNvSpPr>
            <a:spLocks noChangeArrowheads="1"/>
          </p:cNvSpPr>
          <p:nvPr/>
        </p:nvSpPr>
        <p:spPr bwMode="auto">
          <a:xfrm>
            <a:off x="4051385" y="2767513"/>
            <a:ext cx="65" cy="323165"/>
          </a:xfrm>
          <a:prstGeom prst="rect">
            <a:avLst/>
          </a:prstGeom>
          <a:noFill/>
          <a:ln w="9525">
            <a:solidFill>
              <a:schemeClr val="accent1">
                <a:shade val="50000"/>
              </a:schemeClr>
            </a:solidFill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defTabSz="1072866"/>
            <a:endParaRPr lang="it-IT" sz="21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081" name="Oval 9"/>
          <p:cNvSpPr>
            <a:spLocks noChangeArrowheads="1"/>
          </p:cNvSpPr>
          <p:nvPr/>
        </p:nvSpPr>
        <p:spPr bwMode="auto">
          <a:xfrm>
            <a:off x="3945694" y="4737059"/>
            <a:ext cx="232223" cy="263828"/>
          </a:xfrm>
          <a:prstGeom prst="ellipse">
            <a:avLst/>
          </a:prstGeom>
          <a:noFill/>
          <a:ln w="19050" cap="rnd">
            <a:solidFill>
              <a:schemeClr val="accent1">
                <a:shade val="50000"/>
              </a:schemeClr>
            </a:solidFill>
            <a:prstDash val="solid"/>
            <a:round/>
            <a:headEnd/>
            <a:tailEnd/>
          </a:ln>
        </p:spPr>
        <p:txBody>
          <a:bodyPr vert="horz" wrap="square" lIns="107287" tIns="53643" rIns="107287" bIns="53643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3082" name="Oval 10"/>
          <p:cNvSpPr>
            <a:spLocks noChangeArrowheads="1"/>
          </p:cNvSpPr>
          <p:nvPr/>
        </p:nvSpPr>
        <p:spPr bwMode="auto">
          <a:xfrm>
            <a:off x="4011194" y="2741865"/>
            <a:ext cx="232223" cy="263828"/>
          </a:xfrm>
          <a:prstGeom prst="ellipse">
            <a:avLst/>
          </a:prstGeom>
          <a:noFill/>
          <a:ln w="19050" cap="rnd">
            <a:solidFill>
              <a:schemeClr val="accent1">
                <a:shade val="50000"/>
              </a:schemeClr>
            </a:solidFill>
            <a:prstDash val="solid"/>
            <a:round/>
            <a:headEnd/>
            <a:tailEnd/>
          </a:ln>
        </p:spPr>
        <p:txBody>
          <a:bodyPr vert="horz" wrap="square" lIns="107287" tIns="53643" rIns="107287" bIns="53643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3083" name="Oval 11"/>
          <p:cNvSpPr>
            <a:spLocks noChangeArrowheads="1"/>
          </p:cNvSpPr>
          <p:nvPr/>
        </p:nvSpPr>
        <p:spPr bwMode="auto">
          <a:xfrm>
            <a:off x="2975122" y="3892445"/>
            <a:ext cx="607352" cy="813468"/>
          </a:xfrm>
          <a:prstGeom prst="ellipse">
            <a:avLst/>
          </a:prstGeom>
          <a:noFill/>
          <a:ln w="19050" cap="rnd">
            <a:solidFill>
              <a:schemeClr val="accent1">
                <a:shade val="50000"/>
              </a:schemeClr>
            </a:solidFill>
            <a:prstDash val="solid"/>
            <a:round/>
            <a:headEnd/>
            <a:tailEnd/>
          </a:ln>
        </p:spPr>
        <p:txBody>
          <a:bodyPr vert="horz" wrap="square" lIns="107287" tIns="53643" rIns="107287" bIns="53643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3086" name="Rectangle 14"/>
          <p:cNvSpPr>
            <a:spLocks noChangeArrowheads="1"/>
          </p:cNvSpPr>
          <p:nvPr/>
        </p:nvSpPr>
        <p:spPr bwMode="auto">
          <a:xfrm>
            <a:off x="4009704" y="4784693"/>
            <a:ext cx="65" cy="323165"/>
          </a:xfrm>
          <a:prstGeom prst="rect">
            <a:avLst/>
          </a:prstGeom>
          <a:noFill/>
          <a:ln w="9525">
            <a:solidFill>
              <a:schemeClr val="accent1">
                <a:shade val="50000"/>
              </a:schemeClr>
            </a:solidFill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defTabSz="1072866"/>
            <a:endParaRPr lang="it-IT" sz="21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Rettangolo 21"/>
          <p:cNvSpPr/>
          <p:nvPr/>
        </p:nvSpPr>
        <p:spPr>
          <a:xfrm>
            <a:off x="432756" y="1963578"/>
            <a:ext cx="1872951" cy="2601324"/>
          </a:xfrm>
          <a:prstGeom prst="rect">
            <a:avLst/>
          </a:prstGeom>
        </p:spPr>
        <p:txBody>
          <a:bodyPr wrap="square" lIns="107287" tIns="53643" rIns="107287" bIns="53643">
            <a:spAutoFit/>
          </a:bodyPr>
          <a:lstStyle/>
          <a:p>
            <a:pPr algn="ctr"/>
            <a:r>
              <a:rPr lang="en-US" dirty="0" err="1" smtClean="0"/>
              <a:t>Fuor</a:t>
            </a:r>
            <a:r>
              <a:rPr lang="en-US" dirty="0" smtClean="0"/>
              <a:t> new binary units  about 5 MW each and district heating at </a:t>
            </a:r>
            <a:r>
              <a:rPr lang="en-US" dirty="0" err="1" smtClean="0"/>
              <a:t>Sauerlach</a:t>
            </a:r>
            <a:r>
              <a:rPr lang="en-US" dirty="0" smtClean="0"/>
              <a:t>,</a:t>
            </a:r>
          </a:p>
          <a:p>
            <a:r>
              <a:rPr lang="en-US" dirty="0" err="1" smtClean="0"/>
              <a:t>Dürrnhaar</a:t>
            </a:r>
            <a:r>
              <a:rPr lang="en-US" dirty="0" smtClean="0"/>
              <a:t>,</a:t>
            </a:r>
          </a:p>
          <a:p>
            <a:r>
              <a:rPr lang="en-US" dirty="0" err="1" smtClean="0"/>
              <a:t>Kirchstockach</a:t>
            </a:r>
            <a:endParaRPr lang="en-US" dirty="0" smtClean="0"/>
          </a:p>
          <a:p>
            <a:r>
              <a:rPr lang="en-US" dirty="0" smtClean="0"/>
              <a:t>and </a:t>
            </a:r>
            <a:r>
              <a:rPr lang="en-US" dirty="0" err="1" smtClean="0"/>
              <a:t>Insheim</a:t>
            </a:r>
            <a:endParaRPr lang="en-US" dirty="0" smtClean="0"/>
          </a:p>
          <a:p>
            <a:endParaRPr lang="it-IT" dirty="0"/>
          </a:p>
        </p:txBody>
      </p:sp>
      <p:grpSp>
        <p:nvGrpSpPr>
          <p:cNvPr id="3" name="Gruppo 23"/>
          <p:cNvGrpSpPr/>
          <p:nvPr/>
        </p:nvGrpSpPr>
        <p:grpSpPr>
          <a:xfrm>
            <a:off x="542472" y="1635030"/>
            <a:ext cx="9363528" cy="5462813"/>
            <a:chOff x="217714" y="864053"/>
            <a:chExt cx="8643257" cy="4097110"/>
          </a:xfrm>
        </p:grpSpPr>
        <p:pic>
          <p:nvPicPr>
            <p:cNvPr id="4099" name="Picture 3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229656" y="864053"/>
              <a:ext cx="2466975" cy="18478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100" name="Picture 4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5812971" y="1483178"/>
              <a:ext cx="3048000" cy="2286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4" name="Gruppo 22"/>
            <p:cNvGrpSpPr/>
            <p:nvPr/>
          </p:nvGrpSpPr>
          <p:grpSpPr>
            <a:xfrm>
              <a:off x="217714" y="941615"/>
              <a:ext cx="5360075" cy="4019548"/>
              <a:chOff x="0" y="930729"/>
              <a:chExt cx="5360075" cy="4019548"/>
            </a:xfrm>
          </p:grpSpPr>
          <p:pic>
            <p:nvPicPr>
              <p:cNvPr id="4098" name="Picture 2"/>
              <p:cNvPicPr>
                <a:picLocks noChangeAspect="1" noChangeArrowheads="1"/>
              </p:cNvPicPr>
              <p:nvPr/>
            </p:nvPicPr>
            <p:blipFill>
              <a:blip r:embed="rId8" cstate="print"/>
              <a:srcRect/>
              <a:stretch>
                <a:fillRect/>
              </a:stretch>
            </p:blipFill>
            <p:spPr bwMode="auto">
              <a:xfrm>
                <a:off x="386663" y="930729"/>
                <a:ext cx="2457450" cy="18669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4101" name="Picture 5"/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2453588" y="2770412"/>
                <a:ext cx="2906487" cy="21798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4102" name="Picture 6"/>
              <p:cNvPicPr>
                <a:picLocks noChangeAspect="1" noChangeArrowheads="1"/>
              </p:cNvPicPr>
              <p:nvPr/>
            </p:nvPicPr>
            <p:blipFill>
              <a:blip r:embed="rId10" cstate="print"/>
              <a:srcRect/>
              <a:stretch>
                <a:fillRect/>
              </a:stretch>
            </p:blipFill>
            <p:spPr bwMode="auto">
              <a:xfrm>
                <a:off x="0" y="2871788"/>
                <a:ext cx="2382831" cy="153692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30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500"/>
                                        <p:tgtEl>
                                          <p:spTgt spid="30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5" dur="5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81" grpId="0" animBg="1"/>
      <p:bldP spid="3082" grpId="0" animBg="1"/>
      <p:bldP spid="308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olo 9"/>
          <p:cNvSpPr>
            <a:spLocks noGrp="1"/>
          </p:cNvSpPr>
          <p:nvPr>
            <p:ph type="title"/>
          </p:nvPr>
        </p:nvSpPr>
        <p:spPr>
          <a:xfrm>
            <a:off x="632520" y="1700808"/>
            <a:ext cx="5098491" cy="3356621"/>
          </a:xfrm>
        </p:spPr>
        <p:txBody>
          <a:bodyPr/>
          <a:lstStyle/>
          <a:p>
            <a:pPr algn="ctr"/>
            <a:r>
              <a:rPr lang="en-US" dirty="0" err="1" smtClean="0"/>
              <a:t>Geothermics</a:t>
            </a:r>
            <a:r>
              <a:rPr lang="en-US" smtClean="0"/>
              <a:t> </a:t>
            </a:r>
            <a:r>
              <a:rPr lang="en-US" smtClean="0"/>
              <a:t>2025-2026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Geothermal energy:</a:t>
            </a:r>
            <a:br>
              <a:rPr lang="en-US" dirty="0" smtClean="0"/>
            </a:br>
            <a:r>
              <a:rPr lang="en-US" dirty="0" smtClean="0"/>
              <a:t>a picture into the World</a:t>
            </a:r>
            <a:endParaRPr lang="it-IT" dirty="0"/>
          </a:p>
        </p:txBody>
      </p:sp>
      <p:grpSp>
        <p:nvGrpSpPr>
          <p:cNvPr id="4" name="Gruppo 27"/>
          <p:cNvGrpSpPr/>
          <p:nvPr/>
        </p:nvGrpSpPr>
        <p:grpSpPr>
          <a:xfrm>
            <a:off x="6374430" y="836712"/>
            <a:ext cx="3115073" cy="5688632"/>
            <a:chOff x="5267084" y="287659"/>
            <a:chExt cx="1496573" cy="3602860"/>
          </a:xfrm>
        </p:grpSpPr>
        <p:pic>
          <p:nvPicPr>
            <p:cNvPr id="5" name="Picture 2"/>
            <p:cNvPicPr>
              <a:picLocks noChangeArrowheads="1"/>
            </p:cNvPicPr>
            <p:nvPr/>
          </p:nvPicPr>
          <p:blipFill>
            <a:blip r:embed="rId3" cstate="email"/>
            <a:srcRect/>
            <a:stretch>
              <a:fillRect/>
            </a:stretch>
          </p:blipFill>
          <p:spPr bwMode="auto">
            <a:xfrm>
              <a:off x="5267084" y="1728803"/>
              <a:ext cx="1496573" cy="720572"/>
            </a:xfrm>
            <a:prstGeom prst="rect">
              <a:avLst/>
            </a:prstGeom>
            <a:noFill/>
            <a:ln w="28575">
              <a:solidFill>
                <a:schemeClr val="bg1"/>
              </a:solidFill>
              <a:miter lim="800000"/>
              <a:headEnd/>
              <a:tailEnd/>
            </a:ln>
            <a:effectLst/>
          </p:spPr>
        </p:pic>
        <p:pic>
          <p:nvPicPr>
            <p:cNvPr id="6" name="Picture 3"/>
            <p:cNvPicPr>
              <a:picLocks noChangeArrowheads="1"/>
            </p:cNvPicPr>
            <p:nvPr/>
          </p:nvPicPr>
          <p:blipFill>
            <a:blip r:embed="rId4" cstate="email"/>
            <a:srcRect/>
            <a:stretch>
              <a:fillRect/>
            </a:stretch>
          </p:blipFill>
          <p:spPr bwMode="auto">
            <a:xfrm>
              <a:off x="5267084" y="3169947"/>
              <a:ext cx="1496573" cy="720572"/>
            </a:xfrm>
            <a:prstGeom prst="rect">
              <a:avLst/>
            </a:prstGeom>
            <a:noFill/>
            <a:ln w="28575">
              <a:solidFill>
                <a:schemeClr val="bg1"/>
              </a:solidFill>
              <a:miter lim="800000"/>
              <a:headEnd/>
              <a:tailEnd/>
            </a:ln>
            <a:effectLst/>
          </p:spPr>
        </p:pic>
        <p:pic>
          <p:nvPicPr>
            <p:cNvPr id="7" name="Picture 4"/>
            <p:cNvPicPr>
              <a:picLocks noChangeArrowheads="1"/>
            </p:cNvPicPr>
            <p:nvPr/>
          </p:nvPicPr>
          <p:blipFill>
            <a:blip r:embed="rId5" cstate="email"/>
            <a:srcRect/>
            <a:stretch>
              <a:fillRect/>
            </a:stretch>
          </p:blipFill>
          <p:spPr bwMode="auto">
            <a:xfrm>
              <a:off x="5267084" y="1008231"/>
              <a:ext cx="1496573" cy="720572"/>
            </a:xfrm>
            <a:prstGeom prst="rect">
              <a:avLst/>
            </a:prstGeom>
            <a:noFill/>
            <a:ln w="28575">
              <a:solidFill>
                <a:schemeClr val="bg1"/>
              </a:solidFill>
              <a:miter lim="800000"/>
              <a:headEnd/>
              <a:tailEnd/>
            </a:ln>
            <a:effectLst/>
          </p:spPr>
        </p:pic>
        <p:pic>
          <p:nvPicPr>
            <p:cNvPr id="8" name="Picture 5"/>
            <p:cNvPicPr>
              <a:picLocks noChangeArrowheads="1"/>
            </p:cNvPicPr>
            <p:nvPr/>
          </p:nvPicPr>
          <p:blipFill>
            <a:blip r:embed="rId6" cstate="email"/>
            <a:srcRect/>
            <a:stretch>
              <a:fillRect/>
            </a:stretch>
          </p:blipFill>
          <p:spPr bwMode="auto">
            <a:xfrm>
              <a:off x="5267084" y="287659"/>
              <a:ext cx="1496573" cy="720572"/>
            </a:xfrm>
            <a:prstGeom prst="rect">
              <a:avLst/>
            </a:prstGeom>
            <a:noFill/>
            <a:ln w="28575">
              <a:solidFill>
                <a:schemeClr val="bg1"/>
              </a:solidFill>
              <a:miter lim="800000"/>
              <a:headEnd/>
              <a:tailEnd/>
            </a:ln>
            <a:effectLst/>
          </p:spPr>
        </p:pic>
        <p:pic>
          <p:nvPicPr>
            <p:cNvPr id="9" name="Picture 6"/>
            <p:cNvPicPr>
              <a:picLocks noChangeArrowheads="1"/>
            </p:cNvPicPr>
            <p:nvPr/>
          </p:nvPicPr>
          <p:blipFill>
            <a:blip r:embed="rId7" cstate="email"/>
            <a:srcRect/>
            <a:stretch>
              <a:fillRect/>
            </a:stretch>
          </p:blipFill>
          <p:spPr bwMode="auto">
            <a:xfrm>
              <a:off x="5267084" y="2449375"/>
              <a:ext cx="1496573" cy="720572"/>
            </a:xfrm>
            <a:prstGeom prst="rect">
              <a:avLst/>
            </a:prstGeom>
            <a:noFill/>
            <a:ln w="28575">
              <a:solidFill>
                <a:schemeClr val="bg1"/>
              </a:solidFill>
              <a:miter lim="800000"/>
              <a:headEnd/>
              <a:tailEnd/>
            </a:ln>
            <a:effectLst/>
          </p:spPr>
        </p:pic>
      </p:grpSp>
    </p:spTree>
    <p:extLst>
      <p:ext uri="{BB962C8B-B14F-4D97-AF65-F5344CB8AC3E}">
        <p14:creationId xmlns:p14="http://schemas.microsoft.com/office/powerpoint/2010/main" val="1932874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egnaposto numero diapositiva 4"/>
          <p:cNvSpPr txBox="1">
            <a:spLocks/>
          </p:cNvSpPr>
          <p:nvPr/>
        </p:nvSpPr>
        <p:spPr>
          <a:xfrm>
            <a:off x="9076307" y="6381328"/>
            <a:ext cx="557213" cy="365125"/>
          </a:xfrm>
          <a:prstGeom prst="rect">
            <a:avLst/>
          </a:prstGeom>
        </p:spPr>
        <p:txBody>
          <a:bodyPr lIns="107287" tIns="53643" rIns="107287" bIns="53643"/>
          <a:lstStyle/>
          <a:p>
            <a:pPr algn="r" defTabSz="1072866" fontAlgn="auto">
              <a:spcBef>
                <a:spcPts val="0"/>
              </a:spcBef>
              <a:spcAft>
                <a:spcPts val="0"/>
              </a:spcAft>
              <a:defRPr/>
            </a:pPr>
            <a:fld id="{BE0B9A1A-85C1-4544-80DF-DF1ED4AB266B}" type="slidenum">
              <a:rPr lang="it-IT" sz="1400" smtClean="0">
                <a:solidFill>
                  <a:srgbClr val="A8A9AD"/>
                </a:solidFill>
                <a:latin typeface="+mn-lt"/>
              </a:rPr>
              <a:pPr algn="r" defTabSz="1072866" fontAlgn="auto">
                <a:spcBef>
                  <a:spcPts val="0"/>
                </a:spcBef>
                <a:spcAft>
                  <a:spcPts val="0"/>
                </a:spcAft>
                <a:defRPr/>
              </a:pPr>
              <a:t>39</a:t>
            </a:fld>
            <a:endParaRPr lang="it-IT" sz="1400" dirty="0">
              <a:solidFill>
                <a:srgbClr val="A8A9AD"/>
              </a:solidFill>
              <a:latin typeface="+mn-lt"/>
            </a:endParaRPr>
          </a:p>
        </p:txBody>
      </p:sp>
      <p:sp>
        <p:nvSpPr>
          <p:cNvPr id="15" name="Titolo 1"/>
          <p:cNvSpPr txBox="1">
            <a:spLocks/>
          </p:cNvSpPr>
          <p:nvPr/>
        </p:nvSpPr>
        <p:spPr>
          <a:xfrm>
            <a:off x="1466400" y="332696"/>
            <a:ext cx="7231016" cy="504016"/>
          </a:xfrm>
          <a:prstGeom prst="rect">
            <a:avLst/>
          </a:prstGeom>
        </p:spPr>
        <p:txBody>
          <a:bodyPr lIns="94627" tIns="47313" rIns="94627" bIns="47313"/>
          <a:lstStyle>
            <a:lvl1pPr algn="l">
              <a:defRPr lang="it-IT" sz="2400" b="0" kern="1200" dirty="0">
                <a:solidFill>
                  <a:srgbClr val="24509A"/>
                </a:solidFill>
                <a:latin typeface="Arial"/>
                <a:ea typeface="+mn-ea"/>
                <a:cs typeface="Arial"/>
              </a:defRPr>
            </a:lvl1pPr>
          </a:lstStyle>
          <a:p>
            <a:pPr marL="402325" indent="-402325" defTabSz="1072866" eaLnBrk="0" hangingPunct="0">
              <a:spcBef>
                <a:spcPct val="20000"/>
              </a:spcBef>
              <a:defRPr/>
            </a:pPr>
            <a:r>
              <a:rPr lang="en-US" dirty="0" smtClean="0">
                <a:solidFill>
                  <a:srgbClr val="0033A0"/>
                </a:solidFill>
              </a:rPr>
              <a:t>Nicaragua</a:t>
            </a:r>
            <a:endParaRPr lang="en-US" sz="2800" dirty="0">
              <a:solidFill>
                <a:srgbClr val="0033A0"/>
              </a:solidFill>
            </a:endParaRPr>
          </a:p>
        </p:txBody>
      </p:sp>
      <p:sp>
        <p:nvSpPr>
          <p:cNvPr id="32770" name="AutoShape 2" descr="Risultati immagini per bandiere NICARAGUA"/>
          <p:cNvSpPr>
            <a:spLocks noChangeAspect="1" noChangeArrowheads="1"/>
          </p:cNvSpPr>
          <p:nvPr/>
        </p:nvSpPr>
        <p:spPr bwMode="auto">
          <a:xfrm>
            <a:off x="168540" y="-192617"/>
            <a:ext cx="330200" cy="406401"/>
          </a:xfrm>
          <a:prstGeom prst="rect">
            <a:avLst/>
          </a:prstGeom>
          <a:noFill/>
        </p:spPr>
        <p:txBody>
          <a:bodyPr vert="horz" wrap="square" lIns="107287" tIns="53643" rIns="107287" bIns="53643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13" name="Picture 10" descr="Bandiera Nicaragu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94483" y="405369"/>
            <a:ext cx="726760" cy="512152"/>
          </a:xfrm>
          <a:prstGeom prst="rect">
            <a:avLst/>
          </a:prstGeom>
          <a:noFill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28506" y="1257301"/>
            <a:ext cx="4038553" cy="509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Rettangolo 8"/>
          <p:cNvSpPr/>
          <p:nvPr/>
        </p:nvSpPr>
        <p:spPr>
          <a:xfrm>
            <a:off x="382885" y="2357279"/>
            <a:ext cx="1701503" cy="1493328"/>
          </a:xfrm>
          <a:prstGeom prst="rect">
            <a:avLst/>
          </a:prstGeom>
        </p:spPr>
        <p:txBody>
          <a:bodyPr wrap="square" lIns="107287" tIns="53643" rIns="107287" bIns="53643">
            <a:spAutoFit/>
          </a:bodyPr>
          <a:lstStyle/>
          <a:p>
            <a:pPr algn="ctr"/>
            <a:r>
              <a:rPr lang="it-IT" dirty="0" smtClean="0"/>
              <a:t>New </a:t>
            </a:r>
            <a:r>
              <a:rPr lang="it-IT" dirty="0" err="1" smtClean="0"/>
              <a:t>units</a:t>
            </a:r>
            <a:r>
              <a:rPr lang="it-IT" dirty="0" smtClean="0"/>
              <a:t> at San </a:t>
            </a:r>
            <a:r>
              <a:rPr lang="it-IT" dirty="0" err="1" smtClean="0"/>
              <a:t>Jacinto-Tizate</a:t>
            </a:r>
            <a:r>
              <a:rPr lang="it-IT" dirty="0" smtClean="0"/>
              <a:t> 2x26 MW Fuji single flash</a:t>
            </a:r>
            <a:endParaRPr lang="it-IT" dirty="0"/>
          </a:p>
        </p:txBody>
      </p:sp>
      <p:sp>
        <p:nvSpPr>
          <p:cNvPr id="3" name="AutoShape 3"/>
          <p:cNvSpPr>
            <a:spLocks noChangeAspect="1" noChangeArrowheads="1" noTextEdit="1"/>
          </p:cNvSpPr>
          <p:nvPr/>
        </p:nvSpPr>
        <p:spPr bwMode="auto">
          <a:xfrm>
            <a:off x="2345796" y="1301751"/>
            <a:ext cx="2865173" cy="35877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7287" tIns="53643" rIns="107287" bIns="53643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2053" name="Rectangle 5"/>
          <p:cNvSpPr>
            <a:spLocks noChangeArrowheads="1"/>
          </p:cNvSpPr>
          <p:nvPr/>
        </p:nvSpPr>
        <p:spPr bwMode="auto">
          <a:xfrm>
            <a:off x="5327915" y="5063067"/>
            <a:ext cx="35266" cy="1692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defTabSz="1072866"/>
            <a:r>
              <a:rPr lang="it-IT" sz="1100" dirty="0" smtClean="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 </a:t>
            </a:r>
            <a:endParaRPr lang="it-IT" sz="2100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345796" y="1301751"/>
            <a:ext cx="2982119" cy="38988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5" name="Rectangle 7"/>
          <p:cNvSpPr>
            <a:spLocks noChangeArrowheads="1"/>
          </p:cNvSpPr>
          <p:nvPr/>
        </p:nvSpPr>
        <p:spPr bwMode="auto">
          <a:xfrm>
            <a:off x="2853135" y="3424767"/>
            <a:ext cx="35266" cy="1692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defTabSz="1072866"/>
            <a:r>
              <a:rPr lang="it-IT" sz="1100" dirty="0" smtClean="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 </a:t>
            </a:r>
            <a:endParaRPr lang="it-IT" sz="21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056" name="Oval 8"/>
          <p:cNvSpPr>
            <a:spLocks noChangeArrowheads="1"/>
          </p:cNvSpPr>
          <p:nvPr/>
        </p:nvSpPr>
        <p:spPr bwMode="auto">
          <a:xfrm>
            <a:off x="2930525" y="3012018"/>
            <a:ext cx="505619" cy="543983"/>
          </a:xfrm>
          <a:prstGeom prst="ellipse">
            <a:avLst/>
          </a:prstGeom>
          <a:noFill/>
          <a:ln w="25400" cap="rnd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107287" tIns="53643" rIns="107287" bIns="53643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2057" name="Rectangle 9"/>
          <p:cNvSpPr>
            <a:spLocks noChangeArrowheads="1"/>
          </p:cNvSpPr>
          <p:nvPr/>
        </p:nvSpPr>
        <p:spPr bwMode="auto">
          <a:xfrm>
            <a:off x="2729310" y="2997201"/>
            <a:ext cx="35266" cy="1692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defTabSz="1072866"/>
            <a:r>
              <a:rPr lang="it-IT" sz="1100" dirty="0" smtClean="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 </a:t>
            </a:r>
            <a:endParaRPr lang="it-IT" sz="21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058" name="Rectangle 10"/>
          <p:cNvSpPr>
            <a:spLocks noChangeArrowheads="1"/>
          </p:cNvSpPr>
          <p:nvPr/>
        </p:nvSpPr>
        <p:spPr bwMode="auto">
          <a:xfrm>
            <a:off x="3410348" y="3181351"/>
            <a:ext cx="35266" cy="1692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defTabSz="1072866"/>
            <a:r>
              <a:rPr lang="it-IT" sz="1100" dirty="0" smtClean="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 </a:t>
            </a:r>
            <a:endParaRPr lang="it-IT" sz="21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059" name="Rectangle 11"/>
          <p:cNvSpPr>
            <a:spLocks noChangeArrowheads="1"/>
          </p:cNvSpPr>
          <p:nvPr/>
        </p:nvSpPr>
        <p:spPr bwMode="auto">
          <a:xfrm>
            <a:off x="3279644" y="3797301"/>
            <a:ext cx="35266" cy="1692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defTabSz="1072866"/>
            <a:r>
              <a:rPr lang="it-IT" sz="1100" dirty="0" smtClean="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 </a:t>
            </a:r>
            <a:endParaRPr lang="it-IT" sz="2100" dirty="0" smtClean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" name="Gruppo 21"/>
          <p:cNvGrpSpPr/>
          <p:nvPr/>
        </p:nvGrpSpPr>
        <p:grpSpPr>
          <a:xfrm>
            <a:off x="775604" y="497919"/>
            <a:ext cx="7941676" cy="5954463"/>
            <a:chOff x="620927" y="176491"/>
            <a:chExt cx="7763314" cy="4967009"/>
          </a:xfrm>
        </p:grpSpPr>
        <p:pic>
          <p:nvPicPr>
            <p:cNvPr id="5122" name="Picture 2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620927" y="1193905"/>
              <a:ext cx="3126754" cy="16703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123" name="Picture 3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4284850" y="176491"/>
              <a:ext cx="3591339" cy="15985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124" name="Picture 4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1228725" y="2998974"/>
              <a:ext cx="2571750" cy="17811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125" name="Picture 5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4128247" y="1979878"/>
              <a:ext cx="4255994" cy="31636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6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5288" name="Text Box 8"/>
          <p:cNvSpPr txBox="1">
            <a:spLocks noChangeArrowheads="1"/>
          </p:cNvSpPr>
          <p:nvPr/>
        </p:nvSpPr>
        <p:spPr bwMode="auto">
          <a:xfrm>
            <a:off x="9231060" y="3825383"/>
            <a:ext cx="602731" cy="399855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lIns="53214" tIns="53214" rIns="95785" bIns="53214">
            <a:spAutoFit/>
          </a:bodyPr>
          <a:lstStyle/>
          <a:p>
            <a:pPr defTabSz="957826"/>
            <a:r>
              <a:rPr lang="it-IT" sz="1900" b="1" dirty="0"/>
              <a:t>3</a:t>
            </a:r>
            <a:r>
              <a:rPr lang="it-IT" sz="1900" b="1" baseline="30000" dirty="0"/>
              <a:t>rd</a:t>
            </a:r>
          </a:p>
        </p:txBody>
      </p:sp>
      <p:sp>
        <p:nvSpPr>
          <p:cNvPr id="10" name="Titolo 1"/>
          <p:cNvSpPr txBox="1">
            <a:spLocks/>
          </p:cNvSpPr>
          <p:nvPr/>
        </p:nvSpPr>
        <p:spPr>
          <a:xfrm>
            <a:off x="1466400" y="332696"/>
            <a:ext cx="7231016" cy="504016"/>
          </a:xfrm>
          <a:prstGeom prst="rect">
            <a:avLst/>
          </a:prstGeom>
        </p:spPr>
        <p:txBody>
          <a:bodyPr lIns="94627" tIns="47313" rIns="94627" bIns="47313"/>
          <a:lstStyle>
            <a:lvl1pPr algn="l">
              <a:defRPr lang="it-IT" sz="2400" b="0" kern="1200" dirty="0">
                <a:solidFill>
                  <a:srgbClr val="24509A"/>
                </a:solidFill>
                <a:latin typeface="Arial"/>
                <a:ea typeface="+mn-ea"/>
                <a:cs typeface="Arial"/>
              </a:defRPr>
            </a:lvl1pPr>
          </a:lstStyle>
          <a:p>
            <a:pPr marL="402325" indent="-402325" defTabSz="1072866" eaLnBrk="0" hangingPunct="0">
              <a:spcBef>
                <a:spcPct val="20000"/>
              </a:spcBef>
              <a:defRPr/>
            </a:pPr>
            <a:r>
              <a:rPr lang="en-US" dirty="0" smtClean="0">
                <a:solidFill>
                  <a:srgbClr val="0033A0"/>
                </a:solidFill>
              </a:rPr>
              <a:t>Top Dozen of Geothermal Fields</a:t>
            </a:r>
            <a:endParaRPr lang="en-US" sz="2800" dirty="0">
              <a:solidFill>
                <a:srgbClr val="0033A0"/>
              </a:solidFill>
            </a:endParaRPr>
          </a:p>
        </p:txBody>
      </p:sp>
      <p:grpSp>
        <p:nvGrpSpPr>
          <p:cNvPr id="2" name="Group 4"/>
          <p:cNvGrpSpPr>
            <a:grpSpLocks noChangeAspect="1"/>
          </p:cNvGrpSpPr>
          <p:nvPr/>
        </p:nvGrpSpPr>
        <p:grpSpPr bwMode="auto">
          <a:xfrm>
            <a:off x="309399" y="1337463"/>
            <a:ext cx="9359106" cy="4872567"/>
            <a:chOff x="120" y="652"/>
            <a:chExt cx="5442" cy="2302"/>
          </a:xfrm>
        </p:grpSpPr>
        <p:sp>
          <p:nvSpPr>
            <p:cNvPr id="1027" name="AutoShape 3"/>
            <p:cNvSpPr>
              <a:spLocks noChangeAspect="1" noChangeArrowheads="1" noTextEdit="1"/>
            </p:cNvSpPr>
            <p:nvPr/>
          </p:nvSpPr>
          <p:spPr bwMode="auto">
            <a:xfrm>
              <a:off x="120" y="652"/>
              <a:ext cx="5442" cy="23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029" name="Rectangle 5"/>
            <p:cNvSpPr>
              <a:spLocks noChangeArrowheads="1"/>
            </p:cNvSpPr>
            <p:nvPr/>
          </p:nvSpPr>
          <p:spPr bwMode="auto">
            <a:xfrm>
              <a:off x="120" y="652"/>
              <a:ext cx="28" cy="1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defTabSz="1072866"/>
              <a:r>
                <a:rPr lang="it-IT" sz="1500" dirty="0" smtClean="0">
                  <a:solidFill>
                    <a:srgbClr val="000000"/>
                  </a:solidFill>
                  <a:latin typeface="Times New Roman" pitchFamily="18" charset="0"/>
                  <a:cs typeface="Arial" pitchFamily="34" charset="0"/>
                </a:rPr>
                <a:t> </a:t>
              </a:r>
              <a:endParaRPr lang="it-IT" sz="2100" dirty="0" smtClean="0">
                <a:latin typeface="Arial" pitchFamily="34" charset="0"/>
                <a:cs typeface="Arial" pitchFamily="34" charset="0"/>
              </a:endParaRPr>
            </a:p>
          </p:txBody>
        </p:sp>
        <p:grpSp>
          <p:nvGrpSpPr>
            <p:cNvPr id="3" name="Group 457"/>
            <p:cNvGrpSpPr>
              <a:grpSpLocks/>
            </p:cNvGrpSpPr>
            <p:nvPr/>
          </p:nvGrpSpPr>
          <p:grpSpPr bwMode="auto">
            <a:xfrm>
              <a:off x="453" y="678"/>
              <a:ext cx="4524" cy="2255"/>
              <a:chOff x="453" y="678"/>
              <a:chExt cx="4524" cy="2255"/>
            </a:xfrm>
          </p:grpSpPr>
          <p:grpSp>
            <p:nvGrpSpPr>
              <p:cNvPr id="4" name="Group 10"/>
              <p:cNvGrpSpPr>
                <a:grpSpLocks/>
              </p:cNvGrpSpPr>
              <p:nvPr/>
            </p:nvGrpSpPr>
            <p:grpSpPr bwMode="auto">
              <a:xfrm>
                <a:off x="3611" y="1710"/>
                <a:ext cx="35" cy="27"/>
                <a:chOff x="3611" y="1710"/>
                <a:chExt cx="35" cy="27"/>
              </a:xfrm>
            </p:grpSpPr>
            <p:grpSp>
              <p:nvGrpSpPr>
                <p:cNvPr id="5" name="Group 8"/>
                <p:cNvGrpSpPr>
                  <a:grpSpLocks/>
                </p:cNvGrpSpPr>
                <p:nvPr/>
              </p:nvGrpSpPr>
              <p:grpSpPr bwMode="auto">
                <a:xfrm>
                  <a:off x="3611" y="1710"/>
                  <a:ext cx="35" cy="27"/>
                  <a:chOff x="3611" y="1710"/>
                  <a:chExt cx="35" cy="27"/>
                </a:xfrm>
              </p:grpSpPr>
              <p:sp>
                <p:nvSpPr>
                  <p:cNvPr id="1030" name="Oval 6"/>
                  <p:cNvSpPr>
                    <a:spLocks noChangeArrowheads="1"/>
                  </p:cNvSpPr>
                  <p:nvPr/>
                </p:nvSpPr>
                <p:spPr bwMode="auto">
                  <a:xfrm>
                    <a:off x="3611" y="1710"/>
                    <a:ext cx="35" cy="27"/>
                  </a:xfrm>
                  <a:prstGeom prst="ellipse">
                    <a:avLst/>
                  </a:prstGeom>
                  <a:solidFill>
                    <a:srgbClr val="FFCC00"/>
                  </a:solidFill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t-IT"/>
                  </a:p>
                </p:txBody>
              </p:sp>
              <p:sp>
                <p:nvSpPr>
                  <p:cNvPr id="1031" name="Oval 7"/>
                  <p:cNvSpPr>
                    <a:spLocks noChangeArrowheads="1"/>
                  </p:cNvSpPr>
                  <p:nvPr/>
                </p:nvSpPr>
                <p:spPr bwMode="auto">
                  <a:xfrm>
                    <a:off x="3611" y="1710"/>
                    <a:ext cx="35" cy="27"/>
                  </a:xfrm>
                  <a:prstGeom prst="ellipse">
                    <a:avLst/>
                  </a:prstGeom>
                  <a:noFill/>
                  <a:ln w="1588" cap="rnd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t-IT"/>
                  </a:p>
                </p:txBody>
              </p:sp>
            </p:grpSp>
            <p:sp>
              <p:nvSpPr>
                <p:cNvPr id="1033" name="Oval 9"/>
                <p:cNvSpPr>
                  <a:spLocks noChangeArrowheads="1"/>
                </p:cNvSpPr>
                <p:nvPr/>
              </p:nvSpPr>
              <p:spPr bwMode="auto">
                <a:xfrm>
                  <a:off x="3611" y="1710"/>
                  <a:ext cx="35" cy="27"/>
                </a:xfrm>
                <a:prstGeom prst="ellipse">
                  <a:avLst/>
                </a:prstGeom>
                <a:noFill/>
                <a:ln w="7938" cap="rnd">
                  <a:solidFill>
                    <a:srgbClr val="133B9C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t-IT"/>
                </a:p>
              </p:txBody>
            </p:sp>
          </p:grpSp>
          <p:grpSp>
            <p:nvGrpSpPr>
              <p:cNvPr id="6" name="Group 15"/>
              <p:cNvGrpSpPr>
                <a:grpSpLocks/>
              </p:cNvGrpSpPr>
              <p:nvPr/>
            </p:nvGrpSpPr>
            <p:grpSpPr bwMode="auto">
              <a:xfrm>
                <a:off x="1494" y="1965"/>
                <a:ext cx="104" cy="86"/>
                <a:chOff x="1494" y="1965"/>
                <a:chExt cx="104" cy="86"/>
              </a:xfrm>
            </p:grpSpPr>
            <p:grpSp>
              <p:nvGrpSpPr>
                <p:cNvPr id="7" name="Group 13"/>
                <p:cNvGrpSpPr>
                  <a:grpSpLocks/>
                </p:cNvGrpSpPr>
                <p:nvPr/>
              </p:nvGrpSpPr>
              <p:grpSpPr bwMode="auto">
                <a:xfrm>
                  <a:off x="1494" y="1965"/>
                  <a:ext cx="104" cy="86"/>
                  <a:chOff x="1494" y="1965"/>
                  <a:chExt cx="104" cy="86"/>
                </a:xfrm>
              </p:grpSpPr>
              <p:sp>
                <p:nvSpPr>
                  <p:cNvPr id="1035" name="Oval 11"/>
                  <p:cNvSpPr>
                    <a:spLocks noChangeArrowheads="1"/>
                  </p:cNvSpPr>
                  <p:nvPr/>
                </p:nvSpPr>
                <p:spPr bwMode="auto">
                  <a:xfrm>
                    <a:off x="1494" y="1965"/>
                    <a:ext cx="104" cy="86"/>
                  </a:xfrm>
                  <a:prstGeom prst="ellipse">
                    <a:avLst/>
                  </a:prstGeom>
                  <a:solidFill>
                    <a:srgbClr val="FF6600"/>
                  </a:solidFill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t-IT"/>
                  </a:p>
                </p:txBody>
              </p:sp>
              <p:sp>
                <p:nvSpPr>
                  <p:cNvPr id="1036" name="Oval 12"/>
                  <p:cNvSpPr>
                    <a:spLocks noChangeArrowheads="1"/>
                  </p:cNvSpPr>
                  <p:nvPr/>
                </p:nvSpPr>
                <p:spPr bwMode="auto">
                  <a:xfrm>
                    <a:off x="1494" y="1965"/>
                    <a:ext cx="104" cy="86"/>
                  </a:xfrm>
                  <a:prstGeom prst="ellipse">
                    <a:avLst/>
                  </a:prstGeom>
                  <a:noFill/>
                  <a:ln w="1588" cap="rnd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t-IT"/>
                  </a:p>
                </p:txBody>
              </p:sp>
            </p:grpSp>
            <p:sp>
              <p:nvSpPr>
                <p:cNvPr id="1038" name="Oval 14"/>
                <p:cNvSpPr>
                  <a:spLocks noChangeArrowheads="1"/>
                </p:cNvSpPr>
                <p:nvPr/>
              </p:nvSpPr>
              <p:spPr bwMode="auto">
                <a:xfrm>
                  <a:off x="1494" y="1965"/>
                  <a:ext cx="104" cy="86"/>
                </a:xfrm>
                <a:prstGeom prst="ellipse">
                  <a:avLst/>
                </a:prstGeom>
                <a:noFill/>
                <a:ln w="7938" cap="rnd">
                  <a:solidFill>
                    <a:srgbClr val="133B9C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t-IT"/>
                </a:p>
              </p:txBody>
            </p:sp>
          </p:grpSp>
          <p:grpSp>
            <p:nvGrpSpPr>
              <p:cNvPr id="8" name="Group 20"/>
              <p:cNvGrpSpPr>
                <a:grpSpLocks/>
              </p:cNvGrpSpPr>
              <p:nvPr/>
            </p:nvGrpSpPr>
            <p:grpSpPr bwMode="auto">
              <a:xfrm>
                <a:off x="1422" y="1936"/>
                <a:ext cx="71" cy="58"/>
                <a:chOff x="1422" y="1936"/>
                <a:chExt cx="71" cy="58"/>
              </a:xfrm>
            </p:grpSpPr>
            <p:grpSp>
              <p:nvGrpSpPr>
                <p:cNvPr id="9" name="Group 18"/>
                <p:cNvGrpSpPr>
                  <a:grpSpLocks/>
                </p:cNvGrpSpPr>
                <p:nvPr/>
              </p:nvGrpSpPr>
              <p:grpSpPr bwMode="auto">
                <a:xfrm>
                  <a:off x="1422" y="1936"/>
                  <a:ext cx="71" cy="58"/>
                  <a:chOff x="1422" y="1936"/>
                  <a:chExt cx="71" cy="58"/>
                </a:xfrm>
              </p:grpSpPr>
              <p:sp>
                <p:nvSpPr>
                  <p:cNvPr id="1040" name="Oval 16"/>
                  <p:cNvSpPr>
                    <a:spLocks noChangeArrowheads="1"/>
                  </p:cNvSpPr>
                  <p:nvPr/>
                </p:nvSpPr>
                <p:spPr bwMode="auto">
                  <a:xfrm>
                    <a:off x="1422" y="1936"/>
                    <a:ext cx="71" cy="58"/>
                  </a:xfrm>
                  <a:prstGeom prst="ellipse">
                    <a:avLst/>
                  </a:prstGeom>
                  <a:solidFill>
                    <a:srgbClr val="FF99CC"/>
                  </a:solidFill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t-IT"/>
                  </a:p>
                </p:txBody>
              </p:sp>
              <p:sp>
                <p:nvSpPr>
                  <p:cNvPr id="1041" name="Oval 17"/>
                  <p:cNvSpPr>
                    <a:spLocks noChangeArrowheads="1"/>
                  </p:cNvSpPr>
                  <p:nvPr/>
                </p:nvSpPr>
                <p:spPr bwMode="auto">
                  <a:xfrm>
                    <a:off x="1422" y="1936"/>
                    <a:ext cx="71" cy="58"/>
                  </a:xfrm>
                  <a:prstGeom prst="ellipse">
                    <a:avLst/>
                  </a:prstGeom>
                  <a:noFill/>
                  <a:ln w="1588" cap="rnd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t-IT"/>
                  </a:p>
                </p:txBody>
              </p:sp>
            </p:grpSp>
            <p:sp>
              <p:nvSpPr>
                <p:cNvPr id="1043" name="Oval 19"/>
                <p:cNvSpPr>
                  <a:spLocks noChangeArrowheads="1"/>
                </p:cNvSpPr>
                <p:nvPr/>
              </p:nvSpPr>
              <p:spPr bwMode="auto">
                <a:xfrm>
                  <a:off x="1422" y="1936"/>
                  <a:ext cx="71" cy="58"/>
                </a:xfrm>
                <a:prstGeom prst="ellipse">
                  <a:avLst/>
                </a:prstGeom>
                <a:noFill/>
                <a:ln w="7938" cap="rnd">
                  <a:solidFill>
                    <a:srgbClr val="133B9C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t-IT"/>
                </a:p>
              </p:txBody>
            </p:sp>
          </p:grpSp>
          <p:grpSp>
            <p:nvGrpSpPr>
              <p:cNvPr id="12" name="Group 25"/>
              <p:cNvGrpSpPr>
                <a:grpSpLocks/>
              </p:cNvGrpSpPr>
              <p:nvPr/>
            </p:nvGrpSpPr>
            <p:grpSpPr bwMode="auto">
              <a:xfrm>
                <a:off x="1458" y="1908"/>
                <a:ext cx="36" cy="28"/>
                <a:chOff x="1458" y="1908"/>
                <a:chExt cx="36" cy="28"/>
              </a:xfrm>
            </p:grpSpPr>
            <p:grpSp>
              <p:nvGrpSpPr>
                <p:cNvPr id="13" name="Group 23"/>
                <p:cNvGrpSpPr>
                  <a:grpSpLocks/>
                </p:cNvGrpSpPr>
                <p:nvPr/>
              </p:nvGrpSpPr>
              <p:grpSpPr bwMode="auto">
                <a:xfrm>
                  <a:off x="1458" y="1908"/>
                  <a:ext cx="36" cy="28"/>
                  <a:chOff x="1458" y="1908"/>
                  <a:chExt cx="36" cy="28"/>
                </a:xfrm>
              </p:grpSpPr>
              <p:sp>
                <p:nvSpPr>
                  <p:cNvPr id="1045" name="Oval 21"/>
                  <p:cNvSpPr>
                    <a:spLocks noChangeArrowheads="1"/>
                  </p:cNvSpPr>
                  <p:nvPr/>
                </p:nvSpPr>
                <p:spPr bwMode="auto">
                  <a:xfrm>
                    <a:off x="1458" y="1908"/>
                    <a:ext cx="36" cy="28"/>
                  </a:xfrm>
                  <a:prstGeom prst="ellipse">
                    <a:avLst/>
                  </a:prstGeom>
                  <a:solidFill>
                    <a:srgbClr val="FFCC00"/>
                  </a:solidFill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t-IT"/>
                  </a:p>
                </p:txBody>
              </p:sp>
              <p:sp>
                <p:nvSpPr>
                  <p:cNvPr id="1046" name="Oval 22"/>
                  <p:cNvSpPr>
                    <a:spLocks noChangeArrowheads="1"/>
                  </p:cNvSpPr>
                  <p:nvPr/>
                </p:nvSpPr>
                <p:spPr bwMode="auto">
                  <a:xfrm>
                    <a:off x="1458" y="1908"/>
                    <a:ext cx="36" cy="28"/>
                  </a:xfrm>
                  <a:prstGeom prst="ellipse">
                    <a:avLst/>
                  </a:prstGeom>
                  <a:noFill/>
                  <a:ln w="1588" cap="rnd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t-IT"/>
                  </a:p>
                </p:txBody>
              </p:sp>
            </p:grpSp>
            <p:sp>
              <p:nvSpPr>
                <p:cNvPr id="1048" name="Oval 24"/>
                <p:cNvSpPr>
                  <a:spLocks noChangeArrowheads="1"/>
                </p:cNvSpPr>
                <p:nvPr/>
              </p:nvSpPr>
              <p:spPr bwMode="auto">
                <a:xfrm>
                  <a:off x="1458" y="1908"/>
                  <a:ext cx="36" cy="28"/>
                </a:xfrm>
                <a:prstGeom prst="ellipse">
                  <a:avLst/>
                </a:prstGeom>
                <a:noFill/>
                <a:ln w="7938" cap="rnd">
                  <a:solidFill>
                    <a:srgbClr val="133B9C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t-IT"/>
                </a:p>
              </p:txBody>
            </p:sp>
          </p:grpSp>
          <p:grpSp>
            <p:nvGrpSpPr>
              <p:cNvPr id="14" name="Group 30"/>
              <p:cNvGrpSpPr>
                <a:grpSpLocks/>
              </p:cNvGrpSpPr>
              <p:nvPr/>
            </p:nvGrpSpPr>
            <p:grpSpPr bwMode="auto">
              <a:xfrm>
                <a:off x="2269" y="1196"/>
                <a:ext cx="71" cy="57"/>
                <a:chOff x="2269" y="1196"/>
                <a:chExt cx="71" cy="57"/>
              </a:xfrm>
            </p:grpSpPr>
            <p:grpSp>
              <p:nvGrpSpPr>
                <p:cNvPr id="15" name="Group 28"/>
                <p:cNvGrpSpPr>
                  <a:grpSpLocks/>
                </p:cNvGrpSpPr>
                <p:nvPr/>
              </p:nvGrpSpPr>
              <p:grpSpPr bwMode="auto">
                <a:xfrm>
                  <a:off x="2269" y="1196"/>
                  <a:ext cx="71" cy="57"/>
                  <a:chOff x="2269" y="1196"/>
                  <a:chExt cx="71" cy="57"/>
                </a:xfrm>
              </p:grpSpPr>
              <p:sp>
                <p:nvSpPr>
                  <p:cNvPr id="1050" name="Oval 26"/>
                  <p:cNvSpPr>
                    <a:spLocks noChangeArrowheads="1"/>
                  </p:cNvSpPr>
                  <p:nvPr/>
                </p:nvSpPr>
                <p:spPr bwMode="auto">
                  <a:xfrm>
                    <a:off x="2269" y="1196"/>
                    <a:ext cx="71" cy="57"/>
                  </a:xfrm>
                  <a:prstGeom prst="ellipse">
                    <a:avLst/>
                  </a:prstGeom>
                  <a:solidFill>
                    <a:srgbClr val="FF99CC"/>
                  </a:solidFill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t-IT"/>
                  </a:p>
                </p:txBody>
              </p:sp>
              <p:sp>
                <p:nvSpPr>
                  <p:cNvPr id="1051" name="Oval 27"/>
                  <p:cNvSpPr>
                    <a:spLocks noChangeArrowheads="1"/>
                  </p:cNvSpPr>
                  <p:nvPr/>
                </p:nvSpPr>
                <p:spPr bwMode="auto">
                  <a:xfrm>
                    <a:off x="2269" y="1196"/>
                    <a:ext cx="71" cy="57"/>
                  </a:xfrm>
                  <a:prstGeom prst="ellipse">
                    <a:avLst/>
                  </a:prstGeom>
                  <a:noFill/>
                  <a:ln w="1588" cap="rnd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t-IT"/>
                  </a:p>
                </p:txBody>
              </p:sp>
            </p:grpSp>
            <p:sp>
              <p:nvSpPr>
                <p:cNvPr id="1053" name="Oval 29"/>
                <p:cNvSpPr>
                  <a:spLocks noChangeArrowheads="1"/>
                </p:cNvSpPr>
                <p:nvPr/>
              </p:nvSpPr>
              <p:spPr bwMode="auto">
                <a:xfrm>
                  <a:off x="2269" y="1196"/>
                  <a:ext cx="71" cy="57"/>
                </a:xfrm>
                <a:prstGeom prst="ellipse">
                  <a:avLst/>
                </a:prstGeom>
                <a:noFill/>
                <a:ln w="7938" cap="rnd">
                  <a:solidFill>
                    <a:srgbClr val="133B9C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t-IT"/>
                </a:p>
              </p:txBody>
            </p:sp>
          </p:grpSp>
          <p:grpSp>
            <p:nvGrpSpPr>
              <p:cNvPr id="16" name="Group 35"/>
              <p:cNvGrpSpPr>
                <a:grpSpLocks/>
              </p:cNvGrpSpPr>
              <p:nvPr/>
            </p:nvGrpSpPr>
            <p:grpSpPr bwMode="auto">
              <a:xfrm>
                <a:off x="2269" y="1224"/>
                <a:ext cx="37" cy="28"/>
                <a:chOff x="2269" y="1224"/>
                <a:chExt cx="37" cy="28"/>
              </a:xfrm>
            </p:grpSpPr>
            <p:grpSp>
              <p:nvGrpSpPr>
                <p:cNvPr id="17" name="Group 33"/>
                <p:cNvGrpSpPr>
                  <a:grpSpLocks/>
                </p:cNvGrpSpPr>
                <p:nvPr/>
              </p:nvGrpSpPr>
              <p:grpSpPr bwMode="auto">
                <a:xfrm>
                  <a:off x="2269" y="1224"/>
                  <a:ext cx="37" cy="28"/>
                  <a:chOff x="2269" y="1224"/>
                  <a:chExt cx="37" cy="28"/>
                </a:xfrm>
              </p:grpSpPr>
              <p:sp>
                <p:nvSpPr>
                  <p:cNvPr id="1055" name="Oval 31"/>
                  <p:cNvSpPr>
                    <a:spLocks noChangeArrowheads="1"/>
                  </p:cNvSpPr>
                  <p:nvPr/>
                </p:nvSpPr>
                <p:spPr bwMode="auto">
                  <a:xfrm>
                    <a:off x="2269" y="1224"/>
                    <a:ext cx="37" cy="28"/>
                  </a:xfrm>
                  <a:prstGeom prst="ellipse">
                    <a:avLst/>
                  </a:prstGeom>
                  <a:solidFill>
                    <a:srgbClr val="FFCC00"/>
                  </a:solidFill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t-IT"/>
                  </a:p>
                </p:txBody>
              </p:sp>
              <p:sp>
                <p:nvSpPr>
                  <p:cNvPr id="1056" name="Oval 32"/>
                  <p:cNvSpPr>
                    <a:spLocks noChangeArrowheads="1"/>
                  </p:cNvSpPr>
                  <p:nvPr/>
                </p:nvSpPr>
                <p:spPr bwMode="auto">
                  <a:xfrm>
                    <a:off x="2269" y="1224"/>
                    <a:ext cx="37" cy="28"/>
                  </a:xfrm>
                  <a:prstGeom prst="ellipse">
                    <a:avLst/>
                  </a:prstGeom>
                  <a:noFill/>
                  <a:ln w="1588" cap="rnd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t-IT"/>
                  </a:p>
                </p:txBody>
              </p:sp>
            </p:grpSp>
            <p:sp>
              <p:nvSpPr>
                <p:cNvPr id="1058" name="Oval 34"/>
                <p:cNvSpPr>
                  <a:spLocks noChangeArrowheads="1"/>
                </p:cNvSpPr>
                <p:nvPr/>
              </p:nvSpPr>
              <p:spPr bwMode="auto">
                <a:xfrm>
                  <a:off x="2269" y="1224"/>
                  <a:ext cx="37" cy="28"/>
                </a:xfrm>
                <a:prstGeom prst="ellipse">
                  <a:avLst/>
                </a:prstGeom>
                <a:noFill/>
                <a:ln w="7938" cap="rnd">
                  <a:solidFill>
                    <a:srgbClr val="133B9C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t-IT"/>
                </a:p>
              </p:txBody>
            </p:sp>
          </p:grpSp>
          <p:grpSp>
            <p:nvGrpSpPr>
              <p:cNvPr id="18" name="Group 40"/>
              <p:cNvGrpSpPr>
                <a:grpSpLocks/>
              </p:cNvGrpSpPr>
              <p:nvPr/>
            </p:nvGrpSpPr>
            <p:grpSpPr bwMode="auto">
              <a:xfrm>
                <a:off x="3859" y="2079"/>
                <a:ext cx="106" cy="86"/>
                <a:chOff x="3859" y="2079"/>
                <a:chExt cx="106" cy="86"/>
              </a:xfrm>
            </p:grpSpPr>
            <p:grpSp>
              <p:nvGrpSpPr>
                <p:cNvPr id="19" name="Group 38"/>
                <p:cNvGrpSpPr>
                  <a:grpSpLocks/>
                </p:cNvGrpSpPr>
                <p:nvPr/>
              </p:nvGrpSpPr>
              <p:grpSpPr bwMode="auto">
                <a:xfrm>
                  <a:off x="3859" y="2079"/>
                  <a:ext cx="106" cy="86"/>
                  <a:chOff x="3859" y="2079"/>
                  <a:chExt cx="106" cy="86"/>
                </a:xfrm>
              </p:grpSpPr>
              <p:sp>
                <p:nvSpPr>
                  <p:cNvPr id="1060" name="Oval 36"/>
                  <p:cNvSpPr>
                    <a:spLocks noChangeArrowheads="1"/>
                  </p:cNvSpPr>
                  <p:nvPr/>
                </p:nvSpPr>
                <p:spPr bwMode="auto">
                  <a:xfrm>
                    <a:off x="3859" y="2079"/>
                    <a:ext cx="106" cy="86"/>
                  </a:xfrm>
                  <a:prstGeom prst="ellipse">
                    <a:avLst/>
                  </a:prstGeom>
                  <a:solidFill>
                    <a:srgbClr val="FF6600"/>
                  </a:solidFill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t-IT"/>
                  </a:p>
                </p:txBody>
              </p:sp>
              <p:sp>
                <p:nvSpPr>
                  <p:cNvPr id="1061" name="Oval 37"/>
                  <p:cNvSpPr>
                    <a:spLocks noChangeArrowheads="1"/>
                  </p:cNvSpPr>
                  <p:nvPr/>
                </p:nvSpPr>
                <p:spPr bwMode="auto">
                  <a:xfrm>
                    <a:off x="3859" y="2079"/>
                    <a:ext cx="106" cy="86"/>
                  </a:xfrm>
                  <a:prstGeom prst="ellipse">
                    <a:avLst/>
                  </a:prstGeom>
                  <a:noFill/>
                  <a:ln w="1588" cap="rnd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t-IT"/>
                  </a:p>
                </p:txBody>
              </p:sp>
            </p:grpSp>
            <p:sp>
              <p:nvSpPr>
                <p:cNvPr id="1063" name="Oval 39"/>
                <p:cNvSpPr>
                  <a:spLocks noChangeArrowheads="1"/>
                </p:cNvSpPr>
                <p:nvPr/>
              </p:nvSpPr>
              <p:spPr bwMode="auto">
                <a:xfrm>
                  <a:off x="3859" y="2079"/>
                  <a:ext cx="106" cy="86"/>
                </a:xfrm>
                <a:prstGeom prst="ellipse">
                  <a:avLst/>
                </a:prstGeom>
                <a:noFill/>
                <a:ln w="7938" cap="rnd">
                  <a:solidFill>
                    <a:srgbClr val="133B9C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t-IT"/>
                </a:p>
              </p:txBody>
            </p:sp>
          </p:grpSp>
          <p:grpSp>
            <p:nvGrpSpPr>
              <p:cNvPr id="20" name="Group 45"/>
              <p:cNvGrpSpPr>
                <a:grpSpLocks/>
              </p:cNvGrpSpPr>
              <p:nvPr/>
            </p:nvGrpSpPr>
            <p:grpSpPr bwMode="auto">
              <a:xfrm>
                <a:off x="3929" y="2109"/>
                <a:ext cx="71" cy="57"/>
                <a:chOff x="3929" y="2109"/>
                <a:chExt cx="71" cy="57"/>
              </a:xfrm>
            </p:grpSpPr>
            <p:grpSp>
              <p:nvGrpSpPr>
                <p:cNvPr id="21" name="Group 43"/>
                <p:cNvGrpSpPr>
                  <a:grpSpLocks/>
                </p:cNvGrpSpPr>
                <p:nvPr/>
              </p:nvGrpSpPr>
              <p:grpSpPr bwMode="auto">
                <a:xfrm>
                  <a:off x="3929" y="2109"/>
                  <a:ext cx="71" cy="57"/>
                  <a:chOff x="3929" y="2109"/>
                  <a:chExt cx="71" cy="57"/>
                </a:xfrm>
              </p:grpSpPr>
              <p:sp>
                <p:nvSpPr>
                  <p:cNvPr id="1065" name="Oval 41"/>
                  <p:cNvSpPr>
                    <a:spLocks noChangeArrowheads="1"/>
                  </p:cNvSpPr>
                  <p:nvPr/>
                </p:nvSpPr>
                <p:spPr bwMode="auto">
                  <a:xfrm>
                    <a:off x="3929" y="2109"/>
                    <a:ext cx="71" cy="57"/>
                  </a:xfrm>
                  <a:prstGeom prst="ellipse">
                    <a:avLst/>
                  </a:prstGeom>
                  <a:solidFill>
                    <a:srgbClr val="FF99CC"/>
                  </a:solidFill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t-IT"/>
                  </a:p>
                </p:txBody>
              </p:sp>
              <p:sp>
                <p:nvSpPr>
                  <p:cNvPr id="1066" name="Oval 42"/>
                  <p:cNvSpPr>
                    <a:spLocks noChangeArrowheads="1"/>
                  </p:cNvSpPr>
                  <p:nvPr/>
                </p:nvSpPr>
                <p:spPr bwMode="auto">
                  <a:xfrm>
                    <a:off x="3929" y="2109"/>
                    <a:ext cx="71" cy="57"/>
                  </a:xfrm>
                  <a:prstGeom prst="ellipse">
                    <a:avLst/>
                  </a:prstGeom>
                  <a:noFill/>
                  <a:ln w="1588" cap="rnd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t-IT"/>
                  </a:p>
                </p:txBody>
              </p:sp>
            </p:grpSp>
            <p:sp>
              <p:nvSpPr>
                <p:cNvPr id="1068" name="Oval 44"/>
                <p:cNvSpPr>
                  <a:spLocks noChangeArrowheads="1"/>
                </p:cNvSpPr>
                <p:nvPr/>
              </p:nvSpPr>
              <p:spPr bwMode="auto">
                <a:xfrm>
                  <a:off x="3929" y="2109"/>
                  <a:ext cx="71" cy="57"/>
                </a:xfrm>
                <a:prstGeom prst="ellipse">
                  <a:avLst/>
                </a:prstGeom>
                <a:noFill/>
                <a:ln w="7938" cap="rnd">
                  <a:solidFill>
                    <a:srgbClr val="133B9C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t-IT"/>
                </a:p>
              </p:txBody>
            </p:sp>
          </p:grpSp>
          <p:grpSp>
            <p:nvGrpSpPr>
              <p:cNvPr id="22" name="Group 50"/>
              <p:cNvGrpSpPr>
                <a:grpSpLocks/>
              </p:cNvGrpSpPr>
              <p:nvPr/>
            </p:nvGrpSpPr>
            <p:grpSpPr bwMode="auto">
              <a:xfrm>
                <a:off x="4071" y="2023"/>
                <a:ext cx="35" cy="28"/>
                <a:chOff x="4071" y="2023"/>
                <a:chExt cx="35" cy="28"/>
              </a:xfrm>
            </p:grpSpPr>
            <p:grpSp>
              <p:nvGrpSpPr>
                <p:cNvPr id="23" name="Group 48"/>
                <p:cNvGrpSpPr>
                  <a:grpSpLocks/>
                </p:cNvGrpSpPr>
                <p:nvPr/>
              </p:nvGrpSpPr>
              <p:grpSpPr bwMode="auto">
                <a:xfrm>
                  <a:off x="4071" y="2023"/>
                  <a:ext cx="35" cy="28"/>
                  <a:chOff x="4071" y="2023"/>
                  <a:chExt cx="35" cy="28"/>
                </a:xfrm>
              </p:grpSpPr>
              <p:sp>
                <p:nvSpPr>
                  <p:cNvPr id="1070" name="Oval 46"/>
                  <p:cNvSpPr>
                    <a:spLocks noChangeArrowheads="1"/>
                  </p:cNvSpPr>
                  <p:nvPr/>
                </p:nvSpPr>
                <p:spPr bwMode="auto">
                  <a:xfrm>
                    <a:off x="4071" y="2023"/>
                    <a:ext cx="35" cy="28"/>
                  </a:xfrm>
                  <a:prstGeom prst="ellipse">
                    <a:avLst/>
                  </a:prstGeom>
                  <a:solidFill>
                    <a:srgbClr val="FFCC00"/>
                  </a:solidFill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t-IT"/>
                  </a:p>
                </p:txBody>
              </p:sp>
              <p:sp>
                <p:nvSpPr>
                  <p:cNvPr id="1071" name="Oval 47"/>
                  <p:cNvSpPr>
                    <a:spLocks noChangeArrowheads="1"/>
                  </p:cNvSpPr>
                  <p:nvPr/>
                </p:nvSpPr>
                <p:spPr bwMode="auto">
                  <a:xfrm>
                    <a:off x="4071" y="2023"/>
                    <a:ext cx="35" cy="28"/>
                  </a:xfrm>
                  <a:prstGeom prst="ellipse">
                    <a:avLst/>
                  </a:prstGeom>
                  <a:noFill/>
                  <a:ln w="1588" cap="rnd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t-IT"/>
                  </a:p>
                </p:txBody>
              </p:sp>
            </p:grpSp>
            <p:sp>
              <p:nvSpPr>
                <p:cNvPr id="1073" name="Oval 49"/>
                <p:cNvSpPr>
                  <a:spLocks noChangeArrowheads="1"/>
                </p:cNvSpPr>
                <p:nvPr/>
              </p:nvSpPr>
              <p:spPr bwMode="auto">
                <a:xfrm>
                  <a:off x="4071" y="2023"/>
                  <a:ext cx="35" cy="28"/>
                </a:xfrm>
                <a:prstGeom prst="ellipse">
                  <a:avLst/>
                </a:prstGeom>
                <a:noFill/>
                <a:ln w="7938" cap="rnd">
                  <a:solidFill>
                    <a:srgbClr val="133B9C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t-IT"/>
                </a:p>
              </p:txBody>
            </p:sp>
          </p:grpSp>
          <p:grpSp>
            <p:nvGrpSpPr>
              <p:cNvPr id="24" name="Group 55"/>
              <p:cNvGrpSpPr>
                <a:grpSpLocks/>
              </p:cNvGrpSpPr>
              <p:nvPr/>
            </p:nvGrpSpPr>
            <p:grpSpPr bwMode="auto">
              <a:xfrm>
                <a:off x="2658" y="1538"/>
                <a:ext cx="141" cy="113"/>
                <a:chOff x="2658" y="1538"/>
                <a:chExt cx="141" cy="113"/>
              </a:xfrm>
            </p:grpSpPr>
            <p:grpSp>
              <p:nvGrpSpPr>
                <p:cNvPr id="25" name="Group 53"/>
                <p:cNvGrpSpPr>
                  <a:grpSpLocks/>
                </p:cNvGrpSpPr>
                <p:nvPr/>
              </p:nvGrpSpPr>
              <p:grpSpPr bwMode="auto">
                <a:xfrm>
                  <a:off x="2658" y="1538"/>
                  <a:ext cx="141" cy="113"/>
                  <a:chOff x="2658" y="1538"/>
                  <a:chExt cx="141" cy="113"/>
                </a:xfrm>
              </p:grpSpPr>
              <p:sp>
                <p:nvSpPr>
                  <p:cNvPr id="1075" name="Oval 51"/>
                  <p:cNvSpPr>
                    <a:spLocks noChangeArrowheads="1"/>
                  </p:cNvSpPr>
                  <p:nvPr/>
                </p:nvSpPr>
                <p:spPr bwMode="auto">
                  <a:xfrm>
                    <a:off x="2658" y="1538"/>
                    <a:ext cx="141" cy="113"/>
                  </a:xfrm>
                  <a:prstGeom prst="ellipse">
                    <a:avLst/>
                  </a:prstGeom>
                  <a:solidFill>
                    <a:srgbClr val="FF0000"/>
                  </a:solidFill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t-IT"/>
                  </a:p>
                </p:txBody>
              </p:sp>
              <p:sp>
                <p:nvSpPr>
                  <p:cNvPr id="1076" name="Oval 52"/>
                  <p:cNvSpPr>
                    <a:spLocks noChangeArrowheads="1"/>
                  </p:cNvSpPr>
                  <p:nvPr/>
                </p:nvSpPr>
                <p:spPr bwMode="auto">
                  <a:xfrm>
                    <a:off x="2658" y="1538"/>
                    <a:ext cx="141" cy="113"/>
                  </a:xfrm>
                  <a:prstGeom prst="ellipse">
                    <a:avLst/>
                  </a:prstGeom>
                  <a:noFill/>
                  <a:ln w="1588" cap="rnd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t-IT"/>
                  </a:p>
                </p:txBody>
              </p:sp>
            </p:grpSp>
            <p:sp>
              <p:nvSpPr>
                <p:cNvPr id="1078" name="Oval 54"/>
                <p:cNvSpPr>
                  <a:spLocks noChangeArrowheads="1"/>
                </p:cNvSpPr>
                <p:nvPr/>
              </p:nvSpPr>
              <p:spPr bwMode="auto">
                <a:xfrm>
                  <a:off x="2658" y="1538"/>
                  <a:ext cx="141" cy="113"/>
                </a:xfrm>
                <a:prstGeom prst="ellipse">
                  <a:avLst/>
                </a:prstGeom>
                <a:noFill/>
                <a:ln w="7938" cap="rnd">
                  <a:solidFill>
                    <a:srgbClr val="133B9C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t-IT"/>
                </a:p>
              </p:txBody>
            </p:sp>
          </p:grpSp>
          <p:grpSp>
            <p:nvGrpSpPr>
              <p:cNvPr id="26" name="Group 60"/>
              <p:cNvGrpSpPr>
                <a:grpSpLocks/>
              </p:cNvGrpSpPr>
              <p:nvPr/>
            </p:nvGrpSpPr>
            <p:grpSpPr bwMode="auto">
              <a:xfrm>
                <a:off x="2695" y="1538"/>
                <a:ext cx="104" cy="85"/>
                <a:chOff x="2695" y="1538"/>
                <a:chExt cx="104" cy="85"/>
              </a:xfrm>
            </p:grpSpPr>
            <p:grpSp>
              <p:nvGrpSpPr>
                <p:cNvPr id="27" name="Group 58"/>
                <p:cNvGrpSpPr>
                  <a:grpSpLocks/>
                </p:cNvGrpSpPr>
                <p:nvPr/>
              </p:nvGrpSpPr>
              <p:grpSpPr bwMode="auto">
                <a:xfrm>
                  <a:off x="2695" y="1538"/>
                  <a:ext cx="104" cy="85"/>
                  <a:chOff x="2695" y="1538"/>
                  <a:chExt cx="104" cy="85"/>
                </a:xfrm>
              </p:grpSpPr>
              <p:sp>
                <p:nvSpPr>
                  <p:cNvPr id="1080" name="Oval 56"/>
                  <p:cNvSpPr>
                    <a:spLocks noChangeArrowheads="1"/>
                  </p:cNvSpPr>
                  <p:nvPr/>
                </p:nvSpPr>
                <p:spPr bwMode="auto">
                  <a:xfrm>
                    <a:off x="2695" y="1538"/>
                    <a:ext cx="104" cy="85"/>
                  </a:xfrm>
                  <a:prstGeom prst="ellipse">
                    <a:avLst/>
                  </a:prstGeom>
                  <a:solidFill>
                    <a:srgbClr val="FF6600"/>
                  </a:solidFill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t-IT"/>
                  </a:p>
                </p:txBody>
              </p:sp>
              <p:sp>
                <p:nvSpPr>
                  <p:cNvPr id="1081" name="Oval 57"/>
                  <p:cNvSpPr>
                    <a:spLocks noChangeArrowheads="1"/>
                  </p:cNvSpPr>
                  <p:nvPr/>
                </p:nvSpPr>
                <p:spPr bwMode="auto">
                  <a:xfrm>
                    <a:off x="2695" y="1538"/>
                    <a:ext cx="104" cy="85"/>
                  </a:xfrm>
                  <a:prstGeom prst="ellipse">
                    <a:avLst/>
                  </a:prstGeom>
                  <a:noFill/>
                  <a:ln w="1588" cap="rnd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t-IT"/>
                  </a:p>
                </p:txBody>
              </p:sp>
            </p:grpSp>
            <p:sp>
              <p:nvSpPr>
                <p:cNvPr id="1083" name="Oval 59"/>
                <p:cNvSpPr>
                  <a:spLocks noChangeArrowheads="1"/>
                </p:cNvSpPr>
                <p:nvPr/>
              </p:nvSpPr>
              <p:spPr bwMode="auto">
                <a:xfrm>
                  <a:off x="2695" y="1538"/>
                  <a:ext cx="104" cy="85"/>
                </a:xfrm>
                <a:prstGeom prst="ellipse">
                  <a:avLst/>
                </a:prstGeom>
                <a:noFill/>
                <a:ln w="7938" cap="rnd">
                  <a:solidFill>
                    <a:srgbClr val="133B9C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t-IT"/>
                </a:p>
              </p:txBody>
            </p:sp>
          </p:grpSp>
          <p:grpSp>
            <p:nvGrpSpPr>
              <p:cNvPr id="28" name="Group 65"/>
              <p:cNvGrpSpPr>
                <a:grpSpLocks/>
              </p:cNvGrpSpPr>
              <p:nvPr/>
            </p:nvGrpSpPr>
            <p:grpSpPr bwMode="auto">
              <a:xfrm>
                <a:off x="4353" y="1452"/>
                <a:ext cx="71" cy="57"/>
                <a:chOff x="4353" y="1452"/>
                <a:chExt cx="71" cy="57"/>
              </a:xfrm>
            </p:grpSpPr>
            <p:grpSp>
              <p:nvGrpSpPr>
                <p:cNvPr id="29" name="Group 63"/>
                <p:cNvGrpSpPr>
                  <a:grpSpLocks/>
                </p:cNvGrpSpPr>
                <p:nvPr/>
              </p:nvGrpSpPr>
              <p:grpSpPr bwMode="auto">
                <a:xfrm>
                  <a:off x="4353" y="1452"/>
                  <a:ext cx="71" cy="57"/>
                  <a:chOff x="4353" y="1452"/>
                  <a:chExt cx="71" cy="57"/>
                </a:xfrm>
              </p:grpSpPr>
              <p:sp>
                <p:nvSpPr>
                  <p:cNvPr id="1085" name="Oval 61"/>
                  <p:cNvSpPr>
                    <a:spLocks noChangeArrowheads="1"/>
                  </p:cNvSpPr>
                  <p:nvPr/>
                </p:nvSpPr>
                <p:spPr bwMode="auto">
                  <a:xfrm>
                    <a:off x="4353" y="1452"/>
                    <a:ext cx="71" cy="57"/>
                  </a:xfrm>
                  <a:prstGeom prst="ellipse">
                    <a:avLst/>
                  </a:prstGeom>
                  <a:solidFill>
                    <a:srgbClr val="FF99CC"/>
                  </a:solidFill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t-IT"/>
                  </a:p>
                </p:txBody>
              </p:sp>
              <p:sp>
                <p:nvSpPr>
                  <p:cNvPr id="1086" name="Oval 62"/>
                  <p:cNvSpPr>
                    <a:spLocks noChangeArrowheads="1"/>
                  </p:cNvSpPr>
                  <p:nvPr/>
                </p:nvSpPr>
                <p:spPr bwMode="auto">
                  <a:xfrm>
                    <a:off x="4353" y="1452"/>
                    <a:ext cx="71" cy="57"/>
                  </a:xfrm>
                  <a:prstGeom prst="ellipse">
                    <a:avLst/>
                  </a:prstGeom>
                  <a:noFill/>
                  <a:ln w="1588" cap="rnd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t-IT"/>
                  </a:p>
                </p:txBody>
              </p:sp>
            </p:grpSp>
            <p:sp>
              <p:nvSpPr>
                <p:cNvPr id="1088" name="Oval 64"/>
                <p:cNvSpPr>
                  <a:spLocks noChangeArrowheads="1"/>
                </p:cNvSpPr>
                <p:nvPr/>
              </p:nvSpPr>
              <p:spPr bwMode="auto">
                <a:xfrm>
                  <a:off x="4353" y="1452"/>
                  <a:ext cx="71" cy="57"/>
                </a:xfrm>
                <a:prstGeom prst="ellipse">
                  <a:avLst/>
                </a:prstGeom>
                <a:noFill/>
                <a:ln w="7938" cap="rnd">
                  <a:solidFill>
                    <a:srgbClr val="133B9C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t-IT"/>
                </a:p>
              </p:txBody>
            </p:sp>
          </p:grpSp>
          <p:grpSp>
            <p:nvGrpSpPr>
              <p:cNvPr id="30" name="Group 70"/>
              <p:cNvGrpSpPr>
                <a:grpSpLocks/>
              </p:cNvGrpSpPr>
              <p:nvPr/>
            </p:nvGrpSpPr>
            <p:grpSpPr bwMode="auto">
              <a:xfrm>
                <a:off x="4354" y="1481"/>
                <a:ext cx="35" cy="28"/>
                <a:chOff x="4354" y="1481"/>
                <a:chExt cx="35" cy="28"/>
              </a:xfrm>
            </p:grpSpPr>
            <p:grpSp>
              <p:nvGrpSpPr>
                <p:cNvPr id="31" name="Group 68"/>
                <p:cNvGrpSpPr>
                  <a:grpSpLocks/>
                </p:cNvGrpSpPr>
                <p:nvPr/>
              </p:nvGrpSpPr>
              <p:grpSpPr bwMode="auto">
                <a:xfrm>
                  <a:off x="4354" y="1481"/>
                  <a:ext cx="35" cy="28"/>
                  <a:chOff x="4354" y="1481"/>
                  <a:chExt cx="35" cy="28"/>
                </a:xfrm>
              </p:grpSpPr>
              <p:sp>
                <p:nvSpPr>
                  <p:cNvPr id="1090" name="Oval 66"/>
                  <p:cNvSpPr>
                    <a:spLocks noChangeArrowheads="1"/>
                  </p:cNvSpPr>
                  <p:nvPr/>
                </p:nvSpPr>
                <p:spPr bwMode="auto">
                  <a:xfrm>
                    <a:off x="4354" y="1481"/>
                    <a:ext cx="35" cy="28"/>
                  </a:xfrm>
                  <a:prstGeom prst="ellipse">
                    <a:avLst/>
                  </a:prstGeom>
                  <a:solidFill>
                    <a:srgbClr val="FFCC00"/>
                  </a:solidFill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t-IT"/>
                  </a:p>
                </p:txBody>
              </p:sp>
              <p:sp>
                <p:nvSpPr>
                  <p:cNvPr id="1091" name="Oval 67"/>
                  <p:cNvSpPr>
                    <a:spLocks noChangeArrowheads="1"/>
                  </p:cNvSpPr>
                  <p:nvPr/>
                </p:nvSpPr>
                <p:spPr bwMode="auto">
                  <a:xfrm>
                    <a:off x="4354" y="1481"/>
                    <a:ext cx="35" cy="28"/>
                  </a:xfrm>
                  <a:prstGeom prst="ellipse">
                    <a:avLst/>
                  </a:prstGeom>
                  <a:noFill/>
                  <a:ln w="1588" cap="rnd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t-IT"/>
                  </a:p>
                </p:txBody>
              </p:sp>
            </p:grpSp>
            <p:sp>
              <p:nvSpPr>
                <p:cNvPr id="1093" name="Oval 69"/>
                <p:cNvSpPr>
                  <a:spLocks noChangeArrowheads="1"/>
                </p:cNvSpPr>
                <p:nvPr/>
              </p:nvSpPr>
              <p:spPr bwMode="auto">
                <a:xfrm>
                  <a:off x="4354" y="1481"/>
                  <a:ext cx="35" cy="28"/>
                </a:xfrm>
                <a:prstGeom prst="ellipse">
                  <a:avLst/>
                </a:prstGeom>
                <a:noFill/>
                <a:ln w="7938" cap="rnd">
                  <a:solidFill>
                    <a:srgbClr val="133B9C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t-IT"/>
                </a:p>
              </p:txBody>
            </p:sp>
          </p:grpSp>
          <p:grpSp>
            <p:nvGrpSpPr>
              <p:cNvPr id="1473" name="Group 75"/>
              <p:cNvGrpSpPr>
                <a:grpSpLocks/>
              </p:cNvGrpSpPr>
              <p:nvPr/>
            </p:nvGrpSpPr>
            <p:grpSpPr bwMode="auto">
              <a:xfrm>
                <a:off x="4354" y="1424"/>
                <a:ext cx="35" cy="28"/>
                <a:chOff x="4354" y="1424"/>
                <a:chExt cx="35" cy="28"/>
              </a:xfrm>
            </p:grpSpPr>
            <p:grpSp>
              <p:nvGrpSpPr>
                <p:cNvPr id="1475" name="Group 73"/>
                <p:cNvGrpSpPr>
                  <a:grpSpLocks/>
                </p:cNvGrpSpPr>
                <p:nvPr/>
              </p:nvGrpSpPr>
              <p:grpSpPr bwMode="auto">
                <a:xfrm>
                  <a:off x="4354" y="1424"/>
                  <a:ext cx="35" cy="28"/>
                  <a:chOff x="4354" y="1424"/>
                  <a:chExt cx="35" cy="28"/>
                </a:xfrm>
              </p:grpSpPr>
              <p:sp>
                <p:nvSpPr>
                  <p:cNvPr id="1095" name="Oval 71"/>
                  <p:cNvSpPr>
                    <a:spLocks noChangeArrowheads="1"/>
                  </p:cNvSpPr>
                  <p:nvPr/>
                </p:nvSpPr>
                <p:spPr bwMode="auto">
                  <a:xfrm>
                    <a:off x="4354" y="1424"/>
                    <a:ext cx="35" cy="28"/>
                  </a:xfrm>
                  <a:prstGeom prst="ellipse">
                    <a:avLst/>
                  </a:prstGeom>
                  <a:solidFill>
                    <a:srgbClr val="FFCC00"/>
                  </a:solidFill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t-IT"/>
                  </a:p>
                </p:txBody>
              </p:sp>
              <p:sp>
                <p:nvSpPr>
                  <p:cNvPr id="1096" name="Oval 72"/>
                  <p:cNvSpPr>
                    <a:spLocks noChangeArrowheads="1"/>
                  </p:cNvSpPr>
                  <p:nvPr/>
                </p:nvSpPr>
                <p:spPr bwMode="auto">
                  <a:xfrm>
                    <a:off x="4354" y="1424"/>
                    <a:ext cx="35" cy="28"/>
                  </a:xfrm>
                  <a:prstGeom prst="ellipse">
                    <a:avLst/>
                  </a:prstGeom>
                  <a:noFill/>
                  <a:ln w="1588" cap="rnd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t-IT"/>
                  </a:p>
                </p:txBody>
              </p:sp>
            </p:grpSp>
            <p:sp>
              <p:nvSpPr>
                <p:cNvPr id="1098" name="Oval 74"/>
                <p:cNvSpPr>
                  <a:spLocks noChangeArrowheads="1"/>
                </p:cNvSpPr>
                <p:nvPr/>
              </p:nvSpPr>
              <p:spPr bwMode="auto">
                <a:xfrm>
                  <a:off x="4354" y="1424"/>
                  <a:ext cx="35" cy="28"/>
                </a:xfrm>
                <a:prstGeom prst="ellipse">
                  <a:avLst/>
                </a:prstGeom>
                <a:noFill/>
                <a:ln w="7938" cap="rnd">
                  <a:solidFill>
                    <a:srgbClr val="133B9C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t-IT"/>
                </a:p>
              </p:txBody>
            </p:sp>
          </p:grpSp>
          <p:grpSp>
            <p:nvGrpSpPr>
              <p:cNvPr id="1478" name="Group 80"/>
              <p:cNvGrpSpPr>
                <a:grpSpLocks/>
              </p:cNvGrpSpPr>
              <p:nvPr/>
            </p:nvGrpSpPr>
            <p:grpSpPr bwMode="auto">
              <a:xfrm>
                <a:off x="4354" y="1509"/>
                <a:ext cx="35" cy="29"/>
                <a:chOff x="4354" y="1509"/>
                <a:chExt cx="35" cy="29"/>
              </a:xfrm>
            </p:grpSpPr>
            <p:grpSp>
              <p:nvGrpSpPr>
                <p:cNvPr id="1480" name="Group 78"/>
                <p:cNvGrpSpPr>
                  <a:grpSpLocks/>
                </p:cNvGrpSpPr>
                <p:nvPr/>
              </p:nvGrpSpPr>
              <p:grpSpPr bwMode="auto">
                <a:xfrm>
                  <a:off x="4354" y="1509"/>
                  <a:ext cx="35" cy="29"/>
                  <a:chOff x="4354" y="1509"/>
                  <a:chExt cx="35" cy="29"/>
                </a:xfrm>
              </p:grpSpPr>
              <p:sp>
                <p:nvSpPr>
                  <p:cNvPr id="1100" name="Oval 76"/>
                  <p:cNvSpPr>
                    <a:spLocks noChangeArrowheads="1"/>
                  </p:cNvSpPr>
                  <p:nvPr/>
                </p:nvSpPr>
                <p:spPr bwMode="auto">
                  <a:xfrm>
                    <a:off x="4354" y="1509"/>
                    <a:ext cx="35" cy="29"/>
                  </a:xfrm>
                  <a:prstGeom prst="ellipse">
                    <a:avLst/>
                  </a:prstGeom>
                  <a:solidFill>
                    <a:srgbClr val="FFCC00"/>
                  </a:solidFill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t-IT"/>
                  </a:p>
                </p:txBody>
              </p:sp>
              <p:sp>
                <p:nvSpPr>
                  <p:cNvPr id="1101" name="Oval 77"/>
                  <p:cNvSpPr>
                    <a:spLocks noChangeArrowheads="1"/>
                  </p:cNvSpPr>
                  <p:nvPr/>
                </p:nvSpPr>
                <p:spPr bwMode="auto">
                  <a:xfrm>
                    <a:off x="4354" y="1509"/>
                    <a:ext cx="35" cy="29"/>
                  </a:xfrm>
                  <a:prstGeom prst="ellipse">
                    <a:avLst/>
                  </a:prstGeom>
                  <a:noFill/>
                  <a:ln w="1588" cap="rnd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t-IT"/>
                  </a:p>
                </p:txBody>
              </p:sp>
            </p:grpSp>
            <p:sp>
              <p:nvSpPr>
                <p:cNvPr id="1103" name="Oval 79"/>
                <p:cNvSpPr>
                  <a:spLocks noChangeArrowheads="1"/>
                </p:cNvSpPr>
                <p:nvPr/>
              </p:nvSpPr>
              <p:spPr bwMode="auto">
                <a:xfrm>
                  <a:off x="4354" y="1509"/>
                  <a:ext cx="35" cy="29"/>
                </a:xfrm>
                <a:prstGeom prst="ellipse">
                  <a:avLst/>
                </a:prstGeom>
                <a:noFill/>
                <a:ln w="7938" cap="rnd">
                  <a:solidFill>
                    <a:srgbClr val="133B9C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t-IT"/>
                </a:p>
              </p:txBody>
            </p:sp>
          </p:grpSp>
          <p:grpSp>
            <p:nvGrpSpPr>
              <p:cNvPr id="1481" name="Group 85"/>
              <p:cNvGrpSpPr>
                <a:grpSpLocks/>
              </p:cNvGrpSpPr>
              <p:nvPr/>
            </p:nvGrpSpPr>
            <p:grpSpPr bwMode="auto">
              <a:xfrm>
                <a:off x="4212" y="1652"/>
                <a:ext cx="106" cy="85"/>
                <a:chOff x="4212" y="1652"/>
                <a:chExt cx="106" cy="85"/>
              </a:xfrm>
            </p:grpSpPr>
            <p:grpSp>
              <p:nvGrpSpPr>
                <p:cNvPr id="1494" name="Group 83"/>
                <p:cNvGrpSpPr>
                  <a:grpSpLocks/>
                </p:cNvGrpSpPr>
                <p:nvPr/>
              </p:nvGrpSpPr>
              <p:grpSpPr bwMode="auto">
                <a:xfrm>
                  <a:off x="4212" y="1652"/>
                  <a:ext cx="106" cy="85"/>
                  <a:chOff x="4212" y="1652"/>
                  <a:chExt cx="106" cy="85"/>
                </a:xfrm>
              </p:grpSpPr>
              <p:sp>
                <p:nvSpPr>
                  <p:cNvPr id="1105" name="Oval 81"/>
                  <p:cNvSpPr>
                    <a:spLocks noChangeArrowheads="1"/>
                  </p:cNvSpPr>
                  <p:nvPr/>
                </p:nvSpPr>
                <p:spPr bwMode="auto">
                  <a:xfrm>
                    <a:off x="4212" y="1652"/>
                    <a:ext cx="106" cy="85"/>
                  </a:xfrm>
                  <a:prstGeom prst="ellipse">
                    <a:avLst/>
                  </a:prstGeom>
                  <a:solidFill>
                    <a:srgbClr val="FF6600"/>
                  </a:solidFill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t-IT"/>
                  </a:p>
                </p:txBody>
              </p:sp>
              <p:sp>
                <p:nvSpPr>
                  <p:cNvPr id="1106" name="Oval 82"/>
                  <p:cNvSpPr>
                    <a:spLocks noChangeArrowheads="1"/>
                  </p:cNvSpPr>
                  <p:nvPr/>
                </p:nvSpPr>
                <p:spPr bwMode="auto">
                  <a:xfrm>
                    <a:off x="4212" y="1652"/>
                    <a:ext cx="106" cy="85"/>
                  </a:xfrm>
                  <a:prstGeom prst="ellipse">
                    <a:avLst/>
                  </a:prstGeom>
                  <a:noFill/>
                  <a:ln w="1588" cap="rnd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t-IT"/>
                  </a:p>
                </p:txBody>
              </p:sp>
            </p:grpSp>
            <p:sp>
              <p:nvSpPr>
                <p:cNvPr id="1108" name="Oval 84"/>
                <p:cNvSpPr>
                  <a:spLocks noChangeArrowheads="1"/>
                </p:cNvSpPr>
                <p:nvPr/>
              </p:nvSpPr>
              <p:spPr bwMode="auto">
                <a:xfrm>
                  <a:off x="4212" y="1652"/>
                  <a:ext cx="106" cy="85"/>
                </a:xfrm>
                <a:prstGeom prst="ellipse">
                  <a:avLst/>
                </a:prstGeom>
                <a:noFill/>
                <a:ln w="7938" cap="rnd">
                  <a:solidFill>
                    <a:srgbClr val="133B9C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t-IT"/>
                </a:p>
              </p:txBody>
            </p:sp>
          </p:grpSp>
          <p:grpSp>
            <p:nvGrpSpPr>
              <p:cNvPr id="1503" name="Group 90"/>
              <p:cNvGrpSpPr>
                <a:grpSpLocks/>
              </p:cNvGrpSpPr>
              <p:nvPr/>
            </p:nvGrpSpPr>
            <p:grpSpPr bwMode="auto">
              <a:xfrm>
                <a:off x="4247" y="1652"/>
                <a:ext cx="37" cy="28"/>
                <a:chOff x="4247" y="1652"/>
                <a:chExt cx="37" cy="28"/>
              </a:xfrm>
            </p:grpSpPr>
            <p:grpSp>
              <p:nvGrpSpPr>
                <p:cNvPr id="1512" name="Group 88"/>
                <p:cNvGrpSpPr>
                  <a:grpSpLocks/>
                </p:cNvGrpSpPr>
                <p:nvPr/>
              </p:nvGrpSpPr>
              <p:grpSpPr bwMode="auto">
                <a:xfrm>
                  <a:off x="4247" y="1652"/>
                  <a:ext cx="37" cy="28"/>
                  <a:chOff x="4247" y="1652"/>
                  <a:chExt cx="37" cy="28"/>
                </a:xfrm>
              </p:grpSpPr>
              <p:sp>
                <p:nvSpPr>
                  <p:cNvPr id="1110" name="Oval 86"/>
                  <p:cNvSpPr>
                    <a:spLocks noChangeArrowheads="1"/>
                  </p:cNvSpPr>
                  <p:nvPr/>
                </p:nvSpPr>
                <p:spPr bwMode="auto">
                  <a:xfrm>
                    <a:off x="4247" y="1652"/>
                    <a:ext cx="37" cy="28"/>
                  </a:xfrm>
                  <a:prstGeom prst="ellipse">
                    <a:avLst/>
                  </a:prstGeom>
                  <a:solidFill>
                    <a:srgbClr val="FFCC00"/>
                  </a:solidFill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t-IT"/>
                  </a:p>
                </p:txBody>
              </p:sp>
              <p:sp>
                <p:nvSpPr>
                  <p:cNvPr id="1111" name="Oval 87"/>
                  <p:cNvSpPr>
                    <a:spLocks noChangeArrowheads="1"/>
                  </p:cNvSpPr>
                  <p:nvPr/>
                </p:nvSpPr>
                <p:spPr bwMode="auto">
                  <a:xfrm>
                    <a:off x="4247" y="1652"/>
                    <a:ext cx="37" cy="28"/>
                  </a:xfrm>
                  <a:prstGeom prst="ellipse">
                    <a:avLst/>
                  </a:prstGeom>
                  <a:noFill/>
                  <a:ln w="1588" cap="rnd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t-IT"/>
                  </a:p>
                </p:txBody>
              </p:sp>
            </p:grpSp>
            <p:sp>
              <p:nvSpPr>
                <p:cNvPr id="1113" name="Oval 89"/>
                <p:cNvSpPr>
                  <a:spLocks noChangeArrowheads="1"/>
                </p:cNvSpPr>
                <p:nvPr/>
              </p:nvSpPr>
              <p:spPr bwMode="auto">
                <a:xfrm>
                  <a:off x="4247" y="1652"/>
                  <a:ext cx="37" cy="28"/>
                </a:xfrm>
                <a:prstGeom prst="ellipse">
                  <a:avLst/>
                </a:prstGeom>
                <a:noFill/>
                <a:ln w="7938" cap="rnd">
                  <a:solidFill>
                    <a:srgbClr val="133B9C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t-IT"/>
                </a:p>
              </p:txBody>
            </p:sp>
          </p:grpSp>
          <p:grpSp>
            <p:nvGrpSpPr>
              <p:cNvPr id="1521" name="Group 95"/>
              <p:cNvGrpSpPr>
                <a:grpSpLocks/>
              </p:cNvGrpSpPr>
              <p:nvPr/>
            </p:nvGrpSpPr>
            <p:grpSpPr bwMode="auto">
              <a:xfrm>
                <a:off x="4318" y="1565"/>
                <a:ext cx="71" cy="58"/>
                <a:chOff x="4318" y="1565"/>
                <a:chExt cx="71" cy="58"/>
              </a:xfrm>
            </p:grpSpPr>
            <p:grpSp>
              <p:nvGrpSpPr>
                <p:cNvPr id="1529" name="Group 93"/>
                <p:cNvGrpSpPr>
                  <a:grpSpLocks/>
                </p:cNvGrpSpPr>
                <p:nvPr/>
              </p:nvGrpSpPr>
              <p:grpSpPr bwMode="auto">
                <a:xfrm>
                  <a:off x="4318" y="1565"/>
                  <a:ext cx="71" cy="58"/>
                  <a:chOff x="4318" y="1565"/>
                  <a:chExt cx="71" cy="58"/>
                </a:xfrm>
              </p:grpSpPr>
              <p:sp>
                <p:nvSpPr>
                  <p:cNvPr id="1115" name="Oval 91"/>
                  <p:cNvSpPr>
                    <a:spLocks noChangeArrowheads="1"/>
                  </p:cNvSpPr>
                  <p:nvPr/>
                </p:nvSpPr>
                <p:spPr bwMode="auto">
                  <a:xfrm>
                    <a:off x="4318" y="1565"/>
                    <a:ext cx="71" cy="58"/>
                  </a:xfrm>
                  <a:prstGeom prst="ellipse">
                    <a:avLst/>
                  </a:prstGeom>
                  <a:solidFill>
                    <a:srgbClr val="FF99CC"/>
                  </a:solidFill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t-IT"/>
                  </a:p>
                </p:txBody>
              </p:sp>
              <p:sp>
                <p:nvSpPr>
                  <p:cNvPr id="1116" name="Oval 92"/>
                  <p:cNvSpPr>
                    <a:spLocks noChangeArrowheads="1"/>
                  </p:cNvSpPr>
                  <p:nvPr/>
                </p:nvSpPr>
                <p:spPr bwMode="auto">
                  <a:xfrm>
                    <a:off x="4318" y="1565"/>
                    <a:ext cx="71" cy="58"/>
                  </a:xfrm>
                  <a:prstGeom prst="ellipse">
                    <a:avLst/>
                  </a:prstGeom>
                  <a:noFill/>
                  <a:ln w="1588" cap="rnd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t-IT"/>
                  </a:p>
                </p:txBody>
              </p:sp>
            </p:grpSp>
            <p:sp>
              <p:nvSpPr>
                <p:cNvPr id="1118" name="Oval 94"/>
                <p:cNvSpPr>
                  <a:spLocks noChangeArrowheads="1"/>
                </p:cNvSpPr>
                <p:nvPr/>
              </p:nvSpPr>
              <p:spPr bwMode="auto">
                <a:xfrm>
                  <a:off x="4318" y="1565"/>
                  <a:ext cx="71" cy="58"/>
                </a:xfrm>
                <a:prstGeom prst="ellipse">
                  <a:avLst/>
                </a:prstGeom>
                <a:noFill/>
                <a:ln w="7938" cap="rnd">
                  <a:solidFill>
                    <a:srgbClr val="133B9C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t-IT"/>
                </a:p>
              </p:txBody>
            </p:sp>
          </p:grpSp>
          <p:grpSp>
            <p:nvGrpSpPr>
              <p:cNvPr id="1531" name="Group 100"/>
              <p:cNvGrpSpPr>
                <a:grpSpLocks/>
              </p:cNvGrpSpPr>
              <p:nvPr/>
            </p:nvGrpSpPr>
            <p:grpSpPr bwMode="auto">
              <a:xfrm>
                <a:off x="4318" y="1567"/>
                <a:ext cx="36" cy="28"/>
                <a:chOff x="4318" y="1567"/>
                <a:chExt cx="36" cy="28"/>
              </a:xfrm>
            </p:grpSpPr>
            <p:grpSp>
              <p:nvGrpSpPr>
                <p:cNvPr id="1539" name="Group 98"/>
                <p:cNvGrpSpPr>
                  <a:grpSpLocks/>
                </p:cNvGrpSpPr>
                <p:nvPr/>
              </p:nvGrpSpPr>
              <p:grpSpPr bwMode="auto">
                <a:xfrm>
                  <a:off x="4318" y="1567"/>
                  <a:ext cx="36" cy="28"/>
                  <a:chOff x="4318" y="1567"/>
                  <a:chExt cx="36" cy="28"/>
                </a:xfrm>
              </p:grpSpPr>
              <p:sp>
                <p:nvSpPr>
                  <p:cNvPr id="1120" name="Oval 96"/>
                  <p:cNvSpPr>
                    <a:spLocks noChangeArrowheads="1"/>
                  </p:cNvSpPr>
                  <p:nvPr/>
                </p:nvSpPr>
                <p:spPr bwMode="auto">
                  <a:xfrm>
                    <a:off x="4318" y="1567"/>
                    <a:ext cx="36" cy="28"/>
                  </a:xfrm>
                  <a:prstGeom prst="ellipse">
                    <a:avLst/>
                  </a:prstGeom>
                  <a:solidFill>
                    <a:srgbClr val="FFCC00"/>
                  </a:solidFill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t-IT"/>
                  </a:p>
                </p:txBody>
              </p:sp>
              <p:sp>
                <p:nvSpPr>
                  <p:cNvPr id="1121" name="Oval 97"/>
                  <p:cNvSpPr>
                    <a:spLocks noChangeArrowheads="1"/>
                  </p:cNvSpPr>
                  <p:nvPr/>
                </p:nvSpPr>
                <p:spPr bwMode="auto">
                  <a:xfrm>
                    <a:off x="4318" y="1567"/>
                    <a:ext cx="36" cy="28"/>
                  </a:xfrm>
                  <a:prstGeom prst="ellipse">
                    <a:avLst/>
                  </a:prstGeom>
                  <a:noFill/>
                  <a:ln w="1588" cap="rnd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t-IT"/>
                  </a:p>
                </p:txBody>
              </p:sp>
            </p:grpSp>
            <p:sp>
              <p:nvSpPr>
                <p:cNvPr id="1123" name="Oval 99"/>
                <p:cNvSpPr>
                  <a:spLocks noChangeArrowheads="1"/>
                </p:cNvSpPr>
                <p:nvPr/>
              </p:nvSpPr>
              <p:spPr bwMode="auto">
                <a:xfrm>
                  <a:off x="4318" y="1567"/>
                  <a:ext cx="36" cy="28"/>
                </a:xfrm>
                <a:prstGeom prst="ellipse">
                  <a:avLst/>
                </a:prstGeom>
                <a:noFill/>
                <a:ln w="7938" cap="rnd">
                  <a:solidFill>
                    <a:srgbClr val="133B9C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t-IT"/>
                </a:p>
              </p:txBody>
            </p:sp>
          </p:grpSp>
          <p:grpSp>
            <p:nvGrpSpPr>
              <p:cNvPr id="1542" name="Group 105"/>
              <p:cNvGrpSpPr>
                <a:grpSpLocks/>
              </p:cNvGrpSpPr>
              <p:nvPr/>
            </p:nvGrpSpPr>
            <p:grpSpPr bwMode="auto">
              <a:xfrm>
                <a:off x="3012" y="2023"/>
                <a:ext cx="71" cy="57"/>
                <a:chOff x="3012" y="2023"/>
                <a:chExt cx="71" cy="57"/>
              </a:xfrm>
            </p:grpSpPr>
            <p:grpSp>
              <p:nvGrpSpPr>
                <p:cNvPr id="1548" name="Group 103"/>
                <p:cNvGrpSpPr>
                  <a:grpSpLocks/>
                </p:cNvGrpSpPr>
                <p:nvPr/>
              </p:nvGrpSpPr>
              <p:grpSpPr bwMode="auto">
                <a:xfrm>
                  <a:off x="3012" y="2023"/>
                  <a:ext cx="71" cy="57"/>
                  <a:chOff x="3012" y="2023"/>
                  <a:chExt cx="71" cy="57"/>
                </a:xfrm>
              </p:grpSpPr>
              <p:sp>
                <p:nvSpPr>
                  <p:cNvPr id="1125" name="Oval 101"/>
                  <p:cNvSpPr>
                    <a:spLocks noChangeArrowheads="1"/>
                  </p:cNvSpPr>
                  <p:nvPr/>
                </p:nvSpPr>
                <p:spPr bwMode="auto">
                  <a:xfrm>
                    <a:off x="3012" y="2023"/>
                    <a:ext cx="71" cy="57"/>
                  </a:xfrm>
                  <a:prstGeom prst="ellipse">
                    <a:avLst/>
                  </a:prstGeom>
                  <a:solidFill>
                    <a:srgbClr val="FF99CC"/>
                  </a:solidFill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t-IT"/>
                  </a:p>
                </p:txBody>
              </p:sp>
              <p:sp>
                <p:nvSpPr>
                  <p:cNvPr id="1126" name="Oval 102"/>
                  <p:cNvSpPr>
                    <a:spLocks noChangeArrowheads="1"/>
                  </p:cNvSpPr>
                  <p:nvPr/>
                </p:nvSpPr>
                <p:spPr bwMode="auto">
                  <a:xfrm>
                    <a:off x="3012" y="2023"/>
                    <a:ext cx="71" cy="57"/>
                  </a:xfrm>
                  <a:prstGeom prst="ellipse">
                    <a:avLst/>
                  </a:prstGeom>
                  <a:noFill/>
                  <a:ln w="1588" cap="rnd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t-IT"/>
                  </a:p>
                </p:txBody>
              </p:sp>
            </p:grpSp>
            <p:sp>
              <p:nvSpPr>
                <p:cNvPr id="1128" name="Oval 104"/>
                <p:cNvSpPr>
                  <a:spLocks noChangeArrowheads="1"/>
                </p:cNvSpPr>
                <p:nvPr/>
              </p:nvSpPr>
              <p:spPr bwMode="auto">
                <a:xfrm>
                  <a:off x="3012" y="2023"/>
                  <a:ext cx="71" cy="57"/>
                </a:xfrm>
                <a:prstGeom prst="ellipse">
                  <a:avLst/>
                </a:prstGeom>
                <a:noFill/>
                <a:ln w="7938" cap="rnd">
                  <a:solidFill>
                    <a:srgbClr val="133B9C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t-IT"/>
                </a:p>
              </p:txBody>
            </p:sp>
          </p:grpSp>
          <p:grpSp>
            <p:nvGrpSpPr>
              <p:cNvPr id="1549" name="Group 110"/>
              <p:cNvGrpSpPr>
                <a:grpSpLocks/>
              </p:cNvGrpSpPr>
              <p:nvPr/>
            </p:nvGrpSpPr>
            <p:grpSpPr bwMode="auto">
              <a:xfrm>
                <a:off x="3012" y="2051"/>
                <a:ext cx="36" cy="28"/>
                <a:chOff x="3012" y="2051"/>
                <a:chExt cx="36" cy="28"/>
              </a:xfrm>
            </p:grpSpPr>
            <p:grpSp>
              <p:nvGrpSpPr>
                <p:cNvPr id="1551" name="Group 108"/>
                <p:cNvGrpSpPr>
                  <a:grpSpLocks/>
                </p:cNvGrpSpPr>
                <p:nvPr/>
              </p:nvGrpSpPr>
              <p:grpSpPr bwMode="auto">
                <a:xfrm>
                  <a:off x="3012" y="2051"/>
                  <a:ext cx="36" cy="28"/>
                  <a:chOff x="3012" y="2051"/>
                  <a:chExt cx="36" cy="28"/>
                </a:xfrm>
              </p:grpSpPr>
              <p:sp>
                <p:nvSpPr>
                  <p:cNvPr id="1130" name="Oval 106"/>
                  <p:cNvSpPr>
                    <a:spLocks noChangeArrowheads="1"/>
                  </p:cNvSpPr>
                  <p:nvPr/>
                </p:nvSpPr>
                <p:spPr bwMode="auto">
                  <a:xfrm>
                    <a:off x="3012" y="2051"/>
                    <a:ext cx="36" cy="28"/>
                  </a:xfrm>
                  <a:prstGeom prst="ellipse">
                    <a:avLst/>
                  </a:prstGeom>
                  <a:solidFill>
                    <a:srgbClr val="FFCC00"/>
                  </a:solidFill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t-IT"/>
                  </a:p>
                </p:txBody>
              </p:sp>
              <p:sp>
                <p:nvSpPr>
                  <p:cNvPr id="1131" name="Oval 107"/>
                  <p:cNvSpPr>
                    <a:spLocks noChangeArrowheads="1"/>
                  </p:cNvSpPr>
                  <p:nvPr/>
                </p:nvSpPr>
                <p:spPr bwMode="auto">
                  <a:xfrm>
                    <a:off x="3012" y="2051"/>
                    <a:ext cx="36" cy="28"/>
                  </a:xfrm>
                  <a:prstGeom prst="ellipse">
                    <a:avLst/>
                  </a:prstGeom>
                  <a:noFill/>
                  <a:ln w="1588" cap="rnd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t-IT"/>
                  </a:p>
                </p:txBody>
              </p:sp>
            </p:grpSp>
            <p:sp>
              <p:nvSpPr>
                <p:cNvPr id="1133" name="Oval 109"/>
                <p:cNvSpPr>
                  <a:spLocks noChangeArrowheads="1"/>
                </p:cNvSpPr>
                <p:nvPr/>
              </p:nvSpPr>
              <p:spPr bwMode="auto">
                <a:xfrm>
                  <a:off x="3012" y="2051"/>
                  <a:ext cx="36" cy="28"/>
                </a:xfrm>
                <a:prstGeom prst="ellipse">
                  <a:avLst/>
                </a:prstGeom>
                <a:noFill/>
                <a:ln w="7938" cap="rnd">
                  <a:solidFill>
                    <a:srgbClr val="133B9C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t-IT"/>
                </a:p>
              </p:txBody>
            </p:sp>
          </p:grpSp>
          <p:grpSp>
            <p:nvGrpSpPr>
              <p:cNvPr id="1553" name="Group 115"/>
              <p:cNvGrpSpPr>
                <a:grpSpLocks/>
              </p:cNvGrpSpPr>
              <p:nvPr/>
            </p:nvGrpSpPr>
            <p:grpSpPr bwMode="auto">
              <a:xfrm>
                <a:off x="1105" y="1737"/>
                <a:ext cx="140" cy="115"/>
                <a:chOff x="1105" y="1737"/>
                <a:chExt cx="140" cy="115"/>
              </a:xfrm>
            </p:grpSpPr>
            <p:grpSp>
              <p:nvGrpSpPr>
                <p:cNvPr id="1555" name="Group 113"/>
                <p:cNvGrpSpPr>
                  <a:grpSpLocks/>
                </p:cNvGrpSpPr>
                <p:nvPr/>
              </p:nvGrpSpPr>
              <p:grpSpPr bwMode="auto">
                <a:xfrm>
                  <a:off x="1105" y="1737"/>
                  <a:ext cx="140" cy="115"/>
                  <a:chOff x="1105" y="1737"/>
                  <a:chExt cx="140" cy="115"/>
                </a:xfrm>
              </p:grpSpPr>
              <p:sp>
                <p:nvSpPr>
                  <p:cNvPr id="1135" name="Oval 111"/>
                  <p:cNvSpPr>
                    <a:spLocks noChangeArrowheads="1"/>
                  </p:cNvSpPr>
                  <p:nvPr/>
                </p:nvSpPr>
                <p:spPr bwMode="auto">
                  <a:xfrm>
                    <a:off x="1105" y="1737"/>
                    <a:ext cx="140" cy="115"/>
                  </a:xfrm>
                  <a:prstGeom prst="ellipse">
                    <a:avLst/>
                  </a:prstGeom>
                  <a:solidFill>
                    <a:srgbClr val="FF0000"/>
                  </a:solidFill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t-IT"/>
                  </a:p>
                </p:txBody>
              </p:sp>
              <p:sp>
                <p:nvSpPr>
                  <p:cNvPr id="1136" name="Oval 112"/>
                  <p:cNvSpPr>
                    <a:spLocks noChangeArrowheads="1"/>
                  </p:cNvSpPr>
                  <p:nvPr/>
                </p:nvSpPr>
                <p:spPr bwMode="auto">
                  <a:xfrm>
                    <a:off x="1105" y="1737"/>
                    <a:ext cx="140" cy="115"/>
                  </a:xfrm>
                  <a:prstGeom prst="ellipse">
                    <a:avLst/>
                  </a:prstGeom>
                  <a:noFill/>
                  <a:ln w="1588" cap="rnd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t-IT"/>
                  </a:p>
                </p:txBody>
              </p:sp>
            </p:grpSp>
            <p:sp>
              <p:nvSpPr>
                <p:cNvPr id="1138" name="Oval 114"/>
                <p:cNvSpPr>
                  <a:spLocks noChangeArrowheads="1"/>
                </p:cNvSpPr>
                <p:nvPr/>
              </p:nvSpPr>
              <p:spPr bwMode="auto">
                <a:xfrm>
                  <a:off x="1105" y="1737"/>
                  <a:ext cx="140" cy="115"/>
                </a:xfrm>
                <a:prstGeom prst="ellipse">
                  <a:avLst/>
                </a:prstGeom>
                <a:noFill/>
                <a:ln w="7938" cap="rnd">
                  <a:solidFill>
                    <a:srgbClr val="133B9C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t-IT"/>
                </a:p>
              </p:txBody>
            </p:sp>
          </p:grpSp>
          <p:grpSp>
            <p:nvGrpSpPr>
              <p:cNvPr id="1560" name="Group 120"/>
              <p:cNvGrpSpPr>
                <a:grpSpLocks/>
              </p:cNvGrpSpPr>
              <p:nvPr/>
            </p:nvGrpSpPr>
            <p:grpSpPr bwMode="auto">
              <a:xfrm>
                <a:off x="1105" y="1823"/>
                <a:ext cx="35" cy="29"/>
                <a:chOff x="1105" y="1823"/>
                <a:chExt cx="35" cy="29"/>
              </a:xfrm>
            </p:grpSpPr>
            <p:grpSp>
              <p:nvGrpSpPr>
                <p:cNvPr id="1569" name="Group 118"/>
                <p:cNvGrpSpPr>
                  <a:grpSpLocks/>
                </p:cNvGrpSpPr>
                <p:nvPr/>
              </p:nvGrpSpPr>
              <p:grpSpPr bwMode="auto">
                <a:xfrm>
                  <a:off x="1105" y="1823"/>
                  <a:ext cx="35" cy="29"/>
                  <a:chOff x="1105" y="1823"/>
                  <a:chExt cx="35" cy="29"/>
                </a:xfrm>
              </p:grpSpPr>
              <p:sp>
                <p:nvSpPr>
                  <p:cNvPr id="1140" name="Oval 116"/>
                  <p:cNvSpPr>
                    <a:spLocks noChangeArrowheads="1"/>
                  </p:cNvSpPr>
                  <p:nvPr/>
                </p:nvSpPr>
                <p:spPr bwMode="auto">
                  <a:xfrm>
                    <a:off x="1105" y="1823"/>
                    <a:ext cx="35" cy="29"/>
                  </a:xfrm>
                  <a:prstGeom prst="ellipse">
                    <a:avLst/>
                  </a:prstGeom>
                  <a:solidFill>
                    <a:srgbClr val="FFCC00"/>
                  </a:solidFill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t-IT"/>
                  </a:p>
                </p:txBody>
              </p:sp>
              <p:sp>
                <p:nvSpPr>
                  <p:cNvPr id="1141" name="Oval 117"/>
                  <p:cNvSpPr>
                    <a:spLocks noChangeArrowheads="1"/>
                  </p:cNvSpPr>
                  <p:nvPr/>
                </p:nvSpPr>
                <p:spPr bwMode="auto">
                  <a:xfrm>
                    <a:off x="1105" y="1823"/>
                    <a:ext cx="35" cy="29"/>
                  </a:xfrm>
                  <a:prstGeom prst="ellipse">
                    <a:avLst/>
                  </a:prstGeom>
                  <a:noFill/>
                  <a:ln w="1588" cap="rnd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t-IT"/>
                  </a:p>
                </p:txBody>
              </p:sp>
            </p:grpSp>
            <p:sp>
              <p:nvSpPr>
                <p:cNvPr id="1143" name="Oval 119"/>
                <p:cNvSpPr>
                  <a:spLocks noChangeArrowheads="1"/>
                </p:cNvSpPr>
                <p:nvPr/>
              </p:nvSpPr>
              <p:spPr bwMode="auto">
                <a:xfrm>
                  <a:off x="1105" y="1823"/>
                  <a:ext cx="35" cy="29"/>
                </a:xfrm>
                <a:prstGeom prst="ellipse">
                  <a:avLst/>
                </a:prstGeom>
                <a:noFill/>
                <a:ln w="7938" cap="rnd">
                  <a:solidFill>
                    <a:srgbClr val="133B9C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t-IT"/>
                </a:p>
              </p:txBody>
            </p:sp>
          </p:grpSp>
          <p:grpSp>
            <p:nvGrpSpPr>
              <p:cNvPr id="1578" name="Group 125"/>
              <p:cNvGrpSpPr>
                <a:grpSpLocks/>
              </p:cNvGrpSpPr>
              <p:nvPr/>
            </p:nvGrpSpPr>
            <p:grpSpPr bwMode="auto">
              <a:xfrm>
                <a:off x="1210" y="1852"/>
                <a:ext cx="36" cy="28"/>
                <a:chOff x="1210" y="1852"/>
                <a:chExt cx="36" cy="28"/>
              </a:xfrm>
            </p:grpSpPr>
            <p:grpSp>
              <p:nvGrpSpPr>
                <p:cNvPr id="1587" name="Group 123"/>
                <p:cNvGrpSpPr>
                  <a:grpSpLocks/>
                </p:cNvGrpSpPr>
                <p:nvPr/>
              </p:nvGrpSpPr>
              <p:grpSpPr bwMode="auto">
                <a:xfrm>
                  <a:off x="1210" y="1852"/>
                  <a:ext cx="36" cy="28"/>
                  <a:chOff x="1210" y="1852"/>
                  <a:chExt cx="36" cy="28"/>
                </a:xfrm>
              </p:grpSpPr>
              <p:sp>
                <p:nvSpPr>
                  <p:cNvPr id="1145" name="Oval 121"/>
                  <p:cNvSpPr>
                    <a:spLocks noChangeArrowheads="1"/>
                  </p:cNvSpPr>
                  <p:nvPr/>
                </p:nvSpPr>
                <p:spPr bwMode="auto">
                  <a:xfrm>
                    <a:off x="1210" y="1852"/>
                    <a:ext cx="36" cy="28"/>
                  </a:xfrm>
                  <a:prstGeom prst="ellipse">
                    <a:avLst/>
                  </a:prstGeom>
                  <a:solidFill>
                    <a:srgbClr val="FFCC00"/>
                  </a:solidFill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t-IT"/>
                  </a:p>
                </p:txBody>
              </p:sp>
              <p:sp>
                <p:nvSpPr>
                  <p:cNvPr id="1146" name="Oval 122"/>
                  <p:cNvSpPr>
                    <a:spLocks noChangeArrowheads="1"/>
                  </p:cNvSpPr>
                  <p:nvPr/>
                </p:nvSpPr>
                <p:spPr bwMode="auto">
                  <a:xfrm>
                    <a:off x="1210" y="1852"/>
                    <a:ext cx="36" cy="28"/>
                  </a:xfrm>
                  <a:prstGeom prst="ellipse">
                    <a:avLst/>
                  </a:prstGeom>
                  <a:noFill/>
                  <a:ln w="1588" cap="rnd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t-IT"/>
                  </a:p>
                </p:txBody>
              </p:sp>
            </p:grpSp>
            <p:sp>
              <p:nvSpPr>
                <p:cNvPr id="1148" name="Oval 124"/>
                <p:cNvSpPr>
                  <a:spLocks noChangeArrowheads="1"/>
                </p:cNvSpPr>
                <p:nvPr/>
              </p:nvSpPr>
              <p:spPr bwMode="auto">
                <a:xfrm>
                  <a:off x="1210" y="1852"/>
                  <a:ext cx="36" cy="28"/>
                </a:xfrm>
                <a:prstGeom prst="ellipse">
                  <a:avLst/>
                </a:prstGeom>
                <a:noFill/>
                <a:ln w="7938" cap="rnd">
                  <a:solidFill>
                    <a:srgbClr val="133B9C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t-IT"/>
                </a:p>
              </p:txBody>
            </p:sp>
          </p:grpSp>
          <p:grpSp>
            <p:nvGrpSpPr>
              <p:cNvPr id="1593" name="Group 130"/>
              <p:cNvGrpSpPr>
                <a:grpSpLocks/>
              </p:cNvGrpSpPr>
              <p:nvPr/>
            </p:nvGrpSpPr>
            <p:grpSpPr bwMode="auto">
              <a:xfrm>
                <a:off x="4636" y="2564"/>
                <a:ext cx="106" cy="85"/>
                <a:chOff x="4636" y="2564"/>
                <a:chExt cx="106" cy="85"/>
              </a:xfrm>
            </p:grpSpPr>
            <p:grpSp>
              <p:nvGrpSpPr>
                <p:cNvPr id="1594" name="Group 128"/>
                <p:cNvGrpSpPr>
                  <a:grpSpLocks/>
                </p:cNvGrpSpPr>
                <p:nvPr/>
              </p:nvGrpSpPr>
              <p:grpSpPr bwMode="auto">
                <a:xfrm>
                  <a:off x="4636" y="2564"/>
                  <a:ext cx="106" cy="85"/>
                  <a:chOff x="4636" y="2564"/>
                  <a:chExt cx="106" cy="85"/>
                </a:xfrm>
              </p:grpSpPr>
              <p:sp>
                <p:nvSpPr>
                  <p:cNvPr id="1150" name="Oval 126"/>
                  <p:cNvSpPr>
                    <a:spLocks noChangeArrowheads="1"/>
                  </p:cNvSpPr>
                  <p:nvPr/>
                </p:nvSpPr>
                <p:spPr bwMode="auto">
                  <a:xfrm>
                    <a:off x="4636" y="2564"/>
                    <a:ext cx="106" cy="85"/>
                  </a:xfrm>
                  <a:prstGeom prst="ellipse">
                    <a:avLst/>
                  </a:prstGeom>
                  <a:solidFill>
                    <a:srgbClr val="FF6600"/>
                  </a:solidFill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t-IT"/>
                  </a:p>
                </p:txBody>
              </p:sp>
              <p:sp>
                <p:nvSpPr>
                  <p:cNvPr id="1151" name="Oval 127"/>
                  <p:cNvSpPr>
                    <a:spLocks noChangeArrowheads="1"/>
                  </p:cNvSpPr>
                  <p:nvPr/>
                </p:nvSpPr>
                <p:spPr bwMode="auto">
                  <a:xfrm>
                    <a:off x="4636" y="2564"/>
                    <a:ext cx="106" cy="85"/>
                  </a:xfrm>
                  <a:prstGeom prst="ellipse">
                    <a:avLst/>
                  </a:prstGeom>
                  <a:noFill/>
                  <a:ln w="1588" cap="rnd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t-IT"/>
                  </a:p>
                </p:txBody>
              </p:sp>
            </p:grpSp>
            <p:sp>
              <p:nvSpPr>
                <p:cNvPr id="1153" name="Oval 129"/>
                <p:cNvSpPr>
                  <a:spLocks noChangeArrowheads="1"/>
                </p:cNvSpPr>
                <p:nvPr/>
              </p:nvSpPr>
              <p:spPr bwMode="auto">
                <a:xfrm>
                  <a:off x="4636" y="2564"/>
                  <a:ext cx="106" cy="85"/>
                </a:xfrm>
                <a:prstGeom prst="ellipse">
                  <a:avLst/>
                </a:prstGeom>
                <a:noFill/>
                <a:ln w="7938" cap="rnd">
                  <a:solidFill>
                    <a:srgbClr val="133B9C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t-IT"/>
                </a:p>
              </p:txBody>
            </p:sp>
          </p:grpSp>
          <p:grpSp>
            <p:nvGrpSpPr>
              <p:cNvPr id="1595" name="Group 135"/>
              <p:cNvGrpSpPr>
                <a:grpSpLocks/>
              </p:cNvGrpSpPr>
              <p:nvPr/>
            </p:nvGrpSpPr>
            <p:grpSpPr bwMode="auto">
              <a:xfrm>
                <a:off x="4671" y="2564"/>
                <a:ext cx="71" cy="57"/>
                <a:chOff x="4671" y="2564"/>
                <a:chExt cx="71" cy="57"/>
              </a:xfrm>
            </p:grpSpPr>
            <p:grpSp>
              <p:nvGrpSpPr>
                <p:cNvPr id="1596" name="Group 133"/>
                <p:cNvGrpSpPr>
                  <a:grpSpLocks/>
                </p:cNvGrpSpPr>
                <p:nvPr/>
              </p:nvGrpSpPr>
              <p:grpSpPr bwMode="auto">
                <a:xfrm>
                  <a:off x="4671" y="2564"/>
                  <a:ext cx="71" cy="57"/>
                  <a:chOff x="4671" y="2564"/>
                  <a:chExt cx="71" cy="57"/>
                </a:xfrm>
              </p:grpSpPr>
              <p:sp>
                <p:nvSpPr>
                  <p:cNvPr id="1155" name="Oval 131"/>
                  <p:cNvSpPr>
                    <a:spLocks noChangeArrowheads="1"/>
                  </p:cNvSpPr>
                  <p:nvPr/>
                </p:nvSpPr>
                <p:spPr bwMode="auto">
                  <a:xfrm>
                    <a:off x="4671" y="2564"/>
                    <a:ext cx="71" cy="57"/>
                  </a:xfrm>
                  <a:prstGeom prst="ellipse">
                    <a:avLst/>
                  </a:prstGeom>
                  <a:solidFill>
                    <a:srgbClr val="FF99CC"/>
                  </a:solidFill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t-IT"/>
                  </a:p>
                </p:txBody>
              </p:sp>
              <p:sp>
                <p:nvSpPr>
                  <p:cNvPr id="1156" name="Oval 132"/>
                  <p:cNvSpPr>
                    <a:spLocks noChangeArrowheads="1"/>
                  </p:cNvSpPr>
                  <p:nvPr/>
                </p:nvSpPr>
                <p:spPr bwMode="auto">
                  <a:xfrm>
                    <a:off x="4671" y="2564"/>
                    <a:ext cx="71" cy="57"/>
                  </a:xfrm>
                  <a:prstGeom prst="ellipse">
                    <a:avLst/>
                  </a:prstGeom>
                  <a:noFill/>
                  <a:ln w="1588" cap="rnd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t-IT"/>
                  </a:p>
                </p:txBody>
              </p:sp>
            </p:grpSp>
            <p:sp>
              <p:nvSpPr>
                <p:cNvPr id="1158" name="Oval 134"/>
                <p:cNvSpPr>
                  <a:spLocks noChangeArrowheads="1"/>
                </p:cNvSpPr>
                <p:nvPr/>
              </p:nvSpPr>
              <p:spPr bwMode="auto">
                <a:xfrm>
                  <a:off x="4671" y="2564"/>
                  <a:ext cx="71" cy="57"/>
                </a:xfrm>
                <a:prstGeom prst="ellipse">
                  <a:avLst/>
                </a:prstGeom>
                <a:noFill/>
                <a:ln w="7938" cap="rnd">
                  <a:solidFill>
                    <a:srgbClr val="133B9C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t-IT"/>
                </a:p>
              </p:txBody>
            </p:sp>
          </p:grpSp>
          <p:grpSp>
            <p:nvGrpSpPr>
              <p:cNvPr id="1597" name="Group 140"/>
              <p:cNvGrpSpPr>
                <a:grpSpLocks/>
              </p:cNvGrpSpPr>
              <p:nvPr/>
            </p:nvGrpSpPr>
            <p:grpSpPr bwMode="auto">
              <a:xfrm>
                <a:off x="4671" y="2565"/>
                <a:ext cx="36" cy="28"/>
                <a:chOff x="4671" y="2565"/>
                <a:chExt cx="36" cy="28"/>
              </a:xfrm>
            </p:grpSpPr>
            <p:grpSp>
              <p:nvGrpSpPr>
                <p:cNvPr id="1598" name="Group 138"/>
                <p:cNvGrpSpPr>
                  <a:grpSpLocks/>
                </p:cNvGrpSpPr>
                <p:nvPr/>
              </p:nvGrpSpPr>
              <p:grpSpPr bwMode="auto">
                <a:xfrm>
                  <a:off x="4671" y="2565"/>
                  <a:ext cx="36" cy="28"/>
                  <a:chOff x="4671" y="2565"/>
                  <a:chExt cx="36" cy="28"/>
                </a:xfrm>
              </p:grpSpPr>
              <p:sp>
                <p:nvSpPr>
                  <p:cNvPr id="1160" name="Oval 136"/>
                  <p:cNvSpPr>
                    <a:spLocks noChangeArrowheads="1"/>
                  </p:cNvSpPr>
                  <p:nvPr/>
                </p:nvSpPr>
                <p:spPr bwMode="auto">
                  <a:xfrm>
                    <a:off x="4671" y="2565"/>
                    <a:ext cx="36" cy="28"/>
                  </a:xfrm>
                  <a:prstGeom prst="ellipse">
                    <a:avLst/>
                  </a:prstGeom>
                  <a:solidFill>
                    <a:srgbClr val="FFCC00"/>
                  </a:solidFill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t-IT"/>
                  </a:p>
                </p:txBody>
              </p:sp>
              <p:sp>
                <p:nvSpPr>
                  <p:cNvPr id="1161" name="Oval 137"/>
                  <p:cNvSpPr>
                    <a:spLocks noChangeArrowheads="1"/>
                  </p:cNvSpPr>
                  <p:nvPr/>
                </p:nvSpPr>
                <p:spPr bwMode="auto">
                  <a:xfrm>
                    <a:off x="4671" y="2565"/>
                    <a:ext cx="36" cy="28"/>
                  </a:xfrm>
                  <a:prstGeom prst="ellipse">
                    <a:avLst/>
                  </a:prstGeom>
                  <a:noFill/>
                  <a:ln w="1588" cap="rnd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t-IT"/>
                  </a:p>
                </p:txBody>
              </p:sp>
            </p:grpSp>
            <p:sp>
              <p:nvSpPr>
                <p:cNvPr id="1163" name="Oval 139"/>
                <p:cNvSpPr>
                  <a:spLocks noChangeArrowheads="1"/>
                </p:cNvSpPr>
                <p:nvPr/>
              </p:nvSpPr>
              <p:spPr bwMode="auto">
                <a:xfrm>
                  <a:off x="4671" y="2565"/>
                  <a:ext cx="36" cy="28"/>
                </a:xfrm>
                <a:prstGeom prst="ellipse">
                  <a:avLst/>
                </a:prstGeom>
                <a:noFill/>
                <a:ln w="7938" cap="rnd">
                  <a:solidFill>
                    <a:srgbClr val="133B9C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t-IT"/>
                </a:p>
              </p:txBody>
            </p:sp>
          </p:grpSp>
          <p:grpSp>
            <p:nvGrpSpPr>
              <p:cNvPr id="1599" name="Group 145"/>
              <p:cNvGrpSpPr>
                <a:grpSpLocks/>
              </p:cNvGrpSpPr>
              <p:nvPr/>
            </p:nvGrpSpPr>
            <p:grpSpPr bwMode="auto">
              <a:xfrm>
                <a:off x="4706" y="2536"/>
                <a:ext cx="36" cy="28"/>
                <a:chOff x="4706" y="2536"/>
                <a:chExt cx="36" cy="28"/>
              </a:xfrm>
            </p:grpSpPr>
            <p:grpSp>
              <p:nvGrpSpPr>
                <p:cNvPr id="2785280" name="Group 143"/>
                <p:cNvGrpSpPr>
                  <a:grpSpLocks/>
                </p:cNvGrpSpPr>
                <p:nvPr/>
              </p:nvGrpSpPr>
              <p:grpSpPr bwMode="auto">
                <a:xfrm>
                  <a:off x="4706" y="2536"/>
                  <a:ext cx="36" cy="28"/>
                  <a:chOff x="4706" y="2536"/>
                  <a:chExt cx="36" cy="28"/>
                </a:xfrm>
              </p:grpSpPr>
              <p:sp>
                <p:nvSpPr>
                  <p:cNvPr id="1165" name="Oval 141"/>
                  <p:cNvSpPr>
                    <a:spLocks noChangeArrowheads="1"/>
                  </p:cNvSpPr>
                  <p:nvPr/>
                </p:nvSpPr>
                <p:spPr bwMode="auto">
                  <a:xfrm>
                    <a:off x="4706" y="2536"/>
                    <a:ext cx="36" cy="28"/>
                  </a:xfrm>
                  <a:prstGeom prst="ellipse">
                    <a:avLst/>
                  </a:prstGeom>
                  <a:solidFill>
                    <a:srgbClr val="FFCC00"/>
                  </a:solidFill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t-IT"/>
                  </a:p>
                </p:txBody>
              </p:sp>
              <p:sp>
                <p:nvSpPr>
                  <p:cNvPr id="1166" name="Oval 142"/>
                  <p:cNvSpPr>
                    <a:spLocks noChangeArrowheads="1"/>
                  </p:cNvSpPr>
                  <p:nvPr/>
                </p:nvSpPr>
                <p:spPr bwMode="auto">
                  <a:xfrm>
                    <a:off x="4706" y="2536"/>
                    <a:ext cx="36" cy="28"/>
                  </a:xfrm>
                  <a:prstGeom prst="ellipse">
                    <a:avLst/>
                  </a:prstGeom>
                  <a:noFill/>
                  <a:ln w="1588" cap="rnd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t-IT"/>
                  </a:p>
                </p:txBody>
              </p:sp>
            </p:grpSp>
            <p:sp>
              <p:nvSpPr>
                <p:cNvPr id="1168" name="Oval 144"/>
                <p:cNvSpPr>
                  <a:spLocks noChangeArrowheads="1"/>
                </p:cNvSpPr>
                <p:nvPr/>
              </p:nvSpPr>
              <p:spPr bwMode="auto">
                <a:xfrm>
                  <a:off x="4706" y="2536"/>
                  <a:ext cx="36" cy="28"/>
                </a:xfrm>
                <a:prstGeom prst="ellipse">
                  <a:avLst/>
                </a:prstGeom>
                <a:noFill/>
                <a:ln w="7938" cap="rnd">
                  <a:solidFill>
                    <a:srgbClr val="133B9C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t-IT"/>
                </a:p>
              </p:txBody>
            </p:sp>
          </p:grpSp>
          <p:grpSp>
            <p:nvGrpSpPr>
              <p:cNvPr id="2785281" name="Group 150"/>
              <p:cNvGrpSpPr>
                <a:grpSpLocks/>
              </p:cNvGrpSpPr>
              <p:nvPr/>
            </p:nvGrpSpPr>
            <p:grpSpPr bwMode="auto">
              <a:xfrm>
                <a:off x="1422" y="1908"/>
                <a:ext cx="37" cy="28"/>
                <a:chOff x="1422" y="1908"/>
                <a:chExt cx="37" cy="28"/>
              </a:xfrm>
            </p:grpSpPr>
            <p:grpSp>
              <p:nvGrpSpPr>
                <p:cNvPr id="2785282" name="Group 148"/>
                <p:cNvGrpSpPr>
                  <a:grpSpLocks/>
                </p:cNvGrpSpPr>
                <p:nvPr/>
              </p:nvGrpSpPr>
              <p:grpSpPr bwMode="auto">
                <a:xfrm>
                  <a:off x="1422" y="1908"/>
                  <a:ext cx="37" cy="28"/>
                  <a:chOff x="1422" y="1908"/>
                  <a:chExt cx="37" cy="28"/>
                </a:xfrm>
              </p:grpSpPr>
              <p:sp>
                <p:nvSpPr>
                  <p:cNvPr id="1170" name="Oval 146"/>
                  <p:cNvSpPr>
                    <a:spLocks noChangeArrowheads="1"/>
                  </p:cNvSpPr>
                  <p:nvPr/>
                </p:nvSpPr>
                <p:spPr bwMode="auto">
                  <a:xfrm>
                    <a:off x="1422" y="1908"/>
                    <a:ext cx="37" cy="28"/>
                  </a:xfrm>
                  <a:prstGeom prst="ellipse">
                    <a:avLst/>
                  </a:prstGeom>
                  <a:solidFill>
                    <a:srgbClr val="FFCC00"/>
                  </a:solidFill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t-IT"/>
                  </a:p>
                </p:txBody>
              </p:sp>
              <p:sp>
                <p:nvSpPr>
                  <p:cNvPr id="1171" name="Oval 147"/>
                  <p:cNvSpPr>
                    <a:spLocks noChangeArrowheads="1"/>
                  </p:cNvSpPr>
                  <p:nvPr/>
                </p:nvSpPr>
                <p:spPr bwMode="auto">
                  <a:xfrm>
                    <a:off x="1422" y="1908"/>
                    <a:ext cx="37" cy="28"/>
                  </a:xfrm>
                  <a:prstGeom prst="ellipse">
                    <a:avLst/>
                  </a:prstGeom>
                  <a:noFill/>
                  <a:ln w="1588" cap="rnd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t-IT"/>
                  </a:p>
                </p:txBody>
              </p:sp>
            </p:grpSp>
            <p:sp>
              <p:nvSpPr>
                <p:cNvPr id="1173" name="Oval 149"/>
                <p:cNvSpPr>
                  <a:spLocks noChangeArrowheads="1"/>
                </p:cNvSpPr>
                <p:nvPr/>
              </p:nvSpPr>
              <p:spPr bwMode="auto">
                <a:xfrm>
                  <a:off x="1422" y="1908"/>
                  <a:ext cx="37" cy="28"/>
                </a:xfrm>
                <a:prstGeom prst="ellipse">
                  <a:avLst/>
                </a:prstGeom>
                <a:noFill/>
                <a:ln w="7938" cap="rnd">
                  <a:solidFill>
                    <a:srgbClr val="133B9C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t-IT"/>
                </a:p>
              </p:txBody>
            </p:sp>
          </p:grpSp>
          <p:grpSp>
            <p:nvGrpSpPr>
              <p:cNvPr id="2785283" name="Group 155"/>
              <p:cNvGrpSpPr>
                <a:grpSpLocks/>
              </p:cNvGrpSpPr>
              <p:nvPr/>
            </p:nvGrpSpPr>
            <p:grpSpPr bwMode="auto">
              <a:xfrm>
                <a:off x="4036" y="1852"/>
                <a:ext cx="141" cy="113"/>
                <a:chOff x="4036" y="1852"/>
                <a:chExt cx="141" cy="113"/>
              </a:xfrm>
            </p:grpSpPr>
            <p:grpSp>
              <p:nvGrpSpPr>
                <p:cNvPr id="2785284" name="Group 153"/>
                <p:cNvGrpSpPr>
                  <a:grpSpLocks/>
                </p:cNvGrpSpPr>
                <p:nvPr/>
              </p:nvGrpSpPr>
              <p:grpSpPr bwMode="auto">
                <a:xfrm>
                  <a:off x="4036" y="1852"/>
                  <a:ext cx="141" cy="113"/>
                  <a:chOff x="4036" y="1852"/>
                  <a:chExt cx="141" cy="113"/>
                </a:xfrm>
              </p:grpSpPr>
              <p:sp>
                <p:nvSpPr>
                  <p:cNvPr id="1175" name="Oval 151"/>
                  <p:cNvSpPr>
                    <a:spLocks noChangeArrowheads="1"/>
                  </p:cNvSpPr>
                  <p:nvPr/>
                </p:nvSpPr>
                <p:spPr bwMode="auto">
                  <a:xfrm>
                    <a:off x="4036" y="1852"/>
                    <a:ext cx="141" cy="113"/>
                  </a:xfrm>
                  <a:prstGeom prst="ellipse">
                    <a:avLst/>
                  </a:prstGeom>
                  <a:solidFill>
                    <a:srgbClr val="FF0000"/>
                  </a:solidFill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t-IT"/>
                  </a:p>
                </p:txBody>
              </p:sp>
              <p:sp>
                <p:nvSpPr>
                  <p:cNvPr id="1176" name="Oval 152"/>
                  <p:cNvSpPr>
                    <a:spLocks noChangeArrowheads="1"/>
                  </p:cNvSpPr>
                  <p:nvPr/>
                </p:nvSpPr>
                <p:spPr bwMode="auto">
                  <a:xfrm>
                    <a:off x="4036" y="1852"/>
                    <a:ext cx="141" cy="113"/>
                  </a:xfrm>
                  <a:prstGeom prst="ellipse">
                    <a:avLst/>
                  </a:prstGeom>
                  <a:noFill/>
                  <a:ln w="1588" cap="rnd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t-IT"/>
                  </a:p>
                </p:txBody>
              </p:sp>
            </p:grpSp>
            <p:sp>
              <p:nvSpPr>
                <p:cNvPr id="1178" name="Oval 154"/>
                <p:cNvSpPr>
                  <a:spLocks noChangeArrowheads="1"/>
                </p:cNvSpPr>
                <p:nvPr/>
              </p:nvSpPr>
              <p:spPr bwMode="auto">
                <a:xfrm>
                  <a:off x="4036" y="1852"/>
                  <a:ext cx="141" cy="113"/>
                </a:xfrm>
                <a:prstGeom prst="ellipse">
                  <a:avLst/>
                </a:prstGeom>
                <a:noFill/>
                <a:ln w="7938" cap="rnd">
                  <a:solidFill>
                    <a:srgbClr val="133B9C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t-IT"/>
                </a:p>
              </p:txBody>
            </p:sp>
          </p:grpSp>
          <p:grpSp>
            <p:nvGrpSpPr>
              <p:cNvPr id="2785285" name="Group 160"/>
              <p:cNvGrpSpPr>
                <a:grpSpLocks/>
              </p:cNvGrpSpPr>
              <p:nvPr/>
            </p:nvGrpSpPr>
            <p:grpSpPr bwMode="auto">
              <a:xfrm>
                <a:off x="4036" y="1852"/>
                <a:ext cx="105" cy="84"/>
                <a:chOff x="4036" y="1852"/>
                <a:chExt cx="105" cy="84"/>
              </a:xfrm>
            </p:grpSpPr>
            <p:grpSp>
              <p:nvGrpSpPr>
                <p:cNvPr id="2785291" name="Group 158"/>
                <p:cNvGrpSpPr>
                  <a:grpSpLocks/>
                </p:cNvGrpSpPr>
                <p:nvPr/>
              </p:nvGrpSpPr>
              <p:grpSpPr bwMode="auto">
                <a:xfrm>
                  <a:off x="4036" y="1852"/>
                  <a:ext cx="105" cy="84"/>
                  <a:chOff x="4036" y="1852"/>
                  <a:chExt cx="105" cy="84"/>
                </a:xfrm>
              </p:grpSpPr>
              <p:sp>
                <p:nvSpPr>
                  <p:cNvPr id="1180" name="Oval 156"/>
                  <p:cNvSpPr>
                    <a:spLocks noChangeArrowheads="1"/>
                  </p:cNvSpPr>
                  <p:nvPr/>
                </p:nvSpPr>
                <p:spPr bwMode="auto">
                  <a:xfrm>
                    <a:off x="4036" y="1852"/>
                    <a:ext cx="105" cy="84"/>
                  </a:xfrm>
                  <a:prstGeom prst="ellipse">
                    <a:avLst/>
                  </a:prstGeom>
                  <a:solidFill>
                    <a:srgbClr val="FF6600"/>
                  </a:solidFill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t-IT"/>
                  </a:p>
                </p:txBody>
              </p:sp>
              <p:sp>
                <p:nvSpPr>
                  <p:cNvPr id="1181" name="Oval 157"/>
                  <p:cNvSpPr>
                    <a:spLocks noChangeArrowheads="1"/>
                  </p:cNvSpPr>
                  <p:nvPr/>
                </p:nvSpPr>
                <p:spPr bwMode="auto">
                  <a:xfrm>
                    <a:off x="4036" y="1852"/>
                    <a:ext cx="105" cy="84"/>
                  </a:xfrm>
                  <a:prstGeom prst="ellipse">
                    <a:avLst/>
                  </a:prstGeom>
                  <a:noFill/>
                  <a:ln w="1588" cap="rnd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t-IT"/>
                  </a:p>
                </p:txBody>
              </p:sp>
            </p:grpSp>
            <p:sp>
              <p:nvSpPr>
                <p:cNvPr id="1183" name="Oval 159"/>
                <p:cNvSpPr>
                  <a:spLocks noChangeArrowheads="1"/>
                </p:cNvSpPr>
                <p:nvPr/>
              </p:nvSpPr>
              <p:spPr bwMode="auto">
                <a:xfrm>
                  <a:off x="4036" y="1852"/>
                  <a:ext cx="105" cy="84"/>
                </a:xfrm>
                <a:prstGeom prst="ellipse">
                  <a:avLst/>
                </a:prstGeom>
                <a:noFill/>
                <a:ln w="7938" cap="rnd">
                  <a:solidFill>
                    <a:srgbClr val="133B9C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t-IT"/>
                </a:p>
              </p:txBody>
            </p:sp>
          </p:grpSp>
          <p:grpSp>
            <p:nvGrpSpPr>
              <p:cNvPr id="2785292" name="Group 165"/>
              <p:cNvGrpSpPr>
                <a:grpSpLocks/>
              </p:cNvGrpSpPr>
              <p:nvPr/>
            </p:nvGrpSpPr>
            <p:grpSpPr bwMode="auto">
              <a:xfrm>
                <a:off x="2940" y="1624"/>
                <a:ext cx="37" cy="28"/>
                <a:chOff x="2940" y="1624"/>
                <a:chExt cx="37" cy="28"/>
              </a:xfrm>
            </p:grpSpPr>
            <p:grpSp>
              <p:nvGrpSpPr>
                <p:cNvPr id="2785293" name="Group 163"/>
                <p:cNvGrpSpPr>
                  <a:grpSpLocks/>
                </p:cNvGrpSpPr>
                <p:nvPr/>
              </p:nvGrpSpPr>
              <p:grpSpPr bwMode="auto">
                <a:xfrm>
                  <a:off x="2940" y="1624"/>
                  <a:ext cx="37" cy="28"/>
                  <a:chOff x="2940" y="1624"/>
                  <a:chExt cx="37" cy="28"/>
                </a:xfrm>
              </p:grpSpPr>
              <p:sp>
                <p:nvSpPr>
                  <p:cNvPr id="1185" name="Oval 161"/>
                  <p:cNvSpPr>
                    <a:spLocks noChangeArrowheads="1"/>
                  </p:cNvSpPr>
                  <p:nvPr/>
                </p:nvSpPr>
                <p:spPr bwMode="auto">
                  <a:xfrm>
                    <a:off x="2940" y="1624"/>
                    <a:ext cx="37" cy="28"/>
                  </a:xfrm>
                  <a:prstGeom prst="ellipse">
                    <a:avLst/>
                  </a:prstGeom>
                  <a:solidFill>
                    <a:srgbClr val="FFCC00"/>
                  </a:solidFill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t-IT"/>
                  </a:p>
                </p:txBody>
              </p:sp>
              <p:sp>
                <p:nvSpPr>
                  <p:cNvPr id="1186" name="Oval 162"/>
                  <p:cNvSpPr>
                    <a:spLocks noChangeArrowheads="1"/>
                  </p:cNvSpPr>
                  <p:nvPr/>
                </p:nvSpPr>
                <p:spPr bwMode="auto">
                  <a:xfrm>
                    <a:off x="2940" y="1624"/>
                    <a:ext cx="37" cy="28"/>
                  </a:xfrm>
                  <a:prstGeom prst="ellipse">
                    <a:avLst/>
                  </a:prstGeom>
                  <a:noFill/>
                  <a:ln w="1588" cap="rnd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t-IT"/>
                  </a:p>
                </p:txBody>
              </p:sp>
            </p:grpSp>
            <p:sp>
              <p:nvSpPr>
                <p:cNvPr id="1188" name="Oval 164"/>
                <p:cNvSpPr>
                  <a:spLocks noChangeArrowheads="1"/>
                </p:cNvSpPr>
                <p:nvPr/>
              </p:nvSpPr>
              <p:spPr bwMode="auto">
                <a:xfrm>
                  <a:off x="2940" y="1624"/>
                  <a:ext cx="37" cy="28"/>
                </a:xfrm>
                <a:prstGeom prst="ellipse">
                  <a:avLst/>
                </a:prstGeom>
                <a:noFill/>
                <a:ln w="7938" cap="rnd">
                  <a:solidFill>
                    <a:srgbClr val="133B9C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t-IT"/>
                </a:p>
              </p:txBody>
            </p:sp>
          </p:grpSp>
          <p:grpSp>
            <p:nvGrpSpPr>
              <p:cNvPr id="2785294" name="Group 170"/>
              <p:cNvGrpSpPr>
                <a:grpSpLocks/>
              </p:cNvGrpSpPr>
              <p:nvPr/>
            </p:nvGrpSpPr>
            <p:grpSpPr bwMode="auto">
              <a:xfrm>
                <a:off x="1175" y="1710"/>
                <a:ext cx="106" cy="84"/>
                <a:chOff x="1175" y="1710"/>
                <a:chExt cx="106" cy="84"/>
              </a:xfrm>
            </p:grpSpPr>
            <p:grpSp>
              <p:nvGrpSpPr>
                <p:cNvPr id="2785295" name="Group 168"/>
                <p:cNvGrpSpPr>
                  <a:grpSpLocks/>
                </p:cNvGrpSpPr>
                <p:nvPr/>
              </p:nvGrpSpPr>
              <p:grpSpPr bwMode="auto">
                <a:xfrm>
                  <a:off x="1175" y="1710"/>
                  <a:ext cx="106" cy="84"/>
                  <a:chOff x="1175" y="1710"/>
                  <a:chExt cx="106" cy="84"/>
                </a:xfrm>
              </p:grpSpPr>
              <p:sp>
                <p:nvSpPr>
                  <p:cNvPr id="1190" name="Oval 166"/>
                  <p:cNvSpPr>
                    <a:spLocks noChangeArrowheads="1"/>
                  </p:cNvSpPr>
                  <p:nvPr/>
                </p:nvSpPr>
                <p:spPr bwMode="auto">
                  <a:xfrm>
                    <a:off x="1175" y="1710"/>
                    <a:ext cx="106" cy="84"/>
                  </a:xfrm>
                  <a:prstGeom prst="ellipse">
                    <a:avLst/>
                  </a:prstGeom>
                  <a:solidFill>
                    <a:srgbClr val="FF6600"/>
                  </a:solidFill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t-IT"/>
                  </a:p>
                </p:txBody>
              </p:sp>
              <p:sp>
                <p:nvSpPr>
                  <p:cNvPr id="1191" name="Oval 167"/>
                  <p:cNvSpPr>
                    <a:spLocks noChangeArrowheads="1"/>
                  </p:cNvSpPr>
                  <p:nvPr/>
                </p:nvSpPr>
                <p:spPr bwMode="auto">
                  <a:xfrm>
                    <a:off x="1175" y="1710"/>
                    <a:ext cx="106" cy="84"/>
                  </a:xfrm>
                  <a:prstGeom prst="ellipse">
                    <a:avLst/>
                  </a:prstGeom>
                  <a:noFill/>
                  <a:ln w="1588" cap="rnd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t-IT"/>
                  </a:p>
                </p:txBody>
              </p:sp>
            </p:grpSp>
            <p:sp>
              <p:nvSpPr>
                <p:cNvPr id="1193" name="Oval 169"/>
                <p:cNvSpPr>
                  <a:spLocks noChangeArrowheads="1"/>
                </p:cNvSpPr>
                <p:nvPr/>
              </p:nvSpPr>
              <p:spPr bwMode="auto">
                <a:xfrm>
                  <a:off x="1175" y="1710"/>
                  <a:ext cx="106" cy="84"/>
                </a:xfrm>
                <a:prstGeom prst="ellipse">
                  <a:avLst/>
                </a:prstGeom>
                <a:noFill/>
                <a:ln w="7938" cap="rnd">
                  <a:solidFill>
                    <a:srgbClr val="133B9C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t-IT"/>
                </a:p>
              </p:txBody>
            </p:sp>
          </p:grpSp>
          <p:grpSp>
            <p:nvGrpSpPr>
              <p:cNvPr id="2785296" name="Group 175"/>
              <p:cNvGrpSpPr>
                <a:grpSpLocks/>
              </p:cNvGrpSpPr>
              <p:nvPr/>
            </p:nvGrpSpPr>
            <p:grpSpPr bwMode="auto">
              <a:xfrm>
                <a:off x="1034" y="1567"/>
                <a:ext cx="141" cy="113"/>
                <a:chOff x="1034" y="1567"/>
                <a:chExt cx="141" cy="113"/>
              </a:xfrm>
            </p:grpSpPr>
            <p:grpSp>
              <p:nvGrpSpPr>
                <p:cNvPr id="2785297" name="Group 173"/>
                <p:cNvGrpSpPr>
                  <a:grpSpLocks/>
                </p:cNvGrpSpPr>
                <p:nvPr/>
              </p:nvGrpSpPr>
              <p:grpSpPr bwMode="auto">
                <a:xfrm>
                  <a:off x="1034" y="1567"/>
                  <a:ext cx="141" cy="113"/>
                  <a:chOff x="1034" y="1567"/>
                  <a:chExt cx="141" cy="113"/>
                </a:xfrm>
              </p:grpSpPr>
              <p:sp>
                <p:nvSpPr>
                  <p:cNvPr id="1195" name="Oval 171"/>
                  <p:cNvSpPr>
                    <a:spLocks noChangeArrowheads="1"/>
                  </p:cNvSpPr>
                  <p:nvPr/>
                </p:nvSpPr>
                <p:spPr bwMode="auto">
                  <a:xfrm>
                    <a:off x="1034" y="1567"/>
                    <a:ext cx="141" cy="113"/>
                  </a:xfrm>
                  <a:prstGeom prst="ellipse">
                    <a:avLst/>
                  </a:prstGeom>
                  <a:solidFill>
                    <a:srgbClr val="FF0000"/>
                  </a:solidFill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t-IT"/>
                  </a:p>
                </p:txBody>
              </p:sp>
              <p:sp>
                <p:nvSpPr>
                  <p:cNvPr id="1196" name="Oval 172"/>
                  <p:cNvSpPr>
                    <a:spLocks noChangeArrowheads="1"/>
                  </p:cNvSpPr>
                  <p:nvPr/>
                </p:nvSpPr>
                <p:spPr bwMode="auto">
                  <a:xfrm>
                    <a:off x="1034" y="1567"/>
                    <a:ext cx="141" cy="113"/>
                  </a:xfrm>
                  <a:prstGeom prst="ellipse">
                    <a:avLst/>
                  </a:prstGeom>
                  <a:noFill/>
                  <a:ln w="1588" cap="rnd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t-IT"/>
                  </a:p>
                </p:txBody>
              </p:sp>
            </p:grpSp>
            <p:sp>
              <p:nvSpPr>
                <p:cNvPr id="1198" name="Oval 174"/>
                <p:cNvSpPr>
                  <a:spLocks noChangeArrowheads="1"/>
                </p:cNvSpPr>
                <p:nvPr/>
              </p:nvSpPr>
              <p:spPr bwMode="auto">
                <a:xfrm>
                  <a:off x="1034" y="1567"/>
                  <a:ext cx="141" cy="113"/>
                </a:xfrm>
                <a:prstGeom prst="ellipse">
                  <a:avLst/>
                </a:prstGeom>
                <a:noFill/>
                <a:ln w="7938" cap="rnd">
                  <a:solidFill>
                    <a:srgbClr val="133B9C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t-IT"/>
                </a:p>
              </p:txBody>
            </p:sp>
          </p:grpSp>
          <p:grpSp>
            <p:nvGrpSpPr>
              <p:cNvPr id="2785298" name="Group 180"/>
              <p:cNvGrpSpPr>
                <a:grpSpLocks/>
              </p:cNvGrpSpPr>
              <p:nvPr/>
            </p:nvGrpSpPr>
            <p:grpSpPr bwMode="auto">
              <a:xfrm>
                <a:off x="1070" y="1652"/>
                <a:ext cx="105" cy="85"/>
                <a:chOff x="1070" y="1652"/>
                <a:chExt cx="105" cy="85"/>
              </a:xfrm>
            </p:grpSpPr>
            <p:grpSp>
              <p:nvGrpSpPr>
                <p:cNvPr id="2785299" name="Group 178"/>
                <p:cNvGrpSpPr>
                  <a:grpSpLocks/>
                </p:cNvGrpSpPr>
                <p:nvPr/>
              </p:nvGrpSpPr>
              <p:grpSpPr bwMode="auto">
                <a:xfrm>
                  <a:off x="1070" y="1652"/>
                  <a:ext cx="105" cy="85"/>
                  <a:chOff x="1070" y="1652"/>
                  <a:chExt cx="105" cy="85"/>
                </a:xfrm>
              </p:grpSpPr>
              <p:sp>
                <p:nvSpPr>
                  <p:cNvPr id="1200" name="Oval 176"/>
                  <p:cNvSpPr>
                    <a:spLocks noChangeArrowheads="1"/>
                  </p:cNvSpPr>
                  <p:nvPr/>
                </p:nvSpPr>
                <p:spPr bwMode="auto">
                  <a:xfrm>
                    <a:off x="1070" y="1652"/>
                    <a:ext cx="105" cy="85"/>
                  </a:xfrm>
                  <a:prstGeom prst="ellipse">
                    <a:avLst/>
                  </a:prstGeom>
                  <a:solidFill>
                    <a:srgbClr val="FF6600"/>
                  </a:solidFill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t-IT"/>
                  </a:p>
                </p:txBody>
              </p:sp>
              <p:sp>
                <p:nvSpPr>
                  <p:cNvPr id="1201" name="Oval 177"/>
                  <p:cNvSpPr>
                    <a:spLocks noChangeArrowheads="1"/>
                  </p:cNvSpPr>
                  <p:nvPr/>
                </p:nvSpPr>
                <p:spPr bwMode="auto">
                  <a:xfrm>
                    <a:off x="1070" y="1652"/>
                    <a:ext cx="105" cy="85"/>
                  </a:xfrm>
                  <a:prstGeom prst="ellipse">
                    <a:avLst/>
                  </a:prstGeom>
                  <a:noFill/>
                  <a:ln w="1588" cap="rnd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t-IT"/>
                  </a:p>
                </p:txBody>
              </p:sp>
            </p:grpSp>
            <p:sp>
              <p:nvSpPr>
                <p:cNvPr id="1203" name="Oval 179"/>
                <p:cNvSpPr>
                  <a:spLocks noChangeArrowheads="1"/>
                </p:cNvSpPr>
                <p:nvPr/>
              </p:nvSpPr>
              <p:spPr bwMode="auto">
                <a:xfrm>
                  <a:off x="1070" y="1652"/>
                  <a:ext cx="105" cy="85"/>
                </a:xfrm>
                <a:prstGeom prst="ellipse">
                  <a:avLst/>
                </a:prstGeom>
                <a:noFill/>
                <a:ln w="7938" cap="rnd">
                  <a:solidFill>
                    <a:srgbClr val="133B9C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t-IT"/>
                </a:p>
              </p:txBody>
            </p:sp>
          </p:grpSp>
          <p:grpSp>
            <p:nvGrpSpPr>
              <p:cNvPr id="2785300" name="Group 185"/>
              <p:cNvGrpSpPr>
                <a:grpSpLocks/>
              </p:cNvGrpSpPr>
              <p:nvPr/>
            </p:nvGrpSpPr>
            <p:grpSpPr bwMode="auto">
              <a:xfrm>
                <a:off x="1140" y="1710"/>
                <a:ext cx="70" cy="56"/>
                <a:chOff x="1140" y="1710"/>
                <a:chExt cx="70" cy="56"/>
              </a:xfrm>
            </p:grpSpPr>
            <p:grpSp>
              <p:nvGrpSpPr>
                <p:cNvPr id="2785301" name="Group 183"/>
                <p:cNvGrpSpPr>
                  <a:grpSpLocks/>
                </p:cNvGrpSpPr>
                <p:nvPr/>
              </p:nvGrpSpPr>
              <p:grpSpPr bwMode="auto">
                <a:xfrm>
                  <a:off x="1140" y="1710"/>
                  <a:ext cx="70" cy="56"/>
                  <a:chOff x="1140" y="1710"/>
                  <a:chExt cx="70" cy="56"/>
                </a:xfrm>
              </p:grpSpPr>
              <p:sp>
                <p:nvSpPr>
                  <p:cNvPr id="1205" name="Oval 181"/>
                  <p:cNvSpPr>
                    <a:spLocks noChangeArrowheads="1"/>
                  </p:cNvSpPr>
                  <p:nvPr/>
                </p:nvSpPr>
                <p:spPr bwMode="auto">
                  <a:xfrm>
                    <a:off x="1140" y="1710"/>
                    <a:ext cx="70" cy="56"/>
                  </a:xfrm>
                  <a:prstGeom prst="ellipse">
                    <a:avLst/>
                  </a:prstGeom>
                  <a:solidFill>
                    <a:srgbClr val="FF99CC"/>
                  </a:solidFill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t-IT"/>
                  </a:p>
                </p:txBody>
              </p:sp>
              <p:sp>
                <p:nvSpPr>
                  <p:cNvPr id="1206" name="Oval 182"/>
                  <p:cNvSpPr>
                    <a:spLocks noChangeArrowheads="1"/>
                  </p:cNvSpPr>
                  <p:nvPr/>
                </p:nvSpPr>
                <p:spPr bwMode="auto">
                  <a:xfrm>
                    <a:off x="1140" y="1710"/>
                    <a:ext cx="70" cy="56"/>
                  </a:xfrm>
                  <a:prstGeom prst="ellipse">
                    <a:avLst/>
                  </a:prstGeom>
                  <a:noFill/>
                  <a:ln w="1588" cap="rnd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t-IT"/>
                  </a:p>
                </p:txBody>
              </p:sp>
            </p:grpSp>
            <p:sp>
              <p:nvSpPr>
                <p:cNvPr id="1208" name="Oval 184"/>
                <p:cNvSpPr>
                  <a:spLocks noChangeArrowheads="1"/>
                </p:cNvSpPr>
                <p:nvPr/>
              </p:nvSpPr>
              <p:spPr bwMode="auto">
                <a:xfrm>
                  <a:off x="1140" y="1710"/>
                  <a:ext cx="70" cy="56"/>
                </a:xfrm>
                <a:prstGeom prst="ellipse">
                  <a:avLst/>
                </a:prstGeom>
                <a:noFill/>
                <a:ln w="7938" cap="rnd">
                  <a:solidFill>
                    <a:srgbClr val="133B9C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t-IT"/>
                </a:p>
              </p:txBody>
            </p:sp>
          </p:grpSp>
          <p:grpSp>
            <p:nvGrpSpPr>
              <p:cNvPr id="2785302" name="Group 190"/>
              <p:cNvGrpSpPr>
                <a:grpSpLocks/>
              </p:cNvGrpSpPr>
              <p:nvPr/>
            </p:nvGrpSpPr>
            <p:grpSpPr bwMode="auto">
              <a:xfrm>
                <a:off x="998" y="1936"/>
                <a:ext cx="36" cy="29"/>
                <a:chOff x="998" y="1936"/>
                <a:chExt cx="36" cy="29"/>
              </a:xfrm>
            </p:grpSpPr>
            <p:grpSp>
              <p:nvGrpSpPr>
                <p:cNvPr id="2785303" name="Group 188"/>
                <p:cNvGrpSpPr>
                  <a:grpSpLocks/>
                </p:cNvGrpSpPr>
                <p:nvPr/>
              </p:nvGrpSpPr>
              <p:grpSpPr bwMode="auto">
                <a:xfrm>
                  <a:off x="998" y="1936"/>
                  <a:ext cx="36" cy="29"/>
                  <a:chOff x="998" y="1936"/>
                  <a:chExt cx="36" cy="29"/>
                </a:xfrm>
              </p:grpSpPr>
              <p:sp>
                <p:nvSpPr>
                  <p:cNvPr id="1210" name="Oval 186"/>
                  <p:cNvSpPr>
                    <a:spLocks noChangeArrowheads="1"/>
                  </p:cNvSpPr>
                  <p:nvPr/>
                </p:nvSpPr>
                <p:spPr bwMode="auto">
                  <a:xfrm>
                    <a:off x="998" y="1936"/>
                    <a:ext cx="36" cy="29"/>
                  </a:xfrm>
                  <a:prstGeom prst="ellipse">
                    <a:avLst/>
                  </a:prstGeom>
                  <a:solidFill>
                    <a:srgbClr val="FFCC00"/>
                  </a:solidFill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t-IT"/>
                  </a:p>
                </p:txBody>
              </p:sp>
              <p:sp>
                <p:nvSpPr>
                  <p:cNvPr id="1211" name="Oval 187"/>
                  <p:cNvSpPr>
                    <a:spLocks noChangeArrowheads="1"/>
                  </p:cNvSpPr>
                  <p:nvPr/>
                </p:nvSpPr>
                <p:spPr bwMode="auto">
                  <a:xfrm>
                    <a:off x="998" y="1936"/>
                    <a:ext cx="36" cy="29"/>
                  </a:xfrm>
                  <a:prstGeom prst="ellipse">
                    <a:avLst/>
                  </a:prstGeom>
                  <a:noFill/>
                  <a:ln w="1588" cap="rnd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t-IT"/>
                  </a:p>
                </p:txBody>
              </p:sp>
            </p:grpSp>
            <p:sp>
              <p:nvSpPr>
                <p:cNvPr id="1213" name="Oval 189"/>
                <p:cNvSpPr>
                  <a:spLocks noChangeArrowheads="1"/>
                </p:cNvSpPr>
                <p:nvPr/>
              </p:nvSpPr>
              <p:spPr bwMode="auto">
                <a:xfrm>
                  <a:off x="998" y="1936"/>
                  <a:ext cx="36" cy="29"/>
                </a:xfrm>
                <a:prstGeom prst="ellipse">
                  <a:avLst/>
                </a:prstGeom>
                <a:noFill/>
                <a:ln w="7938" cap="rnd">
                  <a:solidFill>
                    <a:srgbClr val="133B9C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t-IT"/>
                </a:p>
              </p:txBody>
            </p:sp>
          </p:grpSp>
          <p:grpSp>
            <p:nvGrpSpPr>
              <p:cNvPr id="2785304" name="Group 195"/>
              <p:cNvGrpSpPr>
                <a:grpSpLocks/>
              </p:cNvGrpSpPr>
              <p:nvPr/>
            </p:nvGrpSpPr>
            <p:grpSpPr bwMode="auto">
              <a:xfrm>
                <a:off x="1175" y="1623"/>
                <a:ext cx="71" cy="57"/>
                <a:chOff x="1175" y="1623"/>
                <a:chExt cx="71" cy="57"/>
              </a:xfrm>
            </p:grpSpPr>
            <p:grpSp>
              <p:nvGrpSpPr>
                <p:cNvPr id="2785305" name="Group 193"/>
                <p:cNvGrpSpPr>
                  <a:grpSpLocks/>
                </p:cNvGrpSpPr>
                <p:nvPr/>
              </p:nvGrpSpPr>
              <p:grpSpPr bwMode="auto">
                <a:xfrm>
                  <a:off x="1175" y="1623"/>
                  <a:ext cx="71" cy="57"/>
                  <a:chOff x="1175" y="1623"/>
                  <a:chExt cx="71" cy="57"/>
                </a:xfrm>
              </p:grpSpPr>
              <p:sp>
                <p:nvSpPr>
                  <p:cNvPr id="1215" name="Oval 191"/>
                  <p:cNvSpPr>
                    <a:spLocks noChangeArrowheads="1"/>
                  </p:cNvSpPr>
                  <p:nvPr/>
                </p:nvSpPr>
                <p:spPr bwMode="auto">
                  <a:xfrm>
                    <a:off x="1175" y="1623"/>
                    <a:ext cx="71" cy="57"/>
                  </a:xfrm>
                  <a:prstGeom prst="ellipse">
                    <a:avLst/>
                  </a:prstGeom>
                  <a:solidFill>
                    <a:srgbClr val="FF99CC"/>
                  </a:solidFill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t-IT"/>
                  </a:p>
                </p:txBody>
              </p:sp>
              <p:sp>
                <p:nvSpPr>
                  <p:cNvPr id="1216" name="Oval 192"/>
                  <p:cNvSpPr>
                    <a:spLocks noChangeArrowheads="1"/>
                  </p:cNvSpPr>
                  <p:nvPr/>
                </p:nvSpPr>
                <p:spPr bwMode="auto">
                  <a:xfrm>
                    <a:off x="1175" y="1623"/>
                    <a:ext cx="71" cy="57"/>
                  </a:xfrm>
                  <a:prstGeom prst="ellipse">
                    <a:avLst/>
                  </a:prstGeom>
                  <a:noFill/>
                  <a:ln w="1588" cap="rnd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t-IT"/>
                  </a:p>
                </p:txBody>
              </p:sp>
            </p:grpSp>
            <p:sp>
              <p:nvSpPr>
                <p:cNvPr id="1218" name="Oval 194"/>
                <p:cNvSpPr>
                  <a:spLocks noChangeArrowheads="1"/>
                </p:cNvSpPr>
                <p:nvPr/>
              </p:nvSpPr>
              <p:spPr bwMode="auto">
                <a:xfrm>
                  <a:off x="1175" y="1623"/>
                  <a:ext cx="71" cy="57"/>
                </a:xfrm>
                <a:prstGeom prst="ellipse">
                  <a:avLst/>
                </a:prstGeom>
                <a:noFill/>
                <a:ln w="7938" cap="rnd">
                  <a:solidFill>
                    <a:srgbClr val="133B9C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t-IT"/>
                </a:p>
              </p:txBody>
            </p:sp>
          </p:grpSp>
          <p:grpSp>
            <p:nvGrpSpPr>
              <p:cNvPr id="2785306" name="Group 200"/>
              <p:cNvGrpSpPr>
                <a:grpSpLocks/>
              </p:cNvGrpSpPr>
              <p:nvPr/>
            </p:nvGrpSpPr>
            <p:grpSpPr bwMode="auto">
              <a:xfrm>
                <a:off x="1175" y="1652"/>
                <a:ext cx="35" cy="28"/>
                <a:chOff x="1175" y="1652"/>
                <a:chExt cx="35" cy="28"/>
              </a:xfrm>
            </p:grpSpPr>
            <p:grpSp>
              <p:nvGrpSpPr>
                <p:cNvPr id="2785307" name="Group 198"/>
                <p:cNvGrpSpPr>
                  <a:grpSpLocks/>
                </p:cNvGrpSpPr>
                <p:nvPr/>
              </p:nvGrpSpPr>
              <p:grpSpPr bwMode="auto">
                <a:xfrm>
                  <a:off x="1175" y="1652"/>
                  <a:ext cx="35" cy="28"/>
                  <a:chOff x="1175" y="1652"/>
                  <a:chExt cx="35" cy="28"/>
                </a:xfrm>
              </p:grpSpPr>
              <p:sp>
                <p:nvSpPr>
                  <p:cNvPr id="1220" name="Oval 196"/>
                  <p:cNvSpPr>
                    <a:spLocks noChangeArrowheads="1"/>
                  </p:cNvSpPr>
                  <p:nvPr/>
                </p:nvSpPr>
                <p:spPr bwMode="auto">
                  <a:xfrm>
                    <a:off x="1175" y="1652"/>
                    <a:ext cx="35" cy="28"/>
                  </a:xfrm>
                  <a:prstGeom prst="ellipse">
                    <a:avLst/>
                  </a:prstGeom>
                  <a:solidFill>
                    <a:srgbClr val="FFCC00"/>
                  </a:solidFill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t-IT"/>
                  </a:p>
                </p:txBody>
              </p:sp>
              <p:sp>
                <p:nvSpPr>
                  <p:cNvPr id="1221" name="Oval 197"/>
                  <p:cNvSpPr>
                    <a:spLocks noChangeArrowheads="1"/>
                  </p:cNvSpPr>
                  <p:nvPr/>
                </p:nvSpPr>
                <p:spPr bwMode="auto">
                  <a:xfrm>
                    <a:off x="1175" y="1652"/>
                    <a:ext cx="35" cy="28"/>
                  </a:xfrm>
                  <a:prstGeom prst="ellipse">
                    <a:avLst/>
                  </a:prstGeom>
                  <a:noFill/>
                  <a:ln w="1588" cap="rnd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t-IT"/>
                  </a:p>
                </p:txBody>
              </p:sp>
            </p:grpSp>
            <p:sp>
              <p:nvSpPr>
                <p:cNvPr id="1223" name="Oval 199"/>
                <p:cNvSpPr>
                  <a:spLocks noChangeArrowheads="1"/>
                </p:cNvSpPr>
                <p:nvPr/>
              </p:nvSpPr>
              <p:spPr bwMode="auto">
                <a:xfrm>
                  <a:off x="1175" y="1652"/>
                  <a:ext cx="35" cy="28"/>
                </a:xfrm>
                <a:prstGeom prst="ellipse">
                  <a:avLst/>
                </a:prstGeom>
                <a:noFill/>
                <a:ln w="7938" cap="rnd">
                  <a:solidFill>
                    <a:srgbClr val="133B9C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t-IT"/>
                </a:p>
              </p:txBody>
            </p:sp>
          </p:grpSp>
          <p:grpSp>
            <p:nvGrpSpPr>
              <p:cNvPr id="2785308" name="Group 205"/>
              <p:cNvGrpSpPr>
                <a:grpSpLocks/>
              </p:cNvGrpSpPr>
              <p:nvPr/>
            </p:nvGrpSpPr>
            <p:grpSpPr bwMode="auto">
              <a:xfrm>
                <a:off x="1246" y="1652"/>
                <a:ext cx="35" cy="28"/>
                <a:chOff x="1246" y="1652"/>
                <a:chExt cx="35" cy="28"/>
              </a:xfrm>
            </p:grpSpPr>
            <p:grpSp>
              <p:nvGrpSpPr>
                <p:cNvPr id="2785309" name="Group 203"/>
                <p:cNvGrpSpPr>
                  <a:grpSpLocks/>
                </p:cNvGrpSpPr>
                <p:nvPr/>
              </p:nvGrpSpPr>
              <p:grpSpPr bwMode="auto">
                <a:xfrm>
                  <a:off x="1246" y="1652"/>
                  <a:ext cx="35" cy="28"/>
                  <a:chOff x="1246" y="1652"/>
                  <a:chExt cx="35" cy="28"/>
                </a:xfrm>
              </p:grpSpPr>
              <p:sp>
                <p:nvSpPr>
                  <p:cNvPr id="1225" name="Oval 201"/>
                  <p:cNvSpPr>
                    <a:spLocks noChangeArrowheads="1"/>
                  </p:cNvSpPr>
                  <p:nvPr/>
                </p:nvSpPr>
                <p:spPr bwMode="auto">
                  <a:xfrm>
                    <a:off x="1246" y="1652"/>
                    <a:ext cx="35" cy="28"/>
                  </a:xfrm>
                  <a:prstGeom prst="ellipse">
                    <a:avLst/>
                  </a:prstGeom>
                  <a:solidFill>
                    <a:srgbClr val="FFCC00"/>
                  </a:solidFill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t-IT"/>
                  </a:p>
                </p:txBody>
              </p:sp>
              <p:sp>
                <p:nvSpPr>
                  <p:cNvPr id="1226" name="Oval 202"/>
                  <p:cNvSpPr>
                    <a:spLocks noChangeArrowheads="1"/>
                  </p:cNvSpPr>
                  <p:nvPr/>
                </p:nvSpPr>
                <p:spPr bwMode="auto">
                  <a:xfrm>
                    <a:off x="1246" y="1652"/>
                    <a:ext cx="35" cy="28"/>
                  </a:xfrm>
                  <a:prstGeom prst="ellipse">
                    <a:avLst/>
                  </a:prstGeom>
                  <a:noFill/>
                  <a:ln w="1588" cap="rnd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t-IT"/>
                  </a:p>
                </p:txBody>
              </p:sp>
            </p:grpSp>
            <p:sp>
              <p:nvSpPr>
                <p:cNvPr id="1228" name="Oval 204"/>
                <p:cNvSpPr>
                  <a:spLocks noChangeArrowheads="1"/>
                </p:cNvSpPr>
                <p:nvPr/>
              </p:nvSpPr>
              <p:spPr bwMode="auto">
                <a:xfrm>
                  <a:off x="1246" y="1652"/>
                  <a:ext cx="35" cy="28"/>
                </a:xfrm>
                <a:prstGeom prst="ellipse">
                  <a:avLst/>
                </a:prstGeom>
                <a:noFill/>
                <a:ln w="7938" cap="rnd">
                  <a:solidFill>
                    <a:srgbClr val="133B9C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t-IT"/>
                </a:p>
              </p:txBody>
            </p:sp>
          </p:grpSp>
          <p:grpSp>
            <p:nvGrpSpPr>
              <p:cNvPr id="2785310" name="Group 210"/>
              <p:cNvGrpSpPr>
                <a:grpSpLocks/>
              </p:cNvGrpSpPr>
              <p:nvPr/>
            </p:nvGrpSpPr>
            <p:grpSpPr bwMode="auto">
              <a:xfrm>
                <a:off x="4529" y="1338"/>
                <a:ext cx="72" cy="58"/>
                <a:chOff x="4529" y="1338"/>
                <a:chExt cx="72" cy="58"/>
              </a:xfrm>
            </p:grpSpPr>
            <p:grpSp>
              <p:nvGrpSpPr>
                <p:cNvPr id="2785311" name="Group 208"/>
                <p:cNvGrpSpPr>
                  <a:grpSpLocks/>
                </p:cNvGrpSpPr>
                <p:nvPr/>
              </p:nvGrpSpPr>
              <p:grpSpPr bwMode="auto">
                <a:xfrm>
                  <a:off x="4529" y="1338"/>
                  <a:ext cx="72" cy="58"/>
                  <a:chOff x="4529" y="1338"/>
                  <a:chExt cx="72" cy="58"/>
                </a:xfrm>
              </p:grpSpPr>
              <p:sp>
                <p:nvSpPr>
                  <p:cNvPr id="1230" name="Oval 206"/>
                  <p:cNvSpPr>
                    <a:spLocks noChangeArrowheads="1"/>
                  </p:cNvSpPr>
                  <p:nvPr/>
                </p:nvSpPr>
                <p:spPr bwMode="auto">
                  <a:xfrm>
                    <a:off x="4529" y="1338"/>
                    <a:ext cx="72" cy="58"/>
                  </a:xfrm>
                  <a:prstGeom prst="ellipse">
                    <a:avLst/>
                  </a:prstGeom>
                  <a:solidFill>
                    <a:srgbClr val="FF99CC"/>
                  </a:solidFill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t-IT"/>
                  </a:p>
                </p:txBody>
              </p:sp>
              <p:sp>
                <p:nvSpPr>
                  <p:cNvPr id="1231" name="Oval 207"/>
                  <p:cNvSpPr>
                    <a:spLocks noChangeArrowheads="1"/>
                  </p:cNvSpPr>
                  <p:nvPr/>
                </p:nvSpPr>
                <p:spPr bwMode="auto">
                  <a:xfrm>
                    <a:off x="4529" y="1338"/>
                    <a:ext cx="72" cy="58"/>
                  </a:xfrm>
                  <a:prstGeom prst="ellipse">
                    <a:avLst/>
                  </a:prstGeom>
                  <a:noFill/>
                  <a:ln w="1588" cap="rnd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t-IT"/>
                  </a:p>
                </p:txBody>
              </p:sp>
            </p:grpSp>
            <p:sp>
              <p:nvSpPr>
                <p:cNvPr id="1233" name="Oval 209"/>
                <p:cNvSpPr>
                  <a:spLocks noChangeArrowheads="1"/>
                </p:cNvSpPr>
                <p:nvPr/>
              </p:nvSpPr>
              <p:spPr bwMode="auto">
                <a:xfrm>
                  <a:off x="4529" y="1338"/>
                  <a:ext cx="72" cy="58"/>
                </a:xfrm>
                <a:prstGeom prst="ellipse">
                  <a:avLst/>
                </a:prstGeom>
                <a:noFill/>
                <a:ln w="7938" cap="rnd">
                  <a:solidFill>
                    <a:srgbClr val="133B9C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t-IT"/>
                </a:p>
              </p:txBody>
            </p:sp>
          </p:grpSp>
          <p:grpSp>
            <p:nvGrpSpPr>
              <p:cNvPr id="1024" name="Group 215"/>
              <p:cNvGrpSpPr>
                <a:grpSpLocks/>
              </p:cNvGrpSpPr>
              <p:nvPr/>
            </p:nvGrpSpPr>
            <p:grpSpPr bwMode="auto">
              <a:xfrm>
                <a:off x="4566" y="1367"/>
                <a:ext cx="36" cy="29"/>
                <a:chOff x="4566" y="1367"/>
                <a:chExt cx="36" cy="29"/>
              </a:xfrm>
            </p:grpSpPr>
            <p:grpSp>
              <p:nvGrpSpPr>
                <p:cNvPr id="1025" name="Group 213"/>
                <p:cNvGrpSpPr>
                  <a:grpSpLocks/>
                </p:cNvGrpSpPr>
                <p:nvPr/>
              </p:nvGrpSpPr>
              <p:grpSpPr bwMode="auto">
                <a:xfrm>
                  <a:off x="4566" y="1367"/>
                  <a:ext cx="36" cy="29"/>
                  <a:chOff x="4566" y="1367"/>
                  <a:chExt cx="36" cy="29"/>
                </a:xfrm>
              </p:grpSpPr>
              <p:sp>
                <p:nvSpPr>
                  <p:cNvPr id="1235" name="Oval 211"/>
                  <p:cNvSpPr>
                    <a:spLocks noChangeArrowheads="1"/>
                  </p:cNvSpPr>
                  <p:nvPr/>
                </p:nvSpPr>
                <p:spPr bwMode="auto">
                  <a:xfrm>
                    <a:off x="4566" y="1367"/>
                    <a:ext cx="36" cy="29"/>
                  </a:xfrm>
                  <a:prstGeom prst="ellipse">
                    <a:avLst/>
                  </a:prstGeom>
                  <a:solidFill>
                    <a:srgbClr val="FFCC00"/>
                  </a:solidFill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t-IT"/>
                  </a:p>
                </p:txBody>
              </p:sp>
              <p:sp>
                <p:nvSpPr>
                  <p:cNvPr id="1236" name="Oval 212"/>
                  <p:cNvSpPr>
                    <a:spLocks noChangeArrowheads="1"/>
                  </p:cNvSpPr>
                  <p:nvPr/>
                </p:nvSpPr>
                <p:spPr bwMode="auto">
                  <a:xfrm>
                    <a:off x="4566" y="1367"/>
                    <a:ext cx="36" cy="29"/>
                  </a:xfrm>
                  <a:prstGeom prst="ellipse">
                    <a:avLst/>
                  </a:prstGeom>
                  <a:noFill/>
                  <a:ln w="1588" cap="rnd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t-IT"/>
                  </a:p>
                </p:txBody>
              </p:sp>
            </p:grpSp>
            <p:sp>
              <p:nvSpPr>
                <p:cNvPr id="1238" name="Oval 214"/>
                <p:cNvSpPr>
                  <a:spLocks noChangeArrowheads="1"/>
                </p:cNvSpPr>
                <p:nvPr/>
              </p:nvSpPr>
              <p:spPr bwMode="auto">
                <a:xfrm>
                  <a:off x="4566" y="1367"/>
                  <a:ext cx="36" cy="29"/>
                </a:xfrm>
                <a:prstGeom prst="ellipse">
                  <a:avLst/>
                </a:prstGeom>
                <a:noFill/>
                <a:ln w="7938" cap="rnd">
                  <a:solidFill>
                    <a:srgbClr val="133B9C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t-IT"/>
                </a:p>
              </p:txBody>
            </p:sp>
          </p:grpSp>
          <p:grpSp>
            <p:nvGrpSpPr>
              <p:cNvPr id="1026" name="Group 220"/>
              <p:cNvGrpSpPr>
                <a:grpSpLocks/>
              </p:cNvGrpSpPr>
              <p:nvPr/>
            </p:nvGrpSpPr>
            <p:grpSpPr bwMode="auto">
              <a:xfrm>
                <a:off x="1281" y="1852"/>
                <a:ext cx="106" cy="84"/>
                <a:chOff x="1281" y="1852"/>
                <a:chExt cx="106" cy="84"/>
              </a:xfrm>
            </p:grpSpPr>
            <p:grpSp>
              <p:nvGrpSpPr>
                <p:cNvPr id="1028" name="Group 218"/>
                <p:cNvGrpSpPr>
                  <a:grpSpLocks/>
                </p:cNvGrpSpPr>
                <p:nvPr/>
              </p:nvGrpSpPr>
              <p:grpSpPr bwMode="auto">
                <a:xfrm>
                  <a:off x="1281" y="1852"/>
                  <a:ext cx="106" cy="84"/>
                  <a:chOff x="1281" y="1852"/>
                  <a:chExt cx="106" cy="84"/>
                </a:xfrm>
              </p:grpSpPr>
              <p:sp>
                <p:nvSpPr>
                  <p:cNvPr id="1240" name="Oval 216"/>
                  <p:cNvSpPr>
                    <a:spLocks noChangeArrowheads="1"/>
                  </p:cNvSpPr>
                  <p:nvPr/>
                </p:nvSpPr>
                <p:spPr bwMode="auto">
                  <a:xfrm>
                    <a:off x="1281" y="1852"/>
                    <a:ext cx="106" cy="84"/>
                  </a:xfrm>
                  <a:prstGeom prst="ellipse">
                    <a:avLst/>
                  </a:prstGeom>
                  <a:solidFill>
                    <a:srgbClr val="FF6600"/>
                  </a:solidFill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t-IT"/>
                  </a:p>
                </p:txBody>
              </p:sp>
              <p:sp>
                <p:nvSpPr>
                  <p:cNvPr id="1241" name="Oval 217"/>
                  <p:cNvSpPr>
                    <a:spLocks noChangeArrowheads="1"/>
                  </p:cNvSpPr>
                  <p:nvPr/>
                </p:nvSpPr>
                <p:spPr bwMode="auto">
                  <a:xfrm>
                    <a:off x="1281" y="1852"/>
                    <a:ext cx="106" cy="84"/>
                  </a:xfrm>
                  <a:prstGeom prst="ellipse">
                    <a:avLst/>
                  </a:prstGeom>
                  <a:noFill/>
                  <a:ln w="1588" cap="rnd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t-IT"/>
                  </a:p>
                </p:txBody>
              </p:sp>
            </p:grpSp>
            <p:sp>
              <p:nvSpPr>
                <p:cNvPr id="1243" name="Oval 219"/>
                <p:cNvSpPr>
                  <a:spLocks noChangeArrowheads="1"/>
                </p:cNvSpPr>
                <p:nvPr/>
              </p:nvSpPr>
              <p:spPr bwMode="auto">
                <a:xfrm>
                  <a:off x="1281" y="1852"/>
                  <a:ext cx="106" cy="84"/>
                </a:xfrm>
                <a:prstGeom prst="ellipse">
                  <a:avLst/>
                </a:prstGeom>
                <a:noFill/>
                <a:ln w="7938" cap="rnd">
                  <a:solidFill>
                    <a:srgbClr val="133B9C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t-IT"/>
                </a:p>
              </p:txBody>
            </p:sp>
          </p:grpSp>
          <p:grpSp>
            <p:nvGrpSpPr>
              <p:cNvPr id="1032" name="Group 225"/>
              <p:cNvGrpSpPr>
                <a:grpSpLocks/>
              </p:cNvGrpSpPr>
              <p:nvPr/>
            </p:nvGrpSpPr>
            <p:grpSpPr bwMode="auto">
              <a:xfrm>
                <a:off x="1316" y="1908"/>
                <a:ext cx="72" cy="57"/>
                <a:chOff x="1316" y="1908"/>
                <a:chExt cx="72" cy="57"/>
              </a:xfrm>
            </p:grpSpPr>
            <p:grpSp>
              <p:nvGrpSpPr>
                <p:cNvPr id="1034" name="Group 223"/>
                <p:cNvGrpSpPr>
                  <a:grpSpLocks/>
                </p:cNvGrpSpPr>
                <p:nvPr/>
              </p:nvGrpSpPr>
              <p:grpSpPr bwMode="auto">
                <a:xfrm>
                  <a:off x="1316" y="1908"/>
                  <a:ext cx="72" cy="57"/>
                  <a:chOff x="1316" y="1908"/>
                  <a:chExt cx="72" cy="57"/>
                </a:xfrm>
              </p:grpSpPr>
              <p:sp>
                <p:nvSpPr>
                  <p:cNvPr id="1245" name="Oval 221"/>
                  <p:cNvSpPr>
                    <a:spLocks noChangeArrowheads="1"/>
                  </p:cNvSpPr>
                  <p:nvPr/>
                </p:nvSpPr>
                <p:spPr bwMode="auto">
                  <a:xfrm>
                    <a:off x="1316" y="1908"/>
                    <a:ext cx="72" cy="57"/>
                  </a:xfrm>
                  <a:prstGeom prst="ellipse">
                    <a:avLst/>
                  </a:prstGeom>
                  <a:solidFill>
                    <a:srgbClr val="FF99CC"/>
                  </a:solidFill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t-IT"/>
                  </a:p>
                </p:txBody>
              </p:sp>
              <p:sp>
                <p:nvSpPr>
                  <p:cNvPr id="1246" name="Oval 222"/>
                  <p:cNvSpPr>
                    <a:spLocks noChangeArrowheads="1"/>
                  </p:cNvSpPr>
                  <p:nvPr/>
                </p:nvSpPr>
                <p:spPr bwMode="auto">
                  <a:xfrm>
                    <a:off x="1316" y="1908"/>
                    <a:ext cx="72" cy="57"/>
                  </a:xfrm>
                  <a:prstGeom prst="ellipse">
                    <a:avLst/>
                  </a:prstGeom>
                  <a:noFill/>
                  <a:ln w="1588" cap="rnd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t-IT"/>
                  </a:p>
                </p:txBody>
              </p:sp>
            </p:grpSp>
            <p:sp>
              <p:nvSpPr>
                <p:cNvPr id="1248" name="Oval 224"/>
                <p:cNvSpPr>
                  <a:spLocks noChangeArrowheads="1"/>
                </p:cNvSpPr>
                <p:nvPr/>
              </p:nvSpPr>
              <p:spPr bwMode="auto">
                <a:xfrm>
                  <a:off x="1316" y="1908"/>
                  <a:ext cx="72" cy="57"/>
                </a:xfrm>
                <a:prstGeom prst="ellipse">
                  <a:avLst/>
                </a:prstGeom>
                <a:noFill/>
                <a:ln w="7938" cap="rnd">
                  <a:solidFill>
                    <a:srgbClr val="133B9C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t-IT"/>
                </a:p>
              </p:txBody>
            </p:sp>
          </p:grpSp>
          <p:grpSp>
            <p:nvGrpSpPr>
              <p:cNvPr id="1037" name="Group 230"/>
              <p:cNvGrpSpPr>
                <a:grpSpLocks/>
              </p:cNvGrpSpPr>
              <p:nvPr/>
            </p:nvGrpSpPr>
            <p:grpSpPr bwMode="auto">
              <a:xfrm>
                <a:off x="1352" y="1908"/>
                <a:ext cx="36" cy="28"/>
                <a:chOff x="1352" y="1908"/>
                <a:chExt cx="36" cy="28"/>
              </a:xfrm>
            </p:grpSpPr>
            <p:grpSp>
              <p:nvGrpSpPr>
                <p:cNvPr id="1039" name="Group 228"/>
                <p:cNvGrpSpPr>
                  <a:grpSpLocks/>
                </p:cNvGrpSpPr>
                <p:nvPr/>
              </p:nvGrpSpPr>
              <p:grpSpPr bwMode="auto">
                <a:xfrm>
                  <a:off x="1352" y="1908"/>
                  <a:ext cx="36" cy="28"/>
                  <a:chOff x="1352" y="1908"/>
                  <a:chExt cx="36" cy="28"/>
                </a:xfrm>
              </p:grpSpPr>
              <p:sp>
                <p:nvSpPr>
                  <p:cNvPr id="1250" name="Oval 226"/>
                  <p:cNvSpPr>
                    <a:spLocks noChangeArrowheads="1"/>
                  </p:cNvSpPr>
                  <p:nvPr/>
                </p:nvSpPr>
                <p:spPr bwMode="auto">
                  <a:xfrm>
                    <a:off x="1352" y="1908"/>
                    <a:ext cx="36" cy="28"/>
                  </a:xfrm>
                  <a:prstGeom prst="ellipse">
                    <a:avLst/>
                  </a:prstGeom>
                  <a:solidFill>
                    <a:srgbClr val="FFCC00"/>
                  </a:solidFill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t-IT"/>
                  </a:p>
                </p:txBody>
              </p:sp>
              <p:sp>
                <p:nvSpPr>
                  <p:cNvPr id="1251" name="Oval 227"/>
                  <p:cNvSpPr>
                    <a:spLocks noChangeArrowheads="1"/>
                  </p:cNvSpPr>
                  <p:nvPr/>
                </p:nvSpPr>
                <p:spPr bwMode="auto">
                  <a:xfrm>
                    <a:off x="1352" y="1908"/>
                    <a:ext cx="36" cy="28"/>
                  </a:xfrm>
                  <a:prstGeom prst="ellipse">
                    <a:avLst/>
                  </a:prstGeom>
                  <a:noFill/>
                  <a:ln w="1588" cap="rnd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t-IT"/>
                  </a:p>
                </p:txBody>
              </p:sp>
            </p:grpSp>
            <p:sp>
              <p:nvSpPr>
                <p:cNvPr id="1253" name="Oval 229"/>
                <p:cNvSpPr>
                  <a:spLocks noChangeArrowheads="1"/>
                </p:cNvSpPr>
                <p:nvPr/>
              </p:nvSpPr>
              <p:spPr bwMode="auto">
                <a:xfrm>
                  <a:off x="1352" y="1908"/>
                  <a:ext cx="36" cy="28"/>
                </a:xfrm>
                <a:prstGeom prst="ellipse">
                  <a:avLst/>
                </a:prstGeom>
                <a:noFill/>
                <a:ln w="7938" cap="rnd">
                  <a:solidFill>
                    <a:srgbClr val="133B9C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t-IT"/>
                </a:p>
              </p:txBody>
            </p:sp>
          </p:grpSp>
          <p:pic>
            <p:nvPicPr>
              <p:cNvPr id="1255" name="Picture 231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453" y="678"/>
                <a:ext cx="4524" cy="225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grpSp>
            <p:nvGrpSpPr>
              <p:cNvPr id="1042" name="Group 236"/>
              <p:cNvGrpSpPr>
                <a:grpSpLocks/>
              </p:cNvGrpSpPr>
              <p:nvPr/>
            </p:nvGrpSpPr>
            <p:grpSpPr bwMode="auto">
              <a:xfrm>
                <a:off x="3611" y="1710"/>
                <a:ext cx="35" cy="27"/>
                <a:chOff x="3611" y="1710"/>
                <a:chExt cx="35" cy="27"/>
              </a:xfrm>
            </p:grpSpPr>
            <p:grpSp>
              <p:nvGrpSpPr>
                <p:cNvPr id="1044" name="Group 234"/>
                <p:cNvGrpSpPr>
                  <a:grpSpLocks/>
                </p:cNvGrpSpPr>
                <p:nvPr/>
              </p:nvGrpSpPr>
              <p:grpSpPr bwMode="auto">
                <a:xfrm>
                  <a:off x="3611" y="1710"/>
                  <a:ext cx="35" cy="27"/>
                  <a:chOff x="3611" y="1710"/>
                  <a:chExt cx="35" cy="27"/>
                </a:xfrm>
              </p:grpSpPr>
              <p:sp>
                <p:nvSpPr>
                  <p:cNvPr id="1256" name="Oval 232"/>
                  <p:cNvSpPr>
                    <a:spLocks noChangeArrowheads="1"/>
                  </p:cNvSpPr>
                  <p:nvPr/>
                </p:nvSpPr>
                <p:spPr bwMode="auto">
                  <a:xfrm>
                    <a:off x="3611" y="1710"/>
                    <a:ext cx="35" cy="27"/>
                  </a:xfrm>
                  <a:prstGeom prst="ellipse">
                    <a:avLst/>
                  </a:prstGeom>
                  <a:solidFill>
                    <a:srgbClr val="FFCC00"/>
                  </a:solidFill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t-IT"/>
                  </a:p>
                </p:txBody>
              </p:sp>
              <p:sp>
                <p:nvSpPr>
                  <p:cNvPr id="1257" name="Oval 233"/>
                  <p:cNvSpPr>
                    <a:spLocks noChangeArrowheads="1"/>
                  </p:cNvSpPr>
                  <p:nvPr/>
                </p:nvSpPr>
                <p:spPr bwMode="auto">
                  <a:xfrm>
                    <a:off x="3611" y="1710"/>
                    <a:ext cx="35" cy="27"/>
                  </a:xfrm>
                  <a:prstGeom prst="ellipse">
                    <a:avLst/>
                  </a:prstGeom>
                  <a:noFill/>
                  <a:ln w="1588" cap="rnd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t-IT"/>
                  </a:p>
                </p:txBody>
              </p:sp>
            </p:grpSp>
            <p:sp>
              <p:nvSpPr>
                <p:cNvPr id="1259" name="Oval 235"/>
                <p:cNvSpPr>
                  <a:spLocks noChangeArrowheads="1"/>
                </p:cNvSpPr>
                <p:nvPr/>
              </p:nvSpPr>
              <p:spPr bwMode="auto">
                <a:xfrm>
                  <a:off x="3611" y="1710"/>
                  <a:ext cx="35" cy="27"/>
                </a:xfrm>
                <a:prstGeom prst="ellipse">
                  <a:avLst/>
                </a:prstGeom>
                <a:noFill/>
                <a:ln w="7938" cap="rnd">
                  <a:solidFill>
                    <a:srgbClr val="133B9C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t-IT"/>
                </a:p>
              </p:txBody>
            </p:sp>
          </p:grpSp>
          <p:grpSp>
            <p:nvGrpSpPr>
              <p:cNvPr id="1047" name="Group 241"/>
              <p:cNvGrpSpPr>
                <a:grpSpLocks/>
              </p:cNvGrpSpPr>
              <p:nvPr/>
            </p:nvGrpSpPr>
            <p:grpSpPr bwMode="auto">
              <a:xfrm>
                <a:off x="1494" y="1965"/>
                <a:ext cx="104" cy="86"/>
                <a:chOff x="1494" y="1965"/>
                <a:chExt cx="104" cy="86"/>
              </a:xfrm>
            </p:grpSpPr>
            <p:grpSp>
              <p:nvGrpSpPr>
                <p:cNvPr id="1049" name="Group 239"/>
                <p:cNvGrpSpPr>
                  <a:grpSpLocks/>
                </p:cNvGrpSpPr>
                <p:nvPr/>
              </p:nvGrpSpPr>
              <p:grpSpPr bwMode="auto">
                <a:xfrm>
                  <a:off x="1494" y="1965"/>
                  <a:ext cx="104" cy="86"/>
                  <a:chOff x="1494" y="1965"/>
                  <a:chExt cx="104" cy="86"/>
                </a:xfrm>
              </p:grpSpPr>
              <p:sp>
                <p:nvSpPr>
                  <p:cNvPr id="1261" name="Oval 237"/>
                  <p:cNvSpPr>
                    <a:spLocks noChangeArrowheads="1"/>
                  </p:cNvSpPr>
                  <p:nvPr/>
                </p:nvSpPr>
                <p:spPr bwMode="auto">
                  <a:xfrm>
                    <a:off x="1494" y="1965"/>
                    <a:ext cx="104" cy="86"/>
                  </a:xfrm>
                  <a:prstGeom prst="ellipse">
                    <a:avLst/>
                  </a:prstGeom>
                  <a:solidFill>
                    <a:srgbClr val="FF6600"/>
                  </a:solidFill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t-IT"/>
                  </a:p>
                </p:txBody>
              </p:sp>
              <p:sp>
                <p:nvSpPr>
                  <p:cNvPr id="1262" name="Oval 238"/>
                  <p:cNvSpPr>
                    <a:spLocks noChangeArrowheads="1"/>
                  </p:cNvSpPr>
                  <p:nvPr/>
                </p:nvSpPr>
                <p:spPr bwMode="auto">
                  <a:xfrm>
                    <a:off x="1494" y="1965"/>
                    <a:ext cx="104" cy="86"/>
                  </a:xfrm>
                  <a:prstGeom prst="ellipse">
                    <a:avLst/>
                  </a:prstGeom>
                  <a:noFill/>
                  <a:ln w="1588" cap="rnd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t-IT"/>
                  </a:p>
                </p:txBody>
              </p:sp>
            </p:grpSp>
            <p:sp>
              <p:nvSpPr>
                <p:cNvPr id="1264" name="Oval 240"/>
                <p:cNvSpPr>
                  <a:spLocks noChangeArrowheads="1"/>
                </p:cNvSpPr>
                <p:nvPr/>
              </p:nvSpPr>
              <p:spPr bwMode="auto">
                <a:xfrm>
                  <a:off x="1494" y="1965"/>
                  <a:ext cx="104" cy="86"/>
                </a:xfrm>
                <a:prstGeom prst="ellipse">
                  <a:avLst/>
                </a:prstGeom>
                <a:noFill/>
                <a:ln w="7938" cap="rnd">
                  <a:solidFill>
                    <a:srgbClr val="133B9C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t-IT"/>
                </a:p>
              </p:txBody>
            </p:sp>
          </p:grpSp>
          <p:grpSp>
            <p:nvGrpSpPr>
              <p:cNvPr id="1052" name="Group 246"/>
              <p:cNvGrpSpPr>
                <a:grpSpLocks/>
              </p:cNvGrpSpPr>
              <p:nvPr/>
            </p:nvGrpSpPr>
            <p:grpSpPr bwMode="auto">
              <a:xfrm>
                <a:off x="1422" y="1936"/>
                <a:ext cx="71" cy="58"/>
                <a:chOff x="1422" y="1936"/>
                <a:chExt cx="71" cy="58"/>
              </a:xfrm>
            </p:grpSpPr>
            <p:grpSp>
              <p:nvGrpSpPr>
                <p:cNvPr id="1054" name="Group 244"/>
                <p:cNvGrpSpPr>
                  <a:grpSpLocks/>
                </p:cNvGrpSpPr>
                <p:nvPr/>
              </p:nvGrpSpPr>
              <p:grpSpPr bwMode="auto">
                <a:xfrm>
                  <a:off x="1422" y="1936"/>
                  <a:ext cx="71" cy="58"/>
                  <a:chOff x="1422" y="1936"/>
                  <a:chExt cx="71" cy="58"/>
                </a:xfrm>
              </p:grpSpPr>
              <p:sp>
                <p:nvSpPr>
                  <p:cNvPr id="1266" name="Oval 242"/>
                  <p:cNvSpPr>
                    <a:spLocks noChangeArrowheads="1"/>
                  </p:cNvSpPr>
                  <p:nvPr/>
                </p:nvSpPr>
                <p:spPr bwMode="auto">
                  <a:xfrm>
                    <a:off x="1422" y="1936"/>
                    <a:ext cx="71" cy="58"/>
                  </a:xfrm>
                  <a:prstGeom prst="ellipse">
                    <a:avLst/>
                  </a:prstGeom>
                  <a:solidFill>
                    <a:srgbClr val="FF99CC"/>
                  </a:solidFill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t-IT"/>
                  </a:p>
                </p:txBody>
              </p:sp>
              <p:sp>
                <p:nvSpPr>
                  <p:cNvPr id="1267" name="Oval 243"/>
                  <p:cNvSpPr>
                    <a:spLocks noChangeArrowheads="1"/>
                  </p:cNvSpPr>
                  <p:nvPr/>
                </p:nvSpPr>
                <p:spPr bwMode="auto">
                  <a:xfrm>
                    <a:off x="1422" y="1936"/>
                    <a:ext cx="71" cy="58"/>
                  </a:xfrm>
                  <a:prstGeom prst="ellipse">
                    <a:avLst/>
                  </a:prstGeom>
                  <a:noFill/>
                  <a:ln w="1588" cap="rnd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t-IT"/>
                  </a:p>
                </p:txBody>
              </p:sp>
            </p:grpSp>
            <p:sp>
              <p:nvSpPr>
                <p:cNvPr id="1269" name="Oval 245"/>
                <p:cNvSpPr>
                  <a:spLocks noChangeArrowheads="1"/>
                </p:cNvSpPr>
                <p:nvPr/>
              </p:nvSpPr>
              <p:spPr bwMode="auto">
                <a:xfrm>
                  <a:off x="1422" y="1936"/>
                  <a:ext cx="71" cy="58"/>
                </a:xfrm>
                <a:prstGeom prst="ellipse">
                  <a:avLst/>
                </a:prstGeom>
                <a:noFill/>
                <a:ln w="7938" cap="rnd">
                  <a:solidFill>
                    <a:srgbClr val="133B9C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t-IT"/>
                </a:p>
              </p:txBody>
            </p:sp>
          </p:grpSp>
          <p:grpSp>
            <p:nvGrpSpPr>
              <p:cNvPr id="1057" name="Group 251"/>
              <p:cNvGrpSpPr>
                <a:grpSpLocks/>
              </p:cNvGrpSpPr>
              <p:nvPr/>
            </p:nvGrpSpPr>
            <p:grpSpPr bwMode="auto">
              <a:xfrm>
                <a:off x="1458" y="1908"/>
                <a:ext cx="36" cy="28"/>
                <a:chOff x="1458" y="1908"/>
                <a:chExt cx="36" cy="28"/>
              </a:xfrm>
            </p:grpSpPr>
            <p:grpSp>
              <p:nvGrpSpPr>
                <p:cNvPr id="1059" name="Group 249"/>
                <p:cNvGrpSpPr>
                  <a:grpSpLocks/>
                </p:cNvGrpSpPr>
                <p:nvPr/>
              </p:nvGrpSpPr>
              <p:grpSpPr bwMode="auto">
                <a:xfrm>
                  <a:off x="1458" y="1908"/>
                  <a:ext cx="36" cy="28"/>
                  <a:chOff x="1458" y="1908"/>
                  <a:chExt cx="36" cy="28"/>
                </a:xfrm>
              </p:grpSpPr>
              <p:sp>
                <p:nvSpPr>
                  <p:cNvPr id="1271" name="Oval 247"/>
                  <p:cNvSpPr>
                    <a:spLocks noChangeArrowheads="1"/>
                  </p:cNvSpPr>
                  <p:nvPr/>
                </p:nvSpPr>
                <p:spPr bwMode="auto">
                  <a:xfrm>
                    <a:off x="1458" y="1908"/>
                    <a:ext cx="36" cy="28"/>
                  </a:xfrm>
                  <a:prstGeom prst="ellipse">
                    <a:avLst/>
                  </a:prstGeom>
                  <a:solidFill>
                    <a:srgbClr val="FFCC00"/>
                  </a:solidFill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t-IT"/>
                  </a:p>
                </p:txBody>
              </p:sp>
              <p:sp>
                <p:nvSpPr>
                  <p:cNvPr id="1272" name="Oval 248"/>
                  <p:cNvSpPr>
                    <a:spLocks noChangeArrowheads="1"/>
                  </p:cNvSpPr>
                  <p:nvPr/>
                </p:nvSpPr>
                <p:spPr bwMode="auto">
                  <a:xfrm>
                    <a:off x="1458" y="1908"/>
                    <a:ext cx="36" cy="28"/>
                  </a:xfrm>
                  <a:prstGeom prst="ellipse">
                    <a:avLst/>
                  </a:prstGeom>
                  <a:noFill/>
                  <a:ln w="1588" cap="rnd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t-IT"/>
                  </a:p>
                </p:txBody>
              </p:sp>
            </p:grpSp>
            <p:sp>
              <p:nvSpPr>
                <p:cNvPr id="1274" name="Oval 250"/>
                <p:cNvSpPr>
                  <a:spLocks noChangeArrowheads="1"/>
                </p:cNvSpPr>
                <p:nvPr/>
              </p:nvSpPr>
              <p:spPr bwMode="auto">
                <a:xfrm>
                  <a:off x="1458" y="1908"/>
                  <a:ext cx="36" cy="28"/>
                </a:xfrm>
                <a:prstGeom prst="ellipse">
                  <a:avLst/>
                </a:prstGeom>
                <a:noFill/>
                <a:ln w="7938" cap="rnd">
                  <a:solidFill>
                    <a:srgbClr val="133B9C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t-IT"/>
                </a:p>
              </p:txBody>
            </p:sp>
          </p:grpSp>
          <p:grpSp>
            <p:nvGrpSpPr>
              <p:cNvPr id="1062" name="Group 256"/>
              <p:cNvGrpSpPr>
                <a:grpSpLocks/>
              </p:cNvGrpSpPr>
              <p:nvPr/>
            </p:nvGrpSpPr>
            <p:grpSpPr bwMode="auto">
              <a:xfrm>
                <a:off x="2269" y="1196"/>
                <a:ext cx="71" cy="57"/>
                <a:chOff x="2269" y="1196"/>
                <a:chExt cx="71" cy="57"/>
              </a:xfrm>
            </p:grpSpPr>
            <p:grpSp>
              <p:nvGrpSpPr>
                <p:cNvPr id="1064" name="Group 254"/>
                <p:cNvGrpSpPr>
                  <a:grpSpLocks/>
                </p:cNvGrpSpPr>
                <p:nvPr/>
              </p:nvGrpSpPr>
              <p:grpSpPr bwMode="auto">
                <a:xfrm>
                  <a:off x="2269" y="1196"/>
                  <a:ext cx="71" cy="57"/>
                  <a:chOff x="2269" y="1196"/>
                  <a:chExt cx="71" cy="57"/>
                </a:xfrm>
              </p:grpSpPr>
              <p:sp>
                <p:nvSpPr>
                  <p:cNvPr id="1276" name="Oval 252"/>
                  <p:cNvSpPr>
                    <a:spLocks noChangeArrowheads="1"/>
                  </p:cNvSpPr>
                  <p:nvPr/>
                </p:nvSpPr>
                <p:spPr bwMode="auto">
                  <a:xfrm>
                    <a:off x="2269" y="1196"/>
                    <a:ext cx="71" cy="57"/>
                  </a:xfrm>
                  <a:prstGeom prst="ellipse">
                    <a:avLst/>
                  </a:prstGeom>
                  <a:solidFill>
                    <a:srgbClr val="FF99CC"/>
                  </a:solidFill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t-IT"/>
                  </a:p>
                </p:txBody>
              </p:sp>
              <p:sp>
                <p:nvSpPr>
                  <p:cNvPr id="1277" name="Oval 253"/>
                  <p:cNvSpPr>
                    <a:spLocks noChangeArrowheads="1"/>
                  </p:cNvSpPr>
                  <p:nvPr/>
                </p:nvSpPr>
                <p:spPr bwMode="auto">
                  <a:xfrm>
                    <a:off x="2269" y="1196"/>
                    <a:ext cx="71" cy="57"/>
                  </a:xfrm>
                  <a:prstGeom prst="ellipse">
                    <a:avLst/>
                  </a:prstGeom>
                  <a:noFill/>
                  <a:ln w="1588" cap="rnd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t-IT"/>
                  </a:p>
                </p:txBody>
              </p:sp>
            </p:grpSp>
            <p:sp>
              <p:nvSpPr>
                <p:cNvPr id="1279" name="Oval 255"/>
                <p:cNvSpPr>
                  <a:spLocks noChangeArrowheads="1"/>
                </p:cNvSpPr>
                <p:nvPr/>
              </p:nvSpPr>
              <p:spPr bwMode="auto">
                <a:xfrm>
                  <a:off x="2269" y="1196"/>
                  <a:ext cx="71" cy="57"/>
                </a:xfrm>
                <a:prstGeom prst="ellipse">
                  <a:avLst/>
                </a:prstGeom>
                <a:noFill/>
                <a:ln w="7938" cap="rnd">
                  <a:solidFill>
                    <a:srgbClr val="133B9C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t-IT"/>
                </a:p>
              </p:txBody>
            </p:sp>
          </p:grpSp>
          <p:grpSp>
            <p:nvGrpSpPr>
              <p:cNvPr id="1067" name="Group 261"/>
              <p:cNvGrpSpPr>
                <a:grpSpLocks/>
              </p:cNvGrpSpPr>
              <p:nvPr/>
            </p:nvGrpSpPr>
            <p:grpSpPr bwMode="auto">
              <a:xfrm>
                <a:off x="2269" y="1224"/>
                <a:ext cx="37" cy="28"/>
                <a:chOff x="2269" y="1224"/>
                <a:chExt cx="37" cy="28"/>
              </a:xfrm>
            </p:grpSpPr>
            <p:grpSp>
              <p:nvGrpSpPr>
                <p:cNvPr id="1069" name="Group 259"/>
                <p:cNvGrpSpPr>
                  <a:grpSpLocks/>
                </p:cNvGrpSpPr>
                <p:nvPr/>
              </p:nvGrpSpPr>
              <p:grpSpPr bwMode="auto">
                <a:xfrm>
                  <a:off x="2269" y="1224"/>
                  <a:ext cx="37" cy="28"/>
                  <a:chOff x="2269" y="1224"/>
                  <a:chExt cx="37" cy="28"/>
                </a:xfrm>
              </p:grpSpPr>
              <p:sp>
                <p:nvSpPr>
                  <p:cNvPr id="1281" name="Oval 257"/>
                  <p:cNvSpPr>
                    <a:spLocks noChangeArrowheads="1"/>
                  </p:cNvSpPr>
                  <p:nvPr/>
                </p:nvSpPr>
                <p:spPr bwMode="auto">
                  <a:xfrm>
                    <a:off x="2269" y="1224"/>
                    <a:ext cx="37" cy="28"/>
                  </a:xfrm>
                  <a:prstGeom prst="ellipse">
                    <a:avLst/>
                  </a:prstGeom>
                  <a:solidFill>
                    <a:srgbClr val="FFCC00"/>
                  </a:solidFill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t-IT"/>
                  </a:p>
                </p:txBody>
              </p:sp>
              <p:sp>
                <p:nvSpPr>
                  <p:cNvPr id="1282" name="Oval 258"/>
                  <p:cNvSpPr>
                    <a:spLocks noChangeArrowheads="1"/>
                  </p:cNvSpPr>
                  <p:nvPr/>
                </p:nvSpPr>
                <p:spPr bwMode="auto">
                  <a:xfrm>
                    <a:off x="2269" y="1224"/>
                    <a:ext cx="37" cy="28"/>
                  </a:xfrm>
                  <a:prstGeom prst="ellipse">
                    <a:avLst/>
                  </a:prstGeom>
                  <a:noFill/>
                  <a:ln w="1588" cap="rnd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t-IT"/>
                  </a:p>
                </p:txBody>
              </p:sp>
            </p:grpSp>
            <p:sp>
              <p:nvSpPr>
                <p:cNvPr id="1284" name="Oval 260"/>
                <p:cNvSpPr>
                  <a:spLocks noChangeArrowheads="1"/>
                </p:cNvSpPr>
                <p:nvPr/>
              </p:nvSpPr>
              <p:spPr bwMode="auto">
                <a:xfrm>
                  <a:off x="2269" y="1224"/>
                  <a:ext cx="37" cy="28"/>
                </a:xfrm>
                <a:prstGeom prst="ellipse">
                  <a:avLst/>
                </a:prstGeom>
                <a:noFill/>
                <a:ln w="7938" cap="rnd">
                  <a:solidFill>
                    <a:srgbClr val="133B9C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t-IT"/>
                </a:p>
              </p:txBody>
            </p:sp>
          </p:grpSp>
          <p:grpSp>
            <p:nvGrpSpPr>
              <p:cNvPr id="1072" name="Group 266"/>
              <p:cNvGrpSpPr>
                <a:grpSpLocks/>
              </p:cNvGrpSpPr>
              <p:nvPr/>
            </p:nvGrpSpPr>
            <p:grpSpPr bwMode="auto">
              <a:xfrm>
                <a:off x="3859" y="2079"/>
                <a:ext cx="106" cy="86"/>
                <a:chOff x="3859" y="2079"/>
                <a:chExt cx="106" cy="86"/>
              </a:xfrm>
            </p:grpSpPr>
            <p:grpSp>
              <p:nvGrpSpPr>
                <p:cNvPr id="1074" name="Group 264"/>
                <p:cNvGrpSpPr>
                  <a:grpSpLocks/>
                </p:cNvGrpSpPr>
                <p:nvPr/>
              </p:nvGrpSpPr>
              <p:grpSpPr bwMode="auto">
                <a:xfrm>
                  <a:off x="3859" y="2079"/>
                  <a:ext cx="106" cy="86"/>
                  <a:chOff x="3859" y="2079"/>
                  <a:chExt cx="106" cy="86"/>
                </a:xfrm>
              </p:grpSpPr>
              <p:sp>
                <p:nvSpPr>
                  <p:cNvPr id="1286" name="Oval 262"/>
                  <p:cNvSpPr>
                    <a:spLocks noChangeArrowheads="1"/>
                  </p:cNvSpPr>
                  <p:nvPr/>
                </p:nvSpPr>
                <p:spPr bwMode="auto">
                  <a:xfrm>
                    <a:off x="3859" y="2079"/>
                    <a:ext cx="106" cy="86"/>
                  </a:xfrm>
                  <a:prstGeom prst="ellipse">
                    <a:avLst/>
                  </a:prstGeom>
                  <a:solidFill>
                    <a:srgbClr val="FF6600"/>
                  </a:solidFill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t-IT"/>
                  </a:p>
                </p:txBody>
              </p:sp>
              <p:sp>
                <p:nvSpPr>
                  <p:cNvPr id="1287" name="Oval 263"/>
                  <p:cNvSpPr>
                    <a:spLocks noChangeArrowheads="1"/>
                  </p:cNvSpPr>
                  <p:nvPr/>
                </p:nvSpPr>
                <p:spPr bwMode="auto">
                  <a:xfrm>
                    <a:off x="3859" y="2079"/>
                    <a:ext cx="106" cy="86"/>
                  </a:xfrm>
                  <a:prstGeom prst="ellipse">
                    <a:avLst/>
                  </a:prstGeom>
                  <a:noFill/>
                  <a:ln w="1588" cap="rnd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t-IT"/>
                  </a:p>
                </p:txBody>
              </p:sp>
            </p:grpSp>
            <p:sp>
              <p:nvSpPr>
                <p:cNvPr id="1289" name="Oval 265"/>
                <p:cNvSpPr>
                  <a:spLocks noChangeArrowheads="1"/>
                </p:cNvSpPr>
                <p:nvPr/>
              </p:nvSpPr>
              <p:spPr bwMode="auto">
                <a:xfrm>
                  <a:off x="3859" y="2079"/>
                  <a:ext cx="106" cy="86"/>
                </a:xfrm>
                <a:prstGeom prst="ellipse">
                  <a:avLst/>
                </a:prstGeom>
                <a:noFill/>
                <a:ln w="7938" cap="rnd">
                  <a:solidFill>
                    <a:srgbClr val="133B9C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t-IT"/>
                </a:p>
              </p:txBody>
            </p:sp>
          </p:grpSp>
          <p:grpSp>
            <p:nvGrpSpPr>
              <p:cNvPr id="1077" name="Group 271"/>
              <p:cNvGrpSpPr>
                <a:grpSpLocks/>
              </p:cNvGrpSpPr>
              <p:nvPr/>
            </p:nvGrpSpPr>
            <p:grpSpPr bwMode="auto">
              <a:xfrm>
                <a:off x="3929" y="2109"/>
                <a:ext cx="71" cy="57"/>
                <a:chOff x="3929" y="2109"/>
                <a:chExt cx="71" cy="57"/>
              </a:xfrm>
            </p:grpSpPr>
            <p:grpSp>
              <p:nvGrpSpPr>
                <p:cNvPr id="1079" name="Group 269"/>
                <p:cNvGrpSpPr>
                  <a:grpSpLocks/>
                </p:cNvGrpSpPr>
                <p:nvPr/>
              </p:nvGrpSpPr>
              <p:grpSpPr bwMode="auto">
                <a:xfrm>
                  <a:off x="3929" y="2109"/>
                  <a:ext cx="71" cy="57"/>
                  <a:chOff x="3929" y="2109"/>
                  <a:chExt cx="71" cy="57"/>
                </a:xfrm>
              </p:grpSpPr>
              <p:sp>
                <p:nvSpPr>
                  <p:cNvPr id="1291" name="Oval 267"/>
                  <p:cNvSpPr>
                    <a:spLocks noChangeArrowheads="1"/>
                  </p:cNvSpPr>
                  <p:nvPr/>
                </p:nvSpPr>
                <p:spPr bwMode="auto">
                  <a:xfrm>
                    <a:off x="3929" y="2109"/>
                    <a:ext cx="71" cy="57"/>
                  </a:xfrm>
                  <a:prstGeom prst="ellipse">
                    <a:avLst/>
                  </a:prstGeom>
                  <a:solidFill>
                    <a:srgbClr val="FF99CC"/>
                  </a:solidFill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t-IT"/>
                  </a:p>
                </p:txBody>
              </p:sp>
              <p:sp>
                <p:nvSpPr>
                  <p:cNvPr id="1292" name="Oval 268"/>
                  <p:cNvSpPr>
                    <a:spLocks noChangeArrowheads="1"/>
                  </p:cNvSpPr>
                  <p:nvPr/>
                </p:nvSpPr>
                <p:spPr bwMode="auto">
                  <a:xfrm>
                    <a:off x="3929" y="2109"/>
                    <a:ext cx="71" cy="57"/>
                  </a:xfrm>
                  <a:prstGeom prst="ellipse">
                    <a:avLst/>
                  </a:prstGeom>
                  <a:noFill/>
                  <a:ln w="1588" cap="rnd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t-IT"/>
                  </a:p>
                </p:txBody>
              </p:sp>
            </p:grpSp>
            <p:sp>
              <p:nvSpPr>
                <p:cNvPr id="1294" name="Oval 270"/>
                <p:cNvSpPr>
                  <a:spLocks noChangeArrowheads="1"/>
                </p:cNvSpPr>
                <p:nvPr/>
              </p:nvSpPr>
              <p:spPr bwMode="auto">
                <a:xfrm>
                  <a:off x="3929" y="2109"/>
                  <a:ext cx="71" cy="57"/>
                </a:xfrm>
                <a:prstGeom prst="ellipse">
                  <a:avLst/>
                </a:prstGeom>
                <a:noFill/>
                <a:ln w="7938" cap="rnd">
                  <a:solidFill>
                    <a:srgbClr val="133B9C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t-IT"/>
                </a:p>
              </p:txBody>
            </p:sp>
          </p:grpSp>
          <p:grpSp>
            <p:nvGrpSpPr>
              <p:cNvPr id="1082" name="Group 276"/>
              <p:cNvGrpSpPr>
                <a:grpSpLocks/>
              </p:cNvGrpSpPr>
              <p:nvPr/>
            </p:nvGrpSpPr>
            <p:grpSpPr bwMode="auto">
              <a:xfrm>
                <a:off x="4071" y="2023"/>
                <a:ext cx="35" cy="28"/>
                <a:chOff x="4071" y="2023"/>
                <a:chExt cx="35" cy="28"/>
              </a:xfrm>
            </p:grpSpPr>
            <p:grpSp>
              <p:nvGrpSpPr>
                <p:cNvPr id="1084" name="Group 274"/>
                <p:cNvGrpSpPr>
                  <a:grpSpLocks/>
                </p:cNvGrpSpPr>
                <p:nvPr/>
              </p:nvGrpSpPr>
              <p:grpSpPr bwMode="auto">
                <a:xfrm>
                  <a:off x="4071" y="2023"/>
                  <a:ext cx="35" cy="28"/>
                  <a:chOff x="4071" y="2023"/>
                  <a:chExt cx="35" cy="28"/>
                </a:xfrm>
              </p:grpSpPr>
              <p:sp>
                <p:nvSpPr>
                  <p:cNvPr id="1296" name="Oval 272"/>
                  <p:cNvSpPr>
                    <a:spLocks noChangeArrowheads="1"/>
                  </p:cNvSpPr>
                  <p:nvPr/>
                </p:nvSpPr>
                <p:spPr bwMode="auto">
                  <a:xfrm>
                    <a:off x="4071" y="2023"/>
                    <a:ext cx="35" cy="28"/>
                  </a:xfrm>
                  <a:prstGeom prst="ellipse">
                    <a:avLst/>
                  </a:prstGeom>
                  <a:solidFill>
                    <a:srgbClr val="FFCC00"/>
                  </a:solidFill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t-IT"/>
                  </a:p>
                </p:txBody>
              </p:sp>
              <p:sp>
                <p:nvSpPr>
                  <p:cNvPr id="1297" name="Oval 273"/>
                  <p:cNvSpPr>
                    <a:spLocks noChangeArrowheads="1"/>
                  </p:cNvSpPr>
                  <p:nvPr/>
                </p:nvSpPr>
                <p:spPr bwMode="auto">
                  <a:xfrm>
                    <a:off x="4071" y="2023"/>
                    <a:ext cx="35" cy="28"/>
                  </a:xfrm>
                  <a:prstGeom prst="ellipse">
                    <a:avLst/>
                  </a:prstGeom>
                  <a:noFill/>
                  <a:ln w="1588" cap="rnd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t-IT"/>
                  </a:p>
                </p:txBody>
              </p:sp>
            </p:grpSp>
            <p:sp>
              <p:nvSpPr>
                <p:cNvPr id="1299" name="Oval 275"/>
                <p:cNvSpPr>
                  <a:spLocks noChangeArrowheads="1"/>
                </p:cNvSpPr>
                <p:nvPr/>
              </p:nvSpPr>
              <p:spPr bwMode="auto">
                <a:xfrm>
                  <a:off x="4071" y="2023"/>
                  <a:ext cx="35" cy="28"/>
                </a:xfrm>
                <a:prstGeom prst="ellipse">
                  <a:avLst/>
                </a:prstGeom>
                <a:noFill/>
                <a:ln w="7938" cap="rnd">
                  <a:solidFill>
                    <a:srgbClr val="133B9C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t-IT"/>
                </a:p>
              </p:txBody>
            </p:sp>
          </p:grpSp>
          <p:grpSp>
            <p:nvGrpSpPr>
              <p:cNvPr id="1087" name="Group 281"/>
              <p:cNvGrpSpPr>
                <a:grpSpLocks/>
              </p:cNvGrpSpPr>
              <p:nvPr/>
            </p:nvGrpSpPr>
            <p:grpSpPr bwMode="auto">
              <a:xfrm>
                <a:off x="2658" y="1538"/>
                <a:ext cx="141" cy="113"/>
                <a:chOff x="2658" y="1538"/>
                <a:chExt cx="141" cy="113"/>
              </a:xfrm>
            </p:grpSpPr>
            <p:grpSp>
              <p:nvGrpSpPr>
                <p:cNvPr id="1089" name="Group 279"/>
                <p:cNvGrpSpPr>
                  <a:grpSpLocks/>
                </p:cNvGrpSpPr>
                <p:nvPr/>
              </p:nvGrpSpPr>
              <p:grpSpPr bwMode="auto">
                <a:xfrm>
                  <a:off x="2658" y="1538"/>
                  <a:ext cx="141" cy="113"/>
                  <a:chOff x="2658" y="1538"/>
                  <a:chExt cx="141" cy="113"/>
                </a:xfrm>
              </p:grpSpPr>
              <p:sp>
                <p:nvSpPr>
                  <p:cNvPr id="1301" name="Oval 277"/>
                  <p:cNvSpPr>
                    <a:spLocks noChangeArrowheads="1"/>
                  </p:cNvSpPr>
                  <p:nvPr/>
                </p:nvSpPr>
                <p:spPr bwMode="auto">
                  <a:xfrm>
                    <a:off x="2658" y="1538"/>
                    <a:ext cx="141" cy="113"/>
                  </a:xfrm>
                  <a:prstGeom prst="ellipse">
                    <a:avLst/>
                  </a:prstGeom>
                  <a:solidFill>
                    <a:srgbClr val="FF0000"/>
                  </a:solidFill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t-IT"/>
                  </a:p>
                </p:txBody>
              </p:sp>
              <p:sp>
                <p:nvSpPr>
                  <p:cNvPr id="1302" name="Oval 278"/>
                  <p:cNvSpPr>
                    <a:spLocks noChangeArrowheads="1"/>
                  </p:cNvSpPr>
                  <p:nvPr/>
                </p:nvSpPr>
                <p:spPr bwMode="auto">
                  <a:xfrm>
                    <a:off x="2658" y="1538"/>
                    <a:ext cx="141" cy="113"/>
                  </a:xfrm>
                  <a:prstGeom prst="ellipse">
                    <a:avLst/>
                  </a:prstGeom>
                  <a:noFill/>
                  <a:ln w="1588" cap="rnd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t-IT"/>
                  </a:p>
                </p:txBody>
              </p:sp>
            </p:grpSp>
            <p:sp>
              <p:nvSpPr>
                <p:cNvPr id="1304" name="Oval 280"/>
                <p:cNvSpPr>
                  <a:spLocks noChangeArrowheads="1"/>
                </p:cNvSpPr>
                <p:nvPr/>
              </p:nvSpPr>
              <p:spPr bwMode="auto">
                <a:xfrm>
                  <a:off x="2658" y="1538"/>
                  <a:ext cx="141" cy="113"/>
                </a:xfrm>
                <a:prstGeom prst="ellipse">
                  <a:avLst/>
                </a:prstGeom>
                <a:noFill/>
                <a:ln w="7938" cap="rnd">
                  <a:solidFill>
                    <a:srgbClr val="133B9C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t-IT"/>
                </a:p>
              </p:txBody>
            </p:sp>
          </p:grpSp>
          <p:grpSp>
            <p:nvGrpSpPr>
              <p:cNvPr id="1092" name="Group 286"/>
              <p:cNvGrpSpPr>
                <a:grpSpLocks/>
              </p:cNvGrpSpPr>
              <p:nvPr/>
            </p:nvGrpSpPr>
            <p:grpSpPr bwMode="auto">
              <a:xfrm>
                <a:off x="2695" y="1538"/>
                <a:ext cx="104" cy="85"/>
                <a:chOff x="2695" y="1538"/>
                <a:chExt cx="104" cy="85"/>
              </a:xfrm>
            </p:grpSpPr>
            <p:grpSp>
              <p:nvGrpSpPr>
                <p:cNvPr id="1094" name="Group 284"/>
                <p:cNvGrpSpPr>
                  <a:grpSpLocks/>
                </p:cNvGrpSpPr>
                <p:nvPr/>
              </p:nvGrpSpPr>
              <p:grpSpPr bwMode="auto">
                <a:xfrm>
                  <a:off x="2695" y="1538"/>
                  <a:ext cx="104" cy="85"/>
                  <a:chOff x="2695" y="1538"/>
                  <a:chExt cx="104" cy="85"/>
                </a:xfrm>
              </p:grpSpPr>
              <p:sp>
                <p:nvSpPr>
                  <p:cNvPr id="1306" name="Oval 282"/>
                  <p:cNvSpPr>
                    <a:spLocks noChangeArrowheads="1"/>
                  </p:cNvSpPr>
                  <p:nvPr/>
                </p:nvSpPr>
                <p:spPr bwMode="auto">
                  <a:xfrm>
                    <a:off x="2695" y="1538"/>
                    <a:ext cx="104" cy="85"/>
                  </a:xfrm>
                  <a:prstGeom prst="ellipse">
                    <a:avLst/>
                  </a:prstGeom>
                  <a:solidFill>
                    <a:srgbClr val="FF6600"/>
                  </a:solidFill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t-IT"/>
                  </a:p>
                </p:txBody>
              </p:sp>
              <p:sp>
                <p:nvSpPr>
                  <p:cNvPr id="1307" name="Oval 283"/>
                  <p:cNvSpPr>
                    <a:spLocks noChangeArrowheads="1"/>
                  </p:cNvSpPr>
                  <p:nvPr/>
                </p:nvSpPr>
                <p:spPr bwMode="auto">
                  <a:xfrm>
                    <a:off x="2695" y="1538"/>
                    <a:ext cx="104" cy="85"/>
                  </a:xfrm>
                  <a:prstGeom prst="ellipse">
                    <a:avLst/>
                  </a:prstGeom>
                  <a:noFill/>
                  <a:ln w="1588" cap="rnd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t-IT"/>
                  </a:p>
                </p:txBody>
              </p:sp>
            </p:grpSp>
            <p:sp>
              <p:nvSpPr>
                <p:cNvPr id="1309" name="Oval 285"/>
                <p:cNvSpPr>
                  <a:spLocks noChangeArrowheads="1"/>
                </p:cNvSpPr>
                <p:nvPr/>
              </p:nvSpPr>
              <p:spPr bwMode="auto">
                <a:xfrm>
                  <a:off x="2695" y="1538"/>
                  <a:ext cx="104" cy="85"/>
                </a:xfrm>
                <a:prstGeom prst="ellipse">
                  <a:avLst/>
                </a:prstGeom>
                <a:noFill/>
                <a:ln w="7938" cap="rnd">
                  <a:solidFill>
                    <a:srgbClr val="133B9C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t-IT"/>
                </a:p>
              </p:txBody>
            </p:sp>
          </p:grpSp>
          <p:grpSp>
            <p:nvGrpSpPr>
              <p:cNvPr id="1097" name="Group 291"/>
              <p:cNvGrpSpPr>
                <a:grpSpLocks/>
              </p:cNvGrpSpPr>
              <p:nvPr/>
            </p:nvGrpSpPr>
            <p:grpSpPr bwMode="auto">
              <a:xfrm>
                <a:off x="4353" y="1452"/>
                <a:ext cx="71" cy="57"/>
                <a:chOff x="4353" y="1452"/>
                <a:chExt cx="71" cy="57"/>
              </a:xfrm>
            </p:grpSpPr>
            <p:grpSp>
              <p:nvGrpSpPr>
                <p:cNvPr id="1099" name="Group 289"/>
                <p:cNvGrpSpPr>
                  <a:grpSpLocks/>
                </p:cNvGrpSpPr>
                <p:nvPr/>
              </p:nvGrpSpPr>
              <p:grpSpPr bwMode="auto">
                <a:xfrm>
                  <a:off x="4353" y="1452"/>
                  <a:ext cx="71" cy="57"/>
                  <a:chOff x="4353" y="1452"/>
                  <a:chExt cx="71" cy="57"/>
                </a:xfrm>
              </p:grpSpPr>
              <p:sp>
                <p:nvSpPr>
                  <p:cNvPr id="1311" name="Oval 287"/>
                  <p:cNvSpPr>
                    <a:spLocks noChangeArrowheads="1"/>
                  </p:cNvSpPr>
                  <p:nvPr/>
                </p:nvSpPr>
                <p:spPr bwMode="auto">
                  <a:xfrm>
                    <a:off x="4353" y="1452"/>
                    <a:ext cx="71" cy="57"/>
                  </a:xfrm>
                  <a:prstGeom prst="ellipse">
                    <a:avLst/>
                  </a:prstGeom>
                  <a:solidFill>
                    <a:srgbClr val="FF99CC"/>
                  </a:solidFill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t-IT"/>
                  </a:p>
                </p:txBody>
              </p:sp>
              <p:sp>
                <p:nvSpPr>
                  <p:cNvPr id="1312" name="Oval 288"/>
                  <p:cNvSpPr>
                    <a:spLocks noChangeArrowheads="1"/>
                  </p:cNvSpPr>
                  <p:nvPr/>
                </p:nvSpPr>
                <p:spPr bwMode="auto">
                  <a:xfrm>
                    <a:off x="4353" y="1452"/>
                    <a:ext cx="71" cy="57"/>
                  </a:xfrm>
                  <a:prstGeom prst="ellipse">
                    <a:avLst/>
                  </a:prstGeom>
                  <a:noFill/>
                  <a:ln w="1588" cap="rnd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t-IT"/>
                  </a:p>
                </p:txBody>
              </p:sp>
            </p:grpSp>
            <p:sp>
              <p:nvSpPr>
                <p:cNvPr id="1314" name="Oval 290"/>
                <p:cNvSpPr>
                  <a:spLocks noChangeArrowheads="1"/>
                </p:cNvSpPr>
                <p:nvPr/>
              </p:nvSpPr>
              <p:spPr bwMode="auto">
                <a:xfrm>
                  <a:off x="4353" y="1452"/>
                  <a:ext cx="71" cy="57"/>
                </a:xfrm>
                <a:prstGeom prst="ellipse">
                  <a:avLst/>
                </a:prstGeom>
                <a:noFill/>
                <a:ln w="7938" cap="rnd">
                  <a:solidFill>
                    <a:srgbClr val="133B9C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t-IT"/>
                </a:p>
              </p:txBody>
            </p:sp>
          </p:grpSp>
          <p:grpSp>
            <p:nvGrpSpPr>
              <p:cNvPr id="1102" name="Group 296"/>
              <p:cNvGrpSpPr>
                <a:grpSpLocks/>
              </p:cNvGrpSpPr>
              <p:nvPr/>
            </p:nvGrpSpPr>
            <p:grpSpPr bwMode="auto">
              <a:xfrm>
                <a:off x="4354" y="1481"/>
                <a:ext cx="35" cy="28"/>
                <a:chOff x="4354" y="1481"/>
                <a:chExt cx="35" cy="28"/>
              </a:xfrm>
            </p:grpSpPr>
            <p:grpSp>
              <p:nvGrpSpPr>
                <p:cNvPr id="1104" name="Group 294"/>
                <p:cNvGrpSpPr>
                  <a:grpSpLocks/>
                </p:cNvGrpSpPr>
                <p:nvPr/>
              </p:nvGrpSpPr>
              <p:grpSpPr bwMode="auto">
                <a:xfrm>
                  <a:off x="4354" y="1481"/>
                  <a:ext cx="35" cy="28"/>
                  <a:chOff x="4354" y="1481"/>
                  <a:chExt cx="35" cy="28"/>
                </a:xfrm>
              </p:grpSpPr>
              <p:sp>
                <p:nvSpPr>
                  <p:cNvPr id="1316" name="Oval 292"/>
                  <p:cNvSpPr>
                    <a:spLocks noChangeArrowheads="1"/>
                  </p:cNvSpPr>
                  <p:nvPr/>
                </p:nvSpPr>
                <p:spPr bwMode="auto">
                  <a:xfrm>
                    <a:off x="4354" y="1481"/>
                    <a:ext cx="35" cy="28"/>
                  </a:xfrm>
                  <a:prstGeom prst="ellipse">
                    <a:avLst/>
                  </a:prstGeom>
                  <a:solidFill>
                    <a:srgbClr val="FFCC00"/>
                  </a:solidFill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t-IT"/>
                  </a:p>
                </p:txBody>
              </p:sp>
              <p:sp>
                <p:nvSpPr>
                  <p:cNvPr id="1317" name="Oval 293"/>
                  <p:cNvSpPr>
                    <a:spLocks noChangeArrowheads="1"/>
                  </p:cNvSpPr>
                  <p:nvPr/>
                </p:nvSpPr>
                <p:spPr bwMode="auto">
                  <a:xfrm>
                    <a:off x="4354" y="1481"/>
                    <a:ext cx="35" cy="28"/>
                  </a:xfrm>
                  <a:prstGeom prst="ellipse">
                    <a:avLst/>
                  </a:prstGeom>
                  <a:noFill/>
                  <a:ln w="1588" cap="rnd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t-IT"/>
                  </a:p>
                </p:txBody>
              </p:sp>
            </p:grpSp>
            <p:sp>
              <p:nvSpPr>
                <p:cNvPr id="1319" name="Oval 295"/>
                <p:cNvSpPr>
                  <a:spLocks noChangeArrowheads="1"/>
                </p:cNvSpPr>
                <p:nvPr/>
              </p:nvSpPr>
              <p:spPr bwMode="auto">
                <a:xfrm>
                  <a:off x="4354" y="1481"/>
                  <a:ext cx="35" cy="28"/>
                </a:xfrm>
                <a:prstGeom prst="ellipse">
                  <a:avLst/>
                </a:prstGeom>
                <a:noFill/>
                <a:ln w="7938" cap="rnd">
                  <a:solidFill>
                    <a:srgbClr val="133B9C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t-IT"/>
                </a:p>
              </p:txBody>
            </p:sp>
          </p:grpSp>
          <p:grpSp>
            <p:nvGrpSpPr>
              <p:cNvPr id="1107" name="Group 301"/>
              <p:cNvGrpSpPr>
                <a:grpSpLocks/>
              </p:cNvGrpSpPr>
              <p:nvPr/>
            </p:nvGrpSpPr>
            <p:grpSpPr bwMode="auto">
              <a:xfrm>
                <a:off x="4354" y="1424"/>
                <a:ext cx="35" cy="28"/>
                <a:chOff x="4354" y="1424"/>
                <a:chExt cx="35" cy="28"/>
              </a:xfrm>
            </p:grpSpPr>
            <p:grpSp>
              <p:nvGrpSpPr>
                <p:cNvPr id="1109" name="Group 299"/>
                <p:cNvGrpSpPr>
                  <a:grpSpLocks/>
                </p:cNvGrpSpPr>
                <p:nvPr/>
              </p:nvGrpSpPr>
              <p:grpSpPr bwMode="auto">
                <a:xfrm>
                  <a:off x="4354" y="1424"/>
                  <a:ext cx="35" cy="28"/>
                  <a:chOff x="4354" y="1424"/>
                  <a:chExt cx="35" cy="28"/>
                </a:xfrm>
              </p:grpSpPr>
              <p:sp>
                <p:nvSpPr>
                  <p:cNvPr id="1321" name="Oval 297"/>
                  <p:cNvSpPr>
                    <a:spLocks noChangeArrowheads="1"/>
                  </p:cNvSpPr>
                  <p:nvPr/>
                </p:nvSpPr>
                <p:spPr bwMode="auto">
                  <a:xfrm>
                    <a:off x="4354" y="1424"/>
                    <a:ext cx="35" cy="28"/>
                  </a:xfrm>
                  <a:prstGeom prst="ellipse">
                    <a:avLst/>
                  </a:prstGeom>
                  <a:solidFill>
                    <a:srgbClr val="FFCC00"/>
                  </a:solidFill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t-IT"/>
                  </a:p>
                </p:txBody>
              </p:sp>
              <p:sp>
                <p:nvSpPr>
                  <p:cNvPr id="1322" name="Oval 298"/>
                  <p:cNvSpPr>
                    <a:spLocks noChangeArrowheads="1"/>
                  </p:cNvSpPr>
                  <p:nvPr/>
                </p:nvSpPr>
                <p:spPr bwMode="auto">
                  <a:xfrm>
                    <a:off x="4354" y="1424"/>
                    <a:ext cx="35" cy="28"/>
                  </a:xfrm>
                  <a:prstGeom prst="ellipse">
                    <a:avLst/>
                  </a:prstGeom>
                  <a:noFill/>
                  <a:ln w="1588" cap="rnd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t-IT"/>
                  </a:p>
                </p:txBody>
              </p:sp>
            </p:grpSp>
            <p:sp>
              <p:nvSpPr>
                <p:cNvPr id="1324" name="Oval 300"/>
                <p:cNvSpPr>
                  <a:spLocks noChangeArrowheads="1"/>
                </p:cNvSpPr>
                <p:nvPr/>
              </p:nvSpPr>
              <p:spPr bwMode="auto">
                <a:xfrm>
                  <a:off x="4354" y="1424"/>
                  <a:ext cx="35" cy="28"/>
                </a:xfrm>
                <a:prstGeom prst="ellipse">
                  <a:avLst/>
                </a:prstGeom>
                <a:noFill/>
                <a:ln w="7938" cap="rnd">
                  <a:solidFill>
                    <a:srgbClr val="133B9C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t-IT"/>
                </a:p>
              </p:txBody>
            </p:sp>
          </p:grpSp>
          <p:grpSp>
            <p:nvGrpSpPr>
              <p:cNvPr id="1112" name="Group 306"/>
              <p:cNvGrpSpPr>
                <a:grpSpLocks/>
              </p:cNvGrpSpPr>
              <p:nvPr/>
            </p:nvGrpSpPr>
            <p:grpSpPr bwMode="auto">
              <a:xfrm>
                <a:off x="4354" y="1509"/>
                <a:ext cx="35" cy="29"/>
                <a:chOff x="4354" y="1509"/>
                <a:chExt cx="35" cy="29"/>
              </a:xfrm>
            </p:grpSpPr>
            <p:grpSp>
              <p:nvGrpSpPr>
                <p:cNvPr id="1114" name="Group 304"/>
                <p:cNvGrpSpPr>
                  <a:grpSpLocks/>
                </p:cNvGrpSpPr>
                <p:nvPr/>
              </p:nvGrpSpPr>
              <p:grpSpPr bwMode="auto">
                <a:xfrm>
                  <a:off x="4354" y="1509"/>
                  <a:ext cx="35" cy="29"/>
                  <a:chOff x="4354" y="1509"/>
                  <a:chExt cx="35" cy="29"/>
                </a:xfrm>
              </p:grpSpPr>
              <p:sp>
                <p:nvSpPr>
                  <p:cNvPr id="1326" name="Oval 302"/>
                  <p:cNvSpPr>
                    <a:spLocks noChangeArrowheads="1"/>
                  </p:cNvSpPr>
                  <p:nvPr/>
                </p:nvSpPr>
                <p:spPr bwMode="auto">
                  <a:xfrm>
                    <a:off x="4354" y="1509"/>
                    <a:ext cx="35" cy="29"/>
                  </a:xfrm>
                  <a:prstGeom prst="ellipse">
                    <a:avLst/>
                  </a:prstGeom>
                  <a:solidFill>
                    <a:srgbClr val="FFCC00"/>
                  </a:solidFill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t-IT"/>
                  </a:p>
                </p:txBody>
              </p:sp>
              <p:sp>
                <p:nvSpPr>
                  <p:cNvPr id="1327" name="Oval 303"/>
                  <p:cNvSpPr>
                    <a:spLocks noChangeArrowheads="1"/>
                  </p:cNvSpPr>
                  <p:nvPr/>
                </p:nvSpPr>
                <p:spPr bwMode="auto">
                  <a:xfrm>
                    <a:off x="4354" y="1509"/>
                    <a:ext cx="35" cy="29"/>
                  </a:xfrm>
                  <a:prstGeom prst="ellipse">
                    <a:avLst/>
                  </a:prstGeom>
                  <a:noFill/>
                  <a:ln w="1588" cap="rnd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t-IT"/>
                  </a:p>
                </p:txBody>
              </p:sp>
            </p:grpSp>
            <p:sp>
              <p:nvSpPr>
                <p:cNvPr id="1329" name="Oval 305"/>
                <p:cNvSpPr>
                  <a:spLocks noChangeArrowheads="1"/>
                </p:cNvSpPr>
                <p:nvPr/>
              </p:nvSpPr>
              <p:spPr bwMode="auto">
                <a:xfrm>
                  <a:off x="4354" y="1509"/>
                  <a:ext cx="35" cy="29"/>
                </a:xfrm>
                <a:prstGeom prst="ellipse">
                  <a:avLst/>
                </a:prstGeom>
                <a:noFill/>
                <a:ln w="7938" cap="rnd">
                  <a:solidFill>
                    <a:srgbClr val="133B9C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t-IT"/>
                </a:p>
              </p:txBody>
            </p:sp>
          </p:grpSp>
          <p:grpSp>
            <p:nvGrpSpPr>
              <p:cNvPr id="1117" name="Group 311"/>
              <p:cNvGrpSpPr>
                <a:grpSpLocks/>
              </p:cNvGrpSpPr>
              <p:nvPr/>
            </p:nvGrpSpPr>
            <p:grpSpPr bwMode="auto">
              <a:xfrm>
                <a:off x="4212" y="1652"/>
                <a:ext cx="106" cy="85"/>
                <a:chOff x="4212" y="1652"/>
                <a:chExt cx="106" cy="85"/>
              </a:xfrm>
            </p:grpSpPr>
            <p:grpSp>
              <p:nvGrpSpPr>
                <p:cNvPr id="1119" name="Group 309"/>
                <p:cNvGrpSpPr>
                  <a:grpSpLocks/>
                </p:cNvGrpSpPr>
                <p:nvPr/>
              </p:nvGrpSpPr>
              <p:grpSpPr bwMode="auto">
                <a:xfrm>
                  <a:off x="4212" y="1652"/>
                  <a:ext cx="106" cy="85"/>
                  <a:chOff x="4212" y="1652"/>
                  <a:chExt cx="106" cy="85"/>
                </a:xfrm>
              </p:grpSpPr>
              <p:sp>
                <p:nvSpPr>
                  <p:cNvPr id="1331" name="Oval 307"/>
                  <p:cNvSpPr>
                    <a:spLocks noChangeArrowheads="1"/>
                  </p:cNvSpPr>
                  <p:nvPr/>
                </p:nvSpPr>
                <p:spPr bwMode="auto">
                  <a:xfrm>
                    <a:off x="4212" y="1652"/>
                    <a:ext cx="106" cy="85"/>
                  </a:xfrm>
                  <a:prstGeom prst="ellipse">
                    <a:avLst/>
                  </a:prstGeom>
                  <a:solidFill>
                    <a:srgbClr val="FF6600"/>
                  </a:solidFill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t-IT"/>
                  </a:p>
                </p:txBody>
              </p:sp>
              <p:sp>
                <p:nvSpPr>
                  <p:cNvPr id="1332" name="Oval 308"/>
                  <p:cNvSpPr>
                    <a:spLocks noChangeArrowheads="1"/>
                  </p:cNvSpPr>
                  <p:nvPr/>
                </p:nvSpPr>
                <p:spPr bwMode="auto">
                  <a:xfrm>
                    <a:off x="4212" y="1652"/>
                    <a:ext cx="106" cy="85"/>
                  </a:xfrm>
                  <a:prstGeom prst="ellipse">
                    <a:avLst/>
                  </a:prstGeom>
                  <a:noFill/>
                  <a:ln w="1588" cap="rnd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t-IT"/>
                  </a:p>
                </p:txBody>
              </p:sp>
            </p:grpSp>
            <p:sp>
              <p:nvSpPr>
                <p:cNvPr id="1334" name="Oval 310"/>
                <p:cNvSpPr>
                  <a:spLocks noChangeArrowheads="1"/>
                </p:cNvSpPr>
                <p:nvPr/>
              </p:nvSpPr>
              <p:spPr bwMode="auto">
                <a:xfrm>
                  <a:off x="4212" y="1652"/>
                  <a:ext cx="106" cy="85"/>
                </a:xfrm>
                <a:prstGeom prst="ellipse">
                  <a:avLst/>
                </a:prstGeom>
                <a:noFill/>
                <a:ln w="7938" cap="rnd">
                  <a:solidFill>
                    <a:srgbClr val="133B9C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t-IT"/>
                </a:p>
              </p:txBody>
            </p:sp>
          </p:grpSp>
          <p:grpSp>
            <p:nvGrpSpPr>
              <p:cNvPr id="1122" name="Group 316"/>
              <p:cNvGrpSpPr>
                <a:grpSpLocks/>
              </p:cNvGrpSpPr>
              <p:nvPr/>
            </p:nvGrpSpPr>
            <p:grpSpPr bwMode="auto">
              <a:xfrm>
                <a:off x="4247" y="1652"/>
                <a:ext cx="37" cy="28"/>
                <a:chOff x="4247" y="1652"/>
                <a:chExt cx="37" cy="28"/>
              </a:xfrm>
            </p:grpSpPr>
            <p:grpSp>
              <p:nvGrpSpPr>
                <p:cNvPr id="1124" name="Group 314"/>
                <p:cNvGrpSpPr>
                  <a:grpSpLocks/>
                </p:cNvGrpSpPr>
                <p:nvPr/>
              </p:nvGrpSpPr>
              <p:grpSpPr bwMode="auto">
                <a:xfrm>
                  <a:off x="4247" y="1652"/>
                  <a:ext cx="37" cy="28"/>
                  <a:chOff x="4247" y="1652"/>
                  <a:chExt cx="37" cy="28"/>
                </a:xfrm>
              </p:grpSpPr>
              <p:sp>
                <p:nvSpPr>
                  <p:cNvPr id="1336" name="Oval 312"/>
                  <p:cNvSpPr>
                    <a:spLocks noChangeArrowheads="1"/>
                  </p:cNvSpPr>
                  <p:nvPr/>
                </p:nvSpPr>
                <p:spPr bwMode="auto">
                  <a:xfrm>
                    <a:off x="4247" y="1652"/>
                    <a:ext cx="37" cy="28"/>
                  </a:xfrm>
                  <a:prstGeom prst="ellipse">
                    <a:avLst/>
                  </a:prstGeom>
                  <a:solidFill>
                    <a:srgbClr val="FFCC00"/>
                  </a:solidFill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t-IT"/>
                  </a:p>
                </p:txBody>
              </p:sp>
              <p:sp>
                <p:nvSpPr>
                  <p:cNvPr id="1337" name="Oval 313"/>
                  <p:cNvSpPr>
                    <a:spLocks noChangeArrowheads="1"/>
                  </p:cNvSpPr>
                  <p:nvPr/>
                </p:nvSpPr>
                <p:spPr bwMode="auto">
                  <a:xfrm>
                    <a:off x="4247" y="1652"/>
                    <a:ext cx="37" cy="28"/>
                  </a:xfrm>
                  <a:prstGeom prst="ellipse">
                    <a:avLst/>
                  </a:prstGeom>
                  <a:noFill/>
                  <a:ln w="1588" cap="rnd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t-IT"/>
                  </a:p>
                </p:txBody>
              </p:sp>
            </p:grpSp>
            <p:sp>
              <p:nvSpPr>
                <p:cNvPr id="1339" name="Oval 315"/>
                <p:cNvSpPr>
                  <a:spLocks noChangeArrowheads="1"/>
                </p:cNvSpPr>
                <p:nvPr/>
              </p:nvSpPr>
              <p:spPr bwMode="auto">
                <a:xfrm>
                  <a:off x="4247" y="1652"/>
                  <a:ext cx="37" cy="28"/>
                </a:xfrm>
                <a:prstGeom prst="ellipse">
                  <a:avLst/>
                </a:prstGeom>
                <a:noFill/>
                <a:ln w="7938" cap="rnd">
                  <a:solidFill>
                    <a:srgbClr val="133B9C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t-IT"/>
                </a:p>
              </p:txBody>
            </p:sp>
          </p:grpSp>
          <p:grpSp>
            <p:nvGrpSpPr>
              <p:cNvPr id="1127" name="Group 321"/>
              <p:cNvGrpSpPr>
                <a:grpSpLocks/>
              </p:cNvGrpSpPr>
              <p:nvPr/>
            </p:nvGrpSpPr>
            <p:grpSpPr bwMode="auto">
              <a:xfrm>
                <a:off x="4318" y="1565"/>
                <a:ext cx="71" cy="58"/>
                <a:chOff x="4318" y="1565"/>
                <a:chExt cx="71" cy="58"/>
              </a:xfrm>
            </p:grpSpPr>
            <p:grpSp>
              <p:nvGrpSpPr>
                <p:cNvPr id="1129" name="Group 319"/>
                <p:cNvGrpSpPr>
                  <a:grpSpLocks/>
                </p:cNvGrpSpPr>
                <p:nvPr/>
              </p:nvGrpSpPr>
              <p:grpSpPr bwMode="auto">
                <a:xfrm>
                  <a:off x="4318" y="1565"/>
                  <a:ext cx="71" cy="58"/>
                  <a:chOff x="4318" y="1565"/>
                  <a:chExt cx="71" cy="58"/>
                </a:xfrm>
              </p:grpSpPr>
              <p:sp>
                <p:nvSpPr>
                  <p:cNvPr id="1341" name="Oval 317"/>
                  <p:cNvSpPr>
                    <a:spLocks noChangeArrowheads="1"/>
                  </p:cNvSpPr>
                  <p:nvPr/>
                </p:nvSpPr>
                <p:spPr bwMode="auto">
                  <a:xfrm>
                    <a:off x="4318" y="1565"/>
                    <a:ext cx="71" cy="58"/>
                  </a:xfrm>
                  <a:prstGeom prst="ellipse">
                    <a:avLst/>
                  </a:prstGeom>
                  <a:solidFill>
                    <a:srgbClr val="FF99CC"/>
                  </a:solidFill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t-IT"/>
                  </a:p>
                </p:txBody>
              </p:sp>
              <p:sp>
                <p:nvSpPr>
                  <p:cNvPr id="1342" name="Oval 318"/>
                  <p:cNvSpPr>
                    <a:spLocks noChangeArrowheads="1"/>
                  </p:cNvSpPr>
                  <p:nvPr/>
                </p:nvSpPr>
                <p:spPr bwMode="auto">
                  <a:xfrm>
                    <a:off x="4318" y="1565"/>
                    <a:ext cx="71" cy="58"/>
                  </a:xfrm>
                  <a:prstGeom prst="ellipse">
                    <a:avLst/>
                  </a:prstGeom>
                  <a:noFill/>
                  <a:ln w="1588" cap="rnd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t-IT"/>
                  </a:p>
                </p:txBody>
              </p:sp>
            </p:grpSp>
            <p:sp>
              <p:nvSpPr>
                <p:cNvPr id="1344" name="Oval 320"/>
                <p:cNvSpPr>
                  <a:spLocks noChangeArrowheads="1"/>
                </p:cNvSpPr>
                <p:nvPr/>
              </p:nvSpPr>
              <p:spPr bwMode="auto">
                <a:xfrm>
                  <a:off x="4318" y="1565"/>
                  <a:ext cx="71" cy="58"/>
                </a:xfrm>
                <a:prstGeom prst="ellipse">
                  <a:avLst/>
                </a:prstGeom>
                <a:noFill/>
                <a:ln w="7938" cap="rnd">
                  <a:solidFill>
                    <a:srgbClr val="133B9C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t-IT"/>
                </a:p>
              </p:txBody>
            </p:sp>
          </p:grpSp>
          <p:grpSp>
            <p:nvGrpSpPr>
              <p:cNvPr id="1132" name="Group 326"/>
              <p:cNvGrpSpPr>
                <a:grpSpLocks/>
              </p:cNvGrpSpPr>
              <p:nvPr/>
            </p:nvGrpSpPr>
            <p:grpSpPr bwMode="auto">
              <a:xfrm>
                <a:off x="4318" y="1567"/>
                <a:ext cx="36" cy="28"/>
                <a:chOff x="4318" y="1567"/>
                <a:chExt cx="36" cy="28"/>
              </a:xfrm>
            </p:grpSpPr>
            <p:grpSp>
              <p:nvGrpSpPr>
                <p:cNvPr id="1134" name="Group 324"/>
                <p:cNvGrpSpPr>
                  <a:grpSpLocks/>
                </p:cNvGrpSpPr>
                <p:nvPr/>
              </p:nvGrpSpPr>
              <p:grpSpPr bwMode="auto">
                <a:xfrm>
                  <a:off x="4318" y="1567"/>
                  <a:ext cx="36" cy="28"/>
                  <a:chOff x="4318" y="1567"/>
                  <a:chExt cx="36" cy="28"/>
                </a:xfrm>
              </p:grpSpPr>
              <p:sp>
                <p:nvSpPr>
                  <p:cNvPr id="1346" name="Oval 322"/>
                  <p:cNvSpPr>
                    <a:spLocks noChangeArrowheads="1"/>
                  </p:cNvSpPr>
                  <p:nvPr/>
                </p:nvSpPr>
                <p:spPr bwMode="auto">
                  <a:xfrm>
                    <a:off x="4318" y="1567"/>
                    <a:ext cx="36" cy="28"/>
                  </a:xfrm>
                  <a:prstGeom prst="ellipse">
                    <a:avLst/>
                  </a:prstGeom>
                  <a:solidFill>
                    <a:srgbClr val="FFCC00"/>
                  </a:solidFill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t-IT"/>
                  </a:p>
                </p:txBody>
              </p:sp>
              <p:sp>
                <p:nvSpPr>
                  <p:cNvPr id="1347" name="Oval 323"/>
                  <p:cNvSpPr>
                    <a:spLocks noChangeArrowheads="1"/>
                  </p:cNvSpPr>
                  <p:nvPr/>
                </p:nvSpPr>
                <p:spPr bwMode="auto">
                  <a:xfrm>
                    <a:off x="4318" y="1567"/>
                    <a:ext cx="36" cy="28"/>
                  </a:xfrm>
                  <a:prstGeom prst="ellipse">
                    <a:avLst/>
                  </a:prstGeom>
                  <a:noFill/>
                  <a:ln w="1588" cap="rnd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t-IT"/>
                  </a:p>
                </p:txBody>
              </p:sp>
            </p:grpSp>
            <p:sp>
              <p:nvSpPr>
                <p:cNvPr id="1349" name="Oval 325"/>
                <p:cNvSpPr>
                  <a:spLocks noChangeArrowheads="1"/>
                </p:cNvSpPr>
                <p:nvPr/>
              </p:nvSpPr>
              <p:spPr bwMode="auto">
                <a:xfrm>
                  <a:off x="4318" y="1567"/>
                  <a:ext cx="36" cy="28"/>
                </a:xfrm>
                <a:prstGeom prst="ellipse">
                  <a:avLst/>
                </a:prstGeom>
                <a:noFill/>
                <a:ln w="7938" cap="rnd">
                  <a:solidFill>
                    <a:srgbClr val="133B9C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t-IT"/>
                </a:p>
              </p:txBody>
            </p:sp>
          </p:grpSp>
          <p:grpSp>
            <p:nvGrpSpPr>
              <p:cNvPr id="1137" name="Group 331"/>
              <p:cNvGrpSpPr>
                <a:grpSpLocks/>
              </p:cNvGrpSpPr>
              <p:nvPr/>
            </p:nvGrpSpPr>
            <p:grpSpPr bwMode="auto">
              <a:xfrm>
                <a:off x="3012" y="2023"/>
                <a:ext cx="71" cy="57"/>
                <a:chOff x="3012" y="2023"/>
                <a:chExt cx="71" cy="57"/>
              </a:xfrm>
            </p:grpSpPr>
            <p:grpSp>
              <p:nvGrpSpPr>
                <p:cNvPr id="1139" name="Group 329"/>
                <p:cNvGrpSpPr>
                  <a:grpSpLocks/>
                </p:cNvGrpSpPr>
                <p:nvPr/>
              </p:nvGrpSpPr>
              <p:grpSpPr bwMode="auto">
                <a:xfrm>
                  <a:off x="3012" y="2023"/>
                  <a:ext cx="71" cy="57"/>
                  <a:chOff x="3012" y="2023"/>
                  <a:chExt cx="71" cy="57"/>
                </a:xfrm>
              </p:grpSpPr>
              <p:sp>
                <p:nvSpPr>
                  <p:cNvPr id="1351" name="Oval 327"/>
                  <p:cNvSpPr>
                    <a:spLocks noChangeArrowheads="1"/>
                  </p:cNvSpPr>
                  <p:nvPr/>
                </p:nvSpPr>
                <p:spPr bwMode="auto">
                  <a:xfrm>
                    <a:off x="3012" y="2023"/>
                    <a:ext cx="71" cy="57"/>
                  </a:xfrm>
                  <a:prstGeom prst="ellipse">
                    <a:avLst/>
                  </a:prstGeom>
                  <a:solidFill>
                    <a:srgbClr val="FF99CC"/>
                  </a:solidFill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t-IT"/>
                  </a:p>
                </p:txBody>
              </p:sp>
              <p:sp>
                <p:nvSpPr>
                  <p:cNvPr id="1352" name="Oval 328"/>
                  <p:cNvSpPr>
                    <a:spLocks noChangeArrowheads="1"/>
                  </p:cNvSpPr>
                  <p:nvPr/>
                </p:nvSpPr>
                <p:spPr bwMode="auto">
                  <a:xfrm>
                    <a:off x="3012" y="2023"/>
                    <a:ext cx="71" cy="57"/>
                  </a:xfrm>
                  <a:prstGeom prst="ellipse">
                    <a:avLst/>
                  </a:prstGeom>
                  <a:noFill/>
                  <a:ln w="1588" cap="rnd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t-IT"/>
                  </a:p>
                </p:txBody>
              </p:sp>
            </p:grpSp>
            <p:sp>
              <p:nvSpPr>
                <p:cNvPr id="1354" name="Oval 330"/>
                <p:cNvSpPr>
                  <a:spLocks noChangeArrowheads="1"/>
                </p:cNvSpPr>
                <p:nvPr/>
              </p:nvSpPr>
              <p:spPr bwMode="auto">
                <a:xfrm>
                  <a:off x="3012" y="2023"/>
                  <a:ext cx="71" cy="57"/>
                </a:xfrm>
                <a:prstGeom prst="ellipse">
                  <a:avLst/>
                </a:prstGeom>
                <a:noFill/>
                <a:ln w="7938" cap="rnd">
                  <a:solidFill>
                    <a:srgbClr val="133B9C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t-IT"/>
                </a:p>
              </p:txBody>
            </p:sp>
          </p:grpSp>
          <p:grpSp>
            <p:nvGrpSpPr>
              <p:cNvPr id="1142" name="Group 336"/>
              <p:cNvGrpSpPr>
                <a:grpSpLocks/>
              </p:cNvGrpSpPr>
              <p:nvPr/>
            </p:nvGrpSpPr>
            <p:grpSpPr bwMode="auto">
              <a:xfrm>
                <a:off x="3012" y="2051"/>
                <a:ext cx="36" cy="28"/>
                <a:chOff x="3012" y="2051"/>
                <a:chExt cx="36" cy="28"/>
              </a:xfrm>
            </p:grpSpPr>
            <p:grpSp>
              <p:nvGrpSpPr>
                <p:cNvPr id="1144" name="Group 334"/>
                <p:cNvGrpSpPr>
                  <a:grpSpLocks/>
                </p:cNvGrpSpPr>
                <p:nvPr/>
              </p:nvGrpSpPr>
              <p:grpSpPr bwMode="auto">
                <a:xfrm>
                  <a:off x="3012" y="2051"/>
                  <a:ext cx="36" cy="28"/>
                  <a:chOff x="3012" y="2051"/>
                  <a:chExt cx="36" cy="28"/>
                </a:xfrm>
              </p:grpSpPr>
              <p:sp>
                <p:nvSpPr>
                  <p:cNvPr id="1356" name="Oval 332"/>
                  <p:cNvSpPr>
                    <a:spLocks noChangeArrowheads="1"/>
                  </p:cNvSpPr>
                  <p:nvPr/>
                </p:nvSpPr>
                <p:spPr bwMode="auto">
                  <a:xfrm>
                    <a:off x="3012" y="2051"/>
                    <a:ext cx="36" cy="28"/>
                  </a:xfrm>
                  <a:prstGeom prst="ellipse">
                    <a:avLst/>
                  </a:prstGeom>
                  <a:solidFill>
                    <a:srgbClr val="FFCC00"/>
                  </a:solidFill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t-IT"/>
                  </a:p>
                </p:txBody>
              </p:sp>
              <p:sp>
                <p:nvSpPr>
                  <p:cNvPr id="1357" name="Oval 333"/>
                  <p:cNvSpPr>
                    <a:spLocks noChangeArrowheads="1"/>
                  </p:cNvSpPr>
                  <p:nvPr/>
                </p:nvSpPr>
                <p:spPr bwMode="auto">
                  <a:xfrm>
                    <a:off x="3012" y="2051"/>
                    <a:ext cx="36" cy="28"/>
                  </a:xfrm>
                  <a:prstGeom prst="ellipse">
                    <a:avLst/>
                  </a:prstGeom>
                  <a:noFill/>
                  <a:ln w="1588" cap="rnd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t-IT"/>
                  </a:p>
                </p:txBody>
              </p:sp>
            </p:grpSp>
            <p:sp>
              <p:nvSpPr>
                <p:cNvPr id="1359" name="Oval 335"/>
                <p:cNvSpPr>
                  <a:spLocks noChangeArrowheads="1"/>
                </p:cNvSpPr>
                <p:nvPr/>
              </p:nvSpPr>
              <p:spPr bwMode="auto">
                <a:xfrm>
                  <a:off x="3012" y="2051"/>
                  <a:ext cx="36" cy="28"/>
                </a:xfrm>
                <a:prstGeom prst="ellipse">
                  <a:avLst/>
                </a:prstGeom>
                <a:noFill/>
                <a:ln w="7938" cap="rnd">
                  <a:solidFill>
                    <a:srgbClr val="133B9C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t-IT"/>
                </a:p>
              </p:txBody>
            </p:sp>
          </p:grpSp>
          <p:grpSp>
            <p:nvGrpSpPr>
              <p:cNvPr id="1147" name="Group 341"/>
              <p:cNvGrpSpPr>
                <a:grpSpLocks/>
              </p:cNvGrpSpPr>
              <p:nvPr/>
            </p:nvGrpSpPr>
            <p:grpSpPr bwMode="auto">
              <a:xfrm>
                <a:off x="1105" y="1737"/>
                <a:ext cx="140" cy="115"/>
                <a:chOff x="1105" y="1737"/>
                <a:chExt cx="140" cy="115"/>
              </a:xfrm>
            </p:grpSpPr>
            <p:grpSp>
              <p:nvGrpSpPr>
                <p:cNvPr id="1149" name="Group 339"/>
                <p:cNvGrpSpPr>
                  <a:grpSpLocks/>
                </p:cNvGrpSpPr>
                <p:nvPr/>
              </p:nvGrpSpPr>
              <p:grpSpPr bwMode="auto">
                <a:xfrm>
                  <a:off x="1105" y="1737"/>
                  <a:ext cx="140" cy="115"/>
                  <a:chOff x="1105" y="1737"/>
                  <a:chExt cx="140" cy="115"/>
                </a:xfrm>
              </p:grpSpPr>
              <p:sp>
                <p:nvSpPr>
                  <p:cNvPr id="1361" name="Oval 337"/>
                  <p:cNvSpPr>
                    <a:spLocks noChangeArrowheads="1"/>
                  </p:cNvSpPr>
                  <p:nvPr/>
                </p:nvSpPr>
                <p:spPr bwMode="auto">
                  <a:xfrm>
                    <a:off x="1105" y="1737"/>
                    <a:ext cx="140" cy="115"/>
                  </a:xfrm>
                  <a:prstGeom prst="ellipse">
                    <a:avLst/>
                  </a:prstGeom>
                  <a:solidFill>
                    <a:srgbClr val="FF0000"/>
                  </a:solidFill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t-IT"/>
                  </a:p>
                </p:txBody>
              </p:sp>
              <p:sp>
                <p:nvSpPr>
                  <p:cNvPr id="1362" name="Oval 338"/>
                  <p:cNvSpPr>
                    <a:spLocks noChangeArrowheads="1"/>
                  </p:cNvSpPr>
                  <p:nvPr/>
                </p:nvSpPr>
                <p:spPr bwMode="auto">
                  <a:xfrm>
                    <a:off x="1105" y="1737"/>
                    <a:ext cx="140" cy="115"/>
                  </a:xfrm>
                  <a:prstGeom prst="ellipse">
                    <a:avLst/>
                  </a:prstGeom>
                  <a:noFill/>
                  <a:ln w="1588" cap="rnd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t-IT"/>
                  </a:p>
                </p:txBody>
              </p:sp>
            </p:grpSp>
            <p:sp>
              <p:nvSpPr>
                <p:cNvPr id="1364" name="Oval 340"/>
                <p:cNvSpPr>
                  <a:spLocks noChangeArrowheads="1"/>
                </p:cNvSpPr>
                <p:nvPr/>
              </p:nvSpPr>
              <p:spPr bwMode="auto">
                <a:xfrm>
                  <a:off x="1105" y="1737"/>
                  <a:ext cx="140" cy="115"/>
                </a:xfrm>
                <a:prstGeom prst="ellipse">
                  <a:avLst/>
                </a:prstGeom>
                <a:noFill/>
                <a:ln w="7938" cap="rnd">
                  <a:solidFill>
                    <a:srgbClr val="133B9C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t-IT"/>
                </a:p>
              </p:txBody>
            </p:sp>
          </p:grpSp>
          <p:grpSp>
            <p:nvGrpSpPr>
              <p:cNvPr id="1152" name="Group 346"/>
              <p:cNvGrpSpPr>
                <a:grpSpLocks/>
              </p:cNvGrpSpPr>
              <p:nvPr/>
            </p:nvGrpSpPr>
            <p:grpSpPr bwMode="auto">
              <a:xfrm>
                <a:off x="1105" y="1823"/>
                <a:ext cx="35" cy="29"/>
                <a:chOff x="1105" y="1823"/>
                <a:chExt cx="35" cy="29"/>
              </a:xfrm>
            </p:grpSpPr>
            <p:grpSp>
              <p:nvGrpSpPr>
                <p:cNvPr id="1154" name="Group 344"/>
                <p:cNvGrpSpPr>
                  <a:grpSpLocks/>
                </p:cNvGrpSpPr>
                <p:nvPr/>
              </p:nvGrpSpPr>
              <p:grpSpPr bwMode="auto">
                <a:xfrm>
                  <a:off x="1105" y="1823"/>
                  <a:ext cx="35" cy="29"/>
                  <a:chOff x="1105" y="1823"/>
                  <a:chExt cx="35" cy="29"/>
                </a:xfrm>
              </p:grpSpPr>
              <p:sp>
                <p:nvSpPr>
                  <p:cNvPr id="1366" name="Oval 342"/>
                  <p:cNvSpPr>
                    <a:spLocks noChangeArrowheads="1"/>
                  </p:cNvSpPr>
                  <p:nvPr/>
                </p:nvSpPr>
                <p:spPr bwMode="auto">
                  <a:xfrm>
                    <a:off x="1105" y="1823"/>
                    <a:ext cx="35" cy="29"/>
                  </a:xfrm>
                  <a:prstGeom prst="ellipse">
                    <a:avLst/>
                  </a:prstGeom>
                  <a:solidFill>
                    <a:srgbClr val="FFCC00"/>
                  </a:solidFill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t-IT"/>
                  </a:p>
                </p:txBody>
              </p:sp>
              <p:sp>
                <p:nvSpPr>
                  <p:cNvPr id="1367" name="Oval 343"/>
                  <p:cNvSpPr>
                    <a:spLocks noChangeArrowheads="1"/>
                  </p:cNvSpPr>
                  <p:nvPr/>
                </p:nvSpPr>
                <p:spPr bwMode="auto">
                  <a:xfrm>
                    <a:off x="1105" y="1823"/>
                    <a:ext cx="35" cy="29"/>
                  </a:xfrm>
                  <a:prstGeom prst="ellipse">
                    <a:avLst/>
                  </a:prstGeom>
                  <a:noFill/>
                  <a:ln w="1588" cap="rnd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t-IT"/>
                  </a:p>
                </p:txBody>
              </p:sp>
            </p:grpSp>
            <p:sp>
              <p:nvSpPr>
                <p:cNvPr id="1369" name="Oval 345"/>
                <p:cNvSpPr>
                  <a:spLocks noChangeArrowheads="1"/>
                </p:cNvSpPr>
                <p:nvPr/>
              </p:nvSpPr>
              <p:spPr bwMode="auto">
                <a:xfrm>
                  <a:off x="1105" y="1823"/>
                  <a:ext cx="35" cy="29"/>
                </a:xfrm>
                <a:prstGeom prst="ellipse">
                  <a:avLst/>
                </a:prstGeom>
                <a:noFill/>
                <a:ln w="7938" cap="rnd">
                  <a:solidFill>
                    <a:srgbClr val="133B9C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t-IT"/>
                </a:p>
              </p:txBody>
            </p:sp>
          </p:grpSp>
          <p:grpSp>
            <p:nvGrpSpPr>
              <p:cNvPr id="1157" name="Group 351"/>
              <p:cNvGrpSpPr>
                <a:grpSpLocks/>
              </p:cNvGrpSpPr>
              <p:nvPr/>
            </p:nvGrpSpPr>
            <p:grpSpPr bwMode="auto">
              <a:xfrm>
                <a:off x="1210" y="1852"/>
                <a:ext cx="36" cy="28"/>
                <a:chOff x="1210" y="1852"/>
                <a:chExt cx="36" cy="28"/>
              </a:xfrm>
            </p:grpSpPr>
            <p:grpSp>
              <p:nvGrpSpPr>
                <p:cNvPr id="1159" name="Group 349"/>
                <p:cNvGrpSpPr>
                  <a:grpSpLocks/>
                </p:cNvGrpSpPr>
                <p:nvPr/>
              </p:nvGrpSpPr>
              <p:grpSpPr bwMode="auto">
                <a:xfrm>
                  <a:off x="1210" y="1852"/>
                  <a:ext cx="36" cy="28"/>
                  <a:chOff x="1210" y="1852"/>
                  <a:chExt cx="36" cy="28"/>
                </a:xfrm>
              </p:grpSpPr>
              <p:sp>
                <p:nvSpPr>
                  <p:cNvPr id="1371" name="Oval 347"/>
                  <p:cNvSpPr>
                    <a:spLocks noChangeArrowheads="1"/>
                  </p:cNvSpPr>
                  <p:nvPr/>
                </p:nvSpPr>
                <p:spPr bwMode="auto">
                  <a:xfrm>
                    <a:off x="1210" y="1852"/>
                    <a:ext cx="36" cy="28"/>
                  </a:xfrm>
                  <a:prstGeom prst="ellipse">
                    <a:avLst/>
                  </a:prstGeom>
                  <a:solidFill>
                    <a:srgbClr val="FFCC00"/>
                  </a:solidFill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t-IT"/>
                  </a:p>
                </p:txBody>
              </p:sp>
              <p:sp>
                <p:nvSpPr>
                  <p:cNvPr id="1372" name="Oval 348"/>
                  <p:cNvSpPr>
                    <a:spLocks noChangeArrowheads="1"/>
                  </p:cNvSpPr>
                  <p:nvPr/>
                </p:nvSpPr>
                <p:spPr bwMode="auto">
                  <a:xfrm>
                    <a:off x="1210" y="1852"/>
                    <a:ext cx="36" cy="28"/>
                  </a:xfrm>
                  <a:prstGeom prst="ellipse">
                    <a:avLst/>
                  </a:prstGeom>
                  <a:noFill/>
                  <a:ln w="1588" cap="rnd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t-IT"/>
                  </a:p>
                </p:txBody>
              </p:sp>
            </p:grpSp>
            <p:sp>
              <p:nvSpPr>
                <p:cNvPr id="1374" name="Oval 350"/>
                <p:cNvSpPr>
                  <a:spLocks noChangeArrowheads="1"/>
                </p:cNvSpPr>
                <p:nvPr/>
              </p:nvSpPr>
              <p:spPr bwMode="auto">
                <a:xfrm>
                  <a:off x="1210" y="1852"/>
                  <a:ext cx="36" cy="28"/>
                </a:xfrm>
                <a:prstGeom prst="ellipse">
                  <a:avLst/>
                </a:prstGeom>
                <a:noFill/>
                <a:ln w="7938" cap="rnd">
                  <a:solidFill>
                    <a:srgbClr val="133B9C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t-IT"/>
                </a:p>
              </p:txBody>
            </p:sp>
          </p:grpSp>
          <p:grpSp>
            <p:nvGrpSpPr>
              <p:cNvPr id="1162" name="Group 356"/>
              <p:cNvGrpSpPr>
                <a:grpSpLocks/>
              </p:cNvGrpSpPr>
              <p:nvPr/>
            </p:nvGrpSpPr>
            <p:grpSpPr bwMode="auto">
              <a:xfrm>
                <a:off x="4636" y="2564"/>
                <a:ext cx="106" cy="85"/>
                <a:chOff x="4636" y="2564"/>
                <a:chExt cx="106" cy="85"/>
              </a:xfrm>
            </p:grpSpPr>
            <p:grpSp>
              <p:nvGrpSpPr>
                <p:cNvPr id="1164" name="Group 354"/>
                <p:cNvGrpSpPr>
                  <a:grpSpLocks/>
                </p:cNvGrpSpPr>
                <p:nvPr/>
              </p:nvGrpSpPr>
              <p:grpSpPr bwMode="auto">
                <a:xfrm>
                  <a:off x="4636" y="2564"/>
                  <a:ext cx="106" cy="85"/>
                  <a:chOff x="4636" y="2564"/>
                  <a:chExt cx="106" cy="85"/>
                </a:xfrm>
              </p:grpSpPr>
              <p:sp>
                <p:nvSpPr>
                  <p:cNvPr id="1376" name="Oval 352"/>
                  <p:cNvSpPr>
                    <a:spLocks noChangeArrowheads="1"/>
                  </p:cNvSpPr>
                  <p:nvPr/>
                </p:nvSpPr>
                <p:spPr bwMode="auto">
                  <a:xfrm>
                    <a:off x="4636" y="2564"/>
                    <a:ext cx="106" cy="85"/>
                  </a:xfrm>
                  <a:prstGeom prst="ellipse">
                    <a:avLst/>
                  </a:prstGeom>
                  <a:solidFill>
                    <a:srgbClr val="FF6600"/>
                  </a:solidFill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t-IT"/>
                  </a:p>
                </p:txBody>
              </p:sp>
              <p:sp>
                <p:nvSpPr>
                  <p:cNvPr id="1377" name="Oval 353"/>
                  <p:cNvSpPr>
                    <a:spLocks noChangeArrowheads="1"/>
                  </p:cNvSpPr>
                  <p:nvPr/>
                </p:nvSpPr>
                <p:spPr bwMode="auto">
                  <a:xfrm>
                    <a:off x="4636" y="2564"/>
                    <a:ext cx="106" cy="85"/>
                  </a:xfrm>
                  <a:prstGeom prst="ellipse">
                    <a:avLst/>
                  </a:prstGeom>
                  <a:noFill/>
                  <a:ln w="1588" cap="rnd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t-IT"/>
                  </a:p>
                </p:txBody>
              </p:sp>
            </p:grpSp>
            <p:sp>
              <p:nvSpPr>
                <p:cNvPr id="1379" name="Oval 355"/>
                <p:cNvSpPr>
                  <a:spLocks noChangeArrowheads="1"/>
                </p:cNvSpPr>
                <p:nvPr/>
              </p:nvSpPr>
              <p:spPr bwMode="auto">
                <a:xfrm>
                  <a:off x="4636" y="2564"/>
                  <a:ext cx="106" cy="85"/>
                </a:xfrm>
                <a:prstGeom prst="ellipse">
                  <a:avLst/>
                </a:prstGeom>
                <a:noFill/>
                <a:ln w="7938" cap="rnd">
                  <a:solidFill>
                    <a:srgbClr val="133B9C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t-IT"/>
                </a:p>
              </p:txBody>
            </p:sp>
          </p:grpSp>
          <p:grpSp>
            <p:nvGrpSpPr>
              <p:cNvPr id="1167" name="Group 361"/>
              <p:cNvGrpSpPr>
                <a:grpSpLocks/>
              </p:cNvGrpSpPr>
              <p:nvPr/>
            </p:nvGrpSpPr>
            <p:grpSpPr bwMode="auto">
              <a:xfrm>
                <a:off x="4671" y="2564"/>
                <a:ext cx="71" cy="57"/>
                <a:chOff x="4671" y="2564"/>
                <a:chExt cx="71" cy="57"/>
              </a:xfrm>
            </p:grpSpPr>
            <p:grpSp>
              <p:nvGrpSpPr>
                <p:cNvPr id="1169" name="Group 359"/>
                <p:cNvGrpSpPr>
                  <a:grpSpLocks/>
                </p:cNvGrpSpPr>
                <p:nvPr/>
              </p:nvGrpSpPr>
              <p:grpSpPr bwMode="auto">
                <a:xfrm>
                  <a:off x="4671" y="2564"/>
                  <a:ext cx="71" cy="57"/>
                  <a:chOff x="4671" y="2564"/>
                  <a:chExt cx="71" cy="57"/>
                </a:xfrm>
              </p:grpSpPr>
              <p:sp>
                <p:nvSpPr>
                  <p:cNvPr id="1381" name="Oval 357"/>
                  <p:cNvSpPr>
                    <a:spLocks noChangeArrowheads="1"/>
                  </p:cNvSpPr>
                  <p:nvPr/>
                </p:nvSpPr>
                <p:spPr bwMode="auto">
                  <a:xfrm>
                    <a:off x="4671" y="2564"/>
                    <a:ext cx="71" cy="57"/>
                  </a:xfrm>
                  <a:prstGeom prst="ellipse">
                    <a:avLst/>
                  </a:prstGeom>
                  <a:solidFill>
                    <a:srgbClr val="FF99CC"/>
                  </a:solidFill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t-IT"/>
                  </a:p>
                </p:txBody>
              </p:sp>
              <p:sp>
                <p:nvSpPr>
                  <p:cNvPr id="1382" name="Oval 358"/>
                  <p:cNvSpPr>
                    <a:spLocks noChangeArrowheads="1"/>
                  </p:cNvSpPr>
                  <p:nvPr/>
                </p:nvSpPr>
                <p:spPr bwMode="auto">
                  <a:xfrm>
                    <a:off x="4671" y="2564"/>
                    <a:ext cx="71" cy="57"/>
                  </a:xfrm>
                  <a:prstGeom prst="ellipse">
                    <a:avLst/>
                  </a:prstGeom>
                  <a:noFill/>
                  <a:ln w="1588" cap="rnd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t-IT"/>
                  </a:p>
                </p:txBody>
              </p:sp>
            </p:grpSp>
            <p:sp>
              <p:nvSpPr>
                <p:cNvPr id="1384" name="Oval 360"/>
                <p:cNvSpPr>
                  <a:spLocks noChangeArrowheads="1"/>
                </p:cNvSpPr>
                <p:nvPr/>
              </p:nvSpPr>
              <p:spPr bwMode="auto">
                <a:xfrm>
                  <a:off x="4671" y="2564"/>
                  <a:ext cx="71" cy="57"/>
                </a:xfrm>
                <a:prstGeom prst="ellipse">
                  <a:avLst/>
                </a:prstGeom>
                <a:noFill/>
                <a:ln w="7938" cap="rnd">
                  <a:solidFill>
                    <a:srgbClr val="133B9C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t-IT"/>
                </a:p>
              </p:txBody>
            </p:sp>
          </p:grpSp>
          <p:grpSp>
            <p:nvGrpSpPr>
              <p:cNvPr id="1172" name="Group 366"/>
              <p:cNvGrpSpPr>
                <a:grpSpLocks/>
              </p:cNvGrpSpPr>
              <p:nvPr/>
            </p:nvGrpSpPr>
            <p:grpSpPr bwMode="auto">
              <a:xfrm>
                <a:off x="4671" y="2565"/>
                <a:ext cx="36" cy="28"/>
                <a:chOff x="4671" y="2565"/>
                <a:chExt cx="36" cy="28"/>
              </a:xfrm>
            </p:grpSpPr>
            <p:grpSp>
              <p:nvGrpSpPr>
                <p:cNvPr id="1174" name="Group 364"/>
                <p:cNvGrpSpPr>
                  <a:grpSpLocks/>
                </p:cNvGrpSpPr>
                <p:nvPr/>
              </p:nvGrpSpPr>
              <p:grpSpPr bwMode="auto">
                <a:xfrm>
                  <a:off x="4671" y="2565"/>
                  <a:ext cx="36" cy="28"/>
                  <a:chOff x="4671" y="2565"/>
                  <a:chExt cx="36" cy="28"/>
                </a:xfrm>
              </p:grpSpPr>
              <p:sp>
                <p:nvSpPr>
                  <p:cNvPr id="1386" name="Oval 362"/>
                  <p:cNvSpPr>
                    <a:spLocks noChangeArrowheads="1"/>
                  </p:cNvSpPr>
                  <p:nvPr/>
                </p:nvSpPr>
                <p:spPr bwMode="auto">
                  <a:xfrm>
                    <a:off x="4671" y="2565"/>
                    <a:ext cx="36" cy="28"/>
                  </a:xfrm>
                  <a:prstGeom prst="ellipse">
                    <a:avLst/>
                  </a:prstGeom>
                  <a:solidFill>
                    <a:srgbClr val="FFCC00"/>
                  </a:solidFill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t-IT"/>
                  </a:p>
                </p:txBody>
              </p:sp>
              <p:sp>
                <p:nvSpPr>
                  <p:cNvPr id="1387" name="Oval 363"/>
                  <p:cNvSpPr>
                    <a:spLocks noChangeArrowheads="1"/>
                  </p:cNvSpPr>
                  <p:nvPr/>
                </p:nvSpPr>
                <p:spPr bwMode="auto">
                  <a:xfrm>
                    <a:off x="4671" y="2565"/>
                    <a:ext cx="36" cy="28"/>
                  </a:xfrm>
                  <a:prstGeom prst="ellipse">
                    <a:avLst/>
                  </a:prstGeom>
                  <a:noFill/>
                  <a:ln w="1588" cap="rnd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t-IT"/>
                  </a:p>
                </p:txBody>
              </p:sp>
            </p:grpSp>
            <p:sp>
              <p:nvSpPr>
                <p:cNvPr id="1389" name="Oval 365"/>
                <p:cNvSpPr>
                  <a:spLocks noChangeArrowheads="1"/>
                </p:cNvSpPr>
                <p:nvPr/>
              </p:nvSpPr>
              <p:spPr bwMode="auto">
                <a:xfrm>
                  <a:off x="4671" y="2565"/>
                  <a:ext cx="36" cy="28"/>
                </a:xfrm>
                <a:prstGeom prst="ellipse">
                  <a:avLst/>
                </a:prstGeom>
                <a:noFill/>
                <a:ln w="7938" cap="rnd">
                  <a:solidFill>
                    <a:srgbClr val="133B9C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t-IT"/>
                </a:p>
              </p:txBody>
            </p:sp>
          </p:grpSp>
          <p:grpSp>
            <p:nvGrpSpPr>
              <p:cNvPr id="1177" name="Group 371"/>
              <p:cNvGrpSpPr>
                <a:grpSpLocks/>
              </p:cNvGrpSpPr>
              <p:nvPr/>
            </p:nvGrpSpPr>
            <p:grpSpPr bwMode="auto">
              <a:xfrm>
                <a:off x="4706" y="2536"/>
                <a:ext cx="36" cy="28"/>
                <a:chOff x="4706" y="2536"/>
                <a:chExt cx="36" cy="28"/>
              </a:xfrm>
            </p:grpSpPr>
            <p:grpSp>
              <p:nvGrpSpPr>
                <p:cNvPr id="1179" name="Group 369"/>
                <p:cNvGrpSpPr>
                  <a:grpSpLocks/>
                </p:cNvGrpSpPr>
                <p:nvPr/>
              </p:nvGrpSpPr>
              <p:grpSpPr bwMode="auto">
                <a:xfrm>
                  <a:off x="4706" y="2536"/>
                  <a:ext cx="36" cy="28"/>
                  <a:chOff x="4706" y="2536"/>
                  <a:chExt cx="36" cy="28"/>
                </a:xfrm>
              </p:grpSpPr>
              <p:sp>
                <p:nvSpPr>
                  <p:cNvPr id="1391" name="Oval 367"/>
                  <p:cNvSpPr>
                    <a:spLocks noChangeArrowheads="1"/>
                  </p:cNvSpPr>
                  <p:nvPr/>
                </p:nvSpPr>
                <p:spPr bwMode="auto">
                  <a:xfrm>
                    <a:off x="4706" y="2536"/>
                    <a:ext cx="36" cy="28"/>
                  </a:xfrm>
                  <a:prstGeom prst="ellipse">
                    <a:avLst/>
                  </a:prstGeom>
                  <a:solidFill>
                    <a:srgbClr val="FFCC00"/>
                  </a:solidFill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t-IT"/>
                  </a:p>
                </p:txBody>
              </p:sp>
              <p:sp>
                <p:nvSpPr>
                  <p:cNvPr id="1392" name="Oval 368"/>
                  <p:cNvSpPr>
                    <a:spLocks noChangeArrowheads="1"/>
                  </p:cNvSpPr>
                  <p:nvPr/>
                </p:nvSpPr>
                <p:spPr bwMode="auto">
                  <a:xfrm>
                    <a:off x="4706" y="2536"/>
                    <a:ext cx="36" cy="28"/>
                  </a:xfrm>
                  <a:prstGeom prst="ellipse">
                    <a:avLst/>
                  </a:prstGeom>
                  <a:noFill/>
                  <a:ln w="1588" cap="rnd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t-IT"/>
                  </a:p>
                </p:txBody>
              </p:sp>
            </p:grpSp>
            <p:sp>
              <p:nvSpPr>
                <p:cNvPr id="1394" name="Oval 370"/>
                <p:cNvSpPr>
                  <a:spLocks noChangeArrowheads="1"/>
                </p:cNvSpPr>
                <p:nvPr/>
              </p:nvSpPr>
              <p:spPr bwMode="auto">
                <a:xfrm>
                  <a:off x="4706" y="2536"/>
                  <a:ext cx="36" cy="28"/>
                </a:xfrm>
                <a:prstGeom prst="ellipse">
                  <a:avLst/>
                </a:prstGeom>
                <a:noFill/>
                <a:ln w="7938" cap="rnd">
                  <a:solidFill>
                    <a:srgbClr val="133B9C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t-IT"/>
                </a:p>
              </p:txBody>
            </p:sp>
          </p:grpSp>
          <p:grpSp>
            <p:nvGrpSpPr>
              <p:cNvPr id="1182" name="Group 376"/>
              <p:cNvGrpSpPr>
                <a:grpSpLocks/>
              </p:cNvGrpSpPr>
              <p:nvPr/>
            </p:nvGrpSpPr>
            <p:grpSpPr bwMode="auto">
              <a:xfrm>
                <a:off x="1422" y="1908"/>
                <a:ext cx="37" cy="28"/>
                <a:chOff x="1422" y="1908"/>
                <a:chExt cx="37" cy="28"/>
              </a:xfrm>
            </p:grpSpPr>
            <p:grpSp>
              <p:nvGrpSpPr>
                <p:cNvPr id="1184" name="Group 374"/>
                <p:cNvGrpSpPr>
                  <a:grpSpLocks/>
                </p:cNvGrpSpPr>
                <p:nvPr/>
              </p:nvGrpSpPr>
              <p:grpSpPr bwMode="auto">
                <a:xfrm>
                  <a:off x="1422" y="1908"/>
                  <a:ext cx="37" cy="28"/>
                  <a:chOff x="1422" y="1908"/>
                  <a:chExt cx="37" cy="28"/>
                </a:xfrm>
              </p:grpSpPr>
              <p:sp>
                <p:nvSpPr>
                  <p:cNvPr id="1396" name="Oval 372"/>
                  <p:cNvSpPr>
                    <a:spLocks noChangeArrowheads="1"/>
                  </p:cNvSpPr>
                  <p:nvPr/>
                </p:nvSpPr>
                <p:spPr bwMode="auto">
                  <a:xfrm>
                    <a:off x="1422" y="1908"/>
                    <a:ext cx="37" cy="28"/>
                  </a:xfrm>
                  <a:prstGeom prst="ellipse">
                    <a:avLst/>
                  </a:prstGeom>
                  <a:solidFill>
                    <a:srgbClr val="FFCC00"/>
                  </a:solidFill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t-IT"/>
                  </a:p>
                </p:txBody>
              </p:sp>
              <p:sp>
                <p:nvSpPr>
                  <p:cNvPr id="1397" name="Oval 373"/>
                  <p:cNvSpPr>
                    <a:spLocks noChangeArrowheads="1"/>
                  </p:cNvSpPr>
                  <p:nvPr/>
                </p:nvSpPr>
                <p:spPr bwMode="auto">
                  <a:xfrm>
                    <a:off x="1422" y="1908"/>
                    <a:ext cx="37" cy="28"/>
                  </a:xfrm>
                  <a:prstGeom prst="ellipse">
                    <a:avLst/>
                  </a:prstGeom>
                  <a:noFill/>
                  <a:ln w="1588" cap="rnd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t-IT"/>
                  </a:p>
                </p:txBody>
              </p:sp>
            </p:grpSp>
            <p:sp>
              <p:nvSpPr>
                <p:cNvPr id="1399" name="Oval 375"/>
                <p:cNvSpPr>
                  <a:spLocks noChangeArrowheads="1"/>
                </p:cNvSpPr>
                <p:nvPr/>
              </p:nvSpPr>
              <p:spPr bwMode="auto">
                <a:xfrm>
                  <a:off x="1422" y="1908"/>
                  <a:ext cx="37" cy="28"/>
                </a:xfrm>
                <a:prstGeom prst="ellipse">
                  <a:avLst/>
                </a:prstGeom>
                <a:noFill/>
                <a:ln w="7938" cap="rnd">
                  <a:solidFill>
                    <a:srgbClr val="133B9C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t-IT"/>
                </a:p>
              </p:txBody>
            </p:sp>
          </p:grpSp>
          <p:grpSp>
            <p:nvGrpSpPr>
              <p:cNvPr id="1187" name="Group 381"/>
              <p:cNvGrpSpPr>
                <a:grpSpLocks/>
              </p:cNvGrpSpPr>
              <p:nvPr/>
            </p:nvGrpSpPr>
            <p:grpSpPr bwMode="auto">
              <a:xfrm>
                <a:off x="4036" y="1852"/>
                <a:ext cx="141" cy="113"/>
                <a:chOff x="4036" y="1852"/>
                <a:chExt cx="141" cy="113"/>
              </a:xfrm>
            </p:grpSpPr>
            <p:grpSp>
              <p:nvGrpSpPr>
                <p:cNvPr id="1189" name="Group 379"/>
                <p:cNvGrpSpPr>
                  <a:grpSpLocks/>
                </p:cNvGrpSpPr>
                <p:nvPr/>
              </p:nvGrpSpPr>
              <p:grpSpPr bwMode="auto">
                <a:xfrm>
                  <a:off x="4036" y="1852"/>
                  <a:ext cx="141" cy="113"/>
                  <a:chOff x="4036" y="1852"/>
                  <a:chExt cx="141" cy="113"/>
                </a:xfrm>
              </p:grpSpPr>
              <p:sp>
                <p:nvSpPr>
                  <p:cNvPr id="1401" name="Oval 377"/>
                  <p:cNvSpPr>
                    <a:spLocks noChangeArrowheads="1"/>
                  </p:cNvSpPr>
                  <p:nvPr/>
                </p:nvSpPr>
                <p:spPr bwMode="auto">
                  <a:xfrm>
                    <a:off x="4036" y="1852"/>
                    <a:ext cx="141" cy="113"/>
                  </a:xfrm>
                  <a:prstGeom prst="ellipse">
                    <a:avLst/>
                  </a:prstGeom>
                  <a:solidFill>
                    <a:srgbClr val="FF0000"/>
                  </a:solidFill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t-IT"/>
                  </a:p>
                </p:txBody>
              </p:sp>
              <p:sp>
                <p:nvSpPr>
                  <p:cNvPr id="1402" name="Oval 378"/>
                  <p:cNvSpPr>
                    <a:spLocks noChangeArrowheads="1"/>
                  </p:cNvSpPr>
                  <p:nvPr/>
                </p:nvSpPr>
                <p:spPr bwMode="auto">
                  <a:xfrm>
                    <a:off x="4036" y="1852"/>
                    <a:ext cx="141" cy="113"/>
                  </a:xfrm>
                  <a:prstGeom prst="ellipse">
                    <a:avLst/>
                  </a:prstGeom>
                  <a:noFill/>
                  <a:ln w="1588" cap="rnd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t-IT"/>
                  </a:p>
                </p:txBody>
              </p:sp>
            </p:grpSp>
            <p:sp>
              <p:nvSpPr>
                <p:cNvPr id="1404" name="Oval 380"/>
                <p:cNvSpPr>
                  <a:spLocks noChangeArrowheads="1"/>
                </p:cNvSpPr>
                <p:nvPr/>
              </p:nvSpPr>
              <p:spPr bwMode="auto">
                <a:xfrm>
                  <a:off x="4036" y="1852"/>
                  <a:ext cx="141" cy="113"/>
                </a:xfrm>
                <a:prstGeom prst="ellipse">
                  <a:avLst/>
                </a:prstGeom>
                <a:noFill/>
                <a:ln w="7938" cap="rnd">
                  <a:solidFill>
                    <a:srgbClr val="133B9C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t-IT"/>
                </a:p>
              </p:txBody>
            </p:sp>
          </p:grpSp>
          <p:grpSp>
            <p:nvGrpSpPr>
              <p:cNvPr id="1192" name="Group 386"/>
              <p:cNvGrpSpPr>
                <a:grpSpLocks/>
              </p:cNvGrpSpPr>
              <p:nvPr/>
            </p:nvGrpSpPr>
            <p:grpSpPr bwMode="auto">
              <a:xfrm>
                <a:off x="4036" y="1852"/>
                <a:ext cx="105" cy="84"/>
                <a:chOff x="4036" y="1852"/>
                <a:chExt cx="105" cy="84"/>
              </a:xfrm>
            </p:grpSpPr>
            <p:grpSp>
              <p:nvGrpSpPr>
                <p:cNvPr id="1194" name="Group 384"/>
                <p:cNvGrpSpPr>
                  <a:grpSpLocks/>
                </p:cNvGrpSpPr>
                <p:nvPr/>
              </p:nvGrpSpPr>
              <p:grpSpPr bwMode="auto">
                <a:xfrm>
                  <a:off x="4036" y="1852"/>
                  <a:ext cx="105" cy="84"/>
                  <a:chOff x="4036" y="1852"/>
                  <a:chExt cx="105" cy="84"/>
                </a:xfrm>
              </p:grpSpPr>
              <p:sp>
                <p:nvSpPr>
                  <p:cNvPr id="1406" name="Oval 382"/>
                  <p:cNvSpPr>
                    <a:spLocks noChangeArrowheads="1"/>
                  </p:cNvSpPr>
                  <p:nvPr/>
                </p:nvSpPr>
                <p:spPr bwMode="auto">
                  <a:xfrm>
                    <a:off x="4036" y="1852"/>
                    <a:ext cx="105" cy="84"/>
                  </a:xfrm>
                  <a:prstGeom prst="ellipse">
                    <a:avLst/>
                  </a:prstGeom>
                  <a:solidFill>
                    <a:srgbClr val="FF6600"/>
                  </a:solidFill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t-IT"/>
                  </a:p>
                </p:txBody>
              </p:sp>
              <p:sp>
                <p:nvSpPr>
                  <p:cNvPr id="1407" name="Oval 383"/>
                  <p:cNvSpPr>
                    <a:spLocks noChangeArrowheads="1"/>
                  </p:cNvSpPr>
                  <p:nvPr/>
                </p:nvSpPr>
                <p:spPr bwMode="auto">
                  <a:xfrm>
                    <a:off x="4036" y="1852"/>
                    <a:ext cx="105" cy="84"/>
                  </a:xfrm>
                  <a:prstGeom prst="ellipse">
                    <a:avLst/>
                  </a:prstGeom>
                  <a:noFill/>
                  <a:ln w="1588" cap="rnd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t-IT"/>
                  </a:p>
                </p:txBody>
              </p:sp>
            </p:grpSp>
            <p:sp>
              <p:nvSpPr>
                <p:cNvPr id="1409" name="Oval 385"/>
                <p:cNvSpPr>
                  <a:spLocks noChangeArrowheads="1"/>
                </p:cNvSpPr>
                <p:nvPr/>
              </p:nvSpPr>
              <p:spPr bwMode="auto">
                <a:xfrm>
                  <a:off x="4036" y="1852"/>
                  <a:ext cx="105" cy="84"/>
                </a:xfrm>
                <a:prstGeom prst="ellipse">
                  <a:avLst/>
                </a:prstGeom>
                <a:noFill/>
                <a:ln w="7938" cap="rnd">
                  <a:solidFill>
                    <a:srgbClr val="133B9C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t-IT"/>
                </a:p>
              </p:txBody>
            </p:sp>
          </p:grpSp>
          <p:grpSp>
            <p:nvGrpSpPr>
              <p:cNvPr id="1197" name="Group 391"/>
              <p:cNvGrpSpPr>
                <a:grpSpLocks/>
              </p:cNvGrpSpPr>
              <p:nvPr/>
            </p:nvGrpSpPr>
            <p:grpSpPr bwMode="auto">
              <a:xfrm>
                <a:off x="2940" y="1624"/>
                <a:ext cx="37" cy="28"/>
                <a:chOff x="2940" y="1624"/>
                <a:chExt cx="37" cy="28"/>
              </a:xfrm>
            </p:grpSpPr>
            <p:grpSp>
              <p:nvGrpSpPr>
                <p:cNvPr id="1199" name="Group 389"/>
                <p:cNvGrpSpPr>
                  <a:grpSpLocks/>
                </p:cNvGrpSpPr>
                <p:nvPr/>
              </p:nvGrpSpPr>
              <p:grpSpPr bwMode="auto">
                <a:xfrm>
                  <a:off x="2940" y="1624"/>
                  <a:ext cx="37" cy="28"/>
                  <a:chOff x="2940" y="1624"/>
                  <a:chExt cx="37" cy="28"/>
                </a:xfrm>
              </p:grpSpPr>
              <p:sp>
                <p:nvSpPr>
                  <p:cNvPr id="1411" name="Oval 387"/>
                  <p:cNvSpPr>
                    <a:spLocks noChangeArrowheads="1"/>
                  </p:cNvSpPr>
                  <p:nvPr/>
                </p:nvSpPr>
                <p:spPr bwMode="auto">
                  <a:xfrm>
                    <a:off x="2940" y="1624"/>
                    <a:ext cx="37" cy="28"/>
                  </a:xfrm>
                  <a:prstGeom prst="ellipse">
                    <a:avLst/>
                  </a:prstGeom>
                  <a:solidFill>
                    <a:srgbClr val="FFCC00"/>
                  </a:solidFill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t-IT"/>
                  </a:p>
                </p:txBody>
              </p:sp>
              <p:sp>
                <p:nvSpPr>
                  <p:cNvPr id="1412" name="Oval 388"/>
                  <p:cNvSpPr>
                    <a:spLocks noChangeArrowheads="1"/>
                  </p:cNvSpPr>
                  <p:nvPr/>
                </p:nvSpPr>
                <p:spPr bwMode="auto">
                  <a:xfrm>
                    <a:off x="2940" y="1624"/>
                    <a:ext cx="37" cy="28"/>
                  </a:xfrm>
                  <a:prstGeom prst="ellipse">
                    <a:avLst/>
                  </a:prstGeom>
                  <a:noFill/>
                  <a:ln w="1588" cap="rnd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t-IT"/>
                  </a:p>
                </p:txBody>
              </p:sp>
            </p:grpSp>
            <p:sp>
              <p:nvSpPr>
                <p:cNvPr id="1414" name="Oval 390"/>
                <p:cNvSpPr>
                  <a:spLocks noChangeArrowheads="1"/>
                </p:cNvSpPr>
                <p:nvPr/>
              </p:nvSpPr>
              <p:spPr bwMode="auto">
                <a:xfrm>
                  <a:off x="2940" y="1624"/>
                  <a:ext cx="37" cy="28"/>
                </a:xfrm>
                <a:prstGeom prst="ellipse">
                  <a:avLst/>
                </a:prstGeom>
                <a:noFill/>
                <a:ln w="7938" cap="rnd">
                  <a:solidFill>
                    <a:srgbClr val="133B9C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t-IT"/>
                </a:p>
              </p:txBody>
            </p:sp>
          </p:grpSp>
          <p:grpSp>
            <p:nvGrpSpPr>
              <p:cNvPr id="1202" name="Group 396"/>
              <p:cNvGrpSpPr>
                <a:grpSpLocks/>
              </p:cNvGrpSpPr>
              <p:nvPr/>
            </p:nvGrpSpPr>
            <p:grpSpPr bwMode="auto">
              <a:xfrm>
                <a:off x="1175" y="1710"/>
                <a:ext cx="106" cy="84"/>
                <a:chOff x="1175" y="1710"/>
                <a:chExt cx="106" cy="84"/>
              </a:xfrm>
            </p:grpSpPr>
            <p:grpSp>
              <p:nvGrpSpPr>
                <p:cNvPr id="1204" name="Group 394"/>
                <p:cNvGrpSpPr>
                  <a:grpSpLocks/>
                </p:cNvGrpSpPr>
                <p:nvPr/>
              </p:nvGrpSpPr>
              <p:grpSpPr bwMode="auto">
                <a:xfrm>
                  <a:off x="1175" y="1710"/>
                  <a:ext cx="106" cy="84"/>
                  <a:chOff x="1175" y="1710"/>
                  <a:chExt cx="106" cy="84"/>
                </a:xfrm>
              </p:grpSpPr>
              <p:sp>
                <p:nvSpPr>
                  <p:cNvPr id="1416" name="Oval 392"/>
                  <p:cNvSpPr>
                    <a:spLocks noChangeArrowheads="1"/>
                  </p:cNvSpPr>
                  <p:nvPr/>
                </p:nvSpPr>
                <p:spPr bwMode="auto">
                  <a:xfrm>
                    <a:off x="1175" y="1710"/>
                    <a:ext cx="106" cy="84"/>
                  </a:xfrm>
                  <a:prstGeom prst="ellipse">
                    <a:avLst/>
                  </a:prstGeom>
                  <a:solidFill>
                    <a:srgbClr val="FF6600"/>
                  </a:solidFill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t-IT"/>
                  </a:p>
                </p:txBody>
              </p:sp>
              <p:sp>
                <p:nvSpPr>
                  <p:cNvPr id="1417" name="Oval 393"/>
                  <p:cNvSpPr>
                    <a:spLocks noChangeArrowheads="1"/>
                  </p:cNvSpPr>
                  <p:nvPr/>
                </p:nvSpPr>
                <p:spPr bwMode="auto">
                  <a:xfrm>
                    <a:off x="1175" y="1710"/>
                    <a:ext cx="106" cy="84"/>
                  </a:xfrm>
                  <a:prstGeom prst="ellipse">
                    <a:avLst/>
                  </a:prstGeom>
                  <a:noFill/>
                  <a:ln w="1588" cap="rnd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t-IT"/>
                  </a:p>
                </p:txBody>
              </p:sp>
            </p:grpSp>
            <p:sp>
              <p:nvSpPr>
                <p:cNvPr id="1419" name="Oval 395"/>
                <p:cNvSpPr>
                  <a:spLocks noChangeArrowheads="1"/>
                </p:cNvSpPr>
                <p:nvPr/>
              </p:nvSpPr>
              <p:spPr bwMode="auto">
                <a:xfrm>
                  <a:off x="1175" y="1710"/>
                  <a:ext cx="106" cy="84"/>
                </a:xfrm>
                <a:prstGeom prst="ellipse">
                  <a:avLst/>
                </a:prstGeom>
                <a:noFill/>
                <a:ln w="7938" cap="rnd">
                  <a:solidFill>
                    <a:srgbClr val="133B9C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t-IT"/>
                </a:p>
              </p:txBody>
            </p:sp>
          </p:grpSp>
          <p:grpSp>
            <p:nvGrpSpPr>
              <p:cNvPr id="1207" name="Group 401"/>
              <p:cNvGrpSpPr>
                <a:grpSpLocks/>
              </p:cNvGrpSpPr>
              <p:nvPr/>
            </p:nvGrpSpPr>
            <p:grpSpPr bwMode="auto">
              <a:xfrm>
                <a:off x="1034" y="1567"/>
                <a:ext cx="141" cy="113"/>
                <a:chOff x="1034" y="1567"/>
                <a:chExt cx="141" cy="113"/>
              </a:xfrm>
            </p:grpSpPr>
            <p:grpSp>
              <p:nvGrpSpPr>
                <p:cNvPr id="1209" name="Group 399"/>
                <p:cNvGrpSpPr>
                  <a:grpSpLocks/>
                </p:cNvGrpSpPr>
                <p:nvPr/>
              </p:nvGrpSpPr>
              <p:grpSpPr bwMode="auto">
                <a:xfrm>
                  <a:off x="1034" y="1567"/>
                  <a:ext cx="141" cy="113"/>
                  <a:chOff x="1034" y="1567"/>
                  <a:chExt cx="141" cy="113"/>
                </a:xfrm>
              </p:grpSpPr>
              <p:sp>
                <p:nvSpPr>
                  <p:cNvPr id="1421" name="Oval 397"/>
                  <p:cNvSpPr>
                    <a:spLocks noChangeArrowheads="1"/>
                  </p:cNvSpPr>
                  <p:nvPr/>
                </p:nvSpPr>
                <p:spPr bwMode="auto">
                  <a:xfrm>
                    <a:off x="1034" y="1567"/>
                    <a:ext cx="141" cy="113"/>
                  </a:xfrm>
                  <a:prstGeom prst="ellipse">
                    <a:avLst/>
                  </a:prstGeom>
                  <a:solidFill>
                    <a:srgbClr val="FF0000"/>
                  </a:solidFill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t-IT"/>
                  </a:p>
                </p:txBody>
              </p:sp>
              <p:sp>
                <p:nvSpPr>
                  <p:cNvPr id="1422" name="Oval 398"/>
                  <p:cNvSpPr>
                    <a:spLocks noChangeArrowheads="1"/>
                  </p:cNvSpPr>
                  <p:nvPr/>
                </p:nvSpPr>
                <p:spPr bwMode="auto">
                  <a:xfrm>
                    <a:off x="1034" y="1567"/>
                    <a:ext cx="141" cy="113"/>
                  </a:xfrm>
                  <a:prstGeom prst="ellipse">
                    <a:avLst/>
                  </a:prstGeom>
                  <a:noFill/>
                  <a:ln w="1588" cap="rnd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t-IT"/>
                  </a:p>
                </p:txBody>
              </p:sp>
            </p:grpSp>
            <p:sp>
              <p:nvSpPr>
                <p:cNvPr id="1424" name="Oval 400"/>
                <p:cNvSpPr>
                  <a:spLocks noChangeArrowheads="1"/>
                </p:cNvSpPr>
                <p:nvPr/>
              </p:nvSpPr>
              <p:spPr bwMode="auto">
                <a:xfrm>
                  <a:off x="1034" y="1567"/>
                  <a:ext cx="141" cy="113"/>
                </a:xfrm>
                <a:prstGeom prst="ellipse">
                  <a:avLst/>
                </a:prstGeom>
                <a:noFill/>
                <a:ln w="7938" cap="rnd">
                  <a:solidFill>
                    <a:srgbClr val="133B9C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t-IT"/>
                </a:p>
              </p:txBody>
            </p:sp>
          </p:grpSp>
          <p:grpSp>
            <p:nvGrpSpPr>
              <p:cNvPr id="1212" name="Group 406"/>
              <p:cNvGrpSpPr>
                <a:grpSpLocks/>
              </p:cNvGrpSpPr>
              <p:nvPr/>
            </p:nvGrpSpPr>
            <p:grpSpPr bwMode="auto">
              <a:xfrm>
                <a:off x="1070" y="1652"/>
                <a:ext cx="105" cy="85"/>
                <a:chOff x="1070" y="1652"/>
                <a:chExt cx="105" cy="85"/>
              </a:xfrm>
            </p:grpSpPr>
            <p:grpSp>
              <p:nvGrpSpPr>
                <p:cNvPr id="1214" name="Group 404"/>
                <p:cNvGrpSpPr>
                  <a:grpSpLocks/>
                </p:cNvGrpSpPr>
                <p:nvPr/>
              </p:nvGrpSpPr>
              <p:grpSpPr bwMode="auto">
                <a:xfrm>
                  <a:off x="1070" y="1652"/>
                  <a:ext cx="105" cy="85"/>
                  <a:chOff x="1070" y="1652"/>
                  <a:chExt cx="105" cy="85"/>
                </a:xfrm>
              </p:grpSpPr>
              <p:sp>
                <p:nvSpPr>
                  <p:cNvPr id="1426" name="Oval 402"/>
                  <p:cNvSpPr>
                    <a:spLocks noChangeArrowheads="1"/>
                  </p:cNvSpPr>
                  <p:nvPr/>
                </p:nvSpPr>
                <p:spPr bwMode="auto">
                  <a:xfrm>
                    <a:off x="1070" y="1652"/>
                    <a:ext cx="105" cy="85"/>
                  </a:xfrm>
                  <a:prstGeom prst="ellipse">
                    <a:avLst/>
                  </a:prstGeom>
                  <a:solidFill>
                    <a:srgbClr val="FF6600"/>
                  </a:solidFill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t-IT"/>
                  </a:p>
                </p:txBody>
              </p:sp>
              <p:sp>
                <p:nvSpPr>
                  <p:cNvPr id="1427" name="Oval 403"/>
                  <p:cNvSpPr>
                    <a:spLocks noChangeArrowheads="1"/>
                  </p:cNvSpPr>
                  <p:nvPr/>
                </p:nvSpPr>
                <p:spPr bwMode="auto">
                  <a:xfrm>
                    <a:off x="1070" y="1652"/>
                    <a:ext cx="105" cy="85"/>
                  </a:xfrm>
                  <a:prstGeom prst="ellipse">
                    <a:avLst/>
                  </a:prstGeom>
                  <a:noFill/>
                  <a:ln w="1588" cap="rnd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t-IT"/>
                  </a:p>
                </p:txBody>
              </p:sp>
            </p:grpSp>
            <p:sp>
              <p:nvSpPr>
                <p:cNvPr id="1429" name="Oval 405"/>
                <p:cNvSpPr>
                  <a:spLocks noChangeArrowheads="1"/>
                </p:cNvSpPr>
                <p:nvPr/>
              </p:nvSpPr>
              <p:spPr bwMode="auto">
                <a:xfrm>
                  <a:off x="1070" y="1652"/>
                  <a:ext cx="105" cy="85"/>
                </a:xfrm>
                <a:prstGeom prst="ellipse">
                  <a:avLst/>
                </a:prstGeom>
                <a:noFill/>
                <a:ln w="7938" cap="rnd">
                  <a:solidFill>
                    <a:srgbClr val="133B9C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t-IT"/>
                </a:p>
              </p:txBody>
            </p:sp>
          </p:grpSp>
          <p:grpSp>
            <p:nvGrpSpPr>
              <p:cNvPr id="1217" name="Group 411"/>
              <p:cNvGrpSpPr>
                <a:grpSpLocks/>
              </p:cNvGrpSpPr>
              <p:nvPr/>
            </p:nvGrpSpPr>
            <p:grpSpPr bwMode="auto">
              <a:xfrm>
                <a:off x="1140" y="1710"/>
                <a:ext cx="70" cy="56"/>
                <a:chOff x="1140" y="1710"/>
                <a:chExt cx="70" cy="56"/>
              </a:xfrm>
            </p:grpSpPr>
            <p:grpSp>
              <p:nvGrpSpPr>
                <p:cNvPr id="1219" name="Group 409"/>
                <p:cNvGrpSpPr>
                  <a:grpSpLocks/>
                </p:cNvGrpSpPr>
                <p:nvPr/>
              </p:nvGrpSpPr>
              <p:grpSpPr bwMode="auto">
                <a:xfrm>
                  <a:off x="1140" y="1710"/>
                  <a:ext cx="70" cy="56"/>
                  <a:chOff x="1140" y="1710"/>
                  <a:chExt cx="70" cy="56"/>
                </a:xfrm>
              </p:grpSpPr>
              <p:sp>
                <p:nvSpPr>
                  <p:cNvPr id="1431" name="Oval 407"/>
                  <p:cNvSpPr>
                    <a:spLocks noChangeArrowheads="1"/>
                  </p:cNvSpPr>
                  <p:nvPr/>
                </p:nvSpPr>
                <p:spPr bwMode="auto">
                  <a:xfrm>
                    <a:off x="1140" y="1710"/>
                    <a:ext cx="70" cy="56"/>
                  </a:xfrm>
                  <a:prstGeom prst="ellipse">
                    <a:avLst/>
                  </a:prstGeom>
                  <a:solidFill>
                    <a:srgbClr val="FF99CC"/>
                  </a:solidFill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t-IT"/>
                  </a:p>
                </p:txBody>
              </p:sp>
              <p:sp>
                <p:nvSpPr>
                  <p:cNvPr id="1432" name="Oval 408"/>
                  <p:cNvSpPr>
                    <a:spLocks noChangeArrowheads="1"/>
                  </p:cNvSpPr>
                  <p:nvPr/>
                </p:nvSpPr>
                <p:spPr bwMode="auto">
                  <a:xfrm>
                    <a:off x="1140" y="1710"/>
                    <a:ext cx="70" cy="56"/>
                  </a:xfrm>
                  <a:prstGeom prst="ellipse">
                    <a:avLst/>
                  </a:prstGeom>
                  <a:noFill/>
                  <a:ln w="1588" cap="rnd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t-IT"/>
                  </a:p>
                </p:txBody>
              </p:sp>
            </p:grpSp>
            <p:sp>
              <p:nvSpPr>
                <p:cNvPr id="1434" name="Oval 410"/>
                <p:cNvSpPr>
                  <a:spLocks noChangeArrowheads="1"/>
                </p:cNvSpPr>
                <p:nvPr/>
              </p:nvSpPr>
              <p:spPr bwMode="auto">
                <a:xfrm>
                  <a:off x="1140" y="1710"/>
                  <a:ext cx="70" cy="56"/>
                </a:xfrm>
                <a:prstGeom prst="ellipse">
                  <a:avLst/>
                </a:prstGeom>
                <a:noFill/>
                <a:ln w="7938" cap="rnd">
                  <a:solidFill>
                    <a:srgbClr val="133B9C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t-IT"/>
                </a:p>
              </p:txBody>
            </p:sp>
          </p:grpSp>
          <p:grpSp>
            <p:nvGrpSpPr>
              <p:cNvPr id="1222" name="Group 416"/>
              <p:cNvGrpSpPr>
                <a:grpSpLocks/>
              </p:cNvGrpSpPr>
              <p:nvPr/>
            </p:nvGrpSpPr>
            <p:grpSpPr bwMode="auto">
              <a:xfrm>
                <a:off x="998" y="1936"/>
                <a:ext cx="36" cy="29"/>
                <a:chOff x="998" y="1936"/>
                <a:chExt cx="36" cy="29"/>
              </a:xfrm>
            </p:grpSpPr>
            <p:grpSp>
              <p:nvGrpSpPr>
                <p:cNvPr id="1224" name="Group 414"/>
                <p:cNvGrpSpPr>
                  <a:grpSpLocks/>
                </p:cNvGrpSpPr>
                <p:nvPr/>
              </p:nvGrpSpPr>
              <p:grpSpPr bwMode="auto">
                <a:xfrm>
                  <a:off x="998" y="1936"/>
                  <a:ext cx="36" cy="29"/>
                  <a:chOff x="998" y="1936"/>
                  <a:chExt cx="36" cy="29"/>
                </a:xfrm>
              </p:grpSpPr>
              <p:sp>
                <p:nvSpPr>
                  <p:cNvPr id="1436" name="Oval 412"/>
                  <p:cNvSpPr>
                    <a:spLocks noChangeArrowheads="1"/>
                  </p:cNvSpPr>
                  <p:nvPr/>
                </p:nvSpPr>
                <p:spPr bwMode="auto">
                  <a:xfrm>
                    <a:off x="998" y="1936"/>
                    <a:ext cx="36" cy="29"/>
                  </a:xfrm>
                  <a:prstGeom prst="ellipse">
                    <a:avLst/>
                  </a:prstGeom>
                  <a:solidFill>
                    <a:srgbClr val="FFCC00"/>
                  </a:solidFill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t-IT"/>
                  </a:p>
                </p:txBody>
              </p:sp>
              <p:sp>
                <p:nvSpPr>
                  <p:cNvPr id="1437" name="Oval 413"/>
                  <p:cNvSpPr>
                    <a:spLocks noChangeArrowheads="1"/>
                  </p:cNvSpPr>
                  <p:nvPr/>
                </p:nvSpPr>
                <p:spPr bwMode="auto">
                  <a:xfrm>
                    <a:off x="998" y="1936"/>
                    <a:ext cx="36" cy="29"/>
                  </a:xfrm>
                  <a:prstGeom prst="ellipse">
                    <a:avLst/>
                  </a:prstGeom>
                  <a:noFill/>
                  <a:ln w="1588" cap="rnd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t-IT"/>
                  </a:p>
                </p:txBody>
              </p:sp>
            </p:grpSp>
            <p:sp>
              <p:nvSpPr>
                <p:cNvPr id="1439" name="Oval 415"/>
                <p:cNvSpPr>
                  <a:spLocks noChangeArrowheads="1"/>
                </p:cNvSpPr>
                <p:nvPr/>
              </p:nvSpPr>
              <p:spPr bwMode="auto">
                <a:xfrm>
                  <a:off x="998" y="1936"/>
                  <a:ext cx="36" cy="29"/>
                </a:xfrm>
                <a:prstGeom prst="ellipse">
                  <a:avLst/>
                </a:prstGeom>
                <a:noFill/>
                <a:ln w="7938" cap="rnd">
                  <a:solidFill>
                    <a:srgbClr val="133B9C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t-IT"/>
                </a:p>
              </p:txBody>
            </p:sp>
          </p:grpSp>
          <p:grpSp>
            <p:nvGrpSpPr>
              <p:cNvPr id="1227" name="Group 421"/>
              <p:cNvGrpSpPr>
                <a:grpSpLocks/>
              </p:cNvGrpSpPr>
              <p:nvPr/>
            </p:nvGrpSpPr>
            <p:grpSpPr bwMode="auto">
              <a:xfrm>
                <a:off x="1175" y="1623"/>
                <a:ext cx="71" cy="57"/>
                <a:chOff x="1175" y="1623"/>
                <a:chExt cx="71" cy="57"/>
              </a:xfrm>
            </p:grpSpPr>
            <p:grpSp>
              <p:nvGrpSpPr>
                <p:cNvPr id="1229" name="Group 419"/>
                <p:cNvGrpSpPr>
                  <a:grpSpLocks/>
                </p:cNvGrpSpPr>
                <p:nvPr/>
              </p:nvGrpSpPr>
              <p:grpSpPr bwMode="auto">
                <a:xfrm>
                  <a:off x="1175" y="1623"/>
                  <a:ext cx="71" cy="57"/>
                  <a:chOff x="1175" y="1623"/>
                  <a:chExt cx="71" cy="57"/>
                </a:xfrm>
              </p:grpSpPr>
              <p:sp>
                <p:nvSpPr>
                  <p:cNvPr id="1441" name="Oval 417"/>
                  <p:cNvSpPr>
                    <a:spLocks noChangeArrowheads="1"/>
                  </p:cNvSpPr>
                  <p:nvPr/>
                </p:nvSpPr>
                <p:spPr bwMode="auto">
                  <a:xfrm>
                    <a:off x="1175" y="1623"/>
                    <a:ext cx="71" cy="57"/>
                  </a:xfrm>
                  <a:prstGeom prst="ellipse">
                    <a:avLst/>
                  </a:prstGeom>
                  <a:solidFill>
                    <a:srgbClr val="FF99CC"/>
                  </a:solidFill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t-IT"/>
                  </a:p>
                </p:txBody>
              </p:sp>
              <p:sp>
                <p:nvSpPr>
                  <p:cNvPr id="1442" name="Oval 418"/>
                  <p:cNvSpPr>
                    <a:spLocks noChangeArrowheads="1"/>
                  </p:cNvSpPr>
                  <p:nvPr/>
                </p:nvSpPr>
                <p:spPr bwMode="auto">
                  <a:xfrm>
                    <a:off x="1175" y="1623"/>
                    <a:ext cx="71" cy="57"/>
                  </a:xfrm>
                  <a:prstGeom prst="ellipse">
                    <a:avLst/>
                  </a:prstGeom>
                  <a:noFill/>
                  <a:ln w="1588" cap="rnd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t-IT"/>
                  </a:p>
                </p:txBody>
              </p:sp>
            </p:grpSp>
            <p:sp>
              <p:nvSpPr>
                <p:cNvPr id="1444" name="Oval 420"/>
                <p:cNvSpPr>
                  <a:spLocks noChangeArrowheads="1"/>
                </p:cNvSpPr>
                <p:nvPr/>
              </p:nvSpPr>
              <p:spPr bwMode="auto">
                <a:xfrm>
                  <a:off x="1175" y="1623"/>
                  <a:ext cx="71" cy="57"/>
                </a:xfrm>
                <a:prstGeom prst="ellipse">
                  <a:avLst/>
                </a:prstGeom>
                <a:noFill/>
                <a:ln w="7938" cap="rnd">
                  <a:solidFill>
                    <a:srgbClr val="133B9C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t-IT"/>
                </a:p>
              </p:txBody>
            </p:sp>
          </p:grpSp>
          <p:grpSp>
            <p:nvGrpSpPr>
              <p:cNvPr id="1232" name="Group 426"/>
              <p:cNvGrpSpPr>
                <a:grpSpLocks/>
              </p:cNvGrpSpPr>
              <p:nvPr/>
            </p:nvGrpSpPr>
            <p:grpSpPr bwMode="auto">
              <a:xfrm>
                <a:off x="1175" y="1652"/>
                <a:ext cx="35" cy="28"/>
                <a:chOff x="1175" y="1652"/>
                <a:chExt cx="35" cy="28"/>
              </a:xfrm>
            </p:grpSpPr>
            <p:grpSp>
              <p:nvGrpSpPr>
                <p:cNvPr id="1234" name="Group 424"/>
                <p:cNvGrpSpPr>
                  <a:grpSpLocks/>
                </p:cNvGrpSpPr>
                <p:nvPr/>
              </p:nvGrpSpPr>
              <p:grpSpPr bwMode="auto">
                <a:xfrm>
                  <a:off x="1175" y="1652"/>
                  <a:ext cx="35" cy="28"/>
                  <a:chOff x="1175" y="1652"/>
                  <a:chExt cx="35" cy="28"/>
                </a:xfrm>
              </p:grpSpPr>
              <p:sp>
                <p:nvSpPr>
                  <p:cNvPr id="1446" name="Oval 422"/>
                  <p:cNvSpPr>
                    <a:spLocks noChangeArrowheads="1"/>
                  </p:cNvSpPr>
                  <p:nvPr/>
                </p:nvSpPr>
                <p:spPr bwMode="auto">
                  <a:xfrm>
                    <a:off x="1175" y="1652"/>
                    <a:ext cx="35" cy="28"/>
                  </a:xfrm>
                  <a:prstGeom prst="ellipse">
                    <a:avLst/>
                  </a:prstGeom>
                  <a:solidFill>
                    <a:srgbClr val="FFCC00"/>
                  </a:solidFill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t-IT"/>
                  </a:p>
                </p:txBody>
              </p:sp>
              <p:sp>
                <p:nvSpPr>
                  <p:cNvPr id="1447" name="Oval 423"/>
                  <p:cNvSpPr>
                    <a:spLocks noChangeArrowheads="1"/>
                  </p:cNvSpPr>
                  <p:nvPr/>
                </p:nvSpPr>
                <p:spPr bwMode="auto">
                  <a:xfrm>
                    <a:off x="1175" y="1652"/>
                    <a:ext cx="35" cy="28"/>
                  </a:xfrm>
                  <a:prstGeom prst="ellipse">
                    <a:avLst/>
                  </a:prstGeom>
                  <a:noFill/>
                  <a:ln w="1588" cap="rnd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t-IT"/>
                  </a:p>
                </p:txBody>
              </p:sp>
            </p:grpSp>
            <p:sp>
              <p:nvSpPr>
                <p:cNvPr id="1449" name="Oval 425"/>
                <p:cNvSpPr>
                  <a:spLocks noChangeArrowheads="1"/>
                </p:cNvSpPr>
                <p:nvPr/>
              </p:nvSpPr>
              <p:spPr bwMode="auto">
                <a:xfrm>
                  <a:off x="1175" y="1652"/>
                  <a:ext cx="35" cy="28"/>
                </a:xfrm>
                <a:prstGeom prst="ellipse">
                  <a:avLst/>
                </a:prstGeom>
                <a:noFill/>
                <a:ln w="7938" cap="rnd">
                  <a:solidFill>
                    <a:srgbClr val="133B9C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t-IT"/>
                </a:p>
              </p:txBody>
            </p:sp>
          </p:grpSp>
          <p:grpSp>
            <p:nvGrpSpPr>
              <p:cNvPr id="1237" name="Group 431"/>
              <p:cNvGrpSpPr>
                <a:grpSpLocks/>
              </p:cNvGrpSpPr>
              <p:nvPr/>
            </p:nvGrpSpPr>
            <p:grpSpPr bwMode="auto">
              <a:xfrm>
                <a:off x="1246" y="1652"/>
                <a:ext cx="35" cy="28"/>
                <a:chOff x="1246" y="1652"/>
                <a:chExt cx="35" cy="28"/>
              </a:xfrm>
            </p:grpSpPr>
            <p:grpSp>
              <p:nvGrpSpPr>
                <p:cNvPr id="1239" name="Group 429"/>
                <p:cNvGrpSpPr>
                  <a:grpSpLocks/>
                </p:cNvGrpSpPr>
                <p:nvPr/>
              </p:nvGrpSpPr>
              <p:grpSpPr bwMode="auto">
                <a:xfrm>
                  <a:off x="1246" y="1652"/>
                  <a:ext cx="35" cy="28"/>
                  <a:chOff x="1246" y="1652"/>
                  <a:chExt cx="35" cy="28"/>
                </a:xfrm>
              </p:grpSpPr>
              <p:sp>
                <p:nvSpPr>
                  <p:cNvPr id="1451" name="Oval 427"/>
                  <p:cNvSpPr>
                    <a:spLocks noChangeArrowheads="1"/>
                  </p:cNvSpPr>
                  <p:nvPr/>
                </p:nvSpPr>
                <p:spPr bwMode="auto">
                  <a:xfrm>
                    <a:off x="1246" y="1652"/>
                    <a:ext cx="35" cy="28"/>
                  </a:xfrm>
                  <a:prstGeom prst="ellipse">
                    <a:avLst/>
                  </a:prstGeom>
                  <a:solidFill>
                    <a:srgbClr val="FFCC00"/>
                  </a:solidFill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t-IT"/>
                  </a:p>
                </p:txBody>
              </p:sp>
              <p:sp>
                <p:nvSpPr>
                  <p:cNvPr id="1452" name="Oval 428"/>
                  <p:cNvSpPr>
                    <a:spLocks noChangeArrowheads="1"/>
                  </p:cNvSpPr>
                  <p:nvPr/>
                </p:nvSpPr>
                <p:spPr bwMode="auto">
                  <a:xfrm>
                    <a:off x="1246" y="1652"/>
                    <a:ext cx="35" cy="28"/>
                  </a:xfrm>
                  <a:prstGeom prst="ellipse">
                    <a:avLst/>
                  </a:prstGeom>
                  <a:noFill/>
                  <a:ln w="1588" cap="rnd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t-IT"/>
                  </a:p>
                </p:txBody>
              </p:sp>
            </p:grpSp>
            <p:sp>
              <p:nvSpPr>
                <p:cNvPr id="1454" name="Oval 430"/>
                <p:cNvSpPr>
                  <a:spLocks noChangeArrowheads="1"/>
                </p:cNvSpPr>
                <p:nvPr/>
              </p:nvSpPr>
              <p:spPr bwMode="auto">
                <a:xfrm>
                  <a:off x="1246" y="1652"/>
                  <a:ext cx="35" cy="28"/>
                </a:xfrm>
                <a:prstGeom prst="ellipse">
                  <a:avLst/>
                </a:prstGeom>
                <a:noFill/>
                <a:ln w="7938" cap="rnd">
                  <a:solidFill>
                    <a:srgbClr val="133B9C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t-IT"/>
                </a:p>
              </p:txBody>
            </p:sp>
          </p:grpSp>
          <p:grpSp>
            <p:nvGrpSpPr>
              <p:cNvPr id="1242" name="Group 436"/>
              <p:cNvGrpSpPr>
                <a:grpSpLocks/>
              </p:cNvGrpSpPr>
              <p:nvPr/>
            </p:nvGrpSpPr>
            <p:grpSpPr bwMode="auto">
              <a:xfrm>
                <a:off x="4529" y="1338"/>
                <a:ext cx="72" cy="58"/>
                <a:chOff x="4529" y="1338"/>
                <a:chExt cx="72" cy="58"/>
              </a:xfrm>
            </p:grpSpPr>
            <p:grpSp>
              <p:nvGrpSpPr>
                <p:cNvPr id="1244" name="Group 434"/>
                <p:cNvGrpSpPr>
                  <a:grpSpLocks/>
                </p:cNvGrpSpPr>
                <p:nvPr/>
              </p:nvGrpSpPr>
              <p:grpSpPr bwMode="auto">
                <a:xfrm>
                  <a:off x="4529" y="1338"/>
                  <a:ext cx="72" cy="58"/>
                  <a:chOff x="4529" y="1338"/>
                  <a:chExt cx="72" cy="58"/>
                </a:xfrm>
              </p:grpSpPr>
              <p:sp>
                <p:nvSpPr>
                  <p:cNvPr id="1456" name="Oval 432"/>
                  <p:cNvSpPr>
                    <a:spLocks noChangeArrowheads="1"/>
                  </p:cNvSpPr>
                  <p:nvPr/>
                </p:nvSpPr>
                <p:spPr bwMode="auto">
                  <a:xfrm>
                    <a:off x="4529" y="1338"/>
                    <a:ext cx="72" cy="58"/>
                  </a:xfrm>
                  <a:prstGeom prst="ellipse">
                    <a:avLst/>
                  </a:prstGeom>
                  <a:solidFill>
                    <a:srgbClr val="FF99CC"/>
                  </a:solidFill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t-IT"/>
                  </a:p>
                </p:txBody>
              </p:sp>
              <p:sp>
                <p:nvSpPr>
                  <p:cNvPr id="1457" name="Oval 433"/>
                  <p:cNvSpPr>
                    <a:spLocks noChangeArrowheads="1"/>
                  </p:cNvSpPr>
                  <p:nvPr/>
                </p:nvSpPr>
                <p:spPr bwMode="auto">
                  <a:xfrm>
                    <a:off x="4529" y="1338"/>
                    <a:ext cx="72" cy="58"/>
                  </a:xfrm>
                  <a:prstGeom prst="ellipse">
                    <a:avLst/>
                  </a:prstGeom>
                  <a:noFill/>
                  <a:ln w="1588" cap="rnd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t-IT"/>
                  </a:p>
                </p:txBody>
              </p:sp>
            </p:grpSp>
            <p:sp>
              <p:nvSpPr>
                <p:cNvPr id="1459" name="Oval 435"/>
                <p:cNvSpPr>
                  <a:spLocks noChangeArrowheads="1"/>
                </p:cNvSpPr>
                <p:nvPr/>
              </p:nvSpPr>
              <p:spPr bwMode="auto">
                <a:xfrm>
                  <a:off x="4529" y="1338"/>
                  <a:ext cx="72" cy="58"/>
                </a:xfrm>
                <a:prstGeom prst="ellipse">
                  <a:avLst/>
                </a:prstGeom>
                <a:noFill/>
                <a:ln w="7938" cap="rnd">
                  <a:solidFill>
                    <a:srgbClr val="133B9C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t-IT"/>
                </a:p>
              </p:txBody>
            </p:sp>
          </p:grpSp>
          <p:grpSp>
            <p:nvGrpSpPr>
              <p:cNvPr id="1247" name="Group 441"/>
              <p:cNvGrpSpPr>
                <a:grpSpLocks/>
              </p:cNvGrpSpPr>
              <p:nvPr/>
            </p:nvGrpSpPr>
            <p:grpSpPr bwMode="auto">
              <a:xfrm>
                <a:off x="4566" y="1367"/>
                <a:ext cx="36" cy="29"/>
                <a:chOff x="4566" y="1367"/>
                <a:chExt cx="36" cy="29"/>
              </a:xfrm>
            </p:grpSpPr>
            <p:grpSp>
              <p:nvGrpSpPr>
                <p:cNvPr id="1249" name="Group 439"/>
                <p:cNvGrpSpPr>
                  <a:grpSpLocks/>
                </p:cNvGrpSpPr>
                <p:nvPr/>
              </p:nvGrpSpPr>
              <p:grpSpPr bwMode="auto">
                <a:xfrm>
                  <a:off x="4566" y="1367"/>
                  <a:ext cx="36" cy="29"/>
                  <a:chOff x="4566" y="1367"/>
                  <a:chExt cx="36" cy="29"/>
                </a:xfrm>
              </p:grpSpPr>
              <p:sp>
                <p:nvSpPr>
                  <p:cNvPr id="1461" name="Oval 437"/>
                  <p:cNvSpPr>
                    <a:spLocks noChangeArrowheads="1"/>
                  </p:cNvSpPr>
                  <p:nvPr/>
                </p:nvSpPr>
                <p:spPr bwMode="auto">
                  <a:xfrm>
                    <a:off x="4566" y="1367"/>
                    <a:ext cx="36" cy="29"/>
                  </a:xfrm>
                  <a:prstGeom prst="ellipse">
                    <a:avLst/>
                  </a:prstGeom>
                  <a:solidFill>
                    <a:srgbClr val="FFCC00"/>
                  </a:solidFill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t-IT"/>
                  </a:p>
                </p:txBody>
              </p:sp>
              <p:sp>
                <p:nvSpPr>
                  <p:cNvPr id="1462" name="Oval 438"/>
                  <p:cNvSpPr>
                    <a:spLocks noChangeArrowheads="1"/>
                  </p:cNvSpPr>
                  <p:nvPr/>
                </p:nvSpPr>
                <p:spPr bwMode="auto">
                  <a:xfrm>
                    <a:off x="4566" y="1367"/>
                    <a:ext cx="36" cy="29"/>
                  </a:xfrm>
                  <a:prstGeom prst="ellipse">
                    <a:avLst/>
                  </a:prstGeom>
                  <a:noFill/>
                  <a:ln w="1588" cap="rnd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t-IT"/>
                  </a:p>
                </p:txBody>
              </p:sp>
            </p:grpSp>
            <p:sp>
              <p:nvSpPr>
                <p:cNvPr id="1464" name="Oval 440"/>
                <p:cNvSpPr>
                  <a:spLocks noChangeArrowheads="1"/>
                </p:cNvSpPr>
                <p:nvPr/>
              </p:nvSpPr>
              <p:spPr bwMode="auto">
                <a:xfrm>
                  <a:off x="4566" y="1367"/>
                  <a:ext cx="36" cy="29"/>
                </a:xfrm>
                <a:prstGeom prst="ellipse">
                  <a:avLst/>
                </a:prstGeom>
                <a:noFill/>
                <a:ln w="7938" cap="rnd">
                  <a:solidFill>
                    <a:srgbClr val="133B9C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t-IT"/>
                </a:p>
              </p:txBody>
            </p:sp>
          </p:grpSp>
          <p:grpSp>
            <p:nvGrpSpPr>
              <p:cNvPr id="1252" name="Group 446"/>
              <p:cNvGrpSpPr>
                <a:grpSpLocks/>
              </p:cNvGrpSpPr>
              <p:nvPr/>
            </p:nvGrpSpPr>
            <p:grpSpPr bwMode="auto">
              <a:xfrm>
                <a:off x="1281" y="1852"/>
                <a:ext cx="106" cy="84"/>
                <a:chOff x="1281" y="1852"/>
                <a:chExt cx="106" cy="84"/>
              </a:xfrm>
            </p:grpSpPr>
            <p:grpSp>
              <p:nvGrpSpPr>
                <p:cNvPr id="1254" name="Group 444"/>
                <p:cNvGrpSpPr>
                  <a:grpSpLocks/>
                </p:cNvGrpSpPr>
                <p:nvPr/>
              </p:nvGrpSpPr>
              <p:grpSpPr bwMode="auto">
                <a:xfrm>
                  <a:off x="1281" y="1852"/>
                  <a:ext cx="106" cy="84"/>
                  <a:chOff x="1281" y="1852"/>
                  <a:chExt cx="106" cy="84"/>
                </a:xfrm>
              </p:grpSpPr>
              <p:sp>
                <p:nvSpPr>
                  <p:cNvPr id="1466" name="Oval 442"/>
                  <p:cNvSpPr>
                    <a:spLocks noChangeArrowheads="1"/>
                  </p:cNvSpPr>
                  <p:nvPr/>
                </p:nvSpPr>
                <p:spPr bwMode="auto">
                  <a:xfrm>
                    <a:off x="1281" y="1852"/>
                    <a:ext cx="106" cy="84"/>
                  </a:xfrm>
                  <a:prstGeom prst="ellipse">
                    <a:avLst/>
                  </a:prstGeom>
                  <a:solidFill>
                    <a:srgbClr val="FF6600"/>
                  </a:solidFill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t-IT"/>
                  </a:p>
                </p:txBody>
              </p:sp>
              <p:sp>
                <p:nvSpPr>
                  <p:cNvPr id="1467" name="Oval 443"/>
                  <p:cNvSpPr>
                    <a:spLocks noChangeArrowheads="1"/>
                  </p:cNvSpPr>
                  <p:nvPr/>
                </p:nvSpPr>
                <p:spPr bwMode="auto">
                  <a:xfrm>
                    <a:off x="1281" y="1852"/>
                    <a:ext cx="106" cy="84"/>
                  </a:xfrm>
                  <a:prstGeom prst="ellipse">
                    <a:avLst/>
                  </a:prstGeom>
                  <a:noFill/>
                  <a:ln w="1588" cap="rnd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t-IT"/>
                  </a:p>
                </p:txBody>
              </p:sp>
            </p:grpSp>
            <p:sp>
              <p:nvSpPr>
                <p:cNvPr id="1469" name="Oval 445"/>
                <p:cNvSpPr>
                  <a:spLocks noChangeArrowheads="1"/>
                </p:cNvSpPr>
                <p:nvPr/>
              </p:nvSpPr>
              <p:spPr bwMode="auto">
                <a:xfrm>
                  <a:off x="1281" y="1852"/>
                  <a:ext cx="106" cy="84"/>
                </a:xfrm>
                <a:prstGeom prst="ellipse">
                  <a:avLst/>
                </a:prstGeom>
                <a:noFill/>
                <a:ln w="7938" cap="rnd">
                  <a:solidFill>
                    <a:srgbClr val="133B9C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t-IT"/>
                </a:p>
              </p:txBody>
            </p:sp>
          </p:grpSp>
          <p:grpSp>
            <p:nvGrpSpPr>
              <p:cNvPr id="1258" name="Group 451"/>
              <p:cNvGrpSpPr>
                <a:grpSpLocks/>
              </p:cNvGrpSpPr>
              <p:nvPr/>
            </p:nvGrpSpPr>
            <p:grpSpPr bwMode="auto">
              <a:xfrm>
                <a:off x="1316" y="1908"/>
                <a:ext cx="72" cy="57"/>
                <a:chOff x="1316" y="1908"/>
                <a:chExt cx="72" cy="57"/>
              </a:xfrm>
            </p:grpSpPr>
            <p:grpSp>
              <p:nvGrpSpPr>
                <p:cNvPr id="1260" name="Group 449"/>
                <p:cNvGrpSpPr>
                  <a:grpSpLocks/>
                </p:cNvGrpSpPr>
                <p:nvPr/>
              </p:nvGrpSpPr>
              <p:grpSpPr bwMode="auto">
                <a:xfrm>
                  <a:off x="1316" y="1908"/>
                  <a:ext cx="72" cy="57"/>
                  <a:chOff x="1316" y="1908"/>
                  <a:chExt cx="72" cy="57"/>
                </a:xfrm>
              </p:grpSpPr>
              <p:sp>
                <p:nvSpPr>
                  <p:cNvPr id="1471" name="Oval 447"/>
                  <p:cNvSpPr>
                    <a:spLocks noChangeArrowheads="1"/>
                  </p:cNvSpPr>
                  <p:nvPr/>
                </p:nvSpPr>
                <p:spPr bwMode="auto">
                  <a:xfrm>
                    <a:off x="1316" y="1908"/>
                    <a:ext cx="72" cy="57"/>
                  </a:xfrm>
                  <a:prstGeom prst="ellipse">
                    <a:avLst/>
                  </a:prstGeom>
                  <a:solidFill>
                    <a:srgbClr val="FF99CC"/>
                  </a:solidFill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t-IT"/>
                  </a:p>
                </p:txBody>
              </p:sp>
              <p:sp>
                <p:nvSpPr>
                  <p:cNvPr id="1472" name="Oval 448"/>
                  <p:cNvSpPr>
                    <a:spLocks noChangeArrowheads="1"/>
                  </p:cNvSpPr>
                  <p:nvPr/>
                </p:nvSpPr>
                <p:spPr bwMode="auto">
                  <a:xfrm>
                    <a:off x="1316" y="1908"/>
                    <a:ext cx="72" cy="57"/>
                  </a:xfrm>
                  <a:prstGeom prst="ellipse">
                    <a:avLst/>
                  </a:prstGeom>
                  <a:noFill/>
                  <a:ln w="1588" cap="rnd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t-IT"/>
                  </a:p>
                </p:txBody>
              </p:sp>
            </p:grpSp>
            <p:sp>
              <p:nvSpPr>
                <p:cNvPr id="1474" name="Oval 450"/>
                <p:cNvSpPr>
                  <a:spLocks noChangeArrowheads="1"/>
                </p:cNvSpPr>
                <p:nvPr/>
              </p:nvSpPr>
              <p:spPr bwMode="auto">
                <a:xfrm>
                  <a:off x="1316" y="1908"/>
                  <a:ext cx="72" cy="57"/>
                </a:xfrm>
                <a:prstGeom prst="ellipse">
                  <a:avLst/>
                </a:prstGeom>
                <a:noFill/>
                <a:ln w="7938" cap="rnd">
                  <a:solidFill>
                    <a:srgbClr val="133B9C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t-IT"/>
                </a:p>
              </p:txBody>
            </p:sp>
          </p:grpSp>
          <p:grpSp>
            <p:nvGrpSpPr>
              <p:cNvPr id="1263" name="Group 456"/>
              <p:cNvGrpSpPr>
                <a:grpSpLocks/>
              </p:cNvGrpSpPr>
              <p:nvPr/>
            </p:nvGrpSpPr>
            <p:grpSpPr bwMode="auto">
              <a:xfrm>
                <a:off x="1352" y="1908"/>
                <a:ext cx="36" cy="28"/>
                <a:chOff x="1352" y="1908"/>
                <a:chExt cx="36" cy="28"/>
              </a:xfrm>
            </p:grpSpPr>
            <p:grpSp>
              <p:nvGrpSpPr>
                <p:cNvPr id="1265" name="Group 454"/>
                <p:cNvGrpSpPr>
                  <a:grpSpLocks/>
                </p:cNvGrpSpPr>
                <p:nvPr/>
              </p:nvGrpSpPr>
              <p:grpSpPr bwMode="auto">
                <a:xfrm>
                  <a:off x="1352" y="1908"/>
                  <a:ext cx="36" cy="28"/>
                  <a:chOff x="1352" y="1908"/>
                  <a:chExt cx="36" cy="28"/>
                </a:xfrm>
              </p:grpSpPr>
              <p:sp>
                <p:nvSpPr>
                  <p:cNvPr id="1476" name="Oval 452"/>
                  <p:cNvSpPr>
                    <a:spLocks noChangeArrowheads="1"/>
                  </p:cNvSpPr>
                  <p:nvPr/>
                </p:nvSpPr>
                <p:spPr bwMode="auto">
                  <a:xfrm>
                    <a:off x="1352" y="1908"/>
                    <a:ext cx="36" cy="28"/>
                  </a:xfrm>
                  <a:prstGeom prst="ellipse">
                    <a:avLst/>
                  </a:prstGeom>
                  <a:solidFill>
                    <a:srgbClr val="FFCC00"/>
                  </a:solidFill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t-IT"/>
                  </a:p>
                </p:txBody>
              </p:sp>
              <p:sp>
                <p:nvSpPr>
                  <p:cNvPr id="1477" name="Oval 453"/>
                  <p:cNvSpPr>
                    <a:spLocks noChangeArrowheads="1"/>
                  </p:cNvSpPr>
                  <p:nvPr/>
                </p:nvSpPr>
                <p:spPr bwMode="auto">
                  <a:xfrm>
                    <a:off x="1352" y="1908"/>
                    <a:ext cx="36" cy="28"/>
                  </a:xfrm>
                  <a:prstGeom prst="ellipse">
                    <a:avLst/>
                  </a:prstGeom>
                  <a:noFill/>
                  <a:ln w="1588" cap="rnd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t-IT"/>
                  </a:p>
                </p:txBody>
              </p:sp>
            </p:grpSp>
            <p:sp>
              <p:nvSpPr>
                <p:cNvPr id="1479" name="Oval 455"/>
                <p:cNvSpPr>
                  <a:spLocks noChangeArrowheads="1"/>
                </p:cNvSpPr>
                <p:nvPr/>
              </p:nvSpPr>
              <p:spPr bwMode="auto">
                <a:xfrm>
                  <a:off x="1352" y="1908"/>
                  <a:ext cx="36" cy="28"/>
                </a:xfrm>
                <a:prstGeom prst="ellipse">
                  <a:avLst/>
                </a:prstGeom>
                <a:noFill/>
                <a:ln w="7938" cap="rnd">
                  <a:solidFill>
                    <a:srgbClr val="133B9C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t-IT"/>
                </a:p>
              </p:txBody>
            </p:sp>
          </p:grpSp>
        </p:grpSp>
        <p:sp>
          <p:nvSpPr>
            <p:cNvPr id="1482" name="Freeform 458"/>
            <p:cNvSpPr>
              <a:spLocks/>
            </p:cNvSpPr>
            <p:nvPr/>
          </p:nvSpPr>
          <p:spPr bwMode="auto">
            <a:xfrm>
              <a:off x="124" y="674"/>
              <a:ext cx="940" cy="87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26"/>
                </a:cxn>
                <a:cxn ang="0">
                  <a:pos x="0" y="226"/>
                </a:cxn>
                <a:cxn ang="0">
                  <a:pos x="0" y="323"/>
                </a:cxn>
                <a:cxn ang="0">
                  <a:pos x="0" y="387"/>
                </a:cxn>
                <a:cxn ang="0">
                  <a:pos x="470" y="387"/>
                </a:cxn>
                <a:cxn ang="0">
                  <a:pos x="940" y="878"/>
                </a:cxn>
                <a:cxn ang="0">
                  <a:pos x="671" y="387"/>
                </a:cxn>
                <a:cxn ang="0">
                  <a:pos x="805" y="387"/>
                </a:cxn>
                <a:cxn ang="0">
                  <a:pos x="805" y="323"/>
                </a:cxn>
                <a:cxn ang="0">
                  <a:pos x="805" y="226"/>
                </a:cxn>
                <a:cxn ang="0">
                  <a:pos x="805" y="226"/>
                </a:cxn>
                <a:cxn ang="0">
                  <a:pos x="805" y="0"/>
                </a:cxn>
                <a:cxn ang="0">
                  <a:pos x="671" y="0"/>
                </a:cxn>
                <a:cxn ang="0">
                  <a:pos x="470" y="0"/>
                </a:cxn>
                <a:cxn ang="0">
                  <a:pos x="470" y="0"/>
                </a:cxn>
                <a:cxn ang="0">
                  <a:pos x="0" y="0"/>
                </a:cxn>
              </a:cxnLst>
              <a:rect l="0" t="0" r="r" b="b"/>
              <a:pathLst>
                <a:path w="940" h="878">
                  <a:moveTo>
                    <a:pt x="0" y="0"/>
                  </a:moveTo>
                  <a:lnTo>
                    <a:pt x="0" y="226"/>
                  </a:lnTo>
                  <a:lnTo>
                    <a:pt x="0" y="226"/>
                  </a:lnTo>
                  <a:lnTo>
                    <a:pt x="0" y="323"/>
                  </a:lnTo>
                  <a:lnTo>
                    <a:pt x="0" y="387"/>
                  </a:lnTo>
                  <a:lnTo>
                    <a:pt x="470" y="387"/>
                  </a:lnTo>
                  <a:lnTo>
                    <a:pt x="940" y="878"/>
                  </a:lnTo>
                  <a:lnTo>
                    <a:pt x="671" y="387"/>
                  </a:lnTo>
                  <a:lnTo>
                    <a:pt x="805" y="387"/>
                  </a:lnTo>
                  <a:lnTo>
                    <a:pt x="805" y="323"/>
                  </a:lnTo>
                  <a:lnTo>
                    <a:pt x="805" y="226"/>
                  </a:lnTo>
                  <a:lnTo>
                    <a:pt x="805" y="226"/>
                  </a:lnTo>
                  <a:lnTo>
                    <a:pt x="805" y="0"/>
                  </a:lnTo>
                  <a:lnTo>
                    <a:pt x="671" y="0"/>
                  </a:lnTo>
                  <a:lnTo>
                    <a:pt x="470" y="0"/>
                  </a:lnTo>
                  <a:lnTo>
                    <a:pt x="47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rnd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483" name="Rectangle 459"/>
            <p:cNvSpPr>
              <a:spLocks noChangeArrowheads="1"/>
            </p:cNvSpPr>
            <p:nvPr/>
          </p:nvSpPr>
          <p:spPr bwMode="auto">
            <a:xfrm>
              <a:off x="280" y="709"/>
              <a:ext cx="400" cy="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defTabSz="1072866"/>
              <a:r>
                <a:rPr lang="it-IT" sz="800" b="1" dirty="0" smtClean="0">
                  <a:solidFill>
                    <a:srgbClr val="FF0000"/>
                  </a:solidFill>
                  <a:latin typeface="Times New Roman" pitchFamily="18" charset="0"/>
                  <a:cs typeface="Arial" pitchFamily="34" charset="0"/>
                </a:rPr>
                <a:t>The </a:t>
              </a:r>
              <a:r>
                <a:rPr lang="it-IT" sz="800" b="1" dirty="0" err="1" smtClean="0">
                  <a:solidFill>
                    <a:srgbClr val="FF0000"/>
                  </a:solidFill>
                  <a:latin typeface="Times New Roman" pitchFamily="18" charset="0"/>
                  <a:cs typeface="Arial" pitchFamily="34" charset="0"/>
                </a:rPr>
                <a:t>Geysers</a:t>
              </a:r>
              <a:r>
                <a:rPr lang="it-IT" sz="800" b="1" dirty="0" smtClean="0">
                  <a:solidFill>
                    <a:srgbClr val="FF0000"/>
                  </a:solidFill>
                  <a:latin typeface="Times New Roman" pitchFamily="18" charset="0"/>
                  <a:cs typeface="Arial" pitchFamily="34" charset="0"/>
                </a:rPr>
                <a:t>, 1°</a:t>
              </a:r>
              <a:endParaRPr lang="it-IT" sz="2100" dirty="0" smtClean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484" name="Rectangle 460"/>
            <p:cNvSpPr>
              <a:spLocks noChangeArrowheads="1"/>
            </p:cNvSpPr>
            <p:nvPr/>
          </p:nvSpPr>
          <p:spPr bwMode="auto">
            <a:xfrm>
              <a:off x="774" y="709"/>
              <a:ext cx="15" cy="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defTabSz="1072866"/>
              <a:r>
                <a:rPr lang="it-IT" sz="800" b="1" dirty="0" smtClean="0">
                  <a:solidFill>
                    <a:srgbClr val="FF0000"/>
                  </a:solidFill>
                  <a:latin typeface="Times New Roman" pitchFamily="18" charset="0"/>
                  <a:cs typeface="Arial" pitchFamily="34" charset="0"/>
                </a:rPr>
                <a:t> </a:t>
              </a:r>
              <a:endParaRPr lang="it-IT" sz="2100" dirty="0" smtClean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485" name="Rectangle 461"/>
            <p:cNvSpPr>
              <a:spLocks noChangeArrowheads="1"/>
            </p:cNvSpPr>
            <p:nvPr/>
          </p:nvSpPr>
          <p:spPr bwMode="auto">
            <a:xfrm>
              <a:off x="350" y="777"/>
              <a:ext cx="0" cy="1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defTabSz="1072866"/>
              <a:endParaRPr lang="it-IT" sz="2100" dirty="0" smtClean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486" name="Rectangle 462"/>
            <p:cNvSpPr>
              <a:spLocks noChangeArrowheads="1"/>
            </p:cNvSpPr>
            <p:nvPr/>
          </p:nvSpPr>
          <p:spPr bwMode="auto">
            <a:xfrm>
              <a:off x="705" y="777"/>
              <a:ext cx="15" cy="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defTabSz="1072866"/>
              <a:r>
                <a:rPr lang="it-IT" sz="800" b="1" dirty="0" smtClean="0">
                  <a:solidFill>
                    <a:srgbClr val="FF0000"/>
                  </a:solidFill>
                  <a:latin typeface="Times New Roman" pitchFamily="18" charset="0"/>
                  <a:cs typeface="Arial" pitchFamily="34" charset="0"/>
                </a:rPr>
                <a:t> </a:t>
              </a:r>
              <a:endParaRPr lang="it-IT" sz="2100" dirty="0" smtClean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487" name="Rectangle 463"/>
            <p:cNvSpPr>
              <a:spLocks noChangeArrowheads="1"/>
            </p:cNvSpPr>
            <p:nvPr/>
          </p:nvSpPr>
          <p:spPr bwMode="auto">
            <a:xfrm>
              <a:off x="274" y="846"/>
              <a:ext cx="411" cy="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defTabSz="1072866"/>
              <a:r>
                <a:rPr lang="it-IT" sz="800" b="1" dirty="0" smtClean="0">
                  <a:solidFill>
                    <a:srgbClr val="FF0000"/>
                  </a:solidFill>
                  <a:latin typeface="Times New Roman" pitchFamily="18" charset="0"/>
                  <a:cs typeface="Arial" pitchFamily="34" charset="0"/>
                </a:rPr>
                <a:t>California, USA</a:t>
              </a:r>
              <a:endParaRPr lang="it-IT" sz="2100" dirty="0" smtClean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488" name="Rectangle 464"/>
            <p:cNvSpPr>
              <a:spLocks noChangeArrowheads="1"/>
            </p:cNvSpPr>
            <p:nvPr/>
          </p:nvSpPr>
          <p:spPr bwMode="auto">
            <a:xfrm>
              <a:off x="781" y="846"/>
              <a:ext cx="15" cy="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defTabSz="1072866"/>
              <a:r>
                <a:rPr lang="it-IT" sz="800" b="1" dirty="0" smtClean="0">
                  <a:solidFill>
                    <a:srgbClr val="FF0000"/>
                  </a:solidFill>
                  <a:latin typeface="Times New Roman" pitchFamily="18" charset="0"/>
                  <a:cs typeface="Arial" pitchFamily="34" charset="0"/>
                </a:rPr>
                <a:t> </a:t>
              </a:r>
              <a:endParaRPr lang="it-IT" sz="2100" dirty="0" smtClean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489" name="Rectangle 465"/>
            <p:cNvSpPr>
              <a:spLocks noChangeArrowheads="1"/>
            </p:cNvSpPr>
            <p:nvPr/>
          </p:nvSpPr>
          <p:spPr bwMode="auto">
            <a:xfrm>
              <a:off x="373" y="915"/>
              <a:ext cx="250" cy="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defTabSz="1072866"/>
              <a:r>
                <a:rPr lang="it-IT" sz="800" b="1" dirty="0" smtClean="0">
                  <a:solidFill>
                    <a:srgbClr val="FF0000"/>
                  </a:solidFill>
                  <a:latin typeface="Times New Roman" pitchFamily="18" charset="0"/>
                  <a:cs typeface="Arial" pitchFamily="34" charset="0"/>
                </a:rPr>
                <a:t>1585 MW</a:t>
              </a:r>
              <a:endParaRPr lang="it-IT" sz="2100" dirty="0" smtClean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490" name="Rectangle 466"/>
            <p:cNvSpPr>
              <a:spLocks noChangeArrowheads="1"/>
            </p:cNvSpPr>
            <p:nvPr/>
          </p:nvSpPr>
          <p:spPr bwMode="auto">
            <a:xfrm>
              <a:off x="682" y="916"/>
              <a:ext cx="15" cy="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defTabSz="1072866"/>
              <a:r>
                <a:rPr lang="it-IT" sz="800" dirty="0" smtClean="0">
                  <a:solidFill>
                    <a:srgbClr val="000000"/>
                  </a:solidFill>
                  <a:latin typeface="Times New Roman" pitchFamily="18" charset="0"/>
                  <a:cs typeface="Arial" pitchFamily="34" charset="0"/>
                </a:rPr>
                <a:t> </a:t>
              </a:r>
              <a:endParaRPr lang="it-IT" sz="2100" dirty="0" smtClean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491" name="Freeform 467"/>
            <p:cNvSpPr>
              <a:spLocks/>
            </p:cNvSpPr>
            <p:nvPr/>
          </p:nvSpPr>
          <p:spPr bwMode="auto">
            <a:xfrm>
              <a:off x="135" y="1781"/>
              <a:ext cx="971" cy="872"/>
            </a:xfrm>
            <a:custGeom>
              <a:avLst/>
              <a:gdLst/>
              <a:ahLst/>
              <a:cxnLst>
                <a:cxn ang="0">
                  <a:pos x="0" y="428"/>
                </a:cxn>
                <a:cxn ang="0">
                  <a:pos x="0" y="502"/>
                </a:cxn>
                <a:cxn ang="0">
                  <a:pos x="0" y="502"/>
                </a:cxn>
                <a:cxn ang="0">
                  <a:pos x="0" y="613"/>
                </a:cxn>
                <a:cxn ang="0">
                  <a:pos x="0" y="872"/>
                </a:cxn>
                <a:cxn ang="0">
                  <a:pos x="492" y="872"/>
                </a:cxn>
                <a:cxn ang="0">
                  <a:pos x="492" y="872"/>
                </a:cxn>
                <a:cxn ang="0">
                  <a:pos x="704" y="872"/>
                </a:cxn>
                <a:cxn ang="0">
                  <a:pos x="844" y="872"/>
                </a:cxn>
                <a:cxn ang="0">
                  <a:pos x="844" y="613"/>
                </a:cxn>
                <a:cxn ang="0">
                  <a:pos x="844" y="502"/>
                </a:cxn>
                <a:cxn ang="0">
                  <a:pos x="844" y="502"/>
                </a:cxn>
                <a:cxn ang="0">
                  <a:pos x="844" y="428"/>
                </a:cxn>
                <a:cxn ang="0">
                  <a:pos x="704" y="428"/>
                </a:cxn>
                <a:cxn ang="0">
                  <a:pos x="971" y="0"/>
                </a:cxn>
                <a:cxn ang="0">
                  <a:pos x="492" y="428"/>
                </a:cxn>
                <a:cxn ang="0">
                  <a:pos x="0" y="428"/>
                </a:cxn>
              </a:cxnLst>
              <a:rect l="0" t="0" r="r" b="b"/>
              <a:pathLst>
                <a:path w="971" h="872">
                  <a:moveTo>
                    <a:pt x="0" y="428"/>
                  </a:moveTo>
                  <a:lnTo>
                    <a:pt x="0" y="502"/>
                  </a:lnTo>
                  <a:lnTo>
                    <a:pt x="0" y="502"/>
                  </a:lnTo>
                  <a:lnTo>
                    <a:pt x="0" y="613"/>
                  </a:lnTo>
                  <a:lnTo>
                    <a:pt x="0" y="872"/>
                  </a:lnTo>
                  <a:lnTo>
                    <a:pt x="492" y="872"/>
                  </a:lnTo>
                  <a:lnTo>
                    <a:pt x="492" y="872"/>
                  </a:lnTo>
                  <a:lnTo>
                    <a:pt x="704" y="872"/>
                  </a:lnTo>
                  <a:lnTo>
                    <a:pt x="844" y="872"/>
                  </a:lnTo>
                  <a:lnTo>
                    <a:pt x="844" y="613"/>
                  </a:lnTo>
                  <a:lnTo>
                    <a:pt x="844" y="502"/>
                  </a:lnTo>
                  <a:lnTo>
                    <a:pt x="844" y="502"/>
                  </a:lnTo>
                  <a:lnTo>
                    <a:pt x="844" y="428"/>
                  </a:lnTo>
                  <a:lnTo>
                    <a:pt x="704" y="428"/>
                  </a:lnTo>
                  <a:lnTo>
                    <a:pt x="971" y="0"/>
                  </a:lnTo>
                  <a:lnTo>
                    <a:pt x="492" y="428"/>
                  </a:lnTo>
                  <a:lnTo>
                    <a:pt x="0" y="428"/>
                  </a:lnTo>
                  <a:close/>
                </a:path>
              </a:pathLst>
            </a:custGeom>
            <a:noFill/>
            <a:ln w="12700" cap="rnd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492" name="Rectangle 468"/>
            <p:cNvSpPr>
              <a:spLocks noChangeArrowheads="1"/>
            </p:cNvSpPr>
            <p:nvPr/>
          </p:nvSpPr>
          <p:spPr bwMode="auto">
            <a:xfrm>
              <a:off x="308" y="2244"/>
              <a:ext cx="405" cy="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defTabSz="1072866"/>
              <a:r>
                <a:rPr lang="it-IT" sz="800" b="1" dirty="0" smtClean="0">
                  <a:solidFill>
                    <a:srgbClr val="FF0000"/>
                  </a:solidFill>
                  <a:latin typeface="Times New Roman" pitchFamily="18" charset="0"/>
                  <a:cs typeface="Arial" pitchFamily="34" charset="0"/>
                </a:rPr>
                <a:t>Cerro </a:t>
              </a:r>
              <a:r>
                <a:rPr lang="it-IT" sz="800" b="1" dirty="0" err="1" smtClean="0">
                  <a:solidFill>
                    <a:srgbClr val="FF0000"/>
                  </a:solidFill>
                  <a:latin typeface="Times New Roman" pitchFamily="18" charset="0"/>
                  <a:cs typeface="Arial" pitchFamily="34" charset="0"/>
                </a:rPr>
                <a:t>Prieto</a:t>
              </a:r>
              <a:r>
                <a:rPr lang="it-IT" sz="800" b="1" dirty="0" smtClean="0">
                  <a:solidFill>
                    <a:srgbClr val="FF0000"/>
                  </a:solidFill>
                  <a:latin typeface="Times New Roman" pitchFamily="18" charset="0"/>
                  <a:cs typeface="Arial" pitchFamily="34" charset="0"/>
                </a:rPr>
                <a:t>, 2°</a:t>
              </a:r>
              <a:endParaRPr lang="it-IT" sz="2100" dirty="0" smtClean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493" name="Rectangle 469"/>
            <p:cNvSpPr>
              <a:spLocks noChangeArrowheads="1"/>
            </p:cNvSpPr>
            <p:nvPr/>
          </p:nvSpPr>
          <p:spPr bwMode="auto">
            <a:xfrm>
              <a:off x="810" y="2244"/>
              <a:ext cx="15" cy="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defTabSz="1072866"/>
              <a:r>
                <a:rPr lang="it-IT" sz="800" b="1" dirty="0" smtClean="0">
                  <a:solidFill>
                    <a:srgbClr val="FF0000"/>
                  </a:solidFill>
                  <a:latin typeface="Times New Roman" pitchFamily="18" charset="0"/>
                  <a:cs typeface="Arial" pitchFamily="34" charset="0"/>
                </a:rPr>
                <a:t> </a:t>
              </a:r>
              <a:endParaRPr lang="it-IT" sz="2100" dirty="0" smtClean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495" name="Rectangle 471"/>
            <p:cNvSpPr>
              <a:spLocks noChangeArrowheads="1"/>
            </p:cNvSpPr>
            <p:nvPr/>
          </p:nvSpPr>
          <p:spPr bwMode="auto">
            <a:xfrm>
              <a:off x="736" y="2312"/>
              <a:ext cx="15" cy="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defTabSz="1072866"/>
              <a:r>
                <a:rPr lang="it-IT" sz="800" b="1" dirty="0" smtClean="0">
                  <a:solidFill>
                    <a:srgbClr val="FF0000"/>
                  </a:solidFill>
                  <a:latin typeface="Times New Roman" pitchFamily="18" charset="0"/>
                  <a:cs typeface="Arial" pitchFamily="34" charset="0"/>
                </a:rPr>
                <a:t> </a:t>
              </a:r>
              <a:endParaRPr lang="it-IT" sz="2100" dirty="0" smtClean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496" name="Rectangle 472"/>
            <p:cNvSpPr>
              <a:spLocks noChangeArrowheads="1"/>
            </p:cNvSpPr>
            <p:nvPr/>
          </p:nvSpPr>
          <p:spPr bwMode="auto">
            <a:xfrm>
              <a:off x="445" y="2380"/>
              <a:ext cx="185" cy="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defTabSz="1072866"/>
              <a:r>
                <a:rPr lang="it-IT" sz="800" b="1" dirty="0" err="1" smtClean="0">
                  <a:solidFill>
                    <a:srgbClr val="FF0000"/>
                  </a:solidFill>
                  <a:latin typeface="Times New Roman" pitchFamily="18" charset="0"/>
                  <a:cs typeface="Arial" pitchFamily="34" charset="0"/>
                </a:rPr>
                <a:t>México</a:t>
              </a:r>
              <a:endParaRPr lang="it-IT" sz="2100" dirty="0" smtClean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497" name="Rectangle 473"/>
            <p:cNvSpPr>
              <a:spLocks noChangeArrowheads="1"/>
            </p:cNvSpPr>
            <p:nvPr/>
          </p:nvSpPr>
          <p:spPr bwMode="auto">
            <a:xfrm>
              <a:off x="672" y="2380"/>
              <a:ext cx="15" cy="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defTabSz="1072866"/>
              <a:r>
                <a:rPr lang="it-IT" sz="800" b="1" dirty="0" smtClean="0">
                  <a:solidFill>
                    <a:srgbClr val="FF0000"/>
                  </a:solidFill>
                  <a:latin typeface="Times New Roman" pitchFamily="18" charset="0"/>
                  <a:cs typeface="Arial" pitchFamily="34" charset="0"/>
                </a:rPr>
                <a:t> </a:t>
              </a:r>
              <a:endParaRPr lang="it-IT" sz="2100" dirty="0" smtClean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498" name="Rectangle 474"/>
            <p:cNvSpPr>
              <a:spLocks noChangeArrowheads="1"/>
            </p:cNvSpPr>
            <p:nvPr/>
          </p:nvSpPr>
          <p:spPr bwMode="auto">
            <a:xfrm>
              <a:off x="422" y="2449"/>
              <a:ext cx="220" cy="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defTabSz="1072866"/>
              <a:r>
                <a:rPr lang="it-IT" sz="800" b="1" dirty="0" smtClean="0">
                  <a:solidFill>
                    <a:srgbClr val="FF0000"/>
                  </a:solidFill>
                  <a:latin typeface="Times New Roman" pitchFamily="18" charset="0"/>
                  <a:cs typeface="Arial" pitchFamily="34" charset="0"/>
                </a:rPr>
                <a:t>727 MW</a:t>
              </a:r>
              <a:endParaRPr lang="it-IT" sz="2100" dirty="0" smtClean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499" name="Rectangle 475"/>
            <p:cNvSpPr>
              <a:spLocks noChangeArrowheads="1"/>
            </p:cNvSpPr>
            <p:nvPr/>
          </p:nvSpPr>
          <p:spPr bwMode="auto">
            <a:xfrm>
              <a:off x="695" y="2450"/>
              <a:ext cx="15" cy="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defTabSz="1072866"/>
              <a:r>
                <a:rPr lang="it-IT" sz="800" dirty="0" smtClean="0">
                  <a:solidFill>
                    <a:srgbClr val="000000"/>
                  </a:solidFill>
                  <a:latin typeface="Times New Roman" pitchFamily="18" charset="0"/>
                  <a:cs typeface="Arial" pitchFamily="34" charset="0"/>
                </a:rPr>
                <a:t> </a:t>
              </a:r>
              <a:endParaRPr lang="it-IT" sz="2100" dirty="0" smtClean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00" name="Freeform 476"/>
            <p:cNvSpPr>
              <a:spLocks/>
            </p:cNvSpPr>
            <p:nvPr/>
          </p:nvSpPr>
          <p:spPr bwMode="auto">
            <a:xfrm>
              <a:off x="2156" y="1603"/>
              <a:ext cx="765" cy="1241"/>
            </a:xfrm>
            <a:custGeom>
              <a:avLst/>
              <a:gdLst/>
              <a:ahLst/>
              <a:cxnLst>
                <a:cxn ang="0">
                  <a:pos x="0" y="809"/>
                </a:cxn>
                <a:cxn ang="0">
                  <a:pos x="0" y="881"/>
                </a:cxn>
                <a:cxn ang="0">
                  <a:pos x="0" y="881"/>
                </a:cxn>
                <a:cxn ang="0">
                  <a:pos x="0" y="989"/>
                </a:cxn>
                <a:cxn ang="0">
                  <a:pos x="0" y="1241"/>
                </a:cxn>
                <a:cxn ang="0">
                  <a:pos x="446" y="1241"/>
                </a:cxn>
                <a:cxn ang="0">
                  <a:pos x="446" y="1241"/>
                </a:cxn>
                <a:cxn ang="0">
                  <a:pos x="638" y="1241"/>
                </a:cxn>
                <a:cxn ang="0">
                  <a:pos x="765" y="1241"/>
                </a:cxn>
                <a:cxn ang="0">
                  <a:pos x="765" y="989"/>
                </a:cxn>
                <a:cxn ang="0">
                  <a:pos x="765" y="881"/>
                </a:cxn>
                <a:cxn ang="0">
                  <a:pos x="765" y="881"/>
                </a:cxn>
                <a:cxn ang="0">
                  <a:pos x="765" y="809"/>
                </a:cxn>
                <a:cxn ang="0">
                  <a:pos x="638" y="809"/>
                </a:cxn>
                <a:cxn ang="0">
                  <a:pos x="560" y="0"/>
                </a:cxn>
                <a:cxn ang="0">
                  <a:pos x="446" y="809"/>
                </a:cxn>
                <a:cxn ang="0">
                  <a:pos x="0" y="809"/>
                </a:cxn>
              </a:cxnLst>
              <a:rect l="0" t="0" r="r" b="b"/>
              <a:pathLst>
                <a:path w="765" h="1241">
                  <a:moveTo>
                    <a:pt x="0" y="809"/>
                  </a:moveTo>
                  <a:lnTo>
                    <a:pt x="0" y="881"/>
                  </a:lnTo>
                  <a:lnTo>
                    <a:pt x="0" y="881"/>
                  </a:lnTo>
                  <a:lnTo>
                    <a:pt x="0" y="989"/>
                  </a:lnTo>
                  <a:lnTo>
                    <a:pt x="0" y="1241"/>
                  </a:lnTo>
                  <a:lnTo>
                    <a:pt x="446" y="1241"/>
                  </a:lnTo>
                  <a:lnTo>
                    <a:pt x="446" y="1241"/>
                  </a:lnTo>
                  <a:lnTo>
                    <a:pt x="638" y="1241"/>
                  </a:lnTo>
                  <a:lnTo>
                    <a:pt x="765" y="1241"/>
                  </a:lnTo>
                  <a:lnTo>
                    <a:pt x="765" y="989"/>
                  </a:lnTo>
                  <a:lnTo>
                    <a:pt x="765" y="881"/>
                  </a:lnTo>
                  <a:lnTo>
                    <a:pt x="765" y="881"/>
                  </a:lnTo>
                  <a:lnTo>
                    <a:pt x="765" y="809"/>
                  </a:lnTo>
                  <a:lnTo>
                    <a:pt x="638" y="809"/>
                  </a:lnTo>
                  <a:lnTo>
                    <a:pt x="560" y="0"/>
                  </a:lnTo>
                  <a:lnTo>
                    <a:pt x="446" y="809"/>
                  </a:lnTo>
                  <a:lnTo>
                    <a:pt x="0" y="809"/>
                  </a:lnTo>
                  <a:close/>
                </a:path>
              </a:pathLst>
            </a:custGeom>
            <a:noFill/>
            <a:ln w="12700" cap="rnd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501" name="Rectangle 477"/>
            <p:cNvSpPr>
              <a:spLocks noChangeArrowheads="1"/>
            </p:cNvSpPr>
            <p:nvPr/>
          </p:nvSpPr>
          <p:spPr bwMode="auto">
            <a:xfrm>
              <a:off x="2320" y="2447"/>
              <a:ext cx="355" cy="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defTabSz="1072866"/>
              <a:r>
                <a:rPr lang="it-IT" sz="800" b="1" dirty="0" smtClean="0">
                  <a:solidFill>
                    <a:srgbClr val="FF0000"/>
                  </a:solidFill>
                  <a:latin typeface="Times New Roman" pitchFamily="18" charset="0"/>
                  <a:cs typeface="Arial" pitchFamily="34" charset="0"/>
                </a:rPr>
                <a:t>Larderello, 4°</a:t>
              </a:r>
              <a:endParaRPr lang="it-IT" sz="2100" dirty="0" smtClean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02" name="Rectangle 478"/>
            <p:cNvSpPr>
              <a:spLocks noChangeArrowheads="1"/>
            </p:cNvSpPr>
            <p:nvPr/>
          </p:nvSpPr>
          <p:spPr bwMode="auto">
            <a:xfrm>
              <a:off x="2759" y="2447"/>
              <a:ext cx="15" cy="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defTabSz="1072866"/>
              <a:r>
                <a:rPr lang="it-IT" sz="800" b="1" dirty="0" smtClean="0">
                  <a:solidFill>
                    <a:srgbClr val="FF0000"/>
                  </a:solidFill>
                  <a:latin typeface="Times New Roman" pitchFamily="18" charset="0"/>
                  <a:cs typeface="Arial" pitchFamily="34" charset="0"/>
                </a:rPr>
                <a:t> </a:t>
              </a:r>
              <a:endParaRPr lang="it-IT" sz="2100" dirty="0" smtClean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04" name="Rectangle 480"/>
            <p:cNvSpPr>
              <a:spLocks noChangeArrowheads="1"/>
            </p:cNvSpPr>
            <p:nvPr/>
          </p:nvSpPr>
          <p:spPr bwMode="auto">
            <a:xfrm>
              <a:off x="2717" y="2515"/>
              <a:ext cx="15" cy="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defTabSz="1072866"/>
              <a:r>
                <a:rPr lang="it-IT" sz="800" b="1" dirty="0" smtClean="0">
                  <a:solidFill>
                    <a:srgbClr val="FF0000"/>
                  </a:solidFill>
                  <a:latin typeface="Times New Roman" pitchFamily="18" charset="0"/>
                  <a:cs typeface="Arial" pitchFamily="34" charset="0"/>
                </a:rPr>
                <a:t> </a:t>
              </a:r>
              <a:endParaRPr lang="it-IT" sz="2100" dirty="0" smtClean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05" name="Rectangle 481"/>
            <p:cNvSpPr>
              <a:spLocks noChangeArrowheads="1"/>
            </p:cNvSpPr>
            <p:nvPr/>
          </p:nvSpPr>
          <p:spPr bwMode="auto">
            <a:xfrm>
              <a:off x="2467" y="2583"/>
              <a:ext cx="119" cy="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defTabSz="1072866"/>
              <a:r>
                <a:rPr lang="it-IT" sz="800" b="1" dirty="0" smtClean="0">
                  <a:solidFill>
                    <a:srgbClr val="FF0000"/>
                  </a:solidFill>
                  <a:latin typeface="Times New Roman" pitchFamily="18" charset="0"/>
                  <a:cs typeface="Arial" pitchFamily="34" charset="0"/>
                </a:rPr>
                <a:t>Italy</a:t>
              </a:r>
              <a:endParaRPr lang="it-IT" sz="2100" dirty="0" smtClean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06" name="Rectangle 482"/>
            <p:cNvSpPr>
              <a:spLocks noChangeArrowheads="1"/>
            </p:cNvSpPr>
            <p:nvPr/>
          </p:nvSpPr>
          <p:spPr bwMode="auto">
            <a:xfrm>
              <a:off x="2613" y="2583"/>
              <a:ext cx="15" cy="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defTabSz="1072866"/>
              <a:r>
                <a:rPr lang="it-IT" sz="800" b="1" dirty="0" smtClean="0">
                  <a:solidFill>
                    <a:srgbClr val="FF0000"/>
                  </a:solidFill>
                  <a:latin typeface="Times New Roman" pitchFamily="18" charset="0"/>
                  <a:cs typeface="Arial" pitchFamily="34" charset="0"/>
                </a:rPr>
                <a:t> </a:t>
              </a:r>
              <a:endParaRPr lang="it-IT" sz="2100" dirty="0" smtClean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07" name="Rectangle 483"/>
            <p:cNvSpPr>
              <a:spLocks noChangeArrowheads="1"/>
            </p:cNvSpPr>
            <p:nvPr/>
          </p:nvSpPr>
          <p:spPr bwMode="auto">
            <a:xfrm>
              <a:off x="2404" y="2652"/>
              <a:ext cx="220" cy="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defTabSz="1072866"/>
              <a:r>
                <a:rPr lang="it-IT" sz="800" b="1" dirty="0" smtClean="0">
                  <a:solidFill>
                    <a:srgbClr val="FF0000"/>
                  </a:solidFill>
                  <a:latin typeface="Times New Roman" pitchFamily="18" charset="0"/>
                  <a:cs typeface="Arial" pitchFamily="34" charset="0"/>
                </a:rPr>
                <a:t>595 MW</a:t>
              </a:r>
              <a:endParaRPr lang="it-IT" sz="2100" dirty="0" smtClean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08" name="Rectangle 484"/>
            <p:cNvSpPr>
              <a:spLocks noChangeArrowheads="1"/>
            </p:cNvSpPr>
            <p:nvPr/>
          </p:nvSpPr>
          <p:spPr bwMode="auto">
            <a:xfrm>
              <a:off x="2677" y="2653"/>
              <a:ext cx="15" cy="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defTabSz="1072866"/>
              <a:r>
                <a:rPr lang="it-IT" sz="800" dirty="0" smtClean="0">
                  <a:solidFill>
                    <a:srgbClr val="000000"/>
                  </a:solidFill>
                  <a:latin typeface="Times New Roman" pitchFamily="18" charset="0"/>
                  <a:cs typeface="Arial" pitchFamily="34" charset="0"/>
                </a:rPr>
                <a:t> </a:t>
              </a:r>
              <a:endParaRPr lang="it-IT" sz="2100" dirty="0" smtClean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09" name="Freeform 485"/>
            <p:cNvSpPr>
              <a:spLocks/>
            </p:cNvSpPr>
            <p:nvPr/>
          </p:nvSpPr>
          <p:spPr bwMode="auto">
            <a:xfrm>
              <a:off x="3000" y="2098"/>
              <a:ext cx="932" cy="777"/>
            </a:xfrm>
            <a:custGeom>
              <a:avLst/>
              <a:gdLst/>
              <a:ahLst/>
              <a:cxnLst>
                <a:cxn ang="0">
                  <a:pos x="0" y="384"/>
                </a:cxn>
                <a:cxn ang="0">
                  <a:pos x="0" y="450"/>
                </a:cxn>
                <a:cxn ang="0">
                  <a:pos x="0" y="450"/>
                </a:cxn>
                <a:cxn ang="0">
                  <a:pos x="0" y="548"/>
                </a:cxn>
                <a:cxn ang="0">
                  <a:pos x="0" y="777"/>
                </a:cxn>
                <a:cxn ang="0">
                  <a:pos x="355" y="777"/>
                </a:cxn>
                <a:cxn ang="0">
                  <a:pos x="355" y="777"/>
                </a:cxn>
                <a:cxn ang="0">
                  <a:pos x="507" y="777"/>
                </a:cxn>
                <a:cxn ang="0">
                  <a:pos x="608" y="777"/>
                </a:cxn>
                <a:cxn ang="0">
                  <a:pos x="608" y="548"/>
                </a:cxn>
                <a:cxn ang="0">
                  <a:pos x="608" y="450"/>
                </a:cxn>
                <a:cxn ang="0">
                  <a:pos x="608" y="450"/>
                </a:cxn>
                <a:cxn ang="0">
                  <a:pos x="608" y="384"/>
                </a:cxn>
                <a:cxn ang="0">
                  <a:pos x="507" y="384"/>
                </a:cxn>
                <a:cxn ang="0">
                  <a:pos x="932" y="0"/>
                </a:cxn>
                <a:cxn ang="0">
                  <a:pos x="355" y="384"/>
                </a:cxn>
                <a:cxn ang="0">
                  <a:pos x="0" y="384"/>
                </a:cxn>
              </a:cxnLst>
              <a:rect l="0" t="0" r="r" b="b"/>
              <a:pathLst>
                <a:path w="932" h="777">
                  <a:moveTo>
                    <a:pt x="0" y="384"/>
                  </a:moveTo>
                  <a:lnTo>
                    <a:pt x="0" y="450"/>
                  </a:lnTo>
                  <a:lnTo>
                    <a:pt x="0" y="450"/>
                  </a:lnTo>
                  <a:lnTo>
                    <a:pt x="0" y="548"/>
                  </a:lnTo>
                  <a:lnTo>
                    <a:pt x="0" y="777"/>
                  </a:lnTo>
                  <a:lnTo>
                    <a:pt x="355" y="777"/>
                  </a:lnTo>
                  <a:lnTo>
                    <a:pt x="355" y="777"/>
                  </a:lnTo>
                  <a:lnTo>
                    <a:pt x="507" y="777"/>
                  </a:lnTo>
                  <a:lnTo>
                    <a:pt x="608" y="777"/>
                  </a:lnTo>
                  <a:lnTo>
                    <a:pt x="608" y="548"/>
                  </a:lnTo>
                  <a:lnTo>
                    <a:pt x="608" y="450"/>
                  </a:lnTo>
                  <a:lnTo>
                    <a:pt x="608" y="450"/>
                  </a:lnTo>
                  <a:lnTo>
                    <a:pt x="608" y="384"/>
                  </a:lnTo>
                  <a:lnTo>
                    <a:pt x="507" y="384"/>
                  </a:lnTo>
                  <a:lnTo>
                    <a:pt x="932" y="0"/>
                  </a:lnTo>
                  <a:lnTo>
                    <a:pt x="355" y="384"/>
                  </a:lnTo>
                  <a:lnTo>
                    <a:pt x="0" y="384"/>
                  </a:lnTo>
                  <a:close/>
                </a:path>
              </a:pathLst>
            </a:custGeom>
            <a:noFill/>
            <a:ln w="12700" cap="rnd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510" name="Rectangle 486"/>
            <p:cNvSpPr>
              <a:spLocks noChangeArrowheads="1"/>
            </p:cNvSpPr>
            <p:nvPr/>
          </p:nvSpPr>
          <p:spPr bwMode="auto">
            <a:xfrm>
              <a:off x="3174" y="2517"/>
              <a:ext cx="213" cy="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defTabSz="1072866"/>
              <a:r>
                <a:rPr lang="it-IT" sz="800" b="1" dirty="0" err="1" smtClean="0">
                  <a:solidFill>
                    <a:srgbClr val="FF0000"/>
                  </a:solidFill>
                  <a:latin typeface="Times New Roman" pitchFamily="18" charset="0"/>
                  <a:cs typeface="Arial" pitchFamily="34" charset="0"/>
                </a:rPr>
                <a:t>Salak</a:t>
              </a:r>
              <a:r>
                <a:rPr lang="it-IT" sz="800" b="1" dirty="0" smtClean="0">
                  <a:solidFill>
                    <a:srgbClr val="FF0000"/>
                  </a:solidFill>
                  <a:latin typeface="Times New Roman" pitchFamily="18" charset="0"/>
                  <a:cs typeface="Arial" pitchFamily="34" charset="0"/>
                </a:rPr>
                <a:t> 9°</a:t>
              </a:r>
              <a:endParaRPr lang="it-IT" sz="2100" dirty="0" smtClean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11" name="Rectangle 487"/>
            <p:cNvSpPr>
              <a:spLocks noChangeArrowheads="1"/>
            </p:cNvSpPr>
            <p:nvPr/>
          </p:nvSpPr>
          <p:spPr bwMode="auto">
            <a:xfrm>
              <a:off x="3434" y="2517"/>
              <a:ext cx="15" cy="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defTabSz="1072866"/>
              <a:r>
                <a:rPr lang="it-IT" sz="800" b="1" dirty="0" smtClean="0">
                  <a:solidFill>
                    <a:srgbClr val="FF0000"/>
                  </a:solidFill>
                  <a:latin typeface="Times New Roman" pitchFamily="18" charset="0"/>
                  <a:cs typeface="Arial" pitchFamily="34" charset="0"/>
                </a:rPr>
                <a:t> </a:t>
              </a:r>
              <a:endParaRPr lang="it-IT" sz="2100" dirty="0" smtClean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13" name="Rectangle 489"/>
            <p:cNvSpPr>
              <a:spLocks noChangeArrowheads="1"/>
            </p:cNvSpPr>
            <p:nvPr/>
          </p:nvSpPr>
          <p:spPr bwMode="auto">
            <a:xfrm>
              <a:off x="3482" y="2585"/>
              <a:ext cx="15" cy="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defTabSz="1072866"/>
              <a:r>
                <a:rPr lang="it-IT" sz="800" b="1" dirty="0" smtClean="0">
                  <a:solidFill>
                    <a:srgbClr val="FF0000"/>
                  </a:solidFill>
                  <a:latin typeface="Times New Roman" pitchFamily="18" charset="0"/>
                  <a:cs typeface="Arial" pitchFamily="34" charset="0"/>
                </a:rPr>
                <a:t> </a:t>
              </a:r>
              <a:endParaRPr lang="it-IT" sz="2100" dirty="0" smtClean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14" name="Rectangle 490"/>
            <p:cNvSpPr>
              <a:spLocks noChangeArrowheads="1"/>
            </p:cNvSpPr>
            <p:nvPr/>
          </p:nvSpPr>
          <p:spPr bwMode="auto">
            <a:xfrm>
              <a:off x="3152" y="2653"/>
              <a:ext cx="250" cy="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defTabSz="1072866"/>
              <a:r>
                <a:rPr lang="it-IT" sz="800" b="1" dirty="0" smtClean="0">
                  <a:solidFill>
                    <a:srgbClr val="FF0000"/>
                  </a:solidFill>
                  <a:latin typeface="Times New Roman" pitchFamily="18" charset="0"/>
                  <a:cs typeface="Arial" pitchFamily="34" charset="0"/>
                </a:rPr>
                <a:t>Indonesia</a:t>
              </a:r>
              <a:endParaRPr lang="it-IT" sz="2100" dirty="0" smtClean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15" name="Rectangle 491"/>
            <p:cNvSpPr>
              <a:spLocks noChangeArrowheads="1"/>
            </p:cNvSpPr>
            <p:nvPr/>
          </p:nvSpPr>
          <p:spPr bwMode="auto">
            <a:xfrm>
              <a:off x="3457" y="2653"/>
              <a:ext cx="15" cy="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defTabSz="1072866"/>
              <a:r>
                <a:rPr lang="it-IT" sz="800" b="1" dirty="0" smtClean="0">
                  <a:solidFill>
                    <a:srgbClr val="FF0000"/>
                  </a:solidFill>
                  <a:latin typeface="Times New Roman" pitchFamily="18" charset="0"/>
                  <a:cs typeface="Arial" pitchFamily="34" charset="0"/>
                </a:rPr>
                <a:t> </a:t>
              </a:r>
              <a:endParaRPr lang="it-IT" sz="2100" dirty="0" smtClean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16" name="Rectangle 492"/>
            <p:cNvSpPr>
              <a:spLocks noChangeArrowheads="1"/>
            </p:cNvSpPr>
            <p:nvPr/>
          </p:nvSpPr>
          <p:spPr bwMode="auto">
            <a:xfrm>
              <a:off x="3168" y="2722"/>
              <a:ext cx="220" cy="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defTabSz="1072866"/>
              <a:r>
                <a:rPr lang="it-IT" sz="800" b="1" dirty="0" smtClean="0">
                  <a:solidFill>
                    <a:srgbClr val="FF0000"/>
                  </a:solidFill>
                  <a:latin typeface="Times New Roman" pitchFamily="18" charset="0"/>
                  <a:cs typeface="Arial" pitchFamily="34" charset="0"/>
                </a:rPr>
                <a:t>377 MW</a:t>
              </a:r>
              <a:endParaRPr lang="it-IT" sz="2100" dirty="0" smtClean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17" name="Rectangle 493"/>
            <p:cNvSpPr>
              <a:spLocks noChangeArrowheads="1"/>
            </p:cNvSpPr>
            <p:nvPr/>
          </p:nvSpPr>
          <p:spPr bwMode="auto">
            <a:xfrm>
              <a:off x="3441" y="2723"/>
              <a:ext cx="15" cy="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defTabSz="1072866"/>
              <a:r>
                <a:rPr lang="it-IT" sz="800" dirty="0" smtClean="0">
                  <a:solidFill>
                    <a:srgbClr val="000000"/>
                  </a:solidFill>
                  <a:latin typeface="Times New Roman" pitchFamily="18" charset="0"/>
                  <a:cs typeface="Arial" pitchFamily="34" charset="0"/>
                </a:rPr>
                <a:t> </a:t>
              </a:r>
              <a:endParaRPr lang="it-IT" sz="2100" dirty="0" smtClean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18" name="Freeform 494"/>
            <p:cNvSpPr>
              <a:spLocks/>
            </p:cNvSpPr>
            <p:nvPr/>
          </p:nvSpPr>
          <p:spPr bwMode="auto">
            <a:xfrm>
              <a:off x="1166" y="655"/>
              <a:ext cx="1666" cy="967"/>
            </a:xfrm>
            <a:custGeom>
              <a:avLst/>
              <a:gdLst/>
              <a:ahLst/>
              <a:cxnLst>
                <a:cxn ang="0">
                  <a:pos x="861" y="0"/>
                </a:cxn>
                <a:cxn ang="0">
                  <a:pos x="861" y="226"/>
                </a:cxn>
                <a:cxn ang="0">
                  <a:pos x="861" y="226"/>
                </a:cxn>
                <a:cxn ang="0">
                  <a:pos x="861" y="323"/>
                </a:cxn>
                <a:cxn ang="0">
                  <a:pos x="861" y="387"/>
                </a:cxn>
                <a:cxn ang="0">
                  <a:pos x="995" y="387"/>
                </a:cxn>
                <a:cxn ang="0">
                  <a:pos x="0" y="967"/>
                </a:cxn>
                <a:cxn ang="0">
                  <a:pos x="1196" y="387"/>
                </a:cxn>
                <a:cxn ang="0">
                  <a:pos x="1666" y="387"/>
                </a:cxn>
                <a:cxn ang="0">
                  <a:pos x="1666" y="323"/>
                </a:cxn>
                <a:cxn ang="0">
                  <a:pos x="1666" y="226"/>
                </a:cxn>
                <a:cxn ang="0">
                  <a:pos x="1666" y="226"/>
                </a:cxn>
                <a:cxn ang="0">
                  <a:pos x="1666" y="0"/>
                </a:cxn>
                <a:cxn ang="0">
                  <a:pos x="1196" y="0"/>
                </a:cxn>
                <a:cxn ang="0">
                  <a:pos x="995" y="0"/>
                </a:cxn>
                <a:cxn ang="0">
                  <a:pos x="995" y="0"/>
                </a:cxn>
                <a:cxn ang="0">
                  <a:pos x="861" y="0"/>
                </a:cxn>
              </a:cxnLst>
              <a:rect l="0" t="0" r="r" b="b"/>
              <a:pathLst>
                <a:path w="1666" h="967">
                  <a:moveTo>
                    <a:pt x="861" y="0"/>
                  </a:moveTo>
                  <a:lnTo>
                    <a:pt x="861" y="226"/>
                  </a:lnTo>
                  <a:lnTo>
                    <a:pt x="861" y="226"/>
                  </a:lnTo>
                  <a:lnTo>
                    <a:pt x="861" y="323"/>
                  </a:lnTo>
                  <a:lnTo>
                    <a:pt x="861" y="387"/>
                  </a:lnTo>
                  <a:lnTo>
                    <a:pt x="995" y="387"/>
                  </a:lnTo>
                  <a:lnTo>
                    <a:pt x="0" y="967"/>
                  </a:lnTo>
                  <a:lnTo>
                    <a:pt x="1196" y="387"/>
                  </a:lnTo>
                  <a:lnTo>
                    <a:pt x="1666" y="387"/>
                  </a:lnTo>
                  <a:lnTo>
                    <a:pt x="1666" y="323"/>
                  </a:lnTo>
                  <a:lnTo>
                    <a:pt x="1666" y="226"/>
                  </a:lnTo>
                  <a:lnTo>
                    <a:pt x="1666" y="226"/>
                  </a:lnTo>
                  <a:lnTo>
                    <a:pt x="1666" y="0"/>
                  </a:lnTo>
                  <a:lnTo>
                    <a:pt x="1196" y="0"/>
                  </a:lnTo>
                  <a:lnTo>
                    <a:pt x="995" y="0"/>
                  </a:lnTo>
                  <a:lnTo>
                    <a:pt x="995" y="0"/>
                  </a:lnTo>
                  <a:lnTo>
                    <a:pt x="861" y="0"/>
                  </a:lnTo>
                  <a:close/>
                </a:path>
              </a:pathLst>
            </a:custGeom>
            <a:noFill/>
            <a:ln w="12700" cap="rnd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519" name="Rectangle 495"/>
            <p:cNvSpPr>
              <a:spLocks noChangeArrowheads="1"/>
            </p:cNvSpPr>
            <p:nvPr/>
          </p:nvSpPr>
          <p:spPr bwMode="auto">
            <a:xfrm>
              <a:off x="2213" y="690"/>
              <a:ext cx="351" cy="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defTabSz="1072866"/>
              <a:r>
                <a:rPr lang="it-IT" sz="800" b="1" dirty="0" err="1" smtClean="0">
                  <a:solidFill>
                    <a:srgbClr val="FF0000"/>
                  </a:solidFill>
                  <a:latin typeface="Times New Roman" pitchFamily="18" charset="0"/>
                  <a:cs typeface="Arial" pitchFamily="34" charset="0"/>
                </a:rPr>
                <a:t>Salton</a:t>
              </a:r>
              <a:r>
                <a:rPr lang="it-IT" sz="800" b="1" dirty="0" smtClean="0">
                  <a:solidFill>
                    <a:srgbClr val="FF0000"/>
                  </a:solidFill>
                  <a:latin typeface="Times New Roman" pitchFamily="18" charset="0"/>
                  <a:cs typeface="Arial" pitchFamily="34" charset="0"/>
                </a:rPr>
                <a:t> </a:t>
              </a:r>
              <a:r>
                <a:rPr lang="it-IT" sz="800" b="1" dirty="0" err="1" smtClean="0">
                  <a:solidFill>
                    <a:srgbClr val="FF0000"/>
                  </a:solidFill>
                  <a:latin typeface="Times New Roman" pitchFamily="18" charset="0"/>
                  <a:cs typeface="Arial" pitchFamily="34" charset="0"/>
                </a:rPr>
                <a:t>Sea</a:t>
              </a:r>
              <a:r>
                <a:rPr lang="it-IT" sz="800" b="1" dirty="0" smtClean="0">
                  <a:solidFill>
                    <a:srgbClr val="FF0000"/>
                  </a:solidFill>
                  <a:latin typeface="Times New Roman" pitchFamily="18" charset="0"/>
                  <a:cs typeface="Arial" pitchFamily="34" charset="0"/>
                </a:rPr>
                <a:t>, 8°</a:t>
              </a:r>
              <a:endParaRPr lang="it-IT" sz="2100" dirty="0" smtClean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20" name="Rectangle 496"/>
            <p:cNvSpPr>
              <a:spLocks noChangeArrowheads="1"/>
            </p:cNvSpPr>
            <p:nvPr/>
          </p:nvSpPr>
          <p:spPr bwMode="auto">
            <a:xfrm>
              <a:off x="2645" y="690"/>
              <a:ext cx="15" cy="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defTabSz="1072866"/>
              <a:r>
                <a:rPr lang="it-IT" sz="800" b="1" dirty="0" smtClean="0">
                  <a:solidFill>
                    <a:srgbClr val="FF0000"/>
                  </a:solidFill>
                  <a:latin typeface="Times New Roman" pitchFamily="18" charset="0"/>
                  <a:cs typeface="Arial" pitchFamily="34" charset="0"/>
                </a:rPr>
                <a:t> </a:t>
              </a:r>
              <a:endParaRPr lang="it-IT" sz="2100" dirty="0" smtClean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22" name="Rectangle 498"/>
            <p:cNvSpPr>
              <a:spLocks noChangeArrowheads="1"/>
            </p:cNvSpPr>
            <p:nvPr/>
          </p:nvSpPr>
          <p:spPr bwMode="auto">
            <a:xfrm>
              <a:off x="2607" y="758"/>
              <a:ext cx="15" cy="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defTabSz="1072866"/>
              <a:r>
                <a:rPr lang="it-IT" sz="800" b="1" dirty="0" smtClean="0">
                  <a:solidFill>
                    <a:srgbClr val="FF0000"/>
                  </a:solidFill>
                  <a:latin typeface="Times New Roman" pitchFamily="18" charset="0"/>
                  <a:cs typeface="Arial" pitchFamily="34" charset="0"/>
                </a:rPr>
                <a:t> </a:t>
              </a:r>
              <a:endParaRPr lang="it-IT" sz="2100" dirty="0" smtClean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23" name="Rectangle 499"/>
            <p:cNvSpPr>
              <a:spLocks noChangeArrowheads="1"/>
            </p:cNvSpPr>
            <p:nvPr/>
          </p:nvSpPr>
          <p:spPr bwMode="auto">
            <a:xfrm>
              <a:off x="2176" y="826"/>
              <a:ext cx="411" cy="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defTabSz="1072866"/>
              <a:r>
                <a:rPr lang="it-IT" sz="800" b="1" dirty="0" smtClean="0">
                  <a:solidFill>
                    <a:srgbClr val="FF0000"/>
                  </a:solidFill>
                  <a:latin typeface="Times New Roman" pitchFamily="18" charset="0"/>
                  <a:cs typeface="Arial" pitchFamily="34" charset="0"/>
                </a:rPr>
                <a:t>California, USA</a:t>
              </a:r>
              <a:endParaRPr lang="it-IT" sz="2100" dirty="0" smtClean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24" name="Rectangle 500"/>
            <p:cNvSpPr>
              <a:spLocks noChangeArrowheads="1"/>
            </p:cNvSpPr>
            <p:nvPr/>
          </p:nvSpPr>
          <p:spPr bwMode="auto">
            <a:xfrm>
              <a:off x="2683" y="826"/>
              <a:ext cx="15" cy="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defTabSz="1072866"/>
              <a:r>
                <a:rPr lang="it-IT" sz="800" b="1" dirty="0" smtClean="0">
                  <a:solidFill>
                    <a:srgbClr val="FF0000"/>
                  </a:solidFill>
                  <a:latin typeface="Times New Roman" pitchFamily="18" charset="0"/>
                  <a:cs typeface="Arial" pitchFamily="34" charset="0"/>
                </a:rPr>
                <a:t> </a:t>
              </a:r>
              <a:endParaRPr lang="it-IT" sz="2100" dirty="0" smtClean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25" name="Rectangle 501"/>
            <p:cNvSpPr>
              <a:spLocks noChangeArrowheads="1"/>
            </p:cNvSpPr>
            <p:nvPr/>
          </p:nvSpPr>
          <p:spPr bwMode="auto">
            <a:xfrm>
              <a:off x="2293" y="895"/>
              <a:ext cx="220" cy="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defTabSz="1072866"/>
              <a:r>
                <a:rPr lang="it-IT" sz="800" b="1" dirty="0" smtClean="0">
                  <a:solidFill>
                    <a:srgbClr val="FF0000"/>
                  </a:solidFill>
                  <a:latin typeface="Times New Roman" pitchFamily="18" charset="0"/>
                  <a:cs typeface="Arial" pitchFamily="34" charset="0"/>
                </a:rPr>
                <a:t>388 MW</a:t>
              </a:r>
              <a:endParaRPr lang="it-IT" sz="2100" dirty="0" smtClean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26" name="Rectangle 502"/>
            <p:cNvSpPr>
              <a:spLocks noChangeArrowheads="1"/>
            </p:cNvSpPr>
            <p:nvPr/>
          </p:nvSpPr>
          <p:spPr bwMode="auto">
            <a:xfrm>
              <a:off x="2565" y="896"/>
              <a:ext cx="15" cy="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defTabSz="1072866"/>
              <a:r>
                <a:rPr lang="it-IT" sz="800" dirty="0" smtClean="0">
                  <a:solidFill>
                    <a:srgbClr val="000000"/>
                  </a:solidFill>
                  <a:latin typeface="Times New Roman" pitchFamily="18" charset="0"/>
                  <a:cs typeface="Arial" pitchFamily="34" charset="0"/>
                </a:rPr>
                <a:t> </a:t>
              </a:r>
              <a:endParaRPr lang="it-IT" sz="2100" dirty="0" smtClean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27" name="Freeform 503"/>
            <p:cNvSpPr>
              <a:spLocks/>
            </p:cNvSpPr>
            <p:nvPr/>
          </p:nvSpPr>
          <p:spPr bwMode="auto">
            <a:xfrm>
              <a:off x="124" y="1404"/>
              <a:ext cx="1066" cy="43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55"/>
                </a:cxn>
                <a:cxn ang="0">
                  <a:pos x="0" y="255"/>
                </a:cxn>
                <a:cxn ang="0">
                  <a:pos x="0" y="365"/>
                </a:cxn>
                <a:cxn ang="0">
                  <a:pos x="0" y="437"/>
                </a:cxn>
                <a:cxn ang="0">
                  <a:pos x="470" y="437"/>
                </a:cxn>
                <a:cxn ang="0">
                  <a:pos x="470" y="437"/>
                </a:cxn>
                <a:cxn ang="0">
                  <a:pos x="671" y="437"/>
                </a:cxn>
                <a:cxn ang="0">
                  <a:pos x="805" y="437"/>
                </a:cxn>
                <a:cxn ang="0">
                  <a:pos x="805" y="365"/>
                </a:cxn>
                <a:cxn ang="0">
                  <a:pos x="1066" y="250"/>
                </a:cxn>
                <a:cxn ang="0">
                  <a:pos x="805" y="255"/>
                </a:cxn>
                <a:cxn ang="0">
                  <a:pos x="805" y="0"/>
                </a:cxn>
                <a:cxn ang="0">
                  <a:pos x="671" y="0"/>
                </a:cxn>
                <a:cxn ang="0">
                  <a:pos x="470" y="0"/>
                </a:cxn>
                <a:cxn ang="0">
                  <a:pos x="470" y="0"/>
                </a:cxn>
                <a:cxn ang="0">
                  <a:pos x="0" y="0"/>
                </a:cxn>
              </a:cxnLst>
              <a:rect l="0" t="0" r="r" b="b"/>
              <a:pathLst>
                <a:path w="1066" h="437">
                  <a:moveTo>
                    <a:pt x="0" y="0"/>
                  </a:moveTo>
                  <a:lnTo>
                    <a:pt x="0" y="255"/>
                  </a:lnTo>
                  <a:lnTo>
                    <a:pt x="0" y="255"/>
                  </a:lnTo>
                  <a:lnTo>
                    <a:pt x="0" y="365"/>
                  </a:lnTo>
                  <a:lnTo>
                    <a:pt x="0" y="437"/>
                  </a:lnTo>
                  <a:lnTo>
                    <a:pt x="470" y="437"/>
                  </a:lnTo>
                  <a:lnTo>
                    <a:pt x="470" y="437"/>
                  </a:lnTo>
                  <a:lnTo>
                    <a:pt x="671" y="437"/>
                  </a:lnTo>
                  <a:lnTo>
                    <a:pt x="805" y="437"/>
                  </a:lnTo>
                  <a:lnTo>
                    <a:pt x="805" y="365"/>
                  </a:lnTo>
                  <a:lnTo>
                    <a:pt x="1066" y="250"/>
                  </a:lnTo>
                  <a:lnTo>
                    <a:pt x="805" y="255"/>
                  </a:lnTo>
                  <a:lnTo>
                    <a:pt x="805" y="0"/>
                  </a:lnTo>
                  <a:lnTo>
                    <a:pt x="671" y="0"/>
                  </a:lnTo>
                  <a:lnTo>
                    <a:pt x="470" y="0"/>
                  </a:lnTo>
                  <a:lnTo>
                    <a:pt x="47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rnd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528" name="Rectangle 504"/>
            <p:cNvSpPr>
              <a:spLocks noChangeArrowheads="1"/>
            </p:cNvSpPr>
            <p:nvPr/>
          </p:nvSpPr>
          <p:spPr bwMode="auto">
            <a:xfrm>
              <a:off x="398" y="1438"/>
              <a:ext cx="240" cy="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defTabSz="1072866"/>
              <a:r>
                <a:rPr lang="it-IT" sz="800" b="1" dirty="0" smtClean="0">
                  <a:solidFill>
                    <a:srgbClr val="FF0000"/>
                  </a:solidFill>
                  <a:latin typeface="Times New Roman" pitchFamily="18" charset="0"/>
                  <a:cs typeface="Arial" pitchFamily="34" charset="0"/>
                </a:rPr>
                <a:t>Coso, 11°</a:t>
              </a:r>
              <a:endParaRPr lang="it-IT" sz="2100" dirty="0" smtClean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30" name="Rectangle 506"/>
            <p:cNvSpPr>
              <a:spLocks noChangeArrowheads="1"/>
            </p:cNvSpPr>
            <p:nvPr/>
          </p:nvSpPr>
          <p:spPr bwMode="auto">
            <a:xfrm>
              <a:off x="656" y="1438"/>
              <a:ext cx="15" cy="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defTabSz="1072866"/>
              <a:r>
                <a:rPr lang="it-IT" sz="800" b="1" dirty="0" smtClean="0">
                  <a:solidFill>
                    <a:srgbClr val="FF0000"/>
                  </a:solidFill>
                  <a:latin typeface="Times New Roman" pitchFamily="18" charset="0"/>
                  <a:cs typeface="Arial" pitchFamily="34" charset="0"/>
                </a:rPr>
                <a:t> </a:t>
              </a:r>
              <a:endParaRPr lang="it-IT" sz="2100" dirty="0" smtClean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32" name="Rectangle 508"/>
            <p:cNvSpPr>
              <a:spLocks noChangeArrowheads="1"/>
            </p:cNvSpPr>
            <p:nvPr/>
          </p:nvSpPr>
          <p:spPr bwMode="auto">
            <a:xfrm>
              <a:off x="705" y="1506"/>
              <a:ext cx="15" cy="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defTabSz="1072866"/>
              <a:r>
                <a:rPr lang="it-IT" sz="800" b="1" dirty="0" smtClean="0">
                  <a:solidFill>
                    <a:srgbClr val="FF0000"/>
                  </a:solidFill>
                  <a:latin typeface="Times New Roman" pitchFamily="18" charset="0"/>
                  <a:cs typeface="Arial" pitchFamily="34" charset="0"/>
                </a:rPr>
                <a:t> </a:t>
              </a:r>
              <a:endParaRPr lang="it-IT" sz="2100" dirty="0" smtClean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33" name="Rectangle 509"/>
            <p:cNvSpPr>
              <a:spLocks noChangeArrowheads="1"/>
            </p:cNvSpPr>
            <p:nvPr/>
          </p:nvSpPr>
          <p:spPr bwMode="auto">
            <a:xfrm>
              <a:off x="274" y="1574"/>
              <a:ext cx="411" cy="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defTabSz="1072866"/>
              <a:r>
                <a:rPr lang="it-IT" sz="800" b="1" dirty="0" smtClean="0">
                  <a:solidFill>
                    <a:srgbClr val="FF0000"/>
                  </a:solidFill>
                  <a:latin typeface="Times New Roman" pitchFamily="18" charset="0"/>
                  <a:cs typeface="Arial" pitchFamily="34" charset="0"/>
                </a:rPr>
                <a:t>California, USA</a:t>
              </a:r>
              <a:endParaRPr lang="it-IT" sz="2100" dirty="0" smtClean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34" name="Rectangle 510"/>
            <p:cNvSpPr>
              <a:spLocks noChangeArrowheads="1"/>
            </p:cNvSpPr>
            <p:nvPr/>
          </p:nvSpPr>
          <p:spPr bwMode="auto">
            <a:xfrm>
              <a:off x="781" y="1574"/>
              <a:ext cx="15" cy="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defTabSz="1072866"/>
              <a:r>
                <a:rPr lang="it-IT" sz="800" b="1" dirty="0" smtClean="0">
                  <a:solidFill>
                    <a:srgbClr val="FF0000"/>
                  </a:solidFill>
                  <a:latin typeface="Times New Roman" pitchFamily="18" charset="0"/>
                  <a:cs typeface="Arial" pitchFamily="34" charset="0"/>
                </a:rPr>
                <a:t> </a:t>
              </a:r>
              <a:endParaRPr lang="it-IT" sz="2100" dirty="0" smtClean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35" name="Rectangle 511"/>
            <p:cNvSpPr>
              <a:spLocks noChangeArrowheads="1"/>
            </p:cNvSpPr>
            <p:nvPr/>
          </p:nvSpPr>
          <p:spPr bwMode="auto">
            <a:xfrm>
              <a:off x="390" y="1643"/>
              <a:ext cx="220" cy="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defTabSz="1072866"/>
              <a:r>
                <a:rPr lang="it-IT" sz="800" b="1" dirty="0" smtClean="0">
                  <a:solidFill>
                    <a:srgbClr val="FF0000"/>
                  </a:solidFill>
                  <a:latin typeface="Times New Roman" pitchFamily="18" charset="0"/>
                  <a:cs typeface="Arial" pitchFamily="34" charset="0"/>
                </a:rPr>
                <a:t>292 MW</a:t>
              </a:r>
              <a:endParaRPr lang="it-IT" sz="2100" dirty="0" smtClean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36" name="Rectangle 512"/>
            <p:cNvSpPr>
              <a:spLocks noChangeArrowheads="1"/>
            </p:cNvSpPr>
            <p:nvPr/>
          </p:nvSpPr>
          <p:spPr bwMode="auto">
            <a:xfrm>
              <a:off x="663" y="1644"/>
              <a:ext cx="15" cy="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defTabSz="1072866"/>
              <a:r>
                <a:rPr lang="it-IT" sz="800" dirty="0" smtClean="0">
                  <a:solidFill>
                    <a:srgbClr val="000000"/>
                  </a:solidFill>
                  <a:latin typeface="Times New Roman" pitchFamily="18" charset="0"/>
                  <a:cs typeface="Arial" pitchFamily="34" charset="0"/>
                </a:rPr>
                <a:t> </a:t>
              </a:r>
              <a:endParaRPr lang="it-IT" sz="2100" dirty="0" smtClean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37" name="Freeform 513"/>
            <p:cNvSpPr>
              <a:spLocks/>
            </p:cNvSpPr>
            <p:nvPr/>
          </p:nvSpPr>
          <p:spPr bwMode="auto">
            <a:xfrm>
              <a:off x="4148" y="1144"/>
              <a:ext cx="1297" cy="738"/>
            </a:xfrm>
            <a:custGeom>
              <a:avLst/>
              <a:gdLst/>
              <a:ahLst/>
              <a:cxnLst>
                <a:cxn ang="0">
                  <a:pos x="468" y="0"/>
                </a:cxn>
                <a:cxn ang="0">
                  <a:pos x="468" y="270"/>
                </a:cxn>
                <a:cxn ang="0">
                  <a:pos x="468" y="270"/>
                </a:cxn>
                <a:cxn ang="0">
                  <a:pos x="468" y="386"/>
                </a:cxn>
                <a:cxn ang="0">
                  <a:pos x="468" y="463"/>
                </a:cxn>
                <a:cxn ang="0">
                  <a:pos x="606" y="463"/>
                </a:cxn>
                <a:cxn ang="0">
                  <a:pos x="0" y="738"/>
                </a:cxn>
                <a:cxn ang="0">
                  <a:pos x="813" y="463"/>
                </a:cxn>
                <a:cxn ang="0">
                  <a:pos x="1297" y="463"/>
                </a:cxn>
                <a:cxn ang="0">
                  <a:pos x="1297" y="386"/>
                </a:cxn>
                <a:cxn ang="0">
                  <a:pos x="1297" y="270"/>
                </a:cxn>
                <a:cxn ang="0">
                  <a:pos x="1297" y="270"/>
                </a:cxn>
                <a:cxn ang="0">
                  <a:pos x="1297" y="0"/>
                </a:cxn>
                <a:cxn ang="0">
                  <a:pos x="813" y="0"/>
                </a:cxn>
                <a:cxn ang="0">
                  <a:pos x="606" y="0"/>
                </a:cxn>
                <a:cxn ang="0">
                  <a:pos x="606" y="0"/>
                </a:cxn>
                <a:cxn ang="0">
                  <a:pos x="468" y="0"/>
                </a:cxn>
              </a:cxnLst>
              <a:rect l="0" t="0" r="r" b="b"/>
              <a:pathLst>
                <a:path w="1297" h="738">
                  <a:moveTo>
                    <a:pt x="468" y="0"/>
                  </a:moveTo>
                  <a:lnTo>
                    <a:pt x="468" y="270"/>
                  </a:lnTo>
                  <a:lnTo>
                    <a:pt x="468" y="270"/>
                  </a:lnTo>
                  <a:lnTo>
                    <a:pt x="468" y="386"/>
                  </a:lnTo>
                  <a:lnTo>
                    <a:pt x="468" y="463"/>
                  </a:lnTo>
                  <a:lnTo>
                    <a:pt x="606" y="463"/>
                  </a:lnTo>
                  <a:lnTo>
                    <a:pt x="0" y="738"/>
                  </a:lnTo>
                  <a:lnTo>
                    <a:pt x="813" y="463"/>
                  </a:lnTo>
                  <a:lnTo>
                    <a:pt x="1297" y="463"/>
                  </a:lnTo>
                  <a:lnTo>
                    <a:pt x="1297" y="386"/>
                  </a:lnTo>
                  <a:lnTo>
                    <a:pt x="1297" y="270"/>
                  </a:lnTo>
                  <a:lnTo>
                    <a:pt x="1297" y="270"/>
                  </a:lnTo>
                  <a:lnTo>
                    <a:pt x="1297" y="0"/>
                  </a:lnTo>
                  <a:lnTo>
                    <a:pt x="813" y="0"/>
                  </a:lnTo>
                  <a:lnTo>
                    <a:pt x="606" y="0"/>
                  </a:lnTo>
                  <a:lnTo>
                    <a:pt x="606" y="0"/>
                  </a:lnTo>
                  <a:lnTo>
                    <a:pt x="468" y="0"/>
                  </a:lnTo>
                  <a:close/>
                </a:path>
              </a:pathLst>
            </a:custGeom>
            <a:noFill/>
            <a:ln w="12700" cap="rnd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538" name="Rectangle 514"/>
            <p:cNvSpPr>
              <a:spLocks noChangeArrowheads="1"/>
            </p:cNvSpPr>
            <p:nvPr/>
          </p:nvSpPr>
          <p:spPr bwMode="auto">
            <a:xfrm>
              <a:off x="4839" y="1179"/>
              <a:ext cx="0" cy="1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defTabSz="1072866"/>
              <a:endParaRPr lang="it-IT" sz="2100" dirty="0" smtClean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40" name="Rectangle 516"/>
            <p:cNvSpPr>
              <a:spLocks noChangeArrowheads="1"/>
            </p:cNvSpPr>
            <p:nvPr/>
          </p:nvSpPr>
          <p:spPr bwMode="auto">
            <a:xfrm>
              <a:off x="4874" y="1211"/>
              <a:ext cx="326" cy="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lvl="0"/>
              <a:r>
                <a:rPr lang="it-IT" sz="800" b="1" dirty="0" err="1" smtClean="0">
                  <a:solidFill>
                    <a:srgbClr val="FF0000"/>
                  </a:solidFill>
                  <a:latin typeface="Times New Roman" pitchFamily="18" charset="0"/>
                  <a:cs typeface="Arial" pitchFamily="34" charset="0"/>
                </a:rPr>
                <a:t>Mak</a:t>
              </a:r>
              <a:r>
                <a:rPr lang="it-IT" sz="800" b="1" dirty="0" smtClean="0">
                  <a:solidFill>
                    <a:srgbClr val="FF0000"/>
                  </a:solidFill>
                  <a:latin typeface="Times New Roman" pitchFamily="18" charset="0"/>
                  <a:cs typeface="Arial" pitchFamily="34" charset="0"/>
                </a:rPr>
                <a:t> </a:t>
              </a:r>
              <a:r>
                <a:rPr lang="it-IT" sz="800" b="1" dirty="0" err="1" smtClean="0">
                  <a:solidFill>
                    <a:srgbClr val="FF0000"/>
                  </a:solidFill>
                  <a:latin typeface="Times New Roman" pitchFamily="18" charset="0"/>
                  <a:cs typeface="Arial" pitchFamily="34" charset="0"/>
                </a:rPr>
                <a:t>-Ban</a:t>
              </a:r>
              <a:r>
                <a:rPr lang="it-IT" sz="800" b="1" dirty="0" smtClean="0">
                  <a:solidFill>
                    <a:srgbClr val="FF0000"/>
                  </a:solidFill>
                  <a:latin typeface="Times New Roman" pitchFamily="18" charset="0"/>
                  <a:cs typeface="Arial" pitchFamily="34" charset="0"/>
                </a:rPr>
                <a:t> 6°</a:t>
              </a:r>
              <a:endParaRPr lang="it-IT" sz="2100" dirty="0" smtClean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41" name="Rectangle 517"/>
            <p:cNvSpPr>
              <a:spLocks noChangeArrowheads="1"/>
            </p:cNvSpPr>
            <p:nvPr/>
          </p:nvSpPr>
          <p:spPr bwMode="auto">
            <a:xfrm>
              <a:off x="5222" y="1179"/>
              <a:ext cx="15" cy="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defTabSz="1072866"/>
              <a:r>
                <a:rPr lang="it-IT" sz="800" b="1" dirty="0" smtClean="0">
                  <a:solidFill>
                    <a:srgbClr val="FF0000"/>
                  </a:solidFill>
                  <a:latin typeface="Times New Roman" pitchFamily="18" charset="0"/>
                  <a:cs typeface="Arial" pitchFamily="34" charset="0"/>
                </a:rPr>
                <a:t> </a:t>
              </a:r>
              <a:endParaRPr lang="it-IT" sz="2100" dirty="0" smtClean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43" name="Rectangle 519"/>
            <p:cNvSpPr>
              <a:spLocks noChangeArrowheads="1"/>
            </p:cNvSpPr>
            <p:nvPr/>
          </p:nvSpPr>
          <p:spPr bwMode="auto">
            <a:xfrm>
              <a:off x="5208" y="1247"/>
              <a:ext cx="15" cy="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defTabSz="1072866"/>
              <a:r>
                <a:rPr lang="it-IT" sz="800" b="1" dirty="0" smtClean="0">
                  <a:solidFill>
                    <a:srgbClr val="FF0000"/>
                  </a:solidFill>
                  <a:latin typeface="Times New Roman" pitchFamily="18" charset="0"/>
                  <a:cs typeface="Arial" pitchFamily="34" charset="0"/>
                </a:rPr>
                <a:t> </a:t>
              </a:r>
              <a:endParaRPr lang="it-IT" sz="2100" dirty="0" smtClean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44" name="Rectangle 520"/>
            <p:cNvSpPr>
              <a:spLocks noChangeArrowheads="1"/>
            </p:cNvSpPr>
            <p:nvPr/>
          </p:nvSpPr>
          <p:spPr bwMode="auto">
            <a:xfrm>
              <a:off x="4856" y="1315"/>
              <a:ext cx="287" cy="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defTabSz="1072866"/>
              <a:r>
                <a:rPr lang="it-IT" sz="800" b="1" dirty="0" err="1" smtClean="0">
                  <a:solidFill>
                    <a:srgbClr val="FF0000"/>
                  </a:solidFill>
                  <a:latin typeface="Times New Roman" pitchFamily="18" charset="0"/>
                  <a:cs typeface="Arial" pitchFamily="34" charset="0"/>
                </a:rPr>
                <a:t>Philippines</a:t>
              </a:r>
              <a:endParaRPr lang="it-IT" sz="2100" dirty="0" smtClean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45" name="Rectangle 521"/>
            <p:cNvSpPr>
              <a:spLocks noChangeArrowheads="1"/>
            </p:cNvSpPr>
            <p:nvPr/>
          </p:nvSpPr>
          <p:spPr bwMode="auto">
            <a:xfrm>
              <a:off x="5207" y="1315"/>
              <a:ext cx="15" cy="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defTabSz="1072866"/>
              <a:r>
                <a:rPr lang="it-IT" sz="800" b="1" dirty="0" smtClean="0">
                  <a:solidFill>
                    <a:srgbClr val="FF0000"/>
                  </a:solidFill>
                  <a:latin typeface="Times New Roman" pitchFamily="18" charset="0"/>
                  <a:cs typeface="Arial" pitchFamily="34" charset="0"/>
                </a:rPr>
                <a:t> </a:t>
              </a:r>
              <a:endParaRPr lang="it-IT" sz="2100" dirty="0" smtClean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46" name="Rectangle 522"/>
            <p:cNvSpPr>
              <a:spLocks noChangeArrowheads="1"/>
            </p:cNvSpPr>
            <p:nvPr/>
          </p:nvSpPr>
          <p:spPr bwMode="auto">
            <a:xfrm>
              <a:off x="4895" y="1384"/>
              <a:ext cx="220" cy="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defTabSz="1072866"/>
              <a:r>
                <a:rPr lang="it-IT" sz="800" b="1" dirty="0" smtClean="0">
                  <a:solidFill>
                    <a:srgbClr val="FF0000"/>
                  </a:solidFill>
                  <a:latin typeface="Times New Roman" pitchFamily="18" charset="0"/>
                  <a:cs typeface="Arial" pitchFamily="34" charset="0"/>
                </a:rPr>
                <a:t>458 MW</a:t>
              </a:r>
              <a:endParaRPr lang="it-IT" sz="2100" dirty="0" smtClean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47" name="Rectangle 523"/>
            <p:cNvSpPr>
              <a:spLocks noChangeArrowheads="1"/>
            </p:cNvSpPr>
            <p:nvPr/>
          </p:nvSpPr>
          <p:spPr bwMode="auto">
            <a:xfrm>
              <a:off x="5167" y="1385"/>
              <a:ext cx="15" cy="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defTabSz="1072866"/>
              <a:r>
                <a:rPr lang="it-IT" sz="800" dirty="0" smtClean="0">
                  <a:solidFill>
                    <a:srgbClr val="000000"/>
                  </a:solidFill>
                  <a:latin typeface="Times New Roman" pitchFamily="18" charset="0"/>
                  <a:cs typeface="Arial" pitchFamily="34" charset="0"/>
                </a:rPr>
                <a:t> </a:t>
              </a:r>
              <a:endParaRPr lang="it-IT" sz="2100" dirty="0" smtClean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50" name="Rectangle 526"/>
            <p:cNvSpPr>
              <a:spLocks noChangeArrowheads="1"/>
            </p:cNvSpPr>
            <p:nvPr/>
          </p:nvSpPr>
          <p:spPr bwMode="auto">
            <a:xfrm>
              <a:off x="3600" y="1913"/>
              <a:ext cx="15" cy="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defTabSz="1072866"/>
              <a:r>
                <a:rPr lang="it-IT" sz="800" b="1" dirty="0" smtClean="0">
                  <a:solidFill>
                    <a:srgbClr val="FF0000"/>
                  </a:solidFill>
                  <a:latin typeface="Times New Roman" pitchFamily="18" charset="0"/>
                  <a:cs typeface="Arial" pitchFamily="34" charset="0"/>
                </a:rPr>
                <a:t> </a:t>
              </a:r>
              <a:endParaRPr lang="it-IT" sz="2100" dirty="0" smtClean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52" name="Rectangle 528"/>
            <p:cNvSpPr>
              <a:spLocks noChangeArrowheads="1"/>
            </p:cNvSpPr>
            <p:nvPr/>
          </p:nvSpPr>
          <p:spPr bwMode="auto">
            <a:xfrm>
              <a:off x="3613" y="1981"/>
              <a:ext cx="15" cy="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defTabSz="1072866"/>
              <a:r>
                <a:rPr lang="it-IT" sz="800" b="1" dirty="0" smtClean="0">
                  <a:solidFill>
                    <a:srgbClr val="FF0000"/>
                  </a:solidFill>
                  <a:latin typeface="Times New Roman" pitchFamily="18" charset="0"/>
                  <a:cs typeface="Arial" pitchFamily="34" charset="0"/>
                </a:rPr>
                <a:t> </a:t>
              </a:r>
              <a:endParaRPr lang="it-IT" sz="2100" dirty="0" smtClean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54" name="Rectangle 530"/>
            <p:cNvSpPr>
              <a:spLocks noChangeArrowheads="1"/>
            </p:cNvSpPr>
            <p:nvPr/>
          </p:nvSpPr>
          <p:spPr bwMode="auto">
            <a:xfrm>
              <a:off x="3589" y="2049"/>
              <a:ext cx="15" cy="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defTabSz="1072866"/>
              <a:r>
                <a:rPr lang="it-IT" sz="800" b="1" dirty="0" smtClean="0">
                  <a:solidFill>
                    <a:srgbClr val="FF0000"/>
                  </a:solidFill>
                  <a:latin typeface="Times New Roman" pitchFamily="18" charset="0"/>
                  <a:cs typeface="Arial" pitchFamily="34" charset="0"/>
                </a:rPr>
                <a:t> </a:t>
              </a:r>
              <a:endParaRPr lang="it-IT" sz="2100" dirty="0" smtClean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56" name="Rectangle 532"/>
            <p:cNvSpPr>
              <a:spLocks noChangeArrowheads="1"/>
            </p:cNvSpPr>
            <p:nvPr/>
          </p:nvSpPr>
          <p:spPr bwMode="auto">
            <a:xfrm>
              <a:off x="3572" y="2119"/>
              <a:ext cx="15" cy="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defTabSz="1072866"/>
              <a:r>
                <a:rPr lang="it-IT" sz="800" dirty="0" smtClean="0">
                  <a:solidFill>
                    <a:srgbClr val="000000"/>
                  </a:solidFill>
                  <a:latin typeface="Times New Roman" pitchFamily="18" charset="0"/>
                  <a:cs typeface="Arial" pitchFamily="34" charset="0"/>
                </a:rPr>
                <a:t> </a:t>
              </a:r>
              <a:endParaRPr lang="it-IT" sz="2100" dirty="0" smtClean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57" name="Freeform 533"/>
            <p:cNvSpPr>
              <a:spLocks/>
            </p:cNvSpPr>
            <p:nvPr/>
          </p:nvSpPr>
          <p:spPr bwMode="auto">
            <a:xfrm>
              <a:off x="3679" y="2103"/>
              <a:ext cx="979" cy="746"/>
            </a:xfrm>
            <a:custGeom>
              <a:avLst/>
              <a:gdLst/>
              <a:ahLst/>
              <a:cxnLst>
                <a:cxn ang="0">
                  <a:pos x="0" y="391"/>
                </a:cxn>
                <a:cxn ang="0">
                  <a:pos x="0" y="450"/>
                </a:cxn>
                <a:cxn ang="0">
                  <a:pos x="0" y="450"/>
                </a:cxn>
                <a:cxn ang="0">
                  <a:pos x="0" y="539"/>
                </a:cxn>
                <a:cxn ang="0">
                  <a:pos x="0" y="746"/>
                </a:cxn>
                <a:cxn ang="0">
                  <a:pos x="163" y="746"/>
                </a:cxn>
                <a:cxn ang="0">
                  <a:pos x="163" y="746"/>
                </a:cxn>
                <a:cxn ang="0">
                  <a:pos x="408" y="746"/>
                </a:cxn>
                <a:cxn ang="0">
                  <a:pos x="979" y="746"/>
                </a:cxn>
                <a:cxn ang="0">
                  <a:pos x="979" y="539"/>
                </a:cxn>
                <a:cxn ang="0">
                  <a:pos x="979" y="450"/>
                </a:cxn>
                <a:cxn ang="0">
                  <a:pos x="979" y="450"/>
                </a:cxn>
                <a:cxn ang="0">
                  <a:pos x="979" y="391"/>
                </a:cxn>
                <a:cxn ang="0">
                  <a:pos x="408" y="391"/>
                </a:cxn>
                <a:cxn ang="0">
                  <a:pos x="316" y="0"/>
                </a:cxn>
                <a:cxn ang="0">
                  <a:pos x="163" y="391"/>
                </a:cxn>
                <a:cxn ang="0">
                  <a:pos x="0" y="391"/>
                </a:cxn>
              </a:cxnLst>
              <a:rect l="0" t="0" r="r" b="b"/>
              <a:pathLst>
                <a:path w="979" h="746">
                  <a:moveTo>
                    <a:pt x="0" y="391"/>
                  </a:moveTo>
                  <a:lnTo>
                    <a:pt x="0" y="450"/>
                  </a:lnTo>
                  <a:lnTo>
                    <a:pt x="0" y="450"/>
                  </a:lnTo>
                  <a:lnTo>
                    <a:pt x="0" y="539"/>
                  </a:lnTo>
                  <a:lnTo>
                    <a:pt x="0" y="746"/>
                  </a:lnTo>
                  <a:lnTo>
                    <a:pt x="163" y="746"/>
                  </a:lnTo>
                  <a:lnTo>
                    <a:pt x="163" y="746"/>
                  </a:lnTo>
                  <a:lnTo>
                    <a:pt x="408" y="746"/>
                  </a:lnTo>
                  <a:lnTo>
                    <a:pt x="979" y="746"/>
                  </a:lnTo>
                  <a:lnTo>
                    <a:pt x="979" y="539"/>
                  </a:lnTo>
                  <a:lnTo>
                    <a:pt x="979" y="450"/>
                  </a:lnTo>
                  <a:lnTo>
                    <a:pt x="979" y="450"/>
                  </a:lnTo>
                  <a:lnTo>
                    <a:pt x="979" y="391"/>
                  </a:lnTo>
                  <a:lnTo>
                    <a:pt x="408" y="391"/>
                  </a:lnTo>
                  <a:lnTo>
                    <a:pt x="316" y="0"/>
                  </a:lnTo>
                  <a:lnTo>
                    <a:pt x="163" y="391"/>
                  </a:lnTo>
                  <a:lnTo>
                    <a:pt x="0" y="391"/>
                  </a:lnTo>
                  <a:close/>
                </a:path>
              </a:pathLst>
            </a:custGeom>
            <a:noFill/>
            <a:ln w="12700" cap="rnd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558" name="Rectangle 534"/>
            <p:cNvSpPr>
              <a:spLocks noChangeArrowheads="1"/>
            </p:cNvSpPr>
            <p:nvPr/>
          </p:nvSpPr>
          <p:spPr bwMode="auto">
            <a:xfrm>
              <a:off x="3977" y="2528"/>
              <a:ext cx="296" cy="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defTabSz="1072866"/>
              <a:r>
                <a:rPr lang="it-IT" sz="800" b="1" dirty="0" err="1" smtClean="0">
                  <a:solidFill>
                    <a:srgbClr val="FF0000"/>
                  </a:solidFill>
                  <a:latin typeface="Times New Roman" pitchFamily="18" charset="0"/>
                  <a:cs typeface="Arial" pitchFamily="34" charset="0"/>
                </a:rPr>
                <a:t>Darajat</a:t>
              </a:r>
              <a:r>
                <a:rPr lang="it-IT" sz="800" b="1" dirty="0" smtClean="0">
                  <a:solidFill>
                    <a:srgbClr val="FF0000"/>
                  </a:solidFill>
                  <a:latin typeface="Times New Roman" pitchFamily="18" charset="0"/>
                  <a:cs typeface="Arial" pitchFamily="34" charset="0"/>
                </a:rPr>
                <a:t> 12°</a:t>
              </a:r>
              <a:endParaRPr lang="it-IT" sz="2100" dirty="0" smtClean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59" name="Rectangle 535"/>
            <p:cNvSpPr>
              <a:spLocks noChangeArrowheads="1"/>
            </p:cNvSpPr>
            <p:nvPr/>
          </p:nvSpPr>
          <p:spPr bwMode="auto">
            <a:xfrm>
              <a:off x="4479" y="2528"/>
              <a:ext cx="15" cy="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defTabSz="1072866"/>
              <a:r>
                <a:rPr lang="it-IT" sz="800" b="1" dirty="0" smtClean="0">
                  <a:solidFill>
                    <a:srgbClr val="FF0000"/>
                  </a:solidFill>
                  <a:latin typeface="Times New Roman" pitchFamily="18" charset="0"/>
                  <a:cs typeface="Arial" pitchFamily="34" charset="0"/>
                </a:rPr>
                <a:t> </a:t>
              </a:r>
              <a:endParaRPr lang="it-IT" sz="2100" dirty="0" smtClean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61" name="Rectangle 537"/>
            <p:cNvSpPr>
              <a:spLocks noChangeArrowheads="1"/>
            </p:cNvSpPr>
            <p:nvPr/>
          </p:nvSpPr>
          <p:spPr bwMode="auto">
            <a:xfrm>
              <a:off x="4348" y="2596"/>
              <a:ext cx="15" cy="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defTabSz="1072866"/>
              <a:r>
                <a:rPr lang="it-IT" sz="800" b="1" dirty="0" smtClean="0">
                  <a:solidFill>
                    <a:srgbClr val="FF0000"/>
                  </a:solidFill>
                  <a:latin typeface="Times New Roman" pitchFamily="18" charset="0"/>
                  <a:cs typeface="Arial" pitchFamily="34" charset="0"/>
                </a:rPr>
                <a:t> </a:t>
              </a:r>
              <a:endParaRPr lang="it-IT" sz="2100" dirty="0" smtClean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62" name="Rectangle 538"/>
            <p:cNvSpPr>
              <a:spLocks noChangeArrowheads="1"/>
            </p:cNvSpPr>
            <p:nvPr/>
          </p:nvSpPr>
          <p:spPr bwMode="auto">
            <a:xfrm>
              <a:off x="4017" y="2664"/>
              <a:ext cx="250" cy="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defTabSz="1072866"/>
              <a:r>
                <a:rPr lang="it-IT" sz="800" b="1" dirty="0" smtClean="0">
                  <a:solidFill>
                    <a:srgbClr val="FF0000"/>
                  </a:solidFill>
                  <a:latin typeface="Times New Roman" pitchFamily="18" charset="0"/>
                  <a:cs typeface="Arial" pitchFamily="34" charset="0"/>
                </a:rPr>
                <a:t>Indonesia</a:t>
              </a:r>
              <a:endParaRPr lang="it-IT" sz="2100" dirty="0" smtClean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63" name="Rectangle 539"/>
            <p:cNvSpPr>
              <a:spLocks noChangeArrowheads="1"/>
            </p:cNvSpPr>
            <p:nvPr/>
          </p:nvSpPr>
          <p:spPr bwMode="auto">
            <a:xfrm>
              <a:off x="4322" y="2664"/>
              <a:ext cx="15" cy="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defTabSz="1072866"/>
              <a:r>
                <a:rPr lang="it-IT" sz="800" b="1" dirty="0" smtClean="0">
                  <a:solidFill>
                    <a:srgbClr val="FF0000"/>
                  </a:solidFill>
                  <a:latin typeface="Times New Roman" pitchFamily="18" charset="0"/>
                  <a:cs typeface="Arial" pitchFamily="34" charset="0"/>
                </a:rPr>
                <a:t> </a:t>
              </a:r>
              <a:endParaRPr lang="it-IT" sz="2100" dirty="0" smtClean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64" name="Rectangle 540"/>
            <p:cNvSpPr>
              <a:spLocks noChangeArrowheads="1"/>
            </p:cNvSpPr>
            <p:nvPr/>
          </p:nvSpPr>
          <p:spPr bwMode="auto">
            <a:xfrm>
              <a:off x="4033" y="2734"/>
              <a:ext cx="220" cy="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defTabSz="1072866"/>
              <a:r>
                <a:rPr lang="it-IT" sz="800" b="1" dirty="0" smtClean="0">
                  <a:solidFill>
                    <a:srgbClr val="FF0000"/>
                  </a:solidFill>
                  <a:latin typeface="Times New Roman" pitchFamily="18" charset="0"/>
                  <a:cs typeface="Arial" pitchFamily="34" charset="0"/>
                </a:rPr>
                <a:t>260 MW</a:t>
              </a:r>
              <a:endParaRPr lang="it-IT" sz="2100" dirty="0" smtClean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65" name="Rectangle 541"/>
            <p:cNvSpPr>
              <a:spLocks noChangeArrowheads="1"/>
            </p:cNvSpPr>
            <p:nvPr/>
          </p:nvSpPr>
          <p:spPr bwMode="auto">
            <a:xfrm>
              <a:off x="4306" y="2735"/>
              <a:ext cx="15" cy="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defTabSz="1072866"/>
              <a:r>
                <a:rPr lang="it-IT" sz="800" dirty="0" smtClean="0">
                  <a:solidFill>
                    <a:srgbClr val="000000"/>
                  </a:solidFill>
                  <a:latin typeface="Times New Roman" pitchFamily="18" charset="0"/>
                  <a:cs typeface="Arial" pitchFamily="34" charset="0"/>
                </a:rPr>
                <a:t> </a:t>
              </a:r>
              <a:endParaRPr lang="it-IT" sz="2100" dirty="0" smtClean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66" name="Freeform 542"/>
            <p:cNvSpPr>
              <a:spLocks/>
            </p:cNvSpPr>
            <p:nvPr/>
          </p:nvSpPr>
          <p:spPr bwMode="auto">
            <a:xfrm>
              <a:off x="1722" y="1203"/>
              <a:ext cx="765" cy="759"/>
            </a:xfrm>
            <a:custGeom>
              <a:avLst/>
              <a:gdLst/>
              <a:ahLst/>
              <a:cxnLst>
                <a:cxn ang="0">
                  <a:pos x="0" y="328"/>
                </a:cxn>
                <a:cxn ang="0">
                  <a:pos x="0" y="400"/>
                </a:cxn>
                <a:cxn ang="0">
                  <a:pos x="0" y="400"/>
                </a:cxn>
                <a:cxn ang="0">
                  <a:pos x="0" y="507"/>
                </a:cxn>
                <a:cxn ang="0">
                  <a:pos x="0" y="759"/>
                </a:cxn>
                <a:cxn ang="0">
                  <a:pos x="446" y="759"/>
                </a:cxn>
                <a:cxn ang="0">
                  <a:pos x="446" y="759"/>
                </a:cxn>
                <a:cxn ang="0">
                  <a:pos x="638" y="759"/>
                </a:cxn>
                <a:cxn ang="0">
                  <a:pos x="765" y="759"/>
                </a:cxn>
                <a:cxn ang="0">
                  <a:pos x="765" y="507"/>
                </a:cxn>
                <a:cxn ang="0">
                  <a:pos x="765" y="400"/>
                </a:cxn>
                <a:cxn ang="0">
                  <a:pos x="765" y="400"/>
                </a:cxn>
                <a:cxn ang="0">
                  <a:pos x="765" y="328"/>
                </a:cxn>
                <a:cxn ang="0">
                  <a:pos x="638" y="328"/>
                </a:cxn>
                <a:cxn ang="0">
                  <a:pos x="528" y="0"/>
                </a:cxn>
                <a:cxn ang="0">
                  <a:pos x="446" y="328"/>
                </a:cxn>
                <a:cxn ang="0">
                  <a:pos x="0" y="328"/>
                </a:cxn>
              </a:cxnLst>
              <a:rect l="0" t="0" r="r" b="b"/>
              <a:pathLst>
                <a:path w="765" h="759">
                  <a:moveTo>
                    <a:pt x="0" y="328"/>
                  </a:moveTo>
                  <a:lnTo>
                    <a:pt x="0" y="400"/>
                  </a:lnTo>
                  <a:lnTo>
                    <a:pt x="0" y="400"/>
                  </a:lnTo>
                  <a:lnTo>
                    <a:pt x="0" y="507"/>
                  </a:lnTo>
                  <a:lnTo>
                    <a:pt x="0" y="759"/>
                  </a:lnTo>
                  <a:lnTo>
                    <a:pt x="446" y="759"/>
                  </a:lnTo>
                  <a:lnTo>
                    <a:pt x="446" y="759"/>
                  </a:lnTo>
                  <a:lnTo>
                    <a:pt x="638" y="759"/>
                  </a:lnTo>
                  <a:lnTo>
                    <a:pt x="765" y="759"/>
                  </a:lnTo>
                  <a:lnTo>
                    <a:pt x="765" y="507"/>
                  </a:lnTo>
                  <a:lnTo>
                    <a:pt x="765" y="400"/>
                  </a:lnTo>
                  <a:lnTo>
                    <a:pt x="765" y="400"/>
                  </a:lnTo>
                  <a:lnTo>
                    <a:pt x="765" y="328"/>
                  </a:lnTo>
                  <a:lnTo>
                    <a:pt x="638" y="328"/>
                  </a:lnTo>
                  <a:lnTo>
                    <a:pt x="528" y="0"/>
                  </a:lnTo>
                  <a:lnTo>
                    <a:pt x="446" y="328"/>
                  </a:lnTo>
                  <a:lnTo>
                    <a:pt x="0" y="328"/>
                  </a:lnTo>
                  <a:close/>
                </a:path>
              </a:pathLst>
            </a:custGeom>
            <a:noFill/>
            <a:ln w="12700" cap="rnd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567" name="Rectangle 543"/>
            <p:cNvSpPr>
              <a:spLocks noChangeArrowheads="1"/>
            </p:cNvSpPr>
            <p:nvPr/>
          </p:nvSpPr>
          <p:spPr bwMode="auto">
            <a:xfrm>
              <a:off x="1868" y="1565"/>
              <a:ext cx="387" cy="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defTabSz="1072866"/>
              <a:r>
                <a:rPr lang="it-IT" sz="800" b="1" dirty="0" err="1" smtClean="0">
                  <a:solidFill>
                    <a:srgbClr val="FF0000"/>
                  </a:solidFill>
                  <a:latin typeface="Times New Roman" pitchFamily="18" charset="0"/>
                  <a:cs typeface="Arial" pitchFamily="34" charset="0"/>
                </a:rPr>
                <a:t>Hellisheidi</a:t>
              </a:r>
              <a:r>
                <a:rPr lang="it-IT" sz="800" b="1" dirty="0" smtClean="0">
                  <a:solidFill>
                    <a:srgbClr val="FF0000"/>
                  </a:solidFill>
                  <a:latin typeface="Times New Roman" pitchFamily="18" charset="0"/>
                  <a:cs typeface="Arial" pitchFamily="34" charset="0"/>
                </a:rPr>
                <a:t>, 10°</a:t>
              </a:r>
              <a:endParaRPr lang="it-IT" sz="2100" dirty="0" smtClean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68" name="Rectangle 544"/>
            <p:cNvSpPr>
              <a:spLocks noChangeArrowheads="1"/>
            </p:cNvSpPr>
            <p:nvPr/>
          </p:nvSpPr>
          <p:spPr bwMode="auto">
            <a:xfrm>
              <a:off x="2343" y="1565"/>
              <a:ext cx="15" cy="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defTabSz="1072866"/>
              <a:r>
                <a:rPr lang="it-IT" sz="800" b="1" dirty="0" smtClean="0">
                  <a:solidFill>
                    <a:srgbClr val="FF0000"/>
                  </a:solidFill>
                  <a:latin typeface="Times New Roman" pitchFamily="18" charset="0"/>
                  <a:cs typeface="Arial" pitchFamily="34" charset="0"/>
                </a:rPr>
                <a:t> </a:t>
              </a:r>
              <a:endParaRPr lang="it-IT" sz="2100" dirty="0" smtClean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70" name="Rectangle 546"/>
            <p:cNvSpPr>
              <a:spLocks noChangeArrowheads="1"/>
            </p:cNvSpPr>
            <p:nvPr/>
          </p:nvSpPr>
          <p:spPr bwMode="auto">
            <a:xfrm>
              <a:off x="2282" y="1633"/>
              <a:ext cx="15" cy="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defTabSz="1072866"/>
              <a:r>
                <a:rPr lang="it-IT" sz="800" b="1" dirty="0" smtClean="0">
                  <a:solidFill>
                    <a:srgbClr val="FF0000"/>
                  </a:solidFill>
                  <a:latin typeface="Times New Roman" pitchFamily="18" charset="0"/>
                  <a:cs typeface="Arial" pitchFamily="34" charset="0"/>
                </a:rPr>
                <a:t> </a:t>
              </a:r>
              <a:endParaRPr lang="it-IT" sz="2100" dirty="0" smtClean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71" name="Rectangle 547"/>
            <p:cNvSpPr>
              <a:spLocks noChangeArrowheads="1"/>
            </p:cNvSpPr>
            <p:nvPr/>
          </p:nvSpPr>
          <p:spPr bwMode="auto">
            <a:xfrm>
              <a:off x="1989" y="1701"/>
              <a:ext cx="189" cy="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defTabSz="1072866"/>
              <a:r>
                <a:rPr lang="it-IT" sz="800" b="1" dirty="0" smtClean="0">
                  <a:solidFill>
                    <a:srgbClr val="FF0000"/>
                  </a:solidFill>
                  <a:latin typeface="Times New Roman" pitchFamily="18" charset="0"/>
                  <a:cs typeface="Arial" pitchFamily="34" charset="0"/>
                </a:rPr>
                <a:t>Iceland</a:t>
              </a:r>
              <a:endParaRPr lang="it-IT" sz="2100" dirty="0" smtClean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72" name="Rectangle 548"/>
            <p:cNvSpPr>
              <a:spLocks noChangeArrowheads="1"/>
            </p:cNvSpPr>
            <p:nvPr/>
          </p:nvSpPr>
          <p:spPr bwMode="auto">
            <a:xfrm>
              <a:off x="2222" y="1701"/>
              <a:ext cx="15" cy="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defTabSz="1072866"/>
              <a:r>
                <a:rPr lang="it-IT" sz="800" b="1" dirty="0" smtClean="0">
                  <a:solidFill>
                    <a:srgbClr val="FF0000"/>
                  </a:solidFill>
                  <a:latin typeface="Times New Roman" pitchFamily="18" charset="0"/>
                  <a:cs typeface="Arial" pitchFamily="34" charset="0"/>
                </a:rPr>
                <a:t> </a:t>
              </a:r>
              <a:endParaRPr lang="it-IT" sz="2100" dirty="0" smtClean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73" name="Rectangle 549"/>
            <p:cNvSpPr>
              <a:spLocks noChangeArrowheads="1"/>
            </p:cNvSpPr>
            <p:nvPr/>
          </p:nvSpPr>
          <p:spPr bwMode="auto">
            <a:xfrm>
              <a:off x="1969" y="1770"/>
              <a:ext cx="220" cy="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defTabSz="1072866"/>
              <a:r>
                <a:rPr lang="it-IT" sz="800" b="1" dirty="0" smtClean="0">
                  <a:solidFill>
                    <a:srgbClr val="FF0000"/>
                  </a:solidFill>
                  <a:latin typeface="Times New Roman" pitchFamily="18" charset="0"/>
                  <a:cs typeface="Arial" pitchFamily="34" charset="0"/>
                </a:rPr>
                <a:t>303 MW</a:t>
              </a:r>
              <a:endParaRPr lang="it-IT" sz="2100" dirty="0" smtClean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74" name="Rectangle 550"/>
            <p:cNvSpPr>
              <a:spLocks noChangeArrowheads="1"/>
            </p:cNvSpPr>
            <p:nvPr/>
          </p:nvSpPr>
          <p:spPr bwMode="auto">
            <a:xfrm>
              <a:off x="2242" y="1771"/>
              <a:ext cx="15" cy="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defTabSz="1072866"/>
              <a:r>
                <a:rPr lang="it-IT" sz="800" dirty="0" smtClean="0">
                  <a:solidFill>
                    <a:srgbClr val="000000"/>
                  </a:solidFill>
                  <a:latin typeface="Times New Roman" pitchFamily="18" charset="0"/>
                  <a:cs typeface="Arial" pitchFamily="34" charset="0"/>
                </a:rPr>
                <a:t> </a:t>
              </a:r>
              <a:endParaRPr lang="it-IT" sz="2100" dirty="0" smtClean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75" name="Freeform 551"/>
            <p:cNvSpPr>
              <a:spLocks/>
            </p:cNvSpPr>
            <p:nvPr/>
          </p:nvSpPr>
          <p:spPr bwMode="auto">
            <a:xfrm>
              <a:off x="4133" y="1727"/>
              <a:ext cx="1279" cy="438"/>
            </a:xfrm>
            <a:custGeom>
              <a:avLst/>
              <a:gdLst/>
              <a:ahLst/>
              <a:cxnLst>
                <a:cxn ang="0">
                  <a:pos x="497" y="0"/>
                </a:cxn>
                <a:cxn ang="0">
                  <a:pos x="497" y="73"/>
                </a:cxn>
                <a:cxn ang="0">
                  <a:pos x="0" y="174"/>
                </a:cxn>
                <a:cxn ang="0">
                  <a:pos x="497" y="183"/>
                </a:cxn>
                <a:cxn ang="0">
                  <a:pos x="497" y="438"/>
                </a:cxn>
                <a:cxn ang="0">
                  <a:pos x="627" y="438"/>
                </a:cxn>
                <a:cxn ang="0">
                  <a:pos x="627" y="438"/>
                </a:cxn>
                <a:cxn ang="0">
                  <a:pos x="823" y="438"/>
                </a:cxn>
                <a:cxn ang="0">
                  <a:pos x="1279" y="438"/>
                </a:cxn>
                <a:cxn ang="0">
                  <a:pos x="1279" y="183"/>
                </a:cxn>
                <a:cxn ang="0">
                  <a:pos x="1279" y="73"/>
                </a:cxn>
                <a:cxn ang="0">
                  <a:pos x="1279" y="73"/>
                </a:cxn>
                <a:cxn ang="0">
                  <a:pos x="1279" y="0"/>
                </a:cxn>
                <a:cxn ang="0">
                  <a:pos x="823" y="0"/>
                </a:cxn>
                <a:cxn ang="0">
                  <a:pos x="627" y="0"/>
                </a:cxn>
                <a:cxn ang="0">
                  <a:pos x="627" y="0"/>
                </a:cxn>
                <a:cxn ang="0">
                  <a:pos x="497" y="0"/>
                </a:cxn>
              </a:cxnLst>
              <a:rect l="0" t="0" r="r" b="b"/>
              <a:pathLst>
                <a:path w="1279" h="438">
                  <a:moveTo>
                    <a:pt x="497" y="0"/>
                  </a:moveTo>
                  <a:lnTo>
                    <a:pt x="497" y="73"/>
                  </a:lnTo>
                  <a:lnTo>
                    <a:pt x="0" y="174"/>
                  </a:lnTo>
                  <a:lnTo>
                    <a:pt x="497" y="183"/>
                  </a:lnTo>
                  <a:lnTo>
                    <a:pt x="497" y="438"/>
                  </a:lnTo>
                  <a:lnTo>
                    <a:pt x="627" y="438"/>
                  </a:lnTo>
                  <a:lnTo>
                    <a:pt x="627" y="438"/>
                  </a:lnTo>
                  <a:lnTo>
                    <a:pt x="823" y="438"/>
                  </a:lnTo>
                  <a:lnTo>
                    <a:pt x="1279" y="438"/>
                  </a:lnTo>
                  <a:lnTo>
                    <a:pt x="1279" y="183"/>
                  </a:lnTo>
                  <a:lnTo>
                    <a:pt x="1279" y="73"/>
                  </a:lnTo>
                  <a:lnTo>
                    <a:pt x="1279" y="73"/>
                  </a:lnTo>
                  <a:lnTo>
                    <a:pt x="1279" y="0"/>
                  </a:lnTo>
                  <a:lnTo>
                    <a:pt x="823" y="0"/>
                  </a:lnTo>
                  <a:lnTo>
                    <a:pt x="627" y="0"/>
                  </a:lnTo>
                  <a:lnTo>
                    <a:pt x="627" y="0"/>
                  </a:lnTo>
                  <a:lnTo>
                    <a:pt x="497" y="0"/>
                  </a:lnTo>
                  <a:close/>
                </a:path>
              </a:pathLst>
            </a:custGeom>
            <a:noFill/>
            <a:ln w="12700" cap="rnd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576" name="Rectangle 552"/>
            <p:cNvSpPr>
              <a:spLocks noChangeArrowheads="1"/>
            </p:cNvSpPr>
            <p:nvPr/>
          </p:nvSpPr>
          <p:spPr bwMode="auto">
            <a:xfrm>
              <a:off x="4820" y="1762"/>
              <a:ext cx="329" cy="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defTabSz="1072866"/>
              <a:r>
                <a:rPr lang="it-IT" sz="800" b="1" dirty="0" err="1" smtClean="0">
                  <a:solidFill>
                    <a:srgbClr val="FF0000"/>
                  </a:solidFill>
                  <a:latin typeface="Times New Roman" pitchFamily="18" charset="0"/>
                  <a:cs typeface="Arial" pitchFamily="34" charset="0"/>
                </a:rPr>
                <a:t>Tongonan</a:t>
              </a:r>
              <a:r>
                <a:rPr lang="it-IT" sz="800" b="1" dirty="0" smtClean="0">
                  <a:solidFill>
                    <a:srgbClr val="FF0000"/>
                  </a:solidFill>
                  <a:latin typeface="Times New Roman" pitchFamily="18" charset="0"/>
                  <a:cs typeface="Arial" pitchFamily="34" charset="0"/>
                </a:rPr>
                <a:t> 3°</a:t>
              </a:r>
              <a:endParaRPr lang="it-IT" sz="2100" dirty="0" smtClean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77" name="Rectangle 553"/>
            <p:cNvSpPr>
              <a:spLocks noChangeArrowheads="1"/>
            </p:cNvSpPr>
            <p:nvPr/>
          </p:nvSpPr>
          <p:spPr bwMode="auto">
            <a:xfrm>
              <a:off x="5223" y="1762"/>
              <a:ext cx="15" cy="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defTabSz="1072866"/>
              <a:r>
                <a:rPr lang="it-IT" sz="800" b="1" dirty="0" smtClean="0">
                  <a:solidFill>
                    <a:srgbClr val="FF0000"/>
                  </a:solidFill>
                  <a:latin typeface="Times New Roman" pitchFamily="18" charset="0"/>
                  <a:cs typeface="Arial" pitchFamily="34" charset="0"/>
                </a:rPr>
                <a:t> </a:t>
              </a:r>
              <a:endParaRPr lang="it-IT" sz="2100" dirty="0" smtClean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79" name="Rectangle 555"/>
            <p:cNvSpPr>
              <a:spLocks noChangeArrowheads="1"/>
            </p:cNvSpPr>
            <p:nvPr/>
          </p:nvSpPr>
          <p:spPr bwMode="auto">
            <a:xfrm>
              <a:off x="5199" y="1830"/>
              <a:ext cx="15" cy="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defTabSz="1072866"/>
              <a:r>
                <a:rPr lang="it-IT" sz="800" b="1" dirty="0" smtClean="0">
                  <a:solidFill>
                    <a:srgbClr val="FF0000"/>
                  </a:solidFill>
                  <a:latin typeface="Times New Roman" pitchFamily="18" charset="0"/>
                  <a:cs typeface="Arial" pitchFamily="34" charset="0"/>
                </a:rPr>
                <a:t> </a:t>
              </a:r>
              <a:endParaRPr lang="it-IT" sz="2100" dirty="0" smtClean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80" name="Rectangle 556"/>
            <p:cNvSpPr>
              <a:spLocks noChangeArrowheads="1"/>
            </p:cNvSpPr>
            <p:nvPr/>
          </p:nvSpPr>
          <p:spPr bwMode="auto">
            <a:xfrm>
              <a:off x="4845" y="1898"/>
              <a:ext cx="287" cy="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defTabSz="1072866"/>
              <a:r>
                <a:rPr lang="it-IT" sz="800" b="1" dirty="0" err="1" smtClean="0">
                  <a:solidFill>
                    <a:srgbClr val="FF0000"/>
                  </a:solidFill>
                  <a:latin typeface="Times New Roman" pitchFamily="18" charset="0"/>
                  <a:cs typeface="Arial" pitchFamily="34" charset="0"/>
                </a:rPr>
                <a:t>Philippines</a:t>
              </a:r>
              <a:endParaRPr lang="it-IT" sz="2100" dirty="0" smtClean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81" name="Rectangle 557"/>
            <p:cNvSpPr>
              <a:spLocks noChangeArrowheads="1"/>
            </p:cNvSpPr>
            <p:nvPr/>
          </p:nvSpPr>
          <p:spPr bwMode="auto">
            <a:xfrm>
              <a:off x="5197" y="1898"/>
              <a:ext cx="15" cy="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defTabSz="1072866"/>
              <a:r>
                <a:rPr lang="it-IT" sz="800" b="1" dirty="0" smtClean="0">
                  <a:solidFill>
                    <a:srgbClr val="FF0000"/>
                  </a:solidFill>
                  <a:latin typeface="Times New Roman" pitchFamily="18" charset="0"/>
                  <a:cs typeface="Arial" pitchFamily="34" charset="0"/>
                </a:rPr>
                <a:t> </a:t>
              </a:r>
              <a:endParaRPr lang="it-IT" sz="2100" dirty="0" smtClean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82" name="Rectangle 558"/>
            <p:cNvSpPr>
              <a:spLocks noChangeArrowheads="1"/>
            </p:cNvSpPr>
            <p:nvPr/>
          </p:nvSpPr>
          <p:spPr bwMode="auto">
            <a:xfrm>
              <a:off x="4885" y="1967"/>
              <a:ext cx="220" cy="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defTabSz="1072866"/>
              <a:r>
                <a:rPr lang="it-IT" sz="800" b="1" dirty="0" smtClean="0">
                  <a:solidFill>
                    <a:srgbClr val="FF0000"/>
                  </a:solidFill>
                  <a:latin typeface="Times New Roman" pitchFamily="18" charset="0"/>
                  <a:cs typeface="Arial" pitchFamily="34" charset="0"/>
                </a:rPr>
                <a:t>726 MW</a:t>
              </a:r>
              <a:endParaRPr lang="it-IT" sz="2100" dirty="0" smtClean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83" name="Rectangle 559"/>
            <p:cNvSpPr>
              <a:spLocks noChangeArrowheads="1"/>
            </p:cNvSpPr>
            <p:nvPr/>
          </p:nvSpPr>
          <p:spPr bwMode="auto">
            <a:xfrm>
              <a:off x="5157" y="1968"/>
              <a:ext cx="15" cy="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defTabSz="1072866"/>
              <a:r>
                <a:rPr lang="it-IT" sz="800" dirty="0" smtClean="0">
                  <a:solidFill>
                    <a:srgbClr val="000000"/>
                  </a:solidFill>
                  <a:latin typeface="Times New Roman" pitchFamily="18" charset="0"/>
                  <a:cs typeface="Arial" pitchFamily="34" charset="0"/>
                </a:rPr>
                <a:t> </a:t>
              </a:r>
              <a:endParaRPr lang="it-IT" sz="2100" dirty="0" smtClean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84" name="Freeform 560"/>
            <p:cNvSpPr>
              <a:spLocks/>
            </p:cNvSpPr>
            <p:nvPr/>
          </p:nvSpPr>
          <p:spPr bwMode="auto">
            <a:xfrm>
              <a:off x="4788" y="2325"/>
              <a:ext cx="680" cy="399"/>
            </a:xfrm>
            <a:custGeom>
              <a:avLst/>
              <a:gdLst/>
              <a:ahLst/>
              <a:cxnLst>
                <a:cxn ang="0">
                  <a:pos x="73" y="0"/>
                </a:cxn>
                <a:cxn ang="0">
                  <a:pos x="73" y="233"/>
                </a:cxn>
                <a:cxn ang="0">
                  <a:pos x="0" y="250"/>
                </a:cxn>
                <a:cxn ang="0">
                  <a:pos x="73" y="333"/>
                </a:cxn>
                <a:cxn ang="0">
                  <a:pos x="73" y="399"/>
                </a:cxn>
                <a:cxn ang="0">
                  <a:pos x="203" y="399"/>
                </a:cxn>
                <a:cxn ang="0">
                  <a:pos x="203" y="399"/>
                </a:cxn>
                <a:cxn ang="0">
                  <a:pos x="398" y="399"/>
                </a:cxn>
                <a:cxn ang="0">
                  <a:pos x="854" y="399"/>
                </a:cxn>
                <a:cxn ang="0">
                  <a:pos x="854" y="333"/>
                </a:cxn>
                <a:cxn ang="0">
                  <a:pos x="854" y="233"/>
                </a:cxn>
                <a:cxn ang="0">
                  <a:pos x="854" y="233"/>
                </a:cxn>
                <a:cxn ang="0">
                  <a:pos x="854" y="0"/>
                </a:cxn>
                <a:cxn ang="0">
                  <a:pos x="398" y="0"/>
                </a:cxn>
                <a:cxn ang="0">
                  <a:pos x="203" y="0"/>
                </a:cxn>
                <a:cxn ang="0">
                  <a:pos x="203" y="0"/>
                </a:cxn>
                <a:cxn ang="0">
                  <a:pos x="73" y="0"/>
                </a:cxn>
              </a:cxnLst>
              <a:rect l="0" t="0" r="r" b="b"/>
              <a:pathLst>
                <a:path w="854" h="399">
                  <a:moveTo>
                    <a:pt x="73" y="0"/>
                  </a:moveTo>
                  <a:lnTo>
                    <a:pt x="73" y="233"/>
                  </a:lnTo>
                  <a:lnTo>
                    <a:pt x="0" y="250"/>
                  </a:lnTo>
                  <a:lnTo>
                    <a:pt x="73" y="333"/>
                  </a:lnTo>
                  <a:lnTo>
                    <a:pt x="73" y="399"/>
                  </a:lnTo>
                  <a:lnTo>
                    <a:pt x="203" y="399"/>
                  </a:lnTo>
                  <a:lnTo>
                    <a:pt x="203" y="399"/>
                  </a:lnTo>
                  <a:lnTo>
                    <a:pt x="398" y="399"/>
                  </a:lnTo>
                  <a:lnTo>
                    <a:pt x="854" y="399"/>
                  </a:lnTo>
                  <a:lnTo>
                    <a:pt x="854" y="333"/>
                  </a:lnTo>
                  <a:lnTo>
                    <a:pt x="854" y="233"/>
                  </a:lnTo>
                  <a:lnTo>
                    <a:pt x="854" y="233"/>
                  </a:lnTo>
                  <a:lnTo>
                    <a:pt x="854" y="0"/>
                  </a:lnTo>
                  <a:lnTo>
                    <a:pt x="398" y="0"/>
                  </a:lnTo>
                  <a:lnTo>
                    <a:pt x="203" y="0"/>
                  </a:lnTo>
                  <a:lnTo>
                    <a:pt x="203" y="0"/>
                  </a:lnTo>
                  <a:lnTo>
                    <a:pt x="73" y="0"/>
                  </a:lnTo>
                  <a:close/>
                </a:path>
              </a:pathLst>
            </a:custGeom>
            <a:noFill/>
            <a:ln w="12700" cap="rnd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585" name="Rectangle 561"/>
            <p:cNvSpPr>
              <a:spLocks noChangeArrowheads="1"/>
            </p:cNvSpPr>
            <p:nvPr/>
          </p:nvSpPr>
          <p:spPr bwMode="auto">
            <a:xfrm>
              <a:off x="4958" y="2351"/>
              <a:ext cx="308" cy="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defTabSz="1072866"/>
              <a:r>
                <a:rPr lang="it-IT" sz="800" b="1" dirty="0" err="1" smtClean="0">
                  <a:solidFill>
                    <a:srgbClr val="FF0000"/>
                  </a:solidFill>
                  <a:latin typeface="Times New Roman" pitchFamily="18" charset="0"/>
                  <a:cs typeface="Arial" pitchFamily="34" charset="0"/>
                </a:rPr>
                <a:t>Wairakei</a:t>
              </a:r>
              <a:r>
                <a:rPr lang="it-IT" sz="800" b="1" dirty="0" smtClean="0">
                  <a:solidFill>
                    <a:srgbClr val="FF0000"/>
                  </a:solidFill>
                  <a:latin typeface="Times New Roman" pitchFamily="18" charset="0"/>
                  <a:cs typeface="Arial" pitchFamily="34" charset="0"/>
                </a:rPr>
                <a:t> 7°</a:t>
              </a:r>
              <a:endParaRPr lang="it-IT" sz="2100" dirty="0" smtClean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86" name="Rectangle 562"/>
            <p:cNvSpPr>
              <a:spLocks noChangeArrowheads="1"/>
            </p:cNvSpPr>
            <p:nvPr/>
          </p:nvSpPr>
          <p:spPr bwMode="auto">
            <a:xfrm>
              <a:off x="5373" y="2231"/>
              <a:ext cx="15" cy="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defTabSz="1072866"/>
              <a:r>
                <a:rPr lang="it-IT" sz="800" b="1" dirty="0" smtClean="0">
                  <a:solidFill>
                    <a:srgbClr val="FF0000"/>
                  </a:solidFill>
                  <a:latin typeface="Times New Roman" pitchFamily="18" charset="0"/>
                  <a:cs typeface="Arial" pitchFamily="34" charset="0"/>
                </a:rPr>
                <a:t> </a:t>
              </a:r>
              <a:endParaRPr lang="it-IT" sz="2100" dirty="0" smtClean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88" name="Rectangle 564"/>
            <p:cNvSpPr>
              <a:spLocks noChangeArrowheads="1"/>
            </p:cNvSpPr>
            <p:nvPr/>
          </p:nvSpPr>
          <p:spPr bwMode="auto">
            <a:xfrm>
              <a:off x="5343" y="2299"/>
              <a:ext cx="15" cy="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defTabSz="1072866"/>
              <a:r>
                <a:rPr lang="it-IT" sz="800" b="1" dirty="0" smtClean="0">
                  <a:solidFill>
                    <a:srgbClr val="FF0000"/>
                  </a:solidFill>
                  <a:latin typeface="Times New Roman" pitchFamily="18" charset="0"/>
                  <a:cs typeface="Arial" pitchFamily="34" charset="0"/>
                </a:rPr>
                <a:t> </a:t>
              </a:r>
              <a:endParaRPr lang="it-IT" sz="2100" dirty="0" smtClean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89" name="Rectangle 565"/>
            <p:cNvSpPr>
              <a:spLocks noChangeArrowheads="1"/>
            </p:cNvSpPr>
            <p:nvPr/>
          </p:nvSpPr>
          <p:spPr bwMode="auto">
            <a:xfrm>
              <a:off x="4958" y="2488"/>
              <a:ext cx="336" cy="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defTabSz="1072866"/>
              <a:r>
                <a:rPr lang="it-IT" sz="800" b="1" dirty="0" smtClean="0">
                  <a:solidFill>
                    <a:srgbClr val="FF0000"/>
                  </a:solidFill>
                  <a:latin typeface="Times New Roman" pitchFamily="18" charset="0"/>
                  <a:cs typeface="Arial" pitchFamily="34" charset="0"/>
                </a:rPr>
                <a:t>New </a:t>
              </a:r>
              <a:r>
                <a:rPr lang="it-IT" sz="800" b="1" dirty="0" err="1" smtClean="0">
                  <a:solidFill>
                    <a:srgbClr val="FF0000"/>
                  </a:solidFill>
                  <a:latin typeface="Times New Roman" pitchFamily="18" charset="0"/>
                  <a:cs typeface="Arial" pitchFamily="34" charset="0"/>
                </a:rPr>
                <a:t>Zealand</a:t>
              </a:r>
              <a:endParaRPr lang="it-IT" sz="2100" dirty="0" smtClean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90" name="Rectangle 566"/>
            <p:cNvSpPr>
              <a:spLocks noChangeArrowheads="1"/>
            </p:cNvSpPr>
            <p:nvPr/>
          </p:nvSpPr>
          <p:spPr bwMode="auto">
            <a:xfrm>
              <a:off x="5372" y="2368"/>
              <a:ext cx="15" cy="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defTabSz="1072866"/>
              <a:r>
                <a:rPr lang="it-IT" sz="800" b="1" dirty="0" smtClean="0">
                  <a:solidFill>
                    <a:srgbClr val="FF0000"/>
                  </a:solidFill>
                  <a:latin typeface="Times New Roman" pitchFamily="18" charset="0"/>
                  <a:cs typeface="Arial" pitchFamily="34" charset="0"/>
                </a:rPr>
                <a:t> </a:t>
              </a:r>
              <a:endParaRPr lang="it-IT" sz="2100" dirty="0" smtClean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91" name="Rectangle 567"/>
            <p:cNvSpPr>
              <a:spLocks noChangeArrowheads="1"/>
            </p:cNvSpPr>
            <p:nvPr/>
          </p:nvSpPr>
          <p:spPr bwMode="auto">
            <a:xfrm>
              <a:off x="5005" y="2561"/>
              <a:ext cx="220" cy="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defTabSz="1072866"/>
              <a:r>
                <a:rPr lang="it-IT" sz="800" b="1" dirty="0" smtClean="0">
                  <a:solidFill>
                    <a:srgbClr val="FF0000"/>
                  </a:solidFill>
                  <a:latin typeface="Times New Roman" pitchFamily="18" charset="0"/>
                  <a:cs typeface="Arial" pitchFamily="34" charset="0"/>
                </a:rPr>
                <a:t>399 MW</a:t>
              </a:r>
              <a:endParaRPr lang="it-IT" sz="2100" dirty="0" smtClean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92" name="Rectangle 568"/>
            <p:cNvSpPr>
              <a:spLocks noChangeArrowheads="1"/>
            </p:cNvSpPr>
            <p:nvPr/>
          </p:nvSpPr>
          <p:spPr bwMode="auto">
            <a:xfrm>
              <a:off x="5301" y="2438"/>
              <a:ext cx="15" cy="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defTabSz="1072866"/>
              <a:r>
                <a:rPr lang="it-IT" sz="800" dirty="0" smtClean="0">
                  <a:solidFill>
                    <a:srgbClr val="000000"/>
                  </a:solidFill>
                  <a:latin typeface="Times New Roman" pitchFamily="18" charset="0"/>
                  <a:cs typeface="Arial" pitchFamily="34" charset="0"/>
                </a:rPr>
                <a:t> </a:t>
              </a:r>
              <a:endParaRPr lang="it-IT" sz="2100" dirty="0" smtClean="0"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577" name="Rectangle 477"/>
          <p:cNvSpPr>
            <a:spLocks noChangeArrowheads="1"/>
          </p:cNvSpPr>
          <p:nvPr/>
        </p:nvSpPr>
        <p:spPr bwMode="auto">
          <a:xfrm>
            <a:off x="6483313" y="2148078"/>
            <a:ext cx="487313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defTabSz="1072866"/>
            <a:r>
              <a:rPr lang="it-IT" sz="800" b="1" dirty="0" err="1" smtClean="0">
                <a:solidFill>
                  <a:srgbClr val="FF0000"/>
                </a:solidFill>
                <a:latin typeface="Times New Roman" pitchFamily="18" charset="0"/>
                <a:cs typeface="Arial" pitchFamily="34" charset="0"/>
              </a:rPr>
              <a:t>Olkaria</a:t>
            </a:r>
            <a:r>
              <a:rPr lang="it-IT" sz="800" b="1" dirty="0" smtClean="0">
                <a:solidFill>
                  <a:srgbClr val="FF0000"/>
                </a:solidFill>
                <a:latin typeface="Times New Roman" pitchFamily="18" charset="0"/>
                <a:cs typeface="Arial" pitchFamily="34" charset="0"/>
              </a:rPr>
              <a:t>, 5°</a:t>
            </a:r>
            <a:endParaRPr lang="it-IT" sz="21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78" name="Rectangle 481"/>
          <p:cNvSpPr>
            <a:spLocks noChangeArrowheads="1"/>
          </p:cNvSpPr>
          <p:nvPr/>
        </p:nvSpPr>
        <p:spPr bwMode="auto">
          <a:xfrm>
            <a:off x="6550385" y="2385144"/>
            <a:ext cx="285335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defTabSz="1072866"/>
            <a:r>
              <a:rPr lang="it-IT" sz="800" b="1" dirty="0" smtClean="0">
                <a:solidFill>
                  <a:srgbClr val="FF0000"/>
                </a:solidFill>
                <a:latin typeface="Times New Roman" pitchFamily="18" charset="0"/>
                <a:cs typeface="Arial" pitchFamily="34" charset="0"/>
              </a:rPr>
              <a:t>Kenya</a:t>
            </a:r>
            <a:endParaRPr lang="it-IT" sz="21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79" name="Rectangle 483"/>
          <p:cNvSpPr>
            <a:spLocks noChangeArrowheads="1"/>
          </p:cNvSpPr>
          <p:nvPr/>
        </p:nvSpPr>
        <p:spPr bwMode="auto">
          <a:xfrm>
            <a:off x="6517708" y="2594322"/>
            <a:ext cx="378309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defTabSz="1072866"/>
            <a:r>
              <a:rPr lang="it-IT" sz="800" b="1" dirty="0" smtClean="0">
                <a:solidFill>
                  <a:srgbClr val="FF0000"/>
                </a:solidFill>
                <a:latin typeface="Times New Roman" pitchFamily="18" charset="0"/>
                <a:cs typeface="Arial" pitchFamily="34" charset="0"/>
              </a:rPr>
              <a:t>592 MW</a:t>
            </a:r>
            <a:endParaRPr lang="it-IT" sz="21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80" name="Freeform 494"/>
          <p:cNvSpPr>
            <a:spLocks/>
          </p:cNvSpPr>
          <p:nvPr/>
        </p:nvSpPr>
        <p:spPr bwMode="auto">
          <a:xfrm>
            <a:off x="5371998" y="2048257"/>
            <a:ext cx="1776172" cy="2056351"/>
          </a:xfrm>
          <a:custGeom>
            <a:avLst/>
            <a:gdLst/>
            <a:ahLst/>
            <a:cxnLst>
              <a:cxn ang="0">
                <a:pos x="861" y="0"/>
              </a:cxn>
              <a:cxn ang="0">
                <a:pos x="861" y="226"/>
              </a:cxn>
              <a:cxn ang="0">
                <a:pos x="861" y="226"/>
              </a:cxn>
              <a:cxn ang="0">
                <a:pos x="861" y="323"/>
              </a:cxn>
              <a:cxn ang="0">
                <a:pos x="861" y="387"/>
              </a:cxn>
              <a:cxn ang="0">
                <a:pos x="995" y="387"/>
              </a:cxn>
              <a:cxn ang="0">
                <a:pos x="0" y="967"/>
              </a:cxn>
              <a:cxn ang="0">
                <a:pos x="1196" y="387"/>
              </a:cxn>
              <a:cxn ang="0">
                <a:pos x="1666" y="387"/>
              </a:cxn>
              <a:cxn ang="0">
                <a:pos x="1666" y="323"/>
              </a:cxn>
              <a:cxn ang="0">
                <a:pos x="1666" y="226"/>
              </a:cxn>
              <a:cxn ang="0">
                <a:pos x="1666" y="226"/>
              </a:cxn>
              <a:cxn ang="0">
                <a:pos x="1666" y="0"/>
              </a:cxn>
              <a:cxn ang="0">
                <a:pos x="1196" y="0"/>
              </a:cxn>
              <a:cxn ang="0">
                <a:pos x="995" y="0"/>
              </a:cxn>
              <a:cxn ang="0">
                <a:pos x="995" y="0"/>
              </a:cxn>
              <a:cxn ang="0">
                <a:pos x="861" y="0"/>
              </a:cxn>
            </a:cxnLst>
            <a:rect l="0" t="0" r="r" b="b"/>
            <a:pathLst>
              <a:path w="1666" h="967">
                <a:moveTo>
                  <a:pt x="861" y="0"/>
                </a:moveTo>
                <a:lnTo>
                  <a:pt x="861" y="226"/>
                </a:lnTo>
                <a:lnTo>
                  <a:pt x="861" y="226"/>
                </a:lnTo>
                <a:lnTo>
                  <a:pt x="861" y="323"/>
                </a:lnTo>
                <a:lnTo>
                  <a:pt x="861" y="387"/>
                </a:lnTo>
                <a:lnTo>
                  <a:pt x="995" y="387"/>
                </a:lnTo>
                <a:lnTo>
                  <a:pt x="0" y="967"/>
                </a:lnTo>
                <a:lnTo>
                  <a:pt x="1196" y="387"/>
                </a:lnTo>
                <a:lnTo>
                  <a:pt x="1666" y="387"/>
                </a:lnTo>
                <a:lnTo>
                  <a:pt x="1666" y="323"/>
                </a:lnTo>
                <a:lnTo>
                  <a:pt x="1666" y="226"/>
                </a:lnTo>
                <a:lnTo>
                  <a:pt x="1666" y="226"/>
                </a:lnTo>
                <a:lnTo>
                  <a:pt x="1666" y="0"/>
                </a:lnTo>
                <a:lnTo>
                  <a:pt x="1196" y="0"/>
                </a:lnTo>
                <a:lnTo>
                  <a:pt x="995" y="0"/>
                </a:lnTo>
                <a:lnTo>
                  <a:pt x="995" y="0"/>
                </a:lnTo>
                <a:lnTo>
                  <a:pt x="861" y="0"/>
                </a:lnTo>
                <a:close/>
              </a:path>
            </a:pathLst>
          </a:custGeom>
          <a:noFill/>
          <a:ln w="12700" cap="rnd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107287" tIns="53643" rIns="107287" bIns="53643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2785286" name="Text Box 6"/>
          <p:cNvSpPr txBox="1">
            <a:spLocks noChangeArrowheads="1"/>
          </p:cNvSpPr>
          <p:nvPr/>
        </p:nvSpPr>
        <p:spPr bwMode="auto">
          <a:xfrm>
            <a:off x="1476616" y="1589903"/>
            <a:ext cx="602731" cy="399855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lIns="53214" tIns="53214" rIns="95785" bIns="53214">
            <a:spAutoFit/>
          </a:bodyPr>
          <a:lstStyle/>
          <a:p>
            <a:pPr defTabSz="957826"/>
            <a:r>
              <a:rPr lang="it-IT" sz="1900" b="1" dirty="0"/>
              <a:t>1</a:t>
            </a:r>
            <a:r>
              <a:rPr lang="it-IT" sz="1900" b="1" baseline="30000" dirty="0"/>
              <a:t>st</a:t>
            </a:r>
          </a:p>
        </p:txBody>
      </p:sp>
      <p:sp>
        <p:nvSpPr>
          <p:cNvPr id="2785287" name="Text Box 7"/>
          <p:cNvSpPr txBox="1">
            <a:spLocks noChangeArrowheads="1"/>
          </p:cNvSpPr>
          <p:nvPr/>
        </p:nvSpPr>
        <p:spPr bwMode="auto">
          <a:xfrm>
            <a:off x="1610721" y="4883375"/>
            <a:ext cx="602730" cy="399855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lIns="53214" tIns="53214" rIns="95785" bIns="53214">
            <a:spAutoFit/>
          </a:bodyPr>
          <a:lstStyle/>
          <a:p>
            <a:pPr defTabSz="957826"/>
            <a:r>
              <a:rPr lang="it-IT" sz="1900" b="1" dirty="0"/>
              <a:t>2</a:t>
            </a:r>
            <a:r>
              <a:rPr lang="it-IT" sz="1900" b="1" baseline="30000" dirty="0"/>
              <a:t>nd</a:t>
            </a:r>
          </a:p>
        </p:txBody>
      </p:sp>
      <p:sp>
        <p:nvSpPr>
          <p:cNvPr id="2785289" name="Text Box 9"/>
          <p:cNvSpPr txBox="1">
            <a:spLocks noChangeArrowheads="1"/>
          </p:cNvSpPr>
          <p:nvPr/>
        </p:nvSpPr>
        <p:spPr bwMode="auto">
          <a:xfrm>
            <a:off x="4046176" y="5773254"/>
            <a:ext cx="602730" cy="399855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lIns="53214" tIns="53214" rIns="95785" bIns="53214">
            <a:spAutoFit/>
          </a:bodyPr>
          <a:lstStyle/>
          <a:p>
            <a:pPr defTabSz="957826"/>
            <a:r>
              <a:rPr lang="it-IT" sz="1900" b="1" dirty="0"/>
              <a:t>4</a:t>
            </a:r>
            <a:r>
              <a:rPr lang="it-IT" sz="1900" b="1" baseline="30000" dirty="0"/>
              <a:t>th</a:t>
            </a:r>
          </a:p>
        </p:txBody>
      </p:sp>
      <p:sp>
        <p:nvSpPr>
          <p:cNvPr id="2785290" name="Text Box 10"/>
          <p:cNvSpPr txBox="1">
            <a:spLocks noChangeArrowheads="1"/>
          </p:cNvSpPr>
          <p:nvPr/>
        </p:nvSpPr>
        <p:spPr bwMode="auto">
          <a:xfrm>
            <a:off x="6927339" y="1459071"/>
            <a:ext cx="602730" cy="399855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lIns="53214" tIns="53214" rIns="95785" bIns="53214">
            <a:spAutoFit/>
          </a:bodyPr>
          <a:lstStyle/>
          <a:p>
            <a:pPr defTabSz="957826"/>
            <a:r>
              <a:rPr lang="it-IT" sz="1900" b="1" dirty="0"/>
              <a:t>5</a:t>
            </a:r>
            <a:r>
              <a:rPr lang="it-IT" sz="1900" b="1" baseline="30000" dirty="0"/>
              <a:t>th</a:t>
            </a:r>
          </a:p>
        </p:txBody>
      </p:sp>
      <p:sp>
        <p:nvSpPr>
          <p:cNvPr id="562" name="Segnaposto numero diapositiva 4"/>
          <p:cNvSpPr txBox="1">
            <a:spLocks/>
          </p:cNvSpPr>
          <p:nvPr/>
        </p:nvSpPr>
        <p:spPr>
          <a:xfrm>
            <a:off x="9076307" y="6381328"/>
            <a:ext cx="557213" cy="365125"/>
          </a:xfrm>
          <a:prstGeom prst="rect">
            <a:avLst/>
          </a:prstGeom>
        </p:spPr>
        <p:txBody>
          <a:bodyPr lIns="107287" tIns="53643" rIns="107287" bIns="53643"/>
          <a:lstStyle/>
          <a:p>
            <a:pPr algn="r" defTabSz="1072866" fontAlgn="auto">
              <a:spcBef>
                <a:spcPts val="0"/>
              </a:spcBef>
              <a:spcAft>
                <a:spcPts val="0"/>
              </a:spcAft>
              <a:defRPr/>
            </a:pPr>
            <a:fld id="{BE0B9A1A-85C1-4544-80DF-DF1ED4AB266B}" type="slidenum">
              <a:rPr lang="it-IT" sz="1400" smtClean="0">
                <a:solidFill>
                  <a:srgbClr val="A8A9AD"/>
                </a:solidFill>
                <a:latin typeface="+mn-lt"/>
              </a:rPr>
              <a:pPr algn="r" defTabSz="1072866" fontAlgn="auto">
                <a:spcBef>
                  <a:spcPts val="0"/>
                </a:spcBef>
                <a:spcAft>
                  <a:spcPts val="0"/>
                </a:spcAft>
                <a:defRPr/>
              </a:pPr>
              <a:t>40</a:t>
            </a:fld>
            <a:endParaRPr lang="it-IT" sz="1400" dirty="0">
              <a:solidFill>
                <a:srgbClr val="A8A9AD"/>
              </a:solidFill>
              <a:latin typeface="+mn-lt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5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2785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5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2000"/>
                                        <p:tgtEl>
                                          <p:spTgt spid="2785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5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5" dur="2000"/>
                                        <p:tgtEl>
                                          <p:spTgt spid="2785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5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9" dur="2000"/>
                                        <p:tgtEl>
                                          <p:spTgt spid="27852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500"/>
                            </p:stCondLst>
                            <p:childTnLst>
                              <p:par>
                                <p:cTn id="21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5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3" dur="2000"/>
                                        <p:tgtEl>
                                          <p:spTgt spid="2785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85288" grpId="0"/>
      <p:bldP spid="2785286" grpId="0"/>
      <p:bldP spid="2785287" grpId="0"/>
      <p:bldP spid="2785289" grpId="0"/>
      <p:bldP spid="2785290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9163" name="Picture 267" descr="Iceland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34090" y="446134"/>
            <a:ext cx="751571" cy="495479"/>
          </a:xfrm>
          <a:prstGeom prst="rect">
            <a:avLst/>
          </a:prstGeom>
          <a:noFill/>
        </p:spPr>
      </p:pic>
      <p:sp>
        <p:nvSpPr>
          <p:cNvPr id="15" name="Segnaposto numero diapositiva 4"/>
          <p:cNvSpPr txBox="1">
            <a:spLocks/>
          </p:cNvSpPr>
          <p:nvPr/>
        </p:nvSpPr>
        <p:spPr>
          <a:xfrm>
            <a:off x="9076307" y="6381328"/>
            <a:ext cx="557213" cy="365125"/>
          </a:xfrm>
          <a:prstGeom prst="rect">
            <a:avLst/>
          </a:prstGeom>
        </p:spPr>
        <p:txBody>
          <a:bodyPr lIns="107287" tIns="53643" rIns="107287" bIns="53643"/>
          <a:lstStyle/>
          <a:p>
            <a:pPr algn="r" defTabSz="1072866" fontAlgn="auto">
              <a:spcBef>
                <a:spcPts val="0"/>
              </a:spcBef>
              <a:spcAft>
                <a:spcPts val="0"/>
              </a:spcAft>
              <a:defRPr/>
            </a:pPr>
            <a:fld id="{BE0B9A1A-85C1-4544-80DF-DF1ED4AB266B}" type="slidenum">
              <a:rPr lang="it-IT" sz="1400" smtClean="0">
                <a:solidFill>
                  <a:srgbClr val="A8A9AD"/>
                </a:solidFill>
                <a:latin typeface="+mn-lt"/>
              </a:rPr>
              <a:pPr algn="r" defTabSz="1072866" fontAlgn="auto">
                <a:spcBef>
                  <a:spcPts val="0"/>
                </a:spcBef>
                <a:spcAft>
                  <a:spcPts val="0"/>
                </a:spcAft>
                <a:defRPr/>
              </a:pPr>
              <a:t>41</a:t>
            </a:fld>
            <a:endParaRPr lang="it-IT" sz="1400" dirty="0">
              <a:solidFill>
                <a:srgbClr val="A8A9AD"/>
              </a:solidFill>
              <a:latin typeface="+mn-lt"/>
            </a:endParaRPr>
          </a:p>
        </p:txBody>
      </p:sp>
      <p:sp>
        <p:nvSpPr>
          <p:cNvPr id="3074" name="AutoShape 2" descr="Risultati immagini per bandiere NICARAGUA"/>
          <p:cNvSpPr>
            <a:spLocks noChangeAspect="1" noChangeArrowheads="1"/>
          </p:cNvSpPr>
          <p:nvPr/>
        </p:nvSpPr>
        <p:spPr bwMode="auto">
          <a:xfrm>
            <a:off x="168540" y="-192617"/>
            <a:ext cx="330200" cy="406401"/>
          </a:xfrm>
          <a:prstGeom prst="rect">
            <a:avLst/>
          </a:prstGeom>
          <a:noFill/>
        </p:spPr>
        <p:txBody>
          <a:bodyPr vert="horz" wrap="square" lIns="107287" tIns="53643" rIns="107287" bIns="53643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3076" name="AutoShape 4" descr="Risultati immagini per bandiere NICARAGUA"/>
          <p:cNvSpPr>
            <a:spLocks noChangeAspect="1" noChangeArrowheads="1"/>
          </p:cNvSpPr>
          <p:nvPr/>
        </p:nvSpPr>
        <p:spPr bwMode="auto">
          <a:xfrm>
            <a:off x="168540" y="-192617"/>
            <a:ext cx="330200" cy="406401"/>
          </a:xfrm>
          <a:prstGeom prst="rect">
            <a:avLst/>
          </a:prstGeom>
          <a:noFill/>
        </p:spPr>
        <p:txBody>
          <a:bodyPr vert="horz" wrap="square" lIns="107287" tIns="53643" rIns="107287" bIns="53643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3078" name="AutoShape 6" descr="Risultati immagini per bandiere NICARAGUA"/>
          <p:cNvSpPr>
            <a:spLocks noChangeAspect="1" noChangeArrowheads="1"/>
          </p:cNvSpPr>
          <p:nvPr/>
        </p:nvSpPr>
        <p:spPr bwMode="auto">
          <a:xfrm>
            <a:off x="168540" y="-192617"/>
            <a:ext cx="330200" cy="406401"/>
          </a:xfrm>
          <a:prstGeom prst="rect">
            <a:avLst/>
          </a:prstGeom>
          <a:noFill/>
        </p:spPr>
        <p:txBody>
          <a:bodyPr vert="horz" wrap="square" lIns="107287" tIns="53643" rIns="107287" bIns="53643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3080" name="AutoShape 8" descr="Risultati immagini per bandiere NICARAGUA"/>
          <p:cNvSpPr>
            <a:spLocks noChangeAspect="1" noChangeArrowheads="1"/>
          </p:cNvSpPr>
          <p:nvPr/>
        </p:nvSpPr>
        <p:spPr bwMode="auto">
          <a:xfrm>
            <a:off x="168540" y="-192617"/>
            <a:ext cx="330200" cy="406401"/>
          </a:xfrm>
          <a:prstGeom prst="rect">
            <a:avLst/>
          </a:prstGeom>
          <a:noFill/>
        </p:spPr>
        <p:txBody>
          <a:bodyPr vert="horz" wrap="square" lIns="107287" tIns="53643" rIns="107287" bIns="53643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22" name="Titolo 1"/>
          <p:cNvSpPr txBox="1">
            <a:spLocks/>
          </p:cNvSpPr>
          <p:nvPr/>
        </p:nvSpPr>
        <p:spPr>
          <a:xfrm>
            <a:off x="1466400" y="332696"/>
            <a:ext cx="7231016" cy="504016"/>
          </a:xfrm>
          <a:prstGeom prst="rect">
            <a:avLst/>
          </a:prstGeom>
        </p:spPr>
        <p:txBody>
          <a:bodyPr lIns="94627" tIns="47313" rIns="94627" bIns="47313"/>
          <a:lstStyle>
            <a:lvl1pPr algn="l">
              <a:defRPr lang="it-IT" sz="2400" b="0" kern="1200" dirty="0">
                <a:solidFill>
                  <a:srgbClr val="24509A"/>
                </a:solidFill>
                <a:latin typeface="Arial"/>
                <a:ea typeface="+mn-ea"/>
                <a:cs typeface="Arial"/>
              </a:defRPr>
            </a:lvl1pPr>
          </a:lstStyle>
          <a:p>
            <a:pPr marL="402325" indent="-402325" defTabSz="1072866" eaLnBrk="0" hangingPunct="0">
              <a:spcBef>
                <a:spcPct val="20000"/>
              </a:spcBef>
              <a:defRPr/>
            </a:pPr>
            <a:r>
              <a:rPr lang="en-US" dirty="0" smtClean="0">
                <a:solidFill>
                  <a:srgbClr val="0033A0"/>
                </a:solidFill>
              </a:rPr>
              <a:t>Iceland</a:t>
            </a:r>
            <a:endParaRPr lang="en-US" sz="2800" dirty="0">
              <a:solidFill>
                <a:srgbClr val="0033A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89277" y="1087171"/>
            <a:ext cx="4158059" cy="52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" name="Group 4"/>
          <p:cNvGrpSpPr>
            <a:grpSpLocks noChangeAspect="1"/>
          </p:cNvGrpSpPr>
          <p:nvPr/>
        </p:nvGrpSpPr>
        <p:grpSpPr bwMode="auto">
          <a:xfrm>
            <a:off x="1466983" y="1339851"/>
            <a:ext cx="3529012" cy="3604683"/>
            <a:chOff x="853" y="633"/>
            <a:chExt cx="2052" cy="1703"/>
          </a:xfrm>
        </p:grpSpPr>
        <p:sp>
          <p:nvSpPr>
            <p:cNvPr id="1027" name="AutoShape 3"/>
            <p:cNvSpPr>
              <a:spLocks noChangeAspect="1" noChangeArrowheads="1" noTextEdit="1"/>
            </p:cNvSpPr>
            <p:nvPr/>
          </p:nvSpPr>
          <p:spPr bwMode="auto">
            <a:xfrm>
              <a:off x="853" y="633"/>
              <a:ext cx="1987" cy="16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029" name="Rectangle 5"/>
            <p:cNvSpPr>
              <a:spLocks noChangeArrowheads="1"/>
            </p:cNvSpPr>
            <p:nvPr/>
          </p:nvSpPr>
          <p:spPr bwMode="auto">
            <a:xfrm>
              <a:off x="2881" y="2241"/>
              <a:ext cx="24" cy="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defTabSz="1072866"/>
              <a:r>
                <a:rPr lang="it-IT" sz="1300" dirty="0" smtClean="0">
                  <a:solidFill>
                    <a:srgbClr val="000000"/>
                  </a:solidFill>
                  <a:latin typeface="Times New Roman" pitchFamily="18" charset="0"/>
                  <a:cs typeface="Arial" pitchFamily="34" charset="0"/>
                </a:rPr>
                <a:t> </a:t>
              </a:r>
              <a:endParaRPr lang="it-IT" sz="2100" dirty="0" smtClean="0"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1030" name="Picture 6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853" y="633"/>
              <a:ext cx="2027" cy="16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32" name="Rectangle 8"/>
            <p:cNvSpPr>
              <a:spLocks noChangeArrowheads="1"/>
            </p:cNvSpPr>
            <p:nvPr/>
          </p:nvSpPr>
          <p:spPr bwMode="auto">
            <a:xfrm>
              <a:off x="1526" y="1756"/>
              <a:ext cx="30" cy="1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defTabSz="1072866"/>
              <a:r>
                <a:rPr lang="it-IT" sz="1600" dirty="0" smtClean="0">
                  <a:solidFill>
                    <a:srgbClr val="000000"/>
                  </a:solidFill>
                  <a:latin typeface="Times New Roman" pitchFamily="18" charset="0"/>
                  <a:cs typeface="Arial" pitchFamily="34" charset="0"/>
                </a:rPr>
                <a:t> </a:t>
              </a:r>
              <a:endParaRPr lang="it-IT" sz="2100" dirty="0" smtClean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40" name="Oval 16"/>
            <p:cNvSpPr>
              <a:spLocks noChangeArrowheads="1"/>
            </p:cNvSpPr>
            <p:nvPr/>
          </p:nvSpPr>
          <p:spPr bwMode="auto">
            <a:xfrm>
              <a:off x="2014" y="1071"/>
              <a:ext cx="140" cy="147"/>
            </a:xfrm>
            <a:prstGeom prst="ellipse">
              <a:avLst/>
            </a:prstGeom>
            <a:noFill/>
            <a:ln w="11113" cap="rnd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041" name="Oval 17"/>
            <p:cNvSpPr>
              <a:spLocks noChangeArrowheads="1"/>
            </p:cNvSpPr>
            <p:nvPr/>
          </p:nvSpPr>
          <p:spPr bwMode="auto">
            <a:xfrm>
              <a:off x="1290" y="1602"/>
              <a:ext cx="275" cy="283"/>
            </a:xfrm>
            <a:prstGeom prst="ellipse">
              <a:avLst/>
            </a:prstGeom>
            <a:noFill/>
            <a:ln w="11113" cap="rnd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</p:grpSp>
      <p:sp>
        <p:nvSpPr>
          <p:cNvPr id="29" name="Subtitle 2"/>
          <p:cNvSpPr txBox="1">
            <a:spLocks/>
          </p:cNvSpPr>
          <p:nvPr/>
        </p:nvSpPr>
        <p:spPr bwMode="auto">
          <a:xfrm rot="10800000" flipV="1">
            <a:off x="-3" y="4800600"/>
            <a:ext cx="5314158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7287" tIns="53643" rIns="107287" bIns="53643"/>
          <a:lstStyle/>
          <a:p>
            <a:pPr marL="402325" indent="-402325" algn="ctr" defTabSz="536433">
              <a:spcBef>
                <a:spcPct val="20000"/>
              </a:spcBef>
            </a:pPr>
            <a:r>
              <a:rPr lang="en-US" sz="1900" dirty="0" smtClean="0">
                <a:cs typeface="Arial" pitchFamily="34" charset="0"/>
              </a:rPr>
              <a:t>New units in </a:t>
            </a:r>
            <a:r>
              <a:rPr lang="en-US" sz="1900" dirty="0" err="1" smtClean="0">
                <a:cs typeface="Arial" pitchFamily="34" charset="0"/>
              </a:rPr>
              <a:t>Hellisheidi</a:t>
            </a:r>
            <a:r>
              <a:rPr lang="en-US" sz="1900" dirty="0" smtClean="0">
                <a:cs typeface="Arial" pitchFamily="34" charset="0"/>
              </a:rPr>
              <a:t> 2x45 MW </a:t>
            </a:r>
            <a:br>
              <a:rPr lang="en-US" sz="1900" dirty="0" smtClean="0">
                <a:cs typeface="Arial" pitchFamily="34" charset="0"/>
              </a:rPr>
            </a:br>
            <a:r>
              <a:rPr lang="en-US" sz="1900" dirty="0" smtClean="0">
                <a:cs typeface="Arial" pitchFamily="34" charset="0"/>
              </a:rPr>
              <a:t>single flash Mitsubishi; </a:t>
            </a:r>
          </a:p>
          <a:p>
            <a:pPr algn="ctr" defTabSz="536433">
              <a:spcBef>
                <a:spcPts val="0"/>
              </a:spcBef>
            </a:pPr>
            <a:r>
              <a:rPr lang="en-US" sz="1900" dirty="0" smtClean="0">
                <a:cs typeface="Arial" pitchFamily="34" charset="0"/>
              </a:rPr>
              <a:t>Focus on heating and cascade applications.</a:t>
            </a:r>
            <a:endParaRPr lang="en-US" sz="1900" i="1" dirty="0">
              <a:cs typeface="Arial" pitchFamily="34" charset="0"/>
            </a:endParaRPr>
          </a:p>
        </p:txBody>
      </p:sp>
      <p:grpSp>
        <p:nvGrpSpPr>
          <p:cNvPr id="3" name="Gruppo 24"/>
          <p:cNvGrpSpPr/>
          <p:nvPr/>
        </p:nvGrpSpPr>
        <p:grpSpPr>
          <a:xfrm>
            <a:off x="615788" y="1246842"/>
            <a:ext cx="8691422" cy="5029575"/>
            <a:chOff x="568419" y="935131"/>
            <a:chExt cx="8022851" cy="3772181"/>
          </a:xfrm>
        </p:grpSpPr>
        <p:pic>
          <p:nvPicPr>
            <p:cNvPr id="6146" name="Picture 2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568419" y="935131"/>
              <a:ext cx="2466975" cy="18478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147" name="Picture 3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3074054" y="1135436"/>
              <a:ext cx="2619375" cy="17430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148" name="Picture 4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5743295" y="1153086"/>
              <a:ext cx="2847975" cy="1600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149" name="Picture 5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729783" y="2831166"/>
              <a:ext cx="2466975" cy="18478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150" name="Picture 6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3248866" y="2964237"/>
              <a:ext cx="2619375" cy="17430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151" name="Picture 7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5975817" y="2793907"/>
              <a:ext cx="2409825" cy="1895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ubtitle 2"/>
          <p:cNvSpPr txBox="1">
            <a:spLocks/>
          </p:cNvSpPr>
          <p:nvPr/>
        </p:nvSpPr>
        <p:spPr bwMode="auto">
          <a:xfrm rot="10800000" flipV="1">
            <a:off x="0" y="2053389"/>
            <a:ext cx="2237690" cy="3176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7287" tIns="53643" rIns="107287" bIns="53643"/>
          <a:lstStyle/>
          <a:p>
            <a:pPr marL="402325" indent="-402325" algn="ctr" defTabSz="536433">
              <a:spcBef>
                <a:spcPct val="20000"/>
              </a:spcBef>
            </a:pPr>
            <a:r>
              <a:rPr lang="en-US" sz="1900" dirty="0" smtClean="0">
                <a:cs typeface="Arial" pitchFamily="34" charset="0"/>
              </a:rPr>
              <a:t>A new unit in </a:t>
            </a:r>
            <a:r>
              <a:rPr lang="en-US" sz="1900" dirty="0" err="1" smtClean="0">
                <a:cs typeface="Arial" pitchFamily="34" charset="0"/>
              </a:rPr>
              <a:t>Bagnore</a:t>
            </a:r>
            <a:r>
              <a:rPr lang="en-US" sz="1900" dirty="0" smtClean="0">
                <a:cs typeface="Arial" pitchFamily="34" charset="0"/>
              </a:rPr>
              <a:t/>
            </a:r>
            <a:br>
              <a:rPr lang="en-US" sz="1900" dirty="0" smtClean="0">
                <a:cs typeface="Arial" pitchFamily="34" charset="0"/>
              </a:rPr>
            </a:br>
            <a:r>
              <a:rPr lang="en-US" sz="1900" dirty="0" smtClean="0">
                <a:cs typeface="Arial" pitchFamily="34" charset="0"/>
              </a:rPr>
              <a:t> (40 MW); </a:t>
            </a:r>
          </a:p>
          <a:p>
            <a:pPr algn="ctr" defTabSz="536433">
              <a:spcBef>
                <a:spcPts val="0"/>
              </a:spcBef>
            </a:pPr>
            <a:r>
              <a:rPr lang="en-US" sz="1900" dirty="0" smtClean="0">
                <a:cs typeface="Arial" pitchFamily="34" charset="0"/>
              </a:rPr>
              <a:t>the first </a:t>
            </a:r>
            <a:r>
              <a:rPr lang="en-US" sz="1900" dirty="0" err="1" smtClean="0">
                <a:cs typeface="Arial" pitchFamily="34" charset="0"/>
              </a:rPr>
              <a:t>italian</a:t>
            </a:r>
            <a:r>
              <a:rPr lang="en-US" sz="1900" dirty="0" smtClean="0">
                <a:cs typeface="Arial" pitchFamily="34" charset="0"/>
              </a:rPr>
              <a:t> </a:t>
            </a:r>
            <a:br>
              <a:rPr lang="en-US" sz="1900" dirty="0" smtClean="0">
                <a:cs typeface="Arial" pitchFamily="34" charset="0"/>
              </a:rPr>
            </a:br>
            <a:r>
              <a:rPr lang="en-US" sz="1900" dirty="0" smtClean="0">
                <a:cs typeface="Arial" pitchFamily="34" charset="0"/>
              </a:rPr>
              <a:t>binary unit; </a:t>
            </a:r>
            <a:br>
              <a:rPr lang="en-US" sz="1900" dirty="0" smtClean="0">
                <a:cs typeface="Arial" pitchFamily="34" charset="0"/>
              </a:rPr>
            </a:br>
            <a:r>
              <a:rPr lang="en-US" sz="1900" dirty="0" smtClean="0">
                <a:cs typeface="Arial" pitchFamily="34" charset="0"/>
              </a:rPr>
              <a:t>the first hybrid </a:t>
            </a:r>
            <a:r>
              <a:rPr lang="en-US" sz="1900" dirty="0" err="1" smtClean="0">
                <a:cs typeface="Arial" pitchFamily="34" charset="0"/>
              </a:rPr>
              <a:t>projet</a:t>
            </a:r>
            <a:r>
              <a:rPr lang="en-US" sz="1900" dirty="0" smtClean="0">
                <a:cs typeface="Arial" pitchFamily="34" charset="0"/>
              </a:rPr>
              <a:t> geothermal-biomasses.</a:t>
            </a:r>
            <a:endParaRPr lang="en-US" sz="1900" i="1" dirty="0">
              <a:cs typeface="Arial" pitchFamily="34" charset="0"/>
            </a:endParaRPr>
          </a:p>
        </p:txBody>
      </p:sp>
      <p:pic>
        <p:nvPicPr>
          <p:cNvPr id="2769157" name="Picture 261" descr="Italy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67562" y="447276"/>
            <a:ext cx="751571" cy="496936"/>
          </a:xfrm>
          <a:prstGeom prst="rect">
            <a:avLst/>
          </a:prstGeom>
          <a:noFill/>
        </p:spPr>
      </p:pic>
      <p:sp>
        <p:nvSpPr>
          <p:cNvPr id="15" name="Segnaposto numero diapositiva 4"/>
          <p:cNvSpPr txBox="1">
            <a:spLocks/>
          </p:cNvSpPr>
          <p:nvPr/>
        </p:nvSpPr>
        <p:spPr>
          <a:xfrm>
            <a:off x="9076307" y="6381328"/>
            <a:ext cx="557213" cy="365125"/>
          </a:xfrm>
          <a:prstGeom prst="rect">
            <a:avLst/>
          </a:prstGeom>
        </p:spPr>
        <p:txBody>
          <a:bodyPr lIns="107287" tIns="53643" rIns="107287" bIns="53643"/>
          <a:lstStyle/>
          <a:p>
            <a:pPr algn="r" defTabSz="1072866" fontAlgn="auto">
              <a:spcBef>
                <a:spcPts val="0"/>
              </a:spcBef>
              <a:spcAft>
                <a:spcPts val="0"/>
              </a:spcAft>
              <a:defRPr/>
            </a:pPr>
            <a:fld id="{BE0B9A1A-85C1-4544-80DF-DF1ED4AB266B}" type="slidenum">
              <a:rPr lang="it-IT" sz="1400" smtClean="0">
                <a:solidFill>
                  <a:srgbClr val="A8A9AD"/>
                </a:solidFill>
                <a:latin typeface="+mn-lt"/>
              </a:rPr>
              <a:pPr algn="r" defTabSz="1072866" fontAlgn="auto">
                <a:spcBef>
                  <a:spcPts val="0"/>
                </a:spcBef>
                <a:spcAft>
                  <a:spcPts val="0"/>
                </a:spcAft>
                <a:defRPr/>
              </a:pPr>
              <a:t>42</a:t>
            </a:fld>
            <a:endParaRPr lang="it-IT" sz="1400" dirty="0">
              <a:solidFill>
                <a:srgbClr val="A8A9AD"/>
              </a:solidFill>
              <a:latin typeface="+mn-lt"/>
            </a:endParaRPr>
          </a:p>
        </p:txBody>
      </p:sp>
      <p:sp>
        <p:nvSpPr>
          <p:cNvPr id="3074" name="AutoShape 2" descr="Risultati immagini per bandiere NICARAGUA"/>
          <p:cNvSpPr>
            <a:spLocks noChangeAspect="1" noChangeArrowheads="1"/>
          </p:cNvSpPr>
          <p:nvPr/>
        </p:nvSpPr>
        <p:spPr bwMode="auto">
          <a:xfrm>
            <a:off x="168540" y="-192617"/>
            <a:ext cx="330200" cy="406401"/>
          </a:xfrm>
          <a:prstGeom prst="rect">
            <a:avLst/>
          </a:prstGeom>
          <a:noFill/>
        </p:spPr>
        <p:txBody>
          <a:bodyPr vert="horz" wrap="square" lIns="107287" tIns="53643" rIns="107287" bIns="53643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3076" name="AutoShape 4" descr="Risultati immagini per bandiere NICARAGUA"/>
          <p:cNvSpPr>
            <a:spLocks noChangeAspect="1" noChangeArrowheads="1"/>
          </p:cNvSpPr>
          <p:nvPr/>
        </p:nvSpPr>
        <p:spPr bwMode="auto">
          <a:xfrm>
            <a:off x="168540" y="-192617"/>
            <a:ext cx="330200" cy="406401"/>
          </a:xfrm>
          <a:prstGeom prst="rect">
            <a:avLst/>
          </a:prstGeom>
          <a:noFill/>
        </p:spPr>
        <p:txBody>
          <a:bodyPr vert="horz" wrap="square" lIns="107287" tIns="53643" rIns="107287" bIns="53643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3078" name="AutoShape 6" descr="Risultati immagini per bandiere NICARAGUA"/>
          <p:cNvSpPr>
            <a:spLocks noChangeAspect="1" noChangeArrowheads="1"/>
          </p:cNvSpPr>
          <p:nvPr/>
        </p:nvSpPr>
        <p:spPr bwMode="auto">
          <a:xfrm>
            <a:off x="168540" y="-192617"/>
            <a:ext cx="330200" cy="406401"/>
          </a:xfrm>
          <a:prstGeom prst="rect">
            <a:avLst/>
          </a:prstGeom>
          <a:noFill/>
        </p:spPr>
        <p:txBody>
          <a:bodyPr vert="horz" wrap="square" lIns="107287" tIns="53643" rIns="107287" bIns="53643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3080" name="AutoShape 8" descr="Risultati immagini per bandiere NICARAGUA"/>
          <p:cNvSpPr>
            <a:spLocks noChangeAspect="1" noChangeArrowheads="1"/>
          </p:cNvSpPr>
          <p:nvPr/>
        </p:nvSpPr>
        <p:spPr bwMode="auto">
          <a:xfrm>
            <a:off x="168540" y="-192617"/>
            <a:ext cx="330200" cy="406401"/>
          </a:xfrm>
          <a:prstGeom prst="rect">
            <a:avLst/>
          </a:prstGeom>
          <a:noFill/>
        </p:spPr>
        <p:txBody>
          <a:bodyPr vert="horz" wrap="square" lIns="107287" tIns="53643" rIns="107287" bIns="53643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22" name="Titolo 1"/>
          <p:cNvSpPr txBox="1">
            <a:spLocks/>
          </p:cNvSpPr>
          <p:nvPr/>
        </p:nvSpPr>
        <p:spPr>
          <a:xfrm>
            <a:off x="1466400" y="332696"/>
            <a:ext cx="7231016" cy="504016"/>
          </a:xfrm>
          <a:prstGeom prst="rect">
            <a:avLst/>
          </a:prstGeom>
        </p:spPr>
        <p:txBody>
          <a:bodyPr lIns="94627" tIns="47313" rIns="94627" bIns="47313"/>
          <a:lstStyle>
            <a:lvl1pPr algn="l">
              <a:defRPr lang="it-IT" sz="2400" b="0" kern="1200" dirty="0">
                <a:solidFill>
                  <a:srgbClr val="24509A"/>
                </a:solidFill>
                <a:latin typeface="Arial"/>
                <a:ea typeface="+mn-ea"/>
                <a:cs typeface="Arial"/>
              </a:defRPr>
            </a:lvl1pPr>
          </a:lstStyle>
          <a:p>
            <a:pPr marL="402325" indent="-402325" defTabSz="1072866" eaLnBrk="0" hangingPunct="0">
              <a:spcBef>
                <a:spcPct val="20000"/>
              </a:spcBef>
              <a:defRPr/>
            </a:pPr>
            <a:r>
              <a:rPr lang="en-US" dirty="0" smtClean="0">
                <a:solidFill>
                  <a:srgbClr val="0033A0"/>
                </a:solidFill>
              </a:rPr>
              <a:t>Italy</a:t>
            </a:r>
            <a:endParaRPr lang="en-US" sz="2800" dirty="0">
              <a:solidFill>
                <a:srgbClr val="0033A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46169" y="1001739"/>
            <a:ext cx="4006453" cy="5052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" name="Gruppo 26"/>
          <p:cNvGrpSpPr/>
          <p:nvPr/>
        </p:nvGrpSpPr>
        <p:grpSpPr>
          <a:xfrm>
            <a:off x="2334372" y="1280007"/>
            <a:ext cx="2884131" cy="4341284"/>
            <a:chOff x="2312102" y="1088597"/>
            <a:chExt cx="2662275" cy="3255963"/>
          </a:xfrm>
        </p:grpSpPr>
        <p:pic>
          <p:nvPicPr>
            <p:cNvPr id="4098" name="Picture 2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312102" y="1088597"/>
              <a:ext cx="2662275" cy="32559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25" name="Ovale 24"/>
            <p:cNvSpPr/>
            <p:nvPr/>
          </p:nvSpPr>
          <p:spPr>
            <a:xfrm>
              <a:off x="3308103" y="2183519"/>
              <a:ext cx="220717" cy="157656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6" name="Ovale 25"/>
            <p:cNvSpPr/>
            <p:nvPr/>
          </p:nvSpPr>
          <p:spPr>
            <a:xfrm>
              <a:off x="3410261" y="2285678"/>
              <a:ext cx="220717" cy="157656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pic>
        <p:nvPicPr>
          <p:cNvPr id="10" name="Picture 4" descr="C:\Users\a424601\AppData\Local\Microsoft\Windows\Temporary Internet Files\Content.Outlook\RKWZ8N3C\100MWinunafoto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11655" y="1247803"/>
            <a:ext cx="7226507" cy="4916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Gruppo 39"/>
          <p:cNvGrpSpPr/>
          <p:nvPr/>
        </p:nvGrpSpPr>
        <p:grpSpPr>
          <a:xfrm>
            <a:off x="943941" y="2326290"/>
            <a:ext cx="7323944" cy="4531711"/>
            <a:chOff x="871330" y="1744717"/>
            <a:chExt cx="6760564" cy="3398783"/>
          </a:xfrm>
        </p:grpSpPr>
        <p:sp>
          <p:nvSpPr>
            <p:cNvPr id="24" name="Subtitle 2"/>
            <p:cNvSpPr txBox="1">
              <a:spLocks/>
            </p:cNvSpPr>
            <p:nvPr/>
          </p:nvSpPr>
          <p:spPr bwMode="auto">
            <a:xfrm>
              <a:off x="871330" y="4543819"/>
              <a:ext cx="6760564" cy="599681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402325" indent="-402325" algn="ctr" defTabSz="536433">
                <a:spcBef>
                  <a:spcPct val="20000"/>
                </a:spcBef>
              </a:pPr>
              <a:r>
                <a:rPr lang="fr-FR" sz="1900" dirty="0">
                  <a:cs typeface="Arial" pitchFamily="34" charset="0"/>
                </a:rPr>
                <a:t>90 MW in a </a:t>
              </a:r>
              <a:r>
                <a:rPr lang="fr-FR" sz="1900" dirty="0" err="1">
                  <a:cs typeface="Arial" pitchFamily="34" charset="0"/>
                </a:rPr>
                <a:t>snapshot</a:t>
              </a:r>
              <a:r>
                <a:rPr lang="fr-FR" sz="1900" dirty="0">
                  <a:cs typeface="Arial" pitchFamily="34" charset="0"/>
                </a:rPr>
                <a:t>: </a:t>
              </a:r>
              <a:r>
                <a:rPr lang="fr-FR" sz="1900" dirty="0" err="1">
                  <a:cs typeface="Arial" pitchFamily="34" charset="0"/>
                </a:rPr>
                <a:t>Carboli</a:t>
              </a:r>
              <a:r>
                <a:rPr lang="fr-FR" sz="1900" dirty="0">
                  <a:cs typeface="Arial" pitchFamily="34" charset="0"/>
                </a:rPr>
                <a:t>, San Martino &amp; Monte Rotondo</a:t>
              </a:r>
              <a:endParaRPr lang="fr-FR" sz="1900" i="1" dirty="0">
                <a:cs typeface="Arial" pitchFamily="34" charset="0"/>
              </a:endParaRPr>
            </a:p>
          </p:txBody>
        </p:sp>
        <p:grpSp>
          <p:nvGrpSpPr>
            <p:cNvPr id="4" name="Gruppo 38"/>
            <p:cNvGrpSpPr/>
            <p:nvPr/>
          </p:nvGrpSpPr>
          <p:grpSpPr>
            <a:xfrm>
              <a:off x="1728952" y="1744717"/>
              <a:ext cx="4445876" cy="1907628"/>
              <a:chOff x="1728952" y="1744717"/>
              <a:chExt cx="4445876" cy="1907628"/>
            </a:xfrm>
          </p:grpSpPr>
          <p:sp>
            <p:nvSpPr>
              <p:cNvPr id="35" name="Stella a 6 punte 34"/>
              <p:cNvSpPr/>
              <p:nvPr/>
            </p:nvSpPr>
            <p:spPr>
              <a:xfrm>
                <a:off x="2427890" y="2286000"/>
                <a:ext cx="646386" cy="551793"/>
              </a:xfrm>
              <a:prstGeom prst="star6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36" name="Stella a 6 punte 35"/>
              <p:cNvSpPr/>
              <p:nvPr/>
            </p:nvSpPr>
            <p:spPr>
              <a:xfrm>
                <a:off x="5528442" y="1744717"/>
                <a:ext cx="646386" cy="551793"/>
              </a:xfrm>
              <a:prstGeom prst="star6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37" name="Stella a 6 punte 36"/>
              <p:cNvSpPr/>
              <p:nvPr/>
            </p:nvSpPr>
            <p:spPr>
              <a:xfrm>
                <a:off x="1728952" y="3100552"/>
                <a:ext cx="646386" cy="551793"/>
              </a:xfrm>
              <a:prstGeom prst="star6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38" name="Stella a 6 punte 37"/>
              <p:cNvSpPr/>
              <p:nvPr/>
            </p:nvSpPr>
            <p:spPr>
              <a:xfrm>
                <a:off x="4303987" y="2191407"/>
                <a:ext cx="646386" cy="551793"/>
              </a:xfrm>
              <a:prstGeom prst="star6">
                <a:avLst/>
              </a:prstGeom>
              <a:noFill/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</p:grpSp>
      <p:sp>
        <p:nvSpPr>
          <p:cNvPr id="28" name="Esplosione 2 27"/>
          <p:cNvSpPr/>
          <p:nvPr/>
        </p:nvSpPr>
        <p:spPr>
          <a:xfrm rot="498698">
            <a:off x="2290050" y="1088223"/>
            <a:ext cx="4792197" cy="4351849"/>
          </a:xfrm>
          <a:prstGeom prst="irregularSeal2">
            <a:avLst/>
          </a:prstGeom>
          <a:solidFill>
            <a:schemeClr val="bg1">
              <a:lumMod val="85000"/>
              <a:alpha val="30000"/>
            </a:schemeClr>
          </a:solidFill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2" descr="lardere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7410" y="1730175"/>
            <a:ext cx="4958334" cy="29225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8147" name="Picture 3" descr="Panorama Larderello lagon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12155" y="1721221"/>
            <a:ext cx="4499610" cy="2895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2297" name="Text Box 2"/>
          <p:cNvSpPr txBox="1">
            <a:spLocks noChangeArrowheads="1"/>
          </p:cNvSpPr>
          <p:nvPr/>
        </p:nvSpPr>
        <p:spPr bwMode="auto">
          <a:xfrm>
            <a:off x="1280591" y="383798"/>
            <a:ext cx="8499155" cy="452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2584" tIns="41292" rIns="82584" bIns="41292">
            <a:spAutoFit/>
          </a:bodyPr>
          <a:lstStyle/>
          <a:p>
            <a:pPr defTabSz="827088" eaLnBrk="0" hangingPunct="0"/>
            <a:r>
              <a:rPr lang="en-US" sz="2400" dirty="0" smtClean="0">
                <a:solidFill>
                  <a:srgbClr val="000099"/>
                </a:solidFill>
              </a:rPr>
              <a:t>Larderello: the birthplace of geothermal industry</a:t>
            </a:r>
          </a:p>
        </p:txBody>
      </p:sp>
      <p:sp>
        <p:nvSpPr>
          <p:cNvPr id="6" name="Subtitle 2"/>
          <p:cNvSpPr txBox="1">
            <a:spLocks/>
          </p:cNvSpPr>
          <p:nvPr/>
        </p:nvSpPr>
        <p:spPr bwMode="auto">
          <a:xfrm>
            <a:off x="-252040" y="5338949"/>
            <a:ext cx="9673829" cy="9004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 defTabSz="457200">
              <a:spcBef>
                <a:spcPct val="20000"/>
              </a:spcBef>
              <a:buFont typeface="Arial" pitchFamily="34" charset="0"/>
              <a:buNone/>
            </a:pPr>
            <a:r>
              <a:rPr lang="en-US" sz="2000" dirty="0" smtClean="0">
                <a:cs typeface="Arial" pitchFamily="34" charset="0"/>
              </a:rPr>
              <a:t>The Devil Valley in </a:t>
            </a:r>
            <a:r>
              <a:rPr lang="en-US" sz="2000" dirty="0" err="1" smtClean="0">
                <a:cs typeface="Arial" pitchFamily="34" charset="0"/>
              </a:rPr>
              <a:t>Larderello</a:t>
            </a:r>
            <a:r>
              <a:rPr lang="en-US" sz="2000" dirty="0" smtClean="0">
                <a:cs typeface="Arial" pitchFamily="34" charset="0"/>
              </a:rPr>
              <a:t> </a:t>
            </a:r>
          </a:p>
          <a:p>
            <a:pPr marL="342900" indent="-342900" algn="ctr" defTabSz="457200">
              <a:spcBef>
                <a:spcPct val="20000"/>
              </a:spcBef>
              <a:buFont typeface="Arial" pitchFamily="34" charset="0"/>
              <a:buNone/>
            </a:pPr>
            <a:r>
              <a:rPr lang="en-US" sz="2000" dirty="0" smtClean="0">
                <a:cs typeface="Arial" pitchFamily="34" charset="0"/>
              </a:rPr>
              <a:t> No exploration activity needed……</a:t>
            </a:r>
            <a:endParaRPr lang="en-US" sz="2000" i="1" dirty="0">
              <a:cs typeface="Arial" pitchFamily="34" charset="0"/>
            </a:endParaRPr>
          </a:p>
        </p:txBody>
      </p:sp>
      <p:sp>
        <p:nvSpPr>
          <p:cNvPr id="7" name="Segnaposto testo 3"/>
          <p:cNvSpPr txBox="1">
            <a:spLocks/>
          </p:cNvSpPr>
          <p:nvPr/>
        </p:nvSpPr>
        <p:spPr>
          <a:xfrm>
            <a:off x="1352600" y="692696"/>
            <a:ext cx="6953700" cy="3600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 smtClean="0">
                <a:latin typeface="Arial" pitchFamily="34" charset="0"/>
                <a:ea typeface="Verdana" pitchFamily="34" charset="0"/>
                <a:cs typeface="Arial" pitchFamily="34" charset="0"/>
              </a:rPr>
              <a:t>Before the beginning…</a:t>
            </a:r>
            <a:endParaRPr kumimoji="0" lang="en-US" sz="20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Verdana" pitchFamily="34" charset="0"/>
              <a:cs typeface="Arial" pitchFamily="34" charset="0"/>
            </a:endParaRPr>
          </a:p>
        </p:txBody>
      </p:sp>
      <p:sp>
        <p:nvSpPr>
          <p:cNvPr id="8" name="Segnaposto numero diapositiva 4"/>
          <p:cNvSpPr txBox="1">
            <a:spLocks/>
          </p:cNvSpPr>
          <p:nvPr/>
        </p:nvSpPr>
        <p:spPr>
          <a:xfrm>
            <a:off x="9076307" y="6381328"/>
            <a:ext cx="557213" cy="365125"/>
          </a:xfrm>
          <a:prstGeom prst="rect">
            <a:avLst/>
          </a:prstGeom>
        </p:spPr>
        <p:txBody>
          <a:bodyPr lIns="107287" tIns="53643" rIns="107287" bIns="53643"/>
          <a:lstStyle/>
          <a:p>
            <a:pPr algn="r" defTabSz="1072866" fontAlgn="auto">
              <a:spcBef>
                <a:spcPts val="0"/>
              </a:spcBef>
              <a:spcAft>
                <a:spcPts val="0"/>
              </a:spcAft>
              <a:defRPr/>
            </a:pPr>
            <a:fld id="{BE0B9A1A-85C1-4544-80DF-DF1ED4AB266B}" type="slidenum">
              <a:rPr lang="it-IT" sz="1400" smtClean="0">
                <a:solidFill>
                  <a:srgbClr val="A8A9AD"/>
                </a:solidFill>
                <a:latin typeface="+mn-lt"/>
              </a:rPr>
              <a:pPr algn="r" defTabSz="1072866" fontAlgn="auto">
                <a:spcBef>
                  <a:spcPts val="0"/>
                </a:spcBef>
                <a:spcAft>
                  <a:spcPts val="0"/>
                </a:spcAft>
                <a:defRPr/>
              </a:pPr>
              <a:t>43</a:t>
            </a:fld>
            <a:endParaRPr lang="it-IT" sz="1400" dirty="0">
              <a:solidFill>
                <a:srgbClr val="A8A9AD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9189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86895" y="2875232"/>
            <a:ext cx="3785855" cy="29320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</p:pic>
      <p:pic>
        <p:nvPicPr>
          <p:cNvPr id="349190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21044" y="1508295"/>
            <a:ext cx="3749013" cy="269015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</p:pic>
      <p:sp>
        <p:nvSpPr>
          <p:cNvPr id="349191" name="Text Box 7"/>
          <p:cNvSpPr txBox="1">
            <a:spLocks noChangeArrowheads="1"/>
          </p:cNvSpPr>
          <p:nvPr/>
        </p:nvSpPr>
        <p:spPr bwMode="auto">
          <a:xfrm>
            <a:off x="1274724" y="4268400"/>
            <a:ext cx="2956966" cy="37958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 lIns="50796" tIns="50796" rIns="91433" bIns="50796">
            <a:spAutoFit/>
          </a:bodyPr>
          <a:lstStyle/>
          <a:p>
            <a:pPr defTabSz="914315">
              <a:spcBef>
                <a:spcPct val="50000"/>
              </a:spcBef>
            </a:pPr>
            <a:r>
              <a:rPr lang="it-IT" sz="1400" b="1" dirty="0"/>
              <a:t>1904: first </a:t>
            </a:r>
            <a:r>
              <a:rPr lang="en-US" sz="1400" b="1" dirty="0"/>
              <a:t>experiment</a:t>
            </a:r>
            <a:r>
              <a:rPr lang="en-US" dirty="0"/>
              <a:t> </a:t>
            </a:r>
          </a:p>
        </p:txBody>
      </p:sp>
      <p:sp>
        <p:nvSpPr>
          <p:cNvPr id="349192" name="Text Box 8"/>
          <p:cNvSpPr txBox="1">
            <a:spLocks noChangeArrowheads="1"/>
          </p:cNvSpPr>
          <p:nvPr/>
        </p:nvSpPr>
        <p:spPr bwMode="auto">
          <a:xfrm>
            <a:off x="5589626" y="5999658"/>
            <a:ext cx="2758707" cy="31802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50796" tIns="50796" rIns="91433" bIns="50796">
            <a:spAutoFit/>
          </a:bodyPr>
          <a:lstStyle/>
          <a:p>
            <a:pPr defTabSz="914315">
              <a:spcBef>
                <a:spcPct val="50000"/>
              </a:spcBef>
            </a:pPr>
            <a:r>
              <a:rPr lang="it-IT" sz="1400" b="1" dirty="0"/>
              <a:t>1913: first 250 kW </a:t>
            </a:r>
            <a:r>
              <a:rPr lang="en-US" sz="1400" b="1" dirty="0"/>
              <a:t>unit</a:t>
            </a:r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1280591" y="383798"/>
            <a:ext cx="8499155" cy="452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2584" tIns="41292" rIns="82584" bIns="41292">
            <a:spAutoFit/>
          </a:bodyPr>
          <a:lstStyle/>
          <a:p>
            <a:pPr defTabSz="827088" eaLnBrk="0" hangingPunct="0"/>
            <a:r>
              <a:rPr lang="en-US" sz="2400" dirty="0" smtClean="0">
                <a:solidFill>
                  <a:srgbClr val="000099"/>
                </a:solidFill>
              </a:rPr>
              <a:t>Larderello: the birthplace of geothermal industry</a:t>
            </a:r>
          </a:p>
        </p:txBody>
      </p:sp>
      <p:sp>
        <p:nvSpPr>
          <p:cNvPr id="8" name="Segnaposto testo 3"/>
          <p:cNvSpPr txBox="1">
            <a:spLocks/>
          </p:cNvSpPr>
          <p:nvPr/>
        </p:nvSpPr>
        <p:spPr>
          <a:xfrm>
            <a:off x="1352600" y="692696"/>
            <a:ext cx="6953700" cy="3600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 smtClean="0">
                <a:latin typeface="Arial" pitchFamily="34" charset="0"/>
                <a:ea typeface="Verdana" pitchFamily="34" charset="0"/>
                <a:cs typeface="Arial" pitchFamily="34" charset="0"/>
              </a:rPr>
              <a:t>The initial steps…</a:t>
            </a:r>
            <a:endParaRPr kumimoji="0" lang="en-US" sz="20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Verdana" pitchFamily="34" charset="0"/>
              <a:cs typeface="Arial" pitchFamily="34" charset="0"/>
            </a:endParaRPr>
          </a:p>
        </p:txBody>
      </p:sp>
      <p:sp>
        <p:nvSpPr>
          <p:cNvPr id="9" name="Segnaposto numero diapositiva 4"/>
          <p:cNvSpPr txBox="1">
            <a:spLocks/>
          </p:cNvSpPr>
          <p:nvPr/>
        </p:nvSpPr>
        <p:spPr>
          <a:xfrm>
            <a:off x="9076307" y="6381328"/>
            <a:ext cx="557213" cy="365125"/>
          </a:xfrm>
          <a:prstGeom prst="rect">
            <a:avLst/>
          </a:prstGeom>
        </p:spPr>
        <p:txBody>
          <a:bodyPr lIns="107287" tIns="53643" rIns="107287" bIns="53643"/>
          <a:lstStyle/>
          <a:p>
            <a:pPr algn="r" defTabSz="1072866" fontAlgn="auto">
              <a:spcBef>
                <a:spcPts val="0"/>
              </a:spcBef>
              <a:spcAft>
                <a:spcPts val="0"/>
              </a:spcAft>
              <a:defRPr/>
            </a:pPr>
            <a:fld id="{BE0B9A1A-85C1-4544-80DF-DF1ED4AB266B}" type="slidenum">
              <a:rPr lang="it-IT" sz="1400" smtClean="0">
                <a:solidFill>
                  <a:srgbClr val="A8A9AD"/>
                </a:solidFill>
                <a:latin typeface="+mn-lt"/>
              </a:rPr>
              <a:pPr algn="r" defTabSz="1072866" fontAlgn="auto">
                <a:spcBef>
                  <a:spcPts val="0"/>
                </a:spcBef>
                <a:spcAft>
                  <a:spcPts val="0"/>
                </a:spcAft>
                <a:defRPr/>
              </a:pPr>
              <a:t>44</a:t>
            </a:fld>
            <a:endParaRPr lang="it-IT" sz="1400" dirty="0">
              <a:solidFill>
                <a:srgbClr val="A8A9AD"/>
              </a:solidFill>
              <a:latin typeface="+mn-lt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148" name="Picture 4" descr="Im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95876" y="2572915"/>
            <a:ext cx="4450788" cy="289841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3078150" name="Picture 6" descr="8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9528" y="1863969"/>
            <a:ext cx="4773623" cy="31632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7" name="Text Box 2"/>
          <p:cNvSpPr txBox="1">
            <a:spLocks noChangeArrowheads="1"/>
          </p:cNvSpPr>
          <p:nvPr/>
        </p:nvSpPr>
        <p:spPr bwMode="auto">
          <a:xfrm>
            <a:off x="1280591" y="513216"/>
            <a:ext cx="8129863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2584" tIns="41292" rIns="82584" bIns="41292">
            <a:spAutoFit/>
          </a:bodyPr>
          <a:lstStyle/>
          <a:p>
            <a:pPr defTabSz="827088" eaLnBrk="0" hangingPunct="0"/>
            <a:r>
              <a:rPr lang="it-IT" sz="2400" dirty="0">
                <a:solidFill>
                  <a:srgbClr val="000099"/>
                </a:solidFill>
              </a:rPr>
              <a:t>The </a:t>
            </a:r>
            <a:r>
              <a:rPr lang="it-IT" sz="2400" dirty="0" err="1" smtClean="0">
                <a:solidFill>
                  <a:srgbClr val="000099"/>
                </a:solidFill>
              </a:rPr>
              <a:t>pioneering</a:t>
            </a:r>
            <a:r>
              <a:rPr lang="it-IT" sz="2400" dirty="0" smtClean="0">
                <a:solidFill>
                  <a:srgbClr val="000099"/>
                </a:solidFill>
              </a:rPr>
              <a:t> stage</a:t>
            </a:r>
            <a:endParaRPr lang="it-IT" sz="2400" dirty="0">
              <a:solidFill>
                <a:srgbClr val="000099"/>
              </a:solidFill>
            </a:endParaRPr>
          </a:p>
        </p:txBody>
      </p:sp>
      <p:sp>
        <p:nvSpPr>
          <p:cNvPr id="7" name="Segnaposto numero diapositiva 4"/>
          <p:cNvSpPr txBox="1">
            <a:spLocks/>
          </p:cNvSpPr>
          <p:nvPr/>
        </p:nvSpPr>
        <p:spPr>
          <a:xfrm>
            <a:off x="9076307" y="6381328"/>
            <a:ext cx="557213" cy="365125"/>
          </a:xfrm>
          <a:prstGeom prst="rect">
            <a:avLst/>
          </a:prstGeom>
        </p:spPr>
        <p:txBody>
          <a:bodyPr lIns="107287" tIns="53643" rIns="107287" bIns="53643"/>
          <a:lstStyle/>
          <a:p>
            <a:pPr algn="r" defTabSz="1072866" fontAlgn="auto">
              <a:spcBef>
                <a:spcPts val="0"/>
              </a:spcBef>
              <a:spcAft>
                <a:spcPts val="0"/>
              </a:spcAft>
              <a:defRPr/>
            </a:pPr>
            <a:fld id="{BE0B9A1A-85C1-4544-80DF-DF1ED4AB266B}" type="slidenum">
              <a:rPr lang="it-IT" sz="1400" smtClean="0">
                <a:solidFill>
                  <a:srgbClr val="A8A9AD"/>
                </a:solidFill>
                <a:latin typeface="+mn-lt"/>
              </a:rPr>
              <a:pPr algn="r" defTabSz="1072866" fontAlgn="auto">
                <a:spcBef>
                  <a:spcPts val="0"/>
                </a:spcBef>
                <a:spcAft>
                  <a:spcPts val="0"/>
                </a:spcAft>
                <a:defRPr/>
              </a:pPr>
              <a:t>45</a:t>
            </a:fld>
            <a:endParaRPr lang="it-IT" sz="1400" dirty="0">
              <a:solidFill>
                <a:srgbClr val="A8A9AD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062" name="Picture 46" descr="pozzi_prof_min50"/>
          <p:cNvPicPr>
            <a:picLocks noChangeAspect="1" noChangeArrowheads="1"/>
          </p:cNvPicPr>
          <p:nvPr/>
        </p:nvPicPr>
        <p:blipFill>
          <a:blip r:embed="rId3" cstate="print"/>
          <a:srcRect t="23323" b="17493"/>
          <a:stretch>
            <a:fillRect/>
          </a:stretch>
        </p:blipFill>
        <p:spPr bwMode="auto">
          <a:xfrm>
            <a:off x="515752" y="4090630"/>
            <a:ext cx="4963316" cy="2289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4063" name="Picture 47" descr="pozzi_prof_min55"/>
          <p:cNvPicPr>
            <a:picLocks noChangeAspect="1" noChangeArrowheads="1"/>
          </p:cNvPicPr>
          <p:nvPr/>
        </p:nvPicPr>
        <p:blipFill>
          <a:blip r:embed="rId4" cstate="print"/>
          <a:srcRect t="23323" b="17493"/>
          <a:stretch>
            <a:fillRect/>
          </a:stretch>
        </p:blipFill>
        <p:spPr bwMode="auto">
          <a:xfrm>
            <a:off x="511331" y="4086257"/>
            <a:ext cx="4963316" cy="228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4064" name="Picture 48" descr="pozzi_prof_min60"/>
          <p:cNvPicPr>
            <a:picLocks noChangeAspect="1" noChangeArrowheads="1"/>
          </p:cNvPicPr>
          <p:nvPr/>
        </p:nvPicPr>
        <p:blipFill>
          <a:blip r:embed="rId5" cstate="print"/>
          <a:srcRect t="23323" b="17493"/>
          <a:stretch>
            <a:fillRect/>
          </a:stretch>
        </p:blipFill>
        <p:spPr bwMode="auto">
          <a:xfrm>
            <a:off x="509858" y="4086257"/>
            <a:ext cx="4963316" cy="228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4065" name="Picture 49" descr="pozzi_prof_min65"/>
          <p:cNvPicPr>
            <a:picLocks noChangeAspect="1" noChangeArrowheads="1"/>
          </p:cNvPicPr>
          <p:nvPr/>
        </p:nvPicPr>
        <p:blipFill>
          <a:blip r:embed="rId6" cstate="print"/>
          <a:srcRect t="23323" b="17493"/>
          <a:stretch>
            <a:fillRect/>
          </a:stretch>
        </p:blipFill>
        <p:spPr bwMode="auto">
          <a:xfrm>
            <a:off x="511331" y="4086257"/>
            <a:ext cx="4963316" cy="228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4066" name="Picture 50" descr="pozzi_prof_min70"/>
          <p:cNvPicPr>
            <a:picLocks noChangeAspect="1" noChangeArrowheads="1"/>
          </p:cNvPicPr>
          <p:nvPr/>
        </p:nvPicPr>
        <p:blipFill>
          <a:blip r:embed="rId7" cstate="print"/>
          <a:srcRect t="23323" b="17493"/>
          <a:stretch>
            <a:fillRect/>
          </a:stretch>
        </p:blipFill>
        <p:spPr bwMode="auto">
          <a:xfrm>
            <a:off x="511331" y="4086257"/>
            <a:ext cx="4963316" cy="228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4067" name="Picture 51" descr="pozzi_prof_min75"/>
          <p:cNvPicPr>
            <a:picLocks noChangeAspect="1" noChangeArrowheads="1"/>
          </p:cNvPicPr>
          <p:nvPr/>
        </p:nvPicPr>
        <p:blipFill>
          <a:blip r:embed="rId8" cstate="print"/>
          <a:srcRect t="23323" b="17493"/>
          <a:stretch>
            <a:fillRect/>
          </a:stretch>
        </p:blipFill>
        <p:spPr bwMode="auto">
          <a:xfrm>
            <a:off x="509858" y="4086257"/>
            <a:ext cx="4963316" cy="228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4068" name="Picture 52" descr="pozzi_prof_min85"/>
          <p:cNvPicPr>
            <a:picLocks noChangeAspect="1" noChangeArrowheads="1"/>
          </p:cNvPicPr>
          <p:nvPr/>
        </p:nvPicPr>
        <p:blipFill>
          <a:blip r:embed="rId9" cstate="print"/>
          <a:srcRect t="23323" b="17493"/>
          <a:stretch>
            <a:fillRect/>
          </a:stretch>
        </p:blipFill>
        <p:spPr bwMode="auto">
          <a:xfrm>
            <a:off x="511331" y="4086257"/>
            <a:ext cx="4963316" cy="228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4069" name="Picture 53" descr="pozzi_prof_min90"/>
          <p:cNvPicPr>
            <a:picLocks noChangeAspect="1" noChangeArrowheads="1"/>
          </p:cNvPicPr>
          <p:nvPr/>
        </p:nvPicPr>
        <p:blipFill>
          <a:blip r:embed="rId10" cstate="print"/>
          <a:srcRect t="23323" b="17493"/>
          <a:stretch>
            <a:fillRect/>
          </a:stretch>
        </p:blipFill>
        <p:spPr bwMode="auto">
          <a:xfrm>
            <a:off x="511331" y="4086257"/>
            <a:ext cx="4963316" cy="228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4070" name="Picture 54" descr="pozzi_prof_min80"/>
          <p:cNvPicPr>
            <a:picLocks noChangeAspect="1" noChangeArrowheads="1"/>
          </p:cNvPicPr>
          <p:nvPr/>
        </p:nvPicPr>
        <p:blipFill>
          <a:blip r:embed="rId11" cstate="print"/>
          <a:srcRect t="23323" b="17493"/>
          <a:stretch>
            <a:fillRect/>
          </a:stretch>
        </p:blipFill>
        <p:spPr bwMode="auto">
          <a:xfrm>
            <a:off x="511331" y="4086257"/>
            <a:ext cx="4963316" cy="228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4071" name="Picture 55" descr="pozzi_prof_min95"/>
          <p:cNvPicPr>
            <a:picLocks noChangeAspect="1" noChangeArrowheads="1"/>
          </p:cNvPicPr>
          <p:nvPr/>
        </p:nvPicPr>
        <p:blipFill>
          <a:blip r:embed="rId12" cstate="print"/>
          <a:srcRect t="23323" b="17493"/>
          <a:stretch>
            <a:fillRect/>
          </a:stretch>
        </p:blipFill>
        <p:spPr bwMode="auto">
          <a:xfrm>
            <a:off x="511331" y="4086257"/>
            <a:ext cx="4963316" cy="228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4072" name="Picture 56" descr="pozzi_prof_min2000"/>
          <p:cNvPicPr>
            <a:picLocks noChangeAspect="1" noChangeArrowheads="1"/>
          </p:cNvPicPr>
          <p:nvPr/>
        </p:nvPicPr>
        <p:blipFill>
          <a:blip r:embed="rId13" cstate="print"/>
          <a:srcRect t="23323" b="17493"/>
          <a:stretch>
            <a:fillRect/>
          </a:stretch>
        </p:blipFill>
        <p:spPr bwMode="auto">
          <a:xfrm>
            <a:off x="511331" y="4086257"/>
            <a:ext cx="4963316" cy="228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4073" name="Picture 57" descr="pozzi_prof_min2005"/>
          <p:cNvPicPr>
            <a:picLocks noChangeAspect="1" noChangeArrowheads="1"/>
          </p:cNvPicPr>
          <p:nvPr/>
        </p:nvPicPr>
        <p:blipFill>
          <a:blip r:embed="rId14" cstate="print"/>
          <a:srcRect t="23323" b="17493"/>
          <a:stretch>
            <a:fillRect/>
          </a:stretch>
        </p:blipFill>
        <p:spPr bwMode="auto">
          <a:xfrm>
            <a:off x="511331" y="4086257"/>
            <a:ext cx="4963316" cy="228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4020" name="Picture 4" descr="pozzi_romagnoli_anno_manif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3759320" y="543548"/>
            <a:ext cx="5234471" cy="4032318"/>
          </a:xfrm>
          <a:prstGeom prst="rect">
            <a:avLst/>
          </a:prstGeom>
          <a:noFill/>
        </p:spPr>
      </p:pic>
      <p:pic>
        <p:nvPicPr>
          <p:cNvPr id="214021" name="Picture 5" descr="pozzi_romagnoli_anno_min50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3759320" y="543548"/>
            <a:ext cx="5234471" cy="4032318"/>
          </a:xfrm>
          <a:prstGeom prst="rect">
            <a:avLst/>
          </a:prstGeom>
          <a:noFill/>
        </p:spPr>
      </p:pic>
      <p:pic>
        <p:nvPicPr>
          <p:cNvPr id="214022" name="Picture 6" descr="pozzi_romagnoli_anno_min55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3759320" y="543548"/>
            <a:ext cx="5234471" cy="4032318"/>
          </a:xfrm>
          <a:prstGeom prst="rect">
            <a:avLst/>
          </a:prstGeom>
          <a:noFill/>
        </p:spPr>
      </p:pic>
      <p:pic>
        <p:nvPicPr>
          <p:cNvPr id="214023" name="Picture 7" descr="pozzi_romagnoli_anno_min60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3759320" y="543548"/>
            <a:ext cx="5234471" cy="4032318"/>
          </a:xfrm>
          <a:prstGeom prst="rect">
            <a:avLst/>
          </a:prstGeom>
          <a:noFill/>
        </p:spPr>
      </p:pic>
      <p:pic>
        <p:nvPicPr>
          <p:cNvPr id="214024" name="Picture 8" descr="pozzi_romagnoli_anno_min65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3759320" y="543548"/>
            <a:ext cx="5234471" cy="4032318"/>
          </a:xfrm>
          <a:prstGeom prst="rect">
            <a:avLst/>
          </a:prstGeom>
          <a:noFill/>
        </p:spPr>
      </p:pic>
      <p:pic>
        <p:nvPicPr>
          <p:cNvPr id="214025" name="Picture 9" descr="pozzi_romagnoli_anno_min70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3759320" y="543548"/>
            <a:ext cx="5234471" cy="4032318"/>
          </a:xfrm>
          <a:prstGeom prst="rect">
            <a:avLst/>
          </a:prstGeom>
          <a:noFill/>
        </p:spPr>
      </p:pic>
      <p:pic>
        <p:nvPicPr>
          <p:cNvPr id="214026" name="Picture 10" descr="pozzi_romagnoli_anno_min75"/>
          <p:cNvPicPr>
            <a:picLocks noChangeAspect="1" noChangeArrowheads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3759320" y="543548"/>
            <a:ext cx="5234471" cy="4032318"/>
          </a:xfrm>
          <a:prstGeom prst="rect">
            <a:avLst/>
          </a:prstGeom>
          <a:noFill/>
        </p:spPr>
      </p:pic>
      <p:pic>
        <p:nvPicPr>
          <p:cNvPr id="214027" name="Picture 11" descr="pozzi_romagnoli_anno_min80"/>
          <p:cNvPicPr>
            <a:picLocks noChangeAspect="1" noChangeArrowheads="1"/>
          </p:cNvPicPr>
          <p:nvPr/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3759320" y="543548"/>
            <a:ext cx="5234471" cy="4032318"/>
          </a:xfrm>
          <a:prstGeom prst="rect">
            <a:avLst/>
          </a:prstGeom>
          <a:noFill/>
        </p:spPr>
      </p:pic>
      <p:pic>
        <p:nvPicPr>
          <p:cNvPr id="214028" name="Picture 12" descr="pozzi_romagnoli_anno_min85"/>
          <p:cNvPicPr>
            <a:picLocks noChangeAspect="1" noChangeArrowheads="1"/>
          </p:cNvPicPr>
          <p:nvPr/>
        </p:nvPicPr>
        <p:blipFill>
          <a:blip r:embed="rId23" cstate="print"/>
          <a:srcRect/>
          <a:stretch>
            <a:fillRect/>
          </a:stretch>
        </p:blipFill>
        <p:spPr bwMode="auto">
          <a:xfrm>
            <a:off x="3759320" y="543548"/>
            <a:ext cx="5234471" cy="4032318"/>
          </a:xfrm>
          <a:prstGeom prst="rect">
            <a:avLst/>
          </a:prstGeom>
          <a:noFill/>
        </p:spPr>
      </p:pic>
      <p:pic>
        <p:nvPicPr>
          <p:cNvPr id="214029" name="Picture 13" descr="pozzi_romagnoli_anno_min90"/>
          <p:cNvPicPr>
            <a:picLocks noChangeAspect="1" noChangeArrowheads="1"/>
          </p:cNvPicPr>
          <p:nvPr/>
        </p:nvPicPr>
        <p:blipFill>
          <a:blip r:embed="rId24" cstate="print"/>
          <a:srcRect/>
          <a:stretch>
            <a:fillRect/>
          </a:stretch>
        </p:blipFill>
        <p:spPr bwMode="auto">
          <a:xfrm>
            <a:off x="3759320" y="543548"/>
            <a:ext cx="5234471" cy="4032318"/>
          </a:xfrm>
          <a:prstGeom prst="rect">
            <a:avLst/>
          </a:prstGeom>
          <a:noFill/>
        </p:spPr>
      </p:pic>
      <p:pic>
        <p:nvPicPr>
          <p:cNvPr id="214030" name="Picture 14" descr="pozzi_romagnoli_anno_min95"/>
          <p:cNvPicPr>
            <a:picLocks noChangeAspect="1" noChangeArrowheads="1"/>
          </p:cNvPicPr>
          <p:nvPr/>
        </p:nvPicPr>
        <p:blipFill>
          <a:blip r:embed="rId25" cstate="print"/>
          <a:srcRect/>
          <a:stretch>
            <a:fillRect/>
          </a:stretch>
        </p:blipFill>
        <p:spPr bwMode="auto">
          <a:xfrm>
            <a:off x="3759320" y="543548"/>
            <a:ext cx="5234471" cy="4032318"/>
          </a:xfrm>
          <a:prstGeom prst="rect">
            <a:avLst/>
          </a:prstGeom>
          <a:noFill/>
        </p:spPr>
      </p:pic>
      <p:pic>
        <p:nvPicPr>
          <p:cNvPr id="214031" name="Picture 15" descr="pozzi_romagnoli_anno_min2000"/>
          <p:cNvPicPr>
            <a:picLocks noChangeAspect="1" noChangeArrowheads="1"/>
          </p:cNvPicPr>
          <p:nvPr/>
        </p:nvPicPr>
        <p:blipFill>
          <a:blip r:embed="rId26" cstate="print"/>
          <a:srcRect/>
          <a:stretch>
            <a:fillRect/>
          </a:stretch>
        </p:blipFill>
        <p:spPr bwMode="auto">
          <a:xfrm>
            <a:off x="3759320" y="543548"/>
            <a:ext cx="5234471" cy="4032318"/>
          </a:xfrm>
          <a:prstGeom prst="rect">
            <a:avLst/>
          </a:prstGeom>
          <a:noFill/>
        </p:spPr>
      </p:pic>
      <p:pic>
        <p:nvPicPr>
          <p:cNvPr id="214032" name="Picture 16" descr="pozzi_romagnoli_anno_min2005"/>
          <p:cNvPicPr>
            <a:picLocks noChangeAspect="1" noChangeArrowheads="1"/>
          </p:cNvPicPr>
          <p:nvPr/>
        </p:nvPicPr>
        <p:blipFill>
          <a:blip r:embed="rId27" cstate="print"/>
          <a:srcRect/>
          <a:stretch>
            <a:fillRect/>
          </a:stretch>
        </p:blipFill>
        <p:spPr bwMode="auto">
          <a:xfrm>
            <a:off x="3759320" y="543548"/>
            <a:ext cx="5234471" cy="4032318"/>
          </a:xfrm>
          <a:prstGeom prst="rect">
            <a:avLst/>
          </a:prstGeom>
          <a:noFill/>
        </p:spPr>
      </p:pic>
      <p:pic>
        <p:nvPicPr>
          <p:cNvPr id="214033" name="Picture 17" descr="pozzi_romagnoli_anno_fino_ad_oggi"/>
          <p:cNvPicPr>
            <a:picLocks noChangeAspect="1" noChangeArrowheads="1"/>
          </p:cNvPicPr>
          <p:nvPr/>
        </p:nvPicPr>
        <p:blipFill>
          <a:blip r:embed="rId28" cstate="print"/>
          <a:srcRect/>
          <a:stretch>
            <a:fillRect/>
          </a:stretch>
        </p:blipFill>
        <p:spPr bwMode="auto">
          <a:xfrm>
            <a:off x="3759320" y="543548"/>
            <a:ext cx="5234471" cy="4032318"/>
          </a:xfrm>
          <a:prstGeom prst="rect">
            <a:avLst/>
          </a:prstGeom>
          <a:noFill/>
        </p:spPr>
      </p:pic>
      <p:sp>
        <p:nvSpPr>
          <p:cNvPr id="214048" name="Text Box 32"/>
          <p:cNvSpPr txBox="1">
            <a:spLocks noChangeArrowheads="1"/>
          </p:cNvSpPr>
          <p:nvPr/>
        </p:nvSpPr>
        <p:spPr bwMode="auto">
          <a:xfrm>
            <a:off x="7670462" y="807319"/>
            <a:ext cx="1114094" cy="379583"/>
          </a:xfrm>
          <a:prstGeom prst="rect">
            <a:avLst/>
          </a:prstGeom>
          <a:solidFill>
            <a:schemeClr val="bg1"/>
          </a:solidFill>
          <a:ln w="12700">
            <a:solidFill>
              <a:srgbClr val="000000"/>
            </a:solidFill>
            <a:miter lim="800000"/>
            <a:headEnd/>
            <a:tailEnd/>
          </a:ln>
          <a:effectLst>
            <a:outerShdw dist="35921" dir="2700000" algn="ctr" rotWithShape="0">
              <a:srgbClr val="000000">
                <a:alpha val="50000"/>
              </a:srgbClr>
            </a:outerShdw>
          </a:effectLst>
        </p:spPr>
        <p:txBody>
          <a:bodyPr lIns="50796" tIns="50796" rIns="91433" bIns="50796">
            <a:spAutoFit/>
          </a:bodyPr>
          <a:lstStyle/>
          <a:p>
            <a:pPr algn="ctr" defTabSz="914315">
              <a:spcBef>
                <a:spcPct val="50000"/>
              </a:spcBef>
            </a:pPr>
            <a:r>
              <a:rPr lang="it-IT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1900</a:t>
            </a:r>
          </a:p>
        </p:txBody>
      </p:sp>
      <p:sp>
        <p:nvSpPr>
          <p:cNvPr id="214049" name="Text Box 33"/>
          <p:cNvSpPr txBox="1">
            <a:spLocks noChangeArrowheads="1"/>
          </p:cNvSpPr>
          <p:nvPr/>
        </p:nvSpPr>
        <p:spPr bwMode="auto">
          <a:xfrm>
            <a:off x="7668989" y="805863"/>
            <a:ext cx="1114094" cy="379583"/>
          </a:xfrm>
          <a:prstGeom prst="rect">
            <a:avLst/>
          </a:prstGeom>
          <a:solidFill>
            <a:schemeClr val="bg1"/>
          </a:solidFill>
          <a:ln w="12700">
            <a:solidFill>
              <a:srgbClr val="000000"/>
            </a:solidFill>
            <a:miter lim="800000"/>
            <a:headEnd/>
            <a:tailEnd/>
          </a:ln>
          <a:effectLst>
            <a:outerShdw dist="35921" dir="2700000" algn="ctr" rotWithShape="0">
              <a:srgbClr val="000000">
                <a:alpha val="50000"/>
              </a:srgbClr>
            </a:outerShdw>
          </a:effectLst>
        </p:spPr>
        <p:txBody>
          <a:bodyPr lIns="50796" tIns="50796" rIns="91433" bIns="50796">
            <a:spAutoFit/>
          </a:bodyPr>
          <a:lstStyle/>
          <a:p>
            <a:pPr algn="ctr" defTabSz="914315">
              <a:spcBef>
                <a:spcPct val="50000"/>
              </a:spcBef>
            </a:pPr>
            <a:r>
              <a:rPr lang="it-IT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1950</a:t>
            </a:r>
          </a:p>
        </p:txBody>
      </p:sp>
      <p:sp>
        <p:nvSpPr>
          <p:cNvPr id="214050" name="Text Box 34"/>
          <p:cNvSpPr txBox="1">
            <a:spLocks noChangeArrowheads="1"/>
          </p:cNvSpPr>
          <p:nvPr/>
        </p:nvSpPr>
        <p:spPr bwMode="auto">
          <a:xfrm>
            <a:off x="7668989" y="804406"/>
            <a:ext cx="1114094" cy="379583"/>
          </a:xfrm>
          <a:prstGeom prst="rect">
            <a:avLst/>
          </a:prstGeom>
          <a:solidFill>
            <a:schemeClr val="bg1"/>
          </a:solidFill>
          <a:ln w="12700">
            <a:solidFill>
              <a:srgbClr val="000000"/>
            </a:solidFill>
            <a:miter lim="800000"/>
            <a:headEnd/>
            <a:tailEnd/>
          </a:ln>
          <a:effectLst>
            <a:outerShdw dist="35921" dir="2700000" algn="ctr" rotWithShape="0">
              <a:srgbClr val="000000">
                <a:alpha val="50000"/>
              </a:srgbClr>
            </a:outerShdw>
          </a:effectLst>
        </p:spPr>
        <p:txBody>
          <a:bodyPr lIns="50796" tIns="50796" rIns="91433" bIns="50796">
            <a:spAutoFit/>
          </a:bodyPr>
          <a:lstStyle/>
          <a:p>
            <a:pPr algn="ctr" defTabSz="914315">
              <a:spcBef>
                <a:spcPct val="50000"/>
              </a:spcBef>
            </a:pPr>
            <a:r>
              <a:rPr lang="it-IT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1955</a:t>
            </a:r>
          </a:p>
        </p:txBody>
      </p:sp>
      <p:sp>
        <p:nvSpPr>
          <p:cNvPr id="214051" name="Text Box 35"/>
          <p:cNvSpPr txBox="1">
            <a:spLocks noChangeArrowheads="1"/>
          </p:cNvSpPr>
          <p:nvPr/>
        </p:nvSpPr>
        <p:spPr bwMode="auto">
          <a:xfrm>
            <a:off x="7667516" y="807319"/>
            <a:ext cx="1114094" cy="379583"/>
          </a:xfrm>
          <a:prstGeom prst="rect">
            <a:avLst/>
          </a:prstGeom>
          <a:solidFill>
            <a:schemeClr val="bg1"/>
          </a:solidFill>
          <a:ln w="12700">
            <a:solidFill>
              <a:srgbClr val="000000"/>
            </a:solidFill>
            <a:miter lim="800000"/>
            <a:headEnd/>
            <a:tailEnd/>
          </a:ln>
          <a:effectLst>
            <a:outerShdw dist="35921" dir="2700000" algn="ctr" rotWithShape="0">
              <a:srgbClr val="000000">
                <a:alpha val="50000"/>
              </a:srgbClr>
            </a:outerShdw>
          </a:effectLst>
        </p:spPr>
        <p:txBody>
          <a:bodyPr lIns="50796" tIns="50796" rIns="91433" bIns="50796">
            <a:spAutoFit/>
          </a:bodyPr>
          <a:lstStyle/>
          <a:p>
            <a:pPr algn="ctr" defTabSz="914315">
              <a:spcBef>
                <a:spcPct val="50000"/>
              </a:spcBef>
            </a:pPr>
            <a:r>
              <a:rPr lang="it-IT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1960</a:t>
            </a:r>
          </a:p>
        </p:txBody>
      </p:sp>
      <p:sp>
        <p:nvSpPr>
          <p:cNvPr id="214052" name="Text Box 36"/>
          <p:cNvSpPr txBox="1">
            <a:spLocks noChangeArrowheads="1"/>
          </p:cNvSpPr>
          <p:nvPr/>
        </p:nvSpPr>
        <p:spPr bwMode="auto">
          <a:xfrm>
            <a:off x="7670462" y="805863"/>
            <a:ext cx="1114094" cy="379583"/>
          </a:xfrm>
          <a:prstGeom prst="rect">
            <a:avLst/>
          </a:prstGeom>
          <a:solidFill>
            <a:schemeClr val="bg1"/>
          </a:solidFill>
          <a:ln w="12700">
            <a:solidFill>
              <a:srgbClr val="000000"/>
            </a:solidFill>
            <a:miter lim="800000"/>
            <a:headEnd/>
            <a:tailEnd/>
          </a:ln>
          <a:effectLst>
            <a:outerShdw dist="35921" dir="2700000" algn="ctr" rotWithShape="0">
              <a:srgbClr val="000000">
                <a:alpha val="50000"/>
              </a:srgbClr>
            </a:outerShdw>
          </a:effectLst>
        </p:spPr>
        <p:txBody>
          <a:bodyPr lIns="50796" tIns="50796" rIns="91433" bIns="50796">
            <a:spAutoFit/>
          </a:bodyPr>
          <a:lstStyle/>
          <a:p>
            <a:pPr algn="ctr" defTabSz="914315">
              <a:spcBef>
                <a:spcPct val="50000"/>
              </a:spcBef>
            </a:pPr>
            <a:r>
              <a:rPr lang="it-IT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1965</a:t>
            </a:r>
          </a:p>
        </p:txBody>
      </p:sp>
      <p:sp>
        <p:nvSpPr>
          <p:cNvPr id="214053" name="Text Box 37"/>
          <p:cNvSpPr txBox="1">
            <a:spLocks noChangeArrowheads="1"/>
          </p:cNvSpPr>
          <p:nvPr/>
        </p:nvSpPr>
        <p:spPr bwMode="auto">
          <a:xfrm>
            <a:off x="7671937" y="804406"/>
            <a:ext cx="1114094" cy="379583"/>
          </a:xfrm>
          <a:prstGeom prst="rect">
            <a:avLst/>
          </a:prstGeom>
          <a:solidFill>
            <a:schemeClr val="bg1"/>
          </a:solidFill>
          <a:ln w="12700">
            <a:solidFill>
              <a:srgbClr val="000000"/>
            </a:solidFill>
            <a:miter lim="800000"/>
            <a:headEnd/>
            <a:tailEnd/>
          </a:ln>
          <a:effectLst>
            <a:outerShdw dist="35921" dir="2700000" algn="ctr" rotWithShape="0">
              <a:srgbClr val="000000">
                <a:alpha val="50000"/>
              </a:srgbClr>
            </a:outerShdw>
          </a:effectLst>
        </p:spPr>
        <p:txBody>
          <a:bodyPr lIns="50796" tIns="50796" rIns="91433" bIns="50796">
            <a:spAutoFit/>
          </a:bodyPr>
          <a:lstStyle/>
          <a:p>
            <a:pPr algn="ctr" defTabSz="914315">
              <a:spcBef>
                <a:spcPct val="50000"/>
              </a:spcBef>
            </a:pPr>
            <a:r>
              <a:rPr lang="it-IT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1970</a:t>
            </a:r>
          </a:p>
        </p:txBody>
      </p:sp>
      <p:sp>
        <p:nvSpPr>
          <p:cNvPr id="214054" name="Text Box 38"/>
          <p:cNvSpPr txBox="1">
            <a:spLocks noChangeArrowheads="1"/>
          </p:cNvSpPr>
          <p:nvPr/>
        </p:nvSpPr>
        <p:spPr bwMode="auto">
          <a:xfrm>
            <a:off x="7673410" y="802948"/>
            <a:ext cx="1114094" cy="379583"/>
          </a:xfrm>
          <a:prstGeom prst="rect">
            <a:avLst/>
          </a:prstGeom>
          <a:solidFill>
            <a:schemeClr val="bg1"/>
          </a:solidFill>
          <a:ln w="12700">
            <a:solidFill>
              <a:srgbClr val="000000"/>
            </a:solidFill>
            <a:miter lim="800000"/>
            <a:headEnd/>
            <a:tailEnd/>
          </a:ln>
          <a:effectLst>
            <a:outerShdw dist="35921" dir="2700000" algn="ctr" rotWithShape="0">
              <a:srgbClr val="000000">
                <a:alpha val="50000"/>
              </a:srgbClr>
            </a:outerShdw>
          </a:effectLst>
        </p:spPr>
        <p:txBody>
          <a:bodyPr lIns="50796" tIns="50796" rIns="91433" bIns="50796">
            <a:spAutoFit/>
          </a:bodyPr>
          <a:lstStyle/>
          <a:p>
            <a:pPr algn="ctr" defTabSz="914315">
              <a:spcBef>
                <a:spcPct val="50000"/>
              </a:spcBef>
            </a:pPr>
            <a:r>
              <a:rPr lang="it-IT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1975</a:t>
            </a:r>
          </a:p>
        </p:txBody>
      </p:sp>
      <p:sp>
        <p:nvSpPr>
          <p:cNvPr id="214055" name="Text Box 39"/>
          <p:cNvSpPr txBox="1">
            <a:spLocks noChangeArrowheads="1"/>
          </p:cNvSpPr>
          <p:nvPr/>
        </p:nvSpPr>
        <p:spPr bwMode="auto">
          <a:xfrm>
            <a:off x="7670462" y="805863"/>
            <a:ext cx="1114094" cy="379583"/>
          </a:xfrm>
          <a:prstGeom prst="rect">
            <a:avLst/>
          </a:prstGeom>
          <a:solidFill>
            <a:schemeClr val="bg1"/>
          </a:solidFill>
          <a:ln w="12700">
            <a:solidFill>
              <a:srgbClr val="000000"/>
            </a:solidFill>
            <a:miter lim="800000"/>
            <a:headEnd/>
            <a:tailEnd/>
          </a:ln>
          <a:effectLst>
            <a:outerShdw dist="35921" dir="2700000" algn="ctr" rotWithShape="0">
              <a:srgbClr val="000000">
                <a:alpha val="50000"/>
              </a:srgbClr>
            </a:outerShdw>
          </a:effectLst>
        </p:spPr>
        <p:txBody>
          <a:bodyPr lIns="50796" tIns="50796" rIns="91433" bIns="50796">
            <a:spAutoFit/>
          </a:bodyPr>
          <a:lstStyle/>
          <a:p>
            <a:pPr algn="ctr" defTabSz="914315">
              <a:spcBef>
                <a:spcPct val="50000"/>
              </a:spcBef>
            </a:pPr>
            <a:r>
              <a:rPr lang="it-IT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1980</a:t>
            </a:r>
          </a:p>
        </p:txBody>
      </p:sp>
      <p:sp>
        <p:nvSpPr>
          <p:cNvPr id="214056" name="Text Box 40"/>
          <p:cNvSpPr txBox="1">
            <a:spLocks noChangeArrowheads="1"/>
          </p:cNvSpPr>
          <p:nvPr/>
        </p:nvSpPr>
        <p:spPr bwMode="auto">
          <a:xfrm>
            <a:off x="7671937" y="805863"/>
            <a:ext cx="1114094" cy="379583"/>
          </a:xfrm>
          <a:prstGeom prst="rect">
            <a:avLst/>
          </a:prstGeom>
          <a:solidFill>
            <a:schemeClr val="bg1"/>
          </a:solidFill>
          <a:ln w="12700">
            <a:solidFill>
              <a:srgbClr val="000000"/>
            </a:solidFill>
            <a:miter lim="800000"/>
            <a:headEnd/>
            <a:tailEnd/>
          </a:ln>
          <a:effectLst>
            <a:outerShdw dist="35921" dir="2700000" algn="ctr" rotWithShape="0">
              <a:srgbClr val="000000">
                <a:alpha val="50000"/>
              </a:srgbClr>
            </a:outerShdw>
          </a:effectLst>
        </p:spPr>
        <p:txBody>
          <a:bodyPr lIns="50796" tIns="50796" rIns="91433" bIns="50796">
            <a:spAutoFit/>
          </a:bodyPr>
          <a:lstStyle/>
          <a:p>
            <a:pPr algn="ctr" defTabSz="914315">
              <a:spcBef>
                <a:spcPct val="50000"/>
              </a:spcBef>
            </a:pPr>
            <a:r>
              <a:rPr lang="it-IT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1985</a:t>
            </a:r>
          </a:p>
        </p:txBody>
      </p:sp>
      <p:sp>
        <p:nvSpPr>
          <p:cNvPr id="214057" name="Text Box 41"/>
          <p:cNvSpPr txBox="1">
            <a:spLocks noChangeArrowheads="1"/>
          </p:cNvSpPr>
          <p:nvPr/>
        </p:nvSpPr>
        <p:spPr bwMode="auto">
          <a:xfrm>
            <a:off x="7673410" y="802948"/>
            <a:ext cx="1114094" cy="379583"/>
          </a:xfrm>
          <a:prstGeom prst="rect">
            <a:avLst/>
          </a:prstGeom>
          <a:solidFill>
            <a:schemeClr val="bg1"/>
          </a:solidFill>
          <a:ln w="12700">
            <a:solidFill>
              <a:srgbClr val="000000"/>
            </a:solidFill>
            <a:miter lim="800000"/>
            <a:headEnd/>
            <a:tailEnd/>
          </a:ln>
          <a:effectLst>
            <a:outerShdw dist="35921" dir="2700000" algn="ctr" rotWithShape="0">
              <a:srgbClr val="000000">
                <a:alpha val="50000"/>
              </a:srgbClr>
            </a:outerShdw>
          </a:effectLst>
        </p:spPr>
        <p:txBody>
          <a:bodyPr lIns="50796" tIns="50796" rIns="91433" bIns="50796">
            <a:spAutoFit/>
          </a:bodyPr>
          <a:lstStyle/>
          <a:p>
            <a:pPr algn="ctr" defTabSz="914315">
              <a:spcBef>
                <a:spcPct val="50000"/>
              </a:spcBef>
            </a:pPr>
            <a:r>
              <a:rPr lang="it-IT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1990</a:t>
            </a:r>
          </a:p>
        </p:txBody>
      </p:sp>
      <p:sp>
        <p:nvSpPr>
          <p:cNvPr id="214058" name="Text Box 42"/>
          <p:cNvSpPr txBox="1">
            <a:spLocks noChangeArrowheads="1"/>
          </p:cNvSpPr>
          <p:nvPr/>
        </p:nvSpPr>
        <p:spPr bwMode="auto">
          <a:xfrm>
            <a:off x="7671937" y="801491"/>
            <a:ext cx="1114094" cy="379583"/>
          </a:xfrm>
          <a:prstGeom prst="rect">
            <a:avLst/>
          </a:prstGeom>
          <a:solidFill>
            <a:schemeClr val="bg1"/>
          </a:solidFill>
          <a:ln w="12700">
            <a:solidFill>
              <a:srgbClr val="000000"/>
            </a:solidFill>
            <a:miter lim="800000"/>
            <a:headEnd/>
            <a:tailEnd/>
          </a:ln>
          <a:effectLst>
            <a:outerShdw dist="35921" dir="2700000" algn="ctr" rotWithShape="0">
              <a:srgbClr val="000000">
                <a:alpha val="50000"/>
              </a:srgbClr>
            </a:outerShdw>
          </a:effectLst>
        </p:spPr>
        <p:txBody>
          <a:bodyPr lIns="50796" tIns="50796" rIns="91433" bIns="50796">
            <a:spAutoFit/>
          </a:bodyPr>
          <a:lstStyle/>
          <a:p>
            <a:pPr algn="ctr" defTabSz="914315">
              <a:spcBef>
                <a:spcPct val="50000"/>
              </a:spcBef>
            </a:pPr>
            <a:r>
              <a:rPr lang="it-IT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1995</a:t>
            </a:r>
          </a:p>
        </p:txBody>
      </p:sp>
      <p:sp>
        <p:nvSpPr>
          <p:cNvPr id="214059" name="Text Box 43"/>
          <p:cNvSpPr txBox="1">
            <a:spLocks noChangeArrowheads="1"/>
          </p:cNvSpPr>
          <p:nvPr/>
        </p:nvSpPr>
        <p:spPr bwMode="auto">
          <a:xfrm>
            <a:off x="7673410" y="802948"/>
            <a:ext cx="1114094" cy="379583"/>
          </a:xfrm>
          <a:prstGeom prst="rect">
            <a:avLst/>
          </a:prstGeom>
          <a:solidFill>
            <a:schemeClr val="bg1"/>
          </a:solidFill>
          <a:ln w="12700">
            <a:solidFill>
              <a:srgbClr val="000000"/>
            </a:solidFill>
            <a:miter lim="800000"/>
            <a:headEnd/>
            <a:tailEnd/>
          </a:ln>
          <a:effectLst>
            <a:outerShdw dist="35921" dir="2700000" algn="ctr" rotWithShape="0">
              <a:srgbClr val="000000">
                <a:alpha val="50000"/>
              </a:srgbClr>
            </a:outerShdw>
          </a:effectLst>
        </p:spPr>
        <p:txBody>
          <a:bodyPr lIns="50796" tIns="50796" rIns="91433" bIns="50796">
            <a:spAutoFit/>
          </a:bodyPr>
          <a:lstStyle/>
          <a:p>
            <a:pPr algn="ctr" defTabSz="914315">
              <a:spcBef>
                <a:spcPct val="50000"/>
              </a:spcBef>
            </a:pPr>
            <a:r>
              <a:rPr lang="it-IT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2000</a:t>
            </a:r>
          </a:p>
        </p:txBody>
      </p:sp>
      <p:sp>
        <p:nvSpPr>
          <p:cNvPr id="214060" name="Text Box 44"/>
          <p:cNvSpPr txBox="1">
            <a:spLocks noChangeArrowheads="1"/>
          </p:cNvSpPr>
          <p:nvPr/>
        </p:nvSpPr>
        <p:spPr bwMode="auto">
          <a:xfrm>
            <a:off x="7671937" y="804406"/>
            <a:ext cx="1114094" cy="379583"/>
          </a:xfrm>
          <a:prstGeom prst="rect">
            <a:avLst/>
          </a:prstGeom>
          <a:solidFill>
            <a:schemeClr val="bg1"/>
          </a:solidFill>
          <a:ln w="12700">
            <a:solidFill>
              <a:srgbClr val="000000"/>
            </a:solidFill>
            <a:miter lim="800000"/>
            <a:headEnd/>
            <a:tailEnd/>
          </a:ln>
          <a:effectLst>
            <a:outerShdw dist="35921" dir="2700000" algn="ctr" rotWithShape="0">
              <a:srgbClr val="000000">
                <a:alpha val="50000"/>
              </a:srgbClr>
            </a:outerShdw>
          </a:effectLst>
        </p:spPr>
        <p:txBody>
          <a:bodyPr lIns="50796" tIns="50796" rIns="91433" bIns="50796">
            <a:spAutoFit/>
          </a:bodyPr>
          <a:lstStyle/>
          <a:p>
            <a:pPr algn="ctr" defTabSz="914315">
              <a:spcBef>
                <a:spcPct val="50000"/>
              </a:spcBef>
            </a:pPr>
            <a:r>
              <a:rPr lang="it-IT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2005</a:t>
            </a:r>
          </a:p>
        </p:txBody>
      </p:sp>
      <p:sp>
        <p:nvSpPr>
          <p:cNvPr id="214061" name="Text Box 45"/>
          <p:cNvSpPr txBox="1">
            <a:spLocks noChangeArrowheads="1"/>
          </p:cNvSpPr>
          <p:nvPr/>
        </p:nvSpPr>
        <p:spPr bwMode="auto">
          <a:xfrm>
            <a:off x="7671937" y="805863"/>
            <a:ext cx="1114094" cy="451759"/>
          </a:xfrm>
          <a:prstGeom prst="rect">
            <a:avLst/>
          </a:prstGeom>
          <a:solidFill>
            <a:schemeClr val="bg1"/>
          </a:solidFill>
          <a:ln w="12700">
            <a:solidFill>
              <a:srgbClr val="000000"/>
            </a:solidFill>
            <a:miter lim="800000"/>
            <a:headEnd/>
            <a:tailEnd/>
          </a:ln>
          <a:effectLst>
            <a:outerShdw dist="35921" dir="2700000" algn="ctr" rotWithShape="0">
              <a:srgbClr val="000000">
                <a:alpha val="50000"/>
              </a:srgbClr>
            </a:outerShdw>
          </a:effectLst>
        </p:spPr>
        <p:txBody>
          <a:bodyPr lIns="50796" tIns="50796" rIns="91433" bIns="50796">
            <a:noAutofit/>
          </a:bodyPr>
          <a:lstStyle/>
          <a:p>
            <a:pPr algn="ctr" defTabSz="914315">
              <a:spcBef>
                <a:spcPct val="50000"/>
              </a:spcBef>
            </a:pPr>
            <a:r>
              <a:rPr lang="it-IT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2011</a:t>
            </a:r>
            <a:endParaRPr lang="it-IT" b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61" name="Segnaposto piè di pagina 31"/>
          <p:cNvSpPr>
            <a:spLocks noGrp="1"/>
          </p:cNvSpPr>
          <p:nvPr>
            <p:ph type="ftr" sz="quarter" idx="4294967295"/>
          </p:nvPr>
        </p:nvSpPr>
        <p:spPr>
          <a:xfrm>
            <a:off x="1153980" y="6074614"/>
            <a:ext cx="5812646" cy="457200"/>
          </a:xfrm>
          <a:prstGeom prst="rect">
            <a:avLst/>
          </a:prstGeom>
        </p:spPr>
        <p:txBody>
          <a:bodyPr lIns="80650" tIns="40325" rIns="80650" bIns="40325"/>
          <a:lstStyle/>
          <a:p>
            <a:pPr algn="ctr">
              <a:defRPr/>
            </a:pPr>
            <a:r>
              <a:rPr lang="it-IT" sz="2000" dirty="0" smtClean="0"/>
              <a:t>The </a:t>
            </a:r>
            <a:r>
              <a:rPr lang="en-US" sz="2000" dirty="0" err="1" smtClean="0"/>
              <a:t>pionering</a:t>
            </a:r>
            <a:r>
              <a:rPr lang="it-IT" sz="2000" dirty="0" smtClean="0"/>
              <a:t> stage</a:t>
            </a:r>
            <a:endParaRPr lang="it-IT" sz="2000" dirty="0"/>
          </a:p>
        </p:txBody>
      </p:sp>
      <p:pic>
        <p:nvPicPr>
          <p:cNvPr id="57" name="Picture 4"/>
          <p:cNvPicPr>
            <a:picLocks noChangeAspect="1" noChangeArrowheads="1"/>
          </p:cNvPicPr>
          <p:nvPr/>
        </p:nvPicPr>
        <p:blipFill>
          <a:blip r:embed="rId29" cstate="print"/>
          <a:srcRect/>
          <a:stretch>
            <a:fillRect/>
          </a:stretch>
        </p:blipFill>
        <p:spPr bwMode="auto">
          <a:xfrm>
            <a:off x="207027" y="1578152"/>
            <a:ext cx="4130104" cy="249065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58" name="Picture 5"/>
          <p:cNvPicPr>
            <a:picLocks noChangeAspect="1" noChangeArrowheads="1"/>
          </p:cNvPicPr>
          <p:nvPr/>
        </p:nvPicPr>
        <p:blipFill>
          <a:blip r:embed="rId30" cstate="print"/>
          <a:srcRect/>
          <a:stretch>
            <a:fillRect/>
          </a:stretch>
        </p:blipFill>
        <p:spPr bwMode="auto">
          <a:xfrm>
            <a:off x="207027" y="1578152"/>
            <a:ext cx="4130104" cy="249065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59" name="Picture 6"/>
          <p:cNvPicPr>
            <a:picLocks noChangeAspect="1" noChangeArrowheads="1"/>
          </p:cNvPicPr>
          <p:nvPr/>
        </p:nvPicPr>
        <p:blipFill>
          <a:blip r:embed="rId31" cstate="print"/>
          <a:srcRect/>
          <a:stretch>
            <a:fillRect/>
          </a:stretch>
        </p:blipFill>
        <p:spPr bwMode="auto">
          <a:xfrm>
            <a:off x="207027" y="1578152"/>
            <a:ext cx="4130104" cy="249065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117761" name="Picture 1"/>
          <p:cNvPicPr>
            <a:picLocks noChangeAspect="1" noChangeArrowheads="1"/>
          </p:cNvPicPr>
          <p:nvPr/>
        </p:nvPicPr>
        <p:blipFill>
          <a:blip r:embed="rId32" cstate="print"/>
          <a:srcRect/>
          <a:stretch>
            <a:fillRect/>
          </a:stretch>
        </p:blipFill>
        <p:spPr bwMode="auto">
          <a:xfrm>
            <a:off x="207027" y="1578152"/>
            <a:ext cx="4130104" cy="249065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117762" name="Picture 2"/>
          <p:cNvPicPr>
            <a:picLocks noChangeAspect="1" noChangeArrowheads="1"/>
          </p:cNvPicPr>
          <p:nvPr/>
        </p:nvPicPr>
        <p:blipFill>
          <a:blip r:embed="rId33" cstate="print"/>
          <a:srcRect/>
          <a:stretch>
            <a:fillRect/>
          </a:stretch>
        </p:blipFill>
        <p:spPr bwMode="auto">
          <a:xfrm>
            <a:off x="207027" y="1578152"/>
            <a:ext cx="4130104" cy="249065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117763" name="Picture 3"/>
          <p:cNvPicPr>
            <a:picLocks noChangeAspect="1" noChangeArrowheads="1"/>
          </p:cNvPicPr>
          <p:nvPr/>
        </p:nvPicPr>
        <p:blipFill>
          <a:blip r:embed="rId34" cstate="print"/>
          <a:srcRect/>
          <a:stretch>
            <a:fillRect/>
          </a:stretch>
        </p:blipFill>
        <p:spPr bwMode="auto">
          <a:xfrm>
            <a:off x="207027" y="1578152"/>
            <a:ext cx="4130104" cy="249065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117764" name="Picture 4"/>
          <p:cNvPicPr>
            <a:picLocks noChangeAspect="1" noChangeArrowheads="1"/>
          </p:cNvPicPr>
          <p:nvPr/>
        </p:nvPicPr>
        <p:blipFill>
          <a:blip r:embed="rId35" cstate="print"/>
          <a:srcRect/>
          <a:stretch>
            <a:fillRect/>
          </a:stretch>
        </p:blipFill>
        <p:spPr bwMode="auto">
          <a:xfrm>
            <a:off x="207027" y="1578152"/>
            <a:ext cx="4130104" cy="249065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117765" name="Picture 5"/>
          <p:cNvPicPr>
            <a:picLocks noChangeAspect="1" noChangeArrowheads="1"/>
          </p:cNvPicPr>
          <p:nvPr/>
        </p:nvPicPr>
        <p:blipFill>
          <a:blip r:embed="rId36" cstate="print"/>
          <a:srcRect/>
          <a:stretch>
            <a:fillRect/>
          </a:stretch>
        </p:blipFill>
        <p:spPr bwMode="auto">
          <a:xfrm>
            <a:off x="207027" y="1578152"/>
            <a:ext cx="4130104" cy="249065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117766" name="Picture 6"/>
          <p:cNvPicPr>
            <a:picLocks noChangeAspect="1" noChangeArrowheads="1"/>
          </p:cNvPicPr>
          <p:nvPr/>
        </p:nvPicPr>
        <p:blipFill>
          <a:blip r:embed="rId37" cstate="print"/>
          <a:srcRect/>
          <a:stretch>
            <a:fillRect/>
          </a:stretch>
        </p:blipFill>
        <p:spPr bwMode="auto">
          <a:xfrm>
            <a:off x="207027" y="1578152"/>
            <a:ext cx="4130104" cy="249065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117767" name="Picture 7"/>
          <p:cNvPicPr>
            <a:picLocks noChangeAspect="1" noChangeArrowheads="1"/>
          </p:cNvPicPr>
          <p:nvPr/>
        </p:nvPicPr>
        <p:blipFill>
          <a:blip r:embed="rId38" cstate="print"/>
          <a:srcRect/>
          <a:stretch>
            <a:fillRect/>
          </a:stretch>
        </p:blipFill>
        <p:spPr bwMode="auto">
          <a:xfrm>
            <a:off x="207027" y="1578152"/>
            <a:ext cx="4130104" cy="249065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117768" name="Picture 8"/>
          <p:cNvPicPr>
            <a:picLocks noChangeAspect="1" noChangeArrowheads="1"/>
          </p:cNvPicPr>
          <p:nvPr/>
        </p:nvPicPr>
        <p:blipFill>
          <a:blip r:embed="rId39" cstate="print"/>
          <a:srcRect/>
          <a:stretch>
            <a:fillRect/>
          </a:stretch>
        </p:blipFill>
        <p:spPr bwMode="auto">
          <a:xfrm>
            <a:off x="207027" y="1578152"/>
            <a:ext cx="4130104" cy="249065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117769" name="Picture 9"/>
          <p:cNvPicPr>
            <a:picLocks noChangeAspect="1" noChangeArrowheads="1"/>
          </p:cNvPicPr>
          <p:nvPr/>
        </p:nvPicPr>
        <p:blipFill>
          <a:blip r:embed="rId40" cstate="print"/>
          <a:srcRect/>
          <a:stretch>
            <a:fillRect/>
          </a:stretch>
        </p:blipFill>
        <p:spPr bwMode="auto">
          <a:xfrm>
            <a:off x="207027" y="1578152"/>
            <a:ext cx="4130104" cy="249065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117770" name="Picture 10"/>
          <p:cNvPicPr>
            <a:picLocks noChangeAspect="1" noChangeArrowheads="1"/>
          </p:cNvPicPr>
          <p:nvPr/>
        </p:nvPicPr>
        <p:blipFill>
          <a:blip r:embed="rId41" cstate="print"/>
          <a:srcRect/>
          <a:stretch>
            <a:fillRect/>
          </a:stretch>
        </p:blipFill>
        <p:spPr bwMode="auto">
          <a:xfrm>
            <a:off x="207027" y="1578152"/>
            <a:ext cx="4130104" cy="249065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60" name="Text Box 3"/>
          <p:cNvSpPr txBox="1">
            <a:spLocks noChangeArrowheads="1"/>
          </p:cNvSpPr>
          <p:nvPr/>
        </p:nvSpPr>
        <p:spPr bwMode="auto">
          <a:xfrm>
            <a:off x="1280592" y="401924"/>
            <a:ext cx="8625408" cy="452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2565" tIns="41283" rIns="82565" bIns="41283">
            <a:spAutoFit/>
          </a:bodyPr>
          <a:lstStyle/>
          <a:p>
            <a:pPr defTabSz="827504" eaLnBrk="0" hangingPunct="0">
              <a:spcBef>
                <a:spcPct val="50000"/>
              </a:spcBef>
            </a:pPr>
            <a:r>
              <a:rPr lang="it-IT" sz="2400" dirty="0" smtClean="0"/>
              <a:t>The </a:t>
            </a:r>
            <a:r>
              <a:rPr lang="en-US" sz="2400" dirty="0" smtClean="0"/>
              <a:t>history</a:t>
            </a:r>
          </a:p>
        </p:txBody>
      </p:sp>
      <p:cxnSp>
        <p:nvCxnSpPr>
          <p:cNvPr id="65" name="Connettore 2 64"/>
          <p:cNvCxnSpPr/>
          <p:nvPr/>
        </p:nvCxnSpPr>
        <p:spPr>
          <a:xfrm flipH="1">
            <a:off x="6126332" y="1970843"/>
            <a:ext cx="1404152" cy="89664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7" name="Connettore 2 66"/>
          <p:cNvCxnSpPr/>
          <p:nvPr/>
        </p:nvCxnSpPr>
        <p:spPr>
          <a:xfrm flipH="1">
            <a:off x="7020757" y="2015232"/>
            <a:ext cx="471257" cy="71909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2" name="Connettore 2 71"/>
          <p:cNvCxnSpPr/>
          <p:nvPr/>
        </p:nvCxnSpPr>
        <p:spPr>
          <a:xfrm flipH="1">
            <a:off x="6233727" y="1970843"/>
            <a:ext cx="1287139" cy="44536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75" name="CasellaDiTesto 74"/>
          <p:cNvSpPr txBox="1"/>
          <p:nvPr/>
        </p:nvSpPr>
        <p:spPr>
          <a:xfrm>
            <a:off x="7174623" y="1287244"/>
            <a:ext cx="182732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Natural manifestations areas</a:t>
            </a:r>
            <a:endParaRPr lang="en-US" sz="1400" b="1" dirty="0"/>
          </a:p>
        </p:txBody>
      </p:sp>
      <p:sp>
        <p:nvSpPr>
          <p:cNvPr id="63" name="Segnaposto piè di pagina 31"/>
          <p:cNvSpPr txBox="1">
            <a:spLocks/>
          </p:cNvSpPr>
          <p:nvPr/>
        </p:nvSpPr>
        <p:spPr>
          <a:xfrm>
            <a:off x="270850" y="6068320"/>
            <a:ext cx="7686107" cy="457200"/>
          </a:xfrm>
          <a:prstGeom prst="rect">
            <a:avLst/>
          </a:prstGeom>
        </p:spPr>
        <p:txBody>
          <a:bodyPr lIns="80650" tIns="40325" rIns="80650" bIns="40325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pitchFamily="34" charset="0"/>
                <a:ea typeface="ヒラギノ角ゴ Pro W3" pitchFamily="1" charset="-128"/>
                <a:cs typeface="+mn-cs"/>
              </a:rPr>
              <a:t>New production record in 2011: 5315 </a:t>
            </a:r>
            <a:r>
              <a:rPr kumimoji="0" lang="it-IT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pitchFamily="34" charset="0"/>
                <a:ea typeface="ヒラギノ角ゴ Pro W3" pitchFamily="1" charset="-128"/>
                <a:cs typeface="+mn-cs"/>
              </a:rPr>
              <a:t>GWh</a:t>
            </a:r>
            <a:endParaRPr kumimoji="0" lang="it-IT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itchFamily="34" charset="0"/>
              <a:ea typeface="ヒラギノ角ゴ Pro W3" pitchFamily="1" charset="-128"/>
              <a:cs typeface="+mn-cs"/>
            </a:endParaRPr>
          </a:p>
        </p:txBody>
      </p:sp>
      <p:sp>
        <p:nvSpPr>
          <p:cNvPr id="66" name="Segnaposto piè di pagina 31"/>
          <p:cNvSpPr txBox="1">
            <a:spLocks/>
          </p:cNvSpPr>
          <p:nvPr/>
        </p:nvSpPr>
        <p:spPr>
          <a:xfrm>
            <a:off x="1064842" y="6092456"/>
            <a:ext cx="5812646" cy="457200"/>
          </a:xfrm>
          <a:prstGeom prst="rect">
            <a:avLst/>
          </a:prstGeom>
        </p:spPr>
        <p:txBody>
          <a:bodyPr lIns="80650" tIns="40325" rIns="80650" bIns="40325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pitchFamily="34" charset="0"/>
                <a:ea typeface="ヒラギノ角ゴ Pro W3" pitchFamily="1" charset="-128"/>
                <a:cs typeface="+mn-cs"/>
              </a:rPr>
              <a:t>Reaching</a:t>
            </a:r>
            <a:r>
              <a:rPr kumimoji="0" lang="it-IT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pitchFamily="34" charset="0"/>
                <a:ea typeface="ヒラギノ角ゴ Pro W3" pitchFamily="1" charset="-128"/>
                <a:cs typeface="+mn-cs"/>
              </a:rPr>
              <a:t> the </a:t>
            </a:r>
            <a:r>
              <a:rPr kumimoji="0" lang="it-IT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pitchFamily="34" charset="0"/>
                <a:ea typeface="ヒラギノ角ゴ Pro W3" pitchFamily="1" charset="-128"/>
                <a:cs typeface="+mn-cs"/>
              </a:rPr>
              <a:t>field</a:t>
            </a:r>
            <a:r>
              <a:rPr kumimoji="0" lang="it-IT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pitchFamily="34" charset="0"/>
                <a:ea typeface="ヒラギノ角ゴ Pro W3" pitchFamily="1" charset="-128"/>
                <a:cs typeface="+mn-cs"/>
              </a:rPr>
              <a:t> </a:t>
            </a:r>
            <a:r>
              <a:rPr kumimoji="0" lang="it-IT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pitchFamily="34" charset="0"/>
                <a:ea typeface="ヒラギノ角ゴ Pro W3" pitchFamily="1" charset="-128"/>
                <a:cs typeface="+mn-cs"/>
              </a:rPr>
              <a:t>boundaries</a:t>
            </a:r>
            <a:endParaRPr kumimoji="0" lang="it-IT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itchFamily="34" charset="0"/>
              <a:ea typeface="ヒラギノ角ゴ Pro W3" pitchFamily="1" charset="-128"/>
              <a:cs typeface="+mn-cs"/>
            </a:endParaRPr>
          </a:p>
        </p:txBody>
      </p:sp>
      <p:sp>
        <p:nvSpPr>
          <p:cNvPr id="68" name="Elaborazione alternativa 67"/>
          <p:cNvSpPr/>
          <p:nvPr/>
        </p:nvSpPr>
        <p:spPr>
          <a:xfrm>
            <a:off x="257969" y="5995358"/>
            <a:ext cx="7842249" cy="603850"/>
          </a:xfrm>
          <a:prstGeom prst="flowChartAlternateProcess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Segnaposto numero diapositiva 4"/>
          <p:cNvSpPr txBox="1">
            <a:spLocks/>
          </p:cNvSpPr>
          <p:nvPr/>
        </p:nvSpPr>
        <p:spPr>
          <a:xfrm>
            <a:off x="9076307" y="6381328"/>
            <a:ext cx="557213" cy="365125"/>
          </a:xfrm>
          <a:prstGeom prst="rect">
            <a:avLst/>
          </a:prstGeom>
        </p:spPr>
        <p:txBody>
          <a:bodyPr lIns="107287" tIns="53643" rIns="107287" bIns="53643"/>
          <a:lstStyle/>
          <a:p>
            <a:pPr algn="r" defTabSz="1072866" fontAlgn="auto">
              <a:spcBef>
                <a:spcPts val="0"/>
              </a:spcBef>
              <a:spcAft>
                <a:spcPts val="0"/>
              </a:spcAft>
              <a:defRPr/>
            </a:pPr>
            <a:fld id="{BE0B9A1A-85C1-4544-80DF-DF1ED4AB266B}" type="slidenum">
              <a:rPr lang="it-IT" sz="1400" smtClean="0">
                <a:solidFill>
                  <a:srgbClr val="A8A9AD"/>
                </a:solidFill>
                <a:latin typeface="+mn-lt"/>
              </a:rPr>
              <a:pPr algn="r" defTabSz="1072866" fontAlgn="auto">
                <a:spcBef>
                  <a:spcPts val="0"/>
                </a:spcBef>
                <a:spcAft>
                  <a:spcPts val="0"/>
                </a:spcAft>
                <a:defRPr/>
              </a:pPr>
              <a:t>46</a:t>
            </a:fld>
            <a:endParaRPr lang="it-IT" sz="1400" dirty="0">
              <a:solidFill>
                <a:srgbClr val="A8A9AD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40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140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140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" dur="500"/>
                                        <p:tgtEl>
                                          <p:spTgt spid="2140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140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9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2" dur="500"/>
                                        <p:tgtEl>
                                          <p:spTgt spid="2140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14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9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00"/>
                            </p:stCondLst>
                            <p:childTnLst>
                              <p:par>
                                <p:cTn id="83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140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" presetClass="entr" presetSubtype="4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9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5" dur="500"/>
                                        <p:tgtEl>
                                          <p:spTgt spid="2140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214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2140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1177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7" dur="500"/>
                                        <p:tgtEl>
                                          <p:spTgt spid="2140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214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12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214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1177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9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0" dur="500"/>
                                        <p:tgtEl>
                                          <p:spTgt spid="2140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214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5500"/>
                            </p:stCondLst>
                            <p:childTnLst>
                              <p:par>
                                <p:cTn id="125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214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1177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9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3" dur="500"/>
                                        <p:tgtEl>
                                          <p:spTgt spid="2140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214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214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1177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7" dur="500"/>
                                        <p:tgtEl>
                                          <p:spTgt spid="2140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9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0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214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500"/>
                            </p:stCondLst>
                            <p:childTnLst>
                              <p:par>
                                <p:cTn id="156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214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1177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214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9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7" dur="500"/>
                                        <p:tgtEl>
                                          <p:spTgt spid="2140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3000"/>
                            </p:stCondLst>
                            <p:childTnLst>
                              <p:par>
                                <p:cTn id="169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214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2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1177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5" presetID="9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7" dur="500"/>
                                        <p:tgtEl>
                                          <p:spTgt spid="2140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8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2140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1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214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500"/>
                                        <p:tgtEl>
                                          <p:spTgt spid="1177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9" dur="500"/>
                                        <p:tgtEl>
                                          <p:spTgt spid="2140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214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5500"/>
                            </p:stCondLst>
                            <p:childTnLst>
                              <p:par>
                                <p:cTn id="194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6" dur="500"/>
                                        <p:tgtEl>
                                          <p:spTgt spid="214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7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500"/>
                                        <p:tgtEl>
                                          <p:spTgt spid="1177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0" presetID="9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2" dur="500"/>
                                        <p:tgtEl>
                                          <p:spTgt spid="2140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2140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8000"/>
                            </p:stCondLst>
                            <p:childTnLst>
                              <p:par>
                                <p:cTn id="207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9" dur="500"/>
                                        <p:tgtEl>
                                          <p:spTgt spid="214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0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2" dur="500"/>
                                        <p:tgtEl>
                                          <p:spTgt spid="1177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3" presetID="9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5" dur="500"/>
                                        <p:tgtEl>
                                          <p:spTgt spid="2140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6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8" dur="500"/>
                                        <p:tgtEl>
                                          <p:spTgt spid="214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9" fill="hold">
                            <p:stCondLst>
                              <p:cond delay="10500"/>
                            </p:stCondLst>
                            <p:childTnLst>
                              <p:par>
                                <p:cTn id="220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2" dur="500"/>
                                        <p:tgtEl>
                                          <p:spTgt spid="214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3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5" dur="500"/>
                                        <p:tgtEl>
                                          <p:spTgt spid="1177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6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8" dur="500"/>
                                        <p:tgtEl>
                                          <p:spTgt spid="2140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>
                            <p:stCondLst>
                              <p:cond delay="13000"/>
                            </p:stCondLst>
                            <p:childTnLst>
                              <p:par>
                                <p:cTn id="2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2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3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4048" grpId="0" animBg="1"/>
      <p:bldP spid="214049" grpId="0" animBg="1"/>
      <p:bldP spid="214050" grpId="0" animBg="1"/>
      <p:bldP spid="214051" grpId="0" animBg="1"/>
      <p:bldP spid="214052" grpId="0" animBg="1"/>
      <p:bldP spid="214053" grpId="0" animBg="1"/>
      <p:bldP spid="214054" grpId="0" animBg="1"/>
      <p:bldP spid="214055" grpId="0" animBg="1"/>
      <p:bldP spid="214056" grpId="0" animBg="1"/>
      <p:bldP spid="214057" grpId="0" animBg="1"/>
      <p:bldP spid="214058" grpId="0" animBg="1"/>
      <p:bldP spid="214059" grpId="0" animBg="1"/>
      <p:bldP spid="214060" grpId="0" animBg="1"/>
      <p:bldP spid="214061" grpId="0" animBg="1"/>
      <p:bldP spid="61" grpId="0"/>
      <p:bldP spid="61" grpId="1"/>
      <p:bldP spid="75" grpId="0"/>
      <p:bldP spid="75" grpId="1"/>
      <p:bldP spid="63" grpId="0"/>
      <p:bldP spid="66" grpId="0"/>
      <p:bldP spid="66" grpId="1"/>
      <p:bldP spid="68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418" name="Picture 2" descr="iso_3000_la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23736" y="1856586"/>
            <a:ext cx="4173429" cy="3111312"/>
          </a:xfrm>
          <a:prstGeom prst="rect">
            <a:avLst/>
          </a:prstGeom>
          <a:noFill/>
        </p:spPr>
      </p:pic>
      <p:sp>
        <p:nvSpPr>
          <p:cNvPr id="188419" name="Rectangle 3"/>
          <p:cNvSpPr>
            <a:spLocks noGrp="1" noChangeArrowheads="1"/>
          </p:cNvSpPr>
          <p:nvPr>
            <p:ph type="title"/>
          </p:nvPr>
        </p:nvSpPr>
        <p:spPr>
          <a:xfrm>
            <a:off x="1352599" y="250372"/>
            <a:ext cx="7809199" cy="979298"/>
          </a:xfrm>
          <a:ln/>
        </p:spPr>
        <p:txBody>
          <a:bodyPr rIns="132070"/>
          <a:lstStyle/>
          <a:p>
            <a:r>
              <a:rPr lang="en-US" sz="2400" dirty="0" smtClean="0"/>
              <a:t>Production sustainability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Deep exploration</a:t>
            </a:r>
          </a:p>
        </p:txBody>
      </p:sp>
      <p:sp>
        <p:nvSpPr>
          <p:cNvPr id="188420" name="Text Box 4"/>
          <p:cNvSpPr txBox="1">
            <a:spLocks noChangeArrowheads="1"/>
          </p:cNvSpPr>
          <p:nvPr/>
        </p:nvSpPr>
        <p:spPr bwMode="auto">
          <a:xfrm>
            <a:off x="6149250" y="5107798"/>
            <a:ext cx="2228927" cy="2660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80637" tIns="40318" rIns="80637" bIns="40318">
            <a:spAutoFit/>
          </a:bodyPr>
          <a:lstStyle/>
          <a:p>
            <a:pPr algn="ctr" eaLnBrk="0" hangingPunct="0">
              <a:spcBef>
                <a:spcPct val="0"/>
              </a:spcBef>
              <a:buSzTx/>
              <a:buFontTx/>
              <a:buNone/>
            </a:pPr>
            <a:r>
              <a:rPr lang="it-IT" sz="1200" b="1" dirty="0">
                <a:solidFill>
                  <a:srgbClr val="FF7A00"/>
                </a:solidFill>
              </a:rPr>
              <a:t>Temperature at 3000 m </a:t>
            </a:r>
            <a:r>
              <a:rPr lang="it-IT" sz="1200" b="1" dirty="0" err="1">
                <a:solidFill>
                  <a:srgbClr val="FF7A00"/>
                </a:solidFill>
              </a:rPr>
              <a:t>b.g.l</a:t>
            </a:r>
            <a:r>
              <a:rPr lang="it-IT" sz="1200" b="1" dirty="0">
                <a:solidFill>
                  <a:srgbClr val="FF7A00"/>
                </a:solidFill>
              </a:rPr>
              <a:t>.</a:t>
            </a:r>
          </a:p>
        </p:txBody>
      </p:sp>
      <p:pic>
        <p:nvPicPr>
          <p:cNvPr id="188421" name="Picture 5" descr="slide_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8100" y="1890105"/>
            <a:ext cx="4102693" cy="3020959"/>
          </a:xfrm>
          <a:prstGeom prst="rect">
            <a:avLst/>
          </a:prstGeom>
          <a:noFill/>
        </p:spPr>
      </p:pic>
      <p:sp>
        <p:nvSpPr>
          <p:cNvPr id="188422" name="Text Box 6"/>
          <p:cNvSpPr txBox="1">
            <a:spLocks noChangeArrowheads="1"/>
          </p:cNvSpPr>
          <p:nvPr/>
        </p:nvSpPr>
        <p:spPr bwMode="auto">
          <a:xfrm>
            <a:off x="1586480" y="5107798"/>
            <a:ext cx="2325299" cy="4507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80637" tIns="40318" rIns="80637" bIns="40318">
            <a:spAutoFit/>
          </a:bodyPr>
          <a:lstStyle/>
          <a:p>
            <a:pPr algn="ctr" eaLnBrk="0" hangingPunct="0">
              <a:spcBef>
                <a:spcPct val="0"/>
              </a:spcBef>
              <a:buSzTx/>
              <a:buFontTx/>
              <a:buNone/>
            </a:pPr>
            <a:r>
              <a:rPr lang="en-US" sz="1200" b="1" dirty="0">
                <a:solidFill>
                  <a:srgbClr val="FF7A00"/>
                </a:solidFill>
              </a:rPr>
              <a:t>Temperature at the top of the</a:t>
            </a:r>
          </a:p>
          <a:p>
            <a:pPr algn="ctr" eaLnBrk="0" hangingPunct="0">
              <a:spcBef>
                <a:spcPct val="0"/>
              </a:spcBef>
              <a:buSzTx/>
              <a:buFontTx/>
              <a:buNone/>
            </a:pPr>
            <a:r>
              <a:rPr lang="en-US" sz="1200" b="1" dirty="0">
                <a:solidFill>
                  <a:srgbClr val="FF7A00"/>
                </a:solidFill>
              </a:rPr>
              <a:t> shallow Carbonate Reservoir</a:t>
            </a:r>
          </a:p>
        </p:txBody>
      </p:sp>
      <p:sp>
        <p:nvSpPr>
          <p:cNvPr id="188423" name="Line 7"/>
          <p:cNvSpPr>
            <a:spLocks noChangeShapeType="1"/>
          </p:cNvSpPr>
          <p:nvPr/>
        </p:nvSpPr>
        <p:spPr bwMode="auto">
          <a:xfrm>
            <a:off x="5377418" y="3429000"/>
            <a:ext cx="3678276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50796" tIns="50796" rIns="91433" bIns="50796"/>
          <a:lstStyle/>
          <a:p>
            <a:endParaRPr lang="en-US"/>
          </a:p>
        </p:txBody>
      </p:sp>
      <p:sp>
        <p:nvSpPr>
          <p:cNvPr id="188424" name="Text Box 8"/>
          <p:cNvSpPr txBox="1">
            <a:spLocks noChangeArrowheads="1"/>
          </p:cNvSpPr>
          <p:nvPr/>
        </p:nvSpPr>
        <p:spPr bwMode="auto">
          <a:xfrm>
            <a:off x="5266892" y="3131715"/>
            <a:ext cx="148841" cy="37958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50796" tIns="50796" rIns="91433" bIns="50796">
            <a:spAutoFit/>
          </a:bodyPr>
          <a:lstStyle/>
          <a:p>
            <a:pPr defTabSz="914315">
              <a:spcBef>
                <a:spcPct val="50000"/>
              </a:spcBef>
            </a:pPr>
            <a:r>
              <a:rPr lang="it-IT" dirty="0"/>
              <a:t>W</a:t>
            </a:r>
          </a:p>
        </p:txBody>
      </p:sp>
      <p:sp>
        <p:nvSpPr>
          <p:cNvPr id="188425" name="Text Box 9"/>
          <p:cNvSpPr txBox="1">
            <a:spLocks noChangeArrowheads="1"/>
          </p:cNvSpPr>
          <p:nvPr/>
        </p:nvSpPr>
        <p:spPr bwMode="auto">
          <a:xfrm>
            <a:off x="5306681" y="3149202"/>
            <a:ext cx="495153" cy="2725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50796" tIns="50796" rIns="91433" bIns="50796">
            <a:spAutoFit/>
          </a:bodyPr>
          <a:lstStyle/>
          <a:p>
            <a:pPr defTabSz="914315">
              <a:spcBef>
                <a:spcPct val="50000"/>
              </a:spcBef>
            </a:pPr>
            <a:r>
              <a:rPr lang="it-IT" sz="1100" b="1" dirty="0"/>
              <a:t>W</a:t>
            </a:r>
          </a:p>
        </p:txBody>
      </p:sp>
      <p:sp>
        <p:nvSpPr>
          <p:cNvPr id="188426" name="Text Box 10"/>
          <p:cNvSpPr txBox="1">
            <a:spLocks noChangeArrowheads="1"/>
          </p:cNvSpPr>
          <p:nvPr/>
        </p:nvSpPr>
        <p:spPr bwMode="auto">
          <a:xfrm>
            <a:off x="8843485" y="3149202"/>
            <a:ext cx="495153" cy="2725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50796" tIns="50796" rIns="91433" bIns="50796">
            <a:spAutoFit/>
          </a:bodyPr>
          <a:lstStyle/>
          <a:p>
            <a:pPr defTabSz="914315">
              <a:spcBef>
                <a:spcPct val="50000"/>
              </a:spcBef>
            </a:pPr>
            <a:r>
              <a:rPr lang="it-IT" sz="1100" b="1" dirty="0"/>
              <a:t>E</a:t>
            </a:r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269542" y="5747657"/>
            <a:ext cx="8420542" cy="50032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50600" tIns="50600" rIns="132070" bIns="50600" numCol="1" anchor="b" anchorCtr="0" compatLnSpc="1">
            <a:prstTxWarp prst="textNoShape">
              <a:avLst/>
            </a:prstTxWarp>
          </a:bodyPr>
          <a:lstStyle/>
          <a:p>
            <a:pPr marL="39688" marR="0" lvl="0" indent="-39688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ヒラギノ角ゴ Pro W6"/>
              </a:rPr>
              <a:t>A unique system at great depth</a:t>
            </a:r>
          </a:p>
        </p:txBody>
      </p:sp>
      <p:sp>
        <p:nvSpPr>
          <p:cNvPr id="12" name="Segnaposto numero diapositiva 4"/>
          <p:cNvSpPr txBox="1">
            <a:spLocks/>
          </p:cNvSpPr>
          <p:nvPr/>
        </p:nvSpPr>
        <p:spPr>
          <a:xfrm>
            <a:off x="9076307" y="6381328"/>
            <a:ext cx="557213" cy="365125"/>
          </a:xfrm>
          <a:prstGeom prst="rect">
            <a:avLst/>
          </a:prstGeom>
        </p:spPr>
        <p:txBody>
          <a:bodyPr lIns="107287" tIns="53643" rIns="107287" bIns="53643"/>
          <a:lstStyle/>
          <a:p>
            <a:pPr algn="r" defTabSz="1072866" fontAlgn="auto">
              <a:spcBef>
                <a:spcPts val="0"/>
              </a:spcBef>
              <a:spcAft>
                <a:spcPts val="0"/>
              </a:spcAft>
              <a:defRPr/>
            </a:pPr>
            <a:fld id="{BE0B9A1A-85C1-4544-80DF-DF1ED4AB266B}" type="slidenum">
              <a:rPr lang="it-IT" sz="1400" smtClean="0">
                <a:solidFill>
                  <a:srgbClr val="A8A9AD"/>
                </a:solidFill>
                <a:latin typeface="+mn-lt"/>
              </a:rPr>
              <a:pPr algn="r" defTabSz="1072866" fontAlgn="auto">
                <a:spcBef>
                  <a:spcPts val="0"/>
                </a:spcBef>
                <a:spcAft>
                  <a:spcPts val="0"/>
                </a:spcAft>
                <a:defRPr/>
              </a:pPr>
              <a:t>47</a:t>
            </a:fld>
            <a:endParaRPr lang="it-IT" sz="1400" dirty="0">
              <a:solidFill>
                <a:srgbClr val="A8A9AD"/>
              </a:solidFill>
              <a:latin typeface="+mn-lt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olo 1"/>
          <p:cNvSpPr txBox="1">
            <a:spLocks/>
          </p:cNvSpPr>
          <p:nvPr/>
        </p:nvSpPr>
        <p:spPr>
          <a:xfrm>
            <a:off x="1466400" y="332696"/>
            <a:ext cx="6953700" cy="504016"/>
          </a:xfrm>
          <a:prstGeom prst="rect">
            <a:avLst/>
          </a:prstGeom>
        </p:spPr>
        <p:txBody>
          <a:bodyPr lIns="94627" tIns="47313" rIns="94627" bIns="47313"/>
          <a:lstStyle>
            <a:lvl1pPr algn="l">
              <a:defRPr lang="it-IT" sz="2400" b="0" kern="1200" dirty="0">
                <a:solidFill>
                  <a:srgbClr val="24509A"/>
                </a:solidFill>
                <a:latin typeface="Arial"/>
                <a:ea typeface="+mn-ea"/>
                <a:cs typeface="Arial"/>
              </a:defRPr>
            </a:lvl1pPr>
          </a:lstStyle>
          <a:p>
            <a:pPr marL="402325" indent="-402325" defTabSz="1072866" eaLnBrk="0" hangingPunct="0">
              <a:spcBef>
                <a:spcPct val="20000"/>
              </a:spcBef>
              <a:defRPr/>
            </a:pPr>
            <a:r>
              <a:rPr lang="en-US" sz="2800" dirty="0" smtClean="0">
                <a:solidFill>
                  <a:srgbClr val="0033A0"/>
                </a:solidFill>
              </a:rPr>
              <a:t>Geothermal power generation in Italy</a:t>
            </a:r>
            <a:endParaRPr lang="en-US" sz="2800" dirty="0">
              <a:solidFill>
                <a:srgbClr val="0033A0"/>
              </a:solidFill>
            </a:endParaRPr>
          </a:p>
        </p:txBody>
      </p:sp>
      <p:sp>
        <p:nvSpPr>
          <p:cNvPr id="19" name="Segnaposto testo 4"/>
          <p:cNvSpPr txBox="1">
            <a:spLocks/>
          </p:cNvSpPr>
          <p:nvPr/>
        </p:nvSpPr>
        <p:spPr>
          <a:xfrm>
            <a:off x="1466400" y="692736"/>
            <a:ext cx="6953700" cy="528019"/>
          </a:xfrm>
          <a:prstGeom prst="rect">
            <a:avLst/>
          </a:prstGeom>
        </p:spPr>
        <p:txBody>
          <a:bodyPr lIns="107287" tIns="53643" rIns="107287" bIns="53643"/>
          <a:lstStyle>
            <a:lvl1pPr marL="0" indent="0" algn="l" defTabSz="457200" rtl="0" eaLnBrk="1" latinLnBrk="0" hangingPunct="1">
              <a:lnSpc>
                <a:spcPts val="2800"/>
              </a:lnSpc>
              <a:spcBef>
                <a:spcPct val="0"/>
              </a:spcBef>
              <a:buNone/>
              <a:defRPr lang="it-IT" sz="2000" b="0" kern="1200" cap="none" baseline="0" dirty="0">
                <a:solidFill>
                  <a:srgbClr val="24509A"/>
                </a:solidFill>
                <a:latin typeface="Arial"/>
                <a:ea typeface="+mj-ea"/>
                <a:cs typeface="Arial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defTabSz="536433">
              <a:lnSpc>
                <a:spcPts val="3285"/>
              </a:lnSpc>
              <a:defRPr/>
            </a:pPr>
            <a:r>
              <a:rPr lang="en-US" dirty="0" smtClean="0">
                <a:solidFill>
                  <a:srgbClr val="0033A0"/>
                </a:solidFill>
              </a:rPr>
              <a:t>Where and its characteristics</a:t>
            </a:r>
            <a:endParaRPr lang="en-US" sz="2300" dirty="0" smtClean="0">
              <a:solidFill>
                <a:srgbClr val="0033A0"/>
              </a:solidFill>
            </a:endParaRPr>
          </a:p>
        </p:txBody>
      </p:sp>
      <p:sp>
        <p:nvSpPr>
          <p:cNvPr id="20" name="Segnaposto numero diapositiva 4"/>
          <p:cNvSpPr txBox="1">
            <a:spLocks/>
          </p:cNvSpPr>
          <p:nvPr/>
        </p:nvSpPr>
        <p:spPr>
          <a:xfrm>
            <a:off x="9076307" y="6381328"/>
            <a:ext cx="557213" cy="365125"/>
          </a:xfrm>
          <a:prstGeom prst="rect">
            <a:avLst/>
          </a:prstGeom>
        </p:spPr>
        <p:txBody>
          <a:bodyPr lIns="107287" tIns="53643" rIns="107287" bIns="53643"/>
          <a:lstStyle/>
          <a:p>
            <a:pPr algn="r" defTabSz="1072866" fontAlgn="auto">
              <a:spcBef>
                <a:spcPts val="0"/>
              </a:spcBef>
              <a:spcAft>
                <a:spcPts val="0"/>
              </a:spcAft>
              <a:defRPr/>
            </a:pPr>
            <a:fld id="{BE0B9A1A-85C1-4544-80DF-DF1ED4AB266B}" type="slidenum">
              <a:rPr lang="it-IT" sz="1400" smtClean="0">
                <a:solidFill>
                  <a:srgbClr val="A8A9AD"/>
                </a:solidFill>
                <a:latin typeface="+mn-lt"/>
              </a:rPr>
              <a:pPr algn="r" defTabSz="1072866" fontAlgn="auto">
                <a:spcBef>
                  <a:spcPts val="0"/>
                </a:spcBef>
                <a:spcAft>
                  <a:spcPts val="0"/>
                </a:spcAft>
                <a:defRPr/>
              </a:pPr>
              <a:t>48</a:t>
            </a:fld>
            <a:endParaRPr lang="it-IT" sz="1400" dirty="0">
              <a:solidFill>
                <a:srgbClr val="A8A9AD"/>
              </a:solidFill>
              <a:latin typeface="+mn-lt"/>
            </a:endParaRPr>
          </a:p>
        </p:txBody>
      </p:sp>
      <p:grpSp>
        <p:nvGrpSpPr>
          <p:cNvPr id="2" name="Gruppo 5"/>
          <p:cNvGrpSpPr/>
          <p:nvPr/>
        </p:nvGrpSpPr>
        <p:grpSpPr>
          <a:xfrm>
            <a:off x="2000672" y="1628800"/>
            <a:ext cx="7344816" cy="4464500"/>
            <a:chOff x="16407369" y="3059948"/>
            <a:chExt cx="8754158" cy="4861057"/>
          </a:xfrm>
        </p:grpSpPr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6407369" y="3384501"/>
              <a:ext cx="7751230" cy="45365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" name="CasellaDiTesto 7"/>
            <p:cNvSpPr txBox="1"/>
            <p:nvPr/>
          </p:nvSpPr>
          <p:spPr>
            <a:xfrm>
              <a:off x="20012022" y="3059948"/>
              <a:ext cx="4904803" cy="144061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solidFill>
                    <a:srgbClr val="00B050"/>
                  </a:solidFill>
                  <a:latin typeface="+mj-lt"/>
                  <a:cs typeface="Times New Roman" pitchFamily="18" charset="0"/>
                </a:rPr>
                <a:t>Larderello</a:t>
              </a:r>
              <a:endParaRPr lang="en-US" sz="1500" b="1" dirty="0" smtClean="0">
                <a:solidFill>
                  <a:srgbClr val="00B050"/>
                </a:solidFill>
                <a:latin typeface="+mj-lt"/>
                <a:cs typeface="Times New Roman" pitchFamily="18" charset="0"/>
              </a:endParaRPr>
            </a:p>
            <a:p>
              <a:pPr>
                <a:buFont typeface="Arial" pitchFamily="34" charset="0"/>
                <a:buChar char="•"/>
              </a:pPr>
              <a:r>
                <a:rPr lang="en-US" sz="1500" b="1" dirty="0" smtClean="0">
                  <a:solidFill>
                    <a:srgbClr val="53565A"/>
                  </a:solidFill>
                  <a:latin typeface="+mj-lt"/>
                  <a:cs typeface="Times New Roman" pitchFamily="18" charset="0"/>
                </a:rPr>
                <a:t> </a:t>
              </a:r>
              <a:r>
                <a:rPr lang="en-US" sz="1500" dirty="0" smtClean="0">
                  <a:solidFill>
                    <a:srgbClr val="53565A"/>
                  </a:solidFill>
                  <a:latin typeface="+mj-lt"/>
                  <a:cs typeface="Times New Roman" pitchFamily="18" charset="0"/>
                </a:rPr>
                <a:t>since 1913</a:t>
              </a:r>
            </a:p>
            <a:p>
              <a:pPr>
                <a:buFont typeface="Arial" pitchFamily="34" charset="0"/>
                <a:buChar char="•"/>
              </a:pPr>
              <a:r>
                <a:rPr lang="en-US" sz="1500" dirty="0" smtClean="0">
                  <a:solidFill>
                    <a:srgbClr val="53565A"/>
                  </a:solidFill>
                  <a:latin typeface="+mj-lt"/>
                  <a:cs typeface="Times New Roman" pitchFamily="18" charset="0"/>
                </a:rPr>
                <a:t> 250 km</a:t>
              </a:r>
              <a:r>
                <a:rPr lang="en-US" sz="1500" baseline="30000" dirty="0" smtClean="0">
                  <a:solidFill>
                    <a:srgbClr val="53565A"/>
                  </a:solidFill>
                  <a:latin typeface="+mj-lt"/>
                  <a:cs typeface="Times New Roman" pitchFamily="18" charset="0"/>
                </a:rPr>
                <a:t>2</a:t>
              </a:r>
            </a:p>
            <a:p>
              <a:pPr>
                <a:buFont typeface="Arial" pitchFamily="34" charset="0"/>
                <a:buChar char="•"/>
              </a:pPr>
              <a:r>
                <a:rPr lang="en-US" sz="1500" dirty="0" smtClean="0">
                  <a:solidFill>
                    <a:srgbClr val="53565A"/>
                  </a:solidFill>
                  <a:latin typeface="+mj-lt"/>
                  <a:cs typeface="Times New Roman" pitchFamily="18" charset="0"/>
                </a:rPr>
                <a:t> more than 200 wells (production + reinjection)</a:t>
              </a:r>
            </a:p>
            <a:p>
              <a:pPr>
                <a:buFont typeface="Arial" pitchFamily="34" charset="0"/>
                <a:buChar char="•"/>
              </a:pPr>
              <a:r>
                <a:rPr lang="en-US" sz="1500" dirty="0" smtClean="0">
                  <a:solidFill>
                    <a:srgbClr val="53565A"/>
                  </a:solidFill>
                  <a:latin typeface="+mj-lt"/>
                  <a:cs typeface="Times New Roman" pitchFamily="18" charset="0"/>
                </a:rPr>
                <a:t> superheated steam (2-18 bar &amp; 150-270°C)</a:t>
              </a:r>
            </a:p>
            <a:p>
              <a:pPr>
                <a:buFont typeface="Arial" pitchFamily="34" charset="0"/>
                <a:buChar char="•"/>
              </a:pPr>
              <a:r>
                <a:rPr lang="en-US" sz="1500" dirty="0" smtClean="0">
                  <a:solidFill>
                    <a:srgbClr val="53565A"/>
                  </a:solidFill>
                  <a:latin typeface="+mj-lt"/>
                  <a:cs typeface="Times New Roman" pitchFamily="18" charset="0"/>
                </a:rPr>
                <a:t> depth: 200 m – 2000 m</a:t>
              </a:r>
              <a:endParaRPr lang="en-US" sz="1500" dirty="0">
                <a:solidFill>
                  <a:srgbClr val="53565A"/>
                </a:solidFill>
                <a:latin typeface="+mj-lt"/>
                <a:cs typeface="Times New Roman" pitchFamily="18" charset="0"/>
              </a:endParaRPr>
            </a:p>
          </p:txBody>
        </p:sp>
        <p:sp>
          <p:nvSpPr>
            <p:cNvPr id="9" name="CasellaDiTesto 8"/>
            <p:cNvSpPr txBox="1"/>
            <p:nvPr/>
          </p:nvSpPr>
          <p:spPr>
            <a:xfrm>
              <a:off x="20664064" y="4585265"/>
              <a:ext cx="4497463" cy="144061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600" b="1" dirty="0" err="1" smtClean="0">
                  <a:solidFill>
                    <a:srgbClr val="00B050"/>
                  </a:solidFill>
                  <a:latin typeface="+mj-lt"/>
                  <a:cs typeface="Times New Roman" pitchFamily="18" charset="0"/>
                </a:rPr>
                <a:t>Radicondoli</a:t>
              </a:r>
              <a:endParaRPr lang="en-US" sz="1500" dirty="0" smtClean="0">
                <a:solidFill>
                  <a:srgbClr val="00B050"/>
                </a:solidFill>
                <a:latin typeface="+mj-lt"/>
                <a:cs typeface="Times New Roman" pitchFamily="18" charset="0"/>
              </a:endParaRPr>
            </a:p>
            <a:p>
              <a:pPr>
                <a:buFont typeface="Arial" pitchFamily="34" charset="0"/>
                <a:buChar char="•"/>
              </a:pPr>
              <a:r>
                <a:rPr lang="en-US" sz="1500" dirty="0" smtClean="0">
                  <a:solidFill>
                    <a:srgbClr val="53565A"/>
                  </a:solidFill>
                  <a:latin typeface="+mj-lt"/>
                  <a:cs typeface="Times New Roman" pitchFamily="18" charset="0"/>
                </a:rPr>
                <a:t> since 1950</a:t>
              </a:r>
            </a:p>
            <a:p>
              <a:pPr>
                <a:buFont typeface="Arial" pitchFamily="34" charset="0"/>
                <a:buChar char="•"/>
              </a:pPr>
              <a:r>
                <a:rPr lang="en-US" sz="1500" dirty="0" smtClean="0">
                  <a:solidFill>
                    <a:srgbClr val="53565A"/>
                  </a:solidFill>
                  <a:latin typeface="+mj-lt"/>
                  <a:cs typeface="Times New Roman" pitchFamily="18" charset="0"/>
                </a:rPr>
                <a:t> 50 km</a:t>
              </a:r>
              <a:r>
                <a:rPr lang="en-US" sz="1500" baseline="30000" dirty="0" smtClean="0">
                  <a:solidFill>
                    <a:srgbClr val="53565A"/>
                  </a:solidFill>
                  <a:latin typeface="+mj-lt"/>
                  <a:cs typeface="Times New Roman" pitchFamily="18" charset="0"/>
                </a:rPr>
                <a:t>2</a:t>
              </a:r>
            </a:p>
            <a:p>
              <a:pPr>
                <a:buFont typeface="Arial" pitchFamily="34" charset="0"/>
                <a:buChar char="•"/>
              </a:pPr>
              <a:r>
                <a:rPr lang="en-US" sz="1500" dirty="0" smtClean="0">
                  <a:solidFill>
                    <a:srgbClr val="53565A"/>
                  </a:solidFill>
                  <a:latin typeface="+mj-lt"/>
                  <a:cs typeface="Times New Roman" pitchFamily="18" charset="0"/>
                </a:rPr>
                <a:t> about 30 wells (production + reinjection)</a:t>
              </a:r>
            </a:p>
            <a:p>
              <a:pPr>
                <a:buFont typeface="Arial" pitchFamily="34" charset="0"/>
                <a:buChar char="•"/>
              </a:pPr>
              <a:r>
                <a:rPr lang="en-US" sz="1500" dirty="0" smtClean="0">
                  <a:solidFill>
                    <a:srgbClr val="53565A"/>
                  </a:solidFill>
                  <a:latin typeface="+mj-lt"/>
                  <a:cs typeface="Times New Roman" pitchFamily="18" charset="0"/>
                </a:rPr>
                <a:t> superheated steam (8-20 bar &amp; 190-250°C)</a:t>
              </a:r>
            </a:p>
            <a:p>
              <a:pPr>
                <a:buFont typeface="Arial" pitchFamily="34" charset="0"/>
                <a:buChar char="•"/>
              </a:pPr>
              <a:r>
                <a:rPr lang="en-US" sz="1500" dirty="0" smtClean="0">
                  <a:solidFill>
                    <a:srgbClr val="53565A"/>
                  </a:solidFill>
                  <a:latin typeface="+mj-lt"/>
                  <a:cs typeface="Times New Roman" pitchFamily="18" charset="0"/>
                </a:rPr>
                <a:t> depth: 800 m – 4000 m</a:t>
              </a:r>
              <a:endParaRPr lang="en-US" sz="1500" dirty="0">
                <a:solidFill>
                  <a:srgbClr val="53565A"/>
                </a:solidFill>
                <a:latin typeface="+mj-lt"/>
                <a:cs typeface="Times New Roman" pitchFamily="18" charset="0"/>
              </a:endParaRPr>
            </a:p>
          </p:txBody>
        </p:sp>
        <p:sp>
          <p:nvSpPr>
            <p:cNvPr id="10" name="CasellaDiTesto 9"/>
            <p:cNvSpPr txBox="1"/>
            <p:nvPr/>
          </p:nvSpPr>
          <p:spPr>
            <a:xfrm>
              <a:off x="20402044" y="6376428"/>
              <a:ext cx="4348260" cy="144061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solidFill>
                    <a:srgbClr val="00B050"/>
                  </a:solidFill>
                  <a:latin typeface="+mj-lt"/>
                  <a:cs typeface="Times New Roman" pitchFamily="18" charset="0"/>
                </a:rPr>
                <a:t>Mt. </a:t>
              </a:r>
              <a:r>
                <a:rPr lang="en-US" sz="1600" b="1" dirty="0" err="1" smtClean="0">
                  <a:solidFill>
                    <a:srgbClr val="00B050"/>
                  </a:solidFill>
                  <a:latin typeface="+mj-lt"/>
                  <a:cs typeface="Times New Roman" pitchFamily="18" charset="0"/>
                </a:rPr>
                <a:t>Amiata</a:t>
              </a:r>
              <a:endParaRPr lang="en-US" sz="1500" dirty="0" smtClean="0">
                <a:solidFill>
                  <a:srgbClr val="00B050"/>
                </a:solidFill>
                <a:latin typeface="+mj-lt"/>
                <a:cs typeface="Times New Roman" pitchFamily="18" charset="0"/>
              </a:endParaRPr>
            </a:p>
            <a:p>
              <a:pPr>
                <a:buFont typeface="Arial" pitchFamily="34" charset="0"/>
                <a:buChar char="•"/>
              </a:pPr>
              <a:r>
                <a:rPr lang="en-US" sz="1500" dirty="0" smtClean="0">
                  <a:solidFill>
                    <a:srgbClr val="53565A"/>
                  </a:solidFill>
                  <a:latin typeface="+mj-lt"/>
                  <a:cs typeface="Times New Roman" pitchFamily="18" charset="0"/>
                </a:rPr>
                <a:t> since 1955</a:t>
              </a:r>
            </a:p>
            <a:p>
              <a:pPr>
                <a:buFont typeface="Arial" pitchFamily="34" charset="0"/>
                <a:buChar char="•"/>
              </a:pPr>
              <a:r>
                <a:rPr lang="en-US" sz="1500" dirty="0" smtClean="0">
                  <a:solidFill>
                    <a:srgbClr val="53565A"/>
                  </a:solidFill>
                  <a:latin typeface="+mj-lt"/>
                  <a:cs typeface="Times New Roman" pitchFamily="18" charset="0"/>
                </a:rPr>
                <a:t> 30 km</a:t>
              </a:r>
              <a:r>
                <a:rPr lang="en-US" sz="1500" baseline="30000" dirty="0" smtClean="0">
                  <a:solidFill>
                    <a:srgbClr val="53565A"/>
                  </a:solidFill>
                  <a:latin typeface="+mj-lt"/>
                  <a:cs typeface="Times New Roman" pitchFamily="18" charset="0"/>
                </a:rPr>
                <a:t>2</a:t>
              </a:r>
            </a:p>
            <a:p>
              <a:pPr>
                <a:buFont typeface="Arial" pitchFamily="34" charset="0"/>
                <a:buChar char="•"/>
              </a:pPr>
              <a:r>
                <a:rPr lang="en-US" sz="1500" dirty="0" smtClean="0">
                  <a:solidFill>
                    <a:srgbClr val="53565A"/>
                  </a:solidFill>
                  <a:latin typeface="+mj-lt"/>
                  <a:cs typeface="Times New Roman" pitchFamily="18" charset="0"/>
                </a:rPr>
                <a:t> about 40 wells (production + reinjection)</a:t>
              </a:r>
            </a:p>
            <a:p>
              <a:pPr>
                <a:buFont typeface="Arial" pitchFamily="34" charset="0"/>
                <a:buChar char="•"/>
              </a:pPr>
              <a:r>
                <a:rPr lang="en-US" sz="1500" dirty="0" smtClean="0">
                  <a:solidFill>
                    <a:srgbClr val="53565A"/>
                  </a:solidFill>
                  <a:latin typeface="+mj-lt"/>
                  <a:cs typeface="Times New Roman" pitchFamily="18" charset="0"/>
                </a:rPr>
                <a:t> liquid dominated (300-350°C)</a:t>
              </a:r>
            </a:p>
            <a:p>
              <a:pPr>
                <a:buFont typeface="Arial" pitchFamily="34" charset="0"/>
                <a:buChar char="•"/>
              </a:pPr>
              <a:r>
                <a:rPr lang="en-US" sz="1500" dirty="0" smtClean="0">
                  <a:solidFill>
                    <a:srgbClr val="53565A"/>
                  </a:solidFill>
                  <a:latin typeface="+mj-lt"/>
                  <a:cs typeface="Times New Roman" pitchFamily="18" charset="0"/>
                </a:rPr>
                <a:t> depth: 2000 m – 4500 m</a:t>
              </a:r>
              <a:endParaRPr lang="en-US" sz="1500" dirty="0">
                <a:solidFill>
                  <a:srgbClr val="53565A"/>
                </a:solidFill>
                <a:latin typeface="+mj-lt"/>
                <a:cs typeface="Times New Roman" pitchFamily="18" charset="0"/>
              </a:endParaRPr>
            </a:p>
          </p:txBody>
        </p:sp>
      </p:grpSp>
      <p:sp>
        <p:nvSpPr>
          <p:cNvPr id="11" name="Rettangolo 10"/>
          <p:cNvSpPr/>
          <p:nvPr/>
        </p:nvSpPr>
        <p:spPr>
          <a:xfrm>
            <a:off x="37807" y="2204864"/>
            <a:ext cx="1950217" cy="2621842"/>
          </a:xfrm>
          <a:prstGeom prst="rect">
            <a:avLst/>
          </a:prstGeom>
        </p:spPr>
        <p:txBody>
          <a:bodyPr wrap="square" lIns="107287" tIns="53643" rIns="107287" bIns="53643">
            <a:spAutoFit/>
          </a:bodyPr>
          <a:lstStyle/>
          <a:p>
            <a:pPr algn="ctr">
              <a:lnSpc>
                <a:spcPts val="2816"/>
              </a:lnSpc>
            </a:pPr>
            <a:r>
              <a:rPr lang="en-US" sz="1900" dirty="0" smtClean="0">
                <a:solidFill>
                  <a:srgbClr val="53565A"/>
                </a:solidFill>
                <a:latin typeface="+mj-lt"/>
                <a:ea typeface="Times New Roman" pitchFamily="18" charset="0"/>
                <a:cs typeface="Times New Roman" pitchFamily="18" charset="0"/>
              </a:rPr>
              <a:t>Currently </a:t>
            </a:r>
            <a:r>
              <a:rPr lang="en-US" sz="1900" b="1" i="1" dirty="0" err="1" smtClean="0">
                <a:solidFill>
                  <a:srgbClr val="53565A"/>
                </a:solidFill>
                <a:latin typeface="+mj-lt"/>
                <a:ea typeface="Times New Roman" pitchFamily="18" charset="0"/>
                <a:cs typeface="Times New Roman" pitchFamily="18" charset="0"/>
              </a:rPr>
              <a:t>Enel</a:t>
            </a:r>
            <a:r>
              <a:rPr lang="en-US" sz="1900" b="1" i="1" dirty="0" smtClean="0">
                <a:solidFill>
                  <a:srgbClr val="53565A"/>
                </a:solidFill>
                <a:latin typeface="+mj-lt"/>
                <a:ea typeface="Times New Roman" pitchFamily="18" charset="0"/>
                <a:cs typeface="Times New Roman" pitchFamily="18" charset="0"/>
              </a:rPr>
              <a:t> Green Power </a:t>
            </a:r>
            <a:r>
              <a:rPr lang="en-US" sz="1900" dirty="0" smtClean="0">
                <a:solidFill>
                  <a:srgbClr val="53565A"/>
                </a:solidFill>
                <a:latin typeface="+mj-lt"/>
                <a:ea typeface="Times New Roman" pitchFamily="18" charset="0"/>
                <a:cs typeface="Times New Roman" pitchFamily="18" charset="0"/>
              </a:rPr>
              <a:t>is the only  that produces electricity from geothermal sources in Italy.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Net production by </a:t>
            </a:r>
            <a: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technology 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GWh</a:t>
            </a:r>
            <a: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00CA9A3-9FF2-47CF-8C5F-52462FBD7B1B}" type="slidenum">
              <a:rPr lang="it-IT" smtClean="0"/>
              <a:pPr>
                <a:defRPr/>
              </a:pPr>
              <a:t>4</a:t>
            </a:fld>
            <a:endParaRPr lang="it-IT"/>
          </a:p>
        </p:txBody>
      </p:sp>
      <p:grpSp>
        <p:nvGrpSpPr>
          <p:cNvPr id="3" name="Gruppo 52"/>
          <p:cNvGrpSpPr/>
          <p:nvPr/>
        </p:nvGrpSpPr>
        <p:grpSpPr>
          <a:xfrm>
            <a:off x="2340440" y="1405903"/>
            <a:ext cx="3172068" cy="229096"/>
            <a:chOff x="1261684" y="5170022"/>
            <a:chExt cx="3801860" cy="333698"/>
          </a:xfrm>
        </p:grpSpPr>
        <p:pic>
          <p:nvPicPr>
            <p:cNvPr id="34" name="Immagine 33" descr="eolico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094040" y="5241460"/>
              <a:ext cx="412750" cy="234950"/>
            </a:xfrm>
            <a:prstGeom prst="rect">
              <a:avLst/>
            </a:prstGeom>
          </p:spPr>
        </p:pic>
        <p:pic>
          <p:nvPicPr>
            <p:cNvPr id="35" name="Immagine 34" descr="solare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827330" y="5170022"/>
              <a:ext cx="300990" cy="317499"/>
            </a:xfrm>
            <a:prstGeom prst="rect">
              <a:avLst/>
            </a:prstGeom>
          </p:spPr>
        </p:pic>
        <p:pic>
          <p:nvPicPr>
            <p:cNvPr id="36" name="Immagine 35" descr="geotermico.jp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045775" y="5170022"/>
              <a:ext cx="242570" cy="317499"/>
            </a:xfrm>
            <a:prstGeom prst="rect">
              <a:avLst/>
            </a:prstGeom>
          </p:spPr>
        </p:pic>
        <p:pic>
          <p:nvPicPr>
            <p:cNvPr id="37" name="Immagine 36" descr="biomassa.jpg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667303" y="5183791"/>
              <a:ext cx="396241" cy="317498"/>
            </a:xfrm>
            <a:prstGeom prst="rect">
              <a:avLst/>
            </a:prstGeom>
          </p:spPr>
        </p:pic>
        <p:pic>
          <p:nvPicPr>
            <p:cNvPr id="38" name="Immagine 37" descr="idroelettrico.jpg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261684" y="5186221"/>
              <a:ext cx="293371" cy="317499"/>
            </a:xfrm>
            <a:prstGeom prst="rect">
              <a:avLst/>
            </a:prstGeom>
          </p:spPr>
        </p:pic>
      </p:grpSp>
      <p:pic>
        <p:nvPicPr>
          <p:cNvPr id="41" name="Immagine 40" descr="eolico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352231" y="3408264"/>
            <a:ext cx="447146" cy="234950"/>
          </a:xfrm>
          <a:prstGeom prst="rect">
            <a:avLst/>
          </a:prstGeom>
        </p:spPr>
      </p:pic>
      <p:pic>
        <p:nvPicPr>
          <p:cNvPr id="42" name="Immagine 41" descr="solare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412771" y="4478347"/>
            <a:ext cx="326072" cy="317500"/>
          </a:xfrm>
          <a:prstGeom prst="rect">
            <a:avLst/>
          </a:prstGeom>
        </p:spPr>
      </p:pic>
      <p:pic>
        <p:nvPicPr>
          <p:cNvPr id="43" name="Immagine 42" descr="geotermico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444415" y="3900091"/>
            <a:ext cx="262784" cy="317500"/>
          </a:xfrm>
          <a:prstGeom prst="rect">
            <a:avLst/>
          </a:prstGeom>
        </p:spPr>
      </p:pic>
      <p:pic>
        <p:nvPicPr>
          <p:cNvPr id="44" name="Immagine 43" descr="idroelettrico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416898" y="2806398"/>
            <a:ext cx="317817" cy="317500"/>
          </a:xfrm>
          <a:prstGeom prst="rect">
            <a:avLst/>
          </a:prstGeom>
        </p:spPr>
      </p:pic>
      <p:pic>
        <p:nvPicPr>
          <p:cNvPr id="57" name="Picture 11" descr="Enel_GreenPower_RGB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412421" y="5019686"/>
            <a:ext cx="386957" cy="35719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9525" cap="flat" cmpd="sng" algn="ctr">
            <a:noFill/>
            <a:prstDash val="solid"/>
          </a:ln>
          <a:effectLst/>
        </p:spPr>
      </p:pic>
      <p:grpSp>
        <p:nvGrpSpPr>
          <p:cNvPr id="7" name="Gruppo 56"/>
          <p:cNvGrpSpPr/>
          <p:nvPr/>
        </p:nvGrpSpPr>
        <p:grpSpPr>
          <a:xfrm>
            <a:off x="7329264" y="5805264"/>
            <a:ext cx="1531988" cy="285946"/>
            <a:chOff x="6393160" y="6495622"/>
            <a:chExt cx="1414143" cy="285946"/>
          </a:xfrm>
        </p:grpSpPr>
        <p:grpSp>
          <p:nvGrpSpPr>
            <p:cNvPr id="8" name="Gruppo 1340"/>
            <p:cNvGrpSpPr/>
            <p:nvPr/>
          </p:nvGrpSpPr>
          <p:grpSpPr>
            <a:xfrm>
              <a:off x="6418748" y="6655568"/>
              <a:ext cx="1295981" cy="126000"/>
              <a:chOff x="3952898" y="5340692"/>
              <a:chExt cx="1295981" cy="126000"/>
            </a:xfrm>
          </p:grpSpPr>
          <p:pic>
            <p:nvPicPr>
              <p:cNvPr id="89" name="Immagine 88" descr="geotermico.jpg"/>
              <p:cNvPicPr>
                <a:picLocks noChangeAspect="1"/>
              </p:cNvPicPr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3952898" y="5340692"/>
                <a:ext cx="96158" cy="126000"/>
              </a:xfrm>
              <a:prstGeom prst="rect">
                <a:avLst/>
              </a:prstGeom>
            </p:spPr>
          </p:pic>
          <p:pic>
            <p:nvPicPr>
              <p:cNvPr id="90" name="Immagine 89" descr="idroelettrico.jpg"/>
              <p:cNvPicPr>
                <a:picLocks noChangeAspect="1"/>
              </p:cNvPicPr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4250967" y="5340692"/>
                <a:ext cx="117711" cy="126000"/>
              </a:xfrm>
              <a:prstGeom prst="rect">
                <a:avLst/>
              </a:prstGeom>
            </p:spPr>
          </p:pic>
          <p:pic>
            <p:nvPicPr>
              <p:cNvPr id="91" name="Immagine 90" descr="eolico.jpg"/>
              <p:cNvPicPr>
                <a:picLocks noChangeAspect="1"/>
              </p:cNvPicPr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4502862" y="5340692"/>
                <a:ext cx="189000" cy="108000"/>
              </a:xfrm>
              <a:prstGeom prst="rect">
                <a:avLst/>
              </a:prstGeom>
            </p:spPr>
          </p:pic>
          <p:pic>
            <p:nvPicPr>
              <p:cNvPr id="92" name="Immagine 91" descr="biomassa.jpg"/>
              <p:cNvPicPr>
                <a:picLocks noChangeAspect="1"/>
              </p:cNvPicPr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5113879" y="5340692"/>
                <a:ext cx="135000" cy="108000"/>
              </a:xfrm>
              <a:prstGeom prst="rect">
                <a:avLst/>
              </a:prstGeom>
            </p:spPr>
          </p:pic>
          <p:pic>
            <p:nvPicPr>
              <p:cNvPr id="93" name="Immagine 92" descr="solare.jpg"/>
              <p:cNvPicPr>
                <a:picLocks noChangeAspect="1"/>
              </p:cNvPicPr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4802219" y="5340692"/>
                <a:ext cx="102316" cy="108000"/>
              </a:xfrm>
              <a:prstGeom prst="rect">
                <a:avLst/>
              </a:prstGeom>
            </p:spPr>
          </p:pic>
        </p:grpSp>
        <p:grpSp>
          <p:nvGrpSpPr>
            <p:cNvPr id="9" name="Gruppo 1339"/>
            <p:cNvGrpSpPr/>
            <p:nvPr/>
          </p:nvGrpSpPr>
          <p:grpSpPr>
            <a:xfrm>
              <a:off x="6393160" y="6495622"/>
              <a:ext cx="1414143" cy="123111"/>
              <a:chOff x="4025280" y="4995684"/>
              <a:chExt cx="1414143" cy="123111"/>
            </a:xfrm>
          </p:grpSpPr>
          <p:sp>
            <p:nvSpPr>
              <p:cNvPr id="84" name="Rectangle 1286"/>
              <p:cNvSpPr>
                <a:spLocks noChangeAspect="1" noChangeArrowheads="1"/>
              </p:cNvSpPr>
              <p:nvPr/>
            </p:nvSpPr>
            <p:spPr bwMode="auto">
              <a:xfrm>
                <a:off x="4025280" y="4995684"/>
                <a:ext cx="158328" cy="12311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defTabSz="768350" eaLnBrk="0" hangingPunct="0"/>
                <a:r>
                  <a:rPr lang="en-GB" sz="800" b="1" dirty="0" smtClean="0">
                    <a:solidFill>
                      <a:srgbClr val="133B9C"/>
                    </a:solidFill>
                    <a:latin typeface="Calibri" pitchFamily="34" charset="0"/>
                    <a:cs typeface="Calibri" pitchFamily="34" charset="0"/>
                  </a:rPr>
                  <a:t>Geo</a:t>
                </a:r>
                <a:endParaRPr lang="en-GB" sz="800" b="1" dirty="0">
                  <a:solidFill>
                    <a:srgbClr val="133B9C"/>
                  </a:solidFill>
                  <a:latin typeface="Calibri" pitchFamily="34" charset="0"/>
                  <a:cs typeface="Calibri" pitchFamily="34" charset="0"/>
                </a:endParaRPr>
              </a:p>
            </p:txBody>
          </p:sp>
          <p:sp>
            <p:nvSpPr>
              <p:cNvPr id="85" name="Rectangle 1286"/>
              <p:cNvSpPr>
                <a:spLocks noChangeAspect="1" noChangeArrowheads="1"/>
              </p:cNvSpPr>
              <p:nvPr/>
            </p:nvSpPr>
            <p:spPr bwMode="auto">
              <a:xfrm>
                <a:off x="4284781" y="4995684"/>
                <a:ext cx="238231" cy="12311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defTabSz="768350" eaLnBrk="0" hangingPunct="0"/>
                <a:r>
                  <a:rPr lang="en-GB" sz="800" b="1" dirty="0" smtClean="0">
                    <a:solidFill>
                      <a:srgbClr val="133B9C"/>
                    </a:solidFill>
                    <a:latin typeface="Calibri" pitchFamily="34" charset="0"/>
                    <a:cs typeface="Calibri" pitchFamily="34" charset="0"/>
                  </a:rPr>
                  <a:t>Hydro</a:t>
                </a:r>
                <a:endParaRPr lang="en-GB" sz="800" b="1" dirty="0">
                  <a:solidFill>
                    <a:srgbClr val="133B9C"/>
                  </a:solidFill>
                  <a:latin typeface="Calibri" pitchFamily="34" charset="0"/>
                  <a:cs typeface="Calibri" pitchFamily="34" charset="0"/>
                </a:endParaRPr>
              </a:p>
            </p:txBody>
          </p:sp>
          <p:sp>
            <p:nvSpPr>
              <p:cNvPr id="86" name="Rectangle 1286"/>
              <p:cNvSpPr>
                <a:spLocks noChangeAspect="1" noChangeArrowheads="1"/>
              </p:cNvSpPr>
              <p:nvPr/>
            </p:nvSpPr>
            <p:spPr bwMode="auto">
              <a:xfrm>
                <a:off x="4596229" y="4995684"/>
                <a:ext cx="210116" cy="12311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defTabSz="768350" eaLnBrk="0" hangingPunct="0"/>
                <a:r>
                  <a:rPr lang="en-GB" sz="800" b="1" dirty="0" smtClean="0">
                    <a:solidFill>
                      <a:srgbClr val="133B9C"/>
                    </a:solidFill>
                    <a:latin typeface="Calibri" pitchFamily="34" charset="0"/>
                    <a:cs typeface="Calibri" pitchFamily="34" charset="0"/>
                  </a:rPr>
                  <a:t>Wind</a:t>
                </a:r>
                <a:endParaRPr lang="en-GB" sz="800" b="1" dirty="0">
                  <a:solidFill>
                    <a:srgbClr val="133B9C"/>
                  </a:solidFill>
                  <a:latin typeface="Calibri" pitchFamily="34" charset="0"/>
                  <a:cs typeface="Calibri" pitchFamily="34" charset="0"/>
                </a:endParaRPr>
              </a:p>
            </p:txBody>
          </p:sp>
          <p:sp>
            <p:nvSpPr>
              <p:cNvPr id="87" name="Rectangle 1286"/>
              <p:cNvSpPr>
                <a:spLocks noChangeAspect="1" noChangeArrowheads="1"/>
              </p:cNvSpPr>
              <p:nvPr/>
            </p:nvSpPr>
            <p:spPr bwMode="auto">
              <a:xfrm>
                <a:off x="5110930" y="4995684"/>
                <a:ext cx="328493" cy="12311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defTabSz="768350" eaLnBrk="0" hangingPunct="0"/>
                <a:r>
                  <a:rPr lang="en-GB" sz="800" b="1" dirty="0" smtClean="0">
                    <a:solidFill>
                      <a:srgbClr val="133B9C"/>
                    </a:solidFill>
                    <a:latin typeface="Calibri" pitchFamily="34" charset="0"/>
                    <a:cs typeface="Calibri" pitchFamily="34" charset="0"/>
                  </a:rPr>
                  <a:t>Biomass</a:t>
                </a:r>
                <a:endParaRPr lang="en-GB" sz="800" b="1" dirty="0">
                  <a:solidFill>
                    <a:srgbClr val="133B9C"/>
                  </a:solidFill>
                  <a:latin typeface="Calibri" pitchFamily="34" charset="0"/>
                  <a:cs typeface="Calibri" pitchFamily="34" charset="0"/>
                </a:endParaRPr>
              </a:p>
            </p:txBody>
          </p:sp>
          <p:sp>
            <p:nvSpPr>
              <p:cNvPr id="88" name="Rectangle 1286"/>
              <p:cNvSpPr>
                <a:spLocks noChangeAspect="1" noChangeArrowheads="1"/>
              </p:cNvSpPr>
              <p:nvPr/>
            </p:nvSpPr>
            <p:spPr bwMode="auto">
              <a:xfrm>
                <a:off x="4862720" y="4995684"/>
                <a:ext cx="199759" cy="12311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defTabSz="768350" eaLnBrk="0" hangingPunct="0"/>
                <a:r>
                  <a:rPr lang="en-GB" sz="800" b="1" dirty="0" smtClean="0">
                    <a:solidFill>
                      <a:srgbClr val="133B9C"/>
                    </a:solidFill>
                    <a:latin typeface="Calibri" pitchFamily="34" charset="0"/>
                    <a:cs typeface="Calibri" pitchFamily="34" charset="0"/>
                  </a:rPr>
                  <a:t>Solar</a:t>
                </a:r>
                <a:endParaRPr lang="en-GB" sz="800" b="1" dirty="0">
                  <a:solidFill>
                    <a:srgbClr val="133B9C"/>
                  </a:solidFill>
                  <a:latin typeface="Calibri" pitchFamily="34" charset="0"/>
                  <a:cs typeface="Calibri" pitchFamily="34" charset="0"/>
                </a:endParaRPr>
              </a:p>
            </p:txBody>
          </p:sp>
        </p:grpSp>
      </p:grpSp>
      <p:grpSp>
        <p:nvGrpSpPr>
          <p:cNvPr id="10" name="Gruppo 107"/>
          <p:cNvGrpSpPr/>
          <p:nvPr/>
        </p:nvGrpSpPr>
        <p:grpSpPr>
          <a:xfrm>
            <a:off x="1568624" y="6093296"/>
            <a:ext cx="2890067" cy="135017"/>
            <a:chOff x="523844" y="5643578"/>
            <a:chExt cx="2667754" cy="135017"/>
          </a:xfrm>
        </p:grpSpPr>
        <p:grpSp>
          <p:nvGrpSpPr>
            <p:cNvPr id="11" name="Gruppo 86"/>
            <p:cNvGrpSpPr/>
            <p:nvPr/>
          </p:nvGrpSpPr>
          <p:grpSpPr>
            <a:xfrm>
              <a:off x="523844" y="5643578"/>
              <a:ext cx="1154051" cy="135017"/>
              <a:chOff x="5287571" y="3786042"/>
              <a:chExt cx="1154051" cy="135017"/>
            </a:xfrm>
          </p:grpSpPr>
          <p:sp>
            <p:nvSpPr>
              <p:cNvPr id="108" name="Rectangle 15"/>
              <p:cNvSpPr>
                <a:spLocks noChangeAspect="1" noChangeArrowheads="1"/>
              </p:cNvSpPr>
              <p:nvPr/>
            </p:nvSpPr>
            <p:spPr bwMode="auto">
              <a:xfrm>
                <a:off x="5287571" y="3786042"/>
                <a:ext cx="107950" cy="109537"/>
              </a:xfrm>
              <a:prstGeom prst="rect">
                <a:avLst/>
              </a:prstGeom>
              <a:solidFill>
                <a:schemeClr val="tx1">
                  <a:lumMod val="40000"/>
                  <a:lumOff val="60000"/>
                </a:schemeClr>
              </a:solidFill>
              <a:ln w="9525" cap="flat" cmpd="sng" algn="ctr">
                <a:solidFill>
                  <a:schemeClr val="bg1"/>
                </a:solidFill>
                <a:prstDash val="solid"/>
                <a:headEnd/>
                <a:tailEnd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wrap="none" lIns="49202" tIns="49202" rIns="88577" bIns="49202" anchor="ctr"/>
              <a:lstStyle/>
              <a:p>
                <a:pPr defTabSz="80645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sz="800" b="1" kern="0">
                  <a:solidFill>
                    <a:srgbClr val="133B9C"/>
                  </a:solidFill>
                  <a:latin typeface="Calibri"/>
                </a:endParaRPr>
              </a:p>
            </p:txBody>
          </p:sp>
          <p:sp>
            <p:nvSpPr>
              <p:cNvPr id="109" name="AutoShape 20"/>
              <p:cNvSpPr>
                <a:spLocks/>
              </p:cNvSpPr>
              <p:nvPr/>
            </p:nvSpPr>
            <p:spPr bwMode="auto">
              <a:xfrm>
                <a:off x="5435782" y="3786042"/>
                <a:ext cx="1005840" cy="135017"/>
              </a:xfrm>
              <a:prstGeom prst="roundRect">
                <a:avLst>
                  <a:gd name="adj" fmla="val 16481"/>
                </a:avLst>
              </a:prstGeom>
              <a:noFill/>
              <a:ln w="9525" algn="ctr">
                <a:noFill/>
                <a:round/>
                <a:headEnd/>
                <a:tailEnd/>
              </a:ln>
            </p:spPr>
            <p:txBody>
              <a:bodyPr wrap="square" lIns="0" tIns="0" rIns="0" bIns="0" anchor="ctr">
                <a:spAutoFit/>
              </a:bodyPr>
              <a:lstStyle/>
              <a:p>
                <a:pPr defTabSz="436563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800" b="1" kern="0" smtClean="0">
                    <a:solidFill>
                      <a:srgbClr val="133B9C"/>
                    </a:solidFill>
                    <a:latin typeface="Calibri"/>
                    <a:ea typeface="ヒラギノ角ゴ Pro W6"/>
                    <a:cs typeface="ヒラギノ角ゴ Pro W6"/>
                    <a:sym typeface="Verdana" pitchFamily="34" charset="0"/>
                  </a:rPr>
                  <a:t>Hydro</a:t>
                </a:r>
                <a:endParaRPr lang="en-US" sz="800" b="1" kern="0">
                  <a:solidFill>
                    <a:srgbClr val="133B9C"/>
                  </a:solidFill>
                  <a:latin typeface="Calibri"/>
                  <a:ea typeface="ヒラギノ角ゴ Pro W6"/>
                  <a:cs typeface="ヒラギノ角ゴ Pro W6"/>
                  <a:sym typeface="Verdana" pitchFamily="34" charset="0"/>
                </a:endParaRPr>
              </a:p>
            </p:txBody>
          </p:sp>
        </p:grpSp>
        <p:grpSp>
          <p:nvGrpSpPr>
            <p:cNvPr id="12" name="Gruppo 85"/>
            <p:cNvGrpSpPr/>
            <p:nvPr/>
          </p:nvGrpSpPr>
          <p:grpSpPr>
            <a:xfrm>
              <a:off x="1671614" y="5643578"/>
              <a:ext cx="1154051" cy="135017"/>
              <a:chOff x="6397241" y="3786042"/>
              <a:chExt cx="1154051" cy="135017"/>
            </a:xfrm>
          </p:grpSpPr>
          <p:sp>
            <p:nvSpPr>
              <p:cNvPr id="106" name="Rectangle 14"/>
              <p:cNvSpPr>
                <a:spLocks noChangeAspect="1" noChangeArrowheads="1"/>
              </p:cNvSpPr>
              <p:nvPr/>
            </p:nvSpPr>
            <p:spPr bwMode="auto">
              <a:xfrm>
                <a:off x="6397241" y="3786042"/>
                <a:ext cx="107950" cy="109537"/>
              </a:xfrm>
              <a:prstGeom prst="rect">
                <a:avLst/>
              </a:prstGeom>
              <a:solidFill>
                <a:srgbClr val="92D050"/>
              </a:solidFill>
              <a:ln w="9525" cap="flat" cmpd="sng" algn="ctr">
                <a:solidFill>
                  <a:schemeClr val="bg1"/>
                </a:solidFill>
                <a:prstDash val="solid"/>
                <a:headEnd/>
                <a:tailEnd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wrap="none" lIns="49202" tIns="49202" rIns="88577" bIns="49202" anchor="ctr"/>
              <a:lstStyle/>
              <a:p>
                <a:pPr defTabSz="80645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sz="800" b="1" kern="0">
                  <a:solidFill>
                    <a:srgbClr val="133B9C"/>
                  </a:solidFill>
                  <a:latin typeface="Calibri"/>
                </a:endParaRPr>
              </a:p>
            </p:txBody>
          </p:sp>
          <p:sp>
            <p:nvSpPr>
              <p:cNvPr id="107" name="AutoShape 20"/>
              <p:cNvSpPr>
                <a:spLocks/>
              </p:cNvSpPr>
              <p:nvPr/>
            </p:nvSpPr>
            <p:spPr bwMode="auto">
              <a:xfrm>
                <a:off x="6545452" y="3786042"/>
                <a:ext cx="1005840" cy="135017"/>
              </a:xfrm>
              <a:prstGeom prst="roundRect">
                <a:avLst>
                  <a:gd name="adj" fmla="val 16481"/>
                </a:avLst>
              </a:prstGeom>
              <a:noFill/>
              <a:ln w="9525" algn="ctr">
                <a:noFill/>
                <a:round/>
                <a:headEnd/>
                <a:tailEnd/>
              </a:ln>
            </p:spPr>
            <p:txBody>
              <a:bodyPr lIns="0" tIns="0" rIns="0" bIns="0" anchor="ctr">
                <a:spAutoFit/>
              </a:bodyPr>
              <a:lstStyle/>
              <a:p>
                <a:pPr defTabSz="436563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800" b="1" kern="0" dirty="0" smtClean="0">
                    <a:solidFill>
                      <a:srgbClr val="133B9C"/>
                    </a:solidFill>
                    <a:latin typeface="Calibri"/>
                    <a:ea typeface="ヒラギノ角ゴ Pro W6"/>
                    <a:cs typeface="ヒラギノ角ゴ Pro W6"/>
                    <a:sym typeface="Verdana" pitchFamily="34" charset="0"/>
                  </a:rPr>
                  <a:t>Geo</a:t>
                </a:r>
                <a:endParaRPr lang="en-US" sz="800" b="1" kern="0" dirty="0">
                  <a:solidFill>
                    <a:srgbClr val="133B9C"/>
                  </a:solidFill>
                  <a:latin typeface="Calibri"/>
                  <a:ea typeface="ヒラギノ角ゴ Pro W6"/>
                  <a:cs typeface="ヒラギノ角ゴ Pro W6"/>
                  <a:sym typeface="Verdana" pitchFamily="34" charset="0"/>
                </a:endParaRPr>
              </a:p>
            </p:txBody>
          </p:sp>
        </p:grpSp>
        <p:grpSp>
          <p:nvGrpSpPr>
            <p:cNvPr id="13" name="Gruppo 83"/>
            <p:cNvGrpSpPr/>
            <p:nvPr/>
          </p:nvGrpSpPr>
          <p:grpSpPr>
            <a:xfrm>
              <a:off x="1114398" y="5643578"/>
              <a:ext cx="1228557" cy="135017"/>
              <a:chOff x="1095348" y="5643578"/>
              <a:chExt cx="1228557" cy="135017"/>
            </a:xfrm>
          </p:grpSpPr>
          <p:sp>
            <p:nvSpPr>
              <p:cNvPr id="104" name="Rectangle 14"/>
              <p:cNvSpPr>
                <a:spLocks noChangeAspect="1" noChangeArrowheads="1"/>
              </p:cNvSpPr>
              <p:nvPr/>
            </p:nvSpPr>
            <p:spPr bwMode="auto">
              <a:xfrm>
                <a:off x="1095348" y="5643578"/>
                <a:ext cx="107950" cy="109537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9525" cap="flat" cmpd="sng" algn="ctr">
                <a:solidFill>
                  <a:schemeClr val="bg1"/>
                </a:solidFill>
                <a:prstDash val="solid"/>
                <a:headEnd/>
                <a:tailEnd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wrap="none" lIns="49202" tIns="49202" rIns="88577" bIns="49202" anchor="ctr"/>
              <a:lstStyle/>
              <a:p>
                <a:pPr defTabSz="80645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sz="800" b="1" kern="0">
                  <a:solidFill>
                    <a:srgbClr val="133B9C"/>
                  </a:solidFill>
                  <a:latin typeface="Calibri"/>
                </a:endParaRPr>
              </a:p>
            </p:txBody>
          </p:sp>
          <p:sp>
            <p:nvSpPr>
              <p:cNvPr id="105" name="AutoShape 20"/>
              <p:cNvSpPr>
                <a:spLocks/>
              </p:cNvSpPr>
              <p:nvPr/>
            </p:nvSpPr>
            <p:spPr bwMode="auto">
              <a:xfrm>
                <a:off x="1226625" y="5643578"/>
                <a:ext cx="1097280" cy="135017"/>
              </a:xfrm>
              <a:prstGeom prst="roundRect">
                <a:avLst>
                  <a:gd name="adj" fmla="val 16481"/>
                </a:avLst>
              </a:prstGeom>
              <a:noFill/>
              <a:ln w="9525" algn="ctr">
                <a:noFill/>
                <a:round/>
                <a:headEnd/>
                <a:tailEnd/>
              </a:ln>
            </p:spPr>
            <p:txBody>
              <a:bodyPr lIns="0" tIns="0" rIns="0" bIns="0" anchor="ctr">
                <a:spAutoFit/>
              </a:bodyPr>
              <a:lstStyle/>
              <a:p>
                <a:pPr defTabSz="436563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800" b="1" kern="0" smtClean="0">
                    <a:solidFill>
                      <a:srgbClr val="133B9C"/>
                    </a:solidFill>
                    <a:latin typeface="Calibri"/>
                    <a:ea typeface="ヒラギノ角ゴ Pro W6"/>
                    <a:cs typeface="ヒラギノ角ゴ Pro W6"/>
                    <a:sym typeface="Verdana" pitchFamily="34" charset="0"/>
                  </a:rPr>
                  <a:t>Wind</a:t>
                </a:r>
                <a:endParaRPr lang="en-US" sz="800" b="1" kern="0">
                  <a:solidFill>
                    <a:srgbClr val="133B9C"/>
                  </a:solidFill>
                  <a:latin typeface="Calibri"/>
                  <a:ea typeface="ヒラギノ角ゴ Pro W6"/>
                  <a:cs typeface="ヒラギノ角ゴ Pro W6"/>
                  <a:sym typeface="Verdana" pitchFamily="34" charset="0"/>
                </a:endParaRPr>
              </a:p>
            </p:txBody>
          </p:sp>
        </p:grpSp>
        <p:grpSp>
          <p:nvGrpSpPr>
            <p:cNvPr id="14" name="Gruppo 84"/>
            <p:cNvGrpSpPr/>
            <p:nvPr/>
          </p:nvGrpSpPr>
          <p:grpSpPr>
            <a:xfrm>
              <a:off x="2152630" y="5643578"/>
              <a:ext cx="491277" cy="135017"/>
              <a:chOff x="2124055" y="5643578"/>
              <a:chExt cx="491277" cy="135017"/>
            </a:xfrm>
          </p:grpSpPr>
          <p:sp>
            <p:nvSpPr>
              <p:cNvPr id="102" name="Rectangle 14"/>
              <p:cNvSpPr>
                <a:spLocks noChangeAspect="1" noChangeArrowheads="1"/>
              </p:cNvSpPr>
              <p:nvPr/>
            </p:nvSpPr>
            <p:spPr bwMode="auto">
              <a:xfrm>
                <a:off x="2124055" y="5643578"/>
                <a:ext cx="107950" cy="109537"/>
              </a:xfrm>
              <a:prstGeom prst="rect">
                <a:avLst/>
              </a:prstGeom>
              <a:solidFill>
                <a:srgbClr val="FFC000"/>
              </a:solidFill>
              <a:ln w="9525" cap="flat" cmpd="sng" algn="ctr">
                <a:solidFill>
                  <a:schemeClr val="bg1"/>
                </a:solidFill>
                <a:prstDash val="solid"/>
                <a:headEnd/>
                <a:tailEnd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wrap="none" lIns="49202" tIns="49202" rIns="88577" bIns="49202" anchor="ctr"/>
              <a:lstStyle/>
              <a:p>
                <a:pPr defTabSz="80645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sz="800" b="1" kern="0">
                  <a:solidFill>
                    <a:srgbClr val="133B9C"/>
                  </a:solidFill>
                  <a:latin typeface="Calibri"/>
                </a:endParaRPr>
              </a:p>
            </p:txBody>
          </p:sp>
          <p:sp>
            <p:nvSpPr>
              <p:cNvPr id="103" name="AutoShape 20"/>
              <p:cNvSpPr>
                <a:spLocks/>
              </p:cNvSpPr>
              <p:nvPr/>
            </p:nvSpPr>
            <p:spPr bwMode="auto">
              <a:xfrm>
                <a:off x="2255332" y="5643578"/>
                <a:ext cx="360000" cy="135017"/>
              </a:xfrm>
              <a:prstGeom prst="roundRect">
                <a:avLst>
                  <a:gd name="adj" fmla="val 16481"/>
                </a:avLst>
              </a:prstGeom>
              <a:noFill/>
              <a:ln w="9525" algn="ctr">
                <a:noFill/>
                <a:round/>
                <a:headEnd/>
                <a:tailEnd/>
              </a:ln>
            </p:spPr>
            <p:txBody>
              <a:bodyPr lIns="0" tIns="0" rIns="0" bIns="0" anchor="ctr">
                <a:spAutoFit/>
              </a:bodyPr>
              <a:lstStyle/>
              <a:p>
                <a:pPr defTabSz="436563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800" b="1" kern="0" dirty="0" smtClean="0">
                    <a:solidFill>
                      <a:srgbClr val="133B9C"/>
                    </a:solidFill>
                    <a:latin typeface="Calibri"/>
                    <a:ea typeface="ヒラギノ角ゴ Pro W6"/>
                    <a:cs typeface="ヒラギノ角ゴ Pro W6"/>
                    <a:sym typeface="Verdana" pitchFamily="34" charset="0"/>
                  </a:rPr>
                  <a:t>Solar</a:t>
                </a:r>
                <a:endParaRPr lang="en-US" sz="800" b="1" kern="0" dirty="0">
                  <a:solidFill>
                    <a:srgbClr val="133B9C"/>
                  </a:solidFill>
                  <a:latin typeface="Calibri"/>
                  <a:ea typeface="ヒラギノ角ゴ Pro W6"/>
                  <a:cs typeface="ヒラギノ角ゴ Pro W6"/>
                  <a:sym typeface="Verdana" pitchFamily="34" charset="0"/>
                </a:endParaRPr>
              </a:p>
            </p:txBody>
          </p:sp>
        </p:grpSp>
        <p:grpSp>
          <p:nvGrpSpPr>
            <p:cNvPr id="15" name="Gruppo 85"/>
            <p:cNvGrpSpPr/>
            <p:nvPr/>
          </p:nvGrpSpPr>
          <p:grpSpPr>
            <a:xfrm>
              <a:off x="2700321" y="5643578"/>
              <a:ext cx="491277" cy="135017"/>
              <a:chOff x="2652696" y="5643578"/>
              <a:chExt cx="491277" cy="135017"/>
            </a:xfrm>
          </p:grpSpPr>
          <p:sp>
            <p:nvSpPr>
              <p:cNvPr id="100" name="Rectangle 14"/>
              <p:cNvSpPr>
                <a:spLocks noChangeAspect="1" noChangeArrowheads="1"/>
              </p:cNvSpPr>
              <p:nvPr/>
            </p:nvSpPr>
            <p:spPr bwMode="auto">
              <a:xfrm>
                <a:off x="2652696" y="5643578"/>
                <a:ext cx="107950" cy="109537"/>
              </a:xfrm>
              <a:prstGeom prst="rect">
                <a:avLst/>
              </a:prstGeom>
              <a:solidFill>
                <a:srgbClr val="C00000"/>
              </a:solidFill>
              <a:ln w="9525" cap="flat" cmpd="sng" algn="ctr">
                <a:solidFill>
                  <a:schemeClr val="bg1"/>
                </a:solidFill>
                <a:prstDash val="solid"/>
                <a:headEnd/>
                <a:tailEnd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wrap="none" lIns="49202" tIns="49202" rIns="88577" bIns="49202" anchor="ctr"/>
              <a:lstStyle/>
              <a:p>
                <a:pPr defTabSz="80645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sz="800" b="1" kern="0">
                  <a:solidFill>
                    <a:srgbClr val="133B9C"/>
                  </a:solidFill>
                  <a:latin typeface="Calibri"/>
                </a:endParaRPr>
              </a:p>
            </p:txBody>
          </p:sp>
          <p:sp>
            <p:nvSpPr>
              <p:cNvPr id="101" name="AutoShape 20"/>
              <p:cNvSpPr>
                <a:spLocks/>
              </p:cNvSpPr>
              <p:nvPr/>
            </p:nvSpPr>
            <p:spPr bwMode="auto">
              <a:xfrm>
                <a:off x="2783973" y="5643578"/>
                <a:ext cx="360000" cy="135017"/>
              </a:xfrm>
              <a:prstGeom prst="roundRect">
                <a:avLst>
                  <a:gd name="adj" fmla="val 16481"/>
                </a:avLst>
              </a:prstGeom>
              <a:noFill/>
              <a:ln w="9525" algn="ctr">
                <a:noFill/>
                <a:round/>
                <a:headEnd/>
                <a:tailEnd/>
              </a:ln>
            </p:spPr>
            <p:txBody>
              <a:bodyPr lIns="0" tIns="0" rIns="0" bIns="0" anchor="ctr">
                <a:spAutoFit/>
              </a:bodyPr>
              <a:lstStyle/>
              <a:p>
                <a:pPr defTabSz="436563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800" b="1" kern="0" dirty="0" smtClean="0">
                    <a:solidFill>
                      <a:srgbClr val="133B9C"/>
                    </a:solidFill>
                    <a:latin typeface="Calibri"/>
                    <a:ea typeface="ヒラギノ角ゴ Pro W6"/>
                    <a:cs typeface="ヒラギノ角ゴ Pro W6"/>
                    <a:sym typeface="Verdana" pitchFamily="34" charset="0"/>
                  </a:rPr>
                  <a:t>Other</a:t>
                </a:r>
                <a:endParaRPr lang="en-US" sz="800" b="1" kern="0" baseline="30000" dirty="0">
                  <a:solidFill>
                    <a:srgbClr val="133B9C"/>
                  </a:solidFill>
                  <a:latin typeface="Calibri"/>
                  <a:ea typeface="ヒラギノ角ゴ Pro W6"/>
                  <a:cs typeface="ヒラギノ角ゴ Pro W6"/>
                  <a:sym typeface="Verdana" pitchFamily="34" charset="0"/>
                </a:endParaRPr>
              </a:p>
            </p:txBody>
          </p:sp>
        </p:grpSp>
      </p:grpSp>
      <p:pic>
        <p:nvPicPr>
          <p:cNvPr id="6" name="Immagine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27097" y="1844824"/>
            <a:ext cx="4495238" cy="384761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Oval 19"/>
          <p:cNvSpPr>
            <a:spLocks noChangeArrowheads="1"/>
          </p:cNvSpPr>
          <p:nvPr/>
        </p:nvSpPr>
        <p:spPr bwMode="auto">
          <a:xfrm>
            <a:off x="875375" y="6007100"/>
            <a:ext cx="849577" cy="839788"/>
          </a:xfrm>
          <a:prstGeom prst="ellipse">
            <a:avLst/>
          </a:prstGeom>
          <a:noFill/>
          <a:ln w="12700">
            <a:noFill/>
            <a:round/>
            <a:headEnd/>
            <a:tailEnd/>
          </a:ln>
        </p:spPr>
        <p:txBody>
          <a:bodyPr wrap="none" lIns="50807" tIns="50807" rIns="91454" bIns="50807" anchor="ctr"/>
          <a:lstStyle/>
          <a:p>
            <a:endParaRPr lang="it-IT" sz="1600"/>
          </a:p>
        </p:txBody>
      </p:sp>
      <p:sp>
        <p:nvSpPr>
          <p:cNvPr id="415844" name="Rectangle 100"/>
          <p:cNvSpPr>
            <a:spLocks noChangeArrowheads="1"/>
          </p:cNvSpPr>
          <p:nvPr/>
        </p:nvSpPr>
        <p:spPr bwMode="auto">
          <a:xfrm>
            <a:off x="1280592" y="195943"/>
            <a:ext cx="7358362" cy="9794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1391" tIns="45696" rIns="91391" bIns="45696" anchor="ctr"/>
          <a:lstStyle/>
          <a:p>
            <a:pPr defTabSz="914315" eaLnBrk="0" hangingPunct="0">
              <a:defRPr/>
            </a:pPr>
            <a:r>
              <a:rPr lang="en-US" sz="2400" dirty="0" smtClean="0">
                <a:ea typeface="ヒラギノ角ゴ Pro W6" pitchFamily="1" charset="-128"/>
              </a:rPr>
              <a:t>Deep drilling</a:t>
            </a:r>
          </a:p>
          <a:p>
            <a:pPr defTabSz="914315" eaLnBrk="0" hangingPunct="0">
              <a:defRPr/>
            </a:pPr>
            <a:r>
              <a:rPr lang="en-US" sz="2000" dirty="0" smtClean="0">
                <a:ea typeface="ヒラギノ角ゴ Pro W6" pitchFamily="1" charset="-128"/>
              </a:rPr>
              <a:t>Technological improvements were  required</a:t>
            </a:r>
            <a:endParaRPr lang="en-US" sz="2000" dirty="0">
              <a:ea typeface="ヒラギノ角ゴ Pro W6" pitchFamily="1" charset="-128"/>
            </a:endParaRPr>
          </a:p>
        </p:txBody>
      </p:sp>
      <p:sp>
        <p:nvSpPr>
          <p:cNvPr id="13318" name="Subtitle 2"/>
          <p:cNvSpPr txBox="1">
            <a:spLocks/>
          </p:cNvSpPr>
          <p:nvPr/>
        </p:nvSpPr>
        <p:spPr bwMode="auto">
          <a:xfrm>
            <a:off x="165100" y="4955723"/>
            <a:ext cx="3993356" cy="502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 defTabSz="457200">
              <a:spcBef>
                <a:spcPct val="20000"/>
              </a:spcBef>
              <a:buFont typeface="Arial" pitchFamily="34" charset="0"/>
              <a:buNone/>
            </a:pPr>
            <a:r>
              <a:rPr lang="en-US" sz="1600" dirty="0" smtClean="0">
                <a:cs typeface="Arial" pitchFamily="34" charset="0"/>
              </a:rPr>
              <a:t>High temperature logging tools</a:t>
            </a:r>
            <a:br>
              <a:rPr lang="en-US" sz="1600" dirty="0" smtClean="0">
                <a:cs typeface="Arial" pitchFamily="34" charset="0"/>
              </a:rPr>
            </a:br>
            <a:endParaRPr lang="en-US" sz="1600" i="1" dirty="0">
              <a:cs typeface="Arial" pitchFamily="34" charset="0"/>
            </a:endParaRPr>
          </a:p>
        </p:txBody>
      </p:sp>
      <p:pic>
        <p:nvPicPr>
          <p:cNvPr id="7" name="Picture 1881" descr="CALIPER"/>
          <p:cNvPicPr>
            <a:picLocks noChangeAspect="1" noChangeArrowheads="1"/>
          </p:cNvPicPr>
          <p:nvPr/>
        </p:nvPicPr>
        <p:blipFill>
          <a:blip r:embed="rId3" cstate="print"/>
          <a:srcRect r="2504" b="1906"/>
          <a:stretch>
            <a:fillRect/>
          </a:stretch>
        </p:blipFill>
        <p:spPr bwMode="auto">
          <a:xfrm>
            <a:off x="825500" y="2034524"/>
            <a:ext cx="2342358" cy="2782538"/>
          </a:xfrm>
          <a:prstGeom prst="rect">
            <a:avLst/>
          </a:prstGeom>
          <a:noFill/>
        </p:spPr>
      </p:pic>
      <p:pic>
        <p:nvPicPr>
          <p:cNvPr id="8" name="Picture 5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53000" y="1416705"/>
            <a:ext cx="3085307" cy="2152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Subtitle 2"/>
          <p:cNvSpPr txBox="1">
            <a:spLocks/>
          </p:cNvSpPr>
          <p:nvPr/>
        </p:nvSpPr>
        <p:spPr bwMode="auto">
          <a:xfrm>
            <a:off x="4591841" y="3658959"/>
            <a:ext cx="4304393" cy="5320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 defTabSz="457200">
              <a:spcBef>
                <a:spcPct val="20000"/>
              </a:spcBef>
              <a:buFont typeface="Arial" pitchFamily="34" charset="0"/>
              <a:buNone/>
            </a:pPr>
            <a:r>
              <a:rPr lang="en-US" sz="1600" dirty="0" smtClean="0">
                <a:cs typeface="Arial" pitchFamily="34" charset="0"/>
              </a:rPr>
              <a:t>New exploration techniques </a:t>
            </a:r>
            <a:br>
              <a:rPr lang="en-US" sz="1600" dirty="0" smtClean="0">
                <a:cs typeface="Arial" pitchFamily="34" charset="0"/>
              </a:rPr>
            </a:br>
            <a:endParaRPr lang="en-US" sz="1600" i="1" dirty="0">
              <a:cs typeface="Arial" pitchFamily="34" charset="0"/>
            </a:endParaRPr>
          </a:p>
        </p:txBody>
      </p:sp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53000" y="4076700"/>
            <a:ext cx="3054350" cy="215465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11" name="Subtitle 2"/>
          <p:cNvSpPr txBox="1">
            <a:spLocks/>
          </p:cNvSpPr>
          <p:nvPr/>
        </p:nvSpPr>
        <p:spPr bwMode="auto">
          <a:xfrm>
            <a:off x="4137819" y="6289223"/>
            <a:ext cx="4168775" cy="502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 defTabSz="457200">
              <a:spcBef>
                <a:spcPct val="20000"/>
              </a:spcBef>
              <a:buFont typeface="Arial" pitchFamily="34" charset="0"/>
              <a:buNone/>
            </a:pPr>
            <a:r>
              <a:rPr lang="en-US" sz="1600" dirty="0" smtClean="0">
                <a:cs typeface="Arial" pitchFamily="34" charset="0"/>
              </a:rPr>
              <a:t>Fluid treatment</a:t>
            </a:r>
            <a:br>
              <a:rPr lang="en-US" sz="1600" dirty="0" smtClean="0">
                <a:cs typeface="Arial" pitchFamily="34" charset="0"/>
              </a:rPr>
            </a:br>
            <a:endParaRPr lang="en-US" sz="1600" i="1" dirty="0">
              <a:cs typeface="Arial" pitchFamily="34" charset="0"/>
            </a:endParaRPr>
          </a:p>
        </p:txBody>
      </p:sp>
      <p:sp>
        <p:nvSpPr>
          <p:cNvPr id="12" name="Segnaposto numero diapositiva 4"/>
          <p:cNvSpPr txBox="1">
            <a:spLocks/>
          </p:cNvSpPr>
          <p:nvPr/>
        </p:nvSpPr>
        <p:spPr>
          <a:xfrm>
            <a:off x="9076307" y="6381328"/>
            <a:ext cx="557213" cy="365125"/>
          </a:xfrm>
          <a:prstGeom prst="rect">
            <a:avLst/>
          </a:prstGeom>
        </p:spPr>
        <p:txBody>
          <a:bodyPr lIns="107287" tIns="53643" rIns="107287" bIns="53643"/>
          <a:lstStyle/>
          <a:p>
            <a:pPr algn="r" defTabSz="1072866" fontAlgn="auto">
              <a:spcBef>
                <a:spcPts val="0"/>
              </a:spcBef>
              <a:spcAft>
                <a:spcPts val="0"/>
              </a:spcAft>
              <a:defRPr/>
            </a:pPr>
            <a:fld id="{BE0B9A1A-85C1-4544-80DF-DF1ED4AB266B}" type="slidenum">
              <a:rPr lang="it-IT" sz="1400" smtClean="0">
                <a:solidFill>
                  <a:srgbClr val="A8A9AD"/>
                </a:solidFill>
                <a:latin typeface="+mn-lt"/>
              </a:rPr>
              <a:pPr algn="r" defTabSz="1072866" fontAlgn="auto">
                <a:spcBef>
                  <a:spcPts val="0"/>
                </a:spcBef>
                <a:spcAft>
                  <a:spcPts val="0"/>
                </a:spcAft>
                <a:defRPr/>
              </a:pPr>
              <a:t>49</a:t>
            </a:fld>
            <a:endParaRPr lang="it-IT" sz="1400" dirty="0">
              <a:solidFill>
                <a:srgbClr val="A8A9AD"/>
              </a:solidFill>
              <a:latin typeface="+mn-lt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Rectangle 3"/>
          <p:cNvSpPr>
            <a:spLocks noGrp="1" noChangeArrowheads="1"/>
          </p:cNvSpPr>
          <p:nvPr>
            <p:ph type="title"/>
          </p:nvPr>
        </p:nvSpPr>
        <p:spPr>
          <a:xfrm>
            <a:off x="1352599" y="304800"/>
            <a:ext cx="7832317" cy="979488"/>
          </a:xfrm>
        </p:spPr>
        <p:txBody>
          <a:bodyPr rIns="132070"/>
          <a:lstStyle/>
          <a:p>
            <a:r>
              <a:rPr lang="en-US" sz="2400" dirty="0" smtClean="0"/>
              <a:t>Production sustainability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2000" dirty="0" smtClean="0"/>
              <a:t>Reinjection in the Valle </a:t>
            </a:r>
            <a:r>
              <a:rPr lang="en-US" sz="2000" dirty="0" err="1" smtClean="0"/>
              <a:t>Secolo</a:t>
            </a:r>
            <a:r>
              <a:rPr lang="en-US" sz="2000" dirty="0" smtClean="0"/>
              <a:t> area </a:t>
            </a:r>
          </a:p>
        </p:txBody>
      </p:sp>
      <p:sp>
        <p:nvSpPr>
          <p:cNvPr id="17412" name="Text Box 4"/>
          <p:cNvSpPr txBox="1">
            <a:spLocks noChangeArrowheads="1"/>
          </p:cNvSpPr>
          <p:nvPr/>
        </p:nvSpPr>
        <p:spPr bwMode="auto">
          <a:xfrm>
            <a:off x="235857" y="5565775"/>
            <a:ext cx="8528202" cy="3584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0637" tIns="40318" rIns="80637" bIns="40318">
            <a:spAutoFit/>
          </a:bodyPr>
          <a:lstStyle/>
          <a:p>
            <a:pPr algn="ctr" eaLnBrk="0" hangingPunct="0"/>
            <a:r>
              <a:rPr lang="en-US" dirty="0">
                <a:solidFill>
                  <a:srgbClr val="FF7A00"/>
                </a:solidFill>
              </a:rPr>
              <a:t>Reinjection represents by now an “exploitation </a:t>
            </a:r>
            <a:r>
              <a:rPr lang="en-US" dirty="0" smtClean="0">
                <a:solidFill>
                  <a:srgbClr val="FF7A00"/>
                </a:solidFill>
              </a:rPr>
              <a:t>strategy”</a:t>
            </a:r>
            <a:endParaRPr lang="it-IT" dirty="0">
              <a:solidFill>
                <a:srgbClr val="FF7A00"/>
              </a:solidFill>
            </a:endParaRPr>
          </a:p>
        </p:txBody>
      </p:sp>
      <p:pic>
        <p:nvPicPr>
          <p:cNvPr id="17413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11950" y="1379539"/>
            <a:ext cx="6616038" cy="406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Segnaposto numero diapositiva 4"/>
          <p:cNvSpPr txBox="1">
            <a:spLocks/>
          </p:cNvSpPr>
          <p:nvPr/>
        </p:nvSpPr>
        <p:spPr>
          <a:xfrm>
            <a:off x="9076307" y="6381328"/>
            <a:ext cx="557213" cy="365125"/>
          </a:xfrm>
          <a:prstGeom prst="rect">
            <a:avLst/>
          </a:prstGeom>
        </p:spPr>
        <p:txBody>
          <a:bodyPr lIns="107287" tIns="53643" rIns="107287" bIns="53643"/>
          <a:lstStyle/>
          <a:p>
            <a:pPr algn="r" defTabSz="1072866" fontAlgn="auto">
              <a:spcBef>
                <a:spcPts val="0"/>
              </a:spcBef>
              <a:spcAft>
                <a:spcPts val="0"/>
              </a:spcAft>
              <a:defRPr/>
            </a:pPr>
            <a:fld id="{BE0B9A1A-85C1-4544-80DF-DF1ED4AB266B}" type="slidenum">
              <a:rPr lang="it-IT" sz="1400" smtClean="0">
                <a:solidFill>
                  <a:srgbClr val="A8A9AD"/>
                </a:solidFill>
                <a:latin typeface="+mn-lt"/>
              </a:rPr>
              <a:pPr algn="r" defTabSz="1072866" fontAlgn="auto">
                <a:spcBef>
                  <a:spcPts val="0"/>
                </a:spcBef>
                <a:spcAft>
                  <a:spcPts val="0"/>
                </a:spcAft>
                <a:defRPr/>
              </a:pPr>
              <a:t>50</a:t>
            </a:fld>
            <a:endParaRPr lang="it-IT" sz="1400" dirty="0">
              <a:solidFill>
                <a:srgbClr val="A8A9AD"/>
              </a:solidFill>
              <a:latin typeface="+mn-lt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2" name="Rectangle 2"/>
          <p:cNvSpPr>
            <a:spLocks noGrp="1" noChangeArrowheads="1"/>
          </p:cNvSpPr>
          <p:nvPr>
            <p:ph type="title"/>
          </p:nvPr>
        </p:nvSpPr>
        <p:spPr>
          <a:xfrm>
            <a:off x="1352600" y="260648"/>
            <a:ext cx="7773819" cy="979298"/>
          </a:xfrm>
          <a:ln/>
        </p:spPr>
        <p:txBody>
          <a:bodyPr rIns="132070"/>
          <a:lstStyle/>
          <a:p>
            <a:r>
              <a:rPr lang="en-US" sz="2400" dirty="0" smtClean="0"/>
              <a:t>Production sustainability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2000" dirty="0" smtClean="0"/>
              <a:t>Power plants efficiency improvement</a:t>
            </a:r>
          </a:p>
        </p:txBody>
      </p:sp>
      <p:sp>
        <p:nvSpPr>
          <p:cNvPr id="215043" name="Rectangle 3"/>
          <p:cNvSpPr>
            <a:spLocks/>
          </p:cNvSpPr>
          <p:nvPr/>
        </p:nvSpPr>
        <p:spPr bwMode="auto">
          <a:xfrm>
            <a:off x="272479" y="1668293"/>
            <a:ext cx="9633521" cy="36384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40636" bIns="0"/>
          <a:lstStyle/>
          <a:p>
            <a:pPr marL="39205" defTabSz="914315" eaLnBrk="0" hangingPunct="0">
              <a:lnSpc>
                <a:spcPct val="130000"/>
              </a:lnSpc>
            </a:pPr>
            <a:r>
              <a:rPr lang="en-US" sz="1400" b="1" dirty="0" smtClean="0">
                <a:solidFill>
                  <a:srgbClr val="FF7A00"/>
                </a:solidFill>
              </a:rPr>
              <a:t>12 </a:t>
            </a:r>
            <a:r>
              <a:rPr lang="en-US" sz="1400" b="1" dirty="0">
                <a:solidFill>
                  <a:srgbClr val="FF7A00"/>
                </a:solidFill>
              </a:rPr>
              <a:t>new units</a:t>
            </a:r>
            <a:r>
              <a:rPr lang="en-US" sz="1400" dirty="0">
                <a:solidFill>
                  <a:srgbClr val="FF7A00"/>
                </a:solidFill>
              </a:rPr>
              <a:t> (314,5 MW)</a:t>
            </a:r>
            <a:r>
              <a:rPr lang="en-US" sz="1400" dirty="0"/>
              <a:t> were installed and started up in the period </a:t>
            </a:r>
            <a:r>
              <a:rPr lang="en-US" sz="1400" dirty="0" smtClean="0"/>
              <a:t>2000-2023 </a:t>
            </a:r>
            <a:r>
              <a:rPr lang="en-US" sz="1400" dirty="0"/>
              <a:t>in the area of </a:t>
            </a:r>
            <a:r>
              <a:rPr lang="en-US" sz="1400" dirty="0" err="1" smtClean="0"/>
              <a:t>Larderello-Travale</a:t>
            </a:r>
            <a:r>
              <a:rPr lang="en-US" sz="1400" dirty="0" smtClean="0"/>
              <a:t>/</a:t>
            </a:r>
            <a:r>
              <a:rPr lang="en-US" sz="1400" dirty="0" err="1" smtClean="0"/>
              <a:t>Radicondoli</a:t>
            </a:r>
            <a:endParaRPr lang="en-US" sz="1200" dirty="0"/>
          </a:p>
          <a:p>
            <a:pPr marL="39205" defTabSz="914315" eaLnBrk="0" hangingPunct="0">
              <a:lnSpc>
                <a:spcPct val="130000"/>
              </a:lnSpc>
            </a:pPr>
            <a:r>
              <a:rPr lang="en-US" sz="1200" b="1" dirty="0" smtClean="0">
                <a:solidFill>
                  <a:srgbClr val="FF7A00"/>
                </a:solidFill>
              </a:rPr>
              <a:t>8 </a:t>
            </a:r>
            <a:r>
              <a:rPr lang="en-US" sz="1200" b="1" dirty="0">
                <a:solidFill>
                  <a:srgbClr val="FF7A00"/>
                </a:solidFill>
              </a:rPr>
              <a:t>units</a:t>
            </a:r>
            <a:r>
              <a:rPr lang="en-US" sz="1200" dirty="0"/>
              <a:t>, for a total of </a:t>
            </a:r>
            <a:r>
              <a:rPr lang="en-US" sz="1200" dirty="0">
                <a:solidFill>
                  <a:srgbClr val="FF7A00"/>
                </a:solidFill>
              </a:rPr>
              <a:t>214.5 MW</a:t>
            </a:r>
            <a:r>
              <a:rPr lang="en-US" sz="1200" dirty="0"/>
              <a:t>, replaced old units in operation from many years and considered “obsolete”. The new units are characterized by higher efficiency and lower environmental impact. </a:t>
            </a:r>
          </a:p>
          <a:p>
            <a:pPr marL="39205" defTabSz="914315" eaLnBrk="0" hangingPunct="0">
              <a:lnSpc>
                <a:spcPct val="130000"/>
              </a:lnSpc>
            </a:pPr>
            <a:r>
              <a:rPr lang="en-US" sz="1200" b="1" dirty="0" smtClean="0">
                <a:solidFill>
                  <a:srgbClr val="FF7A00"/>
                </a:solidFill>
              </a:rPr>
              <a:t>4 </a:t>
            </a:r>
            <a:r>
              <a:rPr lang="en-US" sz="1200" b="1" dirty="0">
                <a:solidFill>
                  <a:srgbClr val="FF7A00"/>
                </a:solidFill>
              </a:rPr>
              <a:t>units</a:t>
            </a:r>
            <a:r>
              <a:rPr lang="en-US" sz="1200" dirty="0"/>
              <a:t>, for a total of </a:t>
            </a:r>
            <a:r>
              <a:rPr lang="en-US" sz="1200" dirty="0">
                <a:solidFill>
                  <a:srgbClr val="FF7A00"/>
                </a:solidFill>
              </a:rPr>
              <a:t>100 MW</a:t>
            </a:r>
            <a:r>
              <a:rPr lang="en-US" sz="1200" dirty="0"/>
              <a:t> are new capacity installed both in marginal and central areas</a:t>
            </a:r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7640" y="2573504"/>
            <a:ext cx="7541663" cy="4315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CasellaDiTesto 11"/>
          <p:cNvSpPr txBox="1"/>
          <p:nvPr/>
        </p:nvSpPr>
        <p:spPr>
          <a:xfrm>
            <a:off x="147640" y="1059422"/>
            <a:ext cx="9260958" cy="8802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hangingPunct="0">
              <a:lnSpc>
                <a:spcPct val="110000"/>
              </a:lnSpc>
              <a:buClr>
                <a:srgbClr val="FF3300"/>
              </a:buClr>
              <a:buSzPct val="40000"/>
            </a:pPr>
            <a:r>
              <a:rPr lang="en-GB" sz="1600" b="1" dirty="0" smtClean="0">
                <a:solidFill>
                  <a:srgbClr val="0000CC"/>
                </a:solidFill>
              </a:rPr>
              <a:t>37 new units with a capacity in the range 8 - 60 MW have been started up in the </a:t>
            </a:r>
            <a:r>
              <a:rPr lang="en-GB" sz="1600" b="1" dirty="0" err="1" smtClean="0">
                <a:solidFill>
                  <a:srgbClr val="0000CC"/>
                </a:solidFill>
              </a:rPr>
              <a:t>Larderello-Travale</a:t>
            </a:r>
            <a:r>
              <a:rPr lang="en-GB" sz="1600" b="1" dirty="0" smtClean="0">
                <a:solidFill>
                  <a:srgbClr val="0000CC"/>
                </a:solidFill>
              </a:rPr>
              <a:t> area in the period 1980 -2023</a:t>
            </a:r>
          </a:p>
          <a:p>
            <a:endParaRPr lang="en-US" sz="1600" b="1" dirty="0"/>
          </a:p>
        </p:txBody>
      </p:sp>
      <p:sp>
        <p:nvSpPr>
          <p:cNvPr id="6" name="Segnaposto numero diapositiva 4"/>
          <p:cNvSpPr txBox="1">
            <a:spLocks/>
          </p:cNvSpPr>
          <p:nvPr/>
        </p:nvSpPr>
        <p:spPr>
          <a:xfrm>
            <a:off x="9076307" y="6381328"/>
            <a:ext cx="557213" cy="365125"/>
          </a:xfrm>
          <a:prstGeom prst="rect">
            <a:avLst/>
          </a:prstGeom>
        </p:spPr>
        <p:txBody>
          <a:bodyPr lIns="107287" tIns="53643" rIns="107287" bIns="53643"/>
          <a:lstStyle/>
          <a:p>
            <a:pPr algn="r" defTabSz="1072866" fontAlgn="auto">
              <a:spcBef>
                <a:spcPts val="0"/>
              </a:spcBef>
              <a:spcAft>
                <a:spcPts val="0"/>
              </a:spcAft>
              <a:defRPr/>
            </a:pPr>
            <a:fld id="{BE0B9A1A-85C1-4544-80DF-DF1ED4AB266B}" type="slidenum">
              <a:rPr lang="it-IT" sz="1400" smtClean="0">
                <a:solidFill>
                  <a:srgbClr val="A8A9AD"/>
                </a:solidFill>
                <a:latin typeface="+mn-lt"/>
              </a:rPr>
              <a:pPr algn="r" defTabSz="1072866" fontAlgn="auto">
                <a:spcBef>
                  <a:spcPts val="0"/>
                </a:spcBef>
                <a:spcAft>
                  <a:spcPts val="0"/>
                </a:spcAft>
                <a:defRPr/>
              </a:pPr>
              <a:t>51</a:t>
            </a:fld>
            <a:endParaRPr lang="it-IT" sz="1400" dirty="0">
              <a:solidFill>
                <a:srgbClr val="A8A9AD"/>
              </a:solidFill>
              <a:latin typeface="+mn-lt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Line 17"/>
          <p:cNvSpPr>
            <a:spLocks noChangeShapeType="1"/>
          </p:cNvSpPr>
          <p:nvPr/>
        </p:nvSpPr>
        <p:spPr bwMode="auto">
          <a:xfrm>
            <a:off x="506506" y="1892452"/>
            <a:ext cx="0" cy="1764000"/>
          </a:xfrm>
          <a:prstGeom prst="line">
            <a:avLst/>
          </a:prstGeom>
          <a:noFill/>
          <a:ln w="28575">
            <a:solidFill>
              <a:srgbClr val="000099"/>
            </a:solidFill>
            <a:round/>
            <a:headEnd/>
            <a:tailEnd/>
          </a:ln>
        </p:spPr>
        <p:txBody>
          <a:bodyPr wrap="none" lIns="80625" tIns="40313" rIns="80625" bIns="40313" anchor="ctr"/>
          <a:lstStyle/>
          <a:p>
            <a:pPr defTabSz="91412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100">
              <a:latin typeface="+mj-lt"/>
            </a:endParaRPr>
          </a:p>
        </p:txBody>
      </p:sp>
      <p:sp>
        <p:nvSpPr>
          <p:cNvPr id="81926" name="CasellaDiTesto 25"/>
          <p:cNvSpPr txBox="1">
            <a:spLocks noChangeArrowheads="1"/>
          </p:cNvSpPr>
          <p:nvPr/>
        </p:nvSpPr>
        <p:spPr bwMode="auto">
          <a:xfrm>
            <a:off x="584515" y="1989008"/>
            <a:ext cx="3978442" cy="1728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0632" tIns="40316" rIns="80632" bIns="40316">
            <a:spAutoFit/>
          </a:bodyPr>
          <a:lstStyle/>
          <a:p>
            <a:pPr marL="155539" indent="-155539">
              <a:lnSpc>
                <a:spcPts val="1900"/>
              </a:lnSpc>
              <a:buFont typeface="Arial" pitchFamily="34" charset="0"/>
              <a:buChar char="•"/>
            </a:pPr>
            <a:r>
              <a:rPr lang="en-US" sz="1200" dirty="0" smtClean="0">
                <a:latin typeface="Verdana" pitchFamily="34" charset="0"/>
              </a:rPr>
              <a:t>Design and construction of a specific plant, know as AMIS</a:t>
            </a:r>
            <a:r>
              <a:rPr lang="en-US" sz="1200" b="1" baseline="30000" dirty="0" smtClean="0">
                <a:latin typeface="Verdana" pitchFamily="34" charset="0"/>
              </a:rPr>
              <a:t>©</a:t>
            </a:r>
            <a:r>
              <a:rPr lang="en-US" sz="1200" dirty="0" smtClean="0">
                <a:latin typeface="Verdana" pitchFamily="34" charset="0"/>
              </a:rPr>
              <a:t> (</a:t>
            </a:r>
            <a:r>
              <a:rPr lang="en-US" sz="1100" i="1" dirty="0" err="1" smtClean="0">
                <a:latin typeface="Verdana" pitchFamily="34" charset="0"/>
              </a:rPr>
              <a:t>Abbattimento</a:t>
            </a:r>
            <a:r>
              <a:rPr lang="en-US" sz="1100" i="1" dirty="0" smtClean="0">
                <a:latin typeface="Verdana" pitchFamily="34" charset="0"/>
              </a:rPr>
              <a:t> </a:t>
            </a:r>
            <a:r>
              <a:rPr lang="en-US" sz="1100" i="1" dirty="0" err="1" smtClean="0">
                <a:latin typeface="Verdana" pitchFamily="34" charset="0"/>
              </a:rPr>
              <a:t>Mercurio</a:t>
            </a:r>
            <a:r>
              <a:rPr lang="en-US" sz="1100" i="1" dirty="0" smtClean="0">
                <a:latin typeface="Verdana" pitchFamily="34" charset="0"/>
              </a:rPr>
              <a:t> e </a:t>
            </a:r>
            <a:r>
              <a:rPr lang="en-US" sz="1100" i="1" dirty="0" err="1" smtClean="0">
                <a:latin typeface="Verdana" pitchFamily="34" charset="0"/>
              </a:rPr>
              <a:t>Idrogeno</a:t>
            </a:r>
            <a:r>
              <a:rPr lang="en-US" sz="1100" i="1" dirty="0" smtClean="0">
                <a:latin typeface="Verdana" pitchFamily="34" charset="0"/>
              </a:rPr>
              <a:t> </a:t>
            </a:r>
            <a:r>
              <a:rPr lang="en-US" sz="1100" i="1" dirty="0" err="1" smtClean="0">
                <a:latin typeface="Verdana" pitchFamily="34" charset="0"/>
              </a:rPr>
              <a:t>Solforato</a:t>
            </a:r>
            <a:r>
              <a:rPr lang="en-US" sz="1200" dirty="0" smtClean="0">
                <a:latin typeface="Verdana" pitchFamily="34" charset="0"/>
              </a:rPr>
              <a:t>) for the abatement of H</a:t>
            </a:r>
            <a:r>
              <a:rPr lang="en-US" sz="1200" baseline="-25000" dirty="0" smtClean="0">
                <a:latin typeface="Verdana" pitchFamily="34" charset="0"/>
              </a:rPr>
              <a:t>2</a:t>
            </a:r>
            <a:r>
              <a:rPr lang="en-US" sz="1200" dirty="0" smtClean="0">
                <a:latin typeface="Verdana" pitchFamily="34" charset="0"/>
              </a:rPr>
              <a:t>S (hydrogen </a:t>
            </a:r>
            <a:r>
              <a:rPr lang="en-US" sz="1200" dirty="0" err="1" smtClean="0">
                <a:latin typeface="Verdana" pitchFamily="34" charset="0"/>
              </a:rPr>
              <a:t>sulphide</a:t>
            </a:r>
            <a:r>
              <a:rPr lang="en-US" sz="1200" dirty="0" smtClean="0">
                <a:latin typeface="Verdana" pitchFamily="34" charset="0"/>
              </a:rPr>
              <a:t>) and Hg (mercury) from the gases emitted during power plants operation</a:t>
            </a:r>
          </a:p>
          <a:p>
            <a:pPr marL="155539" indent="-155539"/>
            <a:endParaRPr lang="en-US" sz="1200" dirty="0" smtClean="0">
              <a:latin typeface="Verdana" pitchFamily="34" charset="0"/>
            </a:endParaRPr>
          </a:p>
        </p:txBody>
      </p:sp>
      <p:pic>
        <p:nvPicPr>
          <p:cNvPr id="81930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49277" y="3501014"/>
            <a:ext cx="2184243" cy="2163521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</p:pic>
      <p:sp>
        <p:nvSpPr>
          <p:cNvPr id="13" name="Rectangle 2"/>
          <p:cNvSpPr>
            <a:spLocks noChangeArrowheads="1"/>
          </p:cNvSpPr>
          <p:nvPr/>
        </p:nvSpPr>
        <p:spPr bwMode="auto">
          <a:xfrm>
            <a:off x="1280592" y="149225"/>
            <a:ext cx="8431080" cy="11191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49216" tIns="49216" rIns="88594" bIns="49216" anchor="ctr"/>
          <a:lstStyle/>
          <a:p>
            <a:pPr marL="41275" indent="-39363" defTabSz="941388">
              <a:buSzPct val="100000"/>
              <a:defRPr/>
            </a:pPr>
            <a:r>
              <a:rPr lang="en-US" sz="2400" dirty="0" smtClean="0">
                <a:solidFill>
                  <a:srgbClr val="133B9C"/>
                </a:solidFill>
                <a:latin typeface="Arial" pitchFamily="34" charset="0"/>
                <a:cs typeface="Arial" pitchFamily="34" charset="0"/>
                <a:sym typeface="Verdana" pitchFamily="34" charset="0"/>
              </a:rPr>
              <a:t>Environmental sustainability</a:t>
            </a:r>
          </a:p>
          <a:p>
            <a:pPr defTabSz="887209" eaLnBrk="0" hangingPunct="0"/>
            <a:endParaRPr lang="en-US" sz="2400" dirty="0" smtClean="0">
              <a:solidFill>
                <a:srgbClr val="133B9C"/>
              </a:solidFill>
              <a:latin typeface="Arial" pitchFamily="34" charset="0"/>
              <a:ea typeface="ヒラギノ角ゴ Pro W6"/>
              <a:cs typeface="Arial" pitchFamily="34" charset="0"/>
            </a:endParaRPr>
          </a:p>
        </p:txBody>
      </p:sp>
      <p:sp>
        <p:nvSpPr>
          <p:cNvPr id="15" name="AutoShape 8"/>
          <p:cNvSpPr>
            <a:spLocks noChangeArrowheads="1"/>
          </p:cNvSpPr>
          <p:nvPr/>
        </p:nvSpPr>
        <p:spPr bwMode="auto">
          <a:xfrm>
            <a:off x="1052567" y="5949280"/>
            <a:ext cx="6786754" cy="468000"/>
          </a:xfrm>
          <a:prstGeom prst="roundRect">
            <a:avLst>
              <a:gd name="adj" fmla="val 16667"/>
            </a:avLst>
          </a:prstGeom>
          <a:solidFill>
            <a:schemeClr val="accent1">
              <a:lumMod val="60000"/>
              <a:lumOff val="40000"/>
            </a:schemeClr>
          </a:solidFill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lIns="47604" tIns="39833" rIns="47604" bIns="39833" anchor="ctr"/>
          <a:lstStyle/>
          <a:p>
            <a:pPr defTabSz="887209" eaLnBrk="0" hangingPunct="0">
              <a:buClr>
                <a:srgbClr val="000066"/>
              </a:buClr>
              <a:buSzPct val="100000"/>
            </a:pPr>
            <a:r>
              <a:rPr lang="en-US" sz="1500" b="1" dirty="0" smtClean="0">
                <a:solidFill>
                  <a:schemeClr val="tx1"/>
                </a:solidFill>
              </a:rPr>
              <a:t>Innovation also possible to reduce environmental impact</a:t>
            </a:r>
            <a:endParaRPr lang="en-US" sz="1500" b="1" dirty="0">
              <a:solidFill>
                <a:schemeClr val="tx1"/>
              </a:solidFill>
            </a:endParaRPr>
          </a:p>
        </p:txBody>
      </p:sp>
      <p:pic>
        <p:nvPicPr>
          <p:cNvPr id="81928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74040" y="3978294"/>
            <a:ext cx="2964329" cy="1826974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</p:pic>
      <p:sp>
        <p:nvSpPr>
          <p:cNvPr id="17" name="CasellaDiTesto 25"/>
          <p:cNvSpPr txBox="1">
            <a:spLocks noChangeArrowheads="1"/>
          </p:cNvSpPr>
          <p:nvPr/>
        </p:nvSpPr>
        <p:spPr bwMode="auto">
          <a:xfrm>
            <a:off x="584517" y="4221103"/>
            <a:ext cx="4134457" cy="13740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0632" tIns="40316" rIns="80632" bIns="40316">
            <a:spAutoFit/>
          </a:bodyPr>
          <a:lstStyle/>
          <a:p>
            <a:pPr marL="155539" indent="-155539"/>
            <a:endParaRPr lang="en-US" sz="1200" dirty="0" smtClean="0">
              <a:latin typeface="Verdana" pitchFamily="34" charset="0"/>
            </a:endParaRPr>
          </a:p>
          <a:p>
            <a:pPr marL="155539" indent="-155539">
              <a:lnSpc>
                <a:spcPts val="1800"/>
              </a:lnSpc>
              <a:buFont typeface="Arial" pitchFamily="34" charset="0"/>
              <a:buChar char="•"/>
            </a:pPr>
            <a:r>
              <a:rPr lang="en-US" sz="1200" dirty="0" smtClean="0">
                <a:latin typeface="Verdana" pitchFamily="34" charset="0"/>
              </a:rPr>
              <a:t>New design solution and criteria for minimizing visual impact of the power plants in order to make geothermal presence more acceptable to the local community</a:t>
            </a:r>
          </a:p>
          <a:p>
            <a:pPr marL="155539" indent="-155539">
              <a:buFont typeface="Arial" pitchFamily="34" charset="0"/>
              <a:buChar char="•"/>
            </a:pPr>
            <a:endParaRPr lang="en-US" sz="1200" dirty="0" smtClean="0">
              <a:latin typeface="Verdana" pitchFamily="34" charset="0"/>
            </a:endParaRPr>
          </a:p>
        </p:txBody>
      </p:sp>
      <p:sp>
        <p:nvSpPr>
          <p:cNvPr id="18" name="Text Box 19"/>
          <p:cNvSpPr txBox="1">
            <a:spLocks noChangeArrowheads="1"/>
          </p:cNvSpPr>
          <p:nvPr/>
        </p:nvSpPr>
        <p:spPr bwMode="auto">
          <a:xfrm>
            <a:off x="680964" y="1484784"/>
            <a:ext cx="3960002" cy="432048"/>
          </a:xfrm>
          <a:prstGeom prst="rect">
            <a:avLst/>
          </a:prstGeom>
          <a:solidFill>
            <a:schemeClr val="bg1"/>
          </a:solidFill>
          <a:ln w="6350" algn="ctr">
            <a:noFill/>
            <a:miter lim="800000"/>
            <a:headEnd/>
            <a:tailEnd/>
          </a:ln>
        </p:spPr>
        <p:txBody>
          <a:bodyPr lIns="0" tIns="0" rIns="0" bIns="0" anchor="ctr">
            <a:noAutofit/>
          </a:bodyPr>
          <a:lstStyle/>
          <a:p>
            <a:pPr defTabSz="288859">
              <a:spcBef>
                <a:spcPct val="50000"/>
              </a:spcBef>
              <a:buClr>
                <a:srgbClr val="FF9900"/>
              </a:buClr>
              <a:buSzPct val="100000"/>
            </a:pPr>
            <a:r>
              <a:rPr lang="en-US" sz="1200" b="1" u="sng" smtClean="0">
                <a:latin typeface="Verdana" pitchFamily="34" charset="0"/>
              </a:rPr>
              <a:t>Plant design innovation</a:t>
            </a:r>
            <a:endParaRPr lang="en-US" sz="1200" b="1" u="sng">
              <a:latin typeface="Verdana" pitchFamily="34" charset="0"/>
            </a:endParaRPr>
          </a:p>
        </p:txBody>
      </p:sp>
      <p:sp>
        <p:nvSpPr>
          <p:cNvPr id="19" name="Line 17"/>
          <p:cNvSpPr>
            <a:spLocks noChangeShapeType="1"/>
          </p:cNvSpPr>
          <p:nvPr/>
        </p:nvSpPr>
        <p:spPr bwMode="auto">
          <a:xfrm>
            <a:off x="506506" y="4365104"/>
            <a:ext cx="0" cy="1044000"/>
          </a:xfrm>
          <a:prstGeom prst="line">
            <a:avLst/>
          </a:prstGeom>
          <a:noFill/>
          <a:ln w="28575">
            <a:solidFill>
              <a:srgbClr val="000099"/>
            </a:solidFill>
            <a:round/>
            <a:headEnd/>
            <a:tailEnd/>
          </a:ln>
        </p:spPr>
        <p:txBody>
          <a:bodyPr wrap="none" lIns="80625" tIns="40313" rIns="80625" bIns="40313" anchor="ctr"/>
          <a:lstStyle/>
          <a:p>
            <a:pPr defTabSz="91412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100">
              <a:latin typeface="+mj-lt"/>
            </a:endParaRPr>
          </a:p>
        </p:txBody>
      </p:sp>
      <p:sp>
        <p:nvSpPr>
          <p:cNvPr id="20" name="Text Box 19"/>
          <p:cNvSpPr txBox="1">
            <a:spLocks noChangeArrowheads="1"/>
          </p:cNvSpPr>
          <p:nvPr/>
        </p:nvSpPr>
        <p:spPr bwMode="auto">
          <a:xfrm>
            <a:off x="680964" y="3933056"/>
            <a:ext cx="3960002" cy="432048"/>
          </a:xfrm>
          <a:prstGeom prst="rect">
            <a:avLst/>
          </a:prstGeom>
          <a:solidFill>
            <a:schemeClr val="bg1"/>
          </a:solidFill>
          <a:ln w="6350" algn="ctr">
            <a:noFill/>
            <a:miter lim="800000"/>
            <a:headEnd/>
            <a:tailEnd/>
          </a:ln>
        </p:spPr>
        <p:txBody>
          <a:bodyPr lIns="0" tIns="0" rIns="0" bIns="0" anchor="ctr">
            <a:noAutofit/>
          </a:bodyPr>
          <a:lstStyle/>
          <a:p>
            <a:pPr defTabSz="288859">
              <a:spcBef>
                <a:spcPct val="50000"/>
              </a:spcBef>
              <a:buClr>
                <a:srgbClr val="FF9900"/>
              </a:buClr>
              <a:buSzPct val="100000"/>
            </a:pPr>
            <a:r>
              <a:rPr lang="en-US" sz="1200" b="1" u="sng" smtClean="0">
                <a:latin typeface="Verdana" pitchFamily="34" charset="0"/>
              </a:rPr>
              <a:t>Architectural innovation</a:t>
            </a:r>
            <a:endParaRPr lang="en-US" sz="1200" b="1" u="sng">
              <a:latin typeface="Verdana" pitchFamily="34" charset="0"/>
            </a:endParaRPr>
          </a:p>
        </p:txBody>
      </p:sp>
      <p:pic>
        <p:nvPicPr>
          <p:cNvPr id="479233" name="Picture 1" descr="F:\CHIUSDINO\Impianto AMIS (1)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74991" y="1970838"/>
            <a:ext cx="2340260" cy="1620180"/>
          </a:xfrm>
          <a:prstGeom prst="rect">
            <a:avLst/>
          </a:prstGeom>
          <a:noFill/>
        </p:spPr>
      </p:pic>
      <p:pic>
        <p:nvPicPr>
          <p:cNvPr id="14" name="Picture 1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591190" y="1120499"/>
            <a:ext cx="2813151" cy="1948465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</p:pic>
      <p:sp>
        <p:nvSpPr>
          <p:cNvPr id="21" name="Segnaposto numero diapositiva 4"/>
          <p:cNvSpPr txBox="1">
            <a:spLocks/>
          </p:cNvSpPr>
          <p:nvPr/>
        </p:nvSpPr>
        <p:spPr>
          <a:xfrm>
            <a:off x="9076307" y="6381328"/>
            <a:ext cx="557213" cy="365125"/>
          </a:xfrm>
          <a:prstGeom prst="rect">
            <a:avLst/>
          </a:prstGeom>
        </p:spPr>
        <p:txBody>
          <a:bodyPr lIns="107287" tIns="53643" rIns="107287" bIns="53643"/>
          <a:lstStyle/>
          <a:p>
            <a:pPr algn="r" defTabSz="1072866" fontAlgn="auto">
              <a:spcBef>
                <a:spcPts val="0"/>
              </a:spcBef>
              <a:spcAft>
                <a:spcPts val="0"/>
              </a:spcAft>
              <a:defRPr/>
            </a:pPr>
            <a:fld id="{BE0B9A1A-85C1-4544-80DF-DF1ED4AB266B}" type="slidenum">
              <a:rPr lang="it-IT" sz="1400" smtClean="0">
                <a:solidFill>
                  <a:srgbClr val="A8A9AD"/>
                </a:solidFill>
                <a:latin typeface="+mn-lt"/>
              </a:rPr>
              <a:pPr algn="r" defTabSz="1072866" fontAlgn="auto">
                <a:spcBef>
                  <a:spcPts val="0"/>
                </a:spcBef>
                <a:spcAft>
                  <a:spcPts val="0"/>
                </a:spcAft>
                <a:defRPr/>
              </a:pPr>
              <a:t>52</a:t>
            </a:fld>
            <a:endParaRPr lang="it-IT" sz="1400" dirty="0">
              <a:solidFill>
                <a:srgbClr val="A8A9AD"/>
              </a:solidFill>
              <a:latin typeface="+mn-lt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8" name="Text Box 2"/>
          <p:cNvSpPr txBox="1">
            <a:spLocks noChangeArrowheads="1"/>
          </p:cNvSpPr>
          <p:nvPr/>
        </p:nvSpPr>
        <p:spPr bwMode="auto">
          <a:xfrm>
            <a:off x="5667154" y="4378326"/>
            <a:ext cx="4085785" cy="611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7912" tIns="43952" rIns="87912" bIns="43952">
            <a:spAutoFit/>
          </a:bodyPr>
          <a:lstStyle/>
          <a:p>
            <a:pPr defTabSz="877888" eaLnBrk="0" hangingPunct="0">
              <a:spcBef>
                <a:spcPct val="50000"/>
              </a:spcBef>
            </a:pPr>
            <a:r>
              <a:rPr lang="en-US" b="1" dirty="0">
                <a:latin typeface="Frutiger 45 Light" pitchFamily="34" charset="0"/>
              </a:rPr>
              <a:t>Reduction of gas emission </a:t>
            </a:r>
            <a:r>
              <a:rPr lang="en-US" sz="1600" b="1" dirty="0">
                <a:latin typeface="Frutiger 45 Light" pitchFamily="34" charset="0"/>
              </a:rPr>
              <a:t>AMIS</a:t>
            </a:r>
            <a:r>
              <a:rPr lang="en-US" sz="1600" dirty="0">
                <a:latin typeface="Frutiger 45 Light" pitchFamily="34" charset="0"/>
              </a:rPr>
              <a:t> (process for H2S and Hg </a:t>
            </a:r>
            <a:r>
              <a:rPr lang="en-US" sz="1600" dirty="0" smtClean="0">
                <a:latin typeface="Frutiger 45 Light" pitchFamily="34" charset="0"/>
              </a:rPr>
              <a:t>removal)</a:t>
            </a:r>
            <a:endParaRPr lang="en-US" sz="1600" dirty="0">
              <a:latin typeface="Frutiger 45 Light" pitchFamily="34" charset="0"/>
            </a:endParaRPr>
          </a:p>
        </p:txBody>
      </p:sp>
      <p:sp>
        <p:nvSpPr>
          <p:cNvPr id="214019" name="Text Box 3"/>
          <p:cNvSpPr txBox="1">
            <a:spLocks noChangeArrowheads="1"/>
          </p:cNvSpPr>
          <p:nvPr/>
        </p:nvSpPr>
        <p:spPr bwMode="auto">
          <a:xfrm>
            <a:off x="5597443" y="4994422"/>
            <a:ext cx="4074186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10289" tIns="55144" rIns="110289" bIns="55144">
            <a:spAutoFit/>
          </a:bodyPr>
          <a:lstStyle/>
          <a:p>
            <a:pPr lvl="1" eaLnBrk="0" hangingPunct="0">
              <a:lnSpc>
                <a:spcPct val="80000"/>
              </a:lnSpc>
              <a:spcBef>
                <a:spcPct val="10000"/>
              </a:spcBef>
            </a:pPr>
            <a:r>
              <a:rPr lang="en-US" b="1" dirty="0">
                <a:solidFill>
                  <a:srgbClr val="FF0000"/>
                </a:solidFill>
                <a:latin typeface="Frutiger 45 Light" pitchFamily="34" charset="0"/>
              </a:rPr>
              <a:t>Abatement </a:t>
            </a:r>
          </a:p>
          <a:p>
            <a:pPr lvl="1" eaLnBrk="0" hangingPunct="0">
              <a:lnSpc>
                <a:spcPct val="80000"/>
              </a:lnSpc>
              <a:spcBef>
                <a:spcPct val="10000"/>
              </a:spcBef>
              <a:buFont typeface="Wingdings" pitchFamily="2" charset="2"/>
              <a:buChar char="ü"/>
            </a:pPr>
            <a:r>
              <a:rPr lang="en-US" b="1" dirty="0">
                <a:solidFill>
                  <a:srgbClr val="FF0000"/>
                </a:solidFill>
                <a:latin typeface="Frutiger 45 Light" pitchFamily="34" charset="0"/>
              </a:rPr>
              <a:t> Hg		&gt;90%</a:t>
            </a:r>
          </a:p>
          <a:p>
            <a:pPr lvl="1" eaLnBrk="0" hangingPunct="0">
              <a:lnSpc>
                <a:spcPct val="80000"/>
              </a:lnSpc>
              <a:spcBef>
                <a:spcPct val="10000"/>
              </a:spcBef>
              <a:buFont typeface="Wingdings" pitchFamily="2" charset="2"/>
              <a:buChar char="ü"/>
            </a:pPr>
            <a:r>
              <a:rPr lang="en-US" b="1" dirty="0">
                <a:solidFill>
                  <a:srgbClr val="FF0000"/>
                </a:solidFill>
                <a:latin typeface="Frutiger 45 Light" pitchFamily="34" charset="0"/>
              </a:rPr>
              <a:t> H</a:t>
            </a:r>
            <a:r>
              <a:rPr lang="en-US" b="1" baseline="-25000" dirty="0">
                <a:solidFill>
                  <a:srgbClr val="FF0000"/>
                </a:solidFill>
                <a:latin typeface="Frutiger 45 Light" pitchFamily="34" charset="0"/>
              </a:rPr>
              <a:t>2</a:t>
            </a:r>
            <a:r>
              <a:rPr lang="en-US" b="1" dirty="0">
                <a:solidFill>
                  <a:srgbClr val="FF0000"/>
                </a:solidFill>
                <a:latin typeface="Frutiger 45 Light" pitchFamily="34" charset="0"/>
              </a:rPr>
              <a:t>S		70-80%</a:t>
            </a:r>
          </a:p>
        </p:txBody>
      </p:sp>
      <p:sp>
        <p:nvSpPr>
          <p:cNvPr id="214021" name="Text Box 5"/>
          <p:cNvSpPr txBox="1">
            <a:spLocks noChangeArrowheads="1"/>
          </p:cNvSpPr>
          <p:nvPr/>
        </p:nvSpPr>
        <p:spPr bwMode="auto">
          <a:xfrm>
            <a:off x="580286" y="5858159"/>
            <a:ext cx="4318397" cy="642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7912" tIns="43952" rIns="87912" bIns="43952">
            <a:spAutoFit/>
          </a:bodyPr>
          <a:lstStyle/>
          <a:p>
            <a:pPr algn="ctr" defTabSz="877888" eaLnBrk="0" hangingPunct="0">
              <a:spcBef>
                <a:spcPct val="50000"/>
              </a:spcBef>
            </a:pPr>
            <a:r>
              <a:rPr lang="en-US" b="1" dirty="0" smtClean="0">
                <a:latin typeface="Frutiger 45 Light" pitchFamily="34" charset="0"/>
              </a:rPr>
              <a:t>New design criteria finalized to </a:t>
            </a:r>
            <a:r>
              <a:rPr lang="en-US" b="1" dirty="0">
                <a:latin typeface="Frutiger 45 Light" pitchFamily="34" charset="0"/>
              </a:rPr>
              <a:t>minimize the visual impact</a:t>
            </a:r>
          </a:p>
        </p:txBody>
      </p:sp>
      <p:pic>
        <p:nvPicPr>
          <p:cNvPr id="214023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67153" y="1487489"/>
            <a:ext cx="3894888" cy="25718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83" name="Rectangle 252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1424607" y="432347"/>
            <a:ext cx="8389463" cy="3492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50669" tIns="50669" rIns="91212" bIns="50669" anchor="ctr"/>
          <a:lstStyle/>
          <a:p>
            <a:r>
              <a:rPr lang="en-US" sz="2400" dirty="0">
                <a:solidFill>
                  <a:srgbClr val="133B9C"/>
                </a:solidFill>
                <a:ea typeface="ヒラギノ角ゴ Pro W6"/>
                <a:cs typeface="ヒラギノ角ゴ Pro W6"/>
              </a:rPr>
              <a:t>Environmental Sustainability</a:t>
            </a:r>
          </a:p>
        </p:txBody>
      </p:sp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5272" y="1509510"/>
            <a:ext cx="3882673" cy="2379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5" descr="Immagine 00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76066" y="4004155"/>
            <a:ext cx="2430065" cy="168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4" descr="Immagine 00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841926" y="3908536"/>
            <a:ext cx="2574528" cy="1782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Segnaposto numero diapositiva 4"/>
          <p:cNvSpPr txBox="1">
            <a:spLocks/>
          </p:cNvSpPr>
          <p:nvPr/>
        </p:nvSpPr>
        <p:spPr>
          <a:xfrm>
            <a:off x="9076307" y="6381328"/>
            <a:ext cx="557213" cy="365125"/>
          </a:xfrm>
          <a:prstGeom prst="rect">
            <a:avLst/>
          </a:prstGeom>
        </p:spPr>
        <p:txBody>
          <a:bodyPr lIns="107287" tIns="53643" rIns="107287" bIns="53643"/>
          <a:lstStyle/>
          <a:p>
            <a:pPr algn="r" defTabSz="1072866" fontAlgn="auto">
              <a:spcBef>
                <a:spcPts val="0"/>
              </a:spcBef>
              <a:spcAft>
                <a:spcPts val="0"/>
              </a:spcAft>
              <a:defRPr/>
            </a:pPr>
            <a:fld id="{BE0B9A1A-85C1-4544-80DF-DF1ED4AB266B}" type="slidenum">
              <a:rPr lang="it-IT" sz="1400" smtClean="0">
                <a:solidFill>
                  <a:srgbClr val="A8A9AD"/>
                </a:solidFill>
                <a:latin typeface="+mn-lt"/>
              </a:rPr>
              <a:pPr algn="r" defTabSz="1072866" fontAlgn="auto">
                <a:spcBef>
                  <a:spcPts val="0"/>
                </a:spcBef>
                <a:spcAft>
                  <a:spcPts val="0"/>
                </a:spcAft>
                <a:defRPr/>
              </a:pPr>
              <a:t>53</a:t>
            </a:fld>
            <a:endParaRPr lang="it-IT" sz="1400" dirty="0">
              <a:solidFill>
                <a:srgbClr val="A8A9AD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40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40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140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140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140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140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140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140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4018" grpId="0"/>
      <p:bldP spid="214019" grpId="0"/>
      <p:bldP spid="214021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Rectangle 2"/>
          <p:cNvSpPr>
            <a:spLocks noGrp="1" noChangeArrowheads="1"/>
          </p:cNvSpPr>
          <p:nvPr>
            <p:ph type="title"/>
          </p:nvPr>
        </p:nvSpPr>
        <p:spPr>
          <a:xfrm>
            <a:off x="1280592" y="260648"/>
            <a:ext cx="5760640" cy="720080"/>
          </a:xfrm>
        </p:spPr>
        <p:txBody>
          <a:bodyPr/>
          <a:lstStyle/>
          <a:p>
            <a:pPr indent="0" eaLnBrk="1" hangingPunct="1"/>
            <a:r>
              <a:rPr lang="en-US" dirty="0" smtClean="0"/>
              <a:t>AMIS plants</a:t>
            </a:r>
            <a:endParaRPr lang="it-IT" sz="2500" dirty="0" smtClean="0"/>
          </a:p>
        </p:txBody>
      </p:sp>
      <p:sp>
        <p:nvSpPr>
          <p:cNvPr id="18436" name="Text Box 3"/>
          <p:cNvSpPr txBox="1">
            <a:spLocks/>
          </p:cNvSpPr>
          <p:nvPr/>
        </p:nvSpPr>
        <p:spPr bwMode="auto">
          <a:xfrm>
            <a:off x="1280592" y="620688"/>
            <a:ext cx="6566667" cy="38921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80650" tIns="40325" rIns="80650" bIns="40325">
            <a:spAutoFit/>
          </a:bodyPr>
          <a:lstStyle/>
          <a:p>
            <a:pPr>
              <a:spcBef>
                <a:spcPct val="50000"/>
              </a:spcBef>
              <a:buSzTx/>
              <a:buFontTx/>
              <a:buNone/>
            </a:pPr>
            <a:r>
              <a:rPr lang="en-US" sz="2000" dirty="0">
                <a:sym typeface="Verdana" pitchFamily="34" charset="0"/>
              </a:rPr>
              <a:t>Some pictures</a:t>
            </a:r>
          </a:p>
        </p:txBody>
      </p:sp>
      <p:pic>
        <p:nvPicPr>
          <p:cNvPr id="18437" name="Picture 6" descr="AMISPC3"/>
          <p:cNvPicPr>
            <a:picLocks noChangeAspect="1" noChangeArrowheads="1"/>
          </p:cNvPicPr>
          <p:nvPr/>
        </p:nvPicPr>
        <p:blipFill>
          <a:blip r:embed="rId3" cstate="print"/>
          <a:srcRect r="8305" b="7751"/>
          <a:stretch>
            <a:fillRect/>
          </a:stretch>
        </p:blipFill>
        <p:spPr bwMode="auto">
          <a:xfrm>
            <a:off x="5754676" y="1114827"/>
            <a:ext cx="3983326" cy="2971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8" name="Picture 7" descr="Fig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11768" y="3275985"/>
            <a:ext cx="4981000" cy="3293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9" name="Picture 5" descr="DSCF0160"/>
          <p:cNvPicPr>
            <a:picLocks noChangeAspect="1" noChangeArrowheads="1"/>
          </p:cNvPicPr>
          <p:nvPr/>
        </p:nvPicPr>
        <p:blipFill>
          <a:blip r:embed="rId5" cstate="print"/>
          <a:srcRect l="10936" t="14581"/>
          <a:stretch>
            <a:fillRect/>
          </a:stretch>
        </p:blipFill>
        <p:spPr bwMode="auto">
          <a:xfrm>
            <a:off x="172419" y="1445631"/>
            <a:ext cx="3676803" cy="2614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Segnaposto numero diapositiva 4"/>
          <p:cNvSpPr txBox="1">
            <a:spLocks/>
          </p:cNvSpPr>
          <p:nvPr/>
        </p:nvSpPr>
        <p:spPr>
          <a:xfrm>
            <a:off x="9076307" y="6381328"/>
            <a:ext cx="557213" cy="365125"/>
          </a:xfrm>
          <a:prstGeom prst="rect">
            <a:avLst/>
          </a:prstGeom>
        </p:spPr>
        <p:txBody>
          <a:bodyPr lIns="107287" tIns="53643" rIns="107287" bIns="53643"/>
          <a:lstStyle/>
          <a:p>
            <a:pPr algn="r" defTabSz="1072866" fontAlgn="auto">
              <a:spcBef>
                <a:spcPts val="0"/>
              </a:spcBef>
              <a:spcAft>
                <a:spcPts val="0"/>
              </a:spcAft>
              <a:defRPr/>
            </a:pPr>
            <a:fld id="{BE0B9A1A-85C1-4544-80DF-DF1ED4AB266B}" type="slidenum">
              <a:rPr lang="it-IT" sz="1400" smtClean="0">
                <a:solidFill>
                  <a:srgbClr val="A8A9AD"/>
                </a:solidFill>
                <a:latin typeface="+mn-lt"/>
              </a:rPr>
              <a:pPr algn="r" defTabSz="1072866" fontAlgn="auto">
                <a:spcBef>
                  <a:spcPts val="0"/>
                </a:spcBef>
                <a:spcAft>
                  <a:spcPts val="0"/>
                </a:spcAft>
                <a:defRPr/>
              </a:pPr>
              <a:t>54</a:t>
            </a:fld>
            <a:endParaRPr lang="it-IT" sz="1400" dirty="0">
              <a:solidFill>
                <a:srgbClr val="A8A9AD"/>
              </a:solidFill>
              <a:latin typeface="+mn-lt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2"/>
          <p:cNvSpPr>
            <a:spLocks noGrp="1" noChangeArrowheads="1"/>
          </p:cNvSpPr>
          <p:nvPr>
            <p:ph type="title"/>
          </p:nvPr>
        </p:nvSpPr>
        <p:spPr>
          <a:xfrm>
            <a:off x="1280592" y="332656"/>
            <a:ext cx="7594647" cy="979298"/>
          </a:xfrm>
        </p:spPr>
        <p:txBody>
          <a:bodyPr/>
          <a:lstStyle/>
          <a:p>
            <a:pPr indent="0" eaLnBrk="1" hangingPunct="1"/>
            <a:r>
              <a:rPr lang="en-US" dirty="0" smtClean="0"/>
              <a:t>Steam gathering systems</a:t>
            </a:r>
            <a:endParaRPr lang="it-IT" sz="2500" dirty="0" smtClean="0"/>
          </a:p>
        </p:txBody>
      </p:sp>
      <p:sp>
        <p:nvSpPr>
          <p:cNvPr id="7172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616106" y="1379848"/>
            <a:ext cx="5147040" cy="4428813"/>
          </a:xfrm>
          <a:noFill/>
        </p:spPr>
        <p:txBody>
          <a:bodyPr/>
          <a:lstStyle/>
          <a:p>
            <a:pPr marL="420053" lvl="1" indent="-252032" eaLnBrk="1" hangingPunct="1">
              <a:lnSpc>
                <a:spcPct val="110000"/>
              </a:lnSpc>
              <a:spcBef>
                <a:spcPct val="25000"/>
              </a:spcBef>
            </a:pPr>
            <a:r>
              <a:rPr lang="en-US" sz="1600" dirty="0" smtClean="0"/>
              <a:t>Construction at minimal height above ground level and/or in trenches, along roads or woods</a:t>
            </a:r>
          </a:p>
          <a:p>
            <a:pPr marL="420053" lvl="1" indent="-252032" eaLnBrk="1" hangingPunct="1">
              <a:lnSpc>
                <a:spcPct val="110000"/>
              </a:lnSpc>
              <a:spcBef>
                <a:spcPct val="25000"/>
              </a:spcBef>
            </a:pPr>
            <a:r>
              <a:rPr lang="en-US" sz="1600" dirty="0" smtClean="0"/>
              <a:t>External color blends with landscape</a:t>
            </a:r>
          </a:p>
          <a:p>
            <a:pPr marL="420053" lvl="1" indent="-252032" eaLnBrk="1" hangingPunct="1">
              <a:lnSpc>
                <a:spcPct val="110000"/>
              </a:lnSpc>
              <a:spcBef>
                <a:spcPct val="25000"/>
              </a:spcBef>
            </a:pPr>
            <a:endParaRPr lang="en-US" sz="1600" dirty="0" smtClean="0"/>
          </a:p>
        </p:txBody>
      </p:sp>
      <p:pic>
        <p:nvPicPr>
          <p:cNvPr id="1026" name="Picture 2" descr="In trincea vista longitudinal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81349" y="4618831"/>
            <a:ext cx="2580394" cy="20882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 descr="D:\Dati\Ingegneria\Lavori\Vapordotti\Foto\In trincea reinerbita da lontano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15572" y="2767983"/>
            <a:ext cx="2830388" cy="2099197"/>
          </a:xfrm>
          <a:prstGeom prst="rect">
            <a:avLst/>
          </a:prstGeom>
          <a:noFill/>
        </p:spPr>
      </p:pic>
      <p:pic>
        <p:nvPicPr>
          <p:cNvPr id="1028" name="Picture 4" descr="D:\Dati\Ingegneria\Lavori\Vapordotti\Foto\Immagine 01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07029" y="3957814"/>
            <a:ext cx="2874321" cy="2132901"/>
          </a:xfrm>
          <a:prstGeom prst="rect">
            <a:avLst/>
          </a:prstGeom>
          <a:noFill/>
        </p:spPr>
      </p:pic>
      <p:pic>
        <p:nvPicPr>
          <p:cNvPr id="1029" name="Picture 5" descr="D:\Dati\Ingegneria\Lavori\Vapordotti\Foto\Montieri 4\DSCN868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07027" y="1445949"/>
            <a:ext cx="3409079" cy="2528390"/>
          </a:xfrm>
          <a:prstGeom prst="rect">
            <a:avLst/>
          </a:prstGeom>
          <a:noFill/>
        </p:spPr>
      </p:pic>
      <p:pic>
        <p:nvPicPr>
          <p:cNvPr id="13" name="Picture 2" descr="D:\Dati\Ingegneria\Lavori\Vapordotti\PICT001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223048" y="3164593"/>
            <a:ext cx="3475924" cy="2577966"/>
          </a:xfrm>
          <a:prstGeom prst="rect">
            <a:avLst/>
          </a:prstGeom>
          <a:noFill/>
        </p:spPr>
      </p:pic>
      <p:sp>
        <p:nvSpPr>
          <p:cNvPr id="10" name="Segnaposto numero diapositiva 4"/>
          <p:cNvSpPr txBox="1">
            <a:spLocks/>
          </p:cNvSpPr>
          <p:nvPr/>
        </p:nvSpPr>
        <p:spPr>
          <a:xfrm>
            <a:off x="9076307" y="6381328"/>
            <a:ext cx="557213" cy="365125"/>
          </a:xfrm>
          <a:prstGeom prst="rect">
            <a:avLst/>
          </a:prstGeom>
        </p:spPr>
        <p:txBody>
          <a:bodyPr lIns="107287" tIns="53643" rIns="107287" bIns="53643"/>
          <a:lstStyle/>
          <a:p>
            <a:pPr algn="r" defTabSz="1072866" fontAlgn="auto">
              <a:spcBef>
                <a:spcPts val="0"/>
              </a:spcBef>
              <a:spcAft>
                <a:spcPts val="0"/>
              </a:spcAft>
              <a:defRPr/>
            </a:pPr>
            <a:fld id="{BE0B9A1A-85C1-4544-80DF-DF1ED4AB266B}" type="slidenum">
              <a:rPr lang="it-IT" sz="1400" smtClean="0">
                <a:solidFill>
                  <a:srgbClr val="A8A9AD"/>
                </a:solidFill>
                <a:latin typeface="+mn-lt"/>
              </a:rPr>
              <a:pPr algn="r" defTabSz="1072866" fontAlgn="auto">
                <a:spcBef>
                  <a:spcPts val="0"/>
                </a:spcBef>
                <a:spcAft>
                  <a:spcPts val="0"/>
                </a:spcAft>
                <a:defRPr/>
              </a:pPr>
              <a:t>55</a:t>
            </a:fld>
            <a:endParaRPr lang="it-IT" sz="1400" dirty="0">
              <a:solidFill>
                <a:srgbClr val="A8A9AD"/>
              </a:solidFill>
              <a:latin typeface="+mn-lt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2"/>
          <p:cNvSpPr>
            <a:spLocks noGrp="1" noChangeArrowheads="1"/>
          </p:cNvSpPr>
          <p:nvPr>
            <p:ph type="title"/>
          </p:nvPr>
        </p:nvSpPr>
        <p:spPr>
          <a:xfrm>
            <a:off x="1352600" y="260648"/>
            <a:ext cx="8420542" cy="979298"/>
          </a:xfrm>
        </p:spPr>
        <p:txBody>
          <a:bodyPr/>
          <a:lstStyle/>
          <a:p>
            <a:pPr indent="0" eaLnBrk="1" hangingPunct="1"/>
            <a:r>
              <a:rPr lang="en-US" dirty="0" smtClean="0"/>
              <a:t>Power plants</a:t>
            </a:r>
            <a:endParaRPr lang="it-IT" sz="2500" dirty="0" smtClean="0"/>
          </a:p>
        </p:txBody>
      </p:sp>
      <p:sp>
        <p:nvSpPr>
          <p:cNvPr id="7172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616106" y="1379848"/>
            <a:ext cx="5013350" cy="4428813"/>
          </a:xfrm>
          <a:noFill/>
        </p:spPr>
        <p:txBody>
          <a:bodyPr/>
          <a:lstStyle/>
          <a:p>
            <a:pPr marL="420053" lvl="1" indent="-252032" eaLnBrk="1" hangingPunct="1">
              <a:lnSpc>
                <a:spcPct val="110000"/>
              </a:lnSpc>
              <a:spcBef>
                <a:spcPct val="25000"/>
              </a:spcBef>
            </a:pPr>
            <a:r>
              <a:rPr lang="en-US" sz="1600" dirty="0" smtClean="0"/>
              <a:t>External color blends with landscape</a:t>
            </a:r>
          </a:p>
          <a:p>
            <a:pPr marL="420053" lvl="1" indent="-252032" eaLnBrk="1" hangingPunct="1">
              <a:lnSpc>
                <a:spcPct val="110000"/>
              </a:lnSpc>
              <a:spcBef>
                <a:spcPct val="25000"/>
              </a:spcBef>
            </a:pPr>
            <a:r>
              <a:rPr lang="en-US" sz="1600" dirty="0" smtClean="0"/>
              <a:t>Architectural elements</a:t>
            </a:r>
          </a:p>
          <a:p>
            <a:pPr marL="420053" lvl="1" indent="-252032" eaLnBrk="1" hangingPunct="1">
              <a:lnSpc>
                <a:spcPct val="110000"/>
              </a:lnSpc>
              <a:spcBef>
                <a:spcPct val="25000"/>
              </a:spcBef>
            </a:pPr>
            <a:endParaRPr lang="en-US" sz="1600" dirty="0" smtClean="0"/>
          </a:p>
        </p:txBody>
      </p:sp>
      <p:pic>
        <p:nvPicPr>
          <p:cNvPr id="2051" name="Picture 3" descr="Immagine 01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7028" y="1379848"/>
            <a:ext cx="3475924" cy="2574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 descr="D:\Dati\Ingegneria\Lavori\Vapordotti\PICT000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7027" y="4023916"/>
            <a:ext cx="3743302" cy="2776271"/>
          </a:xfrm>
          <a:prstGeom prst="rect">
            <a:avLst/>
          </a:prstGeom>
          <a:noFill/>
        </p:spPr>
      </p:pic>
      <p:sp>
        <p:nvSpPr>
          <p:cNvPr id="35842" name="Rectangle 2"/>
          <p:cNvSpPr>
            <a:spLocks noChangeArrowheads="1"/>
          </p:cNvSpPr>
          <p:nvPr/>
        </p:nvSpPr>
        <p:spPr bwMode="auto">
          <a:xfrm>
            <a:off x="0" y="-179218"/>
            <a:ext cx="162940" cy="358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80650" tIns="40325" rIns="80650" bIns="40325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pic>
        <p:nvPicPr>
          <p:cNvPr id="35843" name="Picture 3" descr="D:\Dati\Ingegneria\Lavori\Foto varie\C le Bg 3 - 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17175" y="3957815"/>
            <a:ext cx="3839435" cy="2847569"/>
          </a:xfrm>
          <a:prstGeom prst="rect">
            <a:avLst/>
          </a:prstGeom>
          <a:noFill/>
        </p:spPr>
      </p:pic>
      <p:pic>
        <p:nvPicPr>
          <p:cNvPr id="2054" name="Picture 6" descr="D:\Dati\P102050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223049" y="2120560"/>
            <a:ext cx="3635849" cy="2696577"/>
          </a:xfrm>
          <a:prstGeom prst="rect">
            <a:avLst/>
          </a:prstGeom>
          <a:noFill/>
        </p:spPr>
      </p:pic>
      <p:pic>
        <p:nvPicPr>
          <p:cNvPr id="69635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920552" y="836712"/>
            <a:ext cx="7677150" cy="5762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Segnaposto numero diapositiva 4"/>
          <p:cNvSpPr txBox="1">
            <a:spLocks/>
          </p:cNvSpPr>
          <p:nvPr/>
        </p:nvSpPr>
        <p:spPr>
          <a:xfrm>
            <a:off x="9076307" y="6381328"/>
            <a:ext cx="557213" cy="365125"/>
          </a:xfrm>
          <a:prstGeom prst="rect">
            <a:avLst/>
          </a:prstGeom>
        </p:spPr>
        <p:txBody>
          <a:bodyPr lIns="107287" tIns="53643" rIns="107287" bIns="53643"/>
          <a:lstStyle/>
          <a:p>
            <a:pPr algn="r" defTabSz="1072866" fontAlgn="auto">
              <a:spcBef>
                <a:spcPts val="0"/>
              </a:spcBef>
              <a:spcAft>
                <a:spcPts val="0"/>
              </a:spcAft>
              <a:defRPr/>
            </a:pPr>
            <a:fld id="{BE0B9A1A-85C1-4544-80DF-DF1ED4AB266B}" type="slidenum">
              <a:rPr lang="it-IT" sz="1400" smtClean="0">
                <a:solidFill>
                  <a:srgbClr val="A8A9AD"/>
                </a:solidFill>
                <a:latin typeface="+mn-lt"/>
              </a:rPr>
              <a:pPr algn="r" defTabSz="1072866" fontAlgn="auto">
                <a:spcBef>
                  <a:spcPts val="0"/>
                </a:spcBef>
                <a:spcAft>
                  <a:spcPts val="0"/>
                </a:spcAft>
                <a:defRPr/>
              </a:pPr>
              <a:t>56</a:t>
            </a:fld>
            <a:endParaRPr lang="it-IT" sz="1400" dirty="0">
              <a:solidFill>
                <a:srgbClr val="A8A9AD"/>
              </a:solidFill>
              <a:latin typeface="+mn-lt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696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ext Box 2"/>
          <p:cNvSpPr txBox="1">
            <a:spLocks noChangeArrowheads="1"/>
          </p:cNvSpPr>
          <p:nvPr/>
        </p:nvSpPr>
        <p:spPr bwMode="auto">
          <a:xfrm>
            <a:off x="8299045" y="457200"/>
            <a:ext cx="184688" cy="12003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19" tIns="45710" rIns="91419" bIns="45710">
            <a:spAutoFit/>
          </a:bodyPr>
          <a:lstStyle/>
          <a:p>
            <a:pPr algn="r" defTabSz="912813"/>
            <a:endParaRPr lang="en-GB" sz="2400">
              <a:solidFill>
                <a:schemeClr val="bg1"/>
              </a:solidFill>
              <a:latin typeface="Univers 45 Light"/>
            </a:endParaRPr>
          </a:p>
          <a:p>
            <a:pPr algn="r" defTabSz="912813"/>
            <a:endParaRPr lang="en-GB" sz="2400">
              <a:solidFill>
                <a:schemeClr val="bg1"/>
              </a:solidFill>
              <a:latin typeface="Univers 45 Light"/>
            </a:endParaRPr>
          </a:p>
          <a:p>
            <a:pPr algn="r" defTabSz="912813"/>
            <a:endParaRPr lang="en-GB" sz="2400">
              <a:solidFill>
                <a:schemeClr val="bg1"/>
              </a:solidFill>
              <a:latin typeface="Univers 45 Light"/>
            </a:endParaRPr>
          </a:p>
        </p:txBody>
      </p:sp>
      <p:pic>
        <p:nvPicPr>
          <p:cNvPr id="29699" name="Picture 3" descr="P101000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6012" y="709613"/>
            <a:ext cx="3823096" cy="264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0" name="Picture 5" descr="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46626" y="657226"/>
            <a:ext cx="4523052" cy="312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1" name="Picture 6" descr="1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1719" y="3573463"/>
            <a:ext cx="4523052" cy="3122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2" name="Picture 7" descr="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41231" y="3490914"/>
            <a:ext cx="3977878" cy="206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3" name="Picture 8" descr="serre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627041" y="3573464"/>
            <a:ext cx="2497138" cy="172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4" name="Picture 9" descr="SAN MARTINO_Pagina_1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860934" y="1700214"/>
            <a:ext cx="2101585" cy="1944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05" name="Text Box 2"/>
          <p:cNvSpPr txBox="1">
            <a:spLocks noChangeArrowheads="1"/>
          </p:cNvSpPr>
          <p:nvPr/>
        </p:nvSpPr>
        <p:spPr bwMode="auto">
          <a:xfrm>
            <a:off x="1208584" y="153988"/>
            <a:ext cx="8024978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2584" tIns="41292" rIns="82584" bIns="41292">
            <a:spAutoFit/>
          </a:bodyPr>
          <a:lstStyle/>
          <a:p>
            <a:pPr defTabSz="827088" eaLnBrk="0" hangingPunct="0"/>
            <a:r>
              <a:rPr lang="en-US" sz="2400" dirty="0" smtClean="0">
                <a:solidFill>
                  <a:srgbClr val="000099"/>
                </a:solidFill>
              </a:rPr>
              <a:t>Direct use promotion</a:t>
            </a:r>
            <a:endParaRPr lang="en-US" sz="2400" dirty="0">
              <a:solidFill>
                <a:srgbClr val="000099"/>
              </a:solidFill>
            </a:endParaRPr>
          </a:p>
        </p:txBody>
      </p:sp>
      <p:sp>
        <p:nvSpPr>
          <p:cNvPr id="29706" name="Text Box 9"/>
          <p:cNvSpPr txBox="1">
            <a:spLocks noChangeArrowheads="1"/>
          </p:cNvSpPr>
          <p:nvPr/>
        </p:nvSpPr>
        <p:spPr bwMode="auto">
          <a:xfrm>
            <a:off x="144463" y="5838825"/>
            <a:ext cx="4323556" cy="749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50776" tIns="50776" rIns="91398" bIns="50776">
            <a:spAutoFit/>
          </a:bodyPr>
          <a:lstStyle/>
          <a:p>
            <a:pPr algn="ctr" defTabSz="912813"/>
            <a:r>
              <a:rPr lang="it-IT" sz="2100">
                <a:ea typeface="Arial Unicode MS" pitchFamily="34" charset="-128"/>
                <a:cs typeface="Arial Unicode MS" pitchFamily="34" charset="-128"/>
              </a:rPr>
              <a:t>37% of the heat is delivered to greenhouses</a:t>
            </a:r>
          </a:p>
        </p:txBody>
      </p:sp>
      <p:sp>
        <p:nvSpPr>
          <p:cNvPr id="13" name="Segnaposto numero diapositiva 4"/>
          <p:cNvSpPr txBox="1">
            <a:spLocks/>
          </p:cNvSpPr>
          <p:nvPr/>
        </p:nvSpPr>
        <p:spPr>
          <a:xfrm>
            <a:off x="9076307" y="6381328"/>
            <a:ext cx="557213" cy="365125"/>
          </a:xfrm>
          <a:prstGeom prst="rect">
            <a:avLst/>
          </a:prstGeom>
        </p:spPr>
        <p:txBody>
          <a:bodyPr lIns="107287" tIns="53643" rIns="107287" bIns="53643"/>
          <a:lstStyle/>
          <a:p>
            <a:pPr algn="r" defTabSz="1072866" fontAlgn="auto">
              <a:spcBef>
                <a:spcPts val="0"/>
              </a:spcBef>
              <a:spcAft>
                <a:spcPts val="0"/>
              </a:spcAft>
              <a:defRPr/>
            </a:pPr>
            <a:fld id="{BE0B9A1A-85C1-4544-80DF-DF1ED4AB266B}" type="slidenum">
              <a:rPr lang="it-IT" sz="1400" smtClean="0">
                <a:solidFill>
                  <a:srgbClr val="A8A9AD"/>
                </a:solidFill>
                <a:latin typeface="+mn-lt"/>
              </a:rPr>
              <a:pPr algn="r" defTabSz="1072866" fontAlgn="auto">
                <a:spcBef>
                  <a:spcPts val="0"/>
                </a:spcBef>
                <a:spcAft>
                  <a:spcPts val="0"/>
                </a:spcAft>
                <a:defRPr/>
              </a:pPr>
              <a:t>57</a:t>
            </a:fld>
            <a:endParaRPr lang="it-IT" sz="1400" dirty="0">
              <a:solidFill>
                <a:srgbClr val="A8A9AD"/>
              </a:solidFill>
              <a:latin typeface="+mn-lt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3" descr="columbia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1535" y="955676"/>
            <a:ext cx="9503569" cy="4970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6" name="Text Box 9"/>
          <p:cNvSpPr txBox="1">
            <a:spLocks noChangeArrowheads="1"/>
          </p:cNvSpPr>
          <p:nvPr/>
        </p:nvSpPr>
        <p:spPr bwMode="auto">
          <a:xfrm>
            <a:off x="558933" y="5513388"/>
            <a:ext cx="7567083" cy="749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50776" tIns="50776" rIns="91398" bIns="50776">
            <a:spAutoFit/>
          </a:bodyPr>
          <a:lstStyle/>
          <a:p>
            <a:pPr algn="ctr" defTabSz="912813"/>
            <a:r>
              <a:rPr lang="it-IT" sz="2100">
                <a:ea typeface="Arial Unicode MS" pitchFamily="34" charset="-128"/>
                <a:cs typeface="Arial Unicode MS" pitchFamily="34" charset="-128"/>
              </a:rPr>
              <a:t>61 district heating networks, </a:t>
            </a:r>
            <a:br>
              <a:rPr lang="it-IT" sz="2100">
                <a:ea typeface="Arial Unicode MS" pitchFamily="34" charset="-128"/>
                <a:cs typeface="Arial Unicode MS" pitchFamily="34" charset="-128"/>
              </a:rPr>
            </a:br>
            <a:r>
              <a:rPr lang="it-IT" sz="2100">
                <a:ea typeface="Arial Unicode MS" pitchFamily="34" charset="-128"/>
                <a:cs typeface="Arial Unicode MS" pitchFamily="34" charset="-128"/>
              </a:rPr>
              <a:t>using 54% of the total heat dispatched from EGP</a:t>
            </a:r>
          </a:p>
        </p:txBody>
      </p:sp>
      <p:pic>
        <p:nvPicPr>
          <p:cNvPr id="1026" name="Picture 2" descr="20140307_135842"/>
          <p:cNvPicPr>
            <a:picLocks noChangeAspect="1" noChangeArrowheads="1"/>
          </p:cNvPicPr>
          <p:nvPr/>
        </p:nvPicPr>
        <p:blipFill>
          <a:blip r:embed="rId4" cstate="print"/>
          <a:srcRect r="46776" b="27107"/>
          <a:stretch>
            <a:fillRect/>
          </a:stretch>
        </p:blipFill>
        <p:spPr bwMode="auto">
          <a:xfrm>
            <a:off x="1059712" y="1116420"/>
            <a:ext cx="3518694" cy="3343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80505" y="935665"/>
            <a:ext cx="4952821" cy="32110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841669" y="2669539"/>
            <a:ext cx="4622159" cy="28438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1052871" y="47460"/>
            <a:ext cx="8553400" cy="760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2584" tIns="41292" rIns="82584" bIns="41292">
            <a:spAutoFit/>
          </a:bodyPr>
          <a:lstStyle/>
          <a:p>
            <a:pPr defTabSz="827088" eaLnBrk="0" hangingPunct="0"/>
            <a:r>
              <a:rPr lang="it-IT" sz="2400" dirty="0" err="1" smtClean="0">
                <a:solidFill>
                  <a:srgbClr val="000099"/>
                </a:solidFill>
              </a:rPr>
              <a:t>Direct</a:t>
            </a:r>
            <a:r>
              <a:rPr lang="it-IT" sz="2400" dirty="0" smtClean="0">
                <a:solidFill>
                  <a:srgbClr val="000099"/>
                </a:solidFill>
              </a:rPr>
              <a:t> </a:t>
            </a:r>
            <a:r>
              <a:rPr lang="it-IT" sz="2400" dirty="0" err="1" smtClean="0">
                <a:solidFill>
                  <a:srgbClr val="000099"/>
                </a:solidFill>
              </a:rPr>
              <a:t>use</a:t>
            </a:r>
            <a:endParaRPr lang="it-IT" sz="2400" dirty="0" smtClean="0">
              <a:solidFill>
                <a:srgbClr val="000099"/>
              </a:solidFill>
            </a:endParaRPr>
          </a:p>
          <a:p>
            <a:pPr defTabSz="827088" eaLnBrk="0" hangingPunct="0"/>
            <a:r>
              <a:rPr lang="it-IT" sz="2000" dirty="0" err="1" smtClean="0">
                <a:solidFill>
                  <a:srgbClr val="000099"/>
                </a:solidFill>
              </a:rPr>
              <a:t>District</a:t>
            </a:r>
            <a:r>
              <a:rPr lang="it-IT" sz="2000" dirty="0" smtClean="0">
                <a:solidFill>
                  <a:srgbClr val="000099"/>
                </a:solidFill>
              </a:rPr>
              <a:t> </a:t>
            </a:r>
            <a:r>
              <a:rPr lang="it-IT" sz="2000" dirty="0" err="1">
                <a:solidFill>
                  <a:srgbClr val="000099"/>
                </a:solidFill>
              </a:rPr>
              <a:t>heating</a:t>
            </a:r>
            <a:r>
              <a:rPr lang="it-IT" sz="2000" dirty="0">
                <a:solidFill>
                  <a:srgbClr val="000099"/>
                </a:solidFill>
              </a:rPr>
              <a:t> in </a:t>
            </a:r>
            <a:r>
              <a:rPr lang="it-IT" sz="2000" dirty="0" err="1">
                <a:solidFill>
                  <a:srgbClr val="000099"/>
                </a:solidFill>
              </a:rPr>
              <a:t>Tuscany</a:t>
            </a:r>
            <a:endParaRPr lang="it-IT" sz="2000" dirty="0">
              <a:solidFill>
                <a:srgbClr val="000099"/>
              </a:solidFill>
            </a:endParaRPr>
          </a:p>
        </p:txBody>
      </p:sp>
      <p:sp>
        <p:nvSpPr>
          <p:cNvPr id="9" name="Segnaposto numero diapositiva 4"/>
          <p:cNvSpPr txBox="1">
            <a:spLocks/>
          </p:cNvSpPr>
          <p:nvPr/>
        </p:nvSpPr>
        <p:spPr>
          <a:xfrm>
            <a:off x="9076307" y="6381328"/>
            <a:ext cx="557213" cy="365125"/>
          </a:xfrm>
          <a:prstGeom prst="rect">
            <a:avLst/>
          </a:prstGeom>
        </p:spPr>
        <p:txBody>
          <a:bodyPr lIns="107287" tIns="53643" rIns="107287" bIns="53643"/>
          <a:lstStyle/>
          <a:p>
            <a:pPr algn="r" defTabSz="1072866" fontAlgn="auto">
              <a:spcBef>
                <a:spcPts val="0"/>
              </a:spcBef>
              <a:spcAft>
                <a:spcPts val="0"/>
              </a:spcAft>
              <a:defRPr/>
            </a:pPr>
            <a:fld id="{BE0B9A1A-85C1-4544-80DF-DF1ED4AB266B}" type="slidenum">
              <a:rPr lang="it-IT" sz="1400" smtClean="0">
                <a:solidFill>
                  <a:srgbClr val="A8A9AD"/>
                </a:solidFill>
                <a:latin typeface="+mn-lt"/>
              </a:rPr>
              <a:pPr algn="r" defTabSz="1072866" fontAlgn="auto">
                <a:spcBef>
                  <a:spcPts val="0"/>
                </a:spcBef>
                <a:spcAft>
                  <a:spcPts val="0"/>
                </a:spcAft>
                <a:defRPr/>
              </a:pPr>
              <a:t>58</a:t>
            </a:fld>
            <a:endParaRPr lang="it-IT" sz="1400" dirty="0">
              <a:solidFill>
                <a:srgbClr val="A8A9AD"/>
              </a:solidFill>
              <a:latin typeface="+mn-lt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C4A63-4422-4E48-BD42-7AA48B653B07}" type="slidenum">
              <a:rPr lang="it-IT" smtClean="0">
                <a:solidFill>
                  <a:srgbClr val="133B9C">
                    <a:tint val="75000"/>
                  </a:srgbClr>
                </a:solidFill>
              </a:rPr>
              <a:pPr/>
              <a:t>5</a:t>
            </a:fld>
            <a:endParaRPr lang="it-IT">
              <a:solidFill>
                <a:srgbClr val="133B9C">
                  <a:tint val="75000"/>
                </a:srgbClr>
              </a:solidFill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clrChange>
              <a:clrFrom>
                <a:srgbClr val="FFF6DD"/>
              </a:clrFrom>
              <a:clrTo>
                <a:srgbClr val="FFF6DD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4733" y="260648"/>
            <a:ext cx="9737219" cy="9895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2804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2"/>
          <p:cNvSpPr txBox="1">
            <a:spLocks/>
          </p:cNvSpPr>
          <p:nvPr/>
        </p:nvSpPr>
        <p:spPr>
          <a:xfrm>
            <a:off x="1466400" y="332696"/>
            <a:ext cx="6953700" cy="360000"/>
          </a:xfrm>
          <a:prstGeom prst="rect">
            <a:avLst/>
          </a:prstGeom>
        </p:spPr>
        <p:txBody>
          <a:bodyPr/>
          <a:lstStyle/>
          <a:p>
            <a:pPr lvl="0" defTabSz="457200" fontAlgn="auto">
              <a:lnSpc>
                <a:spcPts val="2800"/>
              </a:lnSpc>
              <a:spcAft>
                <a:spcPts val="0"/>
              </a:spcAft>
            </a:pPr>
            <a:r>
              <a:rPr lang="it-IT" sz="2400" dirty="0" smtClean="0">
                <a:solidFill>
                  <a:srgbClr val="133B9C"/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Global Geothermal Power Market</a:t>
            </a:r>
            <a:endParaRPr kumimoji="0" lang="it-IT" sz="2400" b="0" i="0" u="none" strike="noStrike" kern="1200" cap="none" spc="0" normalizeH="0" baseline="0" noProof="0" dirty="0">
              <a:ln>
                <a:noFill/>
              </a:ln>
              <a:solidFill>
                <a:srgbClr val="133B9C"/>
              </a:solidFill>
              <a:effectLst/>
              <a:uLnTx/>
              <a:uFillTx/>
              <a:latin typeface="Arial" pitchFamily="34" charset="0"/>
              <a:ea typeface="Verdana" pitchFamily="34" charset="0"/>
              <a:cs typeface="Arial" pitchFamily="34" charset="0"/>
            </a:endParaRPr>
          </a:p>
        </p:txBody>
      </p:sp>
      <p:sp>
        <p:nvSpPr>
          <p:cNvPr id="5" name="Segnaposto testo 3"/>
          <p:cNvSpPr txBox="1">
            <a:spLocks/>
          </p:cNvSpPr>
          <p:nvPr/>
        </p:nvSpPr>
        <p:spPr>
          <a:xfrm>
            <a:off x="1466400" y="692736"/>
            <a:ext cx="6953700" cy="360000"/>
          </a:xfrm>
          <a:prstGeom prst="rect">
            <a:avLst/>
          </a:prstGeom>
        </p:spPr>
        <p:txBody>
          <a:bodyPr/>
          <a:lstStyle/>
          <a:p>
            <a:pPr lvl="0">
              <a:defRPr/>
            </a:pPr>
            <a:r>
              <a:rPr lang="en-US" sz="2000" dirty="0" smtClean="0">
                <a:latin typeface="Arial" pitchFamily="34" charset="0"/>
                <a:ea typeface="Verdana" pitchFamily="34" charset="0"/>
                <a:cs typeface="Arial" pitchFamily="34" charset="0"/>
              </a:rPr>
              <a:t>Key Barriers and Actions Needed</a:t>
            </a:r>
          </a:p>
        </p:txBody>
      </p:sp>
      <p:pic>
        <p:nvPicPr>
          <p:cNvPr id="3074" name="Picture 2" descr="https://encrypted-tbn0.gstatic.com/images?q=tbn:ANd9GcQ1jX9ClPoIux4KAp3eykk3EaZR1pUOeE626rEtlaDITZVcSts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42970" y="1628800"/>
            <a:ext cx="7522214" cy="5229200"/>
          </a:xfrm>
          <a:prstGeom prst="rect">
            <a:avLst/>
          </a:prstGeom>
          <a:noFill/>
        </p:spPr>
      </p:pic>
      <p:sp>
        <p:nvSpPr>
          <p:cNvPr id="6" name="CasellaDiTesto 5"/>
          <p:cNvSpPr txBox="1"/>
          <p:nvPr/>
        </p:nvSpPr>
        <p:spPr>
          <a:xfrm>
            <a:off x="2432720" y="3861048"/>
            <a:ext cx="28803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 err="1" smtClean="0"/>
              <a:t>Resource</a:t>
            </a:r>
            <a:endParaRPr lang="it-IT" sz="1400" dirty="0"/>
          </a:p>
        </p:txBody>
      </p:sp>
      <p:sp>
        <p:nvSpPr>
          <p:cNvPr id="7" name="CasellaDiTesto 6"/>
          <p:cNvSpPr txBox="1"/>
          <p:nvPr/>
        </p:nvSpPr>
        <p:spPr>
          <a:xfrm>
            <a:off x="3368824" y="3573016"/>
            <a:ext cx="288032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 err="1" smtClean="0"/>
              <a:t>Envi</a:t>
            </a:r>
            <a:r>
              <a:rPr lang="it-IT" sz="1400" dirty="0" smtClean="0"/>
              <a:t> </a:t>
            </a:r>
            <a:r>
              <a:rPr lang="it-IT" sz="1400" dirty="0" err="1" smtClean="0"/>
              <a:t>ronment</a:t>
            </a:r>
            <a:endParaRPr lang="it-IT" sz="1400" dirty="0"/>
          </a:p>
        </p:txBody>
      </p:sp>
      <p:sp>
        <p:nvSpPr>
          <p:cNvPr id="9" name="CasellaDiTesto 8"/>
          <p:cNvSpPr txBox="1"/>
          <p:nvPr/>
        </p:nvSpPr>
        <p:spPr>
          <a:xfrm>
            <a:off x="4304928" y="3573016"/>
            <a:ext cx="28803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 err="1" smtClean="0"/>
              <a:t>Economics</a:t>
            </a:r>
            <a:endParaRPr lang="it-IT" sz="1400" dirty="0"/>
          </a:p>
        </p:txBody>
      </p:sp>
      <p:sp>
        <p:nvSpPr>
          <p:cNvPr id="10" name="CasellaDiTesto 9"/>
          <p:cNvSpPr txBox="1"/>
          <p:nvPr/>
        </p:nvSpPr>
        <p:spPr>
          <a:xfrm>
            <a:off x="5313040" y="3933056"/>
            <a:ext cx="28803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 smtClean="0"/>
              <a:t>Social</a:t>
            </a:r>
            <a:endParaRPr lang="it-IT" sz="1400" dirty="0"/>
          </a:p>
        </p:txBody>
      </p:sp>
      <p:sp>
        <p:nvSpPr>
          <p:cNvPr id="11" name="CasellaDiTesto 10"/>
          <p:cNvSpPr txBox="1"/>
          <p:nvPr/>
        </p:nvSpPr>
        <p:spPr>
          <a:xfrm>
            <a:off x="6249144" y="3988221"/>
            <a:ext cx="28803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 err="1" smtClean="0"/>
              <a:t>Demand</a:t>
            </a:r>
            <a:endParaRPr lang="it-IT" sz="1400" dirty="0"/>
          </a:p>
        </p:txBody>
      </p:sp>
      <p:sp>
        <p:nvSpPr>
          <p:cNvPr id="12" name="CasellaDiTesto 11"/>
          <p:cNvSpPr txBox="1"/>
          <p:nvPr/>
        </p:nvSpPr>
        <p:spPr>
          <a:xfrm>
            <a:off x="3152800" y="2329135"/>
            <a:ext cx="38164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 smtClean="0"/>
              <a:t>GEOTHERMAL EXPONENTIAL GROWTH</a:t>
            </a:r>
            <a:endParaRPr lang="it-IT" sz="1400" dirty="0"/>
          </a:p>
        </p:txBody>
      </p:sp>
      <p:sp>
        <p:nvSpPr>
          <p:cNvPr id="13" name="CasellaDiTesto 12"/>
          <p:cNvSpPr txBox="1"/>
          <p:nvPr/>
        </p:nvSpPr>
        <p:spPr>
          <a:xfrm>
            <a:off x="7257256" y="3429000"/>
            <a:ext cx="288032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 smtClean="0"/>
              <a:t>Opportuni </a:t>
            </a:r>
            <a:r>
              <a:rPr lang="it-IT" sz="1400" dirty="0" err="1" smtClean="0"/>
              <a:t>ty</a:t>
            </a:r>
            <a:endParaRPr lang="it-IT" sz="1400" dirty="0"/>
          </a:p>
        </p:txBody>
      </p:sp>
      <p:graphicFrame>
        <p:nvGraphicFramePr>
          <p:cNvPr id="8" name="Tabella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82414730"/>
              </p:ext>
            </p:extLst>
          </p:nvPr>
        </p:nvGraphicFramePr>
        <p:xfrm>
          <a:off x="402313" y="1173437"/>
          <a:ext cx="8952600" cy="524068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90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1683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04524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40423">
                <a:tc>
                  <a:txBody>
                    <a:bodyPr/>
                    <a:lstStyle/>
                    <a:p>
                      <a:pPr algn="ctr"/>
                      <a:r>
                        <a:rPr lang="en-US" sz="1300" noProof="0" dirty="0" smtClean="0"/>
                        <a:t>Barrier</a:t>
                      </a:r>
                      <a:endParaRPr lang="en-US" sz="1300" noProof="0" dirty="0"/>
                    </a:p>
                  </a:txBody>
                  <a:tcPr marL="84884" marR="84884" marT="41970" marB="4197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noProof="0" dirty="0" smtClean="0"/>
                        <a:t>Description</a:t>
                      </a:r>
                      <a:endParaRPr lang="en-US" sz="1300" noProof="0" dirty="0"/>
                    </a:p>
                  </a:txBody>
                  <a:tcPr marL="84884" marR="84884" marT="41970" marB="4197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noProof="0" dirty="0" smtClean="0"/>
                        <a:t>Actions Needed</a:t>
                      </a:r>
                      <a:endParaRPr lang="en-US" sz="1300" noProof="0" dirty="0"/>
                    </a:p>
                  </a:txBody>
                  <a:tcPr marL="84884" marR="84884" marT="41970" marB="4197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91218">
                <a:tc>
                  <a:txBody>
                    <a:bodyPr/>
                    <a:lstStyle/>
                    <a:p>
                      <a:pPr algn="l"/>
                      <a:r>
                        <a:rPr lang="en-US" sz="1400" b="1" noProof="0" dirty="0" smtClean="0"/>
                        <a:t>Resource</a:t>
                      </a:r>
                      <a:endParaRPr lang="en-US" sz="1400" b="1" noProof="0" dirty="0"/>
                    </a:p>
                  </a:txBody>
                  <a:tcPr marL="84884" marR="84884" marT="41970" marB="41970" anchor="ctr"/>
                </a:tc>
                <a:tc>
                  <a:txBody>
                    <a:bodyPr/>
                    <a:lstStyle/>
                    <a:p>
                      <a:pPr marL="180975" indent="-180975" algn="l">
                        <a:buFont typeface="Arial" pitchFamily="34" charset="0"/>
                        <a:buChar char="•"/>
                      </a:pPr>
                      <a:r>
                        <a:rPr lang="en-US" sz="1400" noProof="0" dirty="0" smtClean="0"/>
                        <a:t>Geothermal resource availability</a:t>
                      </a:r>
                    </a:p>
                    <a:p>
                      <a:pPr marL="180975" indent="-180975" algn="l">
                        <a:buFont typeface="Arial" pitchFamily="34" charset="0"/>
                        <a:buChar char="•"/>
                      </a:pPr>
                      <a:r>
                        <a:rPr lang="en-US" sz="1400" noProof="0" dirty="0" smtClean="0"/>
                        <a:t>Well productivity &amp; field capacity</a:t>
                      </a:r>
                    </a:p>
                    <a:p>
                      <a:pPr marL="180975" indent="-180975" algn="l">
                        <a:buFont typeface="Arial" pitchFamily="34" charset="0"/>
                        <a:buChar char="•"/>
                      </a:pPr>
                      <a:r>
                        <a:rPr lang="en-US" sz="1400" noProof="0" dirty="0" smtClean="0"/>
                        <a:t>Presence of earthquakes-volcanic activity near the resource</a:t>
                      </a:r>
                      <a:endParaRPr lang="en-US" sz="1400" noProof="0" dirty="0"/>
                    </a:p>
                  </a:txBody>
                  <a:tcPr marL="84884" marR="84884" marT="41970" marB="41970" anchor="ctr"/>
                </a:tc>
                <a:tc>
                  <a:txBody>
                    <a:bodyPr/>
                    <a:lstStyle/>
                    <a:p>
                      <a:pPr marL="180975" indent="-180975" algn="l">
                        <a:buFont typeface="Arial" pitchFamily="34" charset="0"/>
                        <a:buChar char="•"/>
                      </a:pPr>
                      <a:r>
                        <a:rPr lang="en-US" sz="1400" noProof="0" dirty="0" smtClean="0"/>
                        <a:t>R&amp;D activity:</a:t>
                      </a:r>
                      <a:r>
                        <a:rPr lang="en-US" sz="1400" baseline="0" noProof="0" dirty="0" smtClean="0"/>
                        <a:t> </a:t>
                      </a:r>
                      <a:r>
                        <a:rPr lang="en-US" sz="1400" noProof="0" dirty="0" smtClean="0"/>
                        <a:t>technology improvements</a:t>
                      </a:r>
                      <a:r>
                        <a:rPr lang="en-US" sz="1400" baseline="0" noProof="0" dirty="0" smtClean="0"/>
                        <a:t> to identify the resource and to exploit geothermal resources at different temperatures    </a:t>
                      </a:r>
                    </a:p>
                    <a:p>
                      <a:pPr marL="180975" indent="-180975" algn="l">
                        <a:buFont typeface="Arial" pitchFamily="34" charset="0"/>
                        <a:buChar char="•"/>
                      </a:pPr>
                      <a:r>
                        <a:rPr lang="en-US" sz="1400" baseline="0" noProof="0" dirty="0" smtClean="0"/>
                        <a:t>Coordination of activities to share exploration results (i.e. public databases providing location of resources)   </a:t>
                      </a:r>
                      <a:endParaRPr lang="en-US" sz="1400" noProof="0" dirty="0"/>
                    </a:p>
                  </a:txBody>
                  <a:tcPr marL="84884" marR="84884" marT="41970" marB="4197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23338">
                <a:tc>
                  <a:txBody>
                    <a:bodyPr/>
                    <a:lstStyle/>
                    <a:p>
                      <a:pPr algn="l"/>
                      <a:r>
                        <a:rPr lang="en-US" sz="1400" b="1" noProof="0" dirty="0" smtClean="0"/>
                        <a:t>Environment</a:t>
                      </a:r>
                      <a:r>
                        <a:rPr lang="en-US" sz="1400" b="1" baseline="0" noProof="0" dirty="0" smtClean="0"/>
                        <a:t> </a:t>
                      </a:r>
                      <a:endParaRPr lang="en-US" sz="1400" b="1" noProof="0" dirty="0"/>
                    </a:p>
                  </a:txBody>
                  <a:tcPr marL="84884" marR="84884" marT="41970" marB="41970" anchor="ctr"/>
                </a:tc>
                <a:tc>
                  <a:txBody>
                    <a:bodyPr/>
                    <a:lstStyle/>
                    <a:p>
                      <a:pPr marL="180975" indent="-180975" algn="l">
                        <a:buFont typeface="Arial" pitchFamily="34" charset="0"/>
                        <a:buChar char="•"/>
                      </a:pPr>
                      <a:r>
                        <a:rPr lang="en-US" sz="1400" noProof="0" dirty="0" smtClean="0"/>
                        <a:t>Regulation for construction and operations</a:t>
                      </a:r>
                    </a:p>
                    <a:p>
                      <a:pPr marL="180975" indent="-180975" algn="l">
                        <a:buFont typeface="Arial" pitchFamily="34" charset="0"/>
                        <a:buChar char="•"/>
                      </a:pPr>
                      <a:r>
                        <a:rPr lang="en-US" sz="1400" baseline="0" noProof="0" dirty="0" smtClean="0"/>
                        <a:t>Air emissions &amp; noise pollution</a:t>
                      </a:r>
                    </a:p>
                    <a:p>
                      <a:pPr marL="180975" indent="-180975" algn="l">
                        <a:buFont typeface="Arial" pitchFamily="34" charset="0"/>
                        <a:buChar char="•"/>
                      </a:pPr>
                      <a:r>
                        <a:rPr lang="en-US" sz="1400" baseline="0" noProof="0" dirty="0" smtClean="0"/>
                        <a:t>Visual impact</a:t>
                      </a:r>
                      <a:endParaRPr lang="en-US" sz="1400" noProof="0" dirty="0"/>
                    </a:p>
                  </a:txBody>
                  <a:tcPr marL="84884" marR="84884" marT="41970" marB="41970" anchor="ctr"/>
                </a:tc>
                <a:tc>
                  <a:txBody>
                    <a:bodyPr/>
                    <a:lstStyle/>
                    <a:p>
                      <a:pPr marL="180975" indent="-180975" algn="l">
                        <a:buFont typeface="Arial" pitchFamily="34" charset="0"/>
                        <a:buChar char="•"/>
                      </a:pPr>
                      <a:r>
                        <a:rPr lang="en-US" sz="1400" noProof="0" dirty="0" smtClean="0"/>
                        <a:t>Coordination of activities to address </a:t>
                      </a:r>
                      <a:r>
                        <a:rPr lang="en-US" sz="1400" baseline="0" noProof="0" dirty="0" smtClean="0"/>
                        <a:t>permitting issues</a:t>
                      </a:r>
                    </a:p>
                    <a:p>
                      <a:pPr marL="180975" indent="-180975" algn="l">
                        <a:buFont typeface="Arial" pitchFamily="34" charset="0"/>
                        <a:buChar char="•"/>
                      </a:pPr>
                      <a:r>
                        <a:rPr lang="en-US" sz="1400" baseline="0" noProof="0" dirty="0" smtClean="0"/>
                        <a:t>Technological solutions (i.e. Enel development of AMIS technology)</a:t>
                      </a:r>
                    </a:p>
                    <a:p>
                      <a:pPr marL="180975" indent="-180975" algn="l">
                        <a:buFont typeface="Arial" pitchFamily="34" charset="0"/>
                        <a:buChar char="•"/>
                      </a:pPr>
                      <a:r>
                        <a:rPr lang="en-US" sz="1400" baseline="0" noProof="0" dirty="0" smtClean="0"/>
                        <a:t>Architecture solutions </a:t>
                      </a:r>
                      <a:endParaRPr lang="en-US" sz="1400" noProof="0" dirty="0"/>
                    </a:p>
                  </a:txBody>
                  <a:tcPr marL="84884" marR="84884" marT="41970" marB="4197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87579">
                <a:tc>
                  <a:txBody>
                    <a:bodyPr/>
                    <a:lstStyle/>
                    <a:p>
                      <a:pPr algn="l"/>
                      <a:r>
                        <a:rPr lang="en-US" sz="1400" b="1" noProof="0" dirty="0" smtClean="0"/>
                        <a:t>Project economics</a:t>
                      </a:r>
                      <a:endParaRPr lang="en-US" sz="1400" b="1" noProof="0" dirty="0"/>
                    </a:p>
                  </a:txBody>
                  <a:tcPr marL="84884" marR="84884" marT="41970" marB="41970" anchor="ctr"/>
                </a:tc>
                <a:tc>
                  <a:txBody>
                    <a:bodyPr/>
                    <a:lstStyle/>
                    <a:p>
                      <a:pPr marL="180975" indent="-180975" algn="l">
                        <a:buFont typeface="Arial" pitchFamily="34" charset="0"/>
                        <a:buChar char="•"/>
                      </a:pPr>
                      <a:r>
                        <a:rPr lang="en-US" sz="1400" noProof="0" dirty="0" smtClean="0"/>
                        <a:t>High initial investment costs</a:t>
                      </a:r>
                    </a:p>
                    <a:p>
                      <a:pPr marL="180975" indent="-180975" algn="l">
                        <a:buFont typeface="Arial" pitchFamily="34" charset="0"/>
                        <a:buChar char="•"/>
                      </a:pPr>
                      <a:r>
                        <a:rPr lang="en-US" sz="1400" baseline="0" noProof="0" dirty="0" smtClean="0"/>
                        <a:t>High O&amp;M costs</a:t>
                      </a:r>
                    </a:p>
                    <a:p>
                      <a:pPr marL="180975" indent="-180975" algn="l">
                        <a:buFont typeface="Arial" pitchFamily="34" charset="0"/>
                        <a:buChar char="•"/>
                      </a:pPr>
                      <a:r>
                        <a:rPr lang="en-US" sz="1400" baseline="0" noProof="0" dirty="0" smtClean="0"/>
                        <a:t>Financial support and incentives</a:t>
                      </a:r>
                      <a:endParaRPr lang="en-US" sz="1400" noProof="0" dirty="0"/>
                    </a:p>
                  </a:txBody>
                  <a:tcPr marL="84884" marR="84884" marT="41970" marB="41970" anchor="ctr"/>
                </a:tc>
                <a:tc>
                  <a:txBody>
                    <a:bodyPr/>
                    <a:lstStyle/>
                    <a:p>
                      <a:pPr marL="180975" indent="-180975" algn="l">
                        <a:buFont typeface="Arial" pitchFamily="34" charset="0"/>
                        <a:buChar char="•"/>
                      </a:pPr>
                      <a:r>
                        <a:rPr lang="en-US" sz="1400" noProof="0" dirty="0" smtClean="0"/>
                        <a:t>Coordination at EU, national and regional levels to support and regulate the</a:t>
                      </a:r>
                      <a:r>
                        <a:rPr lang="en-US" sz="1400" baseline="0" noProof="0" dirty="0" smtClean="0"/>
                        <a:t> sector, providing visibility</a:t>
                      </a:r>
                      <a:endParaRPr lang="en-US" sz="1400" noProof="0" dirty="0" smtClean="0"/>
                    </a:p>
                    <a:p>
                      <a:pPr marL="180975" indent="-180975" algn="l">
                        <a:buFont typeface="Arial" pitchFamily="34" charset="0"/>
                        <a:buChar char="•"/>
                      </a:pPr>
                      <a:r>
                        <a:rPr lang="en-US" sz="1400" noProof="0" dirty="0" smtClean="0"/>
                        <a:t>Support bank financing </a:t>
                      </a:r>
                      <a:endParaRPr lang="en-US" sz="1400" noProof="0" dirty="0"/>
                    </a:p>
                  </a:txBody>
                  <a:tcPr marL="84884" marR="84884" marT="41970" marB="4197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55458">
                <a:tc>
                  <a:txBody>
                    <a:bodyPr/>
                    <a:lstStyle/>
                    <a:p>
                      <a:pPr algn="l"/>
                      <a:r>
                        <a:rPr lang="en-US" sz="1400" b="1" noProof="0" dirty="0" smtClean="0"/>
                        <a:t>Social </a:t>
                      </a:r>
                      <a:endParaRPr lang="en-US" sz="1400" b="1" noProof="0" dirty="0"/>
                    </a:p>
                  </a:txBody>
                  <a:tcPr marL="84884" marR="84884" marT="41970" marB="41970" anchor="ctr"/>
                </a:tc>
                <a:tc>
                  <a:txBody>
                    <a:bodyPr/>
                    <a:lstStyle/>
                    <a:p>
                      <a:pPr marL="180975" indent="-180975" algn="l">
                        <a:buFont typeface="Arial" pitchFamily="34" charset="0"/>
                        <a:buChar char="•"/>
                      </a:pPr>
                      <a:r>
                        <a:rPr lang="en-US" sz="1400" noProof="0" dirty="0" smtClean="0"/>
                        <a:t>Misleading</a:t>
                      </a:r>
                      <a:r>
                        <a:rPr lang="en-US" sz="1400" baseline="0" noProof="0" dirty="0" smtClean="0"/>
                        <a:t> information</a:t>
                      </a:r>
                    </a:p>
                    <a:p>
                      <a:pPr marL="180975" indent="-180975" algn="l">
                        <a:buFont typeface="Arial" pitchFamily="34" charset="0"/>
                        <a:buChar char="•"/>
                      </a:pPr>
                      <a:r>
                        <a:rPr lang="en-US" sz="1400" baseline="0" noProof="0" dirty="0" smtClean="0"/>
                        <a:t>Lack of knowledge</a:t>
                      </a:r>
                    </a:p>
                    <a:p>
                      <a:pPr marL="180975" indent="-180975" algn="l">
                        <a:buFont typeface="Arial" pitchFamily="34" charset="0"/>
                        <a:buChar char="•"/>
                      </a:pPr>
                      <a:r>
                        <a:rPr lang="en-US" sz="1400" baseline="0" noProof="0" dirty="0" smtClean="0"/>
                        <a:t>Local hostile institutions / environmental associations</a:t>
                      </a:r>
                      <a:endParaRPr lang="en-US" sz="1400" noProof="0" dirty="0"/>
                    </a:p>
                  </a:txBody>
                  <a:tcPr marL="84884" marR="84884" marT="41970" marB="41970" anchor="ctr"/>
                </a:tc>
                <a:tc>
                  <a:txBody>
                    <a:bodyPr/>
                    <a:lstStyle/>
                    <a:p>
                      <a:pPr marL="180975" indent="-180975" algn="l">
                        <a:buFont typeface="Arial" pitchFamily="34" charset="0"/>
                        <a:buChar char="•"/>
                      </a:pPr>
                      <a:r>
                        <a:rPr lang="en-US" sz="1400" noProof="0" dirty="0" smtClean="0"/>
                        <a:t>Creation of</a:t>
                      </a:r>
                      <a:r>
                        <a:rPr lang="en-US" sz="1400" baseline="0" noProof="0" dirty="0" smtClean="0"/>
                        <a:t> consensus through information and communication</a:t>
                      </a:r>
                    </a:p>
                    <a:p>
                      <a:pPr marL="180975" indent="-180975" algn="l">
                        <a:buFont typeface="Arial" pitchFamily="34" charset="0"/>
                        <a:buChar char="•"/>
                      </a:pPr>
                      <a:r>
                        <a:rPr lang="en-US" sz="1400" baseline="0" noProof="0" dirty="0" smtClean="0"/>
                        <a:t>Improvement of the relationship with communities</a:t>
                      </a:r>
                      <a:endParaRPr lang="en-US" sz="1400" noProof="0" dirty="0"/>
                    </a:p>
                  </a:txBody>
                  <a:tcPr marL="84884" marR="84884" marT="41970" marB="4197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42663">
                <a:tc>
                  <a:txBody>
                    <a:bodyPr/>
                    <a:lstStyle/>
                    <a:p>
                      <a:pPr algn="l"/>
                      <a:r>
                        <a:rPr lang="en-US" sz="1400" b="1" noProof="0" dirty="0" smtClean="0"/>
                        <a:t>Demand</a:t>
                      </a:r>
                      <a:endParaRPr lang="en-US" sz="1400" b="1" noProof="0" dirty="0"/>
                    </a:p>
                  </a:txBody>
                  <a:tcPr marL="84884" marR="84884" marT="41970" marB="41970" anchor="ctr"/>
                </a:tc>
                <a:tc>
                  <a:txBody>
                    <a:bodyPr/>
                    <a:lstStyle/>
                    <a:p>
                      <a:pPr marL="180975" indent="-180975" algn="l">
                        <a:buFont typeface="Arial" pitchFamily="34" charset="0"/>
                        <a:buChar char="•"/>
                      </a:pPr>
                      <a:r>
                        <a:rPr lang="en-US" sz="1400" noProof="0" dirty="0" smtClean="0"/>
                        <a:t>Trend</a:t>
                      </a:r>
                      <a:r>
                        <a:rPr lang="en-US" sz="1400" baseline="0" noProof="0" dirty="0" smtClean="0"/>
                        <a:t> of </a:t>
                      </a:r>
                      <a:r>
                        <a:rPr lang="en-US" sz="1400" noProof="0" dirty="0" smtClean="0"/>
                        <a:t>energy demand</a:t>
                      </a:r>
                    </a:p>
                    <a:p>
                      <a:pPr marL="180975" indent="-180975" algn="l">
                        <a:buFont typeface="Arial" pitchFamily="34" charset="0"/>
                        <a:buChar char="•"/>
                      </a:pPr>
                      <a:r>
                        <a:rPr lang="en-US" sz="1400" baseline="0" noProof="0" dirty="0" smtClean="0"/>
                        <a:t>Competition from other renewable sources</a:t>
                      </a:r>
                      <a:endParaRPr lang="en-US" sz="1400" noProof="0" dirty="0"/>
                    </a:p>
                  </a:txBody>
                  <a:tcPr marL="84884" marR="84884" marT="41970" marB="41970" anchor="ctr"/>
                </a:tc>
                <a:tc>
                  <a:txBody>
                    <a:bodyPr/>
                    <a:lstStyle/>
                    <a:p>
                      <a:pPr marL="180975" indent="-180975" algn="l">
                        <a:buFont typeface="Arial" pitchFamily="34" charset="0"/>
                        <a:buChar char="•"/>
                      </a:pPr>
                      <a:r>
                        <a:rPr lang="en-US" sz="1400" noProof="0" dirty="0" smtClean="0"/>
                        <a:t>Planning of geothermal projects with grid access</a:t>
                      </a:r>
                    </a:p>
                    <a:p>
                      <a:pPr marL="180975" indent="-180975" algn="l">
                        <a:buFont typeface="Arial" pitchFamily="34" charset="0"/>
                        <a:buChar char="•"/>
                      </a:pPr>
                      <a:r>
                        <a:rPr lang="en-US" sz="1400" noProof="0" dirty="0" smtClean="0"/>
                        <a:t>Support to distributed generation/smart grids </a:t>
                      </a:r>
                      <a:endParaRPr lang="en-US" sz="1400" noProof="0" dirty="0"/>
                    </a:p>
                  </a:txBody>
                  <a:tcPr marL="84884" marR="84884" marT="41970" marB="4197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5" name="Segnaposto numero diapositiva 4"/>
          <p:cNvSpPr txBox="1">
            <a:spLocks/>
          </p:cNvSpPr>
          <p:nvPr/>
        </p:nvSpPr>
        <p:spPr>
          <a:xfrm>
            <a:off x="9076307" y="6381328"/>
            <a:ext cx="557213" cy="365125"/>
          </a:xfrm>
          <a:prstGeom prst="rect">
            <a:avLst/>
          </a:prstGeom>
        </p:spPr>
        <p:txBody>
          <a:bodyPr lIns="107287" tIns="53643" rIns="107287" bIns="53643"/>
          <a:lstStyle/>
          <a:p>
            <a:pPr algn="r" defTabSz="1072866" fontAlgn="auto">
              <a:spcBef>
                <a:spcPts val="0"/>
              </a:spcBef>
              <a:spcAft>
                <a:spcPts val="0"/>
              </a:spcAft>
              <a:defRPr/>
            </a:pPr>
            <a:fld id="{BE0B9A1A-85C1-4544-80DF-DF1ED4AB266B}" type="slidenum">
              <a:rPr lang="it-IT" sz="1400" smtClean="0">
                <a:solidFill>
                  <a:srgbClr val="A8A9AD"/>
                </a:solidFill>
                <a:latin typeface="+mn-lt"/>
              </a:rPr>
              <a:pPr algn="r" defTabSz="1072866" fontAlgn="auto">
                <a:spcBef>
                  <a:spcPts val="0"/>
                </a:spcBef>
                <a:spcAft>
                  <a:spcPts val="0"/>
                </a:spcAft>
                <a:defRPr/>
              </a:pPr>
              <a:t>59</a:t>
            </a:fld>
            <a:endParaRPr lang="it-IT" sz="1400" dirty="0">
              <a:solidFill>
                <a:srgbClr val="A8A9AD"/>
              </a:solidFill>
              <a:latin typeface="+mn-lt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/>
      <p:bldP spid="10" grpId="0"/>
      <p:bldP spid="11" grpId="0"/>
      <p:bldP spid="13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0"/>
          <p:cNvGrpSpPr>
            <a:grpSpLocks/>
          </p:cNvGrpSpPr>
          <p:nvPr>
            <p:custDataLst>
              <p:tags r:id="rId2"/>
            </p:custDataLst>
          </p:nvPr>
        </p:nvGrpSpPr>
        <p:grpSpPr bwMode="auto">
          <a:xfrm>
            <a:off x="3080792" y="3789041"/>
            <a:ext cx="3981852" cy="937037"/>
            <a:chOff x="1917" y="2252"/>
            <a:chExt cx="2572" cy="579"/>
          </a:xfr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100000" t="100000"/>
            </a:path>
            <a:tileRect r="-100000" b="-100000"/>
          </a:gradFill>
        </p:grpSpPr>
        <p:sp>
          <p:nvSpPr>
            <p:cNvPr id="44" name="Freeform 11"/>
            <p:cNvSpPr>
              <a:spLocks/>
            </p:cNvSpPr>
            <p:nvPr>
              <p:custDataLst>
                <p:tags r:id="rId48"/>
              </p:custDataLst>
            </p:nvPr>
          </p:nvSpPr>
          <p:spPr bwMode="gray">
            <a:xfrm>
              <a:off x="1917" y="2252"/>
              <a:ext cx="2572" cy="57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68" y="0"/>
                </a:cxn>
                <a:cxn ang="0">
                  <a:pos x="2572" y="290"/>
                </a:cxn>
                <a:cxn ang="0">
                  <a:pos x="2468" y="579"/>
                </a:cxn>
                <a:cxn ang="0">
                  <a:pos x="0" y="579"/>
                </a:cxn>
                <a:cxn ang="0">
                  <a:pos x="0" y="290"/>
                </a:cxn>
                <a:cxn ang="0">
                  <a:pos x="0" y="0"/>
                </a:cxn>
              </a:cxnLst>
              <a:rect l="0" t="0" r="r" b="b"/>
              <a:pathLst>
                <a:path w="2572" h="579">
                  <a:moveTo>
                    <a:pt x="0" y="0"/>
                  </a:moveTo>
                  <a:lnTo>
                    <a:pt x="2468" y="0"/>
                  </a:lnTo>
                  <a:lnTo>
                    <a:pt x="2572" y="290"/>
                  </a:lnTo>
                  <a:lnTo>
                    <a:pt x="2468" y="579"/>
                  </a:lnTo>
                  <a:lnTo>
                    <a:pt x="0" y="579"/>
                  </a:lnTo>
                  <a:lnTo>
                    <a:pt x="0" y="29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l">
                <a:spcBef>
                  <a:spcPct val="40000"/>
                </a:spcBef>
              </a:pPr>
              <a:endParaRPr lang="it-IT" sz="2100" dirty="0" smtClean="0">
                <a:solidFill>
                  <a:srgbClr val="133B9C"/>
                </a:solidFill>
              </a:endParaRPr>
            </a:p>
          </p:txBody>
        </p:sp>
        <p:sp>
          <p:nvSpPr>
            <p:cNvPr id="45" name="Rectangle 12"/>
            <p:cNvSpPr>
              <a:spLocks noChangeArrowheads="1"/>
            </p:cNvSpPr>
            <p:nvPr>
              <p:custDataLst>
                <p:tags r:id="rId49"/>
              </p:custDataLst>
            </p:nvPr>
          </p:nvSpPr>
          <p:spPr bwMode="gray">
            <a:xfrm>
              <a:off x="1949" y="2284"/>
              <a:ext cx="2436" cy="499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  <a:effectLst/>
          </p:spPr>
          <p:txBody>
            <a:bodyPr lIns="3810" tIns="0" rIns="3810" bIns="0" anchor="ctr"/>
            <a:lstStyle/>
            <a:p>
              <a:pPr algn="l">
                <a:spcBef>
                  <a:spcPct val="40000"/>
                </a:spcBef>
              </a:pPr>
              <a:endParaRPr lang="it-IT" sz="2100" dirty="0" smtClean="0">
                <a:solidFill>
                  <a:srgbClr val="133B9C"/>
                </a:solidFill>
              </a:endParaRPr>
            </a:p>
          </p:txBody>
        </p:sp>
      </p:grpSp>
      <p:sp>
        <p:nvSpPr>
          <p:cNvPr id="101378" name="Rectangle 2"/>
          <p:cNvSpPr>
            <a:spLocks noChangeArrowheads="1"/>
          </p:cNvSpPr>
          <p:nvPr>
            <p:custDataLst>
              <p:tags r:id="rId3"/>
            </p:custDataLst>
          </p:nvPr>
        </p:nvSpPr>
        <p:spPr bwMode="gray">
          <a:xfrm>
            <a:off x="3021020" y="2009590"/>
            <a:ext cx="1990926" cy="465977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80650" tIns="40325" rIns="80650" bIns="40325" anchor="ctr"/>
          <a:lstStyle/>
          <a:p>
            <a:pPr algn="l">
              <a:spcBef>
                <a:spcPct val="40000"/>
              </a:spcBef>
            </a:pPr>
            <a:endParaRPr lang="it-IT" sz="2100" dirty="0" smtClean="0">
              <a:solidFill>
                <a:srgbClr val="133B9C"/>
              </a:solidFill>
            </a:endParaRPr>
          </a:p>
        </p:txBody>
      </p:sp>
      <p:sp>
        <p:nvSpPr>
          <p:cNvPr id="101379" name="Rectangle 3"/>
          <p:cNvSpPr>
            <a:spLocks noChangeArrowheads="1"/>
          </p:cNvSpPr>
          <p:nvPr>
            <p:custDataLst>
              <p:tags r:id="rId4"/>
            </p:custDataLst>
          </p:nvPr>
        </p:nvSpPr>
        <p:spPr bwMode="gray">
          <a:xfrm rot="16200000">
            <a:off x="-760890" y="2749730"/>
            <a:ext cx="2448274" cy="926495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lIns="73458" tIns="73458" rIns="73458" bIns="73458" anchor="ctr"/>
          <a:lstStyle/>
          <a:p>
            <a:pPr eaLnBrk="0" hangingPunct="0">
              <a:spcBef>
                <a:spcPct val="40000"/>
              </a:spcBef>
              <a:buFont typeface="Times" pitchFamily="18" charset="0"/>
              <a:buNone/>
            </a:pPr>
            <a:r>
              <a:rPr lang="en-US" sz="2400" b="1" dirty="0" smtClean="0">
                <a:solidFill>
                  <a:srgbClr val="FFFFFF"/>
                </a:solidFill>
              </a:rPr>
              <a:t>Conventional</a:t>
            </a:r>
          </a:p>
        </p:txBody>
      </p:sp>
      <p:sp>
        <p:nvSpPr>
          <p:cNvPr id="101381" name="Rectangle 5"/>
          <p:cNvSpPr>
            <a:spLocks noChangeArrowheads="1"/>
          </p:cNvSpPr>
          <p:nvPr>
            <p:custDataLst>
              <p:tags r:id="rId5"/>
            </p:custDataLst>
          </p:nvPr>
        </p:nvSpPr>
        <p:spPr bwMode="gray">
          <a:xfrm>
            <a:off x="5010473" y="2009590"/>
            <a:ext cx="1992400" cy="465977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80650" tIns="40325" rIns="80650" bIns="40325" anchor="ctr"/>
          <a:lstStyle/>
          <a:p>
            <a:pPr algn="l">
              <a:spcBef>
                <a:spcPct val="40000"/>
              </a:spcBef>
            </a:pPr>
            <a:endParaRPr lang="it-IT" sz="2100" dirty="0" smtClean="0">
              <a:solidFill>
                <a:srgbClr val="133B9C"/>
              </a:solidFill>
            </a:endParaRPr>
          </a:p>
        </p:txBody>
      </p:sp>
      <p:sp>
        <p:nvSpPr>
          <p:cNvPr id="101382" name="Rectangle 6"/>
          <p:cNvSpPr>
            <a:spLocks noChangeArrowheads="1"/>
          </p:cNvSpPr>
          <p:nvPr>
            <p:custDataLst>
              <p:tags r:id="rId6"/>
            </p:custDataLst>
          </p:nvPr>
        </p:nvSpPr>
        <p:spPr bwMode="gray">
          <a:xfrm>
            <a:off x="1028620" y="2009590"/>
            <a:ext cx="1992400" cy="465977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80650" tIns="40325" rIns="80650" bIns="40325" anchor="ctr"/>
          <a:lstStyle/>
          <a:p>
            <a:pPr algn="l">
              <a:spcBef>
                <a:spcPct val="40000"/>
              </a:spcBef>
            </a:pPr>
            <a:endParaRPr lang="it-IT" sz="2100" dirty="0" smtClean="0">
              <a:solidFill>
                <a:srgbClr val="133B9C"/>
              </a:solidFill>
            </a:endParaRPr>
          </a:p>
        </p:txBody>
      </p:sp>
      <p:sp>
        <p:nvSpPr>
          <p:cNvPr id="101383" name="Rectangle 7"/>
          <p:cNvSpPr>
            <a:spLocks noChangeArrowheads="1"/>
          </p:cNvSpPr>
          <p:nvPr>
            <p:custDataLst>
              <p:tags r:id="rId7"/>
            </p:custDataLst>
          </p:nvPr>
        </p:nvSpPr>
        <p:spPr bwMode="gray">
          <a:xfrm>
            <a:off x="1494300" y="1298202"/>
            <a:ext cx="1086094" cy="1692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 anchor="b" anchorCtr="1">
            <a:spAutoFit/>
          </a:bodyPr>
          <a:lstStyle/>
          <a:p>
            <a:pPr eaLnBrk="0" hangingPunct="0">
              <a:spcBef>
                <a:spcPct val="40000"/>
              </a:spcBef>
              <a:buFont typeface="Times" pitchFamily="18" charset="0"/>
              <a:buNone/>
            </a:pPr>
            <a:r>
              <a:rPr lang="en-US" sz="1100" b="1" dirty="0" smtClean="0">
                <a:solidFill>
                  <a:srgbClr val="133B9C"/>
                </a:solidFill>
              </a:rPr>
              <a:t>Past 5-10 years</a:t>
            </a:r>
          </a:p>
        </p:txBody>
      </p:sp>
      <p:sp>
        <p:nvSpPr>
          <p:cNvPr id="101384" name="Rectangle 8"/>
          <p:cNvSpPr>
            <a:spLocks noChangeArrowheads="1"/>
          </p:cNvSpPr>
          <p:nvPr>
            <p:custDataLst>
              <p:tags r:id="rId8"/>
            </p:custDataLst>
          </p:nvPr>
        </p:nvSpPr>
        <p:spPr bwMode="gray">
          <a:xfrm>
            <a:off x="3270071" y="1128924"/>
            <a:ext cx="149872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 anchor="b" anchorCtr="1">
            <a:spAutoFit/>
          </a:bodyPr>
          <a:lstStyle/>
          <a:p>
            <a:pPr indent="18203" eaLnBrk="0" hangingPunct="0">
              <a:spcBef>
                <a:spcPct val="40000"/>
              </a:spcBef>
            </a:pPr>
            <a:r>
              <a:rPr lang="en-US" sz="1100" b="1" dirty="0" smtClean="0">
                <a:solidFill>
                  <a:srgbClr val="133B9C"/>
                </a:solidFill>
              </a:rPr>
              <a:t>Medium term outlook 5-10 years</a:t>
            </a:r>
          </a:p>
        </p:txBody>
      </p:sp>
      <p:sp>
        <p:nvSpPr>
          <p:cNvPr id="101385" name="Rectangle 9"/>
          <p:cNvSpPr>
            <a:spLocks noChangeArrowheads="1"/>
          </p:cNvSpPr>
          <p:nvPr>
            <p:custDataLst>
              <p:tags r:id="rId9"/>
            </p:custDataLst>
          </p:nvPr>
        </p:nvSpPr>
        <p:spPr bwMode="gray">
          <a:xfrm>
            <a:off x="5247734" y="1128924"/>
            <a:ext cx="150019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 anchor="b" anchorCtr="1">
            <a:spAutoFit/>
          </a:bodyPr>
          <a:lstStyle/>
          <a:p>
            <a:pPr eaLnBrk="0" hangingPunct="0">
              <a:spcBef>
                <a:spcPct val="40000"/>
              </a:spcBef>
              <a:buFont typeface="Times" pitchFamily="18" charset="0"/>
              <a:buNone/>
            </a:pPr>
            <a:r>
              <a:rPr lang="en-US" sz="1100" b="1" dirty="0" smtClean="0">
                <a:solidFill>
                  <a:srgbClr val="133B9C"/>
                </a:solidFill>
              </a:rPr>
              <a:t>Long-term outlook 10+ years</a:t>
            </a:r>
          </a:p>
        </p:txBody>
      </p:sp>
      <p:grpSp>
        <p:nvGrpSpPr>
          <p:cNvPr id="3" name="Group 10"/>
          <p:cNvGrpSpPr>
            <a:grpSpLocks/>
          </p:cNvGrpSpPr>
          <p:nvPr>
            <p:custDataLst>
              <p:tags r:id="rId10"/>
            </p:custDataLst>
          </p:nvPr>
        </p:nvGrpSpPr>
        <p:grpSpPr bwMode="auto">
          <a:xfrm>
            <a:off x="1052566" y="2060849"/>
            <a:ext cx="5928659" cy="937037"/>
            <a:chOff x="1917" y="2252"/>
            <a:chExt cx="2572" cy="579"/>
          </a:xfr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100000" t="100000"/>
            </a:path>
            <a:tileRect r="-100000" b="-100000"/>
          </a:gradFill>
        </p:grpSpPr>
        <p:sp>
          <p:nvSpPr>
            <p:cNvPr id="101387" name="Freeform 11"/>
            <p:cNvSpPr>
              <a:spLocks/>
            </p:cNvSpPr>
            <p:nvPr>
              <p:custDataLst>
                <p:tags r:id="rId46"/>
              </p:custDataLst>
            </p:nvPr>
          </p:nvSpPr>
          <p:spPr bwMode="gray">
            <a:xfrm>
              <a:off x="1917" y="2252"/>
              <a:ext cx="2572" cy="57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68" y="0"/>
                </a:cxn>
                <a:cxn ang="0">
                  <a:pos x="2572" y="290"/>
                </a:cxn>
                <a:cxn ang="0">
                  <a:pos x="2468" y="579"/>
                </a:cxn>
                <a:cxn ang="0">
                  <a:pos x="0" y="579"/>
                </a:cxn>
                <a:cxn ang="0">
                  <a:pos x="0" y="290"/>
                </a:cxn>
                <a:cxn ang="0">
                  <a:pos x="0" y="0"/>
                </a:cxn>
              </a:cxnLst>
              <a:rect l="0" t="0" r="r" b="b"/>
              <a:pathLst>
                <a:path w="2572" h="579">
                  <a:moveTo>
                    <a:pt x="0" y="0"/>
                  </a:moveTo>
                  <a:lnTo>
                    <a:pt x="2468" y="0"/>
                  </a:lnTo>
                  <a:lnTo>
                    <a:pt x="2572" y="290"/>
                  </a:lnTo>
                  <a:lnTo>
                    <a:pt x="2468" y="579"/>
                  </a:lnTo>
                  <a:lnTo>
                    <a:pt x="0" y="579"/>
                  </a:lnTo>
                  <a:lnTo>
                    <a:pt x="0" y="29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l">
                <a:spcBef>
                  <a:spcPct val="40000"/>
                </a:spcBef>
              </a:pPr>
              <a:endParaRPr lang="it-IT" sz="2100" dirty="0" smtClean="0">
                <a:solidFill>
                  <a:srgbClr val="133B9C"/>
                </a:solidFill>
              </a:endParaRPr>
            </a:p>
          </p:txBody>
        </p:sp>
        <p:sp>
          <p:nvSpPr>
            <p:cNvPr id="101388" name="Rectangle 12"/>
            <p:cNvSpPr>
              <a:spLocks noChangeArrowheads="1"/>
            </p:cNvSpPr>
            <p:nvPr>
              <p:custDataLst>
                <p:tags r:id="rId47"/>
              </p:custDataLst>
            </p:nvPr>
          </p:nvSpPr>
          <p:spPr bwMode="gray">
            <a:xfrm>
              <a:off x="1949" y="2284"/>
              <a:ext cx="2436" cy="499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  <a:effectLst/>
          </p:spPr>
          <p:txBody>
            <a:bodyPr lIns="3810" tIns="0" rIns="3810" bIns="0" anchor="ctr"/>
            <a:lstStyle/>
            <a:p>
              <a:pPr algn="l">
                <a:spcBef>
                  <a:spcPct val="40000"/>
                </a:spcBef>
              </a:pPr>
              <a:endParaRPr lang="it-IT" sz="2100" dirty="0" smtClean="0">
                <a:solidFill>
                  <a:srgbClr val="133B9C"/>
                </a:solidFill>
              </a:endParaRPr>
            </a:p>
          </p:txBody>
        </p:sp>
      </p:grpSp>
      <p:sp>
        <p:nvSpPr>
          <p:cNvPr id="101389" name="Rectangle 13"/>
          <p:cNvSpPr>
            <a:spLocks noChangeArrowheads="1"/>
          </p:cNvSpPr>
          <p:nvPr>
            <p:custDataLst>
              <p:tags r:id="rId11"/>
            </p:custDataLst>
          </p:nvPr>
        </p:nvSpPr>
        <p:spPr bwMode="gray">
          <a:xfrm>
            <a:off x="3135967" y="4062066"/>
            <a:ext cx="2051347" cy="1692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 anchor="ctr">
            <a:spAutoFit/>
          </a:bodyPr>
          <a:lstStyle/>
          <a:p>
            <a:pPr algn="l" eaLnBrk="0" hangingPunct="0">
              <a:spcBef>
                <a:spcPct val="40000"/>
              </a:spcBef>
              <a:buFont typeface="Times" pitchFamily="18" charset="0"/>
              <a:buNone/>
            </a:pPr>
            <a:r>
              <a:rPr lang="en-US" sz="1100" b="1" dirty="0" smtClean="0">
                <a:solidFill>
                  <a:srgbClr val="133B9C"/>
                </a:solidFill>
              </a:rPr>
              <a:t>Binary cycle</a:t>
            </a:r>
          </a:p>
        </p:txBody>
      </p:sp>
      <p:grpSp>
        <p:nvGrpSpPr>
          <p:cNvPr id="4" name="Group 14"/>
          <p:cNvGrpSpPr>
            <a:grpSpLocks/>
          </p:cNvGrpSpPr>
          <p:nvPr>
            <p:custDataLst>
              <p:tags r:id="rId12"/>
            </p:custDataLst>
          </p:nvPr>
        </p:nvGrpSpPr>
        <p:grpSpPr bwMode="auto">
          <a:xfrm>
            <a:off x="5010473" y="4797152"/>
            <a:ext cx="1992400" cy="494226"/>
            <a:chOff x="2952" y="3096"/>
            <a:chExt cx="1135" cy="579"/>
          </a:xfr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100000" t="100000"/>
            </a:path>
            <a:tileRect r="-100000" b="-100000"/>
          </a:gradFill>
        </p:grpSpPr>
        <p:sp>
          <p:nvSpPr>
            <p:cNvPr id="101391" name="Freeform 15"/>
            <p:cNvSpPr>
              <a:spLocks/>
            </p:cNvSpPr>
            <p:nvPr>
              <p:custDataLst>
                <p:tags r:id="rId44"/>
              </p:custDataLst>
            </p:nvPr>
          </p:nvSpPr>
          <p:spPr bwMode="gray">
            <a:xfrm>
              <a:off x="2952" y="3096"/>
              <a:ext cx="1135" cy="57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031" y="0"/>
                </a:cxn>
                <a:cxn ang="0">
                  <a:pos x="1135" y="290"/>
                </a:cxn>
                <a:cxn ang="0">
                  <a:pos x="1031" y="579"/>
                </a:cxn>
                <a:cxn ang="0">
                  <a:pos x="0" y="579"/>
                </a:cxn>
                <a:cxn ang="0">
                  <a:pos x="0" y="290"/>
                </a:cxn>
                <a:cxn ang="0">
                  <a:pos x="0" y="0"/>
                </a:cxn>
              </a:cxnLst>
              <a:rect l="0" t="0" r="r" b="b"/>
              <a:pathLst>
                <a:path w="1135" h="579">
                  <a:moveTo>
                    <a:pt x="0" y="0"/>
                  </a:moveTo>
                  <a:lnTo>
                    <a:pt x="1031" y="0"/>
                  </a:lnTo>
                  <a:lnTo>
                    <a:pt x="1135" y="290"/>
                  </a:lnTo>
                  <a:lnTo>
                    <a:pt x="1031" y="579"/>
                  </a:lnTo>
                  <a:lnTo>
                    <a:pt x="0" y="579"/>
                  </a:lnTo>
                  <a:lnTo>
                    <a:pt x="0" y="29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algn="l">
                <a:spcBef>
                  <a:spcPct val="40000"/>
                </a:spcBef>
              </a:pPr>
              <a:endParaRPr lang="it-IT" sz="2100" dirty="0" smtClean="0">
                <a:solidFill>
                  <a:srgbClr val="133B9C"/>
                </a:solidFill>
              </a:endParaRPr>
            </a:p>
          </p:txBody>
        </p:sp>
        <p:sp>
          <p:nvSpPr>
            <p:cNvPr id="101392" name="Rectangle 16"/>
            <p:cNvSpPr>
              <a:spLocks noChangeArrowheads="1"/>
            </p:cNvSpPr>
            <p:nvPr>
              <p:custDataLst>
                <p:tags r:id="rId45"/>
              </p:custDataLst>
            </p:nvPr>
          </p:nvSpPr>
          <p:spPr bwMode="gray">
            <a:xfrm>
              <a:off x="2984" y="3128"/>
              <a:ext cx="999" cy="499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  <a:effectLst/>
          </p:spPr>
          <p:txBody>
            <a:bodyPr lIns="3810" tIns="0" rIns="3810" bIns="0" anchor="ctr"/>
            <a:lstStyle/>
            <a:p>
              <a:pPr algn="l">
                <a:spcBef>
                  <a:spcPct val="40000"/>
                </a:spcBef>
              </a:pPr>
              <a:endParaRPr lang="it-IT" sz="2100" dirty="0" smtClean="0">
                <a:solidFill>
                  <a:srgbClr val="133B9C"/>
                </a:solidFill>
              </a:endParaRPr>
            </a:p>
          </p:txBody>
        </p:sp>
      </p:grpSp>
      <p:sp>
        <p:nvSpPr>
          <p:cNvPr id="101393" name="Rectangle 17"/>
          <p:cNvSpPr>
            <a:spLocks noChangeArrowheads="1"/>
          </p:cNvSpPr>
          <p:nvPr>
            <p:custDataLst>
              <p:tags r:id="rId13"/>
            </p:custDataLst>
          </p:nvPr>
        </p:nvSpPr>
        <p:spPr bwMode="gray">
          <a:xfrm>
            <a:off x="5097016" y="4941168"/>
            <a:ext cx="1577877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 anchor="ctr">
            <a:spAutoFit/>
          </a:bodyPr>
          <a:lstStyle/>
          <a:p>
            <a:pPr indent="18203" eaLnBrk="0" hangingPunct="0">
              <a:spcBef>
                <a:spcPct val="40000"/>
              </a:spcBef>
            </a:pPr>
            <a:r>
              <a:rPr lang="en-US" sz="1100" b="1" dirty="0" smtClean="0">
                <a:solidFill>
                  <a:srgbClr val="133B9C"/>
                </a:solidFill>
              </a:rPr>
              <a:t>EGS</a:t>
            </a:r>
            <a:br>
              <a:rPr lang="en-US" sz="1100" b="1" dirty="0" smtClean="0">
                <a:solidFill>
                  <a:srgbClr val="133B9C"/>
                </a:solidFill>
              </a:rPr>
            </a:br>
            <a:r>
              <a:rPr lang="en-US" sz="1100" dirty="0" smtClean="0">
                <a:solidFill>
                  <a:srgbClr val="133B9C"/>
                </a:solidFill>
              </a:rPr>
              <a:t>(Pilot project in France)</a:t>
            </a:r>
          </a:p>
        </p:txBody>
      </p:sp>
      <p:sp>
        <p:nvSpPr>
          <p:cNvPr id="101394" name="AutoShape 18"/>
          <p:cNvSpPr>
            <a:spLocks noChangeArrowheads="1"/>
          </p:cNvSpPr>
          <p:nvPr>
            <p:custDataLst>
              <p:tags r:id="rId14"/>
            </p:custDataLst>
          </p:nvPr>
        </p:nvSpPr>
        <p:spPr bwMode="gray">
          <a:xfrm flipV="1">
            <a:off x="2948810" y="1890093"/>
            <a:ext cx="141473" cy="123869"/>
          </a:xfrm>
          <a:prstGeom prst="triangle">
            <a:avLst>
              <a:gd name="adj" fmla="val 50000"/>
            </a:avLst>
          </a:prstGeom>
          <a:solidFill>
            <a:schemeClr val="folHlink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80650" tIns="40325" rIns="80650" bIns="40325" anchor="ctr"/>
          <a:lstStyle/>
          <a:p>
            <a:pPr algn="l">
              <a:spcBef>
                <a:spcPct val="40000"/>
              </a:spcBef>
            </a:pPr>
            <a:endParaRPr lang="it-IT" sz="2100" dirty="0" smtClean="0">
              <a:solidFill>
                <a:srgbClr val="133B9C"/>
              </a:solidFill>
            </a:endParaRPr>
          </a:p>
        </p:txBody>
      </p:sp>
      <p:sp>
        <p:nvSpPr>
          <p:cNvPr id="101395" name="Rectangle 19"/>
          <p:cNvSpPr>
            <a:spLocks noChangeArrowheads="1"/>
          </p:cNvSpPr>
          <p:nvPr>
            <p:custDataLst>
              <p:tags r:id="rId15"/>
            </p:custDataLst>
          </p:nvPr>
        </p:nvSpPr>
        <p:spPr bwMode="gray">
          <a:xfrm>
            <a:off x="2620183" y="1714987"/>
            <a:ext cx="721993" cy="1692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anchor="b" anchorCtr="1">
            <a:spAutoFit/>
          </a:bodyPr>
          <a:lstStyle/>
          <a:p>
            <a:pPr marL="302438" indent="-302438" defTabSz="914315" eaLnBrk="0" hangingPunct="0">
              <a:spcBef>
                <a:spcPct val="40000"/>
              </a:spcBef>
              <a:buFont typeface="Times" pitchFamily="18" charset="0"/>
              <a:buChar char="•"/>
            </a:pPr>
            <a:r>
              <a:rPr lang="en-US" sz="1100" b="1" dirty="0" smtClean="0">
                <a:solidFill>
                  <a:srgbClr val="133B9C"/>
                </a:solidFill>
              </a:rPr>
              <a:t>Today</a:t>
            </a:r>
          </a:p>
        </p:txBody>
      </p:sp>
      <p:sp>
        <p:nvSpPr>
          <p:cNvPr id="101397" name="Rectangle 21"/>
          <p:cNvSpPr>
            <a:spLocks noChangeArrowheads="1"/>
          </p:cNvSpPr>
          <p:nvPr>
            <p:custDataLst>
              <p:tags r:id="rId16"/>
            </p:custDataLst>
          </p:nvPr>
        </p:nvSpPr>
        <p:spPr bwMode="gray">
          <a:xfrm>
            <a:off x="7108978" y="2162604"/>
            <a:ext cx="2606919" cy="14219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marL="331842" lvl="1" indent="-163821" defTabSz="914315" eaLnBrk="0" hangingPunct="0">
              <a:spcBef>
                <a:spcPct val="40000"/>
              </a:spcBef>
              <a:buFont typeface="Times" pitchFamily="18" charset="0"/>
              <a:buChar char="•"/>
            </a:pPr>
            <a:r>
              <a:rPr lang="en-US" sz="1050" b="1" dirty="0" smtClean="0">
                <a:solidFill>
                  <a:srgbClr val="133B9C"/>
                </a:solidFill>
              </a:rPr>
              <a:t>Mostly proven</a:t>
            </a:r>
            <a:r>
              <a:rPr lang="en-US" sz="1050" dirty="0" smtClean="0">
                <a:solidFill>
                  <a:srgbClr val="133B9C"/>
                </a:solidFill>
              </a:rPr>
              <a:t> and cost-effective technologies</a:t>
            </a:r>
          </a:p>
          <a:p>
            <a:pPr marL="331842" lvl="1" indent="-163821" defTabSz="914315" eaLnBrk="0" hangingPunct="0">
              <a:spcBef>
                <a:spcPct val="40000"/>
              </a:spcBef>
              <a:buFont typeface="Times" pitchFamily="18" charset="0"/>
              <a:buChar char="•"/>
            </a:pPr>
            <a:r>
              <a:rPr lang="en-US" sz="1050" b="1" dirty="0" smtClean="0">
                <a:solidFill>
                  <a:srgbClr val="133B9C"/>
                </a:solidFill>
              </a:rPr>
              <a:t>Incremental plant technological advances</a:t>
            </a:r>
            <a:r>
              <a:rPr lang="en-US" sz="1050" dirty="0" smtClean="0">
                <a:solidFill>
                  <a:srgbClr val="133B9C"/>
                </a:solidFill>
              </a:rPr>
              <a:t> going forward</a:t>
            </a:r>
          </a:p>
          <a:p>
            <a:pPr marL="331842" lvl="1" indent="-163821" defTabSz="914315" eaLnBrk="0" hangingPunct="0">
              <a:spcBef>
                <a:spcPct val="40000"/>
              </a:spcBef>
              <a:buFont typeface="Times" pitchFamily="18" charset="0"/>
              <a:buChar char="•"/>
            </a:pPr>
            <a:r>
              <a:rPr lang="en-US" sz="1050" b="1" dirty="0" smtClean="0">
                <a:solidFill>
                  <a:srgbClr val="133B9C"/>
                </a:solidFill>
              </a:rPr>
              <a:t>Binary only</a:t>
            </a:r>
            <a:r>
              <a:rPr lang="en-US" sz="1050" dirty="0" smtClean="0">
                <a:solidFill>
                  <a:srgbClr val="133B9C"/>
                </a:solidFill>
              </a:rPr>
              <a:t> as an </a:t>
            </a:r>
            <a:r>
              <a:rPr lang="en-US" sz="1050" b="1" dirty="0" smtClean="0">
                <a:solidFill>
                  <a:srgbClr val="133B9C"/>
                </a:solidFill>
              </a:rPr>
              <a:t>ancillary</a:t>
            </a:r>
            <a:r>
              <a:rPr lang="en-US" sz="1050" dirty="0" smtClean="0">
                <a:solidFill>
                  <a:srgbClr val="133B9C"/>
                </a:solidFill>
              </a:rPr>
              <a:t> application due to infancy stage of technological development (i.e., higher costs)</a:t>
            </a:r>
          </a:p>
        </p:txBody>
      </p:sp>
      <p:sp>
        <p:nvSpPr>
          <p:cNvPr id="101398" name="Rectangle 22"/>
          <p:cNvSpPr>
            <a:spLocks noChangeArrowheads="1"/>
          </p:cNvSpPr>
          <p:nvPr>
            <p:custDataLst>
              <p:tags r:id="rId17"/>
            </p:custDataLst>
          </p:nvPr>
        </p:nvSpPr>
        <p:spPr bwMode="gray">
          <a:xfrm>
            <a:off x="7108978" y="3678185"/>
            <a:ext cx="2606919" cy="1195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marL="331842" lvl="1" indent="-163821" defTabSz="914315" eaLnBrk="0" hangingPunct="0">
              <a:spcBef>
                <a:spcPct val="40000"/>
              </a:spcBef>
              <a:buFont typeface="Times" pitchFamily="18" charset="0"/>
              <a:buChar char="•"/>
            </a:pPr>
            <a:r>
              <a:rPr lang="en-US" sz="1050" b="1" dirty="0" smtClean="0">
                <a:solidFill>
                  <a:srgbClr val="133B9C"/>
                </a:solidFill>
              </a:rPr>
              <a:t>Binary</a:t>
            </a:r>
            <a:r>
              <a:rPr lang="en-US" sz="1050" dirty="0" smtClean="0">
                <a:solidFill>
                  <a:srgbClr val="133B9C"/>
                </a:solidFill>
              </a:rPr>
              <a:t> proven to be a </a:t>
            </a:r>
            <a:r>
              <a:rPr lang="en-US" sz="1050" b="1" dirty="0" smtClean="0">
                <a:solidFill>
                  <a:srgbClr val="133B9C"/>
                </a:solidFill>
              </a:rPr>
              <a:t>self-standing technology</a:t>
            </a:r>
            <a:r>
              <a:rPr lang="en-US" sz="1050" dirty="0" smtClean="0">
                <a:solidFill>
                  <a:srgbClr val="133B9C"/>
                </a:solidFill>
              </a:rPr>
              <a:t>, increasing overall installable potential</a:t>
            </a:r>
          </a:p>
          <a:p>
            <a:pPr marL="331842" lvl="1" indent="-163821" defTabSz="914315" eaLnBrk="0" hangingPunct="0">
              <a:spcBef>
                <a:spcPct val="40000"/>
              </a:spcBef>
              <a:buFont typeface="Times" pitchFamily="18" charset="0"/>
              <a:buChar char="•"/>
            </a:pPr>
            <a:r>
              <a:rPr lang="en-US" sz="1050" b="1" dirty="0" smtClean="0">
                <a:solidFill>
                  <a:srgbClr val="133B9C"/>
                </a:solidFill>
              </a:rPr>
              <a:t>Economics</a:t>
            </a:r>
            <a:r>
              <a:rPr lang="en-US" sz="1050" dirty="0" smtClean="0">
                <a:solidFill>
                  <a:srgbClr val="133B9C"/>
                </a:solidFill>
              </a:rPr>
              <a:t> not yet in line with steam technologies (dry and flash), </a:t>
            </a:r>
            <a:r>
              <a:rPr lang="en-US" sz="1050" b="1" dirty="0" smtClean="0">
                <a:solidFill>
                  <a:srgbClr val="133B9C"/>
                </a:solidFill>
              </a:rPr>
              <a:t>expected to improve in the long term</a:t>
            </a:r>
          </a:p>
        </p:txBody>
      </p:sp>
      <p:sp>
        <p:nvSpPr>
          <p:cNvPr id="101399" name="Rectangle 23"/>
          <p:cNvSpPr>
            <a:spLocks noChangeArrowheads="1"/>
          </p:cNvSpPr>
          <p:nvPr>
            <p:custDataLst>
              <p:tags r:id="rId18"/>
            </p:custDataLst>
          </p:nvPr>
        </p:nvSpPr>
        <p:spPr bwMode="gray">
          <a:xfrm>
            <a:off x="7108978" y="4969592"/>
            <a:ext cx="2606919" cy="15835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marL="331842" lvl="1" indent="-163821" defTabSz="914315" eaLnBrk="0" hangingPunct="0">
              <a:spcBef>
                <a:spcPct val="40000"/>
              </a:spcBef>
              <a:buFont typeface="Times" pitchFamily="18" charset="0"/>
              <a:buChar char="•"/>
            </a:pPr>
            <a:r>
              <a:rPr lang="en-US" sz="1050" b="1" dirty="0" smtClean="0">
                <a:solidFill>
                  <a:srgbClr val="133B9C"/>
                </a:solidFill>
              </a:rPr>
              <a:t>Technology still in </a:t>
            </a:r>
            <a:br>
              <a:rPr lang="en-US" sz="1050" b="1" dirty="0" smtClean="0">
                <a:solidFill>
                  <a:srgbClr val="133B9C"/>
                </a:solidFill>
              </a:rPr>
            </a:br>
            <a:r>
              <a:rPr lang="en-US" sz="1050" b="1" dirty="0" smtClean="0">
                <a:solidFill>
                  <a:srgbClr val="133B9C"/>
                </a:solidFill>
              </a:rPr>
              <a:t>“development”</a:t>
            </a:r>
            <a:r>
              <a:rPr lang="en-US" sz="1050" dirty="0" smtClean="0">
                <a:solidFill>
                  <a:srgbClr val="133B9C"/>
                </a:solidFill>
              </a:rPr>
              <a:t> phase</a:t>
            </a:r>
          </a:p>
          <a:p>
            <a:pPr marL="331842" lvl="1" indent="-163821" defTabSz="914315" eaLnBrk="0" hangingPunct="0">
              <a:spcBef>
                <a:spcPct val="40000"/>
              </a:spcBef>
              <a:buFont typeface="Times" pitchFamily="18" charset="0"/>
              <a:buChar char="•"/>
            </a:pPr>
            <a:r>
              <a:rPr lang="en-US" sz="1050" b="1" dirty="0" smtClean="0">
                <a:solidFill>
                  <a:srgbClr val="133B9C"/>
                </a:solidFill>
              </a:rPr>
              <a:t>Under certain technological development outlook</a:t>
            </a:r>
            <a:r>
              <a:rPr lang="en-US" sz="1050" dirty="0" smtClean="0">
                <a:solidFill>
                  <a:srgbClr val="133B9C"/>
                </a:solidFill>
              </a:rPr>
              <a:t> (i.e., fast decrease in technology costs), expected to </a:t>
            </a:r>
            <a:r>
              <a:rPr lang="en-US" sz="1050" b="1" dirty="0" smtClean="0">
                <a:solidFill>
                  <a:srgbClr val="133B9C"/>
                </a:solidFill>
              </a:rPr>
              <a:t>increase installable potential</a:t>
            </a:r>
          </a:p>
          <a:p>
            <a:pPr marL="331842" lvl="1" indent="-163821" defTabSz="914315" eaLnBrk="0" hangingPunct="0">
              <a:spcBef>
                <a:spcPct val="40000"/>
              </a:spcBef>
              <a:buFont typeface="Times" pitchFamily="18" charset="0"/>
              <a:buChar char="•"/>
            </a:pPr>
            <a:r>
              <a:rPr lang="en-US" sz="1050" b="1" dirty="0" smtClean="0">
                <a:solidFill>
                  <a:srgbClr val="133B9C"/>
                </a:solidFill>
              </a:rPr>
              <a:t>Cascade utilization  are already present in the market</a:t>
            </a:r>
          </a:p>
        </p:txBody>
      </p:sp>
      <p:sp>
        <p:nvSpPr>
          <p:cNvPr id="101400" name="Line 24"/>
          <p:cNvSpPr>
            <a:spLocks noChangeShapeType="1"/>
          </p:cNvSpPr>
          <p:nvPr>
            <p:custDataLst>
              <p:tags r:id="rId19"/>
            </p:custDataLst>
          </p:nvPr>
        </p:nvSpPr>
        <p:spPr bwMode="gray">
          <a:xfrm>
            <a:off x="7108978" y="1996473"/>
            <a:ext cx="2606919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80650" tIns="40325" rIns="80650" bIns="40325" anchor="ctr"/>
          <a:lstStyle/>
          <a:p>
            <a:pPr algn="l">
              <a:spcBef>
                <a:spcPct val="40000"/>
              </a:spcBef>
            </a:pPr>
            <a:endParaRPr lang="it-IT" sz="2100" dirty="0" smtClean="0">
              <a:solidFill>
                <a:srgbClr val="133B9C"/>
              </a:solidFill>
            </a:endParaRPr>
          </a:p>
        </p:txBody>
      </p:sp>
      <p:sp>
        <p:nvSpPr>
          <p:cNvPr id="101401" name="Freeform 25"/>
          <p:cNvSpPr>
            <a:spLocks/>
          </p:cNvSpPr>
          <p:nvPr>
            <p:custDataLst>
              <p:tags r:id="rId20"/>
            </p:custDataLst>
          </p:nvPr>
        </p:nvSpPr>
        <p:spPr bwMode="gray">
          <a:xfrm rot="5400000" flipH="1">
            <a:off x="1946283" y="622844"/>
            <a:ext cx="185075" cy="1990926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64" y="0"/>
              </a:cxn>
              <a:cxn ang="0">
                <a:pos x="64" y="522"/>
              </a:cxn>
              <a:cxn ang="0">
                <a:pos x="114" y="568"/>
              </a:cxn>
              <a:cxn ang="0">
                <a:pos x="64" y="614"/>
              </a:cxn>
              <a:cxn ang="0">
                <a:pos x="64" y="1135"/>
              </a:cxn>
              <a:cxn ang="0">
                <a:pos x="0" y="1135"/>
              </a:cxn>
            </a:cxnLst>
            <a:rect l="0" t="0" r="r" b="b"/>
            <a:pathLst>
              <a:path w="114" h="1135">
                <a:moveTo>
                  <a:pt x="0" y="0"/>
                </a:moveTo>
                <a:lnTo>
                  <a:pt x="64" y="0"/>
                </a:lnTo>
                <a:lnTo>
                  <a:pt x="64" y="522"/>
                </a:lnTo>
                <a:lnTo>
                  <a:pt x="114" y="568"/>
                </a:lnTo>
                <a:lnTo>
                  <a:pt x="64" y="614"/>
                </a:lnTo>
                <a:lnTo>
                  <a:pt x="64" y="1135"/>
                </a:lnTo>
                <a:lnTo>
                  <a:pt x="0" y="1135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80650" tIns="40325" rIns="80650" bIns="40325" anchor="ctr"/>
          <a:lstStyle/>
          <a:p>
            <a:pPr algn="l">
              <a:spcBef>
                <a:spcPct val="40000"/>
              </a:spcBef>
            </a:pPr>
            <a:endParaRPr lang="it-IT" sz="2100" dirty="0" smtClean="0">
              <a:solidFill>
                <a:srgbClr val="133B9C"/>
              </a:solidFill>
            </a:endParaRPr>
          </a:p>
        </p:txBody>
      </p:sp>
      <p:sp>
        <p:nvSpPr>
          <p:cNvPr id="101402" name="Freeform 26"/>
          <p:cNvSpPr>
            <a:spLocks/>
          </p:cNvSpPr>
          <p:nvPr>
            <p:custDataLst>
              <p:tags r:id="rId21"/>
            </p:custDataLst>
          </p:nvPr>
        </p:nvSpPr>
        <p:spPr bwMode="gray">
          <a:xfrm rot="16200000" flipV="1">
            <a:off x="3928368" y="621371"/>
            <a:ext cx="185075" cy="1993873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64" y="0"/>
              </a:cxn>
              <a:cxn ang="0">
                <a:pos x="64" y="522"/>
              </a:cxn>
              <a:cxn ang="0">
                <a:pos x="114" y="568"/>
              </a:cxn>
              <a:cxn ang="0">
                <a:pos x="64" y="614"/>
              </a:cxn>
              <a:cxn ang="0">
                <a:pos x="64" y="1135"/>
              </a:cxn>
              <a:cxn ang="0">
                <a:pos x="0" y="1135"/>
              </a:cxn>
            </a:cxnLst>
            <a:rect l="0" t="0" r="r" b="b"/>
            <a:pathLst>
              <a:path w="114" h="1135">
                <a:moveTo>
                  <a:pt x="0" y="0"/>
                </a:moveTo>
                <a:lnTo>
                  <a:pt x="64" y="0"/>
                </a:lnTo>
                <a:lnTo>
                  <a:pt x="64" y="522"/>
                </a:lnTo>
                <a:lnTo>
                  <a:pt x="114" y="568"/>
                </a:lnTo>
                <a:lnTo>
                  <a:pt x="64" y="614"/>
                </a:lnTo>
                <a:lnTo>
                  <a:pt x="64" y="1135"/>
                </a:lnTo>
                <a:lnTo>
                  <a:pt x="0" y="1135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80650" tIns="40325" rIns="80650" bIns="40325" anchor="ctr"/>
          <a:lstStyle/>
          <a:p>
            <a:pPr algn="l">
              <a:spcBef>
                <a:spcPct val="40000"/>
              </a:spcBef>
            </a:pPr>
            <a:endParaRPr lang="it-IT" sz="2100" dirty="0" smtClean="0">
              <a:solidFill>
                <a:srgbClr val="133B9C"/>
              </a:solidFill>
            </a:endParaRPr>
          </a:p>
        </p:txBody>
      </p:sp>
      <p:sp>
        <p:nvSpPr>
          <p:cNvPr id="101403" name="Freeform 27"/>
          <p:cNvSpPr>
            <a:spLocks/>
          </p:cNvSpPr>
          <p:nvPr>
            <p:custDataLst>
              <p:tags r:id="rId22"/>
            </p:custDataLst>
          </p:nvPr>
        </p:nvSpPr>
        <p:spPr bwMode="gray">
          <a:xfrm rot="5400000" flipH="1">
            <a:off x="5906768" y="622107"/>
            <a:ext cx="185075" cy="19924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64" y="0"/>
              </a:cxn>
              <a:cxn ang="0">
                <a:pos x="64" y="522"/>
              </a:cxn>
              <a:cxn ang="0">
                <a:pos x="114" y="568"/>
              </a:cxn>
              <a:cxn ang="0">
                <a:pos x="64" y="614"/>
              </a:cxn>
              <a:cxn ang="0">
                <a:pos x="64" y="1135"/>
              </a:cxn>
              <a:cxn ang="0">
                <a:pos x="0" y="1135"/>
              </a:cxn>
            </a:cxnLst>
            <a:rect l="0" t="0" r="r" b="b"/>
            <a:pathLst>
              <a:path w="114" h="1135">
                <a:moveTo>
                  <a:pt x="0" y="0"/>
                </a:moveTo>
                <a:lnTo>
                  <a:pt x="64" y="0"/>
                </a:lnTo>
                <a:lnTo>
                  <a:pt x="64" y="522"/>
                </a:lnTo>
                <a:lnTo>
                  <a:pt x="114" y="568"/>
                </a:lnTo>
                <a:lnTo>
                  <a:pt x="64" y="614"/>
                </a:lnTo>
                <a:lnTo>
                  <a:pt x="64" y="1135"/>
                </a:lnTo>
                <a:lnTo>
                  <a:pt x="0" y="1135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80650" tIns="40325" rIns="80650" bIns="40325" anchor="ctr"/>
          <a:lstStyle/>
          <a:p>
            <a:pPr algn="l">
              <a:spcBef>
                <a:spcPct val="40000"/>
              </a:spcBef>
            </a:pPr>
            <a:endParaRPr lang="it-IT" sz="2100" dirty="0" smtClean="0">
              <a:solidFill>
                <a:srgbClr val="133B9C"/>
              </a:solidFill>
            </a:endParaRPr>
          </a:p>
        </p:txBody>
      </p:sp>
      <p:sp>
        <p:nvSpPr>
          <p:cNvPr id="101404" name="Rectangle 28"/>
          <p:cNvSpPr>
            <a:spLocks noChangeArrowheads="1"/>
          </p:cNvSpPr>
          <p:nvPr>
            <p:custDataLst>
              <p:tags r:id="rId23"/>
            </p:custDataLst>
          </p:nvPr>
        </p:nvSpPr>
        <p:spPr bwMode="gray">
          <a:xfrm>
            <a:off x="1357249" y="2945346"/>
            <a:ext cx="6850" cy="323165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3360" tIns="0" rIns="3360" bIns="0" anchor="ctr">
            <a:spAutoFit/>
          </a:bodyPr>
          <a:lstStyle/>
          <a:p>
            <a:pPr algn="l">
              <a:spcBef>
                <a:spcPct val="40000"/>
              </a:spcBef>
            </a:pPr>
            <a:endParaRPr lang="it-IT" sz="2100" dirty="0" smtClean="0">
              <a:solidFill>
                <a:srgbClr val="133B9C"/>
              </a:solidFill>
            </a:endParaRPr>
          </a:p>
        </p:txBody>
      </p:sp>
      <p:sp>
        <p:nvSpPr>
          <p:cNvPr id="101405" name="Line 29"/>
          <p:cNvSpPr>
            <a:spLocks noChangeShapeType="1"/>
          </p:cNvSpPr>
          <p:nvPr>
            <p:custDataLst>
              <p:tags r:id="rId24"/>
            </p:custDataLst>
          </p:nvPr>
        </p:nvSpPr>
        <p:spPr bwMode="auto">
          <a:xfrm>
            <a:off x="7108978" y="4941168"/>
            <a:ext cx="2581867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</p:spPr>
        <p:txBody>
          <a:bodyPr wrap="none" lIns="80650" tIns="40325" rIns="80650" bIns="40325" anchor="ctr"/>
          <a:lstStyle/>
          <a:p>
            <a:pPr algn="l">
              <a:spcBef>
                <a:spcPct val="40000"/>
              </a:spcBef>
            </a:pPr>
            <a:endParaRPr lang="it-IT" sz="2100" dirty="0" smtClean="0">
              <a:solidFill>
                <a:srgbClr val="133B9C"/>
              </a:solidFill>
            </a:endParaRPr>
          </a:p>
        </p:txBody>
      </p:sp>
      <p:sp>
        <p:nvSpPr>
          <p:cNvPr id="101406" name="Line 30"/>
          <p:cNvSpPr>
            <a:spLocks noChangeShapeType="1"/>
          </p:cNvSpPr>
          <p:nvPr>
            <p:custDataLst>
              <p:tags r:id="rId25"/>
            </p:custDataLst>
          </p:nvPr>
        </p:nvSpPr>
        <p:spPr bwMode="auto">
          <a:xfrm>
            <a:off x="7108978" y="3624265"/>
            <a:ext cx="2581867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</p:spPr>
        <p:txBody>
          <a:bodyPr wrap="none" lIns="80650" tIns="40325" rIns="80650" bIns="40325" anchor="ctr"/>
          <a:lstStyle/>
          <a:p>
            <a:pPr algn="l">
              <a:spcBef>
                <a:spcPct val="40000"/>
              </a:spcBef>
            </a:pPr>
            <a:endParaRPr lang="it-IT" sz="2100" dirty="0" smtClean="0">
              <a:solidFill>
                <a:srgbClr val="133B9C"/>
              </a:solidFill>
            </a:endParaRPr>
          </a:p>
        </p:txBody>
      </p:sp>
      <p:sp>
        <p:nvSpPr>
          <p:cNvPr id="101407" name="Line 31"/>
          <p:cNvSpPr>
            <a:spLocks noChangeShapeType="1"/>
          </p:cNvSpPr>
          <p:nvPr>
            <p:custDataLst>
              <p:tags r:id="rId26"/>
            </p:custDataLst>
          </p:nvPr>
        </p:nvSpPr>
        <p:spPr bwMode="auto">
          <a:xfrm>
            <a:off x="2066084" y="3321150"/>
            <a:ext cx="0" cy="76070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80650" tIns="40325" rIns="80650" bIns="40325" anchor="ctr"/>
          <a:lstStyle/>
          <a:p>
            <a:pPr algn="l">
              <a:spcBef>
                <a:spcPct val="40000"/>
              </a:spcBef>
            </a:pPr>
            <a:endParaRPr lang="it-IT" sz="2100" dirty="0" smtClean="0">
              <a:solidFill>
                <a:srgbClr val="133B9C"/>
              </a:solidFill>
            </a:endParaRPr>
          </a:p>
        </p:txBody>
      </p:sp>
      <p:sp>
        <p:nvSpPr>
          <p:cNvPr id="101408" name="Line 32"/>
          <p:cNvSpPr>
            <a:spLocks noChangeShapeType="1"/>
          </p:cNvSpPr>
          <p:nvPr>
            <p:custDataLst>
              <p:tags r:id="rId27"/>
            </p:custDataLst>
          </p:nvPr>
        </p:nvSpPr>
        <p:spPr bwMode="auto">
          <a:xfrm>
            <a:off x="2080820" y="4084768"/>
            <a:ext cx="931359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lIns="80650" tIns="40325" rIns="80650" bIns="40325" anchor="ctr"/>
          <a:lstStyle/>
          <a:p>
            <a:pPr algn="l">
              <a:spcBef>
                <a:spcPct val="40000"/>
              </a:spcBef>
            </a:pPr>
            <a:endParaRPr lang="it-IT" sz="2100" dirty="0" smtClean="0">
              <a:solidFill>
                <a:srgbClr val="133B9C"/>
              </a:solidFill>
            </a:endParaRPr>
          </a:p>
        </p:txBody>
      </p:sp>
      <p:sp>
        <p:nvSpPr>
          <p:cNvPr id="101409" name="Freeform 33"/>
          <p:cNvSpPr>
            <a:spLocks/>
          </p:cNvSpPr>
          <p:nvPr>
            <p:custDataLst>
              <p:tags r:id="rId28"/>
            </p:custDataLst>
          </p:nvPr>
        </p:nvSpPr>
        <p:spPr bwMode="gray">
          <a:xfrm>
            <a:off x="1267356" y="3139980"/>
            <a:ext cx="1753665" cy="404603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933" y="0"/>
              </a:cxn>
              <a:cxn ang="0">
                <a:pos x="980" y="131"/>
              </a:cxn>
              <a:cxn ang="0">
                <a:pos x="933" y="261"/>
              </a:cxn>
              <a:cxn ang="0">
                <a:pos x="0" y="261"/>
              </a:cxn>
              <a:cxn ang="0">
                <a:pos x="0" y="131"/>
              </a:cxn>
              <a:cxn ang="0">
                <a:pos x="0" y="0"/>
              </a:cxn>
            </a:cxnLst>
            <a:rect l="0" t="0" r="r" b="b"/>
            <a:pathLst>
              <a:path w="980" h="261">
                <a:moveTo>
                  <a:pt x="0" y="0"/>
                </a:moveTo>
                <a:lnTo>
                  <a:pt x="933" y="0"/>
                </a:lnTo>
                <a:lnTo>
                  <a:pt x="980" y="131"/>
                </a:lnTo>
                <a:lnTo>
                  <a:pt x="933" y="261"/>
                </a:lnTo>
                <a:lnTo>
                  <a:pt x="0" y="261"/>
                </a:lnTo>
                <a:lnTo>
                  <a:pt x="0" y="131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 w="9525" cap="flat" cmpd="sng">
            <a:solidFill>
              <a:schemeClr val="tx1"/>
            </a:solidFill>
            <a:prstDash val="dash"/>
            <a:round/>
            <a:headEnd/>
            <a:tailEnd/>
          </a:ln>
          <a:effectLst/>
        </p:spPr>
        <p:txBody>
          <a:bodyPr lIns="80650" tIns="40325" rIns="80650" bIns="40325" anchor="ctr">
            <a:spAutoFit/>
          </a:bodyPr>
          <a:lstStyle/>
          <a:p>
            <a:pPr algn="l">
              <a:spcBef>
                <a:spcPct val="40000"/>
              </a:spcBef>
            </a:pPr>
            <a:endParaRPr lang="it-IT" sz="2100" dirty="0" smtClean="0">
              <a:solidFill>
                <a:srgbClr val="133B9C"/>
              </a:solidFill>
            </a:endParaRPr>
          </a:p>
        </p:txBody>
      </p:sp>
      <p:sp>
        <p:nvSpPr>
          <p:cNvPr id="101410" name="Rectangle 34"/>
          <p:cNvSpPr>
            <a:spLocks noChangeArrowheads="1"/>
          </p:cNvSpPr>
          <p:nvPr>
            <p:custDataLst>
              <p:tags r:id="rId29"/>
            </p:custDataLst>
          </p:nvPr>
        </p:nvSpPr>
        <p:spPr bwMode="gray">
          <a:xfrm>
            <a:off x="1425037" y="3181632"/>
            <a:ext cx="1436827" cy="507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 anchor="ctr">
            <a:spAutoFit/>
          </a:bodyPr>
          <a:lstStyle/>
          <a:p>
            <a:pPr indent="18203" eaLnBrk="0" hangingPunct="0">
              <a:spcBef>
                <a:spcPct val="40000"/>
              </a:spcBef>
            </a:pPr>
            <a:r>
              <a:rPr lang="en-US" sz="1100" b="1" dirty="0" smtClean="0">
                <a:solidFill>
                  <a:srgbClr val="133B9C"/>
                </a:solidFill>
              </a:rPr>
              <a:t>Binary cycle </a:t>
            </a:r>
            <a:br>
              <a:rPr lang="en-US" sz="1100" b="1" dirty="0" smtClean="0">
                <a:solidFill>
                  <a:srgbClr val="133B9C"/>
                </a:solidFill>
              </a:rPr>
            </a:br>
            <a:r>
              <a:rPr lang="en-US" sz="1100" dirty="0" smtClean="0">
                <a:solidFill>
                  <a:srgbClr val="133B9C"/>
                </a:solidFill>
              </a:rPr>
              <a:t>(~1,7 GW of capacity today)</a:t>
            </a:r>
            <a:endParaRPr lang="en-US" sz="1100" b="1" dirty="0" smtClean="0">
              <a:solidFill>
                <a:srgbClr val="133B9C"/>
              </a:solidFill>
            </a:endParaRPr>
          </a:p>
        </p:txBody>
      </p:sp>
      <p:sp>
        <p:nvSpPr>
          <p:cNvPr id="101414" name="Rectangle 38"/>
          <p:cNvSpPr>
            <a:spLocks noChangeArrowheads="1"/>
          </p:cNvSpPr>
          <p:nvPr>
            <p:custDataLst>
              <p:tags r:id="rId30"/>
            </p:custDataLst>
          </p:nvPr>
        </p:nvSpPr>
        <p:spPr bwMode="gray">
          <a:xfrm>
            <a:off x="1089040" y="2429448"/>
            <a:ext cx="4304586" cy="4062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 anchor="ctr">
            <a:spAutoFit/>
          </a:bodyPr>
          <a:lstStyle/>
          <a:p>
            <a:pPr marL="331842" lvl="1" indent="-163821" defTabSz="914315" eaLnBrk="0" hangingPunct="0">
              <a:spcBef>
                <a:spcPct val="40000"/>
              </a:spcBef>
              <a:buFont typeface="Times" pitchFamily="18" charset="0"/>
              <a:buChar char="•"/>
            </a:pPr>
            <a:r>
              <a:rPr lang="en-US" sz="1100" b="1" dirty="0" smtClean="0">
                <a:solidFill>
                  <a:srgbClr val="133B9C"/>
                </a:solidFill>
              </a:rPr>
              <a:t>Dry steam </a:t>
            </a:r>
            <a:r>
              <a:rPr lang="en-US" sz="1100" dirty="0" smtClean="0">
                <a:solidFill>
                  <a:srgbClr val="133B9C"/>
                </a:solidFill>
              </a:rPr>
              <a:t>(~3 GW of capacity today)</a:t>
            </a:r>
          </a:p>
          <a:p>
            <a:pPr marL="331842" lvl="1" indent="-163821" defTabSz="914315" eaLnBrk="0" hangingPunct="0">
              <a:spcBef>
                <a:spcPct val="40000"/>
              </a:spcBef>
              <a:buFont typeface="Times" pitchFamily="18" charset="0"/>
              <a:buChar char="•"/>
            </a:pPr>
            <a:r>
              <a:rPr lang="en-US" sz="1100" b="1" dirty="0" smtClean="0">
                <a:solidFill>
                  <a:srgbClr val="133B9C"/>
                </a:solidFill>
              </a:rPr>
              <a:t>Flash steam </a:t>
            </a:r>
            <a:r>
              <a:rPr lang="en-US" sz="1100" dirty="0" smtClean="0">
                <a:solidFill>
                  <a:srgbClr val="133B9C"/>
                </a:solidFill>
              </a:rPr>
              <a:t>(~8,4 GW of capacity today)</a:t>
            </a:r>
            <a:endParaRPr lang="en-US" sz="1100" b="1" dirty="0" smtClean="0">
              <a:solidFill>
                <a:srgbClr val="133B9C"/>
              </a:solidFill>
            </a:endParaRPr>
          </a:p>
        </p:txBody>
      </p:sp>
      <p:graphicFrame>
        <p:nvGraphicFramePr>
          <p:cNvPr id="101415" name="Rectangle 39" hidden="1"/>
          <p:cNvGraphicFramePr>
            <a:graphicFrameLocks/>
          </p:cNvGraphicFramePr>
          <p:nvPr>
            <p:custDataLst>
              <p:tags r:id="rId31"/>
            </p:custDataLst>
          </p:nvPr>
        </p:nvGraphicFramePr>
        <p:xfrm>
          <a:off x="1" y="1"/>
          <a:ext cx="175367" cy="16175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6" r:id="rId52" imgW="0" imgH="0" progId="">
                  <p:embed/>
                </p:oleObj>
              </mc:Choice>
              <mc:Fallback>
                <p:oleObj r:id="rId52" imgW="0" imgH="0" progId="">
                  <p:embed/>
                  <p:pic>
                    <p:nvPicPr>
                      <p:cNvPr id="0" name="Rectangle 2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gray">
                      <a:xfrm>
                        <a:off x="1" y="1"/>
                        <a:ext cx="175367" cy="16175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1416" name="Rectangle 40" hidden="1"/>
          <p:cNvSpPr>
            <a:spLocks noChangeArrowheads="1"/>
          </p:cNvSpPr>
          <p:nvPr>
            <p:custDataLst>
              <p:tags r:id="rId32"/>
            </p:custDataLst>
          </p:nvPr>
        </p:nvSpPr>
        <p:spPr bwMode="gray">
          <a:xfrm>
            <a:off x="1" y="1"/>
            <a:ext cx="175367" cy="161759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19433" tIns="0" rIns="19433" bIns="0" anchor="ctr"/>
          <a:lstStyle/>
          <a:p>
            <a:pPr defTabSz="931117">
              <a:spcBef>
                <a:spcPct val="0"/>
              </a:spcBef>
            </a:pPr>
            <a:r>
              <a:rPr lang="it-IT" sz="1100" dirty="0" smtClean="0">
                <a:solidFill>
                  <a:srgbClr val="133B9C"/>
                </a:solidFill>
              </a:rPr>
              <a:t>10</a:t>
            </a:r>
          </a:p>
        </p:txBody>
      </p:sp>
      <p:sp>
        <p:nvSpPr>
          <p:cNvPr id="46" name="Rectangle 3"/>
          <p:cNvSpPr>
            <a:spLocks noChangeArrowheads="1"/>
          </p:cNvSpPr>
          <p:nvPr>
            <p:custDataLst>
              <p:tags r:id="rId33"/>
            </p:custDataLst>
          </p:nvPr>
        </p:nvSpPr>
        <p:spPr bwMode="gray">
          <a:xfrm rot="16200000">
            <a:off x="-616874" y="5053986"/>
            <a:ext cx="2160242" cy="926495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lIns="73458" tIns="73458" rIns="73458" bIns="73458" anchor="ctr"/>
          <a:lstStyle/>
          <a:p>
            <a:pPr eaLnBrk="0" hangingPunct="0">
              <a:spcBef>
                <a:spcPct val="40000"/>
              </a:spcBef>
              <a:buFont typeface="Times" pitchFamily="18" charset="0"/>
              <a:buNone/>
            </a:pPr>
            <a:r>
              <a:rPr lang="en-US" sz="2400" b="1" dirty="0" smtClean="0">
                <a:solidFill>
                  <a:srgbClr val="FFFFFF"/>
                </a:solidFill>
              </a:rPr>
              <a:t>Breakthrough</a:t>
            </a:r>
          </a:p>
        </p:txBody>
      </p:sp>
      <p:sp>
        <p:nvSpPr>
          <p:cNvPr id="42" name="Titolo 2"/>
          <p:cNvSpPr txBox="1">
            <a:spLocks/>
          </p:cNvSpPr>
          <p:nvPr/>
        </p:nvSpPr>
        <p:spPr>
          <a:xfrm>
            <a:off x="1466400" y="332696"/>
            <a:ext cx="6953700" cy="360000"/>
          </a:xfrm>
          <a:prstGeom prst="rect">
            <a:avLst/>
          </a:prstGeom>
        </p:spPr>
        <p:txBody>
          <a:bodyPr/>
          <a:lstStyle/>
          <a:p>
            <a:pPr lvl="0" defTabSz="457200" fontAlgn="auto">
              <a:lnSpc>
                <a:spcPts val="2800"/>
              </a:lnSpc>
              <a:spcAft>
                <a:spcPts val="0"/>
              </a:spcAft>
            </a:pPr>
            <a:r>
              <a:rPr lang="it-IT" sz="2400" dirty="0" smtClean="0">
                <a:solidFill>
                  <a:srgbClr val="133B9C"/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Geothermal </a:t>
            </a:r>
            <a:r>
              <a:rPr lang="it-IT" sz="2400" dirty="0" err="1" smtClean="0">
                <a:solidFill>
                  <a:srgbClr val="133B9C"/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technologies</a:t>
            </a:r>
            <a:endParaRPr kumimoji="0" lang="it-IT" sz="2400" i="0" u="none" strike="noStrike" kern="1200" cap="none" spc="0" normalizeH="0" baseline="0" noProof="0" dirty="0">
              <a:ln>
                <a:noFill/>
              </a:ln>
              <a:solidFill>
                <a:srgbClr val="133B9C"/>
              </a:solidFill>
              <a:effectLst/>
              <a:uLnTx/>
              <a:uFillTx/>
              <a:latin typeface="Arial" pitchFamily="34" charset="0"/>
              <a:ea typeface="Verdana" pitchFamily="34" charset="0"/>
              <a:cs typeface="Arial" pitchFamily="34" charset="0"/>
            </a:endParaRPr>
          </a:p>
        </p:txBody>
      </p:sp>
      <p:sp>
        <p:nvSpPr>
          <p:cNvPr id="47" name="Segnaposto testo 3"/>
          <p:cNvSpPr txBox="1">
            <a:spLocks/>
          </p:cNvSpPr>
          <p:nvPr/>
        </p:nvSpPr>
        <p:spPr>
          <a:xfrm>
            <a:off x="1466400" y="692736"/>
            <a:ext cx="6953700" cy="3600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 smtClean="0">
                <a:latin typeface="Arial" pitchFamily="34" charset="0"/>
                <a:ea typeface="Verdana" pitchFamily="34" charset="0"/>
                <a:cs typeface="Arial" pitchFamily="34" charset="0"/>
              </a:rPr>
              <a:t>Past, present and future</a:t>
            </a:r>
            <a:endParaRPr kumimoji="0" lang="en-US" sz="20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Verdana" pitchFamily="34" charset="0"/>
              <a:cs typeface="Arial" pitchFamily="34" charset="0"/>
            </a:endParaRPr>
          </a:p>
        </p:txBody>
      </p:sp>
      <p:grpSp>
        <p:nvGrpSpPr>
          <p:cNvPr id="48" name="Group 14"/>
          <p:cNvGrpSpPr>
            <a:grpSpLocks/>
          </p:cNvGrpSpPr>
          <p:nvPr>
            <p:custDataLst>
              <p:tags r:id="rId34"/>
            </p:custDataLst>
          </p:nvPr>
        </p:nvGrpSpPr>
        <p:grpSpPr bwMode="auto">
          <a:xfrm>
            <a:off x="5025008" y="5373216"/>
            <a:ext cx="1992400" cy="648072"/>
            <a:chOff x="2952" y="3096"/>
            <a:chExt cx="1135" cy="579"/>
          </a:xfr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100000" t="100000"/>
            </a:path>
            <a:tileRect r="-100000" b="-100000"/>
          </a:gradFill>
        </p:grpSpPr>
        <p:sp>
          <p:nvSpPr>
            <p:cNvPr id="49" name="Freeform 15"/>
            <p:cNvSpPr>
              <a:spLocks/>
            </p:cNvSpPr>
            <p:nvPr>
              <p:custDataLst>
                <p:tags r:id="rId42"/>
              </p:custDataLst>
            </p:nvPr>
          </p:nvSpPr>
          <p:spPr bwMode="gray">
            <a:xfrm>
              <a:off x="2952" y="3096"/>
              <a:ext cx="1135" cy="57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031" y="0"/>
                </a:cxn>
                <a:cxn ang="0">
                  <a:pos x="1135" y="290"/>
                </a:cxn>
                <a:cxn ang="0">
                  <a:pos x="1031" y="579"/>
                </a:cxn>
                <a:cxn ang="0">
                  <a:pos x="0" y="579"/>
                </a:cxn>
                <a:cxn ang="0">
                  <a:pos x="0" y="290"/>
                </a:cxn>
                <a:cxn ang="0">
                  <a:pos x="0" y="0"/>
                </a:cxn>
              </a:cxnLst>
              <a:rect l="0" t="0" r="r" b="b"/>
              <a:pathLst>
                <a:path w="1135" h="579">
                  <a:moveTo>
                    <a:pt x="0" y="0"/>
                  </a:moveTo>
                  <a:lnTo>
                    <a:pt x="1031" y="0"/>
                  </a:lnTo>
                  <a:lnTo>
                    <a:pt x="1135" y="290"/>
                  </a:lnTo>
                  <a:lnTo>
                    <a:pt x="1031" y="579"/>
                  </a:lnTo>
                  <a:lnTo>
                    <a:pt x="0" y="579"/>
                  </a:lnTo>
                  <a:lnTo>
                    <a:pt x="0" y="29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algn="l">
                <a:spcBef>
                  <a:spcPct val="40000"/>
                </a:spcBef>
              </a:pPr>
              <a:endParaRPr lang="it-IT" sz="2100" dirty="0" smtClean="0">
                <a:solidFill>
                  <a:srgbClr val="133B9C"/>
                </a:solidFill>
              </a:endParaRPr>
            </a:p>
          </p:txBody>
        </p:sp>
        <p:sp>
          <p:nvSpPr>
            <p:cNvPr id="50" name="Rectangle 16"/>
            <p:cNvSpPr>
              <a:spLocks noChangeArrowheads="1"/>
            </p:cNvSpPr>
            <p:nvPr>
              <p:custDataLst>
                <p:tags r:id="rId43"/>
              </p:custDataLst>
            </p:nvPr>
          </p:nvSpPr>
          <p:spPr bwMode="gray">
            <a:xfrm>
              <a:off x="2984" y="3128"/>
              <a:ext cx="999" cy="499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  <a:effectLst/>
          </p:spPr>
          <p:txBody>
            <a:bodyPr lIns="3810" tIns="0" rIns="3810" bIns="0" anchor="ctr"/>
            <a:lstStyle/>
            <a:p>
              <a:pPr algn="l">
                <a:spcBef>
                  <a:spcPct val="40000"/>
                </a:spcBef>
              </a:pPr>
              <a:endParaRPr lang="it-IT" sz="2100" dirty="0" smtClean="0">
                <a:solidFill>
                  <a:srgbClr val="133B9C"/>
                </a:solidFill>
              </a:endParaRPr>
            </a:p>
          </p:txBody>
        </p:sp>
      </p:grpSp>
      <p:sp>
        <p:nvSpPr>
          <p:cNvPr id="51" name="Rectangle 17"/>
          <p:cNvSpPr>
            <a:spLocks noChangeArrowheads="1"/>
          </p:cNvSpPr>
          <p:nvPr>
            <p:custDataLst>
              <p:tags r:id="rId35"/>
            </p:custDataLst>
          </p:nvPr>
        </p:nvSpPr>
        <p:spPr bwMode="gray">
          <a:xfrm>
            <a:off x="5097016" y="5517232"/>
            <a:ext cx="1577877" cy="507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 anchor="ctr">
            <a:spAutoFit/>
          </a:bodyPr>
          <a:lstStyle/>
          <a:p>
            <a:pPr indent="18203" eaLnBrk="0" hangingPunct="0">
              <a:spcBef>
                <a:spcPct val="40000"/>
              </a:spcBef>
            </a:pPr>
            <a:r>
              <a:rPr lang="en-US" sz="1100" b="1" dirty="0" smtClean="0">
                <a:solidFill>
                  <a:srgbClr val="133B9C"/>
                </a:solidFill>
              </a:rPr>
              <a:t>Supercritical Fluid</a:t>
            </a:r>
            <a:br>
              <a:rPr lang="en-US" sz="1100" b="1" dirty="0" smtClean="0">
                <a:solidFill>
                  <a:srgbClr val="133B9C"/>
                </a:solidFill>
              </a:rPr>
            </a:br>
            <a:r>
              <a:rPr lang="en-US" sz="1100" dirty="0" smtClean="0">
                <a:solidFill>
                  <a:srgbClr val="133B9C"/>
                </a:solidFill>
              </a:rPr>
              <a:t>(Pilot project in Iceland, Italy, Japan)</a:t>
            </a:r>
          </a:p>
        </p:txBody>
      </p:sp>
      <p:grpSp>
        <p:nvGrpSpPr>
          <p:cNvPr id="52" name="Group 14"/>
          <p:cNvGrpSpPr>
            <a:grpSpLocks/>
          </p:cNvGrpSpPr>
          <p:nvPr>
            <p:custDataLst>
              <p:tags r:id="rId36"/>
            </p:custDataLst>
          </p:nvPr>
        </p:nvGrpSpPr>
        <p:grpSpPr bwMode="auto">
          <a:xfrm>
            <a:off x="5025008" y="6103126"/>
            <a:ext cx="1992400" cy="494226"/>
            <a:chOff x="2952" y="3096"/>
            <a:chExt cx="1135" cy="579"/>
          </a:xfr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100000" t="100000"/>
            </a:path>
            <a:tileRect r="-100000" b="-100000"/>
          </a:gradFill>
        </p:grpSpPr>
        <p:sp>
          <p:nvSpPr>
            <p:cNvPr id="53" name="Freeform 15"/>
            <p:cNvSpPr>
              <a:spLocks/>
            </p:cNvSpPr>
            <p:nvPr>
              <p:custDataLst>
                <p:tags r:id="rId40"/>
              </p:custDataLst>
            </p:nvPr>
          </p:nvSpPr>
          <p:spPr bwMode="gray">
            <a:xfrm>
              <a:off x="2952" y="3096"/>
              <a:ext cx="1135" cy="57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031" y="0"/>
                </a:cxn>
                <a:cxn ang="0">
                  <a:pos x="1135" y="290"/>
                </a:cxn>
                <a:cxn ang="0">
                  <a:pos x="1031" y="579"/>
                </a:cxn>
                <a:cxn ang="0">
                  <a:pos x="0" y="579"/>
                </a:cxn>
                <a:cxn ang="0">
                  <a:pos x="0" y="290"/>
                </a:cxn>
                <a:cxn ang="0">
                  <a:pos x="0" y="0"/>
                </a:cxn>
              </a:cxnLst>
              <a:rect l="0" t="0" r="r" b="b"/>
              <a:pathLst>
                <a:path w="1135" h="579">
                  <a:moveTo>
                    <a:pt x="0" y="0"/>
                  </a:moveTo>
                  <a:lnTo>
                    <a:pt x="1031" y="0"/>
                  </a:lnTo>
                  <a:lnTo>
                    <a:pt x="1135" y="290"/>
                  </a:lnTo>
                  <a:lnTo>
                    <a:pt x="1031" y="579"/>
                  </a:lnTo>
                  <a:lnTo>
                    <a:pt x="0" y="579"/>
                  </a:lnTo>
                  <a:lnTo>
                    <a:pt x="0" y="29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algn="l">
                <a:spcBef>
                  <a:spcPct val="40000"/>
                </a:spcBef>
              </a:pPr>
              <a:endParaRPr lang="it-IT" sz="2100" dirty="0" smtClean="0">
                <a:solidFill>
                  <a:srgbClr val="133B9C"/>
                </a:solidFill>
              </a:endParaRPr>
            </a:p>
          </p:txBody>
        </p:sp>
        <p:sp>
          <p:nvSpPr>
            <p:cNvPr id="54" name="Rectangle 16"/>
            <p:cNvSpPr>
              <a:spLocks noChangeArrowheads="1"/>
            </p:cNvSpPr>
            <p:nvPr>
              <p:custDataLst>
                <p:tags r:id="rId41"/>
              </p:custDataLst>
            </p:nvPr>
          </p:nvSpPr>
          <p:spPr bwMode="gray">
            <a:xfrm>
              <a:off x="2984" y="3128"/>
              <a:ext cx="999" cy="499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  <a:effectLst/>
          </p:spPr>
          <p:txBody>
            <a:bodyPr lIns="3810" tIns="0" rIns="3810" bIns="0" anchor="ctr"/>
            <a:lstStyle/>
            <a:p>
              <a:pPr algn="l">
                <a:spcBef>
                  <a:spcPct val="40000"/>
                </a:spcBef>
              </a:pPr>
              <a:endParaRPr lang="it-IT" sz="2100" dirty="0" smtClean="0">
                <a:solidFill>
                  <a:srgbClr val="133B9C"/>
                </a:solidFill>
              </a:endParaRPr>
            </a:p>
          </p:txBody>
        </p:sp>
      </p:grpSp>
      <p:sp>
        <p:nvSpPr>
          <p:cNvPr id="55" name="Rectangle 17"/>
          <p:cNvSpPr>
            <a:spLocks noChangeArrowheads="1"/>
          </p:cNvSpPr>
          <p:nvPr>
            <p:custDataLst>
              <p:tags r:id="rId37"/>
            </p:custDataLst>
          </p:nvPr>
        </p:nvSpPr>
        <p:spPr bwMode="gray">
          <a:xfrm>
            <a:off x="5097016" y="6093296"/>
            <a:ext cx="1577877" cy="4764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 anchor="ctr">
            <a:spAutoFit/>
          </a:bodyPr>
          <a:lstStyle/>
          <a:p>
            <a:pPr indent="18203" eaLnBrk="0" hangingPunct="0">
              <a:lnSpc>
                <a:spcPct val="150000"/>
              </a:lnSpc>
              <a:spcBef>
                <a:spcPct val="40000"/>
              </a:spcBef>
            </a:pPr>
            <a:r>
              <a:rPr lang="en-US" sz="1100" b="1" dirty="0" smtClean="0">
                <a:solidFill>
                  <a:srgbClr val="133B9C"/>
                </a:solidFill>
              </a:rPr>
              <a:t>Hybridization;</a:t>
            </a:r>
            <a:br>
              <a:rPr lang="en-US" sz="1100" b="1" dirty="0" smtClean="0">
                <a:solidFill>
                  <a:srgbClr val="133B9C"/>
                </a:solidFill>
              </a:rPr>
            </a:br>
            <a:r>
              <a:rPr lang="en-US" sz="1100" b="1" dirty="0" smtClean="0">
                <a:solidFill>
                  <a:srgbClr val="133B9C"/>
                </a:solidFill>
              </a:rPr>
              <a:t>Cascade utilization</a:t>
            </a:r>
            <a:endParaRPr lang="en-US" sz="1100" dirty="0" smtClean="0">
              <a:solidFill>
                <a:srgbClr val="133B9C"/>
              </a:solidFill>
            </a:endParaRPr>
          </a:p>
        </p:txBody>
      </p:sp>
      <p:sp>
        <p:nvSpPr>
          <p:cNvPr id="56" name="Freeform 33"/>
          <p:cNvSpPr>
            <a:spLocks/>
          </p:cNvSpPr>
          <p:nvPr>
            <p:custDataLst>
              <p:tags r:id="rId38"/>
            </p:custDataLst>
          </p:nvPr>
        </p:nvSpPr>
        <p:spPr bwMode="gray">
          <a:xfrm>
            <a:off x="2072680" y="6165304"/>
            <a:ext cx="2977801" cy="404603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933" y="0"/>
              </a:cxn>
              <a:cxn ang="0">
                <a:pos x="980" y="131"/>
              </a:cxn>
              <a:cxn ang="0">
                <a:pos x="933" y="261"/>
              </a:cxn>
              <a:cxn ang="0">
                <a:pos x="0" y="261"/>
              </a:cxn>
              <a:cxn ang="0">
                <a:pos x="0" y="131"/>
              </a:cxn>
              <a:cxn ang="0">
                <a:pos x="0" y="0"/>
              </a:cxn>
            </a:cxnLst>
            <a:rect l="0" t="0" r="r" b="b"/>
            <a:pathLst>
              <a:path w="980" h="261">
                <a:moveTo>
                  <a:pt x="0" y="0"/>
                </a:moveTo>
                <a:lnTo>
                  <a:pt x="933" y="0"/>
                </a:lnTo>
                <a:lnTo>
                  <a:pt x="980" y="131"/>
                </a:lnTo>
                <a:lnTo>
                  <a:pt x="933" y="261"/>
                </a:lnTo>
                <a:lnTo>
                  <a:pt x="0" y="261"/>
                </a:lnTo>
                <a:lnTo>
                  <a:pt x="0" y="131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 w="9525" cap="flat" cmpd="sng">
            <a:solidFill>
              <a:schemeClr val="tx1"/>
            </a:solidFill>
            <a:prstDash val="dash"/>
            <a:round/>
            <a:headEnd/>
            <a:tailEnd/>
          </a:ln>
          <a:effectLst/>
        </p:spPr>
        <p:txBody>
          <a:bodyPr wrap="square" lIns="80650" tIns="40325" rIns="80650" bIns="40325" anchor="ctr">
            <a:spAutoFit/>
          </a:bodyPr>
          <a:lstStyle/>
          <a:p>
            <a:pPr algn="l">
              <a:spcBef>
                <a:spcPct val="40000"/>
              </a:spcBef>
            </a:pPr>
            <a:endParaRPr lang="it-IT" sz="2100" dirty="0" smtClean="0">
              <a:solidFill>
                <a:srgbClr val="133B9C"/>
              </a:solidFill>
            </a:endParaRPr>
          </a:p>
        </p:txBody>
      </p:sp>
      <p:sp>
        <p:nvSpPr>
          <p:cNvPr id="57" name="Rectangle 17"/>
          <p:cNvSpPr>
            <a:spLocks noChangeArrowheads="1"/>
          </p:cNvSpPr>
          <p:nvPr>
            <p:custDataLst>
              <p:tags r:id="rId39"/>
            </p:custDataLst>
          </p:nvPr>
        </p:nvSpPr>
        <p:spPr bwMode="gray">
          <a:xfrm>
            <a:off x="3519139" y="6114782"/>
            <a:ext cx="1577877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 anchor="ctr">
            <a:spAutoFit/>
          </a:bodyPr>
          <a:lstStyle/>
          <a:p>
            <a:pPr indent="18203" eaLnBrk="0" hangingPunct="0">
              <a:spcBef>
                <a:spcPct val="40000"/>
              </a:spcBef>
            </a:pPr>
            <a:r>
              <a:rPr lang="en-US" sz="1100" b="1" dirty="0" smtClean="0">
                <a:solidFill>
                  <a:srgbClr val="133B9C"/>
                </a:solidFill>
              </a:rPr>
              <a:t/>
            </a:r>
            <a:br>
              <a:rPr lang="en-US" sz="1100" b="1" dirty="0" smtClean="0">
                <a:solidFill>
                  <a:srgbClr val="133B9C"/>
                </a:solidFill>
              </a:rPr>
            </a:br>
            <a:r>
              <a:rPr lang="en-US" sz="1100" b="1" dirty="0" smtClean="0">
                <a:solidFill>
                  <a:srgbClr val="133B9C"/>
                </a:solidFill>
              </a:rPr>
              <a:t>Cascade utilization</a:t>
            </a:r>
            <a:endParaRPr lang="en-US" sz="1100" dirty="0" smtClean="0">
              <a:solidFill>
                <a:srgbClr val="133B9C"/>
              </a:solidFill>
            </a:endParaRPr>
          </a:p>
        </p:txBody>
      </p:sp>
      <p:sp>
        <p:nvSpPr>
          <p:cNvPr id="59" name="Segnaposto numero diapositiva 4"/>
          <p:cNvSpPr txBox="1">
            <a:spLocks/>
          </p:cNvSpPr>
          <p:nvPr/>
        </p:nvSpPr>
        <p:spPr>
          <a:xfrm>
            <a:off x="9076307" y="6381328"/>
            <a:ext cx="557213" cy="365125"/>
          </a:xfrm>
          <a:prstGeom prst="rect">
            <a:avLst/>
          </a:prstGeom>
        </p:spPr>
        <p:txBody>
          <a:bodyPr lIns="107287" tIns="53643" rIns="107287" bIns="53643"/>
          <a:lstStyle/>
          <a:p>
            <a:pPr algn="r" defTabSz="1072866" fontAlgn="auto">
              <a:spcBef>
                <a:spcPts val="0"/>
              </a:spcBef>
              <a:spcAft>
                <a:spcPts val="0"/>
              </a:spcAft>
              <a:defRPr/>
            </a:pPr>
            <a:fld id="{BE0B9A1A-85C1-4544-80DF-DF1ED4AB266B}" type="slidenum">
              <a:rPr lang="it-IT" sz="1400" smtClean="0">
                <a:solidFill>
                  <a:srgbClr val="A8A9AD"/>
                </a:solidFill>
                <a:latin typeface="+mn-lt"/>
              </a:rPr>
              <a:pPr algn="r" defTabSz="1072866" fontAlgn="auto">
                <a:spcBef>
                  <a:spcPts val="0"/>
                </a:spcBef>
                <a:spcAft>
                  <a:spcPts val="0"/>
                </a:spcAft>
                <a:defRPr/>
              </a:pPr>
              <a:t>60</a:t>
            </a:fld>
            <a:endParaRPr lang="it-IT" sz="1400" dirty="0">
              <a:solidFill>
                <a:srgbClr val="A8A9AD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olo 2"/>
          <p:cNvSpPr>
            <a:spLocks noGrp="1"/>
          </p:cNvSpPr>
          <p:nvPr>
            <p:ph type="title"/>
          </p:nvPr>
        </p:nvSpPr>
        <p:spPr>
          <a:xfrm>
            <a:off x="1352600" y="332656"/>
            <a:ext cx="6953700" cy="360000"/>
          </a:xfrm>
        </p:spPr>
        <p:txBody>
          <a:bodyPr/>
          <a:lstStyle/>
          <a:p>
            <a:r>
              <a:rPr lang="en-US" dirty="0" smtClean="0">
                <a:solidFill>
                  <a:srgbClr val="133B9C"/>
                </a:solidFill>
                <a:latin typeface="Arial" pitchFamily="34" charset="0"/>
                <a:cs typeface="Arial" pitchFamily="34" charset="0"/>
              </a:rPr>
              <a:t>Is it possible a second exponential growth?</a:t>
            </a:r>
            <a:endParaRPr lang="en-GB" dirty="0">
              <a:solidFill>
                <a:srgbClr val="133B9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Segnaposto testo 3"/>
          <p:cNvSpPr>
            <a:spLocks noGrp="1"/>
          </p:cNvSpPr>
          <p:nvPr>
            <p:ph type="body" sz="quarter" idx="11"/>
          </p:nvPr>
        </p:nvSpPr>
        <p:spPr>
          <a:xfrm>
            <a:off x="1466400" y="692736"/>
            <a:ext cx="6953700" cy="360000"/>
          </a:xfrm>
        </p:spPr>
        <p:txBody>
          <a:bodyPr/>
          <a:lstStyle/>
          <a:p>
            <a:r>
              <a:rPr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Binary plants</a:t>
            </a:r>
            <a:endParaRPr lang="en-GB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546893" y="5675312"/>
            <a:ext cx="3743986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i="0"/>
              <a:t>Geothermal binary power plant</a:t>
            </a:r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066800"/>
            <a:ext cx="4913444" cy="3484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enex_orc"/>
          <p:cNvPicPr>
            <a:picLocks noChangeAspect="1" noChangeArrowheads="1"/>
          </p:cNvPicPr>
          <p:nvPr/>
        </p:nvPicPr>
        <p:blipFill>
          <a:blip r:embed="rId4" cstate="print"/>
          <a:srcRect r="9235"/>
          <a:stretch>
            <a:fillRect/>
          </a:stretch>
        </p:blipFill>
        <p:spPr bwMode="auto">
          <a:xfrm>
            <a:off x="5382947" y="1139825"/>
            <a:ext cx="3979598" cy="3103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92554" y="4308475"/>
            <a:ext cx="4134379" cy="254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Segnaposto numero diapositiva 4"/>
          <p:cNvSpPr txBox="1">
            <a:spLocks/>
          </p:cNvSpPr>
          <p:nvPr/>
        </p:nvSpPr>
        <p:spPr>
          <a:xfrm>
            <a:off x="9076307" y="6381328"/>
            <a:ext cx="557213" cy="365125"/>
          </a:xfrm>
          <a:prstGeom prst="rect">
            <a:avLst/>
          </a:prstGeom>
        </p:spPr>
        <p:txBody>
          <a:bodyPr lIns="107287" tIns="53643" rIns="107287" bIns="53643"/>
          <a:lstStyle/>
          <a:p>
            <a:pPr algn="r" defTabSz="1072866" fontAlgn="auto">
              <a:spcBef>
                <a:spcPts val="0"/>
              </a:spcBef>
              <a:spcAft>
                <a:spcPts val="0"/>
              </a:spcAft>
              <a:defRPr/>
            </a:pPr>
            <a:fld id="{BE0B9A1A-85C1-4544-80DF-DF1ED4AB266B}" type="slidenum">
              <a:rPr lang="it-IT" sz="1400" smtClean="0">
                <a:solidFill>
                  <a:srgbClr val="A8A9AD"/>
                </a:solidFill>
                <a:latin typeface="+mn-lt"/>
              </a:rPr>
              <a:pPr algn="r" defTabSz="1072866" fontAlgn="auto">
                <a:spcBef>
                  <a:spcPts val="0"/>
                </a:spcBef>
                <a:spcAft>
                  <a:spcPts val="0"/>
                </a:spcAft>
                <a:defRPr/>
              </a:pPr>
              <a:t>61</a:t>
            </a:fld>
            <a:endParaRPr lang="it-IT" sz="1400" dirty="0">
              <a:solidFill>
                <a:srgbClr val="A8A9AD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egnaposto testo 3"/>
          <p:cNvSpPr txBox="1">
            <a:spLocks/>
          </p:cNvSpPr>
          <p:nvPr/>
        </p:nvSpPr>
        <p:spPr>
          <a:xfrm>
            <a:off x="1466400" y="692736"/>
            <a:ext cx="6953700" cy="360000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it-IT" sz="200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Verdana" pitchFamily="34" charset="0"/>
                <a:cs typeface="Arial" pitchFamily="34" charset="0"/>
              </a:rPr>
              <a:t>Binary</a:t>
            </a:r>
            <a:r>
              <a:rPr kumimoji="0" lang="it-IT" sz="20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Verdana" pitchFamily="34" charset="0"/>
                <a:cs typeface="Arial" pitchFamily="34" charset="0"/>
              </a:rPr>
              <a:t> </a:t>
            </a:r>
            <a:r>
              <a:rPr kumimoji="0" lang="it-IT" sz="200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Verdana" pitchFamily="34" charset="0"/>
                <a:cs typeface="Arial" pitchFamily="34" charset="0"/>
              </a:rPr>
              <a:t>plants</a:t>
            </a:r>
            <a:endParaRPr kumimoji="0" lang="it-IT" sz="20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Verdana" pitchFamily="34" charset="0"/>
              <a:cs typeface="Arial" pitchFamily="34" charset="0"/>
            </a:endParaRPr>
          </a:p>
        </p:txBody>
      </p:sp>
      <p:sp>
        <p:nvSpPr>
          <p:cNvPr id="23" name="Rectangle 7"/>
          <p:cNvSpPr>
            <a:spLocks noChangeArrowheads="1"/>
          </p:cNvSpPr>
          <p:nvPr/>
        </p:nvSpPr>
        <p:spPr bwMode="auto">
          <a:xfrm>
            <a:off x="848544" y="1412776"/>
            <a:ext cx="8784976" cy="2952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356" tIns="45679" rIns="91356" bIns="45679"/>
          <a:lstStyle/>
          <a:p>
            <a:pPr marL="4763" indent="-4763" defTabSz="1035050">
              <a:spcBef>
                <a:spcPct val="20000"/>
              </a:spcBef>
            </a:pPr>
            <a:r>
              <a:rPr lang="en-US" sz="1600" i="0" dirty="0" smtClean="0">
                <a:solidFill>
                  <a:schemeClr val="tx1">
                    <a:lumMod val="75000"/>
                  </a:schemeClr>
                </a:solidFill>
              </a:rPr>
              <a:t>The Mt. Amiata geothermal field is characterized by a deep water dominated reservoir, at very high temperature &gt;300°C. </a:t>
            </a:r>
            <a:endParaRPr lang="en-US" sz="1600" dirty="0" smtClean="0">
              <a:solidFill>
                <a:schemeClr val="tx1">
                  <a:lumMod val="75000"/>
                </a:schemeClr>
              </a:solidFill>
            </a:endParaRPr>
          </a:p>
          <a:p>
            <a:pPr marL="4763" indent="-4763" defTabSz="1035050">
              <a:spcBef>
                <a:spcPct val="20000"/>
              </a:spcBef>
            </a:pPr>
            <a:r>
              <a:rPr lang="en-US" sz="1600" i="0" dirty="0" smtClean="0">
                <a:solidFill>
                  <a:schemeClr val="tx1">
                    <a:lumMod val="75000"/>
                  </a:schemeClr>
                </a:solidFill>
              </a:rPr>
              <a:t>The fluid is separated at 20 bar, water at 210°C is </a:t>
            </a:r>
            <a:r>
              <a:rPr lang="en-US" sz="1600" i="0" dirty="0" err="1" smtClean="0">
                <a:solidFill>
                  <a:schemeClr val="tx1">
                    <a:lumMod val="75000"/>
                  </a:schemeClr>
                </a:solidFill>
              </a:rPr>
              <a:t>reinjected</a:t>
            </a:r>
            <a:r>
              <a:rPr lang="en-US" sz="1600" i="0" dirty="0" smtClean="0">
                <a:solidFill>
                  <a:schemeClr val="tx1">
                    <a:lumMod val="75000"/>
                  </a:schemeClr>
                </a:solidFill>
              </a:rPr>
              <a:t> and steam is used for power production.</a:t>
            </a:r>
          </a:p>
          <a:p>
            <a:pPr marL="4763" indent="-4763" defTabSz="1035050">
              <a:spcBef>
                <a:spcPct val="20000"/>
              </a:spcBef>
            </a:pPr>
            <a:r>
              <a:rPr lang="en-US" sz="1600" b="1" dirty="0" smtClean="0">
                <a:solidFill>
                  <a:schemeClr val="tx1">
                    <a:lumMod val="75000"/>
                  </a:schemeClr>
                </a:solidFill>
              </a:rPr>
              <a:t>There are available 250 t/h of 160°C hot water.</a:t>
            </a:r>
            <a:br>
              <a:rPr lang="en-US" sz="1600" b="1" dirty="0" smtClean="0">
                <a:solidFill>
                  <a:schemeClr val="tx1">
                    <a:lumMod val="75000"/>
                  </a:schemeClr>
                </a:solidFill>
              </a:rPr>
            </a:br>
            <a:r>
              <a:rPr lang="en-US" sz="1600" b="1" dirty="0" smtClean="0">
                <a:solidFill>
                  <a:schemeClr val="tx1">
                    <a:lumMod val="75000"/>
                  </a:schemeClr>
                </a:solidFill>
              </a:rPr>
              <a:t>The presence of silica does not allow the direct utilization of the water, but it is possible to have a second flash at 5 bar, producing 20-30 t/h of steam at 160°C; half of this steam is used in a 1 MW binary plant.</a:t>
            </a:r>
          </a:p>
          <a:p>
            <a:pPr marL="4763" indent="-4763" defTabSz="1035050">
              <a:spcBef>
                <a:spcPct val="20000"/>
              </a:spcBef>
            </a:pPr>
            <a:r>
              <a:rPr lang="en-US" sz="1600" i="0" dirty="0" smtClean="0">
                <a:solidFill>
                  <a:schemeClr val="tx1">
                    <a:lumMod val="75000"/>
                  </a:schemeClr>
                </a:solidFill>
              </a:rPr>
              <a:t>The system is connected with the 20 MW </a:t>
            </a:r>
            <a:r>
              <a:rPr lang="en-US" sz="1600" i="0" dirty="0" err="1" smtClean="0">
                <a:solidFill>
                  <a:schemeClr val="tx1">
                    <a:lumMod val="75000"/>
                  </a:schemeClr>
                </a:solidFill>
              </a:rPr>
              <a:t>Bagnore</a:t>
            </a:r>
            <a:r>
              <a:rPr lang="en-US" sz="1600" i="0" dirty="0" smtClean="0">
                <a:solidFill>
                  <a:schemeClr val="tx1">
                    <a:lumMod val="75000"/>
                  </a:schemeClr>
                </a:solidFill>
              </a:rPr>
              <a:t> 3 plant, and it is even more complex for the presence of a geothermal heating station. </a:t>
            </a:r>
            <a:endParaRPr lang="en-US" sz="1600" i="0" dirty="0">
              <a:solidFill>
                <a:schemeClr val="tx1">
                  <a:lumMod val="75000"/>
                </a:schemeClr>
              </a:solidFill>
            </a:endParaRPr>
          </a:p>
        </p:txBody>
      </p:sp>
      <p:pic>
        <p:nvPicPr>
          <p:cNvPr id="26" name="Picture 2" descr="C:\Users\a425534\AppData\Local\Microsoft\Windows\Temporary Internet Files\Content.Outlook\IIVGIH4B\1ante (2)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841151" y="1023594"/>
            <a:ext cx="5626101" cy="3472206"/>
          </a:xfrm>
          <a:prstGeom prst="rect">
            <a:avLst/>
          </a:prstGeom>
          <a:noFill/>
        </p:spPr>
      </p:pic>
      <p:pic>
        <p:nvPicPr>
          <p:cNvPr id="27" name="Picture 5" descr="C:\Users\a425534\AppData\Local\Microsoft\Windows\Temporary Internet Files\Content.Outlook\IIVGIH4B\1pos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20752" y="3403600"/>
            <a:ext cx="5469467" cy="3454400"/>
          </a:xfrm>
          <a:prstGeom prst="rect">
            <a:avLst/>
          </a:prstGeom>
          <a:noFill/>
        </p:spPr>
      </p:pic>
      <p:sp>
        <p:nvSpPr>
          <p:cNvPr id="8" name="Titolo 2"/>
          <p:cNvSpPr txBox="1">
            <a:spLocks/>
          </p:cNvSpPr>
          <p:nvPr/>
        </p:nvSpPr>
        <p:spPr>
          <a:xfrm>
            <a:off x="1352600" y="332656"/>
            <a:ext cx="6953700" cy="3600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ts val="28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133B9C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Is it possible a second exponential growth?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133B9C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9" name="Segnaposto numero diapositiva 4"/>
          <p:cNvSpPr txBox="1">
            <a:spLocks/>
          </p:cNvSpPr>
          <p:nvPr/>
        </p:nvSpPr>
        <p:spPr>
          <a:xfrm>
            <a:off x="9076307" y="6381328"/>
            <a:ext cx="557213" cy="365125"/>
          </a:xfrm>
          <a:prstGeom prst="rect">
            <a:avLst/>
          </a:prstGeom>
        </p:spPr>
        <p:txBody>
          <a:bodyPr lIns="107287" tIns="53643" rIns="107287" bIns="53643"/>
          <a:lstStyle/>
          <a:p>
            <a:pPr algn="r" defTabSz="1072866" fontAlgn="auto">
              <a:spcBef>
                <a:spcPts val="0"/>
              </a:spcBef>
              <a:spcAft>
                <a:spcPts val="0"/>
              </a:spcAft>
              <a:defRPr/>
            </a:pPr>
            <a:fld id="{BE0B9A1A-85C1-4544-80DF-DF1ED4AB266B}" type="slidenum">
              <a:rPr lang="it-IT" sz="1400" smtClean="0">
                <a:solidFill>
                  <a:srgbClr val="A8A9AD"/>
                </a:solidFill>
                <a:latin typeface="+mn-lt"/>
              </a:rPr>
              <a:pPr algn="r" defTabSz="1072866" fontAlgn="auto">
                <a:spcBef>
                  <a:spcPts val="0"/>
                </a:spcBef>
                <a:spcAft>
                  <a:spcPts val="0"/>
                </a:spcAft>
                <a:defRPr/>
              </a:pPr>
              <a:t>62</a:t>
            </a:fld>
            <a:endParaRPr lang="it-IT" sz="1400" dirty="0">
              <a:solidFill>
                <a:srgbClr val="A8A9AD"/>
              </a:solidFill>
              <a:latin typeface="+mn-lt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egnaposto testo 3"/>
          <p:cNvSpPr txBox="1">
            <a:spLocks/>
          </p:cNvSpPr>
          <p:nvPr/>
        </p:nvSpPr>
        <p:spPr>
          <a:xfrm>
            <a:off x="1466400" y="692736"/>
            <a:ext cx="6953700" cy="360000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it-IT" sz="200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Verdana" pitchFamily="34" charset="0"/>
                <a:cs typeface="Arial" pitchFamily="34" charset="0"/>
              </a:rPr>
              <a:t>Binary</a:t>
            </a:r>
            <a:r>
              <a:rPr kumimoji="0" lang="it-IT" sz="20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Verdana" pitchFamily="34" charset="0"/>
                <a:cs typeface="Arial" pitchFamily="34" charset="0"/>
              </a:rPr>
              <a:t> </a:t>
            </a:r>
            <a:r>
              <a:rPr kumimoji="0" lang="it-IT" sz="200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Verdana" pitchFamily="34" charset="0"/>
                <a:cs typeface="Arial" pitchFamily="34" charset="0"/>
              </a:rPr>
              <a:t>plants</a:t>
            </a:r>
            <a:endParaRPr kumimoji="0" lang="it-IT" sz="20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Verdana" pitchFamily="34" charset="0"/>
              <a:cs typeface="Arial" pitchFamily="34" charset="0"/>
            </a:endParaRPr>
          </a:p>
        </p:txBody>
      </p:sp>
      <p:pic>
        <p:nvPicPr>
          <p:cNvPr id="60418" name="Picture 2" descr="D:\Dati\Centro Eccellenza\Bagnore Binario\DSC_052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8048" y="1196752"/>
            <a:ext cx="4752528" cy="3169898"/>
          </a:xfrm>
          <a:prstGeom prst="rect">
            <a:avLst/>
          </a:prstGeom>
          <a:noFill/>
        </p:spPr>
      </p:pic>
      <p:pic>
        <p:nvPicPr>
          <p:cNvPr id="60419" name="Picture 3" descr="D:\Dati\Centro Eccellenza\Bagnore Binario\DSC_052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80992" y="1196752"/>
            <a:ext cx="4808984" cy="3207555"/>
          </a:xfrm>
          <a:prstGeom prst="rect">
            <a:avLst/>
          </a:prstGeom>
          <a:noFill/>
        </p:spPr>
      </p:pic>
      <p:sp>
        <p:nvSpPr>
          <p:cNvPr id="22" name="Rectangle 8"/>
          <p:cNvSpPr>
            <a:spLocks noChangeArrowheads="1"/>
          </p:cNvSpPr>
          <p:nvPr/>
        </p:nvSpPr>
        <p:spPr bwMode="auto">
          <a:xfrm>
            <a:off x="6609184" y="4509120"/>
            <a:ext cx="2222500" cy="331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356" tIns="45679" rIns="91356" bIns="45679"/>
          <a:lstStyle/>
          <a:p>
            <a:pPr marL="4763" indent="-4763" defTabSz="1035050">
              <a:spcBef>
                <a:spcPct val="20000"/>
              </a:spcBef>
            </a:pPr>
            <a:r>
              <a:rPr lang="en-US" sz="1600" i="0" dirty="0"/>
              <a:t>Turbine</a:t>
            </a:r>
            <a:endParaRPr lang="en-US" sz="1600" b="1" i="0" dirty="0">
              <a:solidFill>
                <a:srgbClr val="33CC33"/>
              </a:solidFill>
            </a:endParaRPr>
          </a:p>
        </p:txBody>
      </p:sp>
      <p:sp>
        <p:nvSpPr>
          <p:cNvPr id="23" name="Rectangle 7"/>
          <p:cNvSpPr>
            <a:spLocks noChangeArrowheads="1"/>
          </p:cNvSpPr>
          <p:nvPr/>
        </p:nvSpPr>
        <p:spPr bwMode="auto">
          <a:xfrm>
            <a:off x="1712640" y="4462496"/>
            <a:ext cx="2222500" cy="33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356" tIns="45679" rIns="91356" bIns="45679"/>
          <a:lstStyle/>
          <a:p>
            <a:pPr marL="4763" indent="-4763" defTabSz="1035050">
              <a:spcBef>
                <a:spcPct val="20000"/>
              </a:spcBef>
            </a:pPr>
            <a:r>
              <a:rPr lang="en-US" sz="1600" i="0" dirty="0"/>
              <a:t>Heat Exchanger</a:t>
            </a:r>
            <a:endParaRPr lang="en-US" sz="1600" b="1" i="0" dirty="0">
              <a:solidFill>
                <a:srgbClr val="33CC33"/>
              </a:solidFill>
            </a:endParaRPr>
          </a:p>
        </p:txBody>
      </p:sp>
      <p:sp>
        <p:nvSpPr>
          <p:cNvPr id="10" name="Titolo 2"/>
          <p:cNvSpPr txBox="1">
            <a:spLocks/>
          </p:cNvSpPr>
          <p:nvPr/>
        </p:nvSpPr>
        <p:spPr>
          <a:xfrm>
            <a:off x="1352600" y="332656"/>
            <a:ext cx="6953700" cy="3600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ts val="28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133B9C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Is it possible a second exponential growth?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133B9C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11" name="Segnaposto numero diapositiva 4"/>
          <p:cNvSpPr txBox="1">
            <a:spLocks/>
          </p:cNvSpPr>
          <p:nvPr/>
        </p:nvSpPr>
        <p:spPr>
          <a:xfrm>
            <a:off x="9076307" y="6381328"/>
            <a:ext cx="557213" cy="365125"/>
          </a:xfrm>
          <a:prstGeom prst="rect">
            <a:avLst/>
          </a:prstGeom>
        </p:spPr>
        <p:txBody>
          <a:bodyPr lIns="107287" tIns="53643" rIns="107287" bIns="53643"/>
          <a:lstStyle/>
          <a:p>
            <a:pPr algn="r" defTabSz="1072866" fontAlgn="auto">
              <a:spcBef>
                <a:spcPts val="0"/>
              </a:spcBef>
              <a:spcAft>
                <a:spcPts val="0"/>
              </a:spcAft>
              <a:defRPr/>
            </a:pPr>
            <a:fld id="{BE0B9A1A-85C1-4544-80DF-DF1ED4AB266B}" type="slidenum">
              <a:rPr lang="it-IT" sz="1400" smtClean="0">
                <a:solidFill>
                  <a:srgbClr val="A8A9AD"/>
                </a:solidFill>
                <a:latin typeface="+mn-lt"/>
              </a:rPr>
              <a:pPr algn="r" defTabSz="1072866" fontAlgn="auto">
                <a:spcBef>
                  <a:spcPts val="0"/>
                </a:spcBef>
                <a:spcAft>
                  <a:spcPts val="0"/>
                </a:spcAft>
                <a:defRPr/>
              </a:pPr>
              <a:t>63</a:t>
            </a:fld>
            <a:endParaRPr lang="it-IT" sz="1400" dirty="0">
              <a:solidFill>
                <a:srgbClr val="A8A9AD"/>
              </a:solidFill>
              <a:latin typeface="+mn-lt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egnaposto testo 3"/>
          <p:cNvSpPr>
            <a:spLocks noGrp="1"/>
          </p:cNvSpPr>
          <p:nvPr>
            <p:ph type="body" sz="quarter" idx="11"/>
          </p:nvPr>
        </p:nvSpPr>
        <p:spPr>
          <a:xfrm>
            <a:off x="1466400" y="692736"/>
            <a:ext cx="6953700" cy="360000"/>
          </a:xfrm>
        </p:spPr>
        <p:txBody>
          <a:bodyPr/>
          <a:lstStyle/>
          <a:p>
            <a:r>
              <a:rPr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Binary plants</a:t>
            </a:r>
            <a:endParaRPr lang="en-GB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6" name="Text Box 2"/>
          <p:cNvSpPr txBox="1">
            <a:spLocks/>
          </p:cNvSpPr>
          <p:nvPr/>
        </p:nvSpPr>
        <p:spPr bwMode="auto">
          <a:xfrm>
            <a:off x="704528" y="1484784"/>
            <a:ext cx="9018587" cy="3667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SzTx/>
              <a:buFontTx/>
              <a:buNone/>
            </a:pPr>
            <a:r>
              <a:rPr lang="en-US" sz="1800" b="1" dirty="0"/>
              <a:t>Experimental campaign – ORC power plant prototype realization</a:t>
            </a:r>
            <a:endParaRPr lang="it-IT" sz="1800" b="1" dirty="0"/>
          </a:p>
        </p:txBody>
      </p:sp>
      <p:pic>
        <p:nvPicPr>
          <p:cNvPr id="48" name="Immagine 1" descr="foto orc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6496" y="1988840"/>
            <a:ext cx="4494212" cy="45808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" name="Text Box 9"/>
          <p:cNvSpPr txBox="1">
            <a:spLocks noChangeArrowheads="1"/>
          </p:cNvSpPr>
          <p:nvPr/>
        </p:nvSpPr>
        <p:spPr bwMode="auto">
          <a:xfrm>
            <a:off x="5334000" y="2132856"/>
            <a:ext cx="4572000" cy="28746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3666" tIns="51833" rIns="103666" bIns="51833">
            <a:spAutoFit/>
          </a:bodyPr>
          <a:lstStyle/>
          <a:p>
            <a:pPr defTabSz="1036638">
              <a:spcBef>
                <a:spcPct val="0"/>
              </a:spcBef>
              <a:buSzTx/>
              <a:buFontTx/>
              <a:buChar char="•"/>
            </a:pPr>
            <a:r>
              <a:rPr lang="en-US" b="1" dirty="0"/>
              <a:t>COD  20-3-2012</a:t>
            </a:r>
          </a:p>
          <a:p>
            <a:pPr defTabSz="1036638">
              <a:spcBef>
                <a:spcPct val="0"/>
              </a:spcBef>
              <a:buSzTx/>
              <a:buFontTx/>
              <a:buChar char="•"/>
            </a:pPr>
            <a:r>
              <a:rPr lang="en-US" b="1" dirty="0"/>
              <a:t>Calibration and initial performance tests</a:t>
            </a:r>
          </a:p>
          <a:p>
            <a:pPr defTabSz="1036638">
              <a:spcBef>
                <a:spcPct val="0"/>
              </a:spcBef>
              <a:buSzTx/>
              <a:buFontTx/>
              <a:buChar char="•"/>
            </a:pPr>
            <a:r>
              <a:rPr lang="en-US" b="1" dirty="0"/>
              <a:t>August: final set up with improvement in heat exchangers</a:t>
            </a:r>
          </a:p>
          <a:p>
            <a:pPr defTabSz="1036638">
              <a:spcBef>
                <a:spcPct val="0"/>
              </a:spcBef>
              <a:buSzTx/>
              <a:buFontTx/>
              <a:buChar char="•"/>
            </a:pPr>
            <a:r>
              <a:rPr lang="en-US" b="1" dirty="0"/>
              <a:t>Long run test</a:t>
            </a:r>
          </a:p>
          <a:p>
            <a:pPr defTabSz="1036638">
              <a:spcBef>
                <a:spcPct val="0"/>
              </a:spcBef>
              <a:buSzTx/>
              <a:buFontTx/>
              <a:buChar char="•"/>
            </a:pPr>
            <a:r>
              <a:rPr lang="en-US" b="1" dirty="0"/>
              <a:t>Performance tuning with manufacturer</a:t>
            </a:r>
          </a:p>
          <a:p>
            <a:pPr defTabSz="1036638">
              <a:spcBef>
                <a:spcPct val="0"/>
              </a:spcBef>
              <a:buSzTx/>
              <a:buFontTx/>
              <a:buChar char="•"/>
            </a:pPr>
            <a:r>
              <a:rPr lang="en-US" b="1" dirty="0"/>
              <a:t>Preliminary results are </a:t>
            </a:r>
            <a:r>
              <a:rPr lang="en-US" b="1" dirty="0" smtClean="0"/>
              <a:t>promising</a:t>
            </a:r>
          </a:p>
          <a:p>
            <a:pPr defTabSz="1036638">
              <a:spcBef>
                <a:spcPct val="0"/>
              </a:spcBef>
              <a:buSzTx/>
              <a:buFontTx/>
              <a:buChar char="•"/>
            </a:pPr>
            <a:endParaRPr lang="en-US" b="1" dirty="0"/>
          </a:p>
          <a:p>
            <a:pPr defTabSz="1036638">
              <a:spcBef>
                <a:spcPct val="0"/>
              </a:spcBef>
              <a:buSzTx/>
              <a:buFontTx/>
              <a:buChar char="•"/>
            </a:pPr>
            <a:endParaRPr lang="en-US" b="1" dirty="0"/>
          </a:p>
        </p:txBody>
      </p:sp>
      <p:sp>
        <p:nvSpPr>
          <p:cNvPr id="11" name="Titolo 2"/>
          <p:cNvSpPr>
            <a:spLocks noGrp="1"/>
          </p:cNvSpPr>
          <p:nvPr>
            <p:ph type="title"/>
          </p:nvPr>
        </p:nvSpPr>
        <p:spPr>
          <a:xfrm>
            <a:off x="1352600" y="332656"/>
            <a:ext cx="6953700" cy="360000"/>
          </a:xfrm>
        </p:spPr>
        <p:txBody>
          <a:bodyPr/>
          <a:lstStyle/>
          <a:p>
            <a:r>
              <a:rPr lang="en-US" dirty="0" smtClean="0">
                <a:solidFill>
                  <a:srgbClr val="133B9C"/>
                </a:solidFill>
                <a:latin typeface="Arial" pitchFamily="34" charset="0"/>
                <a:cs typeface="Arial" pitchFamily="34" charset="0"/>
              </a:rPr>
              <a:t>Is it possible a second exponential growth?</a:t>
            </a:r>
            <a:endParaRPr lang="en-GB" dirty="0">
              <a:solidFill>
                <a:srgbClr val="133B9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Segnaposto numero diapositiva 4"/>
          <p:cNvSpPr txBox="1">
            <a:spLocks/>
          </p:cNvSpPr>
          <p:nvPr/>
        </p:nvSpPr>
        <p:spPr>
          <a:xfrm>
            <a:off x="9076307" y="6381328"/>
            <a:ext cx="557213" cy="365125"/>
          </a:xfrm>
          <a:prstGeom prst="rect">
            <a:avLst/>
          </a:prstGeom>
        </p:spPr>
        <p:txBody>
          <a:bodyPr lIns="107287" tIns="53643" rIns="107287" bIns="53643"/>
          <a:lstStyle/>
          <a:p>
            <a:pPr algn="r" defTabSz="1072866" fontAlgn="auto">
              <a:spcBef>
                <a:spcPts val="0"/>
              </a:spcBef>
              <a:spcAft>
                <a:spcPts val="0"/>
              </a:spcAft>
              <a:defRPr/>
            </a:pPr>
            <a:fld id="{BE0B9A1A-85C1-4544-80DF-DF1ED4AB266B}" type="slidenum">
              <a:rPr lang="it-IT" sz="1400" smtClean="0">
                <a:solidFill>
                  <a:srgbClr val="A8A9AD"/>
                </a:solidFill>
                <a:latin typeface="+mn-lt"/>
              </a:rPr>
              <a:pPr algn="r" defTabSz="1072866" fontAlgn="auto">
                <a:spcBef>
                  <a:spcPts val="0"/>
                </a:spcBef>
                <a:spcAft>
                  <a:spcPts val="0"/>
                </a:spcAft>
                <a:defRPr/>
              </a:pPr>
              <a:t>64</a:t>
            </a:fld>
            <a:endParaRPr lang="it-IT" sz="1400" dirty="0">
              <a:solidFill>
                <a:srgbClr val="A8A9AD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egnaposto testo 3"/>
          <p:cNvSpPr>
            <a:spLocks noGrp="1"/>
          </p:cNvSpPr>
          <p:nvPr>
            <p:ph type="body" sz="quarter" idx="11"/>
          </p:nvPr>
        </p:nvSpPr>
        <p:spPr>
          <a:xfrm>
            <a:off x="7497297" y="-35995"/>
            <a:ext cx="1607157" cy="360000"/>
          </a:xfrm>
        </p:spPr>
        <p:txBody>
          <a:bodyPr/>
          <a:lstStyle/>
          <a:p>
            <a:r>
              <a:rPr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EGS plants</a:t>
            </a:r>
            <a:endParaRPr lang="en-GB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3" name="Gruppo 44"/>
          <p:cNvGrpSpPr/>
          <p:nvPr/>
        </p:nvGrpSpPr>
        <p:grpSpPr>
          <a:xfrm>
            <a:off x="632520" y="308904"/>
            <a:ext cx="8650075" cy="5998581"/>
            <a:chOff x="250825" y="-51806"/>
            <a:chExt cx="8650075" cy="5998581"/>
          </a:xfrm>
        </p:grpSpPr>
        <p:pic>
          <p:nvPicPr>
            <p:cNvPr id="5" name="Picture 2"/>
            <p:cNvPicPr>
              <a:picLocks noChangeArrowheads="1"/>
            </p:cNvPicPr>
            <p:nvPr/>
          </p:nvPicPr>
          <p:blipFill>
            <a:blip r:embed="rId3" cstate="print"/>
            <a:srcRect r="66583"/>
            <a:stretch>
              <a:fillRect/>
            </a:stretch>
          </p:blipFill>
          <p:spPr bwMode="auto">
            <a:xfrm>
              <a:off x="250825" y="908050"/>
              <a:ext cx="2093913" cy="50387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" name="Picture 3"/>
            <p:cNvPicPr>
              <a:picLocks noChangeArrowheads="1"/>
            </p:cNvPicPr>
            <p:nvPr/>
          </p:nvPicPr>
          <p:blipFill>
            <a:blip r:embed="rId3" cstate="print"/>
            <a:srcRect l="63919"/>
            <a:stretch>
              <a:fillRect/>
            </a:stretch>
          </p:blipFill>
          <p:spPr bwMode="auto">
            <a:xfrm>
              <a:off x="4257675" y="908050"/>
              <a:ext cx="2263775" cy="50387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" name="Picture 4"/>
            <p:cNvPicPr>
              <a:picLocks noChangeArrowheads="1"/>
            </p:cNvPicPr>
            <p:nvPr/>
          </p:nvPicPr>
          <p:blipFill>
            <a:blip r:embed="rId3" cstate="print"/>
            <a:srcRect l="35289" r="38618"/>
            <a:stretch>
              <a:fillRect/>
            </a:stretch>
          </p:blipFill>
          <p:spPr bwMode="auto">
            <a:xfrm>
              <a:off x="2341563" y="908050"/>
              <a:ext cx="1933575" cy="50387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" name="Rectangle 5"/>
            <p:cNvSpPr>
              <a:spLocks noChangeArrowheads="1"/>
            </p:cNvSpPr>
            <p:nvPr/>
          </p:nvSpPr>
          <p:spPr bwMode="auto">
            <a:xfrm>
              <a:off x="3228975" y="2698750"/>
              <a:ext cx="49213" cy="1757363"/>
            </a:xfrm>
            <a:prstGeom prst="rect">
              <a:avLst/>
            </a:prstGeom>
            <a:solidFill>
              <a:srgbClr val="0066FF"/>
            </a:solidFill>
            <a:ln w="12700">
              <a:solidFill>
                <a:srgbClr val="0066FF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" name="Rectangle 6"/>
            <p:cNvSpPr>
              <a:spLocks noChangeArrowheads="1"/>
            </p:cNvSpPr>
            <p:nvPr/>
          </p:nvSpPr>
          <p:spPr bwMode="auto">
            <a:xfrm>
              <a:off x="3571875" y="2698750"/>
              <a:ext cx="50800" cy="1401763"/>
            </a:xfrm>
            <a:prstGeom prst="rect">
              <a:avLst/>
            </a:prstGeom>
            <a:solidFill>
              <a:srgbClr val="CC3300"/>
            </a:solidFill>
            <a:ln w="12700">
              <a:solidFill>
                <a:srgbClr val="CC3300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2" name="Rectangle 7"/>
            <p:cNvSpPr>
              <a:spLocks noChangeArrowheads="1"/>
            </p:cNvSpPr>
            <p:nvPr/>
          </p:nvSpPr>
          <p:spPr bwMode="auto">
            <a:xfrm flipH="1">
              <a:off x="2914650" y="2698750"/>
              <a:ext cx="53975" cy="2016125"/>
            </a:xfrm>
            <a:prstGeom prst="rect">
              <a:avLst/>
            </a:prstGeom>
            <a:solidFill>
              <a:srgbClr val="CC3300"/>
            </a:solidFill>
            <a:ln w="12700">
              <a:solidFill>
                <a:srgbClr val="CC3300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3" name="Oval 8"/>
            <p:cNvSpPr>
              <a:spLocks noChangeArrowheads="1"/>
            </p:cNvSpPr>
            <p:nvPr/>
          </p:nvSpPr>
          <p:spPr bwMode="auto">
            <a:xfrm>
              <a:off x="2601913" y="5219700"/>
              <a:ext cx="2090737" cy="727075"/>
            </a:xfrm>
            <a:prstGeom prst="ellipse">
              <a:avLst/>
            </a:prstGeom>
            <a:solidFill>
              <a:srgbClr val="FFCC99">
                <a:alpha val="50195"/>
              </a:srgbClr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 wrap="none" lIns="80633" tIns="40316" rIns="80633" bIns="40316" anchor="ctr"/>
            <a:lstStyle/>
            <a:p>
              <a:pPr defTabSz="806450">
                <a:spcBef>
                  <a:spcPct val="50000"/>
                </a:spcBef>
              </a:pPr>
              <a:endParaRPr lang="de-DE" altLang="de-DE" sz="1200" i="0">
                <a:latin typeface="Tahoma" pitchFamily="34" charset="0"/>
              </a:endParaRPr>
            </a:p>
          </p:txBody>
        </p:sp>
        <p:sp>
          <p:nvSpPr>
            <p:cNvPr id="14" name="Rectangle 9"/>
            <p:cNvSpPr>
              <a:spLocks noChangeArrowheads="1"/>
            </p:cNvSpPr>
            <p:nvPr/>
          </p:nvSpPr>
          <p:spPr bwMode="auto">
            <a:xfrm>
              <a:off x="3386138" y="1863725"/>
              <a:ext cx="1287462" cy="2619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80633" tIns="40316" rIns="80633" bIns="40316">
              <a:spAutoFit/>
            </a:bodyPr>
            <a:lstStyle/>
            <a:p>
              <a:pPr algn="l" defTabSz="806450"/>
              <a:r>
                <a:rPr lang="en-US" altLang="de-DE" sz="1200" b="1" i="0">
                  <a:solidFill>
                    <a:schemeClr val="bg1"/>
                  </a:solidFill>
                  <a:latin typeface="Tahoma" pitchFamily="34" charset="0"/>
                </a:rPr>
                <a:t>1.5 + 4.5 MWe</a:t>
              </a:r>
              <a:endParaRPr lang="de-DE" altLang="de-DE" sz="1200" b="1" i="0">
                <a:solidFill>
                  <a:schemeClr val="bg1"/>
                </a:solidFill>
                <a:latin typeface="Tahoma" pitchFamily="34" charset="0"/>
              </a:endParaRPr>
            </a:p>
          </p:txBody>
        </p:sp>
        <p:sp>
          <p:nvSpPr>
            <p:cNvPr id="15" name="Rectangle 10"/>
            <p:cNvSpPr>
              <a:spLocks noChangeArrowheads="1"/>
            </p:cNvSpPr>
            <p:nvPr/>
          </p:nvSpPr>
          <p:spPr bwMode="auto">
            <a:xfrm flipH="1">
              <a:off x="519113" y="2665413"/>
              <a:ext cx="50800" cy="2024062"/>
            </a:xfrm>
            <a:prstGeom prst="rect">
              <a:avLst/>
            </a:prstGeom>
            <a:solidFill>
              <a:srgbClr val="CC3300"/>
            </a:solidFill>
            <a:ln w="12700">
              <a:solidFill>
                <a:srgbClr val="CC3300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6" name="Rectangle 11"/>
            <p:cNvSpPr>
              <a:spLocks noChangeArrowheads="1"/>
            </p:cNvSpPr>
            <p:nvPr/>
          </p:nvSpPr>
          <p:spPr bwMode="auto">
            <a:xfrm flipH="1">
              <a:off x="6300788" y="2652713"/>
              <a:ext cx="50800" cy="2022475"/>
            </a:xfrm>
            <a:prstGeom prst="rect">
              <a:avLst/>
            </a:prstGeom>
            <a:solidFill>
              <a:srgbClr val="CC3300"/>
            </a:solidFill>
            <a:ln w="12700">
              <a:solidFill>
                <a:srgbClr val="CC3300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7" name="Oval 12"/>
            <p:cNvSpPr>
              <a:spLocks noChangeArrowheads="1"/>
            </p:cNvSpPr>
            <p:nvPr/>
          </p:nvSpPr>
          <p:spPr bwMode="auto">
            <a:xfrm>
              <a:off x="506413" y="4516438"/>
              <a:ext cx="80962" cy="236537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8" name="Oval 13"/>
            <p:cNvSpPr>
              <a:spLocks noChangeArrowheads="1"/>
            </p:cNvSpPr>
            <p:nvPr/>
          </p:nvSpPr>
          <p:spPr bwMode="auto">
            <a:xfrm>
              <a:off x="6288088" y="4591050"/>
              <a:ext cx="80962" cy="238125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9" name="Rectangle 14"/>
            <p:cNvSpPr>
              <a:spLocks noChangeArrowheads="1"/>
            </p:cNvSpPr>
            <p:nvPr/>
          </p:nvSpPr>
          <p:spPr bwMode="auto">
            <a:xfrm>
              <a:off x="323850" y="4741863"/>
              <a:ext cx="914400" cy="2619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80633" tIns="40316" rIns="80633" bIns="40316">
              <a:spAutoFit/>
            </a:bodyPr>
            <a:lstStyle/>
            <a:p>
              <a:pPr algn="l" defTabSz="806450"/>
              <a:r>
                <a:rPr lang="en-US" altLang="de-DE" sz="1200" b="1" i="0">
                  <a:solidFill>
                    <a:srgbClr val="FF9900"/>
                  </a:solidFill>
                  <a:latin typeface="Tahoma" pitchFamily="34" charset="0"/>
                </a:rPr>
                <a:t>geophone</a:t>
              </a:r>
              <a:endParaRPr lang="de-DE" altLang="de-DE" sz="1200" b="1" i="0">
                <a:solidFill>
                  <a:srgbClr val="FF9900"/>
                </a:solidFill>
                <a:latin typeface="Tahoma" pitchFamily="34" charset="0"/>
              </a:endParaRPr>
            </a:p>
          </p:txBody>
        </p:sp>
        <p:sp>
          <p:nvSpPr>
            <p:cNvPr id="20" name="Rectangle 15"/>
            <p:cNvSpPr>
              <a:spLocks noChangeArrowheads="1"/>
            </p:cNvSpPr>
            <p:nvPr/>
          </p:nvSpPr>
          <p:spPr bwMode="auto">
            <a:xfrm>
              <a:off x="5549900" y="4797425"/>
              <a:ext cx="914400" cy="2619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80633" tIns="40316" rIns="80633" bIns="40316">
              <a:spAutoFit/>
            </a:bodyPr>
            <a:lstStyle/>
            <a:p>
              <a:pPr algn="r" defTabSz="806450"/>
              <a:r>
                <a:rPr lang="en-US" altLang="de-DE" sz="1200" b="1" i="0">
                  <a:solidFill>
                    <a:srgbClr val="FF9900"/>
                  </a:solidFill>
                  <a:latin typeface="Tahoma" pitchFamily="34" charset="0"/>
                </a:rPr>
                <a:t>geophone</a:t>
              </a:r>
              <a:endParaRPr lang="de-DE" altLang="de-DE" sz="1200" b="1" i="0">
                <a:solidFill>
                  <a:srgbClr val="FF9900"/>
                </a:solidFill>
                <a:latin typeface="Tahoma" pitchFamily="34" charset="0"/>
              </a:endParaRPr>
            </a:p>
          </p:txBody>
        </p:sp>
        <p:sp>
          <p:nvSpPr>
            <p:cNvPr id="21" name="Rectangle 16"/>
            <p:cNvSpPr>
              <a:spLocks noChangeArrowheads="1"/>
            </p:cNvSpPr>
            <p:nvPr/>
          </p:nvSpPr>
          <p:spPr bwMode="auto">
            <a:xfrm>
              <a:off x="1757363" y="3008313"/>
              <a:ext cx="990600" cy="4476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81193" tIns="40597" rIns="81193" bIns="40597">
              <a:spAutoFit/>
            </a:bodyPr>
            <a:lstStyle/>
            <a:p>
              <a:pPr defTabSz="806450"/>
              <a:r>
                <a:rPr lang="en-GB" altLang="de-DE" sz="1200" b="1" i="0">
                  <a:solidFill>
                    <a:srgbClr val="FF9900"/>
                  </a:solidFill>
                  <a:latin typeface="Tahoma" pitchFamily="34" charset="0"/>
                </a:rPr>
                <a:t>production</a:t>
              </a:r>
            </a:p>
            <a:p>
              <a:pPr defTabSz="806450"/>
              <a:r>
                <a:rPr lang="en-GB" altLang="de-DE" sz="1200" b="1" i="0">
                  <a:solidFill>
                    <a:srgbClr val="FF9900"/>
                  </a:solidFill>
                  <a:latin typeface="Tahoma" pitchFamily="34" charset="0"/>
                </a:rPr>
                <a:t>50 kg/s</a:t>
              </a:r>
            </a:p>
          </p:txBody>
        </p:sp>
        <p:sp>
          <p:nvSpPr>
            <p:cNvPr id="22" name="Rectangle 17"/>
            <p:cNvSpPr>
              <a:spLocks noChangeArrowheads="1"/>
            </p:cNvSpPr>
            <p:nvPr/>
          </p:nvSpPr>
          <p:spPr bwMode="auto">
            <a:xfrm>
              <a:off x="3884613" y="2994025"/>
              <a:ext cx="990600" cy="444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80633" tIns="40316" rIns="80633" bIns="40316">
              <a:spAutoFit/>
            </a:bodyPr>
            <a:lstStyle/>
            <a:p>
              <a:pPr defTabSz="806450"/>
              <a:r>
                <a:rPr lang="en-GB" altLang="de-DE" sz="1200" b="1" i="0">
                  <a:solidFill>
                    <a:srgbClr val="FF9900"/>
                  </a:solidFill>
                  <a:latin typeface="Tahoma" pitchFamily="34" charset="0"/>
                </a:rPr>
                <a:t>production</a:t>
              </a:r>
            </a:p>
            <a:p>
              <a:pPr defTabSz="806450"/>
              <a:r>
                <a:rPr lang="en-GB" altLang="de-DE" sz="1200" b="1" i="0">
                  <a:solidFill>
                    <a:srgbClr val="FF9900"/>
                  </a:solidFill>
                  <a:latin typeface="Tahoma" pitchFamily="34" charset="0"/>
                </a:rPr>
                <a:t>50 kg/s</a:t>
              </a:r>
            </a:p>
          </p:txBody>
        </p:sp>
        <p:sp>
          <p:nvSpPr>
            <p:cNvPr id="23" name="Oval 18"/>
            <p:cNvSpPr>
              <a:spLocks noChangeArrowheads="1"/>
            </p:cNvSpPr>
            <p:nvPr/>
          </p:nvSpPr>
          <p:spPr bwMode="auto">
            <a:xfrm>
              <a:off x="1504950" y="5219700"/>
              <a:ext cx="2090738" cy="727075"/>
            </a:xfrm>
            <a:prstGeom prst="ellipse">
              <a:avLst/>
            </a:prstGeom>
            <a:solidFill>
              <a:srgbClr val="FFCC99">
                <a:alpha val="50195"/>
              </a:srgbClr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 wrap="none" lIns="80633" tIns="40316" rIns="80633" bIns="40316" anchor="ctr"/>
            <a:lstStyle/>
            <a:p>
              <a:pPr defTabSz="806450">
                <a:spcBef>
                  <a:spcPct val="50000"/>
                </a:spcBef>
              </a:pPr>
              <a:endParaRPr lang="de-DE" altLang="de-DE" sz="1200" i="0">
                <a:latin typeface="Tahoma" pitchFamily="34" charset="0"/>
              </a:endParaRPr>
            </a:p>
          </p:txBody>
        </p:sp>
        <p:sp>
          <p:nvSpPr>
            <p:cNvPr id="24" name="Oval 19"/>
            <p:cNvSpPr>
              <a:spLocks noChangeArrowheads="1"/>
            </p:cNvSpPr>
            <p:nvPr/>
          </p:nvSpPr>
          <p:spPr bwMode="auto">
            <a:xfrm>
              <a:off x="3751263" y="5219700"/>
              <a:ext cx="2089150" cy="727075"/>
            </a:xfrm>
            <a:prstGeom prst="ellipse">
              <a:avLst/>
            </a:prstGeom>
            <a:solidFill>
              <a:srgbClr val="FFCC99">
                <a:alpha val="50195"/>
              </a:srgbClr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 wrap="none" lIns="80633" tIns="40316" rIns="80633" bIns="40316" anchor="ctr"/>
            <a:lstStyle/>
            <a:p>
              <a:pPr defTabSz="806450">
                <a:spcBef>
                  <a:spcPct val="50000"/>
                </a:spcBef>
              </a:pPr>
              <a:endParaRPr lang="de-DE" altLang="de-DE" sz="1200" i="0">
                <a:latin typeface="Tahoma" pitchFamily="34" charset="0"/>
              </a:endParaRPr>
            </a:p>
          </p:txBody>
        </p:sp>
        <p:sp>
          <p:nvSpPr>
            <p:cNvPr id="25" name="Line 20"/>
            <p:cNvSpPr>
              <a:spLocks noChangeShapeType="1"/>
            </p:cNvSpPr>
            <p:nvPr/>
          </p:nvSpPr>
          <p:spPr bwMode="auto">
            <a:xfrm>
              <a:off x="3252788" y="3371850"/>
              <a:ext cx="1587" cy="515938"/>
            </a:xfrm>
            <a:prstGeom prst="line">
              <a:avLst/>
            </a:prstGeom>
            <a:noFill/>
            <a:ln w="152400">
              <a:solidFill>
                <a:srgbClr val="33CCFF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26" name="Line 21"/>
            <p:cNvSpPr>
              <a:spLocks noChangeShapeType="1"/>
            </p:cNvSpPr>
            <p:nvPr/>
          </p:nvSpPr>
          <p:spPr bwMode="auto">
            <a:xfrm flipV="1">
              <a:off x="3603625" y="2813050"/>
              <a:ext cx="1588" cy="498475"/>
            </a:xfrm>
            <a:prstGeom prst="line">
              <a:avLst/>
            </a:prstGeom>
            <a:noFill/>
            <a:ln w="152400">
              <a:solidFill>
                <a:srgbClr val="FF6600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27" name="Line 22"/>
            <p:cNvSpPr>
              <a:spLocks noChangeShapeType="1"/>
            </p:cNvSpPr>
            <p:nvPr/>
          </p:nvSpPr>
          <p:spPr bwMode="auto">
            <a:xfrm flipV="1">
              <a:off x="2947988" y="2811463"/>
              <a:ext cx="0" cy="498475"/>
            </a:xfrm>
            <a:prstGeom prst="line">
              <a:avLst/>
            </a:prstGeom>
            <a:noFill/>
            <a:ln w="152400">
              <a:solidFill>
                <a:srgbClr val="FF6600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28" name="Rectangle 23"/>
            <p:cNvSpPr>
              <a:spLocks noChangeArrowheads="1"/>
            </p:cNvSpPr>
            <p:nvPr/>
          </p:nvSpPr>
          <p:spPr bwMode="auto">
            <a:xfrm>
              <a:off x="2741613" y="5386388"/>
              <a:ext cx="939800" cy="2651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81193" tIns="40597" rIns="81193" bIns="40597">
              <a:spAutoFit/>
            </a:bodyPr>
            <a:lstStyle/>
            <a:p>
              <a:pPr defTabSz="806450"/>
              <a:r>
                <a:rPr lang="en-GB" altLang="de-DE" sz="1200" b="1" i="0">
                  <a:solidFill>
                    <a:schemeClr val="bg1"/>
                  </a:solidFill>
                  <a:latin typeface="Tahoma" pitchFamily="34" charset="0"/>
                </a:rPr>
                <a:t>600 m</a:t>
              </a:r>
            </a:p>
          </p:txBody>
        </p:sp>
        <p:sp>
          <p:nvSpPr>
            <p:cNvPr id="29" name="Line 24"/>
            <p:cNvSpPr>
              <a:spLocks noChangeShapeType="1"/>
            </p:cNvSpPr>
            <p:nvPr/>
          </p:nvSpPr>
          <p:spPr bwMode="auto">
            <a:xfrm rot="21568865">
              <a:off x="2654300" y="5667375"/>
              <a:ext cx="1127125" cy="0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 type="triangle" w="med" len="med"/>
              <a:tailEnd type="triangle" w="med" len="med"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30" name="Line 25"/>
            <p:cNvSpPr>
              <a:spLocks noChangeShapeType="1"/>
            </p:cNvSpPr>
            <p:nvPr/>
          </p:nvSpPr>
          <p:spPr bwMode="auto">
            <a:xfrm rot="21568865">
              <a:off x="3960813" y="5667375"/>
              <a:ext cx="1127125" cy="0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 type="triangle" w="med" len="med"/>
              <a:tailEnd type="triangle" w="med" len="med"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31" name="Rectangle 26"/>
            <p:cNvSpPr>
              <a:spLocks noChangeArrowheads="1"/>
            </p:cNvSpPr>
            <p:nvPr/>
          </p:nvSpPr>
          <p:spPr bwMode="auto">
            <a:xfrm>
              <a:off x="5634038" y="5387975"/>
              <a:ext cx="765175" cy="2619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80633" tIns="40316" rIns="80633" bIns="40316">
              <a:spAutoFit/>
            </a:bodyPr>
            <a:lstStyle/>
            <a:p>
              <a:pPr defTabSz="806450"/>
              <a:r>
                <a:rPr lang="en-GB" altLang="de-DE" sz="1200" b="1" i="0">
                  <a:solidFill>
                    <a:schemeClr val="bg1"/>
                  </a:solidFill>
                  <a:latin typeface="Tahoma" pitchFamily="34" charset="0"/>
                </a:rPr>
                <a:t>200</a:t>
              </a:r>
              <a:r>
                <a:rPr lang="en-GB" altLang="de-DE" sz="1200" b="1" i="0" baseline="30000">
                  <a:solidFill>
                    <a:schemeClr val="bg1"/>
                  </a:solidFill>
                  <a:latin typeface="Tahoma" pitchFamily="34" charset="0"/>
                </a:rPr>
                <a:t>o</a:t>
              </a:r>
              <a:r>
                <a:rPr lang="en-GB" altLang="de-DE" sz="1200" b="1" i="0">
                  <a:solidFill>
                    <a:schemeClr val="bg1"/>
                  </a:solidFill>
                  <a:latin typeface="Tahoma" pitchFamily="34" charset="0"/>
                </a:rPr>
                <a:t>C</a:t>
              </a:r>
              <a:endParaRPr lang="en-US" altLang="de-DE" sz="1200" b="1" i="0">
                <a:solidFill>
                  <a:schemeClr val="bg1"/>
                </a:solidFill>
                <a:latin typeface="Tahoma" pitchFamily="34" charset="0"/>
              </a:endParaRPr>
            </a:p>
          </p:txBody>
        </p:sp>
        <p:sp>
          <p:nvSpPr>
            <p:cNvPr id="32" name="Rectangle 27"/>
            <p:cNvSpPr>
              <a:spLocks noChangeArrowheads="1"/>
            </p:cNvSpPr>
            <p:nvPr/>
          </p:nvSpPr>
          <p:spPr bwMode="auto">
            <a:xfrm>
              <a:off x="315913" y="5343525"/>
              <a:ext cx="1379537" cy="2651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81193" tIns="40597" rIns="81193" bIns="40597">
              <a:spAutoFit/>
            </a:bodyPr>
            <a:lstStyle/>
            <a:p>
              <a:pPr algn="l" defTabSz="806450"/>
              <a:r>
                <a:rPr lang="en-GB" altLang="de-DE" sz="1200" b="1" i="0">
                  <a:solidFill>
                    <a:schemeClr val="bg1"/>
                  </a:solidFill>
                  <a:latin typeface="Tahoma" pitchFamily="34" charset="0"/>
                </a:rPr>
                <a:t>depth 5000 m</a:t>
              </a:r>
            </a:p>
          </p:txBody>
        </p:sp>
        <p:sp>
          <p:nvSpPr>
            <p:cNvPr id="33" name="Rectangle 28"/>
            <p:cNvSpPr>
              <a:spLocks noChangeArrowheads="1"/>
            </p:cNvSpPr>
            <p:nvPr/>
          </p:nvSpPr>
          <p:spPr bwMode="auto">
            <a:xfrm>
              <a:off x="4125913" y="5386388"/>
              <a:ext cx="835025" cy="2651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81193" tIns="40597" rIns="81193" bIns="40597">
              <a:spAutoFit/>
            </a:bodyPr>
            <a:lstStyle/>
            <a:p>
              <a:pPr defTabSz="806450"/>
              <a:r>
                <a:rPr lang="en-GB" altLang="de-DE" sz="1200" b="1" i="0">
                  <a:solidFill>
                    <a:schemeClr val="bg1"/>
                  </a:solidFill>
                  <a:latin typeface="Tahoma" pitchFamily="34" charset="0"/>
                </a:rPr>
                <a:t>600 m</a:t>
              </a:r>
            </a:p>
          </p:txBody>
        </p:sp>
        <p:sp>
          <p:nvSpPr>
            <p:cNvPr id="34" name="Rectangle 29"/>
            <p:cNvSpPr>
              <a:spLocks noChangeArrowheads="1"/>
            </p:cNvSpPr>
            <p:nvPr/>
          </p:nvSpPr>
          <p:spPr bwMode="auto">
            <a:xfrm rot="1080000">
              <a:off x="2759075" y="4659313"/>
              <a:ext cx="49213" cy="1063625"/>
            </a:xfrm>
            <a:prstGeom prst="rect">
              <a:avLst/>
            </a:prstGeom>
            <a:solidFill>
              <a:srgbClr val="CC3300"/>
            </a:solidFill>
            <a:ln w="12700">
              <a:solidFill>
                <a:srgbClr val="CC3300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35" name="Rectangle 30"/>
            <p:cNvSpPr>
              <a:spLocks noChangeArrowheads="1"/>
            </p:cNvSpPr>
            <p:nvPr/>
          </p:nvSpPr>
          <p:spPr bwMode="auto">
            <a:xfrm rot="19800000" flipH="1">
              <a:off x="3557588" y="4378325"/>
              <a:ext cx="50800" cy="1393825"/>
            </a:xfrm>
            <a:prstGeom prst="rect">
              <a:avLst/>
            </a:prstGeom>
            <a:solidFill>
              <a:srgbClr val="0066FF"/>
            </a:solidFill>
            <a:ln w="12700">
              <a:solidFill>
                <a:srgbClr val="0066FF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36" name="Rectangle 31"/>
            <p:cNvSpPr>
              <a:spLocks noChangeArrowheads="1"/>
            </p:cNvSpPr>
            <p:nvPr/>
          </p:nvSpPr>
          <p:spPr bwMode="auto">
            <a:xfrm rot="18840000">
              <a:off x="4332288" y="3787775"/>
              <a:ext cx="53975" cy="2155825"/>
            </a:xfrm>
            <a:prstGeom prst="rect">
              <a:avLst/>
            </a:prstGeom>
            <a:solidFill>
              <a:srgbClr val="CC3300"/>
            </a:solidFill>
            <a:ln w="12700">
              <a:solidFill>
                <a:srgbClr val="CC3300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37" name="Rectangle 32"/>
            <p:cNvSpPr>
              <a:spLocks noChangeArrowheads="1"/>
            </p:cNvSpPr>
            <p:nvPr/>
          </p:nvSpPr>
          <p:spPr bwMode="auto">
            <a:xfrm>
              <a:off x="1979613" y="4686300"/>
              <a:ext cx="909637" cy="444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80633" tIns="40316" rIns="80633" bIns="40316">
              <a:spAutoFit/>
            </a:bodyPr>
            <a:lstStyle/>
            <a:p>
              <a:pPr defTabSz="806450" eaLnBrk="1" hangingPunct="1"/>
              <a:r>
                <a:rPr lang="en-US" altLang="de-DE" sz="1200" b="1" i="0">
                  <a:solidFill>
                    <a:schemeClr val="bg1"/>
                  </a:solidFill>
                  <a:latin typeface="Tahoma" pitchFamily="34" charset="0"/>
                </a:rPr>
                <a:t>GPK2</a:t>
              </a:r>
            </a:p>
            <a:p>
              <a:pPr defTabSz="806450" eaLnBrk="1" hangingPunct="1"/>
              <a:r>
                <a:rPr lang="en-US" altLang="de-DE" sz="1200" b="1" i="0">
                  <a:solidFill>
                    <a:schemeClr val="bg1"/>
                  </a:solidFill>
                  <a:latin typeface="Tahoma" pitchFamily="34" charset="0"/>
                </a:rPr>
                <a:t>(existing)</a:t>
              </a:r>
              <a:endParaRPr lang="de-DE" altLang="de-DE" sz="1200" b="1" i="0">
                <a:solidFill>
                  <a:schemeClr val="bg1"/>
                </a:solidFill>
                <a:latin typeface="Tahoma" pitchFamily="34" charset="0"/>
              </a:endParaRPr>
            </a:p>
          </p:txBody>
        </p:sp>
        <p:sp>
          <p:nvSpPr>
            <p:cNvPr id="38" name="Rectangle 33"/>
            <p:cNvSpPr>
              <a:spLocks noChangeArrowheads="1"/>
            </p:cNvSpPr>
            <p:nvPr/>
          </p:nvSpPr>
          <p:spPr bwMode="auto">
            <a:xfrm>
              <a:off x="3541713" y="4679950"/>
              <a:ext cx="909637" cy="444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80633" tIns="40316" rIns="80633" bIns="40316">
              <a:spAutoFit/>
            </a:bodyPr>
            <a:lstStyle/>
            <a:p>
              <a:pPr algn="l" defTabSz="806450" eaLnBrk="1" hangingPunct="1"/>
              <a:r>
                <a:rPr lang="en-US" altLang="de-DE" sz="1200" b="1" i="0">
                  <a:solidFill>
                    <a:schemeClr val="bg1"/>
                  </a:solidFill>
                  <a:latin typeface="Tahoma" pitchFamily="34" charset="0"/>
                </a:rPr>
                <a:t>GPK3</a:t>
              </a:r>
            </a:p>
            <a:p>
              <a:pPr algn="l" defTabSz="806450" eaLnBrk="1" hangingPunct="1"/>
              <a:r>
                <a:rPr lang="en-US" altLang="de-DE" sz="1200" b="1" i="0">
                  <a:solidFill>
                    <a:schemeClr val="bg1"/>
                  </a:solidFill>
                  <a:latin typeface="Tahoma" pitchFamily="34" charset="0"/>
                </a:rPr>
                <a:t>(existing)</a:t>
              </a:r>
              <a:endParaRPr lang="de-DE" altLang="de-DE" sz="1200" b="1" i="0">
                <a:solidFill>
                  <a:schemeClr val="bg1"/>
                </a:solidFill>
                <a:latin typeface="Tahoma" pitchFamily="34" charset="0"/>
              </a:endParaRPr>
            </a:p>
          </p:txBody>
        </p:sp>
        <p:sp>
          <p:nvSpPr>
            <p:cNvPr id="39" name="Rectangle 34"/>
            <p:cNvSpPr>
              <a:spLocks noChangeArrowheads="1"/>
            </p:cNvSpPr>
            <p:nvPr/>
          </p:nvSpPr>
          <p:spPr bwMode="auto">
            <a:xfrm>
              <a:off x="4535488" y="4687888"/>
              <a:ext cx="1033462" cy="444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80633" tIns="40316" rIns="80633" bIns="40316">
              <a:spAutoFit/>
            </a:bodyPr>
            <a:lstStyle/>
            <a:p>
              <a:pPr algn="l" defTabSz="806450" eaLnBrk="1" hangingPunct="1"/>
              <a:r>
                <a:rPr lang="en-US" altLang="de-DE" sz="1200" b="1" i="0">
                  <a:solidFill>
                    <a:schemeClr val="bg1"/>
                  </a:solidFill>
                  <a:latin typeface="Tahoma" pitchFamily="34" charset="0"/>
                </a:rPr>
                <a:t>GPK4</a:t>
              </a:r>
            </a:p>
            <a:p>
              <a:pPr algn="l" defTabSz="806450" eaLnBrk="1" hangingPunct="1"/>
              <a:r>
                <a:rPr lang="en-US" altLang="de-DE" sz="1200" b="1" i="0">
                  <a:solidFill>
                    <a:schemeClr val="bg1"/>
                  </a:solidFill>
                  <a:latin typeface="Tahoma" pitchFamily="34" charset="0"/>
                </a:rPr>
                <a:t>(drill 2003)</a:t>
              </a:r>
              <a:endParaRPr lang="de-DE" altLang="de-DE" sz="1200" b="1" i="0">
                <a:solidFill>
                  <a:schemeClr val="bg1"/>
                </a:solidFill>
                <a:latin typeface="Tahoma" pitchFamily="34" charset="0"/>
              </a:endParaRPr>
            </a:p>
          </p:txBody>
        </p:sp>
        <p:sp>
          <p:nvSpPr>
            <p:cNvPr id="40" name="Rectangle 35"/>
            <p:cNvSpPr>
              <a:spLocks noChangeArrowheads="1"/>
            </p:cNvSpPr>
            <p:nvPr/>
          </p:nvSpPr>
          <p:spPr bwMode="auto">
            <a:xfrm>
              <a:off x="344488" y="2293938"/>
              <a:ext cx="1612900" cy="2619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80633" tIns="40316" rIns="80633" bIns="40316">
              <a:spAutoFit/>
            </a:bodyPr>
            <a:lstStyle/>
            <a:p>
              <a:pPr algn="l" defTabSz="806450" eaLnBrk="1" hangingPunct="1"/>
              <a:r>
                <a:rPr lang="en-US" altLang="de-DE" sz="1200" b="1" i="0">
                  <a:solidFill>
                    <a:srgbClr val="FF9900"/>
                  </a:solidFill>
                  <a:latin typeface="Tahoma" pitchFamily="34" charset="0"/>
                </a:rPr>
                <a:t>Observation well</a:t>
              </a:r>
              <a:endParaRPr lang="de-DE" altLang="de-DE" sz="1200" b="1" i="0">
                <a:solidFill>
                  <a:srgbClr val="FF9900"/>
                </a:solidFill>
                <a:latin typeface="Tahoma" pitchFamily="34" charset="0"/>
              </a:endParaRPr>
            </a:p>
          </p:txBody>
        </p:sp>
        <p:sp>
          <p:nvSpPr>
            <p:cNvPr id="41" name="Rectangle 36"/>
            <p:cNvSpPr>
              <a:spLocks noChangeArrowheads="1"/>
            </p:cNvSpPr>
            <p:nvPr/>
          </p:nvSpPr>
          <p:spPr bwMode="auto">
            <a:xfrm>
              <a:off x="4833938" y="2260600"/>
              <a:ext cx="1612900" cy="2619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80633" tIns="40316" rIns="80633" bIns="40316">
              <a:spAutoFit/>
            </a:bodyPr>
            <a:lstStyle/>
            <a:p>
              <a:pPr algn="r" defTabSz="806450" eaLnBrk="1" hangingPunct="1"/>
              <a:r>
                <a:rPr lang="en-US" altLang="de-DE" sz="1200" b="1" i="0">
                  <a:solidFill>
                    <a:srgbClr val="FF9900"/>
                  </a:solidFill>
                  <a:latin typeface="Tahoma" pitchFamily="34" charset="0"/>
                </a:rPr>
                <a:t>Observation well</a:t>
              </a:r>
              <a:endParaRPr lang="de-DE" altLang="de-DE" sz="1200" b="1" i="0">
                <a:solidFill>
                  <a:srgbClr val="FF9900"/>
                </a:solidFill>
                <a:latin typeface="Tahoma" pitchFamily="34" charset="0"/>
              </a:endParaRPr>
            </a:p>
          </p:txBody>
        </p:sp>
        <p:sp>
          <p:nvSpPr>
            <p:cNvPr id="42" name="Rectangle 37"/>
            <p:cNvSpPr>
              <a:spLocks noChangeArrowheads="1"/>
            </p:cNvSpPr>
            <p:nvPr/>
          </p:nvSpPr>
          <p:spPr bwMode="auto">
            <a:xfrm>
              <a:off x="2863850" y="3935413"/>
              <a:ext cx="858838" cy="444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80633" tIns="40316" rIns="80633" bIns="40316">
              <a:spAutoFit/>
            </a:bodyPr>
            <a:lstStyle/>
            <a:p>
              <a:pPr algn="l" defTabSz="806450"/>
              <a:r>
                <a:rPr lang="en-GB" altLang="de-DE" sz="1200" b="1" i="0">
                  <a:solidFill>
                    <a:srgbClr val="33CCFF"/>
                  </a:solidFill>
                  <a:latin typeface="Tahoma" pitchFamily="34" charset="0"/>
                </a:rPr>
                <a:t>Injection</a:t>
              </a:r>
              <a:endParaRPr lang="de-DE" altLang="de-DE" sz="1200" b="1" i="0">
                <a:solidFill>
                  <a:srgbClr val="33CCFF"/>
                </a:solidFill>
                <a:latin typeface="Tahoma" pitchFamily="34" charset="0"/>
              </a:endParaRPr>
            </a:p>
            <a:p>
              <a:pPr algn="l" defTabSz="806450"/>
              <a:r>
                <a:rPr lang="en-GB" altLang="de-DE" sz="1200" b="1" i="0">
                  <a:solidFill>
                    <a:srgbClr val="33CCFF"/>
                  </a:solidFill>
                  <a:latin typeface="Tahoma" pitchFamily="34" charset="0"/>
                </a:rPr>
                <a:t>100 kg/s</a:t>
              </a:r>
            </a:p>
          </p:txBody>
        </p:sp>
        <p:sp>
          <p:nvSpPr>
            <p:cNvPr id="43" name="Rectangle 38"/>
            <p:cNvSpPr>
              <a:spLocks noChangeArrowheads="1"/>
            </p:cNvSpPr>
            <p:nvPr/>
          </p:nvSpPr>
          <p:spPr bwMode="auto">
            <a:xfrm>
              <a:off x="563563" y="4551363"/>
              <a:ext cx="739775" cy="2619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80633" tIns="40316" rIns="80633" bIns="40316">
              <a:spAutoFit/>
            </a:bodyPr>
            <a:lstStyle/>
            <a:p>
              <a:pPr algn="l" defTabSz="806450"/>
              <a:r>
                <a:rPr lang="en-GB" altLang="de-DE" sz="1200" b="1" i="0">
                  <a:solidFill>
                    <a:schemeClr val="bg1"/>
                  </a:solidFill>
                  <a:latin typeface="Tahoma" pitchFamily="34" charset="0"/>
                </a:rPr>
                <a:t>1</a:t>
              </a:r>
              <a:r>
                <a:rPr lang="de-DE" altLang="de-DE" sz="1200" b="1" i="0">
                  <a:solidFill>
                    <a:schemeClr val="bg1"/>
                  </a:solidFill>
                  <a:latin typeface="Tahoma" pitchFamily="34" charset="0"/>
                </a:rPr>
                <a:t>4</a:t>
              </a:r>
              <a:r>
                <a:rPr lang="en-GB" altLang="de-DE" sz="1200" b="1" i="0">
                  <a:solidFill>
                    <a:schemeClr val="bg1"/>
                  </a:solidFill>
                  <a:latin typeface="Tahoma" pitchFamily="34" charset="0"/>
                </a:rPr>
                <a:t>00 m</a:t>
              </a:r>
              <a:endParaRPr lang="en-US" sz="1200" b="1" i="0">
                <a:solidFill>
                  <a:schemeClr val="bg1"/>
                </a:solidFill>
                <a:latin typeface="Tahoma" pitchFamily="34" charset="0"/>
              </a:endParaRPr>
            </a:p>
          </p:txBody>
        </p:sp>
        <p:sp>
          <p:nvSpPr>
            <p:cNvPr id="44" name="Text Box 39"/>
            <p:cNvSpPr txBox="1">
              <a:spLocks noChangeArrowheads="1"/>
            </p:cNvSpPr>
            <p:nvPr/>
          </p:nvSpPr>
          <p:spPr bwMode="auto">
            <a:xfrm>
              <a:off x="7156450" y="-51806"/>
              <a:ext cx="1744450" cy="13234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91432" tIns="45715" rIns="91432" bIns="45715">
              <a:spAutoFit/>
            </a:bodyPr>
            <a:lstStyle/>
            <a:p>
              <a:pPr eaLnBrk="1" hangingPunct="1"/>
              <a:r>
                <a:rPr lang="is-IS" sz="1600" i="0" dirty="0"/>
                <a:t>Enhanced Geothermal System: </a:t>
              </a:r>
              <a:br>
                <a:rPr lang="is-IS" sz="1600" i="0" dirty="0"/>
              </a:br>
              <a:r>
                <a:rPr lang="is-IS" sz="1600" b="1" i="0" dirty="0"/>
                <a:t>European Soultz project</a:t>
              </a:r>
              <a:endParaRPr lang="en-GB" sz="2800" b="1" i="0" dirty="0">
                <a:solidFill>
                  <a:schemeClr val="accent2"/>
                </a:solidFill>
              </a:endParaRPr>
            </a:p>
          </p:txBody>
        </p:sp>
      </p:grpSp>
      <p:pic>
        <p:nvPicPr>
          <p:cNvPr id="62466" name="Grafik 23"/>
          <p:cNvPicPr>
            <a:picLocks noChangeAspect="1" noChangeArrowheads="1"/>
          </p:cNvPicPr>
          <p:nvPr/>
        </p:nvPicPr>
        <p:blipFill rotWithShape="1">
          <a:blip r:embed="rId4" cstate="print"/>
          <a:srcRect l="1" r="72788" b="15380"/>
          <a:stretch/>
        </p:blipFill>
        <p:spPr bwMode="auto">
          <a:xfrm>
            <a:off x="6968232" y="1732694"/>
            <a:ext cx="2665288" cy="467755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sp>
        <p:nvSpPr>
          <p:cNvPr id="47" name="Titolo 2"/>
          <p:cNvSpPr>
            <a:spLocks noGrp="1"/>
          </p:cNvSpPr>
          <p:nvPr>
            <p:ph type="title"/>
          </p:nvPr>
        </p:nvSpPr>
        <p:spPr>
          <a:xfrm>
            <a:off x="487833" y="18630"/>
            <a:ext cx="6953700" cy="360000"/>
          </a:xfrm>
        </p:spPr>
        <p:txBody>
          <a:bodyPr/>
          <a:lstStyle/>
          <a:p>
            <a:r>
              <a:rPr lang="en-US" dirty="0" smtClean="0">
                <a:solidFill>
                  <a:srgbClr val="133B9C"/>
                </a:solidFill>
                <a:latin typeface="Arial" pitchFamily="34" charset="0"/>
                <a:cs typeface="Arial" pitchFamily="34" charset="0"/>
              </a:rPr>
              <a:t>Is it possible a second exponential growth?</a:t>
            </a:r>
            <a:endParaRPr lang="en-GB" dirty="0">
              <a:solidFill>
                <a:srgbClr val="133B9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8" name="Segnaposto numero diapositiva 4"/>
          <p:cNvSpPr txBox="1">
            <a:spLocks/>
          </p:cNvSpPr>
          <p:nvPr/>
        </p:nvSpPr>
        <p:spPr>
          <a:xfrm>
            <a:off x="9076307" y="6381328"/>
            <a:ext cx="557213" cy="365125"/>
          </a:xfrm>
          <a:prstGeom prst="rect">
            <a:avLst/>
          </a:prstGeom>
        </p:spPr>
        <p:txBody>
          <a:bodyPr lIns="107287" tIns="53643" rIns="107287" bIns="53643"/>
          <a:lstStyle/>
          <a:p>
            <a:pPr algn="r" defTabSz="1072866" fontAlgn="auto">
              <a:spcBef>
                <a:spcPts val="0"/>
              </a:spcBef>
              <a:spcAft>
                <a:spcPts val="0"/>
              </a:spcAft>
              <a:defRPr/>
            </a:pPr>
            <a:fld id="{BE0B9A1A-85C1-4544-80DF-DF1ED4AB266B}" type="slidenum">
              <a:rPr lang="it-IT" sz="1400" smtClean="0">
                <a:solidFill>
                  <a:srgbClr val="A8A9AD"/>
                </a:solidFill>
                <a:latin typeface="+mn-lt"/>
              </a:rPr>
              <a:pPr algn="r" defTabSz="1072866" fontAlgn="auto">
                <a:spcBef>
                  <a:spcPts val="0"/>
                </a:spcBef>
                <a:spcAft>
                  <a:spcPts val="0"/>
                </a:spcAft>
                <a:defRPr/>
              </a:pPr>
              <a:t>65</a:t>
            </a:fld>
            <a:endParaRPr lang="it-IT" sz="1400" dirty="0">
              <a:solidFill>
                <a:srgbClr val="A8A9AD"/>
              </a:solidFill>
              <a:latin typeface="+mn-lt"/>
            </a:endParaRPr>
          </a:p>
        </p:txBody>
      </p:sp>
      <p:pic>
        <p:nvPicPr>
          <p:cNvPr id="45" name="Grafik 23"/>
          <p:cNvPicPr>
            <a:picLocks noChangeAspect="1" noChangeArrowheads="1"/>
          </p:cNvPicPr>
          <p:nvPr/>
        </p:nvPicPr>
        <p:blipFill rotWithShape="1">
          <a:blip r:embed="rId4" cstate="print"/>
          <a:srcRect l="3508" t="79203" r="10867" b="2441"/>
          <a:stretch/>
        </p:blipFill>
        <p:spPr bwMode="auto">
          <a:xfrm>
            <a:off x="672484" y="469414"/>
            <a:ext cx="5953627" cy="720266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24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24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testo 3"/>
          <p:cNvSpPr>
            <a:spLocks noGrp="1"/>
          </p:cNvSpPr>
          <p:nvPr>
            <p:ph type="body" sz="quarter" idx="11"/>
          </p:nvPr>
        </p:nvSpPr>
        <p:spPr>
          <a:xfrm>
            <a:off x="1409636" y="411001"/>
            <a:ext cx="6953700" cy="360000"/>
          </a:xfrm>
        </p:spPr>
        <p:txBody>
          <a:bodyPr/>
          <a:lstStyle/>
          <a:p>
            <a:r>
              <a:rPr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Hybrid plants</a:t>
            </a:r>
            <a:endParaRPr lang="en-GB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198313" y="6170389"/>
            <a:ext cx="6264696" cy="5760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ts val="28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4509A"/>
                </a:solidFill>
                <a:effectLst/>
                <a:uLnTx/>
                <a:uFillTx/>
                <a:latin typeface="+mn-lt"/>
                <a:ea typeface="Verdana" pitchFamily="34" charset="0"/>
                <a:cs typeface="Verdana" pitchFamily="34" charset="0"/>
              </a:rPr>
              <a:t>Stillwater Solar Geothermal Hybrid Project 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4622775" y="1106518"/>
            <a:ext cx="5248074" cy="2952328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4509A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World’s first solar/geothermal hybrid project combines the continuous generation capacity of the medium enthalpy geothermal binary cycle with the peak capacity of solar power thus allowing for synergies to be explored. 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4509A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Integrates 26 MW of solar photovoltaic capacity to EGPNA’s operating 33 MW Stillwater Geothermal Project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4509A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Consists of over 89,000 polycrystalline silicon PV panels built on 240 acres. It will generate enough energy to meet the needs of 16,000 American households. 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4509A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In 2012, this state-of-the art plant won EGPNA the Geothermal Energy Association Honor Award for Technology Advancement which recognizes companies that develop innovative or pioneering technology to further geothermal development.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 smtClean="0">
              <a:ln>
                <a:noFill/>
              </a:ln>
              <a:solidFill>
                <a:srgbClr val="24509A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 smtClean="0">
              <a:ln>
                <a:noFill/>
              </a:ln>
              <a:solidFill>
                <a:srgbClr val="24509A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 smtClean="0">
              <a:ln>
                <a:noFill/>
              </a:ln>
              <a:solidFill>
                <a:srgbClr val="24509A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 smtClean="0">
              <a:ln>
                <a:noFill/>
              </a:ln>
              <a:solidFill>
                <a:srgbClr val="24509A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8" name="Picture 4" descr="S:\Communications\2012\Photos\Solar and Geo 2012\solar2.bm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46946" y="806116"/>
            <a:ext cx="2016224" cy="19274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7"/>
          <p:cNvPicPr>
            <a:picLocks noChangeAspect="1" noChangeArrowheads="1"/>
          </p:cNvPicPr>
          <p:nvPr/>
        </p:nvPicPr>
        <p:blipFill>
          <a:blip r:embed="rId4" cstate="print"/>
          <a:srcRect l="28664" t="23479" r="55421" b="46638"/>
          <a:stretch>
            <a:fillRect/>
          </a:stretch>
        </p:blipFill>
        <p:spPr bwMode="auto">
          <a:xfrm>
            <a:off x="200472" y="2912624"/>
            <a:ext cx="4320480" cy="3173995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2" name="Titolo 2"/>
          <p:cNvSpPr>
            <a:spLocks noGrp="1"/>
          </p:cNvSpPr>
          <p:nvPr>
            <p:ph type="title"/>
          </p:nvPr>
        </p:nvSpPr>
        <p:spPr>
          <a:xfrm>
            <a:off x="1443952" y="110851"/>
            <a:ext cx="6953700" cy="360000"/>
          </a:xfrm>
        </p:spPr>
        <p:txBody>
          <a:bodyPr/>
          <a:lstStyle/>
          <a:p>
            <a:r>
              <a:rPr lang="en-US" dirty="0" smtClean="0">
                <a:solidFill>
                  <a:srgbClr val="133B9C"/>
                </a:solidFill>
                <a:latin typeface="Arial" pitchFamily="34" charset="0"/>
                <a:cs typeface="Arial" pitchFamily="34" charset="0"/>
              </a:rPr>
              <a:t>Is it possible a second exponential growth?</a:t>
            </a:r>
            <a:endParaRPr lang="en-GB" dirty="0">
              <a:solidFill>
                <a:srgbClr val="133B9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Segnaposto numero diapositiva 4"/>
          <p:cNvSpPr txBox="1">
            <a:spLocks/>
          </p:cNvSpPr>
          <p:nvPr/>
        </p:nvSpPr>
        <p:spPr>
          <a:xfrm>
            <a:off x="9076307" y="6381328"/>
            <a:ext cx="557213" cy="365125"/>
          </a:xfrm>
          <a:prstGeom prst="rect">
            <a:avLst/>
          </a:prstGeom>
        </p:spPr>
        <p:txBody>
          <a:bodyPr lIns="107287" tIns="53643" rIns="107287" bIns="53643"/>
          <a:lstStyle/>
          <a:p>
            <a:pPr algn="r" defTabSz="1072866" fontAlgn="auto">
              <a:spcBef>
                <a:spcPts val="0"/>
              </a:spcBef>
              <a:spcAft>
                <a:spcPts val="0"/>
              </a:spcAft>
              <a:defRPr/>
            </a:pPr>
            <a:fld id="{BE0B9A1A-85C1-4544-80DF-DF1ED4AB266B}" type="slidenum">
              <a:rPr lang="it-IT" sz="1400" smtClean="0">
                <a:solidFill>
                  <a:srgbClr val="A8A9AD"/>
                </a:solidFill>
                <a:latin typeface="+mn-lt"/>
              </a:rPr>
              <a:pPr algn="r" defTabSz="1072866" fontAlgn="auto">
                <a:spcBef>
                  <a:spcPts val="0"/>
                </a:spcBef>
                <a:spcAft>
                  <a:spcPts val="0"/>
                </a:spcAft>
                <a:defRPr/>
              </a:pPr>
              <a:t>66</a:t>
            </a:fld>
            <a:endParaRPr lang="it-IT" sz="1400" dirty="0">
              <a:solidFill>
                <a:srgbClr val="A8A9AD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testo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Hybrid plants</a:t>
            </a:r>
            <a:endParaRPr lang="en-GB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992560" y="6093296"/>
            <a:ext cx="6264696" cy="5760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ts val="28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4509A"/>
                </a:solidFill>
                <a:effectLst/>
                <a:uLnTx/>
                <a:uFillTx/>
                <a:latin typeface="+mn-lt"/>
                <a:ea typeface="Verdana" pitchFamily="34" charset="0"/>
                <a:cs typeface="Verdana" pitchFamily="34" charset="0"/>
              </a:rPr>
              <a:t>Stillwater Solar Geothermal Hybrid Project </a:t>
            </a:r>
          </a:p>
        </p:txBody>
      </p:sp>
      <p:pic>
        <p:nvPicPr>
          <p:cNvPr id="9" name="Immagine 8" descr="Solar Leaflet5_Pagina_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16496" y="1124744"/>
            <a:ext cx="9144000" cy="4876800"/>
          </a:xfrm>
          <a:prstGeom prst="rect">
            <a:avLst/>
          </a:prstGeom>
        </p:spPr>
      </p:pic>
      <p:sp>
        <p:nvSpPr>
          <p:cNvPr id="10" name="Titolo 2"/>
          <p:cNvSpPr>
            <a:spLocks noGrp="1"/>
          </p:cNvSpPr>
          <p:nvPr>
            <p:ph type="title"/>
          </p:nvPr>
        </p:nvSpPr>
        <p:spPr>
          <a:xfrm>
            <a:off x="1352600" y="332656"/>
            <a:ext cx="6953700" cy="360000"/>
          </a:xfrm>
        </p:spPr>
        <p:txBody>
          <a:bodyPr/>
          <a:lstStyle/>
          <a:p>
            <a:r>
              <a:rPr lang="en-US" dirty="0" smtClean="0">
                <a:solidFill>
                  <a:srgbClr val="133B9C"/>
                </a:solidFill>
                <a:latin typeface="Arial" pitchFamily="34" charset="0"/>
                <a:cs typeface="Arial" pitchFamily="34" charset="0"/>
              </a:rPr>
              <a:t>Is it possible a second exponential growth?</a:t>
            </a:r>
            <a:endParaRPr lang="en-GB" dirty="0">
              <a:solidFill>
                <a:srgbClr val="133B9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Segnaposto numero diapositiva 4"/>
          <p:cNvSpPr txBox="1">
            <a:spLocks/>
          </p:cNvSpPr>
          <p:nvPr/>
        </p:nvSpPr>
        <p:spPr>
          <a:xfrm>
            <a:off x="9076307" y="6381328"/>
            <a:ext cx="557213" cy="365125"/>
          </a:xfrm>
          <a:prstGeom prst="rect">
            <a:avLst/>
          </a:prstGeom>
        </p:spPr>
        <p:txBody>
          <a:bodyPr lIns="107287" tIns="53643" rIns="107287" bIns="53643"/>
          <a:lstStyle/>
          <a:p>
            <a:pPr algn="r" defTabSz="1072866" fontAlgn="auto">
              <a:spcBef>
                <a:spcPts val="0"/>
              </a:spcBef>
              <a:spcAft>
                <a:spcPts val="0"/>
              </a:spcAft>
              <a:defRPr/>
            </a:pPr>
            <a:fld id="{BE0B9A1A-85C1-4544-80DF-DF1ED4AB266B}" type="slidenum">
              <a:rPr lang="it-IT" sz="1400" smtClean="0">
                <a:solidFill>
                  <a:srgbClr val="A8A9AD"/>
                </a:solidFill>
                <a:latin typeface="+mn-lt"/>
              </a:rPr>
              <a:pPr algn="r" defTabSz="1072866" fontAlgn="auto">
                <a:spcBef>
                  <a:spcPts val="0"/>
                </a:spcBef>
                <a:spcAft>
                  <a:spcPts val="0"/>
                </a:spcAft>
                <a:defRPr/>
              </a:pPr>
              <a:t>67</a:t>
            </a:fld>
            <a:endParaRPr lang="it-IT" sz="1400" dirty="0">
              <a:solidFill>
                <a:srgbClr val="A8A9AD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C4A63-4422-4E48-BD42-7AA48B653B07}" type="slidenum">
              <a:rPr lang="it-IT" smtClean="0">
                <a:solidFill>
                  <a:srgbClr val="133B9C">
                    <a:tint val="75000"/>
                  </a:srgbClr>
                </a:solidFill>
              </a:rPr>
              <a:pPr/>
              <a:t>68</a:t>
            </a:fld>
            <a:endParaRPr lang="it-IT">
              <a:solidFill>
                <a:srgbClr val="133B9C">
                  <a:tint val="75000"/>
                </a:srgbClr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704528" y="6021288"/>
            <a:ext cx="6264696" cy="5760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ts val="28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4509A"/>
                </a:solidFill>
                <a:effectLst/>
                <a:uLnTx/>
                <a:uFillTx/>
                <a:latin typeface="+mn-lt"/>
                <a:ea typeface="Verdana" pitchFamily="34" charset="0"/>
                <a:cs typeface="Verdana" pitchFamily="34" charset="0"/>
              </a:rPr>
              <a:t>Stillwater Solar Geothermal Hybrid Project </a:t>
            </a:r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srgbClr val="24509A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2009 – began w/ nominal capacity 33.1 MW.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srgbClr val="24509A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2012 – 26 MW of photovoltaic capacity added.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srgbClr val="24509A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Production impaired during warm weather, because of dry cooling.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srgbClr val="24509A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Geothermal brine temperature lower than design, so power island underutilized.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srgbClr val="24509A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Integration with CSP designed to increase the power output.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24509A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13" name="Content Placeholder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615" y="1219200"/>
            <a:ext cx="8451585" cy="4754563"/>
          </a:xfrm>
          <a:prstGeom prst="rect">
            <a:avLst/>
          </a:prstGeom>
        </p:spPr>
      </p:pic>
      <p:pic>
        <p:nvPicPr>
          <p:cNvPr id="14" name="Picture 3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472" y="914400"/>
            <a:ext cx="9144000" cy="59436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9" name="Segnaposto numero diapositiva 4"/>
          <p:cNvSpPr txBox="1">
            <a:spLocks/>
          </p:cNvSpPr>
          <p:nvPr/>
        </p:nvSpPr>
        <p:spPr>
          <a:xfrm>
            <a:off x="9076307" y="6381328"/>
            <a:ext cx="557213" cy="365125"/>
          </a:xfrm>
          <a:prstGeom prst="rect">
            <a:avLst/>
          </a:prstGeom>
        </p:spPr>
        <p:txBody>
          <a:bodyPr lIns="107287" tIns="53643" rIns="107287" bIns="53643"/>
          <a:lstStyle/>
          <a:p>
            <a:pPr algn="r" defTabSz="1072866" fontAlgn="auto">
              <a:spcBef>
                <a:spcPts val="0"/>
              </a:spcBef>
              <a:spcAft>
                <a:spcPts val="0"/>
              </a:spcAft>
              <a:defRPr/>
            </a:pPr>
            <a:fld id="{BE0B9A1A-85C1-4544-80DF-DF1ED4AB266B}" type="slidenum">
              <a:rPr lang="it-IT" sz="1400" smtClean="0">
                <a:solidFill>
                  <a:srgbClr val="A8A9AD"/>
                </a:solidFill>
                <a:latin typeface="+mn-lt"/>
              </a:rPr>
              <a:pPr algn="r" defTabSz="1072866" fontAlgn="auto">
                <a:spcBef>
                  <a:spcPts val="0"/>
                </a:spcBef>
                <a:spcAft>
                  <a:spcPts val="0"/>
                </a:spcAft>
                <a:defRPr/>
              </a:pPr>
              <a:t>68</a:t>
            </a:fld>
            <a:endParaRPr lang="it-IT" sz="1400" dirty="0">
              <a:solidFill>
                <a:srgbClr val="A8A9AD"/>
              </a:solidFill>
              <a:latin typeface="+mn-lt"/>
            </a:endParaRPr>
          </a:p>
        </p:txBody>
      </p:sp>
      <p:sp>
        <p:nvSpPr>
          <p:cNvPr id="15" name="Segnaposto testo 3"/>
          <p:cNvSpPr>
            <a:spLocks noGrp="1"/>
          </p:cNvSpPr>
          <p:nvPr>
            <p:ph type="body" sz="quarter" idx="11"/>
          </p:nvPr>
        </p:nvSpPr>
        <p:spPr>
          <a:xfrm>
            <a:off x="1466400" y="692736"/>
            <a:ext cx="6953700" cy="360000"/>
          </a:xfrm>
        </p:spPr>
        <p:txBody>
          <a:bodyPr/>
          <a:lstStyle/>
          <a:p>
            <a:r>
              <a:rPr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Hybrid plants</a:t>
            </a:r>
            <a:endParaRPr lang="en-GB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Titolo 2"/>
          <p:cNvSpPr>
            <a:spLocks noGrp="1"/>
          </p:cNvSpPr>
          <p:nvPr>
            <p:ph type="title"/>
          </p:nvPr>
        </p:nvSpPr>
        <p:spPr>
          <a:xfrm>
            <a:off x="1352600" y="332656"/>
            <a:ext cx="6953700" cy="360000"/>
          </a:xfrm>
        </p:spPr>
        <p:txBody>
          <a:bodyPr/>
          <a:lstStyle/>
          <a:p>
            <a:r>
              <a:rPr lang="en-US" dirty="0" smtClean="0">
                <a:solidFill>
                  <a:srgbClr val="133B9C"/>
                </a:solidFill>
                <a:latin typeface="Arial" pitchFamily="34" charset="0"/>
                <a:cs typeface="Arial" pitchFamily="34" charset="0"/>
              </a:rPr>
              <a:t>Is it possible a second exponential growth?</a:t>
            </a:r>
            <a:endParaRPr lang="en-GB" dirty="0">
              <a:solidFill>
                <a:srgbClr val="133B9C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C4A63-4422-4E48-BD42-7AA48B653B07}" type="slidenum">
              <a:rPr lang="it-IT" smtClean="0">
                <a:solidFill>
                  <a:srgbClr val="133B9C">
                    <a:tint val="75000"/>
                  </a:srgbClr>
                </a:solidFill>
              </a:rPr>
              <a:pPr/>
              <a:t>6</a:t>
            </a:fld>
            <a:endParaRPr lang="it-IT">
              <a:solidFill>
                <a:srgbClr val="133B9C">
                  <a:tint val="75000"/>
                </a:srgbClr>
              </a:solidFill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clrChange>
              <a:clrFrom>
                <a:srgbClr val="FFF6DD"/>
              </a:clrFrom>
              <a:clrTo>
                <a:srgbClr val="FFF6DD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72480" y="260648"/>
            <a:ext cx="9273480" cy="10022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6897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2720752" y="6281936"/>
            <a:ext cx="6264696" cy="5760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ts val="28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4509A"/>
                </a:solidFill>
                <a:effectLst/>
                <a:uLnTx/>
                <a:uFillTx/>
                <a:latin typeface="+mn-lt"/>
                <a:ea typeface="Verdana" pitchFamily="34" charset="0"/>
                <a:cs typeface="Verdana" pitchFamily="34" charset="0"/>
              </a:rPr>
              <a:t>Stillwater Solar Geothermal Hybrid Project </a:t>
            </a:r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srgbClr val="24509A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2009 – began w/ nominal capacity 33.1 MW.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srgbClr val="24509A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2012 – 26 MW of photovoltaic capacity added.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srgbClr val="24509A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Production impaired during warm weather, because of dry cooling.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srgbClr val="24509A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Geothermal brine temperature lower than design, so power island underutilized.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srgbClr val="24509A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Integration with CSP designed to increase the power output.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24509A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5" name="Content Placeholder 2"/>
          <p:cNvSpPr txBox="1">
            <a:spLocks/>
          </p:cNvSpPr>
          <p:nvPr/>
        </p:nvSpPr>
        <p:spPr>
          <a:xfrm>
            <a:off x="488504" y="1600199"/>
            <a:ext cx="8229600" cy="4525963"/>
          </a:xfrm>
          <a:prstGeom prst="rect">
            <a:avLst/>
          </a:prstGeom>
          <a:solidFill>
            <a:schemeClr val="bg1"/>
          </a:solidFill>
        </p:spPr>
        <p:txBody>
          <a:bodyPr>
            <a:norm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4509A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17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24509A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MWth</a:t>
            </a: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rgbClr val="24509A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4509A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24,000 m</a:t>
            </a:r>
            <a:r>
              <a:rPr kumimoji="0" lang="en-US" sz="2800" b="0" i="0" u="none" strike="noStrike" kern="1200" cap="none" spc="0" normalizeH="0" baseline="30000" noProof="0" dirty="0" smtClean="0">
                <a:ln>
                  <a:noFill/>
                </a:ln>
                <a:solidFill>
                  <a:srgbClr val="24509A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 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4509A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of parabolic trough collectors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4509A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11 parallel loops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4509A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Heat Transfer Fluid (HTF) is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24509A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demineralized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4509A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water with a corrosion inhibitor added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4509A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Solar inlet temperature – 300°F/149°C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4509A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Solar outlet temperature - 390°F/ 199°C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24509A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2" name="Segnaposto testo 3"/>
          <p:cNvSpPr>
            <a:spLocks noGrp="1"/>
          </p:cNvSpPr>
          <p:nvPr>
            <p:ph type="body" sz="quarter" idx="11"/>
          </p:nvPr>
        </p:nvSpPr>
        <p:spPr>
          <a:xfrm>
            <a:off x="1466400" y="692736"/>
            <a:ext cx="6953700" cy="360000"/>
          </a:xfrm>
        </p:spPr>
        <p:txBody>
          <a:bodyPr/>
          <a:lstStyle/>
          <a:p>
            <a:r>
              <a:rPr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Hybrid plants</a:t>
            </a:r>
            <a:endParaRPr lang="en-GB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Titolo 2"/>
          <p:cNvSpPr>
            <a:spLocks noGrp="1"/>
          </p:cNvSpPr>
          <p:nvPr>
            <p:ph type="title"/>
          </p:nvPr>
        </p:nvSpPr>
        <p:spPr>
          <a:xfrm>
            <a:off x="1352600" y="332656"/>
            <a:ext cx="6953700" cy="360000"/>
          </a:xfrm>
        </p:spPr>
        <p:txBody>
          <a:bodyPr/>
          <a:lstStyle/>
          <a:p>
            <a:r>
              <a:rPr lang="en-US" dirty="0" smtClean="0">
                <a:solidFill>
                  <a:srgbClr val="133B9C"/>
                </a:solidFill>
                <a:latin typeface="Arial" pitchFamily="34" charset="0"/>
                <a:cs typeface="Arial" pitchFamily="34" charset="0"/>
              </a:rPr>
              <a:t>Is it possible a second exponential growth?</a:t>
            </a:r>
            <a:endParaRPr lang="en-GB" dirty="0">
              <a:solidFill>
                <a:srgbClr val="133B9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Segnaposto numero diapositiva 4"/>
          <p:cNvSpPr txBox="1">
            <a:spLocks/>
          </p:cNvSpPr>
          <p:nvPr/>
        </p:nvSpPr>
        <p:spPr>
          <a:xfrm>
            <a:off x="9076307" y="6381328"/>
            <a:ext cx="557213" cy="365125"/>
          </a:xfrm>
          <a:prstGeom prst="rect">
            <a:avLst/>
          </a:prstGeom>
        </p:spPr>
        <p:txBody>
          <a:bodyPr lIns="107287" tIns="53643" rIns="107287" bIns="53643"/>
          <a:lstStyle/>
          <a:p>
            <a:pPr algn="r" defTabSz="1072866" fontAlgn="auto">
              <a:spcBef>
                <a:spcPts val="0"/>
              </a:spcBef>
              <a:spcAft>
                <a:spcPts val="0"/>
              </a:spcAft>
              <a:defRPr/>
            </a:pPr>
            <a:fld id="{BE0B9A1A-85C1-4544-80DF-DF1ED4AB266B}" type="slidenum">
              <a:rPr lang="it-IT" sz="1400" smtClean="0">
                <a:solidFill>
                  <a:srgbClr val="A8A9AD"/>
                </a:solidFill>
                <a:latin typeface="+mn-lt"/>
              </a:rPr>
              <a:pPr algn="r" defTabSz="1072866" fontAlgn="auto">
                <a:spcBef>
                  <a:spcPts val="0"/>
                </a:spcBef>
                <a:spcAft>
                  <a:spcPts val="0"/>
                </a:spcAft>
                <a:defRPr/>
              </a:pPr>
              <a:t>69</a:t>
            </a:fld>
            <a:endParaRPr lang="it-IT" sz="1400" dirty="0">
              <a:solidFill>
                <a:srgbClr val="A8A9AD"/>
              </a:solidFill>
              <a:latin typeface="+mn-lt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3" cstate="print"/>
          <a:srcRect b="29541"/>
          <a:stretch/>
        </p:blipFill>
        <p:spPr bwMode="auto">
          <a:xfrm>
            <a:off x="548730" y="1090101"/>
            <a:ext cx="8352928" cy="47462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uppo 6"/>
          <p:cNvGrpSpPr/>
          <p:nvPr/>
        </p:nvGrpSpPr>
        <p:grpSpPr>
          <a:xfrm>
            <a:off x="200472" y="1052736"/>
            <a:ext cx="9240838" cy="5467350"/>
            <a:chOff x="631825" y="1143000"/>
            <a:chExt cx="9240838" cy="5467350"/>
          </a:xfrm>
        </p:grpSpPr>
        <p:sp>
          <p:nvSpPr>
            <p:cNvPr id="10" name="AutoShape 5"/>
            <p:cNvSpPr>
              <a:spLocks noChangeArrowheads="1"/>
            </p:cNvSpPr>
            <p:nvPr/>
          </p:nvSpPr>
          <p:spPr bwMode="auto">
            <a:xfrm rot="5400000">
              <a:off x="6254750" y="3270251"/>
              <a:ext cx="1235075" cy="990600"/>
            </a:xfrm>
            <a:custGeom>
              <a:avLst/>
              <a:gdLst>
                <a:gd name="G0" fmla="+- 5400 0 0"/>
                <a:gd name="G1" fmla="+- 21600 0 5400"/>
                <a:gd name="G2" fmla="*/ 5400 1 2"/>
                <a:gd name="G3" fmla="+- 21600 0 G2"/>
                <a:gd name="G4" fmla="+/ 5400 21600 2"/>
                <a:gd name="G5" fmla="+/ G1 0 2"/>
                <a:gd name="G6" fmla="*/ 21600 21600 5400"/>
                <a:gd name="G7" fmla="*/ G6 1 2"/>
                <a:gd name="G8" fmla="+- 21600 0 G7"/>
                <a:gd name="G9" fmla="*/ 21600 1 2"/>
                <a:gd name="G10" fmla="+- 5400 0 G9"/>
                <a:gd name="G11" fmla="?: G10 G8 0"/>
                <a:gd name="G12" fmla="?: G10 G7 21600"/>
                <a:gd name="T0" fmla="*/ 18900 w 21600"/>
                <a:gd name="T1" fmla="*/ 10800 h 21600"/>
                <a:gd name="T2" fmla="*/ 10800 w 21600"/>
                <a:gd name="T3" fmla="*/ 21600 h 21600"/>
                <a:gd name="T4" fmla="*/ 2700 w 21600"/>
                <a:gd name="T5" fmla="*/ 10800 h 21600"/>
                <a:gd name="T6" fmla="*/ 10800 w 21600"/>
                <a:gd name="T7" fmla="*/ 0 h 21600"/>
                <a:gd name="T8" fmla="*/ 4500 w 21600"/>
                <a:gd name="T9" fmla="*/ 4500 h 21600"/>
                <a:gd name="T10" fmla="*/ 17100 w 21600"/>
                <a:gd name="T11" fmla="*/ 171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close/>
                </a:path>
              </a:pathLst>
            </a:custGeom>
            <a:noFill/>
            <a:ln w="508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" name="Oval 6"/>
            <p:cNvSpPr>
              <a:spLocks noChangeArrowheads="1"/>
            </p:cNvSpPr>
            <p:nvPr/>
          </p:nvSpPr>
          <p:spPr bwMode="auto">
            <a:xfrm>
              <a:off x="7799388" y="3232150"/>
              <a:ext cx="1184275" cy="1079500"/>
            </a:xfrm>
            <a:prstGeom prst="ellips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2" name="Freeform 7"/>
            <p:cNvSpPr>
              <a:spLocks/>
            </p:cNvSpPr>
            <p:nvPr/>
          </p:nvSpPr>
          <p:spPr bwMode="auto">
            <a:xfrm>
              <a:off x="7997825" y="3590925"/>
              <a:ext cx="738188" cy="417513"/>
            </a:xfrm>
            <a:custGeom>
              <a:avLst/>
              <a:gdLst/>
              <a:ahLst/>
              <a:cxnLst>
                <a:cxn ang="0">
                  <a:pos x="0" y="224"/>
                </a:cxn>
                <a:cxn ang="0">
                  <a:pos x="192" y="32"/>
                </a:cxn>
                <a:cxn ang="0">
                  <a:pos x="432" y="416"/>
                </a:cxn>
                <a:cxn ang="0">
                  <a:pos x="624" y="224"/>
                </a:cxn>
              </a:cxnLst>
              <a:rect l="0" t="0" r="r" b="b"/>
              <a:pathLst>
                <a:path w="624" h="448">
                  <a:moveTo>
                    <a:pt x="0" y="224"/>
                  </a:moveTo>
                  <a:cubicBezTo>
                    <a:pt x="60" y="112"/>
                    <a:pt x="120" y="0"/>
                    <a:pt x="192" y="32"/>
                  </a:cubicBezTo>
                  <a:cubicBezTo>
                    <a:pt x="264" y="64"/>
                    <a:pt x="360" y="384"/>
                    <a:pt x="432" y="416"/>
                  </a:cubicBezTo>
                  <a:cubicBezTo>
                    <a:pt x="504" y="448"/>
                    <a:pt x="576" y="304"/>
                    <a:pt x="624" y="224"/>
                  </a:cubicBezTo>
                </a:path>
              </a:pathLst>
            </a:custGeom>
            <a:noFill/>
            <a:ln w="317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it-IT"/>
            </a:p>
          </p:txBody>
        </p:sp>
        <p:sp>
          <p:nvSpPr>
            <p:cNvPr id="13" name="Text Box 8"/>
            <p:cNvSpPr txBox="1">
              <a:spLocks noChangeArrowheads="1"/>
            </p:cNvSpPr>
            <p:nvPr/>
          </p:nvSpPr>
          <p:spPr bwMode="auto">
            <a:xfrm>
              <a:off x="5047555" y="1216025"/>
              <a:ext cx="2737545" cy="3200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 lIns="103629" tIns="51814" rIns="103629" bIns="51814">
              <a:spAutoFit/>
            </a:bodyPr>
            <a:lstStyle/>
            <a:p>
              <a:pPr algn="ctr" defTabSz="1036638" eaLnBrk="0" hangingPunct="0">
                <a:spcBef>
                  <a:spcPct val="50000"/>
                </a:spcBef>
                <a:buSzTx/>
                <a:buFontTx/>
                <a:buNone/>
              </a:pPr>
              <a:r>
                <a:rPr lang="it-IT" sz="1400" b="1" dirty="0" smtClean="0">
                  <a:solidFill>
                    <a:srgbClr val="FF7A00"/>
                  </a:solidFill>
                </a:rPr>
                <a:t>STEAM FROM THE WELLS</a:t>
              </a:r>
              <a:endParaRPr lang="it-IT" sz="1400" dirty="0">
                <a:solidFill>
                  <a:srgbClr val="FF7A00"/>
                </a:solidFill>
              </a:endParaRPr>
            </a:p>
          </p:txBody>
        </p:sp>
        <p:sp>
          <p:nvSpPr>
            <p:cNvPr id="14" name="Line 9"/>
            <p:cNvSpPr>
              <a:spLocks noChangeShapeType="1"/>
            </p:cNvSpPr>
            <p:nvPr/>
          </p:nvSpPr>
          <p:spPr bwMode="auto">
            <a:xfrm>
              <a:off x="3367088" y="2284413"/>
              <a:ext cx="2305050" cy="1587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it-IT"/>
            </a:p>
          </p:txBody>
        </p:sp>
        <p:sp>
          <p:nvSpPr>
            <p:cNvPr id="16" name="Line 10"/>
            <p:cNvSpPr>
              <a:spLocks noChangeShapeType="1"/>
            </p:cNvSpPr>
            <p:nvPr/>
          </p:nvSpPr>
          <p:spPr bwMode="auto">
            <a:xfrm>
              <a:off x="3367088" y="2284413"/>
              <a:ext cx="1587" cy="64770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it-IT"/>
            </a:p>
          </p:txBody>
        </p:sp>
        <p:sp>
          <p:nvSpPr>
            <p:cNvPr id="17" name="Rectangle 11"/>
            <p:cNvSpPr>
              <a:spLocks noChangeArrowheads="1"/>
            </p:cNvSpPr>
            <p:nvPr/>
          </p:nvSpPr>
          <p:spPr bwMode="auto">
            <a:xfrm>
              <a:off x="2646363" y="2940050"/>
              <a:ext cx="1512887" cy="1647825"/>
            </a:xfrm>
            <a:prstGeom prst="rect">
              <a:avLst/>
            </a:prstGeom>
            <a:noFill/>
            <a:ln w="50800">
              <a:solidFill>
                <a:srgbClr val="FF0000"/>
              </a:solidFill>
              <a:miter lim="800000"/>
              <a:headEnd/>
              <a:tailEnd/>
            </a:ln>
            <a:effectLst/>
          </p:spPr>
          <p:txBody>
            <a:bodyPr wrap="none" lIns="125135" tIns="62568" rIns="125135" bIns="62568" anchor="ctr"/>
            <a:lstStyle/>
            <a:p>
              <a:pPr algn="ctr">
                <a:spcBef>
                  <a:spcPct val="0"/>
                </a:spcBef>
                <a:buSzTx/>
                <a:buFontTx/>
                <a:buNone/>
              </a:pPr>
              <a:endParaRPr lang="it-IT" sz="2000">
                <a:latin typeface="Frutiger 45 Light" pitchFamily="2" charset="0"/>
              </a:endParaRPr>
            </a:p>
          </p:txBody>
        </p:sp>
        <p:sp>
          <p:nvSpPr>
            <p:cNvPr id="18" name="Text Box 12"/>
            <p:cNvSpPr txBox="1">
              <a:spLocks noChangeArrowheads="1"/>
            </p:cNvSpPr>
            <p:nvPr/>
          </p:nvSpPr>
          <p:spPr bwMode="auto">
            <a:xfrm>
              <a:off x="1366838" y="3478213"/>
              <a:ext cx="1296987" cy="317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103629" tIns="51814" rIns="103629" bIns="51814">
              <a:spAutoFit/>
            </a:bodyPr>
            <a:lstStyle/>
            <a:p>
              <a:pPr algn="ctr" defTabSz="1036638" eaLnBrk="0" hangingPunct="0">
                <a:spcBef>
                  <a:spcPct val="50000"/>
                </a:spcBef>
                <a:buSzTx/>
                <a:buFontTx/>
                <a:buNone/>
              </a:pPr>
              <a:r>
                <a:rPr lang="it-IT" sz="1400" b="1" dirty="0" smtClean="0">
                  <a:solidFill>
                    <a:srgbClr val="8AD100"/>
                  </a:solidFill>
                </a:rPr>
                <a:t>BIOMASS</a:t>
              </a:r>
              <a:endParaRPr lang="it-IT" sz="1400" b="1" dirty="0">
                <a:solidFill>
                  <a:srgbClr val="8AD1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endParaRPr>
            </a:p>
          </p:txBody>
        </p:sp>
        <p:sp>
          <p:nvSpPr>
            <p:cNvPr id="20" name="Rectangle 13"/>
            <p:cNvSpPr>
              <a:spLocks noChangeArrowheads="1"/>
            </p:cNvSpPr>
            <p:nvPr/>
          </p:nvSpPr>
          <p:spPr bwMode="auto">
            <a:xfrm>
              <a:off x="2740066" y="3568700"/>
              <a:ext cx="1276271" cy="400089"/>
            </a:xfrm>
            <a:prstGeom prst="rect">
              <a:avLst/>
            </a:prstGeom>
            <a:noFill/>
            <a:ln w="38100" algn="ctr">
              <a:noFill/>
              <a:miter lim="800000"/>
              <a:headEnd/>
              <a:tailEnd/>
            </a:ln>
            <a:effectLst>
              <a:prstShdw prst="shdw17" dist="17961" dir="2700000">
                <a:srgbClr val="EAEAEA">
                  <a:gamma/>
                  <a:shade val="60000"/>
                  <a:invGamma/>
                </a:srgbClr>
              </a:prstShdw>
            </a:effectLst>
          </p:spPr>
          <p:txBody>
            <a:bodyPr wrap="none" lIns="91420" tIns="45710" rIns="91420" bIns="45710">
              <a:spAutoFit/>
            </a:bodyPr>
            <a:lstStyle/>
            <a:p>
              <a:pPr algn="ctr" eaLnBrk="0" hangingPunct="0">
                <a:spcBef>
                  <a:spcPct val="50000"/>
                </a:spcBef>
                <a:buSzTx/>
                <a:buFontTx/>
                <a:buNone/>
              </a:pPr>
              <a:r>
                <a:rPr lang="it-IT" sz="2000" b="1" dirty="0" smtClean="0">
                  <a:solidFill>
                    <a:srgbClr val="FF0000"/>
                  </a:solidFill>
                </a:rPr>
                <a:t>BOILER</a:t>
              </a:r>
              <a:endParaRPr lang="it-IT" sz="2000" b="1" dirty="0">
                <a:solidFill>
                  <a:srgbClr val="FF0000"/>
                </a:solidFill>
              </a:endParaRPr>
            </a:p>
          </p:txBody>
        </p:sp>
        <p:sp>
          <p:nvSpPr>
            <p:cNvPr id="21" name="Line 14"/>
            <p:cNvSpPr>
              <a:spLocks noChangeShapeType="1"/>
            </p:cNvSpPr>
            <p:nvPr/>
          </p:nvSpPr>
          <p:spPr bwMode="auto">
            <a:xfrm flipH="1" flipV="1">
              <a:off x="5672138" y="1582738"/>
              <a:ext cx="3098800" cy="12700"/>
            </a:xfrm>
            <a:prstGeom prst="line">
              <a:avLst/>
            </a:prstGeom>
            <a:noFill/>
            <a:ln w="38100">
              <a:solidFill>
                <a:srgbClr val="FF7A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it-IT"/>
            </a:p>
          </p:txBody>
        </p:sp>
        <p:sp>
          <p:nvSpPr>
            <p:cNvPr id="22" name="Line 15"/>
            <p:cNvSpPr>
              <a:spLocks noChangeShapeType="1"/>
            </p:cNvSpPr>
            <p:nvPr/>
          </p:nvSpPr>
          <p:spPr bwMode="auto">
            <a:xfrm>
              <a:off x="3438525" y="4587875"/>
              <a:ext cx="1588" cy="576263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it-IT"/>
            </a:p>
          </p:txBody>
        </p:sp>
        <p:sp>
          <p:nvSpPr>
            <p:cNvPr id="23" name="Line 16"/>
            <p:cNvSpPr>
              <a:spLocks noChangeShapeType="1"/>
            </p:cNvSpPr>
            <p:nvPr/>
          </p:nvSpPr>
          <p:spPr bwMode="auto">
            <a:xfrm>
              <a:off x="3438525" y="5164138"/>
              <a:ext cx="2233613" cy="1587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it-IT"/>
            </a:p>
          </p:txBody>
        </p:sp>
        <p:sp>
          <p:nvSpPr>
            <p:cNvPr id="24" name="Line 17"/>
            <p:cNvSpPr>
              <a:spLocks noChangeShapeType="1"/>
            </p:cNvSpPr>
            <p:nvPr/>
          </p:nvSpPr>
          <p:spPr bwMode="auto">
            <a:xfrm flipH="1">
              <a:off x="5668963" y="1576388"/>
              <a:ext cx="3175" cy="4019550"/>
            </a:xfrm>
            <a:prstGeom prst="line">
              <a:avLst/>
            </a:prstGeom>
            <a:noFill/>
            <a:ln w="38100">
              <a:solidFill>
                <a:srgbClr val="FF7A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it-IT"/>
            </a:p>
          </p:txBody>
        </p:sp>
        <p:sp>
          <p:nvSpPr>
            <p:cNvPr id="25" name="Line 18"/>
            <p:cNvSpPr>
              <a:spLocks noChangeShapeType="1"/>
            </p:cNvSpPr>
            <p:nvPr/>
          </p:nvSpPr>
          <p:spPr bwMode="auto">
            <a:xfrm flipH="1">
              <a:off x="5670550" y="5595938"/>
              <a:ext cx="720725" cy="1587"/>
            </a:xfrm>
            <a:prstGeom prst="line">
              <a:avLst/>
            </a:prstGeom>
            <a:noFill/>
            <a:ln w="38100">
              <a:solidFill>
                <a:srgbClr val="FF7A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it-IT"/>
            </a:p>
          </p:txBody>
        </p:sp>
        <p:sp>
          <p:nvSpPr>
            <p:cNvPr id="26" name="Line 19"/>
            <p:cNvSpPr>
              <a:spLocks noChangeShapeType="1"/>
            </p:cNvSpPr>
            <p:nvPr/>
          </p:nvSpPr>
          <p:spPr bwMode="auto">
            <a:xfrm flipH="1" flipV="1">
              <a:off x="6391275" y="4084638"/>
              <a:ext cx="1588" cy="1524000"/>
            </a:xfrm>
            <a:prstGeom prst="line">
              <a:avLst/>
            </a:prstGeom>
            <a:noFill/>
            <a:ln w="38100">
              <a:solidFill>
                <a:srgbClr val="FF7A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it-IT"/>
            </a:p>
          </p:txBody>
        </p:sp>
        <p:sp>
          <p:nvSpPr>
            <p:cNvPr id="27" name="Rectangle 20"/>
            <p:cNvSpPr>
              <a:spLocks noChangeArrowheads="1"/>
            </p:cNvSpPr>
            <p:nvPr/>
          </p:nvSpPr>
          <p:spPr bwMode="auto">
            <a:xfrm>
              <a:off x="6392863" y="2638425"/>
              <a:ext cx="2447925" cy="396875"/>
            </a:xfrm>
            <a:prstGeom prst="rect">
              <a:avLst/>
            </a:prstGeom>
            <a:noFill/>
            <a:ln w="38100" algn="ctr">
              <a:noFill/>
              <a:miter lim="800000"/>
              <a:headEnd/>
              <a:tailEnd/>
            </a:ln>
            <a:effectLst>
              <a:prstShdw prst="shdw17" dist="17961" dir="2700000">
                <a:srgbClr val="EAEAEA">
                  <a:gamma/>
                  <a:shade val="60000"/>
                  <a:invGamma/>
                </a:srgbClr>
              </a:prstShdw>
            </a:effectLst>
          </p:spPr>
          <p:txBody>
            <a:bodyPr lIns="91420" tIns="45710" rIns="91420" bIns="45710">
              <a:spAutoFit/>
            </a:bodyPr>
            <a:lstStyle/>
            <a:p>
              <a:pPr algn="ctr" eaLnBrk="0" hangingPunct="0">
                <a:spcBef>
                  <a:spcPct val="50000"/>
                </a:spcBef>
                <a:buSzTx/>
                <a:buFontTx/>
                <a:buNone/>
              </a:pPr>
              <a:r>
                <a:rPr lang="it-IT" sz="2000" b="1" dirty="0" smtClean="0"/>
                <a:t>GEO PLANT</a:t>
              </a:r>
              <a:endParaRPr lang="it-IT" sz="2000" b="1" dirty="0"/>
            </a:p>
          </p:txBody>
        </p:sp>
        <p:sp>
          <p:nvSpPr>
            <p:cNvPr id="28" name="AutoShape 21"/>
            <p:cNvSpPr>
              <a:spLocks noChangeArrowheads="1"/>
            </p:cNvSpPr>
            <p:nvPr/>
          </p:nvSpPr>
          <p:spPr bwMode="auto">
            <a:xfrm>
              <a:off x="5527675" y="3508375"/>
              <a:ext cx="287338" cy="360363"/>
            </a:xfrm>
            <a:prstGeom prst="flowChartCollate">
              <a:avLst/>
            </a:prstGeom>
            <a:solidFill>
              <a:srgbClr val="FF7A00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29" name="AutoShape 22"/>
            <p:cNvSpPr>
              <a:spLocks noChangeArrowheads="1"/>
            </p:cNvSpPr>
            <p:nvPr/>
          </p:nvSpPr>
          <p:spPr bwMode="auto">
            <a:xfrm rot="5400000">
              <a:off x="5059363" y="2103437"/>
              <a:ext cx="287338" cy="360363"/>
            </a:xfrm>
            <a:prstGeom prst="flowChartCollate">
              <a:avLst/>
            </a:prstGeom>
            <a:solidFill>
              <a:srgbClr val="FF0000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30" name="AutoShape 23"/>
            <p:cNvSpPr>
              <a:spLocks noChangeArrowheads="1"/>
            </p:cNvSpPr>
            <p:nvPr/>
          </p:nvSpPr>
          <p:spPr bwMode="auto">
            <a:xfrm rot="5400000">
              <a:off x="5059363" y="4984750"/>
              <a:ext cx="287337" cy="360363"/>
            </a:xfrm>
            <a:prstGeom prst="flowChartCollate">
              <a:avLst/>
            </a:prstGeom>
            <a:solidFill>
              <a:srgbClr val="FF0000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31" name="Line 24"/>
            <p:cNvSpPr>
              <a:spLocks noChangeShapeType="1"/>
            </p:cNvSpPr>
            <p:nvPr/>
          </p:nvSpPr>
          <p:spPr bwMode="auto">
            <a:xfrm flipH="1">
              <a:off x="7399338" y="3795713"/>
              <a:ext cx="360362" cy="1587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it-IT"/>
            </a:p>
          </p:txBody>
        </p:sp>
        <p:sp>
          <p:nvSpPr>
            <p:cNvPr id="32" name="Line 25"/>
            <p:cNvSpPr>
              <a:spLocks noChangeShapeType="1"/>
            </p:cNvSpPr>
            <p:nvPr/>
          </p:nvSpPr>
          <p:spPr bwMode="auto">
            <a:xfrm flipV="1">
              <a:off x="8767763" y="2860675"/>
              <a:ext cx="504825" cy="503238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33" name="Line 26"/>
            <p:cNvSpPr>
              <a:spLocks noChangeShapeType="1"/>
            </p:cNvSpPr>
            <p:nvPr/>
          </p:nvSpPr>
          <p:spPr bwMode="auto">
            <a:xfrm flipV="1">
              <a:off x="8839200" y="2932113"/>
              <a:ext cx="504825" cy="503237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34" name="Line 27"/>
            <p:cNvSpPr>
              <a:spLocks noChangeShapeType="1"/>
            </p:cNvSpPr>
            <p:nvPr/>
          </p:nvSpPr>
          <p:spPr bwMode="auto">
            <a:xfrm flipV="1">
              <a:off x="8912225" y="3003550"/>
              <a:ext cx="504825" cy="503238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35" name="Line 28"/>
            <p:cNvSpPr>
              <a:spLocks noChangeShapeType="1"/>
            </p:cNvSpPr>
            <p:nvPr/>
          </p:nvSpPr>
          <p:spPr bwMode="auto">
            <a:xfrm>
              <a:off x="1439863" y="3795713"/>
              <a:ext cx="1154112" cy="1587"/>
            </a:xfrm>
            <a:prstGeom prst="line">
              <a:avLst/>
            </a:prstGeom>
            <a:noFill/>
            <a:ln w="38100">
              <a:solidFill>
                <a:srgbClr val="8AD1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it-IT"/>
            </a:p>
          </p:txBody>
        </p:sp>
        <p:pic>
          <p:nvPicPr>
            <p:cNvPr id="36" name="Picture 29" descr="10 MW O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04850" y="4167188"/>
              <a:ext cx="1882775" cy="2443162"/>
            </a:xfrm>
            <a:prstGeom prst="rect">
              <a:avLst/>
            </a:prstGeom>
            <a:noFill/>
          </p:spPr>
        </p:pic>
        <p:pic>
          <p:nvPicPr>
            <p:cNvPr id="37" name="Picture 30" descr="DSCN6189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31825" y="2030413"/>
              <a:ext cx="1825625" cy="1370012"/>
            </a:xfrm>
            <a:prstGeom prst="rect">
              <a:avLst/>
            </a:prstGeom>
            <a:noFill/>
          </p:spPr>
        </p:pic>
        <p:pic>
          <p:nvPicPr>
            <p:cNvPr id="38" name="Picture 31" descr="Pag3-vapordotto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7761288" y="1143000"/>
              <a:ext cx="2111375" cy="1368425"/>
            </a:xfrm>
            <a:prstGeom prst="rect">
              <a:avLst/>
            </a:prstGeom>
            <a:noFill/>
          </p:spPr>
        </p:pic>
        <p:pic>
          <p:nvPicPr>
            <p:cNvPr id="39" name="Picture 32"/>
            <p:cNvPicPr>
              <a:picLocks noChangeAspect="1" noChangeArrowheads="1"/>
            </p:cNvPicPr>
            <p:nvPr/>
          </p:nvPicPr>
          <p:blipFill>
            <a:blip r:embed="rId6" cstate="print">
              <a:lum bright="10000"/>
            </a:blip>
            <a:srcRect/>
            <a:stretch>
              <a:fillRect/>
            </a:stretch>
          </p:blipFill>
          <p:spPr bwMode="auto">
            <a:xfrm>
              <a:off x="6753225" y="4527550"/>
              <a:ext cx="2973388" cy="17097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pic>
        <p:nvPicPr>
          <p:cNvPr id="40" name="Immagine 39" descr="cornia2 area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44016" y="3501008"/>
            <a:ext cx="4752528" cy="3190983"/>
          </a:xfrm>
          <a:prstGeom prst="rect">
            <a:avLst/>
          </a:prstGeom>
        </p:spPr>
      </p:pic>
      <p:graphicFrame>
        <p:nvGraphicFramePr>
          <p:cNvPr id="41" name="Group 232"/>
          <p:cNvGraphicFramePr>
            <a:graphicFrameLocks/>
          </p:cNvGraphicFramePr>
          <p:nvPr/>
        </p:nvGraphicFramePr>
        <p:xfrm>
          <a:off x="0" y="1484784"/>
          <a:ext cx="5904656" cy="1553330"/>
        </p:xfrm>
        <a:graphic>
          <a:graphicData uri="http://schemas.openxmlformats.org/drawingml/2006/table">
            <a:tbl>
              <a:tblPr/>
              <a:tblGrid>
                <a:gridCol w="10801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1216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1216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6409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3610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828530">
                <a:tc>
                  <a:txBody>
                    <a:bodyPr/>
                    <a:lstStyle/>
                    <a:p>
                      <a:pPr marL="0" marR="0" lvl="0" indent="0" algn="ctr" defTabSz="103663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ヒラギノ角ゴ Pro W3" pitchFamily="1" charset="-128"/>
                          <a:cs typeface="Times New Roman" pitchFamily="18" charset="0"/>
                        </a:rPr>
                        <a:t>Site</a:t>
                      </a:r>
                      <a:endParaRPr kumimoji="0" lang="en-US" sz="1000" b="1" i="0" u="none" strike="noStrike" cap="none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ea typeface="ヒラギノ角ゴ Pro W3" pitchFamily="1" charset="-128"/>
                      </a:endParaRPr>
                    </a:p>
                  </a:txBody>
                  <a:tcPr marL="57600" marR="104400" marT="57600" marB="576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3663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noProof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ヒラギノ角ゴ Pro W3" pitchFamily="1" charset="-128"/>
                          <a:cs typeface="Times New Roman" pitchFamily="18" charset="0"/>
                        </a:rPr>
                        <a:t>Technology</a:t>
                      </a:r>
                      <a:endParaRPr kumimoji="0" lang="en-US" sz="1000" b="1" i="0" u="none" strike="noStrike" cap="none" normalizeH="0" baseline="0" noProof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ea typeface="ヒラギノ角ゴ Pro W3" pitchFamily="1" charset="-128"/>
                      </a:endParaRPr>
                    </a:p>
                  </a:txBody>
                  <a:tcPr marL="57600" marR="104400" marT="57600" marB="576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3663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noProof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ヒラギノ角ゴ Pro W3" pitchFamily="1" charset="-128"/>
                        </a:rPr>
                        <a:t>Biomass type</a:t>
                      </a:r>
                    </a:p>
                  </a:txBody>
                  <a:tcPr marL="57600" marR="104400" marT="57600" marB="576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3663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noProof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ヒラギノ角ゴ Pro W3" pitchFamily="1" charset="-128"/>
                        </a:rPr>
                        <a:t>Biomass need</a:t>
                      </a:r>
                    </a:p>
                    <a:p>
                      <a:pPr marL="0" marR="0" lvl="0" indent="0" algn="ctr" defTabSz="103663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noProof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ヒラギノ角ゴ Pro W3" pitchFamily="1" charset="-128"/>
                        </a:rPr>
                        <a:t>[kt/y]</a:t>
                      </a:r>
                    </a:p>
                  </a:txBody>
                  <a:tcPr marL="57600" marR="104400" marT="57600" marB="576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3663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ヒラギノ角ゴ Pro W3" pitchFamily="1" charset="-128"/>
                        </a:rPr>
                        <a:t>Capacity [MWe]</a:t>
                      </a:r>
                    </a:p>
                  </a:txBody>
                  <a:tcPr marL="57600" marR="104400" marT="57600" marB="576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11630">
                <a:tc>
                  <a:txBody>
                    <a:bodyPr/>
                    <a:lstStyle/>
                    <a:p>
                      <a:pPr marL="0" marR="0" lvl="0" indent="0" algn="ctr" defTabSz="103663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noProof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ヒラギノ角ゴ Pro W3" pitchFamily="1" charset="-128"/>
                          <a:cs typeface="Times New Roman" pitchFamily="18" charset="0"/>
                        </a:rPr>
                        <a:t>Cornia</a:t>
                      </a:r>
                      <a:r>
                        <a:rPr kumimoji="0" lang="en-US" sz="1000" b="1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ヒラギノ角ゴ Pro W3" pitchFamily="1" charset="-128"/>
                          <a:cs typeface="Times New Roman" pitchFamily="18" charset="0"/>
                        </a:rPr>
                        <a:t> 2</a:t>
                      </a:r>
                      <a:endParaRPr kumimoji="0" lang="en-US" sz="1000" b="1" i="0" u="none" strike="noStrike" cap="none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ea typeface="ヒラギノ角ゴ Pro W3" pitchFamily="1" charset="-128"/>
                      </a:endParaRPr>
                    </a:p>
                  </a:txBody>
                  <a:tcPr marL="57600" marR="104400" marT="57600" marB="576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3663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noProof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ヒラギノ角ゴ Pro W3" pitchFamily="1" charset="-128"/>
                          <a:cs typeface="Times New Roman" pitchFamily="18" charset="0"/>
                        </a:rPr>
                        <a:t>Geothermal steam</a:t>
                      </a:r>
                    </a:p>
                    <a:p>
                      <a:pPr marL="0" marR="0" lvl="0" indent="0" algn="l" defTabSz="103663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noProof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ヒラギノ角ゴ Pro W3" pitchFamily="1" charset="-128"/>
                          <a:cs typeface="Times New Roman" pitchFamily="18" charset="0"/>
                        </a:rPr>
                        <a:t>superheater with biomass firing by combustion grate</a:t>
                      </a:r>
                    </a:p>
                  </a:txBody>
                  <a:tcPr marL="57600" marR="104400" marT="57600" marB="576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3663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ヒラギノ角ゴ Pro W3" pitchFamily="1" charset="-128"/>
                        </a:rPr>
                        <a:t>Forest &amp; agricultural residues, power crops</a:t>
                      </a:r>
                    </a:p>
                  </a:txBody>
                  <a:tcPr marL="57600" marR="104400" marT="57600" marB="576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3663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noProof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ヒラギノ角ゴ Pro W3" pitchFamily="1" charset="-128"/>
                        </a:rPr>
                        <a:t>43</a:t>
                      </a:r>
                    </a:p>
                  </a:txBody>
                  <a:tcPr marL="57600" marR="104400" marT="57600" marB="576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3663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ヒラギノ角ゴ Pro W3" pitchFamily="1" charset="-128"/>
                        </a:rPr>
                        <a:t>4.8</a:t>
                      </a:r>
                    </a:p>
                  </a:txBody>
                  <a:tcPr marL="57600" marR="104400" marT="57600" marB="576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49" name="Segnaposto testo 3"/>
          <p:cNvSpPr>
            <a:spLocks noGrp="1"/>
          </p:cNvSpPr>
          <p:nvPr>
            <p:ph type="body" sz="quarter" idx="11"/>
          </p:nvPr>
        </p:nvSpPr>
        <p:spPr>
          <a:xfrm>
            <a:off x="1466400" y="692736"/>
            <a:ext cx="6953700" cy="360000"/>
          </a:xfrm>
        </p:spPr>
        <p:txBody>
          <a:bodyPr/>
          <a:lstStyle/>
          <a:p>
            <a:r>
              <a:rPr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Hybrid plants</a:t>
            </a:r>
            <a:endParaRPr lang="en-GB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0" name="Titolo 2"/>
          <p:cNvSpPr>
            <a:spLocks noGrp="1"/>
          </p:cNvSpPr>
          <p:nvPr>
            <p:ph type="title"/>
          </p:nvPr>
        </p:nvSpPr>
        <p:spPr>
          <a:xfrm>
            <a:off x="1352600" y="332656"/>
            <a:ext cx="6953700" cy="360000"/>
          </a:xfrm>
        </p:spPr>
        <p:txBody>
          <a:bodyPr/>
          <a:lstStyle/>
          <a:p>
            <a:r>
              <a:rPr lang="en-US" dirty="0" smtClean="0">
                <a:solidFill>
                  <a:srgbClr val="133B9C"/>
                </a:solidFill>
                <a:latin typeface="Arial" pitchFamily="34" charset="0"/>
                <a:cs typeface="Arial" pitchFamily="34" charset="0"/>
              </a:rPr>
              <a:t>Is it possible a second exponential growth?</a:t>
            </a:r>
            <a:endParaRPr lang="en-GB" dirty="0">
              <a:solidFill>
                <a:srgbClr val="133B9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1" name="Segnaposto numero diapositiva 4"/>
          <p:cNvSpPr txBox="1">
            <a:spLocks/>
          </p:cNvSpPr>
          <p:nvPr/>
        </p:nvSpPr>
        <p:spPr>
          <a:xfrm>
            <a:off x="9076307" y="6381328"/>
            <a:ext cx="557213" cy="365125"/>
          </a:xfrm>
          <a:prstGeom prst="rect">
            <a:avLst/>
          </a:prstGeom>
        </p:spPr>
        <p:txBody>
          <a:bodyPr lIns="107287" tIns="53643" rIns="107287" bIns="53643"/>
          <a:lstStyle/>
          <a:p>
            <a:pPr algn="r" defTabSz="1072866" fontAlgn="auto">
              <a:spcBef>
                <a:spcPts val="0"/>
              </a:spcBef>
              <a:spcAft>
                <a:spcPts val="0"/>
              </a:spcAft>
              <a:defRPr/>
            </a:pPr>
            <a:fld id="{BE0B9A1A-85C1-4544-80DF-DF1ED4AB266B}" type="slidenum">
              <a:rPr lang="it-IT" sz="1400" smtClean="0">
                <a:solidFill>
                  <a:srgbClr val="A8A9AD"/>
                </a:solidFill>
                <a:latin typeface="+mn-lt"/>
              </a:rPr>
              <a:pPr algn="r" defTabSz="1072866" fontAlgn="auto">
                <a:spcBef>
                  <a:spcPts val="0"/>
                </a:spcBef>
                <a:spcAft>
                  <a:spcPts val="0"/>
                </a:spcAft>
                <a:defRPr/>
              </a:pPr>
              <a:t>70</a:t>
            </a:fld>
            <a:endParaRPr lang="it-IT" sz="1400" dirty="0">
              <a:solidFill>
                <a:srgbClr val="A8A9AD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egnaposto testo 3"/>
          <p:cNvSpPr>
            <a:spLocks noGrp="1"/>
          </p:cNvSpPr>
          <p:nvPr>
            <p:ph type="body" sz="quarter" idx="11"/>
          </p:nvPr>
        </p:nvSpPr>
        <p:spPr>
          <a:xfrm>
            <a:off x="1466400" y="692736"/>
            <a:ext cx="6953700" cy="360000"/>
          </a:xfrm>
        </p:spPr>
        <p:txBody>
          <a:bodyPr/>
          <a:lstStyle/>
          <a:p>
            <a:r>
              <a:rPr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Cogeneration plants</a:t>
            </a:r>
            <a:endParaRPr lang="en-GB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 Box 11"/>
          <p:cNvSpPr txBox="1">
            <a:spLocks noChangeArrowheads="1"/>
          </p:cNvSpPr>
          <p:nvPr/>
        </p:nvSpPr>
        <p:spPr bwMode="auto">
          <a:xfrm>
            <a:off x="490538" y="4987925"/>
            <a:ext cx="7566025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IE">
                <a:solidFill>
                  <a:srgbClr val="565A5C"/>
                </a:solidFill>
                <a:sym typeface="Wingdings" pitchFamily="2" charset="2"/>
              </a:rPr>
              <a:t>  </a:t>
            </a:r>
            <a:r>
              <a:rPr lang="en-IE">
                <a:solidFill>
                  <a:srgbClr val="565A5C"/>
                </a:solidFill>
              </a:rPr>
              <a:t>According to heat demand the geothermal water mass flow is splitted</a:t>
            </a:r>
          </a:p>
        </p:txBody>
      </p:sp>
      <p:pic>
        <p:nvPicPr>
          <p:cNvPr id="11" name="Grafik 2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4587" y="1700808"/>
            <a:ext cx="6257925" cy="2524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11"/>
          <p:cNvSpPr txBox="1">
            <a:spLocks noChangeArrowheads="1"/>
          </p:cNvSpPr>
          <p:nvPr/>
        </p:nvSpPr>
        <p:spPr bwMode="auto">
          <a:xfrm>
            <a:off x="632520" y="5877272"/>
            <a:ext cx="756602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IE" dirty="0">
                <a:solidFill>
                  <a:srgbClr val="565A5C"/>
                </a:solidFill>
                <a:sym typeface="Wingdings" pitchFamily="2" charset="2"/>
              </a:rPr>
              <a:t>  </a:t>
            </a:r>
            <a:r>
              <a:rPr lang="en-IE" dirty="0" smtClean="0">
                <a:solidFill>
                  <a:srgbClr val="565A5C"/>
                </a:solidFill>
              </a:rPr>
              <a:t>District Heating system</a:t>
            </a:r>
            <a:endParaRPr lang="en-IE" dirty="0">
              <a:solidFill>
                <a:srgbClr val="565A5C"/>
              </a:solidFill>
            </a:endParaRPr>
          </a:p>
        </p:txBody>
      </p:sp>
      <p:sp>
        <p:nvSpPr>
          <p:cNvPr id="15" name="Titolo 2"/>
          <p:cNvSpPr>
            <a:spLocks noGrp="1"/>
          </p:cNvSpPr>
          <p:nvPr>
            <p:ph type="title"/>
          </p:nvPr>
        </p:nvSpPr>
        <p:spPr>
          <a:xfrm>
            <a:off x="1352600" y="332656"/>
            <a:ext cx="6953700" cy="360000"/>
          </a:xfrm>
        </p:spPr>
        <p:txBody>
          <a:bodyPr/>
          <a:lstStyle/>
          <a:p>
            <a:r>
              <a:rPr lang="en-US" dirty="0" smtClean="0">
                <a:solidFill>
                  <a:srgbClr val="133B9C"/>
                </a:solidFill>
                <a:latin typeface="Arial" pitchFamily="34" charset="0"/>
                <a:cs typeface="Arial" pitchFamily="34" charset="0"/>
              </a:rPr>
              <a:t>Is it possible a second exponential growth?</a:t>
            </a:r>
            <a:endParaRPr lang="en-GB" dirty="0">
              <a:solidFill>
                <a:srgbClr val="133B9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Segnaposto numero diapositiva 4"/>
          <p:cNvSpPr txBox="1">
            <a:spLocks/>
          </p:cNvSpPr>
          <p:nvPr/>
        </p:nvSpPr>
        <p:spPr>
          <a:xfrm>
            <a:off x="9076307" y="6381328"/>
            <a:ext cx="557213" cy="365125"/>
          </a:xfrm>
          <a:prstGeom prst="rect">
            <a:avLst/>
          </a:prstGeom>
        </p:spPr>
        <p:txBody>
          <a:bodyPr lIns="107287" tIns="53643" rIns="107287" bIns="53643"/>
          <a:lstStyle/>
          <a:p>
            <a:pPr algn="r" defTabSz="1072866" fontAlgn="auto">
              <a:spcBef>
                <a:spcPts val="0"/>
              </a:spcBef>
              <a:spcAft>
                <a:spcPts val="0"/>
              </a:spcAft>
              <a:defRPr/>
            </a:pPr>
            <a:fld id="{BE0B9A1A-85C1-4544-80DF-DF1ED4AB266B}" type="slidenum">
              <a:rPr lang="it-IT" sz="1400" smtClean="0">
                <a:solidFill>
                  <a:srgbClr val="A8A9AD"/>
                </a:solidFill>
                <a:latin typeface="+mn-lt"/>
              </a:rPr>
              <a:pPr algn="r" defTabSz="1072866" fontAlgn="auto">
                <a:spcBef>
                  <a:spcPts val="0"/>
                </a:spcBef>
                <a:spcAft>
                  <a:spcPts val="0"/>
                </a:spcAft>
                <a:defRPr/>
              </a:pPr>
              <a:t>71</a:t>
            </a:fld>
            <a:endParaRPr lang="it-IT" sz="1400" dirty="0">
              <a:solidFill>
                <a:srgbClr val="A8A9AD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C4A63-4422-4E48-BD42-7AA48B653B07}" type="slidenum">
              <a:rPr lang="it-IT" smtClean="0">
                <a:solidFill>
                  <a:srgbClr val="133B9C">
                    <a:tint val="75000"/>
                  </a:srgbClr>
                </a:solidFill>
              </a:rPr>
              <a:pPr/>
              <a:t>72</a:t>
            </a:fld>
            <a:endParaRPr lang="it-IT">
              <a:solidFill>
                <a:srgbClr val="133B9C">
                  <a:tint val="75000"/>
                </a:srgbClr>
              </a:solidFill>
            </a:endParaRPr>
          </a:p>
        </p:txBody>
      </p:sp>
      <p:pic>
        <p:nvPicPr>
          <p:cNvPr id="3" name="Picture 3" descr="columbia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0472" y="548680"/>
            <a:ext cx="9806748" cy="518457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06835857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egnaposto testo 3"/>
          <p:cNvSpPr>
            <a:spLocks noGrp="1"/>
          </p:cNvSpPr>
          <p:nvPr>
            <p:ph type="body" sz="quarter" idx="11"/>
          </p:nvPr>
        </p:nvSpPr>
        <p:spPr>
          <a:xfrm>
            <a:off x="1466400" y="692736"/>
            <a:ext cx="6953700" cy="360000"/>
          </a:xfrm>
        </p:spPr>
        <p:txBody>
          <a:bodyPr/>
          <a:lstStyle/>
          <a:p>
            <a:r>
              <a:rPr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Cogeneration plants</a:t>
            </a:r>
            <a:endParaRPr lang="en-GB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 Box 11"/>
          <p:cNvSpPr txBox="1">
            <a:spLocks noChangeArrowheads="1"/>
          </p:cNvSpPr>
          <p:nvPr/>
        </p:nvSpPr>
        <p:spPr bwMode="auto">
          <a:xfrm>
            <a:off x="488504" y="6237312"/>
            <a:ext cx="756602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IE" dirty="0">
                <a:solidFill>
                  <a:srgbClr val="565A5C"/>
                </a:solidFill>
                <a:sym typeface="Wingdings" pitchFamily="2" charset="2"/>
              </a:rPr>
              <a:t>  </a:t>
            </a:r>
            <a:r>
              <a:rPr lang="en-IE" dirty="0" smtClean="0">
                <a:solidFill>
                  <a:srgbClr val="565A5C"/>
                </a:solidFill>
              </a:rPr>
              <a:t>Cascade Utilizations</a:t>
            </a:r>
            <a:endParaRPr lang="en-IE" dirty="0">
              <a:solidFill>
                <a:srgbClr val="565A5C"/>
              </a:solidFill>
            </a:endParaRPr>
          </a:p>
        </p:txBody>
      </p:sp>
      <p:pic>
        <p:nvPicPr>
          <p:cNvPr id="6861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66400" y="1052736"/>
            <a:ext cx="7115175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Titolo 2"/>
          <p:cNvSpPr>
            <a:spLocks noGrp="1"/>
          </p:cNvSpPr>
          <p:nvPr>
            <p:ph type="title"/>
          </p:nvPr>
        </p:nvSpPr>
        <p:spPr>
          <a:xfrm>
            <a:off x="1352600" y="332656"/>
            <a:ext cx="6953700" cy="360000"/>
          </a:xfrm>
        </p:spPr>
        <p:txBody>
          <a:bodyPr/>
          <a:lstStyle/>
          <a:p>
            <a:r>
              <a:rPr lang="en-US" dirty="0" smtClean="0">
                <a:solidFill>
                  <a:srgbClr val="133B9C"/>
                </a:solidFill>
                <a:latin typeface="Arial" pitchFamily="34" charset="0"/>
                <a:cs typeface="Arial" pitchFamily="34" charset="0"/>
              </a:rPr>
              <a:t>Is it possible a second exponential growth?</a:t>
            </a:r>
            <a:endParaRPr lang="en-GB" dirty="0">
              <a:solidFill>
                <a:srgbClr val="133B9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Segnaposto numero diapositiva 4"/>
          <p:cNvSpPr txBox="1">
            <a:spLocks/>
          </p:cNvSpPr>
          <p:nvPr/>
        </p:nvSpPr>
        <p:spPr>
          <a:xfrm>
            <a:off x="9076307" y="6381328"/>
            <a:ext cx="557213" cy="365125"/>
          </a:xfrm>
          <a:prstGeom prst="rect">
            <a:avLst/>
          </a:prstGeom>
        </p:spPr>
        <p:txBody>
          <a:bodyPr lIns="107287" tIns="53643" rIns="107287" bIns="53643"/>
          <a:lstStyle/>
          <a:p>
            <a:pPr algn="r" defTabSz="1072866" fontAlgn="auto">
              <a:spcBef>
                <a:spcPts val="0"/>
              </a:spcBef>
              <a:spcAft>
                <a:spcPts val="0"/>
              </a:spcAft>
              <a:defRPr/>
            </a:pPr>
            <a:fld id="{BE0B9A1A-85C1-4544-80DF-DF1ED4AB266B}" type="slidenum">
              <a:rPr lang="it-IT" sz="1400" smtClean="0">
                <a:solidFill>
                  <a:srgbClr val="A8A9AD"/>
                </a:solidFill>
                <a:latin typeface="+mn-lt"/>
              </a:rPr>
              <a:pPr algn="r" defTabSz="1072866" fontAlgn="auto">
                <a:spcBef>
                  <a:spcPts val="0"/>
                </a:spcBef>
                <a:spcAft>
                  <a:spcPts val="0"/>
                </a:spcAft>
                <a:defRPr/>
              </a:pPr>
              <a:t>73</a:t>
            </a:fld>
            <a:endParaRPr lang="it-IT" sz="1400" dirty="0">
              <a:solidFill>
                <a:srgbClr val="A8A9AD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egnaposto testo 3"/>
          <p:cNvSpPr>
            <a:spLocks noGrp="1"/>
          </p:cNvSpPr>
          <p:nvPr>
            <p:ph type="body" sz="quarter" idx="11"/>
          </p:nvPr>
        </p:nvSpPr>
        <p:spPr>
          <a:xfrm>
            <a:off x="1466400" y="692736"/>
            <a:ext cx="6953700" cy="360000"/>
          </a:xfrm>
        </p:spPr>
        <p:txBody>
          <a:bodyPr/>
          <a:lstStyle/>
          <a:p>
            <a:r>
              <a:rPr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Cogeneration plants</a:t>
            </a:r>
            <a:endParaRPr lang="en-GB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AutoShape 13"/>
          <p:cNvSpPr>
            <a:spLocks noChangeArrowheads="1"/>
          </p:cNvSpPr>
          <p:nvPr/>
        </p:nvSpPr>
        <p:spPr bwMode="auto">
          <a:xfrm>
            <a:off x="7401272" y="980728"/>
            <a:ext cx="1244600" cy="1244600"/>
          </a:xfrm>
          <a:prstGeom prst="cloudCallout">
            <a:avLst>
              <a:gd name="adj1" fmla="val -32889"/>
              <a:gd name="adj2" fmla="val 41806"/>
            </a:avLst>
          </a:prstGeom>
          <a:solidFill>
            <a:schemeClr val="bg1">
              <a:alpha val="50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103629" tIns="51814" rIns="103629" bIns="51814" anchor="ctr"/>
          <a:lstStyle/>
          <a:p>
            <a:pPr defTabSz="1036638">
              <a:lnSpc>
                <a:spcPct val="100000"/>
              </a:lnSpc>
              <a:buClrTx/>
              <a:buSzTx/>
              <a:buFontTx/>
              <a:buNone/>
            </a:pPr>
            <a:endParaRPr lang="en-GB" sz="2700">
              <a:solidFill>
                <a:schemeClr val="bg1"/>
              </a:solidFill>
              <a:latin typeface="Univers 45 Light" pitchFamily="34" charset="0"/>
            </a:endParaRPr>
          </a:p>
        </p:txBody>
      </p:sp>
      <p:sp>
        <p:nvSpPr>
          <p:cNvPr id="12" name="Text Box 15"/>
          <p:cNvSpPr txBox="1">
            <a:spLocks noChangeArrowheads="1"/>
          </p:cNvSpPr>
          <p:nvPr/>
        </p:nvSpPr>
        <p:spPr bwMode="auto">
          <a:xfrm>
            <a:off x="39688" y="1938338"/>
            <a:ext cx="1773813" cy="3816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103629" tIns="51814" rIns="103629" bIns="51814">
            <a:spAutoFit/>
          </a:bodyPr>
          <a:lstStyle/>
          <a:p>
            <a:pPr defTabSz="1036638">
              <a:lnSpc>
                <a:spcPct val="100000"/>
              </a:lnSpc>
              <a:buClrTx/>
              <a:buSzTx/>
              <a:buFontTx/>
              <a:buNone/>
            </a:pPr>
            <a:r>
              <a:rPr lang="en-GB" sz="1800" dirty="0" smtClean="0">
                <a:solidFill>
                  <a:schemeClr val="tx1"/>
                </a:solidFill>
                <a:latin typeface="Arial" pitchFamily="34" charset="0"/>
              </a:rPr>
              <a:t>Production well</a:t>
            </a:r>
            <a:endParaRPr lang="en-GB" sz="1800" dirty="0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13" name="Text Box 16"/>
          <p:cNvSpPr txBox="1">
            <a:spLocks noChangeArrowheads="1"/>
          </p:cNvSpPr>
          <p:nvPr/>
        </p:nvSpPr>
        <p:spPr bwMode="auto">
          <a:xfrm>
            <a:off x="8107362" y="2564904"/>
            <a:ext cx="1454816" cy="3200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103629" tIns="51814" rIns="103629" bIns="51814">
            <a:spAutoFit/>
          </a:bodyPr>
          <a:lstStyle/>
          <a:p>
            <a:pPr defTabSz="1036638">
              <a:lnSpc>
                <a:spcPct val="100000"/>
              </a:lnSpc>
              <a:buClrTx/>
              <a:buSzTx/>
              <a:buFontTx/>
              <a:buNone/>
            </a:pPr>
            <a:r>
              <a:rPr lang="en-GB" sz="1400" dirty="0" smtClean="0">
                <a:solidFill>
                  <a:schemeClr val="tx1"/>
                </a:solidFill>
                <a:latin typeface="Arial" pitchFamily="34" charset="0"/>
              </a:rPr>
              <a:t>Reinjection well</a:t>
            </a:r>
            <a:endParaRPr lang="en-GB" sz="1400" dirty="0">
              <a:solidFill>
                <a:schemeClr val="tx1"/>
              </a:solidFill>
              <a:latin typeface="Arial" pitchFamily="34" charset="0"/>
            </a:endParaRPr>
          </a:p>
        </p:txBody>
      </p:sp>
      <p:grpSp>
        <p:nvGrpSpPr>
          <p:cNvPr id="14" name="Group 17"/>
          <p:cNvGrpSpPr>
            <a:grpSpLocks/>
          </p:cNvGrpSpPr>
          <p:nvPr/>
        </p:nvGrpSpPr>
        <p:grpSpPr bwMode="auto">
          <a:xfrm>
            <a:off x="338138" y="3762375"/>
            <a:ext cx="482600" cy="415925"/>
            <a:chOff x="2352" y="1728"/>
            <a:chExt cx="1056" cy="1056"/>
          </a:xfrm>
        </p:grpSpPr>
        <p:sp>
          <p:nvSpPr>
            <p:cNvPr id="15" name="Rectangle 18"/>
            <p:cNvSpPr>
              <a:spLocks noChangeArrowheads="1"/>
            </p:cNvSpPr>
            <p:nvPr/>
          </p:nvSpPr>
          <p:spPr bwMode="auto">
            <a:xfrm>
              <a:off x="3024" y="2520"/>
              <a:ext cx="336" cy="48"/>
            </a:xfrm>
            <a:prstGeom prst="rect">
              <a:avLst/>
            </a:prstGeom>
            <a:solidFill>
              <a:srgbClr val="80808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6" name="Freeform 19"/>
            <p:cNvSpPr>
              <a:spLocks/>
            </p:cNvSpPr>
            <p:nvPr/>
          </p:nvSpPr>
          <p:spPr bwMode="auto">
            <a:xfrm>
              <a:off x="2352" y="1728"/>
              <a:ext cx="996" cy="774"/>
            </a:xfrm>
            <a:custGeom>
              <a:avLst/>
              <a:gdLst/>
              <a:ahLst/>
              <a:cxnLst>
                <a:cxn ang="0">
                  <a:pos x="354" y="0"/>
                </a:cxn>
                <a:cxn ang="0">
                  <a:pos x="696" y="0"/>
                </a:cxn>
                <a:cxn ang="0">
                  <a:pos x="702" y="198"/>
                </a:cxn>
                <a:cxn ang="0">
                  <a:pos x="786" y="132"/>
                </a:cxn>
                <a:cxn ang="0">
                  <a:pos x="912" y="78"/>
                </a:cxn>
                <a:cxn ang="0">
                  <a:pos x="996" y="252"/>
                </a:cxn>
                <a:cxn ang="0">
                  <a:pos x="864" y="342"/>
                </a:cxn>
                <a:cxn ang="0">
                  <a:pos x="702" y="528"/>
                </a:cxn>
                <a:cxn ang="0">
                  <a:pos x="702" y="768"/>
                </a:cxn>
                <a:cxn ang="0">
                  <a:pos x="354" y="774"/>
                </a:cxn>
                <a:cxn ang="0">
                  <a:pos x="348" y="522"/>
                </a:cxn>
                <a:cxn ang="0">
                  <a:pos x="174" y="336"/>
                </a:cxn>
                <a:cxn ang="0">
                  <a:pos x="0" y="222"/>
                </a:cxn>
                <a:cxn ang="0">
                  <a:pos x="90" y="66"/>
                </a:cxn>
                <a:cxn ang="0">
                  <a:pos x="234" y="132"/>
                </a:cxn>
                <a:cxn ang="0">
                  <a:pos x="354" y="198"/>
                </a:cxn>
                <a:cxn ang="0">
                  <a:pos x="354" y="0"/>
                </a:cxn>
              </a:cxnLst>
              <a:rect l="0" t="0" r="r" b="b"/>
              <a:pathLst>
                <a:path w="996" h="774">
                  <a:moveTo>
                    <a:pt x="354" y="0"/>
                  </a:moveTo>
                  <a:lnTo>
                    <a:pt x="696" y="0"/>
                  </a:lnTo>
                  <a:lnTo>
                    <a:pt x="702" y="198"/>
                  </a:lnTo>
                  <a:cubicBezTo>
                    <a:pt x="717" y="220"/>
                    <a:pt x="751" y="152"/>
                    <a:pt x="786" y="132"/>
                  </a:cubicBezTo>
                  <a:cubicBezTo>
                    <a:pt x="821" y="112"/>
                    <a:pt x="877" y="58"/>
                    <a:pt x="912" y="78"/>
                  </a:cubicBezTo>
                  <a:lnTo>
                    <a:pt x="996" y="252"/>
                  </a:lnTo>
                  <a:cubicBezTo>
                    <a:pt x="988" y="296"/>
                    <a:pt x="913" y="296"/>
                    <a:pt x="864" y="342"/>
                  </a:cubicBezTo>
                  <a:cubicBezTo>
                    <a:pt x="815" y="388"/>
                    <a:pt x="729" y="457"/>
                    <a:pt x="702" y="528"/>
                  </a:cubicBezTo>
                  <a:lnTo>
                    <a:pt x="702" y="768"/>
                  </a:lnTo>
                  <a:lnTo>
                    <a:pt x="354" y="774"/>
                  </a:lnTo>
                  <a:lnTo>
                    <a:pt x="348" y="522"/>
                  </a:lnTo>
                  <a:cubicBezTo>
                    <a:pt x="318" y="449"/>
                    <a:pt x="232" y="386"/>
                    <a:pt x="174" y="336"/>
                  </a:cubicBezTo>
                  <a:cubicBezTo>
                    <a:pt x="116" y="286"/>
                    <a:pt x="14" y="267"/>
                    <a:pt x="0" y="222"/>
                  </a:cubicBezTo>
                  <a:lnTo>
                    <a:pt x="90" y="66"/>
                  </a:lnTo>
                  <a:cubicBezTo>
                    <a:pt x="129" y="51"/>
                    <a:pt x="190" y="110"/>
                    <a:pt x="234" y="132"/>
                  </a:cubicBezTo>
                  <a:cubicBezTo>
                    <a:pt x="278" y="154"/>
                    <a:pt x="334" y="220"/>
                    <a:pt x="354" y="198"/>
                  </a:cubicBezTo>
                  <a:lnTo>
                    <a:pt x="354" y="0"/>
                  </a:lnTo>
                  <a:close/>
                </a:path>
              </a:pathLst>
            </a:custGeom>
            <a:solidFill>
              <a:srgbClr val="808080"/>
            </a:solidFill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7" name="Oval 20"/>
            <p:cNvSpPr>
              <a:spLocks noChangeArrowheads="1"/>
            </p:cNvSpPr>
            <p:nvPr/>
          </p:nvSpPr>
          <p:spPr bwMode="auto">
            <a:xfrm>
              <a:off x="2592" y="2400"/>
              <a:ext cx="576" cy="288"/>
            </a:xfrm>
            <a:prstGeom prst="ellipse">
              <a:avLst/>
            </a:prstGeom>
            <a:solidFill>
              <a:srgbClr val="80808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8" name="Rectangle 21"/>
            <p:cNvSpPr>
              <a:spLocks noChangeArrowheads="1"/>
            </p:cNvSpPr>
            <p:nvPr/>
          </p:nvSpPr>
          <p:spPr bwMode="auto">
            <a:xfrm>
              <a:off x="2592" y="2352"/>
              <a:ext cx="576" cy="96"/>
            </a:xfrm>
            <a:prstGeom prst="rect">
              <a:avLst/>
            </a:prstGeom>
            <a:solidFill>
              <a:srgbClr val="80808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9" name="Rectangle 22"/>
            <p:cNvSpPr>
              <a:spLocks noChangeArrowheads="1"/>
            </p:cNvSpPr>
            <p:nvPr/>
          </p:nvSpPr>
          <p:spPr bwMode="auto">
            <a:xfrm>
              <a:off x="2592" y="2640"/>
              <a:ext cx="576" cy="96"/>
            </a:xfrm>
            <a:prstGeom prst="rect">
              <a:avLst/>
            </a:prstGeom>
            <a:solidFill>
              <a:srgbClr val="80808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20" name="Oval 23"/>
            <p:cNvSpPr>
              <a:spLocks noChangeArrowheads="1"/>
            </p:cNvSpPr>
            <p:nvPr/>
          </p:nvSpPr>
          <p:spPr bwMode="auto">
            <a:xfrm>
              <a:off x="3312" y="2304"/>
              <a:ext cx="96" cy="480"/>
            </a:xfrm>
            <a:prstGeom prst="ellipse">
              <a:avLst/>
            </a:prstGeom>
            <a:solidFill>
              <a:srgbClr val="80808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it-IT"/>
            </a:p>
          </p:txBody>
        </p:sp>
      </p:grpSp>
      <p:grpSp>
        <p:nvGrpSpPr>
          <p:cNvPr id="21" name="Group 24"/>
          <p:cNvGrpSpPr>
            <a:grpSpLocks/>
          </p:cNvGrpSpPr>
          <p:nvPr/>
        </p:nvGrpSpPr>
        <p:grpSpPr bwMode="auto">
          <a:xfrm>
            <a:off x="996950" y="3762375"/>
            <a:ext cx="481013" cy="415925"/>
            <a:chOff x="2352" y="1728"/>
            <a:chExt cx="1056" cy="1056"/>
          </a:xfrm>
        </p:grpSpPr>
        <p:sp>
          <p:nvSpPr>
            <p:cNvPr id="22" name="Rectangle 25"/>
            <p:cNvSpPr>
              <a:spLocks noChangeArrowheads="1"/>
            </p:cNvSpPr>
            <p:nvPr/>
          </p:nvSpPr>
          <p:spPr bwMode="auto">
            <a:xfrm>
              <a:off x="3024" y="2520"/>
              <a:ext cx="336" cy="48"/>
            </a:xfrm>
            <a:prstGeom prst="rect">
              <a:avLst/>
            </a:prstGeom>
            <a:solidFill>
              <a:srgbClr val="80808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23" name="Freeform 26"/>
            <p:cNvSpPr>
              <a:spLocks/>
            </p:cNvSpPr>
            <p:nvPr/>
          </p:nvSpPr>
          <p:spPr bwMode="auto">
            <a:xfrm>
              <a:off x="2352" y="1728"/>
              <a:ext cx="996" cy="774"/>
            </a:xfrm>
            <a:custGeom>
              <a:avLst/>
              <a:gdLst/>
              <a:ahLst/>
              <a:cxnLst>
                <a:cxn ang="0">
                  <a:pos x="354" y="0"/>
                </a:cxn>
                <a:cxn ang="0">
                  <a:pos x="696" y="0"/>
                </a:cxn>
                <a:cxn ang="0">
                  <a:pos x="702" y="198"/>
                </a:cxn>
                <a:cxn ang="0">
                  <a:pos x="786" y="132"/>
                </a:cxn>
                <a:cxn ang="0">
                  <a:pos x="912" y="78"/>
                </a:cxn>
                <a:cxn ang="0">
                  <a:pos x="996" y="252"/>
                </a:cxn>
                <a:cxn ang="0">
                  <a:pos x="864" y="342"/>
                </a:cxn>
                <a:cxn ang="0">
                  <a:pos x="702" y="528"/>
                </a:cxn>
                <a:cxn ang="0">
                  <a:pos x="702" y="768"/>
                </a:cxn>
                <a:cxn ang="0">
                  <a:pos x="354" y="774"/>
                </a:cxn>
                <a:cxn ang="0">
                  <a:pos x="348" y="522"/>
                </a:cxn>
                <a:cxn ang="0">
                  <a:pos x="174" y="336"/>
                </a:cxn>
                <a:cxn ang="0">
                  <a:pos x="0" y="222"/>
                </a:cxn>
                <a:cxn ang="0">
                  <a:pos x="90" y="66"/>
                </a:cxn>
                <a:cxn ang="0">
                  <a:pos x="234" y="132"/>
                </a:cxn>
                <a:cxn ang="0">
                  <a:pos x="354" y="198"/>
                </a:cxn>
                <a:cxn ang="0">
                  <a:pos x="354" y="0"/>
                </a:cxn>
              </a:cxnLst>
              <a:rect l="0" t="0" r="r" b="b"/>
              <a:pathLst>
                <a:path w="996" h="774">
                  <a:moveTo>
                    <a:pt x="354" y="0"/>
                  </a:moveTo>
                  <a:lnTo>
                    <a:pt x="696" y="0"/>
                  </a:lnTo>
                  <a:lnTo>
                    <a:pt x="702" y="198"/>
                  </a:lnTo>
                  <a:cubicBezTo>
                    <a:pt x="717" y="220"/>
                    <a:pt x="751" y="152"/>
                    <a:pt x="786" y="132"/>
                  </a:cubicBezTo>
                  <a:cubicBezTo>
                    <a:pt x="821" y="112"/>
                    <a:pt x="877" y="58"/>
                    <a:pt x="912" y="78"/>
                  </a:cubicBezTo>
                  <a:lnTo>
                    <a:pt x="996" y="252"/>
                  </a:lnTo>
                  <a:cubicBezTo>
                    <a:pt x="988" y="296"/>
                    <a:pt x="913" y="296"/>
                    <a:pt x="864" y="342"/>
                  </a:cubicBezTo>
                  <a:cubicBezTo>
                    <a:pt x="815" y="388"/>
                    <a:pt x="729" y="457"/>
                    <a:pt x="702" y="528"/>
                  </a:cubicBezTo>
                  <a:lnTo>
                    <a:pt x="702" y="768"/>
                  </a:lnTo>
                  <a:lnTo>
                    <a:pt x="354" y="774"/>
                  </a:lnTo>
                  <a:lnTo>
                    <a:pt x="348" y="522"/>
                  </a:lnTo>
                  <a:cubicBezTo>
                    <a:pt x="318" y="449"/>
                    <a:pt x="232" y="386"/>
                    <a:pt x="174" y="336"/>
                  </a:cubicBezTo>
                  <a:cubicBezTo>
                    <a:pt x="116" y="286"/>
                    <a:pt x="14" y="267"/>
                    <a:pt x="0" y="222"/>
                  </a:cubicBezTo>
                  <a:lnTo>
                    <a:pt x="90" y="66"/>
                  </a:lnTo>
                  <a:cubicBezTo>
                    <a:pt x="129" y="51"/>
                    <a:pt x="190" y="110"/>
                    <a:pt x="234" y="132"/>
                  </a:cubicBezTo>
                  <a:cubicBezTo>
                    <a:pt x="278" y="154"/>
                    <a:pt x="334" y="220"/>
                    <a:pt x="354" y="198"/>
                  </a:cubicBezTo>
                  <a:lnTo>
                    <a:pt x="354" y="0"/>
                  </a:lnTo>
                  <a:close/>
                </a:path>
              </a:pathLst>
            </a:custGeom>
            <a:solidFill>
              <a:srgbClr val="808080"/>
            </a:solidFill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24" name="Oval 27"/>
            <p:cNvSpPr>
              <a:spLocks noChangeArrowheads="1"/>
            </p:cNvSpPr>
            <p:nvPr/>
          </p:nvSpPr>
          <p:spPr bwMode="auto">
            <a:xfrm>
              <a:off x="2592" y="2400"/>
              <a:ext cx="576" cy="288"/>
            </a:xfrm>
            <a:prstGeom prst="ellipse">
              <a:avLst/>
            </a:prstGeom>
            <a:solidFill>
              <a:srgbClr val="80808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25" name="Rectangle 28"/>
            <p:cNvSpPr>
              <a:spLocks noChangeArrowheads="1"/>
            </p:cNvSpPr>
            <p:nvPr/>
          </p:nvSpPr>
          <p:spPr bwMode="auto">
            <a:xfrm>
              <a:off x="2592" y="2352"/>
              <a:ext cx="576" cy="96"/>
            </a:xfrm>
            <a:prstGeom prst="rect">
              <a:avLst/>
            </a:prstGeom>
            <a:solidFill>
              <a:srgbClr val="80808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26" name="Rectangle 29"/>
            <p:cNvSpPr>
              <a:spLocks noChangeArrowheads="1"/>
            </p:cNvSpPr>
            <p:nvPr/>
          </p:nvSpPr>
          <p:spPr bwMode="auto">
            <a:xfrm>
              <a:off x="2592" y="2640"/>
              <a:ext cx="576" cy="96"/>
            </a:xfrm>
            <a:prstGeom prst="rect">
              <a:avLst/>
            </a:prstGeom>
            <a:solidFill>
              <a:srgbClr val="80808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27" name="Oval 30"/>
            <p:cNvSpPr>
              <a:spLocks noChangeArrowheads="1"/>
            </p:cNvSpPr>
            <p:nvPr/>
          </p:nvSpPr>
          <p:spPr bwMode="auto">
            <a:xfrm>
              <a:off x="3312" y="2304"/>
              <a:ext cx="96" cy="480"/>
            </a:xfrm>
            <a:prstGeom prst="ellipse">
              <a:avLst/>
            </a:prstGeom>
            <a:solidFill>
              <a:srgbClr val="80808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it-IT"/>
            </a:p>
          </p:txBody>
        </p:sp>
      </p:grpSp>
      <p:sp>
        <p:nvSpPr>
          <p:cNvPr id="28" name="Rectangle 31"/>
          <p:cNvSpPr>
            <a:spLocks noChangeArrowheads="1"/>
          </p:cNvSpPr>
          <p:nvPr/>
        </p:nvSpPr>
        <p:spPr bwMode="auto">
          <a:xfrm>
            <a:off x="500063" y="3348038"/>
            <a:ext cx="155575" cy="414337"/>
          </a:xfrm>
          <a:prstGeom prst="rect">
            <a:avLst/>
          </a:prstGeom>
          <a:solidFill>
            <a:srgbClr val="99CC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29" name="Rectangle 32"/>
          <p:cNvSpPr>
            <a:spLocks noChangeArrowheads="1"/>
          </p:cNvSpPr>
          <p:nvPr/>
        </p:nvSpPr>
        <p:spPr bwMode="auto">
          <a:xfrm>
            <a:off x="1157288" y="3275013"/>
            <a:ext cx="155575" cy="490537"/>
          </a:xfrm>
          <a:prstGeom prst="rect">
            <a:avLst/>
          </a:prstGeom>
          <a:solidFill>
            <a:srgbClr val="99CC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30" name="Freeform 33"/>
          <p:cNvSpPr>
            <a:spLocks/>
          </p:cNvSpPr>
          <p:nvPr/>
        </p:nvSpPr>
        <p:spPr bwMode="auto">
          <a:xfrm>
            <a:off x="500063" y="3140075"/>
            <a:ext cx="233362" cy="207963"/>
          </a:xfrm>
          <a:custGeom>
            <a:avLst/>
            <a:gdLst/>
            <a:ahLst/>
            <a:cxnLst>
              <a:cxn ang="0">
                <a:pos x="251" y="391"/>
              </a:cxn>
              <a:cxn ang="0">
                <a:pos x="251" y="375"/>
              </a:cxn>
              <a:cxn ang="0">
                <a:pos x="251" y="352"/>
              </a:cxn>
              <a:cxn ang="0">
                <a:pos x="256" y="334"/>
              </a:cxn>
              <a:cxn ang="0">
                <a:pos x="261" y="320"/>
              </a:cxn>
              <a:cxn ang="0">
                <a:pos x="270" y="306"/>
              </a:cxn>
              <a:cxn ang="0">
                <a:pos x="284" y="290"/>
              </a:cxn>
              <a:cxn ang="0">
                <a:pos x="301" y="280"/>
              </a:cxn>
              <a:cxn ang="0">
                <a:pos x="316" y="274"/>
              </a:cxn>
              <a:cxn ang="0">
                <a:pos x="329" y="270"/>
              </a:cxn>
              <a:cxn ang="0">
                <a:pos x="343" y="269"/>
              </a:cxn>
              <a:cxn ang="0">
                <a:pos x="371" y="270"/>
              </a:cxn>
              <a:cxn ang="0">
                <a:pos x="371" y="0"/>
              </a:cxn>
              <a:cxn ang="0">
                <a:pos x="343" y="0"/>
              </a:cxn>
              <a:cxn ang="0">
                <a:pos x="327" y="0"/>
              </a:cxn>
              <a:cxn ang="0">
                <a:pos x="312" y="0"/>
              </a:cxn>
              <a:cxn ang="0">
                <a:pos x="295" y="5"/>
              </a:cxn>
              <a:cxn ang="0">
                <a:pos x="274" y="8"/>
              </a:cxn>
              <a:cxn ang="0">
                <a:pos x="259" y="12"/>
              </a:cxn>
              <a:cxn ang="0">
                <a:pos x="238" y="18"/>
              </a:cxn>
              <a:cxn ang="0">
                <a:pos x="215" y="28"/>
              </a:cxn>
              <a:cxn ang="0">
                <a:pos x="194" y="39"/>
              </a:cxn>
              <a:cxn ang="0">
                <a:pos x="171" y="55"/>
              </a:cxn>
              <a:cxn ang="0">
                <a:pos x="151" y="68"/>
              </a:cxn>
              <a:cxn ang="0">
                <a:pos x="136" y="81"/>
              </a:cxn>
              <a:cxn ang="0">
                <a:pos x="119" y="98"/>
              </a:cxn>
              <a:cxn ang="0">
                <a:pos x="104" y="113"/>
              </a:cxn>
              <a:cxn ang="0">
                <a:pos x="92" y="128"/>
              </a:cxn>
              <a:cxn ang="0">
                <a:pos x="79" y="148"/>
              </a:cxn>
              <a:cxn ang="0">
                <a:pos x="66" y="165"/>
              </a:cxn>
              <a:cxn ang="0">
                <a:pos x="56" y="184"/>
              </a:cxn>
              <a:cxn ang="0">
                <a:pos x="48" y="201"/>
              </a:cxn>
              <a:cxn ang="0">
                <a:pos x="39" y="218"/>
              </a:cxn>
              <a:cxn ang="0">
                <a:pos x="32" y="239"/>
              </a:cxn>
              <a:cxn ang="0">
                <a:pos x="27" y="254"/>
              </a:cxn>
              <a:cxn ang="0">
                <a:pos x="22" y="275"/>
              </a:cxn>
              <a:cxn ang="0">
                <a:pos x="10" y="308"/>
              </a:cxn>
              <a:cxn ang="0">
                <a:pos x="4" y="348"/>
              </a:cxn>
              <a:cxn ang="0">
                <a:pos x="0" y="392"/>
              </a:cxn>
              <a:cxn ang="0">
                <a:pos x="251" y="391"/>
              </a:cxn>
            </a:cxnLst>
            <a:rect l="0" t="0" r="r" b="b"/>
            <a:pathLst>
              <a:path w="371" h="392">
                <a:moveTo>
                  <a:pt x="251" y="391"/>
                </a:moveTo>
                <a:lnTo>
                  <a:pt x="251" y="375"/>
                </a:lnTo>
                <a:lnTo>
                  <a:pt x="251" y="352"/>
                </a:lnTo>
                <a:lnTo>
                  <a:pt x="256" y="334"/>
                </a:lnTo>
                <a:lnTo>
                  <a:pt x="261" y="320"/>
                </a:lnTo>
                <a:lnTo>
                  <a:pt x="270" y="306"/>
                </a:lnTo>
                <a:lnTo>
                  <a:pt x="284" y="290"/>
                </a:lnTo>
                <a:lnTo>
                  <a:pt x="301" y="280"/>
                </a:lnTo>
                <a:lnTo>
                  <a:pt x="316" y="274"/>
                </a:lnTo>
                <a:lnTo>
                  <a:pt x="329" y="270"/>
                </a:lnTo>
                <a:lnTo>
                  <a:pt x="343" y="269"/>
                </a:lnTo>
                <a:lnTo>
                  <a:pt x="371" y="270"/>
                </a:lnTo>
                <a:lnTo>
                  <a:pt x="371" y="0"/>
                </a:lnTo>
                <a:lnTo>
                  <a:pt x="343" y="0"/>
                </a:lnTo>
                <a:lnTo>
                  <a:pt x="327" y="0"/>
                </a:lnTo>
                <a:lnTo>
                  <a:pt x="312" y="0"/>
                </a:lnTo>
                <a:lnTo>
                  <a:pt x="295" y="5"/>
                </a:lnTo>
                <a:lnTo>
                  <a:pt x="274" y="8"/>
                </a:lnTo>
                <a:lnTo>
                  <a:pt x="259" y="12"/>
                </a:lnTo>
                <a:lnTo>
                  <a:pt x="238" y="18"/>
                </a:lnTo>
                <a:lnTo>
                  <a:pt x="215" y="28"/>
                </a:lnTo>
                <a:lnTo>
                  <a:pt x="194" y="39"/>
                </a:lnTo>
                <a:lnTo>
                  <a:pt x="171" y="55"/>
                </a:lnTo>
                <a:lnTo>
                  <a:pt x="151" y="68"/>
                </a:lnTo>
                <a:lnTo>
                  <a:pt x="136" y="81"/>
                </a:lnTo>
                <a:lnTo>
                  <a:pt x="119" y="98"/>
                </a:lnTo>
                <a:lnTo>
                  <a:pt x="104" y="113"/>
                </a:lnTo>
                <a:lnTo>
                  <a:pt x="92" y="128"/>
                </a:lnTo>
                <a:lnTo>
                  <a:pt x="79" y="148"/>
                </a:lnTo>
                <a:lnTo>
                  <a:pt x="66" y="165"/>
                </a:lnTo>
                <a:lnTo>
                  <a:pt x="56" y="184"/>
                </a:lnTo>
                <a:lnTo>
                  <a:pt x="48" y="201"/>
                </a:lnTo>
                <a:lnTo>
                  <a:pt x="39" y="218"/>
                </a:lnTo>
                <a:lnTo>
                  <a:pt x="32" y="239"/>
                </a:lnTo>
                <a:lnTo>
                  <a:pt x="27" y="254"/>
                </a:lnTo>
                <a:lnTo>
                  <a:pt x="22" y="275"/>
                </a:lnTo>
                <a:lnTo>
                  <a:pt x="10" y="308"/>
                </a:lnTo>
                <a:lnTo>
                  <a:pt x="4" y="348"/>
                </a:lnTo>
                <a:lnTo>
                  <a:pt x="0" y="392"/>
                </a:lnTo>
                <a:lnTo>
                  <a:pt x="251" y="391"/>
                </a:lnTo>
                <a:close/>
              </a:path>
            </a:pathLst>
          </a:custGeom>
          <a:solidFill>
            <a:srgbClr val="99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31" name="Rectangle 34"/>
          <p:cNvSpPr>
            <a:spLocks noChangeArrowheads="1"/>
          </p:cNvSpPr>
          <p:nvPr/>
        </p:nvSpPr>
        <p:spPr bwMode="auto">
          <a:xfrm>
            <a:off x="733425" y="3140075"/>
            <a:ext cx="4795639" cy="144909"/>
          </a:xfrm>
          <a:prstGeom prst="rect">
            <a:avLst/>
          </a:prstGeom>
          <a:solidFill>
            <a:srgbClr val="99CC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32" name="Text Box 35"/>
          <p:cNvSpPr txBox="1">
            <a:spLocks noChangeArrowheads="1"/>
          </p:cNvSpPr>
          <p:nvPr/>
        </p:nvSpPr>
        <p:spPr bwMode="auto">
          <a:xfrm>
            <a:off x="3338513" y="3741738"/>
            <a:ext cx="1203325" cy="31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103629" tIns="51814" rIns="103629" bIns="51814">
            <a:spAutoFit/>
          </a:bodyPr>
          <a:lstStyle/>
          <a:p>
            <a:pPr defTabSz="1036638">
              <a:lnSpc>
                <a:spcPct val="100000"/>
              </a:lnSpc>
              <a:buClrTx/>
              <a:buSzTx/>
              <a:buFontTx/>
              <a:buNone/>
            </a:pPr>
            <a:r>
              <a:rPr lang="en-GB" sz="1400">
                <a:solidFill>
                  <a:schemeClr val="tx1"/>
                </a:solidFill>
                <a:latin typeface="Arial" pitchFamily="34" charset="0"/>
              </a:rPr>
              <a:t>200 - 220 °C</a:t>
            </a:r>
          </a:p>
        </p:txBody>
      </p:sp>
      <p:sp>
        <p:nvSpPr>
          <p:cNvPr id="33" name="Text Box 36"/>
          <p:cNvSpPr txBox="1">
            <a:spLocks noChangeArrowheads="1"/>
          </p:cNvSpPr>
          <p:nvPr/>
        </p:nvSpPr>
        <p:spPr bwMode="auto">
          <a:xfrm>
            <a:off x="8232775" y="1501775"/>
            <a:ext cx="790575" cy="806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103629" tIns="51814" rIns="103629" bIns="51814">
            <a:spAutoFit/>
          </a:bodyPr>
          <a:lstStyle/>
          <a:p>
            <a:pPr defTabSz="1036638">
              <a:lnSpc>
                <a:spcPct val="100000"/>
              </a:lnSpc>
              <a:buClrTx/>
              <a:buSzTx/>
              <a:buFontTx/>
              <a:buNone/>
            </a:pPr>
            <a:r>
              <a:rPr lang="en-GB" sz="2300" b="1">
                <a:solidFill>
                  <a:schemeClr val="accent2"/>
                </a:solidFill>
                <a:latin typeface="Arial" pitchFamily="34" charset="0"/>
              </a:rPr>
              <a:t>80%</a:t>
            </a:r>
          </a:p>
          <a:p>
            <a:pPr defTabSz="1036638">
              <a:lnSpc>
                <a:spcPct val="100000"/>
              </a:lnSpc>
              <a:buClrTx/>
              <a:buSzTx/>
              <a:buFontTx/>
              <a:buNone/>
            </a:pPr>
            <a:endParaRPr lang="en-GB" sz="2300" b="1">
              <a:solidFill>
                <a:schemeClr val="accent2"/>
              </a:solidFill>
              <a:latin typeface="Arial" pitchFamily="34" charset="0"/>
            </a:endParaRPr>
          </a:p>
        </p:txBody>
      </p:sp>
      <p:sp>
        <p:nvSpPr>
          <p:cNvPr id="34" name="Text Box 37"/>
          <p:cNvSpPr txBox="1">
            <a:spLocks noChangeArrowheads="1"/>
          </p:cNvSpPr>
          <p:nvPr/>
        </p:nvSpPr>
        <p:spPr bwMode="auto">
          <a:xfrm>
            <a:off x="3325813" y="3492500"/>
            <a:ext cx="696595" cy="3200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103629" tIns="51814" rIns="103629" bIns="51814">
            <a:spAutoFit/>
          </a:bodyPr>
          <a:lstStyle/>
          <a:p>
            <a:pPr defTabSz="1036638">
              <a:lnSpc>
                <a:spcPct val="100000"/>
              </a:lnSpc>
              <a:buClrTx/>
              <a:buSzTx/>
              <a:buFontTx/>
              <a:buNone/>
            </a:pPr>
            <a:r>
              <a:rPr lang="en-GB" sz="1400" dirty="0" smtClean="0">
                <a:solidFill>
                  <a:schemeClr val="tx1"/>
                </a:solidFill>
                <a:latin typeface="Arial" pitchFamily="34" charset="0"/>
              </a:rPr>
              <a:t>steam</a:t>
            </a:r>
            <a:endParaRPr lang="en-GB" sz="1400" dirty="0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35" name="Line 38"/>
          <p:cNvSpPr>
            <a:spLocks noChangeShapeType="1"/>
          </p:cNvSpPr>
          <p:nvPr/>
        </p:nvSpPr>
        <p:spPr bwMode="auto">
          <a:xfrm>
            <a:off x="2959100" y="3502025"/>
            <a:ext cx="1541463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stealth" w="lg" len="lg"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36" name="Text Box 39"/>
          <p:cNvSpPr txBox="1">
            <a:spLocks noChangeArrowheads="1"/>
          </p:cNvSpPr>
          <p:nvPr/>
        </p:nvSpPr>
        <p:spPr bwMode="auto">
          <a:xfrm>
            <a:off x="8193360" y="3573016"/>
            <a:ext cx="646902" cy="3200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103629" tIns="51814" rIns="103629" bIns="51814">
            <a:spAutoFit/>
          </a:bodyPr>
          <a:lstStyle/>
          <a:p>
            <a:pPr defTabSz="1036638">
              <a:lnSpc>
                <a:spcPct val="100000"/>
              </a:lnSpc>
              <a:buClrTx/>
              <a:buSzTx/>
              <a:buFontTx/>
              <a:buNone/>
            </a:pPr>
            <a:r>
              <a:rPr lang="en-GB" sz="1400" dirty="0" smtClean="0">
                <a:solidFill>
                  <a:schemeClr val="tx1"/>
                </a:solidFill>
                <a:latin typeface="Arial" pitchFamily="34" charset="0"/>
              </a:rPr>
              <a:t>water</a:t>
            </a:r>
            <a:endParaRPr lang="en-GB" sz="1400" dirty="0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37" name="Line 40"/>
          <p:cNvSpPr>
            <a:spLocks noChangeShapeType="1"/>
          </p:cNvSpPr>
          <p:nvPr/>
        </p:nvSpPr>
        <p:spPr bwMode="auto">
          <a:xfrm>
            <a:off x="7977336" y="3501008"/>
            <a:ext cx="963612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stealth" w="lg" len="lg"/>
          </a:ln>
          <a:effectLst/>
        </p:spPr>
        <p:txBody>
          <a:bodyPr wrap="none" anchor="ctr"/>
          <a:lstStyle/>
          <a:p>
            <a:endParaRPr lang="it-IT"/>
          </a:p>
        </p:txBody>
      </p:sp>
      <p:grpSp>
        <p:nvGrpSpPr>
          <p:cNvPr id="38" name="Group 41"/>
          <p:cNvGrpSpPr>
            <a:grpSpLocks/>
          </p:cNvGrpSpPr>
          <p:nvPr/>
        </p:nvGrpSpPr>
        <p:grpSpPr bwMode="auto">
          <a:xfrm>
            <a:off x="7115175" y="3140075"/>
            <a:ext cx="2590353" cy="1038225"/>
            <a:chOff x="2880" y="3120"/>
            <a:chExt cx="1614" cy="600"/>
          </a:xfrm>
        </p:grpSpPr>
        <p:sp>
          <p:nvSpPr>
            <p:cNvPr id="39" name="Rectangle 42"/>
            <p:cNvSpPr>
              <a:spLocks noChangeArrowheads="1"/>
            </p:cNvSpPr>
            <p:nvPr/>
          </p:nvSpPr>
          <p:spPr bwMode="auto">
            <a:xfrm flipH="1">
              <a:off x="4333" y="3240"/>
              <a:ext cx="78" cy="240"/>
            </a:xfrm>
            <a:prstGeom prst="rect">
              <a:avLst/>
            </a:prstGeom>
            <a:solidFill>
              <a:srgbClr val="00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40" name="Freeform 43"/>
            <p:cNvSpPr>
              <a:spLocks/>
            </p:cNvSpPr>
            <p:nvPr/>
          </p:nvSpPr>
          <p:spPr bwMode="auto">
            <a:xfrm flipH="1">
              <a:off x="4294" y="3120"/>
              <a:ext cx="117" cy="120"/>
            </a:xfrm>
            <a:custGeom>
              <a:avLst/>
              <a:gdLst/>
              <a:ahLst/>
              <a:cxnLst>
                <a:cxn ang="0">
                  <a:pos x="251" y="391"/>
                </a:cxn>
                <a:cxn ang="0">
                  <a:pos x="251" y="375"/>
                </a:cxn>
                <a:cxn ang="0">
                  <a:pos x="251" y="352"/>
                </a:cxn>
                <a:cxn ang="0">
                  <a:pos x="256" y="334"/>
                </a:cxn>
                <a:cxn ang="0">
                  <a:pos x="261" y="320"/>
                </a:cxn>
                <a:cxn ang="0">
                  <a:pos x="270" y="306"/>
                </a:cxn>
                <a:cxn ang="0">
                  <a:pos x="284" y="290"/>
                </a:cxn>
                <a:cxn ang="0">
                  <a:pos x="301" y="280"/>
                </a:cxn>
                <a:cxn ang="0">
                  <a:pos x="316" y="274"/>
                </a:cxn>
                <a:cxn ang="0">
                  <a:pos x="329" y="270"/>
                </a:cxn>
                <a:cxn ang="0">
                  <a:pos x="343" y="269"/>
                </a:cxn>
                <a:cxn ang="0">
                  <a:pos x="371" y="270"/>
                </a:cxn>
                <a:cxn ang="0">
                  <a:pos x="371" y="0"/>
                </a:cxn>
                <a:cxn ang="0">
                  <a:pos x="343" y="0"/>
                </a:cxn>
                <a:cxn ang="0">
                  <a:pos x="327" y="0"/>
                </a:cxn>
                <a:cxn ang="0">
                  <a:pos x="312" y="0"/>
                </a:cxn>
                <a:cxn ang="0">
                  <a:pos x="295" y="5"/>
                </a:cxn>
                <a:cxn ang="0">
                  <a:pos x="274" y="8"/>
                </a:cxn>
                <a:cxn ang="0">
                  <a:pos x="259" y="12"/>
                </a:cxn>
                <a:cxn ang="0">
                  <a:pos x="238" y="18"/>
                </a:cxn>
                <a:cxn ang="0">
                  <a:pos x="215" y="28"/>
                </a:cxn>
                <a:cxn ang="0">
                  <a:pos x="194" y="39"/>
                </a:cxn>
                <a:cxn ang="0">
                  <a:pos x="171" y="55"/>
                </a:cxn>
                <a:cxn ang="0">
                  <a:pos x="151" y="68"/>
                </a:cxn>
                <a:cxn ang="0">
                  <a:pos x="136" y="81"/>
                </a:cxn>
                <a:cxn ang="0">
                  <a:pos x="119" y="98"/>
                </a:cxn>
                <a:cxn ang="0">
                  <a:pos x="104" y="113"/>
                </a:cxn>
                <a:cxn ang="0">
                  <a:pos x="92" y="128"/>
                </a:cxn>
                <a:cxn ang="0">
                  <a:pos x="79" y="148"/>
                </a:cxn>
                <a:cxn ang="0">
                  <a:pos x="66" y="165"/>
                </a:cxn>
                <a:cxn ang="0">
                  <a:pos x="56" y="184"/>
                </a:cxn>
                <a:cxn ang="0">
                  <a:pos x="48" y="201"/>
                </a:cxn>
                <a:cxn ang="0">
                  <a:pos x="39" y="218"/>
                </a:cxn>
                <a:cxn ang="0">
                  <a:pos x="32" y="239"/>
                </a:cxn>
                <a:cxn ang="0">
                  <a:pos x="27" y="254"/>
                </a:cxn>
                <a:cxn ang="0">
                  <a:pos x="22" y="275"/>
                </a:cxn>
                <a:cxn ang="0">
                  <a:pos x="10" y="308"/>
                </a:cxn>
                <a:cxn ang="0">
                  <a:pos x="4" y="348"/>
                </a:cxn>
                <a:cxn ang="0">
                  <a:pos x="0" y="392"/>
                </a:cxn>
                <a:cxn ang="0">
                  <a:pos x="251" y="391"/>
                </a:cxn>
              </a:cxnLst>
              <a:rect l="0" t="0" r="r" b="b"/>
              <a:pathLst>
                <a:path w="371" h="392">
                  <a:moveTo>
                    <a:pt x="251" y="391"/>
                  </a:moveTo>
                  <a:lnTo>
                    <a:pt x="251" y="375"/>
                  </a:lnTo>
                  <a:lnTo>
                    <a:pt x="251" y="352"/>
                  </a:lnTo>
                  <a:lnTo>
                    <a:pt x="256" y="334"/>
                  </a:lnTo>
                  <a:lnTo>
                    <a:pt x="261" y="320"/>
                  </a:lnTo>
                  <a:lnTo>
                    <a:pt x="270" y="306"/>
                  </a:lnTo>
                  <a:lnTo>
                    <a:pt x="284" y="290"/>
                  </a:lnTo>
                  <a:lnTo>
                    <a:pt x="301" y="280"/>
                  </a:lnTo>
                  <a:lnTo>
                    <a:pt x="316" y="274"/>
                  </a:lnTo>
                  <a:lnTo>
                    <a:pt x="329" y="270"/>
                  </a:lnTo>
                  <a:lnTo>
                    <a:pt x="343" y="269"/>
                  </a:lnTo>
                  <a:lnTo>
                    <a:pt x="371" y="270"/>
                  </a:lnTo>
                  <a:lnTo>
                    <a:pt x="371" y="0"/>
                  </a:lnTo>
                  <a:lnTo>
                    <a:pt x="343" y="0"/>
                  </a:lnTo>
                  <a:lnTo>
                    <a:pt x="327" y="0"/>
                  </a:lnTo>
                  <a:lnTo>
                    <a:pt x="312" y="0"/>
                  </a:lnTo>
                  <a:lnTo>
                    <a:pt x="295" y="5"/>
                  </a:lnTo>
                  <a:lnTo>
                    <a:pt x="274" y="8"/>
                  </a:lnTo>
                  <a:lnTo>
                    <a:pt x="259" y="12"/>
                  </a:lnTo>
                  <a:lnTo>
                    <a:pt x="238" y="18"/>
                  </a:lnTo>
                  <a:lnTo>
                    <a:pt x="215" y="28"/>
                  </a:lnTo>
                  <a:lnTo>
                    <a:pt x="194" y="39"/>
                  </a:lnTo>
                  <a:lnTo>
                    <a:pt x="171" y="55"/>
                  </a:lnTo>
                  <a:lnTo>
                    <a:pt x="151" y="68"/>
                  </a:lnTo>
                  <a:lnTo>
                    <a:pt x="136" y="81"/>
                  </a:lnTo>
                  <a:lnTo>
                    <a:pt x="119" y="98"/>
                  </a:lnTo>
                  <a:lnTo>
                    <a:pt x="104" y="113"/>
                  </a:lnTo>
                  <a:lnTo>
                    <a:pt x="92" y="128"/>
                  </a:lnTo>
                  <a:lnTo>
                    <a:pt x="79" y="148"/>
                  </a:lnTo>
                  <a:lnTo>
                    <a:pt x="66" y="165"/>
                  </a:lnTo>
                  <a:lnTo>
                    <a:pt x="56" y="184"/>
                  </a:lnTo>
                  <a:lnTo>
                    <a:pt x="48" y="201"/>
                  </a:lnTo>
                  <a:lnTo>
                    <a:pt x="39" y="218"/>
                  </a:lnTo>
                  <a:lnTo>
                    <a:pt x="32" y="239"/>
                  </a:lnTo>
                  <a:lnTo>
                    <a:pt x="27" y="254"/>
                  </a:lnTo>
                  <a:lnTo>
                    <a:pt x="22" y="275"/>
                  </a:lnTo>
                  <a:lnTo>
                    <a:pt x="10" y="308"/>
                  </a:lnTo>
                  <a:lnTo>
                    <a:pt x="4" y="348"/>
                  </a:lnTo>
                  <a:lnTo>
                    <a:pt x="0" y="392"/>
                  </a:lnTo>
                  <a:lnTo>
                    <a:pt x="251" y="391"/>
                  </a:lnTo>
                  <a:close/>
                </a:path>
              </a:pathLst>
            </a:custGeom>
            <a:solidFill>
              <a:srgbClr val="00CC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41" name="Rectangle 44"/>
            <p:cNvSpPr>
              <a:spLocks noChangeArrowheads="1"/>
            </p:cNvSpPr>
            <p:nvPr/>
          </p:nvSpPr>
          <p:spPr bwMode="auto">
            <a:xfrm flipH="1">
              <a:off x="2880" y="3120"/>
              <a:ext cx="1414" cy="84"/>
            </a:xfrm>
            <a:prstGeom prst="rect">
              <a:avLst/>
            </a:prstGeom>
            <a:solidFill>
              <a:srgbClr val="00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it-IT"/>
            </a:p>
          </p:txBody>
        </p:sp>
        <p:grpSp>
          <p:nvGrpSpPr>
            <p:cNvPr id="42" name="Group 45"/>
            <p:cNvGrpSpPr>
              <a:grpSpLocks/>
            </p:cNvGrpSpPr>
            <p:nvPr/>
          </p:nvGrpSpPr>
          <p:grpSpPr bwMode="auto">
            <a:xfrm>
              <a:off x="4254" y="3480"/>
              <a:ext cx="240" cy="240"/>
              <a:chOff x="2352" y="1728"/>
              <a:chExt cx="1056" cy="1056"/>
            </a:xfrm>
          </p:grpSpPr>
          <p:sp>
            <p:nvSpPr>
              <p:cNvPr id="43" name="Rectangle 46"/>
              <p:cNvSpPr>
                <a:spLocks noChangeArrowheads="1"/>
              </p:cNvSpPr>
              <p:nvPr/>
            </p:nvSpPr>
            <p:spPr bwMode="auto">
              <a:xfrm>
                <a:off x="3024" y="2520"/>
                <a:ext cx="336" cy="48"/>
              </a:xfrm>
              <a:prstGeom prst="rect">
                <a:avLst/>
              </a:prstGeom>
              <a:solidFill>
                <a:srgbClr val="0033CC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44" name="Freeform 47"/>
              <p:cNvSpPr>
                <a:spLocks/>
              </p:cNvSpPr>
              <p:nvPr/>
            </p:nvSpPr>
            <p:spPr bwMode="auto">
              <a:xfrm>
                <a:off x="2352" y="1728"/>
                <a:ext cx="996" cy="774"/>
              </a:xfrm>
              <a:custGeom>
                <a:avLst/>
                <a:gdLst/>
                <a:ahLst/>
                <a:cxnLst>
                  <a:cxn ang="0">
                    <a:pos x="354" y="0"/>
                  </a:cxn>
                  <a:cxn ang="0">
                    <a:pos x="696" y="0"/>
                  </a:cxn>
                  <a:cxn ang="0">
                    <a:pos x="702" y="198"/>
                  </a:cxn>
                  <a:cxn ang="0">
                    <a:pos x="786" y="132"/>
                  </a:cxn>
                  <a:cxn ang="0">
                    <a:pos x="912" y="78"/>
                  </a:cxn>
                  <a:cxn ang="0">
                    <a:pos x="996" y="252"/>
                  </a:cxn>
                  <a:cxn ang="0">
                    <a:pos x="864" y="342"/>
                  </a:cxn>
                  <a:cxn ang="0">
                    <a:pos x="702" y="528"/>
                  </a:cxn>
                  <a:cxn ang="0">
                    <a:pos x="702" y="768"/>
                  </a:cxn>
                  <a:cxn ang="0">
                    <a:pos x="354" y="774"/>
                  </a:cxn>
                  <a:cxn ang="0">
                    <a:pos x="348" y="522"/>
                  </a:cxn>
                  <a:cxn ang="0">
                    <a:pos x="174" y="336"/>
                  </a:cxn>
                  <a:cxn ang="0">
                    <a:pos x="0" y="222"/>
                  </a:cxn>
                  <a:cxn ang="0">
                    <a:pos x="90" y="66"/>
                  </a:cxn>
                  <a:cxn ang="0">
                    <a:pos x="234" y="132"/>
                  </a:cxn>
                  <a:cxn ang="0">
                    <a:pos x="354" y="198"/>
                  </a:cxn>
                  <a:cxn ang="0">
                    <a:pos x="354" y="0"/>
                  </a:cxn>
                </a:cxnLst>
                <a:rect l="0" t="0" r="r" b="b"/>
                <a:pathLst>
                  <a:path w="996" h="774">
                    <a:moveTo>
                      <a:pt x="354" y="0"/>
                    </a:moveTo>
                    <a:lnTo>
                      <a:pt x="696" y="0"/>
                    </a:lnTo>
                    <a:lnTo>
                      <a:pt x="702" y="198"/>
                    </a:lnTo>
                    <a:cubicBezTo>
                      <a:pt x="717" y="220"/>
                      <a:pt x="751" y="152"/>
                      <a:pt x="786" y="132"/>
                    </a:cubicBezTo>
                    <a:cubicBezTo>
                      <a:pt x="821" y="112"/>
                      <a:pt x="877" y="58"/>
                      <a:pt x="912" y="78"/>
                    </a:cubicBezTo>
                    <a:lnTo>
                      <a:pt x="996" y="252"/>
                    </a:lnTo>
                    <a:cubicBezTo>
                      <a:pt x="988" y="296"/>
                      <a:pt x="913" y="296"/>
                      <a:pt x="864" y="342"/>
                    </a:cubicBezTo>
                    <a:cubicBezTo>
                      <a:pt x="815" y="388"/>
                      <a:pt x="729" y="457"/>
                      <a:pt x="702" y="528"/>
                    </a:cubicBezTo>
                    <a:lnTo>
                      <a:pt x="702" y="768"/>
                    </a:lnTo>
                    <a:lnTo>
                      <a:pt x="354" y="774"/>
                    </a:lnTo>
                    <a:lnTo>
                      <a:pt x="348" y="522"/>
                    </a:lnTo>
                    <a:cubicBezTo>
                      <a:pt x="318" y="449"/>
                      <a:pt x="232" y="386"/>
                      <a:pt x="174" y="336"/>
                    </a:cubicBezTo>
                    <a:cubicBezTo>
                      <a:pt x="116" y="286"/>
                      <a:pt x="14" y="267"/>
                      <a:pt x="0" y="222"/>
                    </a:cubicBezTo>
                    <a:lnTo>
                      <a:pt x="90" y="66"/>
                    </a:lnTo>
                    <a:cubicBezTo>
                      <a:pt x="129" y="51"/>
                      <a:pt x="190" y="110"/>
                      <a:pt x="234" y="132"/>
                    </a:cubicBezTo>
                    <a:cubicBezTo>
                      <a:pt x="278" y="154"/>
                      <a:pt x="334" y="220"/>
                      <a:pt x="354" y="198"/>
                    </a:cubicBezTo>
                    <a:lnTo>
                      <a:pt x="354" y="0"/>
                    </a:lnTo>
                    <a:close/>
                  </a:path>
                </a:pathLst>
              </a:custGeom>
              <a:solidFill>
                <a:srgbClr val="0033CC"/>
              </a:soli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45" name="Oval 48"/>
              <p:cNvSpPr>
                <a:spLocks noChangeArrowheads="1"/>
              </p:cNvSpPr>
              <p:nvPr/>
            </p:nvSpPr>
            <p:spPr bwMode="auto">
              <a:xfrm>
                <a:off x="2592" y="2400"/>
                <a:ext cx="576" cy="288"/>
              </a:xfrm>
              <a:prstGeom prst="ellipse">
                <a:avLst/>
              </a:prstGeom>
              <a:solidFill>
                <a:srgbClr val="0033CC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46" name="Rectangle 49"/>
              <p:cNvSpPr>
                <a:spLocks noChangeArrowheads="1"/>
              </p:cNvSpPr>
              <p:nvPr/>
            </p:nvSpPr>
            <p:spPr bwMode="auto">
              <a:xfrm>
                <a:off x="2592" y="2352"/>
                <a:ext cx="576" cy="96"/>
              </a:xfrm>
              <a:prstGeom prst="rect">
                <a:avLst/>
              </a:prstGeom>
              <a:solidFill>
                <a:srgbClr val="0033CC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47" name="Rectangle 50"/>
              <p:cNvSpPr>
                <a:spLocks noChangeArrowheads="1"/>
              </p:cNvSpPr>
              <p:nvPr/>
            </p:nvSpPr>
            <p:spPr bwMode="auto">
              <a:xfrm>
                <a:off x="2592" y="2640"/>
                <a:ext cx="576" cy="96"/>
              </a:xfrm>
              <a:prstGeom prst="rect">
                <a:avLst/>
              </a:prstGeom>
              <a:solidFill>
                <a:srgbClr val="0033CC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48" name="Oval 51"/>
              <p:cNvSpPr>
                <a:spLocks noChangeArrowheads="1"/>
              </p:cNvSpPr>
              <p:nvPr/>
            </p:nvSpPr>
            <p:spPr bwMode="auto">
              <a:xfrm>
                <a:off x="3312" y="2304"/>
                <a:ext cx="96" cy="480"/>
              </a:xfrm>
              <a:prstGeom prst="ellipse">
                <a:avLst/>
              </a:prstGeom>
              <a:solidFill>
                <a:srgbClr val="0033CC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</p:grpSp>
      </p:grpSp>
      <p:pic>
        <p:nvPicPr>
          <p:cNvPr id="49" name="Picture 5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00872" y="1484784"/>
            <a:ext cx="1670050" cy="1617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0" name="Text Box 53"/>
          <p:cNvSpPr txBox="1">
            <a:spLocks noChangeArrowheads="1"/>
          </p:cNvSpPr>
          <p:nvPr/>
        </p:nvSpPr>
        <p:spPr bwMode="auto">
          <a:xfrm>
            <a:off x="2720752" y="2132856"/>
            <a:ext cx="790575" cy="73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103629" tIns="51814" rIns="103629" bIns="51814">
            <a:spAutoFit/>
          </a:bodyPr>
          <a:lstStyle/>
          <a:p>
            <a:pPr defTabSz="1036638">
              <a:lnSpc>
                <a:spcPct val="100000"/>
              </a:lnSpc>
              <a:buClrTx/>
              <a:buSzTx/>
              <a:buFontTx/>
              <a:buNone/>
            </a:pPr>
            <a:r>
              <a:rPr lang="en-GB" sz="2300" b="1" dirty="0">
                <a:solidFill>
                  <a:schemeClr val="accent2"/>
                </a:solidFill>
                <a:latin typeface="Arial" pitchFamily="34" charset="0"/>
              </a:rPr>
              <a:t>20%</a:t>
            </a:r>
            <a:endParaRPr lang="en-GB" sz="1800" b="1" dirty="0">
              <a:solidFill>
                <a:schemeClr val="accent2"/>
              </a:solidFill>
              <a:latin typeface="Arial" pitchFamily="34" charset="0"/>
            </a:endParaRPr>
          </a:p>
          <a:p>
            <a:pPr defTabSz="1036638">
              <a:lnSpc>
                <a:spcPct val="100000"/>
              </a:lnSpc>
              <a:buClrTx/>
              <a:buSzTx/>
              <a:buFontTx/>
              <a:buNone/>
            </a:pPr>
            <a:endParaRPr lang="en-GB" sz="1800" b="1" dirty="0">
              <a:solidFill>
                <a:schemeClr val="accent2"/>
              </a:solidFill>
              <a:latin typeface="Arial" pitchFamily="34" charset="0"/>
            </a:endParaRPr>
          </a:p>
        </p:txBody>
      </p:sp>
      <p:sp>
        <p:nvSpPr>
          <p:cNvPr id="51" name="Text Box 74"/>
          <p:cNvSpPr txBox="1">
            <a:spLocks noChangeArrowheads="1"/>
          </p:cNvSpPr>
          <p:nvPr/>
        </p:nvSpPr>
        <p:spPr bwMode="auto">
          <a:xfrm>
            <a:off x="5262563" y="4310063"/>
            <a:ext cx="1376268" cy="3508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103629" tIns="51814" rIns="103629" bIns="51814">
            <a:spAutoFit/>
          </a:bodyPr>
          <a:lstStyle/>
          <a:p>
            <a:pPr defTabSz="1036638">
              <a:lnSpc>
                <a:spcPct val="100000"/>
              </a:lnSpc>
              <a:buClrTx/>
              <a:buSzTx/>
              <a:buFontTx/>
              <a:buNone/>
            </a:pPr>
            <a:r>
              <a:rPr lang="en-GB" sz="1600" b="1" dirty="0" smtClean="0">
                <a:solidFill>
                  <a:schemeClr val="tx1"/>
                </a:solidFill>
                <a:latin typeface="Arial" pitchFamily="34" charset="0"/>
              </a:rPr>
              <a:t>40 </a:t>
            </a:r>
            <a:r>
              <a:rPr lang="en-GB" sz="1600" b="1" dirty="0">
                <a:solidFill>
                  <a:schemeClr val="tx1"/>
                </a:solidFill>
                <a:latin typeface="Arial" pitchFamily="34" charset="0"/>
              </a:rPr>
              <a:t>°C </a:t>
            </a:r>
            <a:r>
              <a:rPr lang="en-GB" sz="1600" b="1" dirty="0" smtClean="0">
                <a:solidFill>
                  <a:schemeClr val="tx1"/>
                </a:solidFill>
                <a:latin typeface="Arial" pitchFamily="34" charset="0"/>
              </a:rPr>
              <a:t>water </a:t>
            </a:r>
            <a:endParaRPr lang="en-GB" sz="1600" b="1" dirty="0">
              <a:solidFill>
                <a:schemeClr val="tx1"/>
              </a:solidFill>
              <a:latin typeface="Arial" pitchFamily="34" charset="0"/>
            </a:endParaRPr>
          </a:p>
        </p:txBody>
      </p:sp>
      <p:pic>
        <p:nvPicPr>
          <p:cNvPr id="52" name="Picture 7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25938" y="4886325"/>
            <a:ext cx="4267200" cy="1411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3" name="Picture 8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29064" y="2348880"/>
            <a:ext cx="2601913" cy="1031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4" name="Line 82"/>
          <p:cNvSpPr>
            <a:spLocks noChangeShapeType="1"/>
          </p:cNvSpPr>
          <p:nvPr/>
        </p:nvSpPr>
        <p:spPr bwMode="auto">
          <a:xfrm flipV="1">
            <a:off x="7566025" y="3302000"/>
            <a:ext cx="290513" cy="158432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stealth" w="lg" len="lg"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55" name="Line 83"/>
          <p:cNvSpPr>
            <a:spLocks noChangeShapeType="1"/>
          </p:cNvSpPr>
          <p:nvPr/>
        </p:nvSpPr>
        <p:spPr bwMode="auto">
          <a:xfrm flipH="1">
            <a:off x="6629400" y="3302000"/>
            <a:ext cx="1081088" cy="1655763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stealth" w="lg" len="lg"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56" name="Text Box 84"/>
          <p:cNvSpPr txBox="1">
            <a:spLocks noChangeArrowheads="1"/>
          </p:cNvSpPr>
          <p:nvPr/>
        </p:nvSpPr>
        <p:spPr bwMode="auto">
          <a:xfrm>
            <a:off x="7639050" y="4454525"/>
            <a:ext cx="1390696" cy="3816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103629" tIns="51814" rIns="103629" bIns="51814">
            <a:spAutoFit/>
          </a:bodyPr>
          <a:lstStyle/>
          <a:p>
            <a:pPr defTabSz="1036638">
              <a:lnSpc>
                <a:spcPct val="100000"/>
              </a:lnSpc>
              <a:buClrTx/>
              <a:buSzTx/>
              <a:buFontTx/>
              <a:buNone/>
            </a:pPr>
            <a:r>
              <a:rPr lang="en-GB" sz="1600" b="1" dirty="0" smtClean="0">
                <a:solidFill>
                  <a:schemeClr val="tx1"/>
                </a:solidFill>
                <a:latin typeface="Arial" pitchFamily="34" charset="0"/>
              </a:rPr>
              <a:t>30 </a:t>
            </a:r>
            <a:r>
              <a:rPr lang="en-GB" sz="1600" b="1" dirty="0">
                <a:solidFill>
                  <a:schemeClr val="tx1"/>
                </a:solidFill>
                <a:latin typeface="Arial" pitchFamily="34" charset="0"/>
              </a:rPr>
              <a:t>°C</a:t>
            </a:r>
            <a:r>
              <a:rPr lang="en-GB" sz="1800" b="1" dirty="0">
                <a:solidFill>
                  <a:schemeClr val="tx1"/>
                </a:solidFill>
                <a:latin typeface="Arial" pitchFamily="34" charset="0"/>
              </a:rPr>
              <a:t> </a:t>
            </a:r>
            <a:r>
              <a:rPr lang="en-GB" sz="1800" b="1" dirty="0" smtClean="0">
                <a:solidFill>
                  <a:schemeClr val="tx1"/>
                </a:solidFill>
                <a:latin typeface="Arial" pitchFamily="34" charset="0"/>
              </a:rPr>
              <a:t>water</a:t>
            </a:r>
            <a:endParaRPr lang="en-GB" sz="1800" b="1" dirty="0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57" name="Text Box 11"/>
          <p:cNvSpPr txBox="1">
            <a:spLocks noChangeArrowheads="1"/>
          </p:cNvSpPr>
          <p:nvPr/>
        </p:nvSpPr>
        <p:spPr bwMode="auto">
          <a:xfrm>
            <a:off x="272480" y="6093296"/>
            <a:ext cx="756602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IE" dirty="0">
                <a:solidFill>
                  <a:srgbClr val="565A5C"/>
                </a:solidFill>
                <a:sym typeface="Wingdings" pitchFamily="2" charset="2"/>
              </a:rPr>
              <a:t>  </a:t>
            </a:r>
            <a:r>
              <a:rPr lang="en-IE" dirty="0" smtClean="0">
                <a:solidFill>
                  <a:srgbClr val="565A5C"/>
                </a:solidFill>
              </a:rPr>
              <a:t>Agricultural Applications</a:t>
            </a:r>
            <a:endParaRPr lang="en-IE" dirty="0">
              <a:solidFill>
                <a:srgbClr val="565A5C"/>
              </a:solidFill>
            </a:endParaRPr>
          </a:p>
        </p:txBody>
      </p:sp>
      <p:sp>
        <p:nvSpPr>
          <p:cNvPr id="60" name="Titolo 2"/>
          <p:cNvSpPr>
            <a:spLocks noGrp="1"/>
          </p:cNvSpPr>
          <p:nvPr>
            <p:ph type="title"/>
          </p:nvPr>
        </p:nvSpPr>
        <p:spPr>
          <a:xfrm>
            <a:off x="1352600" y="332656"/>
            <a:ext cx="6953700" cy="360000"/>
          </a:xfrm>
        </p:spPr>
        <p:txBody>
          <a:bodyPr/>
          <a:lstStyle/>
          <a:p>
            <a:r>
              <a:rPr lang="en-US" dirty="0" smtClean="0">
                <a:solidFill>
                  <a:srgbClr val="133B9C"/>
                </a:solidFill>
                <a:latin typeface="Arial" pitchFamily="34" charset="0"/>
                <a:cs typeface="Arial" pitchFamily="34" charset="0"/>
              </a:rPr>
              <a:t>Is it possible a second exponential growth?</a:t>
            </a:r>
            <a:endParaRPr lang="en-GB" dirty="0">
              <a:solidFill>
                <a:srgbClr val="133B9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1" name="Segnaposto numero diapositiva 4"/>
          <p:cNvSpPr txBox="1">
            <a:spLocks/>
          </p:cNvSpPr>
          <p:nvPr/>
        </p:nvSpPr>
        <p:spPr>
          <a:xfrm>
            <a:off x="9076307" y="6381328"/>
            <a:ext cx="557213" cy="365125"/>
          </a:xfrm>
          <a:prstGeom prst="rect">
            <a:avLst/>
          </a:prstGeom>
        </p:spPr>
        <p:txBody>
          <a:bodyPr lIns="107287" tIns="53643" rIns="107287" bIns="53643"/>
          <a:lstStyle/>
          <a:p>
            <a:pPr algn="r" defTabSz="1072866" fontAlgn="auto">
              <a:spcBef>
                <a:spcPts val="0"/>
              </a:spcBef>
              <a:spcAft>
                <a:spcPts val="0"/>
              </a:spcAft>
              <a:defRPr/>
            </a:pPr>
            <a:fld id="{BE0B9A1A-85C1-4544-80DF-DF1ED4AB266B}" type="slidenum">
              <a:rPr lang="it-IT" sz="1400" smtClean="0">
                <a:solidFill>
                  <a:srgbClr val="A8A9AD"/>
                </a:solidFill>
                <a:latin typeface="+mn-lt"/>
              </a:rPr>
              <a:pPr algn="r" defTabSz="1072866" fontAlgn="auto">
                <a:spcBef>
                  <a:spcPts val="0"/>
                </a:spcBef>
                <a:spcAft>
                  <a:spcPts val="0"/>
                </a:spcAft>
                <a:defRPr/>
              </a:pPr>
              <a:t>74</a:t>
            </a:fld>
            <a:endParaRPr lang="it-IT" sz="1400" dirty="0">
              <a:solidFill>
                <a:srgbClr val="A8A9AD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egnaposto testo 3"/>
          <p:cNvSpPr>
            <a:spLocks noGrp="1"/>
          </p:cNvSpPr>
          <p:nvPr>
            <p:ph type="body" sz="quarter" idx="11"/>
          </p:nvPr>
        </p:nvSpPr>
        <p:spPr>
          <a:xfrm>
            <a:off x="1466400" y="692736"/>
            <a:ext cx="6953700" cy="360000"/>
          </a:xfrm>
        </p:spPr>
        <p:txBody>
          <a:bodyPr/>
          <a:lstStyle/>
          <a:p>
            <a:r>
              <a:rPr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Unconventional plants</a:t>
            </a:r>
            <a:endParaRPr lang="en-GB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200472" y="1916832"/>
            <a:ext cx="3600450" cy="1200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5" rIns="91432" bIns="45715">
            <a:spAutoFit/>
          </a:bodyPr>
          <a:lstStyle/>
          <a:p>
            <a:pPr eaLnBrk="1" hangingPunct="1"/>
            <a:r>
              <a:rPr lang="is-IS" sz="1800" i="0" dirty="0"/>
              <a:t>Conceptual model</a:t>
            </a:r>
          </a:p>
          <a:p>
            <a:pPr eaLnBrk="1" hangingPunct="1"/>
            <a:r>
              <a:rPr lang="is-IS" sz="1800" i="0" dirty="0"/>
              <a:t>of a geothermal</a:t>
            </a:r>
          </a:p>
          <a:p>
            <a:pPr eaLnBrk="1" hangingPunct="1"/>
            <a:r>
              <a:rPr lang="is-IS" sz="1800" i="0" dirty="0"/>
              <a:t>reservoir at </a:t>
            </a:r>
          </a:p>
          <a:p>
            <a:pPr eaLnBrk="1" hangingPunct="1"/>
            <a:r>
              <a:rPr lang="is-IS" sz="1800" i="0" dirty="0" smtClean="0"/>
              <a:t>Supercritical  Conditions</a:t>
            </a:r>
            <a:endParaRPr lang="is-IS" sz="1800" i="0" dirty="0"/>
          </a:p>
        </p:txBody>
      </p:sp>
      <p:grpSp>
        <p:nvGrpSpPr>
          <p:cNvPr id="6" name="Group 3"/>
          <p:cNvGrpSpPr>
            <a:grpSpLocks/>
          </p:cNvGrpSpPr>
          <p:nvPr/>
        </p:nvGrpSpPr>
        <p:grpSpPr bwMode="auto">
          <a:xfrm>
            <a:off x="2745235" y="1485032"/>
            <a:ext cx="6176962" cy="4953000"/>
            <a:chOff x="1902" y="528"/>
            <a:chExt cx="4818" cy="4041"/>
          </a:xfrm>
        </p:grpSpPr>
        <p:pic>
          <p:nvPicPr>
            <p:cNvPr id="7" name="Picture 4" descr="uppstreymi_model-loka-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264" y="528"/>
              <a:ext cx="3241" cy="40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10" name="Group 5"/>
            <p:cNvGrpSpPr>
              <a:grpSpLocks/>
            </p:cNvGrpSpPr>
            <p:nvPr/>
          </p:nvGrpSpPr>
          <p:grpSpPr bwMode="auto">
            <a:xfrm>
              <a:off x="1902" y="960"/>
              <a:ext cx="4818" cy="3216"/>
              <a:chOff x="798" y="432"/>
              <a:chExt cx="4818" cy="3216"/>
            </a:xfrm>
          </p:grpSpPr>
          <p:sp>
            <p:nvSpPr>
              <p:cNvPr id="11" name="Text Box 6"/>
              <p:cNvSpPr txBox="1">
                <a:spLocks noChangeArrowheads="1"/>
              </p:cNvSpPr>
              <p:nvPr/>
            </p:nvSpPr>
            <p:spPr bwMode="auto">
              <a:xfrm>
                <a:off x="798" y="2534"/>
                <a:ext cx="1763" cy="47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91432" tIns="45715" rIns="91432" bIns="45715">
                <a:spAutoFit/>
              </a:bodyPr>
              <a:lstStyle/>
              <a:p>
                <a:pPr eaLnBrk="1" hangingPunct="1"/>
                <a:r>
                  <a:rPr lang="is-IS" sz="1600" i="0"/>
                  <a:t>3,5 km</a:t>
                </a:r>
              </a:p>
              <a:p>
                <a:pPr eaLnBrk="1" hangingPunct="1"/>
                <a:r>
                  <a:rPr lang="is-IS" sz="1600" i="0"/>
                  <a:t>Minimum Casing depth</a:t>
                </a:r>
                <a:endParaRPr lang="en-GB" sz="1600" i="0"/>
              </a:p>
            </p:txBody>
          </p:sp>
          <p:sp>
            <p:nvSpPr>
              <p:cNvPr id="12" name="Freeform 7"/>
              <p:cNvSpPr>
                <a:spLocks/>
              </p:cNvSpPr>
              <p:nvPr/>
            </p:nvSpPr>
            <p:spPr bwMode="auto">
              <a:xfrm>
                <a:off x="3552" y="432"/>
                <a:ext cx="624" cy="3216"/>
              </a:xfrm>
              <a:custGeom>
                <a:avLst/>
                <a:gdLst>
                  <a:gd name="T0" fmla="*/ 576 w 624"/>
                  <a:gd name="T1" fmla="*/ 0 h 3216"/>
                  <a:gd name="T2" fmla="*/ 528 w 624"/>
                  <a:gd name="T3" fmla="*/ 2352 h 3216"/>
                  <a:gd name="T4" fmla="*/ 0 w 624"/>
                  <a:gd name="T5" fmla="*/ 3216 h 3216"/>
                  <a:gd name="T6" fmla="*/ 0 60000 65536"/>
                  <a:gd name="T7" fmla="*/ 0 60000 65536"/>
                  <a:gd name="T8" fmla="*/ 0 60000 65536"/>
                  <a:gd name="T9" fmla="*/ 0 w 624"/>
                  <a:gd name="T10" fmla="*/ 0 h 3216"/>
                  <a:gd name="T11" fmla="*/ 624 w 624"/>
                  <a:gd name="T12" fmla="*/ 3216 h 321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624" h="3216">
                    <a:moveTo>
                      <a:pt x="576" y="0"/>
                    </a:moveTo>
                    <a:cubicBezTo>
                      <a:pt x="600" y="908"/>
                      <a:pt x="624" y="1816"/>
                      <a:pt x="528" y="2352"/>
                    </a:cubicBezTo>
                    <a:cubicBezTo>
                      <a:pt x="432" y="2888"/>
                      <a:pt x="88" y="3072"/>
                      <a:pt x="0" y="3216"/>
                    </a:cubicBezTo>
                  </a:path>
                </a:pathLst>
              </a:custGeom>
              <a:noFill/>
              <a:ln w="28575" cap="flat" cmpd="sng">
                <a:solidFill>
                  <a:schemeClr val="accent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3" name="Line 8"/>
              <p:cNvSpPr>
                <a:spLocks noChangeShapeType="1"/>
              </p:cNvSpPr>
              <p:nvPr/>
            </p:nvSpPr>
            <p:spPr bwMode="auto">
              <a:xfrm>
                <a:off x="1920" y="2640"/>
                <a:ext cx="3696" cy="0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4" name="Text Box 9"/>
              <p:cNvSpPr txBox="1">
                <a:spLocks noChangeArrowheads="1"/>
              </p:cNvSpPr>
              <p:nvPr/>
            </p:nvSpPr>
            <p:spPr bwMode="auto">
              <a:xfrm>
                <a:off x="1080" y="3065"/>
                <a:ext cx="1042" cy="47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91432" tIns="45715" rIns="91432" bIns="45715">
                <a:spAutoFit/>
              </a:bodyPr>
              <a:lstStyle/>
              <a:p>
                <a:pPr eaLnBrk="1" hangingPunct="1"/>
                <a:r>
                  <a:rPr lang="is-IS" sz="1600" i="0"/>
                  <a:t>4 - 5 km</a:t>
                </a:r>
              </a:p>
              <a:p>
                <a:pPr eaLnBrk="1" hangingPunct="1"/>
                <a:r>
                  <a:rPr lang="is-IS" sz="1600" i="0"/>
                  <a:t>Target depth</a:t>
                </a:r>
                <a:endParaRPr lang="en-GB" sz="1600" i="0"/>
              </a:p>
            </p:txBody>
          </p:sp>
        </p:grpSp>
      </p:grpSp>
      <p:sp>
        <p:nvSpPr>
          <p:cNvPr id="17" name="Titolo 2"/>
          <p:cNvSpPr>
            <a:spLocks noGrp="1"/>
          </p:cNvSpPr>
          <p:nvPr>
            <p:ph type="title"/>
          </p:nvPr>
        </p:nvSpPr>
        <p:spPr>
          <a:xfrm>
            <a:off x="1352600" y="332656"/>
            <a:ext cx="6953700" cy="360000"/>
          </a:xfrm>
        </p:spPr>
        <p:txBody>
          <a:bodyPr/>
          <a:lstStyle/>
          <a:p>
            <a:r>
              <a:rPr lang="en-US" dirty="0" smtClean="0">
                <a:solidFill>
                  <a:srgbClr val="133B9C"/>
                </a:solidFill>
                <a:latin typeface="Arial" pitchFamily="34" charset="0"/>
                <a:cs typeface="Arial" pitchFamily="34" charset="0"/>
              </a:rPr>
              <a:t>Is it possible a second exponential growth?</a:t>
            </a:r>
            <a:endParaRPr lang="en-GB" dirty="0">
              <a:solidFill>
                <a:srgbClr val="133B9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Segnaposto numero diapositiva 4"/>
          <p:cNvSpPr txBox="1">
            <a:spLocks/>
          </p:cNvSpPr>
          <p:nvPr/>
        </p:nvSpPr>
        <p:spPr>
          <a:xfrm>
            <a:off x="9076307" y="6381328"/>
            <a:ext cx="557213" cy="365125"/>
          </a:xfrm>
          <a:prstGeom prst="rect">
            <a:avLst/>
          </a:prstGeom>
        </p:spPr>
        <p:txBody>
          <a:bodyPr lIns="107287" tIns="53643" rIns="107287" bIns="53643"/>
          <a:lstStyle/>
          <a:p>
            <a:pPr algn="r" defTabSz="1072866" fontAlgn="auto">
              <a:spcBef>
                <a:spcPts val="0"/>
              </a:spcBef>
              <a:spcAft>
                <a:spcPts val="0"/>
              </a:spcAft>
              <a:defRPr/>
            </a:pPr>
            <a:fld id="{BE0B9A1A-85C1-4544-80DF-DF1ED4AB266B}" type="slidenum">
              <a:rPr lang="it-IT" sz="1400" smtClean="0">
                <a:solidFill>
                  <a:srgbClr val="A8A9AD"/>
                </a:solidFill>
                <a:latin typeface="+mn-lt"/>
              </a:rPr>
              <a:pPr algn="r" defTabSz="1072866" fontAlgn="auto">
                <a:spcBef>
                  <a:spcPts val="0"/>
                </a:spcBef>
                <a:spcAft>
                  <a:spcPts val="0"/>
                </a:spcAft>
                <a:defRPr/>
              </a:pPr>
              <a:t>75</a:t>
            </a:fld>
            <a:endParaRPr lang="it-IT" sz="1400" dirty="0">
              <a:solidFill>
                <a:srgbClr val="A8A9AD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latin typeface="Arial" pitchFamily="34" charset="0"/>
                <a:cs typeface="Arial" pitchFamily="34" charset="0"/>
              </a:rPr>
              <a:t>Sustainable Development</a:t>
            </a:r>
            <a:endParaRPr lang="en-GB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2" cstate="print"/>
          <a:srcRect r="7620"/>
          <a:stretch>
            <a:fillRect/>
          </a:stretch>
        </p:blipFill>
        <p:spPr bwMode="auto">
          <a:xfrm>
            <a:off x="1064568" y="1124744"/>
            <a:ext cx="7567612" cy="475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Segnaposto numero diapositiva 4"/>
          <p:cNvSpPr txBox="1">
            <a:spLocks/>
          </p:cNvSpPr>
          <p:nvPr/>
        </p:nvSpPr>
        <p:spPr>
          <a:xfrm>
            <a:off x="9076307" y="6381328"/>
            <a:ext cx="557213" cy="365125"/>
          </a:xfrm>
          <a:prstGeom prst="rect">
            <a:avLst/>
          </a:prstGeom>
        </p:spPr>
        <p:txBody>
          <a:bodyPr lIns="107287" tIns="53643" rIns="107287" bIns="53643"/>
          <a:lstStyle/>
          <a:p>
            <a:pPr algn="r" defTabSz="1072866" fontAlgn="auto">
              <a:spcBef>
                <a:spcPts val="0"/>
              </a:spcBef>
              <a:spcAft>
                <a:spcPts val="0"/>
              </a:spcAft>
              <a:defRPr/>
            </a:pPr>
            <a:fld id="{BE0B9A1A-85C1-4544-80DF-DF1ED4AB266B}" type="slidenum">
              <a:rPr lang="it-IT" sz="1400" smtClean="0">
                <a:solidFill>
                  <a:srgbClr val="A8A9AD"/>
                </a:solidFill>
                <a:latin typeface="+mn-lt"/>
              </a:rPr>
              <a:pPr algn="r" defTabSz="1072866" fontAlgn="auto">
                <a:spcBef>
                  <a:spcPts val="0"/>
                </a:spcBef>
                <a:spcAft>
                  <a:spcPts val="0"/>
                </a:spcAft>
                <a:defRPr/>
              </a:pPr>
              <a:t>76</a:t>
            </a:fld>
            <a:endParaRPr lang="it-IT" sz="1400" dirty="0">
              <a:solidFill>
                <a:srgbClr val="A8A9AD"/>
              </a:solidFill>
              <a:latin typeface="+mn-lt"/>
            </a:endParaRPr>
          </a:p>
        </p:txBody>
      </p:sp>
      <p:sp>
        <p:nvSpPr>
          <p:cNvPr id="2" name="Figura a mano libera 1"/>
          <p:cNvSpPr/>
          <p:nvPr/>
        </p:nvSpPr>
        <p:spPr>
          <a:xfrm>
            <a:off x="7404847" y="3854824"/>
            <a:ext cx="1013012" cy="305772"/>
          </a:xfrm>
          <a:custGeom>
            <a:avLst/>
            <a:gdLst>
              <a:gd name="connsiteX0" fmla="*/ 0 w 1013012"/>
              <a:gd name="connsiteY0" fmla="*/ 295835 h 323702"/>
              <a:gd name="connsiteX1" fmla="*/ 98612 w 1013012"/>
              <a:gd name="connsiteY1" fmla="*/ 304800 h 323702"/>
              <a:gd name="connsiteX2" fmla="*/ 152400 w 1013012"/>
              <a:gd name="connsiteY2" fmla="*/ 313765 h 323702"/>
              <a:gd name="connsiteX3" fmla="*/ 161365 w 1013012"/>
              <a:gd name="connsiteY3" fmla="*/ 277906 h 323702"/>
              <a:gd name="connsiteX4" fmla="*/ 170329 w 1013012"/>
              <a:gd name="connsiteY4" fmla="*/ 233082 h 323702"/>
              <a:gd name="connsiteX5" fmla="*/ 215153 w 1013012"/>
              <a:gd name="connsiteY5" fmla="*/ 242047 h 323702"/>
              <a:gd name="connsiteX6" fmla="*/ 286871 w 1013012"/>
              <a:gd name="connsiteY6" fmla="*/ 268941 h 323702"/>
              <a:gd name="connsiteX7" fmla="*/ 295835 w 1013012"/>
              <a:gd name="connsiteY7" fmla="*/ 224118 h 323702"/>
              <a:gd name="connsiteX8" fmla="*/ 340659 w 1013012"/>
              <a:gd name="connsiteY8" fmla="*/ 179294 h 323702"/>
              <a:gd name="connsiteX9" fmla="*/ 367553 w 1013012"/>
              <a:gd name="connsiteY9" fmla="*/ 143435 h 323702"/>
              <a:gd name="connsiteX10" fmla="*/ 394447 w 1013012"/>
              <a:gd name="connsiteY10" fmla="*/ 125506 h 323702"/>
              <a:gd name="connsiteX11" fmla="*/ 430306 w 1013012"/>
              <a:gd name="connsiteY11" fmla="*/ 80682 h 323702"/>
              <a:gd name="connsiteX12" fmla="*/ 457200 w 1013012"/>
              <a:gd name="connsiteY12" fmla="*/ 134471 h 323702"/>
              <a:gd name="connsiteX13" fmla="*/ 519953 w 1013012"/>
              <a:gd name="connsiteY13" fmla="*/ 215153 h 323702"/>
              <a:gd name="connsiteX14" fmla="*/ 564777 w 1013012"/>
              <a:gd name="connsiteY14" fmla="*/ 259977 h 323702"/>
              <a:gd name="connsiteX15" fmla="*/ 609600 w 1013012"/>
              <a:gd name="connsiteY15" fmla="*/ 251012 h 323702"/>
              <a:gd name="connsiteX16" fmla="*/ 645459 w 1013012"/>
              <a:gd name="connsiteY16" fmla="*/ 161365 h 323702"/>
              <a:gd name="connsiteX17" fmla="*/ 672353 w 1013012"/>
              <a:gd name="connsiteY17" fmla="*/ 152400 h 323702"/>
              <a:gd name="connsiteX18" fmla="*/ 708212 w 1013012"/>
              <a:gd name="connsiteY18" fmla="*/ 107577 h 323702"/>
              <a:gd name="connsiteX19" fmla="*/ 735106 w 1013012"/>
              <a:gd name="connsiteY19" fmla="*/ 125506 h 323702"/>
              <a:gd name="connsiteX20" fmla="*/ 806824 w 1013012"/>
              <a:gd name="connsiteY20" fmla="*/ 71718 h 323702"/>
              <a:gd name="connsiteX21" fmla="*/ 833718 w 1013012"/>
              <a:gd name="connsiteY21" fmla="*/ 44824 h 323702"/>
              <a:gd name="connsiteX22" fmla="*/ 860612 w 1013012"/>
              <a:gd name="connsiteY22" fmla="*/ 26894 h 323702"/>
              <a:gd name="connsiteX23" fmla="*/ 878541 w 1013012"/>
              <a:gd name="connsiteY23" fmla="*/ 0 h 323702"/>
              <a:gd name="connsiteX24" fmla="*/ 941294 w 1013012"/>
              <a:gd name="connsiteY24" fmla="*/ 8965 h 323702"/>
              <a:gd name="connsiteX25" fmla="*/ 1013012 w 1013012"/>
              <a:gd name="connsiteY25" fmla="*/ 17930 h 3237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013012" h="323702">
                <a:moveTo>
                  <a:pt x="0" y="295835"/>
                </a:moveTo>
                <a:cubicBezTo>
                  <a:pt x="32871" y="298823"/>
                  <a:pt x="66338" y="297884"/>
                  <a:pt x="98612" y="304800"/>
                </a:cubicBezTo>
                <a:cubicBezTo>
                  <a:pt x="162080" y="318401"/>
                  <a:pt x="90103" y="334532"/>
                  <a:pt x="152400" y="313765"/>
                </a:cubicBezTo>
                <a:cubicBezTo>
                  <a:pt x="155388" y="301812"/>
                  <a:pt x="158692" y="289934"/>
                  <a:pt x="161365" y="277906"/>
                </a:cubicBezTo>
                <a:cubicBezTo>
                  <a:pt x="164670" y="263032"/>
                  <a:pt x="157651" y="241534"/>
                  <a:pt x="170329" y="233082"/>
                </a:cubicBezTo>
                <a:cubicBezTo>
                  <a:pt x="183007" y="224630"/>
                  <a:pt x="200212" y="239059"/>
                  <a:pt x="215153" y="242047"/>
                </a:cubicBezTo>
                <a:cubicBezTo>
                  <a:pt x="232367" y="259262"/>
                  <a:pt x="253924" y="287768"/>
                  <a:pt x="286871" y="268941"/>
                </a:cubicBezTo>
                <a:cubicBezTo>
                  <a:pt x="300100" y="261381"/>
                  <a:pt x="287996" y="237184"/>
                  <a:pt x="295835" y="224118"/>
                </a:cubicBezTo>
                <a:cubicBezTo>
                  <a:pt x="306706" y="205999"/>
                  <a:pt x="327981" y="196198"/>
                  <a:pt x="340659" y="179294"/>
                </a:cubicBezTo>
                <a:cubicBezTo>
                  <a:pt x="349624" y="167341"/>
                  <a:pt x="356988" y="154000"/>
                  <a:pt x="367553" y="143435"/>
                </a:cubicBezTo>
                <a:cubicBezTo>
                  <a:pt x="375171" y="135817"/>
                  <a:pt x="386034" y="132236"/>
                  <a:pt x="394447" y="125506"/>
                </a:cubicBezTo>
                <a:cubicBezTo>
                  <a:pt x="412698" y="110905"/>
                  <a:pt x="416991" y="100655"/>
                  <a:pt x="430306" y="80682"/>
                </a:cubicBezTo>
                <a:cubicBezTo>
                  <a:pt x="472060" y="122438"/>
                  <a:pt x="424154" y="68380"/>
                  <a:pt x="457200" y="134471"/>
                </a:cubicBezTo>
                <a:cubicBezTo>
                  <a:pt x="491188" y="202445"/>
                  <a:pt x="483061" y="170882"/>
                  <a:pt x="519953" y="215153"/>
                </a:cubicBezTo>
                <a:cubicBezTo>
                  <a:pt x="557306" y="259977"/>
                  <a:pt x="515469" y="227105"/>
                  <a:pt x="564777" y="259977"/>
                </a:cubicBezTo>
                <a:cubicBezTo>
                  <a:pt x="579718" y="256989"/>
                  <a:pt x="600246" y="263039"/>
                  <a:pt x="609600" y="251012"/>
                </a:cubicBezTo>
                <a:cubicBezTo>
                  <a:pt x="648543" y="200942"/>
                  <a:pt x="603600" y="186480"/>
                  <a:pt x="645459" y="161365"/>
                </a:cubicBezTo>
                <a:cubicBezTo>
                  <a:pt x="653562" y="156503"/>
                  <a:pt x="663388" y="155388"/>
                  <a:pt x="672353" y="152400"/>
                </a:cubicBezTo>
                <a:cubicBezTo>
                  <a:pt x="673260" y="151039"/>
                  <a:pt x="699695" y="107577"/>
                  <a:pt x="708212" y="107577"/>
                </a:cubicBezTo>
                <a:cubicBezTo>
                  <a:pt x="718986" y="107577"/>
                  <a:pt x="726141" y="119530"/>
                  <a:pt x="735106" y="125506"/>
                </a:cubicBezTo>
                <a:cubicBezTo>
                  <a:pt x="786611" y="74000"/>
                  <a:pt x="759883" y="87363"/>
                  <a:pt x="806824" y="71718"/>
                </a:cubicBezTo>
                <a:cubicBezTo>
                  <a:pt x="815789" y="62753"/>
                  <a:pt x="823979" y="52940"/>
                  <a:pt x="833718" y="44824"/>
                </a:cubicBezTo>
                <a:cubicBezTo>
                  <a:pt x="841995" y="37926"/>
                  <a:pt x="852993" y="34513"/>
                  <a:pt x="860612" y="26894"/>
                </a:cubicBezTo>
                <a:cubicBezTo>
                  <a:pt x="868230" y="19275"/>
                  <a:pt x="872565" y="8965"/>
                  <a:pt x="878541" y="0"/>
                </a:cubicBezTo>
                <a:lnTo>
                  <a:pt x="941294" y="8965"/>
                </a:lnTo>
                <a:lnTo>
                  <a:pt x="1013012" y="17930"/>
                </a:lnTo>
              </a:path>
            </a:pathLst>
          </a:custGeom>
          <a:noFill/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accent2"/>
              </a:solidFill>
            </a:endParaRPr>
          </a:p>
        </p:txBody>
      </p:sp>
      <p:sp>
        <p:nvSpPr>
          <p:cNvPr id="4" name="Figura a mano libera 3"/>
          <p:cNvSpPr/>
          <p:nvPr/>
        </p:nvSpPr>
        <p:spPr>
          <a:xfrm>
            <a:off x="7368988" y="3765176"/>
            <a:ext cx="1048871" cy="636495"/>
          </a:xfrm>
          <a:custGeom>
            <a:avLst/>
            <a:gdLst>
              <a:gd name="connsiteX0" fmla="*/ 0 w 1183341"/>
              <a:gd name="connsiteY0" fmla="*/ 0 h 636495"/>
              <a:gd name="connsiteX1" fmla="*/ 44824 w 1183341"/>
              <a:gd name="connsiteY1" fmla="*/ 8965 h 636495"/>
              <a:gd name="connsiteX2" fmla="*/ 98612 w 1183341"/>
              <a:gd name="connsiteY2" fmla="*/ 17930 h 636495"/>
              <a:gd name="connsiteX3" fmla="*/ 107577 w 1183341"/>
              <a:gd name="connsiteY3" fmla="*/ 89648 h 636495"/>
              <a:gd name="connsiteX4" fmla="*/ 206188 w 1183341"/>
              <a:gd name="connsiteY4" fmla="*/ 98612 h 636495"/>
              <a:gd name="connsiteX5" fmla="*/ 233083 w 1183341"/>
              <a:gd name="connsiteY5" fmla="*/ 143436 h 636495"/>
              <a:gd name="connsiteX6" fmla="*/ 268941 w 1183341"/>
              <a:gd name="connsiteY6" fmla="*/ 134471 h 636495"/>
              <a:gd name="connsiteX7" fmla="*/ 295836 w 1183341"/>
              <a:gd name="connsiteY7" fmla="*/ 125506 h 636495"/>
              <a:gd name="connsiteX8" fmla="*/ 349624 w 1183341"/>
              <a:gd name="connsiteY8" fmla="*/ 134471 h 636495"/>
              <a:gd name="connsiteX9" fmla="*/ 367553 w 1183341"/>
              <a:gd name="connsiteY9" fmla="*/ 188259 h 636495"/>
              <a:gd name="connsiteX10" fmla="*/ 385483 w 1183341"/>
              <a:gd name="connsiteY10" fmla="*/ 206189 h 636495"/>
              <a:gd name="connsiteX11" fmla="*/ 385483 w 1183341"/>
              <a:gd name="connsiteY11" fmla="*/ 259977 h 636495"/>
              <a:gd name="connsiteX12" fmla="*/ 421341 w 1183341"/>
              <a:gd name="connsiteY12" fmla="*/ 268942 h 636495"/>
              <a:gd name="connsiteX13" fmla="*/ 466165 w 1183341"/>
              <a:gd name="connsiteY13" fmla="*/ 295836 h 636495"/>
              <a:gd name="connsiteX14" fmla="*/ 502024 w 1183341"/>
              <a:gd name="connsiteY14" fmla="*/ 322730 h 636495"/>
              <a:gd name="connsiteX15" fmla="*/ 510988 w 1183341"/>
              <a:gd name="connsiteY15" fmla="*/ 358589 h 636495"/>
              <a:gd name="connsiteX16" fmla="*/ 519953 w 1183341"/>
              <a:gd name="connsiteY16" fmla="*/ 430306 h 636495"/>
              <a:gd name="connsiteX17" fmla="*/ 546847 w 1183341"/>
              <a:gd name="connsiteY17" fmla="*/ 439271 h 636495"/>
              <a:gd name="connsiteX18" fmla="*/ 564777 w 1183341"/>
              <a:gd name="connsiteY18" fmla="*/ 457200 h 636495"/>
              <a:gd name="connsiteX19" fmla="*/ 600636 w 1183341"/>
              <a:gd name="connsiteY19" fmla="*/ 466165 h 636495"/>
              <a:gd name="connsiteX20" fmla="*/ 735106 w 1183341"/>
              <a:gd name="connsiteY20" fmla="*/ 484095 h 636495"/>
              <a:gd name="connsiteX21" fmla="*/ 744071 w 1183341"/>
              <a:gd name="connsiteY21" fmla="*/ 519953 h 636495"/>
              <a:gd name="connsiteX22" fmla="*/ 770965 w 1183341"/>
              <a:gd name="connsiteY22" fmla="*/ 528918 h 636495"/>
              <a:gd name="connsiteX23" fmla="*/ 887506 w 1183341"/>
              <a:gd name="connsiteY23" fmla="*/ 537883 h 636495"/>
              <a:gd name="connsiteX24" fmla="*/ 914400 w 1183341"/>
              <a:gd name="connsiteY24" fmla="*/ 582706 h 636495"/>
              <a:gd name="connsiteX25" fmla="*/ 932330 w 1183341"/>
              <a:gd name="connsiteY25" fmla="*/ 609600 h 636495"/>
              <a:gd name="connsiteX26" fmla="*/ 995083 w 1183341"/>
              <a:gd name="connsiteY26" fmla="*/ 636495 h 636495"/>
              <a:gd name="connsiteX27" fmla="*/ 1093694 w 1183341"/>
              <a:gd name="connsiteY27" fmla="*/ 627530 h 636495"/>
              <a:gd name="connsiteX28" fmla="*/ 1102659 w 1183341"/>
              <a:gd name="connsiteY28" fmla="*/ 600636 h 636495"/>
              <a:gd name="connsiteX29" fmla="*/ 1138518 w 1183341"/>
              <a:gd name="connsiteY29" fmla="*/ 582706 h 636495"/>
              <a:gd name="connsiteX30" fmla="*/ 1183341 w 1183341"/>
              <a:gd name="connsiteY30" fmla="*/ 564777 h 6364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1183341" h="636495">
                <a:moveTo>
                  <a:pt x="0" y="0"/>
                </a:moveTo>
                <a:lnTo>
                  <a:pt x="44824" y="8965"/>
                </a:lnTo>
                <a:cubicBezTo>
                  <a:pt x="62707" y="12217"/>
                  <a:pt x="87453" y="3582"/>
                  <a:pt x="98612" y="17930"/>
                </a:cubicBezTo>
                <a:cubicBezTo>
                  <a:pt x="113403" y="36947"/>
                  <a:pt x="88303" y="75193"/>
                  <a:pt x="107577" y="89648"/>
                </a:cubicBezTo>
                <a:cubicBezTo>
                  <a:pt x="133982" y="109452"/>
                  <a:pt x="173318" y="95624"/>
                  <a:pt x="206188" y="98612"/>
                </a:cubicBezTo>
                <a:cubicBezTo>
                  <a:pt x="223218" y="234845"/>
                  <a:pt x="198780" y="166305"/>
                  <a:pt x="233083" y="143436"/>
                </a:cubicBezTo>
                <a:cubicBezTo>
                  <a:pt x="243334" y="136602"/>
                  <a:pt x="257095" y="137856"/>
                  <a:pt x="268941" y="134471"/>
                </a:cubicBezTo>
                <a:cubicBezTo>
                  <a:pt x="278027" y="131875"/>
                  <a:pt x="286871" y="128494"/>
                  <a:pt x="295836" y="125506"/>
                </a:cubicBezTo>
                <a:cubicBezTo>
                  <a:pt x="313765" y="128494"/>
                  <a:pt x="335945" y="122502"/>
                  <a:pt x="349624" y="134471"/>
                </a:cubicBezTo>
                <a:cubicBezTo>
                  <a:pt x="363847" y="146916"/>
                  <a:pt x="354189" y="174895"/>
                  <a:pt x="367553" y="188259"/>
                </a:cubicBezTo>
                <a:lnTo>
                  <a:pt x="385483" y="206189"/>
                </a:lnTo>
                <a:cubicBezTo>
                  <a:pt x="380450" y="221288"/>
                  <a:pt x="366610" y="244878"/>
                  <a:pt x="385483" y="259977"/>
                </a:cubicBezTo>
                <a:cubicBezTo>
                  <a:pt x="395104" y="267674"/>
                  <a:pt x="409388" y="265954"/>
                  <a:pt x="421341" y="268942"/>
                </a:cubicBezTo>
                <a:cubicBezTo>
                  <a:pt x="463303" y="310902"/>
                  <a:pt x="411855" y="264802"/>
                  <a:pt x="466165" y="295836"/>
                </a:cubicBezTo>
                <a:cubicBezTo>
                  <a:pt x="479138" y="303249"/>
                  <a:pt x="490071" y="313765"/>
                  <a:pt x="502024" y="322730"/>
                </a:cubicBezTo>
                <a:cubicBezTo>
                  <a:pt x="505012" y="334683"/>
                  <a:pt x="508963" y="346436"/>
                  <a:pt x="510988" y="358589"/>
                </a:cubicBezTo>
                <a:cubicBezTo>
                  <a:pt x="514949" y="382353"/>
                  <a:pt x="510168" y="408291"/>
                  <a:pt x="519953" y="430306"/>
                </a:cubicBezTo>
                <a:cubicBezTo>
                  <a:pt x="523791" y="438941"/>
                  <a:pt x="537882" y="436283"/>
                  <a:pt x="546847" y="439271"/>
                </a:cubicBezTo>
                <a:cubicBezTo>
                  <a:pt x="552824" y="445247"/>
                  <a:pt x="557217" y="453420"/>
                  <a:pt x="564777" y="457200"/>
                </a:cubicBezTo>
                <a:cubicBezTo>
                  <a:pt x="575797" y="462710"/>
                  <a:pt x="588466" y="464243"/>
                  <a:pt x="600636" y="466165"/>
                </a:cubicBezTo>
                <a:cubicBezTo>
                  <a:pt x="645303" y="473218"/>
                  <a:pt x="690283" y="478118"/>
                  <a:pt x="735106" y="484095"/>
                </a:cubicBezTo>
                <a:cubicBezTo>
                  <a:pt x="738094" y="496048"/>
                  <a:pt x="736374" y="510332"/>
                  <a:pt x="744071" y="519953"/>
                </a:cubicBezTo>
                <a:cubicBezTo>
                  <a:pt x="749974" y="527332"/>
                  <a:pt x="761588" y="527746"/>
                  <a:pt x="770965" y="528918"/>
                </a:cubicBezTo>
                <a:cubicBezTo>
                  <a:pt x="809626" y="533751"/>
                  <a:pt x="848659" y="534895"/>
                  <a:pt x="887506" y="537883"/>
                </a:cubicBezTo>
                <a:cubicBezTo>
                  <a:pt x="896471" y="552824"/>
                  <a:pt x="905165" y="567930"/>
                  <a:pt x="914400" y="582706"/>
                </a:cubicBezTo>
                <a:cubicBezTo>
                  <a:pt x="920110" y="591843"/>
                  <a:pt x="924053" y="602702"/>
                  <a:pt x="932330" y="609600"/>
                </a:cubicBezTo>
                <a:cubicBezTo>
                  <a:pt x="947102" y="621910"/>
                  <a:pt x="976398" y="630267"/>
                  <a:pt x="995083" y="636495"/>
                </a:cubicBezTo>
                <a:cubicBezTo>
                  <a:pt x="1027953" y="633507"/>
                  <a:pt x="1062382" y="637967"/>
                  <a:pt x="1093694" y="627530"/>
                </a:cubicBezTo>
                <a:cubicBezTo>
                  <a:pt x="1102659" y="624542"/>
                  <a:pt x="1095977" y="607318"/>
                  <a:pt x="1102659" y="600636"/>
                </a:cubicBezTo>
                <a:cubicBezTo>
                  <a:pt x="1112109" y="591186"/>
                  <a:pt x="1126915" y="589336"/>
                  <a:pt x="1138518" y="582706"/>
                </a:cubicBezTo>
                <a:cubicBezTo>
                  <a:pt x="1175695" y="561462"/>
                  <a:pt x="1151692" y="564777"/>
                  <a:pt x="1183341" y="564777"/>
                </a:cubicBezTo>
              </a:path>
            </a:pathLst>
          </a:custGeom>
          <a:noFill/>
          <a:ln w="15875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ccia a destra 14"/>
          <p:cNvSpPr/>
          <p:nvPr/>
        </p:nvSpPr>
        <p:spPr>
          <a:xfrm>
            <a:off x="704528" y="3284984"/>
            <a:ext cx="771693" cy="570015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Freccia a destra 15"/>
          <p:cNvSpPr/>
          <p:nvPr/>
        </p:nvSpPr>
        <p:spPr>
          <a:xfrm>
            <a:off x="7977336" y="3212976"/>
            <a:ext cx="771693" cy="570015"/>
          </a:xfrm>
          <a:prstGeom prst="rightArrow">
            <a:avLst/>
          </a:prstGeom>
          <a:gradFill>
            <a:gsLst>
              <a:gs pos="0">
                <a:srgbClr val="000082"/>
              </a:gs>
              <a:gs pos="30000">
                <a:srgbClr val="66008F"/>
              </a:gs>
              <a:gs pos="64999">
                <a:srgbClr val="BA0066"/>
              </a:gs>
              <a:gs pos="89999">
                <a:srgbClr val="FF0000"/>
              </a:gs>
              <a:gs pos="100000">
                <a:srgbClr val="FF8200"/>
              </a:gs>
            </a:gsLst>
            <a:lin ang="16200000" scaled="0"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8" name="Freccia in su 17"/>
          <p:cNvSpPr/>
          <p:nvPr/>
        </p:nvSpPr>
        <p:spPr>
          <a:xfrm>
            <a:off x="2936776" y="4581128"/>
            <a:ext cx="3126179" cy="545622"/>
          </a:xfrm>
          <a:prstGeom prst="upArrow">
            <a:avLst/>
          </a:prstGeom>
          <a:gradFill>
            <a:gsLst>
              <a:gs pos="0">
                <a:srgbClr val="FFF200"/>
              </a:gs>
              <a:gs pos="45000">
                <a:srgbClr val="FF7A00"/>
              </a:gs>
              <a:gs pos="70000">
                <a:srgbClr val="FF0300"/>
              </a:gs>
              <a:gs pos="100000">
                <a:srgbClr val="4D0808"/>
              </a:gs>
            </a:gsLst>
            <a:lin ang="16200000" scaled="0"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9" name="CasellaDiTesto 18"/>
          <p:cNvSpPr txBox="1"/>
          <p:nvPr/>
        </p:nvSpPr>
        <p:spPr>
          <a:xfrm>
            <a:off x="128464" y="4237634"/>
            <a:ext cx="15121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err="1" smtClean="0"/>
              <a:t>Natural</a:t>
            </a:r>
            <a:r>
              <a:rPr lang="it-IT" dirty="0" smtClean="0"/>
              <a:t> (</a:t>
            </a:r>
            <a:r>
              <a:rPr lang="it-IT" dirty="0" err="1" smtClean="0"/>
              <a:t>&amp;reinjected</a:t>
            </a:r>
            <a:r>
              <a:rPr lang="it-IT" dirty="0" smtClean="0"/>
              <a:t>) </a:t>
            </a:r>
            <a:r>
              <a:rPr lang="it-IT" dirty="0" err="1" smtClean="0"/>
              <a:t>fluid</a:t>
            </a:r>
            <a:r>
              <a:rPr lang="it-IT" dirty="0" smtClean="0"/>
              <a:t> </a:t>
            </a:r>
            <a:r>
              <a:rPr lang="it-IT" dirty="0" err="1" smtClean="0"/>
              <a:t>recharge</a:t>
            </a:r>
            <a:endParaRPr lang="it-IT" dirty="0"/>
          </a:p>
        </p:txBody>
      </p:sp>
      <p:sp>
        <p:nvSpPr>
          <p:cNvPr id="20" name="CasellaDiTesto 19"/>
          <p:cNvSpPr txBox="1"/>
          <p:nvPr/>
        </p:nvSpPr>
        <p:spPr>
          <a:xfrm>
            <a:off x="7689304" y="4221088"/>
            <a:ext cx="15377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err="1" smtClean="0"/>
              <a:t>Exploitation</a:t>
            </a:r>
            <a:endParaRPr lang="it-IT" dirty="0"/>
          </a:p>
        </p:txBody>
      </p:sp>
      <p:sp>
        <p:nvSpPr>
          <p:cNvPr id="21" name="Cubo 20"/>
          <p:cNvSpPr/>
          <p:nvPr/>
        </p:nvSpPr>
        <p:spPr>
          <a:xfrm>
            <a:off x="2000672" y="2708920"/>
            <a:ext cx="5699955" cy="1555667"/>
          </a:xfrm>
          <a:prstGeom prst="cube">
            <a:avLst/>
          </a:prstGeom>
          <a:blipFill>
            <a:blip r:embed="rId3" cstate="print"/>
            <a:tile tx="0" ty="0" sx="100000" sy="100000" flip="none" algn="tl"/>
          </a:blip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CasellaDiTesto 16"/>
          <p:cNvSpPr txBox="1"/>
          <p:nvPr/>
        </p:nvSpPr>
        <p:spPr>
          <a:xfrm>
            <a:off x="4088904" y="5589240"/>
            <a:ext cx="11209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err="1" smtClean="0"/>
              <a:t>Thermal</a:t>
            </a:r>
            <a:r>
              <a:rPr lang="it-IT" dirty="0" smtClean="0"/>
              <a:t> </a:t>
            </a:r>
            <a:r>
              <a:rPr lang="it-IT" dirty="0" err="1" smtClean="0"/>
              <a:t>Flux</a:t>
            </a:r>
            <a:endParaRPr lang="it-IT" dirty="0"/>
          </a:p>
        </p:txBody>
      </p:sp>
      <p:grpSp>
        <p:nvGrpSpPr>
          <p:cNvPr id="22" name="Gruppo 21"/>
          <p:cNvGrpSpPr/>
          <p:nvPr/>
        </p:nvGrpSpPr>
        <p:grpSpPr>
          <a:xfrm>
            <a:off x="776536" y="2132856"/>
            <a:ext cx="8073280" cy="1368152"/>
            <a:chOff x="776536" y="2132856"/>
            <a:chExt cx="8073280" cy="1368152"/>
          </a:xfrm>
        </p:grpSpPr>
        <p:cxnSp>
          <p:nvCxnSpPr>
            <p:cNvPr id="29" name="Connettore 1 28"/>
            <p:cNvCxnSpPr/>
            <p:nvPr/>
          </p:nvCxnSpPr>
          <p:spPr>
            <a:xfrm flipV="1">
              <a:off x="776536" y="2132856"/>
              <a:ext cx="8073280" cy="63624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Connettore 2 31"/>
            <p:cNvCxnSpPr/>
            <p:nvPr/>
          </p:nvCxnSpPr>
          <p:spPr>
            <a:xfrm flipV="1">
              <a:off x="8841432" y="2132856"/>
              <a:ext cx="0" cy="115212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Connettore 2 34"/>
            <p:cNvCxnSpPr/>
            <p:nvPr/>
          </p:nvCxnSpPr>
          <p:spPr>
            <a:xfrm>
              <a:off x="776536" y="2348880"/>
              <a:ext cx="0" cy="115212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168961" name="Object 3"/>
          <p:cNvGraphicFramePr>
            <a:graphicFrameLocks noChangeAspect="1"/>
          </p:cNvGraphicFramePr>
          <p:nvPr/>
        </p:nvGraphicFramePr>
        <p:xfrm>
          <a:off x="1542731" y="1412777"/>
          <a:ext cx="7010669" cy="47629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8991" name="ClipArt" r:id="rId4" imgW="4762440" imgH="3504600" progId="">
                  <p:embed/>
                </p:oleObj>
              </mc:Choice>
              <mc:Fallback>
                <p:oleObj name="ClipArt" r:id="rId4" imgW="4762440" imgH="3504600" progId="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42731" y="1412777"/>
                        <a:ext cx="7010669" cy="476294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" name="Titolo 2"/>
          <p:cNvSpPr>
            <a:spLocks noGrp="1"/>
          </p:cNvSpPr>
          <p:nvPr>
            <p:ph type="title"/>
          </p:nvPr>
        </p:nvSpPr>
        <p:spPr>
          <a:xfrm>
            <a:off x="1466400" y="332696"/>
            <a:ext cx="6953700" cy="360000"/>
          </a:xfrm>
        </p:spPr>
        <p:txBody>
          <a:bodyPr/>
          <a:lstStyle/>
          <a:p>
            <a:r>
              <a:rPr lang="en-GB" dirty="0" smtClean="0">
                <a:latin typeface="Arial" pitchFamily="34" charset="0"/>
                <a:cs typeface="Arial" pitchFamily="34" charset="0"/>
              </a:rPr>
              <a:t>Sustainable Development</a:t>
            </a:r>
            <a:endParaRPr lang="en-GB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Segnaposto numero diapositiva 4"/>
          <p:cNvSpPr txBox="1">
            <a:spLocks/>
          </p:cNvSpPr>
          <p:nvPr/>
        </p:nvSpPr>
        <p:spPr>
          <a:xfrm>
            <a:off x="9076307" y="6381328"/>
            <a:ext cx="557213" cy="365125"/>
          </a:xfrm>
          <a:prstGeom prst="rect">
            <a:avLst/>
          </a:prstGeom>
        </p:spPr>
        <p:txBody>
          <a:bodyPr lIns="107287" tIns="53643" rIns="107287" bIns="53643"/>
          <a:lstStyle/>
          <a:p>
            <a:pPr algn="r" defTabSz="1072866" fontAlgn="auto">
              <a:spcBef>
                <a:spcPts val="0"/>
              </a:spcBef>
              <a:spcAft>
                <a:spcPts val="0"/>
              </a:spcAft>
              <a:defRPr/>
            </a:pPr>
            <a:fld id="{BE0B9A1A-85C1-4544-80DF-DF1ED4AB266B}" type="slidenum">
              <a:rPr lang="it-IT" sz="1400" smtClean="0">
                <a:solidFill>
                  <a:srgbClr val="A8A9AD"/>
                </a:solidFill>
                <a:latin typeface="+mn-lt"/>
              </a:rPr>
              <a:pPr algn="r" defTabSz="1072866" fontAlgn="auto">
                <a:spcBef>
                  <a:spcPts val="0"/>
                </a:spcBef>
                <a:spcAft>
                  <a:spcPts val="0"/>
                </a:spcAft>
                <a:defRPr/>
              </a:pPr>
              <a:t>77</a:t>
            </a:fld>
            <a:endParaRPr lang="it-IT" sz="1400" dirty="0">
              <a:solidFill>
                <a:srgbClr val="A8A9AD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1689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testo 4"/>
          <p:cNvSpPr>
            <a:spLocks noGrp="1"/>
          </p:cNvSpPr>
          <p:nvPr>
            <p:ph type="body" sz="quarter" idx="10"/>
          </p:nvPr>
        </p:nvSpPr>
        <p:spPr>
          <a:xfrm>
            <a:off x="345405" y="1333029"/>
            <a:ext cx="9051900" cy="4284000"/>
          </a:xfrm>
        </p:spPr>
        <p:txBody>
          <a:bodyPr/>
          <a:lstStyle/>
          <a:p>
            <a:pPr algn="ctr"/>
            <a:r>
              <a:rPr lang="en-US" dirty="0"/>
              <a:t>A block of rock is by no means compact and waterproof, as it seems:</a:t>
            </a:r>
          </a:p>
          <a:p>
            <a:pPr algn="ctr"/>
            <a:r>
              <a:rPr lang="en-US" dirty="0"/>
              <a:t>thanks to empty spaces (pores) and capacities (which cause permeability)</a:t>
            </a:r>
          </a:p>
          <a:p>
            <a:pPr algn="ctr"/>
            <a:r>
              <a:rPr lang="en-US" dirty="0"/>
              <a:t>it is able to circulate water and keep a certain amount of it inside.</a:t>
            </a:r>
            <a:endParaRPr lang="en-GB" dirty="0"/>
          </a:p>
        </p:txBody>
      </p:sp>
      <p:sp>
        <p:nvSpPr>
          <p:cNvPr id="14" name="Cubo 13"/>
          <p:cNvSpPr/>
          <p:nvPr/>
        </p:nvSpPr>
        <p:spPr>
          <a:xfrm>
            <a:off x="1890358" y="3538853"/>
            <a:ext cx="5699955" cy="1555667"/>
          </a:xfrm>
          <a:prstGeom prst="cube">
            <a:avLst/>
          </a:prstGeom>
          <a:blipFill>
            <a:blip r:embed="rId2" cstate="print"/>
            <a:tile tx="0" ty="0" sx="100000" sy="100000" flip="none" algn="tl"/>
          </a:blip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Titolo 2"/>
          <p:cNvSpPr>
            <a:spLocks noGrp="1"/>
          </p:cNvSpPr>
          <p:nvPr>
            <p:ph type="title"/>
          </p:nvPr>
        </p:nvSpPr>
        <p:spPr>
          <a:xfrm>
            <a:off x="1466400" y="332696"/>
            <a:ext cx="6953700" cy="360000"/>
          </a:xfrm>
        </p:spPr>
        <p:txBody>
          <a:bodyPr/>
          <a:lstStyle/>
          <a:p>
            <a:r>
              <a:rPr lang="en-GB" dirty="0" smtClean="0">
                <a:latin typeface="Arial" pitchFamily="34" charset="0"/>
                <a:cs typeface="Arial" pitchFamily="34" charset="0"/>
              </a:rPr>
              <a:t>Sustainable Development</a:t>
            </a:r>
            <a:endParaRPr lang="en-GB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Segnaposto numero diapositiva 4"/>
          <p:cNvSpPr txBox="1">
            <a:spLocks/>
          </p:cNvSpPr>
          <p:nvPr/>
        </p:nvSpPr>
        <p:spPr>
          <a:xfrm>
            <a:off x="9076307" y="6381328"/>
            <a:ext cx="557213" cy="365125"/>
          </a:xfrm>
          <a:prstGeom prst="rect">
            <a:avLst/>
          </a:prstGeom>
        </p:spPr>
        <p:txBody>
          <a:bodyPr lIns="107287" tIns="53643" rIns="107287" bIns="53643"/>
          <a:lstStyle/>
          <a:p>
            <a:pPr algn="r" defTabSz="1072866" fontAlgn="auto">
              <a:spcBef>
                <a:spcPts val="0"/>
              </a:spcBef>
              <a:spcAft>
                <a:spcPts val="0"/>
              </a:spcAft>
              <a:defRPr/>
            </a:pPr>
            <a:fld id="{BE0B9A1A-85C1-4544-80DF-DF1ED4AB266B}" type="slidenum">
              <a:rPr lang="it-IT" sz="1400" smtClean="0">
                <a:solidFill>
                  <a:srgbClr val="A8A9AD"/>
                </a:solidFill>
                <a:latin typeface="+mn-lt"/>
              </a:rPr>
              <a:pPr algn="r" defTabSz="1072866" fontAlgn="auto">
                <a:spcBef>
                  <a:spcPts val="0"/>
                </a:spcBef>
                <a:spcAft>
                  <a:spcPts val="0"/>
                </a:spcAft>
                <a:defRPr/>
              </a:pPr>
              <a:t>78</a:t>
            </a:fld>
            <a:endParaRPr lang="it-IT" sz="1400" dirty="0">
              <a:solidFill>
                <a:srgbClr val="A8A9AD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C4A63-4422-4E48-BD42-7AA48B653B07}" type="slidenum">
              <a:rPr lang="it-IT" smtClean="0">
                <a:solidFill>
                  <a:srgbClr val="133B9C">
                    <a:tint val="75000"/>
                  </a:srgbClr>
                </a:solidFill>
              </a:rPr>
              <a:pPr/>
              <a:t>7</a:t>
            </a:fld>
            <a:endParaRPr lang="it-IT">
              <a:solidFill>
                <a:srgbClr val="133B9C">
                  <a:tint val="75000"/>
                </a:srgbClr>
              </a:solidFill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clrChange>
              <a:clrFrom>
                <a:srgbClr val="FFF6DD"/>
              </a:clrFrom>
              <a:clrTo>
                <a:srgbClr val="FFF6DD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0472" y="1268760"/>
            <a:ext cx="9526642" cy="4679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718013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egnaposto contenuto 9"/>
          <p:cNvSpPr txBox="1">
            <a:spLocks/>
          </p:cNvSpPr>
          <p:nvPr/>
        </p:nvSpPr>
        <p:spPr>
          <a:xfrm>
            <a:off x="5259913" y="2966453"/>
            <a:ext cx="4095000" cy="3780000"/>
          </a:xfrm>
          <a:prstGeom prst="rect">
            <a:avLst/>
          </a:prstGeom>
        </p:spPr>
        <p:txBody>
          <a:bodyPr/>
          <a:lstStyle>
            <a:lvl1pPr>
              <a:lnSpc>
                <a:spcPts val="2400"/>
              </a:lnSpc>
              <a:buNone/>
              <a:defRPr sz="1800">
                <a:solidFill>
                  <a:srgbClr val="53565A"/>
                </a:solidFill>
              </a:defRPr>
            </a:lvl1pPr>
          </a:lstStyle>
          <a:p>
            <a:pPr algn="ctr"/>
            <a:r>
              <a:rPr lang="en-US" dirty="0" smtClean="0"/>
              <a:t>The earth's heat flux of 300 </a:t>
            </a:r>
            <a:r>
              <a:rPr lang="en-US" dirty="0" err="1" smtClean="0"/>
              <a:t>mW</a:t>
            </a:r>
            <a:r>
              <a:rPr lang="en-US" dirty="0" smtClean="0"/>
              <a:t>/m2 behaves like hot coals under a grill: the meat cooks because it absorbs the heat that comes from the coals</a:t>
            </a:r>
            <a:r>
              <a:rPr lang="en-GB" dirty="0" smtClean="0"/>
              <a:t>.</a:t>
            </a:r>
            <a:endParaRPr lang="en-GB" dirty="0"/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4245" y="2136971"/>
            <a:ext cx="4818856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Titolo 2"/>
          <p:cNvSpPr>
            <a:spLocks noGrp="1"/>
          </p:cNvSpPr>
          <p:nvPr>
            <p:ph type="title"/>
          </p:nvPr>
        </p:nvSpPr>
        <p:spPr>
          <a:xfrm>
            <a:off x="1466400" y="332696"/>
            <a:ext cx="6953700" cy="360000"/>
          </a:xfrm>
        </p:spPr>
        <p:txBody>
          <a:bodyPr/>
          <a:lstStyle/>
          <a:p>
            <a:r>
              <a:rPr lang="en-GB" dirty="0" smtClean="0">
                <a:latin typeface="Arial" pitchFamily="34" charset="0"/>
                <a:cs typeface="Arial" pitchFamily="34" charset="0"/>
              </a:rPr>
              <a:t>Sustainable Development</a:t>
            </a:r>
            <a:endParaRPr lang="en-GB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Segnaposto numero diapositiva 4"/>
          <p:cNvSpPr txBox="1">
            <a:spLocks/>
          </p:cNvSpPr>
          <p:nvPr/>
        </p:nvSpPr>
        <p:spPr>
          <a:xfrm>
            <a:off x="9076307" y="6381328"/>
            <a:ext cx="557213" cy="365125"/>
          </a:xfrm>
          <a:prstGeom prst="rect">
            <a:avLst/>
          </a:prstGeom>
        </p:spPr>
        <p:txBody>
          <a:bodyPr lIns="107287" tIns="53643" rIns="107287" bIns="53643"/>
          <a:lstStyle/>
          <a:p>
            <a:pPr algn="r" defTabSz="1072866" fontAlgn="auto">
              <a:spcBef>
                <a:spcPts val="0"/>
              </a:spcBef>
              <a:spcAft>
                <a:spcPts val="0"/>
              </a:spcAft>
              <a:defRPr/>
            </a:pPr>
            <a:fld id="{BE0B9A1A-85C1-4544-80DF-DF1ED4AB266B}" type="slidenum">
              <a:rPr lang="it-IT" sz="1400" smtClean="0">
                <a:solidFill>
                  <a:srgbClr val="A8A9AD"/>
                </a:solidFill>
                <a:latin typeface="+mn-lt"/>
              </a:rPr>
              <a:pPr algn="r" defTabSz="1072866" fontAlgn="auto">
                <a:spcBef>
                  <a:spcPts val="0"/>
                </a:spcBef>
                <a:spcAft>
                  <a:spcPts val="0"/>
                </a:spcAft>
                <a:defRPr/>
              </a:pPr>
              <a:t>79</a:t>
            </a:fld>
            <a:endParaRPr lang="it-IT" sz="1400" dirty="0">
              <a:solidFill>
                <a:srgbClr val="A8A9AD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testo 4"/>
          <p:cNvSpPr>
            <a:spLocks noGrp="1"/>
          </p:cNvSpPr>
          <p:nvPr>
            <p:ph type="body" sz="quarter" idx="10"/>
          </p:nvPr>
        </p:nvSpPr>
        <p:spPr>
          <a:xfrm>
            <a:off x="345405" y="1377248"/>
            <a:ext cx="9051900" cy="4284000"/>
          </a:xfrm>
        </p:spPr>
        <p:txBody>
          <a:bodyPr/>
          <a:lstStyle/>
          <a:p>
            <a:pPr algn="ctr"/>
            <a:r>
              <a:rPr lang="en-US" dirty="0" smtClean="0"/>
              <a:t>Schematizing </a:t>
            </a:r>
            <a:r>
              <a:rPr lang="en-US" dirty="0"/>
              <a:t>a block of underground rock measuring 100x100x500 meters,</a:t>
            </a:r>
          </a:p>
          <a:p>
            <a:pPr algn="ctr"/>
            <a:r>
              <a:rPr lang="en-US" dirty="0"/>
              <a:t>with the terrestrial heat flow that passes through it from bottom to top,</a:t>
            </a:r>
          </a:p>
          <a:p>
            <a:pPr algn="ctr"/>
            <a:r>
              <a:rPr lang="en-US" dirty="0"/>
              <a:t>and by circulating 10 kg/s of water, a warming, </a:t>
            </a:r>
            <a:r>
              <a:rPr lang="en-US" dirty="0" smtClean="0"/>
              <a:t>even if modest</a:t>
            </a:r>
            <a:r>
              <a:rPr lang="en-US" dirty="0"/>
              <a:t>, is </a:t>
            </a:r>
            <a:r>
              <a:rPr lang="en-US" dirty="0" smtClean="0"/>
              <a:t>observed</a:t>
            </a:r>
          </a:p>
          <a:p>
            <a:pPr algn="ctr"/>
            <a:r>
              <a:rPr lang="en-GB" dirty="0" smtClean="0"/>
              <a:t> 100x500 (m</a:t>
            </a:r>
            <a:r>
              <a:rPr lang="en-GB" baseline="30000" dirty="0" smtClean="0"/>
              <a:t>2</a:t>
            </a:r>
            <a:r>
              <a:rPr lang="en-GB" dirty="0" smtClean="0"/>
              <a:t>)x0,3 (W/m</a:t>
            </a:r>
            <a:r>
              <a:rPr lang="en-GB" baseline="30000" dirty="0" smtClean="0"/>
              <a:t>2</a:t>
            </a:r>
            <a:r>
              <a:rPr lang="en-GB" dirty="0" smtClean="0"/>
              <a:t>) / 4186 (J/kg °C)x10 (kg/s)= delta T = 0,4°C</a:t>
            </a:r>
          </a:p>
          <a:p>
            <a:endParaRPr lang="en-GB" dirty="0"/>
          </a:p>
        </p:txBody>
      </p:sp>
      <p:sp>
        <p:nvSpPr>
          <p:cNvPr id="15" name="Freccia a destra 14"/>
          <p:cNvSpPr/>
          <p:nvPr/>
        </p:nvSpPr>
        <p:spPr>
          <a:xfrm>
            <a:off x="694707" y="4013861"/>
            <a:ext cx="771693" cy="570015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Freccia a destra 15"/>
          <p:cNvSpPr/>
          <p:nvPr/>
        </p:nvSpPr>
        <p:spPr>
          <a:xfrm>
            <a:off x="8034254" y="4013861"/>
            <a:ext cx="771693" cy="570015"/>
          </a:xfrm>
          <a:prstGeom prst="rightArrow">
            <a:avLst/>
          </a:prstGeom>
          <a:gradFill>
            <a:gsLst>
              <a:gs pos="0">
                <a:srgbClr val="000082"/>
              </a:gs>
              <a:gs pos="30000">
                <a:srgbClr val="66008F"/>
              </a:gs>
              <a:gs pos="64999">
                <a:srgbClr val="BA0066"/>
              </a:gs>
              <a:gs pos="89999">
                <a:srgbClr val="FF0000"/>
              </a:gs>
              <a:gs pos="100000">
                <a:srgbClr val="FF8200"/>
              </a:gs>
            </a:gsLst>
            <a:lin ang="16200000" scaled="0"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8" name="Freccia in su 17"/>
          <p:cNvSpPr/>
          <p:nvPr/>
        </p:nvSpPr>
        <p:spPr>
          <a:xfrm>
            <a:off x="3100449" y="5344218"/>
            <a:ext cx="3126179" cy="545622"/>
          </a:xfrm>
          <a:prstGeom prst="upArrow">
            <a:avLst/>
          </a:prstGeom>
          <a:gradFill>
            <a:gsLst>
              <a:gs pos="0">
                <a:srgbClr val="FFF200"/>
              </a:gs>
              <a:gs pos="45000">
                <a:srgbClr val="FF7A00"/>
              </a:gs>
              <a:gs pos="70000">
                <a:srgbClr val="FF0300"/>
              </a:gs>
              <a:gs pos="100000">
                <a:srgbClr val="4D0808"/>
              </a:gs>
            </a:gsLst>
            <a:lin ang="16200000" scaled="0"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9" name="CasellaDiTesto 18"/>
          <p:cNvSpPr txBox="1"/>
          <p:nvPr/>
        </p:nvSpPr>
        <p:spPr>
          <a:xfrm>
            <a:off x="345405" y="4966511"/>
            <a:ext cx="11209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smtClean="0"/>
              <a:t>Water </a:t>
            </a:r>
            <a:r>
              <a:rPr lang="it-IT" dirty="0" err="1" smtClean="0"/>
              <a:t>inlet</a:t>
            </a:r>
            <a:endParaRPr lang="it-IT" dirty="0"/>
          </a:p>
        </p:txBody>
      </p:sp>
      <p:sp>
        <p:nvSpPr>
          <p:cNvPr id="20" name="CasellaDiTesto 19"/>
          <p:cNvSpPr txBox="1"/>
          <p:nvPr/>
        </p:nvSpPr>
        <p:spPr>
          <a:xfrm>
            <a:off x="7859602" y="4966510"/>
            <a:ext cx="15377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smtClean="0"/>
              <a:t>Water outlet</a:t>
            </a:r>
          </a:p>
          <a:p>
            <a:pPr algn="ctr"/>
            <a:r>
              <a:rPr lang="it-IT" dirty="0" smtClean="0"/>
              <a:t>“</a:t>
            </a:r>
            <a:r>
              <a:rPr lang="it-IT" dirty="0" err="1" smtClean="0"/>
              <a:t>heated</a:t>
            </a:r>
            <a:r>
              <a:rPr lang="it-IT" dirty="0" smtClean="0"/>
              <a:t>”</a:t>
            </a:r>
            <a:endParaRPr lang="it-IT" dirty="0"/>
          </a:p>
        </p:txBody>
      </p:sp>
      <p:sp>
        <p:nvSpPr>
          <p:cNvPr id="21" name="Cubo 20"/>
          <p:cNvSpPr/>
          <p:nvPr/>
        </p:nvSpPr>
        <p:spPr>
          <a:xfrm>
            <a:off x="1890358" y="3538853"/>
            <a:ext cx="5699955" cy="1555667"/>
          </a:xfrm>
          <a:prstGeom prst="cube">
            <a:avLst/>
          </a:prstGeom>
          <a:blipFill>
            <a:blip r:embed="rId2" cstate="print"/>
            <a:tile tx="0" ty="0" sx="100000" sy="100000" flip="none" algn="tl"/>
          </a:blip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Segnaposto numero diapositiva 4"/>
          <p:cNvSpPr txBox="1">
            <a:spLocks/>
          </p:cNvSpPr>
          <p:nvPr/>
        </p:nvSpPr>
        <p:spPr>
          <a:xfrm>
            <a:off x="9076307" y="6381328"/>
            <a:ext cx="557213" cy="365125"/>
          </a:xfrm>
          <a:prstGeom prst="rect">
            <a:avLst/>
          </a:prstGeom>
        </p:spPr>
        <p:txBody>
          <a:bodyPr lIns="107287" tIns="53643" rIns="107287" bIns="53643"/>
          <a:lstStyle/>
          <a:p>
            <a:pPr algn="r" defTabSz="1072866" fontAlgn="auto">
              <a:spcBef>
                <a:spcPts val="0"/>
              </a:spcBef>
              <a:spcAft>
                <a:spcPts val="0"/>
              </a:spcAft>
              <a:defRPr/>
            </a:pPr>
            <a:fld id="{BE0B9A1A-85C1-4544-80DF-DF1ED4AB266B}" type="slidenum">
              <a:rPr lang="it-IT" sz="1400" smtClean="0">
                <a:solidFill>
                  <a:srgbClr val="A8A9AD"/>
                </a:solidFill>
                <a:latin typeface="+mn-lt"/>
              </a:rPr>
              <a:pPr algn="r" defTabSz="1072866" fontAlgn="auto">
                <a:spcBef>
                  <a:spcPts val="0"/>
                </a:spcBef>
                <a:spcAft>
                  <a:spcPts val="0"/>
                </a:spcAft>
                <a:defRPr/>
              </a:pPr>
              <a:t>80</a:t>
            </a:fld>
            <a:endParaRPr lang="it-IT" sz="1400" dirty="0">
              <a:solidFill>
                <a:srgbClr val="A8A9AD"/>
              </a:solidFill>
              <a:latin typeface="+mn-lt"/>
            </a:endParaRPr>
          </a:p>
        </p:txBody>
      </p:sp>
      <p:sp>
        <p:nvSpPr>
          <p:cNvPr id="24" name="Titolo 2"/>
          <p:cNvSpPr>
            <a:spLocks noGrp="1"/>
          </p:cNvSpPr>
          <p:nvPr>
            <p:ph type="title"/>
          </p:nvPr>
        </p:nvSpPr>
        <p:spPr>
          <a:xfrm>
            <a:off x="1466400" y="314767"/>
            <a:ext cx="6953700" cy="360000"/>
          </a:xfrm>
        </p:spPr>
        <p:txBody>
          <a:bodyPr/>
          <a:lstStyle/>
          <a:p>
            <a:r>
              <a:rPr lang="en-GB" dirty="0" smtClean="0">
                <a:latin typeface="Arial" pitchFamily="34" charset="0"/>
                <a:cs typeface="Arial" pitchFamily="34" charset="0"/>
              </a:rPr>
              <a:t>Sustainable Development</a:t>
            </a:r>
            <a:endParaRPr lang="en-GB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3110993" y="6116255"/>
            <a:ext cx="34339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earth's heat flux of 300 </a:t>
            </a:r>
            <a:r>
              <a:rPr lang="en-US" dirty="0" err="1"/>
              <a:t>mW</a:t>
            </a:r>
            <a:r>
              <a:rPr lang="en-US" dirty="0"/>
              <a:t>/m2 </a:t>
            </a:r>
            <a:endParaRPr lang="it-IT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D:\Users\A448317\Desktop\Simulazione per Parri\Documenti\caso 1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0552" y="1052736"/>
            <a:ext cx="7080201" cy="5400000"/>
          </a:xfrm>
          <a:prstGeom prst="rect">
            <a:avLst/>
          </a:prstGeom>
          <a:noFill/>
        </p:spPr>
      </p:pic>
      <p:sp>
        <p:nvSpPr>
          <p:cNvPr id="16" name="Segnaposto numero diapositiva 4"/>
          <p:cNvSpPr txBox="1">
            <a:spLocks/>
          </p:cNvSpPr>
          <p:nvPr/>
        </p:nvSpPr>
        <p:spPr>
          <a:xfrm>
            <a:off x="9076307" y="6381328"/>
            <a:ext cx="557213" cy="365125"/>
          </a:xfrm>
          <a:prstGeom prst="rect">
            <a:avLst/>
          </a:prstGeom>
        </p:spPr>
        <p:txBody>
          <a:bodyPr lIns="107287" tIns="53643" rIns="107287" bIns="53643"/>
          <a:lstStyle/>
          <a:p>
            <a:pPr algn="r" defTabSz="1072866" fontAlgn="auto">
              <a:spcBef>
                <a:spcPts val="0"/>
              </a:spcBef>
              <a:spcAft>
                <a:spcPts val="0"/>
              </a:spcAft>
              <a:defRPr/>
            </a:pPr>
            <a:fld id="{BE0B9A1A-85C1-4544-80DF-DF1ED4AB266B}" type="slidenum">
              <a:rPr lang="it-IT" sz="1400" smtClean="0">
                <a:solidFill>
                  <a:srgbClr val="A8A9AD"/>
                </a:solidFill>
                <a:latin typeface="+mn-lt"/>
              </a:rPr>
              <a:pPr algn="r" defTabSz="1072866" fontAlgn="auto">
                <a:spcBef>
                  <a:spcPts val="0"/>
                </a:spcBef>
                <a:spcAft>
                  <a:spcPts val="0"/>
                </a:spcAft>
                <a:defRPr/>
              </a:pPr>
              <a:t>81</a:t>
            </a:fld>
            <a:endParaRPr lang="it-IT" sz="1400" dirty="0">
              <a:solidFill>
                <a:srgbClr val="A8A9AD"/>
              </a:solidFill>
              <a:latin typeface="+mn-lt"/>
            </a:endParaRPr>
          </a:p>
        </p:txBody>
      </p:sp>
      <p:sp>
        <p:nvSpPr>
          <p:cNvPr id="17" name="Titolo 2"/>
          <p:cNvSpPr>
            <a:spLocks noGrp="1"/>
          </p:cNvSpPr>
          <p:nvPr>
            <p:ph type="title"/>
          </p:nvPr>
        </p:nvSpPr>
        <p:spPr>
          <a:xfrm>
            <a:off x="1466400" y="332696"/>
            <a:ext cx="6953700" cy="360000"/>
          </a:xfrm>
        </p:spPr>
        <p:txBody>
          <a:bodyPr/>
          <a:lstStyle/>
          <a:p>
            <a:r>
              <a:rPr lang="en-GB" dirty="0" smtClean="0">
                <a:latin typeface="Arial" pitchFamily="34" charset="0"/>
                <a:cs typeface="Arial" pitchFamily="34" charset="0"/>
              </a:rPr>
              <a:t>Sustainable Development</a:t>
            </a:r>
            <a:endParaRPr lang="en-GB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egnaposto contenuto 9"/>
          <p:cNvSpPr txBox="1">
            <a:spLocks/>
          </p:cNvSpPr>
          <p:nvPr/>
        </p:nvSpPr>
        <p:spPr>
          <a:xfrm>
            <a:off x="5008652" y="1844824"/>
            <a:ext cx="4402046" cy="4317827"/>
          </a:xfrm>
          <a:prstGeom prst="rect">
            <a:avLst/>
          </a:prstGeom>
        </p:spPr>
        <p:txBody>
          <a:bodyPr/>
          <a:lstStyle>
            <a:lvl1pPr>
              <a:lnSpc>
                <a:spcPts val="2400"/>
              </a:lnSpc>
              <a:buNone/>
              <a:defRPr sz="1800">
                <a:solidFill>
                  <a:srgbClr val="53565A"/>
                </a:solidFill>
              </a:defRPr>
            </a:lvl1pPr>
          </a:lstStyle>
          <a:p>
            <a:r>
              <a:rPr lang="en-US" dirty="0"/>
              <a:t>But if I imagine that our rock has been exposed to heat flow for a "geological" time, it behaves like a soapstone, that is, it cooks the meat by virtue of the heat stored in it, and not the dynamic flow, which we have seen to be negligible</a:t>
            </a:r>
          </a:p>
          <a:p>
            <a:endParaRPr lang="en-US" dirty="0"/>
          </a:p>
          <a:p>
            <a:r>
              <a:rPr lang="en-US" dirty="0"/>
              <a:t>The geological time required to heat the given volume of rock by 200 ° C with the geothermal flow amounts to about 5000 years</a:t>
            </a:r>
          </a:p>
          <a:p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3831" y="2157598"/>
            <a:ext cx="4519613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Segnaposto numero diapositiva 4"/>
          <p:cNvSpPr txBox="1">
            <a:spLocks/>
          </p:cNvSpPr>
          <p:nvPr/>
        </p:nvSpPr>
        <p:spPr>
          <a:xfrm>
            <a:off x="9076307" y="6381328"/>
            <a:ext cx="557213" cy="365125"/>
          </a:xfrm>
          <a:prstGeom prst="rect">
            <a:avLst/>
          </a:prstGeom>
        </p:spPr>
        <p:txBody>
          <a:bodyPr lIns="107287" tIns="53643" rIns="107287" bIns="53643"/>
          <a:lstStyle/>
          <a:p>
            <a:pPr algn="r" defTabSz="1072866" fontAlgn="auto">
              <a:spcBef>
                <a:spcPts val="0"/>
              </a:spcBef>
              <a:spcAft>
                <a:spcPts val="0"/>
              </a:spcAft>
              <a:defRPr/>
            </a:pPr>
            <a:fld id="{BE0B9A1A-85C1-4544-80DF-DF1ED4AB266B}" type="slidenum">
              <a:rPr lang="it-IT" sz="1400" smtClean="0">
                <a:solidFill>
                  <a:srgbClr val="A8A9AD"/>
                </a:solidFill>
                <a:latin typeface="+mn-lt"/>
              </a:rPr>
              <a:pPr algn="r" defTabSz="1072866" fontAlgn="auto">
                <a:spcBef>
                  <a:spcPts val="0"/>
                </a:spcBef>
                <a:spcAft>
                  <a:spcPts val="0"/>
                </a:spcAft>
                <a:defRPr/>
              </a:pPr>
              <a:t>82</a:t>
            </a:fld>
            <a:endParaRPr lang="it-IT" sz="1400" dirty="0">
              <a:solidFill>
                <a:srgbClr val="A8A9AD"/>
              </a:solidFill>
              <a:latin typeface="+mn-lt"/>
            </a:endParaRPr>
          </a:p>
        </p:txBody>
      </p:sp>
      <p:sp>
        <p:nvSpPr>
          <p:cNvPr id="14" name="Titolo 2"/>
          <p:cNvSpPr>
            <a:spLocks noGrp="1"/>
          </p:cNvSpPr>
          <p:nvPr>
            <p:ph type="title"/>
          </p:nvPr>
        </p:nvSpPr>
        <p:spPr>
          <a:xfrm>
            <a:off x="1466400" y="332696"/>
            <a:ext cx="6953700" cy="360000"/>
          </a:xfrm>
        </p:spPr>
        <p:txBody>
          <a:bodyPr/>
          <a:lstStyle/>
          <a:p>
            <a:r>
              <a:rPr lang="en-GB" dirty="0" smtClean="0">
                <a:latin typeface="Arial" pitchFamily="34" charset="0"/>
                <a:cs typeface="Arial" pitchFamily="34" charset="0"/>
              </a:rPr>
              <a:t>Sustainable Development</a:t>
            </a:r>
            <a:endParaRPr lang="en-GB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oceanfabricators.com/wp-content/uploads/2012/07/drilling-rig-metal-fabricatio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49742" y="2392584"/>
            <a:ext cx="1140710" cy="1265018"/>
          </a:xfrm>
          <a:prstGeom prst="rect">
            <a:avLst/>
          </a:prstGeom>
          <a:noFill/>
        </p:spPr>
      </p:pic>
      <p:sp>
        <p:nvSpPr>
          <p:cNvPr id="14" name="Segnaposto contenuto 9"/>
          <p:cNvSpPr txBox="1">
            <a:spLocks/>
          </p:cNvSpPr>
          <p:nvPr/>
        </p:nvSpPr>
        <p:spPr>
          <a:xfrm>
            <a:off x="1711028" y="5108294"/>
            <a:ext cx="5049899" cy="3780000"/>
          </a:xfrm>
          <a:prstGeom prst="rect">
            <a:avLst/>
          </a:prstGeom>
        </p:spPr>
        <p:txBody>
          <a:bodyPr/>
          <a:lstStyle>
            <a:lvl1pPr>
              <a:lnSpc>
                <a:spcPts val="2400"/>
              </a:lnSpc>
              <a:buNone/>
              <a:defRPr sz="1800">
                <a:solidFill>
                  <a:srgbClr val="53565A"/>
                </a:solidFill>
              </a:defRPr>
            </a:lvl1pPr>
          </a:lstStyle>
          <a:p>
            <a:pPr algn="ctr"/>
            <a:r>
              <a:rPr lang="en-US" dirty="0" smtClean="0"/>
              <a:t>A productive well, without reinjection, progressively empties the system of water stored in the pores</a:t>
            </a:r>
            <a:endParaRPr lang="en-GB" dirty="0"/>
          </a:p>
        </p:txBody>
      </p:sp>
      <p:sp>
        <p:nvSpPr>
          <p:cNvPr id="15" name="Freccia in su 14"/>
          <p:cNvSpPr/>
          <p:nvPr/>
        </p:nvSpPr>
        <p:spPr>
          <a:xfrm>
            <a:off x="6531650" y="1306286"/>
            <a:ext cx="204229" cy="736270"/>
          </a:xfrm>
          <a:prstGeom prst="up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Cubo 15"/>
          <p:cNvSpPr/>
          <p:nvPr/>
        </p:nvSpPr>
        <p:spPr>
          <a:xfrm>
            <a:off x="1656624" y="3538853"/>
            <a:ext cx="5699955" cy="1555667"/>
          </a:xfrm>
          <a:prstGeom prst="cube">
            <a:avLst/>
          </a:prstGeom>
          <a:blipFill>
            <a:blip r:embed="rId3" cstate="print"/>
            <a:tile tx="0" ty="0" sx="100000" sy="100000" flip="none" algn="tl"/>
          </a:blip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Segnaposto numero diapositiva 4"/>
          <p:cNvSpPr txBox="1">
            <a:spLocks/>
          </p:cNvSpPr>
          <p:nvPr/>
        </p:nvSpPr>
        <p:spPr>
          <a:xfrm>
            <a:off x="9076307" y="6381328"/>
            <a:ext cx="557213" cy="365125"/>
          </a:xfrm>
          <a:prstGeom prst="rect">
            <a:avLst/>
          </a:prstGeom>
        </p:spPr>
        <p:txBody>
          <a:bodyPr lIns="107287" tIns="53643" rIns="107287" bIns="53643"/>
          <a:lstStyle/>
          <a:p>
            <a:pPr algn="r" defTabSz="1072866" fontAlgn="auto">
              <a:spcBef>
                <a:spcPts val="0"/>
              </a:spcBef>
              <a:spcAft>
                <a:spcPts val="0"/>
              </a:spcAft>
              <a:defRPr/>
            </a:pPr>
            <a:fld id="{BE0B9A1A-85C1-4544-80DF-DF1ED4AB266B}" type="slidenum">
              <a:rPr lang="it-IT" sz="1400" smtClean="0">
                <a:solidFill>
                  <a:srgbClr val="A8A9AD"/>
                </a:solidFill>
                <a:latin typeface="+mn-lt"/>
              </a:rPr>
              <a:pPr algn="r" defTabSz="1072866" fontAlgn="auto">
                <a:spcBef>
                  <a:spcPts val="0"/>
                </a:spcBef>
                <a:spcAft>
                  <a:spcPts val="0"/>
                </a:spcAft>
                <a:defRPr/>
              </a:pPr>
              <a:t>83</a:t>
            </a:fld>
            <a:endParaRPr lang="it-IT" sz="1400" dirty="0">
              <a:solidFill>
                <a:srgbClr val="A8A9AD"/>
              </a:solidFill>
              <a:latin typeface="+mn-lt"/>
            </a:endParaRPr>
          </a:p>
        </p:txBody>
      </p:sp>
      <p:sp>
        <p:nvSpPr>
          <p:cNvPr id="18" name="Titolo 2"/>
          <p:cNvSpPr>
            <a:spLocks noGrp="1"/>
          </p:cNvSpPr>
          <p:nvPr>
            <p:ph type="title"/>
          </p:nvPr>
        </p:nvSpPr>
        <p:spPr>
          <a:xfrm>
            <a:off x="1466400" y="332696"/>
            <a:ext cx="6953700" cy="360000"/>
          </a:xfrm>
        </p:spPr>
        <p:txBody>
          <a:bodyPr/>
          <a:lstStyle/>
          <a:p>
            <a:r>
              <a:rPr lang="en-GB" dirty="0" smtClean="0">
                <a:latin typeface="Arial" pitchFamily="34" charset="0"/>
                <a:cs typeface="Arial" pitchFamily="34" charset="0"/>
              </a:rPr>
              <a:t>Sustainable Development</a:t>
            </a:r>
            <a:endParaRPr lang="en-GB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egnaposto contenuto 9"/>
          <p:cNvSpPr txBox="1">
            <a:spLocks/>
          </p:cNvSpPr>
          <p:nvPr/>
        </p:nvSpPr>
        <p:spPr>
          <a:xfrm>
            <a:off x="7617296" y="2169538"/>
            <a:ext cx="2360713" cy="3780000"/>
          </a:xfrm>
          <a:prstGeom prst="rect">
            <a:avLst/>
          </a:prstGeom>
        </p:spPr>
        <p:txBody>
          <a:bodyPr/>
          <a:lstStyle>
            <a:lvl1pPr>
              <a:lnSpc>
                <a:spcPts val="2400"/>
              </a:lnSpc>
              <a:buNone/>
              <a:defRPr sz="1800">
                <a:solidFill>
                  <a:srgbClr val="53565A"/>
                </a:solidFill>
              </a:defRPr>
            </a:lvl1pPr>
          </a:lstStyle>
          <a:p>
            <a:pPr algn="ctr"/>
            <a:r>
              <a:rPr lang="en-US" dirty="0"/>
              <a:t>I therefore produce with a declining flow rate, at a constant temperature, emptying the water contained within the rock</a:t>
            </a:r>
            <a:endParaRPr lang="en-GB" dirty="0"/>
          </a:p>
        </p:txBody>
      </p:sp>
      <p:graphicFrame>
        <p:nvGraphicFramePr>
          <p:cNvPr id="11" name="Grafico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5213078"/>
              </p:ext>
            </p:extLst>
          </p:nvPr>
        </p:nvGraphicFramePr>
        <p:xfrm>
          <a:off x="506507" y="1412776"/>
          <a:ext cx="7251050" cy="45367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3073" name="Picture 1"/>
          <p:cNvPicPr>
            <a:picLocks noChangeAspect="1" noChangeArrowheads="1"/>
          </p:cNvPicPr>
          <p:nvPr/>
        </p:nvPicPr>
        <p:blipFill>
          <a:blip r:embed="rId3" cstate="print"/>
          <a:srcRect b="9487"/>
          <a:stretch>
            <a:fillRect/>
          </a:stretch>
        </p:blipFill>
        <p:spPr bwMode="auto">
          <a:xfrm>
            <a:off x="1448281" y="3458379"/>
            <a:ext cx="853753" cy="665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Segnaposto numero diapositiva 4"/>
          <p:cNvSpPr txBox="1">
            <a:spLocks/>
          </p:cNvSpPr>
          <p:nvPr/>
        </p:nvSpPr>
        <p:spPr>
          <a:xfrm>
            <a:off x="9076307" y="6381328"/>
            <a:ext cx="557213" cy="365125"/>
          </a:xfrm>
          <a:prstGeom prst="rect">
            <a:avLst/>
          </a:prstGeom>
        </p:spPr>
        <p:txBody>
          <a:bodyPr lIns="107287" tIns="53643" rIns="107287" bIns="53643"/>
          <a:lstStyle/>
          <a:p>
            <a:pPr algn="r" defTabSz="1072866" fontAlgn="auto">
              <a:spcBef>
                <a:spcPts val="0"/>
              </a:spcBef>
              <a:spcAft>
                <a:spcPts val="0"/>
              </a:spcAft>
              <a:defRPr/>
            </a:pPr>
            <a:fld id="{BE0B9A1A-85C1-4544-80DF-DF1ED4AB266B}" type="slidenum">
              <a:rPr lang="it-IT" sz="1400" smtClean="0">
                <a:solidFill>
                  <a:srgbClr val="A8A9AD"/>
                </a:solidFill>
                <a:latin typeface="+mn-lt"/>
              </a:rPr>
              <a:pPr algn="r" defTabSz="1072866" fontAlgn="auto">
                <a:spcBef>
                  <a:spcPts val="0"/>
                </a:spcBef>
                <a:spcAft>
                  <a:spcPts val="0"/>
                </a:spcAft>
                <a:defRPr/>
              </a:pPr>
              <a:t>84</a:t>
            </a:fld>
            <a:endParaRPr lang="it-IT" sz="1400" dirty="0">
              <a:solidFill>
                <a:srgbClr val="A8A9AD"/>
              </a:solidFill>
              <a:latin typeface="+mn-lt"/>
            </a:endParaRPr>
          </a:p>
        </p:txBody>
      </p:sp>
      <p:sp>
        <p:nvSpPr>
          <p:cNvPr id="16" name="Titolo 2"/>
          <p:cNvSpPr>
            <a:spLocks noGrp="1"/>
          </p:cNvSpPr>
          <p:nvPr>
            <p:ph type="title"/>
          </p:nvPr>
        </p:nvSpPr>
        <p:spPr>
          <a:xfrm>
            <a:off x="1466400" y="332696"/>
            <a:ext cx="6953700" cy="360000"/>
          </a:xfrm>
        </p:spPr>
        <p:txBody>
          <a:bodyPr/>
          <a:lstStyle/>
          <a:p>
            <a:r>
              <a:rPr lang="en-GB" dirty="0" smtClean="0">
                <a:latin typeface="Arial" pitchFamily="34" charset="0"/>
                <a:cs typeface="Arial" pitchFamily="34" charset="0"/>
              </a:rPr>
              <a:t>Sustainable Development</a:t>
            </a:r>
            <a:endParaRPr lang="en-GB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0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0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oceanfabricators.com/wp-content/uploads/2012/07/drilling-rig-metal-fabricatio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49742" y="2273834"/>
            <a:ext cx="1140710" cy="1265018"/>
          </a:xfrm>
          <a:prstGeom prst="rect">
            <a:avLst/>
          </a:prstGeom>
          <a:noFill/>
        </p:spPr>
      </p:pic>
      <p:sp>
        <p:nvSpPr>
          <p:cNvPr id="14" name="Segnaposto contenuto 9"/>
          <p:cNvSpPr txBox="1">
            <a:spLocks/>
          </p:cNvSpPr>
          <p:nvPr/>
        </p:nvSpPr>
        <p:spPr>
          <a:xfrm>
            <a:off x="1510927" y="5373216"/>
            <a:ext cx="6458815" cy="3780000"/>
          </a:xfrm>
          <a:prstGeom prst="rect">
            <a:avLst/>
          </a:prstGeom>
        </p:spPr>
        <p:txBody>
          <a:bodyPr/>
          <a:lstStyle>
            <a:lvl1pPr>
              <a:lnSpc>
                <a:spcPts val="2400"/>
              </a:lnSpc>
              <a:buNone/>
              <a:defRPr sz="1800">
                <a:solidFill>
                  <a:srgbClr val="53565A"/>
                </a:solidFill>
              </a:defRPr>
            </a:lvl1pPr>
          </a:lstStyle>
          <a:p>
            <a:pPr algn="ctr"/>
            <a:r>
              <a:rPr lang="en-US" dirty="0"/>
              <a:t>A productive well and a reinjection well, using water as a medium of exchange to remove the heat contained in the rock</a:t>
            </a:r>
            <a:endParaRPr lang="en-GB" dirty="0"/>
          </a:p>
        </p:txBody>
      </p:sp>
      <p:sp>
        <p:nvSpPr>
          <p:cNvPr id="15" name="Freccia in su 14"/>
          <p:cNvSpPr/>
          <p:nvPr/>
        </p:nvSpPr>
        <p:spPr>
          <a:xfrm>
            <a:off x="6531650" y="1415349"/>
            <a:ext cx="204229" cy="736270"/>
          </a:xfrm>
          <a:prstGeom prst="upArrow">
            <a:avLst/>
          </a:prstGeom>
          <a:gradFill>
            <a:gsLst>
              <a:gs pos="0">
                <a:srgbClr val="000082"/>
              </a:gs>
              <a:gs pos="30000">
                <a:srgbClr val="66008F"/>
              </a:gs>
              <a:gs pos="64999">
                <a:srgbClr val="BA0066"/>
              </a:gs>
              <a:gs pos="89999">
                <a:srgbClr val="FF0000"/>
              </a:gs>
              <a:gs pos="100000">
                <a:srgbClr val="FF8200"/>
              </a:gs>
            </a:gsLst>
            <a:lin ang="16200000" scaled="0"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Cubo 15"/>
          <p:cNvSpPr/>
          <p:nvPr/>
        </p:nvSpPr>
        <p:spPr>
          <a:xfrm>
            <a:off x="1890358" y="3538853"/>
            <a:ext cx="5699955" cy="1555667"/>
          </a:xfrm>
          <a:prstGeom prst="cube">
            <a:avLst/>
          </a:prstGeom>
          <a:blipFill>
            <a:blip r:embed="rId3" cstate="print"/>
            <a:tile tx="0" ty="0" sx="100000" sy="100000" flip="none" algn="tl"/>
          </a:blip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2" name="Picture 2" descr="http://oceanfabricators.com/wp-content/uploads/2012/07/drilling-rig-metal-fabricatio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02035" y="2273834"/>
            <a:ext cx="1140710" cy="1265018"/>
          </a:xfrm>
          <a:prstGeom prst="rect">
            <a:avLst/>
          </a:prstGeom>
          <a:noFill/>
        </p:spPr>
      </p:pic>
      <p:sp>
        <p:nvSpPr>
          <p:cNvPr id="13" name="Freccia in su 12"/>
          <p:cNvSpPr/>
          <p:nvPr/>
        </p:nvSpPr>
        <p:spPr>
          <a:xfrm flipV="1">
            <a:off x="2798330" y="1538029"/>
            <a:ext cx="204229" cy="613590"/>
          </a:xfrm>
          <a:prstGeom prst="upArrow">
            <a:avLst/>
          </a:prstGeom>
          <a:solidFill>
            <a:srgbClr val="0070C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9" name="Segnaposto numero diapositiva 4"/>
          <p:cNvSpPr txBox="1">
            <a:spLocks/>
          </p:cNvSpPr>
          <p:nvPr/>
        </p:nvSpPr>
        <p:spPr>
          <a:xfrm>
            <a:off x="9076307" y="6381328"/>
            <a:ext cx="557213" cy="365125"/>
          </a:xfrm>
          <a:prstGeom prst="rect">
            <a:avLst/>
          </a:prstGeom>
        </p:spPr>
        <p:txBody>
          <a:bodyPr lIns="107287" tIns="53643" rIns="107287" bIns="53643"/>
          <a:lstStyle/>
          <a:p>
            <a:pPr algn="r" defTabSz="1072866" fontAlgn="auto">
              <a:spcBef>
                <a:spcPts val="0"/>
              </a:spcBef>
              <a:spcAft>
                <a:spcPts val="0"/>
              </a:spcAft>
              <a:defRPr/>
            </a:pPr>
            <a:fld id="{BE0B9A1A-85C1-4544-80DF-DF1ED4AB266B}" type="slidenum">
              <a:rPr lang="it-IT" sz="1400" smtClean="0">
                <a:solidFill>
                  <a:srgbClr val="A8A9AD"/>
                </a:solidFill>
                <a:latin typeface="+mn-lt"/>
              </a:rPr>
              <a:pPr algn="r" defTabSz="1072866" fontAlgn="auto">
                <a:spcBef>
                  <a:spcPts val="0"/>
                </a:spcBef>
                <a:spcAft>
                  <a:spcPts val="0"/>
                </a:spcAft>
                <a:defRPr/>
              </a:pPr>
              <a:t>85</a:t>
            </a:fld>
            <a:endParaRPr lang="it-IT" sz="1400" dirty="0">
              <a:solidFill>
                <a:srgbClr val="A8A9AD"/>
              </a:solidFill>
              <a:latin typeface="+mn-lt"/>
            </a:endParaRPr>
          </a:p>
        </p:txBody>
      </p:sp>
      <p:sp>
        <p:nvSpPr>
          <p:cNvPr id="20" name="Titolo 2"/>
          <p:cNvSpPr>
            <a:spLocks noGrp="1"/>
          </p:cNvSpPr>
          <p:nvPr>
            <p:ph type="title"/>
          </p:nvPr>
        </p:nvSpPr>
        <p:spPr>
          <a:xfrm>
            <a:off x="1466400" y="332696"/>
            <a:ext cx="6953700" cy="360000"/>
          </a:xfrm>
        </p:spPr>
        <p:txBody>
          <a:bodyPr/>
          <a:lstStyle/>
          <a:p>
            <a:r>
              <a:rPr lang="en-GB" dirty="0" smtClean="0">
                <a:latin typeface="Arial" pitchFamily="34" charset="0"/>
                <a:cs typeface="Arial" pitchFamily="34" charset="0"/>
              </a:rPr>
              <a:t>Sustainable Development</a:t>
            </a:r>
            <a:endParaRPr lang="en-GB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egnaposto contenuto 9"/>
          <p:cNvSpPr txBox="1">
            <a:spLocks/>
          </p:cNvSpPr>
          <p:nvPr/>
        </p:nvSpPr>
        <p:spPr>
          <a:xfrm>
            <a:off x="7590313" y="1844824"/>
            <a:ext cx="2082548" cy="3780000"/>
          </a:xfrm>
          <a:prstGeom prst="rect">
            <a:avLst/>
          </a:prstGeom>
        </p:spPr>
        <p:txBody>
          <a:bodyPr/>
          <a:lstStyle>
            <a:lvl1pPr>
              <a:lnSpc>
                <a:spcPts val="2400"/>
              </a:lnSpc>
              <a:buNone/>
              <a:defRPr sz="1800">
                <a:solidFill>
                  <a:srgbClr val="53565A"/>
                </a:solidFill>
              </a:defRPr>
            </a:lvl1pPr>
          </a:lstStyle>
          <a:p>
            <a:pPr algn="ctr"/>
            <a:r>
              <a:rPr lang="en-US" dirty="0"/>
              <a:t>It is therefore possible to obtain a more effective exploitation</a:t>
            </a:r>
            <a:r>
              <a:rPr lang="en-GB" dirty="0" smtClean="0"/>
              <a:t>…</a:t>
            </a:r>
            <a:endParaRPr lang="en-GB" dirty="0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0075" y="1287042"/>
            <a:ext cx="7210239" cy="43377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" name="Picture 1"/>
          <p:cNvPicPr>
            <a:picLocks noChangeAspect="1" noChangeArrowheads="1"/>
          </p:cNvPicPr>
          <p:nvPr/>
        </p:nvPicPr>
        <p:blipFill>
          <a:blip r:embed="rId3" cstate="print"/>
          <a:srcRect b="9487"/>
          <a:stretch>
            <a:fillRect/>
          </a:stretch>
        </p:blipFill>
        <p:spPr bwMode="auto">
          <a:xfrm>
            <a:off x="1448281" y="2460024"/>
            <a:ext cx="853753" cy="665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1"/>
          <p:cNvPicPr>
            <a:picLocks noChangeAspect="1" noChangeArrowheads="1"/>
          </p:cNvPicPr>
          <p:nvPr/>
        </p:nvPicPr>
        <p:blipFill>
          <a:blip r:embed="rId3" cstate="print"/>
          <a:srcRect b="9487"/>
          <a:stretch>
            <a:fillRect/>
          </a:stretch>
        </p:blipFill>
        <p:spPr bwMode="auto">
          <a:xfrm>
            <a:off x="2438234" y="2792809"/>
            <a:ext cx="853753" cy="665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1"/>
          <p:cNvPicPr>
            <a:picLocks noChangeAspect="1" noChangeArrowheads="1"/>
          </p:cNvPicPr>
          <p:nvPr/>
        </p:nvPicPr>
        <p:blipFill>
          <a:blip r:embed="rId3" cstate="print"/>
          <a:srcRect b="9487"/>
          <a:stretch>
            <a:fillRect/>
          </a:stretch>
        </p:blipFill>
        <p:spPr bwMode="auto">
          <a:xfrm>
            <a:off x="3628063" y="2958958"/>
            <a:ext cx="853753" cy="665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1"/>
          <p:cNvPicPr>
            <a:picLocks noChangeAspect="1" noChangeArrowheads="1"/>
          </p:cNvPicPr>
          <p:nvPr/>
        </p:nvPicPr>
        <p:blipFill>
          <a:blip r:embed="rId3" cstate="print"/>
          <a:srcRect b="9487"/>
          <a:stretch>
            <a:fillRect/>
          </a:stretch>
        </p:blipFill>
        <p:spPr bwMode="auto">
          <a:xfrm>
            <a:off x="4637641" y="3125594"/>
            <a:ext cx="853753" cy="665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Segnaposto numero diapositiva 4"/>
          <p:cNvSpPr txBox="1">
            <a:spLocks/>
          </p:cNvSpPr>
          <p:nvPr/>
        </p:nvSpPr>
        <p:spPr>
          <a:xfrm>
            <a:off x="9076307" y="6381328"/>
            <a:ext cx="557213" cy="365125"/>
          </a:xfrm>
          <a:prstGeom prst="rect">
            <a:avLst/>
          </a:prstGeom>
        </p:spPr>
        <p:txBody>
          <a:bodyPr lIns="107287" tIns="53643" rIns="107287" bIns="53643"/>
          <a:lstStyle/>
          <a:p>
            <a:pPr algn="r" defTabSz="1072866" fontAlgn="auto">
              <a:spcBef>
                <a:spcPts val="0"/>
              </a:spcBef>
              <a:spcAft>
                <a:spcPts val="0"/>
              </a:spcAft>
              <a:defRPr/>
            </a:pPr>
            <a:fld id="{BE0B9A1A-85C1-4544-80DF-DF1ED4AB266B}" type="slidenum">
              <a:rPr lang="it-IT" sz="1400" smtClean="0">
                <a:solidFill>
                  <a:srgbClr val="A8A9AD"/>
                </a:solidFill>
                <a:latin typeface="+mn-lt"/>
              </a:rPr>
              <a:pPr algn="r" defTabSz="1072866" fontAlgn="auto">
                <a:spcBef>
                  <a:spcPts val="0"/>
                </a:spcBef>
                <a:spcAft>
                  <a:spcPts val="0"/>
                </a:spcAft>
                <a:defRPr/>
              </a:pPr>
              <a:t>86</a:t>
            </a:fld>
            <a:endParaRPr lang="it-IT" sz="1400" dirty="0">
              <a:solidFill>
                <a:srgbClr val="A8A9AD"/>
              </a:solidFill>
              <a:latin typeface="+mn-lt"/>
            </a:endParaRPr>
          </a:p>
        </p:txBody>
      </p:sp>
      <p:sp>
        <p:nvSpPr>
          <p:cNvPr id="22" name="Titolo 2"/>
          <p:cNvSpPr>
            <a:spLocks noGrp="1"/>
          </p:cNvSpPr>
          <p:nvPr>
            <p:ph type="title"/>
          </p:nvPr>
        </p:nvSpPr>
        <p:spPr>
          <a:xfrm>
            <a:off x="1466400" y="332696"/>
            <a:ext cx="6953700" cy="360000"/>
          </a:xfrm>
        </p:spPr>
        <p:txBody>
          <a:bodyPr/>
          <a:lstStyle/>
          <a:p>
            <a:r>
              <a:rPr lang="en-GB" dirty="0" smtClean="0">
                <a:latin typeface="Arial" pitchFamily="34" charset="0"/>
                <a:cs typeface="Arial" pitchFamily="34" charset="0"/>
              </a:rPr>
              <a:t>Sustainable Development</a:t>
            </a:r>
            <a:endParaRPr lang="en-GB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9" name="Picture 11" descr="D:\Users\A448317\Desktop\Simulazione per Parri\Documenti\immagini caso 3\1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08584" y="1052736"/>
            <a:ext cx="7080201" cy="5400000"/>
          </a:xfrm>
          <a:prstGeom prst="rect">
            <a:avLst/>
          </a:prstGeom>
          <a:noFill/>
        </p:spPr>
      </p:pic>
      <p:pic>
        <p:nvPicPr>
          <p:cNvPr id="2060" name="Picture 12" descr="D:\Users\A448317\Desktop\Simulazione per Parri\Documenti\immagini caso 3\2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08584" y="1052736"/>
            <a:ext cx="7080201" cy="5400000"/>
          </a:xfrm>
          <a:prstGeom prst="rect">
            <a:avLst/>
          </a:prstGeom>
          <a:noFill/>
        </p:spPr>
      </p:pic>
      <p:pic>
        <p:nvPicPr>
          <p:cNvPr id="2061" name="Picture 13" descr="D:\Users\A448317\Desktop\Simulazione per Parri\Documenti\immagini caso 3\3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08584" y="1052736"/>
            <a:ext cx="7080201" cy="5400000"/>
          </a:xfrm>
          <a:prstGeom prst="rect">
            <a:avLst/>
          </a:prstGeom>
          <a:noFill/>
        </p:spPr>
      </p:pic>
      <p:pic>
        <p:nvPicPr>
          <p:cNvPr id="2062" name="Picture 14" descr="D:\Users\A448317\Desktop\Simulazione per Parri\Documenti\immagini caso 3\4.jpe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08584" y="1052736"/>
            <a:ext cx="7080201" cy="5400000"/>
          </a:xfrm>
          <a:prstGeom prst="rect">
            <a:avLst/>
          </a:prstGeom>
          <a:noFill/>
        </p:spPr>
      </p:pic>
      <p:pic>
        <p:nvPicPr>
          <p:cNvPr id="2063" name="Picture 15" descr="D:\Users\A448317\Desktop\Simulazione per Parri\Documenti\immagini caso 3\5.jpe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208584" y="1052736"/>
            <a:ext cx="7080201" cy="5400000"/>
          </a:xfrm>
          <a:prstGeom prst="rect">
            <a:avLst/>
          </a:prstGeom>
          <a:noFill/>
        </p:spPr>
      </p:pic>
      <p:pic>
        <p:nvPicPr>
          <p:cNvPr id="2064" name="Picture 16" descr="D:\Users\A448317\Desktop\Simulazione per Parri\Documenti\immagini caso 3\6.jpe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208584" y="1052736"/>
            <a:ext cx="7080201" cy="5400000"/>
          </a:xfrm>
          <a:prstGeom prst="rect">
            <a:avLst/>
          </a:prstGeom>
          <a:noFill/>
        </p:spPr>
      </p:pic>
      <p:pic>
        <p:nvPicPr>
          <p:cNvPr id="2065" name="Picture 17" descr="D:\Users\A448317\Desktop\Simulazione per Parri\Documenti\immagini caso 3\7.jpe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208584" y="1052736"/>
            <a:ext cx="7080201" cy="5400000"/>
          </a:xfrm>
          <a:prstGeom prst="rect">
            <a:avLst/>
          </a:prstGeom>
          <a:noFill/>
        </p:spPr>
      </p:pic>
      <p:pic>
        <p:nvPicPr>
          <p:cNvPr id="2066" name="Picture 18" descr="D:\Users\A448317\Desktop\Simulazione per Parri\Documenti\immagini caso 3\8.jpe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208584" y="1052736"/>
            <a:ext cx="7080201" cy="5400000"/>
          </a:xfrm>
          <a:prstGeom prst="rect">
            <a:avLst/>
          </a:prstGeom>
          <a:noFill/>
        </p:spPr>
      </p:pic>
      <p:sp>
        <p:nvSpPr>
          <p:cNvPr id="13" name="Segnaposto contenuto 9"/>
          <p:cNvSpPr txBox="1">
            <a:spLocks/>
          </p:cNvSpPr>
          <p:nvPr/>
        </p:nvSpPr>
        <p:spPr>
          <a:xfrm>
            <a:off x="8288786" y="1428108"/>
            <a:ext cx="1416742" cy="4607912"/>
          </a:xfrm>
          <a:prstGeom prst="rect">
            <a:avLst/>
          </a:prstGeom>
        </p:spPr>
        <p:txBody>
          <a:bodyPr/>
          <a:lstStyle>
            <a:lvl1pPr>
              <a:lnSpc>
                <a:spcPts val="2400"/>
              </a:lnSpc>
              <a:buNone/>
              <a:defRPr sz="1800">
                <a:solidFill>
                  <a:srgbClr val="53565A"/>
                </a:solidFill>
              </a:defRPr>
            </a:lvl1pPr>
          </a:lstStyle>
          <a:p>
            <a:pPr algn="ctr"/>
            <a:r>
              <a:rPr lang="en-US" sz="1600" smtClean="0"/>
              <a:t>.. </a:t>
            </a:r>
            <a:r>
              <a:rPr lang="en-US" sz="1600" dirty="0" smtClean="0"/>
              <a:t>which progressively removes the heat that had accumulated in the soapstone, but still allowed us a sumptuous banquet!!</a:t>
            </a:r>
            <a:endParaRPr lang="en-GB" sz="1600" dirty="0"/>
          </a:p>
        </p:txBody>
      </p:sp>
      <p:sp>
        <p:nvSpPr>
          <p:cNvPr id="14" name="Segnaposto numero diapositiva 4"/>
          <p:cNvSpPr txBox="1">
            <a:spLocks/>
          </p:cNvSpPr>
          <p:nvPr/>
        </p:nvSpPr>
        <p:spPr>
          <a:xfrm>
            <a:off x="9076307" y="6381328"/>
            <a:ext cx="557213" cy="365125"/>
          </a:xfrm>
          <a:prstGeom prst="rect">
            <a:avLst/>
          </a:prstGeom>
        </p:spPr>
        <p:txBody>
          <a:bodyPr lIns="107287" tIns="53643" rIns="107287" bIns="53643"/>
          <a:lstStyle/>
          <a:p>
            <a:pPr algn="r" defTabSz="1072866" fontAlgn="auto">
              <a:spcBef>
                <a:spcPts val="0"/>
              </a:spcBef>
              <a:spcAft>
                <a:spcPts val="0"/>
              </a:spcAft>
              <a:defRPr/>
            </a:pPr>
            <a:fld id="{BE0B9A1A-85C1-4544-80DF-DF1ED4AB266B}" type="slidenum">
              <a:rPr lang="it-IT" sz="1400" smtClean="0">
                <a:solidFill>
                  <a:srgbClr val="A8A9AD"/>
                </a:solidFill>
                <a:latin typeface="+mn-lt"/>
              </a:rPr>
              <a:pPr algn="r" defTabSz="1072866" fontAlgn="auto">
                <a:spcBef>
                  <a:spcPts val="0"/>
                </a:spcBef>
                <a:spcAft>
                  <a:spcPts val="0"/>
                </a:spcAft>
                <a:defRPr/>
              </a:pPr>
              <a:t>87</a:t>
            </a:fld>
            <a:endParaRPr lang="it-IT" sz="1400" dirty="0">
              <a:solidFill>
                <a:srgbClr val="A8A9AD"/>
              </a:solidFill>
              <a:latin typeface="+mn-lt"/>
            </a:endParaRPr>
          </a:p>
        </p:txBody>
      </p:sp>
      <p:sp>
        <p:nvSpPr>
          <p:cNvPr id="15" name="Titolo 2"/>
          <p:cNvSpPr txBox="1">
            <a:spLocks/>
          </p:cNvSpPr>
          <p:nvPr/>
        </p:nvSpPr>
        <p:spPr>
          <a:xfrm>
            <a:off x="1466400" y="332696"/>
            <a:ext cx="6953700" cy="3600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ts val="28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smtClean="0">
                <a:ln>
                  <a:noFill/>
                </a:ln>
                <a:solidFill>
                  <a:srgbClr val="24509A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Sustainable Development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24509A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0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0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0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0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0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0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egnaposto contenuto 9"/>
          <p:cNvSpPr txBox="1">
            <a:spLocks/>
          </p:cNvSpPr>
          <p:nvPr/>
        </p:nvSpPr>
        <p:spPr>
          <a:xfrm>
            <a:off x="5961112" y="1700808"/>
            <a:ext cx="3816424" cy="5328032"/>
          </a:xfrm>
          <a:prstGeom prst="rect">
            <a:avLst/>
          </a:prstGeom>
        </p:spPr>
        <p:txBody>
          <a:bodyPr/>
          <a:lstStyle>
            <a:lvl1pPr>
              <a:lnSpc>
                <a:spcPts val="2400"/>
              </a:lnSpc>
              <a:buNone/>
              <a:defRPr sz="1800">
                <a:solidFill>
                  <a:srgbClr val="53565A"/>
                </a:solidFill>
              </a:defRPr>
            </a:lvl1pPr>
          </a:lstStyle>
          <a:p>
            <a:r>
              <a:rPr lang="en-US" sz="2400" dirty="0"/>
              <a:t>A new model of approach is possible, based on the concept of agricultural rotation: I alternately exploit different areas of a larger area, keeping the others at rest, and allowing them to be recovered in terms of nutrients.</a:t>
            </a:r>
          </a:p>
          <a:p>
            <a:endParaRPr lang="en-US" sz="2400" dirty="0"/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632520" y="1529968"/>
            <a:ext cx="5126186" cy="3313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Segnaposto numero diapositiva 4"/>
          <p:cNvSpPr txBox="1">
            <a:spLocks/>
          </p:cNvSpPr>
          <p:nvPr/>
        </p:nvSpPr>
        <p:spPr>
          <a:xfrm>
            <a:off x="9076307" y="6381328"/>
            <a:ext cx="557213" cy="365125"/>
          </a:xfrm>
          <a:prstGeom prst="rect">
            <a:avLst/>
          </a:prstGeom>
        </p:spPr>
        <p:txBody>
          <a:bodyPr lIns="107287" tIns="53643" rIns="107287" bIns="53643"/>
          <a:lstStyle/>
          <a:p>
            <a:pPr algn="r" defTabSz="1072866" fontAlgn="auto">
              <a:spcBef>
                <a:spcPts val="0"/>
              </a:spcBef>
              <a:spcAft>
                <a:spcPts val="0"/>
              </a:spcAft>
              <a:defRPr/>
            </a:pPr>
            <a:fld id="{BE0B9A1A-85C1-4544-80DF-DF1ED4AB266B}" type="slidenum">
              <a:rPr lang="it-IT" sz="1400" smtClean="0">
                <a:solidFill>
                  <a:srgbClr val="A8A9AD"/>
                </a:solidFill>
                <a:latin typeface="+mn-lt"/>
              </a:rPr>
              <a:pPr algn="r" defTabSz="1072866" fontAlgn="auto">
                <a:spcBef>
                  <a:spcPts val="0"/>
                </a:spcBef>
                <a:spcAft>
                  <a:spcPts val="0"/>
                </a:spcAft>
                <a:defRPr/>
              </a:pPr>
              <a:t>88</a:t>
            </a:fld>
            <a:endParaRPr lang="it-IT" sz="1400" dirty="0">
              <a:solidFill>
                <a:srgbClr val="A8A9AD"/>
              </a:solidFill>
              <a:latin typeface="+mn-lt"/>
            </a:endParaRPr>
          </a:p>
        </p:txBody>
      </p:sp>
      <p:sp>
        <p:nvSpPr>
          <p:cNvPr id="7" name="Titolo 2"/>
          <p:cNvSpPr txBox="1">
            <a:spLocks/>
          </p:cNvSpPr>
          <p:nvPr/>
        </p:nvSpPr>
        <p:spPr>
          <a:xfrm>
            <a:off x="1466400" y="332696"/>
            <a:ext cx="6953700" cy="3600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ts val="28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smtClean="0">
                <a:ln>
                  <a:noFill/>
                </a:ln>
                <a:solidFill>
                  <a:srgbClr val="24509A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Sustainable Development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24509A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C4A63-4422-4E48-BD42-7AA48B653B07}" type="slidenum">
              <a:rPr lang="it-IT" smtClean="0">
                <a:solidFill>
                  <a:srgbClr val="133B9C">
                    <a:tint val="75000"/>
                  </a:srgbClr>
                </a:solidFill>
              </a:rPr>
              <a:pPr/>
              <a:t>8</a:t>
            </a:fld>
            <a:endParaRPr lang="it-IT">
              <a:solidFill>
                <a:srgbClr val="133B9C">
                  <a:tint val="75000"/>
                </a:srgbClr>
              </a:solidFill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6DD"/>
              </a:clrFrom>
              <a:clrTo>
                <a:srgbClr val="FFF6DD">
                  <a:alpha val="0"/>
                </a:srgbClr>
              </a:clrTo>
            </a:clrChange>
          </a:blip>
          <a:srcRect r="16362"/>
          <a:stretch/>
        </p:blipFill>
        <p:spPr>
          <a:xfrm>
            <a:off x="200472" y="332656"/>
            <a:ext cx="9145016" cy="10081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4531849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immagini caso 4 pozzi\1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52567" y="980728"/>
            <a:ext cx="7080201" cy="5400000"/>
          </a:xfrm>
          <a:prstGeom prst="rect">
            <a:avLst/>
          </a:prstGeom>
          <a:noFill/>
        </p:spPr>
      </p:pic>
      <p:pic>
        <p:nvPicPr>
          <p:cNvPr id="1027" name="Picture 3" descr="E:\immagini caso 4 pozzi\2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52567" y="980728"/>
            <a:ext cx="7080201" cy="5400000"/>
          </a:xfrm>
          <a:prstGeom prst="rect">
            <a:avLst/>
          </a:prstGeom>
          <a:noFill/>
        </p:spPr>
      </p:pic>
      <p:pic>
        <p:nvPicPr>
          <p:cNvPr id="1028" name="Picture 4" descr="E:\immagini caso 4 pozzi\3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52567" y="980728"/>
            <a:ext cx="7080201" cy="5400000"/>
          </a:xfrm>
          <a:prstGeom prst="rect">
            <a:avLst/>
          </a:prstGeom>
          <a:noFill/>
        </p:spPr>
      </p:pic>
      <p:pic>
        <p:nvPicPr>
          <p:cNvPr id="1029" name="Picture 5" descr="E:\immagini caso 4 pozzi\4.jpe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52567" y="980728"/>
            <a:ext cx="7080201" cy="5400000"/>
          </a:xfrm>
          <a:prstGeom prst="rect">
            <a:avLst/>
          </a:prstGeom>
          <a:noFill/>
        </p:spPr>
      </p:pic>
      <p:pic>
        <p:nvPicPr>
          <p:cNvPr id="1030" name="Picture 6" descr="E:\immagini caso 4 pozzi\5.jpe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52567" y="980728"/>
            <a:ext cx="7080201" cy="5400000"/>
          </a:xfrm>
          <a:prstGeom prst="rect">
            <a:avLst/>
          </a:prstGeom>
          <a:noFill/>
        </p:spPr>
      </p:pic>
      <p:pic>
        <p:nvPicPr>
          <p:cNvPr id="1031" name="Picture 7" descr="E:\immagini caso 4 pozzi\6.jpe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52567" y="980728"/>
            <a:ext cx="7080201" cy="5400000"/>
          </a:xfrm>
          <a:prstGeom prst="rect">
            <a:avLst/>
          </a:prstGeom>
          <a:noFill/>
        </p:spPr>
      </p:pic>
      <p:pic>
        <p:nvPicPr>
          <p:cNvPr id="1032" name="Picture 8" descr="E:\immagini caso 4 pozzi\7.jpe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052567" y="980728"/>
            <a:ext cx="7080201" cy="5400000"/>
          </a:xfrm>
          <a:prstGeom prst="rect">
            <a:avLst/>
          </a:prstGeom>
          <a:noFill/>
        </p:spPr>
      </p:pic>
      <p:pic>
        <p:nvPicPr>
          <p:cNvPr id="1033" name="Picture 9" descr="E:\immagini caso 4 pozzi\8.jpe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052567" y="980728"/>
            <a:ext cx="7080201" cy="5400000"/>
          </a:xfrm>
          <a:prstGeom prst="rect">
            <a:avLst/>
          </a:prstGeom>
          <a:noFill/>
        </p:spPr>
      </p:pic>
      <p:pic>
        <p:nvPicPr>
          <p:cNvPr id="1034" name="Picture 10" descr="E:\immagini caso 4 pozzi\9.jpe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052567" y="980728"/>
            <a:ext cx="7080201" cy="5400000"/>
          </a:xfrm>
          <a:prstGeom prst="rect">
            <a:avLst/>
          </a:prstGeom>
          <a:noFill/>
        </p:spPr>
      </p:pic>
      <p:pic>
        <p:nvPicPr>
          <p:cNvPr id="1035" name="Picture 11" descr="E:\immagini caso 4 pozzi\10.jpe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052567" y="980728"/>
            <a:ext cx="7080201" cy="5400000"/>
          </a:xfrm>
          <a:prstGeom prst="rect">
            <a:avLst/>
          </a:prstGeom>
          <a:noFill/>
        </p:spPr>
      </p:pic>
      <p:pic>
        <p:nvPicPr>
          <p:cNvPr id="1036" name="Picture 12" descr="E:\immagini caso 4 pozzi\11.jpe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1052567" y="980728"/>
            <a:ext cx="7080201" cy="5400000"/>
          </a:xfrm>
          <a:prstGeom prst="rect">
            <a:avLst/>
          </a:prstGeom>
          <a:noFill/>
        </p:spPr>
      </p:pic>
      <p:sp>
        <p:nvSpPr>
          <p:cNvPr id="16" name="Segnaposto contenuto 9"/>
          <p:cNvSpPr txBox="1">
            <a:spLocks/>
          </p:cNvSpPr>
          <p:nvPr/>
        </p:nvSpPr>
        <p:spPr>
          <a:xfrm>
            <a:off x="8121353" y="980729"/>
            <a:ext cx="1784648" cy="5400599"/>
          </a:xfrm>
          <a:prstGeom prst="rect">
            <a:avLst/>
          </a:prstGeom>
        </p:spPr>
        <p:txBody>
          <a:bodyPr/>
          <a:lstStyle>
            <a:lvl1pPr>
              <a:lnSpc>
                <a:spcPts val="2400"/>
              </a:lnSpc>
              <a:buNone/>
              <a:defRPr sz="1800">
                <a:solidFill>
                  <a:srgbClr val="53565A"/>
                </a:solidFill>
              </a:defRPr>
            </a:lvl1pPr>
          </a:lstStyle>
          <a:p>
            <a:pPr algn="ctr"/>
            <a:r>
              <a:rPr lang="en-US" sz="1400" dirty="0"/>
              <a:t>.. I therefore hypothesize a more complex system, with four groups of production-reinjection wells, over a large area, with rotation exploitation of 50 years, I can reach a sustainable development approach, constantly extracting 150 MW of electricity from an area of ​​15x15 km2…</a:t>
            </a:r>
            <a:endParaRPr lang="en-GB" sz="1400" baseline="30000" dirty="0">
              <a:solidFill>
                <a:srgbClr val="FF0000"/>
              </a:solidFill>
            </a:endParaRPr>
          </a:p>
        </p:txBody>
      </p:sp>
      <p:sp>
        <p:nvSpPr>
          <p:cNvPr id="17" name="Segnaposto numero diapositiva 4"/>
          <p:cNvSpPr txBox="1">
            <a:spLocks/>
          </p:cNvSpPr>
          <p:nvPr/>
        </p:nvSpPr>
        <p:spPr>
          <a:xfrm>
            <a:off x="9076307" y="6381328"/>
            <a:ext cx="557213" cy="365125"/>
          </a:xfrm>
          <a:prstGeom prst="rect">
            <a:avLst/>
          </a:prstGeom>
        </p:spPr>
        <p:txBody>
          <a:bodyPr lIns="107287" tIns="53643" rIns="107287" bIns="53643"/>
          <a:lstStyle/>
          <a:p>
            <a:pPr algn="r" defTabSz="1072866" fontAlgn="auto">
              <a:spcBef>
                <a:spcPts val="0"/>
              </a:spcBef>
              <a:spcAft>
                <a:spcPts val="0"/>
              </a:spcAft>
              <a:defRPr/>
            </a:pPr>
            <a:fld id="{BE0B9A1A-85C1-4544-80DF-DF1ED4AB266B}" type="slidenum">
              <a:rPr lang="it-IT" sz="1400" smtClean="0">
                <a:solidFill>
                  <a:srgbClr val="A8A9AD"/>
                </a:solidFill>
                <a:latin typeface="+mn-lt"/>
              </a:rPr>
              <a:pPr algn="r" defTabSz="1072866" fontAlgn="auto">
                <a:spcBef>
                  <a:spcPts val="0"/>
                </a:spcBef>
                <a:spcAft>
                  <a:spcPts val="0"/>
                </a:spcAft>
                <a:defRPr/>
              </a:pPr>
              <a:t>89</a:t>
            </a:fld>
            <a:endParaRPr lang="it-IT" sz="1400" dirty="0">
              <a:solidFill>
                <a:srgbClr val="A8A9AD"/>
              </a:solidFill>
              <a:latin typeface="+mn-lt"/>
            </a:endParaRPr>
          </a:p>
        </p:txBody>
      </p:sp>
      <p:sp>
        <p:nvSpPr>
          <p:cNvPr id="18" name="Titolo 2"/>
          <p:cNvSpPr txBox="1">
            <a:spLocks/>
          </p:cNvSpPr>
          <p:nvPr/>
        </p:nvSpPr>
        <p:spPr>
          <a:xfrm>
            <a:off x="1466400" y="332696"/>
            <a:ext cx="6953700" cy="3600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ts val="28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smtClean="0">
                <a:ln>
                  <a:noFill/>
                </a:ln>
                <a:solidFill>
                  <a:srgbClr val="24509A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Sustainable Development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24509A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4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6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80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egnaposto contenuto 9"/>
          <p:cNvSpPr txBox="1">
            <a:spLocks/>
          </p:cNvSpPr>
          <p:nvPr/>
        </p:nvSpPr>
        <p:spPr>
          <a:xfrm>
            <a:off x="6906080" y="1340768"/>
            <a:ext cx="2714320" cy="4623371"/>
          </a:xfrm>
          <a:prstGeom prst="rect">
            <a:avLst/>
          </a:prstGeom>
        </p:spPr>
        <p:txBody>
          <a:bodyPr/>
          <a:lstStyle>
            <a:lvl1pPr>
              <a:lnSpc>
                <a:spcPts val="2400"/>
              </a:lnSpc>
              <a:buNone/>
              <a:defRPr sz="1800">
                <a:solidFill>
                  <a:srgbClr val="53565A"/>
                </a:solidFill>
              </a:defRPr>
            </a:lvl1pPr>
          </a:lstStyle>
          <a:p>
            <a:pPr algn="ctr"/>
            <a:r>
              <a:rPr lang="en-GB" sz="1600" dirty="0" smtClean="0"/>
              <a:t>..</a:t>
            </a:r>
            <a:r>
              <a:rPr lang="en-US" sz="1600" dirty="0" smtClean="0"/>
              <a:t>with an almost total rebalancing of the temperature in the waiting phase between one cycle and another, for each cultivation pole, due to the thermal flow (over an area 4 times greater than that in which they are exploited from time to time) and the circulation of water which, through convective motions, homogenizes the temperature in the entire volume.</a:t>
            </a:r>
            <a:endParaRPr lang="en-GB" sz="1600" dirty="0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5405" y="1844825"/>
            <a:ext cx="6403086" cy="37790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Segnaposto numero diapositiva 4"/>
          <p:cNvSpPr txBox="1">
            <a:spLocks/>
          </p:cNvSpPr>
          <p:nvPr/>
        </p:nvSpPr>
        <p:spPr>
          <a:xfrm>
            <a:off x="9076307" y="6381328"/>
            <a:ext cx="557213" cy="365125"/>
          </a:xfrm>
          <a:prstGeom prst="rect">
            <a:avLst/>
          </a:prstGeom>
        </p:spPr>
        <p:txBody>
          <a:bodyPr lIns="107287" tIns="53643" rIns="107287" bIns="53643"/>
          <a:lstStyle/>
          <a:p>
            <a:pPr algn="r" defTabSz="1072866" fontAlgn="auto">
              <a:spcBef>
                <a:spcPts val="0"/>
              </a:spcBef>
              <a:spcAft>
                <a:spcPts val="0"/>
              </a:spcAft>
              <a:defRPr/>
            </a:pPr>
            <a:fld id="{BE0B9A1A-85C1-4544-80DF-DF1ED4AB266B}" type="slidenum">
              <a:rPr lang="it-IT" sz="1400" smtClean="0">
                <a:solidFill>
                  <a:srgbClr val="A8A9AD"/>
                </a:solidFill>
                <a:latin typeface="+mn-lt"/>
              </a:rPr>
              <a:pPr algn="r" defTabSz="1072866" fontAlgn="auto">
                <a:spcBef>
                  <a:spcPts val="0"/>
                </a:spcBef>
                <a:spcAft>
                  <a:spcPts val="0"/>
                </a:spcAft>
                <a:defRPr/>
              </a:pPr>
              <a:t>90</a:t>
            </a:fld>
            <a:endParaRPr lang="it-IT" sz="1400" dirty="0">
              <a:solidFill>
                <a:srgbClr val="A8A9AD"/>
              </a:solidFill>
              <a:latin typeface="+mn-lt"/>
            </a:endParaRPr>
          </a:p>
        </p:txBody>
      </p:sp>
      <p:sp>
        <p:nvSpPr>
          <p:cNvPr id="14" name="Titolo 2"/>
          <p:cNvSpPr>
            <a:spLocks noGrp="1"/>
          </p:cNvSpPr>
          <p:nvPr>
            <p:ph type="title"/>
          </p:nvPr>
        </p:nvSpPr>
        <p:spPr>
          <a:xfrm>
            <a:off x="1466400" y="332696"/>
            <a:ext cx="6953700" cy="360000"/>
          </a:xfrm>
        </p:spPr>
        <p:txBody>
          <a:bodyPr/>
          <a:lstStyle/>
          <a:p>
            <a:r>
              <a:rPr lang="en-GB" dirty="0" smtClean="0">
                <a:latin typeface="Arial" pitchFamily="34" charset="0"/>
                <a:cs typeface="Arial" pitchFamily="34" charset="0"/>
              </a:rPr>
              <a:t>Sustainable Development</a:t>
            </a:r>
            <a:endParaRPr lang="en-GB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738" name="Picture 2" descr="qqq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4529" y="645839"/>
            <a:ext cx="4176463" cy="61023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51267" name="Text Box 3"/>
          <p:cNvSpPr txBox="1">
            <a:spLocks noChangeArrowheads="1"/>
          </p:cNvSpPr>
          <p:nvPr/>
        </p:nvSpPr>
        <p:spPr bwMode="auto">
          <a:xfrm>
            <a:off x="6825854" y="1916113"/>
            <a:ext cx="1993238" cy="2585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en-US" i="0" dirty="0">
                <a:solidFill>
                  <a:schemeClr val="accent2"/>
                </a:solidFill>
              </a:rPr>
              <a:t>Geothermal Energy:</a:t>
            </a:r>
          </a:p>
          <a:p>
            <a:pPr>
              <a:lnSpc>
                <a:spcPct val="150000"/>
              </a:lnSpc>
            </a:pPr>
            <a:endParaRPr lang="en-US" i="0" dirty="0">
              <a:solidFill>
                <a:schemeClr val="accent2"/>
              </a:solidFill>
            </a:endParaRPr>
          </a:p>
          <a:p>
            <a:pPr>
              <a:lnSpc>
                <a:spcPct val="150000"/>
              </a:lnSpc>
            </a:pPr>
            <a:r>
              <a:rPr lang="en-US" i="0" dirty="0">
                <a:solidFill>
                  <a:srgbClr val="FF3300"/>
                </a:solidFill>
              </a:rPr>
              <a:t>FIRE</a:t>
            </a:r>
          </a:p>
          <a:p>
            <a:pPr>
              <a:lnSpc>
                <a:spcPct val="150000"/>
              </a:lnSpc>
            </a:pPr>
            <a:r>
              <a:rPr lang="en-US" i="0" dirty="0">
                <a:solidFill>
                  <a:srgbClr val="FF3300"/>
                </a:solidFill>
              </a:rPr>
              <a:t>WITHOUT</a:t>
            </a:r>
          </a:p>
          <a:p>
            <a:pPr>
              <a:lnSpc>
                <a:spcPct val="150000"/>
              </a:lnSpc>
            </a:pPr>
            <a:r>
              <a:rPr lang="en-US" i="0" dirty="0">
                <a:solidFill>
                  <a:srgbClr val="FF3300"/>
                </a:solidFill>
              </a:rPr>
              <a:t>SMOKE</a:t>
            </a:r>
            <a:endParaRPr lang="it-IT" i="0" dirty="0"/>
          </a:p>
        </p:txBody>
      </p:sp>
      <p:sp>
        <p:nvSpPr>
          <p:cNvPr id="651268" name="Rectangle 4"/>
          <p:cNvSpPr>
            <a:spLocks noChangeArrowheads="1"/>
          </p:cNvSpPr>
          <p:nvPr/>
        </p:nvSpPr>
        <p:spPr bwMode="auto">
          <a:xfrm>
            <a:off x="0" y="162126"/>
            <a:ext cx="468052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>
              <a:defRPr/>
            </a:pPr>
            <a:r>
              <a:rPr lang="en-US" sz="2400" i="0" dirty="0">
                <a:solidFill>
                  <a:schemeClr val="tx2"/>
                </a:solidFill>
              </a:rPr>
              <a:t>Geothermal advantages</a:t>
            </a:r>
            <a:endParaRPr lang="it-IT" sz="2400" i="0" dirty="0">
              <a:solidFill>
                <a:schemeClr val="tx2"/>
              </a:solidFill>
            </a:endParaRPr>
          </a:p>
        </p:txBody>
      </p:sp>
      <p:sp>
        <p:nvSpPr>
          <p:cNvPr id="5" name="Segnaposto numero diapositiva 4"/>
          <p:cNvSpPr txBox="1">
            <a:spLocks/>
          </p:cNvSpPr>
          <p:nvPr/>
        </p:nvSpPr>
        <p:spPr>
          <a:xfrm>
            <a:off x="9076307" y="6381328"/>
            <a:ext cx="557213" cy="365125"/>
          </a:xfrm>
          <a:prstGeom prst="rect">
            <a:avLst/>
          </a:prstGeom>
        </p:spPr>
        <p:txBody>
          <a:bodyPr lIns="107287" tIns="53643" rIns="107287" bIns="53643"/>
          <a:lstStyle/>
          <a:p>
            <a:pPr algn="r" defTabSz="1072866" fontAlgn="auto">
              <a:spcBef>
                <a:spcPts val="0"/>
              </a:spcBef>
              <a:spcAft>
                <a:spcPts val="0"/>
              </a:spcAft>
              <a:defRPr/>
            </a:pPr>
            <a:fld id="{BE0B9A1A-85C1-4544-80DF-DF1ED4AB266B}" type="slidenum">
              <a:rPr lang="it-IT" sz="1400" smtClean="0">
                <a:solidFill>
                  <a:srgbClr val="A8A9AD"/>
                </a:solidFill>
                <a:latin typeface="+mn-lt"/>
              </a:rPr>
              <a:pPr algn="r" defTabSz="1072866" fontAlgn="auto">
                <a:spcBef>
                  <a:spcPts val="0"/>
                </a:spcBef>
                <a:spcAft>
                  <a:spcPts val="0"/>
                </a:spcAft>
                <a:defRPr/>
              </a:pPr>
              <a:t>91</a:t>
            </a:fld>
            <a:endParaRPr lang="it-IT" sz="1400" dirty="0">
              <a:solidFill>
                <a:srgbClr val="A8A9AD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51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1267" grpId="0" autoUpdateAnimBg="0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disegno Vigor-intero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4373" y="357631"/>
            <a:ext cx="8208063" cy="6154844"/>
          </a:xfrm>
          <a:prstGeom prst="rect">
            <a:avLst/>
          </a:prstGeom>
        </p:spPr>
      </p:pic>
      <p:pic>
        <p:nvPicPr>
          <p:cNvPr id="7" name="Immagine 6" descr="tubo-serre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81006" y="4369097"/>
            <a:ext cx="1309625" cy="1073463"/>
          </a:xfrm>
          <a:prstGeom prst="rect">
            <a:avLst/>
          </a:prstGeom>
        </p:spPr>
      </p:pic>
      <p:pic>
        <p:nvPicPr>
          <p:cNvPr id="3" name="Immagine 2" descr="terme-spa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56085" y="3514884"/>
            <a:ext cx="4846593" cy="2981862"/>
          </a:xfrm>
          <a:prstGeom prst="rect">
            <a:avLst/>
          </a:prstGeom>
        </p:spPr>
      </p:pic>
      <p:pic>
        <p:nvPicPr>
          <p:cNvPr id="6" name="Immagine 5" descr="vasche-pesci.png"/>
          <p:cNvPicPr>
            <a:picLocks noChangeAspect="1"/>
          </p:cNvPicPr>
          <p:nvPr/>
        </p:nvPicPr>
        <p:blipFill>
          <a:blip r:embed="rId5" cstate="screen">
            <a:alphaModFix amt="83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4614" y="4958286"/>
            <a:ext cx="5026258" cy="1445376"/>
          </a:xfrm>
          <a:prstGeom prst="rect">
            <a:avLst/>
          </a:prstGeom>
        </p:spPr>
      </p:pic>
      <p:pic>
        <p:nvPicPr>
          <p:cNvPr id="9" name="Immagine 8" descr="tubi-palazzo-1.pn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20872" y="3118500"/>
            <a:ext cx="1440000" cy="1235478"/>
          </a:xfrm>
          <a:prstGeom prst="rect">
            <a:avLst/>
          </a:prstGeom>
        </p:spPr>
      </p:pic>
      <p:pic>
        <p:nvPicPr>
          <p:cNvPr id="8" name="Immagine 7" descr="tubi-palazzo-2.png"/>
          <p:cNvPicPr>
            <a:picLocks noChangeAspect="1"/>
          </p:cNvPicPr>
          <p:nvPr/>
        </p:nvPicPr>
        <p:blipFill>
          <a:blip r:embed="rId7" cstate="screen">
            <a:alphaModFix amt="6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94307" y="3058028"/>
            <a:ext cx="2457169" cy="1569372"/>
          </a:xfrm>
          <a:prstGeom prst="rect">
            <a:avLst/>
          </a:prstGeom>
        </p:spPr>
      </p:pic>
      <p:pic>
        <p:nvPicPr>
          <p:cNvPr id="10" name="Immagine 9" descr="tubi-casa.png"/>
          <p:cNvPicPr>
            <a:picLocks noChangeAspect="1"/>
          </p:cNvPicPr>
          <p:nvPr/>
        </p:nvPicPr>
        <p:blipFill>
          <a:blip r:embed="rId8" cstate="screen">
            <a:alphaModFix amt="6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55163" y="2909059"/>
            <a:ext cx="1440000" cy="1211650"/>
          </a:xfrm>
          <a:prstGeom prst="rect">
            <a:avLst/>
          </a:prstGeom>
        </p:spPr>
      </p:pic>
      <p:pic>
        <p:nvPicPr>
          <p:cNvPr id="13" name="Immagine 12" descr="centrale.png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4840" y="2432042"/>
            <a:ext cx="2917641" cy="1688666"/>
          </a:xfrm>
          <a:prstGeom prst="rect">
            <a:avLst/>
          </a:prstGeom>
        </p:spPr>
      </p:pic>
      <p:pic>
        <p:nvPicPr>
          <p:cNvPr id="12" name="Immagine 11" descr="casottino.png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4373" y="3426699"/>
            <a:ext cx="1209623" cy="1388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7754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GrmlscBlU2iPo7U4KeunQ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SingleBoat"/>
  <p:tag name="THINKCELLSHAPEDONOTDELETE" val="pO_4AbA9KU0m6tanpsjibiQ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SdIph2ugDUuHsTvVh3TAUQ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SingleBoat"/>
  <p:tag name="THINKCELLSHAPEDONOTDELETE" val="ptuIn42jTSEaJIR7mnD3i0g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SMBVtdIsEKg8GqI6X7g_g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Tbzeyar6EeoTxU.qUCTFQ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agmCsDQi0q0T_.ggGeDLw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qUSWvhUGEqmmCZzqICfGw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11mz9orEtEmyFTxYnHPgHA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bWfrIpt4kSn07a9ndXPow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oVuzA0FwBEWhp_.xLxI1Zw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SingleBoat"/>
  <p:tag name="THINKCELLSHAPEDONOTDELETE" val="pO_4AbA9KU0m6tanpsjibiQ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Bracket"/>
  <p:tag name="THINKCELLSHAPEDONOTDELETE" val="pjLxy.B5etkiNGs40Iz5XNA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Bracket"/>
  <p:tag name="THINKCELLSHAPEDONOTDELETE" val="p3ToucI83x0CNAgaAd.9UMg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Bracket"/>
  <p:tag name="THINKCELLSHAPEDONOTDELETE" val="pd27rgj2d1E62.BXmr1_GeQ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SingleBoatText"/>
  <p:tag name="THINKCELLSHAPEDONOTDELETE" val="pJmzEMDgeO0qkL_ZH9_rXeQ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kuWhICKnkmHA9FxdC8TaA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eltKRZKoOU6sayln0EzBQw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P094.8e3kWx8fpXHt4ZKA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u3vBCpm4V0qvxaE97nvXog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SingleBoatShape"/>
  <p:tag name="THINKCELLSHAPEDONOTDELETE" val="puUrmlGI1uUaUOYZgbUhHFQ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8PbKiHp010KUopeEFbKp5g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gou.d87mEy2rc6LAG7FSA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a47DGzsd02HHUPB0ZexYg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fwy8kKt0UGcc0RM8iF9sA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HYn7oG4PU2WAlqxfs4sRQ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SingleBoat"/>
  <p:tag name="THINKCELLSHAPEDONOTDELETE" val="ptuIn42jTSEaJIR7mnD3i0g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SMBVtdIsEKg8GqI6X7g_g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SingleBoat"/>
  <p:tag name="THINKCELLSHAPEDONOTDELETE" val="ptuIn42jTSEaJIR7mnD3i0g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SMBVtdIsEKg8GqI6X7g_g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SingleBoatShape"/>
  <p:tag name="THINKCELLSHAPEDONOTDELETE" val="puUrmlGI1uUaUOYZgbUhHFQ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SMBVtdIsEKg8GqI6X7g_g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HYn7oG4PU2WAlqxfs4sRQ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SingleBoatShape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MhkLhWvX0uVSHK_0_Xoeg"/>
  <p:tag name="NAME" val="SingleBoatText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SingleBoatShape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MhkLhWvX0uVSHK_0_Xoeg"/>
  <p:tag name="NAME" val="SingleBoatText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SingleBoatShape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MhkLhWvX0uVSHK_0_Xoeg"/>
  <p:tag name="NAME" val="SingleBoatText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SingleBoatShape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MhkLhWvX0uVSHK_0_Xoeg"/>
  <p:tag name="NAME" val="SingleBoatText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SingleBoatShape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MhkLhWvX0uVSHK_0_Xoeg"/>
  <p:tag name="NAME" val="SingleBoatText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e2keYTrFkC1QZQ3XUxSkQ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4yxCmMtmUSy7m9MEBBNUA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sOgtJF1GUWED9c1h3478A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1n63G7yJHE6TMIFtjhB2Sg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5Z6MuUerW0S.TRl3mAqkjA"/>
</p:tagLst>
</file>

<file path=ppt/theme/theme1.xml><?xml version="1.0" encoding="utf-8"?>
<a:theme xmlns:a="http://schemas.openxmlformats.org/drawingml/2006/main" name="1_Tema di Office">
  <a:themeElements>
    <a:clrScheme name="Personalizzato 1">
      <a:dk1>
        <a:srgbClr val="133B9C"/>
      </a:dk1>
      <a:lt1>
        <a:srgbClr val="FFFFFF"/>
      </a:lt1>
      <a:dk2>
        <a:srgbClr val="133B9C"/>
      </a:dk2>
      <a:lt2>
        <a:srgbClr val="808080"/>
      </a:lt2>
      <a:accent1>
        <a:srgbClr val="759EE3"/>
      </a:accent1>
      <a:accent2>
        <a:srgbClr val="333399"/>
      </a:accent2>
      <a:accent3>
        <a:srgbClr val="FFFFFF"/>
      </a:accent3>
      <a:accent4>
        <a:srgbClr val="0E3185"/>
      </a:accent4>
      <a:accent5>
        <a:srgbClr val="BDCC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5_Tema di Office">
  <a:themeElements>
    <a:clrScheme name="Personalizzato 1">
      <a:dk1>
        <a:srgbClr val="133B9C"/>
      </a:dk1>
      <a:lt1>
        <a:srgbClr val="FFFFFF"/>
      </a:lt1>
      <a:dk2>
        <a:srgbClr val="133B9C"/>
      </a:dk2>
      <a:lt2>
        <a:srgbClr val="808080"/>
      </a:lt2>
      <a:accent1>
        <a:srgbClr val="759EE3"/>
      </a:accent1>
      <a:accent2>
        <a:srgbClr val="333399"/>
      </a:accent2>
      <a:accent3>
        <a:srgbClr val="FFFFFF"/>
      </a:accent3>
      <a:accent4>
        <a:srgbClr val="0E3185"/>
      </a:accent4>
      <a:accent5>
        <a:srgbClr val="BDCC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B10F7C0441543E4EAE10CA98DAE4EE09" ma:contentTypeVersion="0" ma:contentTypeDescription="Creare un nuovo documento." ma:contentTypeScope="" ma:versionID="886356f4be0e82dbd6e2eb23819833e4">
  <xsd:schema xmlns:xsd="http://www.w3.org/2001/XMLSchema" xmlns:p="http://schemas.microsoft.com/office/2006/metadata/properties" targetNamespace="http://schemas.microsoft.com/office/2006/metadata/properties" ma:root="true" ma:fieldsID="f8922b47c7324e415f6d7dbecbe7d7b5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office/internal/2005/internalDocumentation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i contenuto" ma:readOnly="true"/>
        <xsd:element ref="dc:title" minOccurs="0" maxOccurs="1" ma:index="4" ma:displayName="Tito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lastPrinted" minOccurs="0" maxOccurs="1" type="xsd:dateTime"/>
        <xsd:element name="contentStatus" minOccurs="0" maxOccurs="1" type="xsd:string"/>
      </xsd:all>
    </xsd:complexType>
  </xsd:schema>
</ct:contentTypeSchema>
</file>

<file path=customXml/item3.xml><?xml version="1.0" encoding="utf-8"?>
<p:properties xmlns:p="http://schemas.microsoft.com/office/2006/metadata/properties" xmlns:xsi="http://www.w3.org/2001/XMLSchema-instance">
  <documentManagement/>
</p:properties>
</file>

<file path=customXml/itemProps1.xml><?xml version="1.0" encoding="utf-8"?>
<ds:datastoreItem xmlns:ds="http://schemas.openxmlformats.org/officeDocument/2006/customXml" ds:itemID="{98AC446F-0661-4537-95D4-44B35782249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B67C522-8B25-4EEA-958A-9DF2004C9C8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office/internal/2005/internalDocumentation"/>
  </ds:schemaRefs>
</ds:datastoreItem>
</file>

<file path=customXml/itemProps3.xml><?xml version="1.0" encoding="utf-8"?>
<ds:datastoreItem xmlns:ds="http://schemas.openxmlformats.org/officeDocument/2006/customXml" ds:itemID="{7B7F3C88-D5FC-40F9-95AF-F142D10EA65E}">
  <ds:schemaRefs>
    <ds:schemaRef ds:uri="http://purl.org/dc/dcmitype/"/>
    <ds:schemaRef ds:uri="http://purl.org/dc/elements/1.1/"/>
    <ds:schemaRef ds:uri="http://schemas.microsoft.com/office/2006/metadata/properties"/>
    <ds:schemaRef ds:uri="http://purl.org/dc/terms/"/>
    <ds:schemaRef ds:uri="http://schemas.microsoft.com/office/2006/documentManagement/type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73629</TotalTime>
  <Words>3169</Words>
  <Application>Microsoft Office PowerPoint</Application>
  <PresentationFormat>A4 (21x29,7 cm)</PresentationFormat>
  <Paragraphs>833</Paragraphs>
  <Slides>93</Slides>
  <Notes>44</Notes>
  <HiddenSlides>0</HiddenSlides>
  <MMClips>0</MMClips>
  <ScaleCrop>false</ScaleCrop>
  <HeadingPairs>
    <vt:vector size="8" baseType="variant">
      <vt:variant>
        <vt:lpstr>Caratteri utilizzati</vt:lpstr>
      </vt:variant>
      <vt:variant>
        <vt:i4>16</vt:i4>
      </vt:variant>
      <vt:variant>
        <vt:lpstr>Tema</vt:lpstr>
      </vt:variant>
      <vt:variant>
        <vt:i4>2</vt:i4>
      </vt:variant>
      <vt:variant>
        <vt:lpstr>Server OLE incorporati</vt:lpstr>
      </vt:variant>
      <vt:variant>
        <vt:i4>2</vt:i4>
      </vt:variant>
      <vt:variant>
        <vt:lpstr>Titoli diapositive</vt:lpstr>
      </vt:variant>
      <vt:variant>
        <vt:i4>93</vt:i4>
      </vt:variant>
    </vt:vector>
  </HeadingPairs>
  <TitlesOfParts>
    <vt:vector size="113" baseType="lpstr">
      <vt:lpstr>Arial</vt:lpstr>
      <vt:lpstr>Arial Unicode MS</vt:lpstr>
      <vt:lpstr>Calibri</vt:lpstr>
      <vt:lpstr>Cambria Math</vt:lpstr>
      <vt:lpstr>Frutiger 45 Light</vt:lpstr>
      <vt:lpstr>Symbol</vt:lpstr>
      <vt:lpstr>SymbolNew-Medium</vt:lpstr>
      <vt:lpstr>Tahoma</vt:lpstr>
      <vt:lpstr>Times</vt:lpstr>
      <vt:lpstr>Times New Roman</vt:lpstr>
      <vt:lpstr>TrumpMediaeval-Roman</vt:lpstr>
      <vt:lpstr>Univers 45 Light</vt:lpstr>
      <vt:lpstr>Verdana</vt:lpstr>
      <vt:lpstr>Wingdings</vt:lpstr>
      <vt:lpstr>ヒラギノ角ゴ Pro W3</vt:lpstr>
      <vt:lpstr>ヒラギノ角ゴ Pro W6</vt:lpstr>
      <vt:lpstr>1_Tema di Office</vt:lpstr>
      <vt:lpstr>5_Tema di Office</vt:lpstr>
      <vt:lpstr>Fotografia di Photo Editor </vt:lpstr>
      <vt:lpstr>ClipArt</vt:lpstr>
      <vt:lpstr>Presentazione standard di PowerPoint</vt:lpstr>
      <vt:lpstr>Presentazione standard di PowerPoint</vt:lpstr>
      <vt:lpstr>Presentazione standard di PowerPoint</vt:lpstr>
      <vt:lpstr>Geothermics 2025-2026   Geothermal energy: a picture into the World</vt:lpstr>
      <vt:lpstr>Net production by technology (GWh)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Production sustainability Deep exploration</vt:lpstr>
      <vt:lpstr>Presentazione standard di PowerPoint</vt:lpstr>
      <vt:lpstr>Presentazione standard di PowerPoint</vt:lpstr>
      <vt:lpstr>Production sustainability Reinjection in the Valle Secolo area </vt:lpstr>
      <vt:lpstr>Production sustainability Power plants efficiency improvement</vt:lpstr>
      <vt:lpstr>Presentazione standard di PowerPoint</vt:lpstr>
      <vt:lpstr>Presentazione standard di PowerPoint</vt:lpstr>
      <vt:lpstr>AMIS plants</vt:lpstr>
      <vt:lpstr>Steam gathering systems</vt:lpstr>
      <vt:lpstr>Power plants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Is it possible a second exponential growth?</vt:lpstr>
      <vt:lpstr>Presentazione standard di PowerPoint</vt:lpstr>
      <vt:lpstr>Presentazione standard di PowerPoint</vt:lpstr>
      <vt:lpstr>Is it possible a second exponential growth?</vt:lpstr>
      <vt:lpstr>Is it possible a second exponential growth?</vt:lpstr>
      <vt:lpstr>Is it possible a second exponential growth?</vt:lpstr>
      <vt:lpstr>Is it possible a second exponential growth?</vt:lpstr>
      <vt:lpstr>Is it possible a second exponential growth?</vt:lpstr>
      <vt:lpstr>Is it possible a second exponential growth?</vt:lpstr>
      <vt:lpstr>Is it possible a second exponential growth?</vt:lpstr>
      <vt:lpstr>Is it possible a second exponential growth?</vt:lpstr>
      <vt:lpstr>Presentazione standard di PowerPoint</vt:lpstr>
      <vt:lpstr>Is it possible a second exponential growth?</vt:lpstr>
      <vt:lpstr>Is it possible a second exponential growth?</vt:lpstr>
      <vt:lpstr>Is it possible a second exponential growth?</vt:lpstr>
      <vt:lpstr>Sustainable Development</vt:lpstr>
      <vt:lpstr>Sustainable Development</vt:lpstr>
      <vt:lpstr>Sustainable Development</vt:lpstr>
      <vt:lpstr>Sustainable Development</vt:lpstr>
      <vt:lpstr>Sustainable Development</vt:lpstr>
      <vt:lpstr>Sustainable Development</vt:lpstr>
      <vt:lpstr>Sustainable Development</vt:lpstr>
      <vt:lpstr>Sustainable Development</vt:lpstr>
      <vt:lpstr>Sustainable Development</vt:lpstr>
      <vt:lpstr>Sustainable Development</vt:lpstr>
      <vt:lpstr>Sustainable Development</vt:lpstr>
      <vt:lpstr>Presentazione standard di PowerPoint</vt:lpstr>
      <vt:lpstr>Presentazione standard di PowerPoint</vt:lpstr>
      <vt:lpstr>Presentazione standard di PowerPoint</vt:lpstr>
      <vt:lpstr>Sustainable Development</vt:lpstr>
      <vt:lpstr>Presentazione standard di PowerPoint</vt:lpstr>
      <vt:lpstr>Presentazione standard di PowerPoint</vt:lpstr>
    </vt:vector>
  </TitlesOfParts>
  <Company>Enel spa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a250145</dc:creator>
  <cp:lastModifiedBy>Antonio Galgaro - UNIPD</cp:lastModifiedBy>
  <cp:revision>6448</cp:revision>
  <cp:lastPrinted>2011-03-20T14:12:16Z</cp:lastPrinted>
  <dcterms:created xsi:type="dcterms:W3CDTF">2011-02-09T16:30:28Z</dcterms:created>
  <dcterms:modified xsi:type="dcterms:W3CDTF">2025-09-30T22:01:23Z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0x010100B10F7C0441543E4EAE10CA98DAE4EE09</vt:lpwstr>
  </property>
</Properties>
</file>