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7"/>
  </p:notesMasterIdLst>
  <p:sldIdLst>
    <p:sldId id="256" r:id="rId4"/>
    <p:sldId id="314" r:id="rId5"/>
    <p:sldId id="315" r:id="rId6"/>
    <p:sldId id="354" r:id="rId7"/>
    <p:sldId id="356" r:id="rId8"/>
    <p:sldId id="357" r:id="rId9"/>
    <p:sldId id="358" r:id="rId10"/>
    <p:sldId id="360" r:id="rId11"/>
    <p:sldId id="355" r:id="rId12"/>
    <p:sldId id="359" r:id="rId13"/>
    <p:sldId id="335" r:id="rId14"/>
    <p:sldId id="361" r:id="rId15"/>
    <p:sldId id="362" r:id="rId16"/>
    <p:sldId id="363" r:id="rId17"/>
    <p:sldId id="364" r:id="rId18"/>
    <p:sldId id="337" r:id="rId19"/>
    <p:sldId id="339" r:id="rId20"/>
    <p:sldId id="338" r:id="rId21"/>
    <p:sldId id="365" r:id="rId22"/>
    <p:sldId id="342" r:id="rId23"/>
    <p:sldId id="343" r:id="rId24"/>
    <p:sldId id="341" r:id="rId25"/>
    <p:sldId id="344" r:id="rId26"/>
    <p:sldId id="340" r:id="rId27"/>
    <p:sldId id="345" r:id="rId28"/>
    <p:sldId id="347" r:id="rId29"/>
    <p:sldId id="348" r:id="rId30"/>
    <p:sldId id="349" r:id="rId31"/>
    <p:sldId id="346" r:id="rId32"/>
    <p:sldId id="350" r:id="rId33"/>
    <p:sldId id="351" r:id="rId34"/>
    <p:sldId id="352" r:id="rId35"/>
    <p:sldId id="334" r:id="rId36"/>
  </p:sldIdLst>
  <p:sldSz cx="12192000" cy="6858000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2" autoAdjust="0"/>
    <p:restoredTop sz="94649"/>
  </p:normalViewPr>
  <p:slideViewPr>
    <p:cSldViewPr>
      <p:cViewPr varScale="1">
        <p:scale>
          <a:sx n="92" d="100"/>
          <a:sy n="92" d="100"/>
        </p:scale>
        <p:origin x="792" y="1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DB844A7-F19B-3E4C-ADCA-9C3650630C6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A2A0BE6-E034-7A44-93A9-2BD588117A9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A425043A-1015-5FF6-2105-DEA68C13904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374B3CE4-C8B3-DF41-8D89-483F1AEB8DA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350336F4-4EB3-4141-8684-FC86B4FE695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51B06A79-36F6-7B45-9E5C-BD796A7CD9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9ECE9094-0249-6F4F-A24E-31C12E2F22A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>
            <a:extLst>
              <a:ext uri="{FF2B5EF4-FFF2-40B4-BE49-F238E27FC236}">
                <a16:creationId xmlns:a16="http://schemas.microsoft.com/office/drawing/2014/main" id="{02985FEC-6A82-7707-7662-61999199E4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7EA5361-B7E1-6F41-B7AF-AC61ACDCF5BC}" type="slidenum">
              <a:rPr lang="it-IT" altLang="it-IT"/>
              <a:pPr>
                <a:spcBef>
                  <a:spcPct val="0"/>
                </a:spcBef>
              </a:pPr>
              <a:t>3</a:t>
            </a:fld>
            <a:endParaRPr lang="it-IT" altLang="it-IT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954DFB47-E48F-A98E-CDC6-B960BE8166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0E533A5F-7EB6-892D-8E0C-8997C6A75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egnaposto immagine diapositiva 1">
            <a:extLst>
              <a:ext uri="{FF2B5EF4-FFF2-40B4-BE49-F238E27FC236}">
                <a16:creationId xmlns:a16="http://schemas.microsoft.com/office/drawing/2014/main" id="{9170E51C-1F82-E6CE-388E-47D56F5842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8" name="Segnaposto note 2">
            <a:extLst>
              <a:ext uri="{FF2B5EF4-FFF2-40B4-BE49-F238E27FC236}">
                <a16:creationId xmlns:a16="http://schemas.microsoft.com/office/drawing/2014/main" id="{9C3DDC3F-BC79-7274-9C4F-0F621BD3B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>
              <a:latin typeface="Arial" panose="020B0604020202020204" pitchFamily="34" charset="0"/>
            </a:endParaRPr>
          </a:p>
        </p:txBody>
      </p:sp>
      <p:sp>
        <p:nvSpPr>
          <p:cNvPr id="50179" name="Segnaposto numero diapositiva 3">
            <a:extLst>
              <a:ext uri="{FF2B5EF4-FFF2-40B4-BE49-F238E27FC236}">
                <a16:creationId xmlns:a16="http://schemas.microsoft.com/office/drawing/2014/main" id="{79C92708-FFE7-91B6-32DE-4091A34EEC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A2BC88-86F4-F044-80F9-EFAFED329805}" type="slidenum">
              <a:rPr lang="it-IT" altLang="it-IT" b="0"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9</a:t>
            </a:fld>
            <a:endParaRPr lang="it-IT" altLang="it-IT" b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2C084DC-593E-5566-970F-D08284684C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1FC9291-1630-7A35-CD3C-7665DA25E2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4F2D836-4DEB-DF02-ACAB-BB35808A6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328B1-820E-BC4A-A292-E20C90558E3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9078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326807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2564907"/>
            <a:ext cx="10972800" cy="3561259"/>
          </a:xfrm>
        </p:spPr>
        <p:txBody>
          <a:bodyPr/>
          <a:lstStyle/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43E94B-E68E-A2CF-333A-5CA786D063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5B345D-FAFB-C9A0-D47F-337FCDF154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72BA299-86D1-F918-1CAF-6C9A517202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6000F-FC3B-EC44-B060-533CF2856FE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144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88D55F-4E91-6281-249B-5336FC2A1D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42A78AE-363F-762E-28E1-D5083F8795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7458DE-B059-278D-37B3-9FA925B26C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2442DA-725B-4046-ACCE-A6EAE8D4210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985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262924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2492899"/>
            <a:ext cx="53848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2492899"/>
            <a:ext cx="53848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D6168F-A7F2-181A-1654-AB3595773F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B9C2A1-92FB-D4DF-79B8-553A7D07F4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515023-F25B-3BCC-9DED-D24B434B6D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C033A6-0FF9-1F40-91B2-5ACC54E2C9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1732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96523" y="1127992"/>
            <a:ext cx="10972800" cy="1143000"/>
          </a:xfrm>
        </p:spPr>
        <p:txBody>
          <a:bodyPr/>
          <a:lstStyle>
            <a:lvl1pPr>
              <a:defRPr sz="3600">
                <a:solidFill>
                  <a:srgbClr val="C00000"/>
                </a:solidFill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2323727"/>
            <a:ext cx="5386917" cy="63976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3068962"/>
            <a:ext cx="5386917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2310135"/>
            <a:ext cx="5389033" cy="639762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lang="it-IT" sz="1800" b="1" smtClean="0">
                <a:solidFill>
                  <a:srgbClr val="C00000"/>
                </a:solidFill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3068959"/>
            <a:ext cx="5389033" cy="30572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6B5B92E-3338-953B-FAA0-0F34E4C326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27198D9-11C8-AC6F-1990-62D0FF65E2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11270DE-223D-1F31-8D32-0167F0EC6C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A15335-FA29-DA48-9BD1-092883257AC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7473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52449" y="1453343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29C8F29-59A8-4A98-688C-400FAAB6C8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A4F099A-FE53-A83C-F65B-091EA8FFD2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2BF5CF1-5583-AB1A-2117-ECC2C88A99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E1A0D1-C492-614B-BA5F-EDC00B58FE9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9056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4C72094-EF9D-A782-EB39-C8AAE6A430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407D2F9-E07B-191A-1147-083AE344DE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875EF00-73FB-D0E6-2D56-3AF4560EE2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D32EE-632E-6942-81A5-43A9CA59E9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8611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99" y="1435100"/>
            <a:ext cx="4011084" cy="1162050"/>
          </a:xfrm>
        </p:spPr>
        <p:txBody>
          <a:bodyPr anchor="b"/>
          <a:lstStyle>
            <a:lvl1pPr algn="l">
              <a:defRPr sz="2000" b="1"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1435103"/>
            <a:ext cx="6815667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716215"/>
            <a:ext cx="4011085" cy="34099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312F1A-5CAF-5D47-6F11-FA3EFA5C40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BB07FF-1A85-487D-7224-AA1C937365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216B61-FBD6-C488-5B55-658D7C5C0A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D7CFA4-ED43-664F-9C14-DCDBAF7C96B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3057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1370988"/>
            <a:ext cx="7315200" cy="335658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337BB5-B1BC-4896-35FC-5701F55924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85C004-A66D-5A42-3224-442C50B6B5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F9C31D-5364-D58D-CAB0-1B9D1FBC08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21297-A81A-C940-9EAF-B846D5425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8833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370986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08923"/>
            <a:ext cx="10972800" cy="3417243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EE5D88-5D4B-FFCA-0E74-8E5BAF5CE9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7BF63A-1FA5-C47B-BA96-B373E1BADA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C971B7F-A340-FB8F-4EC3-4DA2C14B2C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8B450-B89C-EB49-A56D-FFABAF7A409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4833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1453343"/>
            <a:ext cx="2743200" cy="4672820"/>
          </a:xfrm>
        </p:spPr>
        <p:txBody>
          <a:bodyPr vert="eaVert"/>
          <a:lstStyle/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1453343"/>
            <a:ext cx="8026400" cy="467282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227858B-D02C-EA60-2BA0-555E6C3E27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97A3C34-DED6-EBC5-2B36-47FC1781F4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1B81AAD-A660-1E3C-1D7B-97A20A53FD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B03245-5A1B-5647-BE6F-AD37E87AFC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1628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sto e Immag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12">
            <a:extLst>
              <a:ext uri="{FF2B5EF4-FFF2-40B4-BE49-F238E27FC236}">
                <a16:creationId xmlns:a16="http://schemas.microsoft.com/office/drawing/2014/main" id="{6F86B470-70CF-AC1C-DDDC-8FA9FB6358A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1557338"/>
            <a:chOff x="0" y="0"/>
            <a:chExt cx="9144000" cy="1556792"/>
          </a:xfrm>
        </p:grpSpPr>
        <p:sp>
          <p:nvSpPr>
            <p:cNvPr id="4" name="Rettangolo 3">
              <a:extLst>
                <a:ext uri="{FF2B5EF4-FFF2-40B4-BE49-F238E27FC236}">
                  <a16:creationId xmlns:a16="http://schemas.microsoft.com/office/drawing/2014/main" id="{27CCF5F3-1966-3475-3BF4-B10B59A6BDF9}"/>
                </a:ext>
              </a:extLst>
            </p:cNvPr>
            <p:cNvSpPr/>
            <p:nvPr/>
          </p:nvSpPr>
          <p:spPr>
            <a:xfrm>
              <a:off x="0" y="0"/>
              <a:ext cx="9144000" cy="1556792"/>
            </a:xfrm>
            <a:prstGeom prst="rect">
              <a:avLst/>
            </a:prstGeom>
            <a:solidFill>
              <a:srgbClr val="B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/>
            </a:p>
          </p:txBody>
        </p:sp>
        <p:pic>
          <p:nvPicPr>
            <p:cNvPr id="5" name="Picture 3" descr="SigilloLogoLAST_WhiteOK">
              <a:extLst>
                <a:ext uri="{FF2B5EF4-FFF2-40B4-BE49-F238E27FC236}">
                  <a16:creationId xmlns:a16="http://schemas.microsoft.com/office/drawing/2014/main" id="{AAC4F04F-A5EE-2404-BD0B-DEE0DD068D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150" y="96838"/>
              <a:ext cx="2300288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83765" y="274638"/>
            <a:ext cx="7872875" cy="1143000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  <p:sp>
        <p:nvSpPr>
          <p:cNvPr id="9" name="Segnaposto testo 8"/>
          <p:cNvSpPr>
            <a:spLocks noGrp="1"/>
          </p:cNvSpPr>
          <p:nvPr>
            <p:ph type="body" sz="quarter" idx="13"/>
          </p:nvPr>
        </p:nvSpPr>
        <p:spPr>
          <a:xfrm>
            <a:off x="335360" y="1936287"/>
            <a:ext cx="7104789" cy="4104456"/>
          </a:xfrm>
        </p:spPr>
        <p:txBody>
          <a:bodyPr/>
          <a:lstStyle>
            <a:lvl1pPr>
              <a:buNone/>
              <a:defRPr sz="1800">
                <a:latin typeface="Arial" pitchFamily="34" charset="0"/>
                <a:cs typeface="Arial" pitchFamily="34" charset="0"/>
              </a:defRPr>
            </a:lvl1pPr>
            <a:lvl2pPr>
              <a:buNone/>
              <a:defRPr sz="1600"/>
            </a:lvl2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1" name="Segnaposto immagine 10"/>
          <p:cNvSpPr>
            <a:spLocks noGrp="1"/>
          </p:cNvSpPr>
          <p:nvPr>
            <p:ph type="pic" sz="quarter" idx="14"/>
          </p:nvPr>
        </p:nvSpPr>
        <p:spPr>
          <a:xfrm>
            <a:off x="7729141" y="1916833"/>
            <a:ext cx="4127500" cy="2016125"/>
          </a:xfrm>
        </p:spPr>
        <p:txBody>
          <a:bodyPr rtlCol="0">
            <a:normAutofit/>
          </a:bodyPr>
          <a:lstStyle/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12" name="Segnaposto immagine 10"/>
          <p:cNvSpPr>
            <a:spLocks noGrp="1"/>
          </p:cNvSpPr>
          <p:nvPr>
            <p:ph type="pic" sz="quarter" idx="15"/>
          </p:nvPr>
        </p:nvSpPr>
        <p:spPr>
          <a:xfrm>
            <a:off x="7729141" y="4005065"/>
            <a:ext cx="4127500" cy="2016125"/>
          </a:xfrm>
        </p:spPr>
        <p:txBody>
          <a:bodyPr rtlCol="0">
            <a:normAutofit/>
          </a:bodyPr>
          <a:lstStyle/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6" name="Segnaposto data 2">
            <a:extLst>
              <a:ext uri="{FF2B5EF4-FFF2-40B4-BE49-F238E27FC236}">
                <a16:creationId xmlns:a16="http://schemas.microsoft.com/office/drawing/2014/main" id="{E0129798-FCD9-CA0F-0EDD-F0B584ECC470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43793B0-2024-F24B-945E-31FE729EBD88}" type="datetime1">
              <a:rPr lang="it-IT" altLang="it-IT"/>
              <a:pPr>
                <a:defRPr/>
              </a:pPr>
              <a:t>16/05/23</a:t>
            </a:fld>
            <a:endParaRPr lang="it-IT" altLang="it-IT"/>
          </a:p>
        </p:txBody>
      </p:sp>
      <p:sp>
        <p:nvSpPr>
          <p:cNvPr id="7" name="Segnaposto piè di pagina 3">
            <a:extLst>
              <a:ext uri="{FF2B5EF4-FFF2-40B4-BE49-F238E27FC236}">
                <a16:creationId xmlns:a16="http://schemas.microsoft.com/office/drawing/2014/main" id="{E3726EB8-8503-913E-A256-473F7915C4B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numero diapositiva 4">
            <a:extLst>
              <a:ext uri="{FF2B5EF4-FFF2-40B4-BE49-F238E27FC236}">
                <a16:creationId xmlns:a16="http://schemas.microsoft.com/office/drawing/2014/main" id="{2ED3962A-8292-89AA-906D-34346AF55D8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</a:defRPr>
            </a:lvl1pPr>
          </a:lstStyle>
          <a:p>
            <a:fld id="{613459D9-0876-6143-ABAA-E2FDA31389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52358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9338A2E-4EB8-1723-55FB-315BFB222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272F2-913C-CB41-95D3-90B4E2A2BEA8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5C2E017-91FA-3C20-3B94-969DBA3AD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F54DA2E-EB7C-2460-079D-DEC0FD84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F38D5-059C-2944-B61A-554102CB883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5405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A29E6E7-6F16-73B4-5017-8711EFCD6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6BF82-E0C5-5047-B481-A4E3121D1EE8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03488C0-33B8-5BD2-9656-865E3721A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684763C-C858-1DB2-7C63-318C26C1B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761725-5DBE-FE42-A406-C06BBA2F4A7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296702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2574BCE-E078-80B6-6847-187338584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6850C-300C-9846-991D-9D42054B068A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4A44AC7-23F3-685D-CC06-0D41BCED6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F2686B6-777F-B80E-1687-3796290AB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5B2B4-158E-A545-9A72-583DEA98D3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7085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2A035D96-F860-A25E-804C-B3ABE4267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98517-88D6-4B45-9DAD-BCC4193E9351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69D4FCD8-829E-8CA5-FC5D-48A5C97AB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F926A6DF-63A2-72FC-01D8-C23DD97A7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3EAF6-A383-B648-8412-FE81FC98764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633872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>
                <a16:creationId xmlns:a16="http://schemas.microsoft.com/office/drawing/2014/main" id="{E26E9F29-712E-CCDF-A15C-DFD26143E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8C146-51D7-8644-8F96-EFD4248A5076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8" name="Segnaposto piè di pagina 4">
            <a:extLst>
              <a:ext uri="{FF2B5EF4-FFF2-40B4-BE49-F238E27FC236}">
                <a16:creationId xmlns:a16="http://schemas.microsoft.com/office/drawing/2014/main" id="{544B6D2E-5917-0D74-14D0-8797532BA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id="{DAC782DC-6D78-432B-9AB7-92AC2FEF3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75A7E-98D9-EF4B-BF21-CCAEB65649D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596163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>
                <a16:creationId xmlns:a16="http://schemas.microsoft.com/office/drawing/2014/main" id="{3C3C3466-FF8A-FB7D-60B0-CE0751B0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66531-C31C-D846-B9B8-4952C07BA59E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4" name="Segnaposto piè di pagina 4">
            <a:extLst>
              <a:ext uri="{FF2B5EF4-FFF2-40B4-BE49-F238E27FC236}">
                <a16:creationId xmlns:a16="http://schemas.microsoft.com/office/drawing/2014/main" id="{AC370450-1EE3-9E2D-8EEB-9088C20CC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id="{6A71C86A-DF30-7E70-BC20-5BBA023D1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285B9-CF80-5847-8BE4-9F25BA59CF5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349229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>
                <a16:creationId xmlns:a16="http://schemas.microsoft.com/office/drawing/2014/main" id="{FDC469B3-12EB-126A-BB42-76E25506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E473A-301D-3048-BB05-65BAD3ACA4FF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3" name="Segnaposto piè di pagina 4">
            <a:extLst>
              <a:ext uri="{FF2B5EF4-FFF2-40B4-BE49-F238E27FC236}">
                <a16:creationId xmlns:a16="http://schemas.microsoft.com/office/drawing/2014/main" id="{BAFE27E0-5BE6-0337-FB38-3907CDEF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>
            <a:extLst>
              <a:ext uri="{FF2B5EF4-FFF2-40B4-BE49-F238E27FC236}">
                <a16:creationId xmlns:a16="http://schemas.microsoft.com/office/drawing/2014/main" id="{172BF469-A079-0CCB-3566-6FA685A2C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B4A149-5974-BC4E-92DC-9B00BAA7A39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26023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625B0CDB-C9B5-11A4-205F-8705A4108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34BB7-06BF-7648-A0CB-F3951978D4FA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E7397DE4-EE52-5CDF-B438-F0C1A7326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D541D9D3-547F-A8A4-BFF5-D4CE8C514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CE63B-6343-344A-BB29-122CE14510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8459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E7BE0A56-1150-C8BB-5850-2D04C633D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7A888-6F17-D54A-A32B-E64087ABBA97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E1681888-73A4-E9B2-BB20-CEB352066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33202224-1144-87B0-9990-D1D53690D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76550-C30B-094D-8013-8CA0FD44826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907286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1BAA001-5130-641D-7FED-7EB8029E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4DC2F-29B6-5E40-A105-FFAD77986483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246A9C8-C0FF-6E7F-F1B4-42D9E0B21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197F1E6-105E-B0DE-D0A3-6616951D1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7E5D88-7944-D641-9EDA-40ABCB7FF3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39749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813AB59-1811-6CF8-E58D-440550A38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3CFDA-37BF-A54A-A551-5B5B7B0B788A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5D2ADA4-1E12-E828-F755-C85F73D2A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67FE2F6-EBDE-36BD-CCD2-1AF21DA28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956AB-0BA2-2F4F-A25D-C9A0442F373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36494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3C51C1-7B51-C553-5774-D23FB01F4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724AD-D9F5-5243-B2A3-DE26D87BBDD4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98EDD-A786-A7FD-41CD-1BF4E58AC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18AA3-F904-6659-A66B-B13F389F5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899E5-1C32-F54E-B156-46484298A55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87382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66CAAE-AEA3-9ECF-6A40-A0A192214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A6B0A-2C61-9344-8203-0EE96CCA21D0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FCAAB-6FE0-69DE-D2E4-A18742036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A2B44-C8DB-6AE7-08C3-21DA14CA1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66156-EFE1-2748-A7BF-795EBC95810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91983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ECC3D-61D8-275B-37AC-4BE77A4E9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DD482-C4F8-934E-8069-15713BD65479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A564D-BAB8-AD86-096A-845E87F17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F0B24-CE29-E701-A833-FE20B1E87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E9EF9-FC6B-AC41-9B10-7DFA4097FEB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7584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7634F-617E-BD6C-1F3A-6E6629ADE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33813-AE13-1D4F-A3EE-3BCB010D54D3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D9D8D4-EE39-3259-C1F3-BB5F79994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DE4ECC-FCBC-B77D-4318-559CA8875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3E7E7-6354-EF40-948F-924C38BF1A9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834585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97C022-FC50-1E9E-9ED9-6A9F32926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7A3F1-E5DD-0741-951C-233356B34988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6F8BC7-9674-985B-BA23-AA493EFBC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3E9B61-EE1F-5ABA-AA67-C1439C90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68D96-82D5-BA4D-A050-AC434F1A36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59894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89763-D0CC-15C2-4078-769A56EB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F062C-BE41-9D48-BB51-1C417A30078A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35465-9029-719C-0D6B-43D85EDD7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3C35F4-DBB2-3749-1A6B-D8A28905A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D54B3-0D76-9047-961D-0D564527257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83418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F6B684-EB00-3301-2CBA-5631B30B2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6CDC2-83C5-114E-9063-E0F8918B5BD1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25CC68-8052-5776-FCDE-090471847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5216C-564E-89C0-AC60-0C2F38319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05053-E354-E243-BECB-306C318C2DF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84346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253A9E-87BA-F9E1-A4BA-FE7BA4C50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6F79C-51C5-344E-9F99-634200A7A660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9688AE-64C3-3C44-20C6-97ED5ECB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8E490-B871-E6B1-A4DA-1227C6BC9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28A93-0778-0744-9225-A06D58CA07E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73718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B8E73B-147B-05BE-5986-745BAAD1D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E2D70-98E9-2346-B6A3-3A0AC17881DC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FAE56B-17C3-6B71-081F-CC82607A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2468A6-B777-0BBB-F661-3D51D3416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4CB24-8A93-6D4C-96A4-1762B53D1CF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24104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0565B-44DE-C2D4-CED7-FEDEAD8F5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4C75F-B204-C84D-9510-1EB75E49971B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05D8B-376F-F159-58DD-B9D17B243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00B3B-0F20-ED54-F0DE-8671680BB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4F062-ABE0-5F4D-8E81-84A9C97D0AD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380592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B1FD1-18D3-5F81-4506-DB9A54849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D2778-21E9-0E43-88C0-700CF19713F4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C1988-5C08-8022-E8EE-274C2998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50CA0-E37A-00AD-EE64-6F0B5AAB0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B18F7-BFB3-0A41-B6C9-3CB05D5EF0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6914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5E8A88A-8D39-2BEF-7CAD-D47BF19F49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343025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650151E-750D-3973-6894-CDA9391787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2492375"/>
            <a:ext cx="109728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ED97649-BDC2-234B-A49E-3C065A6745D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0C44478-0B90-684D-854F-ED06DEE27CE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41A99F1-494D-C04E-B406-2DC3142953F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fld id="{7562B01A-1059-0340-8C58-3560F0B78E12}" type="slidenum">
              <a:rPr lang="it-IT" altLang="it-IT"/>
              <a:pPr/>
              <a:t>‹N›</a:t>
            </a:fld>
            <a:endParaRPr lang="it-IT" altLang="it-IT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90104CAE-A983-024D-A816-7C8511920FD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96838" y="-100013"/>
            <a:ext cx="12530138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" name="Picture 3" descr="SigilloLogoLAST_WhiteOK">
            <a:extLst>
              <a:ext uri="{FF2B5EF4-FFF2-40B4-BE49-F238E27FC236}">
                <a16:creationId xmlns:a16="http://schemas.microsoft.com/office/drawing/2014/main" id="{DD548EF2-C7F7-57C8-B6ED-4E07CC03FC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115888"/>
            <a:ext cx="2173288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Immagine 14">
            <a:extLst>
              <a:ext uri="{FF2B5EF4-FFF2-40B4-BE49-F238E27FC236}">
                <a16:creationId xmlns:a16="http://schemas.microsoft.com/office/drawing/2014/main" id="{B5B83455-4F07-F714-AC6B-D53F1C39F101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333375"/>
            <a:ext cx="37020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73" r:id="rId1"/>
    <p:sldLayoutId id="2147484974" r:id="rId2"/>
    <p:sldLayoutId id="2147484975" r:id="rId3"/>
    <p:sldLayoutId id="2147484976" r:id="rId4"/>
    <p:sldLayoutId id="2147484977" r:id="rId5"/>
    <p:sldLayoutId id="2147484978" r:id="rId6"/>
    <p:sldLayoutId id="2147484979" r:id="rId7"/>
    <p:sldLayoutId id="2147484980" r:id="rId8"/>
    <p:sldLayoutId id="2147484981" r:id="rId9"/>
    <p:sldLayoutId id="2147484982" r:id="rId10"/>
    <p:sldLayoutId id="2147484983" r:id="rId11"/>
    <p:sldLayoutId id="2147484995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titolo 1">
            <a:extLst>
              <a:ext uri="{FF2B5EF4-FFF2-40B4-BE49-F238E27FC236}">
                <a16:creationId xmlns:a16="http://schemas.microsoft.com/office/drawing/2014/main" id="{36339E2E-80E5-25C0-97E6-69B6A5173B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4339" name="Segnaposto testo 2">
            <a:extLst>
              <a:ext uri="{FF2B5EF4-FFF2-40B4-BE49-F238E27FC236}">
                <a16:creationId xmlns:a16="http://schemas.microsoft.com/office/drawing/2014/main" id="{CC4E953F-0F91-4A66-7107-926417941F0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943DC6D-D579-9D4A-B62A-6747102F2E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37456AF-8EB0-F94E-B1BF-020111200B0A}" type="datetimeFigureOut">
              <a:rPr lang="it-IT"/>
              <a:pPr>
                <a:defRPr/>
              </a:pPr>
              <a:t>16/05/23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417209F-AE1E-864D-B0C0-D2609F16CF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B1B429D-275D-6948-A471-BFA6067AF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D933F60-44E1-614C-BAE3-2A95F060D51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4" r:id="rId1"/>
    <p:sldLayoutId id="2147484985" r:id="rId2"/>
    <p:sldLayoutId id="2147484986" r:id="rId3"/>
    <p:sldLayoutId id="2147484987" r:id="rId4"/>
    <p:sldLayoutId id="2147484988" r:id="rId5"/>
    <p:sldLayoutId id="2147484989" r:id="rId6"/>
    <p:sldLayoutId id="2147484990" r:id="rId7"/>
    <p:sldLayoutId id="2147484991" r:id="rId8"/>
    <p:sldLayoutId id="2147484992" r:id="rId9"/>
    <p:sldLayoutId id="2147484993" r:id="rId10"/>
    <p:sldLayoutId id="214748499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Placeholder 1">
            <a:extLst>
              <a:ext uri="{FF2B5EF4-FFF2-40B4-BE49-F238E27FC236}">
                <a16:creationId xmlns:a16="http://schemas.microsoft.com/office/drawing/2014/main" id="{8B385D32-5FB8-BCCB-6ADC-C48D170A990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  <a:endParaRPr lang="en-US" altLang="it-IT"/>
          </a:p>
        </p:txBody>
      </p:sp>
      <p:sp>
        <p:nvSpPr>
          <p:cNvPr id="26627" name="Text Placeholder 2">
            <a:extLst>
              <a:ext uri="{FF2B5EF4-FFF2-40B4-BE49-F238E27FC236}">
                <a16:creationId xmlns:a16="http://schemas.microsoft.com/office/drawing/2014/main" id="{C35F4C1C-2FAC-1FCD-02CA-6F6BDA2FD92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  <a:endParaRPr lang="en-US" alt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34821-817C-7B4C-9499-5A3E7B2D97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736A4-2ABC-5B4A-BE46-CD1A067A50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1DEE4-9954-5340-A957-A2CF8F1E0C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1D0C723-464D-4441-81B4-9BB872D159EC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6" r:id="rId1"/>
    <p:sldLayoutId id="2147484997" r:id="rId2"/>
    <p:sldLayoutId id="2147484998" r:id="rId3"/>
    <p:sldLayoutId id="2147484999" r:id="rId4"/>
    <p:sldLayoutId id="2147485000" r:id="rId5"/>
    <p:sldLayoutId id="2147485001" r:id="rId6"/>
    <p:sldLayoutId id="2147485002" r:id="rId7"/>
    <p:sldLayoutId id="2147485003" r:id="rId8"/>
    <p:sldLayoutId id="2147485004" r:id="rId9"/>
    <p:sldLayoutId id="2147485005" r:id="rId10"/>
    <p:sldLayoutId id="214748500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0.xml"/><Relationship Id="rId5" Type="http://schemas.openxmlformats.org/officeDocument/2006/relationships/image" Target="file:////var/folders/y5/5ftflpys56388dx3lv1yymzc0000gn/T/com.microsoft.Word/WebArchiveCopyPasteTempFiles/260px-Palazzo_Bo_(Padua).jpg" TargetMode="Externa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/var/folders/y5/5ftflpys56388dx3lv1yymzc0000gn/T/com.microsoft.Word/WebArchiveCopyPasteTempFiles/e2808bbjocc88rk-all-is-full-of-love-2.gif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file:////var/folders/y5/5ftflpys56388dx3lv1yymzc0000gn/T/com.microsoft.Word/WebArchiveCopyPasteTempFiles/The%25CC%2581a%25CC%2582tre-anatomique-Padoue_0.JPG%3fitok=iQAYia_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/var/folders/y5/5ftflpys56388dx3lv1yymzc0000gn/T/com.microsoft.Word/WebArchiveCopyPasteTempFiles/25073-004-D636B2E7-239x300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it/imgres?imgurl=https%3A%2F%2Fupload.wikimedia.org%2Fwikipedia%2Fcommons%2Fd%2Fd3%2FETPTyISWkAAjWWV-900x.jpg&amp;tbnid=wEGQ3W1Ni_i3KM&amp;vet=12ahUKEwjVjdqOyvT-AhWIvicCHaRhBBkQMygAegUIARCjAg..i&amp;imgrefurl=https%3A%2F%2Fit.wikipedia.org%2Fwiki%2FCodice_civile_(Italia)&amp;docid=9xlwlhlSkycM-M&amp;w=813&amp;h=543&amp;q=codice%20civile&amp;ved=2ahUKEwjVjdqOyvT-AhWIvicCHaRhBBkQMygAegUIARCjA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s://www.google.it/imgres?imgurl=https%3A%2F%2Fcabiriams.files.wordpress.com%2F2020%2F10%2F4e10e-le-piramidi-di-giza-e28093-il-regno-del-sole-copertina.jpg%3Fw%3D1200&amp;tbnid=h35Af0iltTE7lM&amp;vet=12ahUKEwjt9Lmpy_T-AhXVmicCHWlrCvMQMygHegUIARDtAQ..i&amp;imgrefurl=https%3A%2F%2Fcabiriams.com%2F2020%2F10%2F01%2Fle-piramidi-di-giza-il-regno-del-sole%2F&amp;docid=ExTG_fA6s_2XLM&amp;w=1200&amp;h=750&amp;q=piramide&amp;ved=2ahUKEwjt9Lmpy_T-AhXVmicCHWlrCvMQMygHegUIARDtAQ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it/imgres?imgurl=https%3A%2F%2Fwww.teslaclub.it%2Fwp-content%2Fuploads%2F2018%2F10%2Ftesla-nel-terzo-trimestre-del-2018-ha-prodotto-fra-le-50-e-le-55mila-model-3.jpg&amp;tbnid=zOZTVmgTZ6yRDM&amp;vet=12ahUKEwiqycHJyvT-AhV4micCHbVhBPkQMygAegUIARC6AQ..i&amp;imgrefurl=https%3A%2F%2Fwww.teslaclub.it%2Ftesla-model-3-raggiunti-i-ritmi-di-produzione-ottimali.html&amp;docid=GY2HjnH7kg989M&amp;w=780&amp;h=585&amp;q=tesla%20produzione&amp;ved=2ahUKEwiqycHJyvT-AhV4micCHbVhBPkQMygAegUIARC6A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it/imgres?imgurl=https%3A%2F%2Fwww.blogsicilia.it%2Fwp-content%2Fuploads%2Fsites%2F2%2F2023%2F03%2FchatGPT-1.jpeg&amp;tbnid=jtlnhDFvIyn6GM&amp;vet=12ahUKEwiUsPO91fT-AhWM66QKHXZQAKsQMygOegUIARDXAQ..i&amp;imgrefurl=https%3A%2F%2Fwww.blogsicilia.it%2Foltrelostretto%2Fintelligenza-artificiale-garante-privacy-chatgpt%2F855476%2F&amp;docid=OscblfqRNhjs2M&amp;w=3881&amp;h=2643&amp;q=chatgpt&amp;ved=2ahUKEwiUsPO91fT-AhWM66QKHXZQAKsQMygOegUIARDXAQ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www.google.it/imgres?imgurl=https%3A%2F%2Fwww.cittanuova.it%2Fwp-content%2Fuploads%2F2023%2F01%2Feuro-sculpture-gcf8b8ce28_640-720x0-c-default.jpg&amp;tbnid=znfd7l0h49qsYM&amp;vet=12ahUKEwin9fzV2vT-AhW3gv0HHTgIDoQQMygEegUIARDGAQ..i&amp;imgrefurl=https%3A%2F%2Fwww.cittanuova.it%2F30-anni-mercato-unico-europeo%2F%3Fms%3D007%26se%3D009&amp;docid=9tO6G-bh_9xU9M&amp;w=720&amp;h=540&amp;q=mercato%20unico&amp;ved=2ahUKEwin9fzV2vT-AhW3gv0HHTgIDoQQMygEegUIARDGAQ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www.google.it/imgres?imgurl=https%3A%2F%2Fwww.giurismatico.it%2Fwp-content%2Fuploads%2F2021%2F03%2Frobot-humanoid-use-laptop-sit-table-big-data-analytic-e1615806168215.jpg&amp;tbnid=MIlqlYBp-RsibM&amp;vet=12ahUKEwi9xfXj2_T-AhVo7bsIHYnjDccQMygAegUIARCNAQ..i&amp;imgrefurl=https%3A%2F%2Fwww.giurismatico.it%2Fla-personalita-giuridica-dellintelligenza-artificiale-nel-diritto-europeo%2F&amp;docid=Z_O0PSFfHGfv9M&amp;w=902&amp;h=419&amp;q=personalit%C3%A0%20giuridica%20dei%20sistemi%20di%20IA&amp;ved=2ahUKEwi9xfXj2_T-AhVo7bsIHYnjDccQMygAegUIARCNAQ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931421DE-ED28-A480-CEFE-3EE0069888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4508500"/>
            <a:ext cx="12192000" cy="175260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it-IT" b="1">
                <a:solidFill>
                  <a:schemeClr val="bg1"/>
                </a:solidFill>
              </a:rPr>
              <a:t>Corso di laurea in Matematica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it-IT" b="1" i="1">
                <a:solidFill>
                  <a:schemeClr val="bg1"/>
                </a:solidFill>
              </a:rPr>
              <a:t>DIRITTO, INFORMATICA E SOCIETA’ 2022-2023</a:t>
            </a:r>
          </a:p>
          <a:p>
            <a:pPr marL="0" indent="0"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it-IT" altLang="it-IT" sz="2400" b="1">
                <a:solidFill>
                  <a:schemeClr val="bg1"/>
                </a:solidFill>
              </a:rPr>
              <a:t>Daniele Ruggiu, </a:t>
            </a:r>
          </a:p>
          <a:p>
            <a:pPr marL="0" indent="0"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it-IT" sz="2400" b="1">
                <a:solidFill>
                  <a:schemeClr val="bg1"/>
                </a:solidFill>
              </a:rPr>
              <a:t>Padova, 15 maggio 2023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it-IT" altLang="it-IT" sz="2000" b="1">
              <a:solidFill>
                <a:schemeClr val="bg1"/>
              </a:solidFill>
            </a:endParaRPr>
          </a:p>
        </p:txBody>
      </p:sp>
      <p:pic>
        <p:nvPicPr>
          <p:cNvPr id="2052" name="Picture 4" descr="SigilloLogoLAST_WhiteOK">
            <a:extLst>
              <a:ext uri="{FF2B5EF4-FFF2-40B4-BE49-F238E27FC236}">
                <a16:creationId xmlns:a16="http://schemas.microsoft.com/office/drawing/2014/main" id="{AA310C68-630A-538C-EDA1-BAFBF1FE9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549275"/>
            <a:ext cx="45370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Immagine 3">
            <a:extLst>
              <a:ext uri="{FF2B5EF4-FFF2-40B4-BE49-F238E27FC236}">
                <a16:creationId xmlns:a16="http://schemas.microsoft.com/office/drawing/2014/main" id="{63B0FDC2-8FF3-3143-DD2D-276595B38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3068638"/>
            <a:ext cx="654685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6">
            <a:extLst>
              <a:ext uri="{FF2B5EF4-FFF2-40B4-BE49-F238E27FC236}">
                <a16:creationId xmlns:a16="http://schemas.microsoft.com/office/drawing/2014/main" id="{47135E7B-07B2-4F94-F24C-3BED6FA02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3" y="384175"/>
            <a:ext cx="9480550" cy="4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t-IT" altLang="it-IT" sz="1800">
              <a:latin typeface="Arial" panose="020B0604020202020204" pitchFamily="34" charset="0"/>
            </a:endParaRPr>
          </a:p>
        </p:txBody>
      </p:sp>
      <p:pic>
        <p:nvPicPr>
          <p:cNvPr id="39942" name="Immagine 3" descr="Università degli Studi di Padova - Wikipedia">
            <a:extLst>
              <a:ext uri="{FF2B5EF4-FFF2-40B4-BE49-F238E27FC236}">
                <a16:creationId xmlns:a16="http://schemas.microsoft.com/office/drawing/2014/main" id="{81A181CC-9581-F276-CB2A-405B8AB24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88" y="458788"/>
            <a:ext cx="2566987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Rectangle 3">
            <a:extLst>
              <a:ext uri="{FF2B5EF4-FFF2-40B4-BE49-F238E27FC236}">
                <a16:creationId xmlns:a16="http://schemas.microsoft.com/office/drawing/2014/main" id="{855040F2-C720-6828-E561-6341398E6D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3" y="2174875"/>
            <a:ext cx="7772400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t-IT" altLang="it-IT" sz="4400">
                <a:solidFill>
                  <a:schemeClr val="bg1"/>
                </a:solidFill>
              </a:rPr>
              <a:t>Questioni etiche, giuridiche, sociologiche e politiche del mondo digitale</a:t>
            </a:r>
            <a:endParaRPr lang="it-IT" altLang="it-IT" b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0963" name="Immagine 624" descr="/var/folders/y5/5ftflpys56388dx3lv1yymzc0000gn/T/com.microsoft.Word/WebArchiveCopyPasteTempFiles/e2808bbjocc88rk-all-is-full-of-love-2.gif">
            <a:extLst>
              <a:ext uri="{FF2B5EF4-FFF2-40B4-BE49-F238E27FC236}">
                <a16:creationId xmlns:a16="http://schemas.microsoft.com/office/drawing/2014/main" id="{8C2B6390-2AC5-AAC6-2139-5E4C91EB7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4799013"/>
            <a:ext cx="2297112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5">
            <a:extLst>
              <a:ext uri="{FF2B5EF4-FFF2-40B4-BE49-F238E27FC236}">
                <a16:creationId xmlns:a16="http://schemas.microsoft.com/office/drawing/2014/main" id="{9437EE57-95E4-20D1-4639-200183C8A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45700" y="638175"/>
            <a:ext cx="1023302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41986" name="Rectangle 7">
            <a:extLst>
              <a:ext uri="{FF2B5EF4-FFF2-40B4-BE49-F238E27FC236}">
                <a16:creationId xmlns:a16="http://schemas.microsoft.com/office/drawing/2014/main" id="{33DA708E-B0A0-ACC0-3D7A-119EC2E7D7F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0853738" y="2290763"/>
            <a:ext cx="7408862" cy="4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pic>
        <p:nvPicPr>
          <p:cNvPr id="41987" name="Immagine 2" descr="Nasce IlBoLive, voce dell'Università di Padova | Scienza in rete">
            <a:extLst>
              <a:ext uri="{FF2B5EF4-FFF2-40B4-BE49-F238E27FC236}">
                <a16:creationId xmlns:a16="http://schemas.microsoft.com/office/drawing/2014/main" id="{E7883F6C-33E6-0652-A10D-1D6E4C607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4089400"/>
            <a:ext cx="3719512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CasellaDiTesto 3">
            <a:extLst>
              <a:ext uri="{FF2B5EF4-FFF2-40B4-BE49-F238E27FC236}">
                <a16:creationId xmlns:a16="http://schemas.microsoft.com/office/drawing/2014/main" id="{5B1728D0-86AF-FD78-3D83-289582CE4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557338"/>
            <a:ext cx="29035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3600">
                <a:solidFill>
                  <a:srgbClr val="C00000"/>
                </a:solidFill>
              </a:rPr>
              <a:t>SOMMARIO </a:t>
            </a:r>
          </a:p>
        </p:txBody>
      </p:sp>
      <p:pic>
        <p:nvPicPr>
          <p:cNvPr id="41989" name="Immagine 5">
            <a:extLst>
              <a:ext uri="{FF2B5EF4-FFF2-40B4-BE49-F238E27FC236}">
                <a16:creationId xmlns:a16="http://schemas.microsoft.com/office/drawing/2014/main" id="{4C4CC091-250D-A52F-8667-D287A5AF5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00" y="1281113"/>
            <a:ext cx="4445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Rettangolo 8">
            <a:extLst>
              <a:ext uri="{FF2B5EF4-FFF2-40B4-BE49-F238E27FC236}">
                <a16:creationId xmlns:a16="http://schemas.microsoft.com/office/drawing/2014/main" id="{4D5C18F4-BF05-A614-DBDD-2971A336C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8" y="2190750"/>
            <a:ext cx="6096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001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/>
              <a:t>La regolazione e i suoi limiti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/>
              <a:t>Il diritto come arcipelago normativo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/>
              <a:t>Complessità del mondo digitale 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/>
              <a:t>Interdipendenza delle dimensioni etica, giuridica, sociologica e politica</a:t>
            </a:r>
            <a:endParaRPr lang="it-IT" altLang="it-IT" sz="2800"/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it-IT" altLang="it-IT"/>
              <a:t>La governance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endParaRPr lang="it-IT" altLang="it-IT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olo 1">
            <a:extLst>
              <a:ext uri="{FF2B5EF4-FFF2-40B4-BE49-F238E27FC236}">
                <a16:creationId xmlns:a16="http://schemas.microsoft.com/office/drawing/2014/main" id="{2AB89ABF-54DA-B2F2-707C-57175799A9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624638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Il viaggio</a:t>
            </a:r>
          </a:p>
        </p:txBody>
      </p:sp>
      <p:pic>
        <p:nvPicPr>
          <p:cNvPr id="3" name="from earth to Multiverse.mov">
            <a:hlinkClick r:id="" action="ppaction://media"/>
            <a:extLst>
              <a:ext uri="{FF2B5EF4-FFF2-40B4-BE49-F238E27FC236}">
                <a16:creationId xmlns:a16="http://schemas.microsoft.com/office/drawing/2014/main" id="{112191CB-466C-BBDA-19D2-9A2002BD553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5130" y="1268760"/>
            <a:ext cx="9937533" cy="5589240"/>
          </a:xfrm>
        </p:spPr>
      </p:pic>
      <p:sp>
        <p:nvSpPr>
          <p:cNvPr id="5" name="Rettangolo arrotondato 7">
            <a:extLst>
              <a:ext uri="{FF2B5EF4-FFF2-40B4-BE49-F238E27FC236}">
                <a16:creationId xmlns:a16="http://schemas.microsoft.com/office/drawing/2014/main" id="{E4FDBDBC-E468-52AD-48F9-05821C968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77188" y="1358900"/>
            <a:ext cx="4175125" cy="186213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dalle norme giuridiche alla governance del mondo digitale</a:t>
            </a:r>
          </a:p>
        </p:txBody>
      </p:sp>
      <p:sp>
        <p:nvSpPr>
          <p:cNvPr id="6" name="Rettangolo arrotondato 8">
            <a:extLst>
              <a:ext uri="{FF2B5EF4-FFF2-40B4-BE49-F238E27FC236}">
                <a16:creationId xmlns:a16="http://schemas.microsoft.com/office/drawing/2014/main" id="{89E53331-21DF-D258-1DA4-48F2C9EBE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3175" y="4225925"/>
            <a:ext cx="2414588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…e ritorno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>
            <a:extLst>
              <a:ext uri="{FF2B5EF4-FFF2-40B4-BE49-F238E27FC236}">
                <a16:creationId xmlns:a16="http://schemas.microsoft.com/office/drawing/2014/main" id="{16E7A41F-D32A-CA49-B67A-872D32CA6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3038" y="274638"/>
            <a:ext cx="4365625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IT" altLang="it-IT" sz="3600" b="1" dirty="0"/>
              <a:t>Un sistema di norme coercitive</a:t>
            </a:r>
            <a:endParaRPr lang="it-IT" altLang="it-IT" sz="3600" dirty="0"/>
          </a:p>
        </p:txBody>
      </p:sp>
      <p:sp>
        <p:nvSpPr>
          <p:cNvPr id="45058" name="Segnaposto contenuto 2">
            <a:extLst>
              <a:ext uri="{FF2B5EF4-FFF2-40B4-BE49-F238E27FC236}">
                <a16:creationId xmlns:a16="http://schemas.microsoft.com/office/drawing/2014/main" id="{E94B5E8C-7EBD-20E6-22A1-84B4D8148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1668463"/>
            <a:ext cx="822960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it-IT" altLang="it-IT" b="0">
                <a:latin typeface="Calibri" panose="020F0502020204030204" pitchFamily="34" charset="0"/>
              </a:rPr>
              <a:t>Il diritto è composto solo di norme che stabiliscono una sanzione</a:t>
            </a:r>
          </a:p>
        </p:txBody>
      </p:sp>
      <p:sp>
        <p:nvSpPr>
          <p:cNvPr id="13" name="Freccia destra con strisce 12">
            <a:extLst>
              <a:ext uri="{FF2B5EF4-FFF2-40B4-BE49-F238E27FC236}">
                <a16:creationId xmlns:a16="http://schemas.microsoft.com/office/drawing/2014/main" id="{1B0EFB1C-66D7-D34E-A704-B593D2BCAE62}"/>
              </a:ext>
            </a:extLst>
          </p:cNvPr>
          <p:cNvSpPr/>
          <p:nvPr/>
        </p:nvSpPr>
        <p:spPr>
          <a:xfrm>
            <a:off x="3313113" y="4329113"/>
            <a:ext cx="669925" cy="485775"/>
          </a:xfrm>
          <a:prstGeom prst="stripedRightArrow">
            <a:avLst/>
          </a:prstGeom>
          <a:solidFill>
            <a:srgbClr val="C00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5060" name="Rectangle 9">
            <a:extLst>
              <a:ext uri="{FF2B5EF4-FFF2-40B4-BE49-F238E27FC236}">
                <a16:creationId xmlns:a16="http://schemas.microsoft.com/office/drawing/2014/main" id="{8AF18283-7C31-90D5-9C75-C3B8E18C1EE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-4308475" y="4732338"/>
            <a:ext cx="26865263" cy="4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pic>
        <p:nvPicPr>
          <p:cNvPr id="45061" name="Immagine 1" descr="25073-004-D636B2E7">
            <a:extLst>
              <a:ext uri="{FF2B5EF4-FFF2-40B4-BE49-F238E27FC236}">
                <a16:creationId xmlns:a16="http://schemas.microsoft.com/office/drawing/2014/main" id="{C7F8934B-5252-DFCF-ACE2-35852EF00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813" y="2360613"/>
            <a:ext cx="2452687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2" name="CasellaDiTesto 2">
            <a:extLst>
              <a:ext uri="{FF2B5EF4-FFF2-40B4-BE49-F238E27FC236}">
                <a16:creationId xmlns:a16="http://schemas.microsoft.com/office/drawing/2014/main" id="{D9740596-8032-53E5-3508-8C4932E01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9575" y="5467350"/>
            <a:ext cx="54070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800" b="0"/>
              <a:t>Hans Kelsen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it-IT" sz="2800" b="0" i="1"/>
              <a:t>La dottrina pura del diritto, </a:t>
            </a:r>
            <a:r>
              <a:rPr lang="it-IT" altLang="it-IT" sz="2800" b="0"/>
              <a:t>1934</a:t>
            </a:r>
          </a:p>
        </p:txBody>
      </p:sp>
      <p:pic>
        <p:nvPicPr>
          <p:cNvPr id="45063" name="Immagine 3">
            <a:extLst>
              <a:ext uri="{FF2B5EF4-FFF2-40B4-BE49-F238E27FC236}">
                <a16:creationId xmlns:a16="http://schemas.microsoft.com/office/drawing/2014/main" id="{ADC13D1B-ADBE-2305-DE76-B9603026E1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1688" y="344488"/>
            <a:ext cx="3711575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ttangolo arrotondato 14">
            <a:extLst>
              <a:ext uri="{FF2B5EF4-FFF2-40B4-BE49-F238E27FC236}">
                <a16:creationId xmlns:a16="http://schemas.microsoft.com/office/drawing/2014/main" id="{B9EBCE12-94F8-613E-CEAE-48FF0EECF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" y="4318000"/>
            <a:ext cx="3052763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Se x (illecito)</a:t>
            </a:r>
          </a:p>
        </p:txBody>
      </p:sp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575B381B-742F-89CA-1CE3-A63B9175F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3213" y="4256088"/>
            <a:ext cx="3616325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Allora y (sanzione)</a:t>
            </a:r>
          </a:p>
        </p:txBody>
      </p:sp>
      <p:sp>
        <p:nvSpPr>
          <p:cNvPr id="19" name="Rettangolo arrotondato 18">
            <a:extLst>
              <a:ext uri="{FF2B5EF4-FFF2-40B4-BE49-F238E27FC236}">
                <a16:creationId xmlns:a16="http://schemas.microsoft.com/office/drawing/2014/main" id="{158D43C7-B066-388D-6115-769ED666A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278188"/>
            <a:ext cx="3827462" cy="57785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solidFill>
              <a:srgbClr val="0070C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Imperativo ipotetico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olo 1">
            <a:extLst>
              <a:ext uri="{FF2B5EF4-FFF2-40B4-BE49-F238E27FC236}">
                <a16:creationId xmlns:a16="http://schemas.microsoft.com/office/drawing/2014/main" id="{6294A5D2-02C7-E6BF-A3A4-CC0FEAC9A4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565900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Art. 2043 Codice civile</a:t>
            </a:r>
          </a:p>
        </p:txBody>
      </p:sp>
      <p:sp>
        <p:nvSpPr>
          <p:cNvPr id="46082" name="Segnaposto contenuto 2">
            <a:extLst>
              <a:ext uri="{FF2B5EF4-FFF2-40B4-BE49-F238E27FC236}">
                <a16:creationId xmlns:a16="http://schemas.microsoft.com/office/drawing/2014/main" id="{1B435B7F-C15D-6471-4228-EE72EE4D2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0972800" cy="35607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i="1"/>
              <a:t>Risarcimento per fatto illecito</a:t>
            </a:r>
          </a:p>
          <a:p>
            <a:pPr marL="0" indent="0">
              <a:buFontTx/>
              <a:buNone/>
            </a:pPr>
            <a:r>
              <a:rPr lang="it-IT" altLang="it-IT"/>
              <a:t>Qualunque fatto doloso o colposo, che cagiona ad altri un danno ingiusto, obbliga colui che ha commesso il fatto a risarcire il danno.</a:t>
            </a:r>
          </a:p>
        </p:txBody>
      </p:sp>
      <p:pic>
        <p:nvPicPr>
          <p:cNvPr id="46083" name="Picture 2" descr="Codice civile (Italia) - Wikipedia">
            <a:hlinkClick r:id="rId2"/>
            <a:extLst>
              <a:ext uri="{FF2B5EF4-FFF2-40B4-BE49-F238E27FC236}">
                <a16:creationId xmlns:a16="http://schemas.microsoft.com/office/drawing/2014/main" id="{573BC673-8129-8E32-DF9C-57608115E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3" y="4365625"/>
            <a:ext cx="3429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076A1D40-3A39-A21F-7812-366CB3051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663" y="1381125"/>
            <a:ext cx="268605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prescrizione</a:t>
            </a:r>
          </a:p>
        </p:txBody>
      </p:sp>
      <p:pic>
        <p:nvPicPr>
          <p:cNvPr id="114692" name="Picture 4" descr="Le piramidi di Giza – Il regno del Sole – Cabiriams">
            <a:hlinkClick r:id="rId4"/>
            <a:extLst>
              <a:ext uri="{FF2B5EF4-FFF2-40B4-BE49-F238E27FC236}">
                <a16:creationId xmlns:a16="http://schemas.microsoft.com/office/drawing/2014/main" id="{F6097176-7D4E-BF32-43BE-DF4F304C1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3813175"/>
            <a:ext cx="36068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olo 1">
            <a:extLst>
              <a:ext uri="{FF2B5EF4-FFF2-40B4-BE49-F238E27FC236}">
                <a16:creationId xmlns:a16="http://schemas.microsoft.com/office/drawing/2014/main" id="{D37BB090-5089-3670-14A6-D3028558E1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565900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Art. 114 Codice al consumo</a:t>
            </a:r>
          </a:p>
        </p:txBody>
      </p:sp>
      <p:sp>
        <p:nvSpPr>
          <p:cNvPr id="47106" name="Segnaposto contenuto 2">
            <a:extLst>
              <a:ext uri="{FF2B5EF4-FFF2-40B4-BE49-F238E27FC236}">
                <a16:creationId xmlns:a16="http://schemas.microsoft.com/office/drawing/2014/main" id="{11218FE1-81F6-DAAD-66F7-F4B9FBD69B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2588" y="1381125"/>
            <a:ext cx="10972800" cy="35607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/>
              <a:t>1. Il produttore è responsabile del danno cagionato da difetti del suo prodotto.</a:t>
            </a:r>
          </a:p>
        </p:txBody>
      </p:sp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63ED030B-E61E-B805-3290-C4AF1406C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9825" y="2060575"/>
            <a:ext cx="268605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prescrizione</a:t>
            </a:r>
          </a:p>
        </p:txBody>
      </p:sp>
      <p:pic>
        <p:nvPicPr>
          <p:cNvPr id="47108" name="Picture 5" descr="Tesla Model 3: raggiunti i ritmi di produzione ottimali - Tesla Club Italy">
            <a:hlinkClick r:id="rId2"/>
            <a:extLst>
              <a:ext uri="{FF2B5EF4-FFF2-40B4-BE49-F238E27FC236}">
                <a16:creationId xmlns:a16="http://schemas.microsoft.com/office/drawing/2014/main" id="{EC9A365D-49E3-61A4-8093-1D7982C59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638425"/>
            <a:ext cx="4873625" cy="366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D8FC9E04-EA52-C2A9-C61F-C44A5E3403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1338" y="2852738"/>
            <a:ext cx="383857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it-IT" sz="3200" b="0"/>
              <a:t>Software difettoso, algoritmo, sistema di intelligenza artificiale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38B9D127-517C-6092-F6FF-F48D68A66A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565900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Art. 3 Codice al consumo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1616B496-7771-EBBE-504C-341833818C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381125"/>
            <a:ext cx="12192000" cy="35607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sz="2800"/>
              <a:t>1. Ai fini del presente codice ove non diversamente previsto, si intende per:</a:t>
            </a:r>
          </a:p>
          <a:p>
            <a:pPr marL="0" indent="0">
              <a:buFontTx/>
              <a:buNone/>
            </a:pPr>
            <a:r>
              <a:rPr lang="it-IT" altLang="it-IT" sz="2800"/>
              <a:t>a) consumatore o utente: la persona fisica che agisce per scopi estranei all'attività imprenditoriale, commerciale, artigianale o professionale eventualmente svolta;</a:t>
            </a:r>
          </a:p>
          <a:p>
            <a:pPr marL="0" indent="0">
              <a:buFontTx/>
              <a:buNone/>
            </a:pPr>
            <a:r>
              <a:rPr lang="it-IT" altLang="it-IT" sz="2800"/>
              <a:t>...</a:t>
            </a:r>
          </a:p>
          <a:p>
            <a:pPr marL="0" indent="0">
              <a:buFontTx/>
              <a:buNone/>
            </a:pPr>
            <a:r>
              <a:rPr lang="it-IT" altLang="it-IT" sz="2800"/>
              <a:t>d) produttore: fatto salvo quanto stabilito nell'articolo 103, comma 1, lettera d), e nell'articolo 115, comma 2-bis e nell'articolo 128, comma 2, lettera d), il fabbricante del bene o il fornitore del servizio, o un suo intermediario, nonché l'importatore del bene o del servizio nel territorio dell'Unione europea o qualsiasi altra persona fisica o giuridica che si presenta come produttore identificando il bene o il servizio con il proprio nome, marchio o altro segno distintivo;</a:t>
            </a:r>
          </a:p>
        </p:txBody>
      </p:sp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34C170EB-B997-1141-71DE-3146F4D3B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9650" y="38100"/>
            <a:ext cx="3240088" cy="12239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Non è una prescrizione</a:t>
            </a:r>
          </a:p>
        </p:txBody>
      </p:sp>
      <p:sp>
        <p:nvSpPr>
          <p:cNvPr id="7" name="Rettangolo arrotondato 6">
            <a:extLst>
              <a:ext uri="{FF2B5EF4-FFF2-40B4-BE49-F238E27FC236}">
                <a16:creationId xmlns:a16="http://schemas.microsoft.com/office/drawing/2014/main" id="{9129171D-B9B5-B14A-33E1-4A0CEC597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3" y="5599113"/>
            <a:ext cx="3240087" cy="12239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è una norma giuridica?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olo 3">
            <a:extLst>
              <a:ext uri="{FF2B5EF4-FFF2-40B4-BE49-F238E27FC236}">
                <a16:creationId xmlns:a16="http://schemas.microsoft.com/office/drawing/2014/main" id="{6477901B-6F74-B248-9C99-67210347C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3838" y="233363"/>
            <a:ext cx="3889375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altLang="it-IT" sz="3600" b="1" dirty="0"/>
              <a:t>Un arcipelago normativo</a:t>
            </a:r>
            <a:endParaRPr lang="it-IT" altLang="it-IT" sz="2200" b="1" dirty="0"/>
          </a:p>
        </p:txBody>
      </p:sp>
      <p:sp>
        <p:nvSpPr>
          <p:cNvPr id="49154" name="Segnaposto piè di pagina 1">
            <a:extLst>
              <a:ext uri="{FF2B5EF4-FFF2-40B4-BE49-F238E27FC236}">
                <a16:creationId xmlns:a16="http://schemas.microsoft.com/office/drawing/2014/main" id="{14B76BB6-4A84-1C58-0BA1-72EA752EBAA7}"/>
              </a:ext>
            </a:extLst>
          </p:cNvPr>
          <p:cNvSpPr>
            <a:spLocks noGrp="1" noChangeArrowheads="1"/>
          </p:cNvSpPr>
          <p:nvPr>
            <p:ph type="ftr" sz="quarter" idx="17"/>
          </p:nvPr>
        </p:nvSpPr>
        <p:spPr>
          <a:xfrm>
            <a:off x="1524000" y="6381750"/>
            <a:ext cx="28956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200">
              <a:solidFill>
                <a:srgbClr val="B3071B"/>
              </a:solidFill>
            </a:endParaRPr>
          </a:p>
        </p:txBody>
      </p:sp>
      <p:sp>
        <p:nvSpPr>
          <p:cNvPr id="49155" name="Segnaposto piè di pagina 1">
            <a:extLst>
              <a:ext uri="{FF2B5EF4-FFF2-40B4-BE49-F238E27FC236}">
                <a16:creationId xmlns:a16="http://schemas.microsoft.com/office/drawing/2014/main" id="{79F30365-D664-DFB0-12B1-D0078BCEED53}"/>
              </a:ext>
            </a:extLst>
          </p:cNvPr>
          <p:cNvSpPr txBox="1">
            <a:spLocks/>
          </p:cNvSpPr>
          <p:nvPr/>
        </p:nvSpPr>
        <p:spPr bwMode="auto">
          <a:xfrm>
            <a:off x="2063750" y="6308725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200">
              <a:solidFill>
                <a:srgbClr val="B3071B"/>
              </a:solidFill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9156" name="Segnaposto contenuto 2">
            <a:extLst>
              <a:ext uri="{FF2B5EF4-FFF2-40B4-BE49-F238E27FC236}">
                <a16:creationId xmlns:a16="http://schemas.microsoft.com/office/drawing/2014/main" id="{29F3A390-254F-1D5E-B206-18FD399A8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171132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it-IT" altLang="it-IT" b="0">
                <a:latin typeface="Calibri" panose="020F0502020204030204" pitchFamily="34" charset="0"/>
              </a:rPr>
              <a:t>Il diritto è un complesso eterogeno di norme</a:t>
            </a:r>
          </a:p>
        </p:txBody>
      </p:sp>
      <p:pic>
        <p:nvPicPr>
          <p:cNvPr id="49157" name="Immagine 2">
            <a:extLst>
              <a:ext uri="{FF2B5EF4-FFF2-40B4-BE49-F238E27FC236}">
                <a16:creationId xmlns:a16="http://schemas.microsoft.com/office/drawing/2014/main" id="{7ED47F00-39C3-13C1-0CC2-82C72263B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8063"/>
            <a:ext cx="121920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Immagine 3">
            <a:extLst>
              <a:ext uri="{FF2B5EF4-FFF2-40B4-BE49-F238E27FC236}">
                <a16:creationId xmlns:a16="http://schemas.microsoft.com/office/drawing/2014/main" id="{AE3F0160-FF5D-C1C7-6E6B-9F673AC1F7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1688" y="344488"/>
            <a:ext cx="3711575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arrotondato 13">
            <a:extLst>
              <a:ext uri="{FF2B5EF4-FFF2-40B4-BE49-F238E27FC236}">
                <a16:creationId xmlns:a16="http://schemas.microsoft.com/office/drawing/2014/main" id="{0CFEDE3B-939A-9AD3-2542-B92DB8AE1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2409825"/>
            <a:ext cx="268605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prescrizioni</a:t>
            </a:r>
          </a:p>
        </p:txBody>
      </p:sp>
      <p:sp>
        <p:nvSpPr>
          <p:cNvPr id="15" name="Rettangolo arrotondato 14">
            <a:extLst>
              <a:ext uri="{FF2B5EF4-FFF2-40B4-BE49-F238E27FC236}">
                <a16:creationId xmlns:a16="http://schemas.microsoft.com/office/drawing/2014/main" id="{AE8C047C-A2FF-5966-8984-DF430D9E5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600" y="2778125"/>
            <a:ext cx="393700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norme di competenza</a:t>
            </a:r>
          </a:p>
        </p:txBody>
      </p:sp>
      <p:sp>
        <p:nvSpPr>
          <p:cNvPr id="20" name="Rettangolo arrotondato 19">
            <a:extLst>
              <a:ext uri="{FF2B5EF4-FFF2-40B4-BE49-F238E27FC236}">
                <a16:creationId xmlns:a16="http://schemas.microsoft.com/office/drawing/2014/main" id="{D6460632-EE07-4F65-3589-5EE595A06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1713" y="2833688"/>
            <a:ext cx="4379912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norme programmatiche</a:t>
            </a:r>
          </a:p>
        </p:txBody>
      </p:sp>
      <p:sp>
        <p:nvSpPr>
          <p:cNvPr id="23" name="Rettangolo arrotondato 22">
            <a:extLst>
              <a:ext uri="{FF2B5EF4-FFF2-40B4-BE49-F238E27FC236}">
                <a16:creationId xmlns:a16="http://schemas.microsoft.com/office/drawing/2014/main" id="{0F7287D9-8A34-5277-7EC0-DEF365D1B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300" y="3608388"/>
            <a:ext cx="4065588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principi costituzionali</a:t>
            </a:r>
          </a:p>
        </p:txBody>
      </p:sp>
      <p:sp>
        <p:nvSpPr>
          <p:cNvPr id="24" name="Rettangolo arrotondato 23">
            <a:extLst>
              <a:ext uri="{FF2B5EF4-FFF2-40B4-BE49-F238E27FC236}">
                <a16:creationId xmlns:a16="http://schemas.microsoft.com/office/drawing/2014/main" id="{C9E06D18-75CB-1F15-0D56-6F382A2FF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" y="4318000"/>
            <a:ext cx="344170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norme costitutive</a:t>
            </a:r>
          </a:p>
        </p:txBody>
      </p:sp>
      <p:sp>
        <p:nvSpPr>
          <p:cNvPr id="26" name="Rettangolo arrotondato 25">
            <a:extLst>
              <a:ext uri="{FF2B5EF4-FFF2-40B4-BE49-F238E27FC236}">
                <a16:creationId xmlns:a16="http://schemas.microsoft.com/office/drawing/2014/main" id="{B69584E3-3038-61D9-260B-0143EBA0A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4683" y="4300538"/>
            <a:ext cx="300990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regole tecniche</a:t>
            </a:r>
          </a:p>
        </p:txBody>
      </p:sp>
      <p:sp>
        <p:nvSpPr>
          <p:cNvPr id="27" name="Rettangolo arrotondato 26">
            <a:extLst>
              <a:ext uri="{FF2B5EF4-FFF2-40B4-BE49-F238E27FC236}">
                <a16:creationId xmlns:a16="http://schemas.microsoft.com/office/drawing/2014/main" id="{F1DF3A70-BB4E-D616-CA8E-4B8A5B5C6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9475" y="5681663"/>
            <a:ext cx="3444875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norme di soft law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20" grpId="0" animBg="1"/>
      <p:bldP spid="23" grpId="0" animBg="1"/>
      <p:bldP spid="24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olo 1">
            <a:extLst>
              <a:ext uri="{FF2B5EF4-FFF2-40B4-BE49-F238E27FC236}">
                <a16:creationId xmlns:a16="http://schemas.microsoft.com/office/drawing/2014/main" id="{82D36ADB-5990-66FF-22B2-C65B6F2DF6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264275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Pluralità di soggetti regolatori</a:t>
            </a:r>
          </a:p>
        </p:txBody>
      </p:sp>
      <p:pic>
        <p:nvPicPr>
          <p:cNvPr id="51202" name="Picture 2" descr="Essere imprenditori in un mondo interconnesso - Politecnico di Milano  School of Management">
            <a:extLst>
              <a:ext uri="{FF2B5EF4-FFF2-40B4-BE49-F238E27FC236}">
                <a16:creationId xmlns:a16="http://schemas.microsoft.com/office/drawing/2014/main" id="{616103A3-916B-BEB7-32B1-BB4B4307D80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6925" y="2044700"/>
            <a:ext cx="9432925" cy="4002088"/>
          </a:xfrm>
          <a:noFill/>
        </p:spPr>
      </p:pic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A45CA0EC-252E-10CA-A65D-85F41AE94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5084763"/>
            <a:ext cx="3384550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legislatore statale</a:t>
            </a:r>
          </a:p>
        </p:txBody>
      </p:sp>
      <p:sp>
        <p:nvSpPr>
          <p:cNvPr id="8" name="Rettangolo arrotondato 7">
            <a:extLst>
              <a:ext uri="{FF2B5EF4-FFF2-40B4-BE49-F238E27FC236}">
                <a16:creationId xmlns:a16="http://schemas.microsoft.com/office/drawing/2014/main" id="{232B5CE2-7BCC-7488-38EA-CB2903115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563" y="4044950"/>
            <a:ext cx="1008062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Ue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8B259F89-D4B7-8D86-D090-CA0205B5B8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2663" y="2622550"/>
            <a:ext cx="1439862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ONU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D5C42395-829D-E867-3997-764D44F9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3371850"/>
            <a:ext cx="3741738" cy="5778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Consiglio d’Europa</a:t>
            </a:r>
          </a:p>
        </p:txBody>
      </p:sp>
      <p:sp>
        <p:nvSpPr>
          <p:cNvPr id="11" name="Rettangolo arrotondato 10">
            <a:extLst>
              <a:ext uri="{FF2B5EF4-FFF2-40B4-BE49-F238E27FC236}">
                <a16:creationId xmlns:a16="http://schemas.microsoft.com/office/drawing/2014/main" id="{2A6C948F-295C-F243-7EA2-5D8E023DC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2488" y="1935163"/>
            <a:ext cx="3614737" cy="11557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Fondo Monetario Internazionale</a:t>
            </a:r>
          </a:p>
        </p:txBody>
      </p:sp>
      <p:sp>
        <p:nvSpPr>
          <p:cNvPr id="12" name="Rettangolo arrotondato 11">
            <a:extLst>
              <a:ext uri="{FF2B5EF4-FFF2-40B4-BE49-F238E27FC236}">
                <a16:creationId xmlns:a16="http://schemas.microsoft.com/office/drawing/2014/main" id="{5B65F5D3-C85A-7882-F98A-07E152B2A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5038" y="3660775"/>
            <a:ext cx="3636962" cy="14859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Organizzazione Mondiale della Sanità</a:t>
            </a:r>
          </a:p>
        </p:txBody>
      </p:sp>
      <p:sp>
        <p:nvSpPr>
          <p:cNvPr id="13" name="Rettangolo arrotondato 12">
            <a:extLst>
              <a:ext uri="{FF2B5EF4-FFF2-40B4-BE49-F238E27FC236}">
                <a16:creationId xmlns:a16="http://schemas.microsoft.com/office/drawing/2014/main" id="{7AECE8CD-FA4F-F1FC-A6E5-38E4C2ED0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50" y="5084763"/>
            <a:ext cx="3635375" cy="14859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Organizzazione Mondiale del Lavoro</a:t>
            </a:r>
          </a:p>
        </p:txBody>
      </p:sp>
      <p:pic>
        <p:nvPicPr>
          <p:cNvPr id="116740" name="Picture 4" descr="L'evoluzione della scienza nel mondo globalizzato in deep - Dites">
            <a:extLst>
              <a:ext uri="{FF2B5EF4-FFF2-40B4-BE49-F238E27FC236}">
                <a16:creationId xmlns:a16="http://schemas.microsoft.com/office/drawing/2014/main" id="{0F7786F0-3B39-9D00-652B-DA517AB79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68413"/>
            <a:ext cx="12082463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CFBC24D5-F7C7-9CD7-45E4-9CDABF4F5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2409825"/>
            <a:ext cx="2741613" cy="12509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Il diritto è un network</a:t>
            </a:r>
          </a:p>
        </p:txBody>
      </p:sp>
      <p:sp>
        <p:nvSpPr>
          <p:cNvPr id="17" name="Rettangolo arrotondato 16">
            <a:extLst>
              <a:ext uri="{FF2B5EF4-FFF2-40B4-BE49-F238E27FC236}">
                <a16:creationId xmlns:a16="http://schemas.microsoft.com/office/drawing/2014/main" id="{6BB30729-6E3E-F97C-D028-740691F2B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0" y="2562225"/>
            <a:ext cx="2589213" cy="96043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una rete o un arcipelago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olo 1">
            <a:extLst>
              <a:ext uri="{FF2B5EF4-FFF2-40B4-BE49-F238E27FC236}">
                <a16:creationId xmlns:a16="http://schemas.microsoft.com/office/drawing/2014/main" id="{CDF55273-D1A7-91BA-A147-45D3B65F3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Complessità del mondo digitale</a:t>
            </a:r>
          </a:p>
        </p:txBody>
      </p:sp>
      <p:sp>
        <p:nvSpPr>
          <p:cNvPr id="52226" name="Segnaposto contenuto 2">
            <a:extLst>
              <a:ext uri="{FF2B5EF4-FFF2-40B4-BE49-F238E27FC236}">
                <a16:creationId xmlns:a16="http://schemas.microsoft.com/office/drawing/2014/main" id="{0D30E288-A648-62F0-602F-EBD716E08B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Sistemi di Intelligenza artificiale</a:t>
            </a:r>
          </a:p>
          <a:p>
            <a:r>
              <a:rPr lang="it-IT" altLang="it-IT"/>
              <a:t>Dispositivi sempre connessi (mobile phones, health trackers, smartwatch, earphones, assistenti virtuali, visori, auto etc.)</a:t>
            </a:r>
          </a:p>
          <a:p>
            <a:r>
              <a:rPr lang="it-IT" altLang="it-IT"/>
              <a:t>Dispositivi connessi tra di loro tramite IoT: stampanti, frigo, sistemi di allarme, casa etc.</a:t>
            </a:r>
          </a:p>
          <a:p>
            <a:r>
              <a:rPr lang="it-IT" altLang="it-IT"/>
              <a:t>Internet</a:t>
            </a:r>
          </a:p>
          <a:p>
            <a:r>
              <a:rPr lang="it-IT" altLang="it-IT"/>
              <a:t>Big Data</a:t>
            </a:r>
          </a:p>
          <a:p>
            <a:r>
              <a:rPr lang="it-IT" altLang="it-IT"/>
              <a:t>Algoritmi</a:t>
            </a:r>
          </a:p>
          <a:p>
            <a:endParaRPr lang="it-IT" altLang="it-IT"/>
          </a:p>
          <a:p>
            <a:endParaRPr lang="it-IT" altLang="it-IT"/>
          </a:p>
        </p:txBody>
      </p:sp>
      <p:pic>
        <p:nvPicPr>
          <p:cNvPr id="52227" name="Immagine 2">
            <a:extLst>
              <a:ext uri="{FF2B5EF4-FFF2-40B4-BE49-F238E27FC236}">
                <a16:creationId xmlns:a16="http://schemas.microsoft.com/office/drawing/2014/main" id="{7E6BA3EC-4D7F-A3BD-1A7C-0128FE77A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5786438"/>
            <a:ext cx="1903413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Immagine 5">
            <a:extLst>
              <a:ext uri="{FF2B5EF4-FFF2-40B4-BE49-F238E27FC236}">
                <a16:creationId xmlns:a16="http://schemas.microsoft.com/office/drawing/2014/main" id="{06B520BB-2F6B-62A9-595C-53F9E2C46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0" y="5780088"/>
            <a:ext cx="1338263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Immagine 7">
            <a:extLst>
              <a:ext uri="{FF2B5EF4-FFF2-40B4-BE49-F238E27FC236}">
                <a16:creationId xmlns:a16="http://schemas.microsoft.com/office/drawing/2014/main" id="{8DAD0D75-C838-C1BF-E7BD-94901EC4F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13" y="5788025"/>
            <a:ext cx="19081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Immagine 9">
            <a:extLst>
              <a:ext uri="{FF2B5EF4-FFF2-40B4-BE49-F238E27FC236}">
                <a16:creationId xmlns:a16="http://schemas.microsoft.com/office/drawing/2014/main" id="{72B9630B-2437-7617-1217-4BC372423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5713413"/>
            <a:ext cx="2046288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1" name="Immagine 11">
            <a:extLst>
              <a:ext uri="{FF2B5EF4-FFF2-40B4-BE49-F238E27FC236}">
                <a16:creationId xmlns:a16="http://schemas.microsoft.com/office/drawing/2014/main" id="{4249CB8F-10CC-313C-7166-C5E574D65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813" y="5373688"/>
            <a:ext cx="1484312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Immagine 13">
            <a:extLst>
              <a:ext uri="{FF2B5EF4-FFF2-40B4-BE49-F238E27FC236}">
                <a16:creationId xmlns:a16="http://schemas.microsoft.com/office/drawing/2014/main" id="{34E10FF6-9497-4CA2-F461-A9CF8936D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588" y="5745163"/>
            <a:ext cx="2128837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12" descr="Intelligenza artificiale, il Garante per la privacy blocca ChatGPT">
            <a:hlinkClick r:id="rId8"/>
            <a:extLst>
              <a:ext uri="{FF2B5EF4-FFF2-40B4-BE49-F238E27FC236}">
                <a16:creationId xmlns:a16="http://schemas.microsoft.com/office/drawing/2014/main" id="{57D927BA-5227-E0B8-41E4-E8143F25F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3906838"/>
            <a:ext cx="2641600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tangolo arrotondato 12">
            <a:extLst>
              <a:ext uri="{FF2B5EF4-FFF2-40B4-BE49-F238E27FC236}">
                <a16:creationId xmlns:a16="http://schemas.microsoft.com/office/drawing/2014/main" id="{05E0265A-4FEB-C324-0BA7-6A008F85D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550" y="4119563"/>
            <a:ext cx="2944813" cy="16668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Il legislatore statale è insufficiente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olo 1">
            <a:extLst>
              <a:ext uri="{FF2B5EF4-FFF2-40B4-BE49-F238E27FC236}">
                <a16:creationId xmlns:a16="http://schemas.microsoft.com/office/drawing/2014/main" id="{66705E0B-966C-AEDE-BB20-A1B940B1CA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4113" y="20638"/>
            <a:ext cx="5629275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Rapporto impari</a:t>
            </a:r>
          </a:p>
        </p:txBody>
      </p:sp>
      <p:sp>
        <p:nvSpPr>
          <p:cNvPr id="53250" name="Segnaposto contenuto 2">
            <a:extLst>
              <a:ext uri="{FF2B5EF4-FFF2-40B4-BE49-F238E27FC236}">
                <a16:creationId xmlns:a16="http://schemas.microsoft.com/office/drawing/2014/main" id="{494FB1A0-CDFF-8BA6-C04C-053956B8C1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813" y="1341438"/>
            <a:ext cx="11688762" cy="3560762"/>
          </a:xfrm>
        </p:spPr>
        <p:txBody>
          <a:bodyPr/>
          <a:lstStyle/>
          <a:p>
            <a:endParaRPr lang="it-IT" altLang="it-IT"/>
          </a:p>
        </p:txBody>
      </p:sp>
      <p:pic>
        <p:nvPicPr>
          <p:cNvPr id="53251" name="Picture 2" descr="Cosa è il Metaverso di Zuckerberg, superlavoro e controllo dati - Il  Riformista">
            <a:extLst>
              <a:ext uri="{FF2B5EF4-FFF2-40B4-BE49-F238E27FC236}">
                <a16:creationId xmlns:a16="http://schemas.microsoft.com/office/drawing/2014/main" id="{1F488995-9B7B-99C8-26CE-3BB27687B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341438"/>
            <a:ext cx="36830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Jeff Bezos - Open">
            <a:extLst>
              <a:ext uri="{FF2B5EF4-FFF2-40B4-BE49-F238E27FC236}">
                <a16:creationId xmlns:a16="http://schemas.microsoft.com/office/drawing/2014/main" id="{E6B3FE6B-FA0A-C64B-F28C-2907D7DF1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2136775"/>
            <a:ext cx="34798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6" descr="Elon Musk Hires New Twitter CEO as He Announces to Take Executive Chair,  CTO Position | Technology News">
            <a:extLst>
              <a:ext uri="{FF2B5EF4-FFF2-40B4-BE49-F238E27FC236}">
                <a16:creationId xmlns:a16="http://schemas.microsoft.com/office/drawing/2014/main" id="{497E1817-5829-F65B-E50B-3C1D70431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1557338"/>
            <a:ext cx="3429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Picture 8" descr="Tim Cook, i primi 10 anni di Apple e come saranno i prossimi - la Repubblica">
            <a:extLst>
              <a:ext uri="{FF2B5EF4-FFF2-40B4-BE49-F238E27FC236}">
                <a16:creationId xmlns:a16="http://schemas.microsoft.com/office/drawing/2014/main" id="{2DCC4E8D-05E1-9286-F243-FC4DF2F9B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4437063"/>
            <a:ext cx="37846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Picture 10" descr="Dal nero al blu: Google cambia il colore dei link | magzine">
            <a:extLst>
              <a:ext uri="{FF2B5EF4-FFF2-40B4-BE49-F238E27FC236}">
                <a16:creationId xmlns:a16="http://schemas.microsoft.com/office/drawing/2014/main" id="{ADA142A6-E827-477A-FE64-5342CD30B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975" y="4435475"/>
            <a:ext cx="3708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Biografia - Giorgia Meloni">
            <a:extLst>
              <a:ext uri="{FF2B5EF4-FFF2-40B4-BE49-F238E27FC236}">
                <a16:creationId xmlns:a16="http://schemas.microsoft.com/office/drawing/2014/main" id="{B2B103DC-207B-EDF2-2F55-CC570DF36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4541838"/>
            <a:ext cx="3594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olo 1">
            <a:extLst>
              <a:ext uri="{FF2B5EF4-FFF2-40B4-BE49-F238E27FC236}">
                <a16:creationId xmlns:a16="http://schemas.microsoft.com/office/drawing/2014/main" id="{9CE80077-C0B4-2244-3AD6-890EE6620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650" y="115888"/>
            <a:ext cx="6062663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Unione europea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D99B71-950C-0546-876F-89555D4CA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5" y="1301750"/>
            <a:ext cx="10972800" cy="3560763"/>
          </a:xfrm>
        </p:spPr>
        <p:txBody>
          <a:bodyPr/>
          <a:lstStyle/>
          <a:p>
            <a:pPr>
              <a:defRPr/>
            </a:pPr>
            <a:r>
              <a:rPr lang="it-IT" dirty="0"/>
              <a:t>Soggetti in grado di fare massa critica coordinando una pluralità di quadri regolatori (nazionali e sovrannazionali)</a:t>
            </a:r>
          </a:p>
          <a:p>
            <a:pPr marL="0" indent="0">
              <a:buFontTx/>
              <a:buNone/>
              <a:defRPr/>
            </a:pPr>
            <a:endParaRPr lang="it-IT" dirty="0"/>
          </a:p>
        </p:txBody>
      </p:sp>
      <p:pic>
        <p:nvPicPr>
          <p:cNvPr id="54275" name="Picture 2" descr="30 anni di mercato unico europeo - Città Nuova - Città Nuova">
            <a:hlinkClick r:id="rId2"/>
            <a:extLst>
              <a:ext uri="{FF2B5EF4-FFF2-40B4-BE49-F238E27FC236}">
                <a16:creationId xmlns:a16="http://schemas.microsoft.com/office/drawing/2014/main" id="{11629631-539D-12B4-FDA7-80504FA08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682875"/>
            <a:ext cx="5530850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olo 1">
            <a:extLst>
              <a:ext uri="{FF2B5EF4-FFF2-40B4-BE49-F238E27FC236}">
                <a16:creationId xmlns:a16="http://schemas.microsoft.com/office/drawing/2014/main" id="{9BB30FF1-3B14-66E9-3166-C5E172086D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0"/>
            <a:ext cx="674528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Questioni etiche, giuridiche, sociologiche e politiche</a:t>
            </a:r>
          </a:p>
        </p:txBody>
      </p:sp>
      <p:sp>
        <p:nvSpPr>
          <p:cNvPr id="55298" name="Segnaposto contenuto 2">
            <a:extLst>
              <a:ext uri="{FF2B5EF4-FFF2-40B4-BE49-F238E27FC236}">
                <a16:creationId xmlns:a16="http://schemas.microsoft.com/office/drawing/2014/main" id="{766814A9-4E2D-36B7-D7CC-79E75441D7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3525" y="1557338"/>
            <a:ext cx="10972800" cy="3560762"/>
          </a:xfrm>
        </p:spPr>
        <p:txBody>
          <a:bodyPr/>
          <a:lstStyle/>
          <a:p>
            <a:endParaRPr lang="it-IT" altLang="it-IT"/>
          </a:p>
        </p:txBody>
      </p:sp>
      <p:pic>
        <p:nvPicPr>
          <p:cNvPr id="55299" name="Diagramma 1">
            <a:extLst>
              <a:ext uri="{FF2B5EF4-FFF2-40B4-BE49-F238E27FC236}">
                <a16:creationId xmlns:a16="http://schemas.microsoft.com/office/drawing/2014/main" id="{27C3C74D-62B4-6130-CCD0-4EDD89D319B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1143000"/>
            <a:ext cx="8140700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A885D7C7-BF9B-1AF0-CBCA-10F75369C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4350" y="1557338"/>
            <a:ext cx="2711450" cy="108108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IA è persona?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66674FE4-1E13-C942-B300-CFD10E9B2B89}"/>
              </a:ext>
            </a:extLst>
          </p:cNvPr>
          <p:cNvSpPr/>
          <p:nvPr/>
        </p:nvSpPr>
        <p:spPr bwMode="auto">
          <a:xfrm>
            <a:off x="4475163" y="5097463"/>
            <a:ext cx="3659187" cy="33147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it-IT" sz="3200" dirty="0">
              <a:latin typeface="Arial" charset="0"/>
            </a:endParaRPr>
          </a:p>
          <a:p>
            <a:pPr eaLnBrk="1" hangingPunct="1">
              <a:defRPr/>
            </a:pPr>
            <a:r>
              <a:rPr lang="it-IT" sz="3600" b="0" dirty="0">
                <a:latin typeface="Arial" charset="0"/>
              </a:rPr>
              <a:t>sociologia</a:t>
            </a:r>
            <a:r>
              <a:rPr lang="it-IT" dirty="0">
                <a:latin typeface="Arial" charset="0"/>
              </a:rPr>
              <a:t> </a:t>
            </a:r>
          </a:p>
        </p:txBody>
      </p:sp>
      <p:sp>
        <p:nvSpPr>
          <p:cNvPr id="8" name="Rettangolo arrotondato 7">
            <a:extLst>
              <a:ext uri="{FF2B5EF4-FFF2-40B4-BE49-F238E27FC236}">
                <a16:creationId xmlns:a16="http://schemas.microsoft.com/office/drawing/2014/main" id="{72A2D2C9-13C2-D644-4298-62296FAC8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69200" y="5549900"/>
            <a:ext cx="3135313" cy="13081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IA sostituirà il lavoro umano?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8DEF020C-B412-EC75-F3D9-457650A66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8" y="4008438"/>
            <a:ext cx="3240087" cy="15240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Chi è responsabile dei danni della IA?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C47B5467-4A79-E31E-3767-1E789AB12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78913" y="3298825"/>
            <a:ext cx="3168650" cy="152241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Come governare il mondo del digitale?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olo 1">
            <a:extLst>
              <a:ext uri="{FF2B5EF4-FFF2-40B4-BE49-F238E27FC236}">
                <a16:creationId xmlns:a16="http://schemas.microsoft.com/office/drawing/2014/main" id="{128BE204-9D96-17E5-B9B9-B290B3AA13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650" y="115888"/>
            <a:ext cx="6062663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Unione europea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D99B71-950C-0546-876F-89555D4CA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5" y="1301750"/>
            <a:ext cx="10972800" cy="3560763"/>
          </a:xfrm>
        </p:spPr>
        <p:txBody>
          <a:bodyPr/>
          <a:lstStyle/>
          <a:p>
            <a:pPr>
              <a:defRPr/>
            </a:pPr>
            <a:r>
              <a:rPr lang="it-IT" dirty="0"/>
              <a:t>Usare la pluralità di soggetti (nazionali e sovrannazionali) e la pluralità di strumenti normativi per governare il mondo del digitale</a:t>
            </a:r>
          </a:p>
          <a:p>
            <a:pPr marL="0" indent="0">
              <a:buFontTx/>
              <a:buNone/>
              <a:defRPr/>
            </a:pPr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C174E9F-FE93-0890-D77D-92AF67BE4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292475"/>
            <a:ext cx="5641975" cy="322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087B5A1E-212F-B6FD-61C5-8B9EA77B3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5225" y="2635250"/>
            <a:ext cx="2711450" cy="108108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Regolamenti comunitari</a:t>
            </a:r>
          </a:p>
        </p:txBody>
      </p:sp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89FF6EC8-8583-75D8-CDB1-1046CEAB1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5725" y="3968750"/>
            <a:ext cx="2520950" cy="7556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Decreti legge</a:t>
            </a:r>
          </a:p>
        </p:txBody>
      </p:sp>
      <p:sp>
        <p:nvSpPr>
          <p:cNvPr id="7" name="Rettangolo arrotondato 6">
            <a:extLst>
              <a:ext uri="{FF2B5EF4-FFF2-40B4-BE49-F238E27FC236}">
                <a16:creationId xmlns:a16="http://schemas.microsoft.com/office/drawing/2014/main" id="{C9CE4F13-FAFF-486D-F307-0083BF3C9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6200" y="5005388"/>
            <a:ext cx="2746375" cy="15113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Atti del Garante della privacy</a:t>
            </a:r>
          </a:p>
        </p:txBody>
      </p:sp>
      <p:sp>
        <p:nvSpPr>
          <p:cNvPr id="8" name="Rettangolo arrotondato 7">
            <a:extLst>
              <a:ext uri="{FF2B5EF4-FFF2-40B4-BE49-F238E27FC236}">
                <a16:creationId xmlns:a16="http://schemas.microsoft.com/office/drawing/2014/main" id="{72CD8973-2E50-6041-4AC2-641236905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13" y="3292475"/>
            <a:ext cx="2711450" cy="29257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Opinio delle autority europee per la protezione dei dati personali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C83F720A-65E4-A2CA-193C-6E53F6DA4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2200" y="2327275"/>
            <a:ext cx="1920875" cy="150971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Linee guida dell’ILO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olo 1">
            <a:extLst>
              <a:ext uri="{FF2B5EF4-FFF2-40B4-BE49-F238E27FC236}">
                <a16:creationId xmlns:a16="http://schemas.microsoft.com/office/drawing/2014/main" id="{1ECBBDEC-BAB6-39D9-659E-897C276BC9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Il governo del mondo digitale</a:t>
            </a:r>
          </a:p>
        </p:txBody>
      </p:sp>
      <p:sp>
        <p:nvSpPr>
          <p:cNvPr id="57346" name="Segnaposto contenuto 2">
            <a:extLst>
              <a:ext uri="{FF2B5EF4-FFF2-40B4-BE49-F238E27FC236}">
                <a16:creationId xmlns:a16="http://schemas.microsoft.com/office/drawing/2014/main" id="{292A446F-811A-D1FA-AF9E-50BAA9E44C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Livello etico</a:t>
            </a:r>
          </a:p>
          <a:p>
            <a:r>
              <a:rPr lang="it-IT" altLang="it-IT"/>
              <a:t>Livello giuridico</a:t>
            </a:r>
          </a:p>
          <a:p>
            <a:r>
              <a:rPr lang="it-IT" altLang="it-IT"/>
              <a:t>Livello sociologico</a:t>
            </a:r>
          </a:p>
          <a:p>
            <a:r>
              <a:rPr lang="it-IT" altLang="it-IT"/>
              <a:t>Livello politico</a:t>
            </a:r>
          </a:p>
        </p:txBody>
      </p:sp>
      <p:pic>
        <p:nvPicPr>
          <p:cNvPr id="57347" name="Diagramma 1">
            <a:extLst>
              <a:ext uri="{FF2B5EF4-FFF2-40B4-BE49-F238E27FC236}">
                <a16:creationId xmlns:a16="http://schemas.microsoft.com/office/drawing/2014/main" id="{E6432AF7-6FA3-5F7E-D116-067D0E92A05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1130300"/>
            <a:ext cx="8140700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822E948A-B7FC-0191-4E4A-E5763E7DA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3455988"/>
            <a:ext cx="7072312" cy="576262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dimensioni separate e interdipendenti </a:t>
            </a:r>
          </a:p>
        </p:txBody>
      </p:sp>
      <p:sp>
        <p:nvSpPr>
          <p:cNvPr id="11" name="Ovale 10">
            <a:extLst>
              <a:ext uri="{FF2B5EF4-FFF2-40B4-BE49-F238E27FC236}">
                <a16:creationId xmlns:a16="http://schemas.microsoft.com/office/drawing/2014/main" id="{F1094A4A-A151-614B-8781-2A1329DB296D}"/>
              </a:ext>
            </a:extLst>
          </p:cNvPr>
          <p:cNvSpPr/>
          <p:nvPr/>
        </p:nvSpPr>
        <p:spPr bwMode="auto">
          <a:xfrm>
            <a:off x="4475163" y="5097463"/>
            <a:ext cx="3659187" cy="33147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it-IT" sz="3200" dirty="0">
              <a:latin typeface="Arial" charset="0"/>
            </a:endParaRPr>
          </a:p>
          <a:p>
            <a:pPr eaLnBrk="1" hangingPunct="1">
              <a:defRPr/>
            </a:pPr>
            <a:r>
              <a:rPr lang="it-IT" sz="3600" b="0" dirty="0">
                <a:latin typeface="Arial" charset="0"/>
              </a:rPr>
              <a:t>sociologia</a:t>
            </a:r>
            <a:r>
              <a:rPr lang="it-IT" dirty="0">
                <a:latin typeface="Arial" charset="0"/>
              </a:rPr>
              <a:t> </a:t>
            </a:r>
          </a:p>
        </p:txBody>
      </p:sp>
      <p:sp>
        <p:nvSpPr>
          <p:cNvPr id="12" name="Rettangolo arrotondato 11">
            <a:extLst>
              <a:ext uri="{FF2B5EF4-FFF2-40B4-BE49-F238E27FC236}">
                <a16:creationId xmlns:a16="http://schemas.microsoft.com/office/drawing/2014/main" id="{9467CEA3-1120-22EE-E5E6-CE3FE0A76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5502275"/>
            <a:ext cx="3160713" cy="5762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regolazione</a:t>
            </a:r>
          </a:p>
        </p:txBody>
      </p:sp>
      <p:sp>
        <p:nvSpPr>
          <p:cNvPr id="13" name="Rettangolo arrotondato 12">
            <a:extLst>
              <a:ext uri="{FF2B5EF4-FFF2-40B4-BE49-F238E27FC236}">
                <a16:creationId xmlns:a16="http://schemas.microsoft.com/office/drawing/2014/main" id="{3D826D52-3153-031D-C311-F400E5A0F1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0638" y="2138363"/>
            <a:ext cx="3808412" cy="5746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mondo non giuridico</a:t>
            </a:r>
          </a:p>
        </p:txBody>
      </p:sp>
      <p:sp>
        <p:nvSpPr>
          <p:cNvPr id="14" name="Rettangolo arrotondato 13">
            <a:extLst>
              <a:ext uri="{FF2B5EF4-FFF2-40B4-BE49-F238E27FC236}">
                <a16:creationId xmlns:a16="http://schemas.microsoft.com/office/drawing/2014/main" id="{FAEF9BEF-0986-48B7-43DC-0FE0194BDB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0738" y="5459413"/>
            <a:ext cx="2943225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governance</a:t>
            </a:r>
          </a:p>
        </p:txBody>
      </p:sp>
      <p:sp>
        <p:nvSpPr>
          <p:cNvPr id="15" name="Rettangolo arrotondato 14">
            <a:extLst>
              <a:ext uri="{FF2B5EF4-FFF2-40B4-BE49-F238E27FC236}">
                <a16:creationId xmlns:a16="http://schemas.microsoft.com/office/drawing/2014/main" id="{6B070DEC-E035-E2C5-267E-B7F53F5C73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4863" y="3927475"/>
            <a:ext cx="1781175" cy="5762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GDPR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olo 1">
            <a:extLst>
              <a:ext uri="{FF2B5EF4-FFF2-40B4-BE49-F238E27FC236}">
                <a16:creationId xmlns:a16="http://schemas.microsoft.com/office/drawing/2014/main" id="{E77A683B-D537-E041-EB1D-4C9677DE37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15888"/>
            <a:ext cx="6553200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Valutazione del progresso tecnoscientifico</a:t>
            </a:r>
          </a:p>
        </p:txBody>
      </p:sp>
      <p:sp>
        <p:nvSpPr>
          <p:cNvPr id="58370" name="Segnaposto contenuto 2">
            <a:extLst>
              <a:ext uri="{FF2B5EF4-FFF2-40B4-BE49-F238E27FC236}">
                <a16:creationId xmlns:a16="http://schemas.microsoft.com/office/drawing/2014/main" id="{4EF9EF4A-548A-F3E6-4183-605D1D23CD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Le nuove tecnologie comportano vantaggi e rischi</a:t>
            </a:r>
          </a:p>
          <a:p>
            <a:r>
              <a:rPr lang="it-IT" altLang="it-IT"/>
              <a:t>Impatto da determinare</a:t>
            </a:r>
          </a:p>
          <a:p>
            <a:pPr lvl="1"/>
            <a:r>
              <a:rPr lang="it-IT" altLang="it-IT"/>
              <a:t>Rischi </a:t>
            </a:r>
          </a:p>
          <a:p>
            <a:pPr lvl="2"/>
            <a:r>
              <a:rPr lang="it-IT" altLang="it-IT"/>
              <a:t>Etici</a:t>
            </a:r>
          </a:p>
          <a:p>
            <a:pPr lvl="2"/>
            <a:r>
              <a:rPr lang="it-IT" altLang="it-IT"/>
              <a:t>Giuridici</a:t>
            </a:r>
          </a:p>
          <a:p>
            <a:pPr lvl="2"/>
            <a:r>
              <a:rPr lang="it-IT" altLang="it-IT"/>
              <a:t>Sociologici</a:t>
            </a:r>
          </a:p>
          <a:p>
            <a:pPr lvl="2"/>
            <a:r>
              <a:rPr lang="it-IT" altLang="it-IT"/>
              <a:t>Di policy</a:t>
            </a:r>
          </a:p>
          <a:p>
            <a:endParaRPr lang="it-IT" altLang="it-IT"/>
          </a:p>
        </p:txBody>
      </p:sp>
      <p:pic>
        <p:nvPicPr>
          <p:cNvPr id="58371" name="Immagine 2">
            <a:extLst>
              <a:ext uri="{FF2B5EF4-FFF2-40B4-BE49-F238E27FC236}">
                <a16:creationId xmlns:a16="http://schemas.microsoft.com/office/drawing/2014/main" id="{164A88CB-901A-2863-A1C2-7CB12DEA8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3" y="4149725"/>
            <a:ext cx="6005512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80362256-5B62-D4DD-CBBF-9A4B2FA8F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8" y="3211513"/>
            <a:ext cx="3806825" cy="5746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Wicked problem?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olo 1">
            <a:extLst>
              <a:ext uri="{FF2B5EF4-FFF2-40B4-BE49-F238E27FC236}">
                <a16:creationId xmlns:a16="http://schemas.microsoft.com/office/drawing/2014/main" id="{3FB3A571-23FE-3D88-B345-59BF51FCFE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Livello etico</a:t>
            </a:r>
          </a:p>
        </p:txBody>
      </p:sp>
      <p:sp>
        <p:nvSpPr>
          <p:cNvPr id="25603" name="Segnaposto contenuto 2">
            <a:extLst>
              <a:ext uri="{FF2B5EF4-FFF2-40B4-BE49-F238E27FC236}">
                <a16:creationId xmlns:a16="http://schemas.microsoft.com/office/drawing/2014/main" id="{F2F4F409-833F-5940-BC15-BB100B1459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206500"/>
            <a:ext cx="11953875" cy="3560763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Problemi etici</a:t>
            </a:r>
          </a:p>
          <a:p>
            <a:pPr lvl="1">
              <a:defRPr/>
            </a:pPr>
            <a:r>
              <a:rPr lang="it-IT" altLang="it-IT" dirty="0"/>
              <a:t>equa distribuzione delle progresso tecnoscientifico (giustizia), </a:t>
            </a:r>
          </a:p>
          <a:p>
            <a:pPr lvl="1">
              <a:defRPr/>
            </a:pPr>
            <a:r>
              <a:rPr lang="it-IT" altLang="it-IT" dirty="0"/>
              <a:t>crescita delle diseguaglianze a causa del progresso tecnoscientifico,</a:t>
            </a:r>
          </a:p>
          <a:p>
            <a:pPr lvl="1">
              <a:defRPr/>
            </a:pPr>
            <a:r>
              <a:rPr lang="it-IT" altLang="it-IT" dirty="0"/>
              <a:t>la soluzione di dilemmi etici come far prendere ad un auto a guida autonoma una decisione su chi far morire (</a:t>
            </a:r>
            <a:r>
              <a:rPr lang="it-IT" altLang="it-IT" i="1" dirty="0"/>
              <a:t>trolley </a:t>
            </a:r>
            <a:r>
              <a:rPr lang="it-IT" altLang="it-IT" i="1" dirty="0" err="1"/>
              <a:t>problem</a:t>
            </a:r>
            <a:r>
              <a:rPr lang="it-IT" altLang="it-IT" dirty="0"/>
              <a:t>), nel caso di incidente, in un gruppo di pedoni che hanno tutti la medesima possibilità di incorrere in conseguenze mortali</a:t>
            </a:r>
          </a:p>
          <a:p>
            <a:pPr lvl="1">
              <a:defRPr/>
            </a:pPr>
            <a:r>
              <a:rPr lang="it-IT" altLang="it-IT" dirty="0"/>
              <a:t>Personalità giuridica dei sistemi di IA</a:t>
            </a:r>
          </a:p>
          <a:p>
            <a:pPr lvl="1">
              <a:defRPr/>
            </a:pPr>
            <a:r>
              <a:rPr lang="it-IT" altLang="it-IT" dirty="0"/>
              <a:t>I </a:t>
            </a:r>
            <a:r>
              <a:rPr lang="it-IT" altLang="it-IT" dirty="0" err="1"/>
              <a:t>bias</a:t>
            </a:r>
            <a:r>
              <a:rPr lang="it-IT" altLang="it-IT" dirty="0"/>
              <a:t> degli algoritmi</a:t>
            </a:r>
          </a:p>
          <a:p>
            <a:pPr marL="457200" lvl="1" indent="0">
              <a:buFontTx/>
              <a:buNone/>
              <a:defRPr/>
            </a:pPr>
            <a:r>
              <a:rPr lang="it-IT" altLang="it-IT" dirty="0"/>
              <a:t> </a:t>
            </a:r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FF186442-047C-8F02-5BA2-228495E41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8888" y="4479925"/>
            <a:ext cx="4327525" cy="5762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Philippa Ruth Foot ‘67</a:t>
            </a:r>
          </a:p>
        </p:txBody>
      </p:sp>
      <p:sp>
        <p:nvSpPr>
          <p:cNvPr id="8" name="Rettangolo arrotondato 7">
            <a:extLst>
              <a:ext uri="{FF2B5EF4-FFF2-40B4-BE49-F238E27FC236}">
                <a16:creationId xmlns:a16="http://schemas.microsoft.com/office/drawing/2014/main" id="{6B730D8C-67D6-2850-EDF7-C3EA38705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7688" y="5240338"/>
            <a:ext cx="3422650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non  disciplinati</a:t>
            </a:r>
          </a:p>
        </p:txBody>
      </p:sp>
      <p:pic>
        <p:nvPicPr>
          <p:cNvPr id="59397" name="Picture 12" descr="La personalità giuridica dell'intelligenza artificiale nel diritto europeo  – Giurismatico">
            <a:hlinkClick r:id="rId2"/>
            <a:extLst>
              <a:ext uri="{FF2B5EF4-FFF2-40B4-BE49-F238E27FC236}">
                <a16:creationId xmlns:a16="http://schemas.microsoft.com/office/drawing/2014/main" id="{E6A32D81-379C-10BA-8855-669D26B52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5124450"/>
            <a:ext cx="37592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olo 1">
            <a:extLst>
              <a:ext uri="{FF2B5EF4-FFF2-40B4-BE49-F238E27FC236}">
                <a16:creationId xmlns:a16="http://schemas.microsoft.com/office/drawing/2014/main" id="{4F7AFAB3-9BBA-FF40-AA41-33044BCFC6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Livello sociologico</a:t>
            </a:r>
          </a:p>
        </p:txBody>
      </p:sp>
      <p:sp>
        <p:nvSpPr>
          <p:cNvPr id="60418" name="Segnaposto contenuto 2">
            <a:extLst>
              <a:ext uri="{FF2B5EF4-FFF2-40B4-BE49-F238E27FC236}">
                <a16:creationId xmlns:a16="http://schemas.microsoft.com/office/drawing/2014/main" id="{4F073AB6-4258-C66D-16C9-1924EA1820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206500"/>
            <a:ext cx="11953875" cy="3560763"/>
          </a:xfrm>
        </p:spPr>
        <p:txBody>
          <a:bodyPr/>
          <a:lstStyle/>
          <a:p>
            <a:r>
              <a:rPr lang="it-IT" altLang="it-IT"/>
              <a:t>Problemi sociali</a:t>
            </a:r>
          </a:p>
          <a:p>
            <a:pPr lvl="1"/>
            <a:r>
              <a:rPr lang="it-IT" altLang="it-IT"/>
              <a:t>Nuova organizzazione del lavoro al servizio degli algoritmi</a:t>
            </a:r>
          </a:p>
          <a:p>
            <a:pPr lvl="1"/>
            <a:r>
              <a:rPr lang="it-IT" altLang="it-IT"/>
              <a:t>Lavoro di selezione dei dati (testi, immagini, contenuti vocali) che servono a far funzionare gli algoritmi</a:t>
            </a:r>
          </a:p>
          <a:p>
            <a:pPr lvl="1"/>
            <a:r>
              <a:rPr lang="it-IT" altLang="it-IT"/>
              <a:t>Lavoratori di paesi in via di sviluppo</a:t>
            </a:r>
          </a:p>
          <a:p>
            <a:pPr lvl="1"/>
            <a:r>
              <a:rPr lang="it-IT" altLang="it-IT"/>
              <a:t>Salario basso</a:t>
            </a:r>
          </a:p>
          <a:p>
            <a:pPr lvl="1"/>
            <a:r>
              <a:rPr lang="it-IT" altLang="it-IT"/>
              <a:t>Turni e condizioni di lavoro non adeguati </a:t>
            </a:r>
          </a:p>
          <a:p>
            <a:pPr lvl="1"/>
            <a:endParaRPr lang="it-IT" altLang="it-IT"/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DB23DABF-A2FF-B78B-DB6E-CFACD3534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2941638"/>
            <a:ext cx="2881313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addestramento</a:t>
            </a:r>
          </a:p>
        </p:txBody>
      </p:sp>
      <p:pic>
        <p:nvPicPr>
          <p:cNvPr id="60420" name="Picture 2" descr="Mechanical Turk - Wikipedia">
            <a:extLst>
              <a:ext uri="{FF2B5EF4-FFF2-40B4-BE49-F238E27FC236}">
                <a16:creationId xmlns:a16="http://schemas.microsoft.com/office/drawing/2014/main" id="{5B3EB00B-4132-6C4D-A7B6-EE128C8B6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4829175"/>
            <a:ext cx="22320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6303F5E4-857E-C8A8-DDCC-052EB372D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77188" y="5884863"/>
            <a:ext cx="3384550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Machanical Turk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67A3F6EC-234D-6335-8CC4-826728E80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088" y="4837113"/>
            <a:ext cx="2592387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Diritti sociali?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olo 1">
            <a:extLst>
              <a:ext uri="{FF2B5EF4-FFF2-40B4-BE49-F238E27FC236}">
                <a16:creationId xmlns:a16="http://schemas.microsoft.com/office/drawing/2014/main" id="{1FF54BC3-BCF4-1B2A-95F0-0C824627E3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Livello giuridico</a:t>
            </a:r>
          </a:p>
        </p:txBody>
      </p:sp>
      <p:sp>
        <p:nvSpPr>
          <p:cNvPr id="61442" name="Segnaposto contenuto 2">
            <a:extLst>
              <a:ext uri="{FF2B5EF4-FFF2-40B4-BE49-F238E27FC236}">
                <a16:creationId xmlns:a16="http://schemas.microsoft.com/office/drawing/2014/main" id="{E5CAF9ED-644B-254F-F29C-75D12DCE8A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Problemi giuridici</a:t>
            </a:r>
          </a:p>
          <a:p>
            <a:pPr lvl="1"/>
            <a:r>
              <a:rPr lang="it-IT" altLang="it-IT"/>
              <a:t>Responsabilità civile dei robot, dei veicoli autonomi o semiautonomi, contratti conclusi da </a:t>
            </a:r>
            <a:r>
              <a:rPr lang="it-IT" altLang="it-IT" i="1"/>
              <a:t>software agents</a:t>
            </a:r>
            <a:r>
              <a:rPr lang="it-IT" altLang="it-IT"/>
              <a:t>, assistenti virtuali etc. </a:t>
            </a:r>
          </a:p>
          <a:p>
            <a:r>
              <a:rPr lang="it-IT" altLang="it-IT"/>
              <a:t>Disciplina giuridica</a:t>
            </a:r>
          </a:p>
          <a:p>
            <a:pPr lvl="1"/>
            <a:r>
              <a:rPr lang="it-IT" altLang="it-IT"/>
              <a:t>Responsabilità civile dei veicoli autonomi o semiautonomi (</a:t>
            </a:r>
            <a:r>
              <a:rPr lang="it-IT" altLang="it-IT" i="1"/>
              <a:t>de iure condito</a:t>
            </a:r>
            <a:r>
              <a:rPr lang="it-IT" altLang="it-IT"/>
              <a:t>)</a:t>
            </a:r>
          </a:p>
          <a:p>
            <a:pPr lvl="1"/>
            <a:r>
              <a:rPr lang="it-IT" altLang="it-IT"/>
              <a:t>Privacy e protezione dei dati personali (GDPR) (</a:t>
            </a:r>
            <a:r>
              <a:rPr lang="it-IT" altLang="it-IT" i="1"/>
              <a:t>de iure condito</a:t>
            </a:r>
            <a:r>
              <a:rPr lang="it-IT" altLang="it-IT"/>
              <a:t>)</a:t>
            </a:r>
          </a:p>
          <a:p>
            <a:pPr lvl="1"/>
            <a:r>
              <a:rPr lang="it-IT" altLang="it-IT"/>
              <a:t>Personalità giuridica dei robot, dei veicoli autonomi o semiautonomi (</a:t>
            </a:r>
            <a:r>
              <a:rPr lang="it-IT" altLang="it-IT" i="1"/>
              <a:t>de iure condendo</a:t>
            </a:r>
            <a:r>
              <a:rPr lang="it-IT" altLang="it-IT"/>
              <a:t>)</a:t>
            </a:r>
          </a:p>
          <a:p>
            <a:pPr lvl="1"/>
            <a:r>
              <a:rPr lang="it-IT" altLang="it-IT"/>
              <a:t>Condizione del lavoratore</a:t>
            </a:r>
          </a:p>
        </p:txBody>
      </p:sp>
      <p:pic>
        <p:nvPicPr>
          <p:cNvPr id="61443" name="Immagine 2">
            <a:extLst>
              <a:ext uri="{FF2B5EF4-FFF2-40B4-BE49-F238E27FC236}">
                <a16:creationId xmlns:a16="http://schemas.microsoft.com/office/drawing/2014/main" id="{2E6A5BCD-6F3E-5BD9-AFCF-EE5FA196E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5414963"/>
            <a:ext cx="1801813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olo 1">
            <a:extLst>
              <a:ext uri="{FF2B5EF4-FFF2-40B4-BE49-F238E27FC236}">
                <a16:creationId xmlns:a16="http://schemas.microsoft.com/office/drawing/2014/main" id="{877C21BB-4D60-ACA1-585F-631650736B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Livello politico</a:t>
            </a:r>
          </a:p>
        </p:txBody>
      </p:sp>
      <p:sp>
        <p:nvSpPr>
          <p:cNvPr id="62466" name="Segnaposto contenuto 2">
            <a:extLst>
              <a:ext uri="{FF2B5EF4-FFF2-40B4-BE49-F238E27FC236}">
                <a16:creationId xmlns:a16="http://schemas.microsoft.com/office/drawing/2014/main" id="{1E1D0EF6-EDD5-7744-4090-02FD3D1637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Problemi di prendere delle scelte politiche in tema di innovazione (</a:t>
            </a:r>
            <a:r>
              <a:rPr lang="it-IT" altLang="it-IT" i="1"/>
              <a:t>decision-making</a:t>
            </a:r>
            <a:r>
              <a:rPr lang="it-IT" altLang="it-IT"/>
              <a:t>)</a:t>
            </a:r>
          </a:p>
          <a:p>
            <a:r>
              <a:rPr lang="it-IT" altLang="it-IT"/>
              <a:t>Problemi di governance: come governare un certo settore tecnologico?</a:t>
            </a:r>
          </a:p>
          <a:p>
            <a:pPr lvl="1"/>
            <a:r>
              <a:rPr lang="it-IT" altLang="it-IT"/>
              <a:t>Scelte di regolazione</a:t>
            </a:r>
          </a:p>
          <a:p>
            <a:pPr lvl="1"/>
            <a:r>
              <a:rPr lang="it-IT" altLang="it-IT"/>
              <a:t>Scelte di politica della scienza (promuovere la ricerca in un certo campo, l’interdisciplinarietà, l’indagine etica, STS etc.)</a:t>
            </a:r>
          </a:p>
          <a:p>
            <a:pPr lvl="1"/>
            <a:r>
              <a:rPr lang="it-IT" altLang="it-IT"/>
              <a:t>Scelte delle autority </a:t>
            </a:r>
          </a:p>
        </p:txBody>
      </p:sp>
      <p:pic>
        <p:nvPicPr>
          <p:cNvPr id="62467" name="Immagine 2">
            <a:extLst>
              <a:ext uri="{FF2B5EF4-FFF2-40B4-BE49-F238E27FC236}">
                <a16:creationId xmlns:a16="http://schemas.microsoft.com/office/drawing/2014/main" id="{8389A80F-DBAF-67EF-22E7-2B6238360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4995863"/>
            <a:ext cx="3279775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arrotondato 3">
            <a:extLst>
              <a:ext uri="{FF2B5EF4-FFF2-40B4-BE49-F238E27FC236}">
                <a16:creationId xmlns:a16="http://schemas.microsoft.com/office/drawing/2014/main" id="{1E6DA901-13DE-521D-8D08-E94EE8EA2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9325" y="1916113"/>
            <a:ext cx="5256213" cy="5762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investire in un certo settore</a:t>
            </a:r>
          </a:p>
        </p:txBody>
      </p:sp>
      <p:sp>
        <p:nvSpPr>
          <p:cNvPr id="6" name="Rettangolo arrotondato 3">
            <a:extLst>
              <a:ext uri="{FF2B5EF4-FFF2-40B4-BE49-F238E27FC236}">
                <a16:creationId xmlns:a16="http://schemas.microsoft.com/office/drawing/2014/main" id="{55988E6D-7C11-D8E8-8BFE-F09ACDA2D2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3" y="2505075"/>
            <a:ext cx="2663825" cy="5762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governance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olo 1">
            <a:extLst>
              <a:ext uri="{FF2B5EF4-FFF2-40B4-BE49-F238E27FC236}">
                <a16:creationId xmlns:a16="http://schemas.microsoft.com/office/drawing/2014/main" id="{21D82672-DDE3-E9FF-F940-D44F8B3F79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Decision making v governance</a:t>
            </a:r>
          </a:p>
        </p:txBody>
      </p:sp>
      <p:sp>
        <p:nvSpPr>
          <p:cNvPr id="63490" name="Segnaposto contenuto 2">
            <a:extLst>
              <a:ext uri="{FF2B5EF4-FFF2-40B4-BE49-F238E27FC236}">
                <a16:creationId xmlns:a16="http://schemas.microsoft.com/office/drawing/2014/main" id="{6438260B-8EDC-7B82-84EC-319671E335F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 i="1"/>
              <a:t>Decision making </a:t>
            </a:r>
            <a:r>
              <a:rPr lang="it-IT" altLang="it-IT"/>
              <a:t>: prendere decisioni a livello politico sulle questioni poste dalla scienza e dalla tecnologia</a:t>
            </a:r>
          </a:p>
          <a:p>
            <a:r>
              <a:rPr lang="it-IT" altLang="it-IT"/>
              <a:t>Governance : governo organico delle questioni poste dalla scienza e dalla tecnologia su cui si dovranno prendere decisioni di policy o fare scelte regolative</a:t>
            </a:r>
          </a:p>
          <a:p>
            <a:endParaRPr lang="it-IT" altLang="it-IT"/>
          </a:p>
        </p:txBody>
      </p:sp>
      <p:pic>
        <p:nvPicPr>
          <p:cNvPr id="63491" name="Immagine 2">
            <a:extLst>
              <a:ext uri="{FF2B5EF4-FFF2-40B4-BE49-F238E27FC236}">
                <a16:creationId xmlns:a16="http://schemas.microsoft.com/office/drawing/2014/main" id="{157E8B11-8F43-F706-AB60-CA725BE67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071938"/>
            <a:ext cx="373062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arrotondato 6">
            <a:extLst>
              <a:ext uri="{FF2B5EF4-FFF2-40B4-BE49-F238E27FC236}">
                <a16:creationId xmlns:a16="http://schemas.microsoft.com/office/drawing/2014/main" id="{C04A3E77-1F18-F357-9E79-A45095A30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4713" y="4445000"/>
            <a:ext cx="7559675" cy="11207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chemeClr val="bg1"/>
                </a:solidFill>
              </a:rPr>
              <a:t>regolazione e scelte politiche sono solo un tassello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olo 1">
            <a:extLst>
              <a:ext uri="{FF2B5EF4-FFF2-40B4-BE49-F238E27FC236}">
                <a16:creationId xmlns:a16="http://schemas.microsoft.com/office/drawing/2014/main" id="{800D3FE3-F134-5323-E37E-FA67C6377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Rapporto governance regolazione</a:t>
            </a:r>
          </a:p>
        </p:txBody>
      </p:sp>
      <p:sp>
        <p:nvSpPr>
          <p:cNvPr id="64514" name="Segnaposto contenuto 2">
            <a:extLst>
              <a:ext uri="{FF2B5EF4-FFF2-40B4-BE49-F238E27FC236}">
                <a16:creationId xmlns:a16="http://schemas.microsoft.com/office/drawing/2014/main" id="{A229015E-5F49-BF09-DAF9-2300FE0F66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338263"/>
            <a:ext cx="11953875" cy="3560762"/>
          </a:xfrm>
        </p:spPr>
        <p:txBody>
          <a:bodyPr/>
          <a:lstStyle/>
          <a:p>
            <a:r>
              <a:rPr lang="it-IT" altLang="it-IT"/>
              <a:t>La governance è il quadro generale che governa un certo settore</a:t>
            </a:r>
          </a:p>
          <a:p>
            <a:r>
              <a:rPr lang="it-IT" altLang="it-IT"/>
              <a:t>La regolazione è il tassello che contribuisce al governo di quel settore</a:t>
            </a:r>
          </a:p>
          <a:p>
            <a:r>
              <a:rPr lang="it-IT" altLang="it-IT"/>
              <a:t>Regolazione tradizionale (hard law)</a:t>
            </a:r>
          </a:p>
          <a:p>
            <a:r>
              <a:rPr lang="it-IT" altLang="it-IT"/>
              <a:t>Forme atipiche (soft law)</a:t>
            </a:r>
          </a:p>
          <a:p>
            <a:r>
              <a:rPr lang="it-IT" altLang="it-IT"/>
              <a:t>Strumenti con valenza solo etica </a:t>
            </a:r>
          </a:p>
          <a:p>
            <a:endParaRPr lang="it-IT" altLang="it-IT"/>
          </a:p>
          <a:p>
            <a:r>
              <a:rPr lang="it-IT" altLang="it-IT"/>
              <a:t>Strumenti di carattere scientifico</a:t>
            </a:r>
          </a:p>
          <a:p>
            <a:endParaRPr lang="it-IT" altLang="it-IT"/>
          </a:p>
          <a:p>
            <a:endParaRPr lang="it-IT" altLang="it-IT"/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9D248655-5565-AA64-FCDE-97EDB7068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463" y="1898650"/>
            <a:ext cx="3132137" cy="68738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nanotecnologie</a:t>
            </a:r>
          </a:p>
        </p:txBody>
      </p:sp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7E4EA661-ECB5-6137-D83B-A1A837CA16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1750" y="1912938"/>
            <a:ext cx="3132138" cy="68738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biotecnologie</a:t>
            </a:r>
          </a:p>
        </p:txBody>
      </p:sp>
      <p:sp>
        <p:nvSpPr>
          <p:cNvPr id="6" name="Rettangolo arrotondato 5">
            <a:extLst>
              <a:ext uri="{FF2B5EF4-FFF2-40B4-BE49-F238E27FC236}">
                <a16:creationId xmlns:a16="http://schemas.microsoft.com/office/drawing/2014/main" id="{BAD3164F-E9BD-C92D-2702-9F66D023C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9613" y="1912938"/>
            <a:ext cx="3808412" cy="68738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tecnologie digitali</a:t>
            </a:r>
          </a:p>
        </p:txBody>
      </p:sp>
      <p:pic>
        <p:nvPicPr>
          <p:cNvPr id="64518" name="Immagine 2">
            <a:extLst>
              <a:ext uri="{FF2B5EF4-FFF2-40B4-BE49-F238E27FC236}">
                <a16:creationId xmlns:a16="http://schemas.microsoft.com/office/drawing/2014/main" id="{DCC1BD04-32AE-878B-CBF5-7A3E08DA8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3048000"/>
            <a:ext cx="3810000" cy="380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58D6ECF3-561F-C3B3-421F-9B1DB179B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238" y="4005263"/>
            <a:ext cx="2286000" cy="68738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Linee guida</a:t>
            </a:r>
          </a:p>
        </p:txBody>
      </p:sp>
      <p:sp>
        <p:nvSpPr>
          <p:cNvPr id="17" name="Rettangolo arrotondato 16">
            <a:extLst>
              <a:ext uri="{FF2B5EF4-FFF2-40B4-BE49-F238E27FC236}">
                <a16:creationId xmlns:a16="http://schemas.microsoft.com/office/drawing/2014/main" id="{9F15E8DA-CD1B-9600-68DC-C0826C17B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425" y="5189538"/>
            <a:ext cx="2286000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Codici etici</a:t>
            </a:r>
          </a:p>
        </p:txBody>
      </p:sp>
      <p:sp>
        <p:nvSpPr>
          <p:cNvPr id="18" name="Rettangolo arrotondato 17">
            <a:extLst>
              <a:ext uri="{FF2B5EF4-FFF2-40B4-BE49-F238E27FC236}">
                <a16:creationId xmlns:a16="http://schemas.microsoft.com/office/drawing/2014/main" id="{3F6040FB-2829-B2B8-8F48-E7F817E96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0" y="5191125"/>
            <a:ext cx="3502025" cy="69056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Raccomandazioni</a:t>
            </a:r>
          </a:p>
        </p:txBody>
      </p:sp>
      <p:sp>
        <p:nvSpPr>
          <p:cNvPr id="20" name="Rettangolo arrotondato 14">
            <a:extLst>
              <a:ext uri="{FF2B5EF4-FFF2-40B4-BE49-F238E27FC236}">
                <a16:creationId xmlns:a16="http://schemas.microsoft.com/office/drawing/2014/main" id="{4E552E20-A357-3240-E5A8-4641422C3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7038" y="5187950"/>
            <a:ext cx="5176837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forme di certificazione etica </a:t>
            </a:r>
          </a:p>
        </p:txBody>
      </p:sp>
      <p:sp>
        <p:nvSpPr>
          <p:cNvPr id="22" name="Rettangolo arrotondato 6">
            <a:extLst>
              <a:ext uri="{FF2B5EF4-FFF2-40B4-BE49-F238E27FC236}">
                <a16:creationId xmlns:a16="http://schemas.microsoft.com/office/drawing/2014/main" id="{D9321304-67AB-DE4C-071C-467273D45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63" y="6122988"/>
            <a:ext cx="1800225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report</a:t>
            </a:r>
          </a:p>
        </p:txBody>
      </p:sp>
      <p:sp>
        <p:nvSpPr>
          <p:cNvPr id="23" name="Rettangolo arrotondato 7">
            <a:extLst>
              <a:ext uri="{FF2B5EF4-FFF2-40B4-BE49-F238E27FC236}">
                <a16:creationId xmlns:a16="http://schemas.microsoft.com/office/drawing/2014/main" id="{8E864EF4-6748-F613-8E40-33A2A5ECB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75" y="6110288"/>
            <a:ext cx="2287588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public fora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6" grpId="0" animBg="1"/>
      <p:bldP spid="17" grpId="0" animBg="1"/>
      <p:bldP spid="18" grpId="0" animBg="1"/>
      <p:bldP spid="20" grpId="0" animBg="1"/>
      <p:bldP spid="22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olo 1">
            <a:extLst>
              <a:ext uri="{FF2B5EF4-FFF2-40B4-BE49-F238E27FC236}">
                <a16:creationId xmlns:a16="http://schemas.microsoft.com/office/drawing/2014/main" id="{5B397B22-1454-8B2A-7D9F-E15F7A7F6B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Governance</a:t>
            </a:r>
          </a:p>
        </p:txBody>
      </p:sp>
      <p:sp>
        <p:nvSpPr>
          <p:cNvPr id="65538" name="Segnaposto contenuto 2">
            <a:extLst>
              <a:ext uri="{FF2B5EF4-FFF2-40B4-BE49-F238E27FC236}">
                <a16:creationId xmlns:a16="http://schemas.microsoft.com/office/drawing/2014/main" id="{41B2FF9F-0608-3967-20C5-0C4A28E4C2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Insieme di strutture e processi a carattere reticolare in grado di orientare la soluzione di determinati fenomeni complessi (finanza, occupazione, ambiente, tecnologia)</a:t>
            </a:r>
          </a:p>
        </p:txBody>
      </p:sp>
      <p:pic>
        <p:nvPicPr>
          <p:cNvPr id="65539" name="Immagine 2">
            <a:extLst>
              <a:ext uri="{FF2B5EF4-FFF2-40B4-BE49-F238E27FC236}">
                <a16:creationId xmlns:a16="http://schemas.microsoft.com/office/drawing/2014/main" id="{AE9E61FD-69F9-9485-3C3F-37AD1D008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3124200"/>
            <a:ext cx="647382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olo 1">
            <a:extLst>
              <a:ext uri="{FF2B5EF4-FFF2-40B4-BE49-F238E27FC236}">
                <a16:creationId xmlns:a16="http://schemas.microsoft.com/office/drawing/2014/main" id="{E1885CA2-7CC1-EEB7-442E-5EB89039FB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Carattere multisoggettivo</a:t>
            </a:r>
          </a:p>
        </p:txBody>
      </p:sp>
      <p:sp>
        <p:nvSpPr>
          <p:cNvPr id="66562" name="Segnaposto contenuto 2">
            <a:extLst>
              <a:ext uri="{FF2B5EF4-FFF2-40B4-BE49-F238E27FC236}">
                <a16:creationId xmlns:a16="http://schemas.microsoft.com/office/drawing/2014/main" id="{2E795AA2-FE28-5FD3-37BB-41C12A933F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La governance è il frutto non del solo regolatore</a:t>
            </a:r>
          </a:p>
          <a:p>
            <a:r>
              <a:rPr lang="it-IT" altLang="it-IT"/>
              <a:t>Il regolatore nazionale non è più determinante</a:t>
            </a:r>
          </a:p>
          <a:p>
            <a:r>
              <a:rPr lang="it-IT" altLang="it-IT"/>
              <a:t>Google, Amazon, Facebook, Uber sono attori internazionali </a:t>
            </a:r>
          </a:p>
          <a:p>
            <a:pPr lvl="1"/>
            <a:r>
              <a:rPr lang="it-IT" altLang="it-IT"/>
              <a:t>in grado di sfuggire alla regolazione di un singolo paese (fisco)</a:t>
            </a:r>
          </a:p>
          <a:p>
            <a:pPr lvl="1"/>
            <a:r>
              <a:rPr lang="it-IT" altLang="it-IT"/>
              <a:t>in grado di influenzare la regolazione dei singoli paesi (lobbying)</a:t>
            </a:r>
          </a:p>
          <a:p>
            <a:pPr lvl="1"/>
            <a:r>
              <a:rPr lang="it-IT" altLang="it-IT"/>
              <a:t>in grado di influire sui risultati del governo di un certo settore</a:t>
            </a:r>
          </a:p>
        </p:txBody>
      </p:sp>
      <p:pic>
        <p:nvPicPr>
          <p:cNvPr id="66563" name="Immagine 2">
            <a:extLst>
              <a:ext uri="{FF2B5EF4-FFF2-40B4-BE49-F238E27FC236}">
                <a16:creationId xmlns:a16="http://schemas.microsoft.com/office/drawing/2014/main" id="{9D96B923-212E-C198-10DB-3C74AB2A7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050" y="4652963"/>
            <a:ext cx="4002088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tangolo arrotondato 7">
            <a:extLst>
              <a:ext uri="{FF2B5EF4-FFF2-40B4-BE49-F238E27FC236}">
                <a16:creationId xmlns:a16="http://schemas.microsoft.com/office/drawing/2014/main" id="{92F22949-AEE8-03CD-978C-F51376F8C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6413" y="4849813"/>
            <a:ext cx="5868987" cy="181451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chemeClr val="bg1"/>
                </a:solidFill>
              </a:rPr>
              <a:t>È necessario uno strumento in grado di coinvolgere una pluralità di soggetti 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4C48C537-4D0D-E2CF-32DA-26BB61E29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0" y="4973638"/>
            <a:ext cx="5673725" cy="15875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it-IT" sz="360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3600">
                <a:solidFill>
                  <a:schemeClr val="bg1"/>
                </a:solidFill>
              </a:rPr>
              <a:t>governance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olo 1">
            <a:extLst>
              <a:ext uri="{FF2B5EF4-FFF2-40B4-BE49-F238E27FC236}">
                <a16:creationId xmlns:a16="http://schemas.microsoft.com/office/drawing/2014/main" id="{B604B392-1394-EE08-6018-DC47E2146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Fine della governance</a:t>
            </a:r>
          </a:p>
        </p:txBody>
      </p:sp>
      <p:sp>
        <p:nvSpPr>
          <p:cNvPr id="67586" name="Segnaposto contenuto 2">
            <a:extLst>
              <a:ext uri="{FF2B5EF4-FFF2-40B4-BE49-F238E27FC236}">
                <a16:creationId xmlns:a16="http://schemas.microsoft.com/office/drawing/2014/main" id="{23FC1AD1-C4E4-7B42-6B15-694DFDFC4C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/>
              <a:t>Orientare una pluralità di soggetti (Stati, industria, imprese, laboratori, società civile etc.) e di azioni (finanziamento, ricerca e innovazione) verso risultati predeterminati e auspicati</a:t>
            </a:r>
          </a:p>
        </p:txBody>
      </p:sp>
      <p:pic>
        <p:nvPicPr>
          <p:cNvPr id="67587" name="Immagine 2">
            <a:extLst>
              <a:ext uri="{FF2B5EF4-FFF2-40B4-BE49-F238E27FC236}">
                <a16:creationId xmlns:a16="http://schemas.microsoft.com/office/drawing/2014/main" id="{A464C448-5BBF-D3AD-AC4A-1B97E0118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333750"/>
            <a:ext cx="558165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9A812B77-661C-03C6-AD2B-54C589BAE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7450" y="3221038"/>
            <a:ext cx="4610100" cy="8128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Benessere economico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859EE597-CE41-8FAC-A866-4BF7BD137E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7450" y="4173538"/>
            <a:ext cx="4610100" cy="10636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Progresso tecnoscientifico</a:t>
            </a:r>
          </a:p>
        </p:txBody>
      </p:sp>
      <p:sp>
        <p:nvSpPr>
          <p:cNvPr id="11" name="Rettangolo arrotondato 10">
            <a:extLst>
              <a:ext uri="{FF2B5EF4-FFF2-40B4-BE49-F238E27FC236}">
                <a16:creationId xmlns:a16="http://schemas.microsoft.com/office/drawing/2014/main" id="{9EDECC3A-FC5A-C2F4-E475-33D368A84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5492750"/>
            <a:ext cx="4610100" cy="9366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Sostenibilità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egnaposto contenuto 2">
            <a:extLst>
              <a:ext uri="{FF2B5EF4-FFF2-40B4-BE49-F238E27FC236}">
                <a16:creationId xmlns:a16="http://schemas.microsoft.com/office/drawing/2014/main" id="{3CDF3EEA-B20E-4C56-0988-1B02FFBCEA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3700" y="1441450"/>
            <a:ext cx="10972800" cy="3560763"/>
          </a:xfrm>
        </p:spPr>
        <p:txBody>
          <a:bodyPr/>
          <a:lstStyle/>
          <a:p>
            <a:r>
              <a:rPr lang="it-IT" altLang="it-IT"/>
              <a:t>Azioni dirette a realizzare gli obiettivi della governance</a:t>
            </a:r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9C0A8A2D-9D6C-3B38-59A8-AD25CCF9D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2060575"/>
            <a:ext cx="4968875" cy="8128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chemeClr val="bg1"/>
                </a:solidFill>
              </a:rPr>
              <a:t>anticipazione dei rischi</a:t>
            </a:r>
          </a:p>
        </p:txBody>
      </p:sp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DF9100DE-D0E0-9808-1B1E-EAE5578C4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3049588"/>
            <a:ext cx="4752975" cy="10636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chemeClr val="bg1"/>
                </a:solidFill>
              </a:rPr>
              <a:t>responsabilizzazione dei soggetti coinvolti</a:t>
            </a: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81596173-CAC9-C040-8D38-17DE75285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0"/>
            <a:ext cx="61928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it-IT" altLang="it-IT" kern="0" dirty="0">
                <a:solidFill>
                  <a:schemeClr val="bg1"/>
                </a:solidFill>
              </a:rPr>
              <a:t>Azioni al centro della governance</a:t>
            </a:r>
          </a:p>
        </p:txBody>
      </p:sp>
      <p:pic>
        <p:nvPicPr>
          <p:cNvPr id="68613" name="Immagine 2">
            <a:extLst>
              <a:ext uri="{FF2B5EF4-FFF2-40B4-BE49-F238E27FC236}">
                <a16:creationId xmlns:a16="http://schemas.microsoft.com/office/drawing/2014/main" id="{C568F3A8-3ADE-0C6C-9431-67DE22F57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4291013"/>
            <a:ext cx="1016000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915708EC-0159-FF67-676B-3CB99A5A1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4291013"/>
            <a:ext cx="4752975" cy="123983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chemeClr val="bg1"/>
                </a:solidFill>
              </a:rPr>
              <a:t>individuazione di principi etici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egnaposto contenuto 2">
            <a:extLst>
              <a:ext uri="{FF2B5EF4-FFF2-40B4-BE49-F238E27FC236}">
                <a16:creationId xmlns:a16="http://schemas.microsoft.com/office/drawing/2014/main" id="{E8CB9060-FFE7-B9B0-F7BA-FDEC75D73E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3700" y="1441450"/>
            <a:ext cx="10972800" cy="3560763"/>
          </a:xfrm>
        </p:spPr>
        <p:txBody>
          <a:bodyPr/>
          <a:lstStyle/>
          <a:p>
            <a:r>
              <a:rPr lang="it-IT" altLang="it-IT"/>
              <a:t>Funzionali alla realizzare gli obiettivi della governance</a:t>
            </a: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81596173-CAC9-C040-8D38-17DE75285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0725" y="36513"/>
            <a:ext cx="61928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it-IT" altLang="it-IT" sz="3600" kern="0" dirty="0">
                <a:solidFill>
                  <a:schemeClr val="bg1"/>
                </a:solidFill>
              </a:rPr>
              <a:t>Mezzi della governance</a:t>
            </a:r>
          </a:p>
        </p:txBody>
      </p:sp>
      <p:pic>
        <p:nvPicPr>
          <p:cNvPr id="69635" name="Immagine 2">
            <a:extLst>
              <a:ext uri="{FF2B5EF4-FFF2-40B4-BE49-F238E27FC236}">
                <a16:creationId xmlns:a16="http://schemas.microsoft.com/office/drawing/2014/main" id="{CCD8B7B8-A87F-4728-F796-AF954B1A7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2463800"/>
            <a:ext cx="57150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tangolo arrotondato 11">
            <a:extLst>
              <a:ext uri="{FF2B5EF4-FFF2-40B4-BE49-F238E27FC236}">
                <a16:creationId xmlns:a16="http://schemas.microsoft.com/office/drawing/2014/main" id="{08B041CA-38CC-8FEF-67B6-79750945E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7900" y="2273300"/>
            <a:ext cx="4610100" cy="8128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Strumenti di hard law</a:t>
            </a:r>
          </a:p>
        </p:txBody>
      </p:sp>
      <p:sp>
        <p:nvSpPr>
          <p:cNvPr id="13" name="Rettangolo arrotondato 12">
            <a:extLst>
              <a:ext uri="{FF2B5EF4-FFF2-40B4-BE49-F238E27FC236}">
                <a16:creationId xmlns:a16="http://schemas.microsoft.com/office/drawing/2014/main" id="{7F49EC10-2FD4-1D84-7CCE-C4173EDC3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663" y="3676650"/>
            <a:ext cx="4610100" cy="10636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Strumenti di soft law</a:t>
            </a:r>
          </a:p>
        </p:txBody>
      </p:sp>
      <p:sp>
        <p:nvSpPr>
          <p:cNvPr id="14" name="Rettangolo arrotondato 13">
            <a:extLst>
              <a:ext uri="{FF2B5EF4-FFF2-40B4-BE49-F238E27FC236}">
                <a16:creationId xmlns:a16="http://schemas.microsoft.com/office/drawing/2014/main" id="{26752B44-BADA-A595-209D-C2D394A1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9013" y="5178425"/>
            <a:ext cx="4610100" cy="143192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Strumenti non giuridici (etici, expertise scientifiche etc.)</a:t>
            </a:r>
          </a:p>
        </p:txBody>
      </p:sp>
      <p:sp>
        <p:nvSpPr>
          <p:cNvPr id="15" name="Rettangolo arrotondato 14">
            <a:extLst>
              <a:ext uri="{FF2B5EF4-FFF2-40B4-BE49-F238E27FC236}">
                <a16:creationId xmlns:a16="http://schemas.microsoft.com/office/drawing/2014/main" id="{2EA65A02-1F0D-AE1C-40A6-9D6A9C34B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1413" y="2070100"/>
            <a:ext cx="4610100" cy="143192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Regolazione tradizionale (leggi, direttive, regolamenti Ue etc.)</a:t>
            </a:r>
          </a:p>
        </p:txBody>
      </p:sp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8B945FFC-B3A6-A7D6-E0EB-3F3AA074C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3950" y="3773488"/>
            <a:ext cx="4610100" cy="143192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Linee guida, codici etici,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certificazioni etiche d’impresa</a:t>
            </a:r>
          </a:p>
        </p:txBody>
      </p:sp>
      <p:sp>
        <p:nvSpPr>
          <p:cNvPr id="17" name="Rettangolo arrotondato 16">
            <a:extLst>
              <a:ext uri="{FF2B5EF4-FFF2-40B4-BE49-F238E27FC236}">
                <a16:creationId xmlns:a16="http://schemas.microsoft.com/office/drawing/2014/main" id="{98E8DCCD-17DF-E4E3-6107-2FDB77B60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3" y="5680075"/>
            <a:ext cx="2665412" cy="117792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Opinio, Report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olo 1">
            <a:extLst>
              <a:ext uri="{FF2B5EF4-FFF2-40B4-BE49-F238E27FC236}">
                <a16:creationId xmlns:a16="http://schemas.microsoft.com/office/drawing/2014/main" id="{B7403227-4861-4231-48C0-BF0A14B5BF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0"/>
            <a:ext cx="619283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Due approcci alla governance</a:t>
            </a:r>
          </a:p>
        </p:txBody>
      </p:sp>
      <p:sp>
        <p:nvSpPr>
          <p:cNvPr id="70658" name="Segnaposto contenuto 2">
            <a:extLst>
              <a:ext uri="{FF2B5EF4-FFF2-40B4-BE49-F238E27FC236}">
                <a16:creationId xmlns:a16="http://schemas.microsoft.com/office/drawing/2014/main" id="{FC65E3A1-AA13-ACE7-2DD2-BB448CAA0D8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12875"/>
            <a:ext cx="11953875" cy="3560763"/>
          </a:xfrm>
        </p:spPr>
        <p:txBody>
          <a:bodyPr/>
          <a:lstStyle/>
          <a:p>
            <a:r>
              <a:rPr lang="it-IT" altLang="it-IT" b="1"/>
              <a:t>Teorie della governance </a:t>
            </a:r>
            <a:r>
              <a:rPr lang="it-IT" altLang="it-IT"/>
              <a:t>: analisi dei modelli di governance che possono aversi in un certo settore</a:t>
            </a:r>
          </a:p>
          <a:p>
            <a:pPr lvl="1"/>
            <a:r>
              <a:rPr lang="it-IT" altLang="it-IT"/>
              <a:t>che tipo di governance dovrebbe essere attuata in certo settore </a:t>
            </a:r>
          </a:p>
          <a:p>
            <a:r>
              <a:rPr lang="it-IT" altLang="it-IT" b="1"/>
              <a:t>Analisi dei quadri di governance </a:t>
            </a:r>
            <a:r>
              <a:rPr lang="it-IT" altLang="it-IT"/>
              <a:t>: analisi delle strutture e processi di governance realizzati in un certo campo </a:t>
            </a:r>
          </a:p>
          <a:p>
            <a:pPr lvl="1"/>
            <a:r>
              <a:rPr lang="it-IT" altLang="it-IT"/>
              <a:t>che tipo di governance è effettivamente attuato in un certo settore</a:t>
            </a:r>
          </a:p>
        </p:txBody>
      </p:sp>
      <p:pic>
        <p:nvPicPr>
          <p:cNvPr id="70659" name="Immagine 2">
            <a:extLst>
              <a:ext uri="{FF2B5EF4-FFF2-40B4-BE49-F238E27FC236}">
                <a16:creationId xmlns:a16="http://schemas.microsoft.com/office/drawing/2014/main" id="{26D4E2E2-9C40-A70E-A5E7-AE3C5513D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4514850"/>
            <a:ext cx="3827462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olo 1">
            <a:extLst>
              <a:ext uri="{FF2B5EF4-FFF2-40B4-BE49-F238E27FC236}">
                <a16:creationId xmlns:a16="http://schemas.microsoft.com/office/drawing/2014/main" id="{2E8674A8-4CC0-FFB4-924E-A9518D6FE1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624638" cy="1143000"/>
          </a:xfrm>
        </p:spPr>
        <p:txBody>
          <a:bodyPr/>
          <a:lstStyle/>
          <a:p>
            <a:r>
              <a:rPr lang="it-IT" altLang="it-IT" sz="4000" b="1">
                <a:solidFill>
                  <a:schemeClr val="bg1"/>
                </a:solidFill>
              </a:rPr>
              <a:t>Teorie della governance</a:t>
            </a:r>
          </a:p>
        </p:txBody>
      </p:sp>
      <p:sp>
        <p:nvSpPr>
          <p:cNvPr id="71682" name="Segnaposto contenuto 2">
            <a:extLst>
              <a:ext uri="{FF2B5EF4-FFF2-40B4-BE49-F238E27FC236}">
                <a16:creationId xmlns:a16="http://schemas.microsoft.com/office/drawing/2014/main" id="{4776C091-E1EF-DC36-CC82-FC14AFD51F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1953875" cy="3560762"/>
          </a:xfrm>
        </p:spPr>
        <p:txBody>
          <a:bodyPr/>
          <a:lstStyle/>
          <a:p>
            <a:r>
              <a:rPr lang="it-IT" altLang="it-IT"/>
              <a:t>Creano una modellizzazione delle diverse tipologie di governance che possono realizzarsi nel campo della governance</a:t>
            </a:r>
          </a:p>
          <a:p>
            <a:pPr lvl="1"/>
            <a:r>
              <a:rPr lang="it-IT" altLang="it-IT"/>
              <a:t>Individua le caratteristiche, finalità, differenze</a:t>
            </a:r>
          </a:p>
          <a:p>
            <a:pPr lvl="1"/>
            <a:r>
              <a:rPr lang="it-IT" altLang="it-IT"/>
              <a:t>Elabora modelli (in funzione descrittiva)</a:t>
            </a:r>
          </a:p>
          <a:p>
            <a:pPr lvl="1"/>
            <a:r>
              <a:rPr lang="it-IT" altLang="it-IT"/>
              <a:t>Propone  modelli (in funzione prescrittiva)</a:t>
            </a:r>
          </a:p>
          <a:p>
            <a:pPr lvl="1"/>
            <a:endParaRPr lang="it-IT" altLang="it-IT"/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64B446E7-4B9A-426B-9C71-35C35AC514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3" y="2811463"/>
            <a:ext cx="1319212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pro</a:t>
            </a:r>
          </a:p>
        </p:txBody>
      </p:sp>
      <p:sp>
        <p:nvSpPr>
          <p:cNvPr id="5" name="Rettangolo arrotondato 4">
            <a:extLst>
              <a:ext uri="{FF2B5EF4-FFF2-40B4-BE49-F238E27FC236}">
                <a16:creationId xmlns:a16="http://schemas.microsoft.com/office/drawing/2014/main" id="{0E72B697-38D5-0BCC-09EB-338E8E6AB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8700" y="2811463"/>
            <a:ext cx="1608138" cy="688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</a:rPr>
              <a:t>contro</a:t>
            </a:r>
          </a:p>
        </p:txBody>
      </p:sp>
      <p:pic>
        <p:nvPicPr>
          <p:cNvPr id="71685" name="Immagine 2">
            <a:extLst>
              <a:ext uri="{FF2B5EF4-FFF2-40B4-BE49-F238E27FC236}">
                <a16:creationId xmlns:a16="http://schemas.microsoft.com/office/drawing/2014/main" id="{AFA173B9-2D19-F712-E640-56846261A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484688"/>
            <a:ext cx="3175000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olo 1">
            <a:extLst>
              <a:ext uri="{FF2B5EF4-FFF2-40B4-BE49-F238E27FC236}">
                <a16:creationId xmlns:a16="http://schemas.microsoft.com/office/drawing/2014/main" id="{36EBFECD-EB9D-B818-3172-73A3721D4B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6624638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Analisi dei sistemi di governance</a:t>
            </a:r>
          </a:p>
        </p:txBody>
      </p:sp>
      <p:sp>
        <p:nvSpPr>
          <p:cNvPr id="72706" name="Segnaposto contenuto 2">
            <a:extLst>
              <a:ext uri="{FF2B5EF4-FFF2-40B4-BE49-F238E27FC236}">
                <a16:creationId xmlns:a16="http://schemas.microsoft.com/office/drawing/2014/main" id="{43F2B90C-DCA4-7F53-C2BE-58231638A2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1953875" cy="3560762"/>
          </a:xfrm>
        </p:spPr>
        <p:txBody>
          <a:bodyPr/>
          <a:lstStyle/>
          <a:p>
            <a:r>
              <a:rPr lang="it-IT" altLang="it-IT"/>
              <a:t>Studia concreti sistemi di governance realizzati in determinati settori per </a:t>
            </a:r>
          </a:p>
          <a:p>
            <a:pPr lvl="1"/>
            <a:r>
              <a:rPr lang="it-IT" altLang="it-IT"/>
              <a:t>capirne il funzionamento </a:t>
            </a:r>
          </a:p>
          <a:p>
            <a:pPr lvl="1"/>
            <a:r>
              <a:rPr lang="it-IT" altLang="it-IT"/>
              <a:t>capire in che direzione sta andando un certo settore</a:t>
            </a:r>
          </a:p>
          <a:p>
            <a:pPr lvl="1"/>
            <a:r>
              <a:rPr lang="it-IT" altLang="it-IT"/>
              <a:t>individuarne limiti </a:t>
            </a:r>
          </a:p>
          <a:p>
            <a:pPr lvl="1"/>
            <a:r>
              <a:rPr lang="it-IT" altLang="it-IT"/>
              <a:t>proporre eventuali correttivi</a:t>
            </a:r>
          </a:p>
        </p:txBody>
      </p:sp>
      <p:pic>
        <p:nvPicPr>
          <p:cNvPr id="72707" name="Immagine 2">
            <a:extLst>
              <a:ext uri="{FF2B5EF4-FFF2-40B4-BE49-F238E27FC236}">
                <a16:creationId xmlns:a16="http://schemas.microsoft.com/office/drawing/2014/main" id="{3B664DC6-8CAF-BB65-0B1F-B1574496E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4419600"/>
            <a:ext cx="3251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3">
            <a:extLst>
              <a:ext uri="{FF2B5EF4-FFF2-40B4-BE49-F238E27FC236}">
                <a16:creationId xmlns:a16="http://schemas.microsoft.com/office/drawing/2014/main" id="{2CB97677-A30E-9CC7-1D3C-754970950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52" y="4419600"/>
            <a:ext cx="4248572" cy="242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olo 1">
            <a:extLst>
              <a:ext uri="{FF2B5EF4-FFF2-40B4-BE49-F238E27FC236}">
                <a16:creationId xmlns:a16="http://schemas.microsoft.com/office/drawing/2014/main" id="{40E6CC66-1E68-D1AA-C52A-45C232B1D5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088" y="34925"/>
            <a:ext cx="6135687" cy="1143000"/>
          </a:xfrm>
        </p:spPr>
        <p:txBody>
          <a:bodyPr/>
          <a:lstStyle/>
          <a:p>
            <a:r>
              <a:rPr lang="it-IT" altLang="it-IT" b="1">
                <a:solidFill>
                  <a:schemeClr val="bg1"/>
                </a:solidFill>
              </a:rPr>
              <a:t>Sintesi</a:t>
            </a:r>
          </a:p>
        </p:txBody>
      </p:sp>
      <p:sp>
        <p:nvSpPr>
          <p:cNvPr id="73730" name="Segnaposto contenuto 2">
            <a:extLst>
              <a:ext uri="{FF2B5EF4-FFF2-40B4-BE49-F238E27FC236}">
                <a16:creationId xmlns:a16="http://schemas.microsoft.com/office/drawing/2014/main" id="{8E672B10-B2C1-3CD8-54B7-6C5A375F79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1953875" cy="3560762"/>
          </a:xfrm>
        </p:spPr>
        <p:txBody>
          <a:bodyPr/>
          <a:lstStyle/>
          <a:p>
            <a:r>
              <a:rPr lang="it-IT" altLang="it-IT"/>
              <a:t>La regolazione non esaurisce il campo delle questioni poste dalle nuove tecnologie</a:t>
            </a:r>
          </a:p>
          <a:p>
            <a:r>
              <a:rPr lang="it-IT" altLang="it-IT"/>
              <a:t>Il mondo del digitale pone questioni etiche, giuridiche, sociologiche e di policy</a:t>
            </a:r>
          </a:p>
          <a:p>
            <a:r>
              <a:rPr lang="it-IT" altLang="it-IT"/>
              <a:t>La governance integra l’approccio giuridico perché unisce strumenti di diversa natura (regolazione, linee guida, report etc.) all’interno di un quadro unitario</a:t>
            </a:r>
          </a:p>
          <a:p>
            <a:r>
              <a:rPr lang="it-IT" altLang="it-IT"/>
              <a:t>Analisi dei quadri di governance</a:t>
            </a:r>
          </a:p>
          <a:p>
            <a:r>
              <a:rPr lang="it-IT" altLang="it-IT"/>
              <a:t>Teorie della governance</a:t>
            </a:r>
          </a:p>
          <a:p>
            <a:endParaRPr lang="it-IT" altLang="it-IT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igilloLogoLAST_WhiteOK">
            <a:extLst>
              <a:ext uri="{FF2B5EF4-FFF2-40B4-BE49-F238E27FC236}">
                <a16:creationId xmlns:a16="http://schemas.microsoft.com/office/drawing/2014/main" id="{C130839C-E0C6-F2BB-9B8B-2515DA11B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549275"/>
            <a:ext cx="45370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5" name="Immagine 3">
            <a:extLst>
              <a:ext uri="{FF2B5EF4-FFF2-40B4-BE49-F238E27FC236}">
                <a16:creationId xmlns:a16="http://schemas.microsoft.com/office/drawing/2014/main" id="{F192FC19-7112-2E75-1780-184AF59B0B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3068638"/>
            <a:ext cx="654685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BBBA0564-3170-7227-E717-356F80D31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875" y="4586288"/>
            <a:ext cx="12192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it-IT" altLang="it-IT">
              <a:solidFill>
                <a:schemeClr val="bg1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>
                <a:solidFill>
                  <a:schemeClr val="bg1"/>
                </a:solidFill>
              </a:rPr>
              <a:t>daniele.ruggiu@unipd.it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. Questioni etiche, giuridiche, sociologiche e di policy del mondo digitale Bis 2023" id="{BBA816BF-C14C-004A-9076-05957FAB4704}" vid="{E2E0CCD5-4486-BC43-8F56-59E74FFF3B35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. Questioni etiche, giuridiche, sociologiche e di policy del mondo digitale Bis 2023" id="{BBA816BF-C14C-004A-9076-05957FAB4704}" vid="{63070F92-9308-AC42-BED0-8FC34756B664}"/>
    </a:ext>
  </a:extLst>
</a:theme>
</file>

<file path=ppt/theme/theme3.xml><?xml version="1.0" encoding="utf-8"?>
<a:theme xmlns:a="http://schemas.openxmlformats.org/drawingml/2006/main" name="1_Personalizza struttur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. Questioni etiche, giuridiche, sociologiche e di policy del mondo digitale Bis 2023" id="{BBA816BF-C14C-004A-9076-05957FAB4704}" vid="{9DD0CF82-2917-0B41-B672-B22AFE8CC20E}"/>
    </a:ext>
  </a:extLst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10818</TotalTime>
  <Words>1393</Words>
  <Application>Microsoft Macintosh PowerPoint</Application>
  <PresentationFormat>Widescreen</PresentationFormat>
  <Paragraphs>217</Paragraphs>
  <Slides>33</Slides>
  <Notes>2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33</vt:i4>
      </vt:variant>
    </vt:vector>
  </HeadingPairs>
  <TitlesOfParts>
    <vt:vector size="41" baseType="lpstr">
      <vt:lpstr>MS PGothic</vt:lpstr>
      <vt:lpstr>Arial</vt:lpstr>
      <vt:lpstr>Calibri</vt:lpstr>
      <vt:lpstr>Calibri Light</vt:lpstr>
      <vt:lpstr>Wingdings</vt:lpstr>
      <vt:lpstr>Struttura predefinita</vt:lpstr>
      <vt:lpstr>Personalizza struttura</vt:lpstr>
      <vt:lpstr>1_Personalizza struttura</vt:lpstr>
      <vt:lpstr>Presentazione standard di PowerPoint</vt:lpstr>
      <vt:lpstr>Presentazione standard di PowerPoint</vt:lpstr>
      <vt:lpstr>Presentazione standard di PowerPoint</vt:lpstr>
      <vt:lpstr>Il viaggio</vt:lpstr>
      <vt:lpstr>Un sistema di norme coercitive</vt:lpstr>
      <vt:lpstr>Art. 2043 Codice civile</vt:lpstr>
      <vt:lpstr>Art. 114 Codice al consumo</vt:lpstr>
      <vt:lpstr>Art. 3 Codice al consumo</vt:lpstr>
      <vt:lpstr>Un arcipelago normativo</vt:lpstr>
      <vt:lpstr>Pluralità di soggetti regolatori</vt:lpstr>
      <vt:lpstr>Complessità del mondo digitale</vt:lpstr>
      <vt:lpstr>Rapporto impari</vt:lpstr>
      <vt:lpstr>Unione europea</vt:lpstr>
      <vt:lpstr>Questioni etiche, giuridiche, sociologiche e politiche</vt:lpstr>
      <vt:lpstr>Unione europea</vt:lpstr>
      <vt:lpstr>Il governo del mondo digitale</vt:lpstr>
      <vt:lpstr>Valutazione del progresso tecnoscientifico</vt:lpstr>
      <vt:lpstr>Livello etico</vt:lpstr>
      <vt:lpstr>Livello sociologico</vt:lpstr>
      <vt:lpstr>Livello giuridico</vt:lpstr>
      <vt:lpstr>Livello politico</vt:lpstr>
      <vt:lpstr>Decision making v governance</vt:lpstr>
      <vt:lpstr>Rapporto governance regolazione</vt:lpstr>
      <vt:lpstr>Governance</vt:lpstr>
      <vt:lpstr>Carattere multisoggettivo</vt:lpstr>
      <vt:lpstr>Fine della governance</vt:lpstr>
      <vt:lpstr>Presentazione standard di PowerPoint</vt:lpstr>
      <vt:lpstr>Presentazione standard di PowerPoint</vt:lpstr>
      <vt:lpstr>Due approcci alla governance</vt:lpstr>
      <vt:lpstr>Teorie della governance</vt:lpstr>
      <vt:lpstr>Analisi dei sistemi di governance</vt:lpstr>
      <vt:lpstr>Sintesi</vt:lpstr>
      <vt:lpstr>Presentazione standard di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Utente di Microsoft Office</dc:creator>
  <cp:lastModifiedBy>Microsoft Office User</cp:lastModifiedBy>
  <cp:revision>151</cp:revision>
  <dcterms:created xsi:type="dcterms:W3CDTF">2020-03-26T17:27:58Z</dcterms:created>
  <dcterms:modified xsi:type="dcterms:W3CDTF">2023-05-15T23:45:09Z</dcterms:modified>
</cp:coreProperties>
</file>