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mp4" ContentType="video/mp4"/>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2"/>
  </p:notesMasterIdLst>
  <p:sldIdLst>
    <p:sldId id="256" r:id="rId4"/>
    <p:sldId id="314" r:id="rId5"/>
    <p:sldId id="315" r:id="rId6"/>
    <p:sldId id="353" r:id="rId7"/>
    <p:sldId id="366" r:id="rId8"/>
    <p:sldId id="367" r:id="rId9"/>
    <p:sldId id="391" r:id="rId10"/>
    <p:sldId id="392" r:id="rId11"/>
    <p:sldId id="335" r:id="rId12"/>
    <p:sldId id="375" r:id="rId13"/>
    <p:sldId id="383" r:id="rId14"/>
    <p:sldId id="374" r:id="rId15"/>
    <p:sldId id="376" r:id="rId16"/>
    <p:sldId id="377" r:id="rId17"/>
    <p:sldId id="378" r:id="rId18"/>
    <p:sldId id="379" r:id="rId19"/>
    <p:sldId id="348" r:id="rId20"/>
    <p:sldId id="361" r:id="rId21"/>
    <p:sldId id="373" r:id="rId22"/>
    <p:sldId id="336" r:id="rId23"/>
    <p:sldId id="340" r:id="rId24"/>
    <p:sldId id="337" r:id="rId25"/>
    <p:sldId id="338" r:id="rId26"/>
    <p:sldId id="384" r:id="rId27"/>
    <p:sldId id="342" r:id="rId28"/>
    <p:sldId id="380" r:id="rId29"/>
    <p:sldId id="381" r:id="rId30"/>
    <p:sldId id="382" r:id="rId31"/>
    <p:sldId id="387" r:id="rId32"/>
    <p:sldId id="385" r:id="rId33"/>
    <p:sldId id="386" r:id="rId34"/>
    <p:sldId id="390" r:id="rId35"/>
    <p:sldId id="362" r:id="rId36"/>
    <p:sldId id="339" r:id="rId37"/>
    <p:sldId id="394" r:id="rId38"/>
    <p:sldId id="395" r:id="rId39"/>
    <p:sldId id="352" r:id="rId40"/>
    <p:sldId id="354" r:id="rId41"/>
    <p:sldId id="345" r:id="rId42"/>
    <p:sldId id="396" r:id="rId43"/>
    <p:sldId id="358" r:id="rId44"/>
    <p:sldId id="347" r:id="rId45"/>
    <p:sldId id="351" r:id="rId46"/>
    <p:sldId id="341" r:id="rId47"/>
    <p:sldId id="370" r:id="rId48"/>
    <p:sldId id="393" r:id="rId49"/>
    <p:sldId id="343" r:id="rId50"/>
    <p:sldId id="334" r:id="rId51"/>
  </p:sldIdLst>
  <p:sldSz cx="12192000" cy="6858000"/>
  <p:notesSz cx="6858000" cy="9144000"/>
  <p:defaultTextStyle>
    <a:defPPr>
      <a:defRPr lang="it-IT"/>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5263"/>
  </p:normalViewPr>
  <p:slideViewPr>
    <p:cSldViewPr>
      <p:cViewPr varScale="1">
        <p:scale>
          <a:sx n="92" d="100"/>
          <a:sy n="92" d="100"/>
        </p:scale>
        <p:origin x="808" y="36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DB844A7-F19B-3E4C-ADCA-9C3650630C6E}"/>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a:latin typeface="Arial" charset="0"/>
              </a:defRPr>
            </a:lvl1pPr>
          </a:lstStyle>
          <a:p>
            <a:pPr>
              <a:defRPr/>
            </a:pPr>
            <a:endParaRPr lang="it-IT"/>
          </a:p>
        </p:txBody>
      </p:sp>
      <p:sp>
        <p:nvSpPr>
          <p:cNvPr id="5123" name="Rectangle 3">
            <a:extLst>
              <a:ext uri="{FF2B5EF4-FFF2-40B4-BE49-F238E27FC236}">
                <a16:creationId xmlns:a16="http://schemas.microsoft.com/office/drawing/2014/main" id="{0A2A0BE6-E034-7A44-93A9-2BD588117A92}"/>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latin typeface="Arial" charset="0"/>
              </a:defRPr>
            </a:lvl1pPr>
          </a:lstStyle>
          <a:p>
            <a:pPr>
              <a:defRPr/>
            </a:pPr>
            <a:endParaRPr lang="it-IT"/>
          </a:p>
        </p:txBody>
      </p:sp>
      <p:sp>
        <p:nvSpPr>
          <p:cNvPr id="15364" name="Rectangle 4">
            <a:extLst>
              <a:ext uri="{FF2B5EF4-FFF2-40B4-BE49-F238E27FC236}">
                <a16:creationId xmlns:a16="http://schemas.microsoft.com/office/drawing/2014/main" id="{2014473A-17B4-544F-AA75-0F788867083A}"/>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374B3CE4-C8B3-DF41-8D89-483F1AEB8DAD}"/>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noProof="0"/>
              <a:t>Fare clic per modificare gli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5126" name="Rectangle 6">
            <a:extLst>
              <a:ext uri="{FF2B5EF4-FFF2-40B4-BE49-F238E27FC236}">
                <a16:creationId xmlns:a16="http://schemas.microsoft.com/office/drawing/2014/main" id="{350336F4-4EB3-4141-8684-FC86B4FE6956}"/>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a:latin typeface="Arial" charset="0"/>
              </a:defRPr>
            </a:lvl1pPr>
          </a:lstStyle>
          <a:p>
            <a:pPr>
              <a:defRPr/>
            </a:pPr>
            <a:endParaRPr lang="it-IT"/>
          </a:p>
        </p:txBody>
      </p:sp>
      <p:sp>
        <p:nvSpPr>
          <p:cNvPr id="5127" name="Rectangle 7">
            <a:extLst>
              <a:ext uri="{FF2B5EF4-FFF2-40B4-BE49-F238E27FC236}">
                <a16:creationId xmlns:a16="http://schemas.microsoft.com/office/drawing/2014/main" id="{51B06A79-36F6-7B45-9E5C-BD796A7CD94D}"/>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latin typeface="Arial" panose="020B0604020202020204" pitchFamily="34" charset="0"/>
              </a:defRPr>
            </a:lvl1pPr>
          </a:lstStyle>
          <a:p>
            <a:pPr>
              <a:defRPr/>
            </a:pPr>
            <a:fld id="{1B8ABC77-45A7-BD46-A9F0-296D97EEDF1D}" type="slidenum">
              <a:rPr lang="it-IT" altLang="it-IT"/>
              <a:pPr>
                <a:defRPr/>
              </a:pPr>
              <a:t>‹N›</a:t>
            </a:fld>
            <a:endParaRPr lang="it-IT" alt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FBA8E0BE-68AD-EF4F-843E-CF6497FEB1A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59668C0-AD2E-1E45-8741-BBF06E2A161E}" type="slidenum">
              <a:rPr lang="it-IT" altLang="it-IT" smtClean="0"/>
              <a:pPr>
                <a:spcBef>
                  <a:spcPct val="0"/>
                </a:spcBef>
              </a:pPr>
              <a:t>3</a:t>
            </a:fld>
            <a:endParaRPr lang="it-IT" altLang="it-IT"/>
          </a:p>
        </p:txBody>
      </p:sp>
      <p:sp>
        <p:nvSpPr>
          <p:cNvPr id="19459" name="Rectangle 2">
            <a:extLst>
              <a:ext uri="{FF2B5EF4-FFF2-40B4-BE49-F238E27FC236}">
                <a16:creationId xmlns:a16="http://schemas.microsoft.com/office/drawing/2014/main" id="{09A4842B-2D36-B44B-BA79-AC6B79B42A2D}"/>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D5968F3B-E46F-2A43-956F-529A145557B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400" y="2130428"/>
            <a:ext cx="10363200" cy="1470025"/>
          </a:xfrm>
        </p:spPr>
        <p:txBody>
          <a:bodyPr/>
          <a:lstStyle/>
          <a:p>
            <a:r>
              <a:rPr lang="it-IT"/>
              <a:t>Fare clic per modificare lo stile del titolo dello schema</a:t>
            </a:r>
          </a:p>
        </p:txBody>
      </p:sp>
      <p:sp>
        <p:nvSpPr>
          <p:cNvPr id="3" name="Sottotitolo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4">
            <a:extLst>
              <a:ext uri="{FF2B5EF4-FFF2-40B4-BE49-F238E27FC236}">
                <a16:creationId xmlns:a16="http://schemas.microsoft.com/office/drawing/2014/main" id="{FBF018B3-4DB7-B149-BBFE-DEBBBFEE8DE4}"/>
              </a:ext>
            </a:extLst>
          </p:cNvPr>
          <p:cNvSpPr>
            <a:spLocks noGrp="1" noChangeArrowheads="1"/>
          </p:cNvSpPr>
          <p:nvPr>
            <p:ph type="dt" sz="half" idx="10"/>
          </p:nvPr>
        </p:nvSpPr>
        <p:spPr>
          <a:ln/>
        </p:spPr>
        <p:txBody>
          <a:bodyPr/>
          <a:lstStyle>
            <a:lvl1pPr>
              <a:defRPr/>
            </a:lvl1pPr>
          </a:lstStyle>
          <a:p>
            <a:pPr>
              <a:defRPr/>
            </a:pPr>
            <a:endParaRPr lang="it-IT"/>
          </a:p>
        </p:txBody>
      </p:sp>
      <p:sp>
        <p:nvSpPr>
          <p:cNvPr id="5" name="Rectangle 5">
            <a:extLst>
              <a:ext uri="{FF2B5EF4-FFF2-40B4-BE49-F238E27FC236}">
                <a16:creationId xmlns:a16="http://schemas.microsoft.com/office/drawing/2014/main" id="{18FDA61C-8BAD-0B46-85FC-940FF14D88E6}"/>
              </a:ext>
            </a:extLst>
          </p:cNvPr>
          <p:cNvSpPr>
            <a:spLocks noGrp="1" noChangeArrowheads="1"/>
          </p:cNvSpPr>
          <p:nvPr>
            <p:ph type="ftr" sz="quarter" idx="11"/>
          </p:nvPr>
        </p:nvSpPr>
        <p:spPr>
          <a:ln/>
        </p:spPr>
        <p:txBody>
          <a:bodyPr/>
          <a:lstStyle>
            <a:lvl1pPr>
              <a:defRPr/>
            </a:lvl1pPr>
          </a:lstStyle>
          <a:p>
            <a:pPr>
              <a:defRPr/>
            </a:pPr>
            <a:endParaRPr lang="it-IT"/>
          </a:p>
        </p:txBody>
      </p:sp>
      <p:sp>
        <p:nvSpPr>
          <p:cNvPr id="6" name="Rectangle 6">
            <a:extLst>
              <a:ext uri="{FF2B5EF4-FFF2-40B4-BE49-F238E27FC236}">
                <a16:creationId xmlns:a16="http://schemas.microsoft.com/office/drawing/2014/main" id="{B2933D8C-8B08-1E43-B220-CA78CCAE3B85}"/>
              </a:ext>
            </a:extLst>
          </p:cNvPr>
          <p:cNvSpPr>
            <a:spLocks noGrp="1" noChangeArrowheads="1"/>
          </p:cNvSpPr>
          <p:nvPr>
            <p:ph type="sldNum" sz="quarter" idx="12"/>
          </p:nvPr>
        </p:nvSpPr>
        <p:spPr>
          <a:ln/>
        </p:spPr>
        <p:txBody>
          <a:bodyPr/>
          <a:lstStyle>
            <a:lvl1pPr>
              <a:defRPr/>
            </a:lvl1pPr>
          </a:lstStyle>
          <a:p>
            <a:pPr>
              <a:defRPr/>
            </a:pPr>
            <a:fld id="{FD5B8ED4-9C7D-0649-94C9-6FC931E53017}" type="slidenum">
              <a:rPr lang="it-IT" altLang="it-IT"/>
              <a:pPr>
                <a:defRPr/>
              </a:pPr>
              <a:t>‹N›</a:t>
            </a:fld>
            <a:endParaRPr lang="it-IT" altLang="it-IT"/>
          </a:p>
        </p:txBody>
      </p:sp>
    </p:spTree>
    <p:extLst>
      <p:ext uri="{BB962C8B-B14F-4D97-AF65-F5344CB8AC3E}">
        <p14:creationId xmlns:p14="http://schemas.microsoft.com/office/powerpoint/2010/main" val="1641493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09600" y="1326807"/>
            <a:ext cx="10972800" cy="1143000"/>
          </a:xfrm>
        </p:spPr>
        <p:txBody>
          <a:bodyPr/>
          <a:lstStyle>
            <a:lvl1pPr>
              <a:defRPr>
                <a:solidFill>
                  <a:srgbClr val="C00000"/>
                </a:solidFill>
              </a:defRPr>
            </a:lvl1pPr>
          </a:lstStyle>
          <a:p>
            <a:r>
              <a:rPr lang="it-IT"/>
              <a:t>Fare clic per modificare lo stile del titolo dello schema</a:t>
            </a:r>
            <a:endParaRPr lang="it-IT" dirty="0"/>
          </a:p>
        </p:txBody>
      </p:sp>
      <p:sp>
        <p:nvSpPr>
          <p:cNvPr id="3" name="Segnaposto contenuto 2"/>
          <p:cNvSpPr>
            <a:spLocks noGrp="1"/>
          </p:cNvSpPr>
          <p:nvPr>
            <p:ph idx="1"/>
          </p:nvPr>
        </p:nvSpPr>
        <p:spPr>
          <a:xfrm>
            <a:off x="609600" y="2564907"/>
            <a:ext cx="10972800" cy="3561259"/>
          </a:xfrm>
        </p:spPr>
        <p:txBody>
          <a:bodyPr/>
          <a:lstStyle/>
          <a:p>
            <a:pPr lvl="0"/>
            <a:r>
              <a:rPr lang="it-IT"/>
              <a:t>Modifica gli stili del testo dello schema
Secondo livello
Terzo livello
Quarto livello
Quinto livello</a:t>
            </a:r>
          </a:p>
        </p:txBody>
      </p:sp>
      <p:sp>
        <p:nvSpPr>
          <p:cNvPr id="4" name="Rectangle 4">
            <a:extLst>
              <a:ext uri="{FF2B5EF4-FFF2-40B4-BE49-F238E27FC236}">
                <a16:creationId xmlns:a16="http://schemas.microsoft.com/office/drawing/2014/main" id="{3BA880C2-B1CC-5443-B8C4-1EAF35AACFE6}"/>
              </a:ext>
            </a:extLst>
          </p:cNvPr>
          <p:cNvSpPr>
            <a:spLocks noGrp="1" noChangeArrowheads="1"/>
          </p:cNvSpPr>
          <p:nvPr>
            <p:ph type="dt" sz="half" idx="10"/>
          </p:nvPr>
        </p:nvSpPr>
        <p:spPr>
          <a:ln/>
        </p:spPr>
        <p:txBody>
          <a:bodyPr/>
          <a:lstStyle>
            <a:lvl1pPr>
              <a:defRPr/>
            </a:lvl1pPr>
          </a:lstStyle>
          <a:p>
            <a:pPr>
              <a:defRPr/>
            </a:pPr>
            <a:endParaRPr lang="it-IT"/>
          </a:p>
        </p:txBody>
      </p:sp>
      <p:sp>
        <p:nvSpPr>
          <p:cNvPr id="5" name="Rectangle 5">
            <a:extLst>
              <a:ext uri="{FF2B5EF4-FFF2-40B4-BE49-F238E27FC236}">
                <a16:creationId xmlns:a16="http://schemas.microsoft.com/office/drawing/2014/main" id="{D0468697-E989-E743-96AB-785C692B13F2}"/>
              </a:ext>
            </a:extLst>
          </p:cNvPr>
          <p:cNvSpPr>
            <a:spLocks noGrp="1" noChangeArrowheads="1"/>
          </p:cNvSpPr>
          <p:nvPr>
            <p:ph type="ftr" sz="quarter" idx="11"/>
          </p:nvPr>
        </p:nvSpPr>
        <p:spPr>
          <a:ln/>
        </p:spPr>
        <p:txBody>
          <a:bodyPr/>
          <a:lstStyle>
            <a:lvl1pPr>
              <a:defRPr/>
            </a:lvl1pPr>
          </a:lstStyle>
          <a:p>
            <a:pPr>
              <a:defRPr/>
            </a:pPr>
            <a:endParaRPr lang="it-IT"/>
          </a:p>
        </p:txBody>
      </p:sp>
      <p:sp>
        <p:nvSpPr>
          <p:cNvPr id="6" name="Rectangle 6">
            <a:extLst>
              <a:ext uri="{FF2B5EF4-FFF2-40B4-BE49-F238E27FC236}">
                <a16:creationId xmlns:a16="http://schemas.microsoft.com/office/drawing/2014/main" id="{069AF6C0-FA82-8D4F-B72E-89EC159EFF00}"/>
              </a:ext>
            </a:extLst>
          </p:cNvPr>
          <p:cNvSpPr>
            <a:spLocks noGrp="1" noChangeArrowheads="1"/>
          </p:cNvSpPr>
          <p:nvPr>
            <p:ph type="sldNum" sz="quarter" idx="12"/>
          </p:nvPr>
        </p:nvSpPr>
        <p:spPr>
          <a:ln/>
        </p:spPr>
        <p:txBody>
          <a:bodyPr/>
          <a:lstStyle>
            <a:lvl1pPr>
              <a:defRPr/>
            </a:lvl1pPr>
          </a:lstStyle>
          <a:p>
            <a:pPr>
              <a:defRPr/>
            </a:pPr>
            <a:fld id="{420E0870-FE9A-3D4F-8DE1-74D833BDF4D7}" type="slidenum">
              <a:rPr lang="it-IT" altLang="it-IT"/>
              <a:pPr>
                <a:defRPr/>
              </a:pPr>
              <a:t>‹N›</a:t>
            </a:fld>
            <a:endParaRPr lang="it-IT" altLang="it-IT"/>
          </a:p>
        </p:txBody>
      </p:sp>
    </p:spTree>
    <p:extLst>
      <p:ext uri="{BB962C8B-B14F-4D97-AF65-F5344CB8AC3E}">
        <p14:creationId xmlns:p14="http://schemas.microsoft.com/office/powerpoint/2010/main" val="3368089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084" y="4406903"/>
            <a:ext cx="10363200" cy="1362075"/>
          </a:xfrm>
        </p:spPr>
        <p:txBody>
          <a:bodyPr anchor="t"/>
          <a:lstStyle>
            <a:lvl1pPr algn="l">
              <a:defRPr sz="4000" b="1" cap="all">
                <a:solidFill>
                  <a:srgbClr val="C00000"/>
                </a:solidFill>
              </a:defRPr>
            </a:lvl1pPr>
          </a:lstStyle>
          <a:p>
            <a:r>
              <a:rPr lang="it-IT"/>
              <a:t>Fare clic per modificare lo stile del titolo dello schema</a:t>
            </a:r>
          </a:p>
        </p:txBody>
      </p:sp>
      <p:sp>
        <p:nvSpPr>
          <p:cNvPr id="3" name="Segnaposto testo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Modifica gli stili del testo dello schema
Secondo livello
Terzo livello
Quarto livello
Quinto livello</a:t>
            </a:r>
          </a:p>
        </p:txBody>
      </p:sp>
      <p:sp>
        <p:nvSpPr>
          <p:cNvPr id="4" name="Rectangle 4">
            <a:extLst>
              <a:ext uri="{FF2B5EF4-FFF2-40B4-BE49-F238E27FC236}">
                <a16:creationId xmlns:a16="http://schemas.microsoft.com/office/drawing/2014/main" id="{9A35D568-07D6-7440-8739-1B90B59305FF}"/>
              </a:ext>
            </a:extLst>
          </p:cNvPr>
          <p:cNvSpPr>
            <a:spLocks noGrp="1" noChangeArrowheads="1"/>
          </p:cNvSpPr>
          <p:nvPr>
            <p:ph type="dt" sz="half" idx="10"/>
          </p:nvPr>
        </p:nvSpPr>
        <p:spPr>
          <a:ln/>
        </p:spPr>
        <p:txBody>
          <a:bodyPr/>
          <a:lstStyle>
            <a:lvl1pPr>
              <a:defRPr/>
            </a:lvl1pPr>
          </a:lstStyle>
          <a:p>
            <a:pPr>
              <a:defRPr/>
            </a:pPr>
            <a:endParaRPr lang="it-IT"/>
          </a:p>
        </p:txBody>
      </p:sp>
      <p:sp>
        <p:nvSpPr>
          <p:cNvPr id="5" name="Rectangle 5">
            <a:extLst>
              <a:ext uri="{FF2B5EF4-FFF2-40B4-BE49-F238E27FC236}">
                <a16:creationId xmlns:a16="http://schemas.microsoft.com/office/drawing/2014/main" id="{1932CA45-F833-9749-A415-85A21FFE3D99}"/>
              </a:ext>
            </a:extLst>
          </p:cNvPr>
          <p:cNvSpPr>
            <a:spLocks noGrp="1" noChangeArrowheads="1"/>
          </p:cNvSpPr>
          <p:nvPr>
            <p:ph type="ftr" sz="quarter" idx="11"/>
          </p:nvPr>
        </p:nvSpPr>
        <p:spPr>
          <a:ln/>
        </p:spPr>
        <p:txBody>
          <a:bodyPr/>
          <a:lstStyle>
            <a:lvl1pPr>
              <a:defRPr/>
            </a:lvl1pPr>
          </a:lstStyle>
          <a:p>
            <a:pPr>
              <a:defRPr/>
            </a:pPr>
            <a:endParaRPr lang="it-IT"/>
          </a:p>
        </p:txBody>
      </p:sp>
      <p:sp>
        <p:nvSpPr>
          <p:cNvPr id="6" name="Rectangle 6">
            <a:extLst>
              <a:ext uri="{FF2B5EF4-FFF2-40B4-BE49-F238E27FC236}">
                <a16:creationId xmlns:a16="http://schemas.microsoft.com/office/drawing/2014/main" id="{1C09ADC1-968F-174F-A3B1-E200FCDA4BC8}"/>
              </a:ext>
            </a:extLst>
          </p:cNvPr>
          <p:cNvSpPr>
            <a:spLocks noGrp="1" noChangeArrowheads="1"/>
          </p:cNvSpPr>
          <p:nvPr>
            <p:ph type="sldNum" sz="quarter" idx="12"/>
          </p:nvPr>
        </p:nvSpPr>
        <p:spPr>
          <a:ln/>
        </p:spPr>
        <p:txBody>
          <a:bodyPr/>
          <a:lstStyle>
            <a:lvl1pPr>
              <a:defRPr/>
            </a:lvl1pPr>
          </a:lstStyle>
          <a:p>
            <a:pPr>
              <a:defRPr/>
            </a:pPr>
            <a:fld id="{4861EC17-9533-D849-BBBF-5DFE2C7B1E14}" type="slidenum">
              <a:rPr lang="it-IT" altLang="it-IT"/>
              <a:pPr>
                <a:defRPr/>
              </a:pPr>
              <a:t>‹N›</a:t>
            </a:fld>
            <a:endParaRPr lang="it-IT" altLang="it-IT"/>
          </a:p>
        </p:txBody>
      </p:sp>
    </p:spTree>
    <p:extLst>
      <p:ext uri="{BB962C8B-B14F-4D97-AF65-F5344CB8AC3E}">
        <p14:creationId xmlns:p14="http://schemas.microsoft.com/office/powerpoint/2010/main" val="780402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609600" y="1262924"/>
            <a:ext cx="10972800" cy="1143000"/>
          </a:xfrm>
        </p:spPr>
        <p:txBody>
          <a:bodyPr/>
          <a:lstStyle>
            <a:lvl1pPr>
              <a:defRPr>
                <a:solidFill>
                  <a:srgbClr val="C00000"/>
                </a:solidFill>
              </a:defRPr>
            </a:lvl1pPr>
          </a:lstStyle>
          <a:p>
            <a:r>
              <a:rPr lang="it-IT"/>
              <a:t>Fare clic per modificare lo stile del titolo dello schema</a:t>
            </a:r>
            <a:endParaRPr lang="it-IT" dirty="0"/>
          </a:p>
        </p:txBody>
      </p:sp>
      <p:sp>
        <p:nvSpPr>
          <p:cNvPr id="3" name="Segnaposto contenuto 2"/>
          <p:cNvSpPr>
            <a:spLocks noGrp="1"/>
          </p:cNvSpPr>
          <p:nvPr>
            <p:ph sz="half" idx="1"/>
          </p:nvPr>
        </p:nvSpPr>
        <p:spPr>
          <a:xfrm>
            <a:off x="609600" y="2492899"/>
            <a:ext cx="5384800" cy="363326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Modifica gli stili del testo dello schema
Secondo livello
Terzo livello
Quarto livello
Quinto livello</a:t>
            </a:r>
          </a:p>
        </p:txBody>
      </p:sp>
      <p:sp>
        <p:nvSpPr>
          <p:cNvPr id="4" name="Segnaposto contenuto 3"/>
          <p:cNvSpPr>
            <a:spLocks noGrp="1"/>
          </p:cNvSpPr>
          <p:nvPr>
            <p:ph sz="half" idx="2"/>
          </p:nvPr>
        </p:nvSpPr>
        <p:spPr>
          <a:xfrm>
            <a:off x="6197600" y="2492899"/>
            <a:ext cx="5384800" cy="363326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Modifica gli stili del testo dello schema
Secondo livello
Terzo livello
Quarto livello
Quinto livello</a:t>
            </a:r>
          </a:p>
        </p:txBody>
      </p:sp>
      <p:sp>
        <p:nvSpPr>
          <p:cNvPr id="5" name="Rectangle 4">
            <a:extLst>
              <a:ext uri="{FF2B5EF4-FFF2-40B4-BE49-F238E27FC236}">
                <a16:creationId xmlns:a16="http://schemas.microsoft.com/office/drawing/2014/main" id="{00E04940-ACE3-A248-AD09-7294A27FE4FC}"/>
              </a:ext>
            </a:extLst>
          </p:cNvPr>
          <p:cNvSpPr>
            <a:spLocks noGrp="1" noChangeArrowheads="1"/>
          </p:cNvSpPr>
          <p:nvPr>
            <p:ph type="dt" sz="half" idx="10"/>
          </p:nvPr>
        </p:nvSpPr>
        <p:spPr>
          <a:ln/>
        </p:spPr>
        <p:txBody>
          <a:bodyPr/>
          <a:lstStyle>
            <a:lvl1pPr>
              <a:defRPr/>
            </a:lvl1pPr>
          </a:lstStyle>
          <a:p>
            <a:pPr>
              <a:defRPr/>
            </a:pPr>
            <a:endParaRPr lang="it-IT"/>
          </a:p>
        </p:txBody>
      </p:sp>
      <p:sp>
        <p:nvSpPr>
          <p:cNvPr id="6" name="Rectangle 5">
            <a:extLst>
              <a:ext uri="{FF2B5EF4-FFF2-40B4-BE49-F238E27FC236}">
                <a16:creationId xmlns:a16="http://schemas.microsoft.com/office/drawing/2014/main" id="{9B2D74A5-E6E0-D64A-AFB1-E6BEA5FBDA7B}"/>
              </a:ext>
            </a:extLst>
          </p:cNvPr>
          <p:cNvSpPr>
            <a:spLocks noGrp="1" noChangeArrowheads="1"/>
          </p:cNvSpPr>
          <p:nvPr>
            <p:ph type="ftr" sz="quarter" idx="11"/>
          </p:nvPr>
        </p:nvSpPr>
        <p:spPr>
          <a:ln/>
        </p:spPr>
        <p:txBody>
          <a:bodyPr/>
          <a:lstStyle>
            <a:lvl1pPr>
              <a:defRPr/>
            </a:lvl1pPr>
          </a:lstStyle>
          <a:p>
            <a:pPr>
              <a:defRPr/>
            </a:pPr>
            <a:endParaRPr lang="it-IT"/>
          </a:p>
        </p:txBody>
      </p:sp>
      <p:sp>
        <p:nvSpPr>
          <p:cNvPr id="7" name="Rectangle 6">
            <a:extLst>
              <a:ext uri="{FF2B5EF4-FFF2-40B4-BE49-F238E27FC236}">
                <a16:creationId xmlns:a16="http://schemas.microsoft.com/office/drawing/2014/main" id="{C9821BC3-EF03-8B4F-B64F-1012BC311A2F}"/>
              </a:ext>
            </a:extLst>
          </p:cNvPr>
          <p:cNvSpPr>
            <a:spLocks noGrp="1" noChangeArrowheads="1"/>
          </p:cNvSpPr>
          <p:nvPr>
            <p:ph type="sldNum" sz="quarter" idx="12"/>
          </p:nvPr>
        </p:nvSpPr>
        <p:spPr>
          <a:ln/>
        </p:spPr>
        <p:txBody>
          <a:bodyPr/>
          <a:lstStyle>
            <a:lvl1pPr>
              <a:defRPr/>
            </a:lvl1pPr>
          </a:lstStyle>
          <a:p>
            <a:pPr>
              <a:defRPr/>
            </a:pPr>
            <a:fld id="{FD4085F7-C937-5F44-A8D3-EC78F0A30293}" type="slidenum">
              <a:rPr lang="it-IT" altLang="it-IT"/>
              <a:pPr>
                <a:defRPr/>
              </a:pPr>
              <a:t>‹N›</a:t>
            </a:fld>
            <a:endParaRPr lang="it-IT" altLang="it-IT"/>
          </a:p>
        </p:txBody>
      </p:sp>
    </p:spTree>
    <p:extLst>
      <p:ext uri="{BB962C8B-B14F-4D97-AF65-F5344CB8AC3E}">
        <p14:creationId xmlns:p14="http://schemas.microsoft.com/office/powerpoint/2010/main" val="3537815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596523" y="1127992"/>
            <a:ext cx="10972800" cy="1143000"/>
          </a:xfrm>
        </p:spPr>
        <p:txBody>
          <a:bodyPr/>
          <a:lstStyle>
            <a:lvl1pPr>
              <a:defRPr sz="3600">
                <a:solidFill>
                  <a:srgbClr val="C00000"/>
                </a:solidFill>
              </a:defRPr>
            </a:lvl1pPr>
          </a:lstStyle>
          <a:p>
            <a:r>
              <a:rPr lang="it-IT"/>
              <a:t>Fare clic per modificare lo stile del titolo dello schema</a:t>
            </a:r>
            <a:endParaRPr lang="it-IT" dirty="0"/>
          </a:p>
        </p:txBody>
      </p:sp>
      <p:sp>
        <p:nvSpPr>
          <p:cNvPr id="3" name="Segnaposto testo 2"/>
          <p:cNvSpPr>
            <a:spLocks noGrp="1"/>
          </p:cNvSpPr>
          <p:nvPr>
            <p:ph type="body" idx="1"/>
          </p:nvPr>
        </p:nvSpPr>
        <p:spPr>
          <a:xfrm>
            <a:off x="609600" y="2323727"/>
            <a:ext cx="5386917" cy="639762"/>
          </a:xfrm>
        </p:spPr>
        <p:txBody>
          <a:bodyPr anchor="b"/>
          <a:lstStyle>
            <a:lvl1pPr marL="0" indent="0">
              <a:buNone/>
              <a:defRPr sz="1800" b="1">
                <a:solidFill>
                  <a:srgbClr val="C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
Secondo livello
Terzo livello
Quarto livello
Quinto livello</a:t>
            </a:r>
          </a:p>
        </p:txBody>
      </p:sp>
      <p:sp>
        <p:nvSpPr>
          <p:cNvPr id="4" name="Segnaposto contenuto 3"/>
          <p:cNvSpPr>
            <a:spLocks noGrp="1"/>
          </p:cNvSpPr>
          <p:nvPr>
            <p:ph sz="half" idx="2"/>
          </p:nvPr>
        </p:nvSpPr>
        <p:spPr>
          <a:xfrm>
            <a:off x="609600" y="3068962"/>
            <a:ext cx="5386917" cy="305720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Modifica gli stili del testo dello schema
Secondo livello
Terzo livello
Quarto livello
Quinto livello</a:t>
            </a:r>
          </a:p>
        </p:txBody>
      </p:sp>
      <p:sp>
        <p:nvSpPr>
          <p:cNvPr id="5" name="Segnaposto testo 4"/>
          <p:cNvSpPr>
            <a:spLocks noGrp="1"/>
          </p:cNvSpPr>
          <p:nvPr>
            <p:ph type="body" sz="quarter" idx="3"/>
          </p:nvPr>
        </p:nvSpPr>
        <p:spPr>
          <a:xfrm>
            <a:off x="6193368" y="2310135"/>
            <a:ext cx="5389033" cy="63976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lang="it-IT" sz="1800" b="1" smtClean="0">
                <a:solidFill>
                  <a:srgbClr val="C00000"/>
                </a:solidFill>
              </a:defRPr>
            </a:lvl1pPr>
          </a:lstStyle>
          <a:p>
            <a:pPr lvl="0"/>
            <a:r>
              <a:rPr lang="it-IT"/>
              <a:t>Modifica gli stili del testo dello schema
Secondo livello
Terzo livello
Quarto livello
Quinto livello</a:t>
            </a:r>
          </a:p>
        </p:txBody>
      </p:sp>
      <p:sp>
        <p:nvSpPr>
          <p:cNvPr id="6" name="Segnaposto contenuto 5"/>
          <p:cNvSpPr>
            <a:spLocks noGrp="1"/>
          </p:cNvSpPr>
          <p:nvPr>
            <p:ph sz="quarter" idx="4"/>
          </p:nvPr>
        </p:nvSpPr>
        <p:spPr>
          <a:xfrm>
            <a:off x="6193369" y="3068959"/>
            <a:ext cx="5389033" cy="30572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Modifica gli stili del testo dello schema
Secondo livello
Terzo livello
Quarto livello
Quinto livello</a:t>
            </a:r>
          </a:p>
        </p:txBody>
      </p:sp>
      <p:sp>
        <p:nvSpPr>
          <p:cNvPr id="7" name="Rectangle 4">
            <a:extLst>
              <a:ext uri="{FF2B5EF4-FFF2-40B4-BE49-F238E27FC236}">
                <a16:creationId xmlns:a16="http://schemas.microsoft.com/office/drawing/2014/main" id="{5A204C31-D9A1-6A4B-9727-B6795D303CC9}"/>
              </a:ext>
            </a:extLst>
          </p:cNvPr>
          <p:cNvSpPr>
            <a:spLocks noGrp="1" noChangeArrowheads="1"/>
          </p:cNvSpPr>
          <p:nvPr>
            <p:ph type="dt" sz="half" idx="10"/>
          </p:nvPr>
        </p:nvSpPr>
        <p:spPr>
          <a:ln/>
        </p:spPr>
        <p:txBody>
          <a:bodyPr/>
          <a:lstStyle>
            <a:lvl1pPr>
              <a:defRPr/>
            </a:lvl1pPr>
          </a:lstStyle>
          <a:p>
            <a:pPr>
              <a:defRPr/>
            </a:pPr>
            <a:endParaRPr lang="it-IT"/>
          </a:p>
        </p:txBody>
      </p:sp>
      <p:sp>
        <p:nvSpPr>
          <p:cNvPr id="8" name="Rectangle 5">
            <a:extLst>
              <a:ext uri="{FF2B5EF4-FFF2-40B4-BE49-F238E27FC236}">
                <a16:creationId xmlns:a16="http://schemas.microsoft.com/office/drawing/2014/main" id="{70631257-E64A-8F40-8EDC-6A15A318A70E}"/>
              </a:ext>
            </a:extLst>
          </p:cNvPr>
          <p:cNvSpPr>
            <a:spLocks noGrp="1" noChangeArrowheads="1"/>
          </p:cNvSpPr>
          <p:nvPr>
            <p:ph type="ftr" sz="quarter" idx="11"/>
          </p:nvPr>
        </p:nvSpPr>
        <p:spPr>
          <a:ln/>
        </p:spPr>
        <p:txBody>
          <a:bodyPr/>
          <a:lstStyle>
            <a:lvl1pPr>
              <a:defRPr/>
            </a:lvl1pPr>
          </a:lstStyle>
          <a:p>
            <a:pPr>
              <a:defRPr/>
            </a:pPr>
            <a:endParaRPr lang="it-IT"/>
          </a:p>
        </p:txBody>
      </p:sp>
      <p:sp>
        <p:nvSpPr>
          <p:cNvPr id="9" name="Rectangle 6">
            <a:extLst>
              <a:ext uri="{FF2B5EF4-FFF2-40B4-BE49-F238E27FC236}">
                <a16:creationId xmlns:a16="http://schemas.microsoft.com/office/drawing/2014/main" id="{119CFF1E-3C5B-2544-AC7D-B5D133BD9689}"/>
              </a:ext>
            </a:extLst>
          </p:cNvPr>
          <p:cNvSpPr>
            <a:spLocks noGrp="1" noChangeArrowheads="1"/>
          </p:cNvSpPr>
          <p:nvPr>
            <p:ph type="sldNum" sz="quarter" idx="12"/>
          </p:nvPr>
        </p:nvSpPr>
        <p:spPr>
          <a:ln/>
        </p:spPr>
        <p:txBody>
          <a:bodyPr/>
          <a:lstStyle>
            <a:lvl1pPr>
              <a:defRPr/>
            </a:lvl1pPr>
          </a:lstStyle>
          <a:p>
            <a:pPr>
              <a:defRPr/>
            </a:pPr>
            <a:fld id="{64593EAE-3346-E14F-99E5-B07737D1ECD2}" type="slidenum">
              <a:rPr lang="it-IT" altLang="it-IT"/>
              <a:pPr>
                <a:defRPr/>
              </a:pPr>
              <a:t>‹N›</a:t>
            </a:fld>
            <a:endParaRPr lang="it-IT" altLang="it-IT"/>
          </a:p>
        </p:txBody>
      </p:sp>
    </p:spTree>
    <p:extLst>
      <p:ext uri="{BB962C8B-B14F-4D97-AF65-F5344CB8AC3E}">
        <p14:creationId xmlns:p14="http://schemas.microsoft.com/office/powerpoint/2010/main" val="3058252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552449" y="1453343"/>
            <a:ext cx="10972800" cy="1143000"/>
          </a:xfrm>
        </p:spPr>
        <p:txBody>
          <a:bodyPr/>
          <a:lstStyle>
            <a:lvl1pPr>
              <a:defRPr>
                <a:solidFill>
                  <a:srgbClr val="C00000"/>
                </a:solidFill>
              </a:defRPr>
            </a:lvl1pPr>
          </a:lstStyle>
          <a:p>
            <a:r>
              <a:rPr lang="it-IT"/>
              <a:t>Fare clic per modificare lo stile del titolo dello schema</a:t>
            </a:r>
            <a:endParaRPr lang="it-IT" dirty="0"/>
          </a:p>
        </p:txBody>
      </p:sp>
      <p:sp>
        <p:nvSpPr>
          <p:cNvPr id="3" name="Rectangle 4">
            <a:extLst>
              <a:ext uri="{FF2B5EF4-FFF2-40B4-BE49-F238E27FC236}">
                <a16:creationId xmlns:a16="http://schemas.microsoft.com/office/drawing/2014/main" id="{F0B0271F-4AF3-0741-A11B-0318C795BC5C}"/>
              </a:ext>
            </a:extLst>
          </p:cNvPr>
          <p:cNvSpPr>
            <a:spLocks noGrp="1" noChangeArrowheads="1"/>
          </p:cNvSpPr>
          <p:nvPr>
            <p:ph type="dt" sz="half" idx="10"/>
          </p:nvPr>
        </p:nvSpPr>
        <p:spPr>
          <a:ln/>
        </p:spPr>
        <p:txBody>
          <a:bodyPr/>
          <a:lstStyle>
            <a:lvl1pPr>
              <a:defRPr/>
            </a:lvl1pPr>
          </a:lstStyle>
          <a:p>
            <a:pPr>
              <a:defRPr/>
            </a:pPr>
            <a:endParaRPr lang="it-IT"/>
          </a:p>
        </p:txBody>
      </p:sp>
      <p:sp>
        <p:nvSpPr>
          <p:cNvPr id="4" name="Rectangle 5">
            <a:extLst>
              <a:ext uri="{FF2B5EF4-FFF2-40B4-BE49-F238E27FC236}">
                <a16:creationId xmlns:a16="http://schemas.microsoft.com/office/drawing/2014/main" id="{C2C80BE2-A324-1E4B-B2A2-F558172E5B0A}"/>
              </a:ext>
            </a:extLst>
          </p:cNvPr>
          <p:cNvSpPr>
            <a:spLocks noGrp="1" noChangeArrowheads="1"/>
          </p:cNvSpPr>
          <p:nvPr>
            <p:ph type="ftr" sz="quarter" idx="11"/>
          </p:nvPr>
        </p:nvSpPr>
        <p:spPr>
          <a:ln/>
        </p:spPr>
        <p:txBody>
          <a:bodyPr/>
          <a:lstStyle>
            <a:lvl1pPr>
              <a:defRPr/>
            </a:lvl1pPr>
          </a:lstStyle>
          <a:p>
            <a:pPr>
              <a:defRPr/>
            </a:pPr>
            <a:endParaRPr lang="it-IT"/>
          </a:p>
        </p:txBody>
      </p:sp>
      <p:sp>
        <p:nvSpPr>
          <p:cNvPr id="5" name="Rectangle 6">
            <a:extLst>
              <a:ext uri="{FF2B5EF4-FFF2-40B4-BE49-F238E27FC236}">
                <a16:creationId xmlns:a16="http://schemas.microsoft.com/office/drawing/2014/main" id="{5AE243E0-18AC-1C4F-94E7-CD4D1EFFF50A}"/>
              </a:ext>
            </a:extLst>
          </p:cNvPr>
          <p:cNvSpPr>
            <a:spLocks noGrp="1" noChangeArrowheads="1"/>
          </p:cNvSpPr>
          <p:nvPr>
            <p:ph type="sldNum" sz="quarter" idx="12"/>
          </p:nvPr>
        </p:nvSpPr>
        <p:spPr>
          <a:ln/>
        </p:spPr>
        <p:txBody>
          <a:bodyPr/>
          <a:lstStyle>
            <a:lvl1pPr>
              <a:defRPr/>
            </a:lvl1pPr>
          </a:lstStyle>
          <a:p>
            <a:pPr>
              <a:defRPr/>
            </a:pPr>
            <a:fld id="{9637CFCE-E811-CA42-94A2-0E44C0D6E78C}" type="slidenum">
              <a:rPr lang="it-IT" altLang="it-IT"/>
              <a:pPr>
                <a:defRPr/>
              </a:pPr>
              <a:t>‹N›</a:t>
            </a:fld>
            <a:endParaRPr lang="it-IT" altLang="it-IT"/>
          </a:p>
        </p:txBody>
      </p:sp>
    </p:spTree>
    <p:extLst>
      <p:ext uri="{BB962C8B-B14F-4D97-AF65-F5344CB8AC3E}">
        <p14:creationId xmlns:p14="http://schemas.microsoft.com/office/powerpoint/2010/main" val="282713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uota">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ECE267-7FF3-4946-9D03-A6F64A3D6367}"/>
              </a:ext>
            </a:extLst>
          </p:cNvPr>
          <p:cNvSpPr>
            <a:spLocks noGrp="1" noChangeArrowheads="1"/>
          </p:cNvSpPr>
          <p:nvPr>
            <p:ph type="dt" sz="half" idx="10"/>
          </p:nvPr>
        </p:nvSpPr>
        <p:spPr>
          <a:ln/>
        </p:spPr>
        <p:txBody>
          <a:bodyPr/>
          <a:lstStyle>
            <a:lvl1pPr>
              <a:defRPr/>
            </a:lvl1pPr>
          </a:lstStyle>
          <a:p>
            <a:pPr>
              <a:defRPr/>
            </a:pPr>
            <a:endParaRPr lang="it-IT"/>
          </a:p>
        </p:txBody>
      </p:sp>
      <p:sp>
        <p:nvSpPr>
          <p:cNvPr id="3" name="Rectangle 5">
            <a:extLst>
              <a:ext uri="{FF2B5EF4-FFF2-40B4-BE49-F238E27FC236}">
                <a16:creationId xmlns:a16="http://schemas.microsoft.com/office/drawing/2014/main" id="{8C2BA790-7881-7D4A-8349-E06EC127F636}"/>
              </a:ext>
            </a:extLst>
          </p:cNvPr>
          <p:cNvSpPr>
            <a:spLocks noGrp="1" noChangeArrowheads="1"/>
          </p:cNvSpPr>
          <p:nvPr>
            <p:ph type="ftr" sz="quarter" idx="11"/>
          </p:nvPr>
        </p:nvSpPr>
        <p:spPr>
          <a:ln/>
        </p:spPr>
        <p:txBody>
          <a:bodyPr/>
          <a:lstStyle>
            <a:lvl1pPr>
              <a:defRPr/>
            </a:lvl1pPr>
          </a:lstStyle>
          <a:p>
            <a:pPr>
              <a:defRPr/>
            </a:pPr>
            <a:endParaRPr lang="it-IT"/>
          </a:p>
        </p:txBody>
      </p:sp>
      <p:sp>
        <p:nvSpPr>
          <p:cNvPr id="4" name="Rectangle 6">
            <a:extLst>
              <a:ext uri="{FF2B5EF4-FFF2-40B4-BE49-F238E27FC236}">
                <a16:creationId xmlns:a16="http://schemas.microsoft.com/office/drawing/2014/main" id="{D101F0A3-0308-1A44-A3A8-E413BEB5EDAD}"/>
              </a:ext>
            </a:extLst>
          </p:cNvPr>
          <p:cNvSpPr>
            <a:spLocks noGrp="1" noChangeArrowheads="1"/>
          </p:cNvSpPr>
          <p:nvPr>
            <p:ph type="sldNum" sz="quarter" idx="12"/>
          </p:nvPr>
        </p:nvSpPr>
        <p:spPr>
          <a:ln/>
        </p:spPr>
        <p:txBody>
          <a:bodyPr/>
          <a:lstStyle>
            <a:lvl1pPr>
              <a:defRPr/>
            </a:lvl1pPr>
          </a:lstStyle>
          <a:p>
            <a:pPr>
              <a:defRPr/>
            </a:pPr>
            <a:fld id="{600F9198-50FC-784C-A8FE-77AF44F0EC55}" type="slidenum">
              <a:rPr lang="it-IT" altLang="it-IT"/>
              <a:pPr>
                <a:defRPr/>
              </a:pPr>
              <a:t>‹N›</a:t>
            </a:fld>
            <a:endParaRPr lang="it-IT" altLang="it-IT"/>
          </a:p>
        </p:txBody>
      </p:sp>
    </p:spTree>
    <p:extLst>
      <p:ext uri="{BB962C8B-B14F-4D97-AF65-F5344CB8AC3E}">
        <p14:creationId xmlns:p14="http://schemas.microsoft.com/office/powerpoint/2010/main" val="217966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599" y="1435100"/>
            <a:ext cx="4011084" cy="1162050"/>
          </a:xfrm>
        </p:spPr>
        <p:txBody>
          <a:bodyPr anchor="b"/>
          <a:lstStyle>
            <a:lvl1pPr algn="l">
              <a:defRPr sz="2000" b="1">
                <a:solidFill>
                  <a:srgbClr val="C00000"/>
                </a:solidFill>
              </a:defRPr>
            </a:lvl1pPr>
          </a:lstStyle>
          <a:p>
            <a:r>
              <a:rPr lang="it-IT"/>
              <a:t>Fare clic per modificare lo stile del titolo dello schema</a:t>
            </a:r>
          </a:p>
        </p:txBody>
      </p:sp>
      <p:sp>
        <p:nvSpPr>
          <p:cNvPr id="3" name="Segnaposto contenuto 2"/>
          <p:cNvSpPr>
            <a:spLocks noGrp="1"/>
          </p:cNvSpPr>
          <p:nvPr>
            <p:ph idx="1"/>
          </p:nvPr>
        </p:nvSpPr>
        <p:spPr>
          <a:xfrm>
            <a:off x="4766733" y="1435103"/>
            <a:ext cx="6815667" cy="46910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
Secondo livello
Terzo livello
Quarto livello
Quinto livello</a:t>
            </a:r>
          </a:p>
        </p:txBody>
      </p:sp>
      <p:sp>
        <p:nvSpPr>
          <p:cNvPr id="4" name="Segnaposto testo 3"/>
          <p:cNvSpPr>
            <a:spLocks noGrp="1"/>
          </p:cNvSpPr>
          <p:nvPr>
            <p:ph type="body" sz="half" idx="2"/>
          </p:nvPr>
        </p:nvSpPr>
        <p:spPr>
          <a:xfrm>
            <a:off x="609600" y="2716215"/>
            <a:ext cx="4011085" cy="34099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
Secondo livello
Terzo livello
Quarto livello
Quinto livello</a:t>
            </a:r>
          </a:p>
        </p:txBody>
      </p:sp>
      <p:sp>
        <p:nvSpPr>
          <p:cNvPr id="5" name="Rectangle 4">
            <a:extLst>
              <a:ext uri="{FF2B5EF4-FFF2-40B4-BE49-F238E27FC236}">
                <a16:creationId xmlns:a16="http://schemas.microsoft.com/office/drawing/2014/main" id="{58D84681-BCF4-BE45-8C7F-12D582A5047D}"/>
              </a:ext>
            </a:extLst>
          </p:cNvPr>
          <p:cNvSpPr>
            <a:spLocks noGrp="1" noChangeArrowheads="1"/>
          </p:cNvSpPr>
          <p:nvPr>
            <p:ph type="dt" sz="half" idx="10"/>
          </p:nvPr>
        </p:nvSpPr>
        <p:spPr>
          <a:ln/>
        </p:spPr>
        <p:txBody>
          <a:bodyPr/>
          <a:lstStyle>
            <a:lvl1pPr>
              <a:defRPr/>
            </a:lvl1pPr>
          </a:lstStyle>
          <a:p>
            <a:pPr>
              <a:defRPr/>
            </a:pPr>
            <a:endParaRPr lang="it-IT"/>
          </a:p>
        </p:txBody>
      </p:sp>
      <p:sp>
        <p:nvSpPr>
          <p:cNvPr id="6" name="Rectangle 5">
            <a:extLst>
              <a:ext uri="{FF2B5EF4-FFF2-40B4-BE49-F238E27FC236}">
                <a16:creationId xmlns:a16="http://schemas.microsoft.com/office/drawing/2014/main" id="{D27D954A-CD1B-8F44-82FE-ED0C806A37E9}"/>
              </a:ext>
            </a:extLst>
          </p:cNvPr>
          <p:cNvSpPr>
            <a:spLocks noGrp="1" noChangeArrowheads="1"/>
          </p:cNvSpPr>
          <p:nvPr>
            <p:ph type="ftr" sz="quarter" idx="11"/>
          </p:nvPr>
        </p:nvSpPr>
        <p:spPr>
          <a:ln/>
        </p:spPr>
        <p:txBody>
          <a:bodyPr/>
          <a:lstStyle>
            <a:lvl1pPr>
              <a:defRPr/>
            </a:lvl1pPr>
          </a:lstStyle>
          <a:p>
            <a:pPr>
              <a:defRPr/>
            </a:pPr>
            <a:endParaRPr lang="it-IT"/>
          </a:p>
        </p:txBody>
      </p:sp>
      <p:sp>
        <p:nvSpPr>
          <p:cNvPr id="7" name="Rectangle 6">
            <a:extLst>
              <a:ext uri="{FF2B5EF4-FFF2-40B4-BE49-F238E27FC236}">
                <a16:creationId xmlns:a16="http://schemas.microsoft.com/office/drawing/2014/main" id="{818304A3-16FA-1741-959F-DD43AD69F972}"/>
              </a:ext>
            </a:extLst>
          </p:cNvPr>
          <p:cNvSpPr>
            <a:spLocks noGrp="1" noChangeArrowheads="1"/>
          </p:cNvSpPr>
          <p:nvPr>
            <p:ph type="sldNum" sz="quarter" idx="12"/>
          </p:nvPr>
        </p:nvSpPr>
        <p:spPr>
          <a:ln/>
        </p:spPr>
        <p:txBody>
          <a:bodyPr/>
          <a:lstStyle>
            <a:lvl1pPr>
              <a:defRPr/>
            </a:lvl1pPr>
          </a:lstStyle>
          <a:p>
            <a:pPr>
              <a:defRPr/>
            </a:pPr>
            <a:fld id="{5B4E7D86-591A-784F-9311-906FC1DE6B0D}" type="slidenum">
              <a:rPr lang="it-IT" altLang="it-IT"/>
              <a:pPr>
                <a:defRPr/>
              </a:pPr>
              <a:t>‹N›</a:t>
            </a:fld>
            <a:endParaRPr lang="it-IT" altLang="it-IT"/>
          </a:p>
        </p:txBody>
      </p:sp>
    </p:spTree>
    <p:extLst>
      <p:ext uri="{BB962C8B-B14F-4D97-AF65-F5344CB8AC3E}">
        <p14:creationId xmlns:p14="http://schemas.microsoft.com/office/powerpoint/2010/main" val="695338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717" y="4800600"/>
            <a:ext cx="7315200" cy="566738"/>
          </a:xfrm>
        </p:spPr>
        <p:txBody>
          <a:bodyPr anchor="b"/>
          <a:lstStyle>
            <a:lvl1pPr algn="l">
              <a:defRPr sz="2000" b="1"/>
            </a:lvl1pPr>
          </a:lstStyle>
          <a:p>
            <a:r>
              <a:rPr lang="it-IT"/>
              <a:t>Fare clic per modificare lo stile del titolo dello schema</a:t>
            </a:r>
          </a:p>
        </p:txBody>
      </p:sp>
      <p:sp>
        <p:nvSpPr>
          <p:cNvPr id="3" name="Segnaposto immagine 2"/>
          <p:cNvSpPr>
            <a:spLocks noGrp="1"/>
          </p:cNvSpPr>
          <p:nvPr>
            <p:ph type="pic" idx="1"/>
          </p:nvPr>
        </p:nvSpPr>
        <p:spPr>
          <a:xfrm>
            <a:off x="2389717" y="1370988"/>
            <a:ext cx="7315200" cy="335658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a:t>Fare clic sull'icona per inserire un'immagine</a:t>
            </a:r>
          </a:p>
        </p:txBody>
      </p:sp>
      <p:sp>
        <p:nvSpPr>
          <p:cNvPr id="4" name="Segnaposto tes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
Secondo livello
Terzo livello
Quarto livello
Quinto livello</a:t>
            </a:r>
          </a:p>
        </p:txBody>
      </p:sp>
      <p:sp>
        <p:nvSpPr>
          <p:cNvPr id="5" name="Rectangle 4">
            <a:extLst>
              <a:ext uri="{FF2B5EF4-FFF2-40B4-BE49-F238E27FC236}">
                <a16:creationId xmlns:a16="http://schemas.microsoft.com/office/drawing/2014/main" id="{58B2DAE3-4D68-A24C-A5A0-E4CDE5B1C124}"/>
              </a:ext>
            </a:extLst>
          </p:cNvPr>
          <p:cNvSpPr>
            <a:spLocks noGrp="1" noChangeArrowheads="1"/>
          </p:cNvSpPr>
          <p:nvPr>
            <p:ph type="dt" sz="half" idx="10"/>
          </p:nvPr>
        </p:nvSpPr>
        <p:spPr>
          <a:ln/>
        </p:spPr>
        <p:txBody>
          <a:bodyPr/>
          <a:lstStyle>
            <a:lvl1pPr>
              <a:defRPr/>
            </a:lvl1pPr>
          </a:lstStyle>
          <a:p>
            <a:pPr>
              <a:defRPr/>
            </a:pPr>
            <a:endParaRPr lang="it-IT"/>
          </a:p>
        </p:txBody>
      </p:sp>
      <p:sp>
        <p:nvSpPr>
          <p:cNvPr id="6" name="Rectangle 5">
            <a:extLst>
              <a:ext uri="{FF2B5EF4-FFF2-40B4-BE49-F238E27FC236}">
                <a16:creationId xmlns:a16="http://schemas.microsoft.com/office/drawing/2014/main" id="{0FA1A9D7-AFCC-C141-A0B1-3811CB6C84C7}"/>
              </a:ext>
            </a:extLst>
          </p:cNvPr>
          <p:cNvSpPr>
            <a:spLocks noGrp="1" noChangeArrowheads="1"/>
          </p:cNvSpPr>
          <p:nvPr>
            <p:ph type="ftr" sz="quarter" idx="11"/>
          </p:nvPr>
        </p:nvSpPr>
        <p:spPr>
          <a:ln/>
        </p:spPr>
        <p:txBody>
          <a:bodyPr/>
          <a:lstStyle>
            <a:lvl1pPr>
              <a:defRPr/>
            </a:lvl1pPr>
          </a:lstStyle>
          <a:p>
            <a:pPr>
              <a:defRPr/>
            </a:pPr>
            <a:endParaRPr lang="it-IT"/>
          </a:p>
        </p:txBody>
      </p:sp>
      <p:sp>
        <p:nvSpPr>
          <p:cNvPr id="7" name="Rectangle 6">
            <a:extLst>
              <a:ext uri="{FF2B5EF4-FFF2-40B4-BE49-F238E27FC236}">
                <a16:creationId xmlns:a16="http://schemas.microsoft.com/office/drawing/2014/main" id="{DA13BBAC-4021-CF45-B970-49E958741781}"/>
              </a:ext>
            </a:extLst>
          </p:cNvPr>
          <p:cNvSpPr>
            <a:spLocks noGrp="1" noChangeArrowheads="1"/>
          </p:cNvSpPr>
          <p:nvPr>
            <p:ph type="sldNum" sz="quarter" idx="12"/>
          </p:nvPr>
        </p:nvSpPr>
        <p:spPr>
          <a:ln/>
        </p:spPr>
        <p:txBody>
          <a:bodyPr/>
          <a:lstStyle>
            <a:lvl1pPr>
              <a:defRPr/>
            </a:lvl1pPr>
          </a:lstStyle>
          <a:p>
            <a:pPr>
              <a:defRPr/>
            </a:pPr>
            <a:fld id="{0BCD70CF-21EF-4540-A30C-3488C8759EBB}" type="slidenum">
              <a:rPr lang="it-IT" altLang="it-IT"/>
              <a:pPr>
                <a:defRPr/>
              </a:pPr>
              <a:t>‹N›</a:t>
            </a:fld>
            <a:endParaRPr lang="it-IT" altLang="it-IT"/>
          </a:p>
        </p:txBody>
      </p:sp>
    </p:spTree>
    <p:extLst>
      <p:ext uri="{BB962C8B-B14F-4D97-AF65-F5344CB8AC3E}">
        <p14:creationId xmlns:p14="http://schemas.microsoft.com/office/powerpoint/2010/main" val="426014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609600" y="1370986"/>
            <a:ext cx="10972800" cy="1143000"/>
          </a:xfrm>
        </p:spPr>
        <p:txBody>
          <a:bodyPr/>
          <a:lstStyle>
            <a:lvl1pPr>
              <a:defRPr>
                <a:solidFill>
                  <a:srgbClr val="C00000"/>
                </a:solidFill>
              </a:defRPr>
            </a:lvl1pPr>
          </a:lstStyle>
          <a:p>
            <a:r>
              <a:rPr lang="it-IT"/>
              <a:t>Fare clic per modificare lo stile del titolo dello schema</a:t>
            </a:r>
            <a:endParaRPr lang="it-IT" dirty="0"/>
          </a:p>
        </p:txBody>
      </p:sp>
      <p:sp>
        <p:nvSpPr>
          <p:cNvPr id="3" name="Segnaposto testo verticale 2"/>
          <p:cNvSpPr>
            <a:spLocks noGrp="1"/>
          </p:cNvSpPr>
          <p:nvPr>
            <p:ph type="body" orient="vert" idx="1"/>
          </p:nvPr>
        </p:nvSpPr>
        <p:spPr>
          <a:xfrm>
            <a:off x="609600" y="2708923"/>
            <a:ext cx="10972800" cy="3417243"/>
          </a:xfrm>
        </p:spPr>
        <p:txBody>
          <a:bodyPr vert="eaVert"/>
          <a:lstStyle/>
          <a:p>
            <a:pPr lvl="0"/>
            <a:r>
              <a:rPr lang="it-IT"/>
              <a:t>Modifica gli stili del testo dello schema
Secondo livello
Terzo livello
Quarto livello
Quinto livello</a:t>
            </a:r>
          </a:p>
        </p:txBody>
      </p:sp>
      <p:sp>
        <p:nvSpPr>
          <p:cNvPr id="4" name="Rectangle 4">
            <a:extLst>
              <a:ext uri="{FF2B5EF4-FFF2-40B4-BE49-F238E27FC236}">
                <a16:creationId xmlns:a16="http://schemas.microsoft.com/office/drawing/2014/main" id="{CD73DA3C-5C39-6C41-824E-F46D1E1A9202}"/>
              </a:ext>
            </a:extLst>
          </p:cNvPr>
          <p:cNvSpPr>
            <a:spLocks noGrp="1" noChangeArrowheads="1"/>
          </p:cNvSpPr>
          <p:nvPr>
            <p:ph type="dt" sz="half" idx="10"/>
          </p:nvPr>
        </p:nvSpPr>
        <p:spPr>
          <a:ln/>
        </p:spPr>
        <p:txBody>
          <a:bodyPr/>
          <a:lstStyle>
            <a:lvl1pPr>
              <a:defRPr/>
            </a:lvl1pPr>
          </a:lstStyle>
          <a:p>
            <a:pPr>
              <a:defRPr/>
            </a:pPr>
            <a:endParaRPr lang="it-IT"/>
          </a:p>
        </p:txBody>
      </p:sp>
      <p:sp>
        <p:nvSpPr>
          <p:cNvPr id="5" name="Rectangle 5">
            <a:extLst>
              <a:ext uri="{FF2B5EF4-FFF2-40B4-BE49-F238E27FC236}">
                <a16:creationId xmlns:a16="http://schemas.microsoft.com/office/drawing/2014/main" id="{0C5DE84B-1CC3-CB4D-A6FD-C9B001E07551}"/>
              </a:ext>
            </a:extLst>
          </p:cNvPr>
          <p:cNvSpPr>
            <a:spLocks noGrp="1" noChangeArrowheads="1"/>
          </p:cNvSpPr>
          <p:nvPr>
            <p:ph type="ftr" sz="quarter" idx="11"/>
          </p:nvPr>
        </p:nvSpPr>
        <p:spPr>
          <a:ln/>
        </p:spPr>
        <p:txBody>
          <a:bodyPr/>
          <a:lstStyle>
            <a:lvl1pPr>
              <a:defRPr/>
            </a:lvl1pPr>
          </a:lstStyle>
          <a:p>
            <a:pPr>
              <a:defRPr/>
            </a:pPr>
            <a:endParaRPr lang="it-IT"/>
          </a:p>
        </p:txBody>
      </p:sp>
      <p:sp>
        <p:nvSpPr>
          <p:cNvPr id="6" name="Rectangle 6">
            <a:extLst>
              <a:ext uri="{FF2B5EF4-FFF2-40B4-BE49-F238E27FC236}">
                <a16:creationId xmlns:a16="http://schemas.microsoft.com/office/drawing/2014/main" id="{BE244D83-66A4-2944-B1C2-28CE27BF29E1}"/>
              </a:ext>
            </a:extLst>
          </p:cNvPr>
          <p:cNvSpPr>
            <a:spLocks noGrp="1" noChangeArrowheads="1"/>
          </p:cNvSpPr>
          <p:nvPr>
            <p:ph type="sldNum" sz="quarter" idx="12"/>
          </p:nvPr>
        </p:nvSpPr>
        <p:spPr>
          <a:ln/>
        </p:spPr>
        <p:txBody>
          <a:bodyPr/>
          <a:lstStyle>
            <a:lvl1pPr>
              <a:defRPr/>
            </a:lvl1pPr>
          </a:lstStyle>
          <a:p>
            <a:pPr>
              <a:defRPr/>
            </a:pPr>
            <a:fld id="{6E73C53F-5841-B746-BDCE-0CDFBE0B4116}" type="slidenum">
              <a:rPr lang="it-IT" altLang="it-IT"/>
              <a:pPr>
                <a:defRPr/>
              </a:pPr>
              <a:t>‹N›</a:t>
            </a:fld>
            <a:endParaRPr lang="it-IT" altLang="it-IT"/>
          </a:p>
        </p:txBody>
      </p:sp>
    </p:spTree>
    <p:extLst>
      <p:ext uri="{BB962C8B-B14F-4D97-AF65-F5344CB8AC3E}">
        <p14:creationId xmlns:p14="http://schemas.microsoft.com/office/powerpoint/2010/main" val="920950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839200" y="1453343"/>
            <a:ext cx="2743200" cy="4672820"/>
          </a:xfrm>
        </p:spPr>
        <p:txBody>
          <a:bodyPr vert="eaVert"/>
          <a:lstStyle/>
          <a:p>
            <a:r>
              <a:rPr lang="it-IT"/>
              <a:t>Fare clic per modificare lo stile del titolo dello schema</a:t>
            </a:r>
            <a:endParaRPr lang="it-IT" dirty="0"/>
          </a:p>
        </p:txBody>
      </p:sp>
      <p:sp>
        <p:nvSpPr>
          <p:cNvPr id="3" name="Segnaposto testo verticale 2"/>
          <p:cNvSpPr>
            <a:spLocks noGrp="1"/>
          </p:cNvSpPr>
          <p:nvPr>
            <p:ph type="body" orient="vert" idx="1"/>
          </p:nvPr>
        </p:nvSpPr>
        <p:spPr>
          <a:xfrm>
            <a:off x="609600" y="1453343"/>
            <a:ext cx="8026400" cy="4672820"/>
          </a:xfrm>
        </p:spPr>
        <p:txBody>
          <a:bodyPr vert="eaVert"/>
          <a:lstStyle/>
          <a:p>
            <a:pPr lvl="0"/>
            <a:r>
              <a:rPr lang="it-IT"/>
              <a:t>Modifica gli stili del testo dello schema
Secondo livello
Terzo livello
Quarto livello
Quinto livello</a:t>
            </a:r>
          </a:p>
        </p:txBody>
      </p:sp>
      <p:sp>
        <p:nvSpPr>
          <p:cNvPr id="4" name="Rectangle 4">
            <a:extLst>
              <a:ext uri="{FF2B5EF4-FFF2-40B4-BE49-F238E27FC236}">
                <a16:creationId xmlns:a16="http://schemas.microsoft.com/office/drawing/2014/main" id="{EF735747-4B96-B942-9E35-0E5D5AA609D3}"/>
              </a:ext>
            </a:extLst>
          </p:cNvPr>
          <p:cNvSpPr>
            <a:spLocks noGrp="1" noChangeArrowheads="1"/>
          </p:cNvSpPr>
          <p:nvPr>
            <p:ph type="dt" sz="half" idx="10"/>
          </p:nvPr>
        </p:nvSpPr>
        <p:spPr>
          <a:ln/>
        </p:spPr>
        <p:txBody>
          <a:bodyPr/>
          <a:lstStyle>
            <a:lvl1pPr>
              <a:defRPr/>
            </a:lvl1pPr>
          </a:lstStyle>
          <a:p>
            <a:pPr>
              <a:defRPr/>
            </a:pPr>
            <a:endParaRPr lang="it-IT"/>
          </a:p>
        </p:txBody>
      </p:sp>
      <p:sp>
        <p:nvSpPr>
          <p:cNvPr id="5" name="Rectangle 5">
            <a:extLst>
              <a:ext uri="{FF2B5EF4-FFF2-40B4-BE49-F238E27FC236}">
                <a16:creationId xmlns:a16="http://schemas.microsoft.com/office/drawing/2014/main" id="{9E7B7B34-DD44-DC41-9EB6-72758427081F}"/>
              </a:ext>
            </a:extLst>
          </p:cNvPr>
          <p:cNvSpPr>
            <a:spLocks noGrp="1" noChangeArrowheads="1"/>
          </p:cNvSpPr>
          <p:nvPr>
            <p:ph type="ftr" sz="quarter" idx="11"/>
          </p:nvPr>
        </p:nvSpPr>
        <p:spPr>
          <a:ln/>
        </p:spPr>
        <p:txBody>
          <a:bodyPr/>
          <a:lstStyle>
            <a:lvl1pPr>
              <a:defRPr/>
            </a:lvl1pPr>
          </a:lstStyle>
          <a:p>
            <a:pPr>
              <a:defRPr/>
            </a:pPr>
            <a:endParaRPr lang="it-IT"/>
          </a:p>
        </p:txBody>
      </p:sp>
      <p:sp>
        <p:nvSpPr>
          <p:cNvPr id="6" name="Rectangle 6">
            <a:extLst>
              <a:ext uri="{FF2B5EF4-FFF2-40B4-BE49-F238E27FC236}">
                <a16:creationId xmlns:a16="http://schemas.microsoft.com/office/drawing/2014/main" id="{98DC8C7A-828C-8842-B09A-ADB6819E4DE4}"/>
              </a:ext>
            </a:extLst>
          </p:cNvPr>
          <p:cNvSpPr>
            <a:spLocks noGrp="1" noChangeArrowheads="1"/>
          </p:cNvSpPr>
          <p:nvPr>
            <p:ph type="sldNum" sz="quarter" idx="12"/>
          </p:nvPr>
        </p:nvSpPr>
        <p:spPr>
          <a:ln/>
        </p:spPr>
        <p:txBody>
          <a:bodyPr/>
          <a:lstStyle>
            <a:lvl1pPr>
              <a:defRPr/>
            </a:lvl1pPr>
          </a:lstStyle>
          <a:p>
            <a:pPr>
              <a:defRPr/>
            </a:pPr>
            <a:fld id="{5AD398B5-3792-A64A-9EA1-95886B97ED92}" type="slidenum">
              <a:rPr lang="it-IT" altLang="it-IT"/>
              <a:pPr>
                <a:defRPr/>
              </a:pPr>
              <a:t>‹N›</a:t>
            </a:fld>
            <a:endParaRPr lang="it-IT" altLang="it-IT"/>
          </a:p>
        </p:txBody>
      </p:sp>
    </p:spTree>
    <p:extLst>
      <p:ext uri="{BB962C8B-B14F-4D97-AF65-F5344CB8AC3E}">
        <p14:creationId xmlns:p14="http://schemas.microsoft.com/office/powerpoint/2010/main" val="3491347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DC6AD556-2026-D44E-A66D-5B83A734D2D4}"/>
              </a:ext>
            </a:extLst>
          </p:cNvPr>
          <p:cNvSpPr>
            <a:spLocks noGrp="1"/>
          </p:cNvSpPr>
          <p:nvPr>
            <p:ph type="dt" sz="half" idx="10"/>
          </p:nvPr>
        </p:nvSpPr>
        <p:spPr/>
        <p:txBody>
          <a:bodyPr/>
          <a:lstStyle>
            <a:lvl1pPr>
              <a:defRPr/>
            </a:lvl1pPr>
          </a:lstStyle>
          <a:p>
            <a:pPr>
              <a:defRPr/>
            </a:pPr>
            <a:fld id="{E47E8DF4-8132-224A-BF23-2BDCDE2507CD}" type="datetimeFigureOut">
              <a:rPr lang="it-IT"/>
              <a:pPr>
                <a:defRPr/>
              </a:pPr>
              <a:t>24/05/23</a:t>
            </a:fld>
            <a:endParaRPr lang="it-IT"/>
          </a:p>
        </p:txBody>
      </p:sp>
      <p:sp>
        <p:nvSpPr>
          <p:cNvPr id="5" name="Segnaposto piè di pagina 4">
            <a:extLst>
              <a:ext uri="{FF2B5EF4-FFF2-40B4-BE49-F238E27FC236}">
                <a16:creationId xmlns:a16="http://schemas.microsoft.com/office/drawing/2014/main" id="{1CE63406-AA31-F445-8D77-0BC42A70BC1D}"/>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73058FAF-CD76-6E4E-9D5A-6C5B90E99887}"/>
              </a:ext>
            </a:extLst>
          </p:cNvPr>
          <p:cNvSpPr>
            <a:spLocks noGrp="1"/>
          </p:cNvSpPr>
          <p:nvPr>
            <p:ph type="sldNum" sz="quarter" idx="12"/>
          </p:nvPr>
        </p:nvSpPr>
        <p:spPr/>
        <p:txBody>
          <a:bodyPr/>
          <a:lstStyle>
            <a:lvl1pPr>
              <a:defRPr/>
            </a:lvl1pPr>
          </a:lstStyle>
          <a:p>
            <a:pPr>
              <a:defRPr/>
            </a:pPr>
            <a:fld id="{E8338412-46CA-0C42-A234-4E75C417625B}" type="slidenum">
              <a:rPr lang="it-IT"/>
              <a:pPr>
                <a:defRPr/>
              </a:pPr>
              <a:t>‹N›</a:t>
            </a:fld>
            <a:endParaRPr lang="it-IT"/>
          </a:p>
        </p:txBody>
      </p:sp>
    </p:spTree>
    <p:extLst>
      <p:ext uri="{BB962C8B-B14F-4D97-AF65-F5344CB8AC3E}">
        <p14:creationId xmlns:p14="http://schemas.microsoft.com/office/powerpoint/2010/main" val="33671631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0D1E072-4ADD-6046-B70E-07323409D8D8}"/>
              </a:ext>
            </a:extLst>
          </p:cNvPr>
          <p:cNvSpPr>
            <a:spLocks noGrp="1"/>
          </p:cNvSpPr>
          <p:nvPr>
            <p:ph type="dt" sz="half" idx="10"/>
          </p:nvPr>
        </p:nvSpPr>
        <p:spPr/>
        <p:txBody>
          <a:bodyPr/>
          <a:lstStyle>
            <a:lvl1pPr>
              <a:defRPr/>
            </a:lvl1pPr>
          </a:lstStyle>
          <a:p>
            <a:pPr>
              <a:defRPr/>
            </a:pPr>
            <a:fld id="{3691053A-E90E-D942-BF73-6C8950093D58}" type="datetimeFigureOut">
              <a:rPr lang="it-IT"/>
              <a:pPr>
                <a:defRPr/>
              </a:pPr>
              <a:t>24/05/23</a:t>
            </a:fld>
            <a:endParaRPr lang="it-IT"/>
          </a:p>
        </p:txBody>
      </p:sp>
      <p:sp>
        <p:nvSpPr>
          <p:cNvPr id="5" name="Segnaposto piè di pagina 4">
            <a:extLst>
              <a:ext uri="{FF2B5EF4-FFF2-40B4-BE49-F238E27FC236}">
                <a16:creationId xmlns:a16="http://schemas.microsoft.com/office/drawing/2014/main" id="{D4FADD65-51D2-7540-ABB1-B8C149500581}"/>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D52BB046-76B2-174E-98FE-5850917834B6}"/>
              </a:ext>
            </a:extLst>
          </p:cNvPr>
          <p:cNvSpPr>
            <a:spLocks noGrp="1"/>
          </p:cNvSpPr>
          <p:nvPr>
            <p:ph type="sldNum" sz="quarter" idx="12"/>
          </p:nvPr>
        </p:nvSpPr>
        <p:spPr/>
        <p:txBody>
          <a:bodyPr/>
          <a:lstStyle>
            <a:lvl1pPr>
              <a:defRPr/>
            </a:lvl1pPr>
          </a:lstStyle>
          <a:p>
            <a:pPr>
              <a:defRPr/>
            </a:pPr>
            <a:fld id="{9B704C11-31F2-024F-A0D9-08AE1E8AE717}" type="slidenum">
              <a:rPr lang="it-IT"/>
              <a:pPr>
                <a:defRPr/>
              </a:pPr>
              <a:t>‹N›</a:t>
            </a:fld>
            <a:endParaRPr lang="it-IT"/>
          </a:p>
        </p:txBody>
      </p:sp>
    </p:spTree>
    <p:extLst>
      <p:ext uri="{BB962C8B-B14F-4D97-AF65-F5344CB8AC3E}">
        <p14:creationId xmlns:p14="http://schemas.microsoft.com/office/powerpoint/2010/main" val="32830499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1" y="1709741"/>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1" y="4589466"/>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a:extLst>
              <a:ext uri="{FF2B5EF4-FFF2-40B4-BE49-F238E27FC236}">
                <a16:creationId xmlns:a16="http://schemas.microsoft.com/office/drawing/2014/main" id="{98304943-A055-2E46-825A-440F42359B79}"/>
              </a:ext>
            </a:extLst>
          </p:cNvPr>
          <p:cNvSpPr>
            <a:spLocks noGrp="1"/>
          </p:cNvSpPr>
          <p:nvPr>
            <p:ph type="dt" sz="half" idx="10"/>
          </p:nvPr>
        </p:nvSpPr>
        <p:spPr/>
        <p:txBody>
          <a:bodyPr/>
          <a:lstStyle>
            <a:lvl1pPr>
              <a:defRPr/>
            </a:lvl1pPr>
          </a:lstStyle>
          <a:p>
            <a:pPr>
              <a:defRPr/>
            </a:pPr>
            <a:fld id="{18F269EB-3DB0-CE46-87C4-759699B50F1B}" type="datetimeFigureOut">
              <a:rPr lang="it-IT"/>
              <a:pPr>
                <a:defRPr/>
              </a:pPr>
              <a:t>24/05/23</a:t>
            </a:fld>
            <a:endParaRPr lang="it-IT"/>
          </a:p>
        </p:txBody>
      </p:sp>
      <p:sp>
        <p:nvSpPr>
          <p:cNvPr id="5" name="Segnaposto piè di pagina 4">
            <a:extLst>
              <a:ext uri="{FF2B5EF4-FFF2-40B4-BE49-F238E27FC236}">
                <a16:creationId xmlns:a16="http://schemas.microsoft.com/office/drawing/2014/main" id="{EACD8CAB-E77A-B340-BB2A-DCCD8FB898CC}"/>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A111D9DB-F3A1-A647-98E3-D06F6376FE71}"/>
              </a:ext>
            </a:extLst>
          </p:cNvPr>
          <p:cNvSpPr>
            <a:spLocks noGrp="1"/>
          </p:cNvSpPr>
          <p:nvPr>
            <p:ph type="sldNum" sz="quarter" idx="12"/>
          </p:nvPr>
        </p:nvSpPr>
        <p:spPr/>
        <p:txBody>
          <a:bodyPr/>
          <a:lstStyle>
            <a:lvl1pPr>
              <a:defRPr/>
            </a:lvl1pPr>
          </a:lstStyle>
          <a:p>
            <a:pPr>
              <a:defRPr/>
            </a:pPr>
            <a:fld id="{43B39F82-34BB-3340-AB4A-DB2E02B3948C}" type="slidenum">
              <a:rPr lang="it-IT"/>
              <a:pPr>
                <a:defRPr/>
              </a:pPr>
              <a:t>‹N›</a:t>
            </a:fld>
            <a:endParaRPr lang="it-IT"/>
          </a:p>
        </p:txBody>
      </p:sp>
    </p:spTree>
    <p:extLst>
      <p:ext uri="{BB962C8B-B14F-4D97-AF65-F5344CB8AC3E}">
        <p14:creationId xmlns:p14="http://schemas.microsoft.com/office/powerpoint/2010/main" val="1486731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5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97600" y="1825625"/>
            <a:ext cx="515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3">
            <a:extLst>
              <a:ext uri="{FF2B5EF4-FFF2-40B4-BE49-F238E27FC236}">
                <a16:creationId xmlns:a16="http://schemas.microsoft.com/office/drawing/2014/main" id="{2F8E03E1-4742-D444-878F-081318449964}"/>
              </a:ext>
            </a:extLst>
          </p:cNvPr>
          <p:cNvSpPr>
            <a:spLocks noGrp="1"/>
          </p:cNvSpPr>
          <p:nvPr>
            <p:ph type="dt" sz="half" idx="10"/>
          </p:nvPr>
        </p:nvSpPr>
        <p:spPr/>
        <p:txBody>
          <a:bodyPr/>
          <a:lstStyle>
            <a:lvl1pPr>
              <a:defRPr/>
            </a:lvl1pPr>
          </a:lstStyle>
          <a:p>
            <a:pPr>
              <a:defRPr/>
            </a:pPr>
            <a:fld id="{EB51A7A9-2AA2-A44A-B3A8-680C57F70FE5}" type="datetimeFigureOut">
              <a:rPr lang="it-IT"/>
              <a:pPr>
                <a:defRPr/>
              </a:pPr>
              <a:t>24/05/23</a:t>
            </a:fld>
            <a:endParaRPr lang="it-IT"/>
          </a:p>
        </p:txBody>
      </p:sp>
      <p:sp>
        <p:nvSpPr>
          <p:cNvPr id="6" name="Segnaposto piè di pagina 4">
            <a:extLst>
              <a:ext uri="{FF2B5EF4-FFF2-40B4-BE49-F238E27FC236}">
                <a16:creationId xmlns:a16="http://schemas.microsoft.com/office/drawing/2014/main" id="{2B67EAA4-BAFD-3940-AC74-FF9E3B5F7F83}"/>
              </a:ext>
            </a:extLst>
          </p:cNvPr>
          <p:cNvSpPr>
            <a:spLocks noGrp="1"/>
          </p:cNvSpPr>
          <p:nvPr>
            <p:ph type="ftr" sz="quarter" idx="11"/>
          </p:nvPr>
        </p:nvSpPr>
        <p:spPr/>
        <p:txBody>
          <a:bodyPr/>
          <a:lstStyle>
            <a:lvl1pPr>
              <a:defRPr/>
            </a:lvl1pPr>
          </a:lstStyle>
          <a:p>
            <a:pPr>
              <a:defRPr/>
            </a:pPr>
            <a:endParaRPr lang="it-IT"/>
          </a:p>
        </p:txBody>
      </p:sp>
      <p:sp>
        <p:nvSpPr>
          <p:cNvPr id="7" name="Segnaposto numero diapositiva 5">
            <a:extLst>
              <a:ext uri="{FF2B5EF4-FFF2-40B4-BE49-F238E27FC236}">
                <a16:creationId xmlns:a16="http://schemas.microsoft.com/office/drawing/2014/main" id="{03605444-2B42-E144-9F3F-C0F852A639F8}"/>
              </a:ext>
            </a:extLst>
          </p:cNvPr>
          <p:cNvSpPr>
            <a:spLocks noGrp="1"/>
          </p:cNvSpPr>
          <p:nvPr>
            <p:ph type="sldNum" sz="quarter" idx="12"/>
          </p:nvPr>
        </p:nvSpPr>
        <p:spPr/>
        <p:txBody>
          <a:bodyPr/>
          <a:lstStyle>
            <a:lvl1pPr>
              <a:defRPr/>
            </a:lvl1pPr>
          </a:lstStyle>
          <a:p>
            <a:pPr>
              <a:defRPr/>
            </a:pPr>
            <a:fld id="{C7A66A7B-79B3-2F4B-BD82-D97DA6BCE9B7}" type="slidenum">
              <a:rPr lang="it-IT"/>
              <a:pPr>
                <a:defRPr/>
              </a:pPr>
              <a:t>‹N›</a:t>
            </a:fld>
            <a:endParaRPr lang="it-IT"/>
          </a:p>
        </p:txBody>
      </p:sp>
    </p:spTree>
    <p:extLst>
      <p:ext uri="{BB962C8B-B14F-4D97-AF65-F5344CB8AC3E}">
        <p14:creationId xmlns:p14="http://schemas.microsoft.com/office/powerpoint/2010/main" val="395197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40317" y="365128"/>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40319"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p:cNvSpPr>
            <a:spLocks noGrp="1"/>
          </p:cNvSpPr>
          <p:nvPr>
            <p:ph sz="half" idx="2"/>
          </p:nvPr>
        </p:nvSpPr>
        <p:spPr>
          <a:xfrm>
            <a:off x="840319" y="2505075"/>
            <a:ext cx="5158316"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p:cNvSpPr>
            <a:spLocks noGrp="1"/>
          </p:cNvSpPr>
          <p:nvPr>
            <p:ph sz="quarter" idx="4"/>
          </p:nvPr>
        </p:nvSpPr>
        <p:spPr>
          <a:xfrm>
            <a:off x="6172200" y="2505075"/>
            <a:ext cx="518371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3">
            <a:extLst>
              <a:ext uri="{FF2B5EF4-FFF2-40B4-BE49-F238E27FC236}">
                <a16:creationId xmlns:a16="http://schemas.microsoft.com/office/drawing/2014/main" id="{63942FAB-6824-8C48-AC4F-491C6B5F20CD}"/>
              </a:ext>
            </a:extLst>
          </p:cNvPr>
          <p:cNvSpPr>
            <a:spLocks noGrp="1"/>
          </p:cNvSpPr>
          <p:nvPr>
            <p:ph type="dt" sz="half" idx="10"/>
          </p:nvPr>
        </p:nvSpPr>
        <p:spPr/>
        <p:txBody>
          <a:bodyPr/>
          <a:lstStyle>
            <a:lvl1pPr>
              <a:defRPr/>
            </a:lvl1pPr>
          </a:lstStyle>
          <a:p>
            <a:pPr>
              <a:defRPr/>
            </a:pPr>
            <a:fld id="{69700584-AE05-7744-AB21-4D6B7D9EC79D}" type="datetimeFigureOut">
              <a:rPr lang="it-IT"/>
              <a:pPr>
                <a:defRPr/>
              </a:pPr>
              <a:t>24/05/23</a:t>
            </a:fld>
            <a:endParaRPr lang="it-IT"/>
          </a:p>
        </p:txBody>
      </p:sp>
      <p:sp>
        <p:nvSpPr>
          <p:cNvPr id="8" name="Segnaposto piè di pagina 4">
            <a:extLst>
              <a:ext uri="{FF2B5EF4-FFF2-40B4-BE49-F238E27FC236}">
                <a16:creationId xmlns:a16="http://schemas.microsoft.com/office/drawing/2014/main" id="{575DC507-DA03-B245-8698-4A71ED5AED85}"/>
              </a:ext>
            </a:extLst>
          </p:cNvPr>
          <p:cNvSpPr>
            <a:spLocks noGrp="1"/>
          </p:cNvSpPr>
          <p:nvPr>
            <p:ph type="ftr" sz="quarter" idx="11"/>
          </p:nvPr>
        </p:nvSpPr>
        <p:spPr/>
        <p:txBody>
          <a:bodyPr/>
          <a:lstStyle>
            <a:lvl1pPr>
              <a:defRPr/>
            </a:lvl1pPr>
          </a:lstStyle>
          <a:p>
            <a:pPr>
              <a:defRPr/>
            </a:pPr>
            <a:endParaRPr lang="it-IT"/>
          </a:p>
        </p:txBody>
      </p:sp>
      <p:sp>
        <p:nvSpPr>
          <p:cNvPr id="9" name="Segnaposto numero diapositiva 5">
            <a:extLst>
              <a:ext uri="{FF2B5EF4-FFF2-40B4-BE49-F238E27FC236}">
                <a16:creationId xmlns:a16="http://schemas.microsoft.com/office/drawing/2014/main" id="{B11CEB36-F961-9345-8EBD-C372F26CD71A}"/>
              </a:ext>
            </a:extLst>
          </p:cNvPr>
          <p:cNvSpPr>
            <a:spLocks noGrp="1"/>
          </p:cNvSpPr>
          <p:nvPr>
            <p:ph type="sldNum" sz="quarter" idx="12"/>
          </p:nvPr>
        </p:nvSpPr>
        <p:spPr/>
        <p:txBody>
          <a:bodyPr/>
          <a:lstStyle>
            <a:lvl1pPr>
              <a:defRPr/>
            </a:lvl1pPr>
          </a:lstStyle>
          <a:p>
            <a:pPr>
              <a:defRPr/>
            </a:pPr>
            <a:fld id="{EDCAAA4B-B145-314B-BC10-F762AEF3D622}" type="slidenum">
              <a:rPr lang="it-IT"/>
              <a:pPr>
                <a:defRPr/>
              </a:pPr>
              <a:t>‹N›</a:t>
            </a:fld>
            <a:endParaRPr lang="it-IT"/>
          </a:p>
        </p:txBody>
      </p:sp>
    </p:spTree>
    <p:extLst>
      <p:ext uri="{BB962C8B-B14F-4D97-AF65-F5344CB8AC3E}">
        <p14:creationId xmlns:p14="http://schemas.microsoft.com/office/powerpoint/2010/main" val="3198382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3">
            <a:extLst>
              <a:ext uri="{FF2B5EF4-FFF2-40B4-BE49-F238E27FC236}">
                <a16:creationId xmlns:a16="http://schemas.microsoft.com/office/drawing/2014/main" id="{A2C55B88-C18D-CD4A-BABA-58BF34AEE754}"/>
              </a:ext>
            </a:extLst>
          </p:cNvPr>
          <p:cNvSpPr>
            <a:spLocks noGrp="1"/>
          </p:cNvSpPr>
          <p:nvPr>
            <p:ph type="dt" sz="half" idx="10"/>
          </p:nvPr>
        </p:nvSpPr>
        <p:spPr/>
        <p:txBody>
          <a:bodyPr/>
          <a:lstStyle>
            <a:lvl1pPr>
              <a:defRPr/>
            </a:lvl1pPr>
          </a:lstStyle>
          <a:p>
            <a:pPr>
              <a:defRPr/>
            </a:pPr>
            <a:fld id="{8F4BFFC9-A494-604A-8116-95A796050560}" type="datetimeFigureOut">
              <a:rPr lang="it-IT"/>
              <a:pPr>
                <a:defRPr/>
              </a:pPr>
              <a:t>24/05/23</a:t>
            </a:fld>
            <a:endParaRPr lang="it-IT"/>
          </a:p>
        </p:txBody>
      </p:sp>
      <p:sp>
        <p:nvSpPr>
          <p:cNvPr id="4" name="Segnaposto piè di pagina 4">
            <a:extLst>
              <a:ext uri="{FF2B5EF4-FFF2-40B4-BE49-F238E27FC236}">
                <a16:creationId xmlns:a16="http://schemas.microsoft.com/office/drawing/2014/main" id="{DFD51E04-FCA4-FA40-B2E1-53EBC32E99D8}"/>
              </a:ext>
            </a:extLst>
          </p:cNvPr>
          <p:cNvSpPr>
            <a:spLocks noGrp="1"/>
          </p:cNvSpPr>
          <p:nvPr>
            <p:ph type="ftr" sz="quarter" idx="11"/>
          </p:nvPr>
        </p:nvSpPr>
        <p:spPr/>
        <p:txBody>
          <a:bodyPr/>
          <a:lstStyle>
            <a:lvl1pPr>
              <a:defRPr/>
            </a:lvl1pPr>
          </a:lstStyle>
          <a:p>
            <a:pPr>
              <a:defRPr/>
            </a:pPr>
            <a:endParaRPr lang="it-IT"/>
          </a:p>
        </p:txBody>
      </p:sp>
      <p:sp>
        <p:nvSpPr>
          <p:cNvPr id="5" name="Segnaposto numero diapositiva 5">
            <a:extLst>
              <a:ext uri="{FF2B5EF4-FFF2-40B4-BE49-F238E27FC236}">
                <a16:creationId xmlns:a16="http://schemas.microsoft.com/office/drawing/2014/main" id="{A09029D1-0BBB-B344-923A-749734369D44}"/>
              </a:ext>
            </a:extLst>
          </p:cNvPr>
          <p:cNvSpPr>
            <a:spLocks noGrp="1"/>
          </p:cNvSpPr>
          <p:nvPr>
            <p:ph type="sldNum" sz="quarter" idx="12"/>
          </p:nvPr>
        </p:nvSpPr>
        <p:spPr/>
        <p:txBody>
          <a:bodyPr/>
          <a:lstStyle>
            <a:lvl1pPr>
              <a:defRPr/>
            </a:lvl1pPr>
          </a:lstStyle>
          <a:p>
            <a:pPr>
              <a:defRPr/>
            </a:pPr>
            <a:fld id="{2D366DEC-2992-574F-B799-E009FD3FED00}" type="slidenum">
              <a:rPr lang="it-IT"/>
              <a:pPr>
                <a:defRPr/>
              </a:pPr>
              <a:t>‹N›</a:t>
            </a:fld>
            <a:endParaRPr lang="it-IT"/>
          </a:p>
        </p:txBody>
      </p:sp>
    </p:spTree>
    <p:extLst>
      <p:ext uri="{BB962C8B-B14F-4D97-AF65-F5344CB8AC3E}">
        <p14:creationId xmlns:p14="http://schemas.microsoft.com/office/powerpoint/2010/main" val="1085802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a:extLst>
              <a:ext uri="{FF2B5EF4-FFF2-40B4-BE49-F238E27FC236}">
                <a16:creationId xmlns:a16="http://schemas.microsoft.com/office/drawing/2014/main" id="{D793B08C-F453-D34D-A0BE-FB5246E0FA4A}"/>
              </a:ext>
            </a:extLst>
          </p:cNvPr>
          <p:cNvSpPr>
            <a:spLocks noGrp="1"/>
          </p:cNvSpPr>
          <p:nvPr>
            <p:ph type="dt" sz="half" idx="10"/>
          </p:nvPr>
        </p:nvSpPr>
        <p:spPr/>
        <p:txBody>
          <a:bodyPr/>
          <a:lstStyle>
            <a:lvl1pPr>
              <a:defRPr/>
            </a:lvl1pPr>
          </a:lstStyle>
          <a:p>
            <a:pPr>
              <a:defRPr/>
            </a:pPr>
            <a:fld id="{F0DBA6DB-E989-D74E-B1BC-F6598204B100}" type="datetimeFigureOut">
              <a:rPr lang="it-IT"/>
              <a:pPr>
                <a:defRPr/>
              </a:pPr>
              <a:t>24/05/23</a:t>
            </a:fld>
            <a:endParaRPr lang="it-IT"/>
          </a:p>
        </p:txBody>
      </p:sp>
      <p:sp>
        <p:nvSpPr>
          <p:cNvPr id="3" name="Segnaposto piè di pagina 4">
            <a:extLst>
              <a:ext uri="{FF2B5EF4-FFF2-40B4-BE49-F238E27FC236}">
                <a16:creationId xmlns:a16="http://schemas.microsoft.com/office/drawing/2014/main" id="{67D5AEE4-5439-1749-A506-9C2B4445F50E}"/>
              </a:ext>
            </a:extLst>
          </p:cNvPr>
          <p:cNvSpPr>
            <a:spLocks noGrp="1"/>
          </p:cNvSpPr>
          <p:nvPr>
            <p:ph type="ftr" sz="quarter" idx="11"/>
          </p:nvPr>
        </p:nvSpPr>
        <p:spPr/>
        <p:txBody>
          <a:bodyPr/>
          <a:lstStyle>
            <a:lvl1pPr>
              <a:defRPr/>
            </a:lvl1pPr>
          </a:lstStyle>
          <a:p>
            <a:pPr>
              <a:defRPr/>
            </a:pPr>
            <a:endParaRPr lang="it-IT"/>
          </a:p>
        </p:txBody>
      </p:sp>
      <p:sp>
        <p:nvSpPr>
          <p:cNvPr id="4" name="Segnaposto numero diapositiva 5">
            <a:extLst>
              <a:ext uri="{FF2B5EF4-FFF2-40B4-BE49-F238E27FC236}">
                <a16:creationId xmlns:a16="http://schemas.microsoft.com/office/drawing/2014/main" id="{DAA1E6E9-09F5-6741-8A20-8D174276C609}"/>
              </a:ext>
            </a:extLst>
          </p:cNvPr>
          <p:cNvSpPr>
            <a:spLocks noGrp="1"/>
          </p:cNvSpPr>
          <p:nvPr>
            <p:ph type="sldNum" sz="quarter" idx="12"/>
          </p:nvPr>
        </p:nvSpPr>
        <p:spPr/>
        <p:txBody>
          <a:bodyPr/>
          <a:lstStyle>
            <a:lvl1pPr>
              <a:defRPr/>
            </a:lvl1pPr>
          </a:lstStyle>
          <a:p>
            <a:pPr>
              <a:defRPr/>
            </a:pPr>
            <a:fld id="{1847B004-64AB-E447-AEA3-C1F06C3C6A75}" type="slidenum">
              <a:rPr lang="it-IT"/>
              <a:pPr>
                <a:defRPr/>
              </a:pPr>
              <a:t>‹N›</a:t>
            </a:fld>
            <a:endParaRPr lang="it-IT"/>
          </a:p>
        </p:txBody>
      </p:sp>
    </p:spTree>
    <p:extLst>
      <p:ext uri="{BB962C8B-B14F-4D97-AF65-F5344CB8AC3E}">
        <p14:creationId xmlns:p14="http://schemas.microsoft.com/office/powerpoint/2010/main" val="42914073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40319" y="457200"/>
            <a:ext cx="393276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717" y="987428"/>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40319"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3">
            <a:extLst>
              <a:ext uri="{FF2B5EF4-FFF2-40B4-BE49-F238E27FC236}">
                <a16:creationId xmlns:a16="http://schemas.microsoft.com/office/drawing/2014/main" id="{FF7567A6-7E6E-4341-A3A2-516FCAD34F5D}"/>
              </a:ext>
            </a:extLst>
          </p:cNvPr>
          <p:cNvSpPr>
            <a:spLocks noGrp="1"/>
          </p:cNvSpPr>
          <p:nvPr>
            <p:ph type="dt" sz="half" idx="10"/>
          </p:nvPr>
        </p:nvSpPr>
        <p:spPr/>
        <p:txBody>
          <a:bodyPr/>
          <a:lstStyle>
            <a:lvl1pPr>
              <a:defRPr/>
            </a:lvl1pPr>
          </a:lstStyle>
          <a:p>
            <a:pPr>
              <a:defRPr/>
            </a:pPr>
            <a:fld id="{FA84FA35-8930-824E-A2B4-8EAB790F0A75}" type="datetimeFigureOut">
              <a:rPr lang="it-IT"/>
              <a:pPr>
                <a:defRPr/>
              </a:pPr>
              <a:t>24/05/23</a:t>
            </a:fld>
            <a:endParaRPr lang="it-IT"/>
          </a:p>
        </p:txBody>
      </p:sp>
      <p:sp>
        <p:nvSpPr>
          <p:cNvPr id="6" name="Segnaposto piè di pagina 4">
            <a:extLst>
              <a:ext uri="{FF2B5EF4-FFF2-40B4-BE49-F238E27FC236}">
                <a16:creationId xmlns:a16="http://schemas.microsoft.com/office/drawing/2014/main" id="{A633E5A5-F85C-0142-9BD2-75D501DA29A8}"/>
              </a:ext>
            </a:extLst>
          </p:cNvPr>
          <p:cNvSpPr>
            <a:spLocks noGrp="1"/>
          </p:cNvSpPr>
          <p:nvPr>
            <p:ph type="ftr" sz="quarter" idx="11"/>
          </p:nvPr>
        </p:nvSpPr>
        <p:spPr/>
        <p:txBody>
          <a:bodyPr/>
          <a:lstStyle>
            <a:lvl1pPr>
              <a:defRPr/>
            </a:lvl1pPr>
          </a:lstStyle>
          <a:p>
            <a:pPr>
              <a:defRPr/>
            </a:pPr>
            <a:endParaRPr lang="it-IT"/>
          </a:p>
        </p:txBody>
      </p:sp>
      <p:sp>
        <p:nvSpPr>
          <p:cNvPr id="7" name="Segnaposto numero diapositiva 5">
            <a:extLst>
              <a:ext uri="{FF2B5EF4-FFF2-40B4-BE49-F238E27FC236}">
                <a16:creationId xmlns:a16="http://schemas.microsoft.com/office/drawing/2014/main" id="{9B819742-EA59-8345-9937-0E65A50E476F}"/>
              </a:ext>
            </a:extLst>
          </p:cNvPr>
          <p:cNvSpPr>
            <a:spLocks noGrp="1"/>
          </p:cNvSpPr>
          <p:nvPr>
            <p:ph type="sldNum" sz="quarter" idx="12"/>
          </p:nvPr>
        </p:nvSpPr>
        <p:spPr/>
        <p:txBody>
          <a:bodyPr/>
          <a:lstStyle>
            <a:lvl1pPr>
              <a:defRPr/>
            </a:lvl1pPr>
          </a:lstStyle>
          <a:p>
            <a:pPr>
              <a:defRPr/>
            </a:pPr>
            <a:fld id="{E5BEDD9B-05A3-2648-84DD-5B31AB309362}" type="slidenum">
              <a:rPr lang="it-IT"/>
              <a:pPr>
                <a:defRPr/>
              </a:pPr>
              <a:t>‹N›</a:t>
            </a:fld>
            <a:endParaRPr lang="it-IT"/>
          </a:p>
        </p:txBody>
      </p:sp>
    </p:spTree>
    <p:extLst>
      <p:ext uri="{BB962C8B-B14F-4D97-AF65-F5344CB8AC3E}">
        <p14:creationId xmlns:p14="http://schemas.microsoft.com/office/powerpoint/2010/main" val="23719607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40319" y="457200"/>
            <a:ext cx="393276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717" y="987428"/>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840319"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3">
            <a:extLst>
              <a:ext uri="{FF2B5EF4-FFF2-40B4-BE49-F238E27FC236}">
                <a16:creationId xmlns:a16="http://schemas.microsoft.com/office/drawing/2014/main" id="{5F9AD4FD-D848-D049-A8BC-B862112B6B4E}"/>
              </a:ext>
            </a:extLst>
          </p:cNvPr>
          <p:cNvSpPr>
            <a:spLocks noGrp="1"/>
          </p:cNvSpPr>
          <p:nvPr>
            <p:ph type="dt" sz="half" idx="10"/>
          </p:nvPr>
        </p:nvSpPr>
        <p:spPr/>
        <p:txBody>
          <a:bodyPr/>
          <a:lstStyle>
            <a:lvl1pPr>
              <a:defRPr/>
            </a:lvl1pPr>
          </a:lstStyle>
          <a:p>
            <a:pPr>
              <a:defRPr/>
            </a:pPr>
            <a:fld id="{2A36FB37-74BD-5C4F-B3DB-7F81FCF541F6}" type="datetimeFigureOut">
              <a:rPr lang="it-IT"/>
              <a:pPr>
                <a:defRPr/>
              </a:pPr>
              <a:t>24/05/23</a:t>
            </a:fld>
            <a:endParaRPr lang="it-IT"/>
          </a:p>
        </p:txBody>
      </p:sp>
      <p:sp>
        <p:nvSpPr>
          <p:cNvPr id="6" name="Segnaposto piè di pagina 4">
            <a:extLst>
              <a:ext uri="{FF2B5EF4-FFF2-40B4-BE49-F238E27FC236}">
                <a16:creationId xmlns:a16="http://schemas.microsoft.com/office/drawing/2014/main" id="{19E914D3-AF2E-BF4A-B28E-93FAFF638EC9}"/>
              </a:ext>
            </a:extLst>
          </p:cNvPr>
          <p:cNvSpPr>
            <a:spLocks noGrp="1"/>
          </p:cNvSpPr>
          <p:nvPr>
            <p:ph type="ftr" sz="quarter" idx="11"/>
          </p:nvPr>
        </p:nvSpPr>
        <p:spPr/>
        <p:txBody>
          <a:bodyPr/>
          <a:lstStyle>
            <a:lvl1pPr>
              <a:defRPr/>
            </a:lvl1pPr>
          </a:lstStyle>
          <a:p>
            <a:pPr>
              <a:defRPr/>
            </a:pPr>
            <a:endParaRPr lang="it-IT"/>
          </a:p>
        </p:txBody>
      </p:sp>
      <p:sp>
        <p:nvSpPr>
          <p:cNvPr id="7" name="Segnaposto numero diapositiva 5">
            <a:extLst>
              <a:ext uri="{FF2B5EF4-FFF2-40B4-BE49-F238E27FC236}">
                <a16:creationId xmlns:a16="http://schemas.microsoft.com/office/drawing/2014/main" id="{C29AFCDB-BB9C-634D-9ACF-F6D343F67F74}"/>
              </a:ext>
            </a:extLst>
          </p:cNvPr>
          <p:cNvSpPr>
            <a:spLocks noGrp="1"/>
          </p:cNvSpPr>
          <p:nvPr>
            <p:ph type="sldNum" sz="quarter" idx="12"/>
          </p:nvPr>
        </p:nvSpPr>
        <p:spPr/>
        <p:txBody>
          <a:bodyPr/>
          <a:lstStyle>
            <a:lvl1pPr>
              <a:defRPr/>
            </a:lvl1pPr>
          </a:lstStyle>
          <a:p>
            <a:pPr>
              <a:defRPr/>
            </a:pPr>
            <a:fld id="{BBFB4137-1769-6C43-BABF-09B95803D083}" type="slidenum">
              <a:rPr lang="it-IT"/>
              <a:pPr>
                <a:defRPr/>
              </a:pPr>
              <a:t>‹N›</a:t>
            </a:fld>
            <a:endParaRPr lang="it-IT"/>
          </a:p>
        </p:txBody>
      </p:sp>
    </p:spTree>
    <p:extLst>
      <p:ext uri="{BB962C8B-B14F-4D97-AF65-F5344CB8AC3E}">
        <p14:creationId xmlns:p14="http://schemas.microsoft.com/office/powerpoint/2010/main" val="31840297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FAB6633-5E8A-2241-9810-08924DBDA1B1}"/>
              </a:ext>
            </a:extLst>
          </p:cNvPr>
          <p:cNvSpPr>
            <a:spLocks noGrp="1"/>
          </p:cNvSpPr>
          <p:nvPr>
            <p:ph type="dt" sz="half" idx="10"/>
          </p:nvPr>
        </p:nvSpPr>
        <p:spPr/>
        <p:txBody>
          <a:bodyPr/>
          <a:lstStyle>
            <a:lvl1pPr>
              <a:defRPr/>
            </a:lvl1pPr>
          </a:lstStyle>
          <a:p>
            <a:pPr>
              <a:defRPr/>
            </a:pPr>
            <a:fld id="{D36FDEE6-0A74-2C4B-91C7-71B674DD7AF3}" type="datetimeFigureOut">
              <a:rPr lang="it-IT"/>
              <a:pPr>
                <a:defRPr/>
              </a:pPr>
              <a:t>24/05/23</a:t>
            </a:fld>
            <a:endParaRPr lang="it-IT"/>
          </a:p>
        </p:txBody>
      </p:sp>
      <p:sp>
        <p:nvSpPr>
          <p:cNvPr id="5" name="Segnaposto piè di pagina 4">
            <a:extLst>
              <a:ext uri="{FF2B5EF4-FFF2-40B4-BE49-F238E27FC236}">
                <a16:creationId xmlns:a16="http://schemas.microsoft.com/office/drawing/2014/main" id="{E876E888-E2CD-6B49-95D4-3F4B2E777FD4}"/>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2ACE86BB-58A6-3A41-A02B-AE107C503AF9}"/>
              </a:ext>
            </a:extLst>
          </p:cNvPr>
          <p:cNvSpPr>
            <a:spLocks noGrp="1"/>
          </p:cNvSpPr>
          <p:nvPr>
            <p:ph type="sldNum" sz="quarter" idx="12"/>
          </p:nvPr>
        </p:nvSpPr>
        <p:spPr/>
        <p:txBody>
          <a:bodyPr/>
          <a:lstStyle>
            <a:lvl1pPr>
              <a:defRPr/>
            </a:lvl1pPr>
          </a:lstStyle>
          <a:p>
            <a:pPr>
              <a:defRPr/>
            </a:pPr>
            <a:fld id="{26234190-2DAC-B941-8D03-FB57B35E4D0E}" type="slidenum">
              <a:rPr lang="it-IT"/>
              <a:pPr>
                <a:defRPr/>
              </a:pPr>
              <a:t>‹N›</a:t>
            </a:fld>
            <a:endParaRPr lang="it-IT"/>
          </a:p>
        </p:txBody>
      </p:sp>
    </p:spTree>
    <p:extLst>
      <p:ext uri="{BB962C8B-B14F-4D97-AF65-F5344CB8AC3E}">
        <p14:creationId xmlns:p14="http://schemas.microsoft.com/office/powerpoint/2010/main" val="6907089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2"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2" y="365125"/>
            <a:ext cx="76835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134E61D-A717-904D-BE01-352D1F872819}"/>
              </a:ext>
            </a:extLst>
          </p:cNvPr>
          <p:cNvSpPr>
            <a:spLocks noGrp="1"/>
          </p:cNvSpPr>
          <p:nvPr>
            <p:ph type="dt" sz="half" idx="10"/>
          </p:nvPr>
        </p:nvSpPr>
        <p:spPr/>
        <p:txBody>
          <a:bodyPr/>
          <a:lstStyle>
            <a:lvl1pPr>
              <a:defRPr/>
            </a:lvl1pPr>
          </a:lstStyle>
          <a:p>
            <a:pPr>
              <a:defRPr/>
            </a:pPr>
            <a:fld id="{72A8C5F8-482E-C347-867D-99C03DDD5E0F}" type="datetimeFigureOut">
              <a:rPr lang="it-IT"/>
              <a:pPr>
                <a:defRPr/>
              </a:pPr>
              <a:t>24/05/23</a:t>
            </a:fld>
            <a:endParaRPr lang="it-IT"/>
          </a:p>
        </p:txBody>
      </p:sp>
      <p:sp>
        <p:nvSpPr>
          <p:cNvPr id="5" name="Segnaposto piè di pagina 4">
            <a:extLst>
              <a:ext uri="{FF2B5EF4-FFF2-40B4-BE49-F238E27FC236}">
                <a16:creationId xmlns:a16="http://schemas.microsoft.com/office/drawing/2014/main" id="{955C2ABB-8D8A-184C-8DB7-9B33D6975B5C}"/>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78A5FED1-432B-0847-96F2-67F2D7911B55}"/>
              </a:ext>
            </a:extLst>
          </p:cNvPr>
          <p:cNvSpPr>
            <a:spLocks noGrp="1"/>
          </p:cNvSpPr>
          <p:nvPr>
            <p:ph type="sldNum" sz="quarter" idx="12"/>
          </p:nvPr>
        </p:nvSpPr>
        <p:spPr/>
        <p:txBody>
          <a:bodyPr/>
          <a:lstStyle>
            <a:lvl1pPr>
              <a:defRPr/>
            </a:lvl1pPr>
          </a:lstStyle>
          <a:p>
            <a:pPr>
              <a:defRPr/>
            </a:pPr>
            <a:fld id="{4024D02B-8540-AB4F-A7DA-637C1F4622FB}" type="slidenum">
              <a:rPr lang="it-IT"/>
              <a:pPr>
                <a:defRPr/>
              </a:pPr>
              <a:t>‹N›</a:t>
            </a:fld>
            <a:endParaRPr lang="it-IT"/>
          </a:p>
        </p:txBody>
      </p:sp>
    </p:spTree>
    <p:extLst>
      <p:ext uri="{BB962C8B-B14F-4D97-AF65-F5344CB8AC3E}">
        <p14:creationId xmlns:p14="http://schemas.microsoft.com/office/powerpoint/2010/main" val="40473522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a:extLst>
              <a:ext uri="{FF2B5EF4-FFF2-40B4-BE49-F238E27FC236}">
                <a16:creationId xmlns:a16="http://schemas.microsoft.com/office/drawing/2014/main" id="{10B145B3-BA17-7C40-B7CF-AFF0C8C2EDDE}"/>
              </a:ext>
            </a:extLst>
          </p:cNvPr>
          <p:cNvSpPr>
            <a:spLocks noGrp="1"/>
          </p:cNvSpPr>
          <p:nvPr>
            <p:ph type="dt" sz="half" idx="10"/>
          </p:nvPr>
        </p:nvSpPr>
        <p:spPr/>
        <p:txBody>
          <a:bodyPr/>
          <a:lstStyle>
            <a:lvl1pPr>
              <a:defRPr/>
            </a:lvl1pPr>
          </a:lstStyle>
          <a:p>
            <a:pPr>
              <a:defRPr/>
            </a:pPr>
            <a:fld id="{EEF62CC9-46B2-5842-8A2E-796CA81AD30F}" type="datetimeFigureOut">
              <a:rPr lang="it-IT"/>
              <a:pPr>
                <a:defRPr/>
              </a:pPr>
              <a:t>24/05/23</a:t>
            </a:fld>
            <a:endParaRPr lang="it-IT"/>
          </a:p>
        </p:txBody>
      </p:sp>
      <p:sp>
        <p:nvSpPr>
          <p:cNvPr id="5" name="Footer Placeholder 4">
            <a:extLst>
              <a:ext uri="{FF2B5EF4-FFF2-40B4-BE49-F238E27FC236}">
                <a16:creationId xmlns:a16="http://schemas.microsoft.com/office/drawing/2014/main" id="{0D5A9064-D085-D448-9C04-E1BD37D18CEB}"/>
              </a:ext>
            </a:extLst>
          </p:cNvPr>
          <p:cNvSpPr>
            <a:spLocks noGrp="1"/>
          </p:cNvSpPr>
          <p:nvPr>
            <p:ph type="ftr" sz="quarter" idx="11"/>
          </p:nvPr>
        </p:nvSpPr>
        <p:spPr/>
        <p:txBody>
          <a:bodyPr/>
          <a:lstStyle>
            <a:lvl1pPr>
              <a:defRPr/>
            </a:lvl1pPr>
          </a:lstStyle>
          <a:p>
            <a:pPr>
              <a:defRPr/>
            </a:pPr>
            <a:endParaRPr lang="it-IT"/>
          </a:p>
        </p:txBody>
      </p:sp>
      <p:sp>
        <p:nvSpPr>
          <p:cNvPr id="6" name="Slide Number Placeholder 5">
            <a:extLst>
              <a:ext uri="{FF2B5EF4-FFF2-40B4-BE49-F238E27FC236}">
                <a16:creationId xmlns:a16="http://schemas.microsoft.com/office/drawing/2014/main" id="{404C8437-D98A-4548-9D70-BDA2D5CF8CD5}"/>
              </a:ext>
            </a:extLst>
          </p:cNvPr>
          <p:cNvSpPr>
            <a:spLocks noGrp="1"/>
          </p:cNvSpPr>
          <p:nvPr>
            <p:ph type="sldNum" sz="quarter" idx="12"/>
          </p:nvPr>
        </p:nvSpPr>
        <p:spPr/>
        <p:txBody>
          <a:bodyPr/>
          <a:lstStyle>
            <a:lvl1pPr>
              <a:defRPr/>
            </a:lvl1pPr>
          </a:lstStyle>
          <a:p>
            <a:pPr>
              <a:defRPr/>
            </a:pPr>
            <a:fld id="{F0282741-65CC-A142-B02C-8AD7B86775EE}" type="slidenum">
              <a:rPr lang="it-IT"/>
              <a:pPr>
                <a:defRPr/>
              </a:pPr>
              <a:t>‹N›</a:t>
            </a:fld>
            <a:endParaRPr lang="it-IT"/>
          </a:p>
        </p:txBody>
      </p:sp>
    </p:spTree>
    <p:extLst>
      <p:ext uri="{BB962C8B-B14F-4D97-AF65-F5344CB8AC3E}">
        <p14:creationId xmlns:p14="http://schemas.microsoft.com/office/powerpoint/2010/main" val="40392525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a:extLst>
              <a:ext uri="{FF2B5EF4-FFF2-40B4-BE49-F238E27FC236}">
                <a16:creationId xmlns:a16="http://schemas.microsoft.com/office/drawing/2014/main" id="{6F874711-E0B6-EA4A-A3FB-75B512655E7D}"/>
              </a:ext>
            </a:extLst>
          </p:cNvPr>
          <p:cNvSpPr>
            <a:spLocks noGrp="1"/>
          </p:cNvSpPr>
          <p:nvPr>
            <p:ph type="dt" sz="half" idx="10"/>
          </p:nvPr>
        </p:nvSpPr>
        <p:spPr/>
        <p:txBody>
          <a:bodyPr/>
          <a:lstStyle>
            <a:lvl1pPr>
              <a:defRPr/>
            </a:lvl1pPr>
          </a:lstStyle>
          <a:p>
            <a:pPr>
              <a:defRPr/>
            </a:pPr>
            <a:fld id="{602B769C-E261-3E47-838A-055EB6C5E965}" type="datetimeFigureOut">
              <a:rPr lang="it-IT"/>
              <a:pPr>
                <a:defRPr/>
              </a:pPr>
              <a:t>24/05/23</a:t>
            </a:fld>
            <a:endParaRPr lang="it-IT"/>
          </a:p>
        </p:txBody>
      </p:sp>
      <p:sp>
        <p:nvSpPr>
          <p:cNvPr id="5" name="Footer Placeholder 4">
            <a:extLst>
              <a:ext uri="{FF2B5EF4-FFF2-40B4-BE49-F238E27FC236}">
                <a16:creationId xmlns:a16="http://schemas.microsoft.com/office/drawing/2014/main" id="{20CE0CD2-7D7B-A449-8063-D8C91590A332}"/>
              </a:ext>
            </a:extLst>
          </p:cNvPr>
          <p:cNvSpPr>
            <a:spLocks noGrp="1"/>
          </p:cNvSpPr>
          <p:nvPr>
            <p:ph type="ftr" sz="quarter" idx="11"/>
          </p:nvPr>
        </p:nvSpPr>
        <p:spPr/>
        <p:txBody>
          <a:bodyPr/>
          <a:lstStyle>
            <a:lvl1pPr>
              <a:defRPr/>
            </a:lvl1pPr>
          </a:lstStyle>
          <a:p>
            <a:pPr>
              <a:defRPr/>
            </a:pPr>
            <a:endParaRPr lang="it-IT"/>
          </a:p>
        </p:txBody>
      </p:sp>
      <p:sp>
        <p:nvSpPr>
          <p:cNvPr id="6" name="Slide Number Placeholder 5">
            <a:extLst>
              <a:ext uri="{FF2B5EF4-FFF2-40B4-BE49-F238E27FC236}">
                <a16:creationId xmlns:a16="http://schemas.microsoft.com/office/drawing/2014/main" id="{5592F451-270A-A540-8C5A-B1E0932EC0E2}"/>
              </a:ext>
            </a:extLst>
          </p:cNvPr>
          <p:cNvSpPr>
            <a:spLocks noGrp="1"/>
          </p:cNvSpPr>
          <p:nvPr>
            <p:ph type="sldNum" sz="quarter" idx="12"/>
          </p:nvPr>
        </p:nvSpPr>
        <p:spPr/>
        <p:txBody>
          <a:bodyPr/>
          <a:lstStyle>
            <a:lvl1pPr>
              <a:defRPr/>
            </a:lvl1pPr>
          </a:lstStyle>
          <a:p>
            <a:pPr>
              <a:defRPr/>
            </a:pPr>
            <a:fld id="{323DFA4E-64E4-1F43-AA33-97E60BF8F487}" type="slidenum">
              <a:rPr lang="it-IT"/>
              <a:pPr>
                <a:defRPr/>
              </a:pPr>
              <a:t>‹N›</a:t>
            </a:fld>
            <a:endParaRPr lang="it-IT"/>
          </a:p>
        </p:txBody>
      </p:sp>
    </p:spTree>
    <p:extLst>
      <p:ext uri="{BB962C8B-B14F-4D97-AF65-F5344CB8AC3E}">
        <p14:creationId xmlns:p14="http://schemas.microsoft.com/office/powerpoint/2010/main" val="31163908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a:extLst>
              <a:ext uri="{FF2B5EF4-FFF2-40B4-BE49-F238E27FC236}">
                <a16:creationId xmlns:a16="http://schemas.microsoft.com/office/drawing/2014/main" id="{3BD2B796-1AF3-EE48-8598-41480D9716A0}"/>
              </a:ext>
            </a:extLst>
          </p:cNvPr>
          <p:cNvSpPr>
            <a:spLocks noGrp="1"/>
          </p:cNvSpPr>
          <p:nvPr>
            <p:ph type="dt" sz="half" idx="10"/>
          </p:nvPr>
        </p:nvSpPr>
        <p:spPr/>
        <p:txBody>
          <a:bodyPr/>
          <a:lstStyle>
            <a:lvl1pPr>
              <a:defRPr/>
            </a:lvl1pPr>
          </a:lstStyle>
          <a:p>
            <a:pPr>
              <a:defRPr/>
            </a:pPr>
            <a:fld id="{9C425E73-BCF6-D842-8866-942A5EBA2AFC}" type="datetimeFigureOut">
              <a:rPr lang="it-IT"/>
              <a:pPr>
                <a:defRPr/>
              </a:pPr>
              <a:t>24/05/23</a:t>
            </a:fld>
            <a:endParaRPr lang="it-IT"/>
          </a:p>
        </p:txBody>
      </p:sp>
      <p:sp>
        <p:nvSpPr>
          <p:cNvPr id="5" name="Footer Placeholder 4">
            <a:extLst>
              <a:ext uri="{FF2B5EF4-FFF2-40B4-BE49-F238E27FC236}">
                <a16:creationId xmlns:a16="http://schemas.microsoft.com/office/drawing/2014/main" id="{37EA1F5D-DEEF-3542-ADC6-324EC207C9C3}"/>
              </a:ext>
            </a:extLst>
          </p:cNvPr>
          <p:cNvSpPr>
            <a:spLocks noGrp="1"/>
          </p:cNvSpPr>
          <p:nvPr>
            <p:ph type="ftr" sz="quarter" idx="11"/>
          </p:nvPr>
        </p:nvSpPr>
        <p:spPr/>
        <p:txBody>
          <a:bodyPr/>
          <a:lstStyle>
            <a:lvl1pPr>
              <a:defRPr/>
            </a:lvl1pPr>
          </a:lstStyle>
          <a:p>
            <a:pPr>
              <a:defRPr/>
            </a:pPr>
            <a:endParaRPr lang="it-IT"/>
          </a:p>
        </p:txBody>
      </p:sp>
      <p:sp>
        <p:nvSpPr>
          <p:cNvPr id="6" name="Slide Number Placeholder 5">
            <a:extLst>
              <a:ext uri="{FF2B5EF4-FFF2-40B4-BE49-F238E27FC236}">
                <a16:creationId xmlns:a16="http://schemas.microsoft.com/office/drawing/2014/main" id="{FD702C3F-B2B6-D64B-B7E7-50FD07B8B08B}"/>
              </a:ext>
            </a:extLst>
          </p:cNvPr>
          <p:cNvSpPr>
            <a:spLocks noGrp="1"/>
          </p:cNvSpPr>
          <p:nvPr>
            <p:ph type="sldNum" sz="quarter" idx="12"/>
          </p:nvPr>
        </p:nvSpPr>
        <p:spPr/>
        <p:txBody>
          <a:bodyPr/>
          <a:lstStyle>
            <a:lvl1pPr>
              <a:defRPr/>
            </a:lvl1pPr>
          </a:lstStyle>
          <a:p>
            <a:pPr>
              <a:defRPr/>
            </a:pPr>
            <a:fld id="{5ADF2486-D32E-A14D-88CB-EE92C2E34740}" type="slidenum">
              <a:rPr lang="it-IT"/>
              <a:pPr>
                <a:defRPr/>
              </a:pPr>
              <a:t>‹N›</a:t>
            </a:fld>
            <a:endParaRPr lang="it-IT"/>
          </a:p>
        </p:txBody>
      </p:sp>
    </p:spTree>
    <p:extLst>
      <p:ext uri="{BB962C8B-B14F-4D97-AF65-F5344CB8AC3E}">
        <p14:creationId xmlns:p14="http://schemas.microsoft.com/office/powerpoint/2010/main" val="135095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a:extLst>
              <a:ext uri="{FF2B5EF4-FFF2-40B4-BE49-F238E27FC236}">
                <a16:creationId xmlns:a16="http://schemas.microsoft.com/office/drawing/2014/main" id="{E3A3E8B5-C6F9-C34F-9B81-0F6201249655}"/>
              </a:ext>
            </a:extLst>
          </p:cNvPr>
          <p:cNvSpPr>
            <a:spLocks noGrp="1"/>
          </p:cNvSpPr>
          <p:nvPr>
            <p:ph type="dt" sz="half" idx="10"/>
          </p:nvPr>
        </p:nvSpPr>
        <p:spPr/>
        <p:txBody>
          <a:bodyPr/>
          <a:lstStyle>
            <a:lvl1pPr>
              <a:defRPr/>
            </a:lvl1pPr>
          </a:lstStyle>
          <a:p>
            <a:pPr>
              <a:defRPr/>
            </a:pPr>
            <a:fld id="{0E883BF6-6A56-4344-9705-A54CB6BEF3D7}" type="datetimeFigureOut">
              <a:rPr lang="it-IT"/>
              <a:pPr>
                <a:defRPr/>
              </a:pPr>
              <a:t>24/05/23</a:t>
            </a:fld>
            <a:endParaRPr lang="it-IT"/>
          </a:p>
        </p:txBody>
      </p:sp>
      <p:sp>
        <p:nvSpPr>
          <p:cNvPr id="6" name="Footer Placeholder 5">
            <a:extLst>
              <a:ext uri="{FF2B5EF4-FFF2-40B4-BE49-F238E27FC236}">
                <a16:creationId xmlns:a16="http://schemas.microsoft.com/office/drawing/2014/main" id="{6AEC720D-1D16-7B44-BC6E-7068212F1196}"/>
              </a:ext>
            </a:extLst>
          </p:cNvPr>
          <p:cNvSpPr>
            <a:spLocks noGrp="1"/>
          </p:cNvSpPr>
          <p:nvPr>
            <p:ph type="ftr" sz="quarter" idx="11"/>
          </p:nvPr>
        </p:nvSpPr>
        <p:spPr/>
        <p:txBody>
          <a:bodyPr/>
          <a:lstStyle>
            <a:lvl1pPr>
              <a:defRPr/>
            </a:lvl1pPr>
          </a:lstStyle>
          <a:p>
            <a:pPr>
              <a:defRPr/>
            </a:pPr>
            <a:endParaRPr lang="it-IT"/>
          </a:p>
        </p:txBody>
      </p:sp>
      <p:sp>
        <p:nvSpPr>
          <p:cNvPr id="7" name="Slide Number Placeholder 6">
            <a:extLst>
              <a:ext uri="{FF2B5EF4-FFF2-40B4-BE49-F238E27FC236}">
                <a16:creationId xmlns:a16="http://schemas.microsoft.com/office/drawing/2014/main" id="{AB13987B-5D83-864B-AEFB-EABDE245C6E9}"/>
              </a:ext>
            </a:extLst>
          </p:cNvPr>
          <p:cNvSpPr>
            <a:spLocks noGrp="1"/>
          </p:cNvSpPr>
          <p:nvPr>
            <p:ph type="sldNum" sz="quarter" idx="12"/>
          </p:nvPr>
        </p:nvSpPr>
        <p:spPr/>
        <p:txBody>
          <a:bodyPr/>
          <a:lstStyle>
            <a:lvl1pPr>
              <a:defRPr/>
            </a:lvl1pPr>
          </a:lstStyle>
          <a:p>
            <a:pPr>
              <a:defRPr/>
            </a:pPr>
            <a:fld id="{2D82E025-1074-C94E-B0EC-E34BC6AB281C}" type="slidenum">
              <a:rPr lang="it-IT"/>
              <a:pPr>
                <a:defRPr/>
              </a:pPr>
              <a:t>‹N›</a:t>
            </a:fld>
            <a:endParaRPr lang="it-IT"/>
          </a:p>
        </p:txBody>
      </p:sp>
    </p:spTree>
    <p:extLst>
      <p:ext uri="{BB962C8B-B14F-4D97-AF65-F5344CB8AC3E}">
        <p14:creationId xmlns:p14="http://schemas.microsoft.com/office/powerpoint/2010/main" val="3032328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it-IT"/>
              <a:t>Fare clic per modificare lo stile del titolo</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a:extLst>
              <a:ext uri="{FF2B5EF4-FFF2-40B4-BE49-F238E27FC236}">
                <a16:creationId xmlns:a16="http://schemas.microsoft.com/office/drawing/2014/main" id="{81D1F507-B50F-1F4F-B7FD-6EC574294A18}"/>
              </a:ext>
            </a:extLst>
          </p:cNvPr>
          <p:cNvSpPr>
            <a:spLocks noGrp="1"/>
          </p:cNvSpPr>
          <p:nvPr>
            <p:ph type="dt" sz="half" idx="10"/>
          </p:nvPr>
        </p:nvSpPr>
        <p:spPr/>
        <p:txBody>
          <a:bodyPr/>
          <a:lstStyle>
            <a:lvl1pPr>
              <a:defRPr/>
            </a:lvl1pPr>
          </a:lstStyle>
          <a:p>
            <a:pPr>
              <a:defRPr/>
            </a:pPr>
            <a:fld id="{B3E19A90-6D5C-C14E-BBCC-FF58BCD4DC52}" type="datetimeFigureOut">
              <a:rPr lang="it-IT"/>
              <a:pPr>
                <a:defRPr/>
              </a:pPr>
              <a:t>24/05/23</a:t>
            </a:fld>
            <a:endParaRPr lang="it-IT"/>
          </a:p>
        </p:txBody>
      </p:sp>
      <p:sp>
        <p:nvSpPr>
          <p:cNvPr id="8" name="Footer Placeholder 7">
            <a:extLst>
              <a:ext uri="{FF2B5EF4-FFF2-40B4-BE49-F238E27FC236}">
                <a16:creationId xmlns:a16="http://schemas.microsoft.com/office/drawing/2014/main" id="{9F6725B0-228D-954C-8C21-E24EA4B5749B}"/>
              </a:ext>
            </a:extLst>
          </p:cNvPr>
          <p:cNvSpPr>
            <a:spLocks noGrp="1"/>
          </p:cNvSpPr>
          <p:nvPr>
            <p:ph type="ftr" sz="quarter" idx="11"/>
          </p:nvPr>
        </p:nvSpPr>
        <p:spPr/>
        <p:txBody>
          <a:bodyPr/>
          <a:lstStyle>
            <a:lvl1pPr>
              <a:defRPr/>
            </a:lvl1pPr>
          </a:lstStyle>
          <a:p>
            <a:pPr>
              <a:defRPr/>
            </a:pPr>
            <a:endParaRPr lang="it-IT"/>
          </a:p>
        </p:txBody>
      </p:sp>
      <p:sp>
        <p:nvSpPr>
          <p:cNvPr id="9" name="Slide Number Placeholder 8">
            <a:extLst>
              <a:ext uri="{FF2B5EF4-FFF2-40B4-BE49-F238E27FC236}">
                <a16:creationId xmlns:a16="http://schemas.microsoft.com/office/drawing/2014/main" id="{9AC75317-8B2B-0249-BF98-CBE1A0F1BD74}"/>
              </a:ext>
            </a:extLst>
          </p:cNvPr>
          <p:cNvSpPr>
            <a:spLocks noGrp="1"/>
          </p:cNvSpPr>
          <p:nvPr>
            <p:ph type="sldNum" sz="quarter" idx="12"/>
          </p:nvPr>
        </p:nvSpPr>
        <p:spPr/>
        <p:txBody>
          <a:bodyPr/>
          <a:lstStyle>
            <a:lvl1pPr>
              <a:defRPr/>
            </a:lvl1pPr>
          </a:lstStyle>
          <a:p>
            <a:pPr>
              <a:defRPr/>
            </a:pPr>
            <a:fld id="{F4B11392-A7D7-2348-BF5B-3AAEBEF177B1}" type="slidenum">
              <a:rPr lang="it-IT"/>
              <a:pPr>
                <a:defRPr/>
              </a:pPr>
              <a:t>‹N›</a:t>
            </a:fld>
            <a:endParaRPr lang="it-IT"/>
          </a:p>
        </p:txBody>
      </p:sp>
    </p:spTree>
    <p:extLst>
      <p:ext uri="{BB962C8B-B14F-4D97-AF65-F5344CB8AC3E}">
        <p14:creationId xmlns:p14="http://schemas.microsoft.com/office/powerpoint/2010/main" val="16719714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a:extLst>
              <a:ext uri="{FF2B5EF4-FFF2-40B4-BE49-F238E27FC236}">
                <a16:creationId xmlns:a16="http://schemas.microsoft.com/office/drawing/2014/main" id="{4EF43550-251E-F544-BD99-93D7515A3A7D}"/>
              </a:ext>
            </a:extLst>
          </p:cNvPr>
          <p:cNvSpPr>
            <a:spLocks noGrp="1"/>
          </p:cNvSpPr>
          <p:nvPr>
            <p:ph type="dt" sz="half" idx="10"/>
          </p:nvPr>
        </p:nvSpPr>
        <p:spPr/>
        <p:txBody>
          <a:bodyPr/>
          <a:lstStyle>
            <a:lvl1pPr>
              <a:defRPr/>
            </a:lvl1pPr>
          </a:lstStyle>
          <a:p>
            <a:pPr>
              <a:defRPr/>
            </a:pPr>
            <a:fld id="{638EE48B-1E5F-D948-8AE8-98AE3E869466}" type="datetimeFigureOut">
              <a:rPr lang="it-IT"/>
              <a:pPr>
                <a:defRPr/>
              </a:pPr>
              <a:t>24/05/23</a:t>
            </a:fld>
            <a:endParaRPr lang="it-IT"/>
          </a:p>
        </p:txBody>
      </p:sp>
      <p:sp>
        <p:nvSpPr>
          <p:cNvPr id="4" name="Footer Placeholder 3">
            <a:extLst>
              <a:ext uri="{FF2B5EF4-FFF2-40B4-BE49-F238E27FC236}">
                <a16:creationId xmlns:a16="http://schemas.microsoft.com/office/drawing/2014/main" id="{BABDD1BC-C4CC-BD4D-8AEE-54E85F634B90}"/>
              </a:ext>
            </a:extLst>
          </p:cNvPr>
          <p:cNvSpPr>
            <a:spLocks noGrp="1"/>
          </p:cNvSpPr>
          <p:nvPr>
            <p:ph type="ftr" sz="quarter" idx="11"/>
          </p:nvPr>
        </p:nvSpPr>
        <p:spPr/>
        <p:txBody>
          <a:bodyPr/>
          <a:lstStyle>
            <a:lvl1pPr>
              <a:defRPr/>
            </a:lvl1pPr>
          </a:lstStyle>
          <a:p>
            <a:pPr>
              <a:defRPr/>
            </a:pPr>
            <a:endParaRPr lang="it-IT"/>
          </a:p>
        </p:txBody>
      </p:sp>
      <p:sp>
        <p:nvSpPr>
          <p:cNvPr id="5" name="Slide Number Placeholder 4">
            <a:extLst>
              <a:ext uri="{FF2B5EF4-FFF2-40B4-BE49-F238E27FC236}">
                <a16:creationId xmlns:a16="http://schemas.microsoft.com/office/drawing/2014/main" id="{A17E0C71-2BDE-A440-B907-7E48405733E9}"/>
              </a:ext>
            </a:extLst>
          </p:cNvPr>
          <p:cNvSpPr>
            <a:spLocks noGrp="1"/>
          </p:cNvSpPr>
          <p:nvPr>
            <p:ph type="sldNum" sz="quarter" idx="12"/>
          </p:nvPr>
        </p:nvSpPr>
        <p:spPr/>
        <p:txBody>
          <a:bodyPr/>
          <a:lstStyle>
            <a:lvl1pPr>
              <a:defRPr/>
            </a:lvl1pPr>
          </a:lstStyle>
          <a:p>
            <a:pPr>
              <a:defRPr/>
            </a:pPr>
            <a:fld id="{B443CA50-6B1E-B645-B53E-F7B892BC66F1}" type="slidenum">
              <a:rPr lang="it-IT"/>
              <a:pPr>
                <a:defRPr/>
              </a:pPr>
              <a:t>‹N›</a:t>
            </a:fld>
            <a:endParaRPr lang="it-IT"/>
          </a:p>
        </p:txBody>
      </p:sp>
    </p:spTree>
    <p:extLst>
      <p:ext uri="{BB962C8B-B14F-4D97-AF65-F5344CB8AC3E}">
        <p14:creationId xmlns:p14="http://schemas.microsoft.com/office/powerpoint/2010/main" val="3817976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058DEC-4D38-7C46-9A58-8DC9B54A87BA}"/>
              </a:ext>
            </a:extLst>
          </p:cNvPr>
          <p:cNvSpPr>
            <a:spLocks noGrp="1"/>
          </p:cNvSpPr>
          <p:nvPr>
            <p:ph type="dt" sz="half" idx="10"/>
          </p:nvPr>
        </p:nvSpPr>
        <p:spPr/>
        <p:txBody>
          <a:bodyPr/>
          <a:lstStyle>
            <a:lvl1pPr>
              <a:defRPr/>
            </a:lvl1pPr>
          </a:lstStyle>
          <a:p>
            <a:pPr>
              <a:defRPr/>
            </a:pPr>
            <a:fld id="{8A00FCCF-48F8-A540-A849-6AAA01A71636}" type="datetimeFigureOut">
              <a:rPr lang="it-IT"/>
              <a:pPr>
                <a:defRPr/>
              </a:pPr>
              <a:t>24/05/23</a:t>
            </a:fld>
            <a:endParaRPr lang="it-IT"/>
          </a:p>
        </p:txBody>
      </p:sp>
      <p:sp>
        <p:nvSpPr>
          <p:cNvPr id="3" name="Footer Placeholder 2">
            <a:extLst>
              <a:ext uri="{FF2B5EF4-FFF2-40B4-BE49-F238E27FC236}">
                <a16:creationId xmlns:a16="http://schemas.microsoft.com/office/drawing/2014/main" id="{423DE6CB-A6C3-5847-A08F-1EA7C966EF66}"/>
              </a:ext>
            </a:extLst>
          </p:cNvPr>
          <p:cNvSpPr>
            <a:spLocks noGrp="1"/>
          </p:cNvSpPr>
          <p:nvPr>
            <p:ph type="ftr" sz="quarter" idx="11"/>
          </p:nvPr>
        </p:nvSpPr>
        <p:spPr/>
        <p:txBody>
          <a:bodyPr/>
          <a:lstStyle>
            <a:lvl1pPr>
              <a:defRPr/>
            </a:lvl1pPr>
          </a:lstStyle>
          <a:p>
            <a:pPr>
              <a:defRPr/>
            </a:pPr>
            <a:endParaRPr lang="it-IT"/>
          </a:p>
        </p:txBody>
      </p:sp>
      <p:sp>
        <p:nvSpPr>
          <p:cNvPr id="4" name="Slide Number Placeholder 3">
            <a:extLst>
              <a:ext uri="{FF2B5EF4-FFF2-40B4-BE49-F238E27FC236}">
                <a16:creationId xmlns:a16="http://schemas.microsoft.com/office/drawing/2014/main" id="{ECB978FA-F64B-734D-8BEE-A7796D7E47B9}"/>
              </a:ext>
            </a:extLst>
          </p:cNvPr>
          <p:cNvSpPr>
            <a:spLocks noGrp="1"/>
          </p:cNvSpPr>
          <p:nvPr>
            <p:ph type="sldNum" sz="quarter" idx="12"/>
          </p:nvPr>
        </p:nvSpPr>
        <p:spPr/>
        <p:txBody>
          <a:bodyPr/>
          <a:lstStyle>
            <a:lvl1pPr>
              <a:defRPr/>
            </a:lvl1pPr>
          </a:lstStyle>
          <a:p>
            <a:pPr>
              <a:defRPr/>
            </a:pPr>
            <a:fld id="{F6554672-5C93-F641-B2C9-FF694CA551BA}" type="slidenum">
              <a:rPr lang="it-IT"/>
              <a:pPr>
                <a:defRPr/>
              </a:pPr>
              <a:t>‹N›</a:t>
            </a:fld>
            <a:endParaRPr lang="it-IT"/>
          </a:p>
        </p:txBody>
      </p:sp>
    </p:spTree>
    <p:extLst>
      <p:ext uri="{BB962C8B-B14F-4D97-AF65-F5344CB8AC3E}">
        <p14:creationId xmlns:p14="http://schemas.microsoft.com/office/powerpoint/2010/main" val="11213628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a:extLst>
              <a:ext uri="{FF2B5EF4-FFF2-40B4-BE49-F238E27FC236}">
                <a16:creationId xmlns:a16="http://schemas.microsoft.com/office/drawing/2014/main" id="{A641C775-A8B1-B54D-A654-AF7732BDCE80}"/>
              </a:ext>
            </a:extLst>
          </p:cNvPr>
          <p:cNvSpPr>
            <a:spLocks noGrp="1"/>
          </p:cNvSpPr>
          <p:nvPr>
            <p:ph type="dt" sz="half" idx="10"/>
          </p:nvPr>
        </p:nvSpPr>
        <p:spPr/>
        <p:txBody>
          <a:bodyPr/>
          <a:lstStyle>
            <a:lvl1pPr>
              <a:defRPr/>
            </a:lvl1pPr>
          </a:lstStyle>
          <a:p>
            <a:pPr>
              <a:defRPr/>
            </a:pPr>
            <a:fld id="{21AF1C61-EEC6-D24D-A458-5D9E045B6167}" type="datetimeFigureOut">
              <a:rPr lang="it-IT"/>
              <a:pPr>
                <a:defRPr/>
              </a:pPr>
              <a:t>24/05/23</a:t>
            </a:fld>
            <a:endParaRPr lang="it-IT"/>
          </a:p>
        </p:txBody>
      </p:sp>
      <p:sp>
        <p:nvSpPr>
          <p:cNvPr id="6" name="Footer Placeholder 5">
            <a:extLst>
              <a:ext uri="{FF2B5EF4-FFF2-40B4-BE49-F238E27FC236}">
                <a16:creationId xmlns:a16="http://schemas.microsoft.com/office/drawing/2014/main" id="{FB3DE959-53A3-8047-BCE8-14C031BD3922}"/>
              </a:ext>
            </a:extLst>
          </p:cNvPr>
          <p:cNvSpPr>
            <a:spLocks noGrp="1"/>
          </p:cNvSpPr>
          <p:nvPr>
            <p:ph type="ftr" sz="quarter" idx="11"/>
          </p:nvPr>
        </p:nvSpPr>
        <p:spPr/>
        <p:txBody>
          <a:bodyPr/>
          <a:lstStyle>
            <a:lvl1pPr>
              <a:defRPr/>
            </a:lvl1pPr>
          </a:lstStyle>
          <a:p>
            <a:pPr>
              <a:defRPr/>
            </a:pPr>
            <a:endParaRPr lang="it-IT"/>
          </a:p>
        </p:txBody>
      </p:sp>
      <p:sp>
        <p:nvSpPr>
          <p:cNvPr id="7" name="Slide Number Placeholder 6">
            <a:extLst>
              <a:ext uri="{FF2B5EF4-FFF2-40B4-BE49-F238E27FC236}">
                <a16:creationId xmlns:a16="http://schemas.microsoft.com/office/drawing/2014/main" id="{1C7E9E15-6AD0-DF40-9076-4C41026A7D00}"/>
              </a:ext>
            </a:extLst>
          </p:cNvPr>
          <p:cNvSpPr>
            <a:spLocks noGrp="1"/>
          </p:cNvSpPr>
          <p:nvPr>
            <p:ph type="sldNum" sz="quarter" idx="12"/>
          </p:nvPr>
        </p:nvSpPr>
        <p:spPr/>
        <p:txBody>
          <a:bodyPr/>
          <a:lstStyle>
            <a:lvl1pPr>
              <a:defRPr/>
            </a:lvl1pPr>
          </a:lstStyle>
          <a:p>
            <a:pPr>
              <a:defRPr/>
            </a:pPr>
            <a:fld id="{EA7DEB3D-325E-714A-929E-DF61BE33A9DC}" type="slidenum">
              <a:rPr lang="it-IT"/>
              <a:pPr>
                <a:defRPr/>
              </a:pPr>
              <a:t>‹N›</a:t>
            </a:fld>
            <a:endParaRPr lang="it-IT"/>
          </a:p>
        </p:txBody>
      </p:sp>
    </p:spTree>
    <p:extLst>
      <p:ext uri="{BB962C8B-B14F-4D97-AF65-F5344CB8AC3E}">
        <p14:creationId xmlns:p14="http://schemas.microsoft.com/office/powerpoint/2010/main" val="8122541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a:t>Fare clic sull'icona per inserire un'immagine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a:extLst>
              <a:ext uri="{FF2B5EF4-FFF2-40B4-BE49-F238E27FC236}">
                <a16:creationId xmlns:a16="http://schemas.microsoft.com/office/drawing/2014/main" id="{E3DFE9EC-AAAD-BF48-96B9-74A7E2B4E5D9}"/>
              </a:ext>
            </a:extLst>
          </p:cNvPr>
          <p:cNvSpPr>
            <a:spLocks noGrp="1"/>
          </p:cNvSpPr>
          <p:nvPr>
            <p:ph type="dt" sz="half" idx="10"/>
          </p:nvPr>
        </p:nvSpPr>
        <p:spPr/>
        <p:txBody>
          <a:bodyPr/>
          <a:lstStyle>
            <a:lvl1pPr>
              <a:defRPr/>
            </a:lvl1pPr>
          </a:lstStyle>
          <a:p>
            <a:pPr>
              <a:defRPr/>
            </a:pPr>
            <a:fld id="{24DCE067-00D4-854E-8192-82981F7E4948}" type="datetimeFigureOut">
              <a:rPr lang="it-IT"/>
              <a:pPr>
                <a:defRPr/>
              </a:pPr>
              <a:t>24/05/23</a:t>
            </a:fld>
            <a:endParaRPr lang="it-IT"/>
          </a:p>
        </p:txBody>
      </p:sp>
      <p:sp>
        <p:nvSpPr>
          <p:cNvPr id="6" name="Footer Placeholder 5">
            <a:extLst>
              <a:ext uri="{FF2B5EF4-FFF2-40B4-BE49-F238E27FC236}">
                <a16:creationId xmlns:a16="http://schemas.microsoft.com/office/drawing/2014/main" id="{C8B51C20-0C99-9143-A9AF-24501C3129D4}"/>
              </a:ext>
            </a:extLst>
          </p:cNvPr>
          <p:cNvSpPr>
            <a:spLocks noGrp="1"/>
          </p:cNvSpPr>
          <p:nvPr>
            <p:ph type="ftr" sz="quarter" idx="11"/>
          </p:nvPr>
        </p:nvSpPr>
        <p:spPr/>
        <p:txBody>
          <a:bodyPr/>
          <a:lstStyle>
            <a:lvl1pPr>
              <a:defRPr/>
            </a:lvl1pPr>
          </a:lstStyle>
          <a:p>
            <a:pPr>
              <a:defRPr/>
            </a:pPr>
            <a:endParaRPr lang="it-IT"/>
          </a:p>
        </p:txBody>
      </p:sp>
      <p:sp>
        <p:nvSpPr>
          <p:cNvPr id="7" name="Slide Number Placeholder 6">
            <a:extLst>
              <a:ext uri="{FF2B5EF4-FFF2-40B4-BE49-F238E27FC236}">
                <a16:creationId xmlns:a16="http://schemas.microsoft.com/office/drawing/2014/main" id="{1CD14573-28C5-B34D-BB6A-BE1204414C61}"/>
              </a:ext>
            </a:extLst>
          </p:cNvPr>
          <p:cNvSpPr>
            <a:spLocks noGrp="1"/>
          </p:cNvSpPr>
          <p:nvPr>
            <p:ph type="sldNum" sz="quarter" idx="12"/>
          </p:nvPr>
        </p:nvSpPr>
        <p:spPr/>
        <p:txBody>
          <a:bodyPr/>
          <a:lstStyle>
            <a:lvl1pPr>
              <a:defRPr/>
            </a:lvl1pPr>
          </a:lstStyle>
          <a:p>
            <a:pPr>
              <a:defRPr/>
            </a:pPr>
            <a:fld id="{C8D1E9E2-5089-3745-B524-719209071D51}" type="slidenum">
              <a:rPr lang="it-IT"/>
              <a:pPr>
                <a:defRPr/>
              </a:pPr>
              <a:t>‹N›</a:t>
            </a:fld>
            <a:endParaRPr lang="it-IT"/>
          </a:p>
        </p:txBody>
      </p:sp>
    </p:spTree>
    <p:extLst>
      <p:ext uri="{BB962C8B-B14F-4D97-AF65-F5344CB8AC3E}">
        <p14:creationId xmlns:p14="http://schemas.microsoft.com/office/powerpoint/2010/main" val="15567622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a:extLst>
              <a:ext uri="{FF2B5EF4-FFF2-40B4-BE49-F238E27FC236}">
                <a16:creationId xmlns:a16="http://schemas.microsoft.com/office/drawing/2014/main" id="{4E0AAD2F-3CF7-AE48-B8C6-AF0EAE1EA880}"/>
              </a:ext>
            </a:extLst>
          </p:cNvPr>
          <p:cNvSpPr>
            <a:spLocks noGrp="1"/>
          </p:cNvSpPr>
          <p:nvPr>
            <p:ph type="dt" sz="half" idx="10"/>
          </p:nvPr>
        </p:nvSpPr>
        <p:spPr/>
        <p:txBody>
          <a:bodyPr/>
          <a:lstStyle>
            <a:lvl1pPr>
              <a:defRPr/>
            </a:lvl1pPr>
          </a:lstStyle>
          <a:p>
            <a:pPr>
              <a:defRPr/>
            </a:pPr>
            <a:fld id="{4914BA87-67C1-3140-A554-93A57A7C908D}" type="datetimeFigureOut">
              <a:rPr lang="it-IT"/>
              <a:pPr>
                <a:defRPr/>
              </a:pPr>
              <a:t>24/05/23</a:t>
            </a:fld>
            <a:endParaRPr lang="it-IT"/>
          </a:p>
        </p:txBody>
      </p:sp>
      <p:sp>
        <p:nvSpPr>
          <p:cNvPr id="5" name="Footer Placeholder 4">
            <a:extLst>
              <a:ext uri="{FF2B5EF4-FFF2-40B4-BE49-F238E27FC236}">
                <a16:creationId xmlns:a16="http://schemas.microsoft.com/office/drawing/2014/main" id="{855F37E1-39C3-B54D-8B1A-F22B55C4F49D}"/>
              </a:ext>
            </a:extLst>
          </p:cNvPr>
          <p:cNvSpPr>
            <a:spLocks noGrp="1"/>
          </p:cNvSpPr>
          <p:nvPr>
            <p:ph type="ftr" sz="quarter" idx="11"/>
          </p:nvPr>
        </p:nvSpPr>
        <p:spPr/>
        <p:txBody>
          <a:bodyPr/>
          <a:lstStyle>
            <a:lvl1pPr>
              <a:defRPr/>
            </a:lvl1pPr>
          </a:lstStyle>
          <a:p>
            <a:pPr>
              <a:defRPr/>
            </a:pPr>
            <a:endParaRPr lang="it-IT"/>
          </a:p>
        </p:txBody>
      </p:sp>
      <p:sp>
        <p:nvSpPr>
          <p:cNvPr id="6" name="Slide Number Placeholder 5">
            <a:extLst>
              <a:ext uri="{FF2B5EF4-FFF2-40B4-BE49-F238E27FC236}">
                <a16:creationId xmlns:a16="http://schemas.microsoft.com/office/drawing/2014/main" id="{90F67161-5A96-7044-9463-FC86AF921522}"/>
              </a:ext>
            </a:extLst>
          </p:cNvPr>
          <p:cNvSpPr>
            <a:spLocks noGrp="1"/>
          </p:cNvSpPr>
          <p:nvPr>
            <p:ph type="sldNum" sz="quarter" idx="12"/>
          </p:nvPr>
        </p:nvSpPr>
        <p:spPr/>
        <p:txBody>
          <a:bodyPr/>
          <a:lstStyle>
            <a:lvl1pPr>
              <a:defRPr/>
            </a:lvl1pPr>
          </a:lstStyle>
          <a:p>
            <a:pPr>
              <a:defRPr/>
            </a:pPr>
            <a:fld id="{480C4033-B6FA-794A-97C9-7BE0676D65EF}" type="slidenum">
              <a:rPr lang="it-IT"/>
              <a:pPr>
                <a:defRPr/>
              </a:pPr>
              <a:t>‹N›</a:t>
            </a:fld>
            <a:endParaRPr lang="it-IT"/>
          </a:p>
        </p:txBody>
      </p:sp>
    </p:spTree>
    <p:extLst>
      <p:ext uri="{BB962C8B-B14F-4D97-AF65-F5344CB8AC3E}">
        <p14:creationId xmlns:p14="http://schemas.microsoft.com/office/powerpoint/2010/main" val="3174689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a:extLst>
              <a:ext uri="{FF2B5EF4-FFF2-40B4-BE49-F238E27FC236}">
                <a16:creationId xmlns:a16="http://schemas.microsoft.com/office/drawing/2014/main" id="{C12ABAE1-70CA-DB44-97A3-A984A740FC59}"/>
              </a:ext>
            </a:extLst>
          </p:cNvPr>
          <p:cNvSpPr>
            <a:spLocks noGrp="1"/>
          </p:cNvSpPr>
          <p:nvPr>
            <p:ph type="dt" sz="half" idx="10"/>
          </p:nvPr>
        </p:nvSpPr>
        <p:spPr/>
        <p:txBody>
          <a:bodyPr/>
          <a:lstStyle>
            <a:lvl1pPr>
              <a:defRPr/>
            </a:lvl1pPr>
          </a:lstStyle>
          <a:p>
            <a:pPr>
              <a:defRPr/>
            </a:pPr>
            <a:fld id="{DFC4BAFA-FCF1-7745-9F5A-445AED338270}" type="datetimeFigureOut">
              <a:rPr lang="it-IT"/>
              <a:pPr>
                <a:defRPr/>
              </a:pPr>
              <a:t>24/05/23</a:t>
            </a:fld>
            <a:endParaRPr lang="it-IT"/>
          </a:p>
        </p:txBody>
      </p:sp>
      <p:sp>
        <p:nvSpPr>
          <p:cNvPr id="5" name="Footer Placeholder 4">
            <a:extLst>
              <a:ext uri="{FF2B5EF4-FFF2-40B4-BE49-F238E27FC236}">
                <a16:creationId xmlns:a16="http://schemas.microsoft.com/office/drawing/2014/main" id="{C567D0A7-60CA-3141-BC65-4B70F19C1104}"/>
              </a:ext>
            </a:extLst>
          </p:cNvPr>
          <p:cNvSpPr>
            <a:spLocks noGrp="1"/>
          </p:cNvSpPr>
          <p:nvPr>
            <p:ph type="ftr" sz="quarter" idx="11"/>
          </p:nvPr>
        </p:nvSpPr>
        <p:spPr/>
        <p:txBody>
          <a:bodyPr/>
          <a:lstStyle>
            <a:lvl1pPr>
              <a:defRPr/>
            </a:lvl1pPr>
          </a:lstStyle>
          <a:p>
            <a:pPr>
              <a:defRPr/>
            </a:pPr>
            <a:endParaRPr lang="it-IT"/>
          </a:p>
        </p:txBody>
      </p:sp>
      <p:sp>
        <p:nvSpPr>
          <p:cNvPr id="6" name="Slide Number Placeholder 5">
            <a:extLst>
              <a:ext uri="{FF2B5EF4-FFF2-40B4-BE49-F238E27FC236}">
                <a16:creationId xmlns:a16="http://schemas.microsoft.com/office/drawing/2014/main" id="{A2AE3889-ECDC-434D-A79C-EDBEECD6CAF1}"/>
              </a:ext>
            </a:extLst>
          </p:cNvPr>
          <p:cNvSpPr>
            <a:spLocks noGrp="1"/>
          </p:cNvSpPr>
          <p:nvPr>
            <p:ph type="sldNum" sz="quarter" idx="12"/>
          </p:nvPr>
        </p:nvSpPr>
        <p:spPr/>
        <p:txBody>
          <a:bodyPr/>
          <a:lstStyle>
            <a:lvl1pPr>
              <a:defRPr/>
            </a:lvl1pPr>
          </a:lstStyle>
          <a:p>
            <a:pPr>
              <a:defRPr/>
            </a:pPr>
            <a:fld id="{4827157A-98A1-C141-85E4-58C795480BC3}" type="slidenum">
              <a:rPr lang="it-IT"/>
              <a:pPr>
                <a:defRPr/>
              </a:pPr>
              <a:t>‹N›</a:t>
            </a:fld>
            <a:endParaRPr lang="it-IT"/>
          </a:p>
        </p:txBody>
      </p:sp>
    </p:spTree>
    <p:extLst>
      <p:ext uri="{BB962C8B-B14F-4D97-AF65-F5344CB8AC3E}">
        <p14:creationId xmlns:p14="http://schemas.microsoft.com/office/powerpoint/2010/main" val="1783612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048A90C-D740-C34C-B562-51AC86B84958}"/>
              </a:ext>
            </a:extLst>
          </p:cNvPr>
          <p:cNvSpPr>
            <a:spLocks noGrp="1" noChangeArrowheads="1"/>
          </p:cNvSpPr>
          <p:nvPr>
            <p:ph type="title"/>
          </p:nvPr>
        </p:nvSpPr>
        <p:spPr bwMode="auto">
          <a:xfrm>
            <a:off x="609600" y="1343025"/>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p>
        </p:txBody>
      </p:sp>
      <p:sp>
        <p:nvSpPr>
          <p:cNvPr id="1027" name="Rectangle 3">
            <a:extLst>
              <a:ext uri="{FF2B5EF4-FFF2-40B4-BE49-F238E27FC236}">
                <a16:creationId xmlns:a16="http://schemas.microsoft.com/office/drawing/2014/main" id="{5C6DFAD7-C033-FA42-9DF9-0E4A767B17F2}"/>
              </a:ext>
            </a:extLst>
          </p:cNvPr>
          <p:cNvSpPr>
            <a:spLocks noGrp="1" noChangeArrowheads="1"/>
          </p:cNvSpPr>
          <p:nvPr>
            <p:ph type="body" idx="1"/>
          </p:nvPr>
        </p:nvSpPr>
        <p:spPr bwMode="auto">
          <a:xfrm>
            <a:off x="609600" y="2492375"/>
            <a:ext cx="10972800" cy="363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a:t>Fare clic per modificare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1028" name="Rectangle 4">
            <a:extLst>
              <a:ext uri="{FF2B5EF4-FFF2-40B4-BE49-F238E27FC236}">
                <a16:creationId xmlns:a16="http://schemas.microsoft.com/office/drawing/2014/main" id="{7ED97649-BDC2-234B-A49E-3C065A6745DE}"/>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0">
                <a:latin typeface="Arial" charset="0"/>
              </a:defRPr>
            </a:lvl1pPr>
          </a:lstStyle>
          <a:p>
            <a:pPr>
              <a:defRPr/>
            </a:pPr>
            <a:endParaRPr lang="it-IT"/>
          </a:p>
        </p:txBody>
      </p:sp>
      <p:sp>
        <p:nvSpPr>
          <p:cNvPr id="1029" name="Rectangle 5">
            <a:extLst>
              <a:ext uri="{FF2B5EF4-FFF2-40B4-BE49-F238E27FC236}">
                <a16:creationId xmlns:a16="http://schemas.microsoft.com/office/drawing/2014/main" id="{20C44478-0B90-684D-854F-ED06DEE27CE6}"/>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latin typeface="Arial" charset="0"/>
              </a:defRPr>
            </a:lvl1pPr>
          </a:lstStyle>
          <a:p>
            <a:pPr>
              <a:defRPr/>
            </a:pPr>
            <a:endParaRPr lang="it-IT"/>
          </a:p>
        </p:txBody>
      </p:sp>
      <p:sp>
        <p:nvSpPr>
          <p:cNvPr id="1030" name="Rectangle 6">
            <a:extLst>
              <a:ext uri="{FF2B5EF4-FFF2-40B4-BE49-F238E27FC236}">
                <a16:creationId xmlns:a16="http://schemas.microsoft.com/office/drawing/2014/main" id="{241A99F1-494D-C04E-B406-2DC3142953FE}"/>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a:latin typeface="Arial" panose="020B0604020202020204" pitchFamily="34" charset="0"/>
              </a:defRPr>
            </a:lvl1pPr>
          </a:lstStyle>
          <a:p>
            <a:pPr>
              <a:defRPr/>
            </a:pPr>
            <a:fld id="{DFA386D0-396A-E746-9F4D-FC2424783FC2}" type="slidenum">
              <a:rPr lang="it-IT" altLang="it-IT"/>
              <a:pPr>
                <a:defRPr/>
              </a:pPr>
              <a:t>‹N›</a:t>
            </a:fld>
            <a:endParaRPr lang="it-IT" altLang="it-IT"/>
          </a:p>
        </p:txBody>
      </p:sp>
      <p:sp>
        <p:nvSpPr>
          <p:cNvPr id="13" name="Rectangle 2">
            <a:extLst>
              <a:ext uri="{FF2B5EF4-FFF2-40B4-BE49-F238E27FC236}">
                <a16:creationId xmlns:a16="http://schemas.microsoft.com/office/drawing/2014/main" id="{90104CAE-A983-024D-A816-7C8511920FDB}"/>
              </a:ext>
            </a:extLst>
          </p:cNvPr>
          <p:cNvSpPr>
            <a:spLocks noChangeArrowheads="1"/>
          </p:cNvSpPr>
          <p:nvPr userDrawn="1"/>
        </p:nvSpPr>
        <p:spPr bwMode="auto">
          <a:xfrm>
            <a:off x="-96838" y="-100013"/>
            <a:ext cx="12530138" cy="1368426"/>
          </a:xfrm>
          <a:prstGeom prst="rect">
            <a:avLst/>
          </a:prstGeom>
          <a:solidFill>
            <a:srgbClr val="B3071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rIns="360000"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r" eaLnBrk="1" hangingPunct="1">
              <a:defRPr/>
            </a:pPr>
            <a:endParaRPr lang="it-IT" altLang="it-IT" sz="2400">
              <a:solidFill>
                <a:schemeClr val="bg1"/>
              </a:solidFill>
            </a:endParaRPr>
          </a:p>
        </p:txBody>
      </p:sp>
      <p:pic>
        <p:nvPicPr>
          <p:cNvPr id="14" name="Picture 3" descr="SigilloLogoLAST_WhiteOK">
            <a:extLst>
              <a:ext uri="{FF2B5EF4-FFF2-40B4-BE49-F238E27FC236}">
                <a16:creationId xmlns:a16="http://schemas.microsoft.com/office/drawing/2014/main" id="{43DCF45D-51A9-FC44-AAF8-CDBD7503BDBB}"/>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84150" y="115888"/>
            <a:ext cx="2173288"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Immagine 14">
            <a:extLst>
              <a:ext uri="{FF2B5EF4-FFF2-40B4-BE49-F238E27FC236}">
                <a16:creationId xmlns:a16="http://schemas.microsoft.com/office/drawing/2014/main" id="{07E4F1D4-02DB-CC4B-98FC-5039B0BEB940}"/>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8399463" y="333375"/>
            <a:ext cx="370205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971" r:id="rId1"/>
    <p:sldLayoutId id="2147484972" r:id="rId2"/>
    <p:sldLayoutId id="2147484973" r:id="rId3"/>
    <p:sldLayoutId id="2147484974" r:id="rId4"/>
    <p:sldLayoutId id="2147484975" r:id="rId5"/>
    <p:sldLayoutId id="2147484976" r:id="rId6"/>
    <p:sldLayoutId id="2147484977" r:id="rId7"/>
    <p:sldLayoutId id="2147484978" r:id="rId8"/>
    <p:sldLayoutId id="2147484979" r:id="rId9"/>
    <p:sldLayoutId id="2147484980" r:id="rId10"/>
    <p:sldLayoutId id="2147484981"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10"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txStyles>
    <p:titleStyle>
      <a:lvl1pPr algn="ctr" rtl="0" eaLnBrk="1" fontAlgn="base" hangingPunct="1">
        <a:spcBef>
          <a:spcPct val="0"/>
        </a:spcBef>
        <a:spcAft>
          <a:spcPct val="0"/>
        </a:spcAft>
        <a:defRPr sz="4400">
          <a:solidFill>
            <a:srgbClr val="C00000"/>
          </a:solidFill>
          <a:latin typeface="+mj-lt"/>
          <a:ea typeface="+mj-ea"/>
          <a:cs typeface="+mj-cs"/>
        </a:defRPr>
      </a:lvl1pPr>
      <a:lvl2pPr algn="ctr" rtl="0" eaLnBrk="1" fontAlgn="base" hangingPunct="1">
        <a:spcBef>
          <a:spcPct val="0"/>
        </a:spcBef>
        <a:spcAft>
          <a:spcPct val="0"/>
        </a:spcAft>
        <a:defRPr sz="4400">
          <a:solidFill>
            <a:srgbClr val="C00000"/>
          </a:solidFill>
          <a:latin typeface="Arial" charset="0"/>
        </a:defRPr>
      </a:lvl2pPr>
      <a:lvl3pPr algn="ctr" rtl="0" eaLnBrk="1" fontAlgn="base" hangingPunct="1">
        <a:spcBef>
          <a:spcPct val="0"/>
        </a:spcBef>
        <a:spcAft>
          <a:spcPct val="0"/>
        </a:spcAft>
        <a:defRPr sz="4400">
          <a:solidFill>
            <a:srgbClr val="C00000"/>
          </a:solidFill>
          <a:latin typeface="Arial" charset="0"/>
        </a:defRPr>
      </a:lvl3pPr>
      <a:lvl4pPr algn="ctr" rtl="0" eaLnBrk="1" fontAlgn="base" hangingPunct="1">
        <a:spcBef>
          <a:spcPct val="0"/>
        </a:spcBef>
        <a:spcAft>
          <a:spcPct val="0"/>
        </a:spcAft>
        <a:defRPr sz="4400">
          <a:solidFill>
            <a:srgbClr val="C00000"/>
          </a:solidFill>
          <a:latin typeface="Arial" charset="0"/>
        </a:defRPr>
      </a:lvl4pPr>
      <a:lvl5pPr algn="ctr" rtl="0" eaLnBrk="1" fontAlgn="base" hangingPunct="1">
        <a:spcBef>
          <a:spcPct val="0"/>
        </a:spcBef>
        <a:spcAft>
          <a:spcPct val="0"/>
        </a:spcAft>
        <a:defRPr sz="4400">
          <a:solidFill>
            <a:srgbClr val="C00000"/>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B3071B"/>
        </a:solidFill>
        <a:effectLst/>
      </p:bgPr>
    </p:bg>
    <p:spTree>
      <p:nvGrpSpPr>
        <p:cNvPr id="1" name=""/>
        <p:cNvGrpSpPr/>
        <p:nvPr/>
      </p:nvGrpSpPr>
      <p:grpSpPr>
        <a:xfrm>
          <a:off x="0" y="0"/>
          <a:ext cx="0" cy="0"/>
          <a:chOff x="0" y="0"/>
          <a:chExt cx="0" cy="0"/>
        </a:xfrm>
      </p:grpSpPr>
      <p:sp>
        <p:nvSpPr>
          <p:cNvPr id="2050" name="Segnaposto titolo 1">
            <a:extLst>
              <a:ext uri="{FF2B5EF4-FFF2-40B4-BE49-F238E27FC236}">
                <a16:creationId xmlns:a16="http://schemas.microsoft.com/office/drawing/2014/main" id="{2FD90004-48F1-C14A-B41C-D09C66290292}"/>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p>
        </p:txBody>
      </p:sp>
      <p:sp>
        <p:nvSpPr>
          <p:cNvPr id="2051" name="Segnaposto testo 2">
            <a:extLst>
              <a:ext uri="{FF2B5EF4-FFF2-40B4-BE49-F238E27FC236}">
                <a16:creationId xmlns:a16="http://schemas.microsoft.com/office/drawing/2014/main" id="{7C32B979-DFF8-A241-95FF-D9960BF12EA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a:t>Modifica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4" name="Segnaposto data 3">
            <a:extLst>
              <a:ext uri="{FF2B5EF4-FFF2-40B4-BE49-F238E27FC236}">
                <a16:creationId xmlns:a16="http://schemas.microsoft.com/office/drawing/2014/main" id="{0943DC6D-D579-9D4A-B62A-6747102F2E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panose="020B0604020202020204" pitchFamily="34" charset="0"/>
              </a:defRPr>
            </a:lvl1pPr>
          </a:lstStyle>
          <a:p>
            <a:pPr>
              <a:defRPr/>
            </a:pPr>
            <a:fld id="{C8022771-3899-AC42-84A6-A5F0438412B9}" type="datetimeFigureOut">
              <a:rPr lang="it-IT"/>
              <a:pPr>
                <a:defRPr/>
              </a:pPr>
              <a:t>24/05/23</a:t>
            </a:fld>
            <a:endParaRPr lang="it-IT"/>
          </a:p>
        </p:txBody>
      </p:sp>
      <p:sp>
        <p:nvSpPr>
          <p:cNvPr id="5" name="Segnaposto piè di pagina 4">
            <a:extLst>
              <a:ext uri="{FF2B5EF4-FFF2-40B4-BE49-F238E27FC236}">
                <a16:creationId xmlns:a16="http://schemas.microsoft.com/office/drawing/2014/main" id="{8417209F-AE1E-864D-B0C0-D2609F16CF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panose="020B0604020202020204" pitchFamily="34" charset="0"/>
              </a:defRPr>
            </a:lvl1pPr>
          </a:lstStyle>
          <a:p>
            <a:pPr>
              <a:defRPr/>
            </a:pPr>
            <a:endParaRPr lang="it-IT"/>
          </a:p>
        </p:txBody>
      </p:sp>
      <p:sp>
        <p:nvSpPr>
          <p:cNvPr id="6" name="Segnaposto numero diapositiva 5">
            <a:extLst>
              <a:ext uri="{FF2B5EF4-FFF2-40B4-BE49-F238E27FC236}">
                <a16:creationId xmlns:a16="http://schemas.microsoft.com/office/drawing/2014/main" id="{8B1B429D-275D-6948-A471-BFA6067AF2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latin typeface="Arial" panose="020B0604020202020204" pitchFamily="34" charset="0"/>
              </a:defRPr>
            </a:lvl1pPr>
          </a:lstStyle>
          <a:p>
            <a:pPr>
              <a:defRPr/>
            </a:pPr>
            <a:fld id="{AEDC7514-AFFA-1F41-9467-17BCF1B46A90}"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982" r:id="rId1"/>
    <p:sldLayoutId id="2147484983" r:id="rId2"/>
    <p:sldLayoutId id="2147484984" r:id="rId3"/>
    <p:sldLayoutId id="2147484985" r:id="rId4"/>
    <p:sldLayoutId id="2147484986" r:id="rId5"/>
    <p:sldLayoutId id="2147484987" r:id="rId6"/>
    <p:sldLayoutId id="2147484988" r:id="rId7"/>
    <p:sldLayoutId id="2147484989" r:id="rId8"/>
    <p:sldLayoutId id="2147484990" r:id="rId9"/>
    <p:sldLayoutId id="2147484991" r:id="rId10"/>
    <p:sldLayoutId id="2147484992"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charset="0"/>
        </a:defRPr>
      </a:lvl2pPr>
      <a:lvl3pPr algn="l" rtl="0" eaLnBrk="0" fontAlgn="base" hangingPunct="0">
        <a:lnSpc>
          <a:spcPct val="90000"/>
        </a:lnSpc>
        <a:spcBef>
          <a:spcPct val="0"/>
        </a:spcBef>
        <a:spcAft>
          <a:spcPct val="0"/>
        </a:spcAft>
        <a:defRPr sz="4400">
          <a:solidFill>
            <a:schemeClr val="tx1"/>
          </a:solidFill>
          <a:latin typeface="Calibri Light" charset="0"/>
        </a:defRPr>
      </a:lvl3pPr>
      <a:lvl4pPr algn="l" rtl="0" eaLnBrk="0" fontAlgn="base" hangingPunct="0">
        <a:lnSpc>
          <a:spcPct val="90000"/>
        </a:lnSpc>
        <a:spcBef>
          <a:spcPct val="0"/>
        </a:spcBef>
        <a:spcAft>
          <a:spcPct val="0"/>
        </a:spcAft>
        <a:defRPr sz="4400">
          <a:solidFill>
            <a:schemeClr val="tx1"/>
          </a:solidFill>
          <a:latin typeface="Calibri Light" charset="0"/>
        </a:defRPr>
      </a:lvl4pPr>
      <a:lvl5pPr algn="l" rtl="0" eaLnBrk="0" fontAlgn="base" hangingPunct="0">
        <a:lnSpc>
          <a:spcPct val="90000"/>
        </a:lnSpc>
        <a:spcBef>
          <a:spcPct val="0"/>
        </a:spcBef>
        <a:spcAft>
          <a:spcPct val="0"/>
        </a:spcAft>
        <a:defRPr sz="4400">
          <a:solidFill>
            <a:schemeClr val="tx1"/>
          </a:solidFill>
          <a:latin typeface="Calibri Light" charset="0"/>
        </a:defRPr>
      </a:lvl5pPr>
      <a:lvl6pPr marL="457200" algn="l" rtl="0" fontAlgn="base">
        <a:lnSpc>
          <a:spcPct val="90000"/>
        </a:lnSpc>
        <a:spcBef>
          <a:spcPct val="0"/>
        </a:spcBef>
        <a:spcAft>
          <a:spcPct val="0"/>
        </a:spcAft>
        <a:defRPr sz="4400">
          <a:solidFill>
            <a:schemeClr val="tx1"/>
          </a:solidFill>
          <a:latin typeface="Calibri Light" charset="0"/>
        </a:defRPr>
      </a:lvl6pPr>
      <a:lvl7pPr marL="914400" algn="l" rtl="0" fontAlgn="base">
        <a:lnSpc>
          <a:spcPct val="90000"/>
        </a:lnSpc>
        <a:spcBef>
          <a:spcPct val="0"/>
        </a:spcBef>
        <a:spcAft>
          <a:spcPct val="0"/>
        </a:spcAft>
        <a:defRPr sz="4400">
          <a:solidFill>
            <a:schemeClr val="tx1"/>
          </a:solidFill>
          <a:latin typeface="Calibri Light" charset="0"/>
        </a:defRPr>
      </a:lvl7pPr>
      <a:lvl8pPr marL="1371600" algn="l" rtl="0" fontAlgn="base">
        <a:lnSpc>
          <a:spcPct val="90000"/>
        </a:lnSpc>
        <a:spcBef>
          <a:spcPct val="0"/>
        </a:spcBef>
        <a:spcAft>
          <a:spcPct val="0"/>
        </a:spcAft>
        <a:defRPr sz="4400">
          <a:solidFill>
            <a:schemeClr val="tx1"/>
          </a:solidFill>
          <a:latin typeface="Calibri Light" charset="0"/>
        </a:defRPr>
      </a:lvl8pPr>
      <a:lvl9pPr marL="1828800" algn="l" rtl="0" fontAlgn="base">
        <a:lnSpc>
          <a:spcPct val="90000"/>
        </a:lnSpc>
        <a:spcBef>
          <a:spcPct val="0"/>
        </a:spcBef>
        <a:spcAft>
          <a:spcPct val="0"/>
        </a:spcAft>
        <a:defRPr sz="4400">
          <a:solidFill>
            <a:schemeClr val="tx1"/>
          </a:solidFill>
          <a:latin typeface="Calibri Light"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7502A79D-4AC5-3B4B-BD1C-7BCC04BE1872}"/>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endParaRPr lang="en-US" altLang="it-IT"/>
          </a:p>
        </p:txBody>
      </p:sp>
      <p:sp>
        <p:nvSpPr>
          <p:cNvPr id="3075" name="Text Placeholder 2">
            <a:extLst>
              <a:ext uri="{FF2B5EF4-FFF2-40B4-BE49-F238E27FC236}">
                <a16:creationId xmlns:a16="http://schemas.microsoft.com/office/drawing/2014/main" id="{37E6DE6F-A6B6-2341-9E97-76E0CF17504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a:t>Modifica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endParaRPr lang="en-US" altLang="it-IT"/>
          </a:p>
        </p:txBody>
      </p:sp>
      <p:sp>
        <p:nvSpPr>
          <p:cNvPr id="4" name="Date Placeholder 3">
            <a:extLst>
              <a:ext uri="{FF2B5EF4-FFF2-40B4-BE49-F238E27FC236}">
                <a16:creationId xmlns:a16="http://schemas.microsoft.com/office/drawing/2014/main" id="{C0934821-817C-7B4C-9499-5A3E7B2D97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panose="020B0604020202020204" pitchFamily="34" charset="0"/>
              </a:defRPr>
            </a:lvl1pPr>
          </a:lstStyle>
          <a:p>
            <a:pPr>
              <a:defRPr/>
            </a:pPr>
            <a:endParaRPr lang="it-IT"/>
          </a:p>
        </p:txBody>
      </p:sp>
      <p:sp>
        <p:nvSpPr>
          <p:cNvPr id="5" name="Footer Placeholder 4">
            <a:extLst>
              <a:ext uri="{FF2B5EF4-FFF2-40B4-BE49-F238E27FC236}">
                <a16:creationId xmlns:a16="http://schemas.microsoft.com/office/drawing/2014/main" id="{888736A4-2ABC-5B4A-BE46-CD1A067A50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panose="020B0604020202020204" pitchFamily="34" charset="0"/>
              </a:defRPr>
            </a:lvl1pPr>
          </a:lstStyle>
          <a:p>
            <a:pPr>
              <a:defRPr/>
            </a:pPr>
            <a:endParaRPr lang="it-IT"/>
          </a:p>
        </p:txBody>
      </p:sp>
      <p:sp>
        <p:nvSpPr>
          <p:cNvPr id="6" name="Slide Number Placeholder 5">
            <a:extLst>
              <a:ext uri="{FF2B5EF4-FFF2-40B4-BE49-F238E27FC236}">
                <a16:creationId xmlns:a16="http://schemas.microsoft.com/office/drawing/2014/main" id="{E661DEE4-9954-5340-A957-A2CF8F1E0C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latin typeface="Arial" panose="020B0604020202020204" pitchFamily="34" charset="0"/>
              </a:defRPr>
            </a:lvl1pPr>
          </a:lstStyle>
          <a:p>
            <a:pPr>
              <a:defRPr/>
            </a:pPr>
            <a:fld id="{B0951A8F-4E71-8A4D-BE89-BDEF307C65AF}" type="slidenum">
              <a:rPr lang="it-IT" altLang="it-IT"/>
              <a:pPr>
                <a:defRPr/>
              </a:pPr>
              <a:t>‹N›</a:t>
            </a:fld>
            <a:endParaRPr lang="it-IT" altLang="it-IT"/>
          </a:p>
        </p:txBody>
      </p:sp>
    </p:spTree>
  </p:cSld>
  <p:clrMap bg1="lt1" tx1="dk1" bg2="lt2" tx2="dk2" accent1="accent1" accent2="accent2" accent3="accent3" accent4="accent4" accent5="accent5" accent6="accent6" hlink="hlink" folHlink="folHlink"/>
  <p:sldLayoutIdLst>
    <p:sldLayoutId id="2147484993" r:id="rId1"/>
    <p:sldLayoutId id="2147484994" r:id="rId2"/>
    <p:sldLayoutId id="2147484995" r:id="rId3"/>
    <p:sldLayoutId id="2147484996" r:id="rId4"/>
    <p:sldLayoutId id="2147484997" r:id="rId5"/>
    <p:sldLayoutId id="2147484998" r:id="rId6"/>
    <p:sldLayoutId id="2147484999" r:id="rId7"/>
    <p:sldLayoutId id="2147485000" r:id="rId8"/>
    <p:sldLayoutId id="2147485001" r:id="rId9"/>
    <p:sldLayoutId id="2147485002" r:id="rId10"/>
    <p:sldLayoutId id="214748500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charset="0"/>
        </a:defRPr>
      </a:lvl2pPr>
      <a:lvl3pPr algn="l" rtl="0" eaLnBrk="0" fontAlgn="base" hangingPunct="0">
        <a:lnSpc>
          <a:spcPct val="90000"/>
        </a:lnSpc>
        <a:spcBef>
          <a:spcPct val="0"/>
        </a:spcBef>
        <a:spcAft>
          <a:spcPct val="0"/>
        </a:spcAft>
        <a:defRPr sz="4400">
          <a:solidFill>
            <a:schemeClr val="tx1"/>
          </a:solidFill>
          <a:latin typeface="Calibri Light" charset="0"/>
        </a:defRPr>
      </a:lvl3pPr>
      <a:lvl4pPr algn="l" rtl="0" eaLnBrk="0" fontAlgn="base" hangingPunct="0">
        <a:lnSpc>
          <a:spcPct val="90000"/>
        </a:lnSpc>
        <a:spcBef>
          <a:spcPct val="0"/>
        </a:spcBef>
        <a:spcAft>
          <a:spcPct val="0"/>
        </a:spcAft>
        <a:defRPr sz="4400">
          <a:solidFill>
            <a:schemeClr val="tx1"/>
          </a:solidFill>
          <a:latin typeface="Calibri Light" charset="0"/>
        </a:defRPr>
      </a:lvl4pPr>
      <a:lvl5pPr algn="l" rtl="0" eaLnBrk="0" fontAlgn="base" hangingPunct="0">
        <a:lnSpc>
          <a:spcPct val="90000"/>
        </a:lnSpc>
        <a:spcBef>
          <a:spcPct val="0"/>
        </a:spcBef>
        <a:spcAft>
          <a:spcPct val="0"/>
        </a:spcAft>
        <a:defRPr sz="4400">
          <a:solidFill>
            <a:schemeClr val="tx1"/>
          </a:solidFill>
          <a:latin typeface="Calibri Light" charset="0"/>
        </a:defRPr>
      </a:lvl5pPr>
      <a:lvl6pPr marL="457200" algn="l" rtl="0" fontAlgn="base">
        <a:lnSpc>
          <a:spcPct val="90000"/>
        </a:lnSpc>
        <a:spcBef>
          <a:spcPct val="0"/>
        </a:spcBef>
        <a:spcAft>
          <a:spcPct val="0"/>
        </a:spcAft>
        <a:defRPr sz="4400">
          <a:solidFill>
            <a:schemeClr val="tx1"/>
          </a:solidFill>
          <a:latin typeface="Calibri Light" charset="0"/>
        </a:defRPr>
      </a:lvl6pPr>
      <a:lvl7pPr marL="914400" algn="l" rtl="0" fontAlgn="base">
        <a:lnSpc>
          <a:spcPct val="90000"/>
        </a:lnSpc>
        <a:spcBef>
          <a:spcPct val="0"/>
        </a:spcBef>
        <a:spcAft>
          <a:spcPct val="0"/>
        </a:spcAft>
        <a:defRPr sz="4400">
          <a:solidFill>
            <a:schemeClr val="tx1"/>
          </a:solidFill>
          <a:latin typeface="Calibri Light" charset="0"/>
        </a:defRPr>
      </a:lvl7pPr>
      <a:lvl8pPr marL="1371600" algn="l" rtl="0" fontAlgn="base">
        <a:lnSpc>
          <a:spcPct val="90000"/>
        </a:lnSpc>
        <a:spcBef>
          <a:spcPct val="0"/>
        </a:spcBef>
        <a:spcAft>
          <a:spcPct val="0"/>
        </a:spcAft>
        <a:defRPr sz="4400">
          <a:solidFill>
            <a:schemeClr val="tx1"/>
          </a:solidFill>
          <a:latin typeface="Calibri Light" charset="0"/>
        </a:defRPr>
      </a:lvl8pPr>
      <a:lvl9pPr marL="1828800" algn="l" rtl="0" fontAlgn="base">
        <a:lnSpc>
          <a:spcPct val="90000"/>
        </a:lnSpc>
        <a:spcBef>
          <a:spcPct val="0"/>
        </a:spcBef>
        <a:spcAft>
          <a:spcPct val="0"/>
        </a:spcAft>
        <a:defRPr sz="4400">
          <a:solidFill>
            <a:schemeClr val="tx1"/>
          </a:solidFill>
          <a:latin typeface="Calibri Light"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9.xml"/><Relationship Id="rId5" Type="http://schemas.openxmlformats.org/officeDocument/2006/relationships/image" Target="\var\folders\y5\5ftflpys56388dx3lv1yymzc0000gn\T\com.microsoft.Word\WebArchiveCopyPasteTempFiles\260px-Palazzo_Bo_(Padua).jpg" TargetMode="Externa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file://var/folders/y5/5ftflpys56388dx3lv1yymzc0000gn/T/com.microsoft.Word/WebArchiveCopyPasteTempFiles/e2808bbjocc88rk-all-is-full-of-love-2.gif" TargetMode="External"/><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var\folders\y5\5ftflpys56388dx3lv1yymzc0000gn\T\com.microsoft.Word\WebArchiveCopyPasteTempFiles\The%CC%81a%CC%82tre-anatomique-Padoue_0.JPG?itok=iQAYia_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tiff"/><Relationship Id="rId5" Type="http://schemas.openxmlformats.org/officeDocument/2006/relationships/image" Target="../media/image12.tiff"/><Relationship Id="rId4" Type="http://schemas.openxmlformats.org/officeDocument/2006/relationships/image" Target="../media/image11.tiff"/></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var\folders\y5\5ftflpys56388dx3lv1yymzc0000gn\T\com.microsoft.Word\WebArchiveCopyPasteTempFiles\YnNl8xHxzti6RPPkUe-ZJ_ojUTurUhT4iBzl0JdZPJNN0IR0T_niNl1fGLlpxaho4e8KBurOe9LpiVRyTDCNnvIcCqNka1QEeNXFgY4"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ogle.it/imgres?imgurl=https%3A%2F%2Fwww.agenziacoesione.gov.it%2Fwp-content%2Fuploads%2F2020%2F10%2Funione-europea-1.jpg&amp;tbnid=dBiTrKZ6Oxd72M&amp;vet=12ahUKEwjQ8rrbu_v-AhVoMOwKHY65CxQQMygDegUIARDdAQ..i&amp;imgrefurl=https%3A%2F%2Fwww.agenziacoesione.gov.it%2Fdossier_tematici%2Frapporti-con-lunione-europea%2F&amp;docid=kLADqdE_2H2bWM&amp;w=1024&amp;h=575&amp;q=unione%20europea&amp;hl=it&amp;ved=2ahUKEwjQ8rrbu_v-AhVoMOwKHY65CxQQMygDegUIARDdAQ"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var\folders\y5\5ftflpys56388dx3lv1yymzc0000gn\T\com.microsoft.Word\WebArchiveCopyPasteTempFiles\G6-family-shot-short_0.png" TargetMode="External"/><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var\folders\y5\5ftflpys56388dx3lv1yymzc0000gn\T\com.microsoft.Word\WebArchiveCopyPasteTempFiles\cgm-and-diabetes.jpg" TargetMode="External"/><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3" Type="http://schemas.openxmlformats.org/officeDocument/2006/relationships/image" Target="file:////var/folders/y5/5ftflpys56388dx3lv1yymzc0000gn/T/com.microsoft.Word/WebArchiveCopyPasteTempFiles/hivebio-15-630x418.jpg" TargetMode="External"/><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ogle.it/imgres?imgurl=https%3A%2F%2Fwww.agenziacoesione.gov.it%2Fwp-content%2Fuploads%2F2020%2F10%2Funione-europea-1.jpg&amp;tbnid=dBiTrKZ6Oxd72M&amp;vet=12ahUKEwjQ8rrbu_v-AhVoMOwKHY65CxQQMygDegUIARDdAQ..i&amp;imgrefurl=https%3A%2F%2Fwww.agenziacoesione.gov.it%2Fdossier_tematici%2Frapporti-con-lunione-europea%2F&amp;docid=kLADqdE_2H2bWM&amp;w=1024&amp;h=575&amp;q=unione%20europea&amp;hl=it&amp;ved=2ahUKEwjQ8rrbu_v-AhVoMOwKHY65CxQQMygDegUIARDdAQ"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solidFill>
          <a:srgbClr val="B3071B"/>
        </a:solidFill>
        <a:effectLst/>
      </p:bgPr>
    </p:bg>
    <p:spTree>
      <p:nvGrpSpPr>
        <p:cNvPr id="1" name=""/>
        <p:cNvGrpSpPr/>
        <p:nvPr/>
      </p:nvGrpSpPr>
      <p:grpSpPr>
        <a:xfrm>
          <a:off x="0" y="0"/>
          <a:ext cx="0" cy="0"/>
          <a:chOff x="0" y="0"/>
          <a:chExt cx="0" cy="0"/>
        </a:xfrm>
      </p:grpSpPr>
      <p:sp>
        <p:nvSpPr>
          <p:cNvPr id="2051" name="Rectangle 3">
            <a:extLst>
              <a:ext uri="{FF2B5EF4-FFF2-40B4-BE49-F238E27FC236}">
                <a16:creationId xmlns:a16="http://schemas.microsoft.com/office/drawing/2014/main" id="{6F30B41C-1615-9740-AC29-988A3CFFE709}"/>
              </a:ext>
            </a:extLst>
          </p:cNvPr>
          <p:cNvSpPr>
            <a:spLocks noGrp="1"/>
          </p:cNvSpPr>
          <p:nvPr>
            <p:ph type="subTitle" idx="4294967295"/>
          </p:nvPr>
        </p:nvSpPr>
        <p:spPr>
          <a:xfrm>
            <a:off x="0" y="4508500"/>
            <a:ext cx="12192000" cy="1752600"/>
          </a:xfrm>
        </p:spPr>
        <p:txBody>
          <a:bodyPr/>
          <a:lstStyle/>
          <a:p>
            <a:pPr marL="0" indent="0" algn="ctr" eaLnBrk="1" hangingPunct="1">
              <a:buFont typeface="Arial" panose="020B0604020202020204" pitchFamily="34" charset="0"/>
              <a:buNone/>
            </a:pPr>
            <a:r>
              <a:rPr lang="en-GB" altLang="it-IT" b="1" dirty="0">
                <a:solidFill>
                  <a:schemeClr val="bg1"/>
                </a:solidFill>
              </a:rPr>
              <a:t>Corso di </a:t>
            </a:r>
            <a:r>
              <a:rPr lang="en-GB" altLang="it-IT" b="1" dirty="0" err="1">
                <a:solidFill>
                  <a:schemeClr val="bg1"/>
                </a:solidFill>
              </a:rPr>
              <a:t>laurea</a:t>
            </a:r>
            <a:r>
              <a:rPr lang="en-GB" altLang="it-IT" b="1" dirty="0">
                <a:solidFill>
                  <a:schemeClr val="bg1"/>
                </a:solidFill>
              </a:rPr>
              <a:t> in </a:t>
            </a:r>
            <a:r>
              <a:rPr lang="en-GB" altLang="it-IT" b="1" dirty="0" err="1">
                <a:solidFill>
                  <a:schemeClr val="bg1"/>
                </a:solidFill>
              </a:rPr>
              <a:t>Matematica</a:t>
            </a:r>
            <a:endParaRPr lang="en-GB" altLang="it-IT" b="1" dirty="0">
              <a:solidFill>
                <a:schemeClr val="bg1"/>
              </a:solidFill>
            </a:endParaRPr>
          </a:p>
          <a:p>
            <a:pPr marL="0" indent="0" algn="ctr" eaLnBrk="1" hangingPunct="1">
              <a:buFont typeface="Arial" panose="020B0604020202020204" pitchFamily="34" charset="0"/>
              <a:buNone/>
            </a:pPr>
            <a:r>
              <a:rPr lang="en-GB" altLang="it-IT" b="1" i="1" dirty="0">
                <a:solidFill>
                  <a:schemeClr val="bg1"/>
                </a:solidFill>
              </a:rPr>
              <a:t>DIRITTO, INFORMATICA E SOCIETA’ 2022-2023</a:t>
            </a:r>
          </a:p>
          <a:p>
            <a:pPr marL="0" indent="0" algn="ctr">
              <a:lnSpc>
                <a:spcPct val="130000"/>
              </a:lnSpc>
              <a:buFont typeface="Arial" panose="020B0604020202020204" pitchFamily="34" charset="0"/>
              <a:buNone/>
            </a:pPr>
            <a:r>
              <a:rPr lang="it-IT" altLang="it-IT" sz="2400" b="1" dirty="0">
                <a:solidFill>
                  <a:schemeClr val="bg1"/>
                </a:solidFill>
              </a:rPr>
              <a:t>Daniele Ruggiu</a:t>
            </a:r>
          </a:p>
          <a:p>
            <a:pPr marL="0" indent="0" algn="ctr">
              <a:lnSpc>
                <a:spcPct val="130000"/>
              </a:lnSpc>
              <a:buFont typeface="Arial" panose="020B0604020202020204" pitchFamily="34" charset="0"/>
              <a:buNone/>
            </a:pPr>
            <a:r>
              <a:rPr lang="en-GB" altLang="it-IT" sz="2400" b="1" dirty="0">
                <a:solidFill>
                  <a:schemeClr val="bg1"/>
                </a:solidFill>
              </a:rPr>
              <a:t>Padova 22, </a:t>
            </a:r>
            <a:r>
              <a:rPr lang="en-GB" altLang="it-IT" sz="2400" b="1" dirty="0" err="1">
                <a:solidFill>
                  <a:schemeClr val="bg1"/>
                </a:solidFill>
              </a:rPr>
              <a:t>maggio</a:t>
            </a:r>
            <a:r>
              <a:rPr lang="en-GB" altLang="it-IT" sz="2400" b="1" dirty="0">
                <a:solidFill>
                  <a:schemeClr val="bg1"/>
                </a:solidFill>
              </a:rPr>
              <a:t> 2023</a:t>
            </a:r>
          </a:p>
          <a:p>
            <a:pPr marL="0" indent="0" algn="ctr" eaLnBrk="1" hangingPunct="1">
              <a:buFont typeface="Arial" panose="020B0604020202020204" pitchFamily="34" charset="0"/>
              <a:buNone/>
            </a:pPr>
            <a:endParaRPr lang="it-IT" altLang="it-IT" sz="2000" b="1" dirty="0">
              <a:solidFill>
                <a:schemeClr val="bg1"/>
              </a:solidFill>
            </a:endParaRPr>
          </a:p>
        </p:txBody>
      </p:sp>
      <p:pic>
        <p:nvPicPr>
          <p:cNvPr id="2052" name="Picture 4" descr="SigilloLogoLAST_WhiteOK">
            <a:extLst>
              <a:ext uri="{FF2B5EF4-FFF2-40B4-BE49-F238E27FC236}">
                <a16:creationId xmlns:a16="http://schemas.microsoft.com/office/drawing/2014/main" id="{375E4995-F328-3141-9992-71AB931858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513" y="549275"/>
            <a:ext cx="4537075"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Immagine 3">
            <a:extLst>
              <a:ext uri="{FF2B5EF4-FFF2-40B4-BE49-F238E27FC236}">
                <a16:creationId xmlns:a16="http://schemas.microsoft.com/office/drawing/2014/main" id="{3F879ECB-38B1-B749-ADD3-B240830896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27350" y="3068638"/>
            <a:ext cx="65468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6">
            <a:extLst>
              <a:ext uri="{FF2B5EF4-FFF2-40B4-BE49-F238E27FC236}">
                <a16:creationId xmlns:a16="http://schemas.microsoft.com/office/drawing/2014/main" id="{E53BEEDC-4B34-0D45-BB69-A9B20B2E7B68}"/>
              </a:ext>
            </a:extLst>
          </p:cNvPr>
          <p:cNvSpPr>
            <a:spLocks noChangeArrowheads="1"/>
          </p:cNvSpPr>
          <p:nvPr/>
        </p:nvSpPr>
        <p:spPr bwMode="auto">
          <a:xfrm>
            <a:off x="550863" y="384175"/>
            <a:ext cx="9480550"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it-IT" altLang="it-IT" sz="1800">
              <a:latin typeface="Arial" panose="020B0604020202020204" pitchFamily="34" charset="0"/>
            </a:endParaRPr>
          </a:p>
        </p:txBody>
      </p:sp>
      <p:pic>
        <p:nvPicPr>
          <p:cNvPr id="16390" name="Immagine 3" descr="Università degli Studi di Padova - Wikipedia">
            <a:extLst>
              <a:ext uri="{FF2B5EF4-FFF2-40B4-BE49-F238E27FC236}">
                <a16:creationId xmlns:a16="http://schemas.microsoft.com/office/drawing/2014/main" id="{F0F8B80D-870D-C34B-B171-F2FFBA1519B0}"/>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9120188" y="458788"/>
            <a:ext cx="2566987" cy="243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052"/>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051">
                                            <p:txEl>
                                              <p:pRg st="0" end="0"/>
                                            </p:txEl>
                                          </p:spTgt>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2051">
                                            <p:txEl>
                                              <p:pRg st="1" end="1"/>
                                            </p:txEl>
                                          </p:spTgt>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2051">
                                            <p:txEl>
                                              <p:pRg st="2" end="2"/>
                                            </p:txEl>
                                          </p:spTgt>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20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advAuto="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3071B"/>
        </a:solidFill>
        <a:effectLst/>
      </p:bgPr>
    </p:bg>
    <p:spTree>
      <p:nvGrpSpPr>
        <p:cNvPr id="1" name=""/>
        <p:cNvGrpSpPr/>
        <p:nvPr/>
      </p:nvGrpSpPr>
      <p:grpSpPr>
        <a:xfrm>
          <a:off x="0" y="0"/>
          <a:ext cx="0" cy="0"/>
          <a:chOff x="0" y="0"/>
          <a:chExt cx="0" cy="0"/>
        </a:xfrm>
      </p:grpSpPr>
      <p:sp>
        <p:nvSpPr>
          <p:cNvPr id="135171" name="Rectangle 3">
            <a:extLst>
              <a:ext uri="{FF2B5EF4-FFF2-40B4-BE49-F238E27FC236}">
                <a16:creationId xmlns:a16="http://schemas.microsoft.com/office/drawing/2014/main" id="{E200164D-617F-564B-950F-47BCE07FDDE3}"/>
              </a:ext>
            </a:extLst>
          </p:cNvPr>
          <p:cNvSpPr>
            <a:spLocks noChangeArrowheads="1"/>
          </p:cNvSpPr>
          <p:nvPr/>
        </p:nvSpPr>
        <p:spPr bwMode="auto">
          <a:xfrm>
            <a:off x="2208213" y="2174875"/>
            <a:ext cx="7772400"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GB" altLang="it-IT" sz="4400">
                <a:solidFill>
                  <a:schemeClr val="bg1"/>
                </a:solidFill>
              </a:rPr>
              <a:t>Teorie e modelli di governance</a:t>
            </a:r>
            <a:br>
              <a:rPr lang="it-IT" altLang="it-IT" sz="4400" b="0">
                <a:solidFill>
                  <a:schemeClr val="bg1"/>
                </a:solidFill>
                <a:latin typeface="Arial" panose="020B0604020202020204" pitchFamily="34" charset="0"/>
              </a:rPr>
            </a:br>
            <a:endParaRPr lang="it-IT" altLang="it-IT" b="0">
              <a:solidFill>
                <a:schemeClr val="bg1"/>
              </a:solidFill>
              <a:latin typeface="Arial" panose="020B0604020202020204" pitchFamily="34" charset="0"/>
            </a:endParaRPr>
          </a:p>
        </p:txBody>
      </p:sp>
      <p:pic>
        <p:nvPicPr>
          <p:cNvPr id="17411" name="Immagine 624" descr="/var/folders/y5/5ftflpys56388dx3lv1yymzc0000gn/T/com.microsoft.Word/WebArchiveCopyPasteTempFiles/e2808bbjocc88rk-all-is-full-of-love-2.gif">
            <a:extLst>
              <a:ext uri="{FF2B5EF4-FFF2-40B4-BE49-F238E27FC236}">
                <a16:creationId xmlns:a16="http://schemas.microsoft.com/office/drawing/2014/main" id="{C9B4CEC7-4C54-274B-AC3F-4483EC7644C9}"/>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87875" y="4157663"/>
            <a:ext cx="3013075"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5171"/>
                                        </p:tgtEl>
                                        <p:attrNameLst>
                                          <p:attrName>style.visibility</p:attrName>
                                        </p:attrNameLst>
                                      </p:cBhvr>
                                      <p:to>
                                        <p:strVal val="visible"/>
                                      </p:to>
                                    </p:set>
                                    <p:animEffect transition="in" filter="fade">
                                      <p:cBhvr>
                                        <p:cTn id="7" dur="1000"/>
                                        <p:tgtEl>
                                          <p:spTgt spid="135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5">
            <a:extLst>
              <a:ext uri="{FF2B5EF4-FFF2-40B4-BE49-F238E27FC236}">
                <a16:creationId xmlns:a16="http://schemas.microsoft.com/office/drawing/2014/main" id="{E1EE4F8A-C242-5848-9DF0-492B130143AB}"/>
              </a:ext>
            </a:extLst>
          </p:cNvPr>
          <p:cNvSpPr>
            <a:spLocks noChangeArrowheads="1"/>
          </p:cNvSpPr>
          <p:nvPr/>
        </p:nvSpPr>
        <p:spPr bwMode="auto">
          <a:xfrm>
            <a:off x="10045700" y="638175"/>
            <a:ext cx="10233025"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sp>
        <p:nvSpPr>
          <p:cNvPr id="18435" name="Rectangle 7">
            <a:extLst>
              <a:ext uri="{FF2B5EF4-FFF2-40B4-BE49-F238E27FC236}">
                <a16:creationId xmlns:a16="http://schemas.microsoft.com/office/drawing/2014/main" id="{83EBA8E5-66BE-0447-9C02-0BCE979A7B4C}"/>
              </a:ext>
            </a:extLst>
          </p:cNvPr>
          <p:cNvSpPr>
            <a:spLocks noChangeArrowheads="1"/>
          </p:cNvSpPr>
          <p:nvPr/>
        </p:nvSpPr>
        <p:spPr bwMode="auto">
          <a:xfrm flipV="1">
            <a:off x="10853738" y="2290763"/>
            <a:ext cx="7408862" cy="46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pic>
        <p:nvPicPr>
          <p:cNvPr id="18436" name="Immagine 2" descr="Nasce IlBoLive, voce dell'Università di Padova | Scienza in rete">
            <a:extLst>
              <a:ext uri="{FF2B5EF4-FFF2-40B4-BE49-F238E27FC236}">
                <a16:creationId xmlns:a16="http://schemas.microsoft.com/office/drawing/2014/main" id="{DC648905-B6AE-B54B-99F4-C2D1151241C8}"/>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8472488" y="4089400"/>
            <a:ext cx="3719512"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CasellaDiTesto 3">
            <a:extLst>
              <a:ext uri="{FF2B5EF4-FFF2-40B4-BE49-F238E27FC236}">
                <a16:creationId xmlns:a16="http://schemas.microsoft.com/office/drawing/2014/main" id="{6537A5EF-7794-2742-8858-E4BB6BBFE702}"/>
              </a:ext>
            </a:extLst>
          </p:cNvPr>
          <p:cNvSpPr txBox="1">
            <a:spLocks noChangeArrowheads="1"/>
          </p:cNvSpPr>
          <p:nvPr/>
        </p:nvSpPr>
        <p:spPr bwMode="auto">
          <a:xfrm>
            <a:off x="2279650" y="1557338"/>
            <a:ext cx="29035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it-IT" altLang="it-IT" sz="3600">
                <a:solidFill>
                  <a:srgbClr val="C00000"/>
                </a:solidFill>
              </a:rPr>
              <a:t>SOMMARIO </a:t>
            </a:r>
          </a:p>
        </p:txBody>
      </p:sp>
      <p:pic>
        <p:nvPicPr>
          <p:cNvPr id="18438" name="Immagine 5">
            <a:extLst>
              <a:ext uri="{FF2B5EF4-FFF2-40B4-BE49-F238E27FC236}">
                <a16:creationId xmlns:a16="http://schemas.microsoft.com/office/drawing/2014/main" id="{09FE5B8B-93CA-D940-8758-AB37E16EC0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9700" y="1281113"/>
            <a:ext cx="44450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Rettangolo 6">
            <a:extLst>
              <a:ext uri="{FF2B5EF4-FFF2-40B4-BE49-F238E27FC236}">
                <a16:creationId xmlns:a16="http://schemas.microsoft.com/office/drawing/2014/main" id="{F232F2C8-F5E1-7344-B63E-EF17B976027D}"/>
              </a:ext>
            </a:extLst>
          </p:cNvPr>
          <p:cNvSpPr>
            <a:spLocks noChangeArrowheads="1"/>
          </p:cNvSpPr>
          <p:nvPr/>
        </p:nvSpPr>
        <p:spPr bwMode="auto">
          <a:xfrm>
            <a:off x="0" y="2203450"/>
            <a:ext cx="77597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itchFamily="2" charset="2"/>
              <a:buChar char="v"/>
            </a:pPr>
            <a:r>
              <a:rPr lang="it-IT" altLang="it-IT"/>
              <a:t>La teoria della governance e pluralità dei modelli di governance</a:t>
            </a:r>
          </a:p>
          <a:p>
            <a:pPr eaLnBrk="1" hangingPunct="1">
              <a:spcBef>
                <a:spcPct val="0"/>
              </a:spcBef>
              <a:buFont typeface="Wingdings" pitchFamily="2" charset="2"/>
              <a:buChar char="v"/>
            </a:pPr>
            <a:r>
              <a:rPr lang="it-IT" altLang="it-IT"/>
              <a:t>Dagli STS agli ELSI studies</a:t>
            </a:r>
          </a:p>
          <a:p>
            <a:pPr eaLnBrk="1" hangingPunct="1">
              <a:spcBef>
                <a:spcPct val="0"/>
              </a:spcBef>
              <a:buFont typeface="Wingdings" pitchFamily="2" charset="2"/>
              <a:buChar char="v"/>
            </a:pPr>
            <a:r>
              <a:rPr lang="it-IT" altLang="it-IT"/>
              <a:t>La «new governance» </a:t>
            </a:r>
          </a:p>
          <a:p>
            <a:pPr lvl="1" eaLnBrk="1" hangingPunct="1">
              <a:spcBef>
                <a:spcPct val="0"/>
              </a:spcBef>
              <a:buFont typeface="Wingdings" pitchFamily="2" charset="2"/>
              <a:buChar char="v"/>
            </a:pPr>
            <a:r>
              <a:rPr lang="it-IT" altLang="it-IT"/>
              <a:t>«Tentative governance»</a:t>
            </a:r>
          </a:p>
          <a:p>
            <a:pPr lvl="1" eaLnBrk="1" hangingPunct="1">
              <a:spcBef>
                <a:spcPct val="0"/>
              </a:spcBef>
              <a:buFont typeface="Wingdings" pitchFamily="2" charset="2"/>
              <a:buChar char="v"/>
            </a:pPr>
            <a:r>
              <a:rPr lang="it-IT" altLang="it-IT"/>
              <a:t>Governance «case by case»</a:t>
            </a:r>
          </a:p>
          <a:p>
            <a:pPr lvl="1" eaLnBrk="1" hangingPunct="1">
              <a:spcBef>
                <a:spcPct val="0"/>
              </a:spcBef>
              <a:buFont typeface="Wingdings" pitchFamily="2" charset="2"/>
              <a:buChar char="v"/>
            </a:pPr>
            <a:r>
              <a:rPr lang="it-IT" altLang="it-IT"/>
              <a:t>Self-governance</a:t>
            </a:r>
          </a:p>
          <a:p>
            <a:pPr lvl="1" eaLnBrk="1" hangingPunct="1">
              <a:spcBef>
                <a:spcPct val="0"/>
              </a:spcBef>
              <a:buFont typeface="Wingdings" pitchFamily="2" charset="2"/>
              <a:buChar char="v"/>
            </a:pPr>
            <a:r>
              <a:rPr lang="it-IT" altLang="it-IT"/>
              <a:t>RRI </a:t>
            </a:r>
          </a:p>
          <a:p>
            <a:pPr lvl="1" eaLnBrk="1" hangingPunct="1">
              <a:spcBef>
                <a:spcPct val="0"/>
              </a:spcBef>
              <a:buFont typeface="Wingdings" pitchFamily="2" charset="2"/>
              <a:buChar char="v"/>
            </a:pPr>
            <a:r>
              <a:rPr lang="it-IT" altLang="it-IT"/>
              <a:t>«Rights-based models of governance»</a:t>
            </a:r>
          </a:p>
          <a:p>
            <a:pPr eaLnBrk="1" hangingPunct="1">
              <a:spcBef>
                <a:spcPct val="0"/>
              </a:spcBef>
              <a:buFont typeface="Wingdings" pitchFamily="2" charset="2"/>
              <a:buChar char="v"/>
            </a:pPr>
            <a:endParaRPr lang="it-IT" altLang="it-IT"/>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olo 1">
            <a:extLst>
              <a:ext uri="{FF2B5EF4-FFF2-40B4-BE49-F238E27FC236}">
                <a16:creationId xmlns:a16="http://schemas.microsoft.com/office/drawing/2014/main" id="{67DE59B0-D324-E64E-864E-1E15B7A49004}"/>
              </a:ext>
            </a:extLst>
          </p:cNvPr>
          <p:cNvSpPr>
            <a:spLocks noGrp="1" noChangeArrowheads="1"/>
          </p:cNvSpPr>
          <p:nvPr>
            <p:ph type="title"/>
          </p:nvPr>
        </p:nvSpPr>
        <p:spPr>
          <a:xfrm>
            <a:off x="2432289" y="34925"/>
            <a:ext cx="6120358" cy="1143000"/>
          </a:xfrm>
        </p:spPr>
        <p:txBody>
          <a:bodyPr/>
          <a:lstStyle/>
          <a:p>
            <a:r>
              <a:rPr lang="it-IT" altLang="it-IT" sz="3600" b="1" dirty="0">
                <a:solidFill>
                  <a:schemeClr val="bg1"/>
                </a:solidFill>
              </a:rPr>
              <a:t>I limiti della regolazione statale</a:t>
            </a:r>
          </a:p>
        </p:txBody>
      </p:sp>
      <p:sp>
        <p:nvSpPr>
          <p:cNvPr id="29699" name="Segnaposto contenuto 2">
            <a:extLst>
              <a:ext uri="{FF2B5EF4-FFF2-40B4-BE49-F238E27FC236}">
                <a16:creationId xmlns:a16="http://schemas.microsoft.com/office/drawing/2014/main" id="{54B2923B-4643-6545-93AF-91F4B19BFF08}"/>
              </a:ext>
            </a:extLst>
          </p:cNvPr>
          <p:cNvSpPr>
            <a:spLocks noGrp="1" noChangeArrowheads="1"/>
          </p:cNvSpPr>
          <p:nvPr>
            <p:ph idx="1"/>
          </p:nvPr>
        </p:nvSpPr>
        <p:spPr>
          <a:xfrm>
            <a:off x="119063" y="1341438"/>
            <a:ext cx="11953875" cy="3560762"/>
          </a:xfrm>
        </p:spPr>
        <p:txBody>
          <a:bodyPr/>
          <a:lstStyle/>
          <a:p>
            <a:r>
              <a:rPr lang="it-IT" altLang="it-IT" dirty="0"/>
              <a:t>Crescente complessità (economia, finanza, salute, ambiente, nuove tecnologie) che non può più essere regolata dallo stato </a:t>
            </a:r>
          </a:p>
          <a:p>
            <a:pPr lvl="1"/>
            <a:r>
              <a:rPr lang="it-IT" altLang="it-IT" dirty="0"/>
              <a:t>Stati,  organizzazioni internazionali (Ue, FMI, OMS, ILO), </a:t>
            </a:r>
          </a:p>
          <a:p>
            <a:pPr lvl="1"/>
            <a:r>
              <a:rPr lang="it-IT" altLang="it-IT" dirty="0" err="1"/>
              <a:t>ONGs</a:t>
            </a:r>
            <a:r>
              <a:rPr lang="it-IT" altLang="it-IT" dirty="0"/>
              <a:t>, </a:t>
            </a:r>
            <a:r>
              <a:rPr lang="it-IT" altLang="it-IT" dirty="0" err="1"/>
              <a:t>transnational</a:t>
            </a:r>
            <a:r>
              <a:rPr lang="it-IT" altLang="it-IT" dirty="0"/>
              <a:t> </a:t>
            </a:r>
            <a:r>
              <a:rPr lang="it-IT" altLang="it-IT" dirty="0" err="1"/>
              <a:t>corporations</a:t>
            </a:r>
            <a:r>
              <a:rPr lang="it-IT" altLang="it-IT" dirty="0"/>
              <a:t>, società civile </a:t>
            </a:r>
          </a:p>
        </p:txBody>
      </p:sp>
      <p:pic>
        <p:nvPicPr>
          <p:cNvPr id="29700" name="Immagine 2">
            <a:extLst>
              <a:ext uri="{FF2B5EF4-FFF2-40B4-BE49-F238E27FC236}">
                <a16:creationId xmlns:a16="http://schemas.microsoft.com/office/drawing/2014/main" id="{ED10C23A-A7C7-0A4C-B4A4-74DDF67169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7238" y="3992563"/>
            <a:ext cx="49530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ttangolo arrotondato 8">
            <a:extLst>
              <a:ext uri="{FF2B5EF4-FFF2-40B4-BE49-F238E27FC236}">
                <a16:creationId xmlns:a16="http://schemas.microsoft.com/office/drawing/2014/main" id="{4CFFFC51-8249-304A-AD9C-93EF069AD40F}"/>
              </a:ext>
            </a:extLst>
          </p:cNvPr>
          <p:cNvSpPr>
            <a:spLocks noChangeArrowheads="1"/>
          </p:cNvSpPr>
          <p:nvPr/>
        </p:nvSpPr>
        <p:spPr bwMode="auto">
          <a:xfrm>
            <a:off x="2839603" y="3722688"/>
            <a:ext cx="5399872" cy="13176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Soggetti che tendono a sottrarsi alla regolazione statale</a:t>
            </a:r>
          </a:p>
        </p:txBody>
      </p:sp>
      <p:sp>
        <p:nvSpPr>
          <p:cNvPr id="10" name="Rettangolo arrotondato 9">
            <a:extLst>
              <a:ext uri="{FF2B5EF4-FFF2-40B4-BE49-F238E27FC236}">
                <a16:creationId xmlns:a16="http://schemas.microsoft.com/office/drawing/2014/main" id="{BB4AD377-4D35-224D-A422-D7206E3CDACB}"/>
              </a:ext>
            </a:extLst>
          </p:cNvPr>
          <p:cNvSpPr>
            <a:spLocks noChangeArrowheads="1"/>
          </p:cNvSpPr>
          <p:nvPr/>
        </p:nvSpPr>
        <p:spPr bwMode="auto">
          <a:xfrm>
            <a:off x="2633663" y="5414962"/>
            <a:ext cx="6292849" cy="144303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In grado di influenzare sia i processi legislative, sia l’applicazione delle norme </a:t>
            </a:r>
          </a:p>
        </p:txBody>
      </p:sp>
      <p:pic>
        <p:nvPicPr>
          <p:cNvPr id="2" name="Immagine 1">
            <a:extLst>
              <a:ext uri="{FF2B5EF4-FFF2-40B4-BE49-F238E27FC236}">
                <a16:creationId xmlns:a16="http://schemas.microsoft.com/office/drawing/2014/main" id="{F33D6688-B9DB-6740-9FAE-0623ECBDD948}"/>
              </a:ext>
            </a:extLst>
          </p:cNvPr>
          <p:cNvPicPr>
            <a:picLocks noChangeAspect="1"/>
          </p:cNvPicPr>
          <p:nvPr/>
        </p:nvPicPr>
        <p:blipFill>
          <a:blip r:embed="rId3"/>
          <a:stretch>
            <a:fillRect/>
          </a:stretch>
        </p:blipFill>
        <p:spPr>
          <a:xfrm>
            <a:off x="99319" y="4210050"/>
            <a:ext cx="2560320" cy="1066800"/>
          </a:xfrm>
          <a:prstGeom prst="rect">
            <a:avLst/>
          </a:prstGeom>
        </p:spPr>
      </p:pic>
      <p:pic>
        <p:nvPicPr>
          <p:cNvPr id="3" name="Immagine 2">
            <a:extLst>
              <a:ext uri="{FF2B5EF4-FFF2-40B4-BE49-F238E27FC236}">
                <a16:creationId xmlns:a16="http://schemas.microsoft.com/office/drawing/2014/main" id="{C82E7D9B-13C1-8A44-B49E-3677F158EFEA}"/>
              </a:ext>
            </a:extLst>
          </p:cNvPr>
          <p:cNvPicPr>
            <a:picLocks noChangeAspect="1"/>
          </p:cNvPicPr>
          <p:nvPr/>
        </p:nvPicPr>
        <p:blipFill>
          <a:blip r:embed="rId4"/>
          <a:stretch>
            <a:fillRect/>
          </a:stretch>
        </p:blipFill>
        <p:spPr>
          <a:xfrm>
            <a:off x="9552999" y="5586413"/>
            <a:ext cx="2400300" cy="838200"/>
          </a:xfrm>
          <a:prstGeom prst="rect">
            <a:avLst/>
          </a:prstGeom>
        </p:spPr>
      </p:pic>
      <p:pic>
        <p:nvPicPr>
          <p:cNvPr id="4" name="Immagine 3">
            <a:extLst>
              <a:ext uri="{FF2B5EF4-FFF2-40B4-BE49-F238E27FC236}">
                <a16:creationId xmlns:a16="http://schemas.microsoft.com/office/drawing/2014/main" id="{740ED698-793F-C742-9A5D-C698A3D1EC95}"/>
              </a:ext>
            </a:extLst>
          </p:cNvPr>
          <p:cNvPicPr>
            <a:picLocks noChangeAspect="1"/>
          </p:cNvPicPr>
          <p:nvPr/>
        </p:nvPicPr>
        <p:blipFill>
          <a:blip r:embed="rId5"/>
          <a:stretch>
            <a:fillRect/>
          </a:stretch>
        </p:blipFill>
        <p:spPr>
          <a:xfrm>
            <a:off x="9984799" y="2390246"/>
            <a:ext cx="1968500" cy="1028700"/>
          </a:xfrm>
          <a:prstGeom prst="rect">
            <a:avLst/>
          </a:prstGeom>
        </p:spPr>
      </p:pic>
      <p:pic>
        <p:nvPicPr>
          <p:cNvPr id="5" name="Immagine 4">
            <a:extLst>
              <a:ext uri="{FF2B5EF4-FFF2-40B4-BE49-F238E27FC236}">
                <a16:creationId xmlns:a16="http://schemas.microsoft.com/office/drawing/2014/main" id="{8C236CE8-73C5-EE49-AC60-07E961CA8091}"/>
              </a:ext>
            </a:extLst>
          </p:cNvPr>
          <p:cNvPicPr>
            <a:picLocks noChangeAspect="1"/>
          </p:cNvPicPr>
          <p:nvPr/>
        </p:nvPicPr>
        <p:blipFill>
          <a:blip r:embed="rId6"/>
          <a:stretch>
            <a:fillRect/>
          </a:stretch>
        </p:blipFill>
        <p:spPr>
          <a:xfrm>
            <a:off x="99219" y="5733256"/>
            <a:ext cx="2349500" cy="863600"/>
          </a:xfrm>
          <a:prstGeom prst="rect">
            <a:avLst/>
          </a:prstGeom>
        </p:spPr>
      </p:pic>
      <p:sp>
        <p:nvSpPr>
          <p:cNvPr id="12" name="Rettangolo arrotondato 11">
            <a:extLst>
              <a:ext uri="{FF2B5EF4-FFF2-40B4-BE49-F238E27FC236}">
                <a16:creationId xmlns:a16="http://schemas.microsoft.com/office/drawing/2014/main" id="{ECB3B7D7-8A81-814F-A4B1-A61FB3BDCB2E}"/>
              </a:ext>
            </a:extLst>
          </p:cNvPr>
          <p:cNvSpPr>
            <a:spLocks noChangeArrowheads="1"/>
          </p:cNvSpPr>
          <p:nvPr/>
        </p:nvSpPr>
        <p:spPr bwMode="auto">
          <a:xfrm>
            <a:off x="9373394" y="4179262"/>
            <a:ext cx="2252662" cy="147267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Codice della privacy</a:t>
            </a:r>
          </a:p>
        </p:txBody>
      </p:sp>
    </p:spTree>
    <p:extLst>
      <p:ext uri="{BB962C8B-B14F-4D97-AF65-F5344CB8AC3E}">
        <p14:creationId xmlns:p14="http://schemas.microsoft.com/office/powerpoint/2010/main" val="27729364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ssolv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ssolv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ssolv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dissolv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olo 1">
            <a:extLst>
              <a:ext uri="{FF2B5EF4-FFF2-40B4-BE49-F238E27FC236}">
                <a16:creationId xmlns:a16="http://schemas.microsoft.com/office/drawing/2014/main" id="{73207340-AC2C-D14C-8E1B-64CC42DC01A7}"/>
              </a:ext>
            </a:extLst>
          </p:cNvPr>
          <p:cNvSpPr>
            <a:spLocks noGrp="1" noChangeArrowheads="1"/>
          </p:cNvSpPr>
          <p:nvPr>
            <p:ph type="title"/>
          </p:nvPr>
        </p:nvSpPr>
        <p:spPr>
          <a:xfrm>
            <a:off x="2351088" y="0"/>
            <a:ext cx="6481762" cy="1143000"/>
          </a:xfrm>
        </p:spPr>
        <p:txBody>
          <a:bodyPr/>
          <a:lstStyle/>
          <a:p>
            <a:r>
              <a:rPr lang="en-GB" altLang="it-IT" sz="3600" b="1" dirty="0" err="1">
                <a:solidFill>
                  <a:schemeClr val="bg1"/>
                </a:solidFill>
              </a:rPr>
              <a:t>Separazione</a:t>
            </a:r>
            <a:r>
              <a:rPr lang="en-GB" altLang="it-IT" sz="3600" b="1" dirty="0">
                <a:solidFill>
                  <a:schemeClr val="bg1"/>
                </a:solidFill>
              </a:rPr>
              <a:t> </a:t>
            </a:r>
            <a:r>
              <a:rPr lang="en-GB" altLang="it-IT" sz="3600" b="1" dirty="0" err="1">
                <a:solidFill>
                  <a:schemeClr val="bg1"/>
                </a:solidFill>
              </a:rPr>
              <a:t>tra</a:t>
            </a:r>
            <a:r>
              <a:rPr lang="en-GB" altLang="it-IT" sz="3600" b="1" dirty="0">
                <a:solidFill>
                  <a:schemeClr val="bg1"/>
                </a:solidFill>
              </a:rPr>
              <a:t> </a:t>
            </a:r>
            <a:r>
              <a:rPr lang="en-GB" altLang="it-IT" sz="3600" b="1" i="1" dirty="0">
                <a:solidFill>
                  <a:schemeClr val="bg1"/>
                </a:solidFill>
              </a:rPr>
              <a:t>government</a:t>
            </a:r>
            <a:r>
              <a:rPr lang="en-GB" altLang="it-IT" sz="3600" b="1" dirty="0">
                <a:solidFill>
                  <a:schemeClr val="bg1"/>
                </a:solidFill>
              </a:rPr>
              <a:t> e </a:t>
            </a:r>
            <a:r>
              <a:rPr lang="en-GB" altLang="it-IT" sz="3600" b="1" i="1" dirty="0">
                <a:solidFill>
                  <a:schemeClr val="bg1"/>
                </a:solidFill>
              </a:rPr>
              <a:t>governing</a:t>
            </a:r>
          </a:p>
        </p:txBody>
      </p:sp>
      <p:sp>
        <p:nvSpPr>
          <p:cNvPr id="45059" name="Segnaposto contenuto 2">
            <a:extLst>
              <a:ext uri="{FF2B5EF4-FFF2-40B4-BE49-F238E27FC236}">
                <a16:creationId xmlns:a16="http://schemas.microsoft.com/office/drawing/2014/main" id="{AC176FE8-8D02-9E4A-ACA6-F650EA2D6898}"/>
              </a:ext>
            </a:extLst>
          </p:cNvPr>
          <p:cNvSpPr>
            <a:spLocks noGrp="1" noChangeArrowheads="1"/>
          </p:cNvSpPr>
          <p:nvPr>
            <p:ph idx="1"/>
          </p:nvPr>
        </p:nvSpPr>
        <p:spPr>
          <a:xfrm>
            <a:off x="119063" y="1412875"/>
            <a:ext cx="11953875" cy="3560763"/>
          </a:xfrm>
        </p:spPr>
        <p:txBody>
          <a:bodyPr/>
          <a:lstStyle/>
          <a:p>
            <a:r>
              <a:rPr lang="it-IT" altLang="it-IT" dirty="0"/>
              <a:t>La regolazione non è più l’unico </a:t>
            </a:r>
            <a:r>
              <a:rPr lang="it-IT" altLang="it-IT" dirty="0" err="1"/>
              <a:t>strumanto</a:t>
            </a:r>
            <a:r>
              <a:rPr lang="it-IT" altLang="it-IT" dirty="0"/>
              <a:t> per governare I fenomeni della società</a:t>
            </a:r>
          </a:p>
          <a:p>
            <a:r>
              <a:rPr lang="it-IT" altLang="it-IT" dirty="0"/>
              <a:t>Lo Stato non è più l’unico soggetto in grado di influenzare il governo dei fenomeni </a:t>
            </a:r>
          </a:p>
          <a:p>
            <a:r>
              <a:rPr lang="it-IT" altLang="it-IT" dirty="0"/>
              <a:t>Il successo dell’azione di governo dipende da una pluralità di soggetti (</a:t>
            </a:r>
            <a:r>
              <a:rPr lang="it-IT" altLang="it-IT" b="1" dirty="0"/>
              <a:t>responsabilizzazione</a:t>
            </a:r>
            <a:r>
              <a:rPr lang="it-IT" altLang="it-IT" dirty="0"/>
              <a:t>)</a:t>
            </a:r>
          </a:p>
          <a:p>
            <a:r>
              <a:rPr lang="it-IT" altLang="it-IT" dirty="0"/>
              <a:t>Alcuni soggetti </a:t>
            </a:r>
            <a:r>
              <a:rPr lang="it-IT" altLang="it-IT" dirty="0" err="1"/>
              <a:t>tendon</a:t>
            </a:r>
            <a:r>
              <a:rPr lang="it-IT" altLang="it-IT" dirty="0"/>
              <a:t> a sfuggire alla regolazione</a:t>
            </a:r>
          </a:p>
          <a:p>
            <a:r>
              <a:rPr lang="it-IT" altLang="it-IT" dirty="0"/>
              <a:t>Il governo è un’azione impersonale non più riconducibile ad un unico soggetto                                     </a:t>
            </a:r>
          </a:p>
        </p:txBody>
      </p:sp>
      <p:sp>
        <p:nvSpPr>
          <p:cNvPr id="4" name="Rettangolo arrotondato 3">
            <a:extLst>
              <a:ext uri="{FF2B5EF4-FFF2-40B4-BE49-F238E27FC236}">
                <a16:creationId xmlns:a16="http://schemas.microsoft.com/office/drawing/2014/main" id="{982373AB-A2BD-DE46-87DE-C1DF3C6C9410}"/>
              </a:ext>
            </a:extLst>
          </p:cNvPr>
          <p:cNvSpPr>
            <a:spLocks noChangeArrowheads="1"/>
          </p:cNvSpPr>
          <p:nvPr/>
        </p:nvSpPr>
        <p:spPr bwMode="auto">
          <a:xfrm>
            <a:off x="4055123" y="3635016"/>
            <a:ext cx="2881313" cy="7461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i="1">
                <a:solidFill>
                  <a:schemeClr val="bg1"/>
                </a:solidFill>
              </a:rPr>
              <a:t>governing</a:t>
            </a:r>
          </a:p>
        </p:txBody>
      </p:sp>
      <p:sp>
        <p:nvSpPr>
          <p:cNvPr id="5" name="Rettangolo arrotondato 4">
            <a:extLst>
              <a:ext uri="{FF2B5EF4-FFF2-40B4-BE49-F238E27FC236}">
                <a16:creationId xmlns:a16="http://schemas.microsoft.com/office/drawing/2014/main" id="{EEFFF217-30C3-6045-90E5-BDA330BE0D3D}"/>
              </a:ext>
            </a:extLst>
          </p:cNvPr>
          <p:cNvSpPr>
            <a:spLocks noChangeArrowheads="1"/>
          </p:cNvSpPr>
          <p:nvPr/>
        </p:nvSpPr>
        <p:spPr bwMode="auto">
          <a:xfrm>
            <a:off x="4132263" y="4674936"/>
            <a:ext cx="2881312" cy="7461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i="1">
                <a:solidFill>
                  <a:schemeClr val="bg1"/>
                </a:solidFill>
              </a:rPr>
              <a:t>government</a:t>
            </a:r>
          </a:p>
        </p:txBody>
      </p:sp>
      <p:pic>
        <p:nvPicPr>
          <p:cNvPr id="45062" name="Immagine 2">
            <a:extLst>
              <a:ext uri="{FF2B5EF4-FFF2-40B4-BE49-F238E27FC236}">
                <a16:creationId xmlns:a16="http://schemas.microsoft.com/office/drawing/2014/main" id="{1D0C8023-D0B2-644C-BF28-B32E4CA6DB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6138" y="5714856"/>
            <a:ext cx="1833562" cy="1143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ttangolo arrotondato 8">
            <a:extLst>
              <a:ext uri="{FF2B5EF4-FFF2-40B4-BE49-F238E27FC236}">
                <a16:creationId xmlns:a16="http://schemas.microsoft.com/office/drawing/2014/main" id="{75E1A905-A0F7-F949-A52A-D131CE664E82}"/>
              </a:ext>
            </a:extLst>
          </p:cNvPr>
          <p:cNvSpPr>
            <a:spLocks noChangeArrowheads="1"/>
          </p:cNvSpPr>
          <p:nvPr/>
        </p:nvSpPr>
        <p:spPr bwMode="auto">
          <a:xfrm>
            <a:off x="4055123" y="5745510"/>
            <a:ext cx="2881312" cy="7461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i="1">
                <a:solidFill>
                  <a:schemeClr val="bg1"/>
                </a:solidFill>
              </a:rPr>
              <a:t>governance</a:t>
            </a:r>
          </a:p>
        </p:txBody>
      </p:sp>
    </p:spTree>
    <p:extLst>
      <p:ext uri="{BB962C8B-B14F-4D97-AF65-F5344CB8AC3E}">
        <p14:creationId xmlns:p14="http://schemas.microsoft.com/office/powerpoint/2010/main" val="19396285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olo 1">
            <a:extLst>
              <a:ext uri="{FF2B5EF4-FFF2-40B4-BE49-F238E27FC236}">
                <a16:creationId xmlns:a16="http://schemas.microsoft.com/office/drawing/2014/main" id="{FC661E0F-22B1-DD40-BF36-3F3E31DC8DBD}"/>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La governance</a:t>
            </a:r>
          </a:p>
        </p:txBody>
      </p:sp>
      <p:sp>
        <p:nvSpPr>
          <p:cNvPr id="20483" name="Segnaposto contenuto 2">
            <a:extLst>
              <a:ext uri="{FF2B5EF4-FFF2-40B4-BE49-F238E27FC236}">
                <a16:creationId xmlns:a16="http://schemas.microsoft.com/office/drawing/2014/main" id="{672962C7-DBC6-FE41-8F6E-B41623CF33A4}"/>
              </a:ext>
            </a:extLst>
          </p:cNvPr>
          <p:cNvSpPr>
            <a:spLocks noGrp="1" noChangeArrowheads="1"/>
          </p:cNvSpPr>
          <p:nvPr>
            <p:ph idx="1"/>
          </p:nvPr>
        </p:nvSpPr>
        <p:spPr>
          <a:xfrm>
            <a:off x="119063" y="1412875"/>
            <a:ext cx="11953875" cy="3560763"/>
          </a:xfrm>
        </p:spPr>
        <p:txBody>
          <a:bodyPr/>
          <a:lstStyle/>
          <a:p>
            <a:r>
              <a:rPr lang="it-IT" altLang="it-IT"/>
              <a:t>l’insieme di processi a carattere reticolare e diffuso tra i diversi attori pubblici e privati a livello nazionale e sovrannazionale, costituiti da norme giuridiche hard e soft, tra loro variamente coordinate, per risolvere conflitti e adottare decisioni in un particolare settore (tecnologico, economico, finanziario etc.). Ruggiu 2012</a:t>
            </a:r>
          </a:p>
        </p:txBody>
      </p:sp>
      <p:sp>
        <p:nvSpPr>
          <p:cNvPr id="20484" name="Rectangle 2">
            <a:extLst>
              <a:ext uri="{FF2B5EF4-FFF2-40B4-BE49-F238E27FC236}">
                <a16:creationId xmlns:a16="http://schemas.microsoft.com/office/drawing/2014/main" id="{6E0F6933-4D2D-DB46-972D-77743A5EE268}"/>
              </a:ext>
            </a:extLst>
          </p:cNvPr>
          <p:cNvSpPr>
            <a:spLocks noChangeArrowheads="1"/>
          </p:cNvSpPr>
          <p:nvPr/>
        </p:nvSpPr>
        <p:spPr bwMode="auto">
          <a:xfrm>
            <a:off x="2927350" y="4203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pic>
        <p:nvPicPr>
          <p:cNvPr id="20485" name="Immagine 579" descr="Home - Elica S.r.l. | Innovation Technology">
            <a:extLst>
              <a:ext uri="{FF2B5EF4-FFF2-40B4-BE49-F238E27FC236}">
                <a16:creationId xmlns:a16="http://schemas.microsoft.com/office/drawing/2014/main" id="{A75F3503-71F3-BD41-BB5B-2BC8A9ACF194}"/>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927350" y="4203700"/>
            <a:ext cx="61214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D95439D-2AAB-4A49-B5B5-2032DADC473A}"/>
              </a:ext>
            </a:extLst>
          </p:cNvPr>
          <p:cNvSpPr>
            <a:spLocks noGrp="1"/>
          </p:cNvSpPr>
          <p:nvPr>
            <p:ph type="title"/>
          </p:nvPr>
        </p:nvSpPr>
        <p:spPr>
          <a:xfrm>
            <a:off x="2423592" y="8357"/>
            <a:ext cx="6206480" cy="1143000"/>
          </a:xfrm>
        </p:spPr>
        <p:txBody>
          <a:bodyPr/>
          <a:lstStyle/>
          <a:p>
            <a:r>
              <a:rPr lang="it-IT" sz="3600" b="1" dirty="0">
                <a:solidFill>
                  <a:schemeClr val="bg1"/>
                </a:solidFill>
              </a:rPr>
              <a:t>La governance dei dati</a:t>
            </a:r>
          </a:p>
        </p:txBody>
      </p:sp>
      <p:sp>
        <p:nvSpPr>
          <p:cNvPr id="3" name="Segnaposto contenuto 2">
            <a:extLst>
              <a:ext uri="{FF2B5EF4-FFF2-40B4-BE49-F238E27FC236}">
                <a16:creationId xmlns:a16="http://schemas.microsoft.com/office/drawing/2014/main" id="{5B14A730-0A0C-114B-9645-3C69D874CF4F}"/>
              </a:ext>
            </a:extLst>
          </p:cNvPr>
          <p:cNvSpPr>
            <a:spLocks noGrp="1"/>
          </p:cNvSpPr>
          <p:nvPr>
            <p:ph idx="1"/>
          </p:nvPr>
        </p:nvSpPr>
        <p:spPr>
          <a:xfrm>
            <a:off x="119336" y="1412776"/>
            <a:ext cx="12072664" cy="3561259"/>
          </a:xfrm>
        </p:spPr>
        <p:txBody>
          <a:bodyPr/>
          <a:lstStyle/>
          <a:p>
            <a:r>
              <a:rPr lang="it-IT" dirty="0"/>
              <a:t>In una società  la cui economia viene a girare attorno ai dati e la tecnologia è diretta a produrre dati il governo dei dati è strategico </a:t>
            </a:r>
          </a:p>
          <a:p>
            <a:r>
              <a:rPr lang="it-IT" dirty="0"/>
              <a:t>Il governo dei dai coinvolge più soggetti </a:t>
            </a:r>
          </a:p>
          <a:p>
            <a:r>
              <a:rPr lang="it-IT" dirty="0"/>
              <a:t>In Europa: le istituzioni europee  che regolano il mercato comunitario, gli Stati membri che implementano il diritto comunitario, le Authority nazionali sulla protezione dei dati che devono applicare il GDPR  </a:t>
            </a:r>
          </a:p>
          <a:p>
            <a:endParaRPr lang="it-IT" dirty="0"/>
          </a:p>
        </p:txBody>
      </p:sp>
      <p:sp>
        <p:nvSpPr>
          <p:cNvPr id="4" name="Rettangolo arrotondato 3">
            <a:extLst>
              <a:ext uri="{FF2B5EF4-FFF2-40B4-BE49-F238E27FC236}">
                <a16:creationId xmlns:a16="http://schemas.microsoft.com/office/drawing/2014/main" id="{0FEDBA08-E9AC-0F45-A100-8C2F6646C86A}"/>
              </a:ext>
            </a:extLst>
          </p:cNvPr>
          <p:cNvSpPr>
            <a:spLocks noChangeArrowheads="1"/>
          </p:cNvSpPr>
          <p:nvPr/>
        </p:nvSpPr>
        <p:spPr bwMode="auto">
          <a:xfrm>
            <a:off x="7032104" y="980728"/>
            <a:ext cx="4536504" cy="115212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it-IT" sz="2800" dirty="0">
                <a:solidFill>
                  <a:schemeClr val="bg1"/>
                </a:solidFill>
              </a:rPr>
              <a:t>General Data Protection Regulation (2016/679)</a:t>
            </a:r>
          </a:p>
        </p:txBody>
      </p:sp>
      <p:pic>
        <p:nvPicPr>
          <p:cNvPr id="1026" name="Picture 2" descr="Rapporti con l'Unione Europea - Agenzia per la coesione territoriale">
            <a:hlinkClick r:id="rId2"/>
            <a:extLst>
              <a:ext uri="{FF2B5EF4-FFF2-40B4-BE49-F238E27FC236}">
                <a16:creationId xmlns:a16="http://schemas.microsoft.com/office/drawing/2014/main" id="{FE1EADC8-544D-1344-A289-3F40A64C9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7927" y="5572344"/>
            <a:ext cx="2390475" cy="1343143"/>
          </a:xfrm>
          <a:prstGeom prst="rect">
            <a:avLst/>
          </a:prstGeom>
          <a:noFill/>
          <a:extLst>
            <a:ext uri="{909E8E84-426E-40DD-AFC4-6F175D3DCCD1}">
              <a14:hiddenFill xmlns:a14="http://schemas.microsoft.com/office/drawing/2010/main">
                <a:solidFill>
                  <a:srgbClr val="FFFFFF"/>
                </a:solidFill>
              </a14:hiddenFill>
            </a:ext>
          </a:extLst>
        </p:spPr>
      </p:pic>
      <p:sp>
        <p:nvSpPr>
          <p:cNvPr id="10" name="Rettangolo arrotondato 9">
            <a:extLst>
              <a:ext uri="{FF2B5EF4-FFF2-40B4-BE49-F238E27FC236}">
                <a16:creationId xmlns:a16="http://schemas.microsoft.com/office/drawing/2014/main" id="{6ABB9CB3-4760-EC4C-9434-DBBA6BA2DDD6}"/>
              </a:ext>
            </a:extLst>
          </p:cNvPr>
          <p:cNvSpPr>
            <a:spLocks noChangeArrowheads="1"/>
          </p:cNvSpPr>
          <p:nvPr/>
        </p:nvSpPr>
        <p:spPr bwMode="auto">
          <a:xfrm>
            <a:off x="7392143" y="2561602"/>
            <a:ext cx="4634695" cy="1258211"/>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La legislazione nazionale in materia di privacy</a:t>
            </a:r>
          </a:p>
        </p:txBody>
      </p:sp>
      <p:sp>
        <p:nvSpPr>
          <p:cNvPr id="11" name="Rettangolo arrotondato 10">
            <a:extLst>
              <a:ext uri="{FF2B5EF4-FFF2-40B4-BE49-F238E27FC236}">
                <a16:creationId xmlns:a16="http://schemas.microsoft.com/office/drawing/2014/main" id="{B3236CAF-8649-2C41-9C29-0E39C0850752}"/>
              </a:ext>
            </a:extLst>
          </p:cNvPr>
          <p:cNvSpPr>
            <a:spLocks noChangeArrowheads="1"/>
          </p:cNvSpPr>
          <p:nvPr/>
        </p:nvSpPr>
        <p:spPr bwMode="auto">
          <a:xfrm>
            <a:off x="7737066" y="3771982"/>
            <a:ext cx="4536504" cy="146347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Line guida del Garante della privacy</a:t>
            </a:r>
          </a:p>
        </p:txBody>
      </p:sp>
      <p:sp>
        <p:nvSpPr>
          <p:cNvPr id="12" name="Rettangolo arrotondato 11">
            <a:extLst>
              <a:ext uri="{FF2B5EF4-FFF2-40B4-BE49-F238E27FC236}">
                <a16:creationId xmlns:a16="http://schemas.microsoft.com/office/drawing/2014/main" id="{0F53A752-BEEE-BE48-BAB2-AFEFCA4B73B5}"/>
              </a:ext>
            </a:extLst>
          </p:cNvPr>
          <p:cNvSpPr>
            <a:spLocks noChangeArrowheads="1"/>
          </p:cNvSpPr>
          <p:nvPr/>
        </p:nvSpPr>
        <p:spPr bwMode="auto">
          <a:xfrm>
            <a:off x="9192344" y="4265215"/>
            <a:ext cx="2705670" cy="115212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it-IT" sz="2800" dirty="0">
                <a:solidFill>
                  <a:schemeClr val="bg1"/>
                </a:solidFill>
              </a:rPr>
              <a:t>Cookies, Chat GBT…</a:t>
            </a:r>
          </a:p>
        </p:txBody>
      </p:sp>
      <p:sp>
        <p:nvSpPr>
          <p:cNvPr id="13" name="Rettangolo arrotondato 12">
            <a:extLst>
              <a:ext uri="{FF2B5EF4-FFF2-40B4-BE49-F238E27FC236}">
                <a16:creationId xmlns:a16="http://schemas.microsoft.com/office/drawing/2014/main" id="{5DC5EE47-0A9A-DB47-84EB-E9ABEF9DB1BA}"/>
              </a:ext>
            </a:extLst>
          </p:cNvPr>
          <p:cNvSpPr>
            <a:spLocks noChangeArrowheads="1"/>
          </p:cNvSpPr>
          <p:nvPr/>
        </p:nvSpPr>
        <p:spPr bwMode="auto">
          <a:xfrm>
            <a:off x="8676500" y="5585452"/>
            <a:ext cx="3476555" cy="115212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it-IT" sz="2800" dirty="0" err="1">
                <a:solidFill>
                  <a:schemeClr val="bg1"/>
                </a:solidFill>
              </a:rPr>
              <a:t>Opinio</a:t>
            </a:r>
            <a:r>
              <a:rPr lang="en-GB" altLang="it-IT" sz="2800" dirty="0">
                <a:solidFill>
                  <a:schemeClr val="bg1"/>
                </a:solidFill>
              </a:rPr>
              <a:t> dell’ Art. 29 WP</a:t>
            </a:r>
          </a:p>
        </p:txBody>
      </p:sp>
      <p:sp>
        <p:nvSpPr>
          <p:cNvPr id="14" name="Rettangolo arrotondato 13">
            <a:extLst>
              <a:ext uri="{FF2B5EF4-FFF2-40B4-BE49-F238E27FC236}">
                <a16:creationId xmlns:a16="http://schemas.microsoft.com/office/drawing/2014/main" id="{1442660C-9AC0-D642-AC88-187FFE7EDBAC}"/>
              </a:ext>
            </a:extLst>
          </p:cNvPr>
          <p:cNvSpPr>
            <a:spLocks noChangeArrowheads="1"/>
          </p:cNvSpPr>
          <p:nvPr/>
        </p:nvSpPr>
        <p:spPr bwMode="auto">
          <a:xfrm>
            <a:off x="648127" y="5949445"/>
            <a:ext cx="2848249" cy="876059"/>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Line guida dell’ </a:t>
            </a:r>
            <a:r>
              <a:rPr lang="en-GB" altLang="it-IT" sz="2800" dirty="0">
                <a:solidFill>
                  <a:schemeClr val="bg1"/>
                </a:solidFill>
              </a:rPr>
              <a:t>ILO</a:t>
            </a:r>
          </a:p>
        </p:txBody>
      </p:sp>
      <p:sp>
        <p:nvSpPr>
          <p:cNvPr id="15" name="Rettangolo arrotondato 14">
            <a:extLst>
              <a:ext uri="{FF2B5EF4-FFF2-40B4-BE49-F238E27FC236}">
                <a16:creationId xmlns:a16="http://schemas.microsoft.com/office/drawing/2014/main" id="{5832EA5A-BCB4-1B42-886C-49543E2F0884}"/>
              </a:ext>
            </a:extLst>
          </p:cNvPr>
          <p:cNvSpPr>
            <a:spLocks noChangeArrowheads="1"/>
          </p:cNvSpPr>
          <p:nvPr/>
        </p:nvSpPr>
        <p:spPr bwMode="auto">
          <a:xfrm>
            <a:off x="4136326" y="5742025"/>
            <a:ext cx="3687866" cy="996479"/>
          </a:xfrm>
          <a:prstGeom prst="roundRect">
            <a:avLst>
              <a:gd name="adj" fmla="val 16667"/>
            </a:avLst>
          </a:prstGeom>
          <a:solidFill>
            <a:srgbClr val="00B05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Cooperazione degli attori privati</a:t>
            </a:r>
          </a:p>
        </p:txBody>
      </p:sp>
    </p:spTree>
    <p:extLst>
      <p:ext uri="{BB962C8B-B14F-4D97-AF65-F5344CB8AC3E}">
        <p14:creationId xmlns:p14="http://schemas.microsoft.com/office/powerpoint/2010/main" val="1216378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ssolv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dissolv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dissolv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a:extLst>
              <a:ext uri="{FF2B5EF4-FFF2-40B4-BE49-F238E27FC236}">
                <a16:creationId xmlns:a16="http://schemas.microsoft.com/office/drawing/2014/main" id="{7F2F41E5-B198-0F44-B045-B77776A23ED4}"/>
              </a:ext>
            </a:extLst>
          </p:cNvPr>
          <p:cNvSpPr>
            <a:spLocks noGrp="1" noChangeArrowheads="1"/>
          </p:cNvSpPr>
          <p:nvPr>
            <p:ph type="title"/>
          </p:nvPr>
        </p:nvSpPr>
        <p:spPr>
          <a:xfrm>
            <a:off x="2351088" y="0"/>
            <a:ext cx="6192837" cy="1143000"/>
          </a:xfrm>
        </p:spPr>
        <p:txBody>
          <a:bodyPr/>
          <a:lstStyle/>
          <a:p>
            <a:r>
              <a:rPr lang="it-IT" altLang="it-IT" sz="3600" b="1" dirty="0">
                <a:solidFill>
                  <a:schemeClr val="bg1"/>
                </a:solidFill>
              </a:rPr>
              <a:t>Analisi dei quadri di governance</a:t>
            </a:r>
          </a:p>
        </p:txBody>
      </p:sp>
      <p:sp>
        <p:nvSpPr>
          <p:cNvPr id="22531" name="Segnaposto contenuto 2">
            <a:extLst>
              <a:ext uri="{FF2B5EF4-FFF2-40B4-BE49-F238E27FC236}">
                <a16:creationId xmlns:a16="http://schemas.microsoft.com/office/drawing/2014/main" id="{58150A2E-74D4-B94C-8EC9-D2F7F19CE00A}"/>
              </a:ext>
            </a:extLst>
          </p:cNvPr>
          <p:cNvSpPr>
            <a:spLocks noGrp="1" noChangeArrowheads="1"/>
          </p:cNvSpPr>
          <p:nvPr>
            <p:ph idx="1"/>
          </p:nvPr>
        </p:nvSpPr>
        <p:spPr>
          <a:xfrm>
            <a:off x="119063" y="1412875"/>
            <a:ext cx="11953875" cy="3560763"/>
          </a:xfrm>
        </p:spPr>
        <p:txBody>
          <a:bodyPr/>
          <a:lstStyle/>
          <a:p>
            <a:r>
              <a:rPr lang="it-IT" altLang="it-IT" dirty="0"/>
              <a:t>Da una prospettiva di meta-governance si può identificare i soggetti che contribuiscono al governo dei dati, i processi che servono a creare l’attuale quadro di governance e dar conto  </a:t>
            </a:r>
          </a:p>
        </p:txBody>
      </p:sp>
      <p:pic>
        <p:nvPicPr>
          <p:cNvPr id="116738" name="Picture 2" descr="Trattamento dei dati personali">
            <a:extLst>
              <a:ext uri="{FF2B5EF4-FFF2-40B4-BE49-F238E27FC236}">
                <a16:creationId xmlns:a16="http://schemas.microsoft.com/office/drawing/2014/main" id="{C6D63D6D-8BB0-AF43-A147-8D435592DF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3792" y="4233863"/>
            <a:ext cx="40386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16740" name="Picture 4" descr="Macchina fotografica reflex: fotocamera digitale con obiettivo">
            <a:extLst>
              <a:ext uri="{FF2B5EF4-FFF2-40B4-BE49-F238E27FC236}">
                <a16:creationId xmlns:a16="http://schemas.microsoft.com/office/drawing/2014/main" id="{ECB212C1-9DE8-9946-A891-52DCC1D90B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88" y="3645024"/>
            <a:ext cx="5550768" cy="2918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44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16740"/>
                                        </p:tgtEl>
                                        <p:attrNameLst>
                                          <p:attrName>style.visibility</p:attrName>
                                        </p:attrNameLst>
                                      </p:cBhvr>
                                      <p:to>
                                        <p:strVal val="visible"/>
                                      </p:to>
                                    </p:set>
                                    <p:animEffect transition="in" filter="dissolve">
                                      <p:cBhvr>
                                        <p:cTn id="7" dur="500"/>
                                        <p:tgtEl>
                                          <p:spTgt spid="1167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olo 1">
            <a:extLst>
              <a:ext uri="{FF2B5EF4-FFF2-40B4-BE49-F238E27FC236}">
                <a16:creationId xmlns:a16="http://schemas.microsoft.com/office/drawing/2014/main" id="{DB93357E-0024-1249-A4D9-9344B8E5C752}"/>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La teoria della governance</a:t>
            </a:r>
          </a:p>
        </p:txBody>
      </p:sp>
      <p:sp>
        <p:nvSpPr>
          <p:cNvPr id="21507" name="Segnaposto contenuto 2">
            <a:extLst>
              <a:ext uri="{FF2B5EF4-FFF2-40B4-BE49-F238E27FC236}">
                <a16:creationId xmlns:a16="http://schemas.microsoft.com/office/drawing/2014/main" id="{8AA5B981-C272-0640-9FDF-A9F22473BAF4}"/>
              </a:ext>
            </a:extLst>
          </p:cNvPr>
          <p:cNvSpPr>
            <a:spLocks noGrp="1" noChangeArrowheads="1"/>
          </p:cNvSpPr>
          <p:nvPr>
            <p:ph idx="1"/>
          </p:nvPr>
        </p:nvSpPr>
        <p:spPr>
          <a:xfrm>
            <a:off x="119063" y="1412875"/>
            <a:ext cx="11953875" cy="3560763"/>
          </a:xfrm>
        </p:spPr>
        <p:txBody>
          <a:bodyPr/>
          <a:lstStyle/>
          <a:p>
            <a:r>
              <a:rPr lang="it-IT" altLang="it-IT"/>
              <a:t>La teoria della governance nasce nell’ambito della </a:t>
            </a:r>
            <a:r>
              <a:rPr lang="it-IT" altLang="it-IT" i="1"/>
              <a:t>business ethics </a:t>
            </a:r>
            <a:r>
              <a:rPr lang="it-IT" altLang="it-IT"/>
              <a:t>al fine di studiare i principi e i meccanismi della gestione d’impresa. Al di fuori dell’ambito dell’impresa</a:t>
            </a:r>
          </a:p>
          <a:p>
            <a:pPr lvl="1"/>
            <a:r>
              <a:rPr lang="it-IT" altLang="it-IT"/>
              <a:t>studia la governance : </a:t>
            </a:r>
          </a:p>
          <a:p>
            <a:pPr lvl="2"/>
            <a:r>
              <a:rPr lang="it-IT" altLang="it-IT"/>
              <a:t>origine del concetto, caratteristiche, struttura, e finalità</a:t>
            </a:r>
          </a:p>
          <a:p>
            <a:pPr lvl="1"/>
            <a:r>
              <a:rPr lang="it-IT" altLang="it-IT"/>
              <a:t>elabora modelli di governance</a:t>
            </a:r>
          </a:p>
          <a:p>
            <a:pPr lvl="2"/>
            <a:r>
              <a:rPr lang="it-IT" altLang="it-IT"/>
              <a:t>le tipologie di governance che possono essere realizzate e quali tipologie sarebbe opportuno realizzare</a:t>
            </a:r>
          </a:p>
        </p:txBody>
      </p:sp>
      <p:pic>
        <p:nvPicPr>
          <p:cNvPr id="21508" name="Immagine 2">
            <a:extLst>
              <a:ext uri="{FF2B5EF4-FFF2-40B4-BE49-F238E27FC236}">
                <a16:creationId xmlns:a16="http://schemas.microsoft.com/office/drawing/2014/main" id="{A9C97D95-9F92-3145-8FCB-8C21284C97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5159375"/>
            <a:ext cx="2087563"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tangolo arrotondato 4">
            <a:extLst>
              <a:ext uri="{FF2B5EF4-FFF2-40B4-BE49-F238E27FC236}">
                <a16:creationId xmlns:a16="http://schemas.microsoft.com/office/drawing/2014/main" id="{CB6D1DD2-A9ED-F647-9979-B58FA13A4479}"/>
              </a:ext>
            </a:extLst>
          </p:cNvPr>
          <p:cNvSpPr>
            <a:spLocks noChangeArrowheads="1"/>
          </p:cNvSpPr>
          <p:nvPr/>
        </p:nvSpPr>
        <p:spPr bwMode="auto">
          <a:xfrm>
            <a:off x="3827748" y="5432623"/>
            <a:ext cx="4536504" cy="115212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Come dovrebbe essere la governance?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a:extLst>
              <a:ext uri="{FF2B5EF4-FFF2-40B4-BE49-F238E27FC236}">
                <a16:creationId xmlns:a16="http://schemas.microsoft.com/office/drawing/2014/main" id="{7F2F41E5-B198-0F44-B045-B77776A23ED4}"/>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Pluralità delle tipologie di governance </a:t>
            </a:r>
          </a:p>
        </p:txBody>
      </p:sp>
      <p:sp>
        <p:nvSpPr>
          <p:cNvPr id="22531" name="Segnaposto contenuto 2">
            <a:extLst>
              <a:ext uri="{FF2B5EF4-FFF2-40B4-BE49-F238E27FC236}">
                <a16:creationId xmlns:a16="http://schemas.microsoft.com/office/drawing/2014/main" id="{58150A2E-74D4-B94C-8EC9-D2F7F19CE00A}"/>
              </a:ext>
            </a:extLst>
          </p:cNvPr>
          <p:cNvSpPr>
            <a:spLocks noGrp="1" noChangeArrowheads="1"/>
          </p:cNvSpPr>
          <p:nvPr>
            <p:ph idx="1"/>
          </p:nvPr>
        </p:nvSpPr>
        <p:spPr>
          <a:xfrm>
            <a:off x="119063" y="1412875"/>
            <a:ext cx="11953875" cy="3560763"/>
          </a:xfrm>
        </p:spPr>
        <p:txBody>
          <a:bodyPr/>
          <a:lstStyle/>
          <a:p>
            <a:r>
              <a:rPr lang="it-IT" altLang="it-IT"/>
              <a:t>Governance </a:t>
            </a:r>
          </a:p>
          <a:p>
            <a:r>
              <a:rPr lang="it-IT" altLang="it-IT"/>
              <a:t>«New governance»</a:t>
            </a:r>
          </a:p>
          <a:p>
            <a:pPr lvl="1"/>
            <a:r>
              <a:rPr lang="it-IT" altLang="it-IT"/>
              <a:t>Distributed governance </a:t>
            </a:r>
          </a:p>
          <a:p>
            <a:pPr lvl="1"/>
            <a:r>
              <a:rPr lang="it-IT" altLang="it-IT"/>
              <a:t>«Tentative governance»</a:t>
            </a:r>
          </a:p>
          <a:p>
            <a:pPr lvl="1"/>
            <a:r>
              <a:rPr lang="it-IT" altLang="it-IT"/>
              <a:t>Governance «case by case»</a:t>
            </a:r>
          </a:p>
          <a:p>
            <a:pPr lvl="1"/>
            <a:r>
              <a:rPr lang="it-IT" altLang="it-IT"/>
              <a:t>Self-governance </a:t>
            </a:r>
          </a:p>
          <a:p>
            <a:pPr lvl="1"/>
            <a:r>
              <a:rPr lang="it-IT" altLang="it-IT" i="1"/>
              <a:t>Responsible Research and Innovation</a:t>
            </a:r>
          </a:p>
          <a:p>
            <a:pPr lvl="1"/>
            <a:r>
              <a:rPr lang="it-IT" altLang="it-IT" i="1"/>
              <a:t>Rights-based models of governance </a:t>
            </a:r>
          </a:p>
        </p:txBody>
      </p:sp>
      <p:pic>
        <p:nvPicPr>
          <p:cNvPr id="22532" name="Immagine 1">
            <a:extLst>
              <a:ext uri="{FF2B5EF4-FFF2-40B4-BE49-F238E27FC236}">
                <a16:creationId xmlns:a16="http://schemas.microsoft.com/office/drawing/2014/main" id="{DF4F78D9-5100-0945-9478-1798258ED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9375" y="5589588"/>
            <a:ext cx="2644775" cy="1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olo 1">
            <a:extLst>
              <a:ext uri="{FF2B5EF4-FFF2-40B4-BE49-F238E27FC236}">
                <a16:creationId xmlns:a16="http://schemas.microsoft.com/office/drawing/2014/main" id="{6BEDE635-57DC-1749-A3A9-2D3E99FCBF9F}"/>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Il dilemma di Collingridge</a:t>
            </a:r>
          </a:p>
        </p:txBody>
      </p:sp>
      <p:sp>
        <p:nvSpPr>
          <p:cNvPr id="23555" name="Segnaposto contenuto 2">
            <a:extLst>
              <a:ext uri="{FF2B5EF4-FFF2-40B4-BE49-F238E27FC236}">
                <a16:creationId xmlns:a16="http://schemas.microsoft.com/office/drawing/2014/main" id="{9EEF3922-B831-F64B-9C4D-8D395208C6CF}"/>
              </a:ext>
            </a:extLst>
          </p:cNvPr>
          <p:cNvSpPr>
            <a:spLocks noGrp="1" noChangeArrowheads="1"/>
          </p:cNvSpPr>
          <p:nvPr>
            <p:ph idx="1"/>
          </p:nvPr>
        </p:nvSpPr>
        <p:spPr>
          <a:xfrm>
            <a:off x="119063" y="1412875"/>
            <a:ext cx="11953875" cy="3560763"/>
          </a:xfrm>
        </p:spPr>
        <p:txBody>
          <a:bodyPr/>
          <a:lstStyle/>
          <a:p>
            <a:r>
              <a:rPr lang="it-IT" altLang="it-IT"/>
              <a:t>Vista l’incertezza scientifica implicita nelle tecnologie emergenti Collingridge (1980) ha formulato il «dilemma del controllo»</a:t>
            </a:r>
          </a:p>
          <a:p>
            <a:pPr lvl="1"/>
            <a:r>
              <a:rPr lang="it-IT" altLang="it-IT"/>
              <a:t>Nelle primissime fasi del processo d’innovazione noi abbiamo le maggiori chance di plasmarlo e sottoporlo a controllo, ma è proprio in questa fase che non disponiamo delle informazioni necessarie per poterlo controllare</a:t>
            </a:r>
          </a:p>
        </p:txBody>
      </p:sp>
      <p:sp>
        <p:nvSpPr>
          <p:cNvPr id="4" name="Rettangolo arrotondato 3">
            <a:extLst>
              <a:ext uri="{FF2B5EF4-FFF2-40B4-BE49-F238E27FC236}">
                <a16:creationId xmlns:a16="http://schemas.microsoft.com/office/drawing/2014/main" id="{51EEA391-8EAD-CC40-8D74-3E681EAB470D}"/>
              </a:ext>
            </a:extLst>
          </p:cNvPr>
          <p:cNvSpPr>
            <a:spLocks noChangeArrowheads="1"/>
          </p:cNvSpPr>
          <p:nvPr/>
        </p:nvSpPr>
        <p:spPr bwMode="auto">
          <a:xfrm>
            <a:off x="3719513" y="4330700"/>
            <a:ext cx="4068762" cy="95091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o si interviene troppo presto</a:t>
            </a:r>
          </a:p>
        </p:txBody>
      </p:sp>
      <p:sp>
        <p:nvSpPr>
          <p:cNvPr id="5" name="Rettangolo arrotondato 4">
            <a:extLst>
              <a:ext uri="{FF2B5EF4-FFF2-40B4-BE49-F238E27FC236}">
                <a16:creationId xmlns:a16="http://schemas.microsoft.com/office/drawing/2014/main" id="{AB89CD7E-86CB-C34E-9C3A-5FE70DE18CCC}"/>
              </a:ext>
            </a:extLst>
          </p:cNvPr>
          <p:cNvSpPr>
            <a:spLocks noChangeArrowheads="1"/>
          </p:cNvSpPr>
          <p:nvPr/>
        </p:nvSpPr>
        <p:spPr bwMode="auto">
          <a:xfrm>
            <a:off x="7881938" y="3806825"/>
            <a:ext cx="4068762" cy="1782763"/>
          </a:xfrm>
          <a:prstGeom prst="roundRect">
            <a:avLst>
              <a:gd name="adj" fmla="val 16667"/>
            </a:avLst>
          </a:prstGeom>
          <a:solidFill>
            <a:srgbClr val="FFC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La regolazione farebbe perdere opportunità di sviluppo</a:t>
            </a:r>
          </a:p>
        </p:txBody>
      </p:sp>
      <p:sp>
        <p:nvSpPr>
          <p:cNvPr id="6" name="Rettangolo arrotondato 5">
            <a:extLst>
              <a:ext uri="{FF2B5EF4-FFF2-40B4-BE49-F238E27FC236}">
                <a16:creationId xmlns:a16="http://schemas.microsoft.com/office/drawing/2014/main" id="{9268DDB6-BF8B-4E4E-940B-41B884B3ED9C}"/>
              </a:ext>
            </a:extLst>
          </p:cNvPr>
          <p:cNvSpPr>
            <a:spLocks noChangeArrowheads="1"/>
          </p:cNvSpPr>
          <p:nvPr/>
        </p:nvSpPr>
        <p:spPr bwMode="auto">
          <a:xfrm>
            <a:off x="3719513" y="5678488"/>
            <a:ext cx="4068762" cy="95091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o si interviene troppo tardi</a:t>
            </a:r>
          </a:p>
        </p:txBody>
      </p:sp>
      <p:sp>
        <p:nvSpPr>
          <p:cNvPr id="7" name="Rettangolo arrotondato 6">
            <a:extLst>
              <a:ext uri="{FF2B5EF4-FFF2-40B4-BE49-F238E27FC236}">
                <a16:creationId xmlns:a16="http://schemas.microsoft.com/office/drawing/2014/main" id="{31B79F89-3F9D-A141-87DB-D3F32936F7FC}"/>
              </a:ext>
            </a:extLst>
          </p:cNvPr>
          <p:cNvSpPr>
            <a:spLocks noChangeArrowheads="1"/>
          </p:cNvSpPr>
          <p:nvPr/>
        </p:nvSpPr>
        <p:spPr bwMode="auto">
          <a:xfrm>
            <a:off x="7881938" y="5699125"/>
            <a:ext cx="4068762" cy="1062038"/>
          </a:xfrm>
          <a:prstGeom prst="roundRect">
            <a:avLst>
              <a:gd name="adj" fmla="val 16667"/>
            </a:avLst>
          </a:prstGeom>
          <a:solidFill>
            <a:srgbClr val="FFC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La regolazione è inutile</a:t>
            </a:r>
          </a:p>
        </p:txBody>
      </p:sp>
      <p:pic>
        <p:nvPicPr>
          <p:cNvPr id="23560" name="Immagine 2">
            <a:extLst>
              <a:ext uri="{FF2B5EF4-FFF2-40B4-BE49-F238E27FC236}">
                <a16:creationId xmlns:a16="http://schemas.microsoft.com/office/drawing/2014/main" id="{FB8707A8-C9EB-2841-9427-0417E8CCE3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88" y="4314825"/>
            <a:ext cx="2376487"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6" grpId="0" animBg="1" autoUpdateAnimBg="0"/>
      <p:bldP spid="7"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olo 1">
            <a:extLst>
              <a:ext uri="{FF2B5EF4-FFF2-40B4-BE49-F238E27FC236}">
                <a16:creationId xmlns:a16="http://schemas.microsoft.com/office/drawing/2014/main" id="{B86A1C6D-8FB0-D44F-95E1-7C0E03F08128}"/>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Gli studi sulla ricerca e l’innovazione</a:t>
            </a:r>
          </a:p>
        </p:txBody>
      </p:sp>
      <p:sp>
        <p:nvSpPr>
          <p:cNvPr id="24579" name="Segnaposto contenuto 2">
            <a:extLst>
              <a:ext uri="{FF2B5EF4-FFF2-40B4-BE49-F238E27FC236}">
                <a16:creationId xmlns:a16="http://schemas.microsoft.com/office/drawing/2014/main" id="{D8B7D948-921F-8142-85D6-224A6A04E732}"/>
              </a:ext>
            </a:extLst>
          </p:cNvPr>
          <p:cNvSpPr>
            <a:spLocks noGrp="1" noChangeArrowheads="1"/>
          </p:cNvSpPr>
          <p:nvPr>
            <p:ph idx="1"/>
          </p:nvPr>
        </p:nvSpPr>
        <p:spPr>
          <a:xfrm>
            <a:off x="119063" y="1412875"/>
            <a:ext cx="11953875" cy="3560763"/>
          </a:xfrm>
        </p:spPr>
        <p:txBody>
          <a:bodyPr/>
          <a:lstStyle/>
          <a:p>
            <a:r>
              <a:rPr lang="it-IT" altLang="it-IT" dirty="0"/>
              <a:t>Con l’entrata in crisi del modello di regolazione tradizionale si sviluppano in ambito prima sociologico (STS </a:t>
            </a:r>
            <a:r>
              <a:rPr lang="it-IT" altLang="it-IT" dirty="0" err="1"/>
              <a:t>studies</a:t>
            </a:r>
            <a:r>
              <a:rPr lang="it-IT" altLang="it-IT" dirty="0"/>
              <a:t>) e poi interdisciplinare (ELSI </a:t>
            </a:r>
            <a:r>
              <a:rPr lang="it-IT" altLang="it-IT" dirty="0" err="1"/>
              <a:t>studies</a:t>
            </a:r>
            <a:r>
              <a:rPr lang="it-IT" altLang="it-IT" dirty="0"/>
              <a:t>) studi diretti a capire come la ricerca e l’innovazione debbano essere regolati  </a:t>
            </a:r>
          </a:p>
          <a:p>
            <a:pPr lvl="1"/>
            <a:r>
              <a:rPr lang="it-IT" altLang="it-IT" dirty="0"/>
              <a:t>insufficienza del diritto</a:t>
            </a:r>
          </a:p>
          <a:p>
            <a:pPr lvl="1"/>
            <a:r>
              <a:rPr lang="it-IT" altLang="it-IT" dirty="0"/>
              <a:t>l’approccio all’innovazione implica interdisciplinarietà </a:t>
            </a:r>
          </a:p>
        </p:txBody>
      </p:sp>
      <p:pic>
        <p:nvPicPr>
          <p:cNvPr id="24580" name="Immagine 2">
            <a:extLst>
              <a:ext uri="{FF2B5EF4-FFF2-40B4-BE49-F238E27FC236}">
                <a16:creationId xmlns:a16="http://schemas.microsoft.com/office/drawing/2014/main" id="{97D383AF-4290-0940-9D50-11839FD1A6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975" y="4483100"/>
            <a:ext cx="4032250" cy="236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olo 1">
            <a:extLst>
              <a:ext uri="{FF2B5EF4-FFF2-40B4-BE49-F238E27FC236}">
                <a16:creationId xmlns:a16="http://schemas.microsoft.com/office/drawing/2014/main" id="{587C263C-967B-D446-8DEE-B8EF09CDBB86}"/>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Science Technology and Society studies</a:t>
            </a:r>
          </a:p>
        </p:txBody>
      </p:sp>
      <p:sp>
        <p:nvSpPr>
          <p:cNvPr id="25603" name="Segnaposto contenuto 2">
            <a:extLst>
              <a:ext uri="{FF2B5EF4-FFF2-40B4-BE49-F238E27FC236}">
                <a16:creationId xmlns:a16="http://schemas.microsoft.com/office/drawing/2014/main" id="{0D9DA48F-7E0E-F345-AA6F-80FC79140416}"/>
              </a:ext>
            </a:extLst>
          </p:cNvPr>
          <p:cNvSpPr>
            <a:spLocks noGrp="1" noChangeArrowheads="1"/>
          </p:cNvSpPr>
          <p:nvPr>
            <p:ph idx="1"/>
          </p:nvPr>
        </p:nvSpPr>
        <p:spPr>
          <a:xfrm>
            <a:off x="119063" y="1412875"/>
            <a:ext cx="11953875" cy="3560763"/>
          </a:xfrm>
        </p:spPr>
        <p:txBody>
          <a:bodyPr/>
          <a:lstStyle/>
          <a:p>
            <a:r>
              <a:rPr lang="it-IT" altLang="it-IT"/>
              <a:t>Si pone la questione dell’esclusione della società civile dal dibattito sull’impatto della scienza e della tecnologia</a:t>
            </a:r>
          </a:p>
          <a:p>
            <a:pPr lvl="1"/>
            <a:r>
              <a:rPr lang="it-IT" altLang="it-IT"/>
              <a:t>Democratizzazione dell’etica ridotta a mera expertise scientifica (MC. Tallacchini 2008)</a:t>
            </a:r>
          </a:p>
          <a:p>
            <a:pPr lvl="1"/>
            <a:r>
              <a:rPr lang="it-IT" altLang="it-IT"/>
              <a:t>Democratizzazione della governance (S. Jasanoff 2003)</a:t>
            </a:r>
          </a:p>
        </p:txBody>
      </p:sp>
      <p:pic>
        <p:nvPicPr>
          <p:cNvPr id="25604" name="Immagine 6">
            <a:extLst>
              <a:ext uri="{FF2B5EF4-FFF2-40B4-BE49-F238E27FC236}">
                <a16:creationId xmlns:a16="http://schemas.microsoft.com/office/drawing/2014/main" id="{D2DF280D-F7BD-C947-A474-7960C9C50A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5050" y="4051300"/>
            <a:ext cx="4897438"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ttangolo arrotondato 11">
            <a:extLst>
              <a:ext uri="{FF2B5EF4-FFF2-40B4-BE49-F238E27FC236}">
                <a16:creationId xmlns:a16="http://schemas.microsoft.com/office/drawing/2014/main" id="{CC9E03D6-3FD9-FF41-A7D3-F4EC2CB5A58A}"/>
              </a:ext>
            </a:extLst>
          </p:cNvPr>
          <p:cNvSpPr>
            <a:spLocks noChangeArrowheads="1"/>
          </p:cNvSpPr>
          <p:nvPr/>
        </p:nvSpPr>
        <p:spPr bwMode="auto">
          <a:xfrm>
            <a:off x="4168775" y="3781425"/>
            <a:ext cx="3943350" cy="95091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esclusione della società civile</a:t>
            </a:r>
          </a:p>
        </p:txBody>
      </p:sp>
      <p:sp>
        <p:nvSpPr>
          <p:cNvPr id="13" name="Rettangolo arrotondato 12">
            <a:extLst>
              <a:ext uri="{FF2B5EF4-FFF2-40B4-BE49-F238E27FC236}">
                <a16:creationId xmlns:a16="http://schemas.microsoft.com/office/drawing/2014/main" id="{F27D22DE-BE50-1048-AC58-484B61278EA7}"/>
              </a:ext>
            </a:extLst>
          </p:cNvPr>
          <p:cNvSpPr>
            <a:spLocks noChangeArrowheads="1"/>
          </p:cNvSpPr>
          <p:nvPr/>
        </p:nvSpPr>
        <p:spPr bwMode="auto">
          <a:xfrm>
            <a:off x="4168775" y="4719638"/>
            <a:ext cx="4068763" cy="20859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bisogna ripensare le procedure di coinvolgimento  della società civile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P spid="13"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olo 1">
            <a:extLst>
              <a:ext uri="{FF2B5EF4-FFF2-40B4-BE49-F238E27FC236}">
                <a16:creationId xmlns:a16="http://schemas.microsoft.com/office/drawing/2014/main" id="{31CBE4D9-6719-7145-9681-A3104DEA2105}"/>
              </a:ext>
            </a:extLst>
          </p:cNvPr>
          <p:cNvSpPr>
            <a:spLocks noGrp="1" noChangeArrowheads="1"/>
          </p:cNvSpPr>
          <p:nvPr>
            <p:ph type="title"/>
          </p:nvPr>
        </p:nvSpPr>
        <p:spPr>
          <a:xfrm>
            <a:off x="1847528" y="-16933"/>
            <a:ext cx="7440860" cy="1143000"/>
          </a:xfrm>
        </p:spPr>
        <p:txBody>
          <a:bodyPr/>
          <a:lstStyle/>
          <a:p>
            <a:r>
              <a:rPr lang="en-GB" altLang="it-IT" sz="3600" b="1" dirty="0" err="1">
                <a:solidFill>
                  <a:schemeClr val="bg1"/>
                </a:solidFill>
              </a:rPr>
              <a:t>Etical</a:t>
            </a:r>
            <a:r>
              <a:rPr lang="en-GB" altLang="it-IT" sz="3600" b="1" dirty="0">
                <a:solidFill>
                  <a:schemeClr val="bg1"/>
                </a:solidFill>
              </a:rPr>
              <a:t> Legal Sociological Impact </a:t>
            </a:r>
            <a:br>
              <a:rPr lang="en-GB" altLang="it-IT" sz="3600" b="1" dirty="0">
                <a:solidFill>
                  <a:schemeClr val="bg1"/>
                </a:solidFill>
              </a:rPr>
            </a:br>
            <a:r>
              <a:rPr lang="en-GB" altLang="it-IT" sz="3600" b="1" dirty="0">
                <a:solidFill>
                  <a:schemeClr val="bg1"/>
                </a:solidFill>
              </a:rPr>
              <a:t>of </a:t>
            </a:r>
            <a:r>
              <a:rPr lang="it-IT" altLang="it-IT" sz="3600" b="1" dirty="0">
                <a:solidFill>
                  <a:schemeClr val="bg1"/>
                </a:solidFill>
              </a:rPr>
              <a:t>the </a:t>
            </a:r>
            <a:r>
              <a:rPr lang="it-IT" altLang="it-IT" sz="3600" b="1" dirty="0" err="1">
                <a:solidFill>
                  <a:schemeClr val="bg1"/>
                </a:solidFill>
              </a:rPr>
              <a:t>NETs</a:t>
            </a:r>
            <a:endParaRPr lang="it-IT" altLang="it-IT" sz="3600" b="1" dirty="0">
              <a:solidFill>
                <a:schemeClr val="bg1"/>
              </a:solidFill>
            </a:endParaRPr>
          </a:p>
        </p:txBody>
      </p:sp>
      <p:sp>
        <p:nvSpPr>
          <p:cNvPr id="56322" name="Segnaposto contenuto 2">
            <a:extLst>
              <a:ext uri="{FF2B5EF4-FFF2-40B4-BE49-F238E27FC236}">
                <a16:creationId xmlns:a16="http://schemas.microsoft.com/office/drawing/2014/main" id="{6136473D-7AC4-0E48-9E37-BBDA5439C94A}"/>
              </a:ext>
            </a:extLst>
          </p:cNvPr>
          <p:cNvSpPr>
            <a:spLocks noGrp="1" noChangeArrowheads="1"/>
          </p:cNvSpPr>
          <p:nvPr>
            <p:ph idx="1"/>
          </p:nvPr>
        </p:nvSpPr>
        <p:spPr>
          <a:xfrm>
            <a:off x="119063" y="1412875"/>
            <a:ext cx="11953875" cy="3560763"/>
          </a:xfrm>
        </p:spPr>
        <p:txBody>
          <a:bodyPr/>
          <a:lstStyle/>
          <a:p>
            <a:pPr>
              <a:defRPr/>
            </a:pPr>
            <a:r>
              <a:rPr lang="it-IT" altLang="it-IT" dirty="0"/>
              <a:t>La valutazione dell’impatto delle tecnologie emergenti non può essere ridotto a mera expertise perché i rischi non sono solo di natura scientifica, ma anche etica, giuridica e sociologica</a:t>
            </a:r>
          </a:p>
          <a:p>
            <a:pPr lvl="1">
              <a:defRPr/>
            </a:pPr>
            <a:r>
              <a:rPr lang="it-IT" altLang="it-IT" dirty="0"/>
              <a:t>Proposta di studi interdisciplinari</a:t>
            </a:r>
          </a:p>
          <a:p>
            <a:pPr lvl="1">
              <a:defRPr/>
            </a:pPr>
            <a:r>
              <a:rPr lang="it-IT" altLang="it-IT" i="1" dirty="0"/>
              <a:t>Public fora</a:t>
            </a:r>
          </a:p>
          <a:p>
            <a:pPr marL="0" indent="0">
              <a:buFontTx/>
              <a:buNone/>
              <a:defRPr/>
            </a:pPr>
            <a:r>
              <a:rPr lang="it-IT" altLang="it-IT" dirty="0"/>
              <a:t>    </a:t>
            </a:r>
          </a:p>
        </p:txBody>
      </p:sp>
      <p:pic>
        <p:nvPicPr>
          <p:cNvPr id="26628" name="Immagine 4">
            <a:extLst>
              <a:ext uri="{FF2B5EF4-FFF2-40B4-BE49-F238E27FC236}">
                <a16:creationId xmlns:a16="http://schemas.microsoft.com/office/drawing/2014/main" id="{9997006A-DF3F-E04B-97BF-7454F5AA3D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5" y="3429000"/>
            <a:ext cx="54959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tangolo arrotondato 5">
            <a:extLst>
              <a:ext uri="{FF2B5EF4-FFF2-40B4-BE49-F238E27FC236}">
                <a16:creationId xmlns:a16="http://schemas.microsoft.com/office/drawing/2014/main" id="{7D580F78-7E10-D140-9A10-02DFCDA16043}"/>
              </a:ext>
            </a:extLst>
          </p:cNvPr>
          <p:cNvSpPr>
            <a:spLocks noChangeArrowheads="1"/>
          </p:cNvSpPr>
          <p:nvPr/>
        </p:nvSpPr>
        <p:spPr bwMode="auto">
          <a:xfrm>
            <a:off x="3079750" y="3613150"/>
            <a:ext cx="5364163" cy="151288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scopo: identificare anticipatamente i rischi delle nuove tecnologie</a:t>
            </a:r>
          </a:p>
        </p:txBody>
      </p:sp>
      <p:sp>
        <p:nvSpPr>
          <p:cNvPr id="7" name="Rettangolo arrotondato 6">
            <a:extLst>
              <a:ext uri="{FF2B5EF4-FFF2-40B4-BE49-F238E27FC236}">
                <a16:creationId xmlns:a16="http://schemas.microsoft.com/office/drawing/2014/main" id="{22D5FD15-C448-2549-9FDC-88D600E8FB1F}"/>
              </a:ext>
            </a:extLst>
          </p:cNvPr>
          <p:cNvSpPr>
            <a:spLocks noChangeArrowheads="1"/>
          </p:cNvSpPr>
          <p:nvPr/>
        </p:nvSpPr>
        <p:spPr bwMode="auto">
          <a:xfrm>
            <a:off x="4566003" y="5320457"/>
            <a:ext cx="2391656" cy="6715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networking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olo 1">
            <a:extLst>
              <a:ext uri="{FF2B5EF4-FFF2-40B4-BE49-F238E27FC236}">
                <a16:creationId xmlns:a16="http://schemas.microsoft.com/office/drawing/2014/main" id="{0842D3ED-D67C-6444-AC74-84E187F61016}"/>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Distribuire la governance</a:t>
            </a:r>
          </a:p>
        </p:txBody>
      </p:sp>
      <p:sp>
        <p:nvSpPr>
          <p:cNvPr id="56322" name="Segnaposto contenuto 2">
            <a:extLst>
              <a:ext uri="{FF2B5EF4-FFF2-40B4-BE49-F238E27FC236}">
                <a16:creationId xmlns:a16="http://schemas.microsoft.com/office/drawing/2014/main" id="{6136473D-7AC4-0E48-9E37-BBDA5439C94A}"/>
              </a:ext>
            </a:extLst>
          </p:cNvPr>
          <p:cNvSpPr>
            <a:spLocks noGrp="1" noChangeArrowheads="1"/>
          </p:cNvSpPr>
          <p:nvPr>
            <p:ph idx="1"/>
          </p:nvPr>
        </p:nvSpPr>
        <p:spPr>
          <a:xfrm>
            <a:off x="119063" y="1412875"/>
            <a:ext cx="11953875" cy="3560763"/>
          </a:xfrm>
        </p:spPr>
        <p:txBody>
          <a:bodyPr/>
          <a:lstStyle/>
          <a:p>
            <a:pPr>
              <a:defRPr/>
            </a:pPr>
            <a:r>
              <a:rPr lang="it-IT" altLang="it-IT" dirty="0"/>
              <a:t>Se gli stakeholder sono diversi e distribuiti su scala globale</a:t>
            </a:r>
          </a:p>
          <a:p>
            <a:pPr lvl="1">
              <a:defRPr/>
            </a:pPr>
            <a:r>
              <a:rPr lang="it-IT" altLang="it-IT" dirty="0"/>
              <a:t>imprese transnazionali</a:t>
            </a:r>
          </a:p>
          <a:p>
            <a:pPr lvl="1">
              <a:defRPr/>
            </a:pPr>
            <a:r>
              <a:rPr lang="it-IT" altLang="it-IT" dirty="0" err="1"/>
              <a:t>Ong</a:t>
            </a:r>
            <a:r>
              <a:rPr lang="it-IT" altLang="it-IT" dirty="0"/>
              <a:t> (Onu, Ue, Fmi, sindacati etc.)</a:t>
            </a:r>
          </a:p>
          <a:p>
            <a:pPr lvl="1">
              <a:defRPr/>
            </a:pPr>
            <a:r>
              <a:rPr lang="it-IT" altLang="it-IT" dirty="0"/>
              <a:t>lavoratori</a:t>
            </a:r>
          </a:p>
          <a:p>
            <a:pPr lvl="1">
              <a:defRPr/>
            </a:pPr>
            <a:r>
              <a:rPr lang="it-IT" altLang="it-IT" dirty="0"/>
              <a:t>enti finanziatori</a:t>
            </a:r>
          </a:p>
          <a:p>
            <a:pPr lvl="1">
              <a:defRPr/>
            </a:pPr>
            <a:r>
              <a:rPr lang="it-IT" altLang="it-IT" dirty="0"/>
              <a:t>opinion leader (</a:t>
            </a:r>
            <a:r>
              <a:rPr lang="it-IT" altLang="it-IT" dirty="0" err="1"/>
              <a:t>Elon</a:t>
            </a:r>
            <a:r>
              <a:rPr lang="it-IT" altLang="it-IT" dirty="0"/>
              <a:t> </a:t>
            </a:r>
            <a:r>
              <a:rPr lang="it-IT" altLang="it-IT" dirty="0" err="1"/>
              <a:t>Musk</a:t>
            </a:r>
            <a:r>
              <a:rPr lang="it-IT" altLang="it-IT" dirty="0"/>
              <a:t>, Tim </a:t>
            </a:r>
            <a:r>
              <a:rPr lang="it-IT" altLang="it-IT" dirty="0" err="1"/>
              <a:t>Kook</a:t>
            </a:r>
            <a:r>
              <a:rPr lang="it-IT" altLang="it-IT" dirty="0"/>
              <a:t>, Luciano Floridi ...)</a:t>
            </a:r>
          </a:p>
          <a:p>
            <a:pPr lvl="1">
              <a:defRPr/>
            </a:pPr>
            <a:r>
              <a:rPr lang="it-IT" altLang="it-IT" dirty="0"/>
              <a:t>società civile </a:t>
            </a:r>
          </a:p>
          <a:p>
            <a:pPr marL="0" indent="0">
              <a:buFontTx/>
              <a:buNone/>
              <a:defRPr/>
            </a:pPr>
            <a:r>
              <a:rPr lang="it-IT" altLang="it-IT" dirty="0"/>
              <a:t>è necessario utilizzare strumenti in grado di coinvolgerli </a:t>
            </a:r>
          </a:p>
        </p:txBody>
      </p:sp>
      <p:pic>
        <p:nvPicPr>
          <p:cNvPr id="27652" name="Immagine 2">
            <a:extLst>
              <a:ext uri="{FF2B5EF4-FFF2-40B4-BE49-F238E27FC236}">
                <a16:creationId xmlns:a16="http://schemas.microsoft.com/office/drawing/2014/main" id="{DE2C3A90-9AD2-D346-BFBC-7D4053BF6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575" y="5676900"/>
            <a:ext cx="2371725"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arrotondato 7">
            <a:extLst>
              <a:ext uri="{FF2B5EF4-FFF2-40B4-BE49-F238E27FC236}">
                <a16:creationId xmlns:a16="http://schemas.microsoft.com/office/drawing/2014/main" id="{7468A454-16D1-E94A-B0EA-C6A1F327B3A4}"/>
              </a:ext>
            </a:extLst>
          </p:cNvPr>
          <p:cNvSpPr>
            <a:spLocks noChangeArrowheads="1"/>
          </p:cNvSpPr>
          <p:nvPr/>
        </p:nvSpPr>
        <p:spPr bwMode="auto">
          <a:xfrm>
            <a:off x="3978275" y="3027363"/>
            <a:ext cx="4033838" cy="15176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Strumenti di coinvolgimento degli stakeholder</a:t>
            </a:r>
          </a:p>
        </p:txBody>
      </p:sp>
      <p:sp>
        <p:nvSpPr>
          <p:cNvPr id="9" name="Rettangolo arrotondato 8">
            <a:extLst>
              <a:ext uri="{FF2B5EF4-FFF2-40B4-BE49-F238E27FC236}">
                <a16:creationId xmlns:a16="http://schemas.microsoft.com/office/drawing/2014/main" id="{A1D8FAFA-78C5-1A41-8464-9CCF973E8380}"/>
              </a:ext>
            </a:extLst>
          </p:cNvPr>
          <p:cNvSpPr>
            <a:spLocks noChangeArrowheads="1"/>
          </p:cNvSpPr>
          <p:nvPr/>
        </p:nvSpPr>
        <p:spPr bwMode="auto">
          <a:xfrm>
            <a:off x="3944938" y="4545013"/>
            <a:ext cx="4067175" cy="23050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soft law,</a:t>
            </a:r>
          </a:p>
          <a:p>
            <a:pPr algn="ctr" eaLnBrk="1" hangingPunct="1">
              <a:spcBef>
                <a:spcPct val="0"/>
              </a:spcBef>
              <a:buFontTx/>
              <a:buNone/>
            </a:pPr>
            <a:r>
              <a:rPr lang="it-IT" altLang="it-IT" sz="2800">
                <a:solidFill>
                  <a:schemeClr val="bg1"/>
                </a:solidFill>
              </a:rPr>
              <a:t>public fora,</a:t>
            </a:r>
          </a:p>
          <a:p>
            <a:pPr algn="ctr" eaLnBrk="1" hangingPunct="1">
              <a:spcBef>
                <a:spcPct val="0"/>
              </a:spcBef>
              <a:buFontTx/>
              <a:buNone/>
            </a:pPr>
            <a:r>
              <a:rPr lang="it-IT" altLang="it-IT" sz="2800">
                <a:solidFill>
                  <a:schemeClr val="bg1"/>
                </a:solidFill>
              </a:rPr>
              <a:t>consultazioni,</a:t>
            </a:r>
          </a:p>
          <a:p>
            <a:pPr algn="ctr" eaLnBrk="1" hangingPunct="1">
              <a:spcBef>
                <a:spcPct val="0"/>
              </a:spcBef>
              <a:buFontTx/>
              <a:buNone/>
            </a:pPr>
            <a:r>
              <a:rPr lang="it-IT" altLang="it-IT" sz="2800">
                <a:solidFill>
                  <a:schemeClr val="bg1"/>
                </a:solidFill>
              </a:rPr>
              <a:t>certificazione etica d’impresa</a:t>
            </a:r>
          </a:p>
        </p:txBody>
      </p:sp>
      <p:sp>
        <p:nvSpPr>
          <p:cNvPr id="7" name="Rettangolo arrotondato 6">
            <a:extLst>
              <a:ext uri="{FF2B5EF4-FFF2-40B4-BE49-F238E27FC236}">
                <a16:creationId xmlns:a16="http://schemas.microsoft.com/office/drawing/2014/main" id="{8AE94615-EE21-0447-BA34-31CE3ADC23DD}"/>
              </a:ext>
            </a:extLst>
          </p:cNvPr>
          <p:cNvSpPr>
            <a:spLocks noChangeArrowheads="1"/>
          </p:cNvSpPr>
          <p:nvPr/>
        </p:nvSpPr>
        <p:spPr bwMode="auto">
          <a:xfrm>
            <a:off x="3978275" y="4000500"/>
            <a:ext cx="4033838" cy="15176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a:solidFill>
                  <a:schemeClr val="bg1"/>
                </a:solidFill>
              </a:rPr>
              <a:t>Governance distribuita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9" grpId="0" animBg="1" autoUpdateAnimBg="0"/>
      <p:bldP spid="7"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olo 1">
            <a:extLst>
              <a:ext uri="{FF2B5EF4-FFF2-40B4-BE49-F238E27FC236}">
                <a16:creationId xmlns:a16="http://schemas.microsoft.com/office/drawing/2014/main" id="{E0F8CE9A-8642-224B-9F42-7963D5C0D674}"/>
              </a:ext>
            </a:extLst>
          </p:cNvPr>
          <p:cNvSpPr>
            <a:spLocks noGrp="1" noChangeArrowheads="1"/>
          </p:cNvSpPr>
          <p:nvPr>
            <p:ph type="title"/>
          </p:nvPr>
        </p:nvSpPr>
        <p:spPr>
          <a:xfrm>
            <a:off x="2063750" y="114300"/>
            <a:ext cx="6769100" cy="1143000"/>
          </a:xfrm>
        </p:spPr>
        <p:txBody>
          <a:bodyPr/>
          <a:lstStyle/>
          <a:p>
            <a:r>
              <a:rPr lang="it-IT" altLang="it-IT" sz="3600" b="1">
                <a:solidFill>
                  <a:schemeClr val="bg1"/>
                </a:solidFill>
              </a:rPr>
              <a:t>Provvisorietà, contestualismo</a:t>
            </a:r>
            <a:r>
              <a:rPr lang="it-IT" altLang="it-IT" sz="3600" b="1" i="1">
                <a:solidFill>
                  <a:schemeClr val="bg1"/>
                </a:solidFill>
              </a:rPr>
              <a:t> </a:t>
            </a:r>
            <a:r>
              <a:rPr lang="it-IT" altLang="it-IT" sz="3600" b="1">
                <a:solidFill>
                  <a:schemeClr val="bg1"/>
                </a:solidFill>
              </a:rPr>
              <a:t>e</a:t>
            </a:r>
            <a:r>
              <a:rPr lang="it-IT" altLang="it-IT" sz="3600" b="1" i="1">
                <a:solidFill>
                  <a:schemeClr val="bg1"/>
                </a:solidFill>
              </a:rPr>
              <a:t> </a:t>
            </a:r>
            <a:r>
              <a:rPr lang="it-IT" altLang="it-IT" sz="3600" b="1">
                <a:solidFill>
                  <a:schemeClr val="bg1"/>
                </a:solidFill>
              </a:rPr>
              <a:t>sperimentalismo</a:t>
            </a:r>
          </a:p>
        </p:txBody>
      </p:sp>
      <p:sp>
        <p:nvSpPr>
          <p:cNvPr id="28675" name="Segnaposto contenuto 2">
            <a:extLst>
              <a:ext uri="{FF2B5EF4-FFF2-40B4-BE49-F238E27FC236}">
                <a16:creationId xmlns:a16="http://schemas.microsoft.com/office/drawing/2014/main" id="{996B8D1B-07D4-FC47-B50C-44EE39E808C5}"/>
              </a:ext>
            </a:extLst>
          </p:cNvPr>
          <p:cNvSpPr>
            <a:spLocks noGrp="1" noChangeArrowheads="1"/>
          </p:cNvSpPr>
          <p:nvPr>
            <p:ph idx="1"/>
          </p:nvPr>
        </p:nvSpPr>
        <p:spPr>
          <a:xfrm>
            <a:off x="119063" y="1412875"/>
            <a:ext cx="11953875" cy="3560763"/>
          </a:xfrm>
        </p:spPr>
        <p:txBody>
          <a:bodyPr/>
          <a:lstStyle/>
          <a:p>
            <a:r>
              <a:rPr lang="it-IT" altLang="it-IT"/>
              <a:t>Per le tecnologie emergenti non si possono utilizzare schemi generali e troppo rigidi, serve flessibilità, capacità di imparare strada facendo, resilienza, una logica «caso per caso»</a:t>
            </a:r>
          </a:p>
        </p:txBody>
      </p:sp>
      <p:pic>
        <p:nvPicPr>
          <p:cNvPr id="28676" name="Immagine 1">
            <a:extLst>
              <a:ext uri="{FF2B5EF4-FFF2-40B4-BE49-F238E27FC236}">
                <a16:creationId xmlns:a16="http://schemas.microsoft.com/office/drawing/2014/main" id="{2258BAC7-E49F-9345-8C79-8394F9E04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913" y="3189288"/>
            <a:ext cx="6173787" cy="356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arrotondato 7">
            <a:extLst>
              <a:ext uri="{FF2B5EF4-FFF2-40B4-BE49-F238E27FC236}">
                <a16:creationId xmlns:a16="http://schemas.microsoft.com/office/drawing/2014/main" id="{86333D88-2FE2-6D4E-AC9F-F20CABB08D76}"/>
              </a:ext>
            </a:extLst>
          </p:cNvPr>
          <p:cNvSpPr>
            <a:spLocks noChangeArrowheads="1"/>
          </p:cNvSpPr>
          <p:nvPr/>
        </p:nvSpPr>
        <p:spPr bwMode="auto">
          <a:xfrm>
            <a:off x="4060825" y="2919413"/>
            <a:ext cx="4068763" cy="10080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approccio sensibile al contesto</a:t>
            </a:r>
          </a:p>
        </p:txBody>
      </p:sp>
      <p:sp>
        <p:nvSpPr>
          <p:cNvPr id="9" name="Rettangolo arrotondato 8">
            <a:extLst>
              <a:ext uri="{FF2B5EF4-FFF2-40B4-BE49-F238E27FC236}">
                <a16:creationId xmlns:a16="http://schemas.microsoft.com/office/drawing/2014/main" id="{1B910BCD-F756-1445-83B1-8C6208763662}"/>
              </a:ext>
            </a:extLst>
          </p:cNvPr>
          <p:cNvSpPr>
            <a:spLocks noChangeArrowheads="1"/>
          </p:cNvSpPr>
          <p:nvPr/>
        </p:nvSpPr>
        <p:spPr bwMode="auto">
          <a:xfrm>
            <a:off x="4060825" y="4100513"/>
            <a:ext cx="4068763" cy="14319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evitare schemi cristallizzati in una regolazione</a:t>
            </a:r>
          </a:p>
        </p:txBody>
      </p:sp>
      <p:sp>
        <p:nvSpPr>
          <p:cNvPr id="10" name="Rettangolo arrotondato 9">
            <a:extLst>
              <a:ext uri="{FF2B5EF4-FFF2-40B4-BE49-F238E27FC236}">
                <a16:creationId xmlns:a16="http://schemas.microsoft.com/office/drawing/2014/main" id="{B0EADC18-DC69-A546-8DEA-6D7B9DB1D0F0}"/>
              </a:ext>
            </a:extLst>
          </p:cNvPr>
          <p:cNvSpPr>
            <a:spLocks noChangeArrowheads="1"/>
          </p:cNvSpPr>
          <p:nvPr/>
        </p:nvSpPr>
        <p:spPr bwMode="auto">
          <a:xfrm>
            <a:off x="4060825" y="5815013"/>
            <a:ext cx="4068763" cy="6826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flessibilità e resilienza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9" grpId="0" animBg="1" autoUpdateAnimBg="0"/>
      <p:bldP spid="10"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olo 1">
            <a:extLst>
              <a:ext uri="{FF2B5EF4-FFF2-40B4-BE49-F238E27FC236}">
                <a16:creationId xmlns:a16="http://schemas.microsoft.com/office/drawing/2014/main" id="{15A8E4AA-316A-4C41-BF34-45B94958B5F4}"/>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Ascesa della </a:t>
            </a:r>
            <a:r>
              <a:rPr lang="it-IT" altLang="it-IT" sz="3600" b="1" i="1">
                <a:solidFill>
                  <a:schemeClr val="bg1"/>
                </a:solidFill>
              </a:rPr>
              <a:t>new governance</a:t>
            </a:r>
          </a:p>
        </p:txBody>
      </p:sp>
      <p:sp>
        <p:nvSpPr>
          <p:cNvPr id="72706" name="Segnaposto contenuto 2">
            <a:extLst>
              <a:ext uri="{FF2B5EF4-FFF2-40B4-BE49-F238E27FC236}">
                <a16:creationId xmlns:a16="http://schemas.microsoft.com/office/drawing/2014/main" id="{1E7FF08A-9A53-FD4E-B051-DD7CFDED6EDD}"/>
              </a:ext>
            </a:extLst>
          </p:cNvPr>
          <p:cNvSpPr>
            <a:spLocks noGrp="1" noChangeArrowheads="1"/>
          </p:cNvSpPr>
          <p:nvPr>
            <p:ph idx="1"/>
          </p:nvPr>
        </p:nvSpPr>
        <p:spPr>
          <a:xfrm>
            <a:off x="34925" y="1341438"/>
            <a:ext cx="12242800" cy="3560762"/>
          </a:xfrm>
        </p:spPr>
        <p:txBody>
          <a:bodyPr/>
          <a:lstStyle/>
          <a:p>
            <a:pPr marL="0" indent="0">
              <a:buFontTx/>
              <a:buNone/>
              <a:defRPr/>
            </a:pPr>
            <a:r>
              <a:rPr lang="it-IT" altLang="it-IT" dirty="0"/>
              <a:t>Si impone un nuovo modello di governance caratterizzato da:</a:t>
            </a:r>
          </a:p>
          <a:p>
            <a:pPr>
              <a:defRPr/>
            </a:pPr>
            <a:r>
              <a:rPr lang="it-IT" altLang="it-IT" dirty="0"/>
              <a:t>Informalità</a:t>
            </a:r>
          </a:p>
          <a:p>
            <a:pPr lvl="1">
              <a:defRPr/>
            </a:pPr>
            <a:r>
              <a:rPr lang="it-IT" altLang="it-IT" dirty="0"/>
              <a:t>adozione di strumenti dotati di atipicità</a:t>
            </a:r>
          </a:p>
          <a:p>
            <a:pPr>
              <a:defRPr/>
            </a:pPr>
            <a:r>
              <a:rPr lang="it-IT" altLang="it-IT" dirty="0"/>
              <a:t>Carattere </a:t>
            </a:r>
            <a:r>
              <a:rPr lang="it-IT" altLang="it-IT" dirty="0" err="1"/>
              <a:t>eterarchico</a:t>
            </a:r>
            <a:r>
              <a:rPr lang="it-IT" altLang="it-IT" dirty="0"/>
              <a:t> </a:t>
            </a:r>
          </a:p>
          <a:p>
            <a:pPr lvl="1">
              <a:defRPr/>
            </a:pPr>
            <a:r>
              <a:rPr lang="it-IT" altLang="it-IT" dirty="0"/>
              <a:t>abbandono di schemi di relazione gerarchica (top-down)</a:t>
            </a:r>
          </a:p>
          <a:p>
            <a:pPr>
              <a:defRPr/>
            </a:pPr>
            <a:r>
              <a:rPr lang="it-IT" altLang="it-IT" dirty="0"/>
              <a:t>Presenza di attori privati che sono sistematicamente coinvolti nella formulazione di </a:t>
            </a:r>
            <a:r>
              <a:rPr lang="it-IT" altLang="it-IT" i="1" dirty="0" err="1"/>
              <a:t>policies</a:t>
            </a:r>
            <a:r>
              <a:rPr lang="it-IT" altLang="it-IT" i="1" dirty="0"/>
              <a:t> </a:t>
            </a:r>
          </a:p>
          <a:p>
            <a:pPr>
              <a:defRPr/>
            </a:pPr>
            <a:r>
              <a:rPr lang="it-IT" altLang="it-IT" dirty="0"/>
              <a:t>Natura anticipatoria</a:t>
            </a:r>
          </a:p>
          <a:p>
            <a:pPr lvl="1">
              <a:defRPr/>
            </a:pPr>
            <a:r>
              <a:rPr lang="it-IT" altLang="it-IT" dirty="0"/>
              <a:t>si cerca di anticipare i rischi attraverso assunzioni volontarie di responsabilità</a:t>
            </a:r>
          </a:p>
        </p:txBody>
      </p:sp>
      <p:sp>
        <p:nvSpPr>
          <p:cNvPr id="5" name="Rettangolo arrotondato 4">
            <a:extLst>
              <a:ext uri="{FF2B5EF4-FFF2-40B4-BE49-F238E27FC236}">
                <a16:creationId xmlns:a16="http://schemas.microsoft.com/office/drawing/2014/main" id="{8E6D9345-ECE9-5D43-A41B-0433465C14BA}"/>
              </a:ext>
            </a:extLst>
          </p:cNvPr>
          <p:cNvSpPr>
            <a:spLocks noChangeArrowheads="1"/>
          </p:cNvSpPr>
          <p:nvPr/>
        </p:nvSpPr>
        <p:spPr bwMode="auto">
          <a:xfrm>
            <a:off x="0" y="765175"/>
            <a:ext cx="4068763" cy="19716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Distacco dal monopolio delle tradizionali istituzioni politiche </a:t>
            </a:r>
          </a:p>
        </p:txBody>
      </p:sp>
      <p:sp>
        <p:nvSpPr>
          <p:cNvPr id="6" name="Rettangolo arrotondato 5">
            <a:extLst>
              <a:ext uri="{FF2B5EF4-FFF2-40B4-BE49-F238E27FC236}">
                <a16:creationId xmlns:a16="http://schemas.microsoft.com/office/drawing/2014/main" id="{433ECC6B-9965-8946-A8B9-F40377DF2B1D}"/>
              </a:ext>
            </a:extLst>
          </p:cNvPr>
          <p:cNvSpPr>
            <a:spLocks noChangeArrowheads="1"/>
          </p:cNvSpPr>
          <p:nvPr/>
        </p:nvSpPr>
        <p:spPr bwMode="auto">
          <a:xfrm>
            <a:off x="7391400" y="765175"/>
            <a:ext cx="4068763" cy="19716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Superamento dei modelli </a:t>
            </a:r>
            <a:r>
              <a:rPr lang="it-IT" altLang="it-IT" sz="2800" i="1">
                <a:solidFill>
                  <a:schemeClr val="bg1"/>
                </a:solidFill>
              </a:rPr>
              <a:t>comand-and-control</a:t>
            </a:r>
          </a:p>
        </p:txBody>
      </p:sp>
      <p:pic>
        <p:nvPicPr>
          <p:cNvPr id="29702" name="Immagine 2">
            <a:extLst>
              <a:ext uri="{FF2B5EF4-FFF2-40B4-BE49-F238E27FC236}">
                <a16:creationId xmlns:a16="http://schemas.microsoft.com/office/drawing/2014/main" id="{28617FB3-0033-914A-926B-74D11BCA1B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8663" y="4581525"/>
            <a:ext cx="227012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olo 1">
            <a:extLst>
              <a:ext uri="{FF2B5EF4-FFF2-40B4-BE49-F238E27FC236}">
                <a16:creationId xmlns:a16="http://schemas.microsoft.com/office/drawing/2014/main" id="{E57CFCAD-2380-8643-A6B5-2C79463516F5}"/>
              </a:ext>
            </a:extLst>
          </p:cNvPr>
          <p:cNvSpPr>
            <a:spLocks noGrp="1" noChangeArrowheads="1"/>
          </p:cNvSpPr>
          <p:nvPr>
            <p:ph type="title"/>
          </p:nvPr>
        </p:nvSpPr>
        <p:spPr>
          <a:xfrm>
            <a:off x="2351088" y="9525"/>
            <a:ext cx="6062662" cy="1143000"/>
          </a:xfrm>
        </p:spPr>
        <p:txBody>
          <a:bodyPr/>
          <a:lstStyle/>
          <a:p>
            <a:r>
              <a:rPr lang="it-IT" altLang="it-IT" sz="3600" b="1">
                <a:solidFill>
                  <a:schemeClr val="bg1"/>
                </a:solidFill>
              </a:rPr>
              <a:t>Flessibilità, rivedibilità, resilienza</a:t>
            </a:r>
          </a:p>
        </p:txBody>
      </p:sp>
      <p:sp>
        <p:nvSpPr>
          <p:cNvPr id="30723" name="Segnaposto contenuto 2">
            <a:extLst>
              <a:ext uri="{FF2B5EF4-FFF2-40B4-BE49-F238E27FC236}">
                <a16:creationId xmlns:a16="http://schemas.microsoft.com/office/drawing/2014/main" id="{8798E242-5529-3145-98E9-FFD763ABA0FA}"/>
              </a:ext>
            </a:extLst>
          </p:cNvPr>
          <p:cNvSpPr>
            <a:spLocks noGrp="1" noChangeArrowheads="1"/>
          </p:cNvSpPr>
          <p:nvPr>
            <p:ph idx="1"/>
          </p:nvPr>
        </p:nvSpPr>
        <p:spPr>
          <a:xfrm>
            <a:off x="192088" y="1341438"/>
            <a:ext cx="11736387" cy="3560762"/>
          </a:xfrm>
        </p:spPr>
        <p:txBody>
          <a:bodyPr/>
          <a:lstStyle/>
          <a:p>
            <a:r>
              <a:rPr lang="it-IT" altLang="it-IT"/>
              <a:t>La complessità dei problemi impedisce di adottare soluzioni uniformi sulla base di tradizionali modelli di governo (regolazione)   </a:t>
            </a:r>
          </a:p>
          <a:p>
            <a:r>
              <a:rPr lang="it-IT" altLang="it-IT"/>
              <a:t>Relativamente al modo : approccio flessibile, rivedibile e sperimentale</a:t>
            </a:r>
          </a:p>
          <a:p>
            <a:endParaRPr lang="it-IT" altLang="it-IT"/>
          </a:p>
          <a:p>
            <a:endParaRPr lang="it-IT" altLang="it-IT"/>
          </a:p>
          <a:p>
            <a:r>
              <a:rPr lang="it-IT" altLang="it-IT"/>
              <a:t>Relativamente ai soggetti : approccio decentrato e multilivello</a:t>
            </a:r>
          </a:p>
        </p:txBody>
      </p:sp>
      <p:sp>
        <p:nvSpPr>
          <p:cNvPr id="30724" name="Rectangle 6">
            <a:extLst>
              <a:ext uri="{FF2B5EF4-FFF2-40B4-BE49-F238E27FC236}">
                <a16:creationId xmlns:a16="http://schemas.microsoft.com/office/drawing/2014/main" id="{CB99F683-1F7D-E247-B247-56C682C4DC6A}"/>
              </a:ext>
            </a:extLst>
          </p:cNvPr>
          <p:cNvSpPr>
            <a:spLocks noChangeArrowheads="1"/>
          </p:cNvSpPr>
          <p:nvPr/>
        </p:nvSpPr>
        <p:spPr bwMode="auto">
          <a:xfrm>
            <a:off x="695325" y="28638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pic>
        <p:nvPicPr>
          <p:cNvPr id="30725" name="Immagine 2">
            <a:extLst>
              <a:ext uri="{FF2B5EF4-FFF2-40B4-BE49-F238E27FC236}">
                <a16:creationId xmlns:a16="http://schemas.microsoft.com/office/drawing/2014/main" id="{9DE81BC2-C058-BF4F-B090-B8D3253717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1675" y="3446463"/>
            <a:ext cx="2825750" cy="176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ttangolo arrotondato 9">
            <a:extLst>
              <a:ext uri="{FF2B5EF4-FFF2-40B4-BE49-F238E27FC236}">
                <a16:creationId xmlns:a16="http://schemas.microsoft.com/office/drawing/2014/main" id="{DDAF2B44-575D-1C43-8A9C-35051986A172}"/>
              </a:ext>
            </a:extLst>
          </p:cNvPr>
          <p:cNvSpPr>
            <a:spLocks noChangeArrowheads="1"/>
          </p:cNvSpPr>
          <p:nvPr/>
        </p:nvSpPr>
        <p:spPr bwMode="auto">
          <a:xfrm>
            <a:off x="3890963" y="3652838"/>
            <a:ext cx="4068762" cy="14668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produce un incremento graduale di conoscenza </a:t>
            </a:r>
          </a:p>
        </p:txBody>
      </p:sp>
      <p:sp>
        <p:nvSpPr>
          <p:cNvPr id="12" name="Rettangolo arrotondato 11">
            <a:extLst>
              <a:ext uri="{FF2B5EF4-FFF2-40B4-BE49-F238E27FC236}">
                <a16:creationId xmlns:a16="http://schemas.microsoft.com/office/drawing/2014/main" id="{DE1578F7-D2B8-1B4A-BF7A-D01C973CFE8C}"/>
              </a:ext>
            </a:extLst>
          </p:cNvPr>
          <p:cNvSpPr>
            <a:spLocks noChangeArrowheads="1"/>
          </p:cNvSpPr>
          <p:nvPr/>
        </p:nvSpPr>
        <p:spPr bwMode="auto">
          <a:xfrm>
            <a:off x="3656013" y="5657850"/>
            <a:ext cx="5113337" cy="6477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meccanismi partecipativi</a:t>
            </a:r>
          </a:p>
        </p:txBody>
      </p:sp>
      <p:sp>
        <p:nvSpPr>
          <p:cNvPr id="13" name="Rettangolo arrotondato 12">
            <a:extLst>
              <a:ext uri="{FF2B5EF4-FFF2-40B4-BE49-F238E27FC236}">
                <a16:creationId xmlns:a16="http://schemas.microsoft.com/office/drawing/2014/main" id="{8F27CF67-5E76-5546-B62B-2AEDF0A6F490}"/>
              </a:ext>
            </a:extLst>
          </p:cNvPr>
          <p:cNvSpPr>
            <a:spLocks noChangeArrowheads="1"/>
          </p:cNvSpPr>
          <p:nvPr/>
        </p:nvSpPr>
        <p:spPr bwMode="auto">
          <a:xfrm>
            <a:off x="2544763" y="6216650"/>
            <a:ext cx="7335837" cy="6477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Fine è coinvolgere le parti interessate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P spid="12" grpId="0" animBg="1" autoUpdateAnimBg="0"/>
      <p:bldP spid="13"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olo 1">
            <a:extLst>
              <a:ext uri="{FF2B5EF4-FFF2-40B4-BE49-F238E27FC236}">
                <a16:creationId xmlns:a16="http://schemas.microsoft.com/office/drawing/2014/main" id="{DFBB10C6-CE34-B845-878D-70E32FB8D8A2}"/>
              </a:ext>
            </a:extLst>
          </p:cNvPr>
          <p:cNvSpPr>
            <a:spLocks noGrp="1" noChangeArrowheads="1"/>
          </p:cNvSpPr>
          <p:nvPr>
            <p:ph type="title"/>
          </p:nvPr>
        </p:nvSpPr>
        <p:spPr>
          <a:xfrm>
            <a:off x="2566988" y="25400"/>
            <a:ext cx="6192837" cy="1143000"/>
          </a:xfrm>
        </p:spPr>
        <p:txBody>
          <a:bodyPr/>
          <a:lstStyle/>
          <a:p>
            <a:r>
              <a:rPr lang="it-IT" altLang="it-IT" sz="3600" b="1">
                <a:solidFill>
                  <a:schemeClr val="bg1"/>
                </a:solidFill>
              </a:rPr>
              <a:t>Strumenti di </a:t>
            </a:r>
            <a:r>
              <a:rPr lang="it-IT" altLang="it-IT" sz="3600" b="1" i="1">
                <a:solidFill>
                  <a:schemeClr val="bg1"/>
                </a:solidFill>
              </a:rPr>
              <a:t>public engagement</a:t>
            </a:r>
          </a:p>
        </p:txBody>
      </p:sp>
      <p:sp>
        <p:nvSpPr>
          <p:cNvPr id="31747" name="Segnaposto contenuto 2">
            <a:extLst>
              <a:ext uri="{FF2B5EF4-FFF2-40B4-BE49-F238E27FC236}">
                <a16:creationId xmlns:a16="http://schemas.microsoft.com/office/drawing/2014/main" id="{E0BD6E87-4CDE-DB4B-B9CA-7856D6F6B822}"/>
              </a:ext>
            </a:extLst>
          </p:cNvPr>
          <p:cNvSpPr>
            <a:spLocks noGrp="1" noChangeArrowheads="1"/>
          </p:cNvSpPr>
          <p:nvPr>
            <p:ph idx="1"/>
          </p:nvPr>
        </p:nvSpPr>
        <p:spPr>
          <a:xfrm>
            <a:off x="119063" y="1412875"/>
            <a:ext cx="11953875" cy="3560763"/>
          </a:xfrm>
        </p:spPr>
        <p:txBody>
          <a:bodyPr/>
          <a:lstStyle/>
          <a:p>
            <a:r>
              <a:rPr lang="it-IT" altLang="it-IT"/>
              <a:t>Il fine è coinvolgere le parti interessate </a:t>
            </a:r>
          </a:p>
          <a:p>
            <a:pPr lvl="1"/>
            <a:r>
              <a:rPr lang="it-IT" altLang="it-IT"/>
              <a:t>per favorire un’assunzione volontaria di responsabilità</a:t>
            </a:r>
          </a:p>
          <a:p>
            <a:pPr lvl="1"/>
            <a:r>
              <a:rPr lang="it-IT" altLang="it-IT"/>
              <a:t>un’anticipazione dei rischi</a:t>
            </a:r>
          </a:p>
          <a:p>
            <a:pPr lvl="1"/>
            <a:endParaRPr lang="it-IT" altLang="it-IT"/>
          </a:p>
        </p:txBody>
      </p:sp>
      <p:sp>
        <p:nvSpPr>
          <p:cNvPr id="4" name="Rettangolo arrotondato 3">
            <a:extLst>
              <a:ext uri="{FF2B5EF4-FFF2-40B4-BE49-F238E27FC236}">
                <a16:creationId xmlns:a16="http://schemas.microsoft.com/office/drawing/2014/main" id="{AE455971-D951-384A-B29D-E45AD325AE50}"/>
              </a:ext>
            </a:extLst>
          </p:cNvPr>
          <p:cNvSpPr>
            <a:spLocks noChangeArrowheads="1"/>
          </p:cNvSpPr>
          <p:nvPr/>
        </p:nvSpPr>
        <p:spPr bwMode="auto">
          <a:xfrm>
            <a:off x="5232400" y="1989138"/>
            <a:ext cx="5113338" cy="9953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strumenti di coinvolgimento degli stakeholder</a:t>
            </a:r>
          </a:p>
        </p:txBody>
      </p:sp>
      <p:pic>
        <p:nvPicPr>
          <p:cNvPr id="31749" name="Immagine 2">
            <a:extLst>
              <a:ext uri="{FF2B5EF4-FFF2-40B4-BE49-F238E27FC236}">
                <a16:creationId xmlns:a16="http://schemas.microsoft.com/office/drawing/2014/main" id="{0E713C16-4170-FD4B-ACE7-DBDD185CDB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988" y="3222625"/>
            <a:ext cx="6315075" cy="364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arrotondato 7">
            <a:extLst>
              <a:ext uri="{FF2B5EF4-FFF2-40B4-BE49-F238E27FC236}">
                <a16:creationId xmlns:a16="http://schemas.microsoft.com/office/drawing/2014/main" id="{069BE6FA-E418-0143-B52F-13EF3B3B9350}"/>
              </a:ext>
            </a:extLst>
          </p:cNvPr>
          <p:cNvSpPr>
            <a:spLocks noChangeArrowheads="1"/>
          </p:cNvSpPr>
          <p:nvPr/>
        </p:nvSpPr>
        <p:spPr bwMode="auto">
          <a:xfrm>
            <a:off x="5232400" y="3254375"/>
            <a:ext cx="5113338" cy="99536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Logica procedurale (W. Heydebrande 2003)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8"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olo 1">
            <a:extLst>
              <a:ext uri="{FF2B5EF4-FFF2-40B4-BE49-F238E27FC236}">
                <a16:creationId xmlns:a16="http://schemas.microsoft.com/office/drawing/2014/main" id="{67F012A4-C480-A54C-AE0C-CE215F341919}"/>
              </a:ext>
            </a:extLst>
          </p:cNvPr>
          <p:cNvSpPr>
            <a:spLocks noGrp="1" noChangeArrowheads="1"/>
          </p:cNvSpPr>
          <p:nvPr>
            <p:ph type="title"/>
          </p:nvPr>
        </p:nvSpPr>
        <p:spPr>
          <a:xfrm>
            <a:off x="2328863" y="31750"/>
            <a:ext cx="6192837" cy="1143000"/>
          </a:xfrm>
        </p:spPr>
        <p:txBody>
          <a:bodyPr/>
          <a:lstStyle/>
          <a:p>
            <a:r>
              <a:rPr lang="it-IT" altLang="it-IT" sz="3600" b="1">
                <a:solidFill>
                  <a:schemeClr val="bg1"/>
                </a:solidFill>
              </a:rPr>
              <a:t>L’esempio dell’ Open Method of Coordination</a:t>
            </a:r>
            <a:endParaRPr lang="it-IT" altLang="it-IT" sz="3600"/>
          </a:p>
        </p:txBody>
      </p:sp>
      <p:sp>
        <p:nvSpPr>
          <p:cNvPr id="32771" name="Segnaposto contenuto 2">
            <a:extLst>
              <a:ext uri="{FF2B5EF4-FFF2-40B4-BE49-F238E27FC236}">
                <a16:creationId xmlns:a16="http://schemas.microsoft.com/office/drawing/2014/main" id="{3884AFA4-F1AA-804A-958D-8E5E859E1154}"/>
              </a:ext>
            </a:extLst>
          </p:cNvPr>
          <p:cNvSpPr>
            <a:spLocks noGrp="1" noChangeArrowheads="1"/>
          </p:cNvSpPr>
          <p:nvPr>
            <p:ph idx="1"/>
          </p:nvPr>
        </p:nvSpPr>
        <p:spPr>
          <a:xfrm>
            <a:off x="119063" y="1412875"/>
            <a:ext cx="11953875" cy="3560763"/>
          </a:xfrm>
        </p:spPr>
        <p:txBody>
          <a:bodyPr/>
          <a:lstStyle/>
          <a:p>
            <a:r>
              <a:rPr lang="it-IT" altLang="it-IT"/>
              <a:t>Nell’ambito della “European Employment Strategy” lanciata con il Consiglio Europeo di Lisbona del 2000  </a:t>
            </a:r>
          </a:p>
          <a:p>
            <a:pPr lvl="1"/>
            <a:r>
              <a:rPr lang="it-IT" altLang="it-IT"/>
              <a:t>l’Unione europea fissa determinati </a:t>
            </a:r>
            <a:r>
              <a:rPr lang="it-IT" altLang="it-IT" b="1"/>
              <a:t>obiettivi</a:t>
            </a:r>
            <a:r>
              <a:rPr lang="it-IT" altLang="it-IT"/>
              <a:t> in certe materie (occupazione, ambiente etc.)</a:t>
            </a:r>
          </a:p>
          <a:p>
            <a:pPr lvl="1"/>
            <a:r>
              <a:rPr lang="it-IT" altLang="it-IT"/>
              <a:t>gli Stati sono liberi di scegliere i modi migliori e i </a:t>
            </a:r>
            <a:r>
              <a:rPr lang="it-IT" altLang="it-IT" b="1"/>
              <a:t>mezzi </a:t>
            </a:r>
            <a:r>
              <a:rPr lang="it-IT" altLang="it-IT"/>
              <a:t>necessari per raggiungerli a livello locale e nazionale</a:t>
            </a:r>
          </a:p>
          <a:p>
            <a:endParaRPr lang="it-IT" altLang="it-IT"/>
          </a:p>
          <a:p>
            <a:endParaRPr lang="it-IT" altLang="it-IT"/>
          </a:p>
        </p:txBody>
      </p:sp>
      <p:sp>
        <p:nvSpPr>
          <p:cNvPr id="5" name="Rettangolo arrotondato 4">
            <a:extLst>
              <a:ext uri="{FF2B5EF4-FFF2-40B4-BE49-F238E27FC236}">
                <a16:creationId xmlns:a16="http://schemas.microsoft.com/office/drawing/2014/main" id="{EAD8F629-67DD-EF48-9309-C2AAA268BA0F}"/>
              </a:ext>
            </a:extLst>
          </p:cNvPr>
          <p:cNvSpPr>
            <a:spLocks noChangeArrowheads="1"/>
          </p:cNvSpPr>
          <p:nvPr/>
        </p:nvSpPr>
        <p:spPr bwMode="auto">
          <a:xfrm>
            <a:off x="5681663" y="2871788"/>
            <a:ext cx="4684712" cy="64293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Principio di sussidiarietà</a:t>
            </a:r>
          </a:p>
        </p:txBody>
      </p:sp>
      <p:pic>
        <p:nvPicPr>
          <p:cNvPr id="32773" name="Immagine 2">
            <a:extLst>
              <a:ext uri="{FF2B5EF4-FFF2-40B4-BE49-F238E27FC236}">
                <a16:creationId xmlns:a16="http://schemas.microsoft.com/office/drawing/2014/main" id="{74339025-8F42-1942-ACA5-38AD2A8C7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1000" y="4306888"/>
            <a:ext cx="5103813" cy="255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ttangolo arrotondato 11">
            <a:extLst>
              <a:ext uri="{FF2B5EF4-FFF2-40B4-BE49-F238E27FC236}">
                <a16:creationId xmlns:a16="http://schemas.microsoft.com/office/drawing/2014/main" id="{5EA4E3C8-25CD-3D40-BF17-1410156CDDEB}"/>
              </a:ext>
            </a:extLst>
          </p:cNvPr>
          <p:cNvSpPr>
            <a:spLocks noChangeArrowheads="1"/>
          </p:cNvSpPr>
          <p:nvPr/>
        </p:nvSpPr>
        <p:spPr bwMode="auto">
          <a:xfrm>
            <a:off x="3354388" y="4452938"/>
            <a:ext cx="4419600" cy="9953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diversità di approcci tollerata</a:t>
            </a:r>
          </a:p>
        </p:txBody>
      </p:sp>
      <p:sp>
        <p:nvSpPr>
          <p:cNvPr id="13" name="Rettangolo arrotondato 12">
            <a:extLst>
              <a:ext uri="{FF2B5EF4-FFF2-40B4-BE49-F238E27FC236}">
                <a16:creationId xmlns:a16="http://schemas.microsoft.com/office/drawing/2014/main" id="{EAF1357C-765C-ED4E-8311-F23EA85A60F5}"/>
              </a:ext>
            </a:extLst>
          </p:cNvPr>
          <p:cNvSpPr>
            <a:spLocks noChangeArrowheads="1"/>
          </p:cNvSpPr>
          <p:nvPr/>
        </p:nvSpPr>
        <p:spPr bwMode="auto">
          <a:xfrm>
            <a:off x="3381375" y="5548313"/>
            <a:ext cx="4392613" cy="64928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decentralizzazione</a:t>
            </a:r>
          </a:p>
        </p:txBody>
      </p:sp>
      <p:sp>
        <p:nvSpPr>
          <p:cNvPr id="14" name="Rettangolo arrotondato 13">
            <a:extLst>
              <a:ext uri="{FF2B5EF4-FFF2-40B4-BE49-F238E27FC236}">
                <a16:creationId xmlns:a16="http://schemas.microsoft.com/office/drawing/2014/main" id="{6E5A53B1-4DE2-F14E-961E-53BECE03672F}"/>
              </a:ext>
            </a:extLst>
          </p:cNvPr>
          <p:cNvSpPr>
            <a:spLocks noChangeArrowheads="1"/>
          </p:cNvSpPr>
          <p:nvPr/>
        </p:nvSpPr>
        <p:spPr bwMode="auto">
          <a:xfrm>
            <a:off x="3381375" y="6264275"/>
            <a:ext cx="4392613" cy="6477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sperimentazione</a:t>
            </a:r>
          </a:p>
        </p:txBody>
      </p:sp>
      <p:sp>
        <p:nvSpPr>
          <p:cNvPr id="15" name="Rettangolo arrotondato 14">
            <a:extLst>
              <a:ext uri="{FF2B5EF4-FFF2-40B4-BE49-F238E27FC236}">
                <a16:creationId xmlns:a16="http://schemas.microsoft.com/office/drawing/2014/main" id="{15534CD3-C63F-824A-9EC9-312366EC8F9A}"/>
              </a:ext>
            </a:extLst>
          </p:cNvPr>
          <p:cNvSpPr>
            <a:spLocks noChangeArrowheads="1"/>
          </p:cNvSpPr>
          <p:nvPr/>
        </p:nvSpPr>
        <p:spPr bwMode="auto">
          <a:xfrm>
            <a:off x="8585200" y="4559300"/>
            <a:ext cx="2903538" cy="6477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flessibilità</a:t>
            </a:r>
          </a:p>
        </p:txBody>
      </p:sp>
      <p:sp>
        <p:nvSpPr>
          <p:cNvPr id="16" name="Rettangolo arrotondato 15">
            <a:extLst>
              <a:ext uri="{FF2B5EF4-FFF2-40B4-BE49-F238E27FC236}">
                <a16:creationId xmlns:a16="http://schemas.microsoft.com/office/drawing/2014/main" id="{19E76BD3-8B57-D340-9931-B6CA1986472B}"/>
              </a:ext>
            </a:extLst>
          </p:cNvPr>
          <p:cNvSpPr>
            <a:spLocks noChangeArrowheads="1"/>
          </p:cNvSpPr>
          <p:nvPr/>
        </p:nvSpPr>
        <p:spPr bwMode="auto">
          <a:xfrm>
            <a:off x="7805738" y="5708650"/>
            <a:ext cx="4392612" cy="9556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rivedibilità dei processi di </a:t>
            </a:r>
            <a:r>
              <a:rPr lang="it-IT" altLang="it-IT" sz="2800" i="1">
                <a:solidFill>
                  <a:schemeClr val="bg1"/>
                </a:solidFill>
              </a:rPr>
              <a:t>decision-making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dissolve">
                                      <p:cBhvr>
                                        <p:cTn id="22" dur="500"/>
                                        <p:tgtEl>
                                          <p:spTgt spid="1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dissolv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12" grpId="0" animBg="1" autoUpdateAnimBg="0"/>
      <p:bldP spid="13" grpId="0" animBg="1" autoUpdateAnimBg="0"/>
      <p:bldP spid="14" grpId="0" animBg="1" autoUpdateAnimBg="0"/>
      <p:bldP spid="15" grpId="0" animBg="1" autoUpdateAnimBg="0"/>
      <p:bldP spid="16"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olo 1">
            <a:extLst>
              <a:ext uri="{FF2B5EF4-FFF2-40B4-BE49-F238E27FC236}">
                <a16:creationId xmlns:a16="http://schemas.microsoft.com/office/drawing/2014/main" id="{C32451C6-C517-8045-8B5E-2A7FF1F6A035}"/>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«New governance» e nuove tecnologie</a:t>
            </a:r>
          </a:p>
        </p:txBody>
      </p:sp>
      <p:sp>
        <p:nvSpPr>
          <p:cNvPr id="33795" name="Segnaposto contenuto 2">
            <a:extLst>
              <a:ext uri="{FF2B5EF4-FFF2-40B4-BE49-F238E27FC236}">
                <a16:creationId xmlns:a16="http://schemas.microsoft.com/office/drawing/2014/main" id="{8BD181D8-F3B6-534D-83DC-8D6AF7A5C093}"/>
              </a:ext>
            </a:extLst>
          </p:cNvPr>
          <p:cNvSpPr>
            <a:spLocks noGrp="1" noChangeArrowheads="1"/>
          </p:cNvSpPr>
          <p:nvPr>
            <p:ph idx="1"/>
          </p:nvPr>
        </p:nvSpPr>
        <p:spPr>
          <a:xfrm>
            <a:off x="119063" y="1412875"/>
            <a:ext cx="11953875" cy="3560763"/>
          </a:xfrm>
        </p:spPr>
        <p:txBody>
          <a:bodyPr/>
          <a:lstStyle/>
          <a:p>
            <a:r>
              <a:rPr lang="it-IT" altLang="it-IT"/>
              <a:t>La svolta della «new governance» viene applicata dal settore dell’occupazione e dell’ambientale a quei contesti dove l’insufficienza di dati e la crescente incertezza impediscono di seguire schemi predefiniti</a:t>
            </a:r>
          </a:p>
          <a:p>
            <a:r>
              <a:rPr lang="it-IT" altLang="it-IT"/>
              <a:t>Si segue la logica del «wait and see»</a:t>
            </a:r>
          </a:p>
          <a:p>
            <a:pPr lvl="1"/>
            <a:r>
              <a:rPr lang="it-IT" altLang="it-IT"/>
              <a:t>Attendere che la situazione si evolva prima di adottare una regolazione dettagliata</a:t>
            </a:r>
          </a:p>
        </p:txBody>
      </p:sp>
      <p:pic>
        <p:nvPicPr>
          <p:cNvPr id="33796" name="Immagine 2">
            <a:extLst>
              <a:ext uri="{FF2B5EF4-FFF2-40B4-BE49-F238E27FC236}">
                <a16:creationId xmlns:a16="http://schemas.microsoft.com/office/drawing/2014/main" id="{C229FDBD-DD7C-C247-9A77-2B470B62E6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113" y="4500563"/>
            <a:ext cx="2020887" cy="235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arrotondato 6">
            <a:extLst>
              <a:ext uri="{FF2B5EF4-FFF2-40B4-BE49-F238E27FC236}">
                <a16:creationId xmlns:a16="http://schemas.microsoft.com/office/drawing/2014/main" id="{4F01E760-B4F1-BD40-A3EC-DC074F36F325}"/>
              </a:ext>
            </a:extLst>
          </p:cNvPr>
          <p:cNvSpPr>
            <a:spLocks noChangeArrowheads="1"/>
          </p:cNvSpPr>
          <p:nvPr/>
        </p:nvSpPr>
        <p:spPr bwMode="auto">
          <a:xfrm>
            <a:off x="6346825" y="4724400"/>
            <a:ext cx="4392613" cy="13684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le norme possono imbrigliare l’innovazione</a:t>
            </a:r>
            <a:endParaRPr lang="it-IT" altLang="it-IT" sz="2800" i="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olo 1">
            <a:extLst>
              <a:ext uri="{FF2B5EF4-FFF2-40B4-BE49-F238E27FC236}">
                <a16:creationId xmlns:a16="http://schemas.microsoft.com/office/drawing/2014/main" id="{B8BD742C-45C3-7F45-A9FC-6E20C249249C}"/>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«Tentative governance»</a:t>
            </a:r>
          </a:p>
        </p:txBody>
      </p:sp>
      <p:sp>
        <p:nvSpPr>
          <p:cNvPr id="34819" name="Segnaposto contenuto 2">
            <a:extLst>
              <a:ext uri="{FF2B5EF4-FFF2-40B4-BE49-F238E27FC236}">
                <a16:creationId xmlns:a16="http://schemas.microsoft.com/office/drawing/2014/main" id="{6AF921CE-3F32-244F-9CE5-B18C9C0C047D}"/>
              </a:ext>
            </a:extLst>
          </p:cNvPr>
          <p:cNvSpPr>
            <a:spLocks noGrp="1" noChangeArrowheads="1"/>
          </p:cNvSpPr>
          <p:nvPr>
            <p:ph idx="1"/>
          </p:nvPr>
        </p:nvSpPr>
        <p:spPr>
          <a:xfrm>
            <a:off x="119063" y="1412875"/>
            <a:ext cx="11953875" cy="3560763"/>
          </a:xfrm>
        </p:spPr>
        <p:txBody>
          <a:bodyPr/>
          <a:lstStyle/>
          <a:p>
            <a:r>
              <a:rPr lang="it-IT" altLang="it-IT" dirty="0"/>
              <a:t>Mancando nel campo delle tecnologie emergenti dati e schemi regolativi applicabili, la governance assume un </a:t>
            </a:r>
            <a:r>
              <a:rPr lang="it-IT" altLang="it-IT" b="1" dirty="0"/>
              <a:t>carattere sperimentale</a:t>
            </a:r>
            <a:r>
              <a:rPr lang="it-IT" altLang="it-IT" dirty="0"/>
              <a:t> (Stefan </a:t>
            </a:r>
            <a:r>
              <a:rPr lang="it-IT" altLang="it-IT" dirty="0" err="1"/>
              <a:t>Kulmann</a:t>
            </a:r>
            <a:r>
              <a:rPr lang="it-IT" altLang="it-IT" dirty="0"/>
              <a:t>)</a:t>
            </a:r>
          </a:p>
        </p:txBody>
      </p:sp>
      <p:pic>
        <p:nvPicPr>
          <p:cNvPr id="34820" name="Immagine 2">
            <a:extLst>
              <a:ext uri="{FF2B5EF4-FFF2-40B4-BE49-F238E27FC236}">
                <a16:creationId xmlns:a16="http://schemas.microsoft.com/office/drawing/2014/main" id="{1469B081-5225-1348-96C8-D95753EBD6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2382838"/>
            <a:ext cx="3743325" cy="447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ttangolo arrotondato 8">
            <a:extLst>
              <a:ext uri="{FF2B5EF4-FFF2-40B4-BE49-F238E27FC236}">
                <a16:creationId xmlns:a16="http://schemas.microsoft.com/office/drawing/2014/main" id="{AAA422A7-DBED-2C48-840A-8C9F89BC978B}"/>
              </a:ext>
            </a:extLst>
          </p:cNvPr>
          <p:cNvSpPr>
            <a:spLocks noChangeArrowheads="1"/>
          </p:cNvSpPr>
          <p:nvPr/>
        </p:nvSpPr>
        <p:spPr bwMode="auto">
          <a:xfrm>
            <a:off x="4052888" y="3178175"/>
            <a:ext cx="4391025" cy="221773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Come nel ballo si imparano le regole ma i contesti di applicazioni sono sempre diversi </a:t>
            </a:r>
          </a:p>
        </p:txBody>
      </p:sp>
      <p:sp>
        <p:nvSpPr>
          <p:cNvPr id="10" name="Rettangolo arrotondato 9">
            <a:extLst>
              <a:ext uri="{FF2B5EF4-FFF2-40B4-BE49-F238E27FC236}">
                <a16:creationId xmlns:a16="http://schemas.microsoft.com/office/drawing/2014/main" id="{C9A8AFA7-B4F8-A54D-9C8F-EC4A07E94A1C}"/>
              </a:ext>
            </a:extLst>
          </p:cNvPr>
          <p:cNvSpPr>
            <a:spLocks noChangeArrowheads="1"/>
          </p:cNvSpPr>
          <p:nvPr/>
        </p:nvSpPr>
        <p:spPr bwMode="auto">
          <a:xfrm>
            <a:off x="4052888" y="5665788"/>
            <a:ext cx="4391025" cy="104298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le regole cambiano nell’uso</a:t>
            </a:r>
          </a:p>
        </p:txBody>
      </p:sp>
      <p:sp>
        <p:nvSpPr>
          <p:cNvPr id="11" name="Rettangolo arrotondato 10">
            <a:extLst>
              <a:ext uri="{FF2B5EF4-FFF2-40B4-BE49-F238E27FC236}">
                <a16:creationId xmlns:a16="http://schemas.microsoft.com/office/drawing/2014/main" id="{51870421-3356-5E43-94F0-3F620CD1D322}"/>
              </a:ext>
            </a:extLst>
          </p:cNvPr>
          <p:cNvSpPr>
            <a:spLocks noChangeArrowheads="1"/>
          </p:cNvSpPr>
          <p:nvPr/>
        </p:nvSpPr>
        <p:spPr bwMode="auto">
          <a:xfrm>
            <a:off x="7896225" y="5162550"/>
            <a:ext cx="4392613" cy="150653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le regole provvisorie, flessibili, rivedibili, aperte</a:t>
            </a:r>
          </a:p>
        </p:txBody>
      </p:sp>
      <p:sp>
        <p:nvSpPr>
          <p:cNvPr id="8" name="Rettangolo arrotondato 7">
            <a:extLst>
              <a:ext uri="{FF2B5EF4-FFF2-40B4-BE49-F238E27FC236}">
                <a16:creationId xmlns:a16="http://schemas.microsoft.com/office/drawing/2014/main" id="{046A9D12-BFB9-494A-80C8-28A6BBD8DC20}"/>
              </a:ext>
            </a:extLst>
          </p:cNvPr>
          <p:cNvSpPr>
            <a:spLocks noChangeArrowheads="1"/>
          </p:cNvSpPr>
          <p:nvPr/>
        </p:nvSpPr>
        <p:spPr bwMode="auto">
          <a:xfrm>
            <a:off x="4052888" y="4429125"/>
            <a:ext cx="4392612" cy="150653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a:solidFill>
                  <a:schemeClr val="bg1"/>
                </a:solidFill>
              </a:rPr>
              <a:t>Governance sperimentale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animBg="1" autoUpdateAnimBg="0"/>
      <p:bldP spid="8"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olo 1">
            <a:extLst>
              <a:ext uri="{FF2B5EF4-FFF2-40B4-BE49-F238E27FC236}">
                <a16:creationId xmlns:a16="http://schemas.microsoft.com/office/drawing/2014/main" id="{1A6220F1-9AFF-E740-B6F9-D98998608881}"/>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Governance «case by case»</a:t>
            </a:r>
          </a:p>
        </p:txBody>
      </p:sp>
      <p:sp>
        <p:nvSpPr>
          <p:cNvPr id="35843" name="Segnaposto contenuto 2">
            <a:extLst>
              <a:ext uri="{FF2B5EF4-FFF2-40B4-BE49-F238E27FC236}">
                <a16:creationId xmlns:a16="http://schemas.microsoft.com/office/drawing/2014/main" id="{F064224D-7BF1-924C-8943-0AD9D722DD19}"/>
              </a:ext>
            </a:extLst>
          </p:cNvPr>
          <p:cNvSpPr>
            <a:spLocks noGrp="1" noChangeArrowheads="1"/>
          </p:cNvSpPr>
          <p:nvPr>
            <p:ph idx="1"/>
          </p:nvPr>
        </p:nvSpPr>
        <p:spPr>
          <a:xfrm>
            <a:off x="119063" y="1412875"/>
            <a:ext cx="11953875" cy="3560763"/>
          </a:xfrm>
        </p:spPr>
        <p:txBody>
          <a:bodyPr/>
          <a:lstStyle/>
          <a:p>
            <a:r>
              <a:rPr lang="it-IT" altLang="it-IT" dirty="0"/>
              <a:t>La novità intrinseca nelle nuove tecnologie impone di procedere secondo una logica «caso per caso» sviluppando schemi resilienti in grado di usare gli </a:t>
            </a:r>
            <a:r>
              <a:rPr lang="it-IT" altLang="it-IT" b="1" dirty="0"/>
              <a:t>errori per imparare </a:t>
            </a:r>
            <a:r>
              <a:rPr lang="it-IT" altLang="it-IT" dirty="0"/>
              <a:t>dal passato (</a:t>
            </a:r>
            <a:r>
              <a:rPr lang="it-IT" altLang="it-IT" dirty="0" err="1"/>
              <a:t>Stoke</a:t>
            </a:r>
            <a:r>
              <a:rPr lang="it-IT" altLang="it-IT" dirty="0"/>
              <a:t> e Bowman 2012)</a:t>
            </a:r>
          </a:p>
        </p:txBody>
      </p:sp>
      <p:pic>
        <p:nvPicPr>
          <p:cNvPr id="35844" name="Immagine 2">
            <a:extLst>
              <a:ext uri="{FF2B5EF4-FFF2-40B4-BE49-F238E27FC236}">
                <a16:creationId xmlns:a16="http://schemas.microsoft.com/office/drawing/2014/main" id="{4C1A3904-5B88-2A4E-B45A-D90ACC7D72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7350" y="3449638"/>
            <a:ext cx="5294313" cy="340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ttangolo arrotondato 8">
            <a:extLst>
              <a:ext uri="{FF2B5EF4-FFF2-40B4-BE49-F238E27FC236}">
                <a16:creationId xmlns:a16="http://schemas.microsoft.com/office/drawing/2014/main" id="{67AF507E-2D2D-A647-A708-CDCB5BB693E7}"/>
              </a:ext>
            </a:extLst>
          </p:cNvPr>
          <p:cNvSpPr>
            <a:spLocks noChangeArrowheads="1"/>
          </p:cNvSpPr>
          <p:nvPr/>
        </p:nvSpPr>
        <p:spPr bwMode="auto">
          <a:xfrm>
            <a:off x="3643313" y="3573463"/>
            <a:ext cx="4392612" cy="115093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Studio dei casi positivi di innovazione</a:t>
            </a:r>
          </a:p>
        </p:txBody>
      </p:sp>
      <p:sp>
        <p:nvSpPr>
          <p:cNvPr id="10" name="Rettangolo arrotondato 9">
            <a:extLst>
              <a:ext uri="{FF2B5EF4-FFF2-40B4-BE49-F238E27FC236}">
                <a16:creationId xmlns:a16="http://schemas.microsoft.com/office/drawing/2014/main" id="{879E657D-A78C-754F-BB8D-AD2A4809EA45}"/>
              </a:ext>
            </a:extLst>
          </p:cNvPr>
          <p:cNvSpPr>
            <a:spLocks noChangeArrowheads="1"/>
          </p:cNvSpPr>
          <p:nvPr/>
        </p:nvSpPr>
        <p:spPr bwMode="auto">
          <a:xfrm>
            <a:off x="3663950" y="4927600"/>
            <a:ext cx="4392613" cy="108108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da cui ricavare delle regole</a:t>
            </a:r>
          </a:p>
        </p:txBody>
      </p:sp>
      <p:sp>
        <p:nvSpPr>
          <p:cNvPr id="11" name="Rettangolo arrotondato 10">
            <a:extLst>
              <a:ext uri="{FF2B5EF4-FFF2-40B4-BE49-F238E27FC236}">
                <a16:creationId xmlns:a16="http://schemas.microsoft.com/office/drawing/2014/main" id="{6EFFB2C6-7A80-6F4C-BF39-2423E9A046F3}"/>
              </a:ext>
            </a:extLst>
          </p:cNvPr>
          <p:cNvSpPr>
            <a:spLocks noChangeArrowheads="1"/>
          </p:cNvSpPr>
          <p:nvPr/>
        </p:nvSpPr>
        <p:spPr bwMode="auto">
          <a:xfrm>
            <a:off x="6615113" y="5662613"/>
            <a:ext cx="3532187" cy="7207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Best practice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olo 1">
            <a:extLst>
              <a:ext uri="{FF2B5EF4-FFF2-40B4-BE49-F238E27FC236}">
                <a16:creationId xmlns:a16="http://schemas.microsoft.com/office/drawing/2014/main" id="{B64B8643-2385-0344-9F72-72A88B38F4FB}"/>
              </a:ext>
            </a:extLst>
          </p:cNvPr>
          <p:cNvSpPr>
            <a:spLocks noGrp="1" noChangeArrowheads="1"/>
          </p:cNvSpPr>
          <p:nvPr>
            <p:ph type="title"/>
          </p:nvPr>
        </p:nvSpPr>
        <p:spPr>
          <a:xfrm>
            <a:off x="2351088" y="33338"/>
            <a:ext cx="6121400" cy="1143000"/>
          </a:xfrm>
        </p:spPr>
        <p:txBody>
          <a:bodyPr/>
          <a:lstStyle/>
          <a:p>
            <a:r>
              <a:rPr lang="it-IT" altLang="it-IT" sz="3200" b="1">
                <a:solidFill>
                  <a:schemeClr val="bg1"/>
                </a:solidFill>
              </a:rPr>
              <a:t>Esempi di «new governance» in ambito tecnoscientifico</a:t>
            </a:r>
          </a:p>
        </p:txBody>
      </p:sp>
      <p:sp>
        <p:nvSpPr>
          <p:cNvPr id="36867" name="Segnaposto contenuto 2">
            <a:extLst>
              <a:ext uri="{FF2B5EF4-FFF2-40B4-BE49-F238E27FC236}">
                <a16:creationId xmlns:a16="http://schemas.microsoft.com/office/drawing/2014/main" id="{51D9FA86-81D2-FF40-B69D-170CF70E686D}"/>
              </a:ext>
            </a:extLst>
          </p:cNvPr>
          <p:cNvSpPr>
            <a:spLocks noGrp="1" noChangeArrowheads="1"/>
          </p:cNvSpPr>
          <p:nvPr>
            <p:ph idx="1"/>
          </p:nvPr>
        </p:nvSpPr>
        <p:spPr>
          <a:xfrm>
            <a:off x="119063" y="1341438"/>
            <a:ext cx="10972800" cy="3560762"/>
          </a:xfrm>
        </p:spPr>
        <p:txBody>
          <a:bodyPr/>
          <a:lstStyle/>
          <a:p>
            <a:r>
              <a:rPr lang="it-IT" altLang="it-IT" dirty="0"/>
              <a:t>Nel 2010 con il “</a:t>
            </a:r>
            <a:r>
              <a:rPr lang="it-IT" altLang="it-IT" dirty="0" err="1"/>
              <a:t>FramingNano</a:t>
            </a:r>
            <a:r>
              <a:rPr lang="it-IT" altLang="it-IT" dirty="0"/>
              <a:t> Project” si è dato vita ad una piattaforma </a:t>
            </a:r>
            <a:r>
              <a:rPr lang="it-IT" altLang="it-IT" dirty="0" err="1"/>
              <a:t>multistakeholder</a:t>
            </a:r>
            <a:r>
              <a:rPr lang="it-IT" altLang="it-IT" dirty="0"/>
              <a:t> per lo sviluppo responsabile delle nanotecnologie (</a:t>
            </a:r>
            <a:r>
              <a:rPr lang="it-IT" altLang="it-IT" dirty="0" err="1"/>
              <a:t>Widmer</a:t>
            </a:r>
            <a:r>
              <a:rPr lang="it-IT" altLang="it-IT" dirty="0"/>
              <a:t> et al. 2010) </a:t>
            </a:r>
          </a:p>
          <a:p>
            <a:r>
              <a:rPr lang="it-IT" altLang="it-IT" b="1" dirty="0"/>
              <a:t>Codice di condotta </a:t>
            </a:r>
            <a:r>
              <a:rPr lang="it-IT" altLang="it-IT" dirty="0"/>
              <a:t>sviluppato autonomamente dai grandi gruppi industriali a livello nazionale (es. Basf) (</a:t>
            </a:r>
            <a:r>
              <a:rPr lang="it-IT" altLang="it-IT" dirty="0" err="1"/>
              <a:t>Kurath</a:t>
            </a:r>
            <a:r>
              <a:rPr lang="it-IT" altLang="it-IT" dirty="0"/>
              <a:t> et al. 2014) </a:t>
            </a:r>
          </a:p>
        </p:txBody>
      </p:sp>
      <p:pic>
        <p:nvPicPr>
          <p:cNvPr id="36868" name="Immagine 2">
            <a:extLst>
              <a:ext uri="{FF2B5EF4-FFF2-40B4-BE49-F238E27FC236}">
                <a16:creationId xmlns:a16="http://schemas.microsoft.com/office/drawing/2014/main" id="{AF423148-B528-5C46-ADF9-1CF75BD964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5050" y="3911600"/>
            <a:ext cx="4419600" cy="294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olo 1">
            <a:extLst>
              <a:ext uri="{FF2B5EF4-FFF2-40B4-BE49-F238E27FC236}">
                <a16:creationId xmlns:a16="http://schemas.microsoft.com/office/drawing/2014/main" id="{E70F70EE-FEF7-A244-8573-A1271A336E96}"/>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Self-governace</a:t>
            </a:r>
          </a:p>
        </p:txBody>
      </p:sp>
      <p:sp>
        <p:nvSpPr>
          <p:cNvPr id="37891" name="Segnaposto contenuto 2">
            <a:extLst>
              <a:ext uri="{FF2B5EF4-FFF2-40B4-BE49-F238E27FC236}">
                <a16:creationId xmlns:a16="http://schemas.microsoft.com/office/drawing/2014/main" id="{4B7D6085-C10C-8545-876C-D799E2FFA1A9}"/>
              </a:ext>
            </a:extLst>
          </p:cNvPr>
          <p:cNvSpPr>
            <a:spLocks noGrp="1" noChangeArrowheads="1"/>
          </p:cNvSpPr>
          <p:nvPr>
            <p:ph idx="1"/>
          </p:nvPr>
        </p:nvSpPr>
        <p:spPr>
          <a:xfrm>
            <a:off x="119063" y="1268413"/>
            <a:ext cx="11953875" cy="3560762"/>
          </a:xfrm>
        </p:spPr>
        <p:txBody>
          <a:bodyPr/>
          <a:lstStyle/>
          <a:p>
            <a:r>
              <a:rPr lang="it-IT" altLang="it-IT"/>
              <a:t>Vista la prevalenza degli attori privati in determinati settori come quelli ad elevato tasso tecnologico (es. biologia sintetica) vista l’inerzia del settore pubblico, incapacità di adottare un quadro regolatorio in ambiti troppo nuovi, gli stakeholder devono auto-organizzarsi autonomamente</a:t>
            </a:r>
          </a:p>
          <a:p>
            <a:r>
              <a:rPr lang="it-IT" altLang="it-IT"/>
              <a:t>Caratteristiche</a:t>
            </a:r>
          </a:p>
          <a:p>
            <a:pPr lvl="1"/>
            <a:r>
              <a:rPr lang="it-IT" altLang="it-IT"/>
              <a:t>Natura autartica e marginalizzazione del pubblico</a:t>
            </a:r>
          </a:p>
          <a:p>
            <a:pPr lvl="1"/>
            <a:r>
              <a:rPr lang="it-IT" altLang="it-IT"/>
              <a:t>Natura profondamente spontanea</a:t>
            </a:r>
          </a:p>
          <a:p>
            <a:pPr lvl="1"/>
            <a:r>
              <a:rPr lang="it-IT" altLang="it-IT"/>
              <a:t>Carattere surrogatorio</a:t>
            </a:r>
          </a:p>
          <a:p>
            <a:pPr lvl="1"/>
            <a:r>
              <a:rPr lang="it-IT" altLang="it-IT"/>
              <a:t>Flessibilità</a:t>
            </a:r>
          </a:p>
          <a:p>
            <a:pPr lvl="1"/>
            <a:r>
              <a:rPr lang="it-IT" altLang="it-IT"/>
              <a:t>Natura provvisoria</a:t>
            </a:r>
          </a:p>
        </p:txBody>
      </p:sp>
      <p:sp>
        <p:nvSpPr>
          <p:cNvPr id="4" name="Rettangolo arrotondato 3">
            <a:extLst>
              <a:ext uri="{FF2B5EF4-FFF2-40B4-BE49-F238E27FC236}">
                <a16:creationId xmlns:a16="http://schemas.microsoft.com/office/drawing/2014/main" id="{00EBC93B-C37C-F84F-8E26-0D80E759331E}"/>
              </a:ext>
            </a:extLst>
          </p:cNvPr>
          <p:cNvSpPr>
            <a:spLocks noChangeArrowheads="1"/>
          </p:cNvSpPr>
          <p:nvPr/>
        </p:nvSpPr>
        <p:spPr bwMode="auto">
          <a:xfrm>
            <a:off x="8231188" y="3324225"/>
            <a:ext cx="3960812" cy="14859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Ci si dà delle regole prima che lo faccia il pubblico</a:t>
            </a:r>
          </a:p>
        </p:txBody>
      </p:sp>
      <p:sp>
        <p:nvSpPr>
          <p:cNvPr id="5" name="Rettangolo arrotondato 4">
            <a:extLst>
              <a:ext uri="{FF2B5EF4-FFF2-40B4-BE49-F238E27FC236}">
                <a16:creationId xmlns:a16="http://schemas.microsoft.com/office/drawing/2014/main" id="{9732FC77-858F-8D41-8AAE-ABA361787C65}"/>
              </a:ext>
            </a:extLst>
          </p:cNvPr>
          <p:cNvSpPr>
            <a:spLocks noChangeArrowheads="1"/>
          </p:cNvSpPr>
          <p:nvPr/>
        </p:nvSpPr>
        <p:spPr bwMode="auto">
          <a:xfrm>
            <a:off x="6672263" y="4959350"/>
            <a:ext cx="3960812" cy="7207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Nascita spontanea</a:t>
            </a:r>
          </a:p>
        </p:txBody>
      </p:sp>
      <p:sp>
        <p:nvSpPr>
          <p:cNvPr id="6" name="Rettangolo arrotondato 5">
            <a:extLst>
              <a:ext uri="{FF2B5EF4-FFF2-40B4-BE49-F238E27FC236}">
                <a16:creationId xmlns:a16="http://schemas.microsoft.com/office/drawing/2014/main" id="{760477DD-6F17-3B4F-AC5D-68FC983ABE4A}"/>
              </a:ext>
            </a:extLst>
          </p:cNvPr>
          <p:cNvSpPr>
            <a:spLocks noChangeArrowheads="1"/>
          </p:cNvSpPr>
          <p:nvPr/>
        </p:nvSpPr>
        <p:spPr bwMode="auto">
          <a:xfrm>
            <a:off x="4872038" y="5449888"/>
            <a:ext cx="3960812" cy="71913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Si anticipa il pubblico</a:t>
            </a:r>
          </a:p>
        </p:txBody>
      </p:sp>
      <p:sp>
        <p:nvSpPr>
          <p:cNvPr id="7" name="Rettangolo arrotondato 6">
            <a:extLst>
              <a:ext uri="{FF2B5EF4-FFF2-40B4-BE49-F238E27FC236}">
                <a16:creationId xmlns:a16="http://schemas.microsoft.com/office/drawing/2014/main" id="{9600B1B0-1A35-0D41-B917-A9B420EA1143}"/>
              </a:ext>
            </a:extLst>
          </p:cNvPr>
          <p:cNvSpPr>
            <a:spLocks noChangeArrowheads="1"/>
          </p:cNvSpPr>
          <p:nvPr/>
        </p:nvSpPr>
        <p:spPr bwMode="auto">
          <a:xfrm>
            <a:off x="4691063" y="6137275"/>
            <a:ext cx="7381875" cy="7207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Poche regole, in evoluzione e provvisorie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6" grpId="0" animBg="1" autoUpdateAnimBg="0"/>
      <p:bldP spid="7"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olo 1">
            <a:extLst>
              <a:ext uri="{FF2B5EF4-FFF2-40B4-BE49-F238E27FC236}">
                <a16:creationId xmlns:a16="http://schemas.microsoft.com/office/drawing/2014/main" id="{B0995913-E04F-6D43-858E-110BBE041294}"/>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Il caso della biologia sintetica</a:t>
            </a:r>
          </a:p>
        </p:txBody>
      </p:sp>
      <p:sp>
        <p:nvSpPr>
          <p:cNvPr id="38915" name="Segnaposto contenuto 2">
            <a:extLst>
              <a:ext uri="{FF2B5EF4-FFF2-40B4-BE49-F238E27FC236}">
                <a16:creationId xmlns:a16="http://schemas.microsoft.com/office/drawing/2014/main" id="{80A3D48F-625B-2649-92E8-F4EECB228E1E}"/>
              </a:ext>
            </a:extLst>
          </p:cNvPr>
          <p:cNvSpPr>
            <a:spLocks noGrp="1" noChangeArrowheads="1"/>
          </p:cNvSpPr>
          <p:nvPr>
            <p:ph idx="1"/>
          </p:nvPr>
        </p:nvSpPr>
        <p:spPr>
          <a:xfrm>
            <a:off x="119063" y="1412875"/>
            <a:ext cx="11953875" cy="3560763"/>
          </a:xfrm>
        </p:spPr>
        <p:txBody>
          <a:bodyPr/>
          <a:lstStyle/>
          <a:p>
            <a:r>
              <a:rPr lang="it-IT" altLang="it-IT"/>
              <a:t>Settore allo stadio iniziale</a:t>
            </a:r>
          </a:p>
          <a:p>
            <a:r>
              <a:rPr lang="it-IT" altLang="it-IT"/>
              <a:t>Rischio di biohacking e uso malevolo di organismi artificiali</a:t>
            </a:r>
          </a:p>
          <a:p>
            <a:r>
              <a:rPr lang="it-IT" altLang="it-IT"/>
              <a:t>Settore pubblico incapace di imporre delle regole</a:t>
            </a:r>
          </a:p>
          <a:p>
            <a:r>
              <a:rPr lang="it-IT" altLang="it-IT"/>
              <a:t>Il privato prende l’iniziativa e si dà delle regole da solo</a:t>
            </a:r>
          </a:p>
          <a:p>
            <a:endParaRPr lang="it-IT" altLang="it-IT"/>
          </a:p>
        </p:txBody>
      </p:sp>
      <p:pic>
        <p:nvPicPr>
          <p:cNvPr id="38916" name="Immagine 2">
            <a:extLst>
              <a:ext uri="{FF2B5EF4-FFF2-40B4-BE49-F238E27FC236}">
                <a16:creationId xmlns:a16="http://schemas.microsoft.com/office/drawing/2014/main" id="{8B3A1E0F-47C6-2246-A09B-8C22CF560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713" y="3890963"/>
            <a:ext cx="5256212"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olo 1">
            <a:extLst>
              <a:ext uri="{FF2B5EF4-FFF2-40B4-BE49-F238E27FC236}">
                <a16:creationId xmlns:a16="http://schemas.microsoft.com/office/drawing/2014/main" id="{7A6B9329-381B-C245-BBE1-CB4FD3249AF9}"/>
              </a:ext>
            </a:extLst>
          </p:cNvPr>
          <p:cNvSpPr>
            <a:spLocks noGrp="1" noChangeArrowheads="1"/>
          </p:cNvSpPr>
          <p:nvPr>
            <p:ph type="title"/>
          </p:nvPr>
        </p:nvSpPr>
        <p:spPr>
          <a:xfrm>
            <a:off x="2566988" y="0"/>
            <a:ext cx="6192837" cy="1143000"/>
          </a:xfrm>
        </p:spPr>
        <p:txBody>
          <a:bodyPr/>
          <a:lstStyle/>
          <a:p>
            <a:r>
              <a:rPr lang="it-IT" altLang="it-IT" sz="3600" b="1">
                <a:solidFill>
                  <a:schemeClr val="bg1"/>
                </a:solidFill>
              </a:rPr>
              <a:t>Le linee guida del 2006</a:t>
            </a:r>
          </a:p>
        </p:txBody>
      </p:sp>
      <p:sp>
        <p:nvSpPr>
          <p:cNvPr id="39939" name="Segnaposto contenuto 2">
            <a:extLst>
              <a:ext uri="{FF2B5EF4-FFF2-40B4-BE49-F238E27FC236}">
                <a16:creationId xmlns:a16="http://schemas.microsoft.com/office/drawing/2014/main" id="{EB4A227C-77AD-3D46-8AC1-4810B68077E6}"/>
              </a:ext>
            </a:extLst>
          </p:cNvPr>
          <p:cNvSpPr>
            <a:spLocks noGrp="1" noChangeArrowheads="1"/>
          </p:cNvSpPr>
          <p:nvPr>
            <p:ph idx="1"/>
          </p:nvPr>
        </p:nvSpPr>
        <p:spPr>
          <a:xfrm>
            <a:off x="119063" y="1412875"/>
            <a:ext cx="11953875" cy="3560763"/>
          </a:xfrm>
        </p:spPr>
        <p:txBody>
          <a:bodyPr/>
          <a:lstStyle/>
          <a:p>
            <a:r>
              <a:rPr lang="it-IT" altLang="it-IT" sz="2800"/>
              <a:t>Nel 2006 si tiene una conferenza internazionale a Barkely presso l’Università della California che  coinvolge amministratori di aziende biotech, ricercatori e rappresentanti di governi che elabora delle raccomandazioni finali per</a:t>
            </a:r>
          </a:p>
          <a:p>
            <a:pPr lvl="1"/>
            <a:r>
              <a:rPr lang="it-IT" altLang="it-IT" sz="2400"/>
              <a:t>costituire un </a:t>
            </a:r>
            <a:r>
              <a:rPr lang="it-IT" altLang="it-IT" sz="2400" b="1"/>
              <a:t>working group </a:t>
            </a:r>
            <a:r>
              <a:rPr lang="it-IT" altLang="it-IT" sz="2400"/>
              <a:t>per sviluppare in maniera coordinata software avanzati per controllare gli ordini di sistemi di sintesi del DNA pericolosi</a:t>
            </a:r>
          </a:p>
          <a:p>
            <a:pPr lvl="1"/>
            <a:r>
              <a:rPr lang="it-IT" altLang="it-IT" sz="2400"/>
              <a:t>sviluppare le </a:t>
            </a:r>
            <a:r>
              <a:rPr lang="it-IT" altLang="it-IT" sz="2400" b="1"/>
              <a:t>best practices </a:t>
            </a:r>
            <a:r>
              <a:rPr lang="it-IT" altLang="it-IT" sz="2400"/>
              <a:t>che favoriscano la convalida dei clienti e degli ordini</a:t>
            </a:r>
          </a:p>
          <a:p>
            <a:pPr lvl="1"/>
            <a:r>
              <a:rPr lang="it-IT" altLang="it-IT" sz="2400"/>
              <a:t>emarginare le aziende che non </a:t>
            </a:r>
            <a:r>
              <a:rPr lang="it-IT" altLang="it-IT" sz="2400" b="1"/>
              <a:t>controllano</a:t>
            </a:r>
            <a:r>
              <a:rPr lang="it-IT" altLang="it-IT" sz="2400"/>
              <a:t> sistematicamente i loro ordini di sintesi del DNA</a:t>
            </a:r>
          </a:p>
          <a:p>
            <a:pPr lvl="1"/>
            <a:r>
              <a:rPr lang="it-IT" altLang="it-IT" sz="2400"/>
              <a:t>favorire il </a:t>
            </a:r>
            <a:r>
              <a:rPr lang="it-IT" altLang="it-IT" sz="2400" b="1"/>
              <a:t>dibattito internazionale </a:t>
            </a:r>
            <a:r>
              <a:rPr lang="it-IT" altLang="it-IT" sz="2400"/>
              <a:t>sulla biologia sintetica</a:t>
            </a:r>
          </a:p>
          <a:p>
            <a:pPr lvl="1"/>
            <a:r>
              <a:rPr lang="it-IT" altLang="it-IT" sz="2400"/>
              <a:t>avviare uno </a:t>
            </a:r>
            <a:r>
              <a:rPr lang="it-IT" altLang="it-IT" sz="2400" b="1"/>
              <a:t>studio multi-stakeholder </a:t>
            </a:r>
            <a:r>
              <a:rPr lang="it-IT" altLang="it-IT" sz="2400"/>
              <a:t>«per sviluppare </a:t>
            </a:r>
            <a:r>
              <a:rPr lang="it-IT" altLang="it-IT" sz="2400" b="1"/>
              <a:t>opzioni politiche </a:t>
            </a:r>
            <a:r>
              <a:rPr lang="it-IT" altLang="it-IT" sz="2400"/>
              <a:t>che potrebbero essere utilizzate per governare la tecnologia di sintesi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olo 1">
            <a:extLst>
              <a:ext uri="{FF2B5EF4-FFF2-40B4-BE49-F238E27FC236}">
                <a16:creationId xmlns:a16="http://schemas.microsoft.com/office/drawing/2014/main" id="{2BD9B487-FE1C-3640-BD4D-67EC9036F132}"/>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Il codice del 2009</a:t>
            </a:r>
          </a:p>
        </p:txBody>
      </p:sp>
      <p:sp>
        <p:nvSpPr>
          <p:cNvPr id="40963" name="Segnaposto contenuto 2">
            <a:extLst>
              <a:ext uri="{FF2B5EF4-FFF2-40B4-BE49-F238E27FC236}">
                <a16:creationId xmlns:a16="http://schemas.microsoft.com/office/drawing/2014/main" id="{0A0779BF-E630-9B42-BE8E-F6FBC7A12EA5}"/>
              </a:ext>
            </a:extLst>
          </p:cNvPr>
          <p:cNvSpPr>
            <a:spLocks noGrp="1" noChangeArrowheads="1"/>
          </p:cNvSpPr>
          <p:nvPr>
            <p:ph idx="1"/>
          </p:nvPr>
        </p:nvSpPr>
        <p:spPr>
          <a:xfrm>
            <a:off x="119063" y="1412875"/>
            <a:ext cx="11953875" cy="3560763"/>
          </a:xfrm>
        </p:spPr>
        <p:txBody>
          <a:bodyPr/>
          <a:lstStyle/>
          <a:p>
            <a:r>
              <a:rPr lang="it-IT" altLang="it-IT" sz="2800"/>
              <a:t>Nel 2009, a </a:t>
            </a:r>
            <a:r>
              <a:rPr lang="en-GB" altLang="it-IT" sz="2800"/>
              <a:t>Cambridge (MA.),</a:t>
            </a:r>
            <a:r>
              <a:rPr lang="it-IT" altLang="it-IT" sz="2800"/>
              <a:t> l’</a:t>
            </a:r>
            <a:r>
              <a:rPr lang="en-GB" altLang="it-IT" sz="2800"/>
              <a:t>International Association of Synthetic Biology</a:t>
            </a:r>
            <a:r>
              <a:rPr lang="it-IT" altLang="it-IT" sz="2800"/>
              <a:t> ha adottato un </a:t>
            </a:r>
            <a:r>
              <a:rPr lang="it-IT" altLang="it-IT" sz="2800" b="1"/>
              <a:t>codice di condotta per un uso sicuro e responsabile del DNA sintetico </a:t>
            </a:r>
            <a:r>
              <a:rPr lang="it-IT" altLang="it-IT" sz="2800"/>
              <a:t>nel quadro delle normative odierne ed evitare un abuso intenzionale e non-intenzionale del DNA sintetico sia a fini commerciali che non</a:t>
            </a:r>
          </a:p>
          <a:p>
            <a:r>
              <a:rPr lang="it-IT" altLang="it-IT" sz="2800"/>
              <a:t>Scopo limitato a «rilascio accidentale, </a:t>
            </a:r>
            <a:r>
              <a:rPr lang="en-GB" altLang="it-IT" sz="2800"/>
              <a:t>biohacking, bioterrorismo”</a:t>
            </a:r>
            <a:r>
              <a:rPr lang="it-IT" altLang="it-IT" sz="2800"/>
              <a:t> </a:t>
            </a:r>
          </a:p>
          <a:p>
            <a:pPr lvl="1"/>
            <a:r>
              <a:rPr lang="it-IT" altLang="it-IT" sz="2400" b="1"/>
              <a:t>mappare le sequenze di DNA sintetico </a:t>
            </a:r>
            <a:r>
              <a:rPr lang="it-IT" altLang="it-IT" sz="2400"/>
              <a:t>che si prestano ad abusi e segnalare le ricerche sospette, da conservarsi in una banca dati per 8 anni, ai governi</a:t>
            </a:r>
          </a:p>
          <a:p>
            <a:pPr lvl="1"/>
            <a:r>
              <a:rPr lang="it-IT" altLang="it-IT" sz="2400" b="1"/>
              <a:t>validare l’autenticità dei clienti </a:t>
            </a:r>
            <a:r>
              <a:rPr lang="it-IT" altLang="it-IT" sz="2400"/>
              <a:t>(customers screening)</a:t>
            </a:r>
          </a:p>
          <a:p>
            <a:pPr lvl="1"/>
            <a:r>
              <a:rPr lang="it-IT" altLang="it-IT" sz="2400"/>
              <a:t>costituire un apposito </a:t>
            </a:r>
            <a:r>
              <a:rPr lang="en-GB" altLang="it-IT" sz="2400" b="1"/>
              <a:t>Technical Expert Group of Biosecurity </a:t>
            </a:r>
            <a:r>
              <a:rPr lang="en-GB" altLang="it-IT" sz="2400"/>
              <a:t>per progettare e implementare le necessarie misure di biosicurezza </a:t>
            </a:r>
            <a:endParaRPr lang="it-IT" altLang="it-IT" sz="2400"/>
          </a:p>
          <a:p>
            <a:endParaRPr lang="it-IT" altLang="it-IT"/>
          </a:p>
        </p:txBody>
      </p:sp>
      <p:sp>
        <p:nvSpPr>
          <p:cNvPr id="5" name="Rettangolo arrotondato 4">
            <a:extLst>
              <a:ext uri="{FF2B5EF4-FFF2-40B4-BE49-F238E27FC236}">
                <a16:creationId xmlns:a16="http://schemas.microsoft.com/office/drawing/2014/main" id="{A4812BC6-78C0-224E-A402-7392FDE633C7}"/>
              </a:ext>
            </a:extLst>
          </p:cNvPr>
          <p:cNvSpPr>
            <a:spLocks noChangeArrowheads="1"/>
          </p:cNvSpPr>
          <p:nvPr/>
        </p:nvSpPr>
        <p:spPr bwMode="auto">
          <a:xfrm>
            <a:off x="4367213" y="4508500"/>
            <a:ext cx="3108325" cy="5778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Biosicurezza </a:t>
            </a:r>
          </a:p>
        </p:txBody>
      </p:sp>
      <p:pic>
        <p:nvPicPr>
          <p:cNvPr id="40965" name="Immagine 1">
            <a:extLst>
              <a:ext uri="{FF2B5EF4-FFF2-40B4-BE49-F238E27FC236}">
                <a16:creationId xmlns:a16="http://schemas.microsoft.com/office/drawing/2014/main" id="{560A9738-09F1-D349-8DF5-05CBC7C788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5797550"/>
            <a:ext cx="11223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olo 1">
            <a:extLst>
              <a:ext uri="{FF2B5EF4-FFF2-40B4-BE49-F238E27FC236}">
                <a16:creationId xmlns:a16="http://schemas.microsoft.com/office/drawing/2014/main" id="{DD6FB4EE-EC7A-1C4D-843E-632A9348AEC2}"/>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Esempio di public engagement: Co-design</a:t>
            </a:r>
          </a:p>
        </p:txBody>
      </p:sp>
      <p:sp>
        <p:nvSpPr>
          <p:cNvPr id="41987" name="Segnaposto contenuto 2">
            <a:extLst>
              <a:ext uri="{FF2B5EF4-FFF2-40B4-BE49-F238E27FC236}">
                <a16:creationId xmlns:a16="http://schemas.microsoft.com/office/drawing/2014/main" id="{2C1A41A3-F068-EF43-8D7E-786D14968173}"/>
              </a:ext>
            </a:extLst>
          </p:cNvPr>
          <p:cNvSpPr>
            <a:spLocks noGrp="1" noChangeArrowheads="1"/>
          </p:cNvSpPr>
          <p:nvPr>
            <p:ph idx="1"/>
          </p:nvPr>
        </p:nvSpPr>
        <p:spPr>
          <a:xfrm>
            <a:off x="119063" y="1412875"/>
            <a:ext cx="11953875" cy="3560763"/>
          </a:xfrm>
        </p:spPr>
        <p:txBody>
          <a:bodyPr/>
          <a:lstStyle/>
          <a:p>
            <a:r>
              <a:rPr lang="it-IT" altLang="it-IT"/>
              <a:t>Se l’innovazione è fatta dagli stessi users questa già incorporerà le loro esigenze, bisogni, priorità per cui la regolazione diviene praticamente superflua </a:t>
            </a:r>
          </a:p>
        </p:txBody>
      </p:sp>
      <p:pic>
        <p:nvPicPr>
          <p:cNvPr id="41988" name="Immagine 2">
            <a:extLst>
              <a:ext uri="{FF2B5EF4-FFF2-40B4-BE49-F238E27FC236}">
                <a16:creationId xmlns:a16="http://schemas.microsoft.com/office/drawing/2014/main" id="{A6717713-C9B9-5141-803A-CEF71BADE5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513" y="3284538"/>
            <a:ext cx="3832225" cy="301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olo 1">
            <a:extLst>
              <a:ext uri="{FF2B5EF4-FFF2-40B4-BE49-F238E27FC236}">
                <a16:creationId xmlns:a16="http://schemas.microsoft.com/office/drawing/2014/main" id="{969C4D5E-BBFC-BE4A-944A-C79586401377}"/>
              </a:ext>
            </a:extLst>
          </p:cNvPr>
          <p:cNvSpPr>
            <a:spLocks noGrp="1" noChangeArrowheads="1"/>
          </p:cNvSpPr>
          <p:nvPr>
            <p:ph type="title"/>
          </p:nvPr>
        </p:nvSpPr>
        <p:spPr>
          <a:xfrm>
            <a:off x="2243138" y="131763"/>
            <a:ext cx="6697662" cy="1143000"/>
          </a:xfrm>
        </p:spPr>
        <p:txBody>
          <a:bodyPr/>
          <a:lstStyle/>
          <a:p>
            <a:r>
              <a:rPr lang="en-GB" altLang="it-IT" sz="3600" b="1">
                <a:solidFill>
                  <a:schemeClr val="bg1"/>
                </a:solidFill>
              </a:rPr>
              <a:t>Il </a:t>
            </a:r>
            <a:r>
              <a:rPr lang="en-GB" altLang="it-IT" sz="3600" b="1" i="1">
                <a:solidFill>
                  <a:schemeClr val="bg1"/>
                </a:solidFill>
              </a:rPr>
              <a:t>Nightscout Project</a:t>
            </a:r>
            <a:r>
              <a:rPr lang="en-GB" altLang="it-IT" sz="3600" b="1">
                <a:solidFill>
                  <a:schemeClr val="bg1"/>
                </a:solidFill>
              </a:rPr>
              <a:t>: </a:t>
            </a:r>
            <a:br>
              <a:rPr lang="en-GB" altLang="it-IT" sz="3600" b="1">
                <a:solidFill>
                  <a:schemeClr val="bg1"/>
                </a:solidFill>
              </a:rPr>
            </a:br>
            <a:r>
              <a:rPr lang="en-GB" altLang="it-IT" sz="3600" b="1">
                <a:solidFill>
                  <a:schemeClr val="bg1"/>
                </a:solidFill>
              </a:rPr>
              <a:t>un</a:t>
            </a:r>
            <a:r>
              <a:rPr lang="it-IT" altLang="it-IT" sz="3600" b="1">
                <a:solidFill>
                  <a:schemeClr val="bg1"/>
                </a:solidFill>
              </a:rPr>
              <a:t> caso </a:t>
            </a:r>
            <a:r>
              <a:rPr lang="en-GB" altLang="it-IT" sz="3600" b="1">
                <a:solidFill>
                  <a:schemeClr val="bg1"/>
                </a:solidFill>
              </a:rPr>
              <a:t>codesign</a:t>
            </a:r>
            <a:endParaRPr lang="it-IT" altLang="it-IT" sz="3600">
              <a:solidFill>
                <a:schemeClr val="bg1"/>
              </a:solidFill>
            </a:endParaRPr>
          </a:p>
        </p:txBody>
      </p:sp>
      <p:sp>
        <p:nvSpPr>
          <p:cNvPr id="43011" name="Segnaposto contenuto 2">
            <a:extLst>
              <a:ext uri="{FF2B5EF4-FFF2-40B4-BE49-F238E27FC236}">
                <a16:creationId xmlns:a16="http://schemas.microsoft.com/office/drawing/2014/main" id="{E6EA061D-CE2B-9247-8E48-00F4ED7ED8F1}"/>
              </a:ext>
            </a:extLst>
          </p:cNvPr>
          <p:cNvSpPr>
            <a:spLocks noGrp="1" noChangeArrowheads="1"/>
          </p:cNvSpPr>
          <p:nvPr>
            <p:ph idx="1"/>
          </p:nvPr>
        </p:nvSpPr>
        <p:spPr>
          <a:xfrm>
            <a:off x="479425" y="1412875"/>
            <a:ext cx="10972800" cy="3560763"/>
          </a:xfrm>
        </p:spPr>
        <p:txBody>
          <a:bodyPr/>
          <a:lstStyle/>
          <a:p>
            <a:r>
              <a:rPr lang="it-IT" altLang="it-IT"/>
              <a:t>un gruppo di famiglie, genitori di bambini di 4 e 5 anni affetti da diabete di tipo 1, ha creato una tecnologia mobile fai-da-te per il monitoraggio e il trattamento di questo tipo di diabete (Lee, Hirschfeld, 2016)</a:t>
            </a:r>
          </a:p>
          <a:p>
            <a:r>
              <a:rPr lang="it-IT" altLang="it-IT"/>
              <a:t>è stata creata una piattaforma, che consente un monitoraggio continuo del livello di glucosio dei pazienti diabetici (sistema di monitoraggio continuo del glucosio o CGMS)</a:t>
            </a:r>
          </a:p>
        </p:txBody>
      </p:sp>
      <p:sp>
        <p:nvSpPr>
          <p:cNvPr id="43012" name="Rectangle 4">
            <a:extLst>
              <a:ext uri="{FF2B5EF4-FFF2-40B4-BE49-F238E27FC236}">
                <a16:creationId xmlns:a16="http://schemas.microsoft.com/office/drawing/2014/main" id="{2B2495C4-ECE6-D94E-B9B8-D3596BFF629B}"/>
              </a:ext>
            </a:extLst>
          </p:cNvPr>
          <p:cNvSpPr>
            <a:spLocks noChangeArrowheads="1"/>
          </p:cNvSpPr>
          <p:nvPr/>
        </p:nvSpPr>
        <p:spPr bwMode="auto">
          <a:xfrm flipV="1">
            <a:off x="8226425" y="2730500"/>
            <a:ext cx="5165725"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sp>
        <p:nvSpPr>
          <p:cNvPr id="43013" name="Rectangle 6">
            <a:extLst>
              <a:ext uri="{FF2B5EF4-FFF2-40B4-BE49-F238E27FC236}">
                <a16:creationId xmlns:a16="http://schemas.microsoft.com/office/drawing/2014/main" id="{C701B6D4-8358-344E-AA26-290FF54C0F36}"/>
              </a:ext>
            </a:extLst>
          </p:cNvPr>
          <p:cNvSpPr>
            <a:spLocks noChangeArrowheads="1"/>
          </p:cNvSpPr>
          <p:nvPr/>
        </p:nvSpPr>
        <p:spPr bwMode="auto">
          <a:xfrm flipV="1">
            <a:off x="8439150" y="1250950"/>
            <a:ext cx="4303713"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pic>
        <p:nvPicPr>
          <p:cNvPr id="43014" name="Immagine 796" descr="Diabetes CGM Mobile Apps &amp; Software | Dexcom">
            <a:extLst>
              <a:ext uri="{FF2B5EF4-FFF2-40B4-BE49-F238E27FC236}">
                <a16:creationId xmlns:a16="http://schemas.microsoft.com/office/drawing/2014/main" id="{F3DEE7E4-02D2-9143-B038-921F6B3E4713}"/>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11675" y="4973638"/>
            <a:ext cx="2160588"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B17F6BA8-72A1-D742-8EE9-0F34EB3844F2}"/>
              </a:ext>
            </a:extLst>
          </p:cNvPr>
          <p:cNvSpPr>
            <a:spLocks noGrp="1"/>
          </p:cNvSpPr>
          <p:nvPr>
            <p:ph idx="1"/>
          </p:nvPr>
        </p:nvSpPr>
        <p:spPr>
          <a:xfrm>
            <a:off x="479425" y="1254125"/>
            <a:ext cx="10972800" cy="3560763"/>
          </a:xfrm>
        </p:spPr>
        <p:txBody>
          <a:bodyPr/>
          <a:lstStyle/>
          <a:p>
            <a:pPr>
              <a:defRPr/>
            </a:pPr>
            <a:r>
              <a:rPr lang="it-IT" sz="2400" dirty="0"/>
              <a:t>Il padre di un bambino (che era un programmatore di software) ha sviluppato "un codice per computer che gli consente di accedere con il suo </a:t>
            </a:r>
            <a:r>
              <a:rPr lang="it-IT" sz="2400" dirty="0" err="1"/>
              <a:t>smartphone</a:t>
            </a:r>
            <a:r>
              <a:rPr lang="it-IT" sz="2400" dirty="0"/>
              <a:t> ai dati sulla glicemia dal ricevitore CGMS tramite il </a:t>
            </a:r>
            <a:r>
              <a:rPr lang="it-IT" sz="2400" dirty="0" err="1"/>
              <a:t>cloud</a:t>
            </a:r>
            <a:r>
              <a:rPr lang="it-IT" sz="2400" dirty="0"/>
              <a:t> e monitorare così a distanza il livello di glucosio nel sangue del figlio</a:t>
            </a:r>
          </a:p>
          <a:p>
            <a:pPr>
              <a:defRPr/>
            </a:pPr>
            <a:r>
              <a:rPr lang="it-IT" sz="2400" dirty="0"/>
              <a:t>Quando i dati sulla glicemia dei bambini sono trasmessi sul </a:t>
            </a:r>
            <a:r>
              <a:rPr lang="it-IT" sz="2400" dirty="0" err="1"/>
              <a:t>cloud</a:t>
            </a:r>
            <a:r>
              <a:rPr lang="it-IT" sz="2400" dirty="0"/>
              <a:t>, il </a:t>
            </a:r>
            <a:r>
              <a:rPr lang="it-IT" sz="2400" dirty="0" err="1"/>
              <a:t>cloud</a:t>
            </a:r>
            <a:r>
              <a:rPr lang="it-IT" sz="2400" dirty="0"/>
              <a:t> invia un </a:t>
            </a:r>
            <a:r>
              <a:rPr lang="it-IT" sz="2400" dirty="0" err="1"/>
              <a:t>tweet</a:t>
            </a:r>
            <a:r>
              <a:rPr lang="it-IT" sz="2400" dirty="0"/>
              <a:t> di questo risultato sulla piattaforma del social media in modo che i genitori possano iniettare l’insulina appena ce n’è bisogno</a:t>
            </a:r>
          </a:p>
          <a:p>
            <a:pPr marL="0" indent="0">
              <a:buFontTx/>
              <a:buNone/>
              <a:defRPr/>
            </a:pPr>
            <a:r>
              <a:rPr lang="it-IT" sz="2400" dirty="0"/>
              <a:t> </a:t>
            </a:r>
          </a:p>
        </p:txBody>
      </p:sp>
      <p:sp>
        <p:nvSpPr>
          <p:cNvPr id="44035" name="Rectangle 2">
            <a:extLst>
              <a:ext uri="{FF2B5EF4-FFF2-40B4-BE49-F238E27FC236}">
                <a16:creationId xmlns:a16="http://schemas.microsoft.com/office/drawing/2014/main" id="{A372957A-F54D-AD48-8C5D-788DD950BD5D}"/>
              </a:ext>
            </a:extLst>
          </p:cNvPr>
          <p:cNvSpPr>
            <a:spLocks noChangeArrowheads="1"/>
          </p:cNvSpPr>
          <p:nvPr/>
        </p:nvSpPr>
        <p:spPr bwMode="auto">
          <a:xfrm>
            <a:off x="4079875" y="45339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sp>
        <p:nvSpPr>
          <p:cNvPr id="44036" name="Rectangle 4">
            <a:extLst>
              <a:ext uri="{FF2B5EF4-FFF2-40B4-BE49-F238E27FC236}">
                <a16:creationId xmlns:a16="http://schemas.microsoft.com/office/drawing/2014/main" id="{BDD35461-C329-EF47-A947-E14689E30C0D}"/>
              </a:ext>
            </a:extLst>
          </p:cNvPr>
          <p:cNvSpPr>
            <a:spLocks noChangeArrowheads="1"/>
          </p:cNvSpPr>
          <p:nvPr/>
        </p:nvSpPr>
        <p:spPr bwMode="auto">
          <a:xfrm flipV="1">
            <a:off x="6835775" y="2730500"/>
            <a:ext cx="6169025"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pic>
        <p:nvPicPr>
          <p:cNvPr id="44037" name="Immagine 795" descr="Continuous Glucose Monitoring: Everything You Need to Know">
            <a:extLst>
              <a:ext uri="{FF2B5EF4-FFF2-40B4-BE49-F238E27FC236}">
                <a16:creationId xmlns:a16="http://schemas.microsoft.com/office/drawing/2014/main" id="{4F7D2EC0-8A8E-A942-ADB5-1C15728A479C}"/>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432175" y="3970338"/>
            <a:ext cx="4294188" cy="289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2C26BE4-FC1B-FC4C-B2EB-11C101DAB40D}"/>
              </a:ext>
            </a:extLst>
          </p:cNvPr>
          <p:cNvSpPr>
            <a:spLocks noGrp="1"/>
          </p:cNvSpPr>
          <p:nvPr>
            <p:ph type="title"/>
          </p:nvPr>
        </p:nvSpPr>
        <p:spPr>
          <a:xfrm>
            <a:off x="2930525" y="0"/>
            <a:ext cx="4838328" cy="1143000"/>
          </a:xfrm>
        </p:spPr>
        <p:txBody>
          <a:bodyPr/>
          <a:lstStyle/>
          <a:p>
            <a:r>
              <a:rPr lang="en-GB" sz="3600" b="1" dirty="0">
                <a:solidFill>
                  <a:schemeClr val="bg1"/>
                </a:solidFill>
              </a:rPr>
              <a:t>Come </a:t>
            </a:r>
            <a:r>
              <a:rPr lang="en-GB" sz="3600" b="1" dirty="0" err="1">
                <a:solidFill>
                  <a:schemeClr val="bg1"/>
                </a:solidFill>
              </a:rPr>
              <a:t>funziona</a:t>
            </a:r>
            <a:endParaRPr lang="en-GB" sz="3600" b="1" dirty="0">
              <a:solidFill>
                <a:schemeClr val="bg1"/>
              </a:solidFill>
            </a:endParaRPr>
          </a:p>
        </p:txBody>
      </p:sp>
      <p:pic>
        <p:nvPicPr>
          <p:cNvPr id="4" name="nightscout setup for 670g.mp4">
            <a:hlinkClick r:id="" action="ppaction://media"/>
            <a:extLst>
              <a:ext uri="{FF2B5EF4-FFF2-40B4-BE49-F238E27FC236}">
                <a16:creationId xmlns:a16="http://schemas.microsoft.com/office/drawing/2014/main" id="{D0537E68-671D-A64E-9A83-C8153111B69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127448" y="1270619"/>
            <a:ext cx="9934227" cy="5587381"/>
          </a:xfrm>
        </p:spPr>
      </p:pic>
    </p:spTree>
    <p:extLst>
      <p:ext uri="{BB962C8B-B14F-4D97-AF65-F5344CB8AC3E}">
        <p14:creationId xmlns:p14="http://schemas.microsoft.com/office/powerpoint/2010/main" val="2328703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882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olo 1">
            <a:extLst>
              <a:ext uri="{FF2B5EF4-FFF2-40B4-BE49-F238E27FC236}">
                <a16:creationId xmlns:a16="http://schemas.microsoft.com/office/drawing/2014/main" id="{92F3DD47-5DDA-044C-8031-60327CB5EAFF}"/>
              </a:ext>
            </a:extLst>
          </p:cNvPr>
          <p:cNvSpPr>
            <a:spLocks noGrp="1" noChangeArrowheads="1"/>
          </p:cNvSpPr>
          <p:nvPr>
            <p:ph type="title"/>
          </p:nvPr>
        </p:nvSpPr>
        <p:spPr>
          <a:xfrm>
            <a:off x="2236789" y="0"/>
            <a:ext cx="6307484" cy="1143000"/>
          </a:xfrm>
        </p:spPr>
        <p:txBody>
          <a:bodyPr/>
          <a:lstStyle/>
          <a:p>
            <a:r>
              <a:rPr lang="it-IT" altLang="it-IT" sz="3600" b="1" dirty="0">
                <a:solidFill>
                  <a:schemeClr val="bg1"/>
                </a:solidFill>
              </a:rPr>
              <a:t>Il rischio della </a:t>
            </a:r>
            <a:r>
              <a:rPr lang="en-GB" altLang="it-IT" sz="3600" b="1" dirty="0">
                <a:solidFill>
                  <a:schemeClr val="bg1"/>
                </a:solidFill>
              </a:rPr>
              <a:t>DIY biology</a:t>
            </a:r>
            <a:endParaRPr lang="it-IT" altLang="it-IT" sz="3600" dirty="0">
              <a:solidFill>
                <a:schemeClr val="bg1"/>
              </a:solidFill>
            </a:endParaRPr>
          </a:p>
        </p:txBody>
      </p:sp>
      <p:sp>
        <p:nvSpPr>
          <p:cNvPr id="52226" name="Segnaposto contenuto 2">
            <a:extLst>
              <a:ext uri="{FF2B5EF4-FFF2-40B4-BE49-F238E27FC236}">
                <a16:creationId xmlns:a16="http://schemas.microsoft.com/office/drawing/2014/main" id="{8CF60713-BF05-854F-BBF2-8E874577F47A}"/>
              </a:ext>
            </a:extLst>
          </p:cNvPr>
          <p:cNvSpPr>
            <a:spLocks noGrp="1" noChangeArrowheads="1"/>
          </p:cNvSpPr>
          <p:nvPr>
            <p:ph idx="1"/>
          </p:nvPr>
        </p:nvSpPr>
        <p:spPr>
          <a:xfrm>
            <a:off x="109538" y="1411288"/>
            <a:ext cx="10972800" cy="3562350"/>
          </a:xfrm>
        </p:spPr>
        <p:txBody>
          <a:bodyPr/>
          <a:lstStyle/>
          <a:p>
            <a:r>
              <a:rPr lang="it-IT" altLang="it-IT"/>
              <a:t>La semplicità delle tecniche editing genetico pone dei rischi dovuti al fatto che queste tecniche possono essere usate da chiunque </a:t>
            </a:r>
            <a:r>
              <a:rPr lang="en-GB" altLang="it-IT"/>
              <a:t>(</a:t>
            </a:r>
            <a:r>
              <a:rPr lang="en-GB" altLang="it-IT" i="1"/>
              <a:t>garage biology</a:t>
            </a:r>
            <a:r>
              <a:rPr lang="en-GB" altLang="it-IT"/>
              <a:t> or </a:t>
            </a:r>
            <a:r>
              <a:rPr lang="en-GB" altLang="it-IT" i="1"/>
              <a:t>do-it-yourself biology</a:t>
            </a:r>
            <a:r>
              <a:rPr lang="en-GB" altLang="it-IT"/>
              <a:t>)</a:t>
            </a:r>
          </a:p>
        </p:txBody>
      </p:sp>
      <p:sp>
        <p:nvSpPr>
          <p:cNvPr id="52227" name="Rectangle 2">
            <a:extLst>
              <a:ext uri="{FF2B5EF4-FFF2-40B4-BE49-F238E27FC236}">
                <a16:creationId xmlns:a16="http://schemas.microsoft.com/office/drawing/2014/main" id="{D51B483E-807E-4949-8A0E-83A227DA935F}"/>
              </a:ext>
            </a:extLst>
          </p:cNvPr>
          <p:cNvSpPr>
            <a:spLocks noChangeArrowheads="1"/>
          </p:cNvSpPr>
          <p:nvPr/>
        </p:nvSpPr>
        <p:spPr bwMode="auto">
          <a:xfrm flipV="1">
            <a:off x="5503863" y="2789238"/>
            <a:ext cx="8320087" cy="5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p>
        </p:txBody>
      </p:sp>
      <p:pic>
        <p:nvPicPr>
          <p:cNvPr id="52228" name="Immagine 459" descr="New nonprofit lab SoundBio hopes to spark Seattle's DIY biology ...">
            <a:extLst>
              <a:ext uri="{FF2B5EF4-FFF2-40B4-BE49-F238E27FC236}">
                <a16:creationId xmlns:a16="http://schemas.microsoft.com/office/drawing/2014/main" id="{7291F640-D87C-FF49-8C7F-479AF9816283}"/>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575050" y="4084638"/>
            <a:ext cx="4178300" cy="277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tangolo arrotondato 5">
            <a:extLst>
              <a:ext uri="{FF2B5EF4-FFF2-40B4-BE49-F238E27FC236}">
                <a16:creationId xmlns:a16="http://schemas.microsoft.com/office/drawing/2014/main" id="{E8850AA0-83C7-CF47-9DE7-981A8BB06BB2}"/>
              </a:ext>
            </a:extLst>
          </p:cNvPr>
          <p:cNvSpPr>
            <a:spLocks noChangeArrowheads="1"/>
          </p:cNvSpPr>
          <p:nvPr/>
        </p:nvSpPr>
        <p:spPr bwMode="auto">
          <a:xfrm>
            <a:off x="4459288" y="3816350"/>
            <a:ext cx="2089150" cy="57626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err="1">
                <a:solidFill>
                  <a:schemeClr val="bg1"/>
                </a:solidFill>
              </a:rPr>
              <a:t>dual</a:t>
            </a:r>
            <a:r>
              <a:rPr lang="it-IT" altLang="it-IT" sz="2800" dirty="0">
                <a:solidFill>
                  <a:schemeClr val="bg1"/>
                </a:solidFill>
              </a:rPr>
              <a:t> use</a:t>
            </a:r>
          </a:p>
        </p:txBody>
      </p:sp>
      <p:sp>
        <p:nvSpPr>
          <p:cNvPr id="8" name="Rettangolo arrotondato 7">
            <a:extLst>
              <a:ext uri="{FF2B5EF4-FFF2-40B4-BE49-F238E27FC236}">
                <a16:creationId xmlns:a16="http://schemas.microsoft.com/office/drawing/2014/main" id="{7281424D-0289-4041-A997-DA53032E0215}"/>
              </a:ext>
            </a:extLst>
          </p:cNvPr>
          <p:cNvSpPr>
            <a:spLocks noChangeArrowheads="1"/>
          </p:cNvSpPr>
          <p:nvPr/>
        </p:nvSpPr>
        <p:spPr bwMode="auto">
          <a:xfrm>
            <a:off x="88900" y="4989513"/>
            <a:ext cx="4100513" cy="18716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it-IT" altLang="it-IT" sz="2800">
                <a:solidFill>
                  <a:schemeClr val="bg1"/>
                </a:solidFill>
              </a:rPr>
              <a:t>uso per scopi civili ma che possono avere applicazioni militari  </a:t>
            </a:r>
            <a:r>
              <a:rPr lang="en-GB" altLang="it-IT" sz="2800">
                <a:solidFill>
                  <a:schemeClr val="bg1"/>
                </a:solidFill>
              </a:rPr>
              <a:t> </a:t>
            </a:r>
            <a:endParaRPr lang="it-IT" altLang="it-IT" sz="2800">
              <a:solidFill>
                <a:schemeClr val="bg1"/>
              </a:solidFill>
            </a:endParaRPr>
          </a:p>
        </p:txBody>
      </p:sp>
      <p:sp>
        <p:nvSpPr>
          <p:cNvPr id="9" name="Rettangolo arrotondato 8">
            <a:extLst>
              <a:ext uri="{FF2B5EF4-FFF2-40B4-BE49-F238E27FC236}">
                <a16:creationId xmlns:a16="http://schemas.microsoft.com/office/drawing/2014/main" id="{0E983B53-FDF4-2D4F-8FD4-DAB4E2267AB4}"/>
              </a:ext>
            </a:extLst>
          </p:cNvPr>
          <p:cNvSpPr>
            <a:spLocks noChangeArrowheads="1"/>
          </p:cNvSpPr>
          <p:nvPr/>
        </p:nvSpPr>
        <p:spPr bwMode="auto">
          <a:xfrm>
            <a:off x="4206876" y="5661818"/>
            <a:ext cx="2820988" cy="57626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err="1">
                <a:solidFill>
                  <a:schemeClr val="bg1"/>
                </a:solidFill>
              </a:rPr>
              <a:t>Bio-hacking</a:t>
            </a:r>
            <a:endParaRPr lang="it-IT" altLang="it-IT" sz="2800" dirty="0">
              <a:solidFill>
                <a:schemeClr val="bg1"/>
              </a:solidFill>
            </a:endParaRPr>
          </a:p>
        </p:txBody>
      </p:sp>
    </p:spTree>
    <p:extLst>
      <p:ext uri="{BB962C8B-B14F-4D97-AF65-F5344CB8AC3E}">
        <p14:creationId xmlns:p14="http://schemas.microsoft.com/office/powerpoint/2010/main" val="12108794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olo 1">
            <a:extLst>
              <a:ext uri="{FF2B5EF4-FFF2-40B4-BE49-F238E27FC236}">
                <a16:creationId xmlns:a16="http://schemas.microsoft.com/office/drawing/2014/main" id="{FCA86EE5-79E1-C346-AE20-D399134E670D}"/>
              </a:ext>
            </a:extLst>
          </p:cNvPr>
          <p:cNvSpPr>
            <a:spLocks noGrp="1" noChangeArrowheads="1"/>
          </p:cNvSpPr>
          <p:nvPr>
            <p:ph type="title"/>
          </p:nvPr>
        </p:nvSpPr>
        <p:spPr>
          <a:xfrm>
            <a:off x="2351088" y="0"/>
            <a:ext cx="6192837" cy="1143000"/>
          </a:xfrm>
        </p:spPr>
        <p:txBody>
          <a:bodyPr/>
          <a:lstStyle/>
          <a:p>
            <a:r>
              <a:rPr lang="it-IT" altLang="it-IT" sz="3600" b="1" i="1">
                <a:solidFill>
                  <a:schemeClr val="bg1"/>
                </a:solidFill>
              </a:rPr>
              <a:t>Responsible Research and Innovation</a:t>
            </a:r>
          </a:p>
        </p:txBody>
      </p:sp>
      <p:sp>
        <p:nvSpPr>
          <p:cNvPr id="45059" name="Segnaposto contenuto 2">
            <a:extLst>
              <a:ext uri="{FF2B5EF4-FFF2-40B4-BE49-F238E27FC236}">
                <a16:creationId xmlns:a16="http://schemas.microsoft.com/office/drawing/2014/main" id="{D4855C17-9FAB-384A-98D3-168BFA8E9706}"/>
              </a:ext>
            </a:extLst>
          </p:cNvPr>
          <p:cNvSpPr>
            <a:spLocks noGrp="1" noChangeArrowheads="1"/>
          </p:cNvSpPr>
          <p:nvPr>
            <p:ph idx="1"/>
          </p:nvPr>
        </p:nvSpPr>
        <p:spPr>
          <a:xfrm>
            <a:off x="119063" y="1412875"/>
            <a:ext cx="11953875" cy="3560763"/>
          </a:xfrm>
        </p:spPr>
        <p:txBody>
          <a:bodyPr/>
          <a:lstStyle/>
          <a:p>
            <a:pPr marL="0" indent="0">
              <a:buFontTx/>
              <a:buNone/>
            </a:pPr>
            <a:r>
              <a:rPr lang="it-IT" altLang="it-IT"/>
              <a:t>In un contesto dove gli attori che contano sono distribuiti a livello globale e non possono essere imposti degli obblighi dal punto di vista giuridico il problema è</a:t>
            </a:r>
          </a:p>
          <a:p>
            <a:pPr lvl="1"/>
            <a:r>
              <a:rPr lang="it-IT" altLang="it-IT"/>
              <a:t>anticipare il più possibile i rischi delle nuove tecnologie prima che si manifestino in tutta la loro gravità</a:t>
            </a:r>
          </a:p>
          <a:p>
            <a:pPr lvl="1"/>
            <a:r>
              <a:rPr lang="it-IT" altLang="it-IT"/>
              <a:t>responsabilizzare gli stakeholder</a:t>
            </a:r>
          </a:p>
          <a:p>
            <a:pPr lvl="1"/>
            <a:r>
              <a:rPr lang="it-IT" altLang="it-IT"/>
              <a:t>favorire un quadro di accettabilità etica</a:t>
            </a:r>
          </a:p>
        </p:txBody>
      </p:sp>
      <p:pic>
        <p:nvPicPr>
          <p:cNvPr id="45060" name="Immagine 2">
            <a:extLst>
              <a:ext uri="{FF2B5EF4-FFF2-40B4-BE49-F238E27FC236}">
                <a16:creationId xmlns:a16="http://schemas.microsoft.com/office/drawing/2014/main" id="{54EFAA81-393E-4641-8AD5-B7FC3A39CB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063" y="3803650"/>
            <a:ext cx="4968875"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tangolo arrotondato 4">
            <a:extLst>
              <a:ext uri="{FF2B5EF4-FFF2-40B4-BE49-F238E27FC236}">
                <a16:creationId xmlns:a16="http://schemas.microsoft.com/office/drawing/2014/main" id="{0070BDE2-D1C6-3546-AC51-16473F6C9E8D}"/>
              </a:ext>
            </a:extLst>
          </p:cNvPr>
          <p:cNvSpPr>
            <a:spLocks noChangeArrowheads="1"/>
          </p:cNvSpPr>
          <p:nvPr/>
        </p:nvSpPr>
        <p:spPr bwMode="auto">
          <a:xfrm>
            <a:off x="1008326" y="4943633"/>
            <a:ext cx="4439601" cy="1653719"/>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dirty="0">
                <a:solidFill>
                  <a:schemeClr val="bg1"/>
                </a:solidFill>
              </a:rPr>
              <a:t>I principi etici di una certa comunità politica</a:t>
            </a:r>
          </a:p>
        </p:txBody>
      </p:sp>
      <p:sp>
        <p:nvSpPr>
          <p:cNvPr id="6" name="Rettangolo arrotondato 5">
            <a:extLst>
              <a:ext uri="{FF2B5EF4-FFF2-40B4-BE49-F238E27FC236}">
                <a16:creationId xmlns:a16="http://schemas.microsoft.com/office/drawing/2014/main" id="{093B2FEF-0EBA-4947-B4A4-5B702566376A}"/>
              </a:ext>
            </a:extLst>
          </p:cNvPr>
          <p:cNvSpPr>
            <a:spLocks noChangeArrowheads="1"/>
          </p:cNvSpPr>
          <p:nvPr/>
        </p:nvSpPr>
        <p:spPr bwMode="auto">
          <a:xfrm>
            <a:off x="7581275" y="2842240"/>
            <a:ext cx="4439601" cy="1653719"/>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dirty="0">
                <a:solidFill>
                  <a:schemeClr val="bg1"/>
                </a:solidFill>
              </a:rPr>
              <a:t>scelti attraverso procedure aperte e democratiche</a:t>
            </a:r>
          </a:p>
        </p:txBody>
      </p:sp>
      <p:sp>
        <p:nvSpPr>
          <p:cNvPr id="7" name="Rettangolo arrotondato 6">
            <a:extLst>
              <a:ext uri="{FF2B5EF4-FFF2-40B4-BE49-F238E27FC236}">
                <a16:creationId xmlns:a16="http://schemas.microsoft.com/office/drawing/2014/main" id="{FD8B7181-22A1-3B4F-9ED7-CB21E183483E}"/>
              </a:ext>
            </a:extLst>
          </p:cNvPr>
          <p:cNvSpPr>
            <a:spLocks noChangeArrowheads="1"/>
          </p:cNvSpPr>
          <p:nvPr/>
        </p:nvSpPr>
        <p:spPr bwMode="auto">
          <a:xfrm>
            <a:off x="8386280" y="1852480"/>
            <a:ext cx="2967389" cy="1210822"/>
          </a:xfrm>
          <a:prstGeom prst="roundRect">
            <a:avLst>
              <a:gd name="adj" fmla="val 16667"/>
            </a:avLst>
          </a:prstGeom>
          <a:solidFill>
            <a:srgbClr val="00B05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dirty="0">
                <a:solidFill>
                  <a:schemeClr val="bg1"/>
                </a:solidFill>
              </a:rPr>
              <a:t>Approccio procedurale</a:t>
            </a:r>
          </a:p>
        </p:txBody>
      </p:sp>
      <p:sp>
        <p:nvSpPr>
          <p:cNvPr id="8" name="Rettangolo arrotondato 7">
            <a:extLst>
              <a:ext uri="{FF2B5EF4-FFF2-40B4-BE49-F238E27FC236}">
                <a16:creationId xmlns:a16="http://schemas.microsoft.com/office/drawing/2014/main" id="{6AB559CE-B966-3C47-9BE7-807870301449}"/>
              </a:ext>
            </a:extLst>
          </p:cNvPr>
          <p:cNvSpPr>
            <a:spLocks noChangeArrowheads="1"/>
          </p:cNvSpPr>
          <p:nvPr/>
        </p:nvSpPr>
        <p:spPr bwMode="auto">
          <a:xfrm>
            <a:off x="7680176" y="5441604"/>
            <a:ext cx="4360549" cy="137906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dirty="0">
                <a:solidFill>
                  <a:schemeClr val="bg1"/>
                </a:solidFill>
              </a:rPr>
              <a:t>nelle nostre costituzioni e trattati</a:t>
            </a:r>
          </a:p>
        </p:txBody>
      </p:sp>
      <p:sp>
        <p:nvSpPr>
          <p:cNvPr id="9" name="Rettangolo arrotondato 8">
            <a:extLst>
              <a:ext uri="{FF2B5EF4-FFF2-40B4-BE49-F238E27FC236}">
                <a16:creationId xmlns:a16="http://schemas.microsoft.com/office/drawing/2014/main" id="{AFE4AFA0-560F-E044-8301-2B5192FC16FB}"/>
              </a:ext>
            </a:extLst>
          </p:cNvPr>
          <p:cNvSpPr>
            <a:spLocks noChangeArrowheads="1"/>
          </p:cNvSpPr>
          <p:nvPr/>
        </p:nvSpPr>
        <p:spPr bwMode="auto">
          <a:xfrm>
            <a:off x="8392043" y="4415696"/>
            <a:ext cx="2967389" cy="1210822"/>
          </a:xfrm>
          <a:prstGeom prst="roundRect">
            <a:avLst>
              <a:gd name="adj" fmla="val 16667"/>
            </a:avLst>
          </a:prstGeom>
          <a:solidFill>
            <a:srgbClr val="00206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dirty="0">
                <a:solidFill>
                  <a:schemeClr val="bg1"/>
                </a:solidFill>
              </a:rPr>
              <a:t>Approccio normativo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ssolv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autoUpdateAnimBg="0"/>
      <p:bldP spid="7" grpId="0" animBg="1" autoUpdateAnimBg="0"/>
      <p:bldP spid="8" grpId="0" animBg="1" autoUpdateAnimBg="0"/>
      <p:bldP spid="9"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a:extLst>
              <a:ext uri="{FF2B5EF4-FFF2-40B4-BE49-F238E27FC236}">
                <a16:creationId xmlns:a16="http://schemas.microsoft.com/office/drawing/2014/main" id="{B5810309-DE22-3641-A811-700AAE84F1AA}"/>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Caratteristiche</a:t>
            </a:r>
          </a:p>
        </p:txBody>
      </p:sp>
      <p:sp>
        <p:nvSpPr>
          <p:cNvPr id="22531" name="Segnaposto contenuto 2">
            <a:extLst>
              <a:ext uri="{FF2B5EF4-FFF2-40B4-BE49-F238E27FC236}">
                <a16:creationId xmlns:a16="http://schemas.microsoft.com/office/drawing/2014/main" id="{9C38D4EA-EC84-034A-819D-5D7CA916385C}"/>
              </a:ext>
            </a:extLst>
          </p:cNvPr>
          <p:cNvSpPr>
            <a:spLocks noGrp="1" noChangeArrowheads="1"/>
          </p:cNvSpPr>
          <p:nvPr>
            <p:ph idx="1"/>
          </p:nvPr>
        </p:nvSpPr>
        <p:spPr>
          <a:xfrm>
            <a:off x="119063" y="1412875"/>
            <a:ext cx="11953875" cy="3560763"/>
          </a:xfrm>
        </p:spPr>
        <p:txBody>
          <a:bodyPr/>
          <a:lstStyle/>
          <a:p>
            <a:pPr marL="514350" indent="-514350">
              <a:buFontTx/>
              <a:buAutoNum type="arabicPeriod"/>
            </a:pPr>
            <a:r>
              <a:rPr lang="it-IT" altLang="it-IT"/>
              <a:t>Carattere anticipatorio </a:t>
            </a:r>
          </a:p>
          <a:p>
            <a:pPr marL="514350" indent="-514350">
              <a:buFontTx/>
              <a:buAutoNum type="arabicPeriod"/>
            </a:pPr>
            <a:endParaRPr lang="it-IT" altLang="it-IT"/>
          </a:p>
          <a:p>
            <a:pPr marL="514350" indent="-514350">
              <a:buFontTx/>
              <a:buAutoNum type="arabicPeriod"/>
            </a:pPr>
            <a:r>
              <a:rPr lang="it-IT" altLang="it-IT"/>
              <a:t>Carattere partecipativo </a:t>
            </a:r>
          </a:p>
          <a:p>
            <a:pPr marL="514350" indent="-514350">
              <a:buFontTx/>
              <a:buAutoNum type="arabicPeriod"/>
            </a:pPr>
            <a:endParaRPr lang="it-IT" altLang="it-IT"/>
          </a:p>
          <a:p>
            <a:pPr marL="514350" indent="-514350">
              <a:buFontTx/>
              <a:buAutoNum type="arabicPeriod"/>
            </a:pPr>
            <a:r>
              <a:rPr lang="it-IT" altLang="it-IT"/>
              <a:t>Considerazione anche della perdita di opportunità </a:t>
            </a:r>
          </a:p>
          <a:p>
            <a:pPr marL="514350" indent="-514350">
              <a:buFontTx/>
              <a:buAutoNum type="arabicPeriod"/>
            </a:pPr>
            <a:endParaRPr lang="it-IT" altLang="it-IT"/>
          </a:p>
          <a:p>
            <a:pPr marL="514350" indent="-514350">
              <a:buFontTx/>
              <a:buAutoNum type="arabicPeriod"/>
            </a:pPr>
            <a:r>
              <a:rPr lang="it-IT" altLang="it-IT"/>
              <a:t>Accettabilità etica e desiderabilità sociale </a:t>
            </a:r>
          </a:p>
        </p:txBody>
      </p:sp>
      <p:sp>
        <p:nvSpPr>
          <p:cNvPr id="4" name="Rettangolo arrotondato 3">
            <a:extLst>
              <a:ext uri="{FF2B5EF4-FFF2-40B4-BE49-F238E27FC236}">
                <a16:creationId xmlns:a16="http://schemas.microsoft.com/office/drawing/2014/main" id="{C27A2CA6-4E15-C548-99CA-5F7584F363C8}"/>
              </a:ext>
            </a:extLst>
          </p:cNvPr>
          <p:cNvSpPr>
            <a:spLocks noChangeArrowheads="1"/>
          </p:cNvSpPr>
          <p:nvPr/>
        </p:nvSpPr>
        <p:spPr bwMode="auto">
          <a:xfrm>
            <a:off x="5446713" y="1412875"/>
            <a:ext cx="5114925" cy="99536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identificare e considerare  tempestivamente i rischi</a:t>
            </a:r>
          </a:p>
        </p:txBody>
      </p:sp>
      <p:sp>
        <p:nvSpPr>
          <p:cNvPr id="5" name="Rettangolo arrotondato 4">
            <a:extLst>
              <a:ext uri="{FF2B5EF4-FFF2-40B4-BE49-F238E27FC236}">
                <a16:creationId xmlns:a16="http://schemas.microsoft.com/office/drawing/2014/main" id="{059C4C36-8AC5-B242-B564-1EEF2EDD2090}"/>
              </a:ext>
            </a:extLst>
          </p:cNvPr>
          <p:cNvSpPr>
            <a:spLocks noChangeArrowheads="1"/>
          </p:cNvSpPr>
          <p:nvPr/>
        </p:nvSpPr>
        <p:spPr bwMode="auto">
          <a:xfrm>
            <a:off x="5467350" y="2678113"/>
            <a:ext cx="6605588" cy="10985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«public engagement» per avviare una riflessione sui fini della scienza</a:t>
            </a:r>
          </a:p>
        </p:txBody>
      </p:sp>
      <p:pic>
        <p:nvPicPr>
          <p:cNvPr id="22534" name="Immagine 2">
            <a:extLst>
              <a:ext uri="{FF2B5EF4-FFF2-40B4-BE49-F238E27FC236}">
                <a16:creationId xmlns:a16="http://schemas.microsoft.com/office/drawing/2014/main" id="{D30D6123-6EC0-3A47-97BC-231F0E3981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3563" y="4840288"/>
            <a:ext cx="4024312" cy="201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ttangolo arrotondato 10">
            <a:extLst>
              <a:ext uri="{FF2B5EF4-FFF2-40B4-BE49-F238E27FC236}">
                <a16:creationId xmlns:a16="http://schemas.microsoft.com/office/drawing/2014/main" id="{B0F3B15F-E33F-C74D-9CF5-3E1D33FF186D}"/>
              </a:ext>
            </a:extLst>
          </p:cNvPr>
          <p:cNvSpPr>
            <a:spLocks noChangeArrowheads="1"/>
          </p:cNvSpPr>
          <p:nvPr/>
        </p:nvSpPr>
        <p:spPr bwMode="auto">
          <a:xfrm>
            <a:off x="5532438" y="4198938"/>
            <a:ext cx="5545137" cy="8429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non  solo incentrata sul rischio</a:t>
            </a:r>
          </a:p>
        </p:txBody>
      </p:sp>
      <p:sp>
        <p:nvSpPr>
          <p:cNvPr id="12" name="Rettangolo arrotondato 11">
            <a:extLst>
              <a:ext uri="{FF2B5EF4-FFF2-40B4-BE49-F238E27FC236}">
                <a16:creationId xmlns:a16="http://schemas.microsoft.com/office/drawing/2014/main" id="{70C8D70F-C190-1940-A902-9FEFD3E2A3F6}"/>
              </a:ext>
            </a:extLst>
          </p:cNvPr>
          <p:cNvSpPr>
            <a:spLocks noChangeArrowheads="1"/>
          </p:cNvSpPr>
          <p:nvPr/>
        </p:nvSpPr>
        <p:spPr bwMode="auto">
          <a:xfrm>
            <a:off x="407988" y="5597525"/>
            <a:ext cx="4452937" cy="7651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Valori etici condivisi</a:t>
            </a:r>
          </a:p>
        </p:txBody>
      </p:sp>
      <p:sp>
        <p:nvSpPr>
          <p:cNvPr id="13" name="Rettangolo arrotondato 12">
            <a:extLst>
              <a:ext uri="{FF2B5EF4-FFF2-40B4-BE49-F238E27FC236}">
                <a16:creationId xmlns:a16="http://schemas.microsoft.com/office/drawing/2014/main" id="{53498A34-6FBC-764D-AC12-112B10BB156E}"/>
              </a:ext>
            </a:extLst>
          </p:cNvPr>
          <p:cNvSpPr>
            <a:spLocks noChangeArrowheads="1"/>
          </p:cNvSpPr>
          <p:nvPr/>
        </p:nvSpPr>
        <p:spPr bwMode="auto">
          <a:xfrm>
            <a:off x="5532438" y="5538788"/>
            <a:ext cx="5113337" cy="99536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considerazione dei bisogni della società civile</a:t>
            </a:r>
          </a:p>
        </p:txBody>
      </p:sp>
    </p:spTree>
    <p:extLst>
      <p:ext uri="{BB962C8B-B14F-4D97-AF65-F5344CB8AC3E}">
        <p14:creationId xmlns:p14="http://schemas.microsoft.com/office/powerpoint/2010/main" val="15270215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ssolv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11" grpId="0" animBg="1" autoUpdateAnimBg="0"/>
      <p:bldP spid="12" grpId="0" animBg="1" autoUpdateAnimBg="0"/>
      <p:bldP spid="13"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olo 1">
            <a:extLst>
              <a:ext uri="{FF2B5EF4-FFF2-40B4-BE49-F238E27FC236}">
                <a16:creationId xmlns:a16="http://schemas.microsoft.com/office/drawing/2014/main" id="{B8A01C37-8364-144C-9454-8E9BCA3D7E7F}"/>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I fini della RRI</a:t>
            </a:r>
          </a:p>
        </p:txBody>
      </p:sp>
      <p:sp>
        <p:nvSpPr>
          <p:cNvPr id="48130" name="Segnaposto contenuto 2">
            <a:extLst>
              <a:ext uri="{FF2B5EF4-FFF2-40B4-BE49-F238E27FC236}">
                <a16:creationId xmlns:a16="http://schemas.microsoft.com/office/drawing/2014/main" id="{F4D5DA28-CB7E-6C47-AA31-93646E2AC204}"/>
              </a:ext>
            </a:extLst>
          </p:cNvPr>
          <p:cNvSpPr>
            <a:spLocks noGrp="1" noChangeArrowheads="1"/>
          </p:cNvSpPr>
          <p:nvPr>
            <p:ph idx="1"/>
          </p:nvPr>
        </p:nvSpPr>
        <p:spPr>
          <a:xfrm>
            <a:off x="119063" y="1412875"/>
            <a:ext cx="11953875" cy="3560763"/>
          </a:xfrm>
        </p:spPr>
        <p:txBody>
          <a:bodyPr/>
          <a:lstStyle/>
          <a:p>
            <a:pPr marL="0" indent="0">
              <a:buFontTx/>
              <a:buNone/>
              <a:defRPr/>
            </a:pPr>
            <a:r>
              <a:rPr lang="it-IT" altLang="it-IT" dirty="0"/>
              <a:t>Dalla interazione dei 4 elementi la RRI intende creare</a:t>
            </a:r>
          </a:p>
          <a:p>
            <a:pPr>
              <a:defRPr/>
            </a:pPr>
            <a:r>
              <a:rPr lang="it-IT" altLang="it-IT" dirty="0"/>
              <a:t>Ricettività (</a:t>
            </a:r>
            <a:r>
              <a:rPr lang="it-IT" altLang="it-IT" i="1" dirty="0" err="1"/>
              <a:t>responsivenes</a:t>
            </a:r>
            <a:r>
              <a:rPr lang="it-IT" altLang="it-IT" dirty="0" err="1"/>
              <a:t>s</a:t>
            </a:r>
            <a:r>
              <a:rPr lang="it-IT" altLang="it-IT" dirty="0"/>
              <a:t>)</a:t>
            </a:r>
          </a:p>
          <a:p>
            <a:pPr lvl="1">
              <a:defRPr/>
            </a:pPr>
            <a:r>
              <a:rPr lang="it-IT" altLang="it-IT" dirty="0"/>
              <a:t>la capacità di recepire input dal basso : bisogni, esigenze, valori della società civile</a:t>
            </a:r>
          </a:p>
          <a:p>
            <a:pPr>
              <a:defRPr/>
            </a:pPr>
            <a:r>
              <a:rPr lang="it-IT" altLang="it-IT" dirty="0"/>
              <a:t>Riflessività (</a:t>
            </a:r>
            <a:r>
              <a:rPr lang="it-IT" altLang="it-IT" i="1" dirty="0" err="1"/>
              <a:t>reflexivity</a:t>
            </a:r>
            <a:r>
              <a:rPr lang="it-IT" altLang="it-IT" dirty="0"/>
              <a:t>)</a:t>
            </a:r>
          </a:p>
          <a:p>
            <a:pPr lvl="1">
              <a:defRPr/>
            </a:pPr>
            <a:r>
              <a:rPr lang="it-IT" altLang="it-IT" dirty="0"/>
              <a:t>la capacità di riflettere su quali scopi debbano perseguire ricerca e innovazione, quali valori mettere al centro della scienza</a:t>
            </a:r>
          </a:p>
        </p:txBody>
      </p:sp>
      <p:pic>
        <p:nvPicPr>
          <p:cNvPr id="23556" name="Immagine 2">
            <a:extLst>
              <a:ext uri="{FF2B5EF4-FFF2-40B4-BE49-F238E27FC236}">
                <a16:creationId xmlns:a16="http://schemas.microsoft.com/office/drawing/2014/main" id="{B78EEB04-47A8-0D4B-B1F7-D43254E27A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5050" y="5030788"/>
            <a:ext cx="4792663"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tangolo arrotondato 5">
            <a:extLst>
              <a:ext uri="{FF2B5EF4-FFF2-40B4-BE49-F238E27FC236}">
                <a16:creationId xmlns:a16="http://schemas.microsoft.com/office/drawing/2014/main" id="{A0B01A8F-9A43-A143-8C94-5B8436CA7B42}"/>
              </a:ext>
            </a:extLst>
          </p:cNvPr>
          <p:cNvSpPr>
            <a:spLocks noChangeArrowheads="1"/>
          </p:cNvSpPr>
          <p:nvPr/>
        </p:nvSpPr>
        <p:spPr bwMode="auto">
          <a:xfrm>
            <a:off x="5591175" y="1844675"/>
            <a:ext cx="1800225" cy="7651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bisogni</a:t>
            </a:r>
          </a:p>
        </p:txBody>
      </p:sp>
      <p:sp>
        <p:nvSpPr>
          <p:cNvPr id="7" name="Rettangolo arrotondato 6">
            <a:extLst>
              <a:ext uri="{FF2B5EF4-FFF2-40B4-BE49-F238E27FC236}">
                <a16:creationId xmlns:a16="http://schemas.microsoft.com/office/drawing/2014/main" id="{C2DBA463-AA76-1E44-823D-B1FED339F936}"/>
              </a:ext>
            </a:extLst>
          </p:cNvPr>
          <p:cNvSpPr>
            <a:spLocks noChangeArrowheads="1"/>
          </p:cNvSpPr>
          <p:nvPr/>
        </p:nvSpPr>
        <p:spPr bwMode="auto">
          <a:xfrm>
            <a:off x="5375275" y="3500438"/>
            <a:ext cx="2376488" cy="7651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priorità</a:t>
            </a:r>
          </a:p>
        </p:txBody>
      </p:sp>
    </p:spTree>
    <p:extLst>
      <p:ext uri="{BB962C8B-B14F-4D97-AF65-F5344CB8AC3E}">
        <p14:creationId xmlns:p14="http://schemas.microsoft.com/office/powerpoint/2010/main" val="31360092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olo 1">
            <a:extLst>
              <a:ext uri="{FF2B5EF4-FFF2-40B4-BE49-F238E27FC236}">
                <a16:creationId xmlns:a16="http://schemas.microsoft.com/office/drawing/2014/main" id="{E1111FE8-0065-6C4A-B78E-A2B24A69D873}"/>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Due diverse concezioni sui valori</a:t>
            </a:r>
          </a:p>
        </p:txBody>
      </p:sp>
      <p:sp>
        <p:nvSpPr>
          <p:cNvPr id="28675" name="Segnaposto contenuto 2">
            <a:extLst>
              <a:ext uri="{FF2B5EF4-FFF2-40B4-BE49-F238E27FC236}">
                <a16:creationId xmlns:a16="http://schemas.microsoft.com/office/drawing/2014/main" id="{00B37A91-4F1B-8B4A-A27D-79262F750E8B}"/>
              </a:ext>
            </a:extLst>
          </p:cNvPr>
          <p:cNvSpPr>
            <a:spLocks noGrp="1" noChangeArrowheads="1"/>
          </p:cNvSpPr>
          <p:nvPr>
            <p:ph idx="1"/>
          </p:nvPr>
        </p:nvSpPr>
        <p:spPr>
          <a:xfrm>
            <a:off x="119063" y="1412875"/>
            <a:ext cx="11953875" cy="3560763"/>
          </a:xfrm>
        </p:spPr>
        <p:txBody>
          <a:bodyPr/>
          <a:lstStyle/>
          <a:p>
            <a:r>
              <a:rPr lang="it-IT" altLang="it-IT"/>
              <a:t>Concordano sulla centralità della inclusione e sul fatto che l’innovazione debba basarsi su «valori condivisi»</a:t>
            </a:r>
          </a:p>
          <a:p>
            <a:r>
              <a:rPr lang="it-IT" altLang="it-IT"/>
              <a:t>Si distinguono :</a:t>
            </a:r>
          </a:p>
          <a:p>
            <a:pPr lvl="1"/>
            <a:r>
              <a:rPr lang="it-IT" altLang="it-IT"/>
              <a:t>su come questi valori condivisi debbano essere identificati</a:t>
            </a:r>
          </a:p>
          <a:p>
            <a:pPr lvl="1"/>
            <a:r>
              <a:rPr lang="it-IT" altLang="it-IT"/>
              <a:t>su come si configurano i processi di </a:t>
            </a:r>
            <a:r>
              <a:rPr lang="it-IT" altLang="it-IT" b="1"/>
              <a:t>public engagement</a:t>
            </a:r>
          </a:p>
        </p:txBody>
      </p:sp>
      <p:pic>
        <p:nvPicPr>
          <p:cNvPr id="28676" name="Immagine 2">
            <a:extLst>
              <a:ext uri="{FF2B5EF4-FFF2-40B4-BE49-F238E27FC236}">
                <a16:creationId xmlns:a16="http://schemas.microsoft.com/office/drawing/2014/main" id="{778F4F03-E449-AD4B-88CB-C947FB9781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4338" y="4090988"/>
            <a:ext cx="4919662" cy="276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49165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olo 1">
            <a:extLst>
              <a:ext uri="{FF2B5EF4-FFF2-40B4-BE49-F238E27FC236}">
                <a16:creationId xmlns:a16="http://schemas.microsoft.com/office/drawing/2014/main" id="{CA425332-5E68-E142-AD5B-2DA41FF22066}"/>
              </a:ext>
            </a:extLst>
          </p:cNvPr>
          <p:cNvSpPr>
            <a:spLocks noGrp="1" noChangeArrowheads="1"/>
          </p:cNvSpPr>
          <p:nvPr>
            <p:ph type="title"/>
          </p:nvPr>
        </p:nvSpPr>
        <p:spPr>
          <a:xfrm>
            <a:off x="2351088" y="0"/>
            <a:ext cx="6192837" cy="1143000"/>
          </a:xfrm>
        </p:spPr>
        <p:txBody>
          <a:bodyPr/>
          <a:lstStyle/>
          <a:p>
            <a:r>
              <a:rPr lang="it-IT" altLang="it-IT" sz="3600" b="1" dirty="0">
                <a:solidFill>
                  <a:schemeClr val="bg1"/>
                </a:solidFill>
              </a:rPr>
              <a:t>La concezione procedurale della RRI</a:t>
            </a:r>
          </a:p>
        </p:txBody>
      </p:sp>
      <p:sp>
        <p:nvSpPr>
          <p:cNvPr id="31747" name="Segnaposto contenuto 2">
            <a:extLst>
              <a:ext uri="{FF2B5EF4-FFF2-40B4-BE49-F238E27FC236}">
                <a16:creationId xmlns:a16="http://schemas.microsoft.com/office/drawing/2014/main" id="{122D8CC7-A259-9E46-9858-57F101B71FEB}"/>
              </a:ext>
            </a:extLst>
          </p:cNvPr>
          <p:cNvSpPr>
            <a:spLocks noGrp="1" noChangeArrowheads="1"/>
          </p:cNvSpPr>
          <p:nvPr>
            <p:ph idx="1"/>
          </p:nvPr>
        </p:nvSpPr>
        <p:spPr>
          <a:xfrm>
            <a:off x="119063" y="1412875"/>
            <a:ext cx="11953875" cy="3560763"/>
          </a:xfrm>
        </p:spPr>
        <p:txBody>
          <a:bodyPr/>
          <a:lstStyle/>
          <a:p>
            <a:r>
              <a:rPr lang="it-IT" altLang="it-IT" sz="2800"/>
              <a:t>La concezione giuridica di responsabilità segue una logica retrospettiva focalizzata sulle condotte passate che non  possono riprodursi con l’innovazione</a:t>
            </a:r>
          </a:p>
          <a:p>
            <a:r>
              <a:rPr lang="it-IT" altLang="it-IT" sz="2800"/>
              <a:t>Si crea un “gap della responsabilità” : nessuno può essere ragionevolmente ritenuto responsabile in circostanze che non poteva né conoscere, né tantomeno prevedere (Owen et al. 2013)</a:t>
            </a:r>
          </a:p>
          <a:p>
            <a:r>
              <a:rPr lang="it-IT" altLang="it-IT" sz="2800"/>
              <a:t>Rischio di “irresponsabilità organizzata” (U. Beck 2000)</a:t>
            </a:r>
          </a:p>
          <a:p>
            <a:r>
              <a:rPr lang="it-IT" altLang="it-IT" sz="2800"/>
              <a:t>Bisogna passare da una concezione retrospettiva della responsabilità basata sul concetto giuridico di sanzione (</a:t>
            </a:r>
            <a:r>
              <a:rPr lang="it-IT" altLang="it-IT" sz="2800" i="1"/>
              <a:t>liability)</a:t>
            </a:r>
            <a:r>
              <a:rPr lang="it-IT" altLang="it-IT" sz="2800"/>
              <a:t> ad una concezione prospettica, </a:t>
            </a:r>
            <a:r>
              <a:rPr lang="it-IT" altLang="it-IT" sz="2800" i="1"/>
              <a:t>ex ante</a:t>
            </a:r>
            <a:r>
              <a:rPr lang="it-IT" altLang="it-IT" sz="2800"/>
              <a:t>  </a:t>
            </a:r>
          </a:p>
        </p:txBody>
      </p:sp>
      <p:pic>
        <p:nvPicPr>
          <p:cNvPr id="31748" name="Immagine 2">
            <a:extLst>
              <a:ext uri="{FF2B5EF4-FFF2-40B4-BE49-F238E27FC236}">
                <a16:creationId xmlns:a16="http://schemas.microsoft.com/office/drawing/2014/main" id="{2F9CF76C-F7C7-0F49-A10D-CA9744A718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513" y="5565775"/>
            <a:ext cx="4329112"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arrotondato 6">
            <a:extLst>
              <a:ext uri="{FF2B5EF4-FFF2-40B4-BE49-F238E27FC236}">
                <a16:creationId xmlns:a16="http://schemas.microsoft.com/office/drawing/2014/main" id="{126FC2DE-E55D-E848-83E2-5FCB147506F9}"/>
              </a:ext>
            </a:extLst>
          </p:cNvPr>
          <p:cNvSpPr>
            <a:spLocks noChangeArrowheads="1"/>
          </p:cNvSpPr>
          <p:nvPr/>
        </p:nvSpPr>
        <p:spPr bwMode="auto">
          <a:xfrm>
            <a:off x="3538538" y="5200650"/>
            <a:ext cx="5113337" cy="99536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responsabilizzazione</a:t>
            </a:r>
          </a:p>
        </p:txBody>
      </p:sp>
    </p:spTree>
    <p:extLst>
      <p:ext uri="{BB962C8B-B14F-4D97-AF65-F5344CB8AC3E}">
        <p14:creationId xmlns:p14="http://schemas.microsoft.com/office/powerpoint/2010/main" val="23984523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olo 1">
            <a:extLst>
              <a:ext uri="{FF2B5EF4-FFF2-40B4-BE49-F238E27FC236}">
                <a16:creationId xmlns:a16="http://schemas.microsoft.com/office/drawing/2014/main" id="{9F40E5C4-3E31-C04E-8AE7-33DC6C4A1C59}"/>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Il valore è il processo</a:t>
            </a:r>
          </a:p>
        </p:txBody>
      </p:sp>
      <p:sp>
        <p:nvSpPr>
          <p:cNvPr id="48130" name="Segnaposto contenuto 2">
            <a:extLst>
              <a:ext uri="{FF2B5EF4-FFF2-40B4-BE49-F238E27FC236}">
                <a16:creationId xmlns:a16="http://schemas.microsoft.com/office/drawing/2014/main" id="{F4D5DA28-CB7E-6C47-AA31-93646E2AC204}"/>
              </a:ext>
            </a:extLst>
          </p:cNvPr>
          <p:cNvSpPr>
            <a:spLocks noGrp="1" noChangeArrowheads="1"/>
          </p:cNvSpPr>
          <p:nvPr>
            <p:ph idx="1"/>
          </p:nvPr>
        </p:nvSpPr>
        <p:spPr>
          <a:xfrm>
            <a:off x="84138" y="1143000"/>
            <a:ext cx="11953875" cy="3560763"/>
          </a:xfrm>
        </p:spPr>
        <p:txBody>
          <a:bodyPr/>
          <a:lstStyle/>
          <a:p>
            <a:pPr>
              <a:defRPr/>
            </a:pPr>
            <a:r>
              <a:rPr lang="it-IT" dirty="0"/>
              <a:t>Progressivo coinvolgimento di tutti gli stakeholder, specie privati</a:t>
            </a:r>
          </a:p>
          <a:p>
            <a:pPr>
              <a:defRPr/>
            </a:pPr>
            <a:r>
              <a:rPr lang="it-IT" dirty="0"/>
              <a:t>Focus sulle procedure di coinvolgimento pubblico </a:t>
            </a:r>
          </a:p>
          <a:p>
            <a:pPr lvl="2">
              <a:defRPr/>
            </a:pPr>
            <a:r>
              <a:rPr lang="it-IT" dirty="0"/>
              <a:t>devono essere aperte, democratiche, inclusive</a:t>
            </a:r>
          </a:p>
          <a:p>
            <a:pPr lvl="2">
              <a:defRPr/>
            </a:pPr>
            <a:r>
              <a:rPr lang="it-IT" dirty="0"/>
              <a:t>servono a colmare un deficit di legittimità delle istituzioni europee</a:t>
            </a:r>
          </a:p>
          <a:p>
            <a:pPr lvl="2">
              <a:defRPr/>
            </a:pPr>
            <a:r>
              <a:rPr lang="it-IT" altLang="it-IT" dirty="0"/>
              <a:t>servono ad identificare i valori condivisi che devono essere posti al centro dell’innovazione</a:t>
            </a:r>
          </a:p>
          <a:p>
            <a:pPr lvl="2">
              <a:defRPr/>
            </a:pPr>
            <a:r>
              <a:rPr lang="it-IT" altLang="it-IT" dirty="0"/>
              <a:t>i valori possono variare da contesto a contesto </a:t>
            </a:r>
          </a:p>
          <a:p>
            <a:pPr lvl="3">
              <a:defRPr/>
            </a:pPr>
            <a:r>
              <a:rPr lang="it-IT" altLang="it-IT" dirty="0"/>
              <a:t>culturale: i valori di Brasile, Russia, India, Cina sono diversi </a:t>
            </a:r>
          </a:p>
          <a:p>
            <a:pPr lvl="3">
              <a:defRPr/>
            </a:pPr>
            <a:r>
              <a:rPr lang="it-IT" altLang="it-IT" dirty="0"/>
              <a:t>tecnologico : i valori in gioco variano dalle nanotecnologie alla biologia sintetica, alla geoingegneria</a:t>
            </a:r>
          </a:p>
          <a:p>
            <a:pPr lvl="2">
              <a:defRPr/>
            </a:pPr>
            <a:r>
              <a:rPr lang="it-IT" altLang="it-IT" dirty="0"/>
              <a:t>l’unico valore da preservare è la procedura (</a:t>
            </a:r>
            <a:r>
              <a:rPr lang="it-IT" altLang="it-IT" dirty="0" err="1"/>
              <a:t>W</a:t>
            </a:r>
            <a:r>
              <a:rPr lang="it-IT" altLang="it-IT" dirty="0"/>
              <a:t>.- </a:t>
            </a:r>
            <a:r>
              <a:rPr lang="it-IT" altLang="it-IT" dirty="0" err="1"/>
              <a:t>Heydebrande</a:t>
            </a:r>
            <a:r>
              <a:rPr lang="it-IT" altLang="it-IT" dirty="0"/>
              <a:t> 2003)</a:t>
            </a:r>
          </a:p>
          <a:p>
            <a:pPr marL="914400" lvl="2" indent="0">
              <a:buFontTx/>
              <a:buNone/>
              <a:defRPr/>
            </a:pPr>
            <a:endParaRPr lang="it-IT" altLang="it-IT" dirty="0"/>
          </a:p>
        </p:txBody>
      </p:sp>
      <p:pic>
        <p:nvPicPr>
          <p:cNvPr id="32772" name="Immagine 2">
            <a:extLst>
              <a:ext uri="{FF2B5EF4-FFF2-40B4-BE49-F238E27FC236}">
                <a16:creationId xmlns:a16="http://schemas.microsoft.com/office/drawing/2014/main" id="{6BA1AE2C-2ACA-7E47-AB0B-D156148BAB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6588" y="1628775"/>
            <a:ext cx="389890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ttangolo arrotondato 9">
            <a:extLst>
              <a:ext uri="{FF2B5EF4-FFF2-40B4-BE49-F238E27FC236}">
                <a16:creationId xmlns:a16="http://schemas.microsoft.com/office/drawing/2014/main" id="{D2940D15-69E8-914B-A9B3-E9EDD1AE86C7}"/>
              </a:ext>
            </a:extLst>
          </p:cNvPr>
          <p:cNvSpPr>
            <a:spLocks noChangeArrowheads="1"/>
          </p:cNvSpPr>
          <p:nvPr/>
        </p:nvSpPr>
        <p:spPr bwMode="auto">
          <a:xfrm>
            <a:off x="5818188" y="2138363"/>
            <a:ext cx="4030662" cy="70008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«public engagement»</a:t>
            </a:r>
          </a:p>
        </p:txBody>
      </p:sp>
      <p:sp>
        <p:nvSpPr>
          <p:cNvPr id="11" name="Rettangolo arrotondato 10">
            <a:extLst>
              <a:ext uri="{FF2B5EF4-FFF2-40B4-BE49-F238E27FC236}">
                <a16:creationId xmlns:a16="http://schemas.microsoft.com/office/drawing/2014/main" id="{1A000A37-DA1A-6045-A946-5884DD57CA1F}"/>
              </a:ext>
            </a:extLst>
          </p:cNvPr>
          <p:cNvSpPr>
            <a:spLocks noChangeArrowheads="1"/>
          </p:cNvSpPr>
          <p:nvPr/>
        </p:nvSpPr>
        <p:spPr bwMode="auto">
          <a:xfrm>
            <a:off x="4872038" y="3967163"/>
            <a:ext cx="3529012" cy="67151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non della ricerca</a:t>
            </a:r>
          </a:p>
        </p:txBody>
      </p:sp>
      <p:sp>
        <p:nvSpPr>
          <p:cNvPr id="12" name="Rettangolo arrotondato 11">
            <a:extLst>
              <a:ext uri="{FF2B5EF4-FFF2-40B4-BE49-F238E27FC236}">
                <a16:creationId xmlns:a16="http://schemas.microsoft.com/office/drawing/2014/main" id="{1DEC33CA-4557-394F-9215-313D7ACA3B8F}"/>
              </a:ext>
            </a:extLst>
          </p:cNvPr>
          <p:cNvSpPr>
            <a:spLocks noChangeArrowheads="1"/>
          </p:cNvSpPr>
          <p:nvPr/>
        </p:nvSpPr>
        <p:spPr bwMode="auto">
          <a:xfrm>
            <a:off x="6934200" y="4722813"/>
            <a:ext cx="5256213" cy="6731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approccio context sensitive</a:t>
            </a:r>
          </a:p>
        </p:txBody>
      </p:sp>
      <p:sp>
        <p:nvSpPr>
          <p:cNvPr id="13" name="Rettangolo arrotondato 12">
            <a:extLst>
              <a:ext uri="{FF2B5EF4-FFF2-40B4-BE49-F238E27FC236}">
                <a16:creationId xmlns:a16="http://schemas.microsoft.com/office/drawing/2014/main" id="{787AB877-6E3B-8845-B7AC-855DE55A0818}"/>
              </a:ext>
            </a:extLst>
          </p:cNvPr>
          <p:cNvSpPr>
            <a:spLocks noChangeArrowheads="1"/>
          </p:cNvSpPr>
          <p:nvPr/>
        </p:nvSpPr>
        <p:spPr bwMode="auto">
          <a:xfrm>
            <a:off x="3359150" y="5767388"/>
            <a:ext cx="7416800" cy="95091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Principio di autonomia a garanzia dei processi democratici</a:t>
            </a:r>
          </a:p>
        </p:txBody>
      </p:sp>
    </p:spTree>
    <p:extLst>
      <p:ext uri="{BB962C8B-B14F-4D97-AF65-F5344CB8AC3E}">
        <p14:creationId xmlns:p14="http://schemas.microsoft.com/office/powerpoint/2010/main" val="1946989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dissolve">
                                      <p:cBhvr>
                                        <p:cTn id="17" dur="5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P spid="11" grpId="0" animBg="1" autoUpdateAnimBg="0"/>
      <p:bldP spid="12" grpId="0" animBg="1" autoUpdateAnimBg="0"/>
      <p:bldP spid="13"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olo 1">
            <a:extLst>
              <a:ext uri="{FF2B5EF4-FFF2-40B4-BE49-F238E27FC236}">
                <a16:creationId xmlns:a16="http://schemas.microsoft.com/office/drawing/2014/main" id="{5F7B5CF4-2102-3A48-99E4-40B55B1A48D2}"/>
              </a:ext>
            </a:extLst>
          </p:cNvPr>
          <p:cNvSpPr>
            <a:spLocks noGrp="1" noChangeArrowheads="1"/>
          </p:cNvSpPr>
          <p:nvPr>
            <p:ph type="title"/>
          </p:nvPr>
        </p:nvSpPr>
        <p:spPr>
          <a:xfrm>
            <a:off x="2351088" y="0"/>
            <a:ext cx="6192837" cy="1143000"/>
          </a:xfrm>
        </p:spPr>
        <p:txBody>
          <a:bodyPr/>
          <a:lstStyle/>
          <a:p>
            <a:r>
              <a:rPr lang="it-IT" altLang="it-IT" b="1">
                <a:solidFill>
                  <a:schemeClr val="bg1"/>
                </a:solidFill>
              </a:rPr>
              <a:t>La concezione normativa della RRI</a:t>
            </a:r>
          </a:p>
        </p:txBody>
      </p:sp>
      <p:sp>
        <p:nvSpPr>
          <p:cNvPr id="56322" name="Segnaposto contenuto 2">
            <a:extLst>
              <a:ext uri="{FF2B5EF4-FFF2-40B4-BE49-F238E27FC236}">
                <a16:creationId xmlns:a16="http://schemas.microsoft.com/office/drawing/2014/main" id="{65BA34F7-1E11-CD4D-9844-DDC45E64732B}"/>
              </a:ext>
            </a:extLst>
          </p:cNvPr>
          <p:cNvSpPr>
            <a:spLocks noGrp="1" noChangeArrowheads="1"/>
          </p:cNvSpPr>
          <p:nvPr>
            <p:ph idx="1"/>
          </p:nvPr>
        </p:nvSpPr>
        <p:spPr>
          <a:xfrm>
            <a:off x="119063" y="1412875"/>
            <a:ext cx="11953875" cy="3560763"/>
          </a:xfrm>
        </p:spPr>
        <p:txBody>
          <a:bodyPr/>
          <a:lstStyle/>
          <a:p>
            <a:pPr>
              <a:defRPr/>
            </a:pPr>
            <a:r>
              <a:rPr lang="it-IT" altLang="it-IT" dirty="0"/>
              <a:t>Ritiene che ricerca e innovazione debbano si aprirsi alla partecipazione degli stakeholder ma debbano anche essere ancorate ai «</a:t>
            </a:r>
            <a:r>
              <a:rPr lang="it-IT" altLang="it-IT" b="1" dirty="0"/>
              <a:t>normative anchor </a:t>
            </a:r>
            <a:r>
              <a:rPr lang="it-IT" altLang="it-IT" b="1" dirty="0" err="1"/>
              <a:t>points</a:t>
            </a:r>
            <a:r>
              <a:rPr lang="it-IT" altLang="it-IT" dirty="0"/>
              <a:t>» (valori che si trovano al cuore delle nostre costituzioni e dei trattati) </a:t>
            </a:r>
          </a:p>
          <a:p>
            <a:pPr>
              <a:defRPr/>
            </a:pPr>
            <a:endParaRPr lang="it-IT" altLang="it-IT" dirty="0"/>
          </a:p>
          <a:p>
            <a:pPr>
              <a:defRPr/>
            </a:pPr>
            <a:endParaRPr lang="it-IT" altLang="it-IT" dirty="0"/>
          </a:p>
          <a:p>
            <a:pPr>
              <a:defRPr/>
            </a:pPr>
            <a:endParaRPr lang="it-IT" altLang="it-IT" dirty="0"/>
          </a:p>
          <a:p>
            <a:pPr>
              <a:defRPr/>
            </a:pPr>
            <a:endParaRPr lang="it-IT" altLang="it-IT" dirty="0"/>
          </a:p>
          <a:p>
            <a:pPr marL="0" indent="0">
              <a:buFontTx/>
              <a:buNone/>
              <a:defRPr/>
            </a:pPr>
            <a:r>
              <a:rPr lang="it-IT" altLang="it-IT" dirty="0"/>
              <a:t>                              René von </a:t>
            </a:r>
            <a:r>
              <a:rPr lang="it-IT" altLang="it-IT" dirty="0" err="1"/>
              <a:t>Schomberg</a:t>
            </a:r>
            <a:endParaRPr lang="it-IT" altLang="it-IT" dirty="0"/>
          </a:p>
        </p:txBody>
      </p:sp>
      <p:pic>
        <p:nvPicPr>
          <p:cNvPr id="39940" name="Immagine 1">
            <a:extLst>
              <a:ext uri="{FF2B5EF4-FFF2-40B4-BE49-F238E27FC236}">
                <a16:creationId xmlns:a16="http://schemas.microsoft.com/office/drawing/2014/main" id="{F7428243-5120-2C48-9E89-63FD38A93D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1475" y="3500438"/>
            <a:ext cx="2836863" cy="234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tangolo arrotondato 5">
            <a:extLst>
              <a:ext uri="{FF2B5EF4-FFF2-40B4-BE49-F238E27FC236}">
                <a16:creationId xmlns:a16="http://schemas.microsoft.com/office/drawing/2014/main" id="{811F2C9D-8D54-584B-A270-41DCD5DEFCA9}"/>
              </a:ext>
            </a:extLst>
          </p:cNvPr>
          <p:cNvSpPr>
            <a:spLocks noChangeArrowheads="1"/>
          </p:cNvSpPr>
          <p:nvPr/>
        </p:nvSpPr>
        <p:spPr bwMode="auto">
          <a:xfrm>
            <a:off x="3835400" y="3652838"/>
            <a:ext cx="3529013" cy="93662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accettabilità etica</a:t>
            </a:r>
          </a:p>
        </p:txBody>
      </p:sp>
    </p:spTree>
    <p:extLst>
      <p:ext uri="{BB962C8B-B14F-4D97-AF65-F5344CB8AC3E}">
        <p14:creationId xmlns:p14="http://schemas.microsoft.com/office/powerpoint/2010/main" val="3091259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olo 1">
            <a:extLst>
              <a:ext uri="{FF2B5EF4-FFF2-40B4-BE49-F238E27FC236}">
                <a16:creationId xmlns:a16="http://schemas.microsoft.com/office/drawing/2014/main" id="{9F6B8A1D-890E-FA48-BF8F-998EB0325D41}"/>
              </a:ext>
            </a:extLst>
          </p:cNvPr>
          <p:cNvSpPr>
            <a:spLocks noGrp="1" noChangeArrowheads="1"/>
          </p:cNvSpPr>
          <p:nvPr>
            <p:ph type="title"/>
          </p:nvPr>
        </p:nvSpPr>
        <p:spPr>
          <a:xfrm>
            <a:off x="2351088" y="0"/>
            <a:ext cx="6192837" cy="1143000"/>
          </a:xfrm>
        </p:spPr>
        <p:txBody>
          <a:bodyPr/>
          <a:lstStyle/>
          <a:p>
            <a:endParaRPr lang="it-IT" altLang="it-IT" b="1">
              <a:solidFill>
                <a:schemeClr val="bg1"/>
              </a:solidFill>
            </a:endParaRPr>
          </a:p>
        </p:txBody>
      </p:sp>
      <p:sp>
        <p:nvSpPr>
          <p:cNvPr id="41987" name="Segnaposto contenuto 2">
            <a:extLst>
              <a:ext uri="{FF2B5EF4-FFF2-40B4-BE49-F238E27FC236}">
                <a16:creationId xmlns:a16="http://schemas.microsoft.com/office/drawing/2014/main" id="{AC71BAF9-D0BB-9C40-9C05-84AA78D026BB}"/>
              </a:ext>
            </a:extLst>
          </p:cNvPr>
          <p:cNvSpPr>
            <a:spLocks noGrp="1" noChangeArrowheads="1"/>
          </p:cNvSpPr>
          <p:nvPr>
            <p:ph idx="1"/>
          </p:nvPr>
        </p:nvSpPr>
        <p:spPr>
          <a:xfrm>
            <a:off x="119063" y="1412875"/>
            <a:ext cx="11953875" cy="3560763"/>
          </a:xfrm>
        </p:spPr>
        <p:txBody>
          <a:bodyPr/>
          <a:lstStyle/>
          <a:p>
            <a:r>
              <a:rPr lang="it-IT" altLang="it-IT"/>
              <a:t>Visto la fine dell’unanimismo nell’ambito scientifico, per superare il conflitto etico, scientifico, politico bisogna fare riferimento ai valori fondanti una società : i diritti costituzionali in Costituzione, i diritti fondamentali dell’Unione europea nei trattati</a:t>
            </a:r>
          </a:p>
        </p:txBody>
      </p:sp>
      <p:sp>
        <p:nvSpPr>
          <p:cNvPr id="4" name="Rettangolo arrotondato 3">
            <a:extLst>
              <a:ext uri="{FF2B5EF4-FFF2-40B4-BE49-F238E27FC236}">
                <a16:creationId xmlns:a16="http://schemas.microsoft.com/office/drawing/2014/main" id="{90D8AABC-60FC-8C4F-A86D-61017650A32A}"/>
              </a:ext>
            </a:extLst>
          </p:cNvPr>
          <p:cNvSpPr>
            <a:spLocks noChangeArrowheads="1"/>
          </p:cNvSpPr>
          <p:nvPr/>
        </p:nvSpPr>
        <p:spPr bwMode="auto">
          <a:xfrm>
            <a:off x="2927350" y="571500"/>
            <a:ext cx="5329238" cy="9906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diverse opinioni scientifiche tutte egualmente sostenibili</a:t>
            </a:r>
          </a:p>
        </p:txBody>
      </p:sp>
      <p:pic>
        <p:nvPicPr>
          <p:cNvPr id="41989" name="Immagine 2">
            <a:extLst>
              <a:ext uri="{FF2B5EF4-FFF2-40B4-BE49-F238E27FC236}">
                <a16:creationId xmlns:a16="http://schemas.microsoft.com/office/drawing/2014/main" id="{DB06C975-B20C-4246-9762-E99613A4A4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575" y="3429000"/>
            <a:ext cx="23812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arrotondato 7">
            <a:extLst>
              <a:ext uri="{FF2B5EF4-FFF2-40B4-BE49-F238E27FC236}">
                <a16:creationId xmlns:a16="http://schemas.microsoft.com/office/drawing/2014/main" id="{CA32C585-9CA8-9848-8942-B249748539DB}"/>
              </a:ext>
            </a:extLst>
          </p:cNvPr>
          <p:cNvSpPr>
            <a:spLocks noChangeArrowheads="1"/>
          </p:cNvSpPr>
          <p:nvPr/>
        </p:nvSpPr>
        <p:spPr bwMode="auto">
          <a:xfrm>
            <a:off x="4422775" y="3581400"/>
            <a:ext cx="3960813" cy="99060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«punti di ancoraggio normativi»</a:t>
            </a:r>
          </a:p>
        </p:txBody>
      </p:sp>
    </p:spTree>
    <p:extLst>
      <p:ext uri="{BB962C8B-B14F-4D97-AF65-F5344CB8AC3E}">
        <p14:creationId xmlns:p14="http://schemas.microsoft.com/office/powerpoint/2010/main" val="11729976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8" grpId="0" animBg="1"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olo 1">
            <a:extLst>
              <a:ext uri="{FF2B5EF4-FFF2-40B4-BE49-F238E27FC236}">
                <a16:creationId xmlns:a16="http://schemas.microsoft.com/office/drawing/2014/main" id="{CA596E6A-90EA-A84F-A4E6-47E84CEB0231}"/>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I «normative ancor points»</a:t>
            </a:r>
          </a:p>
        </p:txBody>
      </p:sp>
      <p:sp>
        <p:nvSpPr>
          <p:cNvPr id="43011" name="Segnaposto contenuto 2">
            <a:extLst>
              <a:ext uri="{FF2B5EF4-FFF2-40B4-BE49-F238E27FC236}">
                <a16:creationId xmlns:a16="http://schemas.microsoft.com/office/drawing/2014/main" id="{B3BA8265-9984-3E41-BD25-40A90CE8A638}"/>
              </a:ext>
            </a:extLst>
          </p:cNvPr>
          <p:cNvSpPr>
            <a:spLocks noGrp="1" noChangeArrowheads="1"/>
          </p:cNvSpPr>
          <p:nvPr>
            <p:ph idx="1"/>
          </p:nvPr>
        </p:nvSpPr>
        <p:spPr>
          <a:xfrm>
            <a:off x="119063" y="1412875"/>
            <a:ext cx="11953875" cy="3560763"/>
          </a:xfrm>
        </p:spPr>
        <p:txBody>
          <a:bodyPr/>
          <a:lstStyle/>
          <a:p>
            <a:r>
              <a:rPr lang="it-IT" altLang="it-IT"/>
              <a:t>A livello comunitario i valori condivisi si trovano espressi nel Trattato sull’Unione europea (art. 3)</a:t>
            </a:r>
          </a:p>
          <a:p>
            <a:pPr lvl="2"/>
            <a:r>
              <a:rPr lang="it-IT" altLang="it-IT"/>
              <a:t>Art. 2: L'Unione si fonda sui valori del rispetto della dignità umana, della libertà, della democrazia, dell'uguaglianza, dello Stato di diritto e del rispetto dei diritti umani, compresi i diritti delle persone appartenenti a minoranze</a:t>
            </a:r>
          </a:p>
          <a:p>
            <a:pPr lvl="2"/>
            <a:r>
              <a:rPr lang="it-IT" altLang="it-IT"/>
              <a:t>Art. 3 : L'Unione instaura un mercato interno. Si adopera per lo sviluppo sostenibile dell'Europa, basato su una crescita economica equilibrata e sulla stabilità dei prezzi, su un'economia sociale di mercato fortemente competitiva, che mira alla piena occupazione e al progresso sociale, e su un elevato livello di tutela e di miglioramento della qualità dell'ambiente. Essa promuove il progresso scientifico e tecnologico.</a:t>
            </a:r>
          </a:p>
        </p:txBody>
      </p:sp>
      <p:sp>
        <p:nvSpPr>
          <p:cNvPr id="4" name="Rettangolo arrotondato 3">
            <a:extLst>
              <a:ext uri="{FF2B5EF4-FFF2-40B4-BE49-F238E27FC236}">
                <a16:creationId xmlns:a16="http://schemas.microsoft.com/office/drawing/2014/main" id="{069F1602-E5CF-EC4E-89F3-EB7C9EAAD9B6}"/>
              </a:ext>
            </a:extLst>
          </p:cNvPr>
          <p:cNvSpPr>
            <a:spLocks noChangeArrowheads="1"/>
          </p:cNvSpPr>
          <p:nvPr/>
        </p:nvSpPr>
        <p:spPr bwMode="auto">
          <a:xfrm>
            <a:off x="5951538" y="1143000"/>
            <a:ext cx="5184775" cy="1565275"/>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funzionano da </a:t>
            </a:r>
            <a:r>
              <a:rPr lang="it-IT" altLang="it-IT" sz="2800" i="1">
                <a:solidFill>
                  <a:schemeClr val="bg1"/>
                </a:solidFill>
              </a:rPr>
              <a:t>filtri</a:t>
            </a:r>
            <a:r>
              <a:rPr lang="it-IT" altLang="it-IT" sz="2800">
                <a:solidFill>
                  <a:schemeClr val="bg1"/>
                </a:solidFill>
              </a:rPr>
              <a:t> sui progetti di ricerca e sulle linee di innovazione</a:t>
            </a:r>
          </a:p>
        </p:txBody>
      </p:sp>
      <p:sp>
        <p:nvSpPr>
          <p:cNvPr id="5" name="Rettangolo arrotondato 4">
            <a:extLst>
              <a:ext uri="{FF2B5EF4-FFF2-40B4-BE49-F238E27FC236}">
                <a16:creationId xmlns:a16="http://schemas.microsoft.com/office/drawing/2014/main" id="{B60B0FEE-8DAA-6F48-9A1F-53BA15E9CEC2}"/>
              </a:ext>
            </a:extLst>
          </p:cNvPr>
          <p:cNvSpPr>
            <a:spLocks noChangeArrowheads="1"/>
          </p:cNvSpPr>
          <p:nvPr/>
        </p:nvSpPr>
        <p:spPr bwMode="auto">
          <a:xfrm>
            <a:off x="2928938" y="2827338"/>
            <a:ext cx="3529012" cy="1000125"/>
          </a:xfrm>
          <a:prstGeom prst="roundRect">
            <a:avLst>
              <a:gd name="adj" fmla="val 16667"/>
            </a:avLst>
          </a:prstGeom>
          <a:solidFill>
            <a:srgbClr val="7030A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sviluppo sostenibile</a:t>
            </a:r>
          </a:p>
        </p:txBody>
      </p:sp>
      <p:sp>
        <p:nvSpPr>
          <p:cNvPr id="6" name="Rettangolo arrotondato 5">
            <a:extLst>
              <a:ext uri="{FF2B5EF4-FFF2-40B4-BE49-F238E27FC236}">
                <a16:creationId xmlns:a16="http://schemas.microsoft.com/office/drawing/2014/main" id="{DDDB68B8-AD95-3D46-AC39-E971E48C2537}"/>
              </a:ext>
            </a:extLst>
          </p:cNvPr>
          <p:cNvSpPr>
            <a:spLocks noChangeArrowheads="1"/>
          </p:cNvSpPr>
          <p:nvPr/>
        </p:nvSpPr>
        <p:spPr bwMode="auto">
          <a:xfrm>
            <a:off x="6959600" y="3502025"/>
            <a:ext cx="3529013" cy="639763"/>
          </a:xfrm>
          <a:prstGeom prst="roundRect">
            <a:avLst>
              <a:gd name="adj" fmla="val 16667"/>
            </a:avLst>
          </a:prstGeom>
          <a:solidFill>
            <a:srgbClr val="FFC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competitività</a:t>
            </a:r>
          </a:p>
        </p:txBody>
      </p:sp>
      <p:sp>
        <p:nvSpPr>
          <p:cNvPr id="7" name="Rettangolo arrotondato 6">
            <a:extLst>
              <a:ext uri="{FF2B5EF4-FFF2-40B4-BE49-F238E27FC236}">
                <a16:creationId xmlns:a16="http://schemas.microsoft.com/office/drawing/2014/main" id="{78CB2586-5B83-FB42-BB7A-B2C05A51D8BC}"/>
              </a:ext>
            </a:extLst>
          </p:cNvPr>
          <p:cNvSpPr>
            <a:spLocks noChangeArrowheads="1"/>
          </p:cNvSpPr>
          <p:nvPr/>
        </p:nvSpPr>
        <p:spPr bwMode="auto">
          <a:xfrm>
            <a:off x="323850" y="4141788"/>
            <a:ext cx="5175250" cy="1000125"/>
          </a:xfrm>
          <a:prstGeom prst="roundRect">
            <a:avLst>
              <a:gd name="adj" fmla="val 16667"/>
            </a:avLst>
          </a:prstGeom>
          <a:solidFill>
            <a:srgbClr val="0070C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progresso scientifico e tecnologico</a:t>
            </a:r>
          </a:p>
        </p:txBody>
      </p:sp>
      <p:pic>
        <p:nvPicPr>
          <p:cNvPr id="43016" name="Immagine 2">
            <a:extLst>
              <a:ext uri="{FF2B5EF4-FFF2-40B4-BE49-F238E27FC236}">
                <a16:creationId xmlns:a16="http://schemas.microsoft.com/office/drawing/2014/main" id="{1CC116D6-83C6-DF48-B4F1-C65FD18DC0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1175" y="5802313"/>
            <a:ext cx="2454275" cy="105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ttangolo arrotondato 11">
            <a:extLst>
              <a:ext uri="{FF2B5EF4-FFF2-40B4-BE49-F238E27FC236}">
                <a16:creationId xmlns:a16="http://schemas.microsoft.com/office/drawing/2014/main" id="{97C6ABE6-F5A0-0A44-ACEB-D00AEC35B443}"/>
              </a:ext>
            </a:extLst>
          </p:cNvPr>
          <p:cNvSpPr>
            <a:spLocks noChangeArrowheads="1"/>
          </p:cNvSpPr>
          <p:nvPr/>
        </p:nvSpPr>
        <p:spPr bwMode="auto">
          <a:xfrm>
            <a:off x="2503488" y="5802313"/>
            <a:ext cx="3962400" cy="989012"/>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dignità umana e diritti fondamentali</a:t>
            </a:r>
          </a:p>
        </p:txBody>
      </p:sp>
      <p:sp>
        <p:nvSpPr>
          <p:cNvPr id="13" name="Rettangolo arrotondato 12">
            <a:extLst>
              <a:ext uri="{FF2B5EF4-FFF2-40B4-BE49-F238E27FC236}">
                <a16:creationId xmlns:a16="http://schemas.microsoft.com/office/drawing/2014/main" id="{2E8BDC33-4818-4F40-92E8-75EA23BA28AB}"/>
              </a:ext>
            </a:extLst>
          </p:cNvPr>
          <p:cNvSpPr>
            <a:spLocks noChangeArrowheads="1"/>
          </p:cNvSpPr>
          <p:nvPr/>
        </p:nvSpPr>
        <p:spPr bwMode="auto">
          <a:xfrm>
            <a:off x="7688263" y="5557838"/>
            <a:ext cx="4046537" cy="661987"/>
          </a:xfrm>
          <a:prstGeom prst="roundRect">
            <a:avLst>
              <a:gd name="adj" fmla="val 16667"/>
            </a:avLst>
          </a:prstGeom>
          <a:solidFill>
            <a:srgbClr val="00B05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tutela dell’ambiente</a:t>
            </a:r>
          </a:p>
        </p:txBody>
      </p:sp>
    </p:spTree>
    <p:extLst>
      <p:ext uri="{BB962C8B-B14F-4D97-AF65-F5344CB8AC3E}">
        <p14:creationId xmlns:p14="http://schemas.microsoft.com/office/powerpoint/2010/main" val="10601417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dissolve">
                                      <p:cBhvr>
                                        <p:cTn id="27" dur="500"/>
                                        <p:tgtEl>
                                          <p:spTgt spid="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dissolv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6" grpId="0" animBg="1" autoUpdateAnimBg="0"/>
      <p:bldP spid="7" grpId="0" animBg="1" autoUpdateAnimBg="0"/>
      <p:bldP spid="12" grpId="0" animBg="1" autoUpdateAnimBg="0"/>
      <p:bldP spid="13"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olo 1">
            <a:extLst>
              <a:ext uri="{FF2B5EF4-FFF2-40B4-BE49-F238E27FC236}">
                <a16:creationId xmlns:a16="http://schemas.microsoft.com/office/drawing/2014/main" id="{F573E5DE-18A3-274C-B24B-2D51A078C644}"/>
              </a:ext>
            </a:extLst>
          </p:cNvPr>
          <p:cNvSpPr>
            <a:spLocks noGrp="1" noChangeArrowheads="1"/>
          </p:cNvSpPr>
          <p:nvPr>
            <p:ph type="title"/>
          </p:nvPr>
        </p:nvSpPr>
        <p:spPr>
          <a:xfrm>
            <a:off x="2351088" y="0"/>
            <a:ext cx="6192837" cy="1143000"/>
          </a:xfrm>
        </p:spPr>
        <p:txBody>
          <a:bodyPr/>
          <a:lstStyle/>
          <a:p>
            <a:endParaRPr lang="it-IT" altLang="it-IT" b="1">
              <a:solidFill>
                <a:schemeClr val="bg1"/>
              </a:solidFill>
            </a:endParaRPr>
          </a:p>
        </p:txBody>
      </p:sp>
      <p:sp>
        <p:nvSpPr>
          <p:cNvPr id="46083" name="Segnaposto contenuto 2">
            <a:extLst>
              <a:ext uri="{FF2B5EF4-FFF2-40B4-BE49-F238E27FC236}">
                <a16:creationId xmlns:a16="http://schemas.microsoft.com/office/drawing/2014/main" id="{C5A35A4E-62B5-A344-A04F-67F0B63E3CD5}"/>
              </a:ext>
            </a:extLst>
          </p:cNvPr>
          <p:cNvSpPr>
            <a:spLocks noGrp="1" noChangeArrowheads="1"/>
          </p:cNvSpPr>
          <p:nvPr>
            <p:ph idx="1"/>
          </p:nvPr>
        </p:nvSpPr>
        <p:spPr>
          <a:xfrm>
            <a:off x="119063" y="1412875"/>
            <a:ext cx="11953875" cy="3560763"/>
          </a:xfrm>
        </p:spPr>
        <p:txBody>
          <a:bodyPr/>
          <a:lstStyle/>
          <a:p>
            <a:r>
              <a:rPr lang="it-IT" altLang="it-IT"/>
              <a:t>Non tutti concordano gli stessi valori</a:t>
            </a:r>
          </a:p>
          <a:p>
            <a:r>
              <a:rPr lang="it-IT" altLang="it-IT"/>
              <a:t>I valori sono spesso conflittuali</a:t>
            </a:r>
          </a:p>
          <a:p>
            <a:r>
              <a:rPr lang="it-IT" altLang="it-IT"/>
              <a:t>I valori hanno ambiguità </a:t>
            </a:r>
          </a:p>
          <a:p>
            <a:r>
              <a:rPr lang="it-IT" altLang="it-IT"/>
              <a:t>I fini dell’Unione europea sono bilanciabili tra loro quindi i diritti fondamentali possono essere </a:t>
            </a:r>
            <a:r>
              <a:rPr lang="it-IT" altLang="it-IT" b="1"/>
              <a:t>sacrificati in tutto o in parte </a:t>
            </a:r>
            <a:r>
              <a:rPr lang="it-IT" altLang="it-IT"/>
              <a:t>per determinati obiettivi comunitari </a:t>
            </a:r>
          </a:p>
        </p:txBody>
      </p:sp>
      <p:sp>
        <p:nvSpPr>
          <p:cNvPr id="4" name="Rettangolo arrotondato 3">
            <a:extLst>
              <a:ext uri="{FF2B5EF4-FFF2-40B4-BE49-F238E27FC236}">
                <a16:creationId xmlns:a16="http://schemas.microsoft.com/office/drawing/2014/main" id="{EBE7DF84-4DEF-2243-8FEB-0A92B04416F0}"/>
              </a:ext>
            </a:extLst>
          </p:cNvPr>
          <p:cNvSpPr>
            <a:spLocks noChangeArrowheads="1"/>
          </p:cNvSpPr>
          <p:nvPr/>
        </p:nvSpPr>
        <p:spPr bwMode="auto">
          <a:xfrm>
            <a:off x="6240463" y="3543300"/>
            <a:ext cx="4606925" cy="779463"/>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violazione dei diritti</a:t>
            </a:r>
          </a:p>
        </p:txBody>
      </p:sp>
      <p:pic>
        <p:nvPicPr>
          <p:cNvPr id="46085" name="Immagine 2">
            <a:extLst>
              <a:ext uri="{FF2B5EF4-FFF2-40B4-BE49-F238E27FC236}">
                <a16:creationId xmlns:a16="http://schemas.microsoft.com/office/drawing/2014/main" id="{49B4A5A1-C984-5D47-8F4F-44EE4CBA86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8338" y="4706938"/>
            <a:ext cx="3235325" cy="215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arrotondato 7">
            <a:extLst>
              <a:ext uri="{FF2B5EF4-FFF2-40B4-BE49-F238E27FC236}">
                <a16:creationId xmlns:a16="http://schemas.microsoft.com/office/drawing/2014/main" id="{4E7425B8-B95B-2748-8D41-AD15648AEB74}"/>
              </a:ext>
            </a:extLst>
          </p:cNvPr>
          <p:cNvSpPr>
            <a:spLocks noChangeArrowheads="1"/>
          </p:cNvSpPr>
          <p:nvPr/>
        </p:nvSpPr>
        <p:spPr bwMode="auto">
          <a:xfrm>
            <a:off x="2235200" y="4706938"/>
            <a:ext cx="5256213" cy="151288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Il bilanciamento dei diritti fondamentali non esclude il fallimento dell’innovazione</a:t>
            </a:r>
          </a:p>
        </p:txBody>
      </p:sp>
    </p:spTree>
    <p:extLst>
      <p:ext uri="{BB962C8B-B14F-4D97-AF65-F5344CB8AC3E}">
        <p14:creationId xmlns:p14="http://schemas.microsoft.com/office/powerpoint/2010/main" val="1883090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8" grpId="0" animBg="1"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olo 1">
            <a:extLst>
              <a:ext uri="{FF2B5EF4-FFF2-40B4-BE49-F238E27FC236}">
                <a16:creationId xmlns:a16="http://schemas.microsoft.com/office/drawing/2014/main" id="{707D2289-D84B-A84F-8068-672EA9BE6362}"/>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«Rights based model of governance»</a:t>
            </a:r>
          </a:p>
        </p:txBody>
      </p:sp>
      <p:sp>
        <p:nvSpPr>
          <p:cNvPr id="46083" name="Segnaposto contenuto 2">
            <a:extLst>
              <a:ext uri="{FF2B5EF4-FFF2-40B4-BE49-F238E27FC236}">
                <a16:creationId xmlns:a16="http://schemas.microsoft.com/office/drawing/2014/main" id="{BE7BEF45-0ED9-7246-AB28-5833FB38FFDA}"/>
              </a:ext>
            </a:extLst>
          </p:cNvPr>
          <p:cNvSpPr>
            <a:spLocks noGrp="1" noChangeArrowheads="1"/>
          </p:cNvSpPr>
          <p:nvPr>
            <p:ph idx="1"/>
          </p:nvPr>
        </p:nvSpPr>
        <p:spPr>
          <a:xfrm>
            <a:off x="119063" y="1412875"/>
            <a:ext cx="11953875" cy="3560763"/>
          </a:xfrm>
        </p:spPr>
        <p:txBody>
          <a:bodyPr/>
          <a:lstStyle/>
          <a:p>
            <a:r>
              <a:rPr lang="it-IT" altLang="it-IT"/>
              <a:t>In un contesto in cui già esistono dei valori espressi a livello costituzionale e di diritto internazionale come diritti è necessario che ricerca è innovazione si pongano anticipatamente il problema della violazione dei diritti e adottino una strategia proattiva diretta ad evitare il fallimento dell’innovazione per la violazione dei diritti</a:t>
            </a:r>
          </a:p>
          <a:p>
            <a:r>
              <a:rPr lang="it-IT" altLang="it-IT"/>
              <a:t>Non può dirsi responsabile alcuna ricerca e innovazione che non abbiano considerato per tempo il proprio impatto sui diritti delle persone</a:t>
            </a:r>
          </a:p>
        </p:txBody>
      </p:sp>
      <p:sp>
        <p:nvSpPr>
          <p:cNvPr id="4" name="Rettangolo arrotondato 3">
            <a:extLst>
              <a:ext uri="{FF2B5EF4-FFF2-40B4-BE49-F238E27FC236}">
                <a16:creationId xmlns:a16="http://schemas.microsoft.com/office/drawing/2014/main" id="{43D0D43F-AD8D-8D4D-BEE6-52271C689809}"/>
              </a:ext>
            </a:extLst>
          </p:cNvPr>
          <p:cNvSpPr>
            <a:spLocks noChangeArrowheads="1"/>
          </p:cNvSpPr>
          <p:nvPr/>
        </p:nvSpPr>
        <p:spPr bwMode="auto">
          <a:xfrm>
            <a:off x="3792538" y="1446213"/>
            <a:ext cx="4391025" cy="1119187"/>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logica sostanzialista (W. Heydebrande 2003)</a:t>
            </a:r>
          </a:p>
        </p:txBody>
      </p:sp>
      <p:sp>
        <p:nvSpPr>
          <p:cNvPr id="5" name="Rettangolo arrotondato 4">
            <a:extLst>
              <a:ext uri="{FF2B5EF4-FFF2-40B4-BE49-F238E27FC236}">
                <a16:creationId xmlns:a16="http://schemas.microsoft.com/office/drawing/2014/main" id="{5A89AD9B-FE63-7342-86D3-0EDEBE6C74DB}"/>
              </a:ext>
            </a:extLst>
          </p:cNvPr>
          <p:cNvSpPr>
            <a:spLocks noChangeArrowheads="1"/>
          </p:cNvSpPr>
          <p:nvPr/>
        </p:nvSpPr>
        <p:spPr bwMode="auto">
          <a:xfrm>
            <a:off x="7464426" y="2531774"/>
            <a:ext cx="4392612" cy="1906588"/>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a:solidFill>
                  <a:schemeClr val="bg1"/>
                </a:solidFill>
              </a:rPr>
              <a:t>Bisogna porsi in anticipo il problema delle possibili violazioni dei diritti</a:t>
            </a:r>
          </a:p>
        </p:txBody>
      </p:sp>
      <p:sp>
        <p:nvSpPr>
          <p:cNvPr id="6" name="Rettangolo arrotondato 5">
            <a:extLst>
              <a:ext uri="{FF2B5EF4-FFF2-40B4-BE49-F238E27FC236}">
                <a16:creationId xmlns:a16="http://schemas.microsoft.com/office/drawing/2014/main" id="{E6768BBD-FEA2-014F-8118-B60554ADC1F6}"/>
              </a:ext>
            </a:extLst>
          </p:cNvPr>
          <p:cNvSpPr>
            <a:spLocks noChangeArrowheads="1"/>
          </p:cNvSpPr>
          <p:nvPr/>
        </p:nvSpPr>
        <p:spPr bwMode="auto">
          <a:xfrm>
            <a:off x="7680176" y="4480005"/>
            <a:ext cx="3707680" cy="621564"/>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err="1">
                <a:solidFill>
                  <a:schemeClr val="bg1"/>
                </a:solidFill>
              </a:rPr>
              <a:t>Risk</a:t>
            </a:r>
            <a:r>
              <a:rPr lang="it-IT" altLang="it-IT" sz="2800" dirty="0">
                <a:solidFill>
                  <a:schemeClr val="bg1"/>
                </a:solidFill>
              </a:rPr>
              <a:t> of </a:t>
            </a:r>
            <a:r>
              <a:rPr lang="it-IT" altLang="it-IT" sz="2800" dirty="0" err="1">
                <a:solidFill>
                  <a:schemeClr val="bg1"/>
                </a:solidFill>
              </a:rPr>
              <a:t>litigation</a:t>
            </a:r>
            <a:endParaRPr lang="it-IT" altLang="it-IT" sz="2800" dirty="0">
              <a:solidFill>
                <a:schemeClr val="bg1"/>
              </a:solidFill>
            </a:endParaRPr>
          </a:p>
        </p:txBody>
      </p:sp>
      <p:sp>
        <p:nvSpPr>
          <p:cNvPr id="7" name="Rettangolo arrotondato 6">
            <a:extLst>
              <a:ext uri="{FF2B5EF4-FFF2-40B4-BE49-F238E27FC236}">
                <a16:creationId xmlns:a16="http://schemas.microsoft.com/office/drawing/2014/main" id="{3C345FA9-A6B0-AC43-9647-BF8A4B3957A8}"/>
              </a:ext>
            </a:extLst>
          </p:cNvPr>
          <p:cNvSpPr>
            <a:spLocks noChangeArrowheads="1"/>
          </p:cNvSpPr>
          <p:nvPr/>
        </p:nvSpPr>
        <p:spPr bwMode="auto">
          <a:xfrm>
            <a:off x="3359696" y="4937848"/>
            <a:ext cx="4392612" cy="1873250"/>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a:solidFill>
                  <a:schemeClr val="bg1"/>
                </a:solidFill>
              </a:rPr>
              <a:t>Non un modello a sé ma un approccio per valutare a correggere i modelli di governance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6" grpId="0" animBg="1" autoUpdateAnimBg="0"/>
      <p:bldP spid="7" grpId="0" animBg="1"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olo 1">
            <a:extLst>
              <a:ext uri="{FF2B5EF4-FFF2-40B4-BE49-F238E27FC236}">
                <a16:creationId xmlns:a16="http://schemas.microsoft.com/office/drawing/2014/main" id="{7705E095-FC55-764B-8D74-AD890198416A}"/>
              </a:ext>
            </a:extLst>
          </p:cNvPr>
          <p:cNvSpPr>
            <a:spLocks noGrp="1" noChangeArrowheads="1"/>
          </p:cNvSpPr>
          <p:nvPr>
            <p:ph type="title"/>
          </p:nvPr>
        </p:nvSpPr>
        <p:spPr>
          <a:xfrm>
            <a:off x="2424113" y="0"/>
            <a:ext cx="5557837" cy="1143000"/>
          </a:xfrm>
        </p:spPr>
        <p:txBody>
          <a:bodyPr/>
          <a:lstStyle/>
          <a:p>
            <a:r>
              <a:rPr lang="it-IT" altLang="it-IT" sz="3600" b="1" dirty="0">
                <a:solidFill>
                  <a:schemeClr val="bg1"/>
                </a:solidFill>
              </a:rPr>
              <a:t>Correttivi </a:t>
            </a:r>
            <a:r>
              <a:rPr lang="it-IT" altLang="it-IT" sz="3200" b="1" i="1" dirty="0" err="1">
                <a:solidFill>
                  <a:schemeClr val="bg1"/>
                </a:solidFill>
              </a:rPr>
              <a:t>rights-based</a:t>
            </a:r>
            <a:r>
              <a:rPr lang="it-IT" altLang="it-IT" sz="3600" b="1" dirty="0">
                <a:solidFill>
                  <a:schemeClr val="bg1"/>
                </a:solidFill>
              </a:rPr>
              <a:t> delle due versioni della RRI</a:t>
            </a:r>
          </a:p>
        </p:txBody>
      </p:sp>
      <p:sp>
        <p:nvSpPr>
          <p:cNvPr id="4" name="Segnaposto contenuto 2">
            <a:extLst>
              <a:ext uri="{FF2B5EF4-FFF2-40B4-BE49-F238E27FC236}">
                <a16:creationId xmlns:a16="http://schemas.microsoft.com/office/drawing/2014/main" id="{2ACFBE17-0473-384A-A608-38C73F3B32EC}"/>
              </a:ext>
            </a:extLst>
          </p:cNvPr>
          <p:cNvSpPr>
            <a:spLocks noGrp="1"/>
          </p:cNvSpPr>
          <p:nvPr>
            <p:ph idx="1"/>
          </p:nvPr>
        </p:nvSpPr>
        <p:spPr>
          <a:xfrm>
            <a:off x="119063" y="1600200"/>
            <a:ext cx="11880850" cy="4525963"/>
          </a:xfrm>
        </p:spPr>
        <p:txBody>
          <a:bodyPr rtlCol="0">
            <a:normAutofit/>
          </a:bodyPr>
          <a:lstStyle/>
          <a:p>
            <a:pPr marL="0" indent="0" eaLnBrk="1" fontAlgn="auto" hangingPunct="1">
              <a:spcAft>
                <a:spcPts val="0"/>
              </a:spcAft>
              <a:buFont typeface="Arial" panose="020B0604020202020204" pitchFamily="34" charset="0"/>
              <a:buNone/>
              <a:defRPr/>
            </a:pPr>
            <a:r>
              <a:rPr lang="it-IT" altLang="it-IT" i="1" dirty="0"/>
              <a:t>inclusione</a:t>
            </a:r>
          </a:p>
          <a:p>
            <a:pPr marL="0" indent="0" eaLnBrk="1" fontAlgn="auto" hangingPunct="1">
              <a:spcAft>
                <a:spcPts val="0"/>
              </a:spcAft>
              <a:buFont typeface="Arial" panose="020B0604020202020204" pitchFamily="34" charset="0"/>
              <a:buNone/>
              <a:defRPr/>
            </a:pPr>
            <a:endParaRPr lang="it-IT" altLang="it-IT" sz="2400" b="1" dirty="0"/>
          </a:p>
          <a:p>
            <a:pPr marL="0" indent="0" eaLnBrk="1" fontAlgn="auto" hangingPunct="1">
              <a:spcAft>
                <a:spcPts val="0"/>
              </a:spcAft>
              <a:buFont typeface="Arial" panose="020B0604020202020204" pitchFamily="34" charset="0"/>
              <a:buNone/>
              <a:defRPr/>
            </a:pPr>
            <a:r>
              <a:rPr lang="it-IT" altLang="it-IT" sz="2400" b="1" dirty="0"/>
              <a:t> </a:t>
            </a:r>
          </a:p>
          <a:p>
            <a:pPr marL="0" indent="0" eaLnBrk="1" fontAlgn="auto" hangingPunct="1">
              <a:spcAft>
                <a:spcPts val="0"/>
              </a:spcAft>
              <a:buFont typeface="Arial" panose="020B0604020202020204" pitchFamily="34" charset="0"/>
              <a:buNone/>
              <a:defRPr/>
            </a:pPr>
            <a:r>
              <a:rPr lang="it-IT" altLang="it-IT" sz="2400" b="1" dirty="0"/>
              <a:t>versione </a:t>
            </a:r>
          </a:p>
          <a:p>
            <a:pPr marL="0" indent="0" eaLnBrk="1" fontAlgn="auto" hangingPunct="1">
              <a:spcAft>
                <a:spcPts val="0"/>
              </a:spcAft>
              <a:buFont typeface="Arial" panose="020B0604020202020204" pitchFamily="34" charset="0"/>
              <a:buNone/>
              <a:defRPr/>
            </a:pPr>
            <a:r>
              <a:rPr lang="it-IT" altLang="it-IT" sz="2400" b="1" dirty="0"/>
              <a:t>procedurale</a:t>
            </a:r>
          </a:p>
          <a:p>
            <a:pPr marL="0" indent="0" eaLnBrk="1" fontAlgn="auto" hangingPunct="1">
              <a:spcAft>
                <a:spcPts val="0"/>
              </a:spcAft>
              <a:buFont typeface="Arial" panose="020B0604020202020204" pitchFamily="34" charset="0"/>
              <a:buNone/>
              <a:defRPr/>
            </a:pPr>
            <a:r>
              <a:rPr lang="it-IT" altLang="it-IT" dirty="0"/>
              <a:t> </a:t>
            </a:r>
          </a:p>
          <a:p>
            <a:pPr marL="0" indent="0" eaLnBrk="1" fontAlgn="auto" hangingPunct="1">
              <a:spcAft>
                <a:spcPts val="0"/>
              </a:spcAft>
              <a:buFont typeface="Arial" panose="020B0604020202020204" pitchFamily="34" charset="0"/>
              <a:buNone/>
              <a:defRPr/>
            </a:pPr>
            <a:r>
              <a:rPr lang="it-IT" altLang="it-IT" dirty="0"/>
              <a:t>                                                            </a:t>
            </a:r>
            <a:r>
              <a:rPr lang="it-IT" altLang="it-IT" i="1" dirty="0"/>
              <a:t>                     </a:t>
            </a:r>
          </a:p>
          <a:p>
            <a:pPr marL="0" indent="0" eaLnBrk="1" fontAlgn="auto" hangingPunct="1">
              <a:spcAft>
                <a:spcPts val="0"/>
              </a:spcAft>
              <a:buFont typeface="Arial" panose="020B0604020202020204" pitchFamily="34" charset="0"/>
              <a:buNone/>
              <a:defRPr/>
            </a:pPr>
            <a:r>
              <a:rPr lang="it-IT" altLang="it-IT" i="1" dirty="0"/>
              <a:t>                                                                 accettabilità etica</a:t>
            </a:r>
          </a:p>
          <a:p>
            <a:pPr eaLnBrk="1" fontAlgn="auto" hangingPunct="1">
              <a:spcAft>
                <a:spcPts val="0"/>
              </a:spcAft>
              <a:defRPr/>
            </a:pPr>
            <a:endParaRPr lang="it-IT" dirty="0"/>
          </a:p>
        </p:txBody>
      </p:sp>
      <p:cxnSp>
        <p:nvCxnSpPr>
          <p:cNvPr id="5" name="Connettore 2 8">
            <a:extLst>
              <a:ext uri="{FF2B5EF4-FFF2-40B4-BE49-F238E27FC236}">
                <a16:creationId xmlns:a16="http://schemas.microsoft.com/office/drawing/2014/main" id="{03F319FB-14FD-314F-8719-E2A647276FED}"/>
              </a:ext>
            </a:extLst>
          </p:cNvPr>
          <p:cNvCxnSpPr>
            <a:cxnSpLocks noChangeShapeType="1"/>
          </p:cNvCxnSpPr>
          <p:nvPr/>
        </p:nvCxnSpPr>
        <p:spPr bwMode="auto">
          <a:xfrm flipV="1">
            <a:off x="2914650" y="2060575"/>
            <a:ext cx="1588" cy="3455988"/>
          </a:xfrm>
          <a:prstGeom prst="straightConnector1">
            <a:avLst/>
          </a:prstGeom>
          <a:noFill/>
          <a:ln w="5715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cxnSp>
        <p:nvCxnSpPr>
          <p:cNvPr id="6" name="Connettore 2 5">
            <a:extLst>
              <a:ext uri="{FF2B5EF4-FFF2-40B4-BE49-F238E27FC236}">
                <a16:creationId xmlns:a16="http://schemas.microsoft.com/office/drawing/2014/main" id="{B39D8CA0-72C2-A844-86B1-9A333D0999CB}"/>
              </a:ext>
            </a:extLst>
          </p:cNvPr>
          <p:cNvCxnSpPr>
            <a:cxnSpLocks noChangeShapeType="1"/>
          </p:cNvCxnSpPr>
          <p:nvPr/>
        </p:nvCxnSpPr>
        <p:spPr bwMode="auto">
          <a:xfrm>
            <a:off x="2914650" y="5516563"/>
            <a:ext cx="4178300" cy="0"/>
          </a:xfrm>
          <a:prstGeom prst="straightConnector1">
            <a:avLst/>
          </a:prstGeom>
          <a:noFill/>
          <a:ln w="5715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7" name="Arco 6">
            <a:extLst>
              <a:ext uri="{FF2B5EF4-FFF2-40B4-BE49-F238E27FC236}">
                <a16:creationId xmlns:a16="http://schemas.microsoft.com/office/drawing/2014/main" id="{1A3DE4A6-7968-C740-B9AA-B4D2075A1A37}"/>
              </a:ext>
            </a:extLst>
          </p:cNvPr>
          <p:cNvSpPr/>
          <p:nvPr/>
        </p:nvSpPr>
        <p:spPr bwMode="auto">
          <a:xfrm rot="10361318" flipH="1" flipV="1">
            <a:off x="1597025" y="2427288"/>
            <a:ext cx="4752975" cy="4294187"/>
          </a:xfrm>
          <a:prstGeom prst="arc">
            <a:avLst>
              <a:gd name="adj1" fmla="val 16226107"/>
              <a:gd name="adj2" fmla="val 248714"/>
            </a:avLst>
          </a:prstGeom>
          <a:solidFill>
            <a:schemeClr val="bg1"/>
          </a:solidFill>
          <a:ln w="9525" cap="flat" cmpd="sng" algn="ctr">
            <a:solidFill>
              <a:schemeClr val="tx1"/>
            </a:solidFill>
            <a:prstDash val="solid"/>
            <a:round/>
            <a:headEnd type="none" w="med" len="med"/>
            <a:tailEnd type="none" w="med" len="med"/>
          </a:ln>
          <a:effectLst/>
          <a:extLst/>
        </p:spPr>
        <p:txBody>
          <a:bodyPr/>
          <a:lstStyle/>
          <a:p>
            <a:pPr>
              <a:defRPr/>
            </a:pPr>
            <a:endParaRPr lang="it-IT" sz="2400">
              <a:latin typeface="Arial" charset="0"/>
              <a:ea typeface="ＭＳ Ｐゴシック" pitchFamily="-64" charset="-128"/>
            </a:endParaRPr>
          </a:p>
        </p:txBody>
      </p:sp>
      <p:sp>
        <p:nvSpPr>
          <p:cNvPr id="56327" name="Rettangolo 12">
            <a:extLst>
              <a:ext uri="{FF2B5EF4-FFF2-40B4-BE49-F238E27FC236}">
                <a16:creationId xmlns:a16="http://schemas.microsoft.com/office/drawing/2014/main" id="{BBF7E176-C939-1142-8BC7-C5326D24B454}"/>
              </a:ext>
            </a:extLst>
          </p:cNvPr>
          <p:cNvSpPr>
            <a:spLocks noChangeArrowheads="1"/>
          </p:cNvSpPr>
          <p:nvPr/>
        </p:nvSpPr>
        <p:spPr bwMode="auto">
          <a:xfrm>
            <a:off x="3708400" y="5589588"/>
            <a:ext cx="26568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it-IT" altLang="it-IT" sz="2400">
                <a:latin typeface="Calibri" panose="020F0502020204030204" pitchFamily="34" charset="0"/>
              </a:rPr>
              <a:t>versione normativa</a:t>
            </a:r>
          </a:p>
        </p:txBody>
      </p:sp>
      <p:sp>
        <p:nvSpPr>
          <p:cNvPr id="56328" name="Rettangolo 16">
            <a:extLst>
              <a:ext uri="{FF2B5EF4-FFF2-40B4-BE49-F238E27FC236}">
                <a16:creationId xmlns:a16="http://schemas.microsoft.com/office/drawing/2014/main" id="{A9316C96-FADC-9949-B8E8-C7FBF7F18694}"/>
              </a:ext>
            </a:extLst>
          </p:cNvPr>
          <p:cNvSpPr>
            <a:spLocks noChangeArrowheads="1"/>
          </p:cNvSpPr>
          <p:nvPr/>
        </p:nvSpPr>
        <p:spPr bwMode="auto">
          <a:xfrm>
            <a:off x="7607300" y="1484313"/>
            <a:ext cx="9699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it-IT" altLang="it-IT" sz="4400">
                <a:latin typeface="Calibri" panose="020F0502020204030204" pitchFamily="34" charset="0"/>
              </a:rPr>
              <a:t>RRI</a:t>
            </a:r>
          </a:p>
        </p:txBody>
      </p:sp>
      <p:cxnSp>
        <p:nvCxnSpPr>
          <p:cNvPr id="56329" name="Connettore 1 6">
            <a:extLst>
              <a:ext uri="{FF2B5EF4-FFF2-40B4-BE49-F238E27FC236}">
                <a16:creationId xmlns:a16="http://schemas.microsoft.com/office/drawing/2014/main" id="{5D42F5F5-740E-3741-95D7-97EDD05FA8DD}"/>
              </a:ext>
            </a:extLst>
          </p:cNvPr>
          <p:cNvCxnSpPr>
            <a:cxnSpLocks noChangeShapeType="1"/>
          </p:cNvCxnSpPr>
          <p:nvPr/>
        </p:nvCxnSpPr>
        <p:spPr bwMode="auto">
          <a:xfrm flipV="1">
            <a:off x="2949575" y="2097088"/>
            <a:ext cx="4178300" cy="33829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56330" name="Rettangolo 12">
            <a:extLst>
              <a:ext uri="{FF2B5EF4-FFF2-40B4-BE49-F238E27FC236}">
                <a16:creationId xmlns:a16="http://schemas.microsoft.com/office/drawing/2014/main" id="{70C8FA8D-1300-6F44-8D18-631FD34D0A6F}"/>
              </a:ext>
            </a:extLst>
          </p:cNvPr>
          <p:cNvSpPr>
            <a:spLocks noChangeArrowheads="1"/>
          </p:cNvSpPr>
          <p:nvPr/>
        </p:nvSpPr>
        <p:spPr bwMode="auto">
          <a:xfrm rot="-2337829">
            <a:off x="3892550" y="3255963"/>
            <a:ext cx="1943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it-IT" altLang="it-IT" sz="2400">
                <a:ea typeface="MS PGothic" panose="020B0600070205080204" pitchFamily="34" charset="-128"/>
              </a:rPr>
              <a:t>diritti umani</a:t>
            </a:r>
          </a:p>
        </p:txBody>
      </p:sp>
    </p:spTree>
    <p:extLst>
      <p:ext uri="{BB962C8B-B14F-4D97-AF65-F5344CB8AC3E}">
        <p14:creationId xmlns:p14="http://schemas.microsoft.com/office/powerpoint/2010/main" val="18349696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D95439D-2AAB-4A49-B5B5-2032DADC473A}"/>
              </a:ext>
            </a:extLst>
          </p:cNvPr>
          <p:cNvSpPr>
            <a:spLocks noGrp="1"/>
          </p:cNvSpPr>
          <p:nvPr>
            <p:ph type="title"/>
          </p:nvPr>
        </p:nvSpPr>
        <p:spPr>
          <a:xfrm>
            <a:off x="2423592" y="8357"/>
            <a:ext cx="6206480" cy="1143000"/>
          </a:xfrm>
        </p:spPr>
        <p:txBody>
          <a:bodyPr/>
          <a:lstStyle/>
          <a:p>
            <a:r>
              <a:rPr lang="en-GB" sz="3600" b="1" dirty="0">
                <a:solidFill>
                  <a:schemeClr val="bg1"/>
                </a:solidFill>
              </a:rPr>
              <a:t>General Data Protection Regulation (2016/679)</a:t>
            </a:r>
          </a:p>
        </p:txBody>
      </p:sp>
      <p:sp>
        <p:nvSpPr>
          <p:cNvPr id="3" name="Segnaposto contenuto 2">
            <a:extLst>
              <a:ext uri="{FF2B5EF4-FFF2-40B4-BE49-F238E27FC236}">
                <a16:creationId xmlns:a16="http://schemas.microsoft.com/office/drawing/2014/main" id="{5B14A730-0A0C-114B-9645-3C69D874CF4F}"/>
              </a:ext>
            </a:extLst>
          </p:cNvPr>
          <p:cNvSpPr>
            <a:spLocks noGrp="1"/>
          </p:cNvSpPr>
          <p:nvPr>
            <p:ph idx="1"/>
          </p:nvPr>
        </p:nvSpPr>
        <p:spPr>
          <a:xfrm>
            <a:off x="119336" y="1412776"/>
            <a:ext cx="12072664" cy="3561259"/>
          </a:xfrm>
        </p:spPr>
        <p:txBody>
          <a:bodyPr/>
          <a:lstStyle/>
          <a:p>
            <a:r>
              <a:rPr lang="it-IT" dirty="0"/>
              <a:t>Subito dopo il caso Cambridge </a:t>
            </a:r>
            <a:r>
              <a:rPr lang="it-IT" dirty="0" err="1"/>
              <a:t>Analytica</a:t>
            </a:r>
            <a:r>
              <a:rPr lang="it-IT" dirty="0"/>
              <a:t> (2016)</a:t>
            </a:r>
          </a:p>
          <a:p>
            <a:r>
              <a:rPr lang="it-IT" dirty="0"/>
              <a:t>Basato sul principio della «privacy by design»</a:t>
            </a:r>
          </a:p>
          <a:p>
            <a:r>
              <a:rPr lang="it-IT" dirty="0"/>
              <a:t>Mentre si sviluppa un Sistema di trattamento dati, </a:t>
            </a:r>
          </a:p>
          <a:p>
            <a:pPr lvl="1"/>
            <a:r>
              <a:rPr lang="it-IT" dirty="0"/>
              <a:t>Bisogna considerare in anticipo i rischi per la privacy</a:t>
            </a:r>
          </a:p>
          <a:p>
            <a:pPr lvl="1"/>
            <a:r>
              <a:rPr lang="it-IT" dirty="0"/>
              <a:t>Bisogna adottare le misure tecniche e </a:t>
            </a:r>
            <a:r>
              <a:rPr lang="it-IT" dirty="0" err="1"/>
              <a:t>organizazzionali</a:t>
            </a:r>
            <a:r>
              <a:rPr lang="it-IT" dirty="0"/>
              <a:t> dirette a neutralizzare o minimizzare i rischi già nella fase di </a:t>
            </a:r>
            <a:r>
              <a:rPr lang="it-IT" b="1" dirty="0"/>
              <a:t>design </a:t>
            </a:r>
          </a:p>
          <a:p>
            <a:endParaRPr lang="it-IT" dirty="0"/>
          </a:p>
        </p:txBody>
      </p:sp>
      <p:sp>
        <p:nvSpPr>
          <p:cNvPr id="4" name="Rettangolo arrotondato 3">
            <a:extLst>
              <a:ext uri="{FF2B5EF4-FFF2-40B4-BE49-F238E27FC236}">
                <a16:creationId xmlns:a16="http://schemas.microsoft.com/office/drawing/2014/main" id="{0FEDBA08-E9AC-0F45-A100-8C2F6646C86A}"/>
              </a:ext>
            </a:extLst>
          </p:cNvPr>
          <p:cNvSpPr>
            <a:spLocks noChangeArrowheads="1"/>
          </p:cNvSpPr>
          <p:nvPr/>
        </p:nvSpPr>
        <p:spPr bwMode="auto">
          <a:xfrm>
            <a:off x="8976320" y="980728"/>
            <a:ext cx="2990918" cy="864096"/>
          </a:xfrm>
          <a:prstGeom prst="roundRect">
            <a:avLst>
              <a:gd name="adj" fmla="val 16667"/>
            </a:avLst>
          </a:prstGeom>
          <a:solidFill>
            <a:srgbClr val="C000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it-IT" altLang="it-IT" sz="2800" dirty="0" err="1">
                <a:solidFill>
                  <a:schemeClr val="bg1"/>
                </a:solidFill>
              </a:rPr>
              <a:t>rights-based</a:t>
            </a:r>
            <a:endParaRPr lang="it-IT" altLang="it-IT" sz="2800" dirty="0">
              <a:solidFill>
                <a:schemeClr val="bg1"/>
              </a:solidFill>
            </a:endParaRPr>
          </a:p>
        </p:txBody>
      </p:sp>
      <p:pic>
        <p:nvPicPr>
          <p:cNvPr id="1026" name="Picture 2" descr="Rapporti con l'Unione Europea - Agenzia per la coesione territoriale">
            <a:hlinkClick r:id="rId2"/>
            <a:extLst>
              <a:ext uri="{FF2B5EF4-FFF2-40B4-BE49-F238E27FC236}">
                <a16:creationId xmlns:a16="http://schemas.microsoft.com/office/drawing/2014/main" id="{FE1EADC8-544D-1344-A289-3F40A64C9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0" y="4764858"/>
            <a:ext cx="3725292" cy="2093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01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olo 1">
            <a:extLst>
              <a:ext uri="{FF2B5EF4-FFF2-40B4-BE49-F238E27FC236}">
                <a16:creationId xmlns:a16="http://schemas.microsoft.com/office/drawing/2014/main" id="{D7D94590-55D1-E241-ACF2-5E3A1293ED9F}"/>
              </a:ext>
            </a:extLst>
          </p:cNvPr>
          <p:cNvSpPr>
            <a:spLocks noGrp="1" noChangeArrowheads="1"/>
          </p:cNvSpPr>
          <p:nvPr>
            <p:ph type="title"/>
          </p:nvPr>
        </p:nvSpPr>
        <p:spPr>
          <a:xfrm>
            <a:off x="2351088" y="0"/>
            <a:ext cx="6192837" cy="1143000"/>
          </a:xfrm>
        </p:spPr>
        <p:txBody>
          <a:bodyPr/>
          <a:lstStyle/>
          <a:p>
            <a:r>
              <a:rPr lang="it-IT" altLang="it-IT" sz="3600" b="1">
                <a:solidFill>
                  <a:schemeClr val="bg1"/>
                </a:solidFill>
              </a:rPr>
              <a:t>Sintesi</a:t>
            </a:r>
          </a:p>
        </p:txBody>
      </p:sp>
      <p:sp>
        <p:nvSpPr>
          <p:cNvPr id="47107" name="Segnaposto contenuto 2">
            <a:extLst>
              <a:ext uri="{FF2B5EF4-FFF2-40B4-BE49-F238E27FC236}">
                <a16:creationId xmlns:a16="http://schemas.microsoft.com/office/drawing/2014/main" id="{B81E4ECF-0A61-1848-910A-18FEA93332E6}"/>
              </a:ext>
            </a:extLst>
          </p:cNvPr>
          <p:cNvSpPr>
            <a:spLocks noGrp="1" noChangeArrowheads="1"/>
          </p:cNvSpPr>
          <p:nvPr>
            <p:ph idx="1"/>
          </p:nvPr>
        </p:nvSpPr>
        <p:spPr>
          <a:xfrm>
            <a:off x="119063" y="1412875"/>
            <a:ext cx="11953875" cy="3560763"/>
          </a:xfrm>
        </p:spPr>
        <p:txBody>
          <a:bodyPr/>
          <a:lstStyle/>
          <a:p>
            <a:r>
              <a:rPr lang="it-IT" altLang="it-IT"/>
              <a:t>La teoria della governance ha elaborato diversi modelli di governance che hanno portato all’applicazione della «new governance turn» all’ambito tecnoscientifico</a:t>
            </a:r>
          </a:p>
          <a:p>
            <a:r>
              <a:rPr lang="it-IT" altLang="it-IT"/>
              <a:t>Si è passati da modelli a carattere sperimentale e secondo una logica «caso per caso» al modello della RRI, a quello che valuta la governance alla luce dei diritti protetti in un determinato contesto socio-politico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B3071B"/>
        </a:solidFill>
        <a:effectLst/>
      </p:bgPr>
    </p:bg>
    <p:spTree>
      <p:nvGrpSpPr>
        <p:cNvPr id="1" name=""/>
        <p:cNvGrpSpPr/>
        <p:nvPr/>
      </p:nvGrpSpPr>
      <p:grpSpPr>
        <a:xfrm>
          <a:off x="0" y="0"/>
          <a:ext cx="0" cy="0"/>
          <a:chOff x="0" y="0"/>
          <a:chExt cx="0" cy="0"/>
        </a:xfrm>
      </p:grpSpPr>
      <p:pic>
        <p:nvPicPr>
          <p:cNvPr id="2052" name="Picture 4" descr="SigilloLogoLAST_WhiteOK">
            <a:extLst>
              <a:ext uri="{FF2B5EF4-FFF2-40B4-BE49-F238E27FC236}">
                <a16:creationId xmlns:a16="http://schemas.microsoft.com/office/drawing/2014/main" id="{1F5404DA-A1D8-9940-9A62-1690CD7EC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513" y="549275"/>
            <a:ext cx="4537075"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Immagine 3">
            <a:extLst>
              <a:ext uri="{FF2B5EF4-FFF2-40B4-BE49-F238E27FC236}">
                <a16:creationId xmlns:a16="http://schemas.microsoft.com/office/drawing/2014/main" id="{1AB3EDCA-D087-3E4E-9040-43AB01C123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27350" y="3068638"/>
            <a:ext cx="65468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917A113C-9197-4343-8389-38130609E8CC}"/>
              </a:ext>
            </a:extLst>
          </p:cNvPr>
          <p:cNvSpPr txBox="1">
            <a:spLocks noChangeArrowheads="1"/>
          </p:cNvSpPr>
          <p:nvPr/>
        </p:nvSpPr>
        <p:spPr bwMode="auto">
          <a:xfrm>
            <a:off x="-15875" y="4586288"/>
            <a:ext cx="121920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endParaRPr lang="it-IT" altLang="it-IT">
              <a:solidFill>
                <a:schemeClr val="bg1"/>
              </a:solidFill>
            </a:endParaRPr>
          </a:p>
          <a:p>
            <a:pPr algn="ctr" eaLnBrk="1" hangingPunct="1">
              <a:buFont typeface="Arial" panose="020B0604020202020204" pitchFamily="34" charset="0"/>
              <a:buNone/>
            </a:pPr>
            <a:r>
              <a:rPr lang="it-IT" altLang="it-IT">
                <a:solidFill>
                  <a:schemeClr val="bg1"/>
                </a:solidFill>
              </a:rPr>
              <a:t>daniele.ruggiu@unipd.it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2000"/>
                                        <p:tgtEl>
                                          <p:spTgt spid="2052"/>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1" i="0" u="none" strike="noStrike" cap="none" normalizeH="0" baseline="0" smtClean="0">
            <a:ln>
              <a:noFill/>
            </a:ln>
            <a:solidFill>
              <a:schemeClr val="tx1"/>
            </a:solidFill>
            <a:effectLst/>
            <a:latin typeface="Arial" charset="0"/>
          </a:defRPr>
        </a:defPPr>
      </a:lstStyle>
    </a:ln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3. Teorie e modelli di governance (2023)" id="{A2511E30-8AFF-574B-9361-438768AC5C59}" vid="{C302B1C8-69E3-EA43-A189-0F86ED81C70C}"/>
    </a:ext>
  </a:extLst>
</a:theme>
</file>

<file path=ppt/theme/theme2.xml><?xml version="1.0" encoding="utf-8"?>
<a:theme xmlns:a="http://schemas.openxmlformats.org/drawingml/2006/main" name="Personalizza struttur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 Teorie e modelli di governance (2023)" id="{A2511E30-8AFF-574B-9361-438768AC5C59}" vid="{1455E399-FFCE-2441-BA03-A10E8F978F50}"/>
    </a:ext>
  </a:extLst>
</a:theme>
</file>

<file path=ppt/theme/theme3.xml><?xml version="1.0" encoding="utf-8"?>
<a:theme xmlns:a="http://schemas.openxmlformats.org/drawingml/2006/main" name="1_Personalizza struttura">
  <a:themeElements>
    <a:clrScheme name="Tema di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 Teorie e modelli di governance (2023)" id="{A2511E30-8AFF-574B-9361-438768AC5C59}" vid="{F55A4304-204E-7949-89A7-5AFF7392F90D}"/>
    </a:ext>
  </a:extLst>
</a:theme>
</file>

<file path=ppt/theme/theme4.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TotalTime>
  <Words>2951</Words>
  <Application>Microsoft Macintosh PowerPoint</Application>
  <PresentationFormat>Widescreen</PresentationFormat>
  <Paragraphs>320</Paragraphs>
  <Slides>48</Slides>
  <Notes>1</Notes>
  <HiddenSlides>0</HiddenSlides>
  <MMClips>1</MMClips>
  <ScaleCrop>false</ScaleCrop>
  <HeadingPairs>
    <vt:vector size="6" baseType="variant">
      <vt:variant>
        <vt:lpstr>Caratteri utilizzati</vt:lpstr>
      </vt:variant>
      <vt:variant>
        <vt:i4>6</vt:i4>
      </vt:variant>
      <vt:variant>
        <vt:lpstr>Tema</vt:lpstr>
      </vt:variant>
      <vt:variant>
        <vt:i4>3</vt:i4>
      </vt:variant>
      <vt:variant>
        <vt:lpstr>Titoli diapositive</vt:lpstr>
      </vt:variant>
      <vt:variant>
        <vt:i4>48</vt:i4>
      </vt:variant>
    </vt:vector>
  </HeadingPairs>
  <TitlesOfParts>
    <vt:vector size="57" baseType="lpstr">
      <vt:lpstr>MS PGothic</vt:lpstr>
      <vt:lpstr>MS PGothic</vt:lpstr>
      <vt:lpstr>Arial</vt:lpstr>
      <vt:lpstr>Calibri</vt:lpstr>
      <vt:lpstr>Calibri Light</vt:lpstr>
      <vt:lpstr>Wingdings</vt:lpstr>
      <vt:lpstr>Struttura predefinita</vt:lpstr>
      <vt:lpstr>Personalizza struttura</vt:lpstr>
      <vt:lpstr>1_Personalizza struttura</vt:lpstr>
      <vt:lpstr>Presentazione standard di PowerPoint</vt:lpstr>
      <vt:lpstr>Presentazione standard di PowerPoint</vt:lpstr>
      <vt:lpstr>Presentazione standard di PowerPoint</vt:lpstr>
      <vt:lpstr>I limiti della regolazione statale</vt:lpstr>
      <vt:lpstr>Separazione tra government e governing</vt:lpstr>
      <vt:lpstr>La governance</vt:lpstr>
      <vt:lpstr>La governance dei dati</vt:lpstr>
      <vt:lpstr>Analisi dei quadri di governance</vt:lpstr>
      <vt:lpstr>La teoria della governance</vt:lpstr>
      <vt:lpstr>Pluralità delle tipologie di governance </vt:lpstr>
      <vt:lpstr>Il dilemma di Collingridge</vt:lpstr>
      <vt:lpstr>Gli studi sulla ricerca e l’innovazione</vt:lpstr>
      <vt:lpstr>Science Technology and Society studies</vt:lpstr>
      <vt:lpstr>Etical Legal Sociological Impact  of the NETs</vt:lpstr>
      <vt:lpstr>Distribuire la governance</vt:lpstr>
      <vt:lpstr>Provvisorietà, contestualismo e sperimentalismo</vt:lpstr>
      <vt:lpstr>Ascesa della new governance</vt:lpstr>
      <vt:lpstr>Flessibilità, rivedibilità, resilienza</vt:lpstr>
      <vt:lpstr>Strumenti di public engagement</vt:lpstr>
      <vt:lpstr>L’esempio dell’ Open Method of Coordination</vt:lpstr>
      <vt:lpstr>«New governance» e nuove tecnologie</vt:lpstr>
      <vt:lpstr>«Tentative governance»</vt:lpstr>
      <vt:lpstr>Governance «case by case»</vt:lpstr>
      <vt:lpstr>Esempi di «new governance» in ambito tecnoscientifico</vt:lpstr>
      <vt:lpstr>Self-governace</vt:lpstr>
      <vt:lpstr>Il caso della biologia sintetica</vt:lpstr>
      <vt:lpstr>Le linee guida del 2006</vt:lpstr>
      <vt:lpstr>Il codice del 2009</vt:lpstr>
      <vt:lpstr>Esempio di public engagement: Co-design</vt:lpstr>
      <vt:lpstr>Il Nightscout Project:  un caso codesign</vt:lpstr>
      <vt:lpstr>Presentazione standard di PowerPoint</vt:lpstr>
      <vt:lpstr>Come funziona</vt:lpstr>
      <vt:lpstr>Il rischio della DIY biology</vt:lpstr>
      <vt:lpstr>Responsible Research and Innovation</vt:lpstr>
      <vt:lpstr>Caratteristiche</vt:lpstr>
      <vt:lpstr>I fini della RRI</vt:lpstr>
      <vt:lpstr>Due diverse concezioni sui valori</vt:lpstr>
      <vt:lpstr>La concezione procedurale della RRI</vt:lpstr>
      <vt:lpstr>Il valore è il processo</vt:lpstr>
      <vt:lpstr>La concezione normativa della RRI</vt:lpstr>
      <vt:lpstr>Presentazione standard di PowerPoint</vt:lpstr>
      <vt:lpstr>I «normative ancor points»</vt:lpstr>
      <vt:lpstr>Presentazione standard di PowerPoint</vt:lpstr>
      <vt:lpstr>«Rights based model of governance»</vt:lpstr>
      <vt:lpstr>Correttivi rights-based delle due versioni della RRI</vt:lpstr>
      <vt:lpstr>General Data Protection Regulation (2016/679)</vt:lpstr>
      <vt:lpstr>Sintesi</vt:lpstr>
      <vt:lpstr>Presentazione standard di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Microsoft Office User</dc:creator>
  <cp:lastModifiedBy>Microsoft Office User</cp:lastModifiedBy>
  <cp:revision>2</cp:revision>
  <dcterms:created xsi:type="dcterms:W3CDTF">2023-05-24T06:08:14Z</dcterms:created>
  <dcterms:modified xsi:type="dcterms:W3CDTF">2023-05-24T06:30:40Z</dcterms:modified>
</cp:coreProperties>
</file>