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3"/>
  </p:notesMasterIdLst>
  <p:sldIdLst>
    <p:sldId id="256" r:id="rId4"/>
    <p:sldId id="314" r:id="rId5"/>
    <p:sldId id="315" r:id="rId6"/>
    <p:sldId id="398" r:id="rId7"/>
    <p:sldId id="399" r:id="rId8"/>
    <p:sldId id="298" r:id="rId9"/>
    <p:sldId id="401" r:id="rId10"/>
    <p:sldId id="406" r:id="rId11"/>
    <p:sldId id="405" r:id="rId12"/>
    <p:sldId id="416" r:id="rId13"/>
    <p:sldId id="403" r:id="rId14"/>
    <p:sldId id="417" r:id="rId15"/>
    <p:sldId id="402" r:id="rId16"/>
    <p:sldId id="317" r:id="rId17"/>
    <p:sldId id="418" r:id="rId18"/>
    <p:sldId id="297" r:id="rId19"/>
    <p:sldId id="419" r:id="rId20"/>
    <p:sldId id="404" r:id="rId21"/>
    <p:sldId id="407" r:id="rId22"/>
    <p:sldId id="300" r:id="rId23"/>
    <p:sldId id="414" r:id="rId24"/>
    <p:sldId id="408" r:id="rId25"/>
    <p:sldId id="409" r:id="rId26"/>
    <p:sldId id="410" r:id="rId27"/>
    <p:sldId id="415" r:id="rId28"/>
    <p:sldId id="323" r:id="rId29"/>
    <p:sldId id="342" r:id="rId30"/>
    <p:sldId id="362" r:id="rId31"/>
    <p:sldId id="334" r:id="rId32"/>
  </p:sldIdLst>
  <p:sldSz cx="12192000" cy="6858000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9" autoAdjust="0"/>
    <p:restoredTop sz="95263"/>
  </p:normalViewPr>
  <p:slideViewPr>
    <p:cSldViewPr>
      <p:cViewPr varScale="1">
        <p:scale>
          <a:sx n="92" d="100"/>
          <a:sy n="92" d="100"/>
        </p:scale>
        <p:origin x="784" y="1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DB844A7-F19B-3E4C-ADCA-9C3650630C6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A2A0BE6-E034-7A44-93A9-2BD588117A9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7892" name="Rectangle 4">
            <a:extLst>
              <a:ext uri="{FF2B5EF4-FFF2-40B4-BE49-F238E27FC236}">
                <a16:creationId xmlns:a16="http://schemas.microsoft.com/office/drawing/2014/main" id="{71DAB9B4-200C-1E46-815A-AAA90DE3A3C2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374B3CE4-C8B3-DF41-8D89-483F1AEB8DA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350336F4-4EB3-4141-8684-FC86B4FE695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51B06A79-36F6-7B45-9E5C-BD796A7CD9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23DF7E6-9C80-1F40-9F57-D10BE039C84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>
            <a:extLst>
              <a:ext uri="{FF2B5EF4-FFF2-40B4-BE49-F238E27FC236}">
                <a16:creationId xmlns:a16="http://schemas.microsoft.com/office/drawing/2014/main" id="{05437A99-ABFB-D14E-AA69-34F08CF641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A5B7AA-0274-B345-B64A-43742C457248}" type="slidenum">
              <a:rPr lang="it-IT" altLang="it-IT" smtClean="0"/>
              <a:pPr>
                <a:spcBef>
                  <a:spcPct val="0"/>
                </a:spcBef>
              </a:pPr>
              <a:t>3</a:t>
            </a:fld>
            <a:endParaRPr lang="it-IT" altLang="it-IT"/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3E0998D5-B243-214B-A242-A92C42215C7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2A1E08E4-5916-D044-8CF3-A5CCBDBA0F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246720F-721C-C141-9C77-1E8AF0C1D8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3564DD2-2EC9-0645-9626-9D790FE041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B38924E-173F-D34C-8156-5E99C292CF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74153-9231-684F-BE16-F1770D8E7C1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81754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326807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2564907"/>
            <a:ext cx="10972800" cy="3561259"/>
          </a:xfrm>
        </p:spPr>
        <p:txBody>
          <a:bodyPr/>
          <a:lstStyle/>
          <a:p>
            <a:pPr lvl="0"/>
            <a:r>
              <a:rPr lang="it-IT"/>
              <a:t>Modifica gli stili del testo dello schema
Secondo livello
Terzo livello
Quarto livello
Quinto livello</a:t>
            </a:r>
            <a:endParaRPr lang="it-IT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4817588-896C-D941-9421-58F0EB83CF5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890520A-DCFA-A043-8DA6-5A3A420EE2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FFF53CF-C495-1C48-B6B4-C797A437A6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A53B9-CC78-BF41-95DF-ECB6890811F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2136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76107EE-0EE5-2546-B2B1-16A13DA86E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B94D28C-87BE-084C-85D9-FA700AB193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4849068-4CE6-AA4E-A3B7-C776043B23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4A437-21A9-FA4D-9D46-C47C6AC6AF7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8199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262924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2492899"/>
            <a:ext cx="53848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2492899"/>
            <a:ext cx="5384800" cy="36332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EE0EC-AAE3-A24B-8CF3-6447A565CE1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71A812-33FA-5141-AF82-86A3B5B37C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8A8113-42FE-C24B-81C4-BF196609D4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12232-D060-204E-9CB3-09D8630D228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6088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96523" y="1127992"/>
            <a:ext cx="10972800" cy="1143000"/>
          </a:xfrm>
        </p:spPr>
        <p:txBody>
          <a:bodyPr/>
          <a:lstStyle>
            <a:lvl1pPr>
              <a:defRPr sz="3600"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2323727"/>
            <a:ext cx="5386917" cy="63976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3068962"/>
            <a:ext cx="5386917" cy="3057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it-IT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2310135"/>
            <a:ext cx="5389033" cy="639762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lang="it-IT" sz="1800" b="1" smtClean="0">
                <a:solidFill>
                  <a:srgbClr val="C00000"/>
                </a:solidFill>
              </a:defRPr>
            </a:lvl1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9" y="3068959"/>
            <a:ext cx="5389033" cy="30572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it-IT" dirty="0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4398DF9-3D1B-5541-8564-FBE73836281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F0120A5-4063-AB4B-8AD5-871090FADA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23CBA44-F340-1141-B71E-B2B20C4F8B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62B3F-C2EA-004B-9051-4A864A5AB4E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47183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52449" y="1453343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it-IT" dirty="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163C8B6-A8C7-B645-A1CC-ED0B8306E1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B805487-6B93-B247-B178-8D41E83F50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5B735CE-4315-3446-B2B8-D96F47DFF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10A18D-CEE5-8D42-82A6-0FC1F6A51E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4037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858982F-C4B7-B943-A990-590FAE34FE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D7E6A5A-345B-754E-9893-F19CAD25C6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354DD77-20DB-F249-B5E0-1D50DE5E71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F55B1-5612-BC4C-90CD-3F90F73518D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95889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99" y="1435100"/>
            <a:ext cx="4011084" cy="1162050"/>
          </a:xfrm>
        </p:spPr>
        <p:txBody>
          <a:bodyPr anchor="b"/>
          <a:lstStyle>
            <a:lvl1pPr algn="l">
              <a:defRPr sz="2000" b="1"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1435103"/>
            <a:ext cx="6815667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0" y="2716215"/>
            <a:ext cx="4011085" cy="34099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0C5D23-375D-EC4C-BC67-6F17759AE9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B85A33-14B2-9244-96FC-0779D68834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81F947-8188-E74E-9DF8-2C148783B8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87E4D-E53B-A547-B48B-2AC7230BB7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5662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1370988"/>
            <a:ext cx="7315200" cy="335658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4D64A0-EC5B-244D-9B15-3D1E17AD00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D242C7-5878-2646-81EB-C4F63CBD05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63D7F0-63D4-F440-9333-CC2590B16C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64CE9-5179-EE4B-8FCB-5FE9EF3E4B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4210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370986"/>
            <a:ext cx="10972800" cy="1143000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it-IT" dirty="0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08923"/>
            <a:ext cx="10972800" cy="3417243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55FDA86-F708-5848-B10C-2A8C3924FE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0E2D6BB-3E93-B045-B445-8ED70D343A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4E42367-79F2-164C-A7AF-61FC273855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0FEBF-6E3E-C14B-B2A5-CEC8802D7A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0492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1453343"/>
            <a:ext cx="2743200" cy="4672820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it-IT" dirty="0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1453343"/>
            <a:ext cx="8026400" cy="4672820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
Secondo livello
Terzo livello
Quarto livello
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3272A78-86C1-AF4E-B9EE-0AE8BEBEA3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F143448-BB3D-CD4A-A35A-0F538E5428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7B763D5-AFA9-7C4E-81F5-96CE3A5474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90A74-9A00-CB46-A37D-58D322B473D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03676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F1DF1CD-4F58-8442-BABC-E5F5A1378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80C4E-84BD-A443-9FB3-791C3F260A56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B985C6B-57B9-004B-BD03-0F7FE7C38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2F49CDB-1FF6-364D-98B9-5C2838BDD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AFB96-24C5-954C-8463-96CF868AE47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89055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4DE3FF9-5B28-544F-8D12-AB1D018F1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8ACD3-116D-C245-970F-CB9374625809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D38D419-8C84-9D4E-B9D2-8AEF0DDF0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5ED7798-FCC2-B641-AA19-E17B1FB54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A55BB-0F25-724E-84EE-7E7427BBA71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25602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E7D5047-9C2D-1749-84FB-12D32DF58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28D56-8535-8640-861E-1C6307868FEE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F003C5-938C-354B-B1CE-83183403C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6DA1CDC-0026-C84A-A469-B9360BD0A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B3056-2D40-384A-9276-F31C95B2011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8607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E5CF0A61-1A15-964C-8A04-CA20D08FA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A1DEC-FB38-634B-8197-686FD8F05B64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33EE6D0B-4BEC-8546-8969-8F0A8C1F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7D74DCE7-CA7C-2144-9EB7-96F9246FD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79C55-A63C-E643-B4E3-55CF60ECBB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27540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>
                <a16:creationId xmlns:a16="http://schemas.microsoft.com/office/drawing/2014/main" id="{6FD115F1-CF2C-FA45-A0A4-8CA49941B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ED4D8-E5A7-414D-9696-5D1D245FB0E1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8" name="Segnaposto piè di pagina 4">
            <a:extLst>
              <a:ext uri="{FF2B5EF4-FFF2-40B4-BE49-F238E27FC236}">
                <a16:creationId xmlns:a16="http://schemas.microsoft.com/office/drawing/2014/main" id="{5E4FA0E5-E458-3A4B-BF0E-1D171C1FE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>
            <a:extLst>
              <a:ext uri="{FF2B5EF4-FFF2-40B4-BE49-F238E27FC236}">
                <a16:creationId xmlns:a16="http://schemas.microsoft.com/office/drawing/2014/main" id="{E85BFB9A-76C5-B640-93CB-9248E294D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C707B-916F-EC42-8D5E-43D996EF489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5087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>
            <a:extLst>
              <a:ext uri="{FF2B5EF4-FFF2-40B4-BE49-F238E27FC236}">
                <a16:creationId xmlns:a16="http://schemas.microsoft.com/office/drawing/2014/main" id="{0BDB88C8-E4B9-7F40-8155-4E908DDBE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00117-C609-E849-92C3-B7588ABE2F1B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4" name="Segnaposto piè di pagina 4">
            <a:extLst>
              <a:ext uri="{FF2B5EF4-FFF2-40B4-BE49-F238E27FC236}">
                <a16:creationId xmlns:a16="http://schemas.microsoft.com/office/drawing/2014/main" id="{6AA6C2B7-85A3-3A42-9D4E-D3A5F85B8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>
            <a:extLst>
              <a:ext uri="{FF2B5EF4-FFF2-40B4-BE49-F238E27FC236}">
                <a16:creationId xmlns:a16="http://schemas.microsoft.com/office/drawing/2014/main" id="{7D02B64B-8071-394E-B554-5BD70FD82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B9475-2665-3340-86CA-D25C6DD9C8C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7271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>
            <a:extLst>
              <a:ext uri="{FF2B5EF4-FFF2-40B4-BE49-F238E27FC236}">
                <a16:creationId xmlns:a16="http://schemas.microsoft.com/office/drawing/2014/main" id="{F071DCEE-4BD1-2A43-8542-ED1A83A28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ACF0C-0EE4-1443-AF7D-8BDCDE0DCA97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3" name="Segnaposto piè di pagina 4">
            <a:extLst>
              <a:ext uri="{FF2B5EF4-FFF2-40B4-BE49-F238E27FC236}">
                <a16:creationId xmlns:a16="http://schemas.microsoft.com/office/drawing/2014/main" id="{A833AD52-8435-6947-918E-B8837BE3D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>
            <a:extLst>
              <a:ext uri="{FF2B5EF4-FFF2-40B4-BE49-F238E27FC236}">
                <a16:creationId xmlns:a16="http://schemas.microsoft.com/office/drawing/2014/main" id="{66868F31-8F13-F94C-B942-836D2B772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9E614-7981-664E-8AA8-E22DCBFC35E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9751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3C189741-EB4C-D640-96B4-817E061E4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11A37-713B-3D4F-A1B6-11DC68021E62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FDFDECBA-EAD6-0648-B04B-488469B9D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0398B8F5-B6FC-274A-A146-50663DA53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65E84-06F0-CE47-B20C-F7EB7B288E1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3543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B06B9A1F-C3DB-6C42-810F-32F100AF5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BAD90-907C-0147-AE0F-EFACE06E691A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B8D8A634-3454-A344-ABD7-45D6118EF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F9213DA8-C0A4-EE4F-956A-15108A740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43E57-D866-3246-83E7-5777E3D7CD6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7735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30B7FC0-AD27-944C-9A1C-A73FAF7E1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2768A-0D56-5546-B3B7-F38CA24421B6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45B84E5-A0C1-6441-87D7-AF5DE66A3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D2AD909-9FB9-1549-92F9-063A27650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40969-0AA3-8F49-91FB-0875017AE1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23876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8831225-4F5F-4244-845C-F24C3E4A8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9610D-E420-994A-8EB5-189F78C1D879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4F27574-70AD-CD4D-B17C-F27BA63E4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C50D9E5-7004-9347-88BA-6BC19429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B5DF0-C6EA-0F4A-9D52-8BDE7827E0A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88018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E5982-E7BA-D949-94E6-27660072F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8B47E-AA05-0543-B6D6-C7B555A9DA47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70B3DA-825B-BE47-BAAA-FAB895FC2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3C391-599A-C745-B6B6-8624A6CDE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FCD8D-1983-5342-9ADB-A9DCE9AFDC5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22230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497CD3-218D-C543-A548-193584C54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EA493-4042-5342-9683-F612E450A912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85183-1185-A641-B181-0CDA25AEF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C5856-DFFA-4544-BE03-234E7C75F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A68C4-F07E-EC4B-A586-7CE33453F9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87681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7B8DEF-0EF1-0F49-B1DD-FDAF20624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1DBDD-5231-3B4A-80FC-D68153D0AFDB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DBD10B-C5E9-F24F-8078-11C7E3CFE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5ABB5-67A3-2C40-88E3-B96B34872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A8C3B-1F41-EC4D-98C7-8AFAAD4976E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44668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4645A0-D730-3247-AF44-0E73C3148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296EE-98F9-2A43-A12A-50A357ABB948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B3654E-D20D-1F43-A22F-3617C0E7F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B19737-E907-E642-9B80-80071A5B2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830D1-F977-1F41-9B0B-96E5630A0C6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61983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51B58-F0FA-6541-BB17-D0AC1EF32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36DA0-65F9-4546-90C7-F97A5E31B188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581417-3027-354D-BF04-A71881BCD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65383E-1427-084D-B37B-9FA90BAF0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CDCB8-3A13-3B42-ABAB-99DD6FD3EB1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55938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439E5F-A3FF-254E-AE07-19E1497EF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E544F-6E1A-BD4A-91CE-56FF44ACD9B3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B8252D-72D9-0347-BC5E-4D0AC1AF3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009906-1434-3549-AE8E-C767BFFD7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C8620-155F-8F48-8BA3-CFC36495F5E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20402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5C90B6-B274-BC42-BD97-18F178052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21DA1-3771-C543-AF61-A157EFD8D88A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DE0273-E513-8545-BC72-9C3C86726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03A639-C15B-064F-B9F0-11E7C0B9E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72BF4-9EB8-0A47-8DAB-FAD24DAA286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51655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1922FF-9E2B-D24F-9D8D-3679EF70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0260E-1033-4440-B6D8-4EBC5F3F92C7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3EB184-69C3-694D-B139-653102ACF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B9F18C-B9C8-BC4D-BB64-0B6AC9623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82583-0D19-274B-B4A7-84F6D5A5D53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18570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EBF9E6-218D-E049-ADA0-8BA25ED0E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F8929-49F5-8440-800E-C8BB709723B4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AB4B83-D11F-CC42-A451-D6A5EAA74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3070BD-91B9-7A40-A365-0EBF130F7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8A511-14F5-9349-9873-33438B84C8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03798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68CA51-F9E1-A240-BFDA-6CC0234F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71FAE-D91F-DB47-A80F-5C640B877F32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4A926-5A6A-7F4E-A56B-9E5E0C87F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ECF98-7D2E-7742-A9EE-089539606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851BA-DF21-8948-BC03-C3F7ABBE37A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27887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8AE68-150B-774A-9A75-AC5A445C5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918-983D-0A4B-8B4E-312627AFA70E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F3DBA-2E06-F24C-A105-194FE40CF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BD36A-6FF9-E14B-883B-B96E34B5C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0F3C9-84C4-8448-85D1-E3FC8D27C5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1606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64044BE-F7CA-9241-BF95-4437A230FC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1343025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1355B4A-9F70-7747-8F9A-EC5B8C144B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2492375"/>
            <a:ext cx="10972800" cy="36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ED97649-BDC2-234B-A49E-3C065A6745D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0C44478-0B90-684D-854F-ED06DEE27CE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41A99F1-494D-C04E-B406-2DC3142953F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43F0563-1788-9243-B140-2ADEAF1DA3E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90104CAE-A983-024D-A816-7C8511920FD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-96838" y="-100013"/>
            <a:ext cx="12530138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" name="Picture 3" descr="SigilloLogoLAST_WhiteOK">
            <a:extLst>
              <a:ext uri="{FF2B5EF4-FFF2-40B4-BE49-F238E27FC236}">
                <a16:creationId xmlns:a16="http://schemas.microsoft.com/office/drawing/2014/main" id="{133F6662-522C-4243-AA30-15071B19A9D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115888"/>
            <a:ext cx="2173288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Immagine 14">
            <a:extLst>
              <a:ext uri="{FF2B5EF4-FFF2-40B4-BE49-F238E27FC236}">
                <a16:creationId xmlns:a16="http://schemas.microsoft.com/office/drawing/2014/main" id="{6EF67320-5A0A-5444-BAAF-14BABE223AAD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463" y="333375"/>
            <a:ext cx="37020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  <p:sldLayoutId id="2147484753" r:id="rId3"/>
    <p:sldLayoutId id="2147484754" r:id="rId4"/>
    <p:sldLayoutId id="2147484755" r:id="rId5"/>
    <p:sldLayoutId id="2147484756" r:id="rId6"/>
    <p:sldLayoutId id="2147484757" r:id="rId7"/>
    <p:sldLayoutId id="2147484758" r:id="rId8"/>
    <p:sldLayoutId id="2147484759" r:id="rId9"/>
    <p:sldLayoutId id="2147484760" r:id="rId10"/>
    <p:sldLayoutId id="214748476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titolo 1">
            <a:extLst>
              <a:ext uri="{FF2B5EF4-FFF2-40B4-BE49-F238E27FC236}">
                <a16:creationId xmlns:a16="http://schemas.microsoft.com/office/drawing/2014/main" id="{E9E0E689-6036-0341-83C5-B0B6E5575C8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3315" name="Segnaposto testo 2">
            <a:extLst>
              <a:ext uri="{FF2B5EF4-FFF2-40B4-BE49-F238E27FC236}">
                <a16:creationId xmlns:a16="http://schemas.microsoft.com/office/drawing/2014/main" id="{6349E839-BFD7-2A4F-9E7D-701FE4201BC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Modifica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943DC6D-D579-9D4A-B62A-6747102F2E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7290EBF-A914-2E41-B998-DBC3DC625EBA}" type="datetimeFigureOut">
              <a:rPr lang="it-IT"/>
              <a:pPr>
                <a:defRPr/>
              </a:pPr>
              <a:t>31/05/23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417209F-AE1E-864D-B0C0-D2609F16CF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B1B429D-275D-6948-A471-BFA6067AF2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04A8F7D-3510-AF45-A9D3-B502421BFB1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62" r:id="rId1"/>
    <p:sldLayoutId id="2147484763" r:id="rId2"/>
    <p:sldLayoutId id="2147484764" r:id="rId3"/>
    <p:sldLayoutId id="2147484765" r:id="rId4"/>
    <p:sldLayoutId id="2147484766" r:id="rId5"/>
    <p:sldLayoutId id="2147484767" r:id="rId6"/>
    <p:sldLayoutId id="2147484768" r:id="rId7"/>
    <p:sldLayoutId id="2147484769" r:id="rId8"/>
    <p:sldLayoutId id="2147484770" r:id="rId9"/>
    <p:sldLayoutId id="2147484771" r:id="rId10"/>
    <p:sldLayoutId id="214748477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Placeholder 1">
            <a:extLst>
              <a:ext uri="{FF2B5EF4-FFF2-40B4-BE49-F238E27FC236}">
                <a16:creationId xmlns:a16="http://schemas.microsoft.com/office/drawing/2014/main" id="{0A6814AF-EB26-3A4A-8735-43E91E6A98A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  <a:endParaRPr lang="en-US" altLang="it-IT"/>
          </a:p>
        </p:txBody>
      </p:sp>
      <p:sp>
        <p:nvSpPr>
          <p:cNvPr id="25603" name="Text Placeholder 2">
            <a:extLst>
              <a:ext uri="{FF2B5EF4-FFF2-40B4-BE49-F238E27FC236}">
                <a16:creationId xmlns:a16="http://schemas.microsoft.com/office/drawing/2014/main" id="{52E78A82-AF12-AD42-8B3C-BA3E6EA8852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Modifica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  <a:endParaRPr lang="en-US" alt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34821-817C-7B4C-9499-5A3E7B2D97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736A4-2ABC-5B4A-BE46-CD1A067A50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61DEE4-9954-5340-A957-A2CF8F1E0C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A3C07E-0BC8-384C-8562-049C4C089F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73" r:id="rId1"/>
    <p:sldLayoutId id="2147484774" r:id="rId2"/>
    <p:sldLayoutId id="2147484775" r:id="rId3"/>
    <p:sldLayoutId id="2147484776" r:id="rId4"/>
    <p:sldLayoutId id="2147484777" r:id="rId5"/>
    <p:sldLayoutId id="2147484778" r:id="rId6"/>
    <p:sldLayoutId id="2147484779" r:id="rId7"/>
    <p:sldLayoutId id="2147484780" r:id="rId8"/>
    <p:sldLayoutId id="2147484781" r:id="rId9"/>
    <p:sldLayoutId id="2147484782" r:id="rId10"/>
    <p:sldLayoutId id="21474847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/var/folders/y5/5ftflpys56388dx3lv1yymzc0000gn/T/com.microsoft.Word/WebArchiveCopyPasteTempFiles/e2808bbjocc88rk-all-is-full-of-love-2.gif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arketingtorino.it/mark-zuckerberg-fondatore-di-facebook-biografia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clearias.com/right-to-privacy-fundamental-right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google.it/imgres?imgurl=https%3A%2F%2Fimages.squarespace-cdn.com%2Fcontent%2Fv1%2F578b556e579fb3f7b308f511%2F1565523405293-T28RVO4DMWKZVOT2OL04%2F616px-wiki-grafik_peats-de_big_five_eng.png&amp;tbnid=IJGl3snfj4PCEM&amp;vet=12ahUKEwjCoJzA757_AhVUuKQKHU2IA5sQMygAegUIARDFAQ..i&amp;imgrefurl=https%3A%2F%2Fnigelchetty.com%2Fnew-blog%2F2019%2F8%2F11%2Fthe-ocean-model-of-personality&amp;docid=UtUQarctciCGsM&amp;w=600&amp;h=600&amp;q=model%20ocean&amp;ved=2ahUKEwjCoJzA757_AhVUuKQKHU2IA5sQMygAegUIARDFAQ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it/imgres?imgurl=https%3A%2F%2Fimgnew.outlookindia.com%2Fpublic%2Fuploads%2Farticles%2F2018%2F12%2F23%2FAl-Qaeda.jpg&amp;tbnid=TGP7hUdvrP9ddM&amp;vet=12ahUKEwilvb6r857_AhV3xgIHHSYECscQMygJegUIARCxAQ..i&amp;imgrefurl=https%3A%2F%2Fwww.outlookindia.com%2Fwebsite%2Fstory%2Fworld-news-terror-group-al-qaeda-planning-to-blow-up-airports-airliners-uk-minister%2F322241&amp;docid=EgA7ZVO19d6ODM&amp;w=1000&amp;h=562&amp;q=al-qaeda%20terro&amp;ved=2ahUKEwilvb6r857_AhV3xgIHHSYECscQMygJegUIARCxAQ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quora.com/What-are-the-penalties-for-non-compliance-with-GDP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id="{33E63DD3-589E-3E4F-A937-34EB392B0E6D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4508500"/>
            <a:ext cx="12192000" cy="1752600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GB" altLang="it-IT" b="1" dirty="0">
                <a:solidFill>
                  <a:schemeClr val="bg1"/>
                </a:solidFill>
              </a:rPr>
              <a:t>Corso di </a:t>
            </a:r>
            <a:r>
              <a:rPr lang="en-GB" altLang="it-IT" b="1" dirty="0" err="1">
                <a:solidFill>
                  <a:schemeClr val="bg1"/>
                </a:solidFill>
              </a:rPr>
              <a:t>laurea</a:t>
            </a:r>
            <a:r>
              <a:rPr lang="en-GB" altLang="it-IT" b="1" dirty="0">
                <a:solidFill>
                  <a:schemeClr val="bg1"/>
                </a:solidFill>
              </a:rPr>
              <a:t> in </a:t>
            </a:r>
            <a:r>
              <a:rPr lang="en-GB" altLang="it-IT" b="1" dirty="0" err="1">
                <a:solidFill>
                  <a:schemeClr val="bg1"/>
                </a:solidFill>
              </a:rPr>
              <a:t>Matematica</a:t>
            </a:r>
            <a:endParaRPr lang="en-GB" altLang="it-IT" b="1" dirty="0">
              <a:solidFill>
                <a:schemeClr val="bg1"/>
              </a:solidFill>
            </a:endParaRPr>
          </a:p>
          <a:p>
            <a:pPr marL="0" indent="0" algn="ctr" eaLnBrk="1" hangingPunct="1">
              <a:buNone/>
            </a:pPr>
            <a:r>
              <a:rPr lang="en-GB" altLang="it-IT" b="1" i="1" dirty="0">
                <a:solidFill>
                  <a:schemeClr val="bg1"/>
                </a:solidFill>
              </a:rPr>
              <a:t>DIRITTO, INFORMATICA E SOCIETA’ 2022-2023</a:t>
            </a:r>
          </a:p>
          <a:p>
            <a:pPr marL="0" indent="0" algn="ctr">
              <a:lnSpc>
                <a:spcPct val="130000"/>
              </a:lnSpc>
              <a:buNone/>
            </a:pPr>
            <a:r>
              <a:rPr lang="it-IT" altLang="it-IT" sz="2400" b="1" dirty="0">
                <a:solidFill>
                  <a:schemeClr val="bg1"/>
                </a:solidFill>
              </a:rPr>
              <a:t>Daniele Ruggiu</a:t>
            </a:r>
          </a:p>
          <a:p>
            <a:pPr marL="0" indent="0" algn="ctr">
              <a:lnSpc>
                <a:spcPct val="130000"/>
              </a:lnSpc>
              <a:buNone/>
            </a:pPr>
            <a:r>
              <a:rPr lang="en-GB" altLang="it-IT" sz="2400" b="1" dirty="0">
                <a:solidFill>
                  <a:schemeClr val="bg1"/>
                </a:solidFill>
              </a:rPr>
              <a:t>Padova, 31 Maggio 2023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it-IT" altLang="it-IT" sz="2000" b="1" dirty="0">
              <a:solidFill>
                <a:schemeClr val="bg1"/>
              </a:solidFill>
            </a:endParaRPr>
          </a:p>
        </p:txBody>
      </p:sp>
      <p:pic>
        <p:nvPicPr>
          <p:cNvPr id="2052" name="Picture 4" descr="SigilloLogoLAST_WhiteOK">
            <a:extLst>
              <a:ext uri="{FF2B5EF4-FFF2-40B4-BE49-F238E27FC236}">
                <a16:creationId xmlns:a16="http://schemas.microsoft.com/office/drawing/2014/main" id="{99E3B0F5-7735-CF4B-BB63-7D9D2B307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549275"/>
            <a:ext cx="453707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Immagine 3">
            <a:extLst>
              <a:ext uri="{FF2B5EF4-FFF2-40B4-BE49-F238E27FC236}">
                <a16:creationId xmlns:a16="http://schemas.microsoft.com/office/drawing/2014/main" id="{30FCEECB-3AEE-BA44-B5F3-858237C7C3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3068638"/>
            <a:ext cx="654685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1" name="Rectangle 3">
            <a:extLst>
              <a:ext uri="{FF2B5EF4-FFF2-40B4-BE49-F238E27FC236}">
                <a16:creationId xmlns:a16="http://schemas.microsoft.com/office/drawing/2014/main" id="{C8C70C4F-8E17-344B-B83C-B681645FE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568" y="1772816"/>
            <a:ext cx="7772400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it-IT" altLang="it-IT" sz="4400" dirty="0">
                <a:solidFill>
                  <a:schemeClr val="bg1"/>
                </a:solidFill>
              </a:rPr>
              <a:t>Il caso Cambridge </a:t>
            </a:r>
            <a:r>
              <a:rPr lang="it-IT" altLang="it-IT" sz="4400" dirty="0" err="1">
                <a:solidFill>
                  <a:schemeClr val="bg1"/>
                </a:solidFill>
              </a:rPr>
              <a:t>Analytica</a:t>
            </a:r>
            <a:endParaRPr lang="it-IT" altLang="it-IT" sz="4400" b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" name="Immagine 624" descr="/var/folders/y5/5ftflpys56388dx3lv1yymzc0000gn/T/com.microsoft.Word/WebArchiveCopyPasteTempFiles/e2808bbjocc88rk-all-is-full-of-love-2.gif">
            <a:extLst>
              <a:ext uri="{FF2B5EF4-FFF2-40B4-BE49-F238E27FC236}">
                <a16:creationId xmlns:a16="http://schemas.microsoft.com/office/drawing/2014/main" id="{9C4852FF-CAA4-F747-9227-40F1314F8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75" y="4476750"/>
            <a:ext cx="265747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6" name="Rectangle 4">
            <a:extLst>
              <a:ext uri="{FF2B5EF4-FFF2-40B4-BE49-F238E27FC236}">
                <a16:creationId xmlns:a16="http://schemas.microsoft.com/office/drawing/2014/main" id="{B533439D-9481-8247-A98F-E0B982CC01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700" y="2133600"/>
            <a:ext cx="71294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buFont typeface="Wingdings" pitchFamily="2" charset="2"/>
              <a:buChar char="v"/>
            </a:pPr>
            <a:r>
              <a:rPr lang="it-IT" altLang="it-IT" dirty="0"/>
              <a:t>L’ app </a:t>
            </a:r>
            <a:r>
              <a:rPr lang="it-IT" altLang="it-IT" i="1" dirty="0" err="1"/>
              <a:t>Thisisyourdigitallife</a:t>
            </a:r>
            <a:endParaRPr lang="it-IT" altLang="it-IT" i="1" dirty="0"/>
          </a:p>
          <a:p>
            <a:pPr lvl="1">
              <a:buFont typeface="Wingdings" pitchFamily="2" charset="2"/>
              <a:buChar char="v"/>
            </a:pPr>
            <a:r>
              <a:rPr lang="it-IT" altLang="it-IT" dirty="0"/>
              <a:t>La vendita a Cambridge </a:t>
            </a:r>
            <a:r>
              <a:rPr lang="it-IT" altLang="it-IT" dirty="0" err="1"/>
              <a:t>Analytica</a:t>
            </a:r>
            <a:endParaRPr lang="it-IT" altLang="it-IT" dirty="0"/>
          </a:p>
          <a:p>
            <a:pPr lvl="1">
              <a:buFont typeface="Wingdings" pitchFamily="2" charset="2"/>
              <a:buChar char="v"/>
            </a:pPr>
            <a:r>
              <a:rPr lang="it-IT" altLang="it-IT" dirty="0"/>
              <a:t> Il cambio delle finalità</a:t>
            </a:r>
          </a:p>
          <a:p>
            <a:pPr lvl="1">
              <a:buFont typeface="Wingdings" pitchFamily="2" charset="2"/>
              <a:buChar char="v"/>
            </a:pPr>
            <a:r>
              <a:rPr lang="it-IT" altLang="it-IT" dirty="0"/>
              <a:t>L’influenza sulle elezioni americane e sulla Brexit</a:t>
            </a:r>
          </a:p>
          <a:p>
            <a:pPr lvl="1">
              <a:buFont typeface="Wingdings" pitchFamily="2" charset="2"/>
              <a:buChar char="v"/>
            </a:pPr>
            <a:r>
              <a:rPr lang="it-IT" altLang="it-IT" dirty="0"/>
              <a:t>Le sanzioni a livello mondiale</a:t>
            </a:r>
          </a:p>
          <a:p>
            <a:pPr lvl="1">
              <a:buFont typeface="Wingdings" pitchFamily="2" charset="2"/>
              <a:buChar char="v"/>
            </a:pPr>
            <a:r>
              <a:rPr lang="it-IT" altLang="it-IT" dirty="0"/>
              <a:t>Cosa sarebbe successo se il GDPR fosse stato in vigore</a:t>
            </a:r>
          </a:p>
        </p:txBody>
      </p:sp>
      <p:sp>
        <p:nvSpPr>
          <p:cNvPr id="5" name="Titolo 3">
            <a:extLst>
              <a:ext uri="{FF2B5EF4-FFF2-40B4-BE49-F238E27FC236}">
                <a16:creationId xmlns:a16="http://schemas.microsoft.com/office/drawing/2014/main" id="{5C94013E-04C3-224A-833A-58339C6C6D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1327150"/>
            <a:ext cx="10972800" cy="1143000"/>
          </a:xfrm>
        </p:spPr>
        <p:txBody>
          <a:bodyPr/>
          <a:lstStyle/>
          <a:p>
            <a:pPr algn="ctr">
              <a:defRPr/>
            </a:pPr>
            <a:r>
              <a:rPr lang="it-IT" altLang="it-IT" dirty="0"/>
              <a:t>SOMMARIO</a:t>
            </a:r>
          </a:p>
        </p:txBody>
      </p:sp>
      <p:sp>
        <p:nvSpPr>
          <p:cNvPr id="43011" name="Rectangle 4">
            <a:extLst>
              <a:ext uri="{FF2B5EF4-FFF2-40B4-BE49-F238E27FC236}">
                <a16:creationId xmlns:a16="http://schemas.microsoft.com/office/drawing/2014/main" id="{02C8013E-9037-7042-AB4C-5FC08038F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0600" y="3378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pic>
        <p:nvPicPr>
          <p:cNvPr id="1029" name="Picture 5" descr="Mark Zuckerberg fondatore di Facebook | Biografia | MARKETING TORINO">
            <a:hlinkClick r:id="rId3" tooltip="Mark Zuckerberg fondatore di Facebook | Biografia | MARKETING TORINO"/>
            <a:extLst>
              <a:ext uri="{FF2B5EF4-FFF2-40B4-BE49-F238E27FC236}">
                <a16:creationId xmlns:a16="http://schemas.microsoft.com/office/drawing/2014/main" id="{F92431FA-1B1E-47A7-90C4-D6ED4D6ED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788" y="4278201"/>
            <a:ext cx="5154212" cy="250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olo 1">
            <a:extLst>
              <a:ext uri="{FF2B5EF4-FFF2-40B4-BE49-F238E27FC236}">
                <a16:creationId xmlns:a16="http://schemas.microsoft.com/office/drawing/2014/main" id="{74D39A7B-41AB-0443-950F-EAF6EE0A7A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0"/>
            <a:ext cx="6567487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Prima che il GDPR entri in vigore</a:t>
            </a:r>
          </a:p>
        </p:txBody>
      </p:sp>
      <p:sp>
        <p:nvSpPr>
          <p:cNvPr id="46082" name="Segnaposto contenuto 2">
            <a:extLst>
              <a:ext uri="{FF2B5EF4-FFF2-40B4-BE49-F238E27FC236}">
                <a16:creationId xmlns:a16="http://schemas.microsoft.com/office/drawing/2014/main" id="{714DD744-E33C-A340-8667-6390EDD8285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2" y="1341438"/>
            <a:ext cx="11809585" cy="3560762"/>
          </a:xfrm>
        </p:spPr>
        <p:txBody>
          <a:bodyPr/>
          <a:lstStyle/>
          <a:p>
            <a:r>
              <a:rPr lang="it-IT" altLang="it-IT" dirty="0"/>
              <a:t>Su Facebook si verifica una gigantesca violazione di dati personali negli Stati Uniti, in Europa</a:t>
            </a:r>
          </a:p>
        </p:txBody>
      </p:sp>
      <p:pic>
        <p:nvPicPr>
          <p:cNvPr id="46083" name="Immagine 3" descr="Risultati immagini per Right to privacy ">
            <a:hlinkClick r:id="rId2"/>
            <a:extLst>
              <a:ext uri="{FF2B5EF4-FFF2-40B4-BE49-F238E27FC236}">
                <a16:creationId xmlns:a16="http://schemas.microsoft.com/office/drawing/2014/main" id="{3A7FD712-CAB8-9343-8C80-09AFD8472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75" y="3507847"/>
            <a:ext cx="6115050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Rettangolo arrotondato 5">
            <a:extLst>
              <a:ext uri="{FF2B5EF4-FFF2-40B4-BE49-F238E27FC236}">
                <a16:creationId xmlns:a16="http://schemas.microsoft.com/office/drawing/2014/main" id="{9E261EE2-8E11-E842-8567-86F2FCED2AFB}"/>
              </a:ext>
            </a:extLst>
          </p:cNvPr>
          <p:cNvGrpSpPr>
            <a:grpSpLocks/>
          </p:cNvGrpSpPr>
          <p:nvPr/>
        </p:nvGrpSpPr>
        <p:grpSpPr bwMode="auto">
          <a:xfrm>
            <a:off x="7464152" y="1781227"/>
            <a:ext cx="2915645" cy="1539029"/>
            <a:chOff x="2296" y="1320"/>
            <a:chExt cx="2664" cy="712"/>
          </a:xfrm>
        </p:grpSpPr>
        <p:pic>
          <p:nvPicPr>
            <p:cNvPr id="9" name="Rettangolo arrotondato 5">
              <a:extLst>
                <a:ext uri="{FF2B5EF4-FFF2-40B4-BE49-F238E27FC236}">
                  <a16:creationId xmlns:a16="http://schemas.microsoft.com/office/drawing/2014/main" id="{635CE064-2988-1D46-A947-B74E1CB9285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6">
              <a:extLst>
                <a:ext uri="{FF2B5EF4-FFF2-40B4-BE49-F238E27FC236}">
                  <a16:creationId xmlns:a16="http://schemas.microsoft.com/office/drawing/2014/main" id="{42C0BE25-0A9B-124C-9B31-2F9F1C5039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nel mondo</a:t>
              </a:r>
            </a:p>
          </p:txBody>
        </p:sp>
      </p:grpSp>
      <p:grpSp>
        <p:nvGrpSpPr>
          <p:cNvPr id="11" name="Rettangolo arrotondato 5">
            <a:extLst>
              <a:ext uri="{FF2B5EF4-FFF2-40B4-BE49-F238E27FC236}">
                <a16:creationId xmlns:a16="http://schemas.microsoft.com/office/drawing/2014/main" id="{F2200F3C-ABF5-4DBA-B8EB-1D2553733288}"/>
              </a:ext>
            </a:extLst>
          </p:cNvPr>
          <p:cNvGrpSpPr>
            <a:grpSpLocks/>
          </p:cNvGrpSpPr>
          <p:nvPr/>
        </p:nvGrpSpPr>
        <p:grpSpPr bwMode="auto">
          <a:xfrm>
            <a:off x="263353" y="3850028"/>
            <a:ext cx="6049044" cy="3096344"/>
            <a:chOff x="2296" y="1320"/>
            <a:chExt cx="2664" cy="712"/>
          </a:xfrm>
        </p:grpSpPr>
        <p:pic>
          <p:nvPicPr>
            <p:cNvPr id="12" name="Rettangolo arrotondato 5">
              <a:extLst>
                <a:ext uri="{FF2B5EF4-FFF2-40B4-BE49-F238E27FC236}">
                  <a16:creationId xmlns:a16="http://schemas.microsoft.com/office/drawing/2014/main" id="{E872D6EF-A09A-4C5F-AD28-F0DE02CB51BF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93D87B7E-9A87-4AD1-A855-D30CDF8191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Dà un’idea di quale tipo di violazione potrebbe verificarsi</a:t>
              </a:r>
            </a:p>
          </p:txBody>
        </p:sp>
      </p:grpSp>
      <p:grpSp>
        <p:nvGrpSpPr>
          <p:cNvPr id="14" name="Rettangolo arrotondato 5">
            <a:extLst>
              <a:ext uri="{FF2B5EF4-FFF2-40B4-BE49-F238E27FC236}">
                <a16:creationId xmlns:a16="http://schemas.microsoft.com/office/drawing/2014/main" id="{4D930FCE-11B1-4B53-9DE2-3FA7F52940A2}"/>
              </a:ext>
            </a:extLst>
          </p:cNvPr>
          <p:cNvGrpSpPr>
            <a:grpSpLocks/>
          </p:cNvGrpSpPr>
          <p:nvPr/>
        </p:nvGrpSpPr>
        <p:grpSpPr bwMode="auto">
          <a:xfrm>
            <a:off x="7464152" y="4234592"/>
            <a:ext cx="4596799" cy="1985034"/>
            <a:chOff x="2296" y="1320"/>
            <a:chExt cx="2664" cy="712"/>
          </a:xfrm>
        </p:grpSpPr>
        <p:pic>
          <p:nvPicPr>
            <p:cNvPr id="15" name="Rettangolo arrotondato 5">
              <a:extLst>
                <a:ext uri="{FF2B5EF4-FFF2-40B4-BE49-F238E27FC236}">
                  <a16:creationId xmlns:a16="http://schemas.microsoft.com/office/drawing/2014/main" id="{E5CB5628-8350-4561-A4C1-D5DCD5D22F5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 Box 6">
              <a:extLst>
                <a:ext uri="{FF2B5EF4-FFF2-40B4-BE49-F238E27FC236}">
                  <a16:creationId xmlns:a16="http://schemas.microsoft.com/office/drawing/2014/main" id="{43F36AEB-E71E-4073-BEFD-936EAEADC5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…e di quali diritti sono coinvolti</a:t>
              </a:r>
            </a:p>
          </p:txBody>
        </p:sp>
      </p:grpSp>
      <p:grpSp>
        <p:nvGrpSpPr>
          <p:cNvPr id="17" name="Rettangolo arrotondato 5">
            <a:extLst>
              <a:ext uri="{FF2B5EF4-FFF2-40B4-BE49-F238E27FC236}">
                <a16:creationId xmlns:a16="http://schemas.microsoft.com/office/drawing/2014/main" id="{A0379F17-825C-4998-9420-5942825AF74A}"/>
              </a:ext>
            </a:extLst>
          </p:cNvPr>
          <p:cNvGrpSpPr>
            <a:grpSpLocks/>
          </p:cNvGrpSpPr>
          <p:nvPr/>
        </p:nvGrpSpPr>
        <p:grpSpPr bwMode="auto">
          <a:xfrm>
            <a:off x="8256241" y="-121175"/>
            <a:ext cx="3258394" cy="2311595"/>
            <a:chOff x="2296" y="1320"/>
            <a:chExt cx="2664" cy="712"/>
          </a:xfrm>
        </p:grpSpPr>
        <p:pic>
          <p:nvPicPr>
            <p:cNvPr id="18" name="Rettangolo arrotondato 5">
              <a:extLst>
                <a:ext uri="{FF2B5EF4-FFF2-40B4-BE49-F238E27FC236}">
                  <a16:creationId xmlns:a16="http://schemas.microsoft.com/office/drawing/2014/main" id="{15947125-F0BA-4050-A445-2F737D9BA60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6">
              <a:extLst>
                <a:ext uri="{FF2B5EF4-FFF2-40B4-BE49-F238E27FC236}">
                  <a16:creationId xmlns:a16="http://schemas.microsoft.com/office/drawing/2014/main" id="{BB04991E-068F-4DD9-A78B-97ED1539E6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0" y="1443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approccio </a:t>
              </a:r>
              <a:r>
                <a:rPr lang="it-IT" altLang="it-IT" i="1" dirty="0">
                  <a:solidFill>
                    <a:schemeClr val="bg1"/>
                  </a:solidFill>
                </a:rPr>
                <a:t>rights-</a:t>
              </a:r>
              <a:r>
                <a:rPr lang="it-IT" altLang="it-IT" i="1" dirty="0" err="1">
                  <a:solidFill>
                    <a:schemeClr val="bg1"/>
                  </a:solidFill>
                </a:rPr>
                <a:t>based</a:t>
              </a:r>
              <a:endParaRPr lang="it-IT" altLang="it-IT" i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olo 1">
            <a:extLst>
              <a:ext uri="{FF2B5EF4-FFF2-40B4-BE49-F238E27FC236}">
                <a16:creationId xmlns:a16="http://schemas.microsoft.com/office/drawing/2014/main" id="{4A875467-FE2A-0E4F-9986-763D60F6D7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83632" y="39897"/>
            <a:ext cx="5256584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Il caso Cambridge </a:t>
            </a:r>
            <a:r>
              <a:rPr lang="it-IT" altLang="it-IT" sz="3600" b="1" dirty="0" err="1">
                <a:solidFill>
                  <a:schemeClr val="bg1"/>
                </a:solidFill>
              </a:rPr>
              <a:t>Analytica</a:t>
            </a:r>
            <a:endParaRPr lang="it-IT" altLang="it-IT" sz="3600" b="1" dirty="0">
              <a:solidFill>
                <a:schemeClr val="bg1"/>
              </a:solidFill>
            </a:endParaRPr>
          </a:p>
        </p:txBody>
      </p:sp>
      <p:pic>
        <p:nvPicPr>
          <p:cNvPr id="4" name="yt1s.com - Cambridge Analytica  Presadiretta 10022020_360p.mp4">
            <a:hlinkClick r:id="" action="ppaction://media"/>
            <a:extLst>
              <a:ext uri="{FF2B5EF4-FFF2-40B4-BE49-F238E27FC236}">
                <a16:creationId xmlns:a16="http://schemas.microsoft.com/office/drawing/2014/main" id="{5A247AB6-427B-9D4C-925E-7A5B88714FD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9416" y="1297806"/>
            <a:ext cx="9833717" cy="55308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60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en-GB" altLang="it-IT" sz="3600" b="1" dirty="0">
                <a:solidFill>
                  <a:schemeClr val="bg1"/>
                </a:solidFill>
              </a:rPr>
              <a:t>Il test </a:t>
            </a:r>
            <a:r>
              <a:rPr lang="en-GB" altLang="it-IT" sz="3600" b="1" dirty="0" err="1">
                <a:solidFill>
                  <a:schemeClr val="bg1"/>
                </a:solidFill>
              </a:rPr>
              <a:t>della</a:t>
            </a:r>
            <a:r>
              <a:rPr lang="en-GB" altLang="it-IT" sz="3600" b="1" dirty="0">
                <a:solidFill>
                  <a:schemeClr val="bg1"/>
                </a:solidFill>
              </a:rPr>
              <a:t> </a:t>
            </a:r>
            <a:r>
              <a:rPr lang="en-GB" altLang="it-IT" sz="3600" b="1" dirty="0" err="1">
                <a:solidFill>
                  <a:schemeClr val="bg1"/>
                </a:solidFill>
              </a:rPr>
              <a:t>personalità</a:t>
            </a:r>
            <a:endParaRPr lang="en-GB" altLang="it-IT" sz="3600" b="1" dirty="0">
              <a:solidFill>
                <a:schemeClr val="bg1"/>
              </a:solidFill>
            </a:endParaRP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None/>
            </a:pPr>
            <a:r>
              <a:rPr lang="it-IT" altLang="it-IT" dirty="0"/>
              <a:t>Nel 2014 </a:t>
            </a:r>
            <a:r>
              <a:rPr lang="it-IT" altLang="it-IT" dirty="0" err="1"/>
              <a:t>Aleksander</a:t>
            </a:r>
            <a:r>
              <a:rPr lang="it-IT" altLang="it-IT" dirty="0"/>
              <a:t> </a:t>
            </a:r>
            <a:r>
              <a:rPr lang="it-IT" altLang="it-IT" dirty="0" err="1"/>
              <a:t>Kogan</a:t>
            </a:r>
            <a:r>
              <a:rPr lang="it-IT" altLang="it-IT" dirty="0"/>
              <a:t> crea l’</a:t>
            </a:r>
            <a:r>
              <a:rPr lang="it-IT" altLang="it-IT" dirty="0" err="1"/>
              <a:t>app</a:t>
            </a:r>
            <a:r>
              <a:rPr lang="it-IT" altLang="it-IT" dirty="0"/>
              <a:t> </a:t>
            </a:r>
            <a:r>
              <a:rPr lang="it-IT" altLang="it-IT" i="1" dirty="0" err="1"/>
              <a:t>Thisisyourdigitallife</a:t>
            </a:r>
            <a:r>
              <a:rPr lang="it-IT" altLang="it-IT" dirty="0"/>
              <a:t> </a:t>
            </a:r>
          </a:p>
          <a:p>
            <a:pPr marL="0" indent="0">
              <a:buFontTx/>
              <a:buNone/>
            </a:pPr>
            <a:r>
              <a:rPr lang="it-IT" altLang="it-IT" dirty="0"/>
              <a:t>Che viene resa disponibile agli utenti di </a:t>
            </a:r>
            <a:r>
              <a:rPr lang="it-IT" altLang="it-IT" dirty="0" err="1"/>
              <a:t>Facebook</a:t>
            </a:r>
            <a:r>
              <a:rPr lang="it-IT" altLang="it-IT" dirty="0"/>
              <a:t> attraverso la funzione </a:t>
            </a:r>
            <a:r>
              <a:rPr lang="it-IT" altLang="it-IT" dirty="0" err="1"/>
              <a:t>Facebook</a:t>
            </a:r>
            <a:r>
              <a:rPr lang="it-IT" altLang="it-IT" dirty="0"/>
              <a:t> login</a:t>
            </a:r>
          </a:p>
          <a:p>
            <a:pPr marL="0" indent="0">
              <a:buFontTx/>
              <a:buNone/>
            </a:pPr>
            <a:r>
              <a:rPr lang="it-IT" altLang="it-IT" dirty="0"/>
              <a:t>Si tratta un test per la personalità utilizzato per svolgere una ricerca scientifica di carattere psicologico</a:t>
            </a:r>
          </a:p>
          <a:p>
            <a:pPr marL="0" indent="0">
              <a:buFontTx/>
              <a:buNone/>
            </a:pPr>
            <a:r>
              <a:rPr lang="en-GB" altLang="it-IT" dirty="0"/>
              <a:t>270.000 downloads </a:t>
            </a:r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2052" name="Picture 4" descr="Reaction to controversy around academic Aleksandr Kogan and Cambridge  Analytica - Cambridgeshire Live">
            <a:extLst>
              <a:ext uri="{FF2B5EF4-FFF2-40B4-BE49-F238E27FC236}">
                <a16:creationId xmlns:a16="http://schemas.microsoft.com/office/drawing/2014/main" id="{B7386444-ECEA-4B73-B83C-856299861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565" y="4836976"/>
            <a:ext cx="3658311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L’estensione del set di informazioni</a:t>
            </a: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dirty="0"/>
              <a:t>Alle informazioni derivanti dal questionario si aggiungono quelle relative a dove si trova l'utente, le informazioni sulle pagine visitate sul web, i contenuti che piacciono agli utenti, le attività degli amici </a:t>
            </a:r>
          </a:p>
          <a:p>
            <a:pPr marL="0" indent="0">
              <a:buFontTx/>
              <a:buNone/>
            </a:pPr>
            <a:r>
              <a:rPr lang="it-IT" altLang="it-IT" dirty="0"/>
              <a:t>Si raccolgono informazioni relative a tutti i contatti di coloro che avevano risposto al questionario</a:t>
            </a:r>
            <a:endParaRPr lang="en-GB" altLang="it-IT" dirty="0"/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3074" name="Picture 2" descr="Aleksandr Kogan dan Skandal Cambridge Analytica | GEOTIMES">
            <a:extLst>
              <a:ext uri="{FF2B5EF4-FFF2-40B4-BE49-F238E27FC236}">
                <a16:creationId xmlns:a16="http://schemas.microsoft.com/office/drawing/2014/main" id="{BD05C2D2-7196-4D84-A965-D72BBA5FF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543" y="5228530"/>
            <a:ext cx="2847975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Rettangolo arrotondato 5">
            <a:extLst>
              <a:ext uri="{FF2B5EF4-FFF2-40B4-BE49-F238E27FC236}">
                <a16:creationId xmlns:a16="http://schemas.microsoft.com/office/drawing/2014/main" id="{537A75BF-19E0-43EB-8D70-526C5A1C7284}"/>
              </a:ext>
            </a:extLst>
          </p:cNvPr>
          <p:cNvGrpSpPr>
            <a:grpSpLocks/>
          </p:cNvGrpSpPr>
          <p:nvPr/>
        </p:nvGrpSpPr>
        <p:grpSpPr bwMode="auto">
          <a:xfrm>
            <a:off x="3719736" y="4383336"/>
            <a:ext cx="5184576" cy="2266452"/>
            <a:chOff x="2296" y="1320"/>
            <a:chExt cx="2664" cy="712"/>
          </a:xfrm>
        </p:grpSpPr>
        <p:pic>
          <p:nvPicPr>
            <p:cNvPr id="9" name="Rettangolo arrotondato 5">
              <a:extLst>
                <a:ext uri="{FF2B5EF4-FFF2-40B4-BE49-F238E27FC236}">
                  <a16:creationId xmlns:a16="http://schemas.microsoft.com/office/drawing/2014/main" id="{EB420613-D469-491B-AB6F-EF56070B11C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6">
              <a:extLst>
                <a:ext uri="{FF2B5EF4-FFF2-40B4-BE49-F238E27FC236}">
                  <a16:creationId xmlns:a16="http://schemas.microsoft.com/office/drawing/2014/main" id="{04900C08-E39B-4531-AECC-513270ECD5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…profilazione di diversi milioni di persone</a:t>
              </a:r>
            </a:p>
          </p:txBody>
        </p:sp>
      </p:grpSp>
      <p:grpSp>
        <p:nvGrpSpPr>
          <p:cNvPr id="11" name="Rettangolo arrotondato 5">
            <a:extLst>
              <a:ext uri="{FF2B5EF4-FFF2-40B4-BE49-F238E27FC236}">
                <a16:creationId xmlns:a16="http://schemas.microsoft.com/office/drawing/2014/main" id="{F53B3EDD-05F7-4232-9F66-EB93C1B8B2F8}"/>
              </a:ext>
            </a:extLst>
          </p:cNvPr>
          <p:cNvGrpSpPr>
            <a:grpSpLocks/>
          </p:cNvGrpSpPr>
          <p:nvPr/>
        </p:nvGrpSpPr>
        <p:grpSpPr bwMode="auto">
          <a:xfrm>
            <a:off x="3689570" y="1967659"/>
            <a:ext cx="5184576" cy="2266452"/>
            <a:chOff x="2296" y="1320"/>
            <a:chExt cx="2664" cy="712"/>
          </a:xfrm>
        </p:grpSpPr>
        <p:pic>
          <p:nvPicPr>
            <p:cNvPr id="12" name="Rettangolo arrotondato 5">
              <a:extLst>
                <a:ext uri="{FF2B5EF4-FFF2-40B4-BE49-F238E27FC236}">
                  <a16:creationId xmlns:a16="http://schemas.microsoft.com/office/drawing/2014/main" id="{6553B94C-D063-4D4D-8AB0-866C59851A9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4117D3F4-747A-492D-A0DA-E1B6B3E125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…87 milioni di persone nel mondo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841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Cos’è la profilazione </a:t>
            </a: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dirty="0"/>
              <a:t>Qualunque trattamento automatizzato di dati personali (cioè dati che conducono alla identificazione di una persona fisica)</a:t>
            </a:r>
          </a:p>
          <a:p>
            <a:pPr marL="0" indent="0">
              <a:buFontTx/>
              <a:buNone/>
            </a:pPr>
            <a:r>
              <a:rPr lang="it-IT" altLang="it-IT" dirty="0"/>
              <a:t> al fine di arrivare ad una valutazione degli aspetti personali riguardanti la persona fisica </a:t>
            </a:r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8194" name="Picture 2" descr="Tens of thousands of developers sold data, says Aleksandr Kogan">
            <a:extLst>
              <a:ext uri="{FF2B5EF4-FFF2-40B4-BE49-F238E27FC236}">
                <a16:creationId xmlns:a16="http://schemas.microsoft.com/office/drawing/2014/main" id="{0D3A14F9-CA5D-4ED3-95EE-67AE0F68A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0" y="4537165"/>
            <a:ext cx="4094418" cy="2306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Rettangolo arrotondato 5">
            <a:extLst>
              <a:ext uri="{FF2B5EF4-FFF2-40B4-BE49-F238E27FC236}">
                <a16:creationId xmlns:a16="http://schemas.microsoft.com/office/drawing/2014/main" id="{98005BE0-7103-41D7-8A20-22A7AC636EBB}"/>
              </a:ext>
            </a:extLst>
          </p:cNvPr>
          <p:cNvGrpSpPr>
            <a:grpSpLocks/>
          </p:cNvGrpSpPr>
          <p:nvPr/>
        </p:nvGrpSpPr>
        <p:grpSpPr bwMode="auto">
          <a:xfrm>
            <a:off x="3588703" y="2798854"/>
            <a:ext cx="6228692" cy="4958915"/>
            <a:chOff x="2296" y="1320"/>
            <a:chExt cx="2664" cy="712"/>
          </a:xfrm>
        </p:grpSpPr>
        <p:pic>
          <p:nvPicPr>
            <p:cNvPr id="8" name="Rettangolo arrotondato 5">
              <a:extLst>
                <a:ext uri="{FF2B5EF4-FFF2-40B4-BE49-F238E27FC236}">
                  <a16:creationId xmlns:a16="http://schemas.microsoft.com/office/drawing/2014/main" id="{28455E3C-ECBB-42CC-B7BD-AC08E71DCF4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C8F35544-FD0A-4292-9A2C-75C2440A2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Dato personale : «qualunque informazione di una persona fisica identificata o identificabile» (art. 4 GDPR)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6784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Psicometria</a:t>
            </a: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dirty="0"/>
              <a:t>Scienza che si occupa di misurare e classificare gli individui sulla base di caratteristiche comuni della personalità</a:t>
            </a:r>
            <a:r>
              <a:rPr lang="it-IT" dirty="0"/>
              <a:t> in psicologia. </a:t>
            </a:r>
          </a:p>
          <a:p>
            <a:pPr marL="400050" lvl="1" indent="0">
              <a:buFontTx/>
              <a:buNone/>
            </a:pPr>
            <a:r>
              <a:rPr lang="it-IT" dirty="0"/>
              <a:t>costruzione degli strumenti e delle procedure per la misura; </a:t>
            </a:r>
          </a:p>
          <a:p>
            <a:pPr marL="400050" lvl="1" indent="0">
              <a:buFontTx/>
              <a:buNone/>
            </a:pPr>
            <a:r>
              <a:rPr lang="it-IT" dirty="0"/>
              <a:t>sviluppo ed il perfezionamento dei metodi teorici della misura</a:t>
            </a:r>
            <a:r>
              <a:rPr lang="it-IT" altLang="it-IT" dirty="0"/>
              <a:t> </a:t>
            </a:r>
            <a:endParaRPr lang="en-GB" altLang="it-IT" dirty="0"/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7170" name="Picture 2" descr="PSICOMETRIA">
            <a:extLst>
              <a:ext uri="{FF2B5EF4-FFF2-40B4-BE49-F238E27FC236}">
                <a16:creationId xmlns:a16="http://schemas.microsoft.com/office/drawing/2014/main" id="{1E19F2A9-EECE-48D6-AD4A-E7FF7119B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982" y="4377233"/>
            <a:ext cx="3579788" cy="243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Rettangolo arrotondato 5">
            <a:extLst>
              <a:ext uri="{FF2B5EF4-FFF2-40B4-BE49-F238E27FC236}">
                <a16:creationId xmlns:a16="http://schemas.microsoft.com/office/drawing/2014/main" id="{34150032-BF37-4EF3-889E-19C7EA3CA24C}"/>
              </a:ext>
            </a:extLst>
          </p:cNvPr>
          <p:cNvGrpSpPr>
            <a:grpSpLocks/>
          </p:cNvGrpSpPr>
          <p:nvPr/>
        </p:nvGrpSpPr>
        <p:grpSpPr bwMode="auto">
          <a:xfrm>
            <a:off x="8401421" y="3509354"/>
            <a:ext cx="3312368" cy="1552251"/>
            <a:chOff x="2296" y="1320"/>
            <a:chExt cx="2664" cy="712"/>
          </a:xfrm>
        </p:grpSpPr>
        <p:pic>
          <p:nvPicPr>
            <p:cNvPr id="8" name="Rettangolo arrotondato 5">
              <a:extLst>
                <a:ext uri="{FF2B5EF4-FFF2-40B4-BE49-F238E27FC236}">
                  <a16:creationId xmlns:a16="http://schemas.microsoft.com/office/drawing/2014/main" id="{2DDA9016-3E60-4414-8123-2C50E423646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285474F1-0392-4C99-8692-03B7E95270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matematica</a:t>
              </a:r>
            </a:p>
          </p:txBody>
        </p:sp>
      </p:grpSp>
      <p:grpSp>
        <p:nvGrpSpPr>
          <p:cNvPr id="10" name="Rettangolo arrotondato 5">
            <a:extLst>
              <a:ext uri="{FF2B5EF4-FFF2-40B4-BE49-F238E27FC236}">
                <a16:creationId xmlns:a16="http://schemas.microsoft.com/office/drawing/2014/main" id="{50D68058-C7FD-4D0B-8D94-23A13D7D3B7A}"/>
              </a:ext>
            </a:extLst>
          </p:cNvPr>
          <p:cNvGrpSpPr>
            <a:grpSpLocks/>
          </p:cNvGrpSpPr>
          <p:nvPr/>
        </p:nvGrpSpPr>
        <p:grpSpPr bwMode="auto">
          <a:xfrm>
            <a:off x="8430397" y="4674751"/>
            <a:ext cx="3240360" cy="1408235"/>
            <a:chOff x="2296" y="1320"/>
            <a:chExt cx="2664" cy="712"/>
          </a:xfrm>
        </p:grpSpPr>
        <p:pic>
          <p:nvPicPr>
            <p:cNvPr id="11" name="Rettangolo arrotondato 5">
              <a:extLst>
                <a:ext uri="{FF2B5EF4-FFF2-40B4-BE49-F238E27FC236}">
                  <a16:creationId xmlns:a16="http://schemas.microsoft.com/office/drawing/2014/main" id="{3972CAC0-CC5C-4513-8A1D-43919753312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6">
              <a:extLst>
                <a:ext uri="{FF2B5EF4-FFF2-40B4-BE49-F238E27FC236}">
                  <a16:creationId xmlns:a16="http://schemas.microsoft.com/office/drawing/2014/main" id="{877D52DD-9D9C-456A-AA13-D7CDFFB5F8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statistica</a:t>
              </a:r>
            </a:p>
          </p:txBody>
        </p:sp>
      </p:grpSp>
      <p:grpSp>
        <p:nvGrpSpPr>
          <p:cNvPr id="13" name="Rettangolo arrotondato 5">
            <a:extLst>
              <a:ext uri="{FF2B5EF4-FFF2-40B4-BE49-F238E27FC236}">
                <a16:creationId xmlns:a16="http://schemas.microsoft.com/office/drawing/2014/main" id="{4A1226CF-9157-4C5D-8BD8-9571E2C1C097}"/>
              </a:ext>
            </a:extLst>
          </p:cNvPr>
          <p:cNvGrpSpPr>
            <a:grpSpLocks/>
          </p:cNvGrpSpPr>
          <p:nvPr/>
        </p:nvGrpSpPr>
        <p:grpSpPr bwMode="auto">
          <a:xfrm>
            <a:off x="8401421" y="5607733"/>
            <a:ext cx="3096344" cy="1408235"/>
            <a:chOff x="2296" y="1320"/>
            <a:chExt cx="2664" cy="712"/>
          </a:xfrm>
        </p:grpSpPr>
        <p:pic>
          <p:nvPicPr>
            <p:cNvPr id="14" name="Rettangolo arrotondato 5">
              <a:extLst>
                <a:ext uri="{FF2B5EF4-FFF2-40B4-BE49-F238E27FC236}">
                  <a16:creationId xmlns:a16="http://schemas.microsoft.com/office/drawing/2014/main" id="{963F9E0A-C0BF-4731-A7F3-42FBC5B2358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CB4188EB-61C0-4E10-8A4E-03E882124B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informatica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941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886542E-E763-D448-ADF5-2F3CB1FFB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7608" y="0"/>
            <a:ext cx="5990456" cy="1143000"/>
          </a:xfrm>
        </p:spPr>
        <p:txBody>
          <a:bodyPr/>
          <a:lstStyle/>
          <a:p>
            <a:r>
              <a:rPr lang="it-IT" sz="3600" b="1" dirty="0">
                <a:solidFill>
                  <a:schemeClr val="bg1"/>
                </a:solidFill>
              </a:rPr>
              <a:t>Il modello OCEAN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6A196F8-F32A-8944-8F6C-2EEBB0266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6" y="1412776"/>
            <a:ext cx="12115564" cy="3561259"/>
          </a:xfrm>
        </p:spPr>
        <p:txBody>
          <a:bodyPr/>
          <a:lstStyle/>
          <a:p>
            <a:r>
              <a:rPr lang="it-IT" dirty="0"/>
              <a:t>La personalità può essere divisa in cinque tratti indipendenti: </a:t>
            </a:r>
            <a:r>
              <a:rPr lang="it-IT" b="1" dirty="0"/>
              <a:t>apertura mentale</a:t>
            </a:r>
            <a:r>
              <a:rPr lang="it-IT" dirty="0"/>
              <a:t>,</a:t>
            </a:r>
            <a:r>
              <a:rPr lang="it-IT" b="1" dirty="0"/>
              <a:t> coscienziosità</a:t>
            </a:r>
            <a:r>
              <a:rPr lang="it-IT" dirty="0"/>
              <a:t>, </a:t>
            </a:r>
            <a:r>
              <a:rPr lang="it-IT" b="1" dirty="0"/>
              <a:t>estroversione</a:t>
            </a:r>
            <a:r>
              <a:rPr lang="it-IT" dirty="0"/>
              <a:t>, </a:t>
            </a:r>
            <a:r>
              <a:rPr lang="it-IT" b="1" dirty="0"/>
              <a:t>empatia</a:t>
            </a:r>
            <a:r>
              <a:rPr lang="it-IT" dirty="0"/>
              <a:t> e </a:t>
            </a:r>
            <a:r>
              <a:rPr lang="it-IT" b="1" dirty="0" err="1"/>
              <a:t>nevroticismo</a:t>
            </a:r>
            <a:r>
              <a:rPr lang="it-IT" dirty="0"/>
              <a:t>. Conoscere gli elementi che compongono queste dimensioni ci permette di avvicinarci alla nostra personalità.</a:t>
            </a:r>
          </a:p>
        </p:txBody>
      </p:sp>
      <p:pic>
        <p:nvPicPr>
          <p:cNvPr id="1026" name="Picture 2" descr="The OCEAN Model of Personality — NIGEL CHETTY">
            <a:hlinkClick r:id="rId2"/>
            <a:extLst>
              <a:ext uri="{FF2B5EF4-FFF2-40B4-BE49-F238E27FC236}">
                <a16:creationId xmlns:a16="http://schemas.microsoft.com/office/drawing/2014/main" id="{99BB764A-889B-C648-B613-766EBB17E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482" y="3374785"/>
            <a:ext cx="3374504" cy="337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Rettangolo arrotondato 5">
            <a:extLst>
              <a:ext uri="{FF2B5EF4-FFF2-40B4-BE49-F238E27FC236}">
                <a16:creationId xmlns:a16="http://schemas.microsoft.com/office/drawing/2014/main" id="{9C492144-AE59-4344-B25E-9B6E8C162980}"/>
              </a:ext>
            </a:extLst>
          </p:cNvPr>
          <p:cNvGrpSpPr>
            <a:grpSpLocks/>
          </p:cNvGrpSpPr>
          <p:nvPr/>
        </p:nvGrpSpPr>
        <p:grpSpPr bwMode="auto">
          <a:xfrm>
            <a:off x="2813541" y="226263"/>
            <a:ext cx="4604445" cy="2746535"/>
            <a:chOff x="2296" y="1320"/>
            <a:chExt cx="2664" cy="712"/>
          </a:xfrm>
        </p:grpSpPr>
        <p:pic>
          <p:nvPicPr>
            <p:cNvPr id="7" name="Rettangolo arrotondato 5">
              <a:extLst>
                <a:ext uri="{FF2B5EF4-FFF2-40B4-BE49-F238E27FC236}">
                  <a16:creationId xmlns:a16="http://schemas.microsoft.com/office/drawing/2014/main" id="{7A259386-BEE2-5946-B7DF-8DB214AF00D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10028446-DFC4-C044-94F0-93BE6D5780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dirty="0">
                  <a:solidFill>
                    <a:schemeClr val="bg1"/>
                  </a:solidFill>
                </a:rPr>
                <a:t>l’individuo è aperto a nuove esperienze</a:t>
              </a:r>
              <a:endParaRPr lang="it-IT" altLang="it-IT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2ECBF91F-546B-BD4A-A43F-A194D89B74FE}"/>
              </a:ext>
            </a:extLst>
          </p:cNvPr>
          <p:cNvGrpSpPr>
            <a:grpSpLocks/>
          </p:cNvGrpSpPr>
          <p:nvPr/>
        </p:nvGrpSpPr>
        <p:grpSpPr bwMode="auto">
          <a:xfrm>
            <a:off x="7006042" y="2252601"/>
            <a:ext cx="4719913" cy="2770813"/>
            <a:chOff x="2296" y="1320"/>
            <a:chExt cx="2664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3395E4A0-17F8-A646-8721-77AD6939B11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58EC6C42-B72D-5048-9F4E-4F8E4ED53E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dirty="0">
                  <a:solidFill>
                    <a:schemeClr val="bg1"/>
                  </a:solidFill>
                </a:rPr>
                <a:t>l’individuo è una persona scrupolosa</a:t>
              </a:r>
              <a:endParaRPr lang="it-IT" altLang="it-IT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C0C61BFE-E34B-8648-A142-2BFC7B672661}"/>
              </a:ext>
            </a:extLst>
          </p:cNvPr>
          <p:cNvGrpSpPr>
            <a:grpSpLocks/>
          </p:cNvGrpSpPr>
          <p:nvPr/>
        </p:nvGrpSpPr>
        <p:grpSpPr bwMode="auto">
          <a:xfrm>
            <a:off x="7575671" y="4328860"/>
            <a:ext cx="5058578" cy="3095997"/>
            <a:chOff x="2291" y="1314"/>
            <a:chExt cx="2664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730BFBCA-5E5D-D147-91D0-51C2D3B76DE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1" y="1314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8885B81F-8B72-944C-B1A9-A077CEB3F0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dirty="0">
                  <a:solidFill>
                    <a:schemeClr val="bg1"/>
                  </a:solidFill>
                </a:rPr>
                <a:t>l’individuo è predisposto ad interazioni sociali</a:t>
              </a:r>
              <a:endParaRPr lang="it-IT" altLang="it-IT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Rettangolo arrotondato 5">
            <a:extLst>
              <a:ext uri="{FF2B5EF4-FFF2-40B4-BE49-F238E27FC236}">
                <a16:creationId xmlns:a16="http://schemas.microsoft.com/office/drawing/2014/main" id="{E005D06B-F7CF-2E43-826B-4C5589A7FFF3}"/>
              </a:ext>
            </a:extLst>
          </p:cNvPr>
          <p:cNvGrpSpPr>
            <a:grpSpLocks/>
          </p:cNvGrpSpPr>
          <p:nvPr/>
        </p:nvGrpSpPr>
        <p:grpSpPr bwMode="auto">
          <a:xfrm>
            <a:off x="8070" y="4654044"/>
            <a:ext cx="4719913" cy="2770813"/>
            <a:chOff x="2296" y="1320"/>
            <a:chExt cx="2664" cy="712"/>
          </a:xfrm>
        </p:grpSpPr>
        <p:pic>
          <p:nvPicPr>
            <p:cNvPr id="16" name="Rettangolo arrotondato 5">
              <a:extLst>
                <a:ext uri="{FF2B5EF4-FFF2-40B4-BE49-F238E27FC236}">
                  <a16:creationId xmlns:a16="http://schemas.microsoft.com/office/drawing/2014/main" id="{5387E1D3-69E1-6946-8462-491D2F21ABB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6">
              <a:extLst>
                <a:ext uri="{FF2B5EF4-FFF2-40B4-BE49-F238E27FC236}">
                  <a16:creationId xmlns:a16="http://schemas.microsoft.com/office/drawing/2014/main" id="{C1622139-9FA7-704E-A023-EAA35C640F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dirty="0">
                  <a:solidFill>
                    <a:schemeClr val="bg1"/>
                  </a:solidFill>
                </a:rPr>
                <a:t>l’individuo è una persona empatica</a:t>
              </a:r>
              <a:endParaRPr lang="it-IT" altLang="it-IT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Rettangolo arrotondato 5">
            <a:extLst>
              <a:ext uri="{FF2B5EF4-FFF2-40B4-BE49-F238E27FC236}">
                <a16:creationId xmlns:a16="http://schemas.microsoft.com/office/drawing/2014/main" id="{58871188-2A56-3447-884F-A8FB93AA5344}"/>
              </a:ext>
            </a:extLst>
          </p:cNvPr>
          <p:cNvGrpSpPr>
            <a:grpSpLocks/>
          </p:cNvGrpSpPr>
          <p:nvPr/>
        </p:nvGrpSpPr>
        <p:grpSpPr bwMode="auto">
          <a:xfrm>
            <a:off x="138981" y="2497276"/>
            <a:ext cx="4834935" cy="3163972"/>
            <a:chOff x="2296" y="1320"/>
            <a:chExt cx="2664" cy="712"/>
          </a:xfrm>
        </p:grpSpPr>
        <p:pic>
          <p:nvPicPr>
            <p:cNvPr id="19" name="Rettangolo arrotondato 5">
              <a:extLst>
                <a:ext uri="{FF2B5EF4-FFF2-40B4-BE49-F238E27FC236}">
                  <a16:creationId xmlns:a16="http://schemas.microsoft.com/office/drawing/2014/main" id="{4827BECA-CCCD-C44C-AEFF-89A65C9CFEF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6">
              <a:extLst>
                <a:ext uri="{FF2B5EF4-FFF2-40B4-BE49-F238E27FC236}">
                  <a16:creationId xmlns:a16="http://schemas.microsoft.com/office/drawing/2014/main" id="{478CB2DD-032E-1142-9D76-5DB3557564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dirty="0">
                  <a:solidFill>
                    <a:schemeClr val="bg1"/>
                  </a:solidFill>
                </a:rPr>
                <a:t>l’individuo è instabile psicologicamente</a:t>
              </a:r>
              <a:endParaRPr lang="it-IT" altLang="it-IT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7283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it-IT" altLang="it-IT" sz="3600" b="1" dirty="0" err="1">
                <a:solidFill>
                  <a:schemeClr val="bg1"/>
                </a:solidFill>
              </a:rPr>
              <a:t>Microtargeting</a:t>
            </a:r>
            <a:endParaRPr lang="it-IT" altLang="it-IT" sz="3600" b="1" dirty="0">
              <a:solidFill>
                <a:schemeClr val="bg1"/>
              </a:solidFill>
            </a:endParaRP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dirty="0"/>
              <a:t>Pratica di mandare messaggi mirati a ben determinati soggetti che sono stati previamente profilati </a:t>
            </a:r>
            <a:endParaRPr lang="en-GB" altLang="it-IT" dirty="0"/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5122" name="Picture 2" descr="What is Micro-Targeting &amp; How Does it Affect Advertising">
            <a:extLst>
              <a:ext uri="{FF2B5EF4-FFF2-40B4-BE49-F238E27FC236}">
                <a16:creationId xmlns:a16="http://schemas.microsoft.com/office/drawing/2014/main" id="{9B82AA18-C9A2-4154-B1B5-190FA8DF1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968" y="3154106"/>
            <a:ext cx="5534347" cy="368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Rettangolo arrotondato 5">
            <a:extLst>
              <a:ext uri="{FF2B5EF4-FFF2-40B4-BE49-F238E27FC236}">
                <a16:creationId xmlns:a16="http://schemas.microsoft.com/office/drawing/2014/main" id="{61D1B0DC-E2F7-4197-B66B-B20992050053}"/>
              </a:ext>
            </a:extLst>
          </p:cNvPr>
          <p:cNvGrpSpPr>
            <a:grpSpLocks/>
          </p:cNvGrpSpPr>
          <p:nvPr/>
        </p:nvGrpSpPr>
        <p:grpSpPr bwMode="auto">
          <a:xfrm>
            <a:off x="7810056" y="1753347"/>
            <a:ext cx="3456384" cy="1480243"/>
            <a:chOff x="2296" y="1320"/>
            <a:chExt cx="2664" cy="712"/>
          </a:xfrm>
        </p:grpSpPr>
        <p:pic>
          <p:nvPicPr>
            <p:cNvPr id="8" name="Rettangolo arrotondato 5">
              <a:extLst>
                <a:ext uri="{FF2B5EF4-FFF2-40B4-BE49-F238E27FC236}">
                  <a16:creationId xmlns:a16="http://schemas.microsoft.com/office/drawing/2014/main" id="{8272ED93-8A60-4726-8426-0F495214763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80E2F5CC-0A51-4A57-B670-C57524F1E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consumatore</a:t>
              </a:r>
            </a:p>
          </p:txBody>
        </p:sp>
      </p:grpSp>
      <p:grpSp>
        <p:nvGrpSpPr>
          <p:cNvPr id="10" name="Rettangolo arrotondato 5">
            <a:extLst>
              <a:ext uri="{FF2B5EF4-FFF2-40B4-BE49-F238E27FC236}">
                <a16:creationId xmlns:a16="http://schemas.microsoft.com/office/drawing/2014/main" id="{60180A9C-B59C-4817-A172-A1488AD27579}"/>
              </a:ext>
            </a:extLst>
          </p:cNvPr>
          <p:cNvGrpSpPr>
            <a:grpSpLocks/>
          </p:cNvGrpSpPr>
          <p:nvPr/>
        </p:nvGrpSpPr>
        <p:grpSpPr bwMode="auto">
          <a:xfrm>
            <a:off x="4689072" y="2186403"/>
            <a:ext cx="3044528" cy="1480243"/>
            <a:chOff x="2296" y="1320"/>
            <a:chExt cx="2664" cy="712"/>
          </a:xfrm>
        </p:grpSpPr>
        <p:pic>
          <p:nvPicPr>
            <p:cNvPr id="11" name="Rettangolo arrotondato 5">
              <a:extLst>
                <a:ext uri="{FF2B5EF4-FFF2-40B4-BE49-F238E27FC236}">
                  <a16:creationId xmlns:a16="http://schemas.microsoft.com/office/drawing/2014/main" id="{2F2B1D0A-1749-4F67-B3D3-4D70623E445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6">
              <a:extLst>
                <a:ext uri="{FF2B5EF4-FFF2-40B4-BE49-F238E27FC236}">
                  <a16:creationId xmlns:a16="http://schemas.microsoft.com/office/drawing/2014/main" id="{6A9439A5-5E88-405C-9441-C5278D4317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marketing</a:t>
              </a:r>
            </a:p>
          </p:txBody>
        </p:sp>
      </p:grpSp>
      <p:grpSp>
        <p:nvGrpSpPr>
          <p:cNvPr id="13" name="Rettangolo arrotondato 5">
            <a:extLst>
              <a:ext uri="{FF2B5EF4-FFF2-40B4-BE49-F238E27FC236}">
                <a16:creationId xmlns:a16="http://schemas.microsoft.com/office/drawing/2014/main" id="{986DB9EF-949F-4D3B-9CB9-37BF2C772463}"/>
              </a:ext>
            </a:extLst>
          </p:cNvPr>
          <p:cNvGrpSpPr>
            <a:grpSpLocks/>
          </p:cNvGrpSpPr>
          <p:nvPr/>
        </p:nvGrpSpPr>
        <p:grpSpPr bwMode="auto">
          <a:xfrm>
            <a:off x="9338977" y="4851169"/>
            <a:ext cx="2487376" cy="1555424"/>
            <a:chOff x="2296" y="1299"/>
            <a:chExt cx="2664" cy="712"/>
          </a:xfrm>
        </p:grpSpPr>
        <p:pic>
          <p:nvPicPr>
            <p:cNvPr id="14" name="Rettangolo arrotondato 5">
              <a:extLst>
                <a:ext uri="{FF2B5EF4-FFF2-40B4-BE49-F238E27FC236}">
                  <a16:creationId xmlns:a16="http://schemas.microsoft.com/office/drawing/2014/main" id="{3EB6C4D2-E36C-4F9E-AE71-AAB10FB454D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299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78AC2C3B-83F3-4E85-8B3E-E9906A4EFB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elettore</a:t>
              </a:r>
            </a:p>
          </p:txBody>
        </p:sp>
      </p:grpSp>
      <p:grpSp>
        <p:nvGrpSpPr>
          <p:cNvPr id="16" name="Rettangolo arrotondato 5">
            <a:extLst>
              <a:ext uri="{FF2B5EF4-FFF2-40B4-BE49-F238E27FC236}">
                <a16:creationId xmlns:a16="http://schemas.microsoft.com/office/drawing/2014/main" id="{129C2290-5AD6-4B8E-817F-B743C37F009E}"/>
              </a:ext>
            </a:extLst>
          </p:cNvPr>
          <p:cNvGrpSpPr>
            <a:grpSpLocks/>
          </p:cNvGrpSpPr>
          <p:nvPr/>
        </p:nvGrpSpPr>
        <p:grpSpPr bwMode="auto">
          <a:xfrm>
            <a:off x="3709641" y="4915909"/>
            <a:ext cx="5276403" cy="1480243"/>
            <a:chOff x="2296" y="1320"/>
            <a:chExt cx="2664" cy="712"/>
          </a:xfrm>
        </p:grpSpPr>
        <p:pic>
          <p:nvPicPr>
            <p:cNvPr id="17" name="Rettangolo arrotondato 5">
              <a:extLst>
                <a:ext uri="{FF2B5EF4-FFF2-40B4-BE49-F238E27FC236}">
                  <a16:creationId xmlns:a16="http://schemas.microsoft.com/office/drawing/2014/main" id="{E52BD2FD-5E86-4CE7-8FBD-045784D08E9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 Box 6">
              <a:extLst>
                <a:ext uri="{FF2B5EF4-FFF2-40B4-BE49-F238E27FC236}">
                  <a16:creationId xmlns:a16="http://schemas.microsoft.com/office/drawing/2014/main" id="{DA78C589-EF64-4380-A3FF-33EA5CD0B4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 err="1">
                  <a:solidFill>
                    <a:schemeClr val="bg1"/>
                  </a:solidFill>
                </a:rPr>
                <a:t>microtargeting</a:t>
              </a:r>
              <a:r>
                <a:rPr lang="it-IT" altLang="it-IT" dirty="0">
                  <a:solidFill>
                    <a:schemeClr val="bg1"/>
                  </a:solidFill>
                </a:rPr>
                <a:t> politico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961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8DC7145-E682-0740-9452-D1C756D76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576" y="10732"/>
            <a:ext cx="6422504" cy="1143000"/>
          </a:xfrm>
        </p:spPr>
        <p:txBody>
          <a:bodyPr/>
          <a:lstStyle/>
          <a:p>
            <a:r>
              <a:rPr lang="it-IT" sz="3600" b="1" dirty="0">
                <a:solidFill>
                  <a:schemeClr val="bg1"/>
                </a:solidFill>
              </a:rPr>
              <a:t>Cambridge </a:t>
            </a:r>
            <a:r>
              <a:rPr lang="it-IT" sz="3600" b="1" dirty="0" err="1">
                <a:solidFill>
                  <a:schemeClr val="bg1"/>
                </a:solidFill>
              </a:rPr>
              <a:t>Analytica</a:t>
            </a:r>
            <a:endParaRPr lang="it-IT" sz="3600" b="1" dirty="0">
              <a:solidFill>
                <a:schemeClr val="bg1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09D498F-4981-7540-B694-3025BA27A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54" y="1340768"/>
            <a:ext cx="12061010" cy="3561259"/>
          </a:xfrm>
        </p:spPr>
        <p:txBody>
          <a:bodyPr/>
          <a:lstStyle/>
          <a:p>
            <a:r>
              <a:rPr lang="it-IT" dirty="0"/>
              <a:t> Dalla Strategic </a:t>
            </a:r>
            <a:r>
              <a:rPr lang="it-IT" dirty="0" err="1"/>
              <a:t>Communication</a:t>
            </a:r>
            <a:r>
              <a:rPr lang="it-IT" dirty="0"/>
              <a:t> </a:t>
            </a:r>
            <a:r>
              <a:rPr lang="it-IT" dirty="0" err="1"/>
              <a:t>Laboratories</a:t>
            </a:r>
            <a:r>
              <a:rPr lang="it-IT" dirty="0"/>
              <a:t> (SCL Group), società privata britannica di consulenza di consulenza sulle strategie commerciali che si occupa di </a:t>
            </a:r>
            <a:r>
              <a:rPr lang="it-IT" b="1" dirty="0"/>
              <a:t>persuasione elettorale</a:t>
            </a:r>
            <a:r>
              <a:rPr lang="it-IT" dirty="0"/>
              <a:t>, </a:t>
            </a:r>
            <a:r>
              <a:rPr lang="it-IT" b="1" i="1" dirty="0" err="1"/>
              <a:t>psychological</a:t>
            </a:r>
            <a:r>
              <a:rPr lang="it-IT" b="1" i="1" dirty="0"/>
              <a:t> </a:t>
            </a:r>
            <a:r>
              <a:rPr lang="it-IT" b="1" i="1" dirty="0" err="1"/>
              <a:t>warfare</a:t>
            </a:r>
            <a:r>
              <a:rPr lang="it-IT" dirty="0"/>
              <a:t>, </a:t>
            </a:r>
            <a:r>
              <a:rPr lang="it-IT" b="1" dirty="0"/>
              <a:t>cambiamenti comportamentali </a:t>
            </a:r>
            <a:r>
              <a:rPr lang="it-IT" dirty="0"/>
              <a:t>per fini umanitari (come per esempio l’uso del condom), nel 2013 fonda Cambridge </a:t>
            </a:r>
            <a:r>
              <a:rPr lang="it-IT" dirty="0" err="1"/>
              <a:t>Analytica</a:t>
            </a:r>
            <a:r>
              <a:rPr lang="it-IT" dirty="0"/>
              <a:t> come branca specifica per partecipare direttamente nell’arena politica statunitense </a:t>
            </a:r>
          </a:p>
        </p:txBody>
      </p:sp>
      <p:grpSp>
        <p:nvGrpSpPr>
          <p:cNvPr id="4" name="Rettangolo arrotondato 5">
            <a:extLst>
              <a:ext uri="{FF2B5EF4-FFF2-40B4-BE49-F238E27FC236}">
                <a16:creationId xmlns:a16="http://schemas.microsoft.com/office/drawing/2014/main" id="{109D3B2A-7B50-3D43-B503-7BFB01FCF58F}"/>
              </a:ext>
            </a:extLst>
          </p:cNvPr>
          <p:cNvGrpSpPr>
            <a:grpSpLocks/>
          </p:cNvGrpSpPr>
          <p:nvPr/>
        </p:nvGrpSpPr>
        <p:grpSpPr bwMode="auto">
          <a:xfrm>
            <a:off x="4995781" y="260648"/>
            <a:ext cx="6696744" cy="5040561"/>
            <a:chOff x="2296" y="1320"/>
            <a:chExt cx="2664" cy="712"/>
          </a:xfrm>
        </p:grpSpPr>
        <p:pic>
          <p:nvPicPr>
            <p:cNvPr id="5" name="Rettangolo arrotondato 5">
              <a:extLst>
                <a:ext uri="{FF2B5EF4-FFF2-40B4-BE49-F238E27FC236}">
                  <a16:creationId xmlns:a16="http://schemas.microsoft.com/office/drawing/2014/main" id="{550DEDAD-F7BF-004F-8DE7-3261E706AEA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6">
              <a:extLst>
                <a:ext uri="{FF2B5EF4-FFF2-40B4-BE49-F238E27FC236}">
                  <a16:creationId xmlns:a16="http://schemas.microsoft.com/office/drawing/2014/main" id="{5BAA9FF5-B783-284A-AAA7-E0284728B6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Uso del modello Ocean nella guerra in Iraq  per dissuadere gli aspiranti terroristi dal prendere parte alla jihad</a:t>
              </a:r>
            </a:p>
          </p:txBody>
        </p:sp>
      </p:grpSp>
      <p:pic>
        <p:nvPicPr>
          <p:cNvPr id="3074" name="Picture 2" descr="Terror Group Al-Qaeda Planning To Blow Up Airports, Airliners: UK Minister">
            <a:hlinkClick r:id="rId3"/>
            <a:extLst>
              <a:ext uri="{FF2B5EF4-FFF2-40B4-BE49-F238E27FC236}">
                <a16:creationId xmlns:a16="http://schemas.microsoft.com/office/drawing/2014/main" id="{92799BF2-DEC4-DE46-A31C-728C1D794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6" y="4806860"/>
            <a:ext cx="3544627" cy="199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72FC2F71-4557-C24A-B28D-B0E03694FBC8}"/>
              </a:ext>
            </a:extLst>
          </p:cNvPr>
          <p:cNvGrpSpPr>
            <a:grpSpLocks/>
          </p:cNvGrpSpPr>
          <p:nvPr/>
        </p:nvGrpSpPr>
        <p:grpSpPr bwMode="auto">
          <a:xfrm>
            <a:off x="259410" y="3429001"/>
            <a:ext cx="5548557" cy="3552602"/>
            <a:chOff x="2296" y="1320"/>
            <a:chExt cx="2664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CF6FCAF7-7F85-8148-9BA7-E0D3626F6E9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090CD52A-7AF9-0746-94CD-CAAABD3120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Consulenza per servizi segreti (</a:t>
              </a:r>
              <a:r>
                <a:rPr lang="it-IT" altLang="it-IT" dirty="0" err="1">
                  <a:solidFill>
                    <a:schemeClr val="bg1"/>
                  </a:solidFill>
                </a:rPr>
                <a:t>MoD</a:t>
              </a:r>
              <a:r>
                <a:rPr lang="it-IT" altLang="it-IT" dirty="0">
                  <a:solidFill>
                    <a:schemeClr val="bg1"/>
                  </a:solidFill>
                </a:rPr>
                <a:t>, MI6) e l’esercito (Pentagono)</a:t>
              </a:r>
            </a:p>
          </p:txBody>
        </p:sp>
      </p:grpSp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097990C3-8634-5844-939A-AEA129B98928}"/>
              </a:ext>
            </a:extLst>
          </p:cNvPr>
          <p:cNvGrpSpPr>
            <a:grpSpLocks/>
          </p:cNvGrpSpPr>
          <p:nvPr/>
        </p:nvGrpSpPr>
        <p:grpSpPr bwMode="auto">
          <a:xfrm>
            <a:off x="7430561" y="4353664"/>
            <a:ext cx="4346658" cy="2767433"/>
            <a:chOff x="2296" y="1320"/>
            <a:chExt cx="2664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D3A549DC-DE3C-FF4B-87A6-4F62F31B303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820766BE-6400-B041-A693-5136D734C4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Consulenza per partiti politici</a:t>
              </a:r>
            </a:p>
          </p:txBody>
        </p:sp>
      </p:grp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4FBE0C1-3AF5-FF47-872E-4CA14B5A097C}"/>
              </a:ext>
            </a:extLst>
          </p:cNvPr>
          <p:cNvSpPr txBox="1"/>
          <p:nvPr/>
        </p:nvSpPr>
        <p:spPr>
          <a:xfrm>
            <a:off x="395848" y="5197317"/>
            <a:ext cx="42197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0" dirty="0">
                <a:latin typeface="+mn-lt"/>
              </a:rPr>
              <a:t>Fondatori Steve </a:t>
            </a:r>
            <a:r>
              <a:rPr lang="it-IT" sz="3200" b="0" dirty="0" err="1">
                <a:latin typeface="+mn-lt"/>
              </a:rPr>
              <a:t>Bannon</a:t>
            </a:r>
            <a:r>
              <a:rPr lang="it-IT" sz="3200" b="0" dirty="0">
                <a:latin typeface="+mn-lt"/>
              </a:rPr>
              <a:t> e il miliarda</a:t>
            </a:r>
            <a:r>
              <a:rPr lang="it-IT" sz="3200" b="0" dirty="0">
                <a:solidFill>
                  <a:schemeClr val="bg1"/>
                </a:solidFill>
                <a:latin typeface="+mn-lt"/>
              </a:rPr>
              <a:t>rio</a:t>
            </a:r>
            <a:r>
              <a:rPr lang="it-IT" sz="3200" b="0" dirty="0">
                <a:latin typeface="+mn-lt"/>
              </a:rPr>
              <a:t> Robert </a:t>
            </a:r>
            <a:r>
              <a:rPr lang="it-IT" sz="3200" b="0" dirty="0" err="1">
                <a:latin typeface="+mn-lt"/>
              </a:rPr>
              <a:t>Mercer</a:t>
            </a:r>
            <a:endParaRPr lang="it-IT" sz="32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809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La vendita del database</a:t>
            </a: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dirty="0"/>
              <a:t>Nel 2015 </a:t>
            </a:r>
            <a:r>
              <a:rPr lang="it-IT" altLang="it-IT" dirty="0" err="1"/>
              <a:t>Kogan</a:t>
            </a:r>
            <a:r>
              <a:rPr lang="it-IT" altLang="it-IT" dirty="0"/>
              <a:t> vende il database con tutti i profili a Cambridge </a:t>
            </a:r>
            <a:r>
              <a:rPr lang="it-IT" altLang="it-IT" dirty="0" err="1"/>
              <a:t>Analytica</a:t>
            </a:r>
            <a:r>
              <a:rPr lang="it-IT" altLang="it-IT" dirty="0"/>
              <a:t> una società inglese che si occupa di consulenza e di </a:t>
            </a:r>
            <a:r>
              <a:rPr lang="it-IT" altLang="it-IT" dirty="0" err="1"/>
              <a:t>microtargeting</a:t>
            </a:r>
            <a:endParaRPr lang="it-IT" altLang="it-IT" dirty="0"/>
          </a:p>
          <a:p>
            <a:pPr marL="0" indent="0">
              <a:buFontTx/>
              <a:buNone/>
            </a:pPr>
            <a:r>
              <a:rPr lang="it-IT" altLang="it-IT" dirty="0"/>
              <a:t>Nel dicembre 2015 Facebook ne viene a conoscenza ma non interviene  </a:t>
            </a:r>
            <a:endParaRPr lang="en-GB" altLang="it-IT" dirty="0"/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6146" name="Picture 2" descr="Chi è Aleksandr Kogan, il giovane matematico mente del caso Cambridge  Analytica">
            <a:extLst>
              <a:ext uri="{FF2B5EF4-FFF2-40B4-BE49-F238E27FC236}">
                <a16:creationId xmlns:a16="http://schemas.microsoft.com/office/drawing/2014/main" id="{1FA2A4C1-AD61-40F4-A1A0-10100244D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5085184"/>
            <a:ext cx="32099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Rettangolo arrotondato 5">
            <a:extLst>
              <a:ext uri="{FF2B5EF4-FFF2-40B4-BE49-F238E27FC236}">
                <a16:creationId xmlns:a16="http://schemas.microsoft.com/office/drawing/2014/main" id="{F560C38E-B485-430C-A42F-B87EC5BDDA72}"/>
              </a:ext>
            </a:extLst>
          </p:cNvPr>
          <p:cNvGrpSpPr>
            <a:grpSpLocks/>
          </p:cNvGrpSpPr>
          <p:nvPr/>
        </p:nvGrpSpPr>
        <p:grpSpPr bwMode="auto">
          <a:xfrm>
            <a:off x="3719736" y="3100885"/>
            <a:ext cx="5184576" cy="2266452"/>
            <a:chOff x="2296" y="1320"/>
            <a:chExt cx="2664" cy="712"/>
          </a:xfrm>
        </p:grpSpPr>
        <p:pic>
          <p:nvPicPr>
            <p:cNvPr id="9" name="Rettangolo arrotondato 5">
              <a:extLst>
                <a:ext uri="{FF2B5EF4-FFF2-40B4-BE49-F238E27FC236}">
                  <a16:creationId xmlns:a16="http://schemas.microsoft.com/office/drawing/2014/main" id="{5C649540-D08E-49C0-A25C-49591E426EF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6">
              <a:extLst>
                <a:ext uri="{FF2B5EF4-FFF2-40B4-BE49-F238E27FC236}">
                  <a16:creationId xmlns:a16="http://schemas.microsoft.com/office/drawing/2014/main" id="{053E1773-63E4-4465-A47B-A03317A213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…cambia la finalità del trattamento</a:t>
              </a:r>
            </a:p>
          </p:txBody>
        </p:sp>
      </p:grpSp>
      <p:grpSp>
        <p:nvGrpSpPr>
          <p:cNvPr id="11" name="Rettangolo arrotondato 5">
            <a:extLst>
              <a:ext uri="{FF2B5EF4-FFF2-40B4-BE49-F238E27FC236}">
                <a16:creationId xmlns:a16="http://schemas.microsoft.com/office/drawing/2014/main" id="{C3B5F68B-337E-4A78-9AC5-73AC6E281DCD}"/>
              </a:ext>
            </a:extLst>
          </p:cNvPr>
          <p:cNvGrpSpPr>
            <a:grpSpLocks/>
          </p:cNvGrpSpPr>
          <p:nvPr/>
        </p:nvGrpSpPr>
        <p:grpSpPr bwMode="auto">
          <a:xfrm>
            <a:off x="3467708" y="4589723"/>
            <a:ext cx="5688632" cy="3222128"/>
            <a:chOff x="2296" y="1320"/>
            <a:chExt cx="2664" cy="712"/>
          </a:xfrm>
        </p:grpSpPr>
        <p:pic>
          <p:nvPicPr>
            <p:cNvPr id="12" name="Rettangolo arrotondato 5">
              <a:extLst>
                <a:ext uri="{FF2B5EF4-FFF2-40B4-BE49-F238E27FC236}">
                  <a16:creationId xmlns:a16="http://schemas.microsoft.com/office/drawing/2014/main" id="{2F3A6CAB-229B-4568-A785-8CC90B5403C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45EBD405-A3B5-4FE2-8201-FA7EF1A674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da fini di ricerca scientifica a fini commerciali a…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788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olo 1">
            <a:extLst>
              <a:ext uri="{FF2B5EF4-FFF2-40B4-BE49-F238E27FC236}">
                <a16:creationId xmlns:a16="http://schemas.microsoft.com/office/drawing/2014/main" id="{613D415C-8012-4154-A23A-B62B97AB5F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19288" y="115888"/>
            <a:ext cx="6924675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Obblighi del titolare del trattamento (Art. 25)</a:t>
            </a:r>
            <a:endParaRPr lang="it-IT" altLang="it-IT" sz="3600">
              <a:solidFill>
                <a:schemeClr val="bg1"/>
              </a:solidFill>
            </a:endParaRPr>
          </a:p>
        </p:txBody>
      </p:sp>
      <p:sp>
        <p:nvSpPr>
          <p:cNvPr id="78850" name="Segnaposto contenuto 2">
            <a:extLst>
              <a:ext uri="{FF2B5EF4-FFF2-40B4-BE49-F238E27FC236}">
                <a16:creationId xmlns:a16="http://schemas.microsoft.com/office/drawing/2014/main" id="{6A108407-2931-42D6-9857-6B9E0B5055E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489075"/>
            <a:ext cx="11953875" cy="4525963"/>
          </a:xfrm>
        </p:spPr>
        <p:txBody>
          <a:bodyPr/>
          <a:lstStyle/>
          <a:p>
            <a:r>
              <a:rPr lang="it-IT" altLang="it-IT" sz="2400" dirty="0"/>
              <a:t>mettere in atto misure tecniche e organizzative adeguate per garantire, ed essere in grado di dimostrare, che il trattamento è effettuato conformemente al presente regolamento (principio di accountability).</a:t>
            </a:r>
          </a:p>
          <a:p>
            <a:pPr lvl="1"/>
            <a:r>
              <a:rPr lang="it-IT" altLang="it-IT" sz="1800" dirty="0"/>
              <a:t>misure tecniche per la protezione dei dati dell’interessato (</a:t>
            </a:r>
            <a:r>
              <a:rPr lang="it-IT" altLang="it-IT" sz="1800" dirty="0" err="1"/>
              <a:t>anonimizzazione</a:t>
            </a:r>
            <a:r>
              <a:rPr lang="it-IT" altLang="it-IT" sz="1800" dirty="0"/>
              <a:t>, </a:t>
            </a:r>
            <a:r>
              <a:rPr lang="it-IT" altLang="it-IT" sz="1800" dirty="0" err="1"/>
              <a:t>pseudonimizzazione</a:t>
            </a:r>
            <a:r>
              <a:rPr lang="it-IT" altLang="it-IT" sz="1800" dirty="0"/>
              <a:t>, restrizioni all’accesso, firewall, password etc.)</a:t>
            </a:r>
          </a:p>
          <a:p>
            <a:pPr lvl="2"/>
            <a:r>
              <a:rPr lang="it-IT" altLang="it-IT" sz="1600" dirty="0"/>
              <a:t>misure devono essere dimostrabili</a:t>
            </a:r>
          </a:p>
          <a:p>
            <a:r>
              <a:rPr lang="it-IT" altLang="it-IT" sz="2400" dirty="0"/>
              <a:t>informare l’interessato (art. 13)</a:t>
            </a:r>
          </a:p>
          <a:p>
            <a:pPr lvl="1"/>
            <a:r>
              <a:rPr lang="it-IT" altLang="it-IT" sz="1600" dirty="0"/>
              <a:t>sul trattamento che lo riguarda, </a:t>
            </a:r>
          </a:p>
          <a:p>
            <a:pPr lvl="1"/>
            <a:r>
              <a:rPr lang="it-IT" altLang="it-IT" sz="1600" dirty="0"/>
              <a:t>su chi è il titolare responsabile del trattamento, </a:t>
            </a:r>
          </a:p>
          <a:p>
            <a:pPr lvl="1"/>
            <a:r>
              <a:rPr lang="it-IT" altLang="it-IT" sz="1600" dirty="0"/>
              <a:t>su chi è il responsabile del trattamento  e, eventualmente, su chi è il ‘Data Protection Officer’, </a:t>
            </a:r>
          </a:p>
          <a:p>
            <a:pPr lvl="1"/>
            <a:r>
              <a:rPr lang="it-IT" altLang="it-IT" sz="1600" dirty="0"/>
              <a:t>sulle </a:t>
            </a:r>
            <a:r>
              <a:rPr lang="it-IT" altLang="it-IT" sz="1600" b="1" dirty="0"/>
              <a:t>finalità del trattamento</a:t>
            </a:r>
            <a:r>
              <a:rPr lang="it-IT" altLang="it-IT" sz="1600" dirty="0"/>
              <a:t>, </a:t>
            </a:r>
          </a:p>
          <a:p>
            <a:pPr lvl="1"/>
            <a:r>
              <a:rPr lang="it-IT" altLang="it-IT" sz="1600" dirty="0"/>
              <a:t>tipi di dati trattati</a:t>
            </a:r>
          </a:p>
          <a:p>
            <a:pPr lvl="1"/>
            <a:r>
              <a:rPr lang="it-IT" altLang="it-IT" sz="1600" dirty="0"/>
              <a:t>mezzi tecnici utilizzati per il trattamento</a:t>
            </a:r>
          </a:p>
          <a:p>
            <a:pPr lvl="1"/>
            <a:r>
              <a:rPr lang="it-IT" altLang="it-IT" sz="1600" dirty="0"/>
              <a:t>sull’eventuale esistenza di un trattamento automatizzato (profilazione), </a:t>
            </a:r>
          </a:p>
          <a:p>
            <a:pPr lvl="1"/>
            <a:r>
              <a:rPr lang="it-IT" altLang="it-IT" sz="1600" dirty="0"/>
              <a:t>sulla durata del trattamento,</a:t>
            </a:r>
          </a:p>
          <a:p>
            <a:pPr lvl="1"/>
            <a:r>
              <a:rPr lang="it-IT" altLang="it-IT" sz="1600" dirty="0"/>
              <a:t>sui diritti dell’interessato….</a:t>
            </a:r>
          </a:p>
          <a:p>
            <a:pPr lvl="1"/>
            <a:endParaRPr lang="it-IT" altLang="it-IT" sz="1600" dirty="0"/>
          </a:p>
        </p:txBody>
      </p:sp>
      <p:sp>
        <p:nvSpPr>
          <p:cNvPr id="78851" name="Segnaposto piè di pagina 3">
            <a:extLst>
              <a:ext uri="{FF2B5EF4-FFF2-40B4-BE49-F238E27FC236}">
                <a16:creationId xmlns:a16="http://schemas.microsoft.com/office/drawing/2014/main" id="{5007081D-9405-4613-BAA2-4120D1198D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grpSp>
        <p:nvGrpSpPr>
          <p:cNvPr id="2" name="Rettangolo arrotondato 4">
            <a:extLst>
              <a:ext uri="{FF2B5EF4-FFF2-40B4-BE49-F238E27FC236}">
                <a16:creationId xmlns:a16="http://schemas.microsoft.com/office/drawing/2014/main" id="{C1293796-940F-4AC3-AB15-A044D46ABB1F}"/>
              </a:ext>
            </a:extLst>
          </p:cNvPr>
          <p:cNvGrpSpPr>
            <a:grpSpLocks/>
          </p:cNvGrpSpPr>
          <p:nvPr/>
        </p:nvGrpSpPr>
        <p:grpSpPr bwMode="auto">
          <a:xfrm>
            <a:off x="3575050" y="2205038"/>
            <a:ext cx="3136900" cy="1028700"/>
            <a:chOff x="2576" y="1608"/>
            <a:chExt cx="1976" cy="648"/>
          </a:xfrm>
        </p:grpSpPr>
        <p:pic>
          <p:nvPicPr>
            <p:cNvPr id="78853" name="Rettangolo arrotondato 4">
              <a:extLst>
                <a:ext uri="{FF2B5EF4-FFF2-40B4-BE49-F238E27FC236}">
                  <a16:creationId xmlns:a16="http://schemas.microsoft.com/office/drawing/2014/main" id="{10D30589-2FB7-4088-BD7D-FCD8EE08F14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6" y="1608"/>
              <a:ext cx="1976" cy="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854" name="Text Box 5">
              <a:extLst>
                <a:ext uri="{FF2B5EF4-FFF2-40B4-BE49-F238E27FC236}">
                  <a16:creationId xmlns:a16="http://schemas.microsoft.com/office/drawing/2014/main" id="{13F60AA0-0CDC-4967-BFE9-7E8066A9BD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7" y="1729"/>
              <a:ext cx="1753" cy="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sz="2800">
                  <a:solidFill>
                    <a:schemeClr val="bg1"/>
                  </a:solidFill>
                  <a:ea typeface="MS PGothic" panose="020B0600070205080204" pitchFamily="34" charset="-128"/>
                </a:rPr>
                <a:t>responsabilità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6C72AE-D092-3F4D-A69E-AF8B25044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3512" y="10732"/>
            <a:ext cx="6926560" cy="1143000"/>
          </a:xfrm>
        </p:spPr>
        <p:txBody>
          <a:bodyPr/>
          <a:lstStyle/>
          <a:p>
            <a:r>
              <a:rPr lang="it-IT" sz="3600" b="1" dirty="0">
                <a:solidFill>
                  <a:schemeClr val="bg1"/>
                </a:solidFill>
              </a:rPr>
              <a:t>I </a:t>
            </a:r>
            <a:r>
              <a:rPr lang="it-IT" sz="3600" b="1" dirty="0" err="1">
                <a:solidFill>
                  <a:schemeClr val="bg1"/>
                </a:solidFill>
              </a:rPr>
              <a:t>whistleblowers</a:t>
            </a:r>
            <a:endParaRPr lang="it-IT" sz="3600" b="1" dirty="0">
              <a:solidFill>
                <a:schemeClr val="bg1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A8AB6AE-8870-4449-B04A-2E1B4A3E0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36" y="1340768"/>
            <a:ext cx="11953328" cy="3561259"/>
          </a:xfrm>
        </p:spPr>
        <p:txBody>
          <a:bodyPr/>
          <a:lstStyle/>
          <a:p>
            <a:r>
              <a:rPr lang="it-IT" dirty="0"/>
              <a:t>Nel 2018 </a:t>
            </a:r>
            <a:r>
              <a:rPr lang="it-IT" b="1" dirty="0"/>
              <a:t>Christopher </a:t>
            </a:r>
            <a:r>
              <a:rPr lang="it-IT" b="1" dirty="0" err="1"/>
              <a:t>Wylie</a:t>
            </a:r>
            <a:r>
              <a:rPr lang="it-IT" dirty="0"/>
              <a:t>, informatico canadese che ha lavorato per Cambridge </a:t>
            </a:r>
            <a:r>
              <a:rPr lang="it-IT" dirty="0" err="1"/>
              <a:t>Analytica</a:t>
            </a:r>
            <a:r>
              <a:rPr lang="it-IT" dirty="0"/>
              <a:t> e </a:t>
            </a:r>
            <a:r>
              <a:rPr lang="it-IT" b="1" dirty="0"/>
              <a:t>Britney Kaiser</a:t>
            </a:r>
            <a:r>
              <a:rPr lang="it-IT" dirty="0"/>
              <a:t>, ex direttrice del business </a:t>
            </a:r>
            <a:r>
              <a:rPr lang="it-IT" dirty="0" err="1"/>
              <a:t>development</a:t>
            </a:r>
            <a:r>
              <a:rPr lang="it-IT" dirty="0"/>
              <a:t> di Cambridge </a:t>
            </a:r>
            <a:r>
              <a:rPr lang="it-IT" dirty="0" err="1"/>
              <a:t>Analytica</a:t>
            </a:r>
            <a:r>
              <a:rPr lang="it-IT" dirty="0"/>
              <a:t> , consegnano al </a:t>
            </a:r>
            <a:r>
              <a:rPr lang="it-IT" dirty="0" err="1"/>
              <a:t>Guardian</a:t>
            </a:r>
            <a:r>
              <a:rPr lang="it-IT" dirty="0"/>
              <a:t> i documenti che mostravano come funzionava Cambridge </a:t>
            </a:r>
            <a:r>
              <a:rPr lang="it-IT" dirty="0" err="1"/>
              <a:t>Analytica</a:t>
            </a:r>
            <a:endParaRPr lang="it-IT" dirty="0"/>
          </a:p>
        </p:txBody>
      </p:sp>
      <p:pic>
        <p:nvPicPr>
          <p:cNvPr id="4098" name="Picture 2" descr="What is the Cambridge Analytica scandal? - video explainer | News | The  Guardian">
            <a:extLst>
              <a:ext uri="{FF2B5EF4-FFF2-40B4-BE49-F238E27FC236}">
                <a16:creationId xmlns:a16="http://schemas.microsoft.com/office/drawing/2014/main" id="{28B58D6D-E960-0249-A2A1-0D553E45F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6" y="4365104"/>
            <a:ext cx="3937000" cy="207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Rettangolo arrotondato 5">
            <a:extLst>
              <a:ext uri="{FF2B5EF4-FFF2-40B4-BE49-F238E27FC236}">
                <a16:creationId xmlns:a16="http://schemas.microsoft.com/office/drawing/2014/main" id="{175FC80A-3C8F-284D-A771-0FC8CFBD8EB1}"/>
              </a:ext>
            </a:extLst>
          </p:cNvPr>
          <p:cNvGrpSpPr>
            <a:grpSpLocks/>
          </p:cNvGrpSpPr>
          <p:nvPr/>
        </p:nvGrpSpPr>
        <p:grpSpPr bwMode="auto">
          <a:xfrm>
            <a:off x="7638007" y="2708920"/>
            <a:ext cx="4104456" cy="3861494"/>
            <a:chOff x="2296" y="1320"/>
            <a:chExt cx="2664" cy="712"/>
          </a:xfrm>
        </p:grpSpPr>
        <p:pic>
          <p:nvPicPr>
            <p:cNvPr id="7" name="Rettangolo arrotondato 5">
              <a:extLst>
                <a:ext uri="{FF2B5EF4-FFF2-40B4-BE49-F238E27FC236}">
                  <a16:creationId xmlns:a16="http://schemas.microsoft.com/office/drawing/2014/main" id="{7D83D507-08E5-A24B-BB24-6BE1C8778365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31F28448-A841-7642-8172-65DE9FDC2F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dirty="0">
                  <a:solidFill>
                    <a:schemeClr val="bg1"/>
                  </a:solidFill>
                </a:rPr>
                <a:t>Carole </a:t>
              </a:r>
              <a:r>
                <a:rPr lang="en-GB" dirty="0" err="1">
                  <a:solidFill>
                    <a:schemeClr val="bg1"/>
                  </a:solidFill>
                </a:rPr>
                <a:t>Cadwalladr</a:t>
              </a:r>
              <a:r>
                <a:rPr lang="en-GB" dirty="0">
                  <a:solidFill>
                    <a:schemeClr val="bg1"/>
                  </a:solidFill>
                </a:rPr>
                <a:t> e Emma Graham-Harrison</a:t>
              </a:r>
              <a:endParaRPr lang="it-IT" altLang="it-IT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DAE6C888-6161-6B42-979B-7B1248ECC9D2}"/>
              </a:ext>
            </a:extLst>
          </p:cNvPr>
          <p:cNvGrpSpPr>
            <a:grpSpLocks/>
          </p:cNvGrpSpPr>
          <p:nvPr/>
        </p:nvGrpSpPr>
        <p:grpSpPr bwMode="auto">
          <a:xfrm>
            <a:off x="423130" y="4699247"/>
            <a:ext cx="3623841" cy="1944216"/>
            <a:chOff x="2296" y="1320"/>
            <a:chExt cx="2664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EF9C844F-434F-6640-9CB7-9DC47CDD8DF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E9767E0F-4190-2D45-890F-5B1186B24E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scandalo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485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>
            <a:extLst>
              <a:ext uri="{FF2B5EF4-FFF2-40B4-BE49-F238E27FC236}">
                <a16:creationId xmlns:a16="http://schemas.microsoft.com/office/drawing/2014/main" id="{5B340710-D018-B44B-9EDD-75423041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0013" y="49213"/>
            <a:ext cx="5627687" cy="1143000"/>
          </a:xfrm>
        </p:spPr>
        <p:txBody>
          <a:bodyPr/>
          <a:lstStyle/>
          <a:p>
            <a:endParaRPr lang="it-IT" altLang="it-IT"/>
          </a:p>
        </p:txBody>
      </p:sp>
      <p:sp>
        <p:nvSpPr>
          <p:cNvPr id="26627" name="Segnaposto contenuto 2">
            <a:extLst>
              <a:ext uri="{FF2B5EF4-FFF2-40B4-BE49-F238E27FC236}">
                <a16:creationId xmlns:a16="http://schemas.microsoft.com/office/drawing/2014/main" id="{229AE291-37CC-644F-875A-0EFC35B9C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412776"/>
            <a:ext cx="11449050" cy="4608513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Influenza sulle elezioni americane del 2016 e sul referendum della Brexit del 2015/2016</a:t>
            </a:r>
          </a:p>
          <a:p>
            <a:pPr lvl="1">
              <a:defRPr/>
            </a:pPr>
            <a:r>
              <a:rPr lang="it-IT" altLang="it-IT" dirty="0"/>
              <a:t>Messaggi mirati contenenti ricostruzioni dei fatti false dirette a far votare in maniera diversa determinati gruppi di elettori o a scoraggiarli dall’andare a votare</a:t>
            </a:r>
          </a:p>
          <a:p>
            <a:pPr marL="0" indent="0">
              <a:buFontTx/>
              <a:buNone/>
              <a:defRPr/>
            </a:pPr>
            <a:endParaRPr lang="it-IT" altLang="it-IT" dirty="0"/>
          </a:p>
        </p:txBody>
      </p:sp>
      <p:sp>
        <p:nvSpPr>
          <p:cNvPr id="49155" name="Segnaposto piè di pagina 3">
            <a:extLst>
              <a:ext uri="{FF2B5EF4-FFF2-40B4-BE49-F238E27FC236}">
                <a16:creationId xmlns:a16="http://schemas.microsoft.com/office/drawing/2014/main" id="{659CCEA2-CA59-8C40-B76A-4B7398DA8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9051925" y="10971213"/>
            <a:ext cx="2435225" cy="225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sp>
        <p:nvSpPr>
          <p:cNvPr id="49157" name="Rectangle 13">
            <a:extLst>
              <a:ext uri="{FF2B5EF4-FFF2-40B4-BE49-F238E27FC236}">
                <a16:creationId xmlns:a16="http://schemas.microsoft.com/office/drawing/2014/main" id="{C209779C-65C7-A74C-94A7-32E927163096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4313238"/>
            <a:ext cx="76882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sp>
        <p:nvSpPr>
          <p:cNvPr id="49159" name="Rectangle 14">
            <a:extLst>
              <a:ext uri="{FF2B5EF4-FFF2-40B4-BE49-F238E27FC236}">
                <a16:creationId xmlns:a16="http://schemas.microsoft.com/office/drawing/2014/main" id="{DA1AA5D9-2903-004F-AAA8-A8CB1714FCA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6783388"/>
            <a:ext cx="7688262" cy="2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700">
                <a:solidFill>
                  <a:srgbClr val="F1F3F4"/>
                </a:solidFill>
                <a:ea typeface="MS PGothic" panose="020B0600070205080204" pitchFamily="34" charset="-128"/>
              </a:rPr>
              <a:t>512 × 287</a:t>
            </a:r>
            <a:r>
              <a:rPr lang="it-IT" altLang="it-IT" sz="900">
                <a:ea typeface="MS PGothic" panose="020B0600070205080204" pitchFamily="34" charset="-128"/>
              </a:rPr>
              <a:t> </a:t>
            </a: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12" name="Immagine 4" descr="Risultati immagini per trump">
            <a:extLst>
              <a:ext uri="{FF2B5EF4-FFF2-40B4-BE49-F238E27FC236}">
                <a16:creationId xmlns:a16="http://schemas.microsoft.com/office/drawing/2014/main" id="{E8492EAA-E881-B848-B38A-7FDA40D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755" y="4524408"/>
            <a:ext cx="4252664" cy="236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magine 13" descr="Immagine correlata">
            <a:extLst>
              <a:ext uri="{FF2B5EF4-FFF2-40B4-BE49-F238E27FC236}">
                <a16:creationId xmlns:a16="http://schemas.microsoft.com/office/drawing/2014/main" id="{46EDABF0-3A82-CD40-93DC-D7E2C7F7D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112" y="4517884"/>
            <a:ext cx="4575175" cy="236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Rettangolo arrotondato 5">
            <a:extLst>
              <a:ext uri="{FF2B5EF4-FFF2-40B4-BE49-F238E27FC236}">
                <a16:creationId xmlns:a16="http://schemas.microsoft.com/office/drawing/2014/main" id="{1E5237DA-03C8-4C22-A1BE-1BCAAF3BE220}"/>
              </a:ext>
            </a:extLst>
          </p:cNvPr>
          <p:cNvGrpSpPr>
            <a:grpSpLocks/>
          </p:cNvGrpSpPr>
          <p:nvPr/>
        </p:nvGrpSpPr>
        <p:grpSpPr bwMode="auto">
          <a:xfrm>
            <a:off x="6600056" y="3717032"/>
            <a:ext cx="4680520" cy="3816424"/>
            <a:chOff x="2296" y="1320"/>
            <a:chExt cx="2664" cy="712"/>
          </a:xfrm>
        </p:grpSpPr>
        <p:pic>
          <p:nvPicPr>
            <p:cNvPr id="15" name="Rettangolo arrotondato 5">
              <a:extLst>
                <a:ext uri="{FF2B5EF4-FFF2-40B4-BE49-F238E27FC236}">
                  <a16:creationId xmlns:a16="http://schemas.microsoft.com/office/drawing/2014/main" id="{0236B88D-4B25-46CD-9FB3-6C6A0FC454D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 Box 6">
              <a:extLst>
                <a:ext uri="{FF2B5EF4-FFF2-40B4-BE49-F238E27FC236}">
                  <a16:creationId xmlns:a16="http://schemas.microsoft.com/office/drawing/2014/main" id="{B56F0B92-20AC-40FA-8902-300FEED60E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Informazione politica </a:t>
              </a:r>
              <a:r>
                <a:rPr lang="it-IT" altLang="it-IT" dirty="0" err="1">
                  <a:solidFill>
                    <a:schemeClr val="bg1"/>
                  </a:solidFill>
                </a:rPr>
                <a:t>tailorizzata</a:t>
              </a:r>
              <a:r>
                <a:rPr lang="it-IT" altLang="it-IT" dirty="0">
                  <a:solidFill>
                    <a:schemeClr val="bg1"/>
                  </a:solidFill>
                </a:rPr>
                <a:t> dagli algoritmi</a:t>
              </a:r>
            </a:p>
          </p:txBody>
        </p:sp>
      </p:grpSp>
      <p:grpSp>
        <p:nvGrpSpPr>
          <p:cNvPr id="17" name="Rettangolo arrotondato 5">
            <a:extLst>
              <a:ext uri="{FF2B5EF4-FFF2-40B4-BE49-F238E27FC236}">
                <a16:creationId xmlns:a16="http://schemas.microsoft.com/office/drawing/2014/main" id="{09B44298-DA0C-4D34-BDF4-F4563A998A72}"/>
              </a:ext>
            </a:extLst>
          </p:cNvPr>
          <p:cNvGrpSpPr>
            <a:grpSpLocks/>
          </p:cNvGrpSpPr>
          <p:nvPr/>
        </p:nvGrpSpPr>
        <p:grpSpPr bwMode="auto">
          <a:xfrm>
            <a:off x="333242" y="3208579"/>
            <a:ext cx="5622552" cy="4998000"/>
            <a:chOff x="2296" y="1320"/>
            <a:chExt cx="2664" cy="712"/>
          </a:xfrm>
        </p:grpSpPr>
        <p:pic>
          <p:nvPicPr>
            <p:cNvPr id="18" name="Rettangolo arrotondato 5">
              <a:extLst>
                <a:ext uri="{FF2B5EF4-FFF2-40B4-BE49-F238E27FC236}">
                  <a16:creationId xmlns:a16="http://schemas.microsoft.com/office/drawing/2014/main" id="{E772673C-1BA0-48F5-9985-17E74B9455F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6">
              <a:extLst>
                <a:ext uri="{FF2B5EF4-FFF2-40B4-BE49-F238E27FC236}">
                  <a16:creationId xmlns:a16="http://schemas.microsoft.com/office/drawing/2014/main" id="{7180B73D-1442-4A48-BE98-B25BF5157C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Nessuna possibilità di controllo dell’informazione da parte dell’opinione pubblica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081AA9D-E8F4-BE43-BC03-E79527021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5560" y="0"/>
            <a:ext cx="6638528" cy="1143000"/>
          </a:xfrm>
        </p:spPr>
        <p:txBody>
          <a:bodyPr/>
          <a:lstStyle/>
          <a:p>
            <a:r>
              <a:rPr lang="it-IT" sz="3600" b="1" dirty="0">
                <a:solidFill>
                  <a:schemeClr val="bg1"/>
                </a:solidFill>
              </a:rPr>
              <a:t>Cosa è successo dopo?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E1C2895-7C63-E248-A979-9F5746D55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36" y="1340768"/>
            <a:ext cx="11953328" cy="3561259"/>
          </a:xfrm>
        </p:spPr>
        <p:txBody>
          <a:bodyPr/>
          <a:lstStyle/>
          <a:p>
            <a:r>
              <a:rPr lang="it-IT" dirty="0"/>
              <a:t>Nel maggio 2018 Cambridge </a:t>
            </a:r>
            <a:r>
              <a:rPr lang="it-IT" dirty="0" err="1"/>
              <a:t>Analytica</a:t>
            </a:r>
            <a:r>
              <a:rPr lang="it-IT" dirty="0"/>
              <a:t> fallisce e le sue attività sono state acquisite da una nuova società, </a:t>
            </a:r>
            <a:r>
              <a:rPr lang="it-IT" dirty="0" err="1"/>
              <a:t>Emerdata</a:t>
            </a:r>
            <a:r>
              <a:rPr lang="it-IT" dirty="0"/>
              <a:t> Limited fondata da Alexander </a:t>
            </a:r>
            <a:r>
              <a:rPr lang="it-IT" dirty="0" err="1"/>
              <a:t>Nix</a:t>
            </a:r>
            <a:r>
              <a:rPr lang="it-IT" dirty="0"/>
              <a:t> nel gennaio 2018 di cui è stato direttore esecutivo</a:t>
            </a:r>
          </a:p>
          <a:p>
            <a:r>
              <a:rPr lang="it-IT" altLang="it-IT" dirty="0"/>
              <a:t>Dal 2019 </a:t>
            </a:r>
            <a:r>
              <a:rPr lang="it-IT" altLang="it-IT" dirty="0" err="1"/>
              <a:t>Aleksander</a:t>
            </a:r>
            <a:r>
              <a:rPr lang="it-IT" altLang="it-IT" dirty="0"/>
              <a:t> </a:t>
            </a:r>
            <a:r>
              <a:rPr lang="it-IT" altLang="it-IT" dirty="0" err="1"/>
              <a:t>Kogan</a:t>
            </a:r>
            <a:r>
              <a:rPr lang="it-IT" altLang="it-IT" dirty="0"/>
              <a:t> è </a:t>
            </a:r>
            <a:r>
              <a:rPr lang="it-IT" altLang="it-IT" dirty="0" err="1"/>
              <a:t>Chief</a:t>
            </a:r>
            <a:r>
              <a:rPr lang="it-IT" altLang="it-IT" dirty="0"/>
              <a:t> </a:t>
            </a:r>
            <a:r>
              <a:rPr lang="it-IT" altLang="it-IT" dirty="0" err="1"/>
              <a:t>operating</a:t>
            </a:r>
            <a:r>
              <a:rPr lang="it-IT" altLang="it-IT" dirty="0"/>
              <a:t> </a:t>
            </a:r>
            <a:r>
              <a:rPr lang="it-IT" altLang="it-IT" dirty="0" err="1"/>
              <a:t>officer</a:t>
            </a:r>
            <a:r>
              <a:rPr lang="it-IT" altLang="it-IT" dirty="0"/>
              <a:t> della </a:t>
            </a:r>
            <a:r>
              <a:rPr lang="it-IT" dirty="0" err="1"/>
              <a:t>HiOperator</a:t>
            </a:r>
            <a:r>
              <a:rPr lang="it-IT" dirty="0"/>
              <a:t> </a:t>
            </a:r>
            <a:r>
              <a:rPr lang="it-IT" altLang="it-IT" dirty="0"/>
              <a:t> </a:t>
            </a:r>
            <a:endParaRPr lang="it-IT" dirty="0"/>
          </a:p>
        </p:txBody>
      </p:sp>
      <p:pic>
        <p:nvPicPr>
          <p:cNvPr id="5122" name="Picture 2" descr="Fritinancy: Name in the news: Emerdata">
            <a:extLst>
              <a:ext uri="{FF2B5EF4-FFF2-40B4-BE49-F238E27FC236}">
                <a16:creationId xmlns:a16="http://schemas.microsoft.com/office/drawing/2014/main" id="{768323E1-4470-E449-B9E0-95AFDF005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6" y="4432920"/>
            <a:ext cx="28575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iOperator | Buffalo NY">
            <a:extLst>
              <a:ext uri="{FF2B5EF4-FFF2-40B4-BE49-F238E27FC236}">
                <a16:creationId xmlns:a16="http://schemas.microsoft.com/office/drawing/2014/main" id="{428B290F-9068-C14F-9F43-99470E239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52" y="4432920"/>
            <a:ext cx="36830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2102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Era lecito?</a:t>
            </a: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altLang="it-IT" dirty="0"/>
              <a:t>La possibilità di raccogliere dati mediante app di terze parti non era vietato quindi non c’è stata una falla nella piattaforma Facebook, né vi è stato </a:t>
            </a:r>
            <a:r>
              <a:rPr lang="it-IT" altLang="it-IT" dirty="0" err="1"/>
              <a:t>hackeraggio</a:t>
            </a:r>
            <a:r>
              <a:rPr lang="it-IT" altLang="it-IT" dirty="0"/>
              <a:t>  </a:t>
            </a:r>
            <a:endParaRPr lang="en-GB" altLang="it-IT" dirty="0"/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grpSp>
        <p:nvGrpSpPr>
          <p:cNvPr id="5" name="Rettangolo arrotondato 5">
            <a:extLst>
              <a:ext uri="{FF2B5EF4-FFF2-40B4-BE49-F238E27FC236}">
                <a16:creationId xmlns:a16="http://schemas.microsoft.com/office/drawing/2014/main" id="{D42A4778-4355-4CC3-BF84-1BCAE141AF99}"/>
              </a:ext>
            </a:extLst>
          </p:cNvPr>
          <p:cNvGrpSpPr>
            <a:grpSpLocks/>
          </p:cNvGrpSpPr>
          <p:nvPr/>
        </p:nvGrpSpPr>
        <p:grpSpPr bwMode="auto">
          <a:xfrm>
            <a:off x="4799856" y="3068960"/>
            <a:ext cx="1848681" cy="1510257"/>
            <a:chOff x="2296" y="1320"/>
            <a:chExt cx="2664" cy="712"/>
          </a:xfrm>
        </p:grpSpPr>
        <p:pic>
          <p:nvPicPr>
            <p:cNvPr id="6" name="Rettangolo arrotondato 5">
              <a:extLst>
                <a:ext uri="{FF2B5EF4-FFF2-40B4-BE49-F238E27FC236}">
                  <a16:creationId xmlns:a16="http://schemas.microsoft.com/office/drawing/2014/main" id="{399FC33F-A9CE-4520-A03D-29AC32FF89D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6">
              <a:extLst>
                <a:ext uri="{FF2B5EF4-FFF2-40B4-BE49-F238E27FC236}">
                  <a16:creationId xmlns:a16="http://schemas.microsoft.com/office/drawing/2014/main" id="{51547164-1CCF-4ED7-848B-3D74BC8ECD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bug</a:t>
              </a:r>
            </a:p>
          </p:txBody>
        </p:sp>
      </p:grpSp>
      <p:pic>
        <p:nvPicPr>
          <p:cNvPr id="4098" name="Picture 2" descr="Chi è Aleksandr Kogan, il giovane matematico mente del caso Cambridge  Analytica">
            <a:extLst>
              <a:ext uri="{FF2B5EF4-FFF2-40B4-BE49-F238E27FC236}">
                <a16:creationId xmlns:a16="http://schemas.microsoft.com/office/drawing/2014/main" id="{62BA4590-6D8C-4816-B932-818AB1673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325" y="4387247"/>
            <a:ext cx="5447526" cy="242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Rettangolo arrotondato 5">
            <a:extLst>
              <a:ext uri="{FF2B5EF4-FFF2-40B4-BE49-F238E27FC236}">
                <a16:creationId xmlns:a16="http://schemas.microsoft.com/office/drawing/2014/main" id="{7886BB83-C584-4E19-A3AF-D536514FE784}"/>
              </a:ext>
            </a:extLst>
          </p:cNvPr>
          <p:cNvGrpSpPr>
            <a:grpSpLocks/>
          </p:cNvGrpSpPr>
          <p:nvPr/>
        </p:nvGrpSpPr>
        <p:grpSpPr bwMode="auto">
          <a:xfrm>
            <a:off x="6681825" y="58465"/>
            <a:ext cx="1848681" cy="1510257"/>
            <a:chOff x="2296" y="1320"/>
            <a:chExt cx="2664" cy="712"/>
          </a:xfrm>
        </p:grpSpPr>
        <p:pic>
          <p:nvPicPr>
            <p:cNvPr id="11" name="Rettangolo arrotondato 5">
              <a:extLst>
                <a:ext uri="{FF2B5EF4-FFF2-40B4-BE49-F238E27FC236}">
                  <a16:creationId xmlns:a16="http://schemas.microsoft.com/office/drawing/2014/main" id="{729A7089-EC20-4D32-8479-8E446563F53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6">
              <a:extLst>
                <a:ext uri="{FF2B5EF4-FFF2-40B4-BE49-F238E27FC236}">
                  <a16:creationId xmlns:a16="http://schemas.microsoft.com/office/drawing/2014/main" id="{C95ABA80-7C96-44BA-B07A-4B8EBAA2F6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Sì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585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olo 1">
            <a:extLst>
              <a:ext uri="{FF2B5EF4-FFF2-40B4-BE49-F238E27FC236}">
                <a16:creationId xmlns:a16="http://schemas.microsoft.com/office/drawing/2014/main" id="{DC810D00-15F3-4040-B421-4CA6596224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550" y="49213"/>
            <a:ext cx="5627688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Data </a:t>
            </a:r>
            <a:r>
              <a:rPr lang="it-IT" altLang="it-IT" sz="3600" b="1" dirty="0" err="1">
                <a:solidFill>
                  <a:schemeClr val="bg1"/>
                </a:solidFill>
              </a:rPr>
              <a:t>breach</a:t>
            </a:r>
            <a:endParaRPr lang="it-IT" altLang="it-IT" sz="3600" b="1" dirty="0">
              <a:solidFill>
                <a:schemeClr val="bg1"/>
              </a:solidFill>
            </a:endParaRPr>
          </a:p>
        </p:txBody>
      </p:sp>
      <p:sp>
        <p:nvSpPr>
          <p:cNvPr id="48130" name="Segnaposto contenuto 2">
            <a:extLst>
              <a:ext uri="{FF2B5EF4-FFF2-40B4-BE49-F238E27FC236}">
                <a16:creationId xmlns:a16="http://schemas.microsoft.com/office/drawing/2014/main" id="{CB012B5A-232F-394D-BAE5-4036B002E2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063" y="1341438"/>
            <a:ext cx="12072937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it-IT" dirty="0"/>
              <a:t>Violazione dei dati personali : «la violazione di sicurezza che comporta accidentalmente o in modo illecito la distruzione, la perdita, la modifica, la divulgazione non autorizzata o l'</a:t>
            </a:r>
            <a:r>
              <a:rPr lang="it-IT" b="1" dirty="0"/>
              <a:t>accesso ai dati personali trasmessi</a:t>
            </a:r>
            <a:r>
              <a:rPr lang="it-IT" dirty="0"/>
              <a:t>, conservati o comunque trattati» (art. 4, 12 GDPR)</a:t>
            </a:r>
            <a:endParaRPr lang="en-GB" altLang="it-IT" dirty="0"/>
          </a:p>
        </p:txBody>
      </p:sp>
      <p:sp>
        <p:nvSpPr>
          <p:cNvPr id="48131" name="Rectangle 8">
            <a:extLst>
              <a:ext uri="{FF2B5EF4-FFF2-40B4-BE49-F238E27FC236}">
                <a16:creationId xmlns:a16="http://schemas.microsoft.com/office/drawing/2014/main" id="{4FCEE197-528B-214F-906C-6156FABE6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7800" y="-619125"/>
            <a:ext cx="49164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9218" name="Picture 2" descr="Data breach: che cos'è">
            <a:extLst>
              <a:ext uri="{FF2B5EF4-FFF2-40B4-BE49-F238E27FC236}">
                <a16:creationId xmlns:a16="http://schemas.microsoft.com/office/drawing/2014/main" id="{2A470CA5-BE6B-49C9-BDBC-5F39984DA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6" y="4296184"/>
            <a:ext cx="3661134" cy="244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98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olo 1">
            <a:extLst>
              <a:ext uri="{FF2B5EF4-FFF2-40B4-BE49-F238E27FC236}">
                <a16:creationId xmlns:a16="http://schemas.microsoft.com/office/drawing/2014/main" id="{E0FA1069-5D3E-1A43-9CB4-72BC0E611B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66988" y="49213"/>
            <a:ext cx="5627687" cy="1143000"/>
          </a:xfrm>
        </p:spPr>
        <p:txBody>
          <a:bodyPr/>
          <a:lstStyle/>
          <a:p>
            <a:r>
              <a:rPr lang="en-GB" altLang="it-IT" sz="3600" b="1">
                <a:solidFill>
                  <a:schemeClr val="bg1"/>
                </a:solidFill>
              </a:rPr>
              <a:t>Conseguenze per Facebook</a:t>
            </a:r>
          </a:p>
        </p:txBody>
      </p:sp>
      <p:sp>
        <p:nvSpPr>
          <p:cNvPr id="50178" name="Segnaposto contenuto 2">
            <a:extLst>
              <a:ext uri="{FF2B5EF4-FFF2-40B4-BE49-F238E27FC236}">
                <a16:creationId xmlns:a16="http://schemas.microsoft.com/office/drawing/2014/main" id="{F5D2069A-D4EA-F548-A50E-658BB1E52A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2088" y="1557338"/>
            <a:ext cx="11880850" cy="4679950"/>
          </a:xfrm>
        </p:spPr>
        <p:txBody>
          <a:bodyPr/>
          <a:lstStyle/>
          <a:p>
            <a:r>
              <a:rPr lang="en-GB" altLang="it-IT"/>
              <a:t>2018: 500 £ da parte della</a:t>
            </a:r>
            <a:r>
              <a:rPr lang="en-US" altLang="it-IT"/>
              <a:t> United Kingdom's Information Commissioner's Office</a:t>
            </a:r>
            <a:endParaRPr lang="en-GB" altLang="it-IT"/>
          </a:p>
          <a:p>
            <a:r>
              <a:rPr lang="en-GB" altLang="it-IT"/>
              <a:t>2019: 5 billions $ da parte della US Federal Trade Commission (Ftc) </a:t>
            </a:r>
          </a:p>
          <a:p>
            <a:r>
              <a:rPr lang="en-GB" altLang="it-IT"/>
              <a:t>2019: 1 million € da parte del Garante della privacy</a:t>
            </a:r>
          </a:p>
        </p:txBody>
      </p:sp>
      <p:sp>
        <p:nvSpPr>
          <p:cNvPr id="50179" name="Segnaposto piè di pagina 3">
            <a:extLst>
              <a:ext uri="{FF2B5EF4-FFF2-40B4-BE49-F238E27FC236}">
                <a16:creationId xmlns:a16="http://schemas.microsoft.com/office/drawing/2014/main" id="{CC673498-F4B9-D344-855F-C870C2DD5E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027363" y="7316788"/>
            <a:ext cx="1758950" cy="904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pic>
        <p:nvPicPr>
          <p:cNvPr id="50180" name="Picture 2" descr="Meta: las críticas a Mark Zuckerberg tras el cambio de nombre de Facebook -  BBC News Mundo">
            <a:extLst>
              <a:ext uri="{FF2B5EF4-FFF2-40B4-BE49-F238E27FC236}">
                <a16:creationId xmlns:a16="http://schemas.microsoft.com/office/drawing/2014/main" id="{C6D46AE6-DEED-9F4D-A3AE-2627A7780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4357688"/>
            <a:ext cx="4445000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>
            <a:extLst>
              <a:ext uri="{FF2B5EF4-FFF2-40B4-BE49-F238E27FC236}">
                <a16:creationId xmlns:a16="http://schemas.microsoft.com/office/drawing/2014/main" id="{5B340710-D018-B44B-9EDD-75423041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0013" y="49213"/>
            <a:ext cx="5627687" cy="1143000"/>
          </a:xfrm>
        </p:spPr>
        <p:txBody>
          <a:bodyPr/>
          <a:lstStyle/>
          <a:p>
            <a:r>
              <a:rPr lang="it-IT" altLang="it-IT" sz="3000" b="1" dirty="0">
                <a:solidFill>
                  <a:schemeClr val="bg1"/>
                </a:solidFill>
              </a:rPr>
              <a:t>Le sanzioni aggiuntive della Federal Trade </a:t>
            </a:r>
            <a:r>
              <a:rPr lang="it-IT" altLang="it-IT" sz="3000" b="1" dirty="0" err="1">
                <a:solidFill>
                  <a:schemeClr val="bg1"/>
                </a:solidFill>
              </a:rPr>
              <a:t>Commission</a:t>
            </a:r>
            <a:endParaRPr lang="it-IT" altLang="it-IT" sz="3000" b="1" dirty="0">
              <a:solidFill>
                <a:schemeClr val="bg1"/>
              </a:solidFill>
            </a:endParaRPr>
          </a:p>
        </p:txBody>
      </p:sp>
      <p:sp>
        <p:nvSpPr>
          <p:cNvPr id="26627" name="Segnaposto contenuto 2">
            <a:extLst>
              <a:ext uri="{FF2B5EF4-FFF2-40B4-BE49-F238E27FC236}">
                <a16:creationId xmlns:a16="http://schemas.microsoft.com/office/drawing/2014/main" id="{229AE291-37CC-644F-875A-0EFC35B9C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412776"/>
            <a:ext cx="11449050" cy="460851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it-IT" altLang="it-IT" sz="1800" dirty="0"/>
              <a:t>Modifiche nella corporate governance dell’azienda di Facebook:</a:t>
            </a:r>
          </a:p>
          <a:p>
            <a:pPr marL="0" indent="0">
              <a:buFontTx/>
              <a:buNone/>
              <a:defRPr/>
            </a:pPr>
            <a:r>
              <a:rPr lang="it-IT" altLang="it-IT" sz="1800" dirty="0"/>
              <a:t>La creazione di un </a:t>
            </a:r>
            <a:r>
              <a:rPr lang="it-IT" altLang="it-IT" sz="1800" b="1" dirty="0"/>
              <a:t>comitato indipendente </a:t>
            </a:r>
            <a:r>
              <a:rPr lang="it-IT" altLang="it-IT" sz="1800" dirty="0"/>
              <a:t>del consiglio di amministrazione per supervisionare le decisioni sulla privacy;</a:t>
            </a:r>
          </a:p>
          <a:p>
            <a:pPr marL="0" indent="0">
              <a:buFontTx/>
              <a:buNone/>
              <a:defRPr/>
            </a:pPr>
            <a:r>
              <a:rPr lang="it-IT" altLang="it-IT" sz="1800" dirty="0"/>
              <a:t>La </a:t>
            </a:r>
            <a:r>
              <a:rPr lang="it-IT" altLang="it-IT" sz="1800" b="1" dirty="0"/>
              <a:t>rimozione del CEO Zuckerberg </a:t>
            </a:r>
            <a:r>
              <a:rPr lang="it-IT" altLang="it-IT" sz="1800" dirty="0"/>
              <a:t>da tutti i compiti relativi alla protezione dei dati personali;</a:t>
            </a:r>
          </a:p>
          <a:p>
            <a:pPr marL="0" indent="0">
              <a:buFontTx/>
              <a:buNone/>
              <a:defRPr/>
            </a:pPr>
            <a:r>
              <a:rPr lang="it-IT" altLang="it-IT" sz="1800" dirty="0"/>
              <a:t>La </a:t>
            </a:r>
            <a:r>
              <a:rPr lang="it-IT" altLang="it-IT" sz="1800" b="1" dirty="0"/>
              <a:t>nomina di </a:t>
            </a:r>
            <a:r>
              <a:rPr lang="it-IT" altLang="it-IT" sz="1800" dirty="0" err="1"/>
              <a:t>compliance</a:t>
            </a:r>
            <a:r>
              <a:rPr lang="it-IT" altLang="it-IT" sz="1800" dirty="0"/>
              <a:t> officers </a:t>
            </a:r>
            <a:r>
              <a:rPr lang="it-IT" altLang="it-IT" sz="1800" b="1" dirty="0"/>
              <a:t>responsabili dei programmi privacy </a:t>
            </a:r>
            <a:r>
              <a:rPr lang="it-IT" altLang="it-IT" sz="1800" dirty="0"/>
              <a:t>di Facebook;</a:t>
            </a:r>
          </a:p>
          <a:p>
            <a:pPr marL="0" indent="0">
              <a:buFontTx/>
              <a:buNone/>
              <a:defRPr/>
            </a:pPr>
            <a:r>
              <a:rPr lang="it-IT" altLang="it-IT" sz="1800" dirty="0"/>
              <a:t>Zuckerberg e i </a:t>
            </a:r>
            <a:r>
              <a:rPr lang="it-IT" altLang="it-IT" sz="1800" dirty="0" err="1"/>
              <a:t>compliance</a:t>
            </a:r>
            <a:r>
              <a:rPr lang="it-IT" altLang="it-IT" sz="1800" dirty="0"/>
              <a:t> officers furono </a:t>
            </a:r>
            <a:r>
              <a:rPr lang="it-IT" altLang="it-IT" sz="1800" b="1" dirty="0"/>
              <a:t>obbligati ad inviare, ogni 3 mesi, dichiarazioni certificative </a:t>
            </a:r>
            <a:r>
              <a:rPr lang="it-IT" altLang="it-IT" sz="1800" dirty="0"/>
              <a:t>che la società è compliant con il programma privacy stabilito nel patteggiamento, e una volta all’anno una dichiarazione di essere globalmente compliant con la normativa di riferimento;</a:t>
            </a:r>
          </a:p>
          <a:p>
            <a:pPr marL="0" indent="0">
              <a:buFontTx/>
              <a:buNone/>
              <a:defRPr/>
            </a:pPr>
            <a:r>
              <a:rPr lang="it-IT" altLang="it-IT" sz="1800" dirty="0"/>
              <a:t>La </a:t>
            </a:r>
            <a:r>
              <a:rPr lang="it-IT" altLang="it-IT" sz="1800" b="1" dirty="0"/>
              <a:t>creazione di una commissione indipendente </a:t>
            </a:r>
            <a:r>
              <a:rPr lang="it-IT" altLang="it-IT" sz="1800" dirty="0"/>
              <a:t>con la capacità di valutare l’efficacia del programma privacy di Facebook e individuare eventuali gap;</a:t>
            </a:r>
          </a:p>
          <a:p>
            <a:pPr marL="0" indent="0">
              <a:buFontTx/>
              <a:buNone/>
              <a:defRPr/>
            </a:pPr>
            <a:r>
              <a:rPr lang="it-IT" altLang="it-IT" sz="1800" b="1" dirty="0"/>
              <a:t>Effettuare un </a:t>
            </a:r>
            <a:r>
              <a:rPr lang="it-IT" altLang="it-IT" sz="1800" b="1" dirty="0" err="1"/>
              <a:t>assessment</a:t>
            </a:r>
            <a:r>
              <a:rPr lang="it-IT" altLang="it-IT" sz="1800" b="1" dirty="0"/>
              <a:t> di conformità rispetto a</a:t>
            </a:r>
            <a:r>
              <a:rPr lang="it-IT" altLang="it-IT" sz="1800" dirty="0"/>
              <a:t>d ogni prodotto e ad </a:t>
            </a:r>
            <a:r>
              <a:rPr lang="it-IT" altLang="it-IT" sz="1800" b="1" dirty="0"/>
              <a:t>ogni novità introdotta </a:t>
            </a:r>
            <a:r>
              <a:rPr lang="it-IT" altLang="it-IT" sz="1800" dirty="0"/>
              <a:t>non solo su Facebook, ma anche su </a:t>
            </a:r>
            <a:r>
              <a:rPr lang="it-IT" altLang="it-IT" sz="1800" dirty="0" err="1"/>
              <a:t>Whatsapp</a:t>
            </a:r>
            <a:r>
              <a:rPr lang="it-IT" altLang="it-IT" sz="1800" dirty="0"/>
              <a:t> ed Instagram, dando conto di ogni decisione in tema privacy;</a:t>
            </a:r>
          </a:p>
          <a:p>
            <a:pPr marL="0" indent="0">
              <a:buFontTx/>
              <a:buNone/>
              <a:defRPr/>
            </a:pPr>
            <a:r>
              <a:rPr lang="it-IT" altLang="it-IT" sz="1800" b="1" dirty="0"/>
              <a:t>Documentare ogni incidente privacy che coinvolga più di 500 utenti</a:t>
            </a:r>
            <a:r>
              <a:rPr lang="it-IT" altLang="it-IT" sz="1800" dirty="0"/>
              <a:t>, unitamente ai rimedi che intende mettere in campo al fine di limitarne gli effetti negativi sugli utenti;</a:t>
            </a:r>
          </a:p>
          <a:p>
            <a:pPr marL="0" indent="0">
              <a:buFontTx/>
              <a:buNone/>
              <a:defRPr/>
            </a:pPr>
            <a:r>
              <a:rPr lang="it-IT" altLang="it-IT" sz="1800" dirty="0"/>
              <a:t>Un </a:t>
            </a:r>
            <a:r>
              <a:rPr lang="it-IT" altLang="it-IT" sz="1800" b="1" dirty="0"/>
              <a:t>alto grado di supervisione sulle app sviluppate da terze parti</a:t>
            </a:r>
            <a:r>
              <a:rPr lang="it-IT" altLang="it-IT" sz="1800" dirty="0"/>
              <a:t>, ivi inclusa riservarsi la possibilità di eliminare tali app se non compliant alla normativa in tema di privacy.</a:t>
            </a:r>
          </a:p>
          <a:p>
            <a:pPr marL="0" indent="0">
              <a:buFontTx/>
              <a:buNone/>
              <a:defRPr/>
            </a:pPr>
            <a:endParaRPr lang="it-IT" altLang="it-IT" dirty="0"/>
          </a:p>
        </p:txBody>
      </p:sp>
      <p:sp>
        <p:nvSpPr>
          <p:cNvPr id="49155" name="Segnaposto piè di pagina 3">
            <a:extLst>
              <a:ext uri="{FF2B5EF4-FFF2-40B4-BE49-F238E27FC236}">
                <a16:creationId xmlns:a16="http://schemas.microsoft.com/office/drawing/2014/main" id="{659CCEA2-CA59-8C40-B76A-4B7398DA8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9051925" y="10971213"/>
            <a:ext cx="2435225" cy="225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sp>
        <p:nvSpPr>
          <p:cNvPr id="49157" name="Rectangle 13">
            <a:extLst>
              <a:ext uri="{FF2B5EF4-FFF2-40B4-BE49-F238E27FC236}">
                <a16:creationId xmlns:a16="http://schemas.microsoft.com/office/drawing/2014/main" id="{C209779C-65C7-A74C-94A7-32E927163096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4313238"/>
            <a:ext cx="76882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sp>
        <p:nvSpPr>
          <p:cNvPr id="49159" name="Rectangle 14">
            <a:extLst>
              <a:ext uri="{FF2B5EF4-FFF2-40B4-BE49-F238E27FC236}">
                <a16:creationId xmlns:a16="http://schemas.microsoft.com/office/drawing/2014/main" id="{DA1AA5D9-2903-004F-AAA8-A8CB1714FCA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6783388"/>
            <a:ext cx="7688262" cy="2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700">
                <a:solidFill>
                  <a:srgbClr val="F1F3F4"/>
                </a:solidFill>
                <a:ea typeface="MS PGothic" panose="020B0600070205080204" pitchFamily="34" charset="-128"/>
              </a:rPr>
              <a:t>512 × 287</a:t>
            </a:r>
            <a:r>
              <a:rPr lang="it-IT" altLang="it-IT" sz="900">
                <a:ea typeface="MS PGothic" panose="020B0600070205080204" pitchFamily="34" charset="-128"/>
              </a:rPr>
              <a:t> </a:t>
            </a:r>
            <a:endParaRPr lang="it-IT" altLang="it-IT" sz="1800">
              <a:ea typeface="MS PGothic" panose="020B0600070205080204" pitchFamily="34" charset="-128"/>
            </a:endParaRPr>
          </a:p>
        </p:txBody>
      </p:sp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44406150-F7D9-EA44-A55E-E34C08A9C7E0}"/>
              </a:ext>
            </a:extLst>
          </p:cNvPr>
          <p:cNvGrpSpPr>
            <a:grpSpLocks/>
          </p:cNvGrpSpPr>
          <p:nvPr/>
        </p:nvGrpSpPr>
        <p:grpSpPr bwMode="auto">
          <a:xfrm>
            <a:off x="7743699" y="-402551"/>
            <a:ext cx="4545193" cy="2651238"/>
            <a:chOff x="2385" y="1274"/>
            <a:chExt cx="2727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FE08B831-11CB-8A48-8C4B-665FCB3C341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1274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AC8751B0-907F-E14E-96F8-0AA04EAE94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Oltre i 5 miliardi</a:t>
              </a:r>
            </a:p>
          </p:txBody>
        </p:sp>
      </p:grpSp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72C230F4-446B-B646-B52B-05B62900ED59}"/>
              </a:ext>
            </a:extLst>
          </p:cNvPr>
          <p:cNvGrpSpPr>
            <a:grpSpLocks/>
          </p:cNvGrpSpPr>
          <p:nvPr/>
        </p:nvGrpSpPr>
        <p:grpSpPr bwMode="auto">
          <a:xfrm>
            <a:off x="6334800" y="4023250"/>
            <a:ext cx="5152350" cy="3294181"/>
            <a:chOff x="2385" y="1274"/>
            <a:chExt cx="2727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AA01467B-8B3D-7C40-8CBB-2F1653F06FC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1274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013775AC-6C46-FD40-A650-90BBF7E505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Completo riassetto societario e organizzativo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976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>
            <a:extLst>
              <a:ext uri="{FF2B5EF4-FFF2-40B4-BE49-F238E27FC236}">
                <a16:creationId xmlns:a16="http://schemas.microsoft.com/office/drawing/2014/main" id="{5B340710-D018-B44B-9EDD-75423041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0013" y="49213"/>
            <a:ext cx="5627687" cy="1143000"/>
          </a:xfrm>
        </p:spPr>
        <p:txBody>
          <a:bodyPr/>
          <a:lstStyle/>
          <a:p>
            <a:r>
              <a:rPr lang="it-IT" altLang="it-IT" sz="3200" b="1" dirty="0">
                <a:solidFill>
                  <a:schemeClr val="bg1"/>
                </a:solidFill>
              </a:rPr>
              <a:t>Cosa sarebbe successo se il GDPR fosse stato in vigore?</a:t>
            </a:r>
          </a:p>
        </p:txBody>
      </p:sp>
      <p:sp>
        <p:nvSpPr>
          <p:cNvPr id="26627" name="Segnaposto contenuto 2">
            <a:extLst>
              <a:ext uri="{FF2B5EF4-FFF2-40B4-BE49-F238E27FC236}">
                <a16:creationId xmlns:a16="http://schemas.microsoft.com/office/drawing/2014/main" id="{229AE291-37CC-644F-875A-0EFC35B9C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412776"/>
            <a:ext cx="11449050" cy="460851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it-IT" dirty="0"/>
              <a:t>Art. 3 GDPR </a:t>
            </a:r>
            <a:r>
              <a:rPr lang="it-IT" b="1" dirty="0"/>
              <a:t>Ambito di applicazione territoriale </a:t>
            </a:r>
          </a:p>
          <a:p>
            <a:pPr marL="0" indent="0">
              <a:buFontTx/>
              <a:buNone/>
              <a:defRPr/>
            </a:pPr>
            <a:r>
              <a:rPr lang="it-IT" dirty="0"/>
              <a:t>«2. Il presente regolamento si applica al trattamento dei dati personali di </a:t>
            </a:r>
            <a:r>
              <a:rPr lang="it-IT" b="1" dirty="0"/>
              <a:t>interessati che si trovano nell'Uni</a:t>
            </a:r>
            <a:r>
              <a:rPr lang="it-IT" dirty="0"/>
              <a:t>one, effettuato da un titolare del trattamento o da un responsabile del trattamento che non è stabilito nell'Unione, quando le attività di trattamento riguardano: (C23, C24) </a:t>
            </a:r>
          </a:p>
          <a:p>
            <a:pPr marL="914400" lvl="1" indent="-514350">
              <a:buFontTx/>
              <a:buAutoNum type="alphaLcParenR"/>
              <a:defRPr/>
            </a:pPr>
            <a:r>
              <a:rPr lang="it-IT" dirty="0"/>
              <a:t>l'offerta di beni o la prestazione di servizi ai suddetti interessati nell'Unione, indipendentemente dall'obbligatorietà di un pagamento dell'interessato; oppure </a:t>
            </a:r>
          </a:p>
          <a:p>
            <a:pPr marL="914400" lvl="1" indent="-514350">
              <a:buFontTx/>
              <a:buAutoNum type="alphaLcParenR"/>
              <a:defRPr/>
            </a:pPr>
            <a:r>
              <a:rPr lang="it-IT" dirty="0"/>
              <a:t>il monitoraggio del loro comportamento nella misura in cui tale comportamento ha luogo all'interno dell'Unione.» </a:t>
            </a:r>
            <a:endParaRPr lang="it-IT" altLang="it-IT" dirty="0"/>
          </a:p>
        </p:txBody>
      </p:sp>
      <p:sp>
        <p:nvSpPr>
          <p:cNvPr id="49155" name="Segnaposto piè di pagina 3">
            <a:extLst>
              <a:ext uri="{FF2B5EF4-FFF2-40B4-BE49-F238E27FC236}">
                <a16:creationId xmlns:a16="http://schemas.microsoft.com/office/drawing/2014/main" id="{659CCEA2-CA59-8C40-B76A-4B7398DA8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9051925" y="10971213"/>
            <a:ext cx="2435225" cy="225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sp>
        <p:nvSpPr>
          <p:cNvPr id="49157" name="Rectangle 13">
            <a:extLst>
              <a:ext uri="{FF2B5EF4-FFF2-40B4-BE49-F238E27FC236}">
                <a16:creationId xmlns:a16="http://schemas.microsoft.com/office/drawing/2014/main" id="{C209779C-65C7-A74C-94A7-32E927163096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4313238"/>
            <a:ext cx="76882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sp>
        <p:nvSpPr>
          <p:cNvPr id="49159" name="Rectangle 14">
            <a:extLst>
              <a:ext uri="{FF2B5EF4-FFF2-40B4-BE49-F238E27FC236}">
                <a16:creationId xmlns:a16="http://schemas.microsoft.com/office/drawing/2014/main" id="{DA1AA5D9-2903-004F-AAA8-A8CB1714FCA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6783388"/>
            <a:ext cx="7688262" cy="2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700">
                <a:solidFill>
                  <a:srgbClr val="F1F3F4"/>
                </a:solidFill>
                <a:ea typeface="MS PGothic" panose="020B0600070205080204" pitchFamily="34" charset="-128"/>
              </a:rPr>
              <a:t>512 × 287</a:t>
            </a:r>
            <a:r>
              <a:rPr lang="it-IT" altLang="it-IT" sz="900">
                <a:ea typeface="MS PGothic" panose="020B0600070205080204" pitchFamily="34" charset="-128"/>
              </a:rPr>
              <a:t> </a:t>
            </a:r>
            <a:endParaRPr lang="it-IT" altLang="it-IT" sz="1800">
              <a:ea typeface="MS PGothic" panose="020B0600070205080204" pitchFamily="34" charset="-128"/>
            </a:endParaRPr>
          </a:p>
        </p:txBody>
      </p:sp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44406150-F7D9-EA44-A55E-E34C08A9C7E0}"/>
              </a:ext>
            </a:extLst>
          </p:cNvPr>
          <p:cNvGrpSpPr>
            <a:grpSpLocks/>
          </p:cNvGrpSpPr>
          <p:nvPr/>
        </p:nvGrpSpPr>
        <p:grpSpPr bwMode="auto">
          <a:xfrm>
            <a:off x="7146604" y="2824838"/>
            <a:ext cx="4829657" cy="3793827"/>
            <a:chOff x="2329" y="1278"/>
            <a:chExt cx="2664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FE08B831-11CB-8A48-8C4B-665FCB3C341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9" y="1278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AC8751B0-907F-E14E-96F8-0AA04EAE94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Rileva il fatto che siano trattati dati dei cittadini europei </a:t>
              </a:r>
            </a:p>
          </p:txBody>
        </p:sp>
      </p:grpSp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4FBDD965-3B44-FF47-A1D5-CAB2B1AD11F6}"/>
              </a:ext>
            </a:extLst>
          </p:cNvPr>
          <p:cNvGrpSpPr>
            <a:grpSpLocks/>
          </p:cNvGrpSpPr>
          <p:nvPr/>
        </p:nvGrpSpPr>
        <p:grpSpPr bwMode="auto">
          <a:xfrm>
            <a:off x="335360" y="3422213"/>
            <a:ext cx="4865772" cy="3196452"/>
            <a:chOff x="2321" y="1274"/>
            <a:chExt cx="2664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A468E1C3-F15F-2B48-8019-E69AA8F7424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1" y="1274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4F0E7204-07A2-1A4D-9750-FCBF31CFD5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anche se il trattamento è gratuito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29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>
            <a:extLst>
              <a:ext uri="{FF2B5EF4-FFF2-40B4-BE49-F238E27FC236}">
                <a16:creationId xmlns:a16="http://schemas.microsoft.com/office/drawing/2014/main" id="{5B340710-D018-B44B-9EDD-75423041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0013" y="49213"/>
            <a:ext cx="5627687" cy="1143000"/>
          </a:xfrm>
        </p:spPr>
        <p:txBody>
          <a:bodyPr/>
          <a:lstStyle/>
          <a:p>
            <a:endParaRPr lang="it-IT" altLang="it-IT"/>
          </a:p>
        </p:txBody>
      </p:sp>
      <p:sp>
        <p:nvSpPr>
          <p:cNvPr id="26627" name="Segnaposto contenuto 2">
            <a:extLst>
              <a:ext uri="{FF2B5EF4-FFF2-40B4-BE49-F238E27FC236}">
                <a16:creationId xmlns:a16="http://schemas.microsoft.com/office/drawing/2014/main" id="{229AE291-37CC-644F-875A-0EFC35B9C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412776"/>
            <a:ext cx="11449050" cy="460851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it-IT" altLang="it-IT" dirty="0"/>
              <a:t>Una violazione di un dato personale può se non affrontata tempestivamente causare danni materiali e immateriali alla persona fisica</a:t>
            </a:r>
          </a:p>
        </p:txBody>
      </p:sp>
      <p:sp>
        <p:nvSpPr>
          <p:cNvPr id="49155" name="Segnaposto piè di pagina 3">
            <a:extLst>
              <a:ext uri="{FF2B5EF4-FFF2-40B4-BE49-F238E27FC236}">
                <a16:creationId xmlns:a16="http://schemas.microsoft.com/office/drawing/2014/main" id="{659CCEA2-CA59-8C40-B76A-4B7398DA8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9051925" y="10971213"/>
            <a:ext cx="2435225" cy="225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sp>
        <p:nvSpPr>
          <p:cNvPr id="49157" name="Rectangle 13">
            <a:extLst>
              <a:ext uri="{FF2B5EF4-FFF2-40B4-BE49-F238E27FC236}">
                <a16:creationId xmlns:a16="http://schemas.microsoft.com/office/drawing/2014/main" id="{C209779C-65C7-A74C-94A7-32E927163096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4313238"/>
            <a:ext cx="76882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sp>
        <p:nvSpPr>
          <p:cNvPr id="49159" name="Rectangle 14">
            <a:extLst>
              <a:ext uri="{FF2B5EF4-FFF2-40B4-BE49-F238E27FC236}">
                <a16:creationId xmlns:a16="http://schemas.microsoft.com/office/drawing/2014/main" id="{DA1AA5D9-2903-004F-AAA8-A8CB1714FCA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6783388"/>
            <a:ext cx="7688262" cy="2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700">
                <a:solidFill>
                  <a:srgbClr val="F1F3F4"/>
                </a:solidFill>
                <a:ea typeface="MS PGothic" panose="020B0600070205080204" pitchFamily="34" charset="-128"/>
              </a:rPr>
              <a:t>512 × 287</a:t>
            </a:r>
            <a:r>
              <a:rPr lang="it-IT" altLang="it-IT" sz="900">
                <a:ea typeface="MS PGothic" panose="020B0600070205080204" pitchFamily="34" charset="-128"/>
              </a:rPr>
              <a:t> </a:t>
            </a:r>
            <a:endParaRPr lang="it-IT" altLang="it-IT" sz="1800">
              <a:ea typeface="MS PGothic" panose="020B0600070205080204" pitchFamily="34" charset="-128"/>
            </a:endParaRPr>
          </a:p>
        </p:txBody>
      </p:sp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44406150-F7D9-EA44-A55E-E34C08A9C7E0}"/>
              </a:ext>
            </a:extLst>
          </p:cNvPr>
          <p:cNvGrpSpPr>
            <a:grpSpLocks/>
          </p:cNvGrpSpPr>
          <p:nvPr/>
        </p:nvGrpSpPr>
        <p:grpSpPr bwMode="auto">
          <a:xfrm>
            <a:off x="-98589" y="620713"/>
            <a:ext cx="12099245" cy="8919454"/>
            <a:chOff x="2280" y="1274"/>
            <a:chExt cx="2664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FE08B831-11CB-8A48-8C4B-665FCB3C341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0" y="1274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AC8751B0-907F-E14E-96F8-0AA04EAE94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perdita del controllo dei dati personali che li riguardano o limitazione dei loro diritti, discriminazione, furto o usurpazione d'identità, perdite finanziarie, decifratura non autorizzata della </a:t>
              </a:r>
              <a:r>
                <a:rPr lang="it-IT" altLang="it-IT" dirty="0" err="1">
                  <a:solidFill>
                    <a:schemeClr val="bg1"/>
                  </a:solidFill>
                </a:rPr>
                <a:t>pseudonimizzazione</a:t>
              </a:r>
              <a:r>
                <a:rPr lang="it-IT" altLang="it-IT" dirty="0">
                  <a:solidFill>
                    <a:schemeClr val="bg1"/>
                  </a:solidFill>
                </a:rPr>
                <a:t>, pregiudizio alla reputazione, perdita di riservatezza dei dati personali protetti da segreto professionale o qualsiasi altro danno economico o sociale</a:t>
              </a:r>
            </a:p>
          </p:txBody>
        </p:sp>
      </p:grpSp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99EFC6F9-6CE0-4351-963F-CD2EDA2D078B}"/>
              </a:ext>
            </a:extLst>
          </p:cNvPr>
          <p:cNvGrpSpPr>
            <a:grpSpLocks/>
          </p:cNvGrpSpPr>
          <p:nvPr/>
        </p:nvGrpSpPr>
        <p:grpSpPr bwMode="auto">
          <a:xfrm>
            <a:off x="7151241" y="4884738"/>
            <a:ext cx="4545193" cy="2651238"/>
            <a:chOff x="2385" y="1274"/>
            <a:chExt cx="2727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36C9C9A9-3828-4F4A-A890-D8C76412417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1274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78B672B3-721B-44B8-A2A7-6A5AA2D0B9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Limitazione delle libertà politiche?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179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>
            <a:extLst>
              <a:ext uri="{FF2B5EF4-FFF2-40B4-BE49-F238E27FC236}">
                <a16:creationId xmlns:a16="http://schemas.microsoft.com/office/drawing/2014/main" id="{5B340710-D018-B44B-9EDD-75423041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0013" y="49213"/>
            <a:ext cx="5627687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Cosa succede in caso di data </a:t>
            </a:r>
            <a:r>
              <a:rPr lang="it-IT" altLang="it-IT" sz="3600" b="1" dirty="0" err="1">
                <a:solidFill>
                  <a:schemeClr val="bg1"/>
                </a:solidFill>
              </a:rPr>
              <a:t>breach</a:t>
            </a:r>
            <a:r>
              <a:rPr lang="it-IT" altLang="it-IT" sz="36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6627" name="Segnaposto contenuto 2">
            <a:extLst>
              <a:ext uri="{FF2B5EF4-FFF2-40B4-BE49-F238E27FC236}">
                <a16:creationId xmlns:a16="http://schemas.microsoft.com/office/drawing/2014/main" id="{229AE291-37CC-644F-875A-0EFC35B9C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412776"/>
            <a:ext cx="11449050" cy="460851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it-IT" dirty="0"/>
              <a:t>Articolo 33 GDPR </a:t>
            </a:r>
            <a:r>
              <a:rPr lang="it-IT" b="1" dirty="0"/>
              <a:t>Notifica di una violazione dei dati personali all'autorità di controllo </a:t>
            </a:r>
          </a:p>
          <a:p>
            <a:pPr marL="0" indent="0">
              <a:buFontTx/>
              <a:buNone/>
              <a:defRPr/>
            </a:pPr>
            <a:r>
              <a:rPr lang="it-IT" dirty="0"/>
              <a:t>1. In caso di violazione dei dati personali, il titolare del trattamento notifica la violazione all'</a:t>
            </a:r>
            <a:r>
              <a:rPr lang="it-IT" b="1" dirty="0"/>
              <a:t>autorità di controllo</a:t>
            </a:r>
            <a:r>
              <a:rPr lang="it-IT" dirty="0"/>
              <a:t> competente a norma dell'articolo 55 senza ingiustificato ritardo e, ove possibile, entro 72 ore dal momento in cui ne è venuto a conoscenza, a meno che sia improbabile che la violazione dei dati personali presenti un rischio per i diritti e le libertà delle persone fisiche. Qualora la notifica all'autorità di controllo non sia effettuata entro 72 ore, è corredata dei motivi del ritardo. </a:t>
            </a:r>
            <a:endParaRPr lang="it-IT" altLang="it-IT" dirty="0"/>
          </a:p>
        </p:txBody>
      </p:sp>
      <p:sp>
        <p:nvSpPr>
          <p:cNvPr id="49155" name="Segnaposto piè di pagina 3">
            <a:extLst>
              <a:ext uri="{FF2B5EF4-FFF2-40B4-BE49-F238E27FC236}">
                <a16:creationId xmlns:a16="http://schemas.microsoft.com/office/drawing/2014/main" id="{659CCEA2-CA59-8C40-B76A-4B7398DA8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9051925" y="10971213"/>
            <a:ext cx="2435225" cy="225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sp>
        <p:nvSpPr>
          <p:cNvPr id="49157" name="Rectangle 13">
            <a:extLst>
              <a:ext uri="{FF2B5EF4-FFF2-40B4-BE49-F238E27FC236}">
                <a16:creationId xmlns:a16="http://schemas.microsoft.com/office/drawing/2014/main" id="{C209779C-65C7-A74C-94A7-32E927163096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4313238"/>
            <a:ext cx="76882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sp>
        <p:nvSpPr>
          <p:cNvPr id="49159" name="Rectangle 14">
            <a:extLst>
              <a:ext uri="{FF2B5EF4-FFF2-40B4-BE49-F238E27FC236}">
                <a16:creationId xmlns:a16="http://schemas.microsoft.com/office/drawing/2014/main" id="{DA1AA5D9-2903-004F-AAA8-A8CB1714FCA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6783388"/>
            <a:ext cx="7688262" cy="2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700">
                <a:solidFill>
                  <a:srgbClr val="F1F3F4"/>
                </a:solidFill>
                <a:ea typeface="MS PGothic" panose="020B0600070205080204" pitchFamily="34" charset="-128"/>
              </a:rPr>
              <a:t>512 × 287</a:t>
            </a:r>
            <a:r>
              <a:rPr lang="it-IT" altLang="it-IT" sz="900">
                <a:ea typeface="MS PGothic" panose="020B0600070205080204" pitchFamily="34" charset="-128"/>
              </a:rPr>
              <a:t> </a:t>
            </a:r>
            <a:endParaRPr lang="it-IT" altLang="it-IT" sz="1800">
              <a:ea typeface="MS PGothic" panose="020B0600070205080204" pitchFamily="34" charset="-128"/>
            </a:endParaRPr>
          </a:p>
        </p:txBody>
      </p:sp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44406150-F7D9-EA44-A55E-E34C08A9C7E0}"/>
              </a:ext>
            </a:extLst>
          </p:cNvPr>
          <p:cNvGrpSpPr>
            <a:grpSpLocks/>
          </p:cNvGrpSpPr>
          <p:nvPr/>
        </p:nvGrpSpPr>
        <p:grpSpPr bwMode="auto">
          <a:xfrm>
            <a:off x="7028119" y="2848209"/>
            <a:ext cx="4440189" cy="2651238"/>
            <a:chOff x="2253" y="1286"/>
            <a:chExt cx="2664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FE08B831-11CB-8A48-8C4B-665FCB3C341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3" y="1286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AC8751B0-907F-E14E-96F8-0AA04EAE94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Facebook aveva omesso la notifica</a:t>
              </a:r>
            </a:p>
          </p:txBody>
        </p:sp>
      </p:grpSp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D95E8ECE-CDDD-4A43-9B71-1E59AA224798}"/>
              </a:ext>
            </a:extLst>
          </p:cNvPr>
          <p:cNvGrpSpPr>
            <a:grpSpLocks/>
          </p:cNvGrpSpPr>
          <p:nvPr/>
        </p:nvGrpSpPr>
        <p:grpSpPr bwMode="auto">
          <a:xfrm>
            <a:off x="7046961" y="4543448"/>
            <a:ext cx="4440189" cy="2651238"/>
            <a:chOff x="2490" y="1281"/>
            <a:chExt cx="2664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1578F95A-D6D1-4621-BE58-1956E5A233A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0" y="1281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EA1C344F-B5D0-400F-8DE9-6163071F38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95" y="1437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non aveva adottato le azioni necessarie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4458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olo 1">
            <a:extLst>
              <a:ext uri="{FF2B5EF4-FFF2-40B4-BE49-F238E27FC236}">
                <a16:creationId xmlns:a16="http://schemas.microsoft.com/office/drawing/2014/main" id="{5B340710-D018-B44B-9EDD-75423041B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0013" y="49213"/>
            <a:ext cx="5627687" cy="1143000"/>
          </a:xfrm>
        </p:spPr>
        <p:txBody>
          <a:bodyPr/>
          <a:lstStyle/>
          <a:p>
            <a:endParaRPr lang="it-IT" altLang="it-IT"/>
          </a:p>
        </p:txBody>
      </p:sp>
      <p:sp>
        <p:nvSpPr>
          <p:cNvPr id="26627" name="Segnaposto contenuto 2">
            <a:extLst>
              <a:ext uri="{FF2B5EF4-FFF2-40B4-BE49-F238E27FC236}">
                <a16:creationId xmlns:a16="http://schemas.microsoft.com/office/drawing/2014/main" id="{229AE291-37CC-644F-875A-0EFC35B9C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412776"/>
            <a:ext cx="11449050" cy="460851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it-IT" altLang="it-IT" dirty="0"/>
              <a:t>Secondo Facebook </a:t>
            </a:r>
            <a:r>
              <a:rPr lang="it-IT" dirty="0"/>
              <a:t>la comunicazione non autorizzata di dati personali a terzi non costituirebbe data </a:t>
            </a:r>
            <a:r>
              <a:rPr lang="it-IT" dirty="0" err="1"/>
              <a:t>breach</a:t>
            </a:r>
            <a:r>
              <a:rPr lang="it-IT" dirty="0"/>
              <a:t>, pertanto non sarebbe stata soggetta all’obbligo di notifica alle autorità</a:t>
            </a:r>
            <a:endParaRPr lang="it-IT" altLang="it-IT" dirty="0"/>
          </a:p>
        </p:txBody>
      </p:sp>
      <p:sp>
        <p:nvSpPr>
          <p:cNvPr id="49155" name="Segnaposto piè di pagina 3">
            <a:extLst>
              <a:ext uri="{FF2B5EF4-FFF2-40B4-BE49-F238E27FC236}">
                <a16:creationId xmlns:a16="http://schemas.microsoft.com/office/drawing/2014/main" id="{659CCEA2-CA59-8C40-B76A-4B7398DA8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9051925" y="10971213"/>
            <a:ext cx="2435225" cy="225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sp>
        <p:nvSpPr>
          <p:cNvPr id="49157" name="Rectangle 13">
            <a:extLst>
              <a:ext uri="{FF2B5EF4-FFF2-40B4-BE49-F238E27FC236}">
                <a16:creationId xmlns:a16="http://schemas.microsoft.com/office/drawing/2014/main" id="{C209779C-65C7-A74C-94A7-32E927163096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4313238"/>
            <a:ext cx="76882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>
              <a:ea typeface="MS PGothic" panose="020B0600070205080204" pitchFamily="34" charset="-128"/>
            </a:endParaRPr>
          </a:p>
        </p:txBody>
      </p:sp>
      <p:sp>
        <p:nvSpPr>
          <p:cNvPr id="49159" name="Rectangle 14">
            <a:extLst>
              <a:ext uri="{FF2B5EF4-FFF2-40B4-BE49-F238E27FC236}">
                <a16:creationId xmlns:a16="http://schemas.microsoft.com/office/drawing/2014/main" id="{DA1AA5D9-2903-004F-AAA8-A8CB1714FCA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6923088" y="6783388"/>
            <a:ext cx="7688262" cy="23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700">
                <a:solidFill>
                  <a:srgbClr val="F1F3F4"/>
                </a:solidFill>
                <a:ea typeface="MS PGothic" panose="020B0600070205080204" pitchFamily="34" charset="-128"/>
              </a:rPr>
              <a:t>512 × 287</a:t>
            </a:r>
            <a:r>
              <a:rPr lang="it-IT" altLang="it-IT" sz="900">
                <a:ea typeface="MS PGothic" panose="020B0600070205080204" pitchFamily="34" charset="-128"/>
              </a:rPr>
              <a:t> </a:t>
            </a:r>
            <a:endParaRPr lang="it-IT" altLang="it-IT" sz="1800">
              <a:ea typeface="MS PGothic" panose="020B0600070205080204" pitchFamily="34" charset="-128"/>
            </a:endParaRPr>
          </a:p>
        </p:txBody>
      </p:sp>
      <p:pic>
        <p:nvPicPr>
          <p:cNvPr id="10242" name="Picture 2" descr="Gestione data breach e registro dei data breach – Easyteam.org SRL – GDPR e  DPO">
            <a:extLst>
              <a:ext uri="{FF2B5EF4-FFF2-40B4-BE49-F238E27FC236}">
                <a16:creationId xmlns:a16="http://schemas.microsoft.com/office/drawing/2014/main" id="{F212D859-18CD-4501-8659-8B6572E70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88" y="4265631"/>
            <a:ext cx="4469391" cy="251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E95B0270-FFEC-4D6F-891D-F9B3BD72A8EF}"/>
              </a:ext>
            </a:extLst>
          </p:cNvPr>
          <p:cNvGrpSpPr>
            <a:grpSpLocks/>
          </p:cNvGrpSpPr>
          <p:nvPr/>
        </p:nvGrpSpPr>
        <p:grpSpPr bwMode="auto">
          <a:xfrm>
            <a:off x="5916160" y="3068960"/>
            <a:ext cx="5570868" cy="3826445"/>
            <a:chOff x="2299" y="1274"/>
            <a:chExt cx="2664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71DEFAA2-6465-4DD8-8B54-FA804123775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" y="1274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AD038C27-24E8-48B6-8004-123367F56D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I Garanti europei sono di diverso avviso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0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Titolo 1">
            <a:extLst>
              <a:ext uri="{FF2B5EF4-FFF2-40B4-BE49-F238E27FC236}">
                <a16:creationId xmlns:a16="http://schemas.microsoft.com/office/drawing/2014/main" id="{BE12AEB2-6960-41E5-8B1A-6DAE9B26E3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8213" y="0"/>
            <a:ext cx="6624637" cy="1143000"/>
          </a:xfrm>
        </p:spPr>
        <p:txBody>
          <a:bodyPr/>
          <a:lstStyle/>
          <a:p>
            <a:r>
              <a:rPr lang="en-GB" altLang="it-IT" sz="3600" b="1">
                <a:solidFill>
                  <a:schemeClr val="bg1"/>
                </a:solidFill>
              </a:rPr>
              <a:t>Data protection impact assessment (Art. 35)</a:t>
            </a:r>
            <a:endParaRPr lang="it-IT" altLang="it-IT" sz="3600" b="1">
              <a:solidFill>
                <a:schemeClr val="bg1"/>
              </a:solidFill>
            </a:endParaRPr>
          </a:p>
        </p:txBody>
      </p:sp>
      <p:sp>
        <p:nvSpPr>
          <p:cNvPr id="86018" name="Segnaposto contenuto 2">
            <a:extLst>
              <a:ext uri="{FF2B5EF4-FFF2-40B4-BE49-F238E27FC236}">
                <a16:creationId xmlns:a16="http://schemas.microsoft.com/office/drawing/2014/main" id="{A79D0688-79C7-4E96-A3E7-82F7FA65C1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2088" y="1557338"/>
            <a:ext cx="11880850" cy="4679950"/>
          </a:xfrm>
        </p:spPr>
        <p:txBody>
          <a:bodyPr/>
          <a:lstStyle/>
          <a:p>
            <a:r>
              <a:rPr lang="it-IT" dirty="0"/>
              <a:t>«Quando un tipo di trattamento, allorché prevede in particolare l'uso di </a:t>
            </a:r>
            <a:r>
              <a:rPr lang="it-IT" b="1" dirty="0"/>
              <a:t>nuove tecnologie</a:t>
            </a:r>
            <a:r>
              <a:rPr lang="it-IT" dirty="0"/>
              <a:t>, considerati la natura, l'oggetto, il contesto e le finalità del trattamento, può presentare un rischio elevato per i diritti e le libertà delle persone fisiche, il titolare del trattamento effettua, prima di procedere al trattamento, una valutazione dell'impatto dei trattamenti» </a:t>
            </a:r>
            <a:r>
              <a:rPr lang="it-IT" altLang="it-IT" dirty="0"/>
              <a:t>È necessario</a:t>
            </a:r>
          </a:p>
          <a:p>
            <a:pPr lvl="1"/>
            <a:r>
              <a:rPr lang="it-IT" altLang="it-IT" dirty="0"/>
              <a:t>Quando c’è una valutazione estesa e sistematica degli aspetti personali delle persone fisiche basata su un processo automatizzato, inclusa la profilazione o su cui si basino decisioni in grado di produrre effetti giuridici sulle persone</a:t>
            </a:r>
          </a:p>
        </p:txBody>
      </p:sp>
      <p:sp>
        <p:nvSpPr>
          <p:cNvPr id="86019" name="Segnaposto piè di pagina 3">
            <a:extLst>
              <a:ext uri="{FF2B5EF4-FFF2-40B4-BE49-F238E27FC236}">
                <a16:creationId xmlns:a16="http://schemas.microsoft.com/office/drawing/2014/main" id="{AD2A915C-3705-4D09-BAF2-4C43E74D2D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CE40C777-9306-4D52-963D-FCD80CD1D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9294" y="5465762"/>
            <a:ext cx="3246438" cy="1255713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dirty="0">
                <a:solidFill>
                  <a:schemeClr val="bg1"/>
                </a:solidFill>
                <a:ea typeface="MS PGothic" panose="020B0600070205080204" pitchFamily="34" charset="-128"/>
              </a:rPr>
              <a:t>Rischi per la privacy</a:t>
            </a:r>
          </a:p>
        </p:txBody>
      </p:sp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id="{11A2722F-E914-4EE6-999B-D706CD9A9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7549" y="36786"/>
            <a:ext cx="3638550" cy="2644775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dirty="0">
                <a:solidFill>
                  <a:schemeClr val="bg1"/>
                </a:solidFill>
                <a:ea typeface="MS PGothic" panose="020B0600070205080204" pitchFamily="34" charset="-128"/>
              </a:rPr>
              <a:t>Avrebbe dovuto porsi in anticipo il problema delle possibili violazioni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Titolo 1">
            <a:extLst>
              <a:ext uri="{FF2B5EF4-FFF2-40B4-BE49-F238E27FC236}">
                <a16:creationId xmlns:a16="http://schemas.microsoft.com/office/drawing/2014/main" id="{A9F2B813-D255-4565-8CB9-D3B9B47EEE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66988" y="0"/>
            <a:ext cx="5627687" cy="1143000"/>
          </a:xfrm>
        </p:spPr>
        <p:txBody>
          <a:bodyPr/>
          <a:lstStyle/>
          <a:p>
            <a:r>
              <a:rPr lang="it-IT" altLang="it-IT" sz="3600" b="1">
                <a:solidFill>
                  <a:schemeClr val="bg1"/>
                </a:solidFill>
              </a:rPr>
              <a:t>Sanzioni (Art. 83,5)</a:t>
            </a:r>
            <a:endParaRPr lang="it-IT" altLang="it-IT" sz="3600">
              <a:solidFill>
                <a:schemeClr val="bg1"/>
              </a:solidFill>
            </a:endParaRPr>
          </a:p>
        </p:txBody>
      </p:sp>
      <p:sp>
        <p:nvSpPr>
          <p:cNvPr id="79874" name="Segnaposto contenuto 2">
            <a:extLst>
              <a:ext uri="{FF2B5EF4-FFF2-40B4-BE49-F238E27FC236}">
                <a16:creationId xmlns:a16="http://schemas.microsoft.com/office/drawing/2014/main" id="{0777B4E6-0639-4CBF-ABCE-758EC32F1B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711325"/>
            <a:ext cx="11999913" cy="4525963"/>
          </a:xfrm>
        </p:spPr>
        <p:txBody>
          <a:bodyPr/>
          <a:lstStyle/>
          <a:p>
            <a:r>
              <a:rPr lang="it-IT" altLang="it-IT"/>
              <a:t>La violazione dei principi di base del trattamento, incluse le condizione del consenso (Artt. 5, 6, 7 e 9), rispetto ai diritti dell’interessato (Artt. 12, 13, 14, 15, 16, 17, 18, 21, e 22) è soggetta a sanzioni amministrative pecuniarie fino a 20.000.000 EUR, o per le imprese, fino al 4 % del fatturato mondiale totale annuo dell'esercizio precedente </a:t>
            </a:r>
          </a:p>
          <a:p>
            <a:endParaRPr lang="it-IT" altLang="it-IT"/>
          </a:p>
          <a:p>
            <a:endParaRPr lang="it-IT" altLang="it-IT"/>
          </a:p>
        </p:txBody>
      </p:sp>
      <p:sp>
        <p:nvSpPr>
          <p:cNvPr id="79875" name="Segnaposto piè di pagina 3">
            <a:extLst>
              <a:ext uri="{FF2B5EF4-FFF2-40B4-BE49-F238E27FC236}">
                <a16:creationId xmlns:a16="http://schemas.microsoft.com/office/drawing/2014/main" id="{1E69F5AE-3B67-4EBE-94AC-7675F15D660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400"/>
          </a:p>
        </p:txBody>
      </p:sp>
      <p:pic>
        <p:nvPicPr>
          <p:cNvPr id="79876" name="Immagine 8" descr="Risultati immagini per Sanctions gdpr">
            <a:hlinkClick r:id="rId2"/>
            <a:extLst>
              <a:ext uri="{FF2B5EF4-FFF2-40B4-BE49-F238E27FC236}">
                <a16:creationId xmlns:a16="http://schemas.microsoft.com/office/drawing/2014/main" id="{1E5F24AA-F390-4241-A791-291E82814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638" y="5445125"/>
            <a:ext cx="2794000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Rettangolo arrotondato 5">
            <a:extLst>
              <a:ext uri="{FF2B5EF4-FFF2-40B4-BE49-F238E27FC236}">
                <a16:creationId xmlns:a16="http://schemas.microsoft.com/office/drawing/2014/main" id="{E751D52D-6A8F-4AB4-9F6F-53BE6DF36686}"/>
              </a:ext>
            </a:extLst>
          </p:cNvPr>
          <p:cNvGrpSpPr>
            <a:grpSpLocks/>
          </p:cNvGrpSpPr>
          <p:nvPr/>
        </p:nvGrpSpPr>
        <p:grpSpPr bwMode="auto">
          <a:xfrm>
            <a:off x="450169" y="3919835"/>
            <a:ext cx="4320480" cy="3664930"/>
            <a:chOff x="2296" y="1320"/>
            <a:chExt cx="2664" cy="712"/>
          </a:xfrm>
        </p:grpSpPr>
        <p:pic>
          <p:nvPicPr>
            <p:cNvPr id="10" name="Rettangolo arrotondato 5">
              <a:extLst>
                <a:ext uri="{FF2B5EF4-FFF2-40B4-BE49-F238E27FC236}">
                  <a16:creationId xmlns:a16="http://schemas.microsoft.com/office/drawing/2014/main" id="{271A8E77-2B50-4288-BAFF-B67E2B3C6CD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6">
              <a:extLst>
                <a:ext uri="{FF2B5EF4-FFF2-40B4-BE49-F238E27FC236}">
                  <a16:creationId xmlns:a16="http://schemas.microsoft.com/office/drawing/2014/main" id="{0AA968ED-B27D-40E3-B43E-A77EB0A54B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Nel 2021 Meta ha guadagnato 117 miliardi</a:t>
              </a:r>
            </a:p>
          </p:txBody>
        </p:sp>
      </p:grpSp>
      <p:grpSp>
        <p:nvGrpSpPr>
          <p:cNvPr id="12" name="Rettangolo arrotondato 5">
            <a:extLst>
              <a:ext uri="{FF2B5EF4-FFF2-40B4-BE49-F238E27FC236}">
                <a16:creationId xmlns:a16="http://schemas.microsoft.com/office/drawing/2014/main" id="{71F373F3-7104-48FC-B759-196481B1BF7C}"/>
              </a:ext>
            </a:extLst>
          </p:cNvPr>
          <p:cNvGrpSpPr>
            <a:grpSpLocks/>
          </p:cNvGrpSpPr>
          <p:nvPr/>
        </p:nvGrpSpPr>
        <p:grpSpPr bwMode="auto">
          <a:xfrm>
            <a:off x="4665167" y="5195937"/>
            <a:ext cx="3528392" cy="1656184"/>
            <a:chOff x="2296" y="1320"/>
            <a:chExt cx="2664" cy="712"/>
          </a:xfrm>
        </p:grpSpPr>
        <p:pic>
          <p:nvPicPr>
            <p:cNvPr id="13" name="Rettangolo arrotondato 5">
              <a:extLst>
                <a:ext uri="{FF2B5EF4-FFF2-40B4-BE49-F238E27FC236}">
                  <a16:creationId xmlns:a16="http://schemas.microsoft.com/office/drawing/2014/main" id="{0BA190A0-D802-43E8-B49C-6BB28F34D2A2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6" y="1320"/>
              <a:ext cx="2664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061EED57-A2C4-445B-A0EF-360CF748C7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5" y="1446"/>
              <a:ext cx="245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it-IT" altLang="it-IT" dirty="0">
                  <a:solidFill>
                    <a:schemeClr val="bg1"/>
                  </a:solidFill>
                </a:rPr>
                <a:t>4,8 miliardi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Titolo 1">
            <a:extLst>
              <a:ext uri="{FF2B5EF4-FFF2-40B4-BE49-F238E27FC236}">
                <a16:creationId xmlns:a16="http://schemas.microsoft.com/office/drawing/2014/main" id="{B15868B8-86C1-43D0-BD32-402D33B0CB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00375" y="19050"/>
            <a:ext cx="4405313" cy="1143000"/>
          </a:xfrm>
        </p:spPr>
        <p:txBody>
          <a:bodyPr/>
          <a:lstStyle/>
          <a:p>
            <a:r>
              <a:rPr lang="it-IT" altLang="it-IT" sz="3600" b="1" dirty="0">
                <a:solidFill>
                  <a:schemeClr val="bg1"/>
                </a:solidFill>
              </a:rPr>
              <a:t>La sanzione di Meta in Irlanda</a:t>
            </a:r>
          </a:p>
        </p:txBody>
      </p:sp>
      <p:sp>
        <p:nvSpPr>
          <p:cNvPr id="89090" name="Segnaposto contenuto 2">
            <a:extLst>
              <a:ext uri="{FF2B5EF4-FFF2-40B4-BE49-F238E27FC236}">
                <a16:creationId xmlns:a16="http://schemas.microsoft.com/office/drawing/2014/main" id="{F48214B0-C42A-4D5E-8CBE-9421EEBE986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2088" y="1341438"/>
            <a:ext cx="11807825" cy="3560762"/>
          </a:xfrm>
        </p:spPr>
        <p:txBody>
          <a:bodyPr/>
          <a:lstStyle/>
          <a:p>
            <a:r>
              <a:rPr lang="it-IT" altLang="it-IT" dirty="0"/>
              <a:t>Lo </a:t>
            </a:r>
            <a:r>
              <a:rPr lang="it-IT" altLang="it-IT" dirty="0" err="1"/>
              <a:t>European</a:t>
            </a:r>
            <a:r>
              <a:rPr lang="it-IT" altLang="it-IT" dirty="0"/>
              <a:t> Data Protection Board (EDPB) recentemente multato </a:t>
            </a:r>
            <a:r>
              <a:rPr lang="it-IT" altLang="it-IT" b="1" dirty="0"/>
              <a:t>Meta</a:t>
            </a:r>
            <a:r>
              <a:rPr lang="it-IT" altLang="it-IT" dirty="0"/>
              <a:t> con una sanzione di </a:t>
            </a:r>
            <a:r>
              <a:rPr lang="it-IT" altLang="it-IT" b="1" dirty="0"/>
              <a:t>1,2 miliardi euro </a:t>
            </a:r>
            <a:r>
              <a:rPr lang="it-IT" altLang="it-IT" dirty="0"/>
              <a:t>per aver trasferito i dati dei cittadini europei a terze parti che si trovano al di fuori del mercato unico e sotto legislazioni differenti. </a:t>
            </a:r>
          </a:p>
          <a:p>
            <a:pPr lvl="1"/>
            <a:r>
              <a:rPr lang="it-IT" altLang="it-IT" dirty="0"/>
              <a:t>Secondo il management Meta si sarebbe limitata a seguire la regolazione USA che permette alle imprese di trasferire I dati personali dei propri clienti da parte degli inserzionisti e loro client al di fuori dell’Europa</a:t>
            </a:r>
          </a:p>
        </p:txBody>
      </p:sp>
      <p:sp>
        <p:nvSpPr>
          <p:cNvPr id="89091" name="CasellaDiTesto 3">
            <a:extLst>
              <a:ext uri="{FF2B5EF4-FFF2-40B4-BE49-F238E27FC236}">
                <a16:creationId xmlns:a16="http://schemas.microsoft.com/office/drawing/2014/main" id="{A1DBBE2B-EA39-49F3-9069-43CD904F8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9738" y="630872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pic>
        <p:nvPicPr>
          <p:cNvPr id="89092" name="Picture 2" descr="The Latest Innovations That Meta Has Come Up with in 2022">
            <a:extLst>
              <a:ext uri="{FF2B5EF4-FFF2-40B4-BE49-F238E27FC236}">
                <a16:creationId xmlns:a16="http://schemas.microsoft.com/office/drawing/2014/main" id="{635DEEE6-3EF9-41F9-BFC3-3162F298C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67" y="5434299"/>
            <a:ext cx="2434183" cy="1358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arrotondato 7">
            <a:extLst>
              <a:ext uri="{FF2B5EF4-FFF2-40B4-BE49-F238E27FC236}">
                <a16:creationId xmlns:a16="http://schemas.microsoft.com/office/drawing/2014/main" id="{98B2853A-4E43-4FDF-8FCC-FE6B359858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384" y="4598988"/>
            <a:ext cx="4319587" cy="225901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it-IT" sz="2800">
                <a:solidFill>
                  <a:schemeClr val="bg1"/>
                </a:solidFill>
              </a:rPr>
              <a:t>Nick Clegg, President Global Affairs di Meta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it-IT" sz="2800">
                <a:solidFill>
                  <a:schemeClr val="bg1"/>
                </a:solidFill>
              </a:rPr>
              <a:t>Jennifer Newstead, Chief Legal Officer di Meta</a:t>
            </a:r>
            <a:endParaRPr lang="en-GB" altLang="it-IT" sz="2800">
              <a:solidFill>
                <a:schemeClr val="bg1"/>
              </a:solidFill>
            </a:endParaRPr>
          </a:p>
        </p:txBody>
      </p:sp>
      <p:sp>
        <p:nvSpPr>
          <p:cNvPr id="9" name="Rettangolo arrotondato 7">
            <a:extLst>
              <a:ext uri="{FF2B5EF4-FFF2-40B4-BE49-F238E27FC236}">
                <a16:creationId xmlns:a16="http://schemas.microsoft.com/office/drawing/2014/main" id="{4D5C303E-E777-4A9D-99F7-EBA081DC8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0975" y="4598988"/>
            <a:ext cx="4321175" cy="225901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800" dirty="0">
                <a:solidFill>
                  <a:schemeClr val="bg1"/>
                </a:solidFill>
              </a:rPr>
              <a:t>Sarebbe una mera una questione di conflitto di norme risolvibile </a:t>
            </a:r>
            <a:r>
              <a:rPr lang="it-IT" altLang="it-IT" sz="2800" dirty="0" err="1">
                <a:solidFill>
                  <a:schemeClr val="bg1"/>
                </a:solidFill>
              </a:rPr>
              <a:t>alivello</a:t>
            </a:r>
            <a:r>
              <a:rPr lang="it-IT" altLang="it-IT" sz="2800" dirty="0">
                <a:solidFill>
                  <a:schemeClr val="bg1"/>
                </a:solidFill>
              </a:rPr>
              <a:t> politico </a:t>
            </a:r>
          </a:p>
        </p:txBody>
      </p:sp>
      <p:sp>
        <p:nvSpPr>
          <p:cNvPr id="10" name="Rettangolo arrotondato 7">
            <a:extLst>
              <a:ext uri="{FF2B5EF4-FFF2-40B4-BE49-F238E27FC236}">
                <a16:creationId xmlns:a16="http://schemas.microsoft.com/office/drawing/2014/main" id="{A7721F1F-D61A-4C26-A3CA-E7BBC204E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7130" y="4611116"/>
            <a:ext cx="4256087" cy="2211388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it-IT" sz="9600">
                <a:solidFill>
                  <a:schemeClr val="bg1"/>
                </a:solidFill>
              </a:rPr>
              <a:t>?</a:t>
            </a:r>
            <a:endParaRPr lang="en-GB" altLang="it-IT" sz="96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9" grpId="0" animBg="1" autoUpdateAnimBg="0"/>
      <p:bldP spid="10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igilloLogoLAST_WhiteOK">
            <a:extLst>
              <a:ext uri="{FF2B5EF4-FFF2-40B4-BE49-F238E27FC236}">
                <a16:creationId xmlns:a16="http://schemas.microsoft.com/office/drawing/2014/main" id="{9FAEB4CE-3491-204E-B306-13A6B672A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549275"/>
            <a:ext cx="4537075" cy="2028825"/>
          </a:xfrm>
          <a:prstGeom prst="rect">
            <a:avLst/>
          </a:prstGeom>
          <a:solidFill>
            <a:srgbClr val="B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Immagine 3">
            <a:extLst>
              <a:ext uri="{FF2B5EF4-FFF2-40B4-BE49-F238E27FC236}">
                <a16:creationId xmlns:a16="http://schemas.microsoft.com/office/drawing/2014/main" id="{FBF84573-6B10-CB46-8FC7-53C6B2F9B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3068638"/>
            <a:ext cx="6546850" cy="1044575"/>
          </a:xfrm>
          <a:prstGeom prst="rect">
            <a:avLst/>
          </a:prstGeom>
          <a:solidFill>
            <a:srgbClr val="B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DBE755D7-125C-5C40-84E6-BBF39EDEB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08500"/>
            <a:ext cx="12192000" cy="1752600"/>
          </a:xfrm>
          <a:prstGeom prst="rect">
            <a:avLst/>
          </a:prstGeom>
          <a:solidFill>
            <a:srgbClr val="B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85800" indent="-2286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Tx/>
              <a:buNone/>
            </a:pPr>
            <a:endParaRPr lang="it-IT" altLang="it-IT" sz="280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Tx/>
              <a:buNone/>
            </a:pPr>
            <a:r>
              <a:rPr lang="it-IT" altLang="it-IT" sz="2800">
                <a:solidFill>
                  <a:schemeClr val="bg1"/>
                </a:solidFill>
                <a:latin typeface="Calibri" panose="020F0502020204030204" pitchFamily="34" charset="0"/>
              </a:rPr>
              <a:t>daniele.ruggiu@unipd.it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8. Il caso Cambridge Analytica (2023)" id="{ADC37674-2C12-6F45-AC14-A0B68C2A315F}" vid="{F54A0F60-AD0D-544A-BD5A-4B147FD00F2C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8. Il caso Cambridge Analytica (2023)" id="{ADC37674-2C12-6F45-AC14-A0B68C2A315F}" vid="{E0338F2B-C7FA-924A-9653-F7AC716283D5}"/>
    </a:ext>
  </a:extLst>
</a:theme>
</file>

<file path=ppt/theme/theme3.xml><?xml version="1.0" encoding="utf-8"?>
<a:theme xmlns:a="http://schemas.openxmlformats.org/drawingml/2006/main" name="1_Personalizza struttur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8. Il caso Cambridge Analytica (2023)" id="{ADC37674-2C12-6F45-AC14-A0B68C2A315F}" vid="{E1FF7EEC-0B61-3E4A-9B65-3B60D4FBF59C}"/>
    </a:ext>
  </a:extLst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1917</Words>
  <Application>Microsoft Macintosh PowerPoint</Application>
  <PresentationFormat>Widescreen</PresentationFormat>
  <Paragraphs>154</Paragraphs>
  <Slides>29</Slides>
  <Notes>1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3</vt:i4>
      </vt:variant>
      <vt:variant>
        <vt:lpstr>Titoli diapositive</vt:lpstr>
      </vt:variant>
      <vt:variant>
        <vt:i4>29</vt:i4>
      </vt:variant>
    </vt:vector>
  </HeadingPairs>
  <TitlesOfParts>
    <vt:vector size="37" baseType="lpstr">
      <vt:lpstr>MS PGothic</vt:lpstr>
      <vt:lpstr>Arial</vt:lpstr>
      <vt:lpstr>Calibri</vt:lpstr>
      <vt:lpstr>Calibri Light</vt:lpstr>
      <vt:lpstr>Wingdings</vt:lpstr>
      <vt:lpstr>Struttura predefinita</vt:lpstr>
      <vt:lpstr>Personalizza struttura</vt:lpstr>
      <vt:lpstr>1_Personalizza struttura</vt:lpstr>
      <vt:lpstr>Presentazione standard di PowerPoint</vt:lpstr>
      <vt:lpstr>Presentazione standard di PowerPoint</vt:lpstr>
      <vt:lpstr>SOMMARIO</vt:lpstr>
      <vt:lpstr>Prima che il GDPR entri in vigore</vt:lpstr>
      <vt:lpstr>Il caso Cambridge Analytica</vt:lpstr>
      <vt:lpstr>Il test della personalità</vt:lpstr>
      <vt:lpstr>L’estensione del set di informazioni</vt:lpstr>
      <vt:lpstr>Cos’è la profilazione </vt:lpstr>
      <vt:lpstr>Psicometria</vt:lpstr>
      <vt:lpstr>Il modello OCEAN</vt:lpstr>
      <vt:lpstr>Microtargeting</vt:lpstr>
      <vt:lpstr>Cambridge Analytica</vt:lpstr>
      <vt:lpstr>La vendita del database</vt:lpstr>
      <vt:lpstr>Obblighi del titolare del trattamento (Art. 25)</vt:lpstr>
      <vt:lpstr>I whistleblowers</vt:lpstr>
      <vt:lpstr>Presentazione standard di PowerPoint</vt:lpstr>
      <vt:lpstr>Cosa è successo dopo?</vt:lpstr>
      <vt:lpstr>Era lecito?</vt:lpstr>
      <vt:lpstr>Data breach</vt:lpstr>
      <vt:lpstr>Conseguenze per Facebook</vt:lpstr>
      <vt:lpstr>Le sanzioni aggiuntive della Federal Trade Commission</vt:lpstr>
      <vt:lpstr>Cosa sarebbe successo se il GDPR fosse stato in vigore?</vt:lpstr>
      <vt:lpstr>Presentazione standard di PowerPoint</vt:lpstr>
      <vt:lpstr>Cosa succede in caso di data breach?</vt:lpstr>
      <vt:lpstr>Presentazione standard di PowerPoint</vt:lpstr>
      <vt:lpstr>Data protection impact assessment (Art. 35)</vt:lpstr>
      <vt:lpstr>Sanzioni (Art. 83,5)</vt:lpstr>
      <vt:lpstr>La sanzione di Meta in Irlanda</vt:lpstr>
      <vt:lpstr>Presentazione standard di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Microsoft Office User</dc:creator>
  <cp:lastModifiedBy>Microsoft Office User</cp:lastModifiedBy>
  <cp:revision>3</cp:revision>
  <dcterms:created xsi:type="dcterms:W3CDTF">2023-05-31T12:44:15Z</dcterms:created>
  <dcterms:modified xsi:type="dcterms:W3CDTF">2023-05-31T17:14:50Z</dcterms:modified>
</cp:coreProperties>
</file>