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2" r:id="rId1"/>
  </p:sldMasterIdLst>
  <p:notesMasterIdLst>
    <p:notesMasterId r:id="rId58"/>
  </p:notesMasterIdLst>
  <p:handoutMasterIdLst>
    <p:handoutMasterId r:id="rId59"/>
  </p:handoutMasterIdLst>
  <p:sldIdLst>
    <p:sldId id="464" r:id="rId2"/>
    <p:sldId id="581" r:id="rId3"/>
    <p:sldId id="580" r:id="rId4"/>
    <p:sldId id="582" r:id="rId5"/>
    <p:sldId id="583" r:id="rId6"/>
    <p:sldId id="584" r:id="rId7"/>
    <p:sldId id="585" r:id="rId8"/>
    <p:sldId id="586" r:id="rId9"/>
    <p:sldId id="587" r:id="rId10"/>
    <p:sldId id="588" r:id="rId11"/>
    <p:sldId id="589" r:id="rId12"/>
    <p:sldId id="590" r:id="rId13"/>
    <p:sldId id="591" r:id="rId14"/>
    <p:sldId id="592" r:id="rId15"/>
    <p:sldId id="593" r:id="rId16"/>
    <p:sldId id="594" r:id="rId17"/>
    <p:sldId id="595" r:id="rId18"/>
    <p:sldId id="737" r:id="rId19"/>
    <p:sldId id="738" r:id="rId20"/>
    <p:sldId id="739" r:id="rId21"/>
    <p:sldId id="740" r:id="rId22"/>
    <p:sldId id="741" r:id="rId23"/>
    <p:sldId id="554" r:id="rId24"/>
    <p:sldId id="555" r:id="rId25"/>
    <p:sldId id="556" r:id="rId26"/>
    <p:sldId id="557" r:id="rId27"/>
    <p:sldId id="559" r:id="rId28"/>
    <p:sldId id="560" r:id="rId29"/>
    <p:sldId id="561" r:id="rId30"/>
    <p:sldId id="562" r:id="rId31"/>
    <p:sldId id="563" r:id="rId32"/>
    <p:sldId id="564" r:id="rId33"/>
    <p:sldId id="565" r:id="rId34"/>
    <p:sldId id="566" r:id="rId35"/>
    <p:sldId id="567" r:id="rId36"/>
    <p:sldId id="568" r:id="rId37"/>
    <p:sldId id="569" r:id="rId38"/>
    <p:sldId id="570" r:id="rId39"/>
    <p:sldId id="571" r:id="rId40"/>
    <p:sldId id="572" r:id="rId41"/>
    <p:sldId id="573" r:id="rId42"/>
    <p:sldId id="574" r:id="rId43"/>
    <p:sldId id="743" r:id="rId44"/>
    <p:sldId id="742" r:id="rId45"/>
    <p:sldId id="744" r:id="rId46"/>
    <p:sldId id="745" r:id="rId47"/>
    <p:sldId id="746" r:id="rId48"/>
    <p:sldId id="747" r:id="rId49"/>
    <p:sldId id="748" r:id="rId50"/>
    <p:sldId id="749" r:id="rId51"/>
    <p:sldId id="750" r:id="rId52"/>
    <p:sldId id="751" r:id="rId53"/>
    <p:sldId id="752" r:id="rId54"/>
    <p:sldId id="753" r:id="rId55"/>
    <p:sldId id="754" r:id="rId56"/>
    <p:sldId id="755" r:id="rId57"/>
  </p:sldIdLst>
  <p:sldSz cx="12192000" cy="6858000"/>
  <p:notesSz cx="6797675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6666FF"/>
    <a:srgbClr val="CD8F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4660"/>
  </p:normalViewPr>
  <p:slideViewPr>
    <p:cSldViewPr snapToGrid="0">
      <p:cViewPr varScale="1">
        <p:scale>
          <a:sx n="97" d="100"/>
          <a:sy n="97" d="100"/>
        </p:scale>
        <p:origin x="65" y="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69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99622F-EDA3-43D8-BFBF-DD33B6443334}" type="datetimeFigureOut">
              <a:rPr lang="en-US" smtClean="0"/>
              <a:t>2018-12-18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3CA1A6-2B83-450E-9BBC-5F2E9690C8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91810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42466F-3338-4B8A-A268-72F78B69D603}" type="datetimeFigureOut">
              <a:rPr lang="en-US" smtClean="0"/>
              <a:t>2018-12-18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35075"/>
            <a:ext cx="5918200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75B051-6FEF-433B-A833-B0E0E1BB2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11527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6875"/>
            <a:ext cx="9144000" cy="1506965"/>
          </a:xfrm>
        </p:spPr>
        <p:txBody>
          <a:bodyPr anchor="b"/>
          <a:lstStyle>
            <a:lvl1pPr algn="ctr">
              <a:defRPr sz="6000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556973"/>
            <a:ext cx="9144000" cy="3450566"/>
          </a:xfrm>
        </p:spPr>
        <p:txBody>
          <a:bodyPr>
            <a:normAutofit/>
          </a:bodyPr>
          <a:lstStyle>
            <a:lvl1pPr marL="457200" indent="-457200" algn="l">
              <a:buFont typeface="Arial" panose="020B0604020202020204" pitchFamily="34" charset="0"/>
              <a:buChar char="•"/>
              <a:defRPr sz="3000" baseline="0">
                <a:solidFill>
                  <a:srgbClr val="0000CC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6884-9DA2-45D6-928F-0F8187FE643F}" type="datetime1">
              <a:rPr lang="en-US" smtClean="0"/>
              <a:t>2018-12-18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0" y="4988559"/>
            <a:ext cx="12192000" cy="186944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536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88559"/>
            <a:ext cx="12192000" cy="1869441"/>
          </a:xfrm>
          <a:solidFill>
            <a:schemeClr val="tx1"/>
          </a:solidFill>
        </p:spPr>
        <p:txBody>
          <a:bodyPr/>
          <a:lstStyle>
            <a:lvl1pPr algn="ctr">
              <a:defRPr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0936" y="38722"/>
            <a:ext cx="11438626" cy="5112398"/>
          </a:xfrm>
        </p:spPr>
        <p:txBody>
          <a:bodyPr/>
          <a:lstStyle>
            <a:lvl1pPr>
              <a:defRPr sz="2600" baseline="0">
                <a:solidFill>
                  <a:srgbClr val="0000CC"/>
                </a:solidFill>
              </a:defRPr>
            </a:lvl1pPr>
            <a:lvl2pPr marL="457200">
              <a:defRPr sz="2300" baseline="0">
                <a:solidFill>
                  <a:schemeClr val="accent6">
                    <a:lumMod val="75000"/>
                  </a:schemeClr>
                </a:solidFill>
              </a:defRPr>
            </a:lvl2pPr>
            <a:lvl3pPr marL="731520">
              <a:defRPr/>
            </a:lvl3pPr>
            <a:lvl4pPr marL="914400">
              <a:defRPr/>
            </a:lvl4pPr>
            <a:lvl5pPr marL="1097280">
              <a:defRPr/>
            </a:lvl5pPr>
          </a:lstStyle>
          <a:p>
            <a:pPr lvl="0"/>
            <a:r>
              <a:rPr lang="it-IT" noProof="0" dirty="0" err="1"/>
              <a:t>Edit</a:t>
            </a:r>
            <a:r>
              <a:rPr lang="it-IT" noProof="0" dirty="0"/>
              <a:t> Master text </a:t>
            </a:r>
            <a:r>
              <a:rPr lang="it-IT" noProof="0" dirty="0" err="1"/>
              <a:t>styles</a:t>
            </a:r>
            <a:endParaRPr lang="it-IT" noProof="0" dirty="0"/>
          </a:p>
          <a:p>
            <a:pPr lvl="1"/>
            <a:r>
              <a:rPr lang="it-IT" noProof="0" dirty="0"/>
              <a:t>Second </a:t>
            </a:r>
            <a:r>
              <a:rPr lang="it-IT" noProof="0" dirty="0" err="1"/>
              <a:t>level</a:t>
            </a:r>
            <a:endParaRPr lang="it-IT" noProof="0" dirty="0"/>
          </a:p>
          <a:p>
            <a:pPr lvl="2"/>
            <a:r>
              <a:rPr lang="it-IT" noProof="0" dirty="0"/>
              <a:t>Third </a:t>
            </a:r>
            <a:r>
              <a:rPr lang="it-IT" noProof="0" dirty="0" err="1"/>
              <a:t>level</a:t>
            </a:r>
            <a:endParaRPr lang="it-IT" noProof="0" dirty="0"/>
          </a:p>
          <a:p>
            <a:pPr lvl="3"/>
            <a:r>
              <a:rPr lang="it-IT" noProof="0" dirty="0" err="1"/>
              <a:t>Fourth</a:t>
            </a:r>
            <a:r>
              <a:rPr lang="it-IT" noProof="0" dirty="0"/>
              <a:t> </a:t>
            </a:r>
            <a:r>
              <a:rPr lang="it-IT" noProof="0" dirty="0" err="1"/>
              <a:t>level</a:t>
            </a:r>
            <a:endParaRPr lang="it-IT" noProof="0" dirty="0"/>
          </a:p>
          <a:p>
            <a:pPr lvl="4"/>
            <a:r>
              <a:rPr lang="it-IT" noProof="0" dirty="0" err="1"/>
              <a:t>Fifth</a:t>
            </a:r>
            <a:r>
              <a:rPr lang="it-IT" noProof="0" dirty="0"/>
              <a:t> </a:t>
            </a:r>
            <a:r>
              <a:rPr lang="it-IT" noProof="0" dirty="0" err="1"/>
              <a:t>level</a:t>
            </a:r>
            <a:endParaRPr lang="it-IT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5378" y="6457417"/>
            <a:ext cx="2743200" cy="365125"/>
          </a:xfrm>
        </p:spPr>
        <p:txBody>
          <a:bodyPr/>
          <a:lstStyle/>
          <a:p>
            <a:fld id="{A6B19C6D-7994-4B38-B1A7-67E709DF5105}" type="datetime1">
              <a:rPr lang="en-US" smtClean="0"/>
              <a:t>2018-12-18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849" y="6457418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82400" y="38723"/>
            <a:ext cx="609600" cy="365125"/>
          </a:xfrm>
        </p:spPr>
        <p:txBody>
          <a:bodyPr/>
          <a:lstStyle/>
          <a:p>
            <a:fld id="{823E0D4D-BBEC-44D9-A829-3DD126412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974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4B782-7329-4C97-8896-F6AFC1BAD649}" type="datetime1">
              <a:rPr lang="en-US" smtClean="0"/>
              <a:t>2018-12-18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801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957B7-AD7C-45D7-B5BA-B98FA29A53C4}" type="datetime1">
              <a:rPr lang="en-US" smtClean="0"/>
              <a:t>2018-12-18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268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75B59-2878-4480-9B6D-2FD4F5E367F5}" type="datetime1">
              <a:rPr lang="en-US" smtClean="0"/>
              <a:t>2018-12-18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708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FCC51-338E-4A0F-8B15-BA64F5F46EA6}" type="datetime1">
              <a:rPr lang="en-US" smtClean="0"/>
              <a:t>2018-12-18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239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54633-FB8A-48AC-AFC7-04455FADD39A}" type="datetime1">
              <a:rPr lang="en-US" smtClean="0"/>
              <a:t>2018-12-18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637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C6E3F-D7EE-4E08-914A-BE5FB7487EE0}" type="datetime1">
              <a:rPr lang="en-US" smtClean="0"/>
              <a:t>2018-12-18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626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A038A-054A-4D93-B139-EE4DB6E71440}" type="datetime1">
              <a:rPr lang="en-US" smtClean="0"/>
              <a:t>2018-12-18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413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2E5D5-C13D-487F-B9F3-DBE5FC46B850}" type="datetime1">
              <a:rPr lang="en-US" smtClean="0"/>
              <a:t>2018-12-18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913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526C4-9091-45DB-BDE3-5EA9C9503B69}" type="datetime1">
              <a:rPr lang="en-US" smtClean="0"/>
              <a:t>2018-12-18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285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E3324D-AA71-4292-A2D7-2E78B80F50E4}" type="datetime1">
              <a:rPr lang="en-US" smtClean="0"/>
              <a:t>2018-12-18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3E0D4D-BBEC-44D9-A829-3DD126412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818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it.wikipedia.org/wiki/Visione_fotopica" TargetMode="External"/><Relationship Id="rId3" Type="http://schemas.openxmlformats.org/officeDocument/2006/relationships/image" Target="../media/image26.PNG"/><Relationship Id="rId7" Type="http://schemas.openxmlformats.org/officeDocument/2006/relationships/hyperlink" Target="https://it.wikipedia.org/wiki/Fovea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t.wikipedia.org/wiki/Retina" TargetMode="External"/><Relationship Id="rId11" Type="http://schemas.openxmlformats.org/officeDocument/2006/relationships/image" Target="../media/image27.png"/><Relationship Id="rId5" Type="http://schemas.openxmlformats.org/officeDocument/2006/relationships/hyperlink" Target="https://it.wikipedia.org/wiki/Bastoncelli" TargetMode="External"/><Relationship Id="rId10" Type="http://schemas.openxmlformats.org/officeDocument/2006/relationships/hyperlink" Target="https://it.wikipedia.org/wiki/Fotorecettore" TargetMode="External"/><Relationship Id="rId4" Type="http://schemas.openxmlformats.org/officeDocument/2006/relationships/hyperlink" Target="https://it.wikipedia.org/wiki/Cellula_cono" TargetMode="External"/><Relationship Id="rId9" Type="http://schemas.openxmlformats.org/officeDocument/2006/relationships/hyperlink" Target="https://it.wikipedia.org/wiki/Visione_scotopica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0593" y="755804"/>
            <a:ext cx="11312435" cy="1506965"/>
          </a:xfrm>
        </p:spPr>
        <p:txBody>
          <a:bodyPr>
            <a:normAutofit/>
          </a:bodyPr>
          <a:lstStyle/>
          <a:p>
            <a:r>
              <a:rPr lang="it-IT"/>
              <a:t>Onde</a:t>
            </a:r>
            <a:endParaRPr lang="it-I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244953"/>
            <a:ext cx="9144000" cy="3450566"/>
          </a:xfrm>
        </p:spPr>
        <p:txBody>
          <a:bodyPr/>
          <a:lstStyle/>
          <a:p>
            <a:r>
              <a:rPr lang="it-IT" dirty="0"/>
              <a:t>Onda longitudinale su sbarra</a:t>
            </a:r>
          </a:p>
          <a:p>
            <a:r>
              <a:rPr lang="it-IT" dirty="0"/>
              <a:t>Onde polarizzate</a:t>
            </a:r>
          </a:p>
          <a:p>
            <a:r>
              <a:rPr lang="it-IT" dirty="0"/>
              <a:t>Onde in </a:t>
            </a:r>
            <a:r>
              <a:rPr lang="it-IT" dirty="0" err="1"/>
              <a:t>piu’</a:t>
            </a:r>
            <a:r>
              <a:rPr lang="it-IT" dirty="0"/>
              <a:t> dimensioni</a:t>
            </a:r>
          </a:p>
          <a:p>
            <a:r>
              <a:rPr lang="it-IT" dirty="0"/>
              <a:t>Spettro della radiazione EM</a:t>
            </a:r>
          </a:p>
          <a:p>
            <a:r>
              <a:rPr lang="it-IT" dirty="0"/>
              <a:t>Potenziali ritardati</a:t>
            </a:r>
          </a:p>
          <a:p>
            <a:r>
              <a:rPr lang="it-IT" dirty="0"/>
              <a:t>Radiazione da dipolo oscillante</a:t>
            </a:r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81967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FCDC9C5-0A2F-4CFE-949E-3E95B1826B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0004" y="11575"/>
            <a:ext cx="5061995" cy="12544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A39FFA-8D4E-4A45-98AB-A255F0F4F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Modulo di Young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B955CF0-C63C-4A57-97C3-2D3E16C21CC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Calcoliamo la </a:t>
                </a:r>
                <a:r>
                  <a:rPr lang="it-IT" dirty="0" err="1"/>
                  <a:t>velocita’</a:t>
                </a:r>
                <a:r>
                  <a:rPr lang="it-IT" dirty="0"/>
                  <a:t> di propagazione di una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perturbazione longitudinale attraverso una sbarra.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Ci serve definire il modulo di Young. Definiamo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prima lo stress (tensione) e lo </a:t>
                </a:r>
                <a:r>
                  <a:rPr lang="it-IT" dirty="0" err="1"/>
                  <a:t>strain</a:t>
                </a:r>
                <a:r>
                  <a:rPr lang="it-IT" dirty="0"/>
                  <a:t>  (estensione/compressione relativa)</a:t>
                </a:r>
              </a:p>
              <a:p>
                <a:r>
                  <a:rPr lang="it-IT" dirty="0">
                    <a:solidFill>
                      <a:srgbClr val="00B050"/>
                    </a:solidFill>
                  </a:rPr>
                  <a:t>Stress</a:t>
                </a:r>
                <a:r>
                  <a:rPr lang="it-IT" dirty="0"/>
                  <a:t>: rapporto tra la </a:t>
                </a:r>
                <a:r>
                  <a:rPr lang="it-IT" dirty="0" err="1"/>
                  <a:t>la</a:t>
                </a:r>
                <a:r>
                  <a:rPr lang="it-IT" dirty="0"/>
                  <a:t> forza applicata </a:t>
                </a:r>
                <a:r>
                  <a:rPr lang="it-IT" dirty="0" err="1"/>
                  <a:t>all’estremita’</a:t>
                </a:r>
                <a:r>
                  <a:rPr lang="it-IT" dirty="0"/>
                  <a:t> della barra di superficie S e la superficie stessa: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𝑙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den>
                    </m:f>
                  </m:oMath>
                </a14:m>
                <a:endParaRPr lang="en-US" b="0" dirty="0">
                  <a:solidFill>
                    <a:srgbClr val="00B050"/>
                  </a:solidFill>
                  <a:ea typeface="Cambria Math" panose="02040503050406030204" pitchFamily="18" charset="0"/>
                </a:endParaRPr>
              </a:p>
              <a:p>
                <a:r>
                  <a:rPr lang="it-IT" dirty="0" err="1">
                    <a:solidFill>
                      <a:srgbClr val="00B050"/>
                    </a:solidFill>
                  </a:rPr>
                  <a:t>Strain</a:t>
                </a:r>
                <a:r>
                  <a:rPr lang="it-IT" dirty="0">
                    <a:solidFill>
                      <a:srgbClr val="00B050"/>
                    </a:solidFill>
                  </a:rPr>
                  <a:t>:</a:t>
                </a:r>
                <a:r>
                  <a:rPr lang="it-IT" dirty="0"/>
                  <a:t> variazione relativa della lunghezza della barra: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≡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den>
                    </m:f>
                  </m:oMath>
                </a14:m>
                <a:endParaRPr lang="it-IT" dirty="0">
                  <a:solidFill>
                    <a:srgbClr val="00B050"/>
                  </a:solidFill>
                </a:endParaRPr>
              </a:p>
              <a:p>
                <a:r>
                  <a:rPr lang="it-IT" dirty="0">
                    <a:solidFill>
                      <a:srgbClr val="00B050"/>
                    </a:solidFill>
                  </a:rPr>
                  <a:t>Il modulo di Young</a:t>
                </a:r>
                <a:r>
                  <a:rPr lang="it-IT" dirty="0"/>
                  <a:t> </a:t>
                </a:r>
                <a:r>
                  <a:rPr lang="it-IT" dirty="0" err="1"/>
                  <a:t>e’</a:t>
                </a:r>
                <a:r>
                  <a:rPr lang="it-IT" dirty="0"/>
                  <a:t> definito come la costante di </a:t>
                </a:r>
                <a:r>
                  <a:rPr lang="it-IT" dirty="0" err="1"/>
                  <a:t>proporzionalita’</a:t>
                </a:r>
                <a:r>
                  <a:rPr lang="it-IT" dirty="0"/>
                  <a:t> tra stress e </a:t>
                </a:r>
                <a:r>
                  <a:rPr lang="it-IT" dirty="0" err="1"/>
                  <a:t>strain</a:t>
                </a:r>
                <a:r>
                  <a:rPr lang="it-IT" dirty="0"/>
                  <a:t> (questa </a:t>
                </a:r>
                <a:r>
                  <a:rPr lang="it-IT" dirty="0" err="1"/>
                  <a:t>quantita’</a:t>
                </a:r>
                <a:r>
                  <a:rPr lang="it-IT" dirty="0"/>
                  <a:t> </a:t>
                </a:r>
                <a:r>
                  <a:rPr lang="it-IT" dirty="0" err="1"/>
                  <a:t>e’</a:t>
                </a:r>
                <a:r>
                  <a:rPr lang="it-IT" dirty="0"/>
                  <a:t> costante se vale la legge di </a:t>
                </a:r>
                <a:r>
                  <a:rPr lang="it-IT" dirty="0" err="1"/>
                  <a:t>Hooke</a:t>
                </a:r>
                <a:r>
                  <a:rPr lang="it-IT" dirty="0"/>
                  <a:t>).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it-IT" dirty="0">
                  <a:solidFill>
                    <a:srgbClr val="00B050"/>
                  </a:solidFill>
                </a:endParaRPr>
              </a:p>
              <a:p>
                <a:endParaRPr lang="it-IT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B955CF0-C63C-4A57-97C3-2D3E16C21C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59" t="-17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D57BC6-A5D2-4482-921D-F6100120E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939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ACA1B-B7E9-4AF3-9748-32E4B06DE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Onda longitudinale su una barra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B324234-4D6E-4802-8D1E-53AF4DB332B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it-IT" dirty="0"/>
                  <a:t>Sia data una barra di sezione </a:t>
                </a:r>
                <a:r>
                  <a:rPr lang="it-IT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it-IT" dirty="0"/>
                  <a:t> di materiale perfettamente elastico di </a:t>
                </a:r>
                <a:r>
                  <a:rPr lang="it-IT" dirty="0" err="1"/>
                  <a:t>densita’</a:t>
                </a:r>
                <a:r>
                  <a:rPr lang="it-IT" dirty="0"/>
                  <a:t> a riposo </a:t>
                </a:r>
                <a:r>
                  <a:rPr lang="it-IT" dirty="0">
                    <a:latin typeface="Symbol" panose="05050102010706020507" pitchFamily="18" charset="2"/>
                  </a:rPr>
                  <a:t>r</a:t>
                </a:r>
                <a:r>
                  <a:rPr lang="it-IT" baseline="-25000" dirty="0"/>
                  <a:t>0</a:t>
                </a:r>
                <a:r>
                  <a:rPr lang="it-IT" dirty="0"/>
                  <a:t> e modulo di Young </a:t>
                </a:r>
                <a:r>
                  <a:rPr lang="it-IT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it-IT" dirty="0"/>
                  <a:t>. E sia indotta una perturbazione longitudinale </a:t>
                </a:r>
                <a:r>
                  <a:rPr lang="it-IT" dirty="0">
                    <a:latin typeface="Symbol" panose="05050102010706020507" pitchFamily="18" charset="2"/>
                  </a:rPr>
                  <a:t>x</a:t>
                </a:r>
                <a:r>
                  <a:rPr lang="it-IT" dirty="0"/>
                  <a:t> su questa barra.</a:t>
                </a:r>
              </a:p>
              <a:p>
                <a:endParaRPr lang="it-IT" dirty="0"/>
              </a:p>
              <a:p>
                <a:endParaRPr lang="it-IT" dirty="0"/>
              </a:p>
              <a:p>
                <a:endParaRPr lang="it-IT" dirty="0"/>
              </a:p>
              <a:p>
                <a:endParaRPr lang="it-IT" dirty="0"/>
              </a:p>
              <a:p>
                <a:endParaRPr lang="it-IT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it-IT" dirty="0"/>
              </a:p>
              <a:p>
                <a:endParaRPr lang="it-IT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B324234-4D6E-4802-8D1E-53AF4DB332B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53" t="-1907" r="-1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974EB1-0364-4AF4-9F17-B3F8C9987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FB1EBB-34B8-4D4D-B8F3-03DFB690A9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2485" y="1273833"/>
            <a:ext cx="8410801" cy="2155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897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A882F-5A27-4748-A517-68DB31564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Onda longitudinale su una barra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27FF219-A568-4798-8D8D-F088D1CBE8D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it-IT" dirty="0"/>
                  <a:t>Se riprendiamo le definizioni di stress, </a:t>
                </a:r>
                <a:r>
                  <a:rPr lang="it-IT" dirty="0" err="1"/>
                  <a:t>strain</a:t>
                </a:r>
                <a:r>
                  <a:rPr lang="it-IT" dirty="0"/>
                  <a:t> e modulo di Young e le applichiamo al caso della perturbazione nella sbarra troviamo: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𝑙𝑜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𝑠𝑡𝑟𝑒𝑠𝑠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         </m:t>
                      </m:r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             </m:t>
                      </m:r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b="0" dirty="0"/>
                  <a:t>con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𝜉</m:t>
                    </m:r>
                  </m:oMath>
                </a14:m>
                <a:r>
                  <a:rPr lang="it-IT" dirty="0"/>
                  <a:t> 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it-IT" dirty="0"/>
                  <a:t> per ogni trattino di sbarra. Quindi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𝜉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𝜕𝜉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Da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</m:oMath>
                </a14:m>
                <a:r>
                  <a:rPr lang="it-IT" dirty="0"/>
                  <a:t> e da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it-IT" dirty="0"/>
                  <a:t> otteniamo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𝐸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𝐸𝑆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𝜕𝜉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→ 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𝐸𝑆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𝜉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→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𝐸𝑆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𝜉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𝑆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𝜉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𝜉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</m:sSub>
                            </m:den>
                          </m:f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𝜉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it-IT" i="1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</m:sSub>
                            </m:den>
                          </m:f>
                        </m:e>
                      </m:rad>
                    </m:oMath>
                  </m:oMathPara>
                </a14:m>
                <a:endParaRPr lang="it-IT" i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27FF219-A568-4798-8D8D-F088D1CBE8D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53" t="-16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66EBDC-98C2-49F7-B99D-B6F63DCF7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4D3D9A-842A-4D56-8DF4-2B898382D9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5403" y="370492"/>
            <a:ext cx="4676597" cy="1198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822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452A0-1EC1-4F06-AF92-F0F59A606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Modulo di </a:t>
            </a:r>
            <a:r>
              <a:rPr lang="it-IT" dirty="0" err="1"/>
              <a:t>compressibilita’</a:t>
            </a:r>
            <a:r>
              <a:rPr lang="it-IT" dirty="0"/>
              <a:t> adiabatica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7CF676B-A699-4DC3-B2EF-0DA6810AF51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it-IT" dirty="0"/>
                  <a:t>Nel caso delle onde sonore avevamo trovato che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it-IT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num>
                            <m:den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it-IT" i="1" dirty="0"/>
              </a:p>
              <a:p>
                <a:pPr marL="0" indent="0">
                  <a:buNone/>
                </a:pPr>
                <a:r>
                  <a:rPr lang="it-IT" dirty="0"/>
                  <a:t>Il termine </a:t>
                </a:r>
                <a14:m>
                  <m:oMath xmlns:m="http://schemas.openxmlformats.org/officeDocument/2006/math">
                    <m:r>
                      <a:rPr lang="it-IT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r>
                      <a:rPr lang="it-IT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it-IT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it-IT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it-IT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</m:sSub>
                  </m:oMath>
                </a14:m>
                <a:r>
                  <a:rPr lang="it-IT" dirty="0"/>
                  <a:t> </a:t>
                </a:r>
                <a:r>
                  <a:rPr lang="it-IT" dirty="0" err="1"/>
                  <a:t>e’</a:t>
                </a:r>
                <a:r>
                  <a:rPr lang="it-IT" dirty="0"/>
                  <a:t> chiamato </a:t>
                </a:r>
                <a:r>
                  <a:rPr lang="it-IT" dirty="0">
                    <a:solidFill>
                      <a:srgbClr val="00B050"/>
                    </a:solidFill>
                  </a:rPr>
                  <a:t>modulo di </a:t>
                </a:r>
                <a:r>
                  <a:rPr lang="it-IT" dirty="0" err="1">
                    <a:solidFill>
                      <a:srgbClr val="00B050"/>
                    </a:solidFill>
                  </a:rPr>
                  <a:t>compressibilita’</a:t>
                </a:r>
                <a:r>
                  <a:rPr lang="it-IT" dirty="0">
                    <a:solidFill>
                      <a:srgbClr val="00B050"/>
                    </a:solidFill>
                  </a:rPr>
                  <a:t> adiabatica</a:t>
                </a:r>
                <a:r>
                  <a:rPr lang="it-IT" dirty="0"/>
                  <a:t> ed </a:t>
                </a:r>
                <a:r>
                  <a:rPr lang="it-IT" dirty="0" err="1"/>
                  <a:t>e’</a:t>
                </a:r>
                <a:r>
                  <a:rPr lang="it-IT" dirty="0"/>
                  <a:t> l’equivalente del modulo di Young per un mezzo solido.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7CF676B-A699-4DC3-B2EF-0DA6810AF51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9" t="-17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D5D7EC-6646-4752-A386-87E8DD81C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510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1FF81DE-5840-4975-A90F-44B4F1FE1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4437" y="10440"/>
            <a:ext cx="2957563" cy="21294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08452A0-1EC1-4F06-AF92-F0F59A606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Onde longitudinali e trasversali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7CF676B-A699-4DC3-B2EF-0DA6810AF51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Un’onda piana </a:t>
                </a:r>
                <a:r>
                  <a:rPr lang="it-IT" dirty="0" err="1"/>
                  <a:t>e’</a:t>
                </a:r>
                <a:r>
                  <a:rPr lang="it-IT" dirty="0"/>
                  <a:t> caratterizzata da un’unica direzione di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propagazione (e.g.: asse </a:t>
                </a:r>
                <a14:m>
                  <m:oMath xmlns:m="http://schemas.openxmlformats.org/officeDocument/2006/math">
                    <m:r>
                      <a:rPr lang="it-IT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it-IT" dirty="0"/>
                  <a:t>). Se  la perturbazione che si propaga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ha direzione che coincide con l’asse di propagazione dell’onda,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essa si dice </a:t>
                </a:r>
                <a:r>
                  <a:rPr lang="it-IT" dirty="0">
                    <a:solidFill>
                      <a:srgbClr val="00B050"/>
                    </a:solidFill>
                  </a:rPr>
                  <a:t>onda longitudinale</a:t>
                </a:r>
                <a:r>
                  <a:rPr lang="it-IT" dirty="0"/>
                  <a:t>.</a:t>
                </a:r>
              </a:p>
              <a:p>
                <a:pPr lvl="1">
                  <a:spcBef>
                    <a:spcPts val="0"/>
                  </a:spcBef>
                </a:pPr>
                <a:r>
                  <a:rPr lang="it-IT" dirty="0"/>
                  <a:t>Onde sonore. Onde elastiche lungo una sbarra. Onde sismiche P.</a:t>
                </a:r>
              </a:p>
              <a:p>
                <a:pPr marL="0" indent="0">
                  <a:buNone/>
                </a:pPr>
                <a:r>
                  <a:rPr lang="it-IT" dirty="0"/>
                  <a:t>Invece in una corda tesa </a:t>
                </a:r>
                <a:r>
                  <a:rPr lang="it-IT" dirty="0" err="1"/>
                  <a:t>puo’</a:t>
                </a:r>
                <a:r>
                  <a:rPr lang="it-IT" dirty="0"/>
                  <a:t> avvenire la propagazione di una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perturbazione consistente in uno spostamento trasversale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rispetto all’asse x. Questo tipo di </a:t>
                </a:r>
                <a:r>
                  <a:rPr lang="it-IT" dirty="0">
                    <a:solidFill>
                      <a:srgbClr val="00B050"/>
                    </a:solidFill>
                  </a:rPr>
                  <a:t>onda</a:t>
                </a:r>
                <a:r>
                  <a:rPr lang="it-IT" dirty="0"/>
                  <a:t> </a:t>
                </a:r>
                <a:r>
                  <a:rPr lang="it-IT" dirty="0" err="1"/>
                  <a:t>e’</a:t>
                </a:r>
                <a:r>
                  <a:rPr lang="it-IT" dirty="0"/>
                  <a:t> detta </a:t>
                </a:r>
                <a:r>
                  <a:rPr lang="it-IT" dirty="0">
                    <a:solidFill>
                      <a:srgbClr val="00B050"/>
                    </a:solidFill>
                  </a:rPr>
                  <a:t>trasversale</a:t>
                </a:r>
                <a:r>
                  <a:rPr lang="it-IT" dirty="0"/>
                  <a:t>.</a:t>
                </a:r>
              </a:p>
              <a:p>
                <a:pPr lvl="1">
                  <a:spcBef>
                    <a:spcPts val="0"/>
                  </a:spcBef>
                </a:pPr>
                <a:r>
                  <a:rPr lang="it-IT" dirty="0"/>
                  <a:t>Onde EM. Onde sismiche S. Onde su una superficie di un liquido, </a:t>
                </a:r>
              </a:p>
              <a:p>
                <a:pPr marL="228600" lvl="1" indent="0">
                  <a:spcBef>
                    <a:spcPts val="0"/>
                  </a:spcBef>
                  <a:buNone/>
                </a:pPr>
                <a:r>
                  <a:rPr lang="it-IT" dirty="0"/>
                  <a:t>   onde su una corda.</a:t>
                </a:r>
              </a:p>
              <a:p>
                <a:pPr marL="0" indent="0">
                  <a:buNone/>
                </a:pPr>
                <a:r>
                  <a:rPr lang="it-IT" dirty="0"/>
                  <a:t>In un’onda trasversale, fissate arbitrariamente le direzioni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lang="it-IT" dirty="0"/>
                  <a:t> 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acc>
                  </m:oMath>
                </a14:m>
                <a:r>
                  <a:rPr lang="it-IT" dirty="0"/>
                  <a:t> ortogonali a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it-IT" dirty="0"/>
                  <a:t>, la funzione d’onda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𝜉</m:t>
                    </m:r>
                    <m:r>
                      <a:rPr lang="it-IT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it-IT" i="1" dirty="0" err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it-IT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it-IT" i="1" dirty="0" err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it-IT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it-IT" dirty="0"/>
                  <a:t> e’ rappresentabile come un vettore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</m:acc>
                    <m:r>
                      <a:rPr lang="it-IT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it-IT" i="1" dirty="0" err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it-IT" i="1" dirty="0" err="1">
                        <a:latin typeface="Cambria Math" panose="02040503050406030204" pitchFamily="18" charset="0"/>
                      </a:rPr>
                      <m:t>,</m:t>
                    </m:r>
                    <m:r>
                      <a:rPr lang="it-IT" i="1" dirty="0" err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it-IT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it-IT" dirty="0"/>
                  <a:t>, di componenti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it-IT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it-IT" i="1" dirty="0" err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it-IT" i="1" dirty="0" err="1">
                        <a:latin typeface="Cambria Math" panose="02040503050406030204" pitchFamily="18" charset="0"/>
                      </a:rPr>
                      <m:t>,</m:t>
                    </m:r>
                    <m:r>
                      <a:rPr lang="it-IT" i="1" dirty="0" err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it-IT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it-IT" dirty="0"/>
                  <a:t> 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it-IT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it-IT" i="1" dirty="0" err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it-IT" i="1" dirty="0" err="1">
                        <a:latin typeface="Cambria Math" panose="02040503050406030204" pitchFamily="18" charset="0"/>
                      </a:rPr>
                      <m:t>,</m:t>
                    </m:r>
                    <m:r>
                      <a:rPr lang="it-IT" i="1" dirty="0" err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it-IT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it-IT" dirty="0"/>
                  <a:t>. </a:t>
                </a:r>
              </a:p>
              <a:p>
                <a:pPr marL="0" indent="0">
                  <a:buNone/>
                </a:pPr>
                <a:endParaRPr lang="it-IT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7CF676B-A699-4DC3-B2EF-0DA6810AF51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59" t="-17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D5D7EC-6646-4752-A386-87E8DD81C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9A835FC-9BFB-422B-BAAA-D5C2217A98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6350" y="2011603"/>
            <a:ext cx="2686050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279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452A0-1EC1-4F06-AF92-F0F59A606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Onde polarizzate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7CF676B-A699-4DC3-B2EF-0DA6810AF51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</m:acc>
                  </m:oMath>
                </a14:m>
                <a:r>
                  <a:rPr lang="it-IT" dirty="0"/>
                  <a:t> puo’ assumere ad un dato istante nei vari punti dell’asse x qualsiasi direzione ortogonale a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it-IT" dirty="0"/>
                  <a:t>. In questo caso di dipendenza casuale della direzione di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</m:acc>
                  </m:oMath>
                </a14:m>
                <a:r>
                  <a:rPr lang="it-IT" dirty="0"/>
                  <a:t> da x e t l’</a:t>
                </a:r>
                <a:r>
                  <a:rPr lang="it-IT" dirty="0">
                    <a:solidFill>
                      <a:srgbClr val="00B050"/>
                    </a:solidFill>
                  </a:rPr>
                  <a:t>onda</a:t>
                </a:r>
                <a:r>
                  <a:rPr lang="it-IT" dirty="0"/>
                  <a:t> si dice </a:t>
                </a:r>
                <a:r>
                  <a:rPr lang="it-IT" dirty="0">
                    <a:solidFill>
                      <a:srgbClr val="00B050"/>
                    </a:solidFill>
                  </a:rPr>
                  <a:t>non polarizzata</a:t>
                </a:r>
                <a:r>
                  <a:rPr lang="it-IT" dirty="0"/>
                  <a:t>. </a:t>
                </a:r>
              </a:p>
              <a:p>
                <a:pPr marL="0" indent="0">
                  <a:buNone/>
                </a:pPr>
                <a:r>
                  <a:rPr lang="it-IT" dirty="0"/>
                  <a:t>Se la variazione di direzione di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</m:acc>
                  </m:oMath>
                </a14:m>
                <a:r>
                  <a:rPr lang="it-IT" dirty="0"/>
                  <a:t> nel piano y, z in funzione di </a:t>
                </a:r>
                <a14:m>
                  <m:oMath xmlns:m="http://schemas.openxmlformats.org/officeDocument/2006/math">
                    <m:r>
                      <a:rPr lang="it-IT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it-IT" dirty="0"/>
                  <a:t> e di </a:t>
                </a:r>
                <a14:m>
                  <m:oMath xmlns:m="http://schemas.openxmlformats.org/officeDocument/2006/math">
                    <m:r>
                      <a:rPr lang="it-IT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it-IT" dirty="0"/>
                  <a:t> </a:t>
                </a:r>
                <a:r>
                  <a:rPr lang="it-IT" dirty="0" err="1"/>
                  <a:t>puo’</a:t>
                </a:r>
                <a:r>
                  <a:rPr lang="it-IT" dirty="0"/>
                  <a:t> essere espressa da una legge precisa e allora si dice che l’</a:t>
                </a:r>
                <a:r>
                  <a:rPr lang="it-IT" dirty="0">
                    <a:solidFill>
                      <a:srgbClr val="00B050"/>
                    </a:solidFill>
                  </a:rPr>
                  <a:t>onda</a:t>
                </a:r>
                <a:r>
                  <a:rPr lang="it-IT" dirty="0"/>
                  <a:t> </a:t>
                </a:r>
                <a:r>
                  <a:rPr lang="it-IT" dirty="0" err="1"/>
                  <a:t>e’</a:t>
                </a:r>
                <a:r>
                  <a:rPr lang="it-IT" dirty="0"/>
                  <a:t> </a:t>
                </a:r>
                <a:r>
                  <a:rPr lang="it-IT" dirty="0">
                    <a:solidFill>
                      <a:srgbClr val="00B050"/>
                    </a:solidFill>
                  </a:rPr>
                  <a:t>polarizzata</a:t>
                </a:r>
                <a:r>
                  <a:rPr lang="it-IT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7CF676B-A699-4DC3-B2EF-0DA6810AF51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9" t="-7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D5D7EC-6646-4752-A386-87E8DD81C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573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452A0-1EC1-4F06-AF92-F0F59A606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Onde polarizzate linearmente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7CF676B-A699-4DC3-B2EF-0DA6810AF51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it-IT" dirty="0"/>
                  <a:t>Considerando un’onda piana trasversale armonica le cui componenti si scrivano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it-IT" dirty="0"/>
                  <a:t>in cui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it-IT" dirty="0"/>
                  <a:t> rappresenta la differenza di fase tra le due onde componenti. Le ampiezze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it-IT" dirty="0"/>
                  <a:t> 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it-IT" dirty="0"/>
                  <a:t> insieme a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it-IT" dirty="0"/>
                  <a:t> permettono di costruire ovunque e in ogni istante la funzione d’onda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</m:acc>
                  </m:oMath>
                </a14:m>
                <a:r>
                  <a:rPr lang="it-IT" dirty="0"/>
                  <a:t>. Esaminiamo i casi con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it-IT" dirty="0"/>
                  <a:t> costante.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it-IT" dirty="0"/>
                  <a:t> (il caso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it-IT" dirty="0"/>
                  <a:t> </a:t>
                </a:r>
                <a:r>
                  <a:rPr lang="it-IT" dirty="0" err="1"/>
                  <a:t>e’</a:t>
                </a:r>
                <a:r>
                  <a:rPr lang="it-IT" dirty="0"/>
                  <a:t> analogo):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</m:acc>
                  </m:oMath>
                </a14:m>
                <a:r>
                  <a:rPr lang="it-IT" dirty="0"/>
                  <a:t> ha direzione fissa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it-IT" dirty="0"/>
                  <a:t>) e forma con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lang="it-IT" dirty="0"/>
                  <a:t> un angolo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it-IT" dirty="0"/>
                  <a:t> tale che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𝜉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𝜉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𝜉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𝜉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𝑐𝑜𝑛𝑠𝑡</m:t>
                          </m:r>
                        </m:e>
                      </m:func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it-IT" dirty="0"/>
                  <a:t> </a:t>
                </a:r>
                <a:r>
                  <a:rPr lang="it-IT" dirty="0" err="1"/>
                  <a:t>e’</a:t>
                </a:r>
                <a:r>
                  <a:rPr lang="it-IT" dirty="0"/>
                  <a:t> l’ampiezza dell’onda, le componenti sono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r>
                  <a:rPr lang="it-IT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r>
                  <a:rPr lang="it-IT" dirty="0"/>
                  <a:t>.</a:t>
                </a:r>
              </a:p>
              <a:p>
                <a:pPr marL="0" indent="0">
                  <a:buNone/>
                </a:pPr>
                <a:r>
                  <a:rPr lang="it-IT" dirty="0"/>
                  <a:t>Quando il vettore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</m:acc>
                  </m:oMath>
                </a14:m>
                <a:r>
                  <a:rPr lang="it-IT" dirty="0"/>
                  <a:t> ha direzione fissa si dice che l’onda piana </a:t>
                </a:r>
                <a:r>
                  <a:rPr lang="it-IT" dirty="0" err="1"/>
                  <a:t>e’</a:t>
                </a:r>
                <a:r>
                  <a:rPr lang="it-IT" dirty="0"/>
                  <a:t> </a:t>
                </a:r>
                <a:r>
                  <a:rPr lang="it-IT" dirty="0">
                    <a:solidFill>
                      <a:srgbClr val="00B050"/>
                    </a:solidFill>
                  </a:rPr>
                  <a:t>polarizzata </a:t>
                </a:r>
                <a:r>
                  <a:rPr lang="it-IT" dirty="0" err="1">
                    <a:solidFill>
                      <a:srgbClr val="00B050"/>
                    </a:solidFill>
                  </a:rPr>
                  <a:t>rettilineamente</a:t>
                </a:r>
                <a:r>
                  <a:rPr lang="it-IT" dirty="0">
                    <a:solidFill>
                      <a:srgbClr val="00B050"/>
                    </a:solidFill>
                  </a:rPr>
                  <a:t> o linearmente</a:t>
                </a:r>
                <a:r>
                  <a:rPr lang="it-IT" dirty="0"/>
                  <a:t>; la direzione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</m:acc>
                  </m:oMath>
                </a14:m>
                <a:r>
                  <a:rPr lang="it-IT" dirty="0"/>
                  <a:t> </a:t>
                </a:r>
                <a:r>
                  <a:rPr lang="it-IT" dirty="0" err="1"/>
                  <a:t>e’</a:t>
                </a:r>
                <a:r>
                  <a:rPr lang="it-IT" dirty="0"/>
                  <a:t> chiamata </a:t>
                </a:r>
                <a:r>
                  <a:rPr lang="it-IT" dirty="0">
                    <a:solidFill>
                      <a:srgbClr val="00B050"/>
                    </a:solidFill>
                  </a:rPr>
                  <a:t>direzione di polarizzazione</a:t>
                </a:r>
                <a:r>
                  <a:rPr lang="it-IT" dirty="0"/>
                  <a:t> e il piano definito da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</m:acc>
                  </m:oMath>
                </a14:m>
                <a:r>
                  <a:rPr lang="it-IT" dirty="0"/>
                  <a:t> 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it-IT" dirty="0"/>
                  <a:t> </a:t>
                </a:r>
                <a:r>
                  <a:rPr lang="it-IT" dirty="0" err="1"/>
                  <a:t>e’</a:t>
                </a:r>
                <a:r>
                  <a:rPr lang="it-IT" dirty="0"/>
                  <a:t> chiamato </a:t>
                </a:r>
                <a:r>
                  <a:rPr lang="it-IT" dirty="0">
                    <a:solidFill>
                      <a:srgbClr val="00B050"/>
                    </a:solidFill>
                  </a:rPr>
                  <a:t>piano di polarizzazione</a:t>
                </a:r>
                <a:r>
                  <a:rPr lang="it-IT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7CF676B-A699-4DC3-B2EF-0DA6810AF51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53" t="-2265" r="-3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D5D7EC-6646-4752-A386-87E8DD81C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07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452A0-1EC1-4F06-AF92-F0F59A606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Onde polarizzate ellitticamente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7CF676B-A699-4DC3-B2EF-0DA6810AF51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it-IT" dirty="0"/>
                  <a:t> (il caso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it-IT" dirty="0"/>
                  <a:t> </a:t>
                </a:r>
                <a:r>
                  <a:rPr lang="it-IT" dirty="0" err="1"/>
                  <a:t>e’</a:t>
                </a:r>
                <a:r>
                  <a:rPr lang="it-IT" dirty="0"/>
                  <a:t> analogo): le equazioni diventano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r>
                        <a:rPr lang="en-US" i="1">
                          <a:latin typeface="Cambria Math" panose="02040503050406030204" pitchFamily="18" charset="0"/>
                        </a:rPr>
                        <m:t>, 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it-IT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it-IT" dirty="0"/>
                  <a:t>Per un dato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it-IT" dirty="0"/>
                  <a:t> </a:t>
                </a:r>
                <a:r>
                  <a:rPr lang="en-US" dirty="0"/>
                  <a:t>vale 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it-IT" dirty="0"/>
                  <a:t>)</a:t>
                </a:r>
                <a:r>
                  <a:rPr lang="en-US" dirty="0"/>
                  <a:t>:</a:t>
                </a:r>
                <a:endParaRPr lang="it-IT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𝜉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𝜉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 (∗)</m:t>
                      </m:r>
                    </m:oMath>
                  </m:oMathPara>
                </a14:m>
                <a:endParaRPr lang="it-IT" dirty="0"/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Pertanto in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it-IT" dirty="0"/>
                  <a:t>al passare del tempo si vede la punta del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vettore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</m:acc>
                  </m:oMath>
                </a14:m>
                <a:r>
                  <a:rPr lang="it-IT" dirty="0"/>
                  <a:t> descrivere un’ellisse; il periodo di rotazione </a:t>
                </a:r>
                <a:r>
                  <a:rPr lang="it-IT" dirty="0" err="1"/>
                  <a:t>e’</a:t>
                </a:r>
                <a:r>
                  <a:rPr lang="it-IT" dirty="0"/>
                  <a:t>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it-IT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den>
                    </m:f>
                  </m:oMath>
                </a14:m>
                <a:r>
                  <a:rPr lang="it-IT" dirty="0"/>
                  <a:t>,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il verso di rotazione orario guardando lungo il verso di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propagazione, il modulo del vettore d’onda varia tra i valori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it-IT" dirty="0"/>
                  <a:t>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it-IT" dirty="0"/>
                  <a:t>. L’onda si dice </a:t>
                </a:r>
                <a:r>
                  <a:rPr lang="it-IT" dirty="0">
                    <a:solidFill>
                      <a:srgbClr val="00B050"/>
                    </a:solidFill>
                  </a:rPr>
                  <a:t>polarizzata ellitticamente</a:t>
                </a:r>
                <a:r>
                  <a:rPr lang="it-IT" dirty="0"/>
                  <a:t>.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Un caso particolare, con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𝑜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it-IT" dirty="0"/>
                  <a:t>, si ha quando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it-IT" dirty="0"/>
                  <a:t>: l’equazione (*) diventa quella di una circonferenza, l’onda </a:t>
                </a:r>
                <a:r>
                  <a:rPr lang="it-IT" dirty="0" err="1"/>
                  <a:t>e’</a:t>
                </a:r>
                <a:r>
                  <a:rPr lang="it-IT" dirty="0"/>
                  <a:t> detta </a:t>
                </a:r>
                <a:r>
                  <a:rPr lang="it-IT" dirty="0">
                    <a:solidFill>
                      <a:srgbClr val="00B050"/>
                    </a:solidFill>
                  </a:rPr>
                  <a:t>polarizzata circolarmente </a:t>
                </a:r>
                <a:r>
                  <a:rPr lang="it-IT" dirty="0"/>
                  <a:t>e l’ampiezza dell’onda </a:t>
                </a:r>
                <a:r>
                  <a:rPr lang="it-IT" dirty="0" err="1"/>
                  <a:t>e’</a:t>
                </a:r>
                <a:r>
                  <a:rPr lang="it-IT" dirty="0"/>
                  <a:t> costante.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7CF676B-A699-4DC3-B2EF-0DA6810AF51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9" t="-954" r="-906" b="-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D5D7EC-6646-4752-A386-87E8DD81C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7EC1A89-5B67-41A6-A4FC-167842A357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9751" y="1169346"/>
            <a:ext cx="3199307" cy="1993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014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976A5-8A47-4529-BB5B-A2982E252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Fronte d’onda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D70431-910F-40A6-A9C5-52AB27DC546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it-IT" dirty="0"/>
                  <a:t>Un’onda piana si propaga in un’unica direzione. Se la direzione di propagazione coincide con l’asse x e l’onda </a:t>
                </a:r>
                <a:r>
                  <a:rPr lang="it-IT" dirty="0" err="1"/>
                  <a:t>e’</a:t>
                </a:r>
                <a:r>
                  <a:rPr lang="it-IT" dirty="0"/>
                  <a:t> armonica, la funzione d’onda si scrive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it-IT" dirty="0"/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Il valore della funzione </a:t>
                </a:r>
                <a:r>
                  <a:rPr lang="it-IT" dirty="0" err="1"/>
                  <a:t>e’</a:t>
                </a:r>
                <a:r>
                  <a:rPr lang="it-IT" dirty="0"/>
                  <a:t> costante su ogni piano ortogonale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alla direzione di propagazione; nei punti di un tale piano la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fase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𝑘𝑥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it-IT" dirty="0"/>
                  <a:t> </a:t>
                </a:r>
                <a:r>
                  <a:rPr lang="it-IT" dirty="0" err="1"/>
                  <a:t>e’</a:t>
                </a:r>
                <a:r>
                  <a:rPr lang="it-IT" dirty="0"/>
                  <a:t> quindi costante.</a:t>
                </a:r>
              </a:p>
              <a:p>
                <a:pPr marL="0" indent="0">
                  <a:buNone/>
                </a:pPr>
                <a:r>
                  <a:rPr lang="it-IT" dirty="0"/>
                  <a:t>Si definisce come </a:t>
                </a:r>
                <a:r>
                  <a:rPr lang="it-IT" dirty="0">
                    <a:solidFill>
                      <a:srgbClr val="00B050"/>
                    </a:solidFill>
                  </a:rPr>
                  <a:t>fronte d’onda</a:t>
                </a:r>
                <a:r>
                  <a:rPr lang="it-IT" dirty="0"/>
                  <a:t> una superficie su cui in un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certo istante la fase </a:t>
                </a:r>
                <a:r>
                  <a:rPr lang="it-IT" dirty="0" err="1"/>
                  <a:t>e’</a:t>
                </a:r>
                <a:r>
                  <a:rPr lang="it-IT" dirty="0"/>
                  <a:t> costante. </a:t>
                </a:r>
              </a:p>
              <a:p>
                <a:pPr lvl="1"/>
                <a:r>
                  <a:rPr lang="it-IT" dirty="0"/>
                  <a:t>Per un’onda piana il fronte d’onda </a:t>
                </a:r>
                <a:r>
                  <a:rPr lang="it-IT" dirty="0" err="1"/>
                  <a:t>e’</a:t>
                </a:r>
                <a:r>
                  <a:rPr lang="it-IT" dirty="0"/>
                  <a:t> un piano.</a:t>
                </a:r>
              </a:p>
              <a:p>
                <a:pPr marL="0" indent="0">
                  <a:buNone/>
                </a:pPr>
                <a:r>
                  <a:rPr lang="it-IT" dirty="0"/>
                  <a:t>Il fronte d’onda si sposta con la </a:t>
                </a:r>
                <a:r>
                  <a:rPr lang="it-IT" dirty="0" err="1"/>
                  <a:t>velocita’</a:t>
                </a:r>
                <a:r>
                  <a:rPr lang="it-IT" dirty="0"/>
                  <a:t> </a:t>
                </a:r>
                <a14:m>
                  <m:oMath xmlns:m="http://schemas.openxmlformats.org/officeDocument/2006/math">
                    <m:r>
                      <a:rPr lang="it-IT" i="1" dirty="0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it-IT" dirty="0"/>
                  <a:t> di propagazione dell’onda percorrendo una distanza pari alla lunghezza d’onda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it-IT" dirty="0"/>
                  <a:t> in un tempo pari al periodo </a:t>
                </a:r>
                <a14:m>
                  <m:oMath xmlns:m="http://schemas.openxmlformats.org/officeDocument/2006/math">
                    <m:r>
                      <a:rPr lang="it-IT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it-IT" dirty="0"/>
                  <a:t> dell’onda. Due fronti d’onda consecutivi, tra i quali ci sia la differenza di fase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it-IT" dirty="0"/>
                  <a:t>, distano tra loro di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it-IT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D70431-910F-40A6-A9C5-52AB27DC54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9" t="-1788" b="-10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5213D3-C8F1-4FEA-A2E6-05518CFDF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10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16B0E2-3785-4990-B385-E56ACD0F9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5904" y="605016"/>
            <a:ext cx="3768018" cy="2955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8551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976A5-8A47-4529-BB5B-A2982E252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Onde in </a:t>
            </a:r>
            <a:r>
              <a:rPr lang="it-IT" dirty="0" err="1"/>
              <a:t>piu’</a:t>
            </a:r>
            <a:r>
              <a:rPr lang="it-IT" dirty="0"/>
              <a:t> dimensioni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D70431-910F-40A6-A9C5-52AB27DC546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it-IT" dirty="0"/>
                  <a:t>La direzione di propagazione dell’onda piana dipende dalla sorgente. Per indicarla si introduce il vettore di propagazione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it-IT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den>
                    </m:f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</m:oMath>
                </a14:m>
                <a:r>
                  <a:rPr lang="it-IT" dirty="0"/>
                  <a:t>. Detto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</m:oMath>
                </a14:m>
                <a:r>
                  <a:rPr lang="it-IT" dirty="0"/>
                  <a:t> il raggio vettore che individua un punto P di un certo fronte d’onda piano, vale: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it-IT" i="1" dirty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acc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⋅</m:t>
                      </m:r>
                      <m:acc>
                        <m:accPr>
                          <m:chr m:val="⃗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𝑘𝑟</m:t>
                      </m:r>
                      <m:func>
                        <m:func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dirty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𝑘𝑥</m:t>
                      </m:r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E la funzione d’onda diventa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𝜉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acc>
                            <m:accPr>
                              <m:chr m:val="⃗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it-IT" i="1" dirty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acc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⋅</m:t>
                          </m:r>
                          <m:acc>
                            <m:accPr>
                              <m:chr m:val="⃗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Questa </a:t>
                </a:r>
                <a:r>
                  <a:rPr lang="it-IT" dirty="0" err="1"/>
                  <a:t>e’</a:t>
                </a:r>
                <a:r>
                  <a:rPr lang="it-IT" dirty="0"/>
                  <a:t> l’espressione generale di un’onda armonica piana.</a:t>
                </a:r>
              </a:p>
              <a:p>
                <a:pPr marL="0" indent="0">
                  <a:buNone/>
                </a:pPr>
                <a:r>
                  <a:rPr lang="it-IT" dirty="0"/>
                  <a:t>La direzione di propagazione </a:t>
                </a:r>
                <a:r>
                  <a:rPr lang="it-IT" dirty="0" err="1"/>
                  <a:t>e’</a:t>
                </a:r>
                <a:r>
                  <a:rPr lang="it-IT" dirty="0"/>
                  <a:t> quella del vettore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it-IT" i="1" dirty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r>
                  <a:rPr lang="it-IT" dirty="0"/>
                  <a:t>, i fronti d’onda sono i piani ortogonali a tale direzione, luogo dei punti in cui </a:t>
                </a:r>
                <a:r>
                  <a:rPr lang="it-IT" dirty="0" err="1"/>
                  <a:t>e’</a:t>
                </a:r>
                <a:r>
                  <a:rPr lang="it-IT" dirty="0"/>
                  <a:t> costante la fase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it-IT" i="1" dirty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⋅</m:t>
                    </m:r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it-IT" dirty="0"/>
                  <a:t> 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D70431-910F-40A6-A9C5-52AB27DC54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9" t="-1788" r="-9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5213D3-C8F1-4FEA-A2E6-05518CFDF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11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4FAFF9-AE2F-4EE1-8E0D-F9B057A54A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575" y="823886"/>
            <a:ext cx="3048425" cy="2457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7731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976A5-8A47-4529-BB5B-A2982E252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Onde in </a:t>
            </a:r>
            <a:r>
              <a:rPr lang="it-IT" dirty="0" err="1"/>
              <a:t>piu’</a:t>
            </a:r>
            <a:r>
              <a:rPr lang="it-IT" dirty="0"/>
              <a:t> dimensioni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D70431-910F-40A6-A9C5-52AB27DC546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it-IT" dirty="0"/>
                  <a:t>Introducendo un sistema di coordinate cartesiane (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̂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̂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acc>
                  </m:oMath>
                </a14:m>
                <a:r>
                  <a:rPr lang="it-IT" dirty="0"/>
                  <a:t>):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it-IT" i="1" dirty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acc>
                      <m:accPr>
                        <m:chr m:val="̂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acc>
                      <m:accPr>
                        <m:chr m:val="̂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acc>
                      <m:accPr>
                        <m:chr m:val="̂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acc>
                  </m:oMath>
                </a14:m>
                <a:r>
                  <a:rPr lang="it-IT" dirty="0"/>
                  <a:t>   e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𝑥</m:t>
                    </m:r>
                    <m:acc>
                      <m:accPr>
                        <m:chr m:val="̂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𝑦</m:t>
                    </m:r>
                    <m:acc>
                      <m:accPr>
                        <m:chr m:val="̂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𝑧</m:t>
                    </m:r>
                    <m:acc>
                      <m:accPr>
                        <m:chr m:val="̂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acc>
                  </m:oMath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Quindi: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𝜉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e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i="1" dirty="0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i="1" dirty="0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it-IT" dirty="0"/>
                  <a:t>. </a:t>
                </a:r>
              </a:p>
              <a:p>
                <a:pPr marL="0" indent="0">
                  <a:buNone/>
                </a:pPr>
                <a:r>
                  <a:rPr lang="it-IT" dirty="0"/>
                  <a:t>L’</a:t>
                </a:r>
                <a:r>
                  <a:rPr lang="it-IT" dirty="0">
                    <a:solidFill>
                      <a:srgbClr val="00B050"/>
                    </a:solidFill>
                  </a:rPr>
                  <a:t>equazione generale delle onde piane </a:t>
                </a:r>
                <a:r>
                  <a:rPr lang="it-IT" dirty="0"/>
                  <a:t>diventa: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𝜉</m:t>
                      </m:r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D70431-910F-40A6-A9C5-52AB27DC54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9" t="-17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5213D3-C8F1-4FEA-A2E6-05518CFDF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8050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976A5-8A47-4529-BB5B-A2982E252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Onde in </a:t>
            </a:r>
            <a:r>
              <a:rPr lang="it-IT" dirty="0" err="1"/>
              <a:t>piu</a:t>
            </a:r>
            <a:r>
              <a:rPr lang="it-IT" err="1"/>
              <a:t>’</a:t>
            </a:r>
            <a:r>
              <a:rPr lang="it-IT"/>
              <a:t> dimensioni       .</a:t>
            </a: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D70431-910F-40A6-A9C5-52AB27DC546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r>
                  <a:rPr lang="it-IT" dirty="0"/>
                  <a:t>L’equazione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𝜉</m:t>
                      </m:r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ammette soluzioni diverse da quelle tipo onda piana. Nel caso tridimensionale sono soluzioni anche onde con </a:t>
                </a:r>
                <a:r>
                  <a:rPr lang="it-IT" dirty="0">
                    <a:solidFill>
                      <a:srgbClr val="00B050"/>
                    </a:solidFill>
                  </a:rPr>
                  <a:t>fronte d’onda sferico e cilindrico</a:t>
                </a:r>
                <a:r>
                  <a:rPr lang="it-IT" dirty="0"/>
                  <a:t>.</a:t>
                </a:r>
              </a:p>
              <a:p>
                <a:pPr marL="0" indent="0">
                  <a:buNone/>
                </a:pPr>
                <a:r>
                  <a:rPr lang="it-IT" dirty="0"/>
                  <a:t>Le prime sono emesse da sorgenti con simmetria sferica, al limite puntiformi, le seconde da una sorgente distribuita lungo una linea. </a:t>
                </a:r>
              </a:p>
              <a:p>
                <a:pPr lvl="1"/>
                <a:r>
                  <a:rPr lang="it-IT" dirty="0"/>
                  <a:t>Il fronte d’onda </a:t>
                </a:r>
                <a:r>
                  <a:rPr lang="it-IT" dirty="0" err="1"/>
                  <a:t>puo’</a:t>
                </a:r>
                <a:r>
                  <a:rPr lang="it-IT" dirty="0"/>
                  <a:t> essere sferico solo se la </a:t>
                </a:r>
                <a:r>
                  <a:rPr lang="it-IT" dirty="0" err="1"/>
                  <a:t>velocita’</a:t>
                </a:r>
                <a:r>
                  <a:rPr lang="it-IT" dirty="0"/>
                  <a:t> di propagazione della perturbazione </a:t>
                </a:r>
                <a:r>
                  <a:rPr lang="it-IT" dirty="0" err="1"/>
                  <a:t>e’</a:t>
                </a:r>
                <a:r>
                  <a:rPr lang="it-IT" dirty="0"/>
                  <a:t> la stessa in tutte le direzioni</a:t>
                </a:r>
              </a:p>
              <a:p>
                <a:pPr lvl="1"/>
                <a:r>
                  <a:rPr lang="it-IT" dirty="0"/>
                  <a:t>Nel caso di simmetria cilindrica la </a:t>
                </a:r>
                <a:r>
                  <a:rPr lang="it-IT" dirty="0" err="1"/>
                  <a:t>velocita’</a:t>
                </a:r>
                <a:r>
                  <a:rPr lang="it-IT" dirty="0"/>
                  <a:t> deve essere la stessa almeno per tutte le direzioni ortogonali all’asse su cui sta la sorgente.</a:t>
                </a:r>
              </a:p>
              <a:p>
                <a:pPr marL="0" indent="0">
                  <a:spcBef>
                    <a:spcPts val="600"/>
                  </a:spcBef>
                  <a:buNone/>
                </a:pPr>
                <a:r>
                  <a:rPr lang="it-IT"/>
                  <a:t>Onde </a:t>
                </a:r>
                <a:r>
                  <a:rPr lang="it-IT" dirty="0"/>
                  <a:t>circolari in due dimensioni si hanno da una sorgente al limite puntiforme se la </a:t>
                </a:r>
                <a:r>
                  <a:rPr lang="it-IT" dirty="0" err="1"/>
                  <a:t>velocita’</a:t>
                </a:r>
                <a:r>
                  <a:rPr lang="it-IT" dirty="0"/>
                  <a:t> di propagazione non dipende dall’angolo. Un mezzo isotropo </a:t>
                </a:r>
                <a:r>
                  <a:rPr lang="it-IT"/>
                  <a:t>soddisfa alla </a:t>
                </a:r>
                <a:r>
                  <a:rPr lang="it-IT" dirty="0"/>
                  <a:t>condizione che la </a:t>
                </a:r>
                <a:r>
                  <a:rPr lang="it-IT" dirty="0" err="1"/>
                  <a:t>velocita’</a:t>
                </a:r>
                <a:r>
                  <a:rPr lang="it-IT" dirty="0"/>
                  <a:t> sia la stessa in tutte le </a:t>
                </a:r>
                <a:r>
                  <a:rPr lang="it-IT"/>
                  <a:t>direzioni.</a:t>
                </a:r>
              </a:p>
              <a:p>
                <a:pPr marL="0" indent="0">
                  <a:spcBef>
                    <a:spcPts val="600"/>
                  </a:spcBef>
                  <a:buNone/>
                </a:pPr>
                <a:r>
                  <a:rPr lang="it-IT"/>
                  <a:t>Alla simmetria del fronte d’onda non si accompagna necessariamente una simmetria dell’intensita’. </a:t>
                </a:r>
              </a:p>
              <a:p>
                <a:pPr lvl="1"/>
                <a:r>
                  <a:rPr lang="it-IT"/>
                  <a:t>E.g.: la radiazione emessa da un dipolo oscillante.</a:t>
                </a:r>
                <a:endParaRPr lang="it-IT" dirty="0"/>
              </a:p>
              <a:p>
                <a:pPr marL="0" indent="0">
                  <a:buNone/>
                </a:pPr>
                <a:endParaRPr lang="it-IT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D70431-910F-40A6-A9C5-52AB27DC54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53" t="-2741" b="-2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5213D3-C8F1-4FEA-A2E6-05518CFDF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DFDD8A-24DB-45F3-8F07-5F83D36575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328" y="4467997"/>
            <a:ext cx="3439170" cy="2200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8069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976A5-8A47-4529-BB5B-A2982E252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Raggio</a:t>
            </a:r>
            <a:endParaRPr lang="it-I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D70431-910F-40A6-A9C5-52AB27DC54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936" y="38722"/>
            <a:ext cx="8244558" cy="51123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/>
              <a:t>La nozione di fronte d’onda porta con se’ quella di </a:t>
            </a:r>
            <a:r>
              <a:rPr lang="it-IT">
                <a:solidFill>
                  <a:srgbClr val="00B050"/>
                </a:solidFill>
              </a:rPr>
              <a:t>raggio</a:t>
            </a:r>
            <a:r>
              <a:rPr lang="it-IT"/>
              <a:t>. </a:t>
            </a:r>
          </a:p>
          <a:p>
            <a:pPr marL="0" indent="0">
              <a:buNone/>
            </a:pPr>
            <a:r>
              <a:rPr lang="it-IT"/>
              <a:t>Si chiama cosi’ la linea ortogonale al fronte d’onda in un dato punto che rappresenta, in quel punto, la direzione di propagazione dell’onda e dell’energia ad essa associata. </a:t>
            </a:r>
          </a:p>
          <a:p>
            <a:r>
              <a:rPr lang="it-IT"/>
              <a:t>I raggi nel caso di onde piane sono rette ortogonali ai fronti d’onda, </a:t>
            </a:r>
          </a:p>
          <a:p>
            <a:r>
              <a:rPr lang="it-IT"/>
              <a:t>nel caso di di onde sferiche i raggi sono le semirette uscenti dal centro delle superficie sferiche</a:t>
            </a:r>
          </a:p>
          <a:p>
            <a:r>
              <a:rPr lang="it-IT"/>
              <a:t>per onde cilindriche i raggi sono semirette ortogonali all’asse delle superficie cilindriche.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5213D3-C8F1-4FEA-A2E6-05518CFDF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14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2D0097-4EB4-462A-886F-2E241480A5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3809" y="532470"/>
            <a:ext cx="3686689" cy="4124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4203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976A5-8A47-4529-BB5B-A2982E252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Onde sferiche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D70431-910F-40A6-A9C5-52AB27DC546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it-IT"/>
                  <a:t>Un’onda prodotta da una sorgente puntiforme posta nel punto O si propaga in tutte le direzioni e il fronte d’onda risulta sferico con centro in O se la velocita’ di propagazione e’ la stessa in tutte le direzioni, cioe’ se il mezzo e’ isotropo.</a:t>
                </a:r>
              </a:p>
              <a:p>
                <a:pPr marL="0" indent="0">
                  <a:buNone/>
                </a:pPr>
                <a:r>
                  <a:rPr lang="it-IT"/>
                  <a:t>La funzione d’onda di un’onda sferica armonica e’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𝑘𝑟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/>
              </a:p>
              <a:p>
                <a:pPr marL="0" indent="0">
                  <a:buNone/>
                </a:pPr>
                <a:r>
                  <a:rPr lang="it-IT"/>
                  <a:t>con </a:t>
                </a:r>
                <a14:m>
                  <m:oMath xmlns:m="http://schemas.openxmlformats.org/officeDocument/2006/math">
                    <m:r>
                      <a:rPr lang="it-IT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it-IT"/>
                  <a:t> distanza da O. L’ampiezza </a:t>
                </a:r>
                <a14:m>
                  <m:oMath xmlns:m="http://schemas.openxmlformats.org/officeDocument/2006/math">
                    <m:r>
                      <a:rPr lang="it-IT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it-IT"/>
                  <a:t> puo’ essere funzione di </a:t>
                </a:r>
                <a14:m>
                  <m:oMath xmlns:m="http://schemas.openxmlformats.org/officeDocument/2006/math">
                    <m:r>
                      <a:rPr lang="it-IT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it-IT"/>
                  <a:t>, ma non della direzione di emissione, per ragioni di simmetria essendo la sorgente puntiforme.</a:t>
                </a:r>
              </a:p>
              <a:p>
                <a:pPr marL="0" indent="0">
                  <a:buNone/>
                </a:pPr>
                <a:r>
                  <a:rPr lang="it-IT"/>
                  <a:t>L’intensita’ dell’onda e’ proporzionale al quadrato dell’ampiezza. La potenza media trasmessa attraverso una superficie sferica di raggio </a:t>
                </a:r>
                <a14:m>
                  <m:oMath xmlns:m="http://schemas.openxmlformats.org/officeDocument/2006/math">
                    <m:r>
                      <a:rPr lang="it-IT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it-IT"/>
                  <a:t> e’: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i="1"/>
              </a:p>
              <a:p>
                <a:pPr marL="0" indent="0">
                  <a:buNone/>
                </a:pPr>
                <a:r>
                  <a:rPr lang="it-IT"/>
                  <a:t>che deve risultare costante qualunque sia il valore di </a:t>
                </a:r>
                <a14:m>
                  <m:oMath xmlns:m="http://schemas.openxmlformats.org/officeDocument/2006/math">
                    <m:r>
                      <a:rPr lang="it-IT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it-IT"/>
                  <a:t>, in quanto corrisponde alla potenza media emessa dalla sorgente. Quindi: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𝐶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const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endParaRPr lang="it-IT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D70431-910F-40A6-A9C5-52AB27DC54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53" t="-2265" r="-2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5213D3-C8F1-4FEA-A2E6-05518CFDF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4201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976A5-8A47-4529-BB5B-A2982E252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Onde sferiche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D70431-910F-40A6-A9C5-52AB27DC546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/>
                  <a:t>la funzione d’onda dell’onda sferica armonica ha la struttura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𝜉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𝜉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𝑘𝑟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/>
              </a:p>
              <a:p>
                <a:pPr marL="0" indent="0">
                  <a:buNone/>
                </a:pPr>
                <a:r>
                  <a:rPr lang="it-IT"/>
                  <a:t>Di conseguenza l’intensita’ e’ inversamente proporzionale al quadrato della distanza dalla sorgente. </a:t>
                </a:r>
              </a:p>
              <a:p>
                <a:pPr marL="0" indent="0">
                  <a:buNone/>
                </a:pPr>
                <a:r>
                  <a:rPr lang="it-IT"/>
                  <a:t>Le relazioni: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𝜉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/>
                  <a:t>     e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/>
              </a:p>
              <a:p>
                <a:pPr marL="0" indent="0">
                  <a:buNone/>
                </a:pPr>
                <a:r>
                  <a:rPr lang="it-IT"/>
                  <a:t>sono state derivate utilizzando soltanto la conservazione dell’energia e la geometria del problema.</a:t>
                </a:r>
              </a:p>
              <a:p>
                <a:pPr marL="0" indent="0">
                  <a:buNone/>
                </a:pPr>
                <a:endParaRPr lang="it-IT" dirty="0"/>
              </a:p>
              <a:p>
                <a:pPr marL="0" indent="0">
                  <a:buNone/>
                </a:pPr>
                <a:endParaRPr lang="it-IT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D70431-910F-40A6-A9C5-52AB27DC54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9" r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5213D3-C8F1-4FEA-A2E6-05518CFDF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7134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976A5-8A47-4529-BB5B-A2982E252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Onde cilindriche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D70431-910F-40A6-A9C5-52AB27DC546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pPr marL="0" indent="0">
                  <a:buNone/>
                </a:pPr>
                <a:r>
                  <a:rPr lang="it-IT"/>
                  <a:t>Le onde cilindriche hanno fronti d’onda che sono superficie cilindriche coassiali: sull’asse delle superfici e’ posta la sorgente. </a:t>
                </a:r>
              </a:p>
              <a:p>
                <a:pPr lvl="1"/>
                <a:r>
                  <a:rPr lang="it-IT"/>
                  <a:t>Nella pratica la produzione di onde cilindriche puo’ avvenire da parte di una serie di sorgenti puntiformi distribuite lungo un asse e che oscillano tutte con la stessa fase.</a:t>
                </a:r>
              </a:p>
              <a:p>
                <a:pPr marL="0" indent="0">
                  <a:buNone/>
                </a:pPr>
                <a:r>
                  <a:rPr lang="it-IT"/>
                  <a:t>Detta </a:t>
                </a:r>
                <a14:m>
                  <m:oMath xmlns:m="http://schemas.openxmlformats.org/officeDocument/2006/math">
                    <m:r>
                      <a:rPr lang="it-IT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it-IT"/>
                  <a:t> la distanza dalla sorgente, misurata lungo un raggio ortogonale alla sorgente, e supponendo che le onde siano armoniche, prendiamo una superficie cilindrica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it-IT"/>
                  <a:t>, cioe’ di raggio </a:t>
                </a:r>
                <a14:m>
                  <m:oMath xmlns:m="http://schemas.openxmlformats.org/officeDocument/2006/math">
                    <m:r>
                      <a:rPr lang="it-IT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it-IT"/>
                  <a:t> e altezza </a:t>
                </a:r>
                <a14:m>
                  <m:oMath xmlns:m="http://schemas.openxmlformats.org/officeDocument/2006/math">
                    <m:r>
                      <a:rPr lang="it-IT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it-IT"/>
                  <a:t>, la potenza media che la attraversa e’: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Σ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𝐶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i="1"/>
              </a:p>
              <a:p>
                <a:pPr marL="0" indent="0">
                  <a:buNone/>
                </a:pPr>
                <a:r>
                  <a:rPr lang="it-IT"/>
                  <a:t>e deve essere costante al variare di </a:t>
                </a:r>
                <a14:m>
                  <m:oMath xmlns:m="http://schemas.openxmlformats.org/officeDocument/2006/math">
                    <m:r>
                      <a:rPr lang="it-IT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it-IT"/>
                  <a:t>, quindi l’intensita’ deve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/>
                  <a:t>essere inversamente proporzionale a </a:t>
                </a:r>
                <a14:m>
                  <m:oMath xmlns:m="http://schemas.openxmlformats.org/officeDocument/2006/math">
                    <m:r>
                      <a:rPr lang="it-IT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it-IT"/>
                  <a:t> e l’ampiezza a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it-IT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rad>
                  </m:oMath>
                </a14:m>
                <a:r>
                  <a:rPr lang="it-IT"/>
                  <a:t>.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/>
                  <a:t>La funzione d’onda di un’onda cilindrica armonica e’: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𝜉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𝜉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rad>
                        </m:den>
                      </m:f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𝑘𝑟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/>
              </a:p>
              <a:p>
                <a:pPr marL="0" indent="0">
                  <a:buNone/>
                </a:pPr>
                <a:endParaRPr lang="en-US"/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/>
                  <a:t>e l’intensita’ ha l’espressione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𝐼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it-IT"/>
              </a:p>
              <a:p>
                <a:pPr marL="0" indent="0">
                  <a:buNone/>
                </a:pPr>
                <a:endParaRPr lang="it-IT"/>
              </a:p>
              <a:p>
                <a:pPr marL="0" indent="0">
                  <a:buNone/>
                </a:pPr>
                <a:endParaRPr lang="it-IT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D70431-910F-40A6-A9C5-52AB27DC54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93" t="-2384" r="-1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5213D3-C8F1-4FEA-A2E6-05518CFDF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17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AE8D51-1BA5-492A-855E-321293B5E5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8890" y="1807049"/>
            <a:ext cx="2315045" cy="3158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925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Spettro delle onde </a:t>
            </a:r>
            <a:r>
              <a:rPr lang="it-IT" dirty="0" err="1"/>
              <a:t>em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0936" y="38722"/>
            <a:ext cx="8781773" cy="511239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dirty="0"/>
              <a:t>L’intervallo delle frequenze delle onde elettromagnetiche </a:t>
            </a:r>
            <a:r>
              <a:rPr lang="it-IT" dirty="0" err="1"/>
              <a:t>e’</a:t>
            </a:r>
            <a:r>
              <a:rPr lang="it-IT" dirty="0"/>
              <a:t> molto ampio e si estende da un limite inferiore ~10</a:t>
            </a:r>
            <a:r>
              <a:rPr lang="it-IT" baseline="30000" dirty="0"/>
              <a:t>2</a:t>
            </a:r>
            <a:r>
              <a:rPr lang="it-IT" dirty="0"/>
              <a:t> Hz a frequenze superiori a 10</a:t>
            </a:r>
            <a:r>
              <a:rPr lang="it-IT" baseline="30000" dirty="0"/>
              <a:t>18</a:t>
            </a:r>
            <a:r>
              <a:rPr lang="it-IT" dirty="0"/>
              <a:t> Hz.</a:t>
            </a:r>
          </a:p>
          <a:p>
            <a:pPr marL="0" indent="0">
              <a:buNone/>
            </a:pPr>
            <a:r>
              <a:rPr lang="it-IT" dirty="0"/>
              <a:t>Nella figura </a:t>
            </a:r>
            <a:r>
              <a:rPr lang="it-IT" dirty="0" err="1"/>
              <a:t>e’</a:t>
            </a:r>
            <a:r>
              <a:rPr lang="it-IT" dirty="0"/>
              <a:t> riportata una rappresentazione schematica dello spettro. Lo spettro </a:t>
            </a:r>
            <a:r>
              <a:rPr lang="it-IT" dirty="0" err="1"/>
              <a:t>e’</a:t>
            </a:r>
            <a:r>
              <a:rPr lang="it-IT" dirty="0"/>
              <a:t> suddiviso convenzionalmente in una successione di bande: onde hertziane , microonde , infrarosso , visibile , ultravioletto , raggi X , raggi </a:t>
            </a:r>
            <a:r>
              <a:rPr lang="it-IT" dirty="0">
                <a:latin typeface="Symbol" panose="05050102010706020507" pitchFamily="18" charset="2"/>
              </a:rPr>
              <a:t>g</a:t>
            </a:r>
            <a:r>
              <a:rPr lang="it-IT" dirty="0"/>
              <a:t>. Le separazioni non sono nette.</a:t>
            </a:r>
          </a:p>
          <a:p>
            <a:pPr marL="0" indent="0">
              <a:buNone/>
            </a:pPr>
            <a:r>
              <a:rPr lang="it-IT" dirty="0"/>
              <a:t>Nella zona inferiore dello spettro la produzione delle onde avviene con circuiti elettronici (almeno sulla terra), il limite massimo essendo intorno a 10</a:t>
            </a:r>
            <a:r>
              <a:rPr lang="it-IT" baseline="30000" dirty="0"/>
              <a:t>12</a:t>
            </a:r>
            <a:r>
              <a:rPr lang="it-IT" dirty="0"/>
              <a:t> Hz; le onde di frequenza superiore derivano da fenomeni a livello atomico e nucleare, spontanei o provocati. </a:t>
            </a:r>
          </a:p>
          <a:p>
            <a:pPr marL="0" indent="0">
              <a:buNone/>
            </a:pPr>
            <a:r>
              <a:rPr lang="it-IT" dirty="0">
                <a:solidFill>
                  <a:srgbClr val="FF0000"/>
                </a:solidFill>
              </a:rPr>
              <a:t>E’ sempre la frequenza che determina le </a:t>
            </a:r>
            <a:r>
              <a:rPr lang="it-IT" dirty="0" err="1">
                <a:solidFill>
                  <a:srgbClr val="FF0000"/>
                </a:solidFill>
              </a:rPr>
              <a:t>proprieta’</a:t>
            </a:r>
            <a:r>
              <a:rPr lang="it-IT" dirty="0">
                <a:solidFill>
                  <a:srgbClr val="FF0000"/>
                </a:solidFill>
              </a:rPr>
              <a:t> fisiche</a:t>
            </a:r>
            <a:r>
              <a:rPr lang="it-IT" dirty="0"/>
              <a:t>; quando l’onda attraversa un mezzo materiale e la sua </a:t>
            </a:r>
            <a:r>
              <a:rPr lang="it-IT" dirty="0" err="1"/>
              <a:t>velocita’</a:t>
            </a:r>
            <a:r>
              <a:rPr lang="it-IT" dirty="0"/>
              <a:t> varia, </a:t>
            </a:r>
            <a:r>
              <a:rPr lang="it-IT" dirty="0" err="1"/>
              <a:t>e’</a:t>
            </a:r>
            <a:r>
              <a:rPr lang="it-IT" dirty="0"/>
              <a:t> la lunghezza d’onda che cambia, ma il numero di oscillazioni al secondo, determinato dalla sorgente, resta invariato.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18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8498" y="0"/>
            <a:ext cx="3233502" cy="498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6142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Spettro delle onde </a:t>
            </a:r>
            <a:r>
              <a:rPr lang="it-IT" dirty="0" err="1"/>
              <a:t>em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1221" y="0"/>
            <a:ext cx="10109558" cy="4988559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9582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Spettro delle onde </a:t>
            </a:r>
            <a:r>
              <a:rPr lang="it-IT" dirty="0" err="1"/>
              <a:t>em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70935" y="38722"/>
                <a:ext cx="11646893" cy="511239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Onde </a:t>
                </a:r>
                <a:r>
                  <a:rPr lang="en-US" dirty="0" err="1"/>
                  <a:t>herziane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≥0.3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 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9</m:t>
                            </m:r>
                          </m:sup>
                        </m:sSup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𝐻𝑧</m:t>
                    </m:r>
                  </m:oMath>
                </a14:m>
                <a:endParaRPr lang="en-US" dirty="0"/>
              </a:p>
              <a:p>
                <a:pPr lvl="1"/>
                <a:r>
                  <a:rPr lang="it-IT" dirty="0"/>
                  <a:t>Queste onde sono prodotte con dispositivi elettronici, principalmente circuiti oscillanti, e sono utilizzate nelle trasmissioni radiofoniche e televisive. </a:t>
                </a:r>
              </a:p>
              <a:p>
                <a:r>
                  <a:rPr lang="en-US" dirty="0" err="1"/>
                  <a:t>Microonde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0.3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≥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≥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−3</m:t>
                            </m:r>
                          </m:sup>
                        </m:sSup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 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9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11</m:t>
                            </m:r>
                          </m:sup>
                        </m:sSup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𝐻𝑧</m:t>
                    </m:r>
                  </m:oMath>
                </a14:m>
                <a:endParaRPr lang="en-US" dirty="0"/>
              </a:p>
              <a:p>
                <a:pPr lvl="1"/>
                <a:r>
                  <a:rPr lang="it-IT" dirty="0"/>
                  <a:t>Vengono prodotte con dispositivi elettronici e sono utilizzate principalmente per comunicazioni e sistemi radar (e per riscaldare il cibo). </a:t>
                </a:r>
              </a:p>
              <a:p>
                <a:r>
                  <a:rPr lang="en-US" dirty="0" err="1"/>
                  <a:t>Infrarosso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−3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≥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≥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0.78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sup>
                        </m:sSup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 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11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≤3.8∙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𝐻𝑧</m:t>
                    </m:r>
                  </m:oMath>
                </a14:m>
                <a:endParaRPr lang="en-US" dirty="0"/>
              </a:p>
              <a:p>
                <a:pPr lvl="1"/>
                <a:r>
                  <a:rPr lang="it-IT" dirty="0"/>
                  <a:t>Vengono prodotte da corpi caldi, in cui le molecole vengono eccitate tramite gli urti causati dall’agitazione termica. 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0935" y="38722"/>
                <a:ext cx="11646893" cy="5112398"/>
              </a:xfrm>
              <a:blipFill>
                <a:blip r:embed="rId2"/>
                <a:stretch>
                  <a:fillRect l="-838" t="-16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8367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8830" y="2497633"/>
            <a:ext cx="2917371" cy="24917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6287" y="0"/>
            <a:ext cx="3265714" cy="25833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Spettro delle onde </a:t>
            </a:r>
            <a:r>
              <a:rPr lang="it-IT" dirty="0" err="1"/>
              <a:t>em</a:t>
            </a:r>
            <a:r>
              <a:rPr lang="it-IT" dirty="0"/>
              <a:t>. Luce visibile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582" y="38722"/>
                <a:ext cx="9289197" cy="5112398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Luce </a:t>
                </a:r>
                <a:r>
                  <a:rPr lang="en-US" dirty="0" err="1"/>
                  <a:t>visibile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0.78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−6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≥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≥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0.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8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−6</m:t>
                            </m:r>
                          </m:sup>
                        </m:sSup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 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3.8∙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14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≤7.9∙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14</m:t>
                            </m:r>
                          </m:sup>
                        </m:sSup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𝐻𝑧</m:t>
                    </m:r>
                  </m:oMath>
                </a14:m>
                <a:endParaRPr lang="en-US" dirty="0">
                  <a:ea typeface="Cambria Math" panose="02040503050406030204" pitchFamily="18" charset="0"/>
                </a:endParaRPr>
              </a:p>
              <a:p>
                <a:pPr lvl="1"/>
                <a:r>
                  <a:rPr lang="it-IT" sz="2500" dirty="0"/>
                  <a:t>E’ la banda di frequenze cui </a:t>
                </a:r>
                <a:r>
                  <a:rPr lang="it-IT" sz="2500" dirty="0" err="1"/>
                  <a:t>e’</a:t>
                </a:r>
                <a:r>
                  <a:rPr lang="it-IT" sz="2500" dirty="0"/>
                  <a:t> sensibile l’occhio della maggior parte degli esseri viventi. La luce visibile </a:t>
                </a:r>
                <a:r>
                  <a:rPr lang="it-IT" sz="2500" dirty="0" err="1"/>
                  <a:t>e’</a:t>
                </a:r>
                <a:r>
                  <a:rPr lang="it-IT" sz="2500" dirty="0"/>
                  <a:t> prodotta nei moti di agitazione termica ad alta temperatura, da scariche in un gas, in generale da processi in cui vengono eccitati gli elettroni </a:t>
                </a:r>
                <a:r>
                  <a:rPr lang="it-IT" sz="2500" dirty="0" err="1"/>
                  <a:t>piu’</a:t>
                </a:r>
                <a:r>
                  <a:rPr lang="it-IT" sz="2500" dirty="0"/>
                  <a:t> esterni degli atomi.</a:t>
                </a:r>
              </a:p>
              <a:p>
                <a:pPr lvl="1"/>
                <a:r>
                  <a:rPr lang="it-IT" sz="2500"/>
                  <a:t>Nel sole l’energia </a:t>
                </a:r>
                <a:r>
                  <a:rPr lang="it-IT" sz="2500" dirty="0"/>
                  <a:t>elettromagnetica ha origine dall’agitazione termica degli atomi che si trovano sulla superficie ad una temperatura di circa 6000 K. Lo spettro F(</a:t>
                </a:r>
                <a:r>
                  <a:rPr lang="it-IT" sz="2500" dirty="0">
                    <a:latin typeface="Symbol" panose="05050102010706020507" pitchFamily="18" charset="2"/>
                  </a:rPr>
                  <a:t>l</a:t>
                </a:r>
                <a:r>
                  <a:rPr lang="it-IT" sz="2500" dirty="0"/>
                  <a:t>) della radiazione solare </a:t>
                </a:r>
                <a:r>
                  <a:rPr lang="it-IT" sz="2500" dirty="0" err="1"/>
                  <a:t>e</a:t>
                </a:r>
                <a:r>
                  <a:rPr lang="it-IT" sz="2500" err="1"/>
                  <a:t>’</a:t>
                </a:r>
                <a:r>
                  <a:rPr lang="it-IT" sz="2500"/>
                  <a:t> in </a:t>
                </a:r>
                <a:r>
                  <a:rPr lang="it-IT" sz="2500" dirty="0"/>
                  <a:t>figura in alto. </a:t>
                </a:r>
              </a:p>
              <a:p>
                <a:pPr lvl="1"/>
                <a:r>
                  <a:rPr lang="it-IT" sz="2500" dirty="0"/>
                  <a:t>Le diverse sensazioni che la luce produce nell’occhio dipendono dalla lunghezza d’onda e vengono classificate come colori. La curva media della </a:t>
                </a:r>
                <a:r>
                  <a:rPr lang="it-IT" sz="2500" dirty="0" err="1"/>
                  <a:t>sensibilita’</a:t>
                </a:r>
                <a:r>
                  <a:rPr lang="it-IT" sz="2500" dirty="0"/>
                  <a:t> relativa dell’occhio per le diverse lunghezze d’onda (colori) </a:t>
                </a:r>
                <a:r>
                  <a:rPr lang="it-IT" sz="2500" dirty="0" err="1"/>
                  <a:t>e’</a:t>
                </a:r>
                <a:r>
                  <a:rPr lang="it-IT" sz="2500" dirty="0"/>
                  <a:t> mostrata a </a:t>
                </a:r>
                <a:r>
                  <a:rPr lang="it-IT" sz="2500"/>
                  <a:t>lato.</a:t>
                </a:r>
              </a:p>
              <a:p>
                <a:pPr lvl="2"/>
                <a:r>
                  <a:rPr lang="it-IT"/>
                  <a:t>I fotorecettori sono di due tipi: </a:t>
                </a:r>
                <a:r>
                  <a:rPr lang="it-IT">
                    <a:hlinkClick r:id="rId4" tooltip="Cellula cono"/>
                  </a:rPr>
                  <a:t>coni</a:t>
                </a:r>
                <a:r>
                  <a:rPr lang="it-IT"/>
                  <a:t> e </a:t>
                </a:r>
                <a:r>
                  <a:rPr lang="it-IT">
                    <a:hlinkClick r:id="rId5" tooltip="Bastoncelli"/>
                  </a:rPr>
                  <a:t>bastoncelli</a:t>
                </a:r>
                <a:r>
                  <a:rPr lang="it-IT"/>
                  <a:t>. I coni si concentrano nella zona centrale della </a:t>
                </a:r>
                <a:r>
                  <a:rPr lang="it-IT">
                    <a:hlinkClick r:id="rId6" tooltip="Retina"/>
                  </a:rPr>
                  <a:t>retina</a:t>
                </a:r>
                <a:r>
                  <a:rPr lang="it-IT"/>
                  <a:t> (la </a:t>
                </a:r>
                <a:r>
                  <a:rPr lang="it-IT">
                    <a:hlinkClick r:id="rId7" tooltip="Fovea"/>
                  </a:rPr>
                  <a:t>fovea</a:t>
                </a:r>
                <a:r>
                  <a:rPr lang="it-IT"/>
                  <a:t>) e sono deputati alla visione dei colori (</a:t>
                </a:r>
                <a:r>
                  <a:rPr lang="it-IT">
                    <a:hlinkClick r:id="rId8" tooltip="Visione fotopica"/>
                  </a:rPr>
                  <a:t>fotopica</a:t>
                </a:r>
                <a:r>
                  <a:rPr lang="it-IT"/>
                  <a:t>) e alla visione distinta; ne esistono almeno tre tipi diversi, rispettivamente per il rosso, il verde e il blu (se ne contano circa 6 milioni per occhio). I bastoncelli, invece, sono più sensibili al movimento, sono impiegati per la visione al buio (</a:t>
                </a:r>
                <a:r>
                  <a:rPr lang="it-IT">
                    <a:hlinkClick r:id="rId9" tooltip="Visione scotopica"/>
                  </a:rPr>
                  <a:t>scotopica</a:t>
                </a:r>
                <a:r>
                  <a:rPr lang="it-IT"/>
                  <a:t>) e si concentrano nella zona periferica della retina. [</a:t>
                </a:r>
                <a:r>
                  <a:rPr lang="it-IT">
                    <a:hlinkClick r:id="rId10"/>
                  </a:rPr>
                  <a:t>From Wiki</a:t>
                </a:r>
                <a:r>
                  <a:rPr lang="it-IT"/>
                  <a:t>]</a:t>
                </a:r>
                <a:endParaRPr lang="it-IT" sz="2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582" y="38722"/>
                <a:ext cx="9289197" cy="5112398"/>
              </a:xfrm>
              <a:blipFill>
                <a:blip r:embed="rId11"/>
                <a:stretch>
                  <a:fillRect t="-6198" r="-13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0338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Spettro delle onde </a:t>
            </a:r>
            <a:r>
              <a:rPr lang="it-IT" dirty="0" err="1"/>
              <a:t>em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70935" y="38722"/>
                <a:ext cx="11646893" cy="5112398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Ultravioletto: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0.38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−6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≥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≥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sup>
                        </m:sSup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 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7.9∙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14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≤5∙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7</m:t>
                            </m:r>
                          </m:sup>
                        </m:sSup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𝐻𝑧</m:t>
                    </m:r>
                  </m:oMath>
                </a14:m>
                <a:endParaRPr lang="en-US" dirty="0"/>
              </a:p>
              <a:p>
                <a:pPr lvl="1"/>
                <a:r>
                  <a:rPr lang="it-IT" dirty="0"/>
                  <a:t>Il sole </a:t>
                </a:r>
                <a:r>
                  <a:rPr lang="it-IT" dirty="0" err="1"/>
                  <a:t>e’</a:t>
                </a:r>
                <a:r>
                  <a:rPr lang="it-IT" dirty="0"/>
                  <a:t> una sorgente di radiazioni ultraviolette; una parte notevole di essa viene assorbita nell’atmosfera, oltre i 100 km di altezza, attraverso fenomeni di ionizzazione e da’ luogo alla formazione della ionosfera. Un ulteriore assorbimento si ha soprattutto tra 20 e 30 km di altezza, dove si ha la formazione dell’ozono 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→2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dirty="0"/>
                  <a:t>.</a:t>
                </a:r>
              </a:p>
              <a:p>
                <a:pPr lvl="1"/>
                <a:r>
                  <a:rPr lang="it-IT" dirty="0"/>
                  <a:t>L’esposizione della pelle alla radiazione ultravioletta solare porta all’abbronzatura della pelle: nell’interazione della radiazione ultravioletta con le molecole dei primi strati della pelle si forma la melanina, </a:t>
                </a:r>
                <a:r>
                  <a:rPr lang="it-IT" dirty="0" err="1"/>
                  <a:t>cioe’</a:t>
                </a:r>
                <a:r>
                  <a:rPr lang="it-IT" dirty="0"/>
                  <a:t> la sostanza che da’ la colorazione scura alla pelle.</a:t>
                </a:r>
                <a:endParaRPr lang="en-US" dirty="0"/>
              </a:p>
              <a:p>
                <a:r>
                  <a:rPr lang="en-US" dirty="0" err="1"/>
                  <a:t>Raggi</a:t>
                </a:r>
                <a:r>
                  <a:rPr lang="en-US" dirty="0"/>
                  <a:t> X: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6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−10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≥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≥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6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 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7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≤5∙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9</m:t>
                            </m:r>
                          </m:sup>
                        </m:sSup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𝐻𝑧</m:t>
                    </m:r>
                  </m:oMath>
                </a14:m>
                <a:endParaRPr lang="en-US" dirty="0"/>
              </a:p>
              <a:p>
                <a:pPr lvl="1"/>
                <a:r>
                  <a:rPr lang="it-IT" dirty="0"/>
                  <a:t>I raggi X vengono comunemente prodotti mediante la decelerazione degli elettroni di alta energia, che bombardano un bersaglio metallico. Raggi X di questo tipo sono utilizzabili per indagini radiografiche. L’assorbimento dei raggi X </a:t>
                </a:r>
                <a:r>
                  <a:rPr lang="it-IT" dirty="0" err="1"/>
                  <a:t>e’</a:t>
                </a:r>
                <a:r>
                  <a:rPr lang="it-IT" dirty="0"/>
                  <a:t> diverso nei vari tessuti che costituiscono il corpo umano e soprattutto nelle ossa.</a:t>
                </a:r>
              </a:p>
              <a:p>
                <a:r>
                  <a:rPr lang="en-US" dirty="0"/>
                  <a:t>Raggi </a:t>
                </a:r>
                <a:r>
                  <a:rPr lang="en-US" dirty="0">
                    <a:latin typeface="Symbol" panose="05050102010706020507" pitchFamily="18" charset="2"/>
                  </a:rPr>
                  <a:t>g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−10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≥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 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≤3∙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18</m:t>
                            </m:r>
                          </m:sup>
                        </m:sSup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𝐻𝑧</m:t>
                    </m:r>
                  </m:oMath>
                </a14:m>
                <a:endParaRPr lang="en-US" dirty="0"/>
              </a:p>
              <a:p>
                <a:pPr lvl="1"/>
                <a:r>
                  <a:rPr lang="it-IT" sz="2500" dirty="0"/>
                  <a:t>I raggi </a:t>
                </a:r>
                <a:r>
                  <a:rPr lang="en-US" sz="2500" dirty="0">
                    <a:latin typeface="Symbol" panose="05050102010706020507" pitchFamily="18" charset="2"/>
                  </a:rPr>
                  <a:t>g</a:t>
                </a:r>
                <a:r>
                  <a:rPr lang="it-IT" sz="2500" dirty="0"/>
                  <a:t> sono prodotti in processi nucleari, quali decadimenti radioattivi e reazioni tra nuclei, e nelle reazioni e nei decadimenti di particelle subnucleari.</a:t>
                </a:r>
              </a:p>
              <a:p>
                <a:endParaRPr lang="it-IT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0935" y="38722"/>
                <a:ext cx="11646893" cy="5112398"/>
              </a:xfrm>
              <a:blipFill>
                <a:blip r:embed="rId2"/>
                <a:stretch>
                  <a:fillRect l="-733" t="-2265" r="-7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2768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 </a:t>
            </a:r>
            <a:r>
              <a:rPr lang="en-US" dirty="0" err="1"/>
              <a:t>alle</a:t>
            </a:r>
            <a:r>
              <a:rPr lang="en-US" dirty="0"/>
              <a:t> </a:t>
            </a:r>
            <a:r>
              <a:rPr lang="en-US" dirty="0" err="1"/>
              <a:t>onde</a:t>
            </a:r>
            <a:r>
              <a:rPr lang="en-US" dirty="0"/>
              <a:t> </a:t>
            </a:r>
            <a:r>
              <a:rPr lang="en-US" dirty="0" err="1"/>
              <a:t>elettromagnetiche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Tutti i tipi di onde descritti fino ad ora (e altri quali ad esempio le onde sismiche generate dai terremoti) sono di origine meccanica. </a:t>
            </a:r>
            <a:r>
              <a:rPr lang="it-IT" dirty="0">
                <a:solidFill>
                  <a:srgbClr val="FF0000"/>
                </a:solidFill>
              </a:rPr>
              <a:t>Le onde meccaniche hanno bisogno di un mezzo materiale per propagarsi</a:t>
            </a:r>
            <a:r>
              <a:rPr lang="it-IT" dirty="0"/>
              <a:t> e la loro propagazione </a:t>
            </a:r>
            <a:r>
              <a:rPr lang="it-IT" dirty="0" err="1"/>
              <a:t>e’</a:t>
            </a:r>
            <a:r>
              <a:rPr lang="it-IT" dirty="0"/>
              <a:t> dovuta all’interazione tra gli atomi o le molecole del mezzo.</a:t>
            </a:r>
          </a:p>
          <a:p>
            <a:pPr marL="0" indent="0">
              <a:buNone/>
            </a:pPr>
            <a:r>
              <a:rPr lang="it-IT" dirty="0"/>
              <a:t>Esistono altri tipi di onde che non hanno bisogno di un mezzo materiale per propagarsi; tra queste vi sono le onde elettromagnetiche. Le onde hanno in generale origine da una </a:t>
            </a:r>
            <a:r>
              <a:rPr lang="it-IT" dirty="0">
                <a:solidFill>
                  <a:srgbClr val="00B050"/>
                </a:solidFill>
              </a:rPr>
              <a:t>sorgente</a:t>
            </a:r>
            <a:r>
              <a:rPr lang="it-IT" dirty="0"/>
              <a:t>, in cui si produce la perturbazione: questa </a:t>
            </a:r>
            <a:r>
              <a:rPr lang="it-IT" dirty="0" err="1"/>
              <a:t>puo’</a:t>
            </a:r>
            <a:r>
              <a:rPr lang="it-IT" dirty="0"/>
              <a:t> consistere in una vibrazione di un corpo materiale che mette in movimento le molecole di un mezzo (onde elastiche) o in un movimento di cariche elettriche (onde elettromagnetiche).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8867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80" y="2032758"/>
            <a:ext cx="3768018" cy="29558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Onde</a:t>
            </a:r>
            <a:r>
              <a:rPr lang="en-US" dirty="0"/>
              <a:t> </a:t>
            </a:r>
            <a:r>
              <a:rPr lang="en-US" dirty="0" err="1"/>
              <a:t>piane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it-IT" dirty="0"/>
                  <a:t>Nel caso delle onde elettromagnetiche la sorgente </a:t>
                </a:r>
                <a:r>
                  <a:rPr lang="it-IT" dirty="0" err="1"/>
                  <a:t>e’</a:t>
                </a:r>
                <a:r>
                  <a:rPr lang="it-IT" dirty="0"/>
                  <a:t> un sistema di cariche accelerate opportunamente che producono un campo elettrico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it-IT" dirty="0"/>
                  <a:t> e un campo magnetico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it-IT" dirty="0"/>
                  <a:t> correlati tra loro, i cui effetti si manifestano in tempi successivi a distanze sempre maggiori dalla sorgente.</a:t>
                </a:r>
              </a:p>
              <a:p>
                <a:pPr marL="0" indent="0">
                  <a:buNone/>
                </a:pPr>
                <a:r>
                  <a:rPr lang="it-IT" dirty="0"/>
                  <a:t>Una situazione particolare </a:t>
                </a:r>
                <a:r>
                  <a:rPr lang="it-IT" dirty="0" err="1"/>
                  <a:t>e’</a:t>
                </a:r>
                <a:r>
                  <a:rPr lang="it-IT" dirty="0"/>
                  <a:t> costituita dalle </a:t>
                </a:r>
                <a:r>
                  <a:rPr lang="it-IT" dirty="0">
                    <a:solidFill>
                      <a:srgbClr val="00B050"/>
                    </a:solidFill>
                  </a:rPr>
                  <a:t>onde piane</a:t>
                </a:r>
                <a:r>
                  <a:rPr lang="it-IT" dirty="0"/>
                  <a:t>, descritte ad esempio dalla funzione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it-IT" dirty="0"/>
                  <a:t>, spazialmente unidimensionale, </a:t>
                </a:r>
                <a:r>
                  <a:rPr lang="it-IT" dirty="0" err="1"/>
                  <a:t>cioe’</a:t>
                </a:r>
                <a:r>
                  <a:rPr lang="it-IT" dirty="0"/>
                  <a:t>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dipendente dalla sola coordinata spaziale </a:t>
                </a:r>
                <a:r>
                  <a:rPr lang="it-IT" i="1" dirty="0"/>
                  <a:t>x</a:t>
                </a:r>
                <a:r>
                  <a:rPr lang="it-IT" dirty="0"/>
                  <a:t> oltre che dal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tempo </a:t>
                </a:r>
                <a:r>
                  <a:rPr lang="it-IT" i="1" dirty="0"/>
                  <a:t>t</a:t>
                </a:r>
                <a:r>
                  <a:rPr lang="it-IT" dirty="0"/>
                  <a:t>. Il nome di onda piana deriva dal fatto che la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perturbazione, elettrica in questo caso, in un certo istante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i="1" dirty="0"/>
                  <a:t>t</a:t>
                </a:r>
                <a:r>
                  <a:rPr lang="it-IT" i="1" baseline="-25000" dirty="0"/>
                  <a:t>0</a:t>
                </a:r>
                <a:r>
                  <a:rPr lang="it-IT" dirty="0"/>
                  <a:t> assume lo stesso valore E(</a:t>
                </a:r>
                <a:r>
                  <a:rPr lang="it-IT" i="1" dirty="0"/>
                  <a:t>x</a:t>
                </a:r>
                <a:r>
                  <a:rPr lang="it-IT" i="1" baseline="-25000" dirty="0"/>
                  <a:t>0</a:t>
                </a:r>
                <a:r>
                  <a:rPr lang="it-IT" dirty="0"/>
                  <a:t>,</a:t>
                </a:r>
                <a:r>
                  <a:rPr lang="it-IT" i="1" dirty="0"/>
                  <a:t>t</a:t>
                </a:r>
                <a:r>
                  <a:rPr lang="it-IT" i="1" baseline="-25000" dirty="0"/>
                  <a:t>0</a:t>
                </a:r>
                <a:r>
                  <a:rPr lang="it-IT" dirty="0"/>
                  <a:t>) in tutti i punti del piano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di equazione </a:t>
                </a:r>
                <a:r>
                  <a:rPr lang="it-IT" i="1" dirty="0"/>
                  <a:t>x</a:t>
                </a:r>
                <a:r>
                  <a:rPr lang="it-IT" dirty="0"/>
                  <a:t>=</a:t>
                </a:r>
                <a:r>
                  <a:rPr lang="it-IT" i="1" dirty="0"/>
                  <a:t>x</a:t>
                </a:r>
                <a:r>
                  <a:rPr lang="it-IT" i="1" baseline="-25000" dirty="0"/>
                  <a:t>0</a:t>
                </a:r>
                <a:r>
                  <a:rPr lang="it-IT" dirty="0"/>
                  <a:t>, ortogonale all’asse di propagazione </a:t>
                </a:r>
                <a:r>
                  <a:rPr lang="it-IT" i="1" dirty="0"/>
                  <a:t>x</a:t>
                </a:r>
                <a:r>
                  <a:rPr lang="it-IT" dirty="0"/>
                  <a:t>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(e quindi parallelo al piano </a:t>
                </a:r>
                <a:r>
                  <a:rPr lang="it-IT" i="1" dirty="0" err="1"/>
                  <a:t>y,z</a:t>
                </a:r>
                <a:r>
                  <a:rPr lang="it-IT" dirty="0"/>
                  <a:t>).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59" t="-1788" r="-5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4428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Onde</a:t>
            </a:r>
            <a:r>
              <a:rPr lang="en-US" dirty="0"/>
              <a:t> </a:t>
            </a:r>
            <a:r>
              <a:rPr lang="en-US" dirty="0" err="1"/>
              <a:t>armoniche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70936" y="47431"/>
                <a:ext cx="11438626" cy="5112398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it-IT" dirty="0"/>
                  <a:t>Anche se l’onda piana </a:t>
                </a:r>
                <a:r>
                  <a:rPr lang="it-IT" dirty="0" err="1"/>
                  <a:t>e’</a:t>
                </a:r>
                <a:r>
                  <a:rPr lang="it-IT" dirty="0"/>
                  <a:t> un’onda tridimensionale, dal punto di vista matematico ha una espressione analoga a quella di un’onda (perturbazione) che si propaga lungo una corda, per la quale abbiamo ottenuto che la equazione d’onda aveva la forma: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𝑘𝑥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∓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Con i segni </a:t>
                </a:r>
                <a14:m>
                  <m:oMath xmlns:m="http://schemas.openxmlformats.org/officeDocument/2006/math">
                    <m:r>
                      <a:rPr lang="it-IT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∓</m:t>
                    </m:r>
                  </m:oMath>
                </a14:m>
                <a:r>
                  <a:rPr lang="it-IT" dirty="0"/>
                  <a:t> che indicano rispettivamente un’onda progressiva e regressiva.</a:t>
                </a:r>
              </a:p>
              <a:p>
                <a:pPr marL="0" indent="0">
                  <a:buNone/>
                </a:pPr>
                <a:r>
                  <a:rPr lang="it-IT" dirty="0"/>
                  <a:t>Tutte le funzioni d’onda piane </a:t>
                </a:r>
                <a:r>
                  <a:rPr lang="it-IT"/>
                  <a:t>soddisfano l’equazione </a:t>
                </a:r>
                <a:r>
                  <a:rPr lang="it-IT" dirty="0"/>
                  <a:t>differenziale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it-IT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it-IT" dirty="0"/>
                  <a:t>che </a:t>
                </a:r>
                <a:r>
                  <a:rPr lang="it-IT" dirty="0" err="1"/>
                  <a:t>e’</a:t>
                </a:r>
                <a:r>
                  <a:rPr lang="it-IT" dirty="0"/>
                  <a:t> detta appunto </a:t>
                </a:r>
                <a:r>
                  <a:rPr lang="it-IT" dirty="0">
                    <a:solidFill>
                      <a:srgbClr val="00B050"/>
                    </a:solidFill>
                  </a:rPr>
                  <a:t>equazione delle onde piane o equazione di d’Alembert</a:t>
                </a:r>
                <a:r>
                  <a:rPr lang="it-IT" dirty="0"/>
                  <a:t>; il coefficiente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it-IT" dirty="0"/>
                  <a:t> e’ il quadrato della </a:t>
                </a:r>
                <a:r>
                  <a:rPr lang="it-IT" dirty="0" err="1"/>
                  <a:t>velocita’</a:t>
                </a:r>
                <a:r>
                  <a:rPr lang="it-IT" dirty="0"/>
                  <a:t> di propagazione dell’onda stessa.</a:t>
                </a:r>
              </a:p>
              <a:p>
                <a:pPr marL="0" indent="0">
                  <a:buNone/>
                </a:pPr>
                <a:r>
                  <a:rPr lang="it-IT" dirty="0"/>
                  <a:t>Un tipo particolare di onda piana </a:t>
                </a:r>
                <a:r>
                  <a:rPr lang="it-IT" dirty="0" err="1"/>
                  <a:t>e’</a:t>
                </a:r>
                <a:r>
                  <a:rPr lang="it-IT" dirty="0"/>
                  <a:t> l’onda armonica, la cui funzione d’onda, se ci riferiamo al campo elettrico </a:t>
                </a:r>
                <a:r>
                  <a:rPr lang="it-IT" dirty="0" err="1"/>
                  <a:t>e’</a:t>
                </a:r>
                <a:r>
                  <a:rPr lang="it-IT" dirty="0"/>
                  <a:t> di tipo sinusoidale: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en-US" dirty="0"/>
                  <a:t>con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it-IT" dirty="0"/>
                  <a:t> ampiezza dell’onda e per cui vale: </a:t>
                </a:r>
                <a14:m>
                  <m:oMath xmlns:m="http://schemas.openxmlformats.org/officeDocument/2006/math">
                    <m:r>
                      <a:rPr lang="it-IT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𝑘𝑣</m:t>
                    </m:r>
                  </m:oMath>
                </a14:m>
                <a:r>
                  <a:rPr lang="it-IT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it-IT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it-IT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>
                      <a:rPr lang="it-IT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it-IT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𝜆𝜈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it-IT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0936" y="47431"/>
                <a:ext cx="11438626" cy="5112398"/>
              </a:xfrm>
              <a:blipFill>
                <a:blip r:embed="rId2"/>
                <a:stretch>
                  <a:fillRect l="-853" t="-2267" r="-640" b="-2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6859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2784" y="1696433"/>
            <a:ext cx="2697714" cy="32921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Onde</a:t>
            </a:r>
            <a:r>
              <a:rPr lang="en-US" dirty="0"/>
              <a:t> </a:t>
            </a:r>
            <a:r>
              <a:rPr lang="en-US" dirty="0" err="1"/>
              <a:t>armoniche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en-US" dirty="0"/>
                  <a:t>con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it-IT" dirty="0"/>
                  <a:t> ampiezza dell’onda e per cui vale: </a:t>
                </a:r>
                <a14:m>
                  <m:oMath xmlns:m="http://schemas.openxmlformats.org/officeDocument/2006/math">
                    <m:r>
                      <a:rPr lang="it-IT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𝑘𝑣</m:t>
                    </m:r>
                  </m:oMath>
                </a14:m>
                <a:r>
                  <a:rPr lang="it-IT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it-IT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it-IT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>
                      <a:rPr lang="it-IT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it-IT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𝜆𝜈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it-IT" dirty="0"/>
                  <a:t>.</a:t>
                </a:r>
              </a:p>
              <a:p>
                <a:pPr marL="0" indent="0">
                  <a:buNone/>
                </a:pPr>
                <a:r>
                  <a:rPr lang="it-IT" dirty="0"/>
                  <a:t>Da un punto di vista fisico </a:t>
                </a:r>
                <a:r>
                  <a:rPr lang="it-IT" dirty="0">
                    <a:solidFill>
                      <a:srgbClr val="FF0000"/>
                    </a:solidFill>
                  </a:rPr>
                  <a:t>il periodo </a:t>
                </a:r>
                <a:r>
                  <a:rPr lang="it-IT" i="1" dirty="0">
                    <a:solidFill>
                      <a:srgbClr val="FF0000"/>
                    </a:solidFill>
                  </a:rPr>
                  <a:t>T</a:t>
                </a:r>
                <a:r>
                  <a:rPr lang="it-IT" dirty="0">
                    <a:solidFill>
                      <a:srgbClr val="FF0000"/>
                    </a:solidFill>
                  </a:rPr>
                  <a:t> (la frequenza </a:t>
                </a:r>
                <a:r>
                  <a:rPr lang="it-IT" dirty="0">
                    <a:solidFill>
                      <a:srgbClr val="FF0000"/>
                    </a:solidFill>
                    <a:latin typeface="Symbol" panose="05050102010706020507" pitchFamily="18" charset="2"/>
                  </a:rPr>
                  <a:t>n</a:t>
                </a:r>
                <a:r>
                  <a:rPr lang="it-IT" dirty="0">
                    <a:solidFill>
                      <a:srgbClr val="FF0000"/>
                    </a:solidFill>
                  </a:rPr>
                  <a:t>, la pulsazione </a:t>
                </a:r>
                <a:r>
                  <a:rPr lang="it-IT" dirty="0">
                    <a:solidFill>
                      <a:srgbClr val="FF0000"/>
                    </a:solidFill>
                    <a:latin typeface="Symbol" panose="05050102010706020507" pitchFamily="18" charset="2"/>
                  </a:rPr>
                  <a:t>w</a:t>
                </a:r>
                <a:r>
                  <a:rPr lang="it-IT" dirty="0">
                    <a:solidFill>
                      <a:srgbClr val="FF0000"/>
                    </a:solidFill>
                  </a:rPr>
                  <a:t>) sono determinate solamente dalle caratteristiche della sorgente</a:t>
                </a:r>
                <a:r>
                  <a:rPr lang="it-IT" dirty="0"/>
                  <a:t>. Invece </a:t>
                </a:r>
                <a:r>
                  <a:rPr lang="it-IT" dirty="0">
                    <a:solidFill>
                      <a:srgbClr val="FF0000"/>
                    </a:solidFill>
                  </a:rPr>
                  <a:t>la </a:t>
                </a:r>
                <a:r>
                  <a:rPr lang="it-IT" dirty="0" err="1">
                    <a:solidFill>
                      <a:srgbClr val="FF0000"/>
                    </a:solidFill>
                  </a:rPr>
                  <a:t>velocita’</a:t>
                </a:r>
                <a:r>
                  <a:rPr lang="it-IT" dirty="0">
                    <a:solidFill>
                      <a:srgbClr val="FF0000"/>
                    </a:solidFill>
                  </a:rPr>
                  <a:t> di propagazione e quindi </a:t>
                </a:r>
                <a:r>
                  <a:rPr lang="it-IT" i="1" dirty="0">
                    <a:solidFill>
                      <a:srgbClr val="FF0000"/>
                    </a:solidFill>
                  </a:rPr>
                  <a:t>k</a:t>
                </a:r>
                <a:r>
                  <a:rPr lang="it-IT" dirty="0">
                    <a:solidFill>
                      <a:srgbClr val="FF0000"/>
                    </a:solidFill>
                  </a:rPr>
                  <a:t> e </a:t>
                </a:r>
                <a:r>
                  <a:rPr lang="it-IT" dirty="0">
                    <a:solidFill>
                      <a:srgbClr val="FF0000"/>
                    </a:solidFill>
                    <a:latin typeface="Symbol" panose="05050102010706020507" pitchFamily="18" charset="2"/>
                  </a:rPr>
                  <a:t>l</a:t>
                </a:r>
                <a:r>
                  <a:rPr lang="it-IT" dirty="0">
                    <a:solidFill>
                      <a:srgbClr val="FF0000"/>
                    </a:solidFill>
                  </a:rPr>
                  <a:t>, dipendono dal mezzo in cui si propaga l’onda</a:t>
                </a:r>
                <a:r>
                  <a:rPr lang="it-IT" dirty="0"/>
                  <a:t>.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Un altro modo di rappresentare il propagarsi di un’onda elettromagnetica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consiste nel considerare il suo </a:t>
                </a:r>
                <a:r>
                  <a:rPr lang="it-IT" dirty="0">
                    <a:solidFill>
                      <a:srgbClr val="00B050"/>
                    </a:solidFill>
                  </a:rPr>
                  <a:t>fronte d’onda</a:t>
                </a:r>
                <a:r>
                  <a:rPr lang="it-IT" dirty="0"/>
                  <a:t>. Nella figura il primo piano </a:t>
                </a:r>
                <a:r>
                  <a:rPr lang="it-IT" dirty="0" err="1"/>
                  <a:t>e’</a:t>
                </a:r>
                <a:r>
                  <a:rPr lang="it-IT" dirty="0"/>
                  <a:t>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il luogo dei punti nei quali il campo elettrico ha lo stesso valore: in un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certo istante la </a:t>
                </a:r>
                <a:r>
                  <a:rPr lang="it-IT" dirty="0">
                    <a:solidFill>
                      <a:srgbClr val="00B050"/>
                    </a:solidFill>
                  </a:rPr>
                  <a:t>fase dell’onda</a:t>
                </a:r>
                <a:r>
                  <a:rPr lang="it-IT" dirty="0"/>
                  <a:t>: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𝜑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𝑘𝑥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ha nei punti del piano lo stesso valore; il piano si chiama fronte d’onda.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Il secondo piano, distante </a:t>
                </a:r>
                <a:r>
                  <a:rPr lang="it-IT" dirty="0">
                    <a:latin typeface="Symbol" panose="05050102010706020507" pitchFamily="18" charset="2"/>
                  </a:rPr>
                  <a:t>l</a:t>
                </a:r>
                <a:r>
                  <a:rPr lang="it-IT" dirty="0"/>
                  <a:t> dal primo, ripete la stessa situazione con uno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sfasamento di 2</a:t>
                </a:r>
                <a:r>
                  <a:rPr lang="it-IT" dirty="0">
                    <a:latin typeface="Symbol" panose="05050102010706020507" pitchFamily="18" charset="2"/>
                  </a:rPr>
                  <a:t>p</a:t>
                </a:r>
                <a:r>
                  <a:rPr lang="it-IT" dirty="0"/>
                  <a:t> e </a:t>
                </a:r>
                <a:r>
                  <a:rPr lang="it-IT" dirty="0" err="1"/>
                  <a:t>cosi’</a:t>
                </a:r>
                <a:r>
                  <a:rPr lang="it-IT" dirty="0"/>
                  <a:t> il terzo rispetto al secondo. Un qualsiasi fronte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d’onda piano si sposta, rimanendo perpendicolare alla direzione di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propagazione, con </a:t>
                </a:r>
                <a:r>
                  <a:rPr lang="it-IT" dirty="0" err="1"/>
                  <a:t>velocita’</a:t>
                </a:r>
                <a:r>
                  <a:rPr lang="it-IT" dirty="0"/>
                  <a:t> v percorrendo in un tempo T la distanza </a:t>
                </a:r>
                <a:r>
                  <a:rPr lang="it-IT" dirty="0">
                    <a:latin typeface="Symbol" panose="05050102010706020507" pitchFamily="18" charset="2"/>
                  </a:rPr>
                  <a:t>l</a:t>
                </a:r>
                <a:r>
                  <a:rPr lang="it-IT" dirty="0"/>
                  <a:t>.</a:t>
                </a:r>
              </a:p>
              <a:p>
                <a:pPr marL="0" indent="0">
                  <a:buNone/>
                </a:pPr>
                <a:endParaRPr lang="it-IT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8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7111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Onde</a:t>
            </a:r>
            <a:r>
              <a:rPr lang="en-US" dirty="0"/>
              <a:t> </a:t>
            </a:r>
            <a:r>
              <a:rPr lang="en-US" dirty="0" err="1"/>
              <a:t>elettromagnetiche</a:t>
            </a:r>
            <a:r>
              <a:rPr lang="en-US" dirty="0"/>
              <a:t> </a:t>
            </a:r>
            <a:r>
              <a:rPr lang="en-US" dirty="0" err="1"/>
              <a:t>piane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spcAft>
                    <a:spcPts val="600"/>
                  </a:spcAft>
                  <a:buNone/>
                </a:pPr>
                <a:r>
                  <a:rPr lang="it-IT" dirty="0"/>
                  <a:t>L’esistenza delle onde elettromagnetiche fu prevista da Maxwell, che </a:t>
                </a:r>
                <a:r>
                  <a:rPr lang="it-IT" dirty="0" err="1"/>
                  <a:t>dimostro’</a:t>
                </a:r>
                <a:r>
                  <a:rPr lang="it-IT" dirty="0"/>
                  <a:t> come in effetti esse siano contenute nelle equazioni </a:t>
                </a:r>
                <a:r>
                  <a:rPr lang="en-US" dirty="0"/>
                  <a:t>di Maxwell </a:t>
                </a:r>
                <a:r>
                  <a:rPr lang="en-US" dirty="0" err="1"/>
                  <a:t>stesse</a:t>
                </a:r>
                <a:r>
                  <a:rPr lang="en-US" dirty="0"/>
                  <a:t>, </a:t>
                </a:r>
                <a:r>
                  <a:rPr lang="en-US" dirty="0" err="1"/>
                  <a:t>valide</a:t>
                </a:r>
                <a:r>
                  <a:rPr lang="en-US" dirty="0"/>
                  <a:t> </a:t>
                </a:r>
                <a:r>
                  <a:rPr lang="en-US" dirty="0" err="1"/>
                  <a:t>nello</a:t>
                </a:r>
                <a:r>
                  <a:rPr lang="en-US" dirty="0"/>
                  <a:t> </a:t>
                </a:r>
                <a:r>
                  <a:rPr lang="en-US" dirty="0" err="1"/>
                  <a:t>spazio</a:t>
                </a:r>
                <a:r>
                  <a:rPr lang="en-US" dirty="0"/>
                  <a:t> </a:t>
                </a:r>
                <a:r>
                  <a:rPr lang="en-US" dirty="0" err="1"/>
                  <a:t>vuoto</a:t>
                </a:r>
                <a:r>
                  <a:rPr lang="en-US" dirty="0"/>
                  <a:t> senza </a:t>
                </a:r>
                <a:r>
                  <a:rPr lang="en-US" dirty="0" err="1"/>
                  <a:t>cariche</a:t>
                </a:r>
                <a:r>
                  <a:rPr lang="en-US" dirty="0"/>
                  <a:t> e </a:t>
                </a:r>
                <a:r>
                  <a:rPr lang="en-US" dirty="0" err="1"/>
                  <a:t>correnti</a:t>
                </a:r>
                <a:r>
                  <a:rPr lang="en-US" dirty="0"/>
                  <a:t>:</a:t>
                </a:r>
              </a:p>
              <a:p>
                <a:pPr marL="0" indent="0"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  <m:ctrlPr>
                            <a:rPr lang="it-IT" i="1" smtClean="0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m:rPr>
                                <m:brk m:alnAt="7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        </m:t>
                            </m:r>
                            <m:acc>
                              <m:accPr>
                                <m:chr m:val="⃗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𝛻</m:t>
                                </m:r>
                              </m:e>
                            </m:acc>
                            <m:r>
                              <m:rPr>
                                <m:brk m:alnAt="7"/>
                              </m:rPr>
                              <a:rPr lang="it-IT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acc>
                              <m:accPr>
                                <m:chr m:val="⃗"/>
                                <m:ctrlPr>
                                  <a:rPr lang="it-IT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</m:acc>
                            <m:r>
                              <m:rPr>
                                <m:brk m:alnAt="7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𝐼𝐼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           </m:t>
                            </m:r>
                            <m:acc>
                              <m:accPr>
                                <m:chr m:val="⃗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𝛻</m:t>
                                </m:r>
                              </m:e>
                            </m:acc>
                            <m:r>
                              <m:rPr>
                                <m:brk m:alnAt="7"/>
                              </m:rPr>
                              <a:rPr lang="it-IT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acc>
                              <m:accPr>
                                <m:chr m:val="⃗"/>
                                <m:ctrlPr>
                                  <a:rPr lang="it-IT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</m:acc>
                            <m:r>
                              <m:rPr>
                                <m:brk m:alnAt="7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      </m:t>
                            </m:r>
                          </m:e>
                        </m:mr>
                        <m:m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    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𝐼𝐼𝐼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    </m:t>
                            </m:r>
                            <m:acc>
                              <m:accPr>
                                <m:chr m:val="⃗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𝛻</m:t>
                                </m:r>
                              </m:e>
                            </m:acc>
                            <m:r>
                              <a:rPr lang="it-IT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</m:t>
                            </m:r>
                            <m:acc>
                              <m:accPr>
                                <m:chr m:val="⃗"/>
                                <m:ctrlPr>
                                  <a:rPr lang="it-IT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</m:acc>
                            <m:r>
                              <m:rPr>
                                <m:brk m:alnAt="7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acc>
                                  <m:accPr>
                                    <m:chr m:val="⃗"/>
                                    <m:ctrlPr>
                                      <a:rPr lang="it-IT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</m:acc>
                              </m:num>
                              <m:den>
                                <m:r>
                                  <a:rPr lang="en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den>
                            </m:f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       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𝐼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         </m:t>
                            </m:r>
                            <m:acc>
                              <m:accPr>
                                <m:chr m:val="⃗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𝛻</m:t>
                                </m:r>
                              </m:e>
                            </m:acc>
                            <m:r>
                              <a:rPr lang="it-IT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</m:t>
                            </m:r>
                            <m:acc>
                              <m:accPr>
                                <m:chr m:val="⃗"/>
                                <m:ctrlPr>
                                  <a:rPr lang="it-IT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</m:acc>
                            <m:r>
                              <m:rPr>
                                <m:brk m:alnAt="7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𝜀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acc>
                                  <m:accPr>
                                    <m:chr m:val="⃗"/>
                                    <m:ctrlPr>
                                      <a:rPr lang="it-IT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</m:acc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den>
                            </m:f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 </m:t>
                            </m:r>
                          </m:e>
                        </m:mr>
                      </m:m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La prova sperimentale dell’esistenza delle onde </a:t>
                </a:r>
                <a:r>
                  <a:rPr lang="it-IT" dirty="0" err="1"/>
                  <a:t>e.m</a:t>
                </a:r>
                <a:r>
                  <a:rPr lang="it-IT" dirty="0"/>
                  <a:t>. </a:t>
                </a:r>
                <a:r>
                  <a:rPr lang="it-IT" dirty="0" err="1"/>
                  <a:t>e’</a:t>
                </a:r>
                <a:r>
                  <a:rPr lang="it-IT" dirty="0"/>
                  <a:t> dovuta a Hertz (1888).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Limitiamoci alle onde elettromagnetiche piane, ovvero ad onde per le quali, fissata una certa direzione di propagazione </a:t>
                </a:r>
                <a:r>
                  <a:rPr lang="it-IT" i="1" dirty="0"/>
                  <a:t>x</a:t>
                </a:r>
                <a:r>
                  <a:rPr lang="it-IT" dirty="0"/>
                  <a:t> il campo elettrico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it-IT" i="1" dirty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  <m:r>
                      <a:rPr lang="it-IT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it-IT" i="1" dirty="0" err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it-IT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it-IT" i="1" dirty="0" err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it-IT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it-IT" dirty="0"/>
                  <a:t> e il campo magnetico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it-IT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it-IT" i="1" dirty="0" err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it-IT" i="1" dirty="0" err="1">
                        <a:latin typeface="Cambria Math" panose="02040503050406030204" pitchFamily="18" charset="0"/>
                      </a:rPr>
                      <m:t>,</m:t>
                    </m:r>
                    <m:r>
                      <a:rPr lang="it-IT" i="1" dirty="0" err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it-IT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it-IT" dirty="0"/>
                  <a:t> risultano costanti nel piano </a:t>
                </a:r>
                <a:r>
                  <a:rPr lang="it-IT" i="1" dirty="0" err="1"/>
                  <a:t>yz</a:t>
                </a:r>
                <a:r>
                  <a:rPr lang="it-IT" dirty="0"/>
                  <a:t>, in ciascun istante.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9" t="-17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9766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Onde</a:t>
            </a:r>
            <a:r>
              <a:rPr lang="en-US" dirty="0"/>
              <a:t> </a:t>
            </a:r>
            <a:r>
              <a:rPr lang="en-US" dirty="0" err="1"/>
              <a:t>elettromagnetiche</a:t>
            </a:r>
            <a:r>
              <a:rPr lang="en-US" dirty="0"/>
              <a:t> </a:t>
            </a:r>
            <a:r>
              <a:rPr lang="en-US" dirty="0" err="1"/>
              <a:t>piane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it-IT" dirty="0"/>
                  <a:t>L’ipotesi di onda piana vuol dire che si cerca una soluzione in cui i campi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it-IT" i="1" dirty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</m:oMath>
                </a14:m>
                <a:r>
                  <a:rPr lang="it-IT" dirty="0"/>
                  <a:t> </a:t>
                </a:r>
                <a:r>
                  <a:rPr lang="it-IT" dirty="0" err="1"/>
                  <a:t>e</a:t>
                </a:r>
                <a:r>
                  <a:rPr lang="it-IT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it-IT" dirty="0"/>
                  <a:t> siano costanti in un piano ortogonale all’asse </a:t>
                </a:r>
                <a:r>
                  <a:rPr lang="it-IT" i="1" dirty="0"/>
                  <a:t>x</a:t>
                </a:r>
                <a:r>
                  <a:rPr lang="it-IT" dirty="0"/>
                  <a:t> ovvero parallelo al piano </a:t>
                </a:r>
                <a:r>
                  <a:rPr lang="it-IT" i="1" dirty="0" err="1"/>
                  <a:t>yz</a:t>
                </a:r>
                <a:r>
                  <a:rPr lang="it-IT" dirty="0"/>
                  <a:t>: </a:t>
                </a:r>
                <a:r>
                  <a:rPr lang="it-IT" dirty="0" err="1"/>
                  <a:t>cio’</a:t>
                </a:r>
                <a:r>
                  <a:rPr lang="it-IT" dirty="0"/>
                  <a:t> implica che eventuali derivate rispetto alle variabili </a:t>
                </a:r>
                <a:r>
                  <a:rPr lang="it-IT" i="1" dirty="0"/>
                  <a:t>y</a:t>
                </a:r>
                <a:r>
                  <a:rPr lang="it-IT" dirty="0"/>
                  <a:t> e </a:t>
                </a:r>
                <a:r>
                  <a:rPr lang="it-IT" i="1" dirty="0"/>
                  <a:t>z</a:t>
                </a:r>
                <a:r>
                  <a:rPr lang="it-IT" dirty="0"/>
                  <a:t> debbano essere nulle, </a:t>
                </a:r>
                <a:r>
                  <a:rPr lang="it-IT" dirty="0" err="1"/>
                  <a:t>cioe’</a:t>
                </a:r>
                <a:r>
                  <a:rPr lang="it-IT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⃗"/>
                              <m:ctrlPr>
                                <a:rPr lang="it-IT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⃗"/>
                              <m:ctrlPr>
                                <a:rPr lang="it-IT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  ,  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⃗"/>
                              <m:ctrlPr>
                                <a:rPr lang="it-IT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⃗"/>
                              <m:ctrlPr>
                                <a:rPr lang="it-IT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Aggiungiamo ora anche il vincolo che i campi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it-IT" i="1" dirty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</m:oMath>
                </a14:m>
                <a:r>
                  <a:rPr lang="it-IT" dirty="0"/>
                  <a:t> </a:t>
                </a:r>
                <a:r>
                  <a:rPr lang="it-IT" dirty="0" err="1"/>
                  <a:t>e</a:t>
                </a:r>
                <a:r>
                  <a:rPr lang="it-IT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it-IT" dirty="0"/>
                  <a:t> soddisfano la </a:t>
                </a:r>
                <a:r>
                  <a:rPr lang="it-IT" dirty="0">
                    <a:solidFill>
                      <a:srgbClr val="FF0000"/>
                    </a:solidFill>
                  </a:rPr>
                  <a:t>prima e seconda </a:t>
                </a:r>
                <a:r>
                  <a:rPr lang="it-IT" dirty="0"/>
                  <a:t>equazione di Maxwell: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𝛻</m:t>
                          </m:r>
                        </m:e>
                      </m:acc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it-IT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it-IT" dirty="0">
                  <a:solidFill>
                    <a:schemeClr val="accent4">
                      <a:lumMod val="50000"/>
                    </a:schemeClr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𝛻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it-IT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   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9" t="-834" r="-1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6910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Onde</a:t>
            </a:r>
            <a:r>
              <a:rPr lang="en-US" dirty="0"/>
              <a:t> </a:t>
            </a:r>
            <a:r>
              <a:rPr lang="en-US" dirty="0" err="1"/>
              <a:t>elettromagnetiche</a:t>
            </a:r>
            <a:r>
              <a:rPr lang="en-US" dirty="0"/>
              <a:t> </a:t>
            </a:r>
            <a:r>
              <a:rPr lang="en-US" dirty="0" err="1"/>
              <a:t>piane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30013"/>
                <a:ext cx="12192000" cy="5112398"/>
              </a:xfrm>
            </p:spPr>
            <p:txBody>
              <a:bodyPr>
                <a:normAutofit/>
              </a:bodyPr>
              <a:lstStyle/>
              <a:p>
                <a:pPr marL="0" indent="0">
                  <a:spcAft>
                    <a:spcPts val="600"/>
                  </a:spcAft>
                  <a:buNone/>
                </a:pPr>
                <a:r>
                  <a:rPr lang="en-US" dirty="0"/>
                  <a:t>La </a:t>
                </a:r>
                <a:r>
                  <a:rPr lang="en-US" dirty="0" err="1">
                    <a:solidFill>
                      <a:srgbClr val="FF0000"/>
                    </a:solidFill>
                  </a:rPr>
                  <a:t>terza</a:t>
                </a:r>
                <a:r>
                  <a:rPr lang="en-US" dirty="0">
                    <a:solidFill>
                      <a:srgbClr val="FF0000"/>
                    </a:solidFill>
                  </a:rPr>
                  <a:t> e </a:t>
                </a:r>
                <a:r>
                  <a:rPr lang="en-US" dirty="0" err="1">
                    <a:solidFill>
                      <a:srgbClr val="FF0000"/>
                    </a:solidFill>
                  </a:rPr>
                  <a:t>quarta</a:t>
                </a:r>
                <a:r>
                  <a:rPr lang="en-US" dirty="0"/>
                  <a:t> </a:t>
                </a:r>
                <a:r>
                  <a:rPr lang="en-US" dirty="0" err="1"/>
                  <a:t>equazione</a:t>
                </a:r>
                <a:r>
                  <a:rPr lang="en-US" dirty="0"/>
                  <a:t> ci </a:t>
                </a:r>
                <a:r>
                  <a:rPr lang="en-US" dirty="0" err="1"/>
                  <a:t>dicono</a:t>
                </a:r>
                <a:r>
                  <a:rPr lang="en-US" dirty="0"/>
                  <a:t> </a:t>
                </a:r>
                <a:r>
                  <a:rPr lang="en-US" dirty="0" err="1"/>
                  <a:t>che</a:t>
                </a:r>
                <a:r>
                  <a:rPr lang="en-US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𝛻</m:t>
                          </m:r>
                        </m:e>
                      </m:acc>
                      <m:r>
                        <a:rPr lang="it-IT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it-IT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𝑧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𝑧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𝑧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𝑧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0−0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𝑧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⃗"/>
                              <m:ctrlPr>
                                <a:rPr lang="it-IT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𝑧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⇒  </m:t>
                      </m:r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=0</m:t>
                            </m:r>
                          </m:e>
                        </m:mr>
                        <m:m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𝑧</m:t>
                                </m:r>
                              </m:sub>
                            </m:sSub>
                          </m:e>
                        </m:mr>
                        <m:m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𝑧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=−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</m:sSub>
                          </m:e>
                        </m:mr>
                      </m:m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endParaRPr lang="it-IT" sz="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𝛻</m:t>
                          </m:r>
                        </m:e>
                      </m:acc>
                      <m:r>
                        <a:rPr lang="it-IT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it-IT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𝑧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𝑧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𝑧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𝑧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0−0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𝑧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⃗"/>
                              <m:ctrlPr>
                                <a:rPr lang="it-IT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𝑧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⇒</m:t>
                      </m:r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=0</m:t>
                            </m:r>
                          </m:e>
                        </m:mr>
                        <m:m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𝜀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b="0" i="1" smtClean="0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𝑧</m:t>
                                </m:r>
                              </m:sub>
                            </m:sSub>
                          </m:e>
                        </m:mr>
                        <m:m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𝜀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𝑧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</m:sSub>
                          </m:e>
                        </m:mr>
                      </m:m>
                    </m:oMath>
                  </m:oMathPara>
                </a14:m>
                <a:endParaRPr lang="it-IT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it-IT" dirty="0"/>
                  <a:t>Le equazioni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r>
                          <a:rPr lang="en-US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b="0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it-IT" dirty="0">
                    <a:solidFill>
                      <a:schemeClr val="accent4">
                        <a:lumMod val="50000"/>
                      </a:schemeClr>
                    </a:solidFill>
                  </a:rPr>
                  <a:t> </a:t>
                </a:r>
                <a:r>
                  <a:rPr lang="it-IT" dirty="0"/>
                  <a:t>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it-IT" dirty="0">
                    <a:solidFill>
                      <a:schemeClr val="accent6">
                        <a:lumMod val="50000"/>
                      </a:schemeClr>
                    </a:solidFill>
                  </a:rPr>
                  <a:t> </a:t>
                </a:r>
                <a:r>
                  <a:rPr lang="it-IT" dirty="0"/>
                  <a:t>dicono che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it-IT" dirty="0"/>
                  <a:t> </a:t>
                </a:r>
                <a:r>
                  <a:rPr lang="it-IT" dirty="0" err="1"/>
                  <a:t>e’</a:t>
                </a:r>
                <a:r>
                  <a:rPr lang="it-IT" dirty="0"/>
                  <a:t> costante, una componente costante e non nulla del campo elettrico </a:t>
                </a:r>
                <a:r>
                  <a:rPr lang="it-IT" dirty="0" err="1"/>
                  <a:t>puo’</a:t>
                </a:r>
                <a:r>
                  <a:rPr lang="it-IT" dirty="0"/>
                  <a:t> essere prodotta da cariche in quiete, ma essendo nel vuoto (</a:t>
                </a:r>
                <a:r>
                  <a:rPr lang="it-IT" dirty="0">
                    <a:latin typeface="Symbol" panose="05050102010706020507" pitchFamily="18" charset="2"/>
                  </a:rPr>
                  <a:t>r</a:t>
                </a:r>
                <a:r>
                  <a:rPr lang="it-IT" dirty="0"/>
                  <a:t>=0) deve essere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it-IT" dirty="0"/>
                  <a:t> Allo stesso modo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r>
                          <a:rPr lang="en-US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i="1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it-IT" dirty="0">
                    <a:solidFill>
                      <a:schemeClr val="accent4">
                        <a:lumMod val="50000"/>
                      </a:schemeClr>
                    </a:solidFill>
                  </a:rPr>
                  <a:t> </a:t>
                </a:r>
                <a:r>
                  <a:rPr lang="it-IT" dirty="0"/>
                  <a:t>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r>
                          <a:rPr lang="en-US" i="1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i="1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it-IT" dirty="0">
                    <a:solidFill>
                      <a:schemeClr val="accent6">
                        <a:lumMod val="50000"/>
                      </a:schemeClr>
                    </a:solidFill>
                  </a:rPr>
                  <a:t> </a:t>
                </a:r>
                <a:r>
                  <a:rPr lang="it-IT" dirty="0"/>
                  <a:t>e l’assenza di correnti ci dicono che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it-IT" dirty="0"/>
                  <a:t> </a:t>
                </a:r>
              </a:p>
              <a:p>
                <a:pPr marL="0" indent="0">
                  <a:spcBef>
                    <a:spcPts val="600"/>
                  </a:spcBef>
                  <a:buNone/>
                </a:pPr>
                <a:r>
                  <a:rPr lang="it-IT" dirty="0">
                    <a:solidFill>
                      <a:srgbClr val="FF0000"/>
                    </a:solidFill>
                  </a:rPr>
                  <a:t>La </a:t>
                </a:r>
                <a:r>
                  <a:rPr lang="it-IT" dirty="0" err="1">
                    <a:solidFill>
                      <a:srgbClr val="FF0000"/>
                    </a:solidFill>
                  </a:rPr>
                  <a:t>trasversalita’</a:t>
                </a:r>
                <a:r>
                  <a:rPr lang="it-IT" dirty="0">
                    <a:solidFill>
                      <a:srgbClr val="FF0000"/>
                    </a:solidFill>
                  </a:rPr>
                  <a:t> delle onde </a:t>
                </a:r>
                <a:r>
                  <a:rPr lang="it-IT" dirty="0" err="1">
                    <a:solidFill>
                      <a:srgbClr val="FF0000"/>
                    </a:solidFill>
                  </a:rPr>
                  <a:t>em</a:t>
                </a:r>
                <a:r>
                  <a:rPr lang="it-IT" dirty="0">
                    <a:solidFill>
                      <a:srgbClr val="FF0000"/>
                    </a:solidFill>
                  </a:rPr>
                  <a:t> piane </a:t>
                </a:r>
                <a:r>
                  <a:rPr lang="it-IT" dirty="0" err="1">
                    <a:solidFill>
                      <a:srgbClr val="FF0000"/>
                    </a:solidFill>
                  </a:rPr>
                  <a:t>e’</a:t>
                </a:r>
                <a:r>
                  <a:rPr lang="it-IT" dirty="0">
                    <a:solidFill>
                      <a:srgbClr val="FF0000"/>
                    </a:solidFill>
                  </a:rPr>
                  <a:t> insita nelle equazioni di Maxwell</a:t>
                </a:r>
                <a:r>
                  <a:rPr lang="it-IT" dirty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30013"/>
                <a:ext cx="12192000" cy="5112398"/>
              </a:xfrm>
              <a:blipFill>
                <a:blip r:embed="rId2"/>
                <a:stretch>
                  <a:fillRect l="-900" t="-1788" r="-1150" b="-10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5424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Onde</a:t>
            </a:r>
            <a:r>
              <a:rPr lang="en-US" dirty="0"/>
              <a:t> </a:t>
            </a:r>
            <a:r>
              <a:rPr lang="en-US" dirty="0" err="1"/>
              <a:t>elettromagnetiche</a:t>
            </a:r>
            <a:r>
              <a:rPr lang="en-US" dirty="0"/>
              <a:t> </a:t>
            </a:r>
            <a:r>
              <a:rPr lang="en-US" dirty="0" err="1"/>
              <a:t>piane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it-IT" dirty="0"/>
                  <a:t>Riprendiamo le relazioni tra le derivate delle componenti non nulle dei campi</a:t>
                </a:r>
                <a:r>
                  <a:rPr lang="en-US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brk m:alnAt="7"/>
                            </m:r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brk m:alnAt="7"/>
                            </m:r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, 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brk m:alnAt="7"/>
                            </m:r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(∗)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brk m:alnAt="7"/>
                            </m:r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brk m:alnAt="7"/>
                            </m:r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,   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brk m:alnAt="7"/>
                            </m:r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(∗∗)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it-IT" dirty="0"/>
                  <a:t>Deriviamo rispetto a </a:t>
                </a:r>
                <a:r>
                  <a:rPr lang="it-IT" i="1" dirty="0"/>
                  <a:t>x</a:t>
                </a:r>
                <a:r>
                  <a:rPr lang="it-IT" dirty="0"/>
                  <a:t> e </a:t>
                </a:r>
                <a:r>
                  <a:rPr lang="it-IT" i="1" dirty="0"/>
                  <a:t>t</a:t>
                </a:r>
                <a:r>
                  <a:rPr lang="it-IT" dirty="0"/>
                  <a:t> rispettivamente la prima e seconda </a:t>
                </a:r>
                <a:r>
                  <a:rPr lang="it-IT" dirty="0" err="1"/>
                  <a:t>eq</a:t>
                </a:r>
                <a:r>
                  <a:rPr lang="it-IT" dirty="0"/>
                  <a:t>. della (*) e troviamo: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brk m:alnAt="7"/>
                            </m:r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brk m:alnAt="7"/>
                            </m:r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,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brk m:alnAt="7"/>
                            </m:r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brk m:alnAt="7"/>
                            </m:r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⇒</m:t>
                      </m:r>
                      <m:sSubSup>
                        <m:sSubSupPr>
                          <m:ctrlPr>
                            <a:rPr lang="en-US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brk m:alnAt="7"/>
                            </m:rP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brk m:alnAt="7"/>
                            </m:rP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Deriviamo ora rispetto a </a:t>
                </a:r>
                <a:r>
                  <a:rPr lang="it-IT" i="1" dirty="0"/>
                  <a:t>t</a:t>
                </a:r>
                <a:r>
                  <a:rPr lang="it-IT" dirty="0"/>
                  <a:t> e </a:t>
                </a:r>
                <a:r>
                  <a:rPr lang="it-IT" i="1" dirty="0"/>
                  <a:t>x</a:t>
                </a:r>
                <a:r>
                  <a:rPr lang="it-IT" dirty="0"/>
                  <a:t> rispettivamente la prima e seconda </a:t>
                </a:r>
                <a:r>
                  <a:rPr lang="it-IT" dirty="0" err="1"/>
                  <a:t>eq</a:t>
                </a:r>
                <a:r>
                  <a:rPr lang="it-IT" dirty="0"/>
                  <a:t>. della (*) e troviamo: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brk m:alnAt="7"/>
                            </m:r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brk m:alnAt="7"/>
                            </m:r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brk m:alnAt="7"/>
                            </m:r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,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brk m:alnAt="7"/>
                            </m:r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brk m:alnAt="7"/>
                            </m:r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brk m:alnAt="7"/>
                            </m:r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⇒</m:t>
                      </m:r>
                      <m:sSubSup>
                        <m:sSubSupPr>
                          <m:ctrlPr>
                            <a:rPr lang="en-US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brk m:alnAt="7"/>
                            </m:rP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Usando la stessa procedure sulle (**) troviamo: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brk m:alnAt="7"/>
                            </m:rP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brk m:alnAt="7"/>
                            </m:rP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,  </m:t>
                      </m:r>
                      <m:sSubSup>
                        <m:sSubSupPr>
                          <m:ctrlPr>
                            <a:rPr lang="en-US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brk m:alnAt="7"/>
                            </m:rP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endParaRPr lang="it-IT" dirty="0"/>
              </a:p>
              <a:p>
                <a:pPr marL="0" indent="0">
                  <a:buNone/>
                </a:pPr>
                <a:endParaRPr lang="it-IT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959" t="-17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971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Onde</a:t>
            </a:r>
            <a:r>
              <a:rPr lang="en-US" dirty="0"/>
              <a:t> </a:t>
            </a:r>
            <a:r>
              <a:rPr lang="en-US" dirty="0" err="1"/>
              <a:t>elettromagnetiche</a:t>
            </a:r>
            <a:r>
              <a:rPr lang="en-US" dirty="0"/>
              <a:t> </a:t>
            </a:r>
            <a:r>
              <a:rPr lang="en-US" dirty="0" err="1"/>
              <a:t>piane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Le 4 </a:t>
                </a:r>
                <a:r>
                  <a:rPr lang="en-US" dirty="0" err="1"/>
                  <a:t>equazioni</a:t>
                </a:r>
                <a:r>
                  <a:rPr lang="en-US" dirty="0"/>
                  <a:t> </a:t>
                </a:r>
                <a:endParaRPr lang="it-IT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brk m:alnAt="7"/>
                            </m:rP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brk m:alnAt="7"/>
                            </m:rP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b="0" i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,</m:t>
                      </m:r>
                      <m:r>
                        <a:rPr lang="en-US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sSubSup>
                        <m:sSubSupPr>
                          <m:ctrlP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brk m:alnAt="7"/>
                            </m:rP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brk m:alnAt="7"/>
                            </m:rP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brk m:alnAt="7"/>
                            </m:rP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,  </m:t>
                      </m:r>
                      <m:sSubSup>
                        <m:sSubSupPr>
                          <m:ctrlP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brk m:alnAt="7"/>
                            </m:rP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Sono equazioni di d’Alembert per i campi vettoriali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</m:acc>
                  </m:oMath>
                </a14:m>
                <a:r>
                  <a:rPr lang="it-IT" dirty="0"/>
                  <a:t> 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it-IT" dirty="0"/>
                  <a:t> (ricordiamo infatti che abbiamo dimostrato che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brk m:alnAt="7"/>
                          </m:r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it-IT" dirty="0"/>
                  <a:t>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brk m:alnAt="7"/>
                            </m:r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brk m:alnAt="7"/>
                            </m:r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I campi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</m:acc>
                  </m:oMath>
                </a14:m>
                <a:r>
                  <a:rPr lang="it-IT" dirty="0"/>
                  <a:t> 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it-IT" dirty="0"/>
                  <a:t> si propagano a </a:t>
                </a:r>
                <a:r>
                  <a:rPr lang="it-IT" dirty="0" err="1"/>
                  <a:t>velocita’</a:t>
                </a:r>
                <a:r>
                  <a:rPr lang="it-IT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=1/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𝜀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=2.99792458 ∙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it-IT" dirty="0"/>
                  <a:t>, che </a:t>
                </a:r>
                <a:r>
                  <a:rPr lang="it-IT" dirty="0" err="1"/>
                  <a:t>e’</a:t>
                </a:r>
                <a:r>
                  <a:rPr lang="it-IT" dirty="0"/>
                  <a:t> uguale alla </a:t>
                </a:r>
                <a:r>
                  <a:rPr lang="it-IT" dirty="0" err="1"/>
                  <a:t>velocita’</a:t>
                </a:r>
                <a:r>
                  <a:rPr lang="it-IT" dirty="0"/>
                  <a:t> della luce nel vuoto.</a:t>
                </a:r>
              </a:p>
              <a:p>
                <a:pPr marL="0" indent="0">
                  <a:buNone/>
                </a:pPr>
                <a:endParaRPr lang="it-IT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9" t="-1788" r="-3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8545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Onde</a:t>
            </a:r>
            <a:r>
              <a:rPr lang="en-US" dirty="0"/>
              <a:t> </a:t>
            </a:r>
            <a:r>
              <a:rPr lang="en-US" dirty="0" err="1"/>
              <a:t>elettromagnetiche</a:t>
            </a:r>
            <a:r>
              <a:rPr lang="en-US" dirty="0"/>
              <a:t> </a:t>
            </a:r>
            <a:r>
              <a:rPr lang="en-US" dirty="0" err="1"/>
              <a:t>piane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it-IT" dirty="0"/>
                  <a:t>Nell’ipotesi che i campi si propaghino come delle onde armoniche lungo l’asse </a:t>
                </a:r>
                <a:r>
                  <a:rPr lang="it-IT" i="1" dirty="0"/>
                  <a:t>x</a:t>
                </a:r>
                <a:r>
                  <a:rPr lang="it-IT" dirty="0"/>
                  <a:t> la loro forma analitica </a:t>
                </a:r>
                <a:r>
                  <a:rPr lang="it-IT" dirty="0" err="1"/>
                  <a:t>e’</a:t>
                </a:r>
                <a:r>
                  <a:rPr lang="it-IT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it-IT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it-IT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con </a:t>
                </a:r>
                <a:r>
                  <a:rPr lang="it-IT" i="1" dirty="0"/>
                  <a:t>c</a:t>
                </a:r>
                <a:r>
                  <a:rPr lang="it-IT" dirty="0"/>
                  <a:t>=</a:t>
                </a:r>
                <a:r>
                  <a:rPr lang="it-IT" dirty="0">
                    <a:latin typeface="Symbol" panose="05050102010706020507" pitchFamily="18" charset="2"/>
                  </a:rPr>
                  <a:t>w</a:t>
                </a:r>
                <a:r>
                  <a:rPr lang="it-IT" dirty="0"/>
                  <a:t>/k. Se ricordiamo che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brk m:alnAt="7"/>
                          </m:r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brk m:alnAt="7"/>
                          </m:r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it-IT" dirty="0"/>
                  <a:t> risulta: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brk m:alnAt="7"/>
                            </m:r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brk m:alnAt="7"/>
                            </m:r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Da cui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it-IT" dirty="0"/>
                  <a:t>, </a:t>
                </a:r>
                <a:r>
                  <a:rPr lang="it-IT" dirty="0" err="1"/>
                  <a:t>cioe’</a:t>
                </a:r>
                <a:r>
                  <a:rPr lang="it-IT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it-IT" dirty="0"/>
                  <a:t>. Analogamente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it-IT" dirty="0"/>
                  <a:t>.</a:t>
                </a:r>
              </a:p>
              <a:p>
                <a:pPr marL="0" indent="0">
                  <a:buNone/>
                </a:pPr>
                <a:r>
                  <a:rPr lang="it-IT" dirty="0"/>
                  <a:t>e componenti dei campi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</m:acc>
                  </m:oMath>
                </a14:m>
                <a:r>
                  <a:rPr lang="it-IT" dirty="0"/>
                  <a:t> </a:t>
                </a:r>
                <a:r>
                  <a:rPr lang="it-IT" dirty="0" err="1"/>
                  <a:t>e</a:t>
                </a:r>
                <a:r>
                  <a:rPr lang="it-IT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it-IT" dirty="0"/>
                  <a:t> non sono indipendenti: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it-IT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it-IT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endParaRPr lang="it-IT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9" t="-17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0208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Onde</a:t>
            </a:r>
            <a:r>
              <a:rPr lang="en-US" dirty="0"/>
              <a:t> </a:t>
            </a:r>
            <a:r>
              <a:rPr lang="en-US" dirty="0" err="1"/>
              <a:t>elettromagnetiche</a:t>
            </a:r>
            <a:r>
              <a:rPr lang="en-US" dirty="0"/>
              <a:t> </a:t>
            </a:r>
            <a:r>
              <a:rPr lang="en-US" dirty="0" err="1"/>
              <a:t>piane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dirty="0"/>
                  <a:t>Da:</a:t>
                </a:r>
                <a:endParaRPr lang="it-IT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it-IT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it-IT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Possiamo scrivere: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→   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it-IT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it-IT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den>
                          </m:f>
                        </m:e>
                      </m:d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it-IT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it-IT" dirty="0">
                    <a:solidFill>
                      <a:srgbClr val="FF0000"/>
                    </a:solidFill>
                  </a:rPr>
                  <a:t>Il modulo del campo magnetico </a:t>
                </a:r>
                <a:r>
                  <a:rPr lang="it-IT" dirty="0" err="1">
                    <a:solidFill>
                      <a:srgbClr val="FF0000"/>
                    </a:solidFill>
                  </a:rPr>
                  <a:t>e’</a:t>
                </a:r>
                <a:r>
                  <a:rPr lang="it-IT" dirty="0">
                    <a:solidFill>
                      <a:srgbClr val="FF0000"/>
                    </a:solidFill>
                  </a:rPr>
                  <a:t> eguale a quello del campo elettrico diviso per la </a:t>
                </a:r>
                <a:r>
                  <a:rPr lang="it-IT" dirty="0" err="1">
                    <a:solidFill>
                      <a:srgbClr val="FF0000"/>
                    </a:solidFill>
                  </a:rPr>
                  <a:t>velocita’</a:t>
                </a:r>
                <a:r>
                  <a:rPr lang="it-IT" dirty="0">
                    <a:solidFill>
                      <a:srgbClr val="FF0000"/>
                    </a:solidFill>
                  </a:rPr>
                  <a:t> di propagazione. </a:t>
                </a:r>
              </a:p>
              <a:p>
                <a:pPr marL="0" indent="0">
                  <a:buNone/>
                </a:pPr>
                <a:r>
                  <a:rPr lang="it-IT" dirty="0">
                    <a:solidFill>
                      <a:srgbClr val="FF0000"/>
                    </a:solidFill>
                  </a:rPr>
                  <a:t>I due campi, oltre ad essere ortogonali alla direzione di propagazione, sono ortogonali tra loro</a:t>
                </a:r>
                <a:r>
                  <a:rPr lang="it-IT" dirty="0"/>
                  <a:t>.</a:t>
                </a:r>
              </a:p>
              <a:p>
                <a:pPr marL="0" indent="0">
                  <a:buNone/>
                </a:pPr>
                <a:endParaRPr lang="it-IT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9" t="-2384" b="-14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3357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Onde</a:t>
            </a:r>
            <a:r>
              <a:rPr lang="en-US" dirty="0"/>
              <a:t> </a:t>
            </a:r>
            <a:r>
              <a:rPr lang="en-US" dirty="0" err="1"/>
              <a:t>elettromagnetiche</a:t>
            </a:r>
            <a:r>
              <a:rPr lang="en-US" dirty="0"/>
              <a:t> </a:t>
            </a:r>
            <a:r>
              <a:rPr lang="en-US" dirty="0" err="1"/>
              <a:t>piane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it-IT" dirty="0"/>
                  <a:t>Infine, se si calcola con la regola del prodotto vettoriale in coordinate cartesiane, si trova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it-IT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it-IT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𝐸𝐵</m:t>
                      </m:r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</m:acc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acc>
                      <m:accPr>
                        <m:chr m:val="⃗"/>
                        <m:ctrlPr>
                          <a:rPr lang="it-I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it-IT" dirty="0"/>
                  <a:t> da’ quindi direzione e verso di propagazione dell’onda elettromagnetica.</a:t>
                </a:r>
              </a:p>
              <a:p>
                <a:pPr marL="0" indent="0">
                  <a:buNone/>
                </a:pPr>
                <a:r>
                  <a:rPr lang="it-IT" dirty="0"/>
                  <a:t>Le relazioni tra le componenti dei campi elettrico e magnetico e le </a:t>
                </a:r>
                <a:r>
                  <a:rPr lang="it-IT" dirty="0" err="1"/>
                  <a:t>proprieta’</a:t>
                </a:r>
                <a:r>
                  <a:rPr lang="it-IT" dirty="0"/>
                  <a:t>       </a:t>
                </a:r>
                <a14:m>
                  <m:oMath xmlns:m="http://schemas.openxmlformats.org/officeDocument/2006/math">
                    <m:r>
                      <a:rPr lang="it-IT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it-IT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it-IT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it-IT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it-IT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it-IT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</m:acc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acc>
                      <m:accPr>
                        <m:chr m:val="⃗"/>
                        <m:ctrlPr>
                          <a:rPr lang="it-I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it-IT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acc>
                      <m:accPr>
                        <m:chr m:val="⃗"/>
                        <m:ctrlPr>
                          <a:rPr lang="it-I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it-IT" dirty="0"/>
                  <a:t> valgono anche se l’onda piana elettromagnetica non </a:t>
                </a:r>
                <a:r>
                  <a:rPr lang="it-IT" dirty="0" err="1"/>
                  <a:t>e’</a:t>
                </a:r>
                <a:r>
                  <a:rPr lang="it-IT" dirty="0"/>
                  <a:t> armonica.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9" t="-17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7672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5540" y="0"/>
            <a:ext cx="6366460" cy="47810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Onde</a:t>
            </a:r>
            <a:r>
              <a:rPr lang="en-US" dirty="0"/>
              <a:t> </a:t>
            </a:r>
            <a:r>
              <a:rPr lang="en-US" dirty="0" err="1"/>
              <a:t>elettromagnetiche</a:t>
            </a:r>
            <a:r>
              <a:rPr lang="en-US" dirty="0"/>
              <a:t> </a:t>
            </a:r>
            <a:r>
              <a:rPr lang="en-US" dirty="0" err="1"/>
              <a:t>piane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70936" y="38722"/>
                <a:ext cx="6108241" cy="511239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it-IT" dirty="0"/>
                  <a:t>In figura </a:t>
                </a:r>
                <a:r>
                  <a:rPr lang="it-IT" dirty="0" err="1"/>
                  <a:t>e’</a:t>
                </a:r>
                <a:r>
                  <a:rPr lang="it-IT" dirty="0"/>
                  <a:t> mostrato un importante caso particolare: il campo elettrico ha solo la componente </a:t>
                </a:r>
                <a:r>
                  <a:rPr lang="it-IT" i="1" dirty="0"/>
                  <a:t>y</a:t>
                </a:r>
                <a:r>
                  <a:rPr lang="it-IT" dirty="0"/>
                  <a:t> (e quindi il campo magnetico solo la componente </a:t>
                </a:r>
                <a:r>
                  <a:rPr lang="it-IT" i="1" dirty="0"/>
                  <a:t>z</a:t>
                </a:r>
                <a:r>
                  <a:rPr lang="it-IT" dirty="0"/>
                  <a:t>) e resta sempre parallelo all’asse </a:t>
                </a:r>
                <a:r>
                  <a:rPr lang="it-IT" i="1" dirty="0"/>
                  <a:t>y</a:t>
                </a:r>
                <a:r>
                  <a:rPr lang="it-IT" dirty="0"/>
                  <a:t> durante la propagazione.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Il piano di oscillazione del campo elettrico </a:t>
                </a:r>
                <a:r>
                  <a:rPr lang="it-IT" dirty="0" err="1"/>
                  <a:t>e’</a:t>
                </a:r>
                <a:r>
                  <a:rPr lang="it-IT" dirty="0"/>
                  <a:t> costante e si chiama piano di polarizzazione dell’onda: </a:t>
                </a:r>
                <a:r>
                  <a:rPr lang="it-IT" dirty="0">
                    <a:solidFill>
                      <a:srgbClr val="00B050"/>
                    </a:solidFill>
                  </a:rPr>
                  <a:t>l’onda </a:t>
                </a:r>
                <a:r>
                  <a:rPr lang="it-IT" dirty="0" err="1">
                    <a:solidFill>
                      <a:srgbClr val="00B050"/>
                    </a:solidFill>
                  </a:rPr>
                  <a:t>e’</a:t>
                </a:r>
                <a:r>
                  <a:rPr lang="it-IT" dirty="0">
                    <a:solidFill>
                      <a:srgbClr val="00B050"/>
                    </a:solidFill>
                  </a:rPr>
                  <a:t> polarizzata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 err="1">
                    <a:solidFill>
                      <a:srgbClr val="00B050"/>
                    </a:solidFill>
                  </a:rPr>
                  <a:t>rettilineamente</a:t>
                </a:r>
                <a:r>
                  <a:rPr lang="it-IT" dirty="0">
                    <a:solidFill>
                      <a:srgbClr val="00B050"/>
                    </a:solidFill>
                  </a:rPr>
                  <a:t> (o linearmente)</a:t>
                </a:r>
                <a:r>
                  <a:rPr lang="it-IT" dirty="0"/>
                  <a:t>. </a:t>
                </a:r>
              </a:p>
              <a:p>
                <a:pPr marL="0" indent="0">
                  <a:buNone/>
                </a:pPr>
                <a:r>
                  <a:rPr lang="it-IT" dirty="0"/>
                  <a:t>Un’altra </a:t>
                </a:r>
                <a:r>
                  <a:rPr lang="it-IT" dirty="0" err="1"/>
                  <a:t>proprieta’</a:t>
                </a:r>
                <a:r>
                  <a:rPr lang="it-IT" dirty="0"/>
                  <a:t> evidenziata dalla figura </a:t>
                </a:r>
                <a:r>
                  <a:rPr lang="it-IT" dirty="0" err="1"/>
                  <a:t>e’</a:t>
                </a:r>
                <a:r>
                  <a:rPr lang="it-IT" dirty="0"/>
                  <a:t> che i massimi e minimi di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</m:acc>
                  </m:oMath>
                </a14:m>
                <a:r>
                  <a:rPr lang="it-IT" dirty="0"/>
                  <a:t> </a:t>
                </a:r>
                <a:r>
                  <a:rPr lang="it-IT" dirty="0" err="1"/>
                  <a:t>e</a:t>
                </a:r>
                <a:r>
                  <a:rPr lang="it-IT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it-IT" dirty="0"/>
                  <a:t> cadono negli stessi punti, ovvero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</m:acc>
                  </m:oMath>
                </a14:m>
                <a:r>
                  <a:rPr lang="it-IT" dirty="0"/>
                  <a:t> </a:t>
                </a:r>
                <a:r>
                  <a:rPr lang="it-IT" dirty="0" err="1"/>
                  <a:t>e</a:t>
                </a:r>
                <a:r>
                  <a:rPr lang="it-IT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it-IT" dirty="0"/>
                  <a:t> sono in fase.</a:t>
                </a:r>
              </a:p>
              <a:p>
                <a:pPr marL="0" indent="0">
                  <a:buNone/>
                </a:pPr>
                <a:endParaRPr lang="it-IT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0936" y="38722"/>
                <a:ext cx="6108241" cy="5112398"/>
              </a:xfrm>
              <a:blipFill>
                <a:blip r:embed="rId3"/>
                <a:stretch>
                  <a:fillRect l="-1796" t="-1788" r="-21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0156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Onde</a:t>
            </a:r>
            <a:r>
              <a:rPr lang="en-US" dirty="0"/>
              <a:t> </a:t>
            </a:r>
            <a:r>
              <a:rPr lang="en-US" dirty="0" err="1"/>
              <a:t>elettromagnetiche</a:t>
            </a:r>
            <a:r>
              <a:rPr lang="en-US" dirty="0"/>
              <a:t> </a:t>
            </a:r>
            <a:r>
              <a:rPr lang="en-US" dirty="0" err="1"/>
              <a:t>piane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70936" y="38722"/>
                <a:ext cx="11394344" cy="511239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it-IT" dirty="0"/>
                  <a:t>In un fenomeno variabile quale la propagazione i campi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</m:acc>
                  </m:oMath>
                </a14:m>
                <a:r>
                  <a:rPr lang="it-IT" dirty="0"/>
                  <a:t> </a:t>
                </a:r>
                <a:r>
                  <a:rPr lang="it-IT" dirty="0" err="1"/>
                  <a:t>e</a:t>
                </a:r>
                <a:r>
                  <a:rPr lang="it-IT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it-IT" dirty="0"/>
                  <a:t> sono inscindibili: la presenza di uno comporta la presenza dell’altro; </a:t>
                </a:r>
                <a:r>
                  <a:rPr lang="it-IT" dirty="0" err="1"/>
                  <a:t>e’</a:t>
                </a:r>
                <a:r>
                  <a:rPr lang="it-IT" dirty="0"/>
                  <a:t> per questo che non si parla di un’onda di campo elettrico e di un’onda di campo magnetico, </a:t>
                </a:r>
                <a:r>
                  <a:rPr lang="it-IT" dirty="0" err="1"/>
                  <a:t>bensi’</a:t>
                </a:r>
                <a:r>
                  <a:rPr lang="it-IT" dirty="0"/>
                  <a:t> di un’onda elettromagnetica.</a:t>
                </a:r>
              </a:p>
              <a:p>
                <a:pPr marL="0" indent="0">
                  <a:buNone/>
                </a:pPr>
                <a:r>
                  <a:rPr lang="it-IT" dirty="0"/>
                  <a:t>Nella teoria di Maxwell i due campi sono unificati in un solo campo, il campo elettromagnetico, a cui sono dovuti i fenomeni osservati in regime variabile, in particolare quelli in cui sono implicate le onde elettromagnetiche.</a:t>
                </a:r>
              </a:p>
              <a:p>
                <a:pPr marL="0" indent="0">
                  <a:buNone/>
                </a:pPr>
                <a:endParaRPr lang="it-IT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0936" y="38722"/>
                <a:ext cx="11394344" cy="5112398"/>
              </a:xfrm>
              <a:blipFill>
                <a:blip r:embed="rId2"/>
                <a:stretch>
                  <a:fillRect l="-963" t="-8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314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Onde</a:t>
            </a:r>
            <a:r>
              <a:rPr lang="en-US" dirty="0"/>
              <a:t> </a:t>
            </a:r>
            <a:r>
              <a:rPr lang="en-US" dirty="0" err="1"/>
              <a:t>elettromagnetiche</a:t>
            </a:r>
            <a:r>
              <a:rPr lang="en-US" dirty="0"/>
              <a:t> in </a:t>
            </a:r>
            <a:r>
              <a:rPr lang="en-US" dirty="0" err="1"/>
              <a:t>mezzi</a:t>
            </a:r>
            <a:r>
              <a:rPr lang="en-US" dirty="0"/>
              <a:t> </a:t>
            </a:r>
            <a:r>
              <a:rPr lang="en-US" dirty="0" err="1"/>
              <a:t>trasparenti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70936" y="38722"/>
                <a:ext cx="11394344" cy="5112398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it-IT" dirty="0"/>
                  <a:t>Le onde elettromagnetiche possono propagarsi anche in mezzi materiali che abbiano determinate caratteristiche. Tra questi, principalmente, ci sono i materiali dielettrici ideali, ovvero materiali aventi </a:t>
                </a:r>
                <a:r>
                  <a:rPr lang="it-IT" dirty="0" err="1"/>
                  <a:t>proprieta’</a:t>
                </a:r>
                <a:r>
                  <a:rPr lang="it-IT" dirty="0"/>
                  <a:t> magnetiche trascurabili </a:t>
                </a:r>
                <a:r>
                  <a:rPr lang="it-IT" dirty="0">
                    <a:latin typeface="Symbol" panose="05050102010706020507" pitchFamily="18" charset="2"/>
                  </a:rPr>
                  <a:t>c</a:t>
                </a:r>
                <a:r>
                  <a:rPr lang="it-IT" baseline="-25000" dirty="0"/>
                  <a:t>m</a:t>
                </a:r>
                <a:r>
                  <a:rPr lang="it-IT" dirty="0"/>
                  <a:t>=0, </a:t>
                </a:r>
                <a:r>
                  <a:rPr lang="it-IT" dirty="0">
                    <a:latin typeface="Symbol" panose="05050102010706020507" pitchFamily="18" charset="2"/>
                  </a:rPr>
                  <a:t>k</a:t>
                </a:r>
                <a:r>
                  <a:rPr lang="it-IT" baseline="-25000" dirty="0"/>
                  <a:t>m</a:t>
                </a:r>
                <a:r>
                  <a:rPr lang="it-IT" dirty="0"/>
                  <a:t>=1, µ=µ</a:t>
                </a:r>
                <a:r>
                  <a:rPr lang="it-IT" baseline="-25000" dirty="0"/>
                  <a:t>0</a:t>
                </a:r>
                <a:r>
                  <a:rPr lang="it-IT" dirty="0"/>
                  <a:t> e caratterizzati dalla costante dielettrica relativa </a:t>
                </a:r>
                <a:r>
                  <a:rPr lang="it-IT" dirty="0" err="1">
                    <a:latin typeface="Symbol" panose="05050102010706020507" pitchFamily="18" charset="2"/>
                  </a:rPr>
                  <a:t>k</a:t>
                </a:r>
                <a:r>
                  <a:rPr lang="it-IT" baseline="-25000" dirty="0" err="1"/>
                  <a:t>e</a:t>
                </a:r>
                <a:r>
                  <a:rPr lang="it-IT" dirty="0"/>
                  <a:t>, la teoria di Maxwell prevede che in questi mezzi possano propagarsi onde elettromagnetiche piane, con </a:t>
                </a:r>
                <a:r>
                  <a:rPr lang="it-IT" dirty="0" err="1"/>
                  <a:t>velocita’</a:t>
                </a:r>
                <a:r>
                  <a:rPr lang="it-IT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ra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𝜅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</m:e>
                          </m:ra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 err="1"/>
                  <a:t>definendo</a:t>
                </a:r>
                <a:r>
                  <a:rPr lang="en-US" dirty="0"/>
                  <a:t> con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𝜅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il rapporto tra la </a:t>
                </a:r>
                <a:r>
                  <a:rPr lang="it-IT" dirty="0" err="1"/>
                  <a:t>velocita’</a:t>
                </a:r>
                <a:r>
                  <a:rPr lang="it-IT" dirty="0"/>
                  <a:t> di un’onda elettromagnetica nel vuoto e in un mezzo in cui le onde possano propagarsi, </a:t>
                </a:r>
                <a:r>
                  <a:rPr lang="it-IT" dirty="0" err="1"/>
                  <a:t>cioe’</a:t>
                </a:r>
                <a:r>
                  <a:rPr lang="it-IT" dirty="0"/>
                  <a:t> trasparente alle onde elettromagnetiche stesse. (I gas e i liquidi ad esempio sono normalmente trasparenti alle onde elettromagnetiche).</a:t>
                </a:r>
              </a:p>
              <a:p>
                <a:pPr marL="0" indent="0">
                  <a:buNone/>
                </a:pPr>
                <a:r>
                  <a:rPr lang="it-IT" i="1" dirty="0">
                    <a:solidFill>
                      <a:srgbClr val="00B050"/>
                    </a:solidFill>
                  </a:rPr>
                  <a:t>n</a:t>
                </a:r>
                <a:r>
                  <a:rPr lang="it-IT" dirty="0">
                    <a:solidFill>
                      <a:srgbClr val="00B050"/>
                    </a:solidFill>
                  </a:rPr>
                  <a:t> prende il nome di indice di rifrazione assoluto del mezzo</a:t>
                </a:r>
                <a:r>
                  <a:rPr lang="it-IT" dirty="0"/>
                  <a:t>; esso </a:t>
                </a:r>
                <a:r>
                  <a:rPr lang="it-IT" dirty="0" err="1"/>
                  <a:t>puo’</a:t>
                </a:r>
                <a:r>
                  <a:rPr lang="it-IT" dirty="0"/>
                  <a:t> essere misurato indipendentemente dalla relazione che lo lega a </a:t>
                </a:r>
                <a:r>
                  <a:rPr lang="it-IT" dirty="0" err="1">
                    <a:latin typeface="Symbol" panose="05050102010706020507" pitchFamily="18" charset="2"/>
                  </a:rPr>
                  <a:t>k</a:t>
                </a:r>
                <a:r>
                  <a:rPr lang="it-IT" baseline="-25000" dirty="0" err="1"/>
                  <a:t>e</a:t>
                </a:r>
                <a:r>
                  <a:rPr lang="it-IT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0936" y="38722"/>
                <a:ext cx="11394344" cy="5112398"/>
              </a:xfrm>
              <a:blipFill>
                <a:blip r:embed="rId2"/>
                <a:stretch>
                  <a:fillRect l="-856" t="-2265" r="-13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3149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Energia</a:t>
            </a:r>
            <a:r>
              <a:rPr lang="en-US" dirty="0"/>
              <a:t> di </a:t>
            </a:r>
            <a:r>
              <a:rPr lang="en-US" dirty="0" err="1"/>
              <a:t>un’onda</a:t>
            </a:r>
            <a:r>
              <a:rPr lang="en-US" dirty="0"/>
              <a:t> </a:t>
            </a:r>
            <a:r>
              <a:rPr lang="en-US" dirty="0" err="1"/>
              <a:t>elettromagnetica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:r>
                  <a:rPr lang="it-IT" dirty="0"/>
                  <a:t>La presenza di un campo elettrico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</m:acc>
                  </m:oMath>
                </a14:m>
                <a:r>
                  <a:rPr lang="it-IT" dirty="0"/>
                  <a:t> e di un campo magnetico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it-IT" dirty="0"/>
                  <a:t> in una regione comporta la presenza di un certa </a:t>
                </a:r>
                <a:r>
                  <a:rPr lang="it-IT" dirty="0" err="1"/>
                  <a:t>quantita’</a:t>
                </a:r>
                <a:r>
                  <a:rPr lang="it-IT" dirty="0"/>
                  <a:t> di energia distribuita nello spazio con </a:t>
                </a:r>
                <a:r>
                  <a:rPr lang="it-IT" dirty="0" err="1"/>
                  <a:t>densita’</a:t>
                </a:r>
                <a:r>
                  <a:rPr lang="it-IT" dirty="0"/>
                  <a:t> </a:t>
                </a:r>
                <a:r>
                  <a:rPr lang="it-IT" i="1" dirty="0"/>
                  <a:t>u</a:t>
                </a:r>
                <a:r>
                  <a:rPr lang="it-IT" dirty="0"/>
                  <a:t>.</a:t>
                </a:r>
              </a:p>
              <a:p>
                <a:pPr marL="0" indent="0">
                  <a:buNone/>
                </a:pPr>
                <a:r>
                  <a:rPr lang="it-IT" dirty="0"/>
                  <a:t>Nel vuoto la </a:t>
                </a:r>
                <a:r>
                  <a:rPr lang="it-IT" dirty="0" err="1"/>
                  <a:t>densita’</a:t>
                </a:r>
                <a:r>
                  <a:rPr lang="it-IT" dirty="0"/>
                  <a:t> di energia legata al campo elettrico </a:t>
                </a:r>
                <a:r>
                  <a:rPr lang="it-IT" i="1" dirty="0"/>
                  <a:t>E</a:t>
                </a:r>
                <a:r>
                  <a:rPr lang="it-IT" dirty="0"/>
                  <a:t> </a:t>
                </a:r>
                <a:r>
                  <a:rPr lang="it-IT" dirty="0" err="1"/>
                  <a:t>e</a:t>
                </a:r>
                <a:r>
                  <a:rPr lang="it-IT" dirty="0"/>
                  <a:t> la </a:t>
                </a:r>
                <a:r>
                  <a:rPr lang="it-IT" dirty="0" err="1"/>
                  <a:t>densita’</a:t>
                </a:r>
                <a:r>
                  <a:rPr lang="it-IT" dirty="0"/>
                  <a:t> di energia legata al campo magnetico B sono date da: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/2  , 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e la </a:t>
                </a:r>
                <a:r>
                  <a:rPr lang="it-IT" dirty="0" err="1"/>
                  <a:t>densita’</a:t>
                </a:r>
                <a:r>
                  <a:rPr lang="it-IT" dirty="0"/>
                  <a:t> istantanea di energia elettromagnetica </a:t>
                </a:r>
                <a:r>
                  <a:rPr lang="it-IT" dirty="0" err="1"/>
                  <a:t>e’</a:t>
                </a:r>
                <a:r>
                  <a:rPr lang="it-IT" dirty="0"/>
                  <a:t> dunque: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Per un’onda elettromagnetica piana, tenuto conto che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it-IT" dirty="0"/>
                  <a:t>, abbiamo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⇒   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>
                    <a:solidFill>
                      <a:srgbClr val="FF0000"/>
                    </a:solidFill>
                  </a:rPr>
                  <a:t>L’energia elettromagnetica risulta per </a:t>
                </a:r>
                <a:r>
                  <a:rPr lang="it-IT" dirty="0" err="1">
                    <a:solidFill>
                      <a:srgbClr val="FF0000"/>
                    </a:solidFill>
                  </a:rPr>
                  <a:t>meta’</a:t>
                </a:r>
                <a:r>
                  <a:rPr lang="it-IT" dirty="0">
                    <a:solidFill>
                      <a:srgbClr val="FF0000"/>
                    </a:solidFill>
                  </a:rPr>
                  <a:t> dovuta al campo elettrico e per </a:t>
                </a:r>
                <a:r>
                  <a:rPr lang="it-IT" dirty="0" err="1">
                    <a:solidFill>
                      <a:srgbClr val="FF0000"/>
                    </a:solidFill>
                  </a:rPr>
                  <a:t>meta’</a:t>
                </a:r>
                <a:r>
                  <a:rPr lang="it-IT" dirty="0">
                    <a:solidFill>
                      <a:srgbClr val="FF0000"/>
                    </a:solidFill>
                  </a:rPr>
                  <a:t> al campo magnetico</a:t>
                </a:r>
                <a:r>
                  <a:rPr lang="it-IT" dirty="0"/>
                  <a:t>. Il risultato </a:t>
                </a:r>
                <a:r>
                  <a:rPr lang="it-IT" dirty="0" err="1"/>
                  <a:t>e’</a:t>
                </a:r>
                <a:r>
                  <a:rPr lang="it-IT" dirty="0"/>
                  <a:t> vero in generale, anche per onde non piane.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53" t="-834" r="-53" b="-11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9468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1664" y="828899"/>
            <a:ext cx="4098834" cy="19055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Energia</a:t>
            </a:r>
            <a:r>
              <a:rPr lang="en-US" dirty="0"/>
              <a:t> di </a:t>
            </a:r>
            <a:r>
              <a:rPr lang="en-US" dirty="0" err="1"/>
              <a:t>un’onda</a:t>
            </a:r>
            <a:r>
              <a:rPr lang="en-US" dirty="0"/>
              <a:t> </a:t>
            </a:r>
            <a:r>
              <a:rPr lang="en-US" dirty="0" err="1"/>
              <a:t>elettromagnetica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r>
                  <a:rPr lang="it-IT" dirty="0"/>
                  <a:t>Consideriamo, figura, una superficie di area </a:t>
                </a:r>
                <a:r>
                  <a:rPr lang="it-IT" dirty="0">
                    <a:latin typeface="Symbol" panose="05050102010706020507" pitchFamily="18" charset="2"/>
                  </a:rPr>
                  <a:t>S</a:t>
                </a:r>
                <a:r>
                  <a:rPr lang="it-IT" dirty="0"/>
                  <a:t> perpendicolare alla direzione di propagazione; nel tempo </a:t>
                </a:r>
                <a:r>
                  <a:rPr lang="it-IT" i="1" dirty="0" err="1"/>
                  <a:t>dt</a:t>
                </a:r>
                <a:r>
                  <a:rPr lang="it-IT" dirty="0"/>
                  <a:t> attraverso </a:t>
                </a:r>
                <a:r>
                  <a:rPr lang="it-IT" dirty="0">
                    <a:latin typeface="Symbol" panose="05050102010706020507" pitchFamily="18" charset="2"/>
                  </a:rPr>
                  <a:t>S</a:t>
                </a:r>
                <a:r>
                  <a:rPr lang="it-IT" dirty="0"/>
                  <a:t> passa tutta l’energia contenuta nel volume di area </a:t>
                </a:r>
                <a:r>
                  <a:rPr lang="it-IT" dirty="0">
                    <a:latin typeface="Symbol" panose="05050102010706020507" pitchFamily="18" charset="2"/>
                  </a:rPr>
                  <a:t>S</a:t>
                </a:r>
                <a:r>
                  <a:rPr lang="it-IT" dirty="0"/>
                  <a:t> e altezza </a:t>
                </a:r>
                <a:r>
                  <a:rPr lang="it-IT" i="1" dirty="0" err="1"/>
                  <a:t>c∙dt</a:t>
                </a:r>
                <a:r>
                  <a:rPr lang="it-IT" dirty="0"/>
                  <a:t>, ossia: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l-G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l-G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𝑑𝑡</m:t>
                      </m:r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la potenza che attraversa </a:t>
                </a:r>
                <a:r>
                  <a:rPr lang="it-IT" dirty="0">
                    <a:latin typeface="Symbol" panose="05050102010706020507" pitchFamily="18" charset="2"/>
                  </a:rPr>
                  <a:t>S</a:t>
                </a:r>
                <a:r>
                  <a:rPr lang="it-IT" dirty="0"/>
                  <a:t> </a:t>
                </a:r>
                <a:r>
                  <a:rPr lang="it-IT" dirty="0" err="1"/>
                  <a:t>e’</a:t>
                </a:r>
                <a:r>
                  <a:rPr lang="it-IT" dirty="0"/>
                  <a:t> quindi: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℘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𝑑𝑈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l-G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l-G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(∗)</m:t>
                      </m:r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La (*) permette di definire un vettore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</m:acc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it-IT" dirty="0"/>
                  <a:t>avente la </a:t>
                </a:r>
                <a:r>
                  <a:rPr lang="it-IT" dirty="0" err="1"/>
                  <a:t>proprieta’</a:t>
                </a:r>
                <a:r>
                  <a:rPr lang="it-IT" dirty="0"/>
                  <a:t> che il flusso attraverso una superficie </a:t>
                </a:r>
                <a:r>
                  <a:rPr lang="it-IT" dirty="0">
                    <a:latin typeface="Symbol" panose="05050102010706020507" pitchFamily="18" charset="2"/>
                  </a:rPr>
                  <a:t>S</a:t>
                </a:r>
                <a:r>
                  <a:rPr lang="it-IT" dirty="0"/>
                  <a:t> perpendicolare alla direzione di propagazione da’ la potenza istantanea attraverso </a:t>
                </a:r>
                <a:r>
                  <a:rPr lang="it-IT" dirty="0">
                    <a:latin typeface="Symbol" panose="05050102010706020507" pitchFamily="18" charset="2"/>
                  </a:rPr>
                  <a:t>S</a:t>
                </a:r>
                <a:r>
                  <a:rPr lang="it-IT" dirty="0"/>
                  <a:t> stessa: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℘=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Φ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</m:e>
                          </m:acc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  <m:brk m:alnAt="23"/>
                            </m:r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</m:sub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</m:e>
                          </m:acc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m:rPr>
                          <m:sty m:val="p"/>
                        </m:rPr>
                        <a:rPr lang="el-G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it-IT" dirty="0"/>
                  <a:t>Dove l’ultima uguaglianza </a:t>
                </a:r>
                <a:r>
                  <a:rPr lang="it-IT" dirty="0" err="1"/>
                  <a:t>e’</a:t>
                </a:r>
                <a:r>
                  <a:rPr lang="it-IT" dirty="0"/>
                  <a:t> valida per un’onda piana </a:t>
                </a:r>
                <a:r>
                  <a:rPr lang="it-IT" dirty="0" err="1"/>
                  <a:t>poiche</a:t>
                </a:r>
                <a:r>
                  <a:rPr lang="it-IT" dirty="0"/>
                  <a:t>’ i campi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</m:acc>
                  </m:oMath>
                </a14:m>
                <a:r>
                  <a:rPr lang="it-IT" dirty="0"/>
                  <a:t> 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it-IT" dirty="0"/>
                  <a:t> assumono lo stesso valore </a:t>
                </a:r>
                <a:r>
                  <a:rPr lang="it-IT"/>
                  <a:t>su tutta la </a:t>
                </a:r>
                <a:r>
                  <a:rPr lang="it-IT" dirty="0"/>
                  <a:t>superficie </a:t>
                </a:r>
                <a:r>
                  <a:rPr lang="it-IT" dirty="0">
                    <a:latin typeface="Symbol" panose="05050102010706020507" pitchFamily="18" charset="2"/>
                  </a:rPr>
                  <a:t>S</a:t>
                </a:r>
                <a:r>
                  <a:rPr lang="it-IT" dirty="0"/>
                  <a:t> perpendicolare alla direzione di propagazione.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853" t="-2980" r="-1066" b="-13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7872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5265" y="156762"/>
            <a:ext cx="2225233" cy="17375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Energia</a:t>
            </a:r>
            <a:r>
              <a:rPr lang="en-US" dirty="0"/>
              <a:t> di </a:t>
            </a:r>
            <a:r>
              <a:rPr lang="en-US" dirty="0" err="1"/>
              <a:t>un’onda</a:t>
            </a:r>
            <a:r>
              <a:rPr lang="en-US" dirty="0"/>
              <a:t> </a:t>
            </a:r>
            <a:r>
              <a:rPr lang="en-US" dirty="0" err="1"/>
              <a:t>elettromagnetica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it-IT" dirty="0"/>
                  <a:t>Ricordando che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acc>
                      <m:accPr>
                        <m:chr m:val="⃗"/>
                        <m:ctrlPr>
                          <a:rPr lang="it-I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𝐸𝐵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it-IT" dirty="0"/>
                  <a:t> e scrivendo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acc>
                    <m: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it-IT" dirty="0"/>
                  <a:t> la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acc>
                  </m:oMath>
                </a14:m>
                <a:r>
                  <a:rPr lang="it-IT" dirty="0"/>
                  <a:t> diventa: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</m:acc>
                      <m:r>
                        <a:rPr lang="en-US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𝐸𝐵</m:t>
                      </m:r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acc>
                        <m:accPr>
                          <m:chr m:val="⃗"/>
                          <m:ctrlPr>
                            <a:rPr lang="it-IT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US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it-IT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it-IT" dirty="0"/>
                  <a:t>Il vettore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e>
                    </m:acc>
                  </m:oMath>
                </a14:m>
                <a:r>
                  <a:rPr lang="it-IT" dirty="0"/>
                  <a:t>, figura, </a:t>
                </a:r>
                <a:r>
                  <a:rPr lang="it-IT" dirty="0" err="1"/>
                  <a:t>cosi’</a:t>
                </a:r>
                <a:r>
                  <a:rPr lang="it-IT" dirty="0"/>
                  <a:t> definito </a:t>
                </a:r>
                <a:r>
                  <a:rPr lang="it-IT" dirty="0" err="1"/>
                  <a:t>e’</a:t>
                </a:r>
                <a:r>
                  <a:rPr lang="it-IT" dirty="0"/>
                  <a:t> chiamato </a:t>
                </a:r>
                <a:r>
                  <a:rPr lang="it-IT" dirty="0">
                    <a:solidFill>
                      <a:srgbClr val="00B050"/>
                    </a:solidFill>
                  </a:rPr>
                  <a:t>vettore di </a:t>
                </a:r>
                <a:r>
                  <a:rPr lang="it-IT" dirty="0" err="1">
                    <a:solidFill>
                      <a:srgbClr val="00B050"/>
                    </a:solidFill>
                  </a:rPr>
                  <a:t>Poynting</a:t>
                </a:r>
                <a:r>
                  <a:rPr lang="it-IT" dirty="0"/>
                  <a:t>.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Esso ha direzione e verso coincidenti con quelli della </a:t>
                </a:r>
                <a:r>
                  <a:rPr lang="it-IT" dirty="0" err="1"/>
                  <a:t>velocita’</a:t>
                </a:r>
                <a:r>
                  <a:rPr lang="it-IT" dirty="0"/>
                  <a:t> di propagazione e il suo modulo rappresenta l’energia elettromagnetica che per </a:t>
                </a:r>
                <a:r>
                  <a:rPr lang="it-IT" dirty="0" err="1"/>
                  <a:t>unita’</a:t>
                </a:r>
                <a:r>
                  <a:rPr lang="it-IT" dirty="0"/>
                  <a:t> di tempo passa attraverso </a:t>
                </a:r>
                <a:r>
                  <a:rPr lang="it-IT" dirty="0" err="1"/>
                  <a:t>l’unita’</a:t>
                </a:r>
                <a:r>
                  <a:rPr lang="it-IT" dirty="0"/>
                  <a:t> di superficie ortogonale alla direzione di propagazione. </a:t>
                </a:r>
                <a:r>
                  <a:rPr lang="it-IT" i="1" dirty="0"/>
                  <a:t>S</a:t>
                </a:r>
                <a:r>
                  <a:rPr lang="it-IT" dirty="0"/>
                  <a:t> si misura in J/m</a:t>
                </a:r>
                <a:r>
                  <a:rPr lang="it-IT" baseline="30000" dirty="0"/>
                  <a:t>2</a:t>
                </a:r>
                <a:r>
                  <a:rPr lang="it-IT" dirty="0"/>
                  <a:t>s=W/m</a:t>
                </a:r>
                <a:r>
                  <a:rPr lang="it-IT" baseline="30000" dirty="0"/>
                  <a:t>2</a:t>
                </a:r>
                <a:r>
                  <a:rPr lang="it-IT" dirty="0"/>
                  <a:t>.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Questi risultati sono validi per una qualsiasi onda elettromagnetica piana.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59" t="-834" r="-15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9471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4076" y="0"/>
            <a:ext cx="3816421" cy="26386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Energia</a:t>
            </a:r>
            <a:r>
              <a:rPr lang="en-US" dirty="0"/>
              <a:t> di </a:t>
            </a:r>
            <a:r>
              <a:rPr lang="en-US" dirty="0" err="1"/>
              <a:t>un’onda</a:t>
            </a:r>
            <a:r>
              <a:rPr lang="en-US" dirty="0"/>
              <a:t> </a:t>
            </a:r>
            <a:r>
              <a:rPr lang="en-US" dirty="0" err="1"/>
              <a:t>elettromagnetica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Applichiamo i risultati appena ottenuti ad un’onda piana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armonica in cui i campi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</m:acc>
                  </m:oMath>
                </a14:m>
                <a:r>
                  <a:rPr lang="it-IT" dirty="0"/>
                  <a:t> 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it-IT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it-IT" dirty="0"/>
                  <a:t> oscillano su piani definiti e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costanti. In tale situazione di dice che </a:t>
                </a:r>
                <a:r>
                  <a:rPr lang="it-IT" dirty="0">
                    <a:solidFill>
                      <a:srgbClr val="00B050"/>
                    </a:solidFill>
                  </a:rPr>
                  <a:t>l’onda </a:t>
                </a:r>
                <a:r>
                  <a:rPr lang="it-IT" dirty="0" err="1">
                    <a:solidFill>
                      <a:srgbClr val="00B050"/>
                    </a:solidFill>
                  </a:rPr>
                  <a:t>e’</a:t>
                </a:r>
                <a:r>
                  <a:rPr lang="it-IT" dirty="0">
                    <a:solidFill>
                      <a:srgbClr val="00B050"/>
                    </a:solidFill>
                  </a:rPr>
                  <a:t> polarizzata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 err="1">
                    <a:solidFill>
                      <a:srgbClr val="00B050"/>
                    </a:solidFill>
                  </a:rPr>
                  <a:t>rettilineamente</a:t>
                </a:r>
                <a:r>
                  <a:rPr lang="it-IT" dirty="0">
                    <a:solidFill>
                      <a:srgbClr val="00B050"/>
                    </a:solidFill>
                  </a:rPr>
                  <a:t> (o linearmente)</a:t>
                </a:r>
                <a:r>
                  <a:rPr lang="it-IT" dirty="0"/>
                  <a:t>. Il campo elettrico nel piano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it-IT" dirty="0"/>
                  <a:t>di polarizzazione </a:t>
                </a:r>
                <a:r>
                  <a:rPr lang="it-IT" dirty="0" err="1"/>
                  <a:t>e’</a:t>
                </a:r>
                <a:r>
                  <a:rPr lang="it-IT" dirty="0"/>
                  <a:t> descritto da: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Il modulo del vettore di </a:t>
                </a:r>
                <a:r>
                  <a:rPr lang="it-IT" dirty="0" err="1"/>
                  <a:t>Poynting</a:t>
                </a:r>
                <a:r>
                  <a:rPr lang="it-IT" dirty="0"/>
                  <a:t> </a:t>
                </a:r>
                <a:r>
                  <a:rPr lang="it-IT" dirty="0" err="1"/>
                  <a:t>e’</a:t>
                </a:r>
                <a:r>
                  <a:rPr lang="it-IT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Fissata una certa superficie </a:t>
                </a:r>
                <a:r>
                  <a:rPr lang="it-IT" dirty="0">
                    <a:latin typeface="Symbol" panose="05050102010706020507" pitchFamily="18" charset="2"/>
                  </a:rPr>
                  <a:t>S</a:t>
                </a:r>
                <a:r>
                  <a:rPr lang="it-IT" dirty="0"/>
                  <a:t> ortogonale a </a:t>
                </a:r>
                <a:r>
                  <a:rPr lang="it-IT" i="1" dirty="0"/>
                  <a:t>x</a:t>
                </a:r>
                <a:r>
                  <a:rPr lang="it-IT" dirty="0"/>
                  <a:t>, calcoliamo il flusso medio di energia attraverso </a:t>
                </a:r>
                <a:r>
                  <a:rPr lang="it-IT" dirty="0">
                    <a:latin typeface="Symbol" panose="05050102010706020507" pitchFamily="18" charset="2"/>
                  </a:rPr>
                  <a:t>S</a:t>
                </a:r>
                <a:r>
                  <a:rPr lang="it-IT" dirty="0"/>
                  <a:t>. La pulsazione delle onde elettromagnetiche </a:t>
                </a:r>
                <a:r>
                  <a:rPr lang="it-IT" dirty="0" err="1"/>
                  <a:t>e’</a:t>
                </a:r>
                <a:r>
                  <a:rPr lang="it-IT" dirty="0"/>
                  <a:t> in generale molto elevata (per la luce visibile </a:t>
                </a:r>
                <a:r>
                  <a:rPr lang="it-IT" dirty="0">
                    <a:latin typeface="Symbol" panose="05050102010706020507" pitchFamily="18" charset="2"/>
                  </a:rPr>
                  <a:t>w</a:t>
                </a:r>
                <a:r>
                  <a:rPr lang="it-IT" dirty="0"/>
                  <a:t>≈10</a:t>
                </a:r>
                <a:r>
                  <a:rPr lang="it-IT" baseline="30000" dirty="0"/>
                  <a:t>15</a:t>
                </a:r>
                <a:r>
                  <a:rPr lang="it-IT" dirty="0"/>
                  <a:t> </a:t>
                </a:r>
                <a:r>
                  <a:rPr lang="it-IT" dirty="0" err="1"/>
                  <a:t>rad</a:t>
                </a:r>
                <a:r>
                  <a:rPr lang="it-IT" dirty="0"/>
                  <a:t>/s).</a:t>
                </a:r>
              </a:p>
              <a:p>
                <a:pPr marL="0" indent="0">
                  <a:buNone/>
                </a:pPr>
                <a:r>
                  <a:rPr lang="it-IT" dirty="0"/>
                  <a:t>Il valore medio del vettore di </a:t>
                </a:r>
                <a:r>
                  <a:rPr lang="it-IT" dirty="0" err="1"/>
                  <a:t>Poynting</a:t>
                </a:r>
                <a:r>
                  <a:rPr lang="it-IT" dirty="0"/>
                  <a:t> </a:t>
                </a:r>
                <a:r>
                  <a:rPr lang="it-IT" dirty="0" err="1"/>
                  <a:t>e’</a:t>
                </a:r>
                <a:r>
                  <a:rPr lang="it-IT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59" t="-23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2616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Energia</a:t>
            </a:r>
            <a:r>
              <a:rPr lang="en-US" dirty="0"/>
              <a:t> di </a:t>
            </a:r>
            <a:r>
              <a:rPr lang="en-US" dirty="0" err="1"/>
              <a:t>un’onda</a:t>
            </a:r>
            <a:r>
              <a:rPr lang="en-US" dirty="0"/>
              <a:t> </a:t>
            </a:r>
            <a:r>
              <a:rPr lang="en-US" dirty="0" err="1"/>
              <a:t>elettromagnetica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it-IT" dirty="0"/>
                  <a:t>Il valore medio del vettore di </a:t>
                </a:r>
                <a:r>
                  <a:rPr lang="it-IT" dirty="0" err="1"/>
                  <a:t>Poynting</a:t>
                </a:r>
                <a:r>
                  <a:rPr lang="it-IT" dirty="0"/>
                  <a:t> </a:t>
                </a:r>
                <a:r>
                  <a:rPr lang="it-IT" dirty="0" err="1"/>
                  <a:t>e’</a:t>
                </a:r>
                <a:r>
                  <a:rPr lang="it-IT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La definizione di valore efficace di una funzione sinusoidale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𝑒𝑓𝑓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it-IT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bSup>
                        <m:sSubSupPr>
                          <m:ctrlP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𝑒𝑓𝑓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La </a:t>
                </a:r>
                <a:r>
                  <a:rPr lang="it-IT" dirty="0" err="1"/>
                  <a:t>quantita’</a:t>
                </a:r>
                <a:r>
                  <a:rPr lang="it-IT" dirty="0"/>
                  <a:t> </a:t>
                </a:r>
                <a:r>
                  <a:rPr lang="it-IT" i="1" dirty="0">
                    <a:solidFill>
                      <a:srgbClr val="00B050"/>
                    </a:solidFill>
                  </a:rPr>
                  <a:t>I</a:t>
                </a:r>
                <a:r>
                  <a:rPr lang="it-IT" dirty="0">
                    <a:solidFill>
                      <a:srgbClr val="00B050"/>
                    </a:solidFill>
                  </a:rPr>
                  <a:t> </a:t>
                </a:r>
                <a:r>
                  <a:rPr lang="it-IT" dirty="0"/>
                  <a:t>prende il nome di </a:t>
                </a:r>
                <a:r>
                  <a:rPr lang="it-IT" dirty="0" err="1">
                    <a:solidFill>
                      <a:srgbClr val="00B050"/>
                    </a:solidFill>
                  </a:rPr>
                  <a:t>intensita’</a:t>
                </a:r>
                <a:r>
                  <a:rPr lang="it-IT" dirty="0">
                    <a:solidFill>
                      <a:srgbClr val="00B050"/>
                    </a:solidFill>
                  </a:rPr>
                  <a:t> dell’onda elettromagnetica piana</a:t>
                </a:r>
                <a:r>
                  <a:rPr lang="it-IT" dirty="0"/>
                  <a:t>; quindi:</a:t>
                </a:r>
              </a:p>
              <a:p>
                <a:r>
                  <a:rPr lang="it-IT" dirty="0" err="1">
                    <a:solidFill>
                      <a:srgbClr val="FF0000"/>
                    </a:solidFill>
                  </a:rPr>
                  <a:t>L’intensita’</a:t>
                </a:r>
                <a:r>
                  <a:rPr lang="it-IT" dirty="0">
                    <a:solidFill>
                      <a:srgbClr val="FF0000"/>
                    </a:solidFill>
                  </a:rPr>
                  <a:t> di un’onda elettromagnetica piana </a:t>
                </a:r>
                <a:r>
                  <a:rPr lang="it-IT" dirty="0" err="1">
                    <a:solidFill>
                      <a:srgbClr val="FF0000"/>
                    </a:solidFill>
                  </a:rPr>
                  <a:t>e’</a:t>
                </a:r>
                <a:r>
                  <a:rPr lang="it-IT" dirty="0">
                    <a:solidFill>
                      <a:srgbClr val="FF0000"/>
                    </a:solidFill>
                  </a:rPr>
                  <a:t> la potenza media per </a:t>
                </a:r>
                <a:r>
                  <a:rPr lang="it-IT" dirty="0" err="1">
                    <a:solidFill>
                      <a:srgbClr val="FF0000"/>
                    </a:solidFill>
                  </a:rPr>
                  <a:t>unita’</a:t>
                </a:r>
                <a:r>
                  <a:rPr lang="it-IT" dirty="0">
                    <a:solidFill>
                      <a:srgbClr val="FF0000"/>
                    </a:solidFill>
                  </a:rPr>
                  <a:t> di superficie trasportata dall’onda</a:t>
                </a:r>
                <a:r>
                  <a:rPr lang="it-IT" dirty="0"/>
                  <a:t>,</a:t>
                </a:r>
              </a:p>
              <a:p>
                <a:r>
                  <a:rPr lang="it-IT" dirty="0" err="1">
                    <a:solidFill>
                      <a:srgbClr val="FF0000"/>
                    </a:solidFill>
                  </a:rPr>
                  <a:t>L’intensita’</a:t>
                </a:r>
                <a:r>
                  <a:rPr lang="it-IT" dirty="0">
                    <a:solidFill>
                      <a:srgbClr val="FF0000"/>
                    </a:solidFill>
                  </a:rPr>
                  <a:t> </a:t>
                </a:r>
                <a:r>
                  <a:rPr lang="it-IT" dirty="0" err="1">
                    <a:solidFill>
                      <a:srgbClr val="FF0000"/>
                    </a:solidFill>
                  </a:rPr>
                  <a:t>e’</a:t>
                </a:r>
                <a:r>
                  <a:rPr lang="it-IT" dirty="0">
                    <a:solidFill>
                      <a:srgbClr val="FF0000"/>
                    </a:solidFill>
                  </a:rPr>
                  <a:t> data dal prodotto della </a:t>
                </a:r>
                <a:r>
                  <a:rPr lang="it-IT" dirty="0" err="1">
                    <a:solidFill>
                      <a:srgbClr val="FF0000"/>
                    </a:solidFill>
                  </a:rPr>
                  <a:t>densita’</a:t>
                </a:r>
                <a:r>
                  <a:rPr lang="it-IT" dirty="0">
                    <a:solidFill>
                      <a:srgbClr val="FF0000"/>
                    </a:solidFill>
                  </a:rPr>
                  <a:t> d’energia media per la </a:t>
                </a:r>
                <a:r>
                  <a:rPr lang="it-IT" dirty="0" err="1">
                    <a:solidFill>
                      <a:srgbClr val="FF0000"/>
                    </a:solidFill>
                  </a:rPr>
                  <a:t>velocita’</a:t>
                </a:r>
                <a:r>
                  <a:rPr lang="it-IT" dirty="0">
                    <a:solidFill>
                      <a:srgbClr val="FF0000"/>
                    </a:solidFill>
                  </a:rPr>
                  <a:t> di propagazione </a:t>
                </a:r>
                <a:r>
                  <a:rPr lang="it-IT" i="1" dirty="0">
                    <a:solidFill>
                      <a:srgbClr val="FF0000"/>
                    </a:solidFill>
                  </a:rPr>
                  <a:t>c</a:t>
                </a:r>
                <a:r>
                  <a:rPr lang="it-IT" dirty="0"/>
                  <a:t>.</a:t>
                </a:r>
              </a:p>
              <a:p>
                <a:pPr marL="0" indent="0">
                  <a:buNone/>
                </a:pPr>
                <a:r>
                  <a:rPr lang="it-IT" dirty="0"/>
                  <a:t>Il vettore di </a:t>
                </a:r>
                <a:r>
                  <a:rPr lang="it-IT" dirty="0" err="1"/>
                  <a:t>Poynting</a:t>
                </a:r>
                <a:r>
                  <a:rPr lang="it-IT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e>
                    </m:acc>
                  </m:oMath>
                </a14:m>
                <a:r>
                  <a:rPr lang="it-IT" dirty="0"/>
                  <a:t> da’ un significato fisico alla direzione di propagazione dell’onda, in quanto lungo essa si propaga l’energia ed </a:t>
                </a:r>
                <a:r>
                  <a:rPr lang="it-IT" dirty="0" err="1"/>
                  <a:t>e’</a:t>
                </a:r>
                <a:r>
                  <a:rPr lang="it-IT" dirty="0"/>
                  <a:t> quindi la direzione lungo la quale avvengono eventuali scambi di energia tra l’onda e il materiale attraversato.</a:t>
                </a:r>
              </a:p>
              <a:p>
                <a:endParaRPr lang="it-IT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9" r="-1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2686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Gauge</a:t>
            </a:r>
            <a:r>
              <a:rPr lang="it-IT" dirty="0"/>
              <a:t> di </a:t>
            </a:r>
            <a:r>
              <a:rPr lang="it-IT" dirty="0" err="1"/>
              <a:t>Lorentz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70935" y="38722"/>
                <a:ext cx="11646893" cy="511239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Nella gauge di Lorentz </a:t>
                </a:r>
                <a:r>
                  <a:rPr lang="en-US" dirty="0" err="1"/>
                  <a:t>si</a:t>
                </a:r>
                <a:r>
                  <a:rPr lang="en-US" dirty="0"/>
                  <a:t> </a:t>
                </a:r>
                <a:r>
                  <a:rPr lang="en-US" dirty="0" err="1"/>
                  <a:t>sceglie</a:t>
                </a: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⋅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Le equazioni per i potenziali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</m:oMath>
                </a14:m>
                <a:r>
                  <a:rPr lang="it-IT" dirty="0"/>
                  <a:t> e </a:t>
                </a:r>
                <a14:m>
                  <m:oMath xmlns:m="http://schemas.openxmlformats.org/officeDocument/2006/math">
                    <m:r>
                      <a:rPr lang="it-IT" i="1" dirty="0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it-IT" dirty="0"/>
                  <a:t> in questo modo diventano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en-US" i="1" dirty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</m:num>
                        <m:den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(1)</m:t>
                      </m:r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1" dirty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f>
                            <m:f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den>
                          </m:f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    (2)</m:t>
                      </m:r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endParaRPr lang="it-IT" dirty="0"/>
              </a:p>
              <a:p>
                <a:pPr marL="0" indent="0">
                  <a:buNone/>
                </a:pPr>
                <a:endParaRPr lang="it-IT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0935" y="38722"/>
                <a:ext cx="11646893" cy="5112398"/>
              </a:xfrm>
              <a:blipFill>
                <a:blip r:embed="rId2"/>
                <a:stretch>
                  <a:fillRect l="-942" t="-17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5909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Potenziale ritardato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70935" y="38722"/>
                <a:ext cx="11646893" cy="511239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f>
                      <m:f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acc>
                      </m:num>
                      <m:den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i="1" dirty="0">
                        <a:latin typeface="Cambria Math" panose="02040503050406030204" pitchFamily="18" charset="0"/>
                      </a:rPr>
                      <m:t>=−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it-IT" dirty="0"/>
                  <a:t>  ,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f>
                      <m:f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i="1" dirty="0">
                        <a:latin typeface="Cambria Math" panose="02040503050406030204" pitchFamily="18" charset="0"/>
                      </a:rPr>
                      <m:t>=−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f>
                          <m:f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𝜖</m:t>
                            </m:r>
                          </m:den>
                        </m:f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US" dirty="0"/>
                  <a:t>  </a:t>
                </a:r>
              </a:p>
              <a:p>
                <a:pPr marL="0" indent="0">
                  <a:buNone/>
                </a:pPr>
                <a:r>
                  <a:rPr lang="it-IT" dirty="0"/>
                  <a:t>Nel caso statico queste diventano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=−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it-IT" dirty="0"/>
                  <a:t>   ,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=−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f>
                          <m:f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𝜖</m:t>
                            </m:r>
                          </m:den>
                        </m:f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US" dirty="0"/>
                  <a:t> </a:t>
                </a:r>
              </a:p>
              <a:p>
                <a:pPr marL="0" indent="0">
                  <a:buNone/>
                </a:pPr>
                <a:r>
                  <a:rPr lang="it-IT" dirty="0"/>
                  <a:t>Che hanno come soluzioni le note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𝜌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</m:acc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</m:d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𝓇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e>
                    </m:nary>
                  </m:oMath>
                </a14:m>
                <a:r>
                  <a:rPr lang="it-IT" dirty="0"/>
                  <a:t>   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𝜋</m:t>
                        </m:r>
                      </m:den>
                    </m:f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acc>
                              <m:accPr>
                                <m:chr m:val="⃗"/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</m:acc>
                                  </m:e>
                                  <m:sup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</m:d>
                          </m:num>
                          <m:den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𝓇</m:t>
                            </m:r>
                          </m:den>
                        </m:f>
                      </m:e>
                    </m:nary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it-IT" dirty="0"/>
                  <a:t>     </a:t>
                </a:r>
              </a:p>
              <a:p>
                <a:pPr marL="0" indent="0">
                  <a:buNone/>
                </a:pPr>
                <a:r>
                  <a:rPr lang="en-US" dirty="0">
                    <a:ea typeface="Cambria Math" panose="02040503050406030204" pitchFamily="18" charset="0"/>
                  </a:rPr>
                  <a:t>Con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𝓇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it-IT" dirty="0"/>
                  <a:t>, distanza del punto P(r) dalla sorgente posta in r’.</a:t>
                </a:r>
              </a:p>
              <a:p>
                <a:pPr marL="0" indent="0">
                  <a:buNone/>
                </a:pPr>
                <a:endParaRPr lang="it-IT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0935" y="38722"/>
                <a:ext cx="11646893" cy="5112398"/>
              </a:xfrm>
              <a:blipFill>
                <a:blip r:embed="rId2"/>
                <a:stretch>
                  <a:fillRect l="-9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3161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Potenziale ritardato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70935" y="38722"/>
                <a:ext cx="11646893" cy="511239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𝜌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</m:acc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</m:d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𝓇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e>
                    </m:nary>
                  </m:oMath>
                </a14:m>
                <a:r>
                  <a:rPr lang="it-IT" dirty="0"/>
                  <a:t>   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𝜋</m:t>
                        </m:r>
                      </m:den>
                    </m:f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acc>
                              <m:accPr>
                                <m:chr m:val="⃗"/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b="0" i="1" dirty="0" smtClean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</m:acc>
                                  </m:e>
                                  <m:sup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</m:d>
                          </m:num>
                          <m:den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𝓇</m:t>
                            </m:r>
                          </m:den>
                        </m:f>
                      </m:e>
                    </m:nary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it-IT" dirty="0"/>
                  <a:t>     </a:t>
                </a:r>
              </a:p>
              <a:p>
                <a:pPr marL="0" indent="0">
                  <a:buNone/>
                </a:pPr>
                <a:r>
                  <a:rPr lang="it-IT" dirty="0">
                    <a:ea typeface="Cambria Math" panose="02040503050406030204" pitchFamily="18" charset="0"/>
                  </a:rPr>
                  <a:t>Nel caso non </a:t>
                </a:r>
                <a:r>
                  <a:rPr lang="it-IT" dirty="0" err="1">
                    <a:ea typeface="Cambria Math" panose="02040503050406030204" pitchFamily="18" charset="0"/>
                  </a:rPr>
                  <a:t>static</a:t>
                </a:r>
                <a:r>
                  <a:rPr lang="it-IT" dirty="0">
                    <a:ea typeface="Cambria Math" panose="02040503050406030204" pitchFamily="18" charset="0"/>
                  </a:rPr>
                  <a:t> dobbiamo tenere presente che le informazioni (EM) viaggiano a </a:t>
                </a:r>
                <a:r>
                  <a:rPr lang="it-IT" dirty="0" err="1">
                    <a:ea typeface="Cambria Math" panose="02040503050406030204" pitchFamily="18" charset="0"/>
                  </a:rPr>
                  <a:t>velocita’</a:t>
                </a:r>
                <a:r>
                  <a:rPr lang="it-IT" dirty="0">
                    <a:ea typeface="Cambria Math" panose="02040503050406030204" pitchFamily="18" charset="0"/>
                  </a:rPr>
                  <a:t> c, non </a:t>
                </a:r>
                <a:r>
                  <a:rPr lang="it-IT" dirty="0" err="1">
                    <a:ea typeface="Cambria Math" panose="02040503050406030204" pitchFamily="18" charset="0"/>
                  </a:rPr>
                  <a:t>velocita’</a:t>
                </a:r>
                <a:r>
                  <a:rPr lang="it-IT" dirty="0">
                    <a:ea typeface="Cambria Math" panose="02040503050406030204" pitchFamily="18" charset="0"/>
                  </a:rPr>
                  <a:t> infinita. Quindi i potenziali in </a:t>
                </a:r>
                <a14:m>
                  <m:oMath xmlns:m="http://schemas.openxmlformats.org/officeDocument/2006/math">
                    <m:r>
                      <a:rPr lang="it-IT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it-IT" dirty="0"/>
                  <a:t>, calcolati al tempo </a:t>
                </a:r>
                <a14:m>
                  <m:oMath xmlns:m="http://schemas.openxmlformats.org/officeDocument/2006/math">
                    <m:r>
                      <a:rPr lang="it-IT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it-IT" dirty="0"/>
                  <a:t>, dovuti alla sorgente posta in </a:t>
                </a:r>
                <a14:m>
                  <m:oMath xmlns:m="http://schemas.openxmlformats.org/officeDocument/2006/math">
                    <m:r>
                      <a:rPr lang="it-IT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it-IT" i="1" dirty="0" smtClean="0">
                        <a:latin typeface="Cambria Math" panose="02040503050406030204" pitchFamily="18" charset="0"/>
                      </a:rPr>
                      <m:t>’</m:t>
                    </m:r>
                  </m:oMath>
                </a14:m>
                <a:r>
                  <a:rPr lang="it-IT" dirty="0"/>
                  <a:t> non dipendono dalla configurazione della sorgente al tempo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it-IT" dirty="0"/>
                  <a:t>, ma dalla sorgente al tempo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𝓇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Noto come tempo ritardato. Dovremo quindi scrivere: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𝜌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</m:acc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  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sub>
                                </m:sSub>
                              </m:e>
                            </m:d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𝓇</m:t>
                            </m:r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e>
                    </m:nary>
                  </m:oMath>
                </a14:m>
                <a:r>
                  <a:rPr lang="it-IT" dirty="0"/>
                  <a:t>   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𝜋</m:t>
                        </m:r>
                      </m:den>
                    </m:f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acc>
                              <m:accPr>
                                <m:chr m:val="⃗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</m:acc>
                                  </m:e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  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sub>
                                </m:sSub>
                              </m:e>
                            </m:d>
                          </m:num>
                          <m:den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𝓇</m:t>
                            </m:r>
                          </m:den>
                        </m:f>
                      </m:e>
                    </m:nary>
                    <m:r>
                      <a:rPr lang="en-US" i="1" dirty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Questi vengono chiamati potenziali ritardati.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0935" y="38722"/>
                <a:ext cx="11646893" cy="5112398"/>
              </a:xfrm>
              <a:blipFill>
                <a:blip r:embed="rId2"/>
                <a:stretch>
                  <a:fillRect l="-942" r="-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0514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Potenziale ritardato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70935" y="38722"/>
                <a:ext cx="11646893" cy="511239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𝜌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</m:acc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  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sub>
                                </m:sSub>
                              </m:e>
                            </m:d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𝓇</m:t>
                            </m:r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e>
                    </m:nary>
                  </m:oMath>
                </a14:m>
                <a:r>
                  <a:rPr lang="it-IT" dirty="0"/>
                  <a:t>   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𝜋</m:t>
                        </m:r>
                      </m:den>
                    </m:f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acc>
                              <m:accPr>
                                <m:chr m:val="⃗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 dirty="0"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</m:acc>
                                  </m:e>
                                  <m:sup>
                                    <m:r>
                                      <a:rPr lang="en-US" i="1" dirty="0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  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sub>
                                </m:sSub>
                              </m:e>
                            </m:d>
                          </m:num>
                          <m:den>
                            <m:r>
                              <a:rPr lang="en-US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𝓇</m:t>
                            </m:r>
                          </m:den>
                        </m:f>
                      </m:e>
                    </m:nary>
                    <m:r>
                      <a:rPr lang="en-US" i="1" dirty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E’ possibile verificare che in effetti questi potenziali sono soluzioni delle equazioni (1) e (2).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0935" y="38722"/>
                <a:ext cx="11646893" cy="5112398"/>
              </a:xfrm>
              <a:blipFill>
                <a:blip r:embed="rId2"/>
                <a:stretch>
                  <a:fillRect l="-942" r="-8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6713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1A6DB-EE8E-4339-BEAC-FDDE63FB5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Sorgente di radiazione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E96D19-CD1D-4BEE-B323-CEAD835C85F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:r>
                  <a:rPr lang="it-IT" dirty="0"/>
                  <a:t>Una volta generate, le onde EM si propagano e trasportano energia. Nel vuoto questa propagazione avviene a </a:t>
                </a:r>
                <a:r>
                  <a:rPr lang="it-IT" dirty="0" err="1"/>
                  <a:t>velocita’</a:t>
                </a:r>
                <a:r>
                  <a:rPr lang="it-IT" dirty="0"/>
                  <a:t> c. La potenza uscente dalla sorgente si </a:t>
                </a:r>
                <a:r>
                  <a:rPr lang="it-IT" dirty="0" err="1"/>
                  <a:t>puo’</a:t>
                </a:r>
                <a:r>
                  <a:rPr lang="it-IT" dirty="0"/>
                  <a:t> calcolare integrando il vettore di </a:t>
                </a:r>
                <a:r>
                  <a:rPr lang="it-IT" dirty="0" err="1"/>
                  <a:t>Poynting</a:t>
                </a:r>
                <a:r>
                  <a:rPr lang="it-IT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acc>
                  </m:oMath>
                </a14:m>
                <a:r>
                  <a:rPr lang="it-IT" dirty="0"/>
                  <a:t> su una superficie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it-IT" dirty="0"/>
                  <a:t> che contiene la sorgente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</m:ac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</m:acc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×</m:t>
                          </m:r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</m:acc>
                        </m:e>
                      </m:nary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it-IT" dirty="0"/>
                  <a:t>Se la superficie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it-IT" dirty="0"/>
                  <a:t> </a:t>
                </a:r>
                <a:r>
                  <a:rPr lang="it-IT" dirty="0" err="1"/>
                  <a:t>e’</a:t>
                </a:r>
                <a:r>
                  <a:rPr lang="it-IT" dirty="0"/>
                  <a:t> una sfera di raggio </a:t>
                </a:r>
                <a14:m>
                  <m:oMath xmlns:m="http://schemas.openxmlformats.org/officeDocument/2006/math">
                    <m:r>
                      <a:rPr lang="it-IT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it-IT" dirty="0"/>
                  <a:t> molto grande, questa </a:t>
                </a:r>
                <a14:m>
                  <m:oMath xmlns:m="http://schemas.openxmlformats.org/officeDocument/2006/math">
                    <m:r>
                      <a:rPr lang="it-IT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it-IT" dirty="0"/>
                  <a:t> rappresenta l’energia (per </a:t>
                </a:r>
                <a:r>
                  <a:rPr lang="it-IT" dirty="0" err="1"/>
                  <a:t>unita’</a:t>
                </a:r>
                <a:r>
                  <a:rPr lang="it-IT" dirty="0"/>
                  <a:t> di tempo) trasportata a infinito dall’onda.</a:t>
                </a:r>
              </a:p>
              <a:p>
                <a:pPr marL="0" indent="0">
                  <a:buNone/>
                </a:pPr>
                <a:r>
                  <a:rPr lang="it-IT" dirty="0"/>
                  <a:t>Ma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=4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it-IT" dirty="0"/>
                  <a:t>, quindi il vettore di Poynting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acc>
                  </m:oMath>
                </a14:m>
                <a:r>
                  <a:rPr lang="it-IT" dirty="0"/>
                  <a:t> deve decrescere non </a:t>
                </a:r>
                <a:r>
                  <a:rPr lang="it-IT" dirty="0" err="1"/>
                  <a:t>piu’</a:t>
                </a:r>
                <a:r>
                  <a:rPr lang="it-IT" dirty="0"/>
                  <a:t> velocemente di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it-IT" dirty="0"/>
                  <a:t> per </a:t>
                </a:r>
                <a14:m>
                  <m:oMath xmlns:m="http://schemas.openxmlformats.org/officeDocument/2006/math">
                    <m:r>
                      <a:rPr lang="it-IT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it-IT" dirty="0"/>
                  <a:t> grandi. </a:t>
                </a:r>
              </a:p>
              <a:p>
                <a:pPr marL="0" indent="0">
                  <a:buNone/>
                </a:pPr>
                <a:r>
                  <a:rPr lang="it-IT" dirty="0"/>
                  <a:t>In elettrostatica e magnetostatica abbiamo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𝑠𝑡𝑎𝑡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∝1/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it-IT" dirty="0"/>
                  <a:t> 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𝑠𝑡𝑎𝑡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∝1/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it-IT" dirty="0"/>
                  <a:t>. Questo implica che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𝑠𝑡𝑎𝑡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∝1/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it-IT" dirty="0"/>
                  <a:t> per configurazioni statiche.</a:t>
                </a:r>
              </a:p>
              <a:p>
                <a:pPr marL="0" indent="0">
                  <a:buNone/>
                </a:pPr>
                <a:r>
                  <a:rPr lang="it-IT" dirty="0">
                    <a:solidFill>
                      <a:srgbClr val="FF0000"/>
                    </a:solidFill>
                  </a:rPr>
                  <a:t>Le sorgenti statiche NON irradiano</a:t>
                </a:r>
                <a:r>
                  <a:rPr lang="it-IT" dirty="0"/>
                  <a:t>!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E96D19-CD1D-4BEE-B323-CEAD835C85F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53" t="-16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DE6393-9D80-438C-94E6-CD7859C40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5823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1A6DB-EE8E-4339-BEAC-FDDE63FB5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Radiazione di dipolo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E96D19-CD1D-4BEE-B323-CEAD835C85F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it-IT" dirty="0"/>
                  <a:t>Prendiamo una coppia di sferette disposte agli estremi di un tratto di lunghezza </a:t>
                </a:r>
                <a14:m>
                  <m:oMath xmlns:m="http://schemas.openxmlformats.org/officeDocument/2006/math">
                    <m:r>
                      <a:rPr lang="it-IT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it-IT" dirty="0"/>
                  <a:t>. Le due sferette hanno carica sempre uguale ed opposta di valore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𝑞</m:t>
                      </m:r>
                      <m:d>
                        <m:d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unc>
                        <m:func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it-IT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func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Quello che abbiamo creato </a:t>
                </a:r>
                <a:r>
                  <a:rPr lang="it-IT" dirty="0" err="1"/>
                  <a:t>e’</a:t>
                </a:r>
                <a:r>
                  <a:rPr lang="it-IT" dirty="0"/>
                  <a:t> un dipolo elettrico oscillante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 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it-IT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unc>
                        <m:func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it-IT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func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    (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Il potenziale ritardato calcolato nel punto </a:t>
                </a:r>
                <a14:m>
                  <m:oMath xmlns:m="http://schemas.openxmlformats.org/officeDocument/2006/math">
                    <m:r>
                      <a:rPr lang="it-IT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it-IT" i="1" dirty="0" smtClean="0"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⃗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it-IT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  <m:r>
                      <a:rPr lang="it-IT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it-IT" dirty="0"/>
                  <a:t> per le cariche </a:t>
                </a:r>
                <a:r>
                  <a:rPr lang="it-IT" dirty="0" err="1"/>
                  <a:t>e’</a:t>
                </a:r>
                <a:r>
                  <a:rPr lang="it-IT" dirty="0"/>
                  <a:t>:</a:t>
                </a:r>
              </a:p>
              <a:p>
                <a:pPr marL="0" indent="0">
                  <a:buNone/>
                </a:pPr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it-IT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it-IT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func>
                              <m:funcPr>
                                <m:ctrlPr>
                                  <a:rPr lang="it-IT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it-IT"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</m:fNam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it-IT" i="1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it-IT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type m:val="lin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𝓇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+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den>
                                </m:f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)]</m:t>
                                </m:r>
                              </m:e>
                            </m:func>
                          </m:num>
                          <m:den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𝓇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</m:sub>
                            </m:sSub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it-IT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it-IT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func>
                              <m:funcPr>
                                <m:ctrlPr>
                                  <a:rPr lang="it-IT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it-IT"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</m:fNam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it-IT" i="1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it-IT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type m:val="lin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𝓇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−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den>
                                </m:f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)]</m:t>
                                </m:r>
                              </m:e>
                            </m:func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𝓇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it-IT" dirty="0"/>
                  <a:t>Ma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±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∓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𝑟𝑑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type m:val="lin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𝑑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it-IT" dirty="0"/>
                  <a:t>. </a:t>
                </a:r>
              </a:p>
              <a:p>
                <a:pPr marL="0" indent="0">
                  <a:buNone/>
                </a:pPr>
                <a:r>
                  <a:rPr lang="it-IT" dirty="0"/>
                  <a:t>Nella approssimazione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≪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it-IT" dirty="0"/>
                  <a:t> valgono: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±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∓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𝑟𝑑</m:t>
                        </m:r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e>
                    </m:ra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1∓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den>
                        </m:f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e>
                    </m:d>
                  </m:oMath>
                </a14:m>
                <a:r>
                  <a:rPr lang="it-IT" dirty="0"/>
                  <a:t>.</a:t>
                </a:r>
              </a:p>
              <a:p>
                <a:pPr marL="0" indent="0">
                  <a:buNone/>
                </a:pPr>
                <a:r>
                  <a:rPr lang="it-IT" dirty="0"/>
                  <a:t>Da cui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±</m:t>
                            </m:r>
                          </m:sub>
                        </m:sSub>
                      </m:den>
                    </m:f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den>
                    </m:f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±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den>
                        </m:f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e>
                    </m:d>
                  </m:oMath>
                </a14:m>
                <a:endParaRPr lang="it-IT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E96D19-CD1D-4BEE-B323-CEAD835C85F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9" t="-23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DE6393-9D80-438C-94E6-CD7859C40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48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777831-8C2D-4EFE-B487-A12E273719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4381" y="458780"/>
            <a:ext cx="2786400" cy="305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09963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1A6DB-EE8E-4339-BEAC-FDDE63FB5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Radiazione di dipolo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E96D19-CD1D-4BEE-B323-CEAD835C85F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it-IT" dirty="0"/>
                  <a:t>Il termine </a:t>
                </a:r>
                <a:endParaRPr lang="it-IT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it-IT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type m:val="li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)]</m:t>
                          </m:r>
                        </m:e>
                      </m:func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type m:val="li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den>
                                  </m:f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±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den>
                              </m:f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         </m:t>
                      </m:r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type m:val="li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</m:func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den>
                              </m:f>
                              <m:func>
                                <m:func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∓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type m:val="li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</m:func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den>
                              </m:f>
                              <m:func>
                                <m:func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</m:d>
                        </m:e>
                      </m:func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Nella approssimazione di dipolo ideale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≪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⇔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≪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In queste condizioni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it-IT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it-IT" sz="240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it-IT" sz="2400" i="1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it-IT" sz="24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type m:val="lin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𝓇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</m:sub>
                            </m:sSub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den>
                        </m:f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)]</m:t>
                        </m:r>
                      </m:e>
                    </m:func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it-IT" sz="24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it-IT" sz="24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type m:val="lin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𝑟</m:t>
                                    </m:r>
                                  </m:num>
                                  <m:den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den>
                                </m:f>
                              </m:e>
                            </m:d>
                          </m:e>
                        </m:d>
                      </m:e>
                    </m:func>
                    <m:r>
                      <a:rPr lang="en-US" sz="2400" i="1">
                        <a:latin typeface="Cambria Math" panose="02040503050406030204" pitchFamily="18" charset="0"/>
                      </a:rPr>
                      <m:t>∓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𝑐</m:t>
                        </m:r>
                      </m:den>
                    </m:f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it-IT" sz="2400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it-IT" sz="24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type m:val="lin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𝑟</m:t>
                                    </m:r>
                                  </m:num>
                                  <m:den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den>
                                </m:f>
                              </m:e>
                            </m:d>
                          </m:e>
                        </m:d>
                      </m:e>
                    </m:func>
                  </m:oMath>
                </a14:m>
                <a:endParaRPr lang="it-IT" sz="2400" dirty="0"/>
              </a:p>
              <a:p>
                <a:pPr marL="0" indent="0">
                  <a:buNone/>
                </a:pPr>
                <a:r>
                  <a:rPr lang="it-IT" dirty="0"/>
                  <a:t>Inseriamo in 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it-IT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it-IT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func>
                              <m:funcPr>
                                <m:ctrlPr>
                                  <a:rPr lang="it-IT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it-IT"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</m:fNam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it-IT" i="1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it-IT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type m:val="lin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𝓇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+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den>
                                </m:f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)]</m:t>
                                </m:r>
                              </m:e>
                            </m:func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𝓇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</m:sub>
                            </m:sSub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it-IT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it-IT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func>
                              <m:funcPr>
                                <m:ctrlPr>
                                  <a:rPr lang="it-IT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it-IT"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</m:fNam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[</m:t>
                                </m:r>
                                <m:r>
                                  <a:rPr lang="it-IT" i="1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it-IT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type m:val="lin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𝓇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−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den>
                                </m:f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)]</m:t>
                                </m:r>
                              </m:e>
                            </m:func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𝓇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r>
                  <a:rPr lang="it-IT" dirty="0"/>
                  <a:t> e otteniamo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𝜋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den>
                          </m:f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it-IT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type m:val="lin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num>
                                        <m:den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d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func>
                            <m:func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8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sz="2800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  <m:d>
                                    <m:dPr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it-IT" sz="28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type m:val="lin"/>
                                          <m:ctrlPr>
                                            <a:rPr lang="en-US" sz="2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2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num>
                                        <m:den>
                                          <m:r>
                                            <a:rPr lang="en-US" sz="2800" i="1"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E96D19-CD1D-4BEE-B323-CEAD835C85F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9" t="-16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DE6393-9D80-438C-94E6-CD7859C40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97784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1A6DB-EE8E-4339-BEAC-FDDE63FB5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Radiazione di dipolo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E96D19-CD1D-4BEE-B323-CEAD835C85F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𝜋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den>
                          </m:f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it-IT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type m:val="lin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num>
                                        <m:den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d>
                            </m:e>
                          </m:func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func>
                            <m:func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8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sz="2800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  <m:d>
                                    <m:dPr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it-IT" sz="28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type m:val="lin"/>
                                          <m:ctrlPr>
                                            <a:rPr lang="en-US" sz="2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2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num>
                                        <m:den>
                                          <m:r>
                                            <a:rPr lang="en-US" sz="2800" i="1"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Nel limite statico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→0</m:t>
                    </m:r>
                  </m:oMath>
                </a14:m>
                <a:r>
                  <a:rPr lang="it-IT" dirty="0"/>
                  <a:t>) ritroviamo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it-IT" dirty="0"/>
                  <a:t>. Questo non </a:t>
                </a:r>
                <a:r>
                  <a:rPr lang="it-IT" dirty="0" err="1"/>
                  <a:t>e’</a:t>
                </a:r>
                <a:r>
                  <a:rPr lang="it-IT" dirty="0"/>
                  <a:t> il termine che ci interessa </a:t>
                </a:r>
                <a:r>
                  <a:rPr lang="it-IT" dirty="0" err="1"/>
                  <a:t>perche</a:t>
                </a:r>
                <a:r>
                  <a:rPr lang="it-IT" dirty="0"/>
                  <a:t>’ ha una andamento asintotico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𝑎𝑠𝑖𝑛𝑡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∝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it-IT" dirty="0"/>
                  <a:t>.</a:t>
                </a:r>
              </a:p>
              <a:p>
                <a:pPr marL="0" indent="0">
                  <a:buNone/>
                </a:pPr>
                <a:r>
                  <a:rPr lang="it-IT" dirty="0"/>
                  <a:t>Nella approssimazione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≫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⇔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≫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it-IT" dirty="0"/>
                  <a:t> il potenziale si riduce a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𝜔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𝜋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type m:val="li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Il potenziale vettore </a:t>
                </a:r>
                <a:r>
                  <a:rPr lang="it-IT" dirty="0" err="1"/>
                  <a:t>e’</a:t>
                </a:r>
                <a:r>
                  <a:rPr lang="it-IT" dirty="0"/>
                  <a:t> determinato dalla corrente che fluisce: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acc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𝑑𝑞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𝜔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func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E96D19-CD1D-4BEE-B323-CEAD835C85F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DE6393-9D80-438C-94E6-CD7859C40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23095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1A6DB-EE8E-4339-BEAC-FDDE63FB5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Radiazione di dipolo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E96D19-CD1D-4BEE-B323-CEAD835C85F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acc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𝑑𝑞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𝜔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func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Nella equazione di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</m:oMath>
                </a14:m>
                <a:r>
                  <a:rPr lang="it-IT" dirty="0"/>
                  <a:t> 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⃗"/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</m:acc>
                                    </m:e>
                                    <m:sup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  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r>
                                <a:rPr lang="en-US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𝓇</m:t>
                              </m:r>
                            </m:den>
                          </m:f>
                        </m:e>
                      </m:nary>
                      <m:r>
                        <a:rPr lang="en-US" i="1" dirty="0">
                          <a:latin typeface="Cambria Math" panose="02040503050406030204" pitchFamily="18" charset="0"/>
                        </a:rPr>
                        <m:t>𝑑</m:t>
                      </m:r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nary>
                        <m:nary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/2</m:t>
                          </m:r>
                        </m:sub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/2</m:t>
                          </m:r>
                        </m:sup>
                        <m:e>
                          <m:f>
                            <m:f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func>
                                <m:func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[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type m:val="lin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𝓇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den>
                                  </m:f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)]</m:t>
                                  </m:r>
                                </m:e>
                              </m:func>
                              <m:acc>
                                <m:accPr>
                                  <m:chr m:val="̂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US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𝓇</m:t>
                              </m:r>
                            </m:den>
                          </m:f>
                        </m:e>
                      </m:nary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𝑑𝑧</m:t>
                      </m:r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Approssimiamo l’integrando con il suo valore a z=0 e troviamo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𝜔</m:t>
                          </m:r>
                        </m:num>
                        <m:den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type m:val="li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</m:func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E96D19-CD1D-4BEE-B323-CEAD835C85F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DE6393-9D80-438C-94E6-CD7859C40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44032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1A6DB-EE8E-4339-BEAC-FDDE63FB5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Radiazione di dipolo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E96D19-CD1D-4BEE-B323-CEAD835C85F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𝜔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𝜋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type m:val="li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𝜔</m:t>
                          </m:r>
                        </m:num>
                        <m:den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type m:val="li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</m:func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Abbiamo i potenziali, possiamo calcolare i campi: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US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func>
                            <m:funcPr>
                              <m:ctrlPr>
                                <a:rPr lang="en-US" b="0" i="1" smtClean="0">
                                  <a:solidFill>
                                    <a:schemeClr val="bg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chemeClr val="bg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solidFill>
                                    <a:schemeClr val="bg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  <m:f>
                        <m:fPr>
                          <m:ctrlPr>
                            <a:rPr lang="en-US" i="1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i="1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den>
                      </m:f>
                      <m:acc>
                        <m:accPr>
                          <m:chr m:val="̂"/>
                          <m:ctrlPr>
                            <a:rPr lang="en-US" i="1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𝜋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type m:val="li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</m:func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type m:val="li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⇒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type m:val="li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</m:func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E96D19-CD1D-4BEE-B323-CEAD835C85F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DE6393-9D80-438C-94E6-CD7859C40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38309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1A6DB-EE8E-4339-BEAC-FDDE63FB5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Radiazione di dipolo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E96D19-CD1D-4BEE-B323-CEAD835C85F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it-IT" dirty="0"/>
                  <a:t>Il campo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it-IT" dirty="0"/>
                  <a:t> si ottiene da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func>
                            <m:funcPr>
                              <m:ctrlPr>
                                <a:rPr lang="en-US" b="0" i="1" smtClean="0">
                                  <a:solidFill>
                                    <a:schemeClr val="bg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chemeClr val="bg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solidFill>
                                    <a:schemeClr val="bg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  <m:d>
                        <m:dPr>
                          <m:ctrlPr>
                            <a:rPr lang="en-US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solidFill>
                                    <a:schemeClr val="bg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chemeClr val="bg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chemeClr val="bg1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bg1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chemeClr val="bg1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𝜙</m:t>
                                      </m:r>
                                    </m:sub>
                                  </m:sSub>
                                  <m:func>
                                    <m:funcPr>
                                      <m:ctrlPr>
                                        <a:rPr lang="en-US" b="0" i="1" smtClean="0">
                                          <a:solidFill>
                                            <a:schemeClr val="bg1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solidFill>
                                            <a:schemeClr val="bg1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bg1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func>
                                </m:e>
                              </m:d>
                            </m:num>
                            <m:den>
                              <m:r>
                                <a:rPr lang="en-US" b="0" i="1" smtClean="0">
                                  <a:solidFill>
                                    <a:schemeClr val="bg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𝜕𝜃</m:t>
                              </m:r>
                            </m:den>
                          </m:f>
                          <m:r>
                            <a:rPr lang="en-US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solidFill>
                                    <a:schemeClr val="bg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chemeClr val="bg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b="0" i="1" smtClean="0">
                                  <a:solidFill>
                                    <a:schemeClr val="bg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𝜕𝜙</m:t>
                              </m:r>
                            </m:den>
                          </m:f>
                        </m:e>
                      </m:d>
                      <m:acc>
                        <m:accPr>
                          <m:chr m:val="̂"/>
                          <m:ctrlPr>
                            <a:rPr lang="en-US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solidFill>
                                    <a:schemeClr val="bg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chemeClr val="bg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func>
                                <m:funcPr>
                                  <m:ctrlPr>
                                    <a:rPr lang="en-US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den>
                          </m:f>
                          <m:f>
                            <m:fPr>
                              <m:ctrlPr>
                                <a:rPr lang="en-US" b="0" i="1" smtClean="0">
                                  <a:solidFill>
                                    <a:schemeClr val="bg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chemeClr val="bg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b="0" i="1" smtClean="0">
                                  <a:solidFill>
                                    <a:schemeClr val="bg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𝜕𝜙</m:t>
                              </m:r>
                            </m:den>
                          </m:f>
                          <m:r>
                            <a:rPr lang="en-US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solidFill>
                                    <a:schemeClr val="bg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chemeClr val="bg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chemeClr val="bg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chemeClr val="bg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bg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bg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bg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acc>
                        <m:accPr>
                          <m:chr m:val="̂"/>
                          <m:ctrlPr>
                            <a:rPr lang="en-US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chemeClr val="bg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US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b="0" i="1" dirty="0">
                  <a:solidFill>
                    <a:schemeClr val="bg1">
                      <a:lumMod val="75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den>
                          </m:f>
                        </m:e>
                      </m:d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</m:acc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{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type m:val="li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type m:val="li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}</m:t>
                      </m:r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</m:acc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Il secondo termine </a:t>
                </a:r>
                <a:r>
                  <a:rPr lang="it-IT" dirty="0" err="1"/>
                  <a:t>e’</a:t>
                </a:r>
                <a:r>
                  <a:rPr lang="it-IT" dirty="0"/>
                  <a:t> trascurabile nell’ipotesi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≫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𝜔</m:t>
                        </m:r>
                      </m:den>
                    </m:f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type m:val="li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</m:func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</m:acc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E96D19-CD1D-4BEE-B323-CEAD835C85F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9" t="-8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DE6393-9D80-438C-94E6-CD7859C40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59848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1A6DB-EE8E-4339-BEAC-FDDE63FB5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Radiazione di dipolo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E96D19-CD1D-4BEE-B323-CEAD835C85F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</a:rPr>
                        <m:t>=−</m:t>
                      </m:r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type m:val="li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</m:func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type m:val="li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</m:func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</m:acc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Notiamo che:</a:t>
                </a:r>
              </a:p>
              <a:p>
                <a:r>
                  <a:rPr lang="it-IT" dirty="0"/>
                  <a:t>La fase </a:t>
                </a:r>
                <a14:m>
                  <m:oMath xmlns:m="http://schemas.openxmlformats.org/officeDocument/2006/math">
                    <m:r>
                      <a:rPr lang="it-IT" i="1">
                        <a:latin typeface="Cambria Math" panose="02040503050406030204" pitchFamily="18" charset="0"/>
                      </a:rPr>
                      <m:t>𝜔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it-IT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type m:val="li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den>
                        </m:f>
                      </m:e>
                    </m:d>
                  </m:oMath>
                </a14:m>
                <a:r>
                  <a:rPr lang="it-IT" dirty="0"/>
                  <a:t> e </a:t>
                </a:r>
                <a:r>
                  <a:rPr lang="it-IT" dirty="0" err="1"/>
                  <a:t>l’intensita’</a:t>
                </a:r>
                <a:r>
                  <a:rPr lang="it-IT" dirty="0"/>
                  <a:t> dei campi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∝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it-IT" dirty="0"/>
                  <a:t> indicano che le equazioni rappresentano una onda elettromagnetica (monocromatica) sferica, di pulsazione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it-IT" dirty="0"/>
                  <a:t> che si propaga alla </a:t>
                </a:r>
                <a:r>
                  <a:rPr lang="it-IT" dirty="0" err="1"/>
                  <a:t>velocita’</a:t>
                </a:r>
                <a:r>
                  <a:rPr lang="it-IT" dirty="0"/>
                  <a:t> della luce.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</m:oMath>
                </a14:m>
                <a:r>
                  <a:rPr lang="it-IT" dirty="0"/>
                  <a:t> 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it-IT" dirty="0"/>
                  <a:t> sono in fase, e le loro ampiezze stanno in rapporto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den>
                    </m:f>
                  </m:oMath>
                </a14:m>
                <a:endParaRPr lang="it-IT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E96D19-CD1D-4BEE-B323-CEAD835C85F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9" r="-6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DE6393-9D80-438C-94E6-CD7859C40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8186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1A6DB-EE8E-4339-BEAC-FDDE63FB5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Radiazione di dipolo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E96D19-CD1D-4BEE-B323-CEAD835C85F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</a:rPr>
                        <m:t>=−</m:t>
                      </m:r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type m:val="li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</m:func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type m:val="li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</m:func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</m:acc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L’energia irradiata (per </a:t>
                </a:r>
                <a:r>
                  <a:rPr lang="it-IT" dirty="0" err="1"/>
                  <a:t>unita’</a:t>
                </a:r>
                <a:r>
                  <a:rPr lang="it-IT" dirty="0"/>
                  <a:t> di tempo e di superficie) </a:t>
                </a:r>
                <a:r>
                  <a:rPr lang="it-IT" dirty="0" err="1"/>
                  <a:t>e’</a:t>
                </a:r>
                <a:r>
                  <a:rPr lang="it-IT" dirty="0"/>
                  <a:t> data da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it-IT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func>
                                        <m:func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>
                                              <a:latin typeface="Cambria Math" panose="02040503050406030204" pitchFamily="18" charset="0"/>
                                            </a:rPr>
                                            <m:t>sin</m:t>
                                          </m:r>
                                        </m:fName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e>
                                      </m:func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den>
                                  </m:f>
                                </m:e>
                              </m:d>
                              <m:func>
                                <m:func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it-IT" i="1"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it-IT" i="1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f>
                                            <m:fPr>
                                              <m:type m:val="lin"/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𝑟</m:t>
                                              </m:r>
                                            </m:num>
                                            <m:den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den>
                                          </m:f>
                                        </m:e>
                                      </m:d>
                                    </m:e>
                                  </m:d>
                                </m:e>
                              </m:func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Mediando sul tempo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&lt;</m:t>
                      </m:r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32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>
                                          <a:latin typeface="Cambria Math" panose="02040503050406030204" pitchFamily="18" charset="0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/>
                  <a:t>Integrando su tutta la sfera di raggio r: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&gt;=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&lt;</m:t>
                          </m:r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</m:acc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&gt;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</m:acc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endParaRPr lang="it-IT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E96D19-CD1D-4BEE-B323-CEAD835C85F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DE6393-9D80-438C-94E6-CD7859C40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82646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1A6DB-EE8E-4339-BEAC-FDDE63FB5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 </a:t>
            </a:r>
            <a:r>
              <a:rPr lang="it-IT" dirty="0" err="1"/>
              <a:t>perche</a:t>
            </a:r>
            <a:r>
              <a:rPr lang="it-IT" dirty="0"/>
              <a:t>’ della vita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E96D19-CD1D-4BEE-B323-CEAD835C85F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&gt;=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&lt;</m:t>
                          </m:r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</m:acc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&gt;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</m:acc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it-IT" dirty="0"/>
              </a:p>
              <a:p>
                <a:pPr marL="0" indent="0">
                  <a:buNone/>
                </a:pPr>
                <a:r>
                  <a:rPr lang="it-IT" dirty="0">
                    <a:solidFill>
                      <a:srgbClr val="FF0000"/>
                    </a:solidFill>
                  </a:rPr>
                  <a:t>Quindi il cielo </a:t>
                </a:r>
                <a:r>
                  <a:rPr lang="it-IT" dirty="0" err="1">
                    <a:solidFill>
                      <a:srgbClr val="FF0000"/>
                    </a:solidFill>
                  </a:rPr>
                  <a:t>e’</a:t>
                </a:r>
                <a:r>
                  <a:rPr lang="it-IT" dirty="0">
                    <a:solidFill>
                      <a:srgbClr val="FF0000"/>
                    </a:solidFill>
                  </a:rPr>
                  <a:t> blu</a:t>
                </a:r>
                <a:r>
                  <a:rPr lang="it-IT" dirty="0"/>
                  <a:t>!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E96D19-CD1D-4BEE-B323-CEAD835C85F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DE6393-9D80-438C-94E6-CD7859C40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E0D4D-BBEC-44D9-A829-3DD1264126E2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6671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40073</TotalTime>
  <Words>6226</Words>
  <Application>Microsoft Office PowerPoint</Application>
  <PresentationFormat>Widescreen</PresentationFormat>
  <Paragraphs>471</Paragraphs>
  <Slides>56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3" baseType="lpstr">
      <vt:lpstr>Arial</vt:lpstr>
      <vt:lpstr>Calibri</vt:lpstr>
      <vt:lpstr>Calibri Light</vt:lpstr>
      <vt:lpstr>Cambria Math</vt:lpstr>
      <vt:lpstr>Symbol</vt:lpstr>
      <vt:lpstr>Times New Roman</vt:lpstr>
      <vt:lpstr>Office Theme</vt:lpstr>
      <vt:lpstr>Onde</vt:lpstr>
      <vt:lpstr>Modulo di Young</vt:lpstr>
      <vt:lpstr>Onda longitudinale su una barra</vt:lpstr>
      <vt:lpstr>Onda longitudinale su una barra</vt:lpstr>
      <vt:lpstr>Modulo di compressibilita’ adiabatica </vt:lpstr>
      <vt:lpstr>Onde longitudinali e trasversali</vt:lpstr>
      <vt:lpstr>Onde polarizzate</vt:lpstr>
      <vt:lpstr>Onde polarizzate linearmente</vt:lpstr>
      <vt:lpstr>Onde polarizzate ellitticamente</vt:lpstr>
      <vt:lpstr>Fronte d’onda</vt:lpstr>
      <vt:lpstr>Onde in piu’ dimensioni</vt:lpstr>
      <vt:lpstr>Onde in piu’ dimensioni</vt:lpstr>
      <vt:lpstr>Onde in piu’ dimensioni       .</vt:lpstr>
      <vt:lpstr>Raggio</vt:lpstr>
      <vt:lpstr>Onde sferiche</vt:lpstr>
      <vt:lpstr>Onde sferiche</vt:lpstr>
      <vt:lpstr>Onde cilindriche</vt:lpstr>
      <vt:lpstr>Spettro delle onde em</vt:lpstr>
      <vt:lpstr>Spettro delle onde em</vt:lpstr>
      <vt:lpstr>Spettro delle onde em</vt:lpstr>
      <vt:lpstr>Spettro delle onde em. Luce visibile</vt:lpstr>
      <vt:lpstr>Spettro delle onde em</vt:lpstr>
      <vt:lpstr>Intro alle onde elettromagnetiche</vt:lpstr>
      <vt:lpstr>Onde piane</vt:lpstr>
      <vt:lpstr>Onde armoniche</vt:lpstr>
      <vt:lpstr>Onde armoniche</vt:lpstr>
      <vt:lpstr>Onde elettromagnetiche piane</vt:lpstr>
      <vt:lpstr>Onde elettromagnetiche piane</vt:lpstr>
      <vt:lpstr>Onde elettromagnetiche piane</vt:lpstr>
      <vt:lpstr>Onde elettromagnetiche piane</vt:lpstr>
      <vt:lpstr>Onde elettromagnetiche piane</vt:lpstr>
      <vt:lpstr>Onde elettromagnetiche piane</vt:lpstr>
      <vt:lpstr>Onde elettromagnetiche piane</vt:lpstr>
      <vt:lpstr>Onde elettromagnetiche piane</vt:lpstr>
      <vt:lpstr>Onde elettromagnetiche piane</vt:lpstr>
      <vt:lpstr>Onde elettromagnetiche piane</vt:lpstr>
      <vt:lpstr>Onde elettromagnetiche in mezzi trasparenti</vt:lpstr>
      <vt:lpstr>Energia di un’onda elettromagnetica</vt:lpstr>
      <vt:lpstr>Energia di un’onda elettromagnetica</vt:lpstr>
      <vt:lpstr>Energia di un’onda elettromagnetica</vt:lpstr>
      <vt:lpstr>Energia di un’onda elettromagnetica</vt:lpstr>
      <vt:lpstr>Energia di un’onda elettromagnetica</vt:lpstr>
      <vt:lpstr>Gauge di Lorentz</vt:lpstr>
      <vt:lpstr>Potenziale ritardato</vt:lpstr>
      <vt:lpstr>Potenziale ritardato</vt:lpstr>
      <vt:lpstr>Potenziale ritardato</vt:lpstr>
      <vt:lpstr>Sorgente di radiazione</vt:lpstr>
      <vt:lpstr>Radiazione di dipolo</vt:lpstr>
      <vt:lpstr>Radiazione di dipolo</vt:lpstr>
      <vt:lpstr>Radiazione di dipolo</vt:lpstr>
      <vt:lpstr>Radiazione di dipolo</vt:lpstr>
      <vt:lpstr>Radiazione di dipolo</vt:lpstr>
      <vt:lpstr>Radiazione di dipolo</vt:lpstr>
      <vt:lpstr>Radiazione di dipolo</vt:lpstr>
      <vt:lpstr>Radiazione di dipolo</vt:lpstr>
      <vt:lpstr>I perche’ della vita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rossin</dc:creator>
  <cp:lastModifiedBy>rossin</cp:lastModifiedBy>
  <cp:revision>1244</cp:revision>
  <dcterms:created xsi:type="dcterms:W3CDTF">2015-05-22T19:48:15Z</dcterms:created>
  <dcterms:modified xsi:type="dcterms:W3CDTF">2018-12-18T20:48:02Z</dcterms:modified>
</cp:coreProperties>
</file>