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6" r:id="rId17"/>
    <p:sldId id="272" r:id="rId18"/>
    <p:sldId id="273" r:id="rId19"/>
    <p:sldId id="274" r:id="rId20"/>
    <p:sldId id="275" r:id="rId21"/>
  </p:sldIdLst>
  <p:sldSz cx="18288000" cy="10287000"/>
  <p:notesSz cx="6858000" cy="9144000"/>
  <p:embeddedFontLst>
    <p:embeddedFont>
      <p:font typeface="Canva Sans" panose="020B0604020202020204" charset="0"/>
      <p:regular r:id="rId23"/>
    </p:embeddedFont>
    <p:embeddedFont>
      <p:font typeface="Canva Sans Bold" panose="020B0604020202020204" charset="0"/>
      <p:regular r:id="rId24"/>
    </p:embeddedFont>
    <p:embeddedFont>
      <p:font typeface="DM Sans" pitchFamily="2" charset="0"/>
      <p:regular r:id="rId25"/>
      <p:bold r:id="rId26"/>
      <p:italic r:id="rId27"/>
      <p:boldItalic r:id="rId28"/>
    </p:embeddedFont>
    <p:embeddedFont>
      <p:font typeface="DM Sans Bold" charset="0"/>
      <p:regular r:id="rId29"/>
    </p:embeddedFont>
    <p:embeddedFont>
      <p:font typeface="DM Sans Italics" panose="020B0604020202020204" charset="0"/>
      <p:regular r:id="rId30"/>
    </p:embeddedFont>
    <p:embeddedFont>
      <p:font typeface="Now Bold"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4622" autoAdjust="0"/>
  </p:normalViewPr>
  <p:slideViewPr>
    <p:cSldViewPr>
      <p:cViewPr varScale="1">
        <p:scale>
          <a:sx n="56" d="100"/>
          <a:sy n="56" d="100"/>
        </p:scale>
        <p:origin x="6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786271-CF66-4A21-8A53-CE236EF59C6E}" type="datetimeFigureOut">
              <a:rPr lang="pt-PT" smtClean="0"/>
              <a:t>21/05/2024</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9DCBC4-472C-4053-8488-75DBA29BB627}" type="slidenum">
              <a:rPr lang="pt-PT" smtClean="0"/>
              <a:t>‹nº›</a:t>
            </a:fld>
            <a:endParaRPr lang="pt-PT"/>
          </a:p>
        </p:txBody>
      </p:sp>
    </p:spTree>
    <p:extLst>
      <p:ext uri="{BB962C8B-B14F-4D97-AF65-F5344CB8AC3E}">
        <p14:creationId xmlns:p14="http://schemas.microsoft.com/office/powerpoint/2010/main" val="5021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b="0" i="0" dirty="0">
                <a:solidFill>
                  <a:srgbClr val="0D0D0D"/>
                </a:solidFill>
                <a:effectLst/>
                <a:highlight>
                  <a:srgbClr val="FFFFFF"/>
                </a:highlight>
                <a:latin typeface="+mn-lt"/>
              </a:rPr>
              <a:t>"Epitaxial" refers to a type of crystal growth where a thin layer of material is deposited on a crystalline substrate in such a way that the layer follows the crystallographic orientation of the substrate.</a:t>
            </a:r>
            <a:endParaRPr lang="pt-PT" dirty="0">
              <a:latin typeface="+mn-lt"/>
            </a:endParaRPr>
          </a:p>
        </p:txBody>
      </p:sp>
      <p:sp>
        <p:nvSpPr>
          <p:cNvPr id="4" name="Marcador de Posição do Número do Diapositivo 3"/>
          <p:cNvSpPr>
            <a:spLocks noGrp="1"/>
          </p:cNvSpPr>
          <p:nvPr>
            <p:ph type="sldNum" sz="quarter" idx="5"/>
          </p:nvPr>
        </p:nvSpPr>
        <p:spPr/>
        <p:txBody>
          <a:bodyPr/>
          <a:lstStyle/>
          <a:p>
            <a:fld id="{C39DCBC4-472C-4053-8488-75DBA29BB627}" type="slidenum">
              <a:rPr lang="pt-PT" smtClean="0"/>
              <a:t>6</a:t>
            </a:fld>
            <a:endParaRPr lang="pt-PT"/>
          </a:p>
        </p:txBody>
      </p:sp>
    </p:spTree>
    <p:extLst>
      <p:ext uri="{BB962C8B-B14F-4D97-AF65-F5344CB8AC3E}">
        <p14:creationId xmlns:p14="http://schemas.microsoft.com/office/powerpoint/2010/main" val="2230956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b="0" i="0" dirty="0">
                <a:solidFill>
                  <a:srgbClr val="0D0D0D"/>
                </a:solidFill>
                <a:effectLst/>
                <a:highlight>
                  <a:srgbClr val="FFFFFF"/>
                </a:highlight>
                <a:latin typeface="+mn-lt"/>
              </a:rPr>
              <a:t>Homoepitaxial: epitaxial layer is made of the same material as the substrate. This process involves depositing a thin film of the same crystalline material onto a substrate, ensuring that the deposited layer inherits the crystallographic orientation of the underlying material.</a:t>
            </a:r>
            <a:endParaRPr lang="pt-PT" dirty="0">
              <a:latin typeface="+mn-lt"/>
            </a:endParaRPr>
          </a:p>
        </p:txBody>
      </p:sp>
      <p:sp>
        <p:nvSpPr>
          <p:cNvPr id="4" name="Marcador de Posição do Número do Diapositivo 3"/>
          <p:cNvSpPr>
            <a:spLocks noGrp="1"/>
          </p:cNvSpPr>
          <p:nvPr>
            <p:ph type="sldNum" sz="quarter" idx="5"/>
          </p:nvPr>
        </p:nvSpPr>
        <p:spPr/>
        <p:txBody>
          <a:bodyPr/>
          <a:lstStyle/>
          <a:p>
            <a:fld id="{C39DCBC4-472C-4053-8488-75DBA29BB627}" type="slidenum">
              <a:rPr lang="pt-PT" smtClean="0"/>
              <a:t>9</a:t>
            </a:fld>
            <a:endParaRPr lang="pt-PT"/>
          </a:p>
        </p:txBody>
      </p:sp>
    </p:spTree>
    <p:extLst>
      <p:ext uri="{BB962C8B-B14F-4D97-AF65-F5344CB8AC3E}">
        <p14:creationId xmlns:p14="http://schemas.microsoft.com/office/powerpoint/2010/main" val="403327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b="0" i="0" dirty="0">
                <a:solidFill>
                  <a:srgbClr val="0D0D0D"/>
                </a:solidFill>
                <a:effectLst/>
                <a:highlight>
                  <a:srgbClr val="FFFFFF"/>
                </a:highlight>
                <a:latin typeface="+mn-lt"/>
              </a:rPr>
              <a:t>SUS: corrugated stainless steel tubing or piping. "Corrugated" refers to a surface that is shaped into a series of parallel ridges and grooves. </a:t>
            </a:r>
          </a:p>
          <a:p>
            <a:endParaRPr lang="pt-PT" dirty="0"/>
          </a:p>
        </p:txBody>
      </p:sp>
      <p:sp>
        <p:nvSpPr>
          <p:cNvPr id="4" name="Marcador de Posição do Número do Diapositivo 3"/>
          <p:cNvSpPr>
            <a:spLocks noGrp="1"/>
          </p:cNvSpPr>
          <p:nvPr>
            <p:ph type="sldNum" sz="quarter" idx="5"/>
          </p:nvPr>
        </p:nvSpPr>
        <p:spPr/>
        <p:txBody>
          <a:bodyPr/>
          <a:lstStyle/>
          <a:p>
            <a:fld id="{C39DCBC4-472C-4053-8488-75DBA29BB627}" type="slidenum">
              <a:rPr lang="pt-PT" smtClean="0"/>
              <a:t>14</a:t>
            </a:fld>
            <a:endParaRPr lang="pt-PT"/>
          </a:p>
        </p:txBody>
      </p:sp>
    </p:spTree>
    <p:extLst>
      <p:ext uri="{BB962C8B-B14F-4D97-AF65-F5344CB8AC3E}">
        <p14:creationId xmlns:p14="http://schemas.microsoft.com/office/powerpoint/2010/main" val="2514792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096632C-70D3-4FA9-B320-CBE7F14601A1}" type="datetime1">
              <a:rPr lang="en-US" smtClean="0"/>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3CE3BB-38D5-4149-B316-A880D2585887}" type="datetime1">
              <a:rPr lang="en-US" smtClean="0"/>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368CDC-BC2D-4284-A6AB-370330834CE0}" type="datetime1">
              <a:rPr lang="en-US" smtClean="0"/>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50E069-FF17-4D14-A5A2-10ECD5CEA9A7}" type="datetime1">
              <a:rPr lang="en-US" smtClean="0"/>
              <a:t>5/21/2024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42295E-DC1A-4F34-9A1E-D7EBBC921EB5}" type="datetime1">
              <a:rPr lang="en-US" smtClean="0"/>
              <a:t>5/21/2024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1CAD3A1-E18B-425B-B624-1BBA26EFF8B6}" type="datetime1">
              <a:rPr lang="en-US" smtClean="0"/>
              <a:t>5/21/2024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6F1695-D48D-4DAB-B0AF-299B7340A361}" type="datetime1">
              <a:rPr lang="en-US" smtClean="0"/>
              <a:t>5/21/2024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742778-B870-4986-89BF-E114676E43C7}" type="datetime1">
              <a:rPr lang="en-US" smtClean="0"/>
              <a:t>5/21/2024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E63C3-0AE3-4AB2-AE72-078BC459A67B}" type="datetime1">
              <a:rPr lang="en-US" smtClean="0"/>
              <a:t>5/21/2024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871C81-C38F-4439-98D2-1A4D6977367F}" type="datetime1">
              <a:rPr lang="en-US" smtClean="0"/>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3FF23C-C2FC-4787-B466-E20427D48B56}" type="datetime1">
              <a:rPr lang="en-US" smtClean="0"/>
              <a:t>5/21/2024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EA2B60-F009-4F62-97E2-98FF30995A9D}" type="datetime1">
              <a:rPr lang="en-US" smtClean="0"/>
              <a:t>5/21/2024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41.sv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45.jpe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11392544" y="4154952"/>
            <a:ext cx="11958151" cy="1929323"/>
            <a:chOff x="0" y="0"/>
            <a:chExt cx="3149472" cy="508135"/>
          </a:xfrm>
        </p:grpSpPr>
        <p:sp>
          <p:nvSpPr>
            <p:cNvPr id="3" name="Freeform 3"/>
            <p:cNvSpPr/>
            <p:nvPr/>
          </p:nvSpPr>
          <p:spPr>
            <a:xfrm>
              <a:off x="0" y="0"/>
              <a:ext cx="3149472" cy="508135"/>
            </a:xfrm>
            <a:custGeom>
              <a:avLst/>
              <a:gdLst/>
              <a:ahLst/>
              <a:cxnLst/>
              <a:rect l="l" t="t" r="r" b="b"/>
              <a:pathLst>
                <a:path w="3149472" h="508135">
                  <a:moveTo>
                    <a:pt x="0" y="0"/>
                  </a:moveTo>
                  <a:lnTo>
                    <a:pt x="3149472" y="0"/>
                  </a:lnTo>
                  <a:lnTo>
                    <a:pt x="3149472" y="508135"/>
                  </a:lnTo>
                  <a:lnTo>
                    <a:pt x="0" y="508135"/>
                  </a:lnTo>
                  <a:close/>
                </a:path>
              </a:pathLst>
            </a:custGeom>
            <a:solidFill>
              <a:srgbClr val="145DA0"/>
            </a:solidFill>
          </p:spPr>
          <p:txBody>
            <a:bodyPr/>
            <a:lstStyle/>
            <a:p>
              <a:endParaRPr lang="pt-PT"/>
            </a:p>
          </p:txBody>
        </p:sp>
        <p:sp>
          <p:nvSpPr>
            <p:cNvPr id="4" name="TextBox 4"/>
            <p:cNvSpPr txBox="1"/>
            <p:nvPr/>
          </p:nvSpPr>
          <p:spPr>
            <a:xfrm>
              <a:off x="0" y="-28575"/>
              <a:ext cx="3149472" cy="536710"/>
            </a:xfrm>
            <a:prstGeom prst="rect">
              <a:avLst/>
            </a:prstGeom>
          </p:spPr>
          <p:txBody>
            <a:bodyPr lIns="50800" tIns="50800" rIns="50800" bIns="50800" rtlCol="0" anchor="ctr"/>
            <a:lstStyle/>
            <a:p>
              <a:pPr algn="ctr">
                <a:lnSpc>
                  <a:spcPts val="2590"/>
                </a:lnSpc>
              </a:pPr>
              <a:endParaRPr/>
            </a:p>
          </p:txBody>
        </p:sp>
      </p:grpSp>
      <p:grpSp>
        <p:nvGrpSpPr>
          <p:cNvPr id="5" name="Group 5"/>
          <p:cNvGrpSpPr>
            <a:grpSpLocks noChangeAspect="1"/>
          </p:cNvGrpSpPr>
          <p:nvPr/>
        </p:nvGrpSpPr>
        <p:grpSpPr>
          <a:xfrm>
            <a:off x="10380940" y="649592"/>
            <a:ext cx="7516996" cy="8987817"/>
            <a:chOff x="0" y="0"/>
            <a:chExt cx="8603361" cy="10286746"/>
          </a:xfrm>
        </p:grpSpPr>
        <p:sp>
          <p:nvSpPr>
            <p:cNvPr id="6" name="Freeform 6"/>
            <p:cNvSpPr/>
            <p:nvPr/>
          </p:nvSpPr>
          <p:spPr>
            <a:xfrm>
              <a:off x="-2794" y="-128"/>
              <a:ext cx="8606155" cy="10286874"/>
            </a:xfrm>
            <a:custGeom>
              <a:avLst/>
              <a:gdLst/>
              <a:ahLst/>
              <a:cxnLst/>
              <a:rect l="l" t="t" r="r" b="b"/>
              <a:pathLst>
                <a:path w="8606155" h="10286874">
                  <a:moveTo>
                    <a:pt x="8606155" y="10251441"/>
                  </a:moveTo>
                  <a:cubicBezTo>
                    <a:pt x="8606155" y="10284588"/>
                    <a:pt x="8595487" y="10286874"/>
                    <a:pt x="8567674" y="10286874"/>
                  </a:cubicBezTo>
                  <a:cubicBezTo>
                    <a:pt x="5713094" y="10286239"/>
                    <a:pt x="2858643" y="10286239"/>
                    <a:pt x="4064" y="10286239"/>
                  </a:cubicBezTo>
                  <a:cubicBezTo>
                    <a:pt x="0" y="10272396"/>
                    <a:pt x="6350" y="10259823"/>
                    <a:pt x="9271" y="10246996"/>
                  </a:cubicBezTo>
                  <a:cubicBezTo>
                    <a:pt x="134747" y="9685402"/>
                    <a:pt x="260350" y="9123935"/>
                    <a:pt x="386207" y="8562467"/>
                  </a:cubicBezTo>
                  <a:cubicBezTo>
                    <a:pt x="565658" y="7761986"/>
                    <a:pt x="745490" y="6961633"/>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6"/>
                    <a:pt x="8605139" y="6846317"/>
                    <a:pt x="8606155" y="10251441"/>
                  </a:cubicBezTo>
                  <a:close/>
                </a:path>
              </a:pathLst>
            </a:custGeom>
            <a:blipFill>
              <a:blip r:embed="rId2"/>
              <a:stretch>
                <a:fillRect l="-7692" r="-7692"/>
              </a:stretch>
            </a:blipFill>
          </p:spPr>
          <p:txBody>
            <a:bodyPr/>
            <a:lstStyle/>
            <a:p>
              <a:endParaRPr lang="pt-PT"/>
            </a:p>
          </p:txBody>
        </p:sp>
      </p:grpSp>
      <p:sp>
        <p:nvSpPr>
          <p:cNvPr id="7" name="Freeform 7"/>
          <p:cNvSpPr/>
          <p:nvPr/>
        </p:nvSpPr>
        <p:spPr>
          <a:xfrm>
            <a:off x="0" y="-674283"/>
            <a:ext cx="2647750" cy="2647750"/>
          </a:xfrm>
          <a:custGeom>
            <a:avLst/>
            <a:gdLst/>
            <a:ahLst/>
            <a:cxnLst/>
            <a:rect l="l" t="t" r="r" b="b"/>
            <a:pathLst>
              <a:path w="2647750" h="2647750">
                <a:moveTo>
                  <a:pt x="0" y="0"/>
                </a:moveTo>
                <a:lnTo>
                  <a:pt x="2647750" y="0"/>
                </a:lnTo>
                <a:lnTo>
                  <a:pt x="2647750" y="2647750"/>
                </a:lnTo>
                <a:lnTo>
                  <a:pt x="0" y="26477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a:p>
        </p:txBody>
      </p:sp>
      <p:grpSp>
        <p:nvGrpSpPr>
          <p:cNvPr id="8" name="Group 8"/>
          <p:cNvGrpSpPr/>
          <p:nvPr/>
        </p:nvGrpSpPr>
        <p:grpSpPr>
          <a:xfrm>
            <a:off x="559525" y="8243412"/>
            <a:ext cx="1627739" cy="162773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3567" t="-48590" r="-140989" b="-49979"/>
              </a:stretch>
            </a:blipFill>
          </p:spPr>
          <p:txBody>
            <a:bodyPr/>
            <a:lstStyle/>
            <a:p>
              <a:endParaRPr lang="pt-PT"/>
            </a:p>
          </p:txBody>
        </p:sp>
      </p:grpSp>
      <p:sp>
        <p:nvSpPr>
          <p:cNvPr id="10" name="TextBox 10"/>
          <p:cNvSpPr txBox="1"/>
          <p:nvPr/>
        </p:nvSpPr>
        <p:spPr>
          <a:xfrm>
            <a:off x="3295036" y="6819371"/>
            <a:ext cx="7913921" cy="462835"/>
          </a:xfrm>
          <a:prstGeom prst="rect">
            <a:avLst/>
          </a:prstGeom>
        </p:spPr>
        <p:txBody>
          <a:bodyPr lIns="0" tIns="0" rIns="0" bIns="0" rtlCol="0" anchor="t">
            <a:spAutoFit/>
          </a:bodyPr>
          <a:lstStyle/>
          <a:p>
            <a:pPr marL="0" lvl="0" indent="0" algn="l">
              <a:lnSpc>
                <a:spcPts val="3727"/>
              </a:lnSpc>
              <a:spcBef>
                <a:spcPct val="0"/>
              </a:spcBef>
            </a:pPr>
            <a:r>
              <a:rPr lang="en-US" sz="3030">
                <a:solidFill>
                  <a:srgbClr val="56AEFF"/>
                </a:solidFill>
                <a:latin typeface="DM Sans Italics"/>
              </a:rPr>
              <a:t>Presented by: Matilde Matos</a:t>
            </a:r>
          </a:p>
        </p:txBody>
      </p:sp>
      <p:sp>
        <p:nvSpPr>
          <p:cNvPr id="11" name="TextBox 11"/>
          <p:cNvSpPr txBox="1"/>
          <p:nvPr/>
        </p:nvSpPr>
        <p:spPr>
          <a:xfrm>
            <a:off x="559525" y="3728006"/>
            <a:ext cx="10959085" cy="1226820"/>
          </a:xfrm>
          <a:prstGeom prst="rect">
            <a:avLst/>
          </a:prstGeom>
        </p:spPr>
        <p:txBody>
          <a:bodyPr lIns="0" tIns="0" rIns="0" bIns="0" rtlCol="0" anchor="t">
            <a:spAutoFit/>
          </a:bodyPr>
          <a:lstStyle/>
          <a:p>
            <a:pPr algn="l">
              <a:lnSpc>
                <a:spcPts val="9609"/>
              </a:lnSpc>
            </a:pPr>
            <a:r>
              <a:rPr lang="en-US" sz="8007">
                <a:solidFill>
                  <a:srgbClr val="FFFBFB"/>
                </a:solidFill>
                <a:latin typeface="Now Bold"/>
              </a:rPr>
              <a:t>SUPERCONDUCTING</a:t>
            </a:r>
          </a:p>
        </p:txBody>
      </p:sp>
      <p:sp>
        <p:nvSpPr>
          <p:cNvPr id="12" name="TextBox 12"/>
          <p:cNvSpPr txBox="1"/>
          <p:nvPr/>
        </p:nvSpPr>
        <p:spPr>
          <a:xfrm>
            <a:off x="559525" y="4809720"/>
            <a:ext cx="10167049" cy="1236345"/>
          </a:xfrm>
          <a:prstGeom prst="rect">
            <a:avLst/>
          </a:prstGeom>
        </p:spPr>
        <p:txBody>
          <a:bodyPr lIns="0" tIns="0" rIns="0" bIns="0" rtlCol="0" anchor="t">
            <a:spAutoFit/>
          </a:bodyPr>
          <a:lstStyle/>
          <a:p>
            <a:pPr algn="l">
              <a:lnSpc>
                <a:spcPts val="9600"/>
              </a:lnSpc>
            </a:pPr>
            <a:r>
              <a:rPr lang="en-US" sz="8000">
                <a:solidFill>
                  <a:srgbClr val="56AEFF"/>
                </a:solidFill>
                <a:latin typeface="Now Bold"/>
              </a:rPr>
              <a:t>CABLES AND TAPES</a:t>
            </a:r>
          </a:p>
        </p:txBody>
      </p:sp>
      <p:sp>
        <p:nvSpPr>
          <p:cNvPr id="14" name="CaixaDeTexto 13">
            <a:extLst>
              <a:ext uri="{FF2B5EF4-FFF2-40B4-BE49-F238E27FC236}">
                <a16:creationId xmlns:a16="http://schemas.microsoft.com/office/drawing/2014/main" id="{75F58455-E7FE-9E44-B644-B838ACB609EA}"/>
              </a:ext>
            </a:extLst>
          </p:cNvPr>
          <p:cNvSpPr txBox="1"/>
          <p:nvPr/>
        </p:nvSpPr>
        <p:spPr>
          <a:xfrm>
            <a:off x="17426789" y="9686485"/>
            <a:ext cx="301686" cy="369332"/>
          </a:xfrm>
          <a:prstGeom prst="rect">
            <a:avLst/>
          </a:prstGeom>
          <a:noFill/>
        </p:spPr>
        <p:txBody>
          <a:bodyPr wrap="none" rtlCol="0">
            <a:spAutoFit/>
          </a:bodyPr>
          <a:lstStyle/>
          <a:p>
            <a:r>
              <a:rPr lang="pt-PT" dirty="0"/>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grpSp>
        <p:nvGrpSpPr>
          <p:cNvPr id="2" name="Group 2"/>
          <p:cNvGrpSpPr/>
          <p:nvPr/>
        </p:nvGrpSpPr>
        <p:grpSpPr>
          <a:xfrm>
            <a:off x="2986667" y="3084143"/>
            <a:ext cx="2613061" cy="2273181"/>
            <a:chOff x="0" y="0"/>
            <a:chExt cx="991873" cy="862860"/>
          </a:xfrm>
        </p:grpSpPr>
        <p:sp>
          <p:nvSpPr>
            <p:cNvPr id="3" name="Freeform 3"/>
            <p:cNvSpPr/>
            <p:nvPr/>
          </p:nvSpPr>
          <p:spPr>
            <a:xfrm>
              <a:off x="0" y="0"/>
              <a:ext cx="991873" cy="862860"/>
            </a:xfrm>
            <a:custGeom>
              <a:avLst/>
              <a:gdLst/>
              <a:ahLst/>
              <a:cxnLst/>
              <a:rect l="l" t="t" r="r" b="b"/>
              <a:pathLst>
                <a:path w="991873" h="862860">
                  <a:moveTo>
                    <a:pt x="0" y="0"/>
                  </a:moveTo>
                  <a:lnTo>
                    <a:pt x="991873" y="0"/>
                  </a:lnTo>
                  <a:lnTo>
                    <a:pt x="991873" y="862860"/>
                  </a:lnTo>
                  <a:lnTo>
                    <a:pt x="0" y="862860"/>
                  </a:lnTo>
                  <a:close/>
                </a:path>
              </a:pathLst>
            </a:custGeom>
            <a:solidFill>
              <a:srgbClr val="145DA0"/>
            </a:solidFill>
            <a:ln w="9525" cap="sq">
              <a:solidFill>
                <a:srgbClr val="FFFFFF"/>
              </a:solidFill>
              <a:prstDash val="solid"/>
              <a:miter/>
            </a:ln>
          </p:spPr>
          <p:txBody>
            <a:bodyPr/>
            <a:lstStyle/>
            <a:p>
              <a:endParaRPr lang="pt-PT"/>
            </a:p>
          </p:txBody>
        </p:sp>
        <p:sp>
          <p:nvSpPr>
            <p:cNvPr id="4" name="TextBox 4"/>
            <p:cNvSpPr txBox="1"/>
            <p:nvPr/>
          </p:nvSpPr>
          <p:spPr>
            <a:xfrm>
              <a:off x="0" y="-38100"/>
              <a:ext cx="991873" cy="900960"/>
            </a:xfrm>
            <a:prstGeom prst="rect">
              <a:avLst/>
            </a:prstGeom>
          </p:spPr>
          <p:txBody>
            <a:bodyPr lIns="50800" tIns="50800" rIns="50800" bIns="50800" rtlCol="0" anchor="ctr"/>
            <a:lstStyle/>
            <a:p>
              <a:pPr algn="ctr">
                <a:lnSpc>
                  <a:spcPts val="3483"/>
                </a:lnSpc>
              </a:pPr>
              <a:endParaRPr/>
            </a:p>
          </p:txBody>
        </p:sp>
      </p:grpSp>
      <p:sp>
        <p:nvSpPr>
          <p:cNvPr id="5" name="AutoShape 5"/>
          <p:cNvSpPr/>
          <p:nvPr/>
        </p:nvSpPr>
        <p:spPr>
          <a:xfrm flipV="1">
            <a:off x="3133964" y="4640463"/>
            <a:ext cx="2203125" cy="0"/>
          </a:xfrm>
          <a:prstGeom prst="line">
            <a:avLst/>
          </a:prstGeom>
          <a:ln w="38100" cap="flat">
            <a:solidFill>
              <a:srgbClr val="FFFFFF"/>
            </a:solidFill>
            <a:prstDash val="solid"/>
            <a:headEnd type="none" w="sm" len="sm"/>
            <a:tailEnd type="none" w="sm" len="sm"/>
          </a:ln>
        </p:spPr>
        <p:txBody>
          <a:bodyPr/>
          <a:lstStyle/>
          <a:p>
            <a:endParaRPr lang="pt-PT"/>
          </a:p>
        </p:txBody>
      </p:sp>
      <p:grpSp>
        <p:nvGrpSpPr>
          <p:cNvPr id="6" name="Group 6"/>
          <p:cNvGrpSpPr/>
          <p:nvPr/>
        </p:nvGrpSpPr>
        <p:grpSpPr>
          <a:xfrm>
            <a:off x="5844564" y="3084143"/>
            <a:ext cx="2613061" cy="2273181"/>
            <a:chOff x="0" y="0"/>
            <a:chExt cx="991873" cy="862860"/>
          </a:xfrm>
        </p:grpSpPr>
        <p:sp>
          <p:nvSpPr>
            <p:cNvPr id="7" name="Freeform 7"/>
            <p:cNvSpPr/>
            <p:nvPr/>
          </p:nvSpPr>
          <p:spPr>
            <a:xfrm>
              <a:off x="0" y="0"/>
              <a:ext cx="991873" cy="862860"/>
            </a:xfrm>
            <a:custGeom>
              <a:avLst/>
              <a:gdLst/>
              <a:ahLst/>
              <a:cxnLst/>
              <a:rect l="l" t="t" r="r" b="b"/>
              <a:pathLst>
                <a:path w="991873" h="862860">
                  <a:moveTo>
                    <a:pt x="0" y="0"/>
                  </a:moveTo>
                  <a:lnTo>
                    <a:pt x="991873" y="0"/>
                  </a:lnTo>
                  <a:lnTo>
                    <a:pt x="991873" y="862860"/>
                  </a:lnTo>
                  <a:lnTo>
                    <a:pt x="0" y="862860"/>
                  </a:lnTo>
                  <a:close/>
                </a:path>
              </a:pathLst>
            </a:custGeom>
            <a:solidFill>
              <a:srgbClr val="145DA0"/>
            </a:solidFill>
            <a:ln w="9525" cap="sq">
              <a:solidFill>
                <a:srgbClr val="FFFFFF"/>
              </a:solidFill>
              <a:prstDash val="solid"/>
              <a:miter/>
            </a:ln>
          </p:spPr>
          <p:txBody>
            <a:bodyPr/>
            <a:lstStyle/>
            <a:p>
              <a:endParaRPr lang="pt-PT"/>
            </a:p>
          </p:txBody>
        </p:sp>
        <p:sp>
          <p:nvSpPr>
            <p:cNvPr id="8" name="TextBox 8"/>
            <p:cNvSpPr txBox="1"/>
            <p:nvPr/>
          </p:nvSpPr>
          <p:spPr>
            <a:xfrm>
              <a:off x="0" y="-38100"/>
              <a:ext cx="991873" cy="900960"/>
            </a:xfrm>
            <a:prstGeom prst="rect">
              <a:avLst/>
            </a:prstGeom>
          </p:spPr>
          <p:txBody>
            <a:bodyPr lIns="50800" tIns="50800" rIns="50800" bIns="50800" rtlCol="0" anchor="ctr"/>
            <a:lstStyle/>
            <a:p>
              <a:pPr algn="ctr">
                <a:lnSpc>
                  <a:spcPts val="3483"/>
                </a:lnSpc>
              </a:pPr>
              <a:endParaRPr/>
            </a:p>
          </p:txBody>
        </p:sp>
      </p:grpSp>
      <p:sp>
        <p:nvSpPr>
          <p:cNvPr id="9" name="AutoShape 9"/>
          <p:cNvSpPr/>
          <p:nvPr/>
        </p:nvSpPr>
        <p:spPr>
          <a:xfrm flipV="1">
            <a:off x="5991861" y="4640463"/>
            <a:ext cx="2203125" cy="0"/>
          </a:xfrm>
          <a:prstGeom prst="line">
            <a:avLst/>
          </a:prstGeom>
          <a:ln w="38100" cap="flat">
            <a:solidFill>
              <a:srgbClr val="FFFFFF"/>
            </a:solidFill>
            <a:prstDash val="solid"/>
            <a:headEnd type="none" w="sm" len="sm"/>
            <a:tailEnd type="none" w="sm" len="sm"/>
          </a:ln>
        </p:spPr>
        <p:txBody>
          <a:bodyPr/>
          <a:lstStyle/>
          <a:p>
            <a:endParaRPr lang="pt-PT"/>
          </a:p>
        </p:txBody>
      </p:sp>
      <p:grpSp>
        <p:nvGrpSpPr>
          <p:cNvPr id="10" name="Group 10"/>
          <p:cNvGrpSpPr/>
          <p:nvPr/>
        </p:nvGrpSpPr>
        <p:grpSpPr>
          <a:xfrm>
            <a:off x="2986667" y="5870734"/>
            <a:ext cx="2613061" cy="2252658"/>
            <a:chOff x="0" y="0"/>
            <a:chExt cx="991873" cy="855070"/>
          </a:xfrm>
        </p:grpSpPr>
        <p:sp>
          <p:nvSpPr>
            <p:cNvPr id="11" name="Freeform 11"/>
            <p:cNvSpPr/>
            <p:nvPr/>
          </p:nvSpPr>
          <p:spPr>
            <a:xfrm>
              <a:off x="0" y="0"/>
              <a:ext cx="991873" cy="855070"/>
            </a:xfrm>
            <a:custGeom>
              <a:avLst/>
              <a:gdLst/>
              <a:ahLst/>
              <a:cxnLst/>
              <a:rect l="l" t="t" r="r" b="b"/>
              <a:pathLst>
                <a:path w="991873" h="855070">
                  <a:moveTo>
                    <a:pt x="0" y="0"/>
                  </a:moveTo>
                  <a:lnTo>
                    <a:pt x="991873" y="0"/>
                  </a:lnTo>
                  <a:lnTo>
                    <a:pt x="991873" y="855070"/>
                  </a:lnTo>
                  <a:lnTo>
                    <a:pt x="0" y="855070"/>
                  </a:lnTo>
                  <a:close/>
                </a:path>
              </a:pathLst>
            </a:custGeom>
            <a:solidFill>
              <a:srgbClr val="145DA0"/>
            </a:solidFill>
            <a:ln w="9525" cap="sq">
              <a:solidFill>
                <a:srgbClr val="FFFFFF"/>
              </a:solidFill>
              <a:prstDash val="solid"/>
              <a:miter/>
            </a:ln>
          </p:spPr>
          <p:txBody>
            <a:bodyPr/>
            <a:lstStyle/>
            <a:p>
              <a:endParaRPr lang="pt-PT"/>
            </a:p>
          </p:txBody>
        </p:sp>
        <p:sp>
          <p:nvSpPr>
            <p:cNvPr id="12" name="TextBox 12"/>
            <p:cNvSpPr txBox="1"/>
            <p:nvPr/>
          </p:nvSpPr>
          <p:spPr>
            <a:xfrm>
              <a:off x="0" y="-38100"/>
              <a:ext cx="991873" cy="893170"/>
            </a:xfrm>
            <a:prstGeom prst="rect">
              <a:avLst/>
            </a:prstGeom>
          </p:spPr>
          <p:txBody>
            <a:bodyPr lIns="50800" tIns="50800" rIns="50800" bIns="50800" rtlCol="0" anchor="ctr"/>
            <a:lstStyle/>
            <a:p>
              <a:pPr algn="ctr">
                <a:lnSpc>
                  <a:spcPts val="3483"/>
                </a:lnSpc>
              </a:pPr>
              <a:endParaRPr/>
            </a:p>
          </p:txBody>
        </p:sp>
      </p:grpSp>
      <p:sp>
        <p:nvSpPr>
          <p:cNvPr id="13" name="AutoShape 13"/>
          <p:cNvSpPr/>
          <p:nvPr/>
        </p:nvSpPr>
        <p:spPr>
          <a:xfrm flipV="1">
            <a:off x="3133964" y="7427054"/>
            <a:ext cx="2203125" cy="0"/>
          </a:xfrm>
          <a:prstGeom prst="line">
            <a:avLst/>
          </a:prstGeom>
          <a:ln w="38100" cap="flat">
            <a:solidFill>
              <a:srgbClr val="FFFFFF"/>
            </a:solidFill>
            <a:prstDash val="solid"/>
            <a:headEnd type="none" w="sm" len="sm"/>
            <a:tailEnd type="none" w="sm" len="sm"/>
          </a:ln>
        </p:spPr>
        <p:txBody>
          <a:bodyPr/>
          <a:lstStyle/>
          <a:p>
            <a:endParaRPr lang="pt-PT"/>
          </a:p>
        </p:txBody>
      </p:sp>
      <p:grpSp>
        <p:nvGrpSpPr>
          <p:cNvPr id="14" name="Group 14"/>
          <p:cNvGrpSpPr/>
          <p:nvPr/>
        </p:nvGrpSpPr>
        <p:grpSpPr>
          <a:xfrm>
            <a:off x="5844564" y="5870734"/>
            <a:ext cx="2613061" cy="2252658"/>
            <a:chOff x="0" y="0"/>
            <a:chExt cx="991873" cy="855070"/>
          </a:xfrm>
        </p:grpSpPr>
        <p:sp>
          <p:nvSpPr>
            <p:cNvPr id="15" name="Freeform 15"/>
            <p:cNvSpPr/>
            <p:nvPr/>
          </p:nvSpPr>
          <p:spPr>
            <a:xfrm>
              <a:off x="0" y="0"/>
              <a:ext cx="991873" cy="855070"/>
            </a:xfrm>
            <a:custGeom>
              <a:avLst/>
              <a:gdLst/>
              <a:ahLst/>
              <a:cxnLst/>
              <a:rect l="l" t="t" r="r" b="b"/>
              <a:pathLst>
                <a:path w="991873" h="855070">
                  <a:moveTo>
                    <a:pt x="0" y="0"/>
                  </a:moveTo>
                  <a:lnTo>
                    <a:pt x="991873" y="0"/>
                  </a:lnTo>
                  <a:lnTo>
                    <a:pt x="991873" y="855070"/>
                  </a:lnTo>
                  <a:lnTo>
                    <a:pt x="0" y="855070"/>
                  </a:lnTo>
                  <a:close/>
                </a:path>
              </a:pathLst>
            </a:custGeom>
            <a:solidFill>
              <a:srgbClr val="145DA0"/>
            </a:solidFill>
            <a:ln w="9525" cap="sq">
              <a:solidFill>
                <a:srgbClr val="FFFFFF"/>
              </a:solidFill>
              <a:prstDash val="solid"/>
              <a:miter/>
            </a:ln>
          </p:spPr>
          <p:txBody>
            <a:bodyPr/>
            <a:lstStyle/>
            <a:p>
              <a:endParaRPr lang="pt-PT"/>
            </a:p>
          </p:txBody>
        </p:sp>
        <p:sp>
          <p:nvSpPr>
            <p:cNvPr id="16" name="TextBox 16"/>
            <p:cNvSpPr txBox="1"/>
            <p:nvPr/>
          </p:nvSpPr>
          <p:spPr>
            <a:xfrm>
              <a:off x="0" y="-38100"/>
              <a:ext cx="991873" cy="893170"/>
            </a:xfrm>
            <a:prstGeom prst="rect">
              <a:avLst/>
            </a:prstGeom>
          </p:spPr>
          <p:txBody>
            <a:bodyPr lIns="50800" tIns="50800" rIns="50800" bIns="50800" rtlCol="0" anchor="ctr"/>
            <a:lstStyle/>
            <a:p>
              <a:pPr algn="ctr">
                <a:lnSpc>
                  <a:spcPts val="3483"/>
                </a:lnSpc>
              </a:pPr>
              <a:endParaRPr/>
            </a:p>
          </p:txBody>
        </p:sp>
      </p:grpSp>
      <p:sp>
        <p:nvSpPr>
          <p:cNvPr id="17" name="AutoShape 17"/>
          <p:cNvSpPr/>
          <p:nvPr/>
        </p:nvSpPr>
        <p:spPr>
          <a:xfrm flipV="1">
            <a:off x="5991861" y="7427054"/>
            <a:ext cx="2203125" cy="0"/>
          </a:xfrm>
          <a:prstGeom prst="line">
            <a:avLst/>
          </a:prstGeom>
          <a:ln w="38100" cap="flat">
            <a:solidFill>
              <a:srgbClr val="FFFFFF"/>
            </a:solidFill>
            <a:prstDash val="solid"/>
            <a:headEnd type="none" w="sm" len="sm"/>
            <a:tailEnd type="none" w="sm" len="sm"/>
          </a:ln>
        </p:spPr>
        <p:txBody>
          <a:bodyPr/>
          <a:lstStyle/>
          <a:p>
            <a:endParaRPr lang="pt-PT"/>
          </a:p>
        </p:txBody>
      </p:sp>
      <p:grpSp>
        <p:nvGrpSpPr>
          <p:cNvPr id="18" name="Group 18"/>
          <p:cNvGrpSpPr>
            <a:grpSpLocks noChangeAspect="1"/>
          </p:cNvGrpSpPr>
          <p:nvPr/>
        </p:nvGrpSpPr>
        <p:grpSpPr>
          <a:xfrm>
            <a:off x="10000675" y="1509629"/>
            <a:ext cx="6992751" cy="8074770"/>
            <a:chOff x="0" y="0"/>
            <a:chExt cx="5499100" cy="6350000"/>
          </a:xfrm>
        </p:grpSpPr>
        <p:sp>
          <p:nvSpPr>
            <p:cNvPr id="19" name="Freeform 19"/>
            <p:cNvSpPr/>
            <p:nvPr/>
          </p:nvSpPr>
          <p:spPr>
            <a:xfrm>
              <a:off x="0" y="0"/>
              <a:ext cx="5499100" cy="6350000"/>
            </a:xfrm>
            <a:custGeom>
              <a:avLst/>
              <a:gdLst/>
              <a:ahLst/>
              <a:cxnLst/>
              <a:rect l="l" t="t" r="r" b="b"/>
              <a:pathLst>
                <a:path w="5499100" h="6350000">
                  <a:moveTo>
                    <a:pt x="2749550" y="6350000"/>
                  </a:moveTo>
                  <a:lnTo>
                    <a:pt x="0" y="4762500"/>
                  </a:lnTo>
                  <a:lnTo>
                    <a:pt x="0" y="1587500"/>
                  </a:lnTo>
                  <a:lnTo>
                    <a:pt x="2749550" y="0"/>
                  </a:lnTo>
                  <a:lnTo>
                    <a:pt x="5499100" y="1587500"/>
                  </a:lnTo>
                  <a:lnTo>
                    <a:pt x="5499100" y="4762500"/>
                  </a:lnTo>
                  <a:lnTo>
                    <a:pt x="2749550" y="6350000"/>
                  </a:lnTo>
                  <a:close/>
                </a:path>
              </a:pathLst>
            </a:custGeom>
            <a:solidFill>
              <a:srgbClr val="56AEFF"/>
            </a:solidFill>
            <a:ln w="12700">
              <a:solidFill>
                <a:srgbClr val="000000"/>
              </a:solidFill>
            </a:ln>
          </p:spPr>
          <p:txBody>
            <a:bodyPr/>
            <a:lstStyle/>
            <a:p>
              <a:endParaRPr lang="pt-PT"/>
            </a:p>
          </p:txBody>
        </p:sp>
      </p:grpSp>
      <p:grpSp>
        <p:nvGrpSpPr>
          <p:cNvPr id="20" name="Group 20"/>
          <p:cNvGrpSpPr>
            <a:grpSpLocks noChangeAspect="1"/>
          </p:cNvGrpSpPr>
          <p:nvPr/>
        </p:nvGrpSpPr>
        <p:grpSpPr>
          <a:xfrm>
            <a:off x="10143550" y="1698193"/>
            <a:ext cx="6697476" cy="7733806"/>
            <a:chOff x="0" y="0"/>
            <a:chExt cx="5499100" cy="6350000"/>
          </a:xfrm>
        </p:grpSpPr>
        <p:sp>
          <p:nvSpPr>
            <p:cNvPr id="21" name="Freeform 21"/>
            <p:cNvSpPr/>
            <p:nvPr/>
          </p:nvSpPr>
          <p:spPr>
            <a:xfrm>
              <a:off x="0" y="0"/>
              <a:ext cx="5499100" cy="6350000"/>
            </a:xfrm>
            <a:custGeom>
              <a:avLst/>
              <a:gdLst/>
              <a:ahLst/>
              <a:cxnLst/>
              <a:rect l="l" t="t" r="r" b="b"/>
              <a:pathLst>
                <a:path w="5499100" h="6350000">
                  <a:moveTo>
                    <a:pt x="2749550" y="6350000"/>
                  </a:moveTo>
                  <a:lnTo>
                    <a:pt x="0" y="4762500"/>
                  </a:lnTo>
                  <a:lnTo>
                    <a:pt x="0" y="1587500"/>
                  </a:lnTo>
                  <a:lnTo>
                    <a:pt x="2749550" y="0"/>
                  </a:lnTo>
                  <a:lnTo>
                    <a:pt x="5499100" y="1587500"/>
                  </a:lnTo>
                  <a:lnTo>
                    <a:pt x="5499100" y="4762500"/>
                  </a:lnTo>
                  <a:lnTo>
                    <a:pt x="2749550" y="6350000"/>
                  </a:lnTo>
                  <a:close/>
                </a:path>
              </a:pathLst>
            </a:custGeom>
            <a:blipFill>
              <a:blip r:embed="rId2"/>
              <a:stretch>
                <a:fillRect l="-36767" r="-36767"/>
              </a:stretch>
            </a:blipFill>
          </p:spPr>
          <p:txBody>
            <a:bodyPr/>
            <a:lstStyle/>
            <a:p>
              <a:endParaRPr lang="pt-PT"/>
            </a:p>
          </p:txBody>
        </p:sp>
      </p:grpSp>
      <p:grpSp>
        <p:nvGrpSpPr>
          <p:cNvPr id="22" name="Group 22"/>
          <p:cNvGrpSpPr/>
          <p:nvPr/>
        </p:nvGrpSpPr>
        <p:grpSpPr>
          <a:xfrm>
            <a:off x="8705275" y="3084143"/>
            <a:ext cx="2613061" cy="2273181"/>
            <a:chOff x="0" y="0"/>
            <a:chExt cx="991873" cy="862860"/>
          </a:xfrm>
        </p:grpSpPr>
        <p:sp>
          <p:nvSpPr>
            <p:cNvPr id="23" name="Freeform 23"/>
            <p:cNvSpPr/>
            <p:nvPr/>
          </p:nvSpPr>
          <p:spPr>
            <a:xfrm>
              <a:off x="0" y="0"/>
              <a:ext cx="991873" cy="862860"/>
            </a:xfrm>
            <a:custGeom>
              <a:avLst/>
              <a:gdLst/>
              <a:ahLst/>
              <a:cxnLst/>
              <a:rect l="l" t="t" r="r" b="b"/>
              <a:pathLst>
                <a:path w="991873" h="862860">
                  <a:moveTo>
                    <a:pt x="0" y="0"/>
                  </a:moveTo>
                  <a:lnTo>
                    <a:pt x="991873" y="0"/>
                  </a:lnTo>
                  <a:lnTo>
                    <a:pt x="991873" y="862860"/>
                  </a:lnTo>
                  <a:lnTo>
                    <a:pt x="0" y="862860"/>
                  </a:lnTo>
                  <a:close/>
                </a:path>
              </a:pathLst>
            </a:custGeom>
            <a:solidFill>
              <a:srgbClr val="145DA0"/>
            </a:solidFill>
            <a:ln w="9525" cap="sq">
              <a:solidFill>
                <a:srgbClr val="FFFFFF"/>
              </a:solidFill>
              <a:prstDash val="solid"/>
              <a:miter/>
            </a:ln>
          </p:spPr>
          <p:txBody>
            <a:bodyPr/>
            <a:lstStyle/>
            <a:p>
              <a:endParaRPr lang="pt-PT"/>
            </a:p>
          </p:txBody>
        </p:sp>
        <p:sp>
          <p:nvSpPr>
            <p:cNvPr id="24" name="TextBox 24"/>
            <p:cNvSpPr txBox="1"/>
            <p:nvPr/>
          </p:nvSpPr>
          <p:spPr>
            <a:xfrm>
              <a:off x="0" y="-38100"/>
              <a:ext cx="991873" cy="900960"/>
            </a:xfrm>
            <a:prstGeom prst="rect">
              <a:avLst/>
            </a:prstGeom>
          </p:spPr>
          <p:txBody>
            <a:bodyPr lIns="50800" tIns="50800" rIns="50800" bIns="50800" rtlCol="0" anchor="ctr"/>
            <a:lstStyle/>
            <a:p>
              <a:pPr algn="ctr">
                <a:lnSpc>
                  <a:spcPts val="3483"/>
                </a:lnSpc>
              </a:pPr>
              <a:endParaRPr/>
            </a:p>
          </p:txBody>
        </p:sp>
      </p:grpSp>
      <p:sp>
        <p:nvSpPr>
          <p:cNvPr id="25" name="AutoShape 25"/>
          <p:cNvSpPr/>
          <p:nvPr/>
        </p:nvSpPr>
        <p:spPr>
          <a:xfrm flipV="1">
            <a:off x="8852572" y="4640463"/>
            <a:ext cx="2203125" cy="0"/>
          </a:xfrm>
          <a:prstGeom prst="line">
            <a:avLst/>
          </a:prstGeom>
          <a:ln w="38100" cap="flat">
            <a:solidFill>
              <a:srgbClr val="FFFFFF"/>
            </a:solidFill>
            <a:prstDash val="solid"/>
            <a:headEnd type="none" w="sm" len="sm"/>
            <a:tailEnd type="none" w="sm" len="sm"/>
          </a:ln>
        </p:spPr>
        <p:txBody>
          <a:bodyPr/>
          <a:lstStyle/>
          <a:p>
            <a:endParaRPr lang="pt-PT"/>
          </a:p>
        </p:txBody>
      </p:sp>
      <p:grpSp>
        <p:nvGrpSpPr>
          <p:cNvPr id="26" name="Group 26"/>
          <p:cNvGrpSpPr/>
          <p:nvPr/>
        </p:nvGrpSpPr>
        <p:grpSpPr>
          <a:xfrm>
            <a:off x="8705275" y="5870734"/>
            <a:ext cx="2613061" cy="2252658"/>
            <a:chOff x="0" y="0"/>
            <a:chExt cx="991873" cy="855070"/>
          </a:xfrm>
        </p:grpSpPr>
        <p:sp>
          <p:nvSpPr>
            <p:cNvPr id="27" name="Freeform 27"/>
            <p:cNvSpPr/>
            <p:nvPr/>
          </p:nvSpPr>
          <p:spPr>
            <a:xfrm>
              <a:off x="0" y="0"/>
              <a:ext cx="991873" cy="855070"/>
            </a:xfrm>
            <a:custGeom>
              <a:avLst/>
              <a:gdLst/>
              <a:ahLst/>
              <a:cxnLst/>
              <a:rect l="l" t="t" r="r" b="b"/>
              <a:pathLst>
                <a:path w="991873" h="855070">
                  <a:moveTo>
                    <a:pt x="0" y="0"/>
                  </a:moveTo>
                  <a:lnTo>
                    <a:pt x="991873" y="0"/>
                  </a:lnTo>
                  <a:lnTo>
                    <a:pt x="991873" y="855070"/>
                  </a:lnTo>
                  <a:lnTo>
                    <a:pt x="0" y="855070"/>
                  </a:lnTo>
                  <a:close/>
                </a:path>
              </a:pathLst>
            </a:custGeom>
            <a:solidFill>
              <a:srgbClr val="145DA0"/>
            </a:solidFill>
            <a:ln w="9525" cap="sq">
              <a:solidFill>
                <a:srgbClr val="FFFFFF"/>
              </a:solidFill>
              <a:prstDash val="solid"/>
              <a:miter/>
            </a:ln>
          </p:spPr>
          <p:txBody>
            <a:bodyPr/>
            <a:lstStyle/>
            <a:p>
              <a:endParaRPr lang="pt-PT"/>
            </a:p>
          </p:txBody>
        </p:sp>
        <p:sp>
          <p:nvSpPr>
            <p:cNvPr id="28" name="TextBox 28"/>
            <p:cNvSpPr txBox="1"/>
            <p:nvPr/>
          </p:nvSpPr>
          <p:spPr>
            <a:xfrm>
              <a:off x="0" y="-38100"/>
              <a:ext cx="991873" cy="893170"/>
            </a:xfrm>
            <a:prstGeom prst="rect">
              <a:avLst/>
            </a:prstGeom>
          </p:spPr>
          <p:txBody>
            <a:bodyPr lIns="50800" tIns="50800" rIns="50800" bIns="50800" rtlCol="0" anchor="ctr"/>
            <a:lstStyle/>
            <a:p>
              <a:pPr algn="ctr">
                <a:lnSpc>
                  <a:spcPts val="3483"/>
                </a:lnSpc>
              </a:pPr>
              <a:endParaRPr/>
            </a:p>
          </p:txBody>
        </p:sp>
      </p:grpSp>
      <p:sp>
        <p:nvSpPr>
          <p:cNvPr id="29" name="AutoShape 29"/>
          <p:cNvSpPr/>
          <p:nvPr/>
        </p:nvSpPr>
        <p:spPr>
          <a:xfrm flipV="1">
            <a:off x="8852572" y="7427054"/>
            <a:ext cx="2203125" cy="0"/>
          </a:xfrm>
          <a:prstGeom prst="line">
            <a:avLst/>
          </a:prstGeom>
          <a:ln w="38100" cap="flat">
            <a:solidFill>
              <a:srgbClr val="FFFFFF"/>
            </a:solidFill>
            <a:prstDash val="solid"/>
            <a:headEnd type="none" w="sm" len="sm"/>
            <a:tailEnd type="none" w="sm" len="sm"/>
          </a:ln>
        </p:spPr>
        <p:txBody>
          <a:bodyPr/>
          <a:lstStyle/>
          <a:p>
            <a:endParaRPr lang="pt-PT"/>
          </a:p>
        </p:txBody>
      </p:sp>
      <p:sp>
        <p:nvSpPr>
          <p:cNvPr id="30" name="Freeform 30"/>
          <p:cNvSpPr/>
          <p:nvPr/>
        </p:nvSpPr>
        <p:spPr>
          <a:xfrm>
            <a:off x="-7631327" y="597505"/>
            <a:ext cx="9077445" cy="9077445"/>
          </a:xfrm>
          <a:custGeom>
            <a:avLst/>
            <a:gdLst/>
            <a:ahLst/>
            <a:cxnLst/>
            <a:rect l="l" t="t" r="r" b="b"/>
            <a:pathLst>
              <a:path w="9077445" h="9077445">
                <a:moveTo>
                  <a:pt x="0" y="0"/>
                </a:moveTo>
                <a:lnTo>
                  <a:pt x="9077444" y="0"/>
                </a:lnTo>
                <a:lnTo>
                  <a:pt x="9077444" y="9077445"/>
                </a:lnTo>
                <a:lnTo>
                  <a:pt x="0" y="90774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a:p>
        </p:txBody>
      </p:sp>
      <p:sp>
        <p:nvSpPr>
          <p:cNvPr id="31" name="TextBox 31"/>
          <p:cNvSpPr txBox="1"/>
          <p:nvPr/>
        </p:nvSpPr>
        <p:spPr>
          <a:xfrm>
            <a:off x="2986667" y="1698193"/>
            <a:ext cx="8437330" cy="1214499"/>
          </a:xfrm>
          <a:prstGeom prst="rect">
            <a:avLst/>
          </a:prstGeom>
        </p:spPr>
        <p:txBody>
          <a:bodyPr lIns="0" tIns="0" rIns="0" bIns="0" rtlCol="0" anchor="t">
            <a:spAutoFit/>
          </a:bodyPr>
          <a:lstStyle/>
          <a:p>
            <a:pPr marL="0" lvl="0" indent="0" algn="ctr">
              <a:lnSpc>
                <a:spcPts val="9625"/>
              </a:lnSpc>
              <a:spcBef>
                <a:spcPct val="0"/>
              </a:spcBef>
            </a:pPr>
            <a:r>
              <a:rPr lang="en-US" sz="8020">
                <a:solidFill>
                  <a:srgbClr val="56AEFF"/>
                </a:solidFill>
                <a:latin typeface="Now Bold"/>
              </a:rPr>
              <a:t>OVERVIEW</a:t>
            </a:r>
          </a:p>
        </p:txBody>
      </p:sp>
      <p:sp>
        <p:nvSpPr>
          <p:cNvPr id="32" name="TextBox 32"/>
          <p:cNvSpPr txBox="1"/>
          <p:nvPr/>
        </p:nvSpPr>
        <p:spPr>
          <a:xfrm>
            <a:off x="3145097" y="4694843"/>
            <a:ext cx="2318467" cy="318796"/>
          </a:xfrm>
          <a:prstGeom prst="rect">
            <a:avLst/>
          </a:prstGeom>
        </p:spPr>
        <p:txBody>
          <a:bodyPr lIns="0" tIns="0" rIns="0" bIns="0" rtlCol="0" anchor="t">
            <a:spAutoFit/>
          </a:bodyPr>
          <a:lstStyle/>
          <a:p>
            <a:pPr algn="ctr">
              <a:lnSpc>
                <a:spcPts val="2605"/>
              </a:lnSpc>
            </a:pPr>
            <a:r>
              <a:rPr lang="en-US" sz="1887">
                <a:solidFill>
                  <a:srgbClr val="FFFFFF"/>
                </a:solidFill>
                <a:latin typeface="DM Sans"/>
              </a:rPr>
              <a:t>Superconductivity</a:t>
            </a:r>
          </a:p>
        </p:txBody>
      </p:sp>
      <p:sp>
        <p:nvSpPr>
          <p:cNvPr id="33" name="TextBox 33"/>
          <p:cNvSpPr txBox="1"/>
          <p:nvPr/>
        </p:nvSpPr>
        <p:spPr>
          <a:xfrm>
            <a:off x="3447970" y="3225902"/>
            <a:ext cx="1690455" cy="973796"/>
          </a:xfrm>
          <a:prstGeom prst="rect">
            <a:avLst/>
          </a:prstGeom>
        </p:spPr>
        <p:txBody>
          <a:bodyPr lIns="0" tIns="0" rIns="0" bIns="0" rtlCol="0" anchor="t">
            <a:spAutoFit/>
          </a:bodyPr>
          <a:lstStyle/>
          <a:p>
            <a:pPr algn="ctr">
              <a:lnSpc>
                <a:spcPts val="7914"/>
              </a:lnSpc>
            </a:pPr>
            <a:r>
              <a:rPr lang="en-US" sz="5735">
                <a:solidFill>
                  <a:srgbClr val="FFFFFF"/>
                </a:solidFill>
                <a:latin typeface="DM Sans Bold"/>
              </a:rPr>
              <a:t>01</a:t>
            </a:r>
          </a:p>
        </p:txBody>
      </p:sp>
      <p:sp>
        <p:nvSpPr>
          <p:cNvPr id="34" name="TextBox 34"/>
          <p:cNvSpPr txBox="1"/>
          <p:nvPr/>
        </p:nvSpPr>
        <p:spPr>
          <a:xfrm>
            <a:off x="5991861" y="4673266"/>
            <a:ext cx="2318467" cy="642646"/>
          </a:xfrm>
          <a:prstGeom prst="rect">
            <a:avLst/>
          </a:prstGeom>
        </p:spPr>
        <p:txBody>
          <a:bodyPr lIns="0" tIns="0" rIns="0" bIns="0" rtlCol="0" anchor="t">
            <a:spAutoFit/>
          </a:bodyPr>
          <a:lstStyle/>
          <a:p>
            <a:pPr algn="ctr">
              <a:lnSpc>
                <a:spcPts val="2605"/>
              </a:lnSpc>
            </a:pPr>
            <a:r>
              <a:rPr lang="en-US" sz="1887">
                <a:solidFill>
                  <a:srgbClr val="FFFFFF"/>
                </a:solidFill>
                <a:latin typeface="DM Sans"/>
              </a:rPr>
              <a:t>Overview of SC Tapes</a:t>
            </a:r>
          </a:p>
        </p:txBody>
      </p:sp>
      <p:sp>
        <p:nvSpPr>
          <p:cNvPr id="35" name="TextBox 35"/>
          <p:cNvSpPr txBox="1"/>
          <p:nvPr/>
        </p:nvSpPr>
        <p:spPr>
          <a:xfrm>
            <a:off x="6305867" y="3225902"/>
            <a:ext cx="1690455" cy="973796"/>
          </a:xfrm>
          <a:prstGeom prst="rect">
            <a:avLst/>
          </a:prstGeom>
        </p:spPr>
        <p:txBody>
          <a:bodyPr lIns="0" tIns="0" rIns="0" bIns="0" rtlCol="0" anchor="t">
            <a:spAutoFit/>
          </a:bodyPr>
          <a:lstStyle/>
          <a:p>
            <a:pPr algn="ctr">
              <a:lnSpc>
                <a:spcPts val="7914"/>
              </a:lnSpc>
            </a:pPr>
            <a:r>
              <a:rPr lang="en-US" sz="5735">
                <a:solidFill>
                  <a:srgbClr val="FFFFFF"/>
                </a:solidFill>
                <a:latin typeface="DM Sans Bold"/>
              </a:rPr>
              <a:t>02</a:t>
            </a:r>
          </a:p>
        </p:txBody>
      </p:sp>
      <p:sp>
        <p:nvSpPr>
          <p:cNvPr id="36" name="TextBox 36"/>
          <p:cNvSpPr txBox="1"/>
          <p:nvPr/>
        </p:nvSpPr>
        <p:spPr>
          <a:xfrm>
            <a:off x="3447970" y="6012493"/>
            <a:ext cx="1690455" cy="973796"/>
          </a:xfrm>
          <a:prstGeom prst="rect">
            <a:avLst/>
          </a:prstGeom>
        </p:spPr>
        <p:txBody>
          <a:bodyPr lIns="0" tIns="0" rIns="0" bIns="0" rtlCol="0" anchor="t">
            <a:spAutoFit/>
          </a:bodyPr>
          <a:lstStyle/>
          <a:p>
            <a:pPr algn="ctr">
              <a:lnSpc>
                <a:spcPts val="7914"/>
              </a:lnSpc>
            </a:pPr>
            <a:r>
              <a:rPr lang="en-US" sz="5735">
                <a:solidFill>
                  <a:srgbClr val="FFFFFF"/>
                </a:solidFill>
                <a:latin typeface="DM Sans Bold"/>
              </a:rPr>
              <a:t>04</a:t>
            </a:r>
          </a:p>
        </p:txBody>
      </p:sp>
      <p:sp>
        <p:nvSpPr>
          <p:cNvPr id="37" name="TextBox 37"/>
          <p:cNvSpPr txBox="1"/>
          <p:nvPr/>
        </p:nvSpPr>
        <p:spPr>
          <a:xfrm>
            <a:off x="6305867" y="6012493"/>
            <a:ext cx="1690455" cy="973796"/>
          </a:xfrm>
          <a:prstGeom prst="rect">
            <a:avLst/>
          </a:prstGeom>
        </p:spPr>
        <p:txBody>
          <a:bodyPr lIns="0" tIns="0" rIns="0" bIns="0" rtlCol="0" anchor="t">
            <a:spAutoFit/>
          </a:bodyPr>
          <a:lstStyle/>
          <a:p>
            <a:pPr algn="ctr">
              <a:lnSpc>
                <a:spcPts val="7914"/>
              </a:lnSpc>
            </a:pPr>
            <a:r>
              <a:rPr lang="en-US" sz="5735">
                <a:solidFill>
                  <a:srgbClr val="FFFFFF"/>
                </a:solidFill>
                <a:latin typeface="DM Sans Bold"/>
              </a:rPr>
              <a:t>05</a:t>
            </a:r>
          </a:p>
        </p:txBody>
      </p:sp>
      <p:sp>
        <p:nvSpPr>
          <p:cNvPr id="38" name="TextBox 38"/>
          <p:cNvSpPr txBox="1"/>
          <p:nvPr/>
        </p:nvSpPr>
        <p:spPr>
          <a:xfrm>
            <a:off x="9166578" y="3225902"/>
            <a:ext cx="1690455" cy="973796"/>
          </a:xfrm>
          <a:prstGeom prst="rect">
            <a:avLst/>
          </a:prstGeom>
        </p:spPr>
        <p:txBody>
          <a:bodyPr lIns="0" tIns="0" rIns="0" bIns="0" rtlCol="0" anchor="t">
            <a:spAutoFit/>
          </a:bodyPr>
          <a:lstStyle/>
          <a:p>
            <a:pPr algn="ctr">
              <a:lnSpc>
                <a:spcPts val="7914"/>
              </a:lnSpc>
            </a:pPr>
            <a:r>
              <a:rPr lang="en-US" sz="5735">
                <a:solidFill>
                  <a:srgbClr val="FFFFFF"/>
                </a:solidFill>
                <a:latin typeface="DM Sans Bold"/>
              </a:rPr>
              <a:t>03</a:t>
            </a:r>
          </a:p>
        </p:txBody>
      </p:sp>
      <p:sp>
        <p:nvSpPr>
          <p:cNvPr id="39" name="TextBox 39"/>
          <p:cNvSpPr txBox="1"/>
          <p:nvPr/>
        </p:nvSpPr>
        <p:spPr>
          <a:xfrm>
            <a:off x="8852572" y="7582446"/>
            <a:ext cx="2318467" cy="318796"/>
          </a:xfrm>
          <a:prstGeom prst="rect">
            <a:avLst/>
          </a:prstGeom>
        </p:spPr>
        <p:txBody>
          <a:bodyPr lIns="0" tIns="0" rIns="0" bIns="0" rtlCol="0" anchor="t">
            <a:spAutoFit/>
          </a:bodyPr>
          <a:lstStyle/>
          <a:p>
            <a:pPr algn="ctr">
              <a:lnSpc>
                <a:spcPts val="2605"/>
              </a:lnSpc>
            </a:pPr>
            <a:r>
              <a:rPr lang="en-US" sz="1887">
                <a:solidFill>
                  <a:srgbClr val="FFFFFF"/>
                </a:solidFill>
                <a:latin typeface="DM Sans"/>
              </a:rPr>
              <a:t>Conclusions</a:t>
            </a:r>
          </a:p>
        </p:txBody>
      </p:sp>
      <p:sp>
        <p:nvSpPr>
          <p:cNvPr id="40" name="TextBox 40"/>
          <p:cNvSpPr txBox="1"/>
          <p:nvPr/>
        </p:nvSpPr>
        <p:spPr>
          <a:xfrm>
            <a:off x="9166578" y="6012493"/>
            <a:ext cx="1690455" cy="973796"/>
          </a:xfrm>
          <a:prstGeom prst="rect">
            <a:avLst/>
          </a:prstGeom>
        </p:spPr>
        <p:txBody>
          <a:bodyPr lIns="0" tIns="0" rIns="0" bIns="0" rtlCol="0" anchor="t">
            <a:spAutoFit/>
          </a:bodyPr>
          <a:lstStyle/>
          <a:p>
            <a:pPr algn="ctr">
              <a:lnSpc>
                <a:spcPts val="7914"/>
              </a:lnSpc>
            </a:pPr>
            <a:r>
              <a:rPr lang="en-US" sz="5735">
                <a:solidFill>
                  <a:srgbClr val="FFFFFF"/>
                </a:solidFill>
                <a:latin typeface="DM Sans Bold"/>
              </a:rPr>
              <a:t>06</a:t>
            </a:r>
          </a:p>
        </p:txBody>
      </p:sp>
      <p:sp>
        <p:nvSpPr>
          <p:cNvPr id="41" name="TextBox 41"/>
          <p:cNvSpPr txBox="1"/>
          <p:nvPr/>
        </p:nvSpPr>
        <p:spPr>
          <a:xfrm>
            <a:off x="9097766" y="4673266"/>
            <a:ext cx="1759267" cy="642646"/>
          </a:xfrm>
          <a:prstGeom prst="rect">
            <a:avLst/>
          </a:prstGeom>
        </p:spPr>
        <p:txBody>
          <a:bodyPr lIns="0" tIns="0" rIns="0" bIns="0" rtlCol="0" anchor="t">
            <a:spAutoFit/>
          </a:bodyPr>
          <a:lstStyle/>
          <a:p>
            <a:pPr algn="ctr">
              <a:lnSpc>
                <a:spcPts val="2605"/>
              </a:lnSpc>
            </a:pPr>
            <a:r>
              <a:rPr lang="en-US" sz="1887">
                <a:solidFill>
                  <a:srgbClr val="FFFFFF"/>
                </a:solidFill>
                <a:latin typeface="DM Sans"/>
              </a:rPr>
              <a:t>Overview of SC </a:t>
            </a:r>
          </a:p>
          <a:p>
            <a:pPr algn="ctr">
              <a:lnSpc>
                <a:spcPts val="2605"/>
              </a:lnSpc>
              <a:spcBef>
                <a:spcPct val="0"/>
              </a:spcBef>
            </a:pPr>
            <a:r>
              <a:rPr lang="en-US" sz="1887">
                <a:solidFill>
                  <a:srgbClr val="FFFFFF"/>
                </a:solidFill>
                <a:latin typeface="DM Sans"/>
              </a:rPr>
              <a:t>Cables</a:t>
            </a:r>
          </a:p>
        </p:txBody>
      </p:sp>
      <p:sp>
        <p:nvSpPr>
          <p:cNvPr id="42" name="TextBox 42"/>
          <p:cNvSpPr txBox="1"/>
          <p:nvPr/>
        </p:nvSpPr>
        <p:spPr>
          <a:xfrm>
            <a:off x="3249496" y="7420521"/>
            <a:ext cx="2109668" cy="642646"/>
          </a:xfrm>
          <a:prstGeom prst="rect">
            <a:avLst/>
          </a:prstGeom>
        </p:spPr>
        <p:txBody>
          <a:bodyPr lIns="0" tIns="0" rIns="0" bIns="0" rtlCol="0" anchor="t">
            <a:spAutoFit/>
          </a:bodyPr>
          <a:lstStyle/>
          <a:p>
            <a:pPr algn="ctr">
              <a:lnSpc>
                <a:spcPts val="2605"/>
              </a:lnSpc>
            </a:pPr>
            <a:r>
              <a:rPr lang="en-US" sz="1887">
                <a:solidFill>
                  <a:srgbClr val="FFFFFF"/>
                </a:solidFill>
                <a:latin typeface="DM Sans"/>
              </a:rPr>
              <a:t>Applications of SC </a:t>
            </a:r>
          </a:p>
          <a:p>
            <a:pPr algn="ctr">
              <a:lnSpc>
                <a:spcPts val="2605"/>
              </a:lnSpc>
              <a:spcBef>
                <a:spcPct val="0"/>
              </a:spcBef>
            </a:pPr>
            <a:r>
              <a:rPr lang="en-US" sz="1887">
                <a:solidFill>
                  <a:srgbClr val="FFFFFF"/>
                </a:solidFill>
                <a:latin typeface="DM Sans"/>
              </a:rPr>
              <a:t>Tapes and Cables</a:t>
            </a:r>
          </a:p>
        </p:txBody>
      </p:sp>
      <p:sp>
        <p:nvSpPr>
          <p:cNvPr id="43" name="TextBox 43"/>
          <p:cNvSpPr txBox="1"/>
          <p:nvPr/>
        </p:nvSpPr>
        <p:spPr>
          <a:xfrm>
            <a:off x="6707531" y="7455629"/>
            <a:ext cx="995601" cy="642646"/>
          </a:xfrm>
          <a:prstGeom prst="rect">
            <a:avLst/>
          </a:prstGeom>
        </p:spPr>
        <p:txBody>
          <a:bodyPr lIns="0" tIns="0" rIns="0" bIns="0" rtlCol="0" anchor="t">
            <a:spAutoFit/>
          </a:bodyPr>
          <a:lstStyle/>
          <a:p>
            <a:pPr algn="ctr">
              <a:lnSpc>
                <a:spcPts val="2605"/>
              </a:lnSpc>
            </a:pPr>
            <a:r>
              <a:rPr lang="en-US" sz="1887">
                <a:solidFill>
                  <a:srgbClr val="FFFFFF"/>
                </a:solidFill>
                <a:latin typeface="DM Sans"/>
              </a:rPr>
              <a:t>Future</a:t>
            </a:r>
          </a:p>
          <a:p>
            <a:pPr algn="ctr">
              <a:lnSpc>
                <a:spcPts val="2605"/>
              </a:lnSpc>
              <a:spcBef>
                <a:spcPct val="0"/>
              </a:spcBef>
            </a:pPr>
            <a:r>
              <a:rPr lang="en-US" sz="1887">
                <a:solidFill>
                  <a:srgbClr val="FFFFFF"/>
                </a:solidFill>
                <a:latin typeface="DM Sans"/>
              </a:rPr>
              <a:t>Outlooks</a:t>
            </a:r>
          </a:p>
        </p:txBody>
      </p:sp>
      <p:sp>
        <p:nvSpPr>
          <p:cNvPr id="47" name="CaixaDeTexto 46">
            <a:extLst>
              <a:ext uri="{FF2B5EF4-FFF2-40B4-BE49-F238E27FC236}">
                <a16:creationId xmlns:a16="http://schemas.microsoft.com/office/drawing/2014/main" id="{AF6BC6D3-C084-0AA0-C88A-074C9BCE1412}"/>
              </a:ext>
            </a:extLst>
          </p:cNvPr>
          <p:cNvSpPr txBox="1"/>
          <p:nvPr/>
        </p:nvSpPr>
        <p:spPr>
          <a:xfrm>
            <a:off x="17426789" y="9686485"/>
            <a:ext cx="301686" cy="369332"/>
          </a:xfrm>
          <a:prstGeom prst="rect">
            <a:avLst/>
          </a:prstGeom>
          <a:noFill/>
        </p:spPr>
        <p:txBody>
          <a:bodyPr wrap="none" rtlCol="0">
            <a:spAutoFit/>
          </a:bodyPr>
          <a:lstStyle/>
          <a:p>
            <a:r>
              <a:rPr lang="pt-PT" dirty="0"/>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2" name="AutoShape 2"/>
          <p:cNvSpPr/>
          <p:nvPr/>
        </p:nvSpPr>
        <p:spPr>
          <a:xfrm>
            <a:off x="7159728" y="2256068"/>
            <a:ext cx="0" cy="7002232"/>
          </a:xfrm>
          <a:prstGeom prst="line">
            <a:avLst/>
          </a:prstGeom>
          <a:ln w="47625" cap="flat">
            <a:solidFill>
              <a:srgbClr val="FFFFFF"/>
            </a:solidFill>
            <a:prstDash val="solid"/>
            <a:headEnd type="none" w="sm" len="sm"/>
            <a:tailEnd type="none" w="sm" len="sm"/>
          </a:ln>
        </p:spPr>
        <p:txBody>
          <a:bodyPr/>
          <a:lstStyle/>
          <a:p>
            <a:endParaRPr lang="pt-PT"/>
          </a:p>
        </p:txBody>
      </p:sp>
      <p:sp>
        <p:nvSpPr>
          <p:cNvPr id="3" name="Freeform 3"/>
          <p:cNvSpPr/>
          <p:nvPr/>
        </p:nvSpPr>
        <p:spPr>
          <a:xfrm rot="-4615544">
            <a:off x="10510810" y="5041623"/>
            <a:ext cx="13544802" cy="1127911"/>
          </a:xfrm>
          <a:custGeom>
            <a:avLst/>
            <a:gdLst/>
            <a:ahLst/>
            <a:cxnLst/>
            <a:rect l="l" t="t" r="r" b="b"/>
            <a:pathLst>
              <a:path w="13544802" h="1127911">
                <a:moveTo>
                  <a:pt x="0" y="0"/>
                </a:moveTo>
                <a:lnTo>
                  <a:pt x="13544801" y="0"/>
                </a:lnTo>
                <a:lnTo>
                  <a:pt x="13544801" y="1127912"/>
                </a:lnTo>
                <a:lnTo>
                  <a:pt x="0" y="1127912"/>
                </a:lnTo>
                <a:lnTo>
                  <a:pt x="0" y="0"/>
                </a:lnTo>
                <a:close/>
              </a:path>
            </a:pathLst>
          </a:custGeom>
          <a:blipFill>
            <a:blip r:embed="rId2"/>
            <a:stretch>
              <a:fillRect t="-137172"/>
            </a:stretch>
          </a:blipFill>
        </p:spPr>
        <p:txBody>
          <a:bodyPr/>
          <a:lstStyle/>
          <a:p>
            <a:endParaRPr lang="pt-PT"/>
          </a:p>
        </p:txBody>
      </p:sp>
      <p:grpSp>
        <p:nvGrpSpPr>
          <p:cNvPr id="4" name="Group 4"/>
          <p:cNvGrpSpPr/>
          <p:nvPr/>
        </p:nvGrpSpPr>
        <p:grpSpPr>
          <a:xfrm rot="-10800000">
            <a:off x="15966396" y="9258300"/>
            <a:ext cx="13457996" cy="3264379"/>
            <a:chOff x="0" y="0"/>
            <a:chExt cx="17943995" cy="4352506"/>
          </a:xfrm>
        </p:grpSpPr>
        <p:sp>
          <p:nvSpPr>
            <p:cNvPr id="5" name="Freeform 5"/>
            <p:cNvSpPr/>
            <p:nvPr/>
          </p:nvSpPr>
          <p:spPr>
            <a:xfrm>
              <a:off x="0" y="0"/>
              <a:ext cx="4149650" cy="4149650"/>
            </a:xfrm>
            <a:custGeom>
              <a:avLst/>
              <a:gdLst/>
              <a:ahLst/>
              <a:cxnLst/>
              <a:rect l="l" t="t" r="r" b="b"/>
              <a:pathLst>
                <a:path w="4149650" h="4149650">
                  <a:moveTo>
                    <a:pt x="0" y="0"/>
                  </a:moveTo>
                  <a:lnTo>
                    <a:pt x="4149650" y="0"/>
                  </a:lnTo>
                  <a:lnTo>
                    <a:pt x="4149650" y="4149650"/>
                  </a:lnTo>
                  <a:lnTo>
                    <a:pt x="0" y="41496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a:p>
          </p:txBody>
        </p:sp>
        <p:sp>
          <p:nvSpPr>
            <p:cNvPr id="6" name="Freeform 6"/>
            <p:cNvSpPr/>
            <p:nvPr/>
          </p:nvSpPr>
          <p:spPr>
            <a:xfrm>
              <a:off x="4600097" y="861572"/>
              <a:ext cx="4149650" cy="3288079"/>
            </a:xfrm>
            <a:custGeom>
              <a:avLst/>
              <a:gdLst/>
              <a:ahLst/>
              <a:cxnLst/>
              <a:rect l="l" t="t" r="r" b="b"/>
              <a:pathLst>
                <a:path w="4149650" h="3288079">
                  <a:moveTo>
                    <a:pt x="0" y="0"/>
                  </a:moveTo>
                  <a:lnTo>
                    <a:pt x="4149651" y="0"/>
                  </a:lnTo>
                  <a:lnTo>
                    <a:pt x="4149651" y="3288078"/>
                  </a:lnTo>
                  <a:lnTo>
                    <a:pt x="0" y="3288078"/>
                  </a:lnTo>
                  <a:lnTo>
                    <a:pt x="0" y="0"/>
                  </a:lnTo>
                  <a:close/>
                </a:path>
              </a:pathLst>
            </a:custGeom>
            <a:blipFill>
              <a:blip r:embed="rId3">
                <a:extLst>
                  <a:ext uri="{96DAC541-7B7A-43D3-8B79-37D633B846F1}">
                    <asvg:svgBlip xmlns:asvg="http://schemas.microsoft.com/office/drawing/2016/SVG/main" r:embed="rId4"/>
                  </a:ext>
                </a:extLst>
              </a:blip>
              <a:stretch>
                <a:fillRect b="-26202"/>
              </a:stretch>
            </a:blipFill>
          </p:spPr>
          <p:txBody>
            <a:bodyPr/>
            <a:lstStyle/>
            <a:p>
              <a:endParaRPr lang="pt-PT"/>
            </a:p>
          </p:txBody>
        </p:sp>
        <p:sp>
          <p:nvSpPr>
            <p:cNvPr id="7" name="Freeform 7"/>
            <p:cNvSpPr/>
            <p:nvPr/>
          </p:nvSpPr>
          <p:spPr>
            <a:xfrm>
              <a:off x="9194248" y="202855"/>
              <a:ext cx="4149650" cy="4149650"/>
            </a:xfrm>
            <a:custGeom>
              <a:avLst/>
              <a:gdLst/>
              <a:ahLst/>
              <a:cxnLst/>
              <a:rect l="l" t="t" r="r" b="b"/>
              <a:pathLst>
                <a:path w="4149650" h="4149650">
                  <a:moveTo>
                    <a:pt x="0" y="0"/>
                  </a:moveTo>
                  <a:lnTo>
                    <a:pt x="4149650" y="0"/>
                  </a:lnTo>
                  <a:lnTo>
                    <a:pt x="4149650" y="4149651"/>
                  </a:lnTo>
                  <a:lnTo>
                    <a:pt x="0" y="41496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a:p>
          </p:txBody>
        </p:sp>
        <p:sp>
          <p:nvSpPr>
            <p:cNvPr id="8" name="Freeform 8"/>
            <p:cNvSpPr/>
            <p:nvPr/>
          </p:nvSpPr>
          <p:spPr>
            <a:xfrm>
              <a:off x="13794345" y="1064427"/>
              <a:ext cx="4149650" cy="3288079"/>
            </a:xfrm>
            <a:custGeom>
              <a:avLst/>
              <a:gdLst/>
              <a:ahLst/>
              <a:cxnLst/>
              <a:rect l="l" t="t" r="r" b="b"/>
              <a:pathLst>
                <a:path w="4149650" h="3288079">
                  <a:moveTo>
                    <a:pt x="0" y="0"/>
                  </a:moveTo>
                  <a:lnTo>
                    <a:pt x="4149650" y="0"/>
                  </a:lnTo>
                  <a:lnTo>
                    <a:pt x="4149650" y="3288079"/>
                  </a:lnTo>
                  <a:lnTo>
                    <a:pt x="0" y="3288079"/>
                  </a:lnTo>
                  <a:lnTo>
                    <a:pt x="0" y="0"/>
                  </a:lnTo>
                  <a:close/>
                </a:path>
              </a:pathLst>
            </a:custGeom>
            <a:blipFill>
              <a:blip r:embed="rId3">
                <a:extLst>
                  <a:ext uri="{96DAC541-7B7A-43D3-8B79-37D633B846F1}">
                    <asvg:svgBlip xmlns:asvg="http://schemas.microsoft.com/office/drawing/2016/SVG/main" r:embed="rId4"/>
                  </a:ext>
                </a:extLst>
              </a:blip>
              <a:stretch>
                <a:fillRect b="-26202"/>
              </a:stretch>
            </a:blipFill>
          </p:spPr>
          <p:txBody>
            <a:bodyPr/>
            <a:lstStyle/>
            <a:p>
              <a:endParaRPr lang="pt-PT"/>
            </a:p>
          </p:txBody>
        </p:sp>
      </p:grpSp>
      <p:sp>
        <p:nvSpPr>
          <p:cNvPr id="9" name="Freeform 9"/>
          <p:cNvSpPr/>
          <p:nvPr/>
        </p:nvSpPr>
        <p:spPr>
          <a:xfrm>
            <a:off x="8669439" y="7069476"/>
            <a:ext cx="4291423" cy="1984783"/>
          </a:xfrm>
          <a:custGeom>
            <a:avLst/>
            <a:gdLst/>
            <a:ahLst/>
            <a:cxnLst/>
            <a:rect l="l" t="t" r="r" b="b"/>
            <a:pathLst>
              <a:path w="4291423" h="1984783">
                <a:moveTo>
                  <a:pt x="0" y="0"/>
                </a:moveTo>
                <a:lnTo>
                  <a:pt x="4291423" y="0"/>
                </a:lnTo>
                <a:lnTo>
                  <a:pt x="4291423" y="1984783"/>
                </a:lnTo>
                <a:lnTo>
                  <a:pt x="0" y="1984783"/>
                </a:lnTo>
                <a:lnTo>
                  <a:pt x="0" y="0"/>
                </a:lnTo>
                <a:close/>
              </a:path>
            </a:pathLst>
          </a:custGeom>
          <a:blipFill>
            <a:blip r:embed="rId5"/>
            <a:stretch>
              <a:fillRect/>
            </a:stretch>
          </a:blipFill>
        </p:spPr>
        <p:txBody>
          <a:bodyPr/>
          <a:lstStyle/>
          <a:p>
            <a:endParaRPr lang="pt-PT"/>
          </a:p>
        </p:txBody>
      </p:sp>
      <p:sp>
        <p:nvSpPr>
          <p:cNvPr id="10" name="Freeform 10"/>
          <p:cNvSpPr/>
          <p:nvPr/>
        </p:nvSpPr>
        <p:spPr>
          <a:xfrm>
            <a:off x="4290321" y="5605579"/>
            <a:ext cx="2138115" cy="2680563"/>
          </a:xfrm>
          <a:custGeom>
            <a:avLst/>
            <a:gdLst/>
            <a:ahLst/>
            <a:cxnLst/>
            <a:rect l="l" t="t" r="r" b="b"/>
            <a:pathLst>
              <a:path w="2138115" h="2680563">
                <a:moveTo>
                  <a:pt x="0" y="0"/>
                </a:moveTo>
                <a:lnTo>
                  <a:pt x="2138115" y="0"/>
                </a:lnTo>
                <a:lnTo>
                  <a:pt x="2138115" y="2680563"/>
                </a:lnTo>
                <a:lnTo>
                  <a:pt x="0" y="2680563"/>
                </a:lnTo>
                <a:lnTo>
                  <a:pt x="0" y="0"/>
                </a:lnTo>
                <a:close/>
              </a:path>
            </a:pathLst>
          </a:custGeom>
          <a:blipFill>
            <a:blip r:embed="rId6"/>
            <a:stretch>
              <a:fillRect/>
            </a:stretch>
          </a:blipFill>
        </p:spPr>
        <p:txBody>
          <a:bodyPr/>
          <a:lstStyle/>
          <a:p>
            <a:endParaRPr lang="pt-PT"/>
          </a:p>
        </p:txBody>
      </p:sp>
      <p:sp>
        <p:nvSpPr>
          <p:cNvPr id="11" name="TextBox 11"/>
          <p:cNvSpPr txBox="1"/>
          <p:nvPr/>
        </p:nvSpPr>
        <p:spPr>
          <a:xfrm>
            <a:off x="7586181" y="3151269"/>
            <a:ext cx="6146614" cy="4781950"/>
          </a:xfrm>
          <a:prstGeom prst="rect">
            <a:avLst/>
          </a:prstGeom>
        </p:spPr>
        <p:txBody>
          <a:bodyPr lIns="0" tIns="0" rIns="0" bIns="0" rtlCol="0" anchor="t">
            <a:spAutoFit/>
          </a:bodyPr>
          <a:lstStyle/>
          <a:p>
            <a:pPr>
              <a:lnSpc>
                <a:spcPct val="107000"/>
              </a:lnSpc>
              <a:spcAft>
                <a:spcPts val="800"/>
              </a:spcAft>
            </a:pP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1933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that</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physicists</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became</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aware</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of</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the</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other</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property</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of</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superconductors</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perfect</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430" kern="0" dirty="0" err="1">
                <a:solidFill>
                  <a:schemeClr val="bg1"/>
                </a:solidFill>
                <a:effectLst/>
                <a:latin typeface="DM Sans" pitchFamily="2" charset="0"/>
                <a:ea typeface="Times New Roman" panose="02020603050405020304" pitchFamily="18" charset="0"/>
                <a:cs typeface="Times New Roman" panose="02020603050405020304" pitchFamily="18" charset="0"/>
              </a:rPr>
              <a:t>diamagnetism</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p>
          <a:p>
            <a:pPr>
              <a:lnSpc>
                <a:spcPct val="107000"/>
              </a:lnSpc>
              <a:spcAft>
                <a:spcPts val="800"/>
              </a:spcAft>
            </a:pP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This</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was</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when</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Meissner</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and</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Oschenfeld</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discovered</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that</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superconducting</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material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cooled</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below</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its</a:t>
            </a:r>
            <a:r>
              <a:rPr lang="pt-PT" sz="2220" kern="0" dirty="0">
                <a:solidFill>
                  <a:schemeClr val="bg1"/>
                </a:solidFill>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latin typeface="DM Sans" pitchFamily="2" charset="0"/>
                <a:ea typeface="Times New Roman" panose="02020603050405020304" pitchFamily="18" charset="0"/>
                <a:cs typeface="Times New Roman" panose="02020603050405020304" pitchFamily="18" charset="0"/>
              </a:rPr>
              <a:t>critical</a:t>
            </a:r>
            <a:r>
              <a:rPr lang="pt-PT" sz="2220" kern="0" dirty="0">
                <a:solidFill>
                  <a:schemeClr val="bg1"/>
                </a:solidFill>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latin typeface="DM Sans" pitchFamily="2" charset="0"/>
                <a:ea typeface="Times New Roman" panose="02020603050405020304" pitchFamily="18" charset="0"/>
                <a:cs typeface="Times New Roman" panose="02020603050405020304" pitchFamily="18" charset="0"/>
              </a:rPr>
              <a:t>temperature</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in a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magnetic</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field</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excluded</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the</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magnetic</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flux.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This</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effect</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has</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now</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become</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known</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as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the</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Meissner</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 </a:t>
            </a:r>
            <a:r>
              <a:rPr lang="pt-PT" sz="2220" kern="0" dirty="0" err="1">
                <a:solidFill>
                  <a:schemeClr val="bg1"/>
                </a:solidFill>
                <a:effectLst/>
                <a:latin typeface="DM Sans" pitchFamily="2" charset="0"/>
                <a:ea typeface="Times New Roman" panose="02020603050405020304" pitchFamily="18" charset="0"/>
                <a:cs typeface="Times New Roman" panose="02020603050405020304" pitchFamily="18" charset="0"/>
              </a:rPr>
              <a:t>effect</a:t>
            </a:r>
            <a:r>
              <a:rPr lang="pt-PT" sz="2220" kern="0" dirty="0">
                <a:solidFill>
                  <a:schemeClr val="bg1"/>
                </a:solidFill>
                <a:effectLst/>
                <a:latin typeface="DM Sans" pitchFamily="2" charset="0"/>
                <a:ea typeface="Times New Roman" panose="02020603050405020304" pitchFamily="18" charset="0"/>
                <a:cs typeface="Times New Roman" panose="02020603050405020304" pitchFamily="18" charset="0"/>
              </a:rPr>
              <a:t>.</a:t>
            </a:r>
            <a:endParaRPr lang="pt-PT" sz="2220" kern="100" dirty="0">
              <a:solidFill>
                <a:schemeClr val="bg1"/>
              </a:solidFill>
              <a:effectLst/>
              <a:latin typeface="DM Sans" pitchFamily="2" charset="0"/>
              <a:ea typeface="Aptos" panose="020B0004020202020204" pitchFamily="34" charset="0"/>
              <a:cs typeface="Times New Roman" panose="02020603050405020304" pitchFamily="18" charset="0"/>
            </a:endParaRPr>
          </a:p>
          <a:p>
            <a:pPr algn="just">
              <a:lnSpc>
                <a:spcPts val="3333"/>
              </a:lnSpc>
            </a:pPr>
            <a:endParaRPr lang="en-US" sz="2415" dirty="0">
              <a:solidFill>
                <a:schemeClr val="bg1"/>
              </a:solidFill>
              <a:latin typeface="DM Sans"/>
            </a:endParaRPr>
          </a:p>
          <a:p>
            <a:pPr algn="just">
              <a:lnSpc>
                <a:spcPts val="3333"/>
              </a:lnSpc>
            </a:pPr>
            <a:endParaRPr lang="en-US" sz="2415" dirty="0">
              <a:solidFill>
                <a:srgbClr val="FFFFFF"/>
              </a:solidFill>
              <a:latin typeface="DM Sans"/>
            </a:endParaRPr>
          </a:p>
          <a:p>
            <a:pPr marL="0" lvl="0" indent="0" algn="just">
              <a:lnSpc>
                <a:spcPts val="3333"/>
              </a:lnSpc>
              <a:spcBef>
                <a:spcPct val="0"/>
              </a:spcBef>
            </a:pPr>
            <a:endParaRPr lang="en-US" sz="2415" dirty="0">
              <a:solidFill>
                <a:srgbClr val="FFFFFF"/>
              </a:solidFill>
              <a:latin typeface="DM Sans"/>
            </a:endParaRPr>
          </a:p>
        </p:txBody>
      </p:sp>
      <p:sp>
        <p:nvSpPr>
          <p:cNvPr id="12" name="TextBox 12"/>
          <p:cNvSpPr txBox="1"/>
          <p:nvPr/>
        </p:nvSpPr>
        <p:spPr>
          <a:xfrm>
            <a:off x="586661" y="1028700"/>
            <a:ext cx="13146133" cy="1227368"/>
          </a:xfrm>
          <a:prstGeom prst="rect">
            <a:avLst/>
          </a:prstGeom>
        </p:spPr>
        <p:txBody>
          <a:bodyPr lIns="0" tIns="0" rIns="0" bIns="0" rtlCol="0" anchor="t">
            <a:spAutoFit/>
          </a:bodyPr>
          <a:lstStyle/>
          <a:p>
            <a:pPr marL="0" lvl="0" indent="0" algn="ctr">
              <a:lnSpc>
                <a:spcPts val="9625"/>
              </a:lnSpc>
              <a:spcBef>
                <a:spcPct val="0"/>
              </a:spcBef>
            </a:pPr>
            <a:r>
              <a:rPr lang="en-US" sz="8020">
                <a:solidFill>
                  <a:srgbClr val="FFFFFF"/>
                </a:solidFill>
                <a:latin typeface="Now Bold"/>
              </a:rPr>
              <a:t>01 SUPERCONDUCTIVITY</a:t>
            </a:r>
          </a:p>
        </p:txBody>
      </p:sp>
      <p:sp>
        <p:nvSpPr>
          <p:cNvPr id="13" name="TextBox 13"/>
          <p:cNvSpPr txBox="1"/>
          <p:nvPr/>
        </p:nvSpPr>
        <p:spPr>
          <a:xfrm>
            <a:off x="1110266" y="3190709"/>
            <a:ext cx="5699891" cy="2926101"/>
          </a:xfrm>
          <a:prstGeom prst="rect">
            <a:avLst/>
          </a:prstGeom>
        </p:spPr>
        <p:txBody>
          <a:bodyPr lIns="0" tIns="0" rIns="0" bIns="0" rtlCol="0" anchor="t">
            <a:spAutoFit/>
          </a:bodyPr>
          <a:lstStyle/>
          <a:p>
            <a:pPr algn="just">
              <a:lnSpc>
                <a:spcPts val="3333"/>
              </a:lnSpc>
            </a:pPr>
            <a:r>
              <a:rPr lang="en-US" sz="2415" dirty="0">
                <a:solidFill>
                  <a:srgbClr val="FFFFFF"/>
                </a:solidFill>
                <a:latin typeface="DM Sans"/>
                <a:ea typeface="DM Sans"/>
              </a:rPr>
              <a:t>In 1911, Kamerlingh-</a:t>
            </a:r>
            <a:r>
              <a:rPr lang="en-US" sz="2415" dirty="0" err="1">
                <a:solidFill>
                  <a:srgbClr val="FFFFFF"/>
                </a:solidFill>
                <a:latin typeface="DM Sans"/>
                <a:ea typeface="DM Sans"/>
              </a:rPr>
              <a:t>Onnes</a:t>
            </a:r>
            <a:r>
              <a:rPr lang="en-US" sz="2415" dirty="0">
                <a:solidFill>
                  <a:srgbClr val="FFFFFF"/>
                </a:solidFill>
                <a:latin typeface="DM Sans"/>
                <a:ea typeface="DM Sans"/>
              </a:rPr>
              <a:t> discovered that the electrical resistance of mercury goes to zero below 4.2 K (-269°C). This was the very first observation of the phenomenon of superconductivity.</a:t>
            </a:r>
          </a:p>
          <a:p>
            <a:pPr marL="0" lvl="0" indent="0" algn="just">
              <a:lnSpc>
                <a:spcPts val="3333"/>
              </a:lnSpc>
              <a:spcBef>
                <a:spcPct val="0"/>
              </a:spcBef>
            </a:pPr>
            <a:endParaRPr lang="en-US" sz="2415" dirty="0">
              <a:solidFill>
                <a:srgbClr val="FFFFFF"/>
              </a:solidFill>
              <a:latin typeface="DM Sans"/>
              <a:ea typeface="DM Sans"/>
            </a:endParaRPr>
          </a:p>
        </p:txBody>
      </p:sp>
      <p:sp>
        <p:nvSpPr>
          <p:cNvPr id="14" name="TextBox 14"/>
          <p:cNvSpPr txBox="1"/>
          <p:nvPr/>
        </p:nvSpPr>
        <p:spPr>
          <a:xfrm>
            <a:off x="1946788" y="2512593"/>
            <a:ext cx="4026849" cy="381500"/>
          </a:xfrm>
          <a:prstGeom prst="rect">
            <a:avLst/>
          </a:prstGeom>
        </p:spPr>
        <p:txBody>
          <a:bodyPr lIns="0" tIns="0" rIns="0" bIns="0" rtlCol="0" anchor="t">
            <a:spAutoFit/>
          </a:bodyPr>
          <a:lstStyle/>
          <a:p>
            <a:pPr marL="0" lvl="0" indent="0" algn="ctr">
              <a:lnSpc>
                <a:spcPts val="3057"/>
              </a:lnSpc>
              <a:spcBef>
                <a:spcPct val="0"/>
              </a:spcBef>
            </a:pPr>
            <a:r>
              <a:rPr lang="en-US" sz="2215">
                <a:solidFill>
                  <a:srgbClr val="FFFFFF"/>
                </a:solidFill>
                <a:latin typeface="DM Sans Bold"/>
              </a:rPr>
              <a:t>DISCOVERY</a:t>
            </a:r>
          </a:p>
        </p:txBody>
      </p:sp>
      <p:sp>
        <p:nvSpPr>
          <p:cNvPr id="15" name="TextBox 15"/>
          <p:cNvSpPr txBox="1"/>
          <p:nvPr/>
        </p:nvSpPr>
        <p:spPr>
          <a:xfrm>
            <a:off x="8646063" y="2512593"/>
            <a:ext cx="4026849" cy="381500"/>
          </a:xfrm>
          <a:prstGeom prst="rect">
            <a:avLst/>
          </a:prstGeom>
        </p:spPr>
        <p:txBody>
          <a:bodyPr lIns="0" tIns="0" rIns="0" bIns="0" rtlCol="0" anchor="t">
            <a:spAutoFit/>
          </a:bodyPr>
          <a:lstStyle/>
          <a:p>
            <a:pPr marL="0" lvl="0" indent="0" algn="ctr">
              <a:lnSpc>
                <a:spcPts val="3057"/>
              </a:lnSpc>
              <a:spcBef>
                <a:spcPct val="0"/>
              </a:spcBef>
            </a:pPr>
            <a:r>
              <a:rPr lang="en-US" sz="2215">
                <a:solidFill>
                  <a:srgbClr val="FFFFFF"/>
                </a:solidFill>
                <a:latin typeface="DM Sans Bold"/>
              </a:rPr>
              <a:t>MEISSNER EFFECT</a:t>
            </a:r>
          </a:p>
        </p:txBody>
      </p:sp>
      <p:sp>
        <p:nvSpPr>
          <p:cNvPr id="18" name="CaixaDeTexto 17">
            <a:extLst>
              <a:ext uri="{FF2B5EF4-FFF2-40B4-BE49-F238E27FC236}">
                <a16:creationId xmlns:a16="http://schemas.microsoft.com/office/drawing/2014/main" id="{D906F14C-77CA-A135-B669-8D41DE611B68}"/>
              </a:ext>
            </a:extLst>
          </p:cNvPr>
          <p:cNvSpPr txBox="1"/>
          <p:nvPr/>
        </p:nvSpPr>
        <p:spPr>
          <a:xfrm>
            <a:off x="17426789" y="9686485"/>
            <a:ext cx="301686" cy="369332"/>
          </a:xfrm>
          <a:prstGeom prst="rect">
            <a:avLst/>
          </a:prstGeom>
          <a:noFill/>
        </p:spPr>
        <p:txBody>
          <a:bodyPr wrap="none" rtlCol="0">
            <a:spAutoFit/>
          </a:bodyPr>
          <a:lstStyle/>
          <a:p>
            <a:r>
              <a:rPr lang="pt-PT" dirty="0"/>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2" name="AutoShape 2"/>
          <p:cNvSpPr/>
          <p:nvPr/>
        </p:nvSpPr>
        <p:spPr>
          <a:xfrm flipH="1">
            <a:off x="2058507" y="6137263"/>
            <a:ext cx="13143358" cy="0"/>
          </a:xfrm>
          <a:prstGeom prst="line">
            <a:avLst/>
          </a:prstGeom>
          <a:ln w="47625" cap="flat">
            <a:solidFill>
              <a:srgbClr val="FFFFFF"/>
            </a:solidFill>
            <a:prstDash val="solid"/>
            <a:headEnd type="none" w="sm" len="sm"/>
            <a:tailEnd type="none" w="sm" len="sm"/>
          </a:ln>
        </p:spPr>
        <p:txBody>
          <a:bodyPr/>
          <a:lstStyle/>
          <a:p>
            <a:endParaRPr lang="pt-PT"/>
          </a:p>
        </p:txBody>
      </p:sp>
      <p:sp>
        <p:nvSpPr>
          <p:cNvPr id="3" name="Freeform 3"/>
          <p:cNvSpPr/>
          <p:nvPr/>
        </p:nvSpPr>
        <p:spPr>
          <a:xfrm rot="-4615544">
            <a:off x="10510810" y="5041623"/>
            <a:ext cx="13544802" cy="1127911"/>
          </a:xfrm>
          <a:custGeom>
            <a:avLst/>
            <a:gdLst/>
            <a:ahLst/>
            <a:cxnLst/>
            <a:rect l="l" t="t" r="r" b="b"/>
            <a:pathLst>
              <a:path w="13544802" h="1127911">
                <a:moveTo>
                  <a:pt x="0" y="0"/>
                </a:moveTo>
                <a:lnTo>
                  <a:pt x="13544801" y="0"/>
                </a:lnTo>
                <a:lnTo>
                  <a:pt x="13544801" y="1127912"/>
                </a:lnTo>
                <a:lnTo>
                  <a:pt x="0" y="1127912"/>
                </a:lnTo>
                <a:lnTo>
                  <a:pt x="0" y="0"/>
                </a:lnTo>
                <a:close/>
              </a:path>
            </a:pathLst>
          </a:custGeom>
          <a:blipFill>
            <a:blip r:embed="rId2"/>
            <a:stretch>
              <a:fillRect t="-137172"/>
            </a:stretch>
          </a:blipFill>
        </p:spPr>
        <p:txBody>
          <a:bodyPr/>
          <a:lstStyle/>
          <a:p>
            <a:endParaRPr lang="pt-PT"/>
          </a:p>
        </p:txBody>
      </p:sp>
      <p:grpSp>
        <p:nvGrpSpPr>
          <p:cNvPr id="4" name="Group 4"/>
          <p:cNvGrpSpPr/>
          <p:nvPr/>
        </p:nvGrpSpPr>
        <p:grpSpPr>
          <a:xfrm rot="-10800000">
            <a:off x="15966396" y="9258300"/>
            <a:ext cx="13457996" cy="3264379"/>
            <a:chOff x="0" y="0"/>
            <a:chExt cx="17943995" cy="4352506"/>
          </a:xfrm>
        </p:grpSpPr>
        <p:sp>
          <p:nvSpPr>
            <p:cNvPr id="5" name="Freeform 5"/>
            <p:cNvSpPr/>
            <p:nvPr/>
          </p:nvSpPr>
          <p:spPr>
            <a:xfrm>
              <a:off x="0" y="0"/>
              <a:ext cx="4149650" cy="4149650"/>
            </a:xfrm>
            <a:custGeom>
              <a:avLst/>
              <a:gdLst/>
              <a:ahLst/>
              <a:cxnLst/>
              <a:rect l="l" t="t" r="r" b="b"/>
              <a:pathLst>
                <a:path w="4149650" h="4149650">
                  <a:moveTo>
                    <a:pt x="0" y="0"/>
                  </a:moveTo>
                  <a:lnTo>
                    <a:pt x="4149650" y="0"/>
                  </a:lnTo>
                  <a:lnTo>
                    <a:pt x="4149650" y="4149650"/>
                  </a:lnTo>
                  <a:lnTo>
                    <a:pt x="0" y="41496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a:p>
          </p:txBody>
        </p:sp>
        <p:sp>
          <p:nvSpPr>
            <p:cNvPr id="6" name="Freeform 6"/>
            <p:cNvSpPr/>
            <p:nvPr/>
          </p:nvSpPr>
          <p:spPr>
            <a:xfrm>
              <a:off x="4600097" y="861572"/>
              <a:ext cx="4149650" cy="3288079"/>
            </a:xfrm>
            <a:custGeom>
              <a:avLst/>
              <a:gdLst/>
              <a:ahLst/>
              <a:cxnLst/>
              <a:rect l="l" t="t" r="r" b="b"/>
              <a:pathLst>
                <a:path w="4149650" h="3288079">
                  <a:moveTo>
                    <a:pt x="0" y="0"/>
                  </a:moveTo>
                  <a:lnTo>
                    <a:pt x="4149651" y="0"/>
                  </a:lnTo>
                  <a:lnTo>
                    <a:pt x="4149651" y="3288078"/>
                  </a:lnTo>
                  <a:lnTo>
                    <a:pt x="0" y="3288078"/>
                  </a:lnTo>
                  <a:lnTo>
                    <a:pt x="0" y="0"/>
                  </a:lnTo>
                  <a:close/>
                </a:path>
              </a:pathLst>
            </a:custGeom>
            <a:blipFill>
              <a:blip r:embed="rId3">
                <a:extLst>
                  <a:ext uri="{96DAC541-7B7A-43D3-8B79-37D633B846F1}">
                    <asvg:svgBlip xmlns:asvg="http://schemas.microsoft.com/office/drawing/2016/SVG/main" r:embed="rId4"/>
                  </a:ext>
                </a:extLst>
              </a:blip>
              <a:stretch>
                <a:fillRect b="-26202"/>
              </a:stretch>
            </a:blipFill>
          </p:spPr>
          <p:txBody>
            <a:bodyPr/>
            <a:lstStyle/>
            <a:p>
              <a:endParaRPr lang="pt-PT"/>
            </a:p>
          </p:txBody>
        </p:sp>
        <p:sp>
          <p:nvSpPr>
            <p:cNvPr id="7" name="Freeform 7"/>
            <p:cNvSpPr/>
            <p:nvPr/>
          </p:nvSpPr>
          <p:spPr>
            <a:xfrm>
              <a:off x="9194248" y="202855"/>
              <a:ext cx="4149650" cy="4149650"/>
            </a:xfrm>
            <a:custGeom>
              <a:avLst/>
              <a:gdLst/>
              <a:ahLst/>
              <a:cxnLst/>
              <a:rect l="l" t="t" r="r" b="b"/>
              <a:pathLst>
                <a:path w="4149650" h="4149650">
                  <a:moveTo>
                    <a:pt x="0" y="0"/>
                  </a:moveTo>
                  <a:lnTo>
                    <a:pt x="4149650" y="0"/>
                  </a:lnTo>
                  <a:lnTo>
                    <a:pt x="4149650" y="4149651"/>
                  </a:lnTo>
                  <a:lnTo>
                    <a:pt x="0" y="41496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a:p>
          </p:txBody>
        </p:sp>
        <p:sp>
          <p:nvSpPr>
            <p:cNvPr id="8" name="Freeform 8"/>
            <p:cNvSpPr/>
            <p:nvPr/>
          </p:nvSpPr>
          <p:spPr>
            <a:xfrm>
              <a:off x="13794345" y="1064427"/>
              <a:ext cx="4149650" cy="3288079"/>
            </a:xfrm>
            <a:custGeom>
              <a:avLst/>
              <a:gdLst/>
              <a:ahLst/>
              <a:cxnLst/>
              <a:rect l="l" t="t" r="r" b="b"/>
              <a:pathLst>
                <a:path w="4149650" h="3288079">
                  <a:moveTo>
                    <a:pt x="0" y="0"/>
                  </a:moveTo>
                  <a:lnTo>
                    <a:pt x="4149650" y="0"/>
                  </a:lnTo>
                  <a:lnTo>
                    <a:pt x="4149650" y="3288079"/>
                  </a:lnTo>
                  <a:lnTo>
                    <a:pt x="0" y="3288079"/>
                  </a:lnTo>
                  <a:lnTo>
                    <a:pt x="0" y="0"/>
                  </a:lnTo>
                  <a:close/>
                </a:path>
              </a:pathLst>
            </a:custGeom>
            <a:blipFill>
              <a:blip r:embed="rId3">
                <a:extLst>
                  <a:ext uri="{96DAC541-7B7A-43D3-8B79-37D633B846F1}">
                    <asvg:svgBlip xmlns:asvg="http://schemas.microsoft.com/office/drawing/2016/SVG/main" r:embed="rId4"/>
                  </a:ext>
                </a:extLst>
              </a:blip>
              <a:stretch>
                <a:fillRect b="-26202"/>
              </a:stretch>
            </a:blipFill>
          </p:spPr>
          <p:txBody>
            <a:bodyPr/>
            <a:lstStyle/>
            <a:p>
              <a:endParaRPr lang="pt-PT"/>
            </a:p>
          </p:txBody>
        </p:sp>
      </p:grpSp>
      <p:sp>
        <p:nvSpPr>
          <p:cNvPr id="9" name="Freeform 9"/>
          <p:cNvSpPr/>
          <p:nvPr/>
        </p:nvSpPr>
        <p:spPr>
          <a:xfrm>
            <a:off x="11080508" y="2797538"/>
            <a:ext cx="3858377" cy="2808041"/>
          </a:xfrm>
          <a:custGeom>
            <a:avLst/>
            <a:gdLst/>
            <a:ahLst/>
            <a:cxnLst/>
            <a:rect l="l" t="t" r="r" b="b"/>
            <a:pathLst>
              <a:path w="3858377" h="2808041">
                <a:moveTo>
                  <a:pt x="0" y="0"/>
                </a:moveTo>
                <a:lnTo>
                  <a:pt x="3858377" y="0"/>
                </a:lnTo>
                <a:lnTo>
                  <a:pt x="3858377" y="2808041"/>
                </a:lnTo>
                <a:lnTo>
                  <a:pt x="0" y="2808041"/>
                </a:lnTo>
                <a:lnTo>
                  <a:pt x="0" y="0"/>
                </a:lnTo>
                <a:close/>
              </a:path>
            </a:pathLst>
          </a:custGeom>
          <a:blipFill>
            <a:blip r:embed="rId5"/>
            <a:stretch>
              <a:fillRect/>
            </a:stretch>
          </a:blipFill>
        </p:spPr>
        <p:txBody>
          <a:bodyPr/>
          <a:lstStyle/>
          <a:p>
            <a:endParaRPr lang="pt-PT"/>
          </a:p>
        </p:txBody>
      </p:sp>
      <p:sp>
        <p:nvSpPr>
          <p:cNvPr id="10" name="TextBox 10"/>
          <p:cNvSpPr txBox="1"/>
          <p:nvPr/>
        </p:nvSpPr>
        <p:spPr>
          <a:xfrm>
            <a:off x="2068031" y="7578317"/>
            <a:ext cx="7833043" cy="1520973"/>
          </a:xfrm>
          <a:prstGeom prst="rect">
            <a:avLst/>
          </a:prstGeom>
        </p:spPr>
        <p:txBody>
          <a:bodyPr lIns="0" tIns="0" rIns="0" bIns="0" rtlCol="0" anchor="t">
            <a:spAutoFit/>
          </a:bodyPr>
          <a:lstStyle/>
          <a:p>
            <a:pPr algn="just">
              <a:lnSpc>
                <a:spcPts val="3057"/>
              </a:lnSpc>
            </a:pPr>
            <a:r>
              <a:rPr lang="en-US" sz="2215">
                <a:solidFill>
                  <a:srgbClr val="FFFFFF"/>
                </a:solidFill>
                <a:latin typeface="DM Sans"/>
              </a:rPr>
              <a:t>Materials were found that superconduct above 77K (the melting point of liquid nitrogen which is safer and more economic than liquid helium as a refrigerant).</a:t>
            </a:r>
          </a:p>
          <a:p>
            <a:pPr marL="0" lvl="0" indent="0" algn="just">
              <a:lnSpc>
                <a:spcPts val="3057"/>
              </a:lnSpc>
              <a:spcBef>
                <a:spcPct val="0"/>
              </a:spcBef>
            </a:pPr>
            <a:endParaRPr lang="en-US" sz="2215">
              <a:solidFill>
                <a:srgbClr val="FFFFFF"/>
              </a:solidFill>
              <a:latin typeface="DM Sans"/>
            </a:endParaRPr>
          </a:p>
        </p:txBody>
      </p:sp>
      <p:sp>
        <p:nvSpPr>
          <p:cNvPr id="11" name="TextBox 11"/>
          <p:cNvSpPr txBox="1"/>
          <p:nvPr/>
        </p:nvSpPr>
        <p:spPr>
          <a:xfrm>
            <a:off x="586661" y="1028700"/>
            <a:ext cx="13146133" cy="1227368"/>
          </a:xfrm>
          <a:prstGeom prst="rect">
            <a:avLst/>
          </a:prstGeom>
        </p:spPr>
        <p:txBody>
          <a:bodyPr lIns="0" tIns="0" rIns="0" bIns="0" rtlCol="0" anchor="t">
            <a:spAutoFit/>
          </a:bodyPr>
          <a:lstStyle/>
          <a:p>
            <a:pPr marL="0" lvl="0" indent="0" algn="ctr">
              <a:lnSpc>
                <a:spcPts val="9625"/>
              </a:lnSpc>
              <a:spcBef>
                <a:spcPct val="0"/>
              </a:spcBef>
            </a:pPr>
            <a:r>
              <a:rPr lang="en-US" sz="8020">
                <a:solidFill>
                  <a:srgbClr val="FFFFFF"/>
                </a:solidFill>
                <a:latin typeface="Now Bold"/>
              </a:rPr>
              <a:t>01 SUPERCONDUCTIVITY</a:t>
            </a:r>
          </a:p>
        </p:txBody>
      </p:sp>
      <p:sp>
        <p:nvSpPr>
          <p:cNvPr id="12" name="TextBox 12"/>
          <p:cNvSpPr txBox="1"/>
          <p:nvPr/>
        </p:nvSpPr>
        <p:spPr>
          <a:xfrm>
            <a:off x="2058507" y="3322606"/>
            <a:ext cx="7842566" cy="2282973"/>
          </a:xfrm>
          <a:prstGeom prst="rect">
            <a:avLst/>
          </a:prstGeom>
        </p:spPr>
        <p:txBody>
          <a:bodyPr lIns="0" tIns="0" rIns="0" bIns="0" rtlCol="0" anchor="t">
            <a:spAutoFit/>
          </a:bodyPr>
          <a:lstStyle/>
          <a:p>
            <a:pPr algn="just">
              <a:lnSpc>
                <a:spcPts val="3057"/>
              </a:lnSpc>
            </a:pPr>
            <a:r>
              <a:rPr lang="en-US" sz="2215">
                <a:solidFill>
                  <a:srgbClr val="FFFFFF"/>
                </a:solidFill>
                <a:latin typeface="DM Sans"/>
              </a:rPr>
              <a:t>Conventional physics and the quantum theory of solid state are not capable of accurately explaining the superconducting state. In 1957 three american researchers (John </a:t>
            </a:r>
            <a:r>
              <a:rPr lang="en-US" sz="2215">
                <a:solidFill>
                  <a:srgbClr val="FFFFFF"/>
                </a:solidFill>
                <a:latin typeface="DM Sans Bold"/>
              </a:rPr>
              <a:t>B</a:t>
            </a:r>
            <a:r>
              <a:rPr lang="en-US" sz="2215">
                <a:solidFill>
                  <a:srgbClr val="FFFFFF"/>
                </a:solidFill>
                <a:latin typeface="DM Sans"/>
              </a:rPr>
              <a:t>ardeen, Leon </a:t>
            </a:r>
            <a:r>
              <a:rPr lang="en-US" sz="2215">
                <a:solidFill>
                  <a:srgbClr val="FFFFFF"/>
                </a:solidFill>
                <a:latin typeface="DM Sans Bold"/>
              </a:rPr>
              <a:t>C</a:t>
            </a:r>
            <a:r>
              <a:rPr lang="en-US" sz="2215">
                <a:solidFill>
                  <a:srgbClr val="FFFFFF"/>
                </a:solidFill>
                <a:latin typeface="DM Sans"/>
              </a:rPr>
              <a:t>ooper and John </a:t>
            </a:r>
            <a:r>
              <a:rPr lang="en-US" sz="2215">
                <a:solidFill>
                  <a:srgbClr val="FFFFFF"/>
                </a:solidFill>
                <a:latin typeface="DM Sans Bold"/>
              </a:rPr>
              <a:t>S</a:t>
            </a:r>
            <a:r>
              <a:rPr lang="en-US" sz="2215">
                <a:solidFill>
                  <a:srgbClr val="FFFFFF"/>
                </a:solidFill>
                <a:latin typeface="DM Sans"/>
              </a:rPr>
              <a:t>chrieffer) established the microscopic theory of superconductivity.</a:t>
            </a:r>
          </a:p>
          <a:p>
            <a:pPr marL="0" lvl="0" indent="0" algn="just">
              <a:lnSpc>
                <a:spcPts val="3057"/>
              </a:lnSpc>
              <a:spcBef>
                <a:spcPct val="0"/>
              </a:spcBef>
            </a:pPr>
            <a:endParaRPr lang="en-US" sz="2215">
              <a:solidFill>
                <a:srgbClr val="FFFFFF"/>
              </a:solidFill>
              <a:latin typeface="DM Sans"/>
            </a:endParaRPr>
          </a:p>
        </p:txBody>
      </p:sp>
      <p:sp>
        <p:nvSpPr>
          <p:cNvPr id="13" name="TextBox 13"/>
          <p:cNvSpPr txBox="1"/>
          <p:nvPr/>
        </p:nvSpPr>
        <p:spPr>
          <a:xfrm>
            <a:off x="1004701" y="2794509"/>
            <a:ext cx="4026849" cy="377973"/>
          </a:xfrm>
          <a:prstGeom prst="rect">
            <a:avLst/>
          </a:prstGeom>
        </p:spPr>
        <p:txBody>
          <a:bodyPr lIns="0" tIns="0" rIns="0" bIns="0" rtlCol="0" anchor="t">
            <a:spAutoFit/>
          </a:bodyPr>
          <a:lstStyle/>
          <a:p>
            <a:pPr marL="0" lvl="0" indent="0" algn="ctr">
              <a:lnSpc>
                <a:spcPts val="3057"/>
              </a:lnSpc>
              <a:spcBef>
                <a:spcPct val="0"/>
              </a:spcBef>
            </a:pPr>
            <a:r>
              <a:rPr lang="en-US" sz="2215">
                <a:solidFill>
                  <a:srgbClr val="FFFFFF"/>
                </a:solidFill>
                <a:latin typeface="DM Sans Bold"/>
              </a:rPr>
              <a:t>BCS THEORY</a:t>
            </a:r>
          </a:p>
        </p:txBody>
      </p:sp>
      <p:sp>
        <p:nvSpPr>
          <p:cNvPr id="14" name="TextBox 14"/>
          <p:cNvSpPr txBox="1"/>
          <p:nvPr/>
        </p:nvSpPr>
        <p:spPr>
          <a:xfrm>
            <a:off x="2068031" y="6818301"/>
            <a:ext cx="5939994" cy="381500"/>
          </a:xfrm>
          <a:prstGeom prst="rect">
            <a:avLst/>
          </a:prstGeom>
        </p:spPr>
        <p:txBody>
          <a:bodyPr lIns="0" tIns="0" rIns="0" bIns="0" rtlCol="0" anchor="t">
            <a:spAutoFit/>
          </a:bodyPr>
          <a:lstStyle/>
          <a:p>
            <a:pPr marL="0" lvl="0" indent="0" algn="ctr">
              <a:lnSpc>
                <a:spcPts val="3057"/>
              </a:lnSpc>
              <a:spcBef>
                <a:spcPct val="0"/>
              </a:spcBef>
            </a:pPr>
            <a:r>
              <a:rPr lang="en-US" sz="2215">
                <a:solidFill>
                  <a:srgbClr val="FFFFFF"/>
                </a:solidFill>
                <a:latin typeface="DM Sans Bold"/>
              </a:rPr>
              <a:t>HIGH TEMPERATURE SUPERCONDUCTION</a:t>
            </a:r>
          </a:p>
        </p:txBody>
      </p:sp>
      <p:sp>
        <p:nvSpPr>
          <p:cNvPr id="16" name="CaixaDeTexto 15">
            <a:extLst>
              <a:ext uri="{FF2B5EF4-FFF2-40B4-BE49-F238E27FC236}">
                <a16:creationId xmlns:a16="http://schemas.microsoft.com/office/drawing/2014/main" id="{BA2AEB6F-30A8-B624-F7CB-97FDDECDC0EC}"/>
              </a:ext>
            </a:extLst>
          </p:cNvPr>
          <p:cNvSpPr txBox="1"/>
          <p:nvPr/>
        </p:nvSpPr>
        <p:spPr>
          <a:xfrm>
            <a:off x="17426789" y="9686485"/>
            <a:ext cx="301686" cy="369332"/>
          </a:xfrm>
          <a:prstGeom prst="rect">
            <a:avLst/>
          </a:prstGeom>
          <a:noFill/>
        </p:spPr>
        <p:txBody>
          <a:bodyPr wrap="none" rtlCol="0">
            <a:spAutoFit/>
          </a:bodyPr>
          <a:lstStyle/>
          <a:p>
            <a:r>
              <a:rPr lang="pt-PT" dirty="0"/>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grpSp>
        <p:nvGrpSpPr>
          <p:cNvPr id="2" name="Group 2"/>
          <p:cNvGrpSpPr/>
          <p:nvPr/>
        </p:nvGrpSpPr>
        <p:grpSpPr>
          <a:xfrm>
            <a:off x="972879" y="3893230"/>
            <a:ext cx="2845162" cy="4381054"/>
            <a:chOff x="0" y="0"/>
            <a:chExt cx="862412" cy="1327963"/>
          </a:xfrm>
        </p:grpSpPr>
        <p:sp>
          <p:nvSpPr>
            <p:cNvPr id="3" name="Freeform 3"/>
            <p:cNvSpPr/>
            <p:nvPr/>
          </p:nvSpPr>
          <p:spPr>
            <a:xfrm>
              <a:off x="0" y="0"/>
              <a:ext cx="862412" cy="1327963"/>
            </a:xfrm>
            <a:custGeom>
              <a:avLst/>
              <a:gdLst/>
              <a:ahLst/>
              <a:cxnLst/>
              <a:rect l="l" t="t" r="r" b="b"/>
              <a:pathLst>
                <a:path w="862412" h="1327963">
                  <a:moveTo>
                    <a:pt x="0" y="0"/>
                  </a:moveTo>
                  <a:lnTo>
                    <a:pt x="862412" y="0"/>
                  </a:lnTo>
                  <a:lnTo>
                    <a:pt x="862412" y="1327963"/>
                  </a:lnTo>
                  <a:lnTo>
                    <a:pt x="0" y="1327963"/>
                  </a:lnTo>
                  <a:close/>
                </a:path>
              </a:pathLst>
            </a:custGeom>
            <a:solidFill>
              <a:srgbClr val="051D40"/>
            </a:solidFill>
            <a:ln cap="sq">
              <a:noFill/>
              <a:prstDash val="solid"/>
              <a:miter/>
            </a:ln>
          </p:spPr>
          <p:txBody>
            <a:bodyPr/>
            <a:lstStyle/>
            <a:p>
              <a:endParaRPr lang="pt-PT"/>
            </a:p>
          </p:txBody>
        </p:sp>
        <p:sp>
          <p:nvSpPr>
            <p:cNvPr id="4" name="TextBox 4"/>
            <p:cNvSpPr txBox="1"/>
            <p:nvPr/>
          </p:nvSpPr>
          <p:spPr>
            <a:xfrm>
              <a:off x="0" y="-47625"/>
              <a:ext cx="862412" cy="1375588"/>
            </a:xfrm>
            <a:prstGeom prst="rect">
              <a:avLst/>
            </a:prstGeom>
          </p:spPr>
          <p:txBody>
            <a:bodyPr lIns="50800" tIns="50800" rIns="50800" bIns="50800" rtlCol="0" anchor="ctr"/>
            <a:lstStyle/>
            <a:p>
              <a:pPr marL="0" lvl="0" indent="0" algn="ctr">
                <a:lnSpc>
                  <a:spcPts val="3360"/>
                </a:lnSpc>
                <a:spcBef>
                  <a:spcPct val="0"/>
                </a:spcBef>
              </a:pPr>
              <a:endParaRPr/>
            </a:p>
          </p:txBody>
        </p:sp>
      </p:grpSp>
      <p:grpSp>
        <p:nvGrpSpPr>
          <p:cNvPr id="5" name="Group 5"/>
          <p:cNvGrpSpPr/>
          <p:nvPr/>
        </p:nvGrpSpPr>
        <p:grpSpPr>
          <a:xfrm>
            <a:off x="4362448" y="3893230"/>
            <a:ext cx="2845162" cy="4381054"/>
            <a:chOff x="0" y="0"/>
            <a:chExt cx="862412" cy="1327963"/>
          </a:xfrm>
        </p:grpSpPr>
        <p:sp>
          <p:nvSpPr>
            <p:cNvPr id="6" name="Freeform 6"/>
            <p:cNvSpPr/>
            <p:nvPr/>
          </p:nvSpPr>
          <p:spPr>
            <a:xfrm>
              <a:off x="0" y="0"/>
              <a:ext cx="862412" cy="1327963"/>
            </a:xfrm>
            <a:custGeom>
              <a:avLst/>
              <a:gdLst/>
              <a:ahLst/>
              <a:cxnLst/>
              <a:rect l="l" t="t" r="r" b="b"/>
              <a:pathLst>
                <a:path w="862412" h="1327963">
                  <a:moveTo>
                    <a:pt x="0" y="0"/>
                  </a:moveTo>
                  <a:lnTo>
                    <a:pt x="862412" y="0"/>
                  </a:lnTo>
                  <a:lnTo>
                    <a:pt x="862412" y="1327963"/>
                  </a:lnTo>
                  <a:lnTo>
                    <a:pt x="0" y="1327963"/>
                  </a:lnTo>
                  <a:close/>
                </a:path>
              </a:pathLst>
            </a:custGeom>
            <a:solidFill>
              <a:srgbClr val="051D40"/>
            </a:solidFill>
            <a:ln cap="sq">
              <a:noFill/>
              <a:prstDash val="solid"/>
              <a:miter/>
            </a:ln>
          </p:spPr>
          <p:txBody>
            <a:bodyPr/>
            <a:lstStyle/>
            <a:p>
              <a:endParaRPr lang="pt-PT"/>
            </a:p>
          </p:txBody>
        </p:sp>
        <p:sp>
          <p:nvSpPr>
            <p:cNvPr id="7" name="TextBox 7"/>
            <p:cNvSpPr txBox="1"/>
            <p:nvPr/>
          </p:nvSpPr>
          <p:spPr>
            <a:xfrm>
              <a:off x="0" y="-47625"/>
              <a:ext cx="862412" cy="1375588"/>
            </a:xfrm>
            <a:prstGeom prst="rect">
              <a:avLst/>
            </a:prstGeom>
          </p:spPr>
          <p:txBody>
            <a:bodyPr lIns="50800" tIns="50800" rIns="50800" bIns="50800" rtlCol="0" anchor="ctr"/>
            <a:lstStyle/>
            <a:p>
              <a:pPr marL="0" lvl="0" indent="0" algn="ctr">
                <a:lnSpc>
                  <a:spcPts val="3360"/>
                </a:lnSpc>
                <a:spcBef>
                  <a:spcPct val="0"/>
                </a:spcBef>
              </a:pPr>
              <a:endParaRPr/>
            </a:p>
          </p:txBody>
        </p:sp>
      </p:grpSp>
      <p:grpSp>
        <p:nvGrpSpPr>
          <p:cNvPr id="8" name="Group 8"/>
          <p:cNvGrpSpPr/>
          <p:nvPr/>
        </p:nvGrpSpPr>
        <p:grpSpPr>
          <a:xfrm>
            <a:off x="7722024" y="3893230"/>
            <a:ext cx="2845162" cy="4381054"/>
            <a:chOff x="0" y="0"/>
            <a:chExt cx="862412" cy="1327963"/>
          </a:xfrm>
        </p:grpSpPr>
        <p:sp>
          <p:nvSpPr>
            <p:cNvPr id="9" name="Freeform 9"/>
            <p:cNvSpPr/>
            <p:nvPr/>
          </p:nvSpPr>
          <p:spPr>
            <a:xfrm>
              <a:off x="0" y="0"/>
              <a:ext cx="862412" cy="1327963"/>
            </a:xfrm>
            <a:custGeom>
              <a:avLst/>
              <a:gdLst/>
              <a:ahLst/>
              <a:cxnLst/>
              <a:rect l="l" t="t" r="r" b="b"/>
              <a:pathLst>
                <a:path w="862412" h="1327963">
                  <a:moveTo>
                    <a:pt x="0" y="0"/>
                  </a:moveTo>
                  <a:lnTo>
                    <a:pt x="862412" y="0"/>
                  </a:lnTo>
                  <a:lnTo>
                    <a:pt x="862412" y="1327963"/>
                  </a:lnTo>
                  <a:lnTo>
                    <a:pt x="0" y="1327963"/>
                  </a:lnTo>
                  <a:close/>
                </a:path>
              </a:pathLst>
            </a:custGeom>
            <a:solidFill>
              <a:srgbClr val="051D40"/>
            </a:solidFill>
            <a:ln cap="sq">
              <a:noFill/>
              <a:prstDash val="solid"/>
              <a:miter/>
            </a:ln>
          </p:spPr>
          <p:txBody>
            <a:bodyPr/>
            <a:lstStyle/>
            <a:p>
              <a:endParaRPr lang="pt-PT"/>
            </a:p>
          </p:txBody>
        </p:sp>
        <p:sp>
          <p:nvSpPr>
            <p:cNvPr id="10" name="TextBox 10"/>
            <p:cNvSpPr txBox="1"/>
            <p:nvPr/>
          </p:nvSpPr>
          <p:spPr>
            <a:xfrm>
              <a:off x="0" y="-47625"/>
              <a:ext cx="862412" cy="1375588"/>
            </a:xfrm>
            <a:prstGeom prst="rect">
              <a:avLst/>
            </a:prstGeom>
          </p:spPr>
          <p:txBody>
            <a:bodyPr lIns="50800" tIns="50800" rIns="50800" bIns="50800" rtlCol="0" anchor="ctr"/>
            <a:lstStyle/>
            <a:p>
              <a:pPr marL="0" lvl="0" indent="0" algn="ctr">
                <a:lnSpc>
                  <a:spcPts val="3360"/>
                </a:lnSpc>
                <a:spcBef>
                  <a:spcPct val="0"/>
                </a:spcBef>
              </a:pPr>
              <a:endParaRPr/>
            </a:p>
          </p:txBody>
        </p:sp>
      </p:grpSp>
      <p:sp>
        <p:nvSpPr>
          <p:cNvPr id="11" name="Freeform 11"/>
          <p:cNvSpPr/>
          <p:nvPr/>
        </p:nvSpPr>
        <p:spPr>
          <a:xfrm>
            <a:off x="4362448" y="8274283"/>
            <a:ext cx="2845162" cy="301305"/>
          </a:xfrm>
          <a:custGeom>
            <a:avLst/>
            <a:gdLst/>
            <a:ahLst/>
            <a:cxnLst/>
            <a:rect l="l" t="t" r="r" b="b"/>
            <a:pathLst>
              <a:path w="2845162" h="301305">
                <a:moveTo>
                  <a:pt x="0" y="0"/>
                </a:moveTo>
                <a:lnTo>
                  <a:pt x="2845163" y="0"/>
                </a:lnTo>
                <a:lnTo>
                  <a:pt x="2845163" y="301305"/>
                </a:lnTo>
                <a:lnTo>
                  <a:pt x="0" y="301305"/>
                </a:lnTo>
                <a:lnTo>
                  <a:pt x="0" y="0"/>
                </a:lnTo>
                <a:close/>
              </a:path>
            </a:pathLst>
          </a:custGeom>
          <a:blipFill>
            <a:blip r:embed="rId2"/>
            <a:stretch>
              <a:fillRect t="-86495"/>
            </a:stretch>
          </a:blipFill>
        </p:spPr>
        <p:txBody>
          <a:bodyPr/>
          <a:lstStyle/>
          <a:p>
            <a:endParaRPr lang="pt-PT"/>
          </a:p>
        </p:txBody>
      </p:sp>
      <p:sp>
        <p:nvSpPr>
          <p:cNvPr id="12" name="Freeform 12"/>
          <p:cNvSpPr/>
          <p:nvPr/>
        </p:nvSpPr>
        <p:spPr>
          <a:xfrm>
            <a:off x="7721419" y="8274283"/>
            <a:ext cx="2845162" cy="301305"/>
          </a:xfrm>
          <a:custGeom>
            <a:avLst/>
            <a:gdLst/>
            <a:ahLst/>
            <a:cxnLst/>
            <a:rect l="l" t="t" r="r" b="b"/>
            <a:pathLst>
              <a:path w="2845162" h="301305">
                <a:moveTo>
                  <a:pt x="0" y="0"/>
                </a:moveTo>
                <a:lnTo>
                  <a:pt x="2845162" y="0"/>
                </a:lnTo>
                <a:lnTo>
                  <a:pt x="2845162" y="301305"/>
                </a:lnTo>
                <a:lnTo>
                  <a:pt x="0" y="301305"/>
                </a:lnTo>
                <a:lnTo>
                  <a:pt x="0" y="0"/>
                </a:lnTo>
                <a:close/>
              </a:path>
            </a:pathLst>
          </a:custGeom>
          <a:blipFill>
            <a:blip r:embed="rId2"/>
            <a:stretch>
              <a:fillRect t="-86495"/>
            </a:stretch>
          </a:blipFill>
        </p:spPr>
        <p:txBody>
          <a:bodyPr/>
          <a:lstStyle/>
          <a:p>
            <a:endParaRPr lang="pt-PT"/>
          </a:p>
        </p:txBody>
      </p:sp>
      <p:sp>
        <p:nvSpPr>
          <p:cNvPr id="13" name="Freeform 13"/>
          <p:cNvSpPr/>
          <p:nvPr/>
        </p:nvSpPr>
        <p:spPr>
          <a:xfrm>
            <a:off x="972879" y="8274283"/>
            <a:ext cx="2845162" cy="301305"/>
          </a:xfrm>
          <a:custGeom>
            <a:avLst/>
            <a:gdLst/>
            <a:ahLst/>
            <a:cxnLst/>
            <a:rect l="l" t="t" r="r" b="b"/>
            <a:pathLst>
              <a:path w="2845162" h="301305">
                <a:moveTo>
                  <a:pt x="0" y="0"/>
                </a:moveTo>
                <a:lnTo>
                  <a:pt x="2845162" y="0"/>
                </a:lnTo>
                <a:lnTo>
                  <a:pt x="2845162" y="301305"/>
                </a:lnTo>
                <a:lnTo>
                  <a:pt x="0" y="301305"/>
                </a:lnTo>
                <a:lnTo>
                  <a:pt x="0" y="0"/>
                </a:lnTo>
                <a:close/>
              </a:path>
            </a:pathLst>
          </a:custGeom>
          <a:blipFill>
            <a:blip r:embed="rId2"/>
            <a:stretch>
              <a:fillRect t="-86495"/>
            </a:stretch>
          </a:blipFill>
        </p:spPr>
        <p:txBody>
          <a:bodyPr/>
          <a:lstStyle/>
          <a:p>
            <a:endParaRPr lang="pt-PT"/>
          </a:p>
        </p:txBody>
      </p:sp>
      <p:grpSp>
        <p:nvGrpSpPr>
          <p:cNvPr id="14" name="Group 14"/>
          <p:cNvGrpSpPr/>
          <p:nvPr/>
        </p:nvGrpSpPr>
        <p:grpSpPr>
          <a:xfrm>
            <a:off x="-690640" y="-1543050"/>
            <a:ext cx="19210521" cy="4453378"/>
            <a:chOff x="0" y="0"/>
            <a:chExt cx="5059561" cy="1172906"/>
          </a:xfrm>
        </p:grpSpPr>
        <p:sp>
          <p:nvSpPr>
            <p:cNvPr id="15" name="Freeform 15"/>
            <p:cNvSpPr/>
            <p:nvPr/>
          </p:nvSpPr>
          <p:spPr>
            <a:xfrm>
              <a:off x="0" y="0"/>
              <a:ext cx="5059561" cy="1172906"/>
            </a:xfrm>
            <a:custGeom>
              <a:avLst/>
              <a:gdLst/>
              <a:ahLst/>
              <a:cxnLst/>
              <a:rect l="l" t="t" r="r" b="b"/>
              <a:pathLst>
                <a:path w="5059561" h="1172906">
                  <a:moveTo>
                    <a:pt x="0" y="0"/>
                  </a:moveTo>
                  <a:lnTo>
                    <a:pt x="5059561" y="0"/>
                  </a:lnTo>
                  <a:lnTo>
                    <a:pt x="5059561" y="1172906"/>
                  </a:lnTo>
                  <a:lnTo>
                    <a:pt x="0" y="1172906"/>
                  </a:lnTo>
                  <a:close/>
                </a:path>
              </a:pathLst>
            </a:custGeom>
            <a:solidFill>
              <a:srgbClr val="051D40"/>
            </a:solidFill>
            <a:ln w="38100" cap="sq">
              <a:solidFill>
                <a:srgbClr val="56AEFF"/>
              </a:solidFill>
              <a:prstDash val="solid"/>
              <a:miter/>
            </a:ln>
          </p:spPr>
          <p:txBody>
            <a:bodyPr/>
            <a:lstStyle/>
            <a:p>
              <a:endParaRPr lang="pt-PT"/>
            </a:p>
          </p:txBody>
        </p:sp>
        <p:sp>
          <p:nvSpPr>
            <p:cNvPr id="16" name="TextBox 16"/>
            <p:cNvSpPr txBox="1"/>
            <p:nvPr/>
          </p:nvSpPr>
          <p:spPr>
            <a:xfrm>
              <a:off x="0" y="-38100"/>
              <a:ext cx="5059561" cy="1211006"/>
            </a:xfrm>
            <a:prstGeom prst="rect">
              <a:avLst/>
            </a:prstGeom>
          </p:spPr>
          <p:txBody>
            <a:bodyPr lIns="50800" tIns="50800" rIns="50800" bIns="50800" rtlCol="0" anchor="ctr"/>
            <a:lstStyle/>
            <a:p>
              <a:pPr algn="ctr">
                <a:lnSpc>
                  <a:spcPts val="2605"/>
                </a:lnSpc>
              </a:pPr>
              <a:endParaRPr/>
            </a:p>
          </p:txBody>
        </p:sp>
      </p:grpSp>
      <p:sp>
        <p:nvSpPr>
          <p:cNvPr id="18" name="Freeform 18"/>
          <p:cNvSpPr/>
          <p:nvPr/>
        </p:nvSpPr>
        <p:spPr>
          <a:xfrm>
            <a:off x="-363441" y="-390286"/>
            <a:ext cx="1715127" cy="1715127"/>
          </a:xfrm>
          <a:custGeom>
            <a:avLst/>
            <a:gdLst/>
            <a:ahLst/>
            <a:cxnLst/>
            <a:rect l="l" t="t" r="r" b="b"/>
            <a:pathLst>
              <a:path w="1715127" h="1715127">
                <a:moveTo>
                  <a:pt x="0" y="0"/>
                </a:moveTo>
                <a:lnTo>
                  <a:pt x="1715127" y="0"/>
                </a:lnTo>
                <a:lnTo>
                  <a:pt x="1715127" y="1715127"/>
                </a:lnTo>
                <a:lnTo>
                  <a:pt x="0" y="17151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a:p>
        </p:txBody>
      </p:sp>
      <p:sp>
        <p:nvSpPr>
          <p:cNvPr id="19" name="Freeform 19"/>
          <p:cNvSpPr/>
          <p:nvPr/>
        </p:nvSpPr>
        <p:spPr>
          <a:xfrm>
            <a:off x="14398071" y="-136788"/>
            <a:ext cx="2988937" cy="570615"/>
          </a:xfrm>
          <a:custGeom>
            <a:avLst/>
            <a:gdLst/>
            <a:ahLst/>
            <a:cxnLst/>
            <a:rect l="l" t="t" r="r" b="b"/>
            <a:pathLst>
              <a:path w="2988937" h="570615">
                <a:moveTo>
                  <a:pt x="0" y="0"/>
                </a:moveTo>
                <a:lnTo>
                  <a:pt x="2988938" y="0"/>
                </a:lnTo>
                <a:lnTo>
                  <a:pt x="2988938" y="570616"/>
                </a:lnTo>
                <a:lnTo>
                  <a:pt x="0" y="5706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PT"/>
          </a:p>
        </p:txBody>
      </p:sp>
      <p:sp>
        <p:nvSpPr>
          <p:cNvPr id="20" name="Freeform 20"/>
          <p:cNvSpPr/>
          <p:nvPr/>
        </p:nvSpPr>
        <p:spPr>
          <a:xfrm>
            <a:off x="900991" y="9922935"/>
            <a:ext cx="2988937" cy="570615"/>
          </a:xfrm>
          <a:custGeom>
            <a:avLst/>
            <a:gdLst/>
            <a:ahLst/>
            <a:cxnLst/>
            <a:rect l="l" t="t" r="r" b="b"/>
            <a:pathLst>
              <a:path w="2988937" h="570615">
                <a:moveTo>
                  <a:pt x="0" y="0"/>
                </a:moveTo>
                <a:lnTo>
                  <a:pt x="2988938" y="0"/>
                </a:lnTo>
                <a:lnTo>
                  <a:pt x="2988938" y="570616"/>
                </a:lnTo>
                <a:lnTo>
                  <a:pt x="0" y="5706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t-PT"/>
          </a:p>
        </p:txBody>
      </p:sp>
      <p:grpSp>
        <p:nvGrpSpPr>
          <p:cNvPr id="21" name="Group 21"/>
          <p:cNvGrpSpPr/>
          <p:nvPr/>
        </p:nvGrpSpPr>
        <p:grpSpPr>
          <a:xfrm>
            <a:off x="11131935" y="3893230"/>
            <a:ext cx="2845162" cy="4381054"/>
            <a:chOff x="0" y="0"/>
            <a:chExt cx="862412" cy="1327963"/>
          </a:xfrm>
        </p:grpSpPr>
        <p:sp>
          <p:nvSpPr>
            <p:cNvPr id="22" name="Freeform 22"/>
            <p:cNvSpPr/>
            <p:nvPr/>
          </p:nvSpPr>
          <p:spPr>
            <a:xfrm>
              <a:off x="0" y="0"/>
              <a:ext cx="862412" cy="1327963"/>
            </a:xfrm>
            <a:custGeom>
              <a:avLst/>
              <a:gdLst/>
              <a:ahLst/>
              <a:cxnLst/>
              <a:rect l="l" t="t" r="r" b="b"/>
              <a:pathLst>
                <a:path w="862412" h="1327963">
                  <a:moveTo>
                    <a:pt x="0" y="0"/>
                  </a:moveTo>
                  <a:lnTo>
                    <a:pt x="862412" y="0"/>
                  </a:lnTo>
                  <a:lnTo>
                    <a:pt x="862412" y="1327963"/>
                  </a:lnTo>
                  <a:lnTo>
                    <a:pt x="0" y="1327963"/>
                  </a:lnTo>
                  <a:close/>
                </a:path>
              </a:pathLst>
            </a:custGeom>
            <a:solidFill>
              <a:srgbClr val="051D40"/>
            </a:solidFill>
            <a:ln cap="sq">
              <a:noFill/>
              <a:prstDash val="solid"/>
              <a:miter/>
            </a:ln>
          </p:spPr>
          <p:txBody>
            <a:bodyPr/>
            <a:lstStyle/>
            <a:p>
              <a:endParaRPr lang="pt-PT"/>
            </a:p>
          </p:txBody>
        </p:sp>
        <p:sp>
          <p:nvSpPr>
            <p:cNvPr id="23" name="TextBox 23"/>
            <p:cNvSpPr txBox="1"/>
            <p:nvPr/>
          </p:nvSpPr>
          <p:spPr>
            <a:xfrm>
              <a:off x="0" y="-47625"/>
              <a:ext cx="862412" cy="1375588"/>
            </a:xfrm>
            <a:prstGeom prst="rect">
              <a:avLst/>
            </a:prstGeom>
          </p:spPr>
          <p:txBody>
            <a:bodyPr lIns="50800" tIns="50800" rIns="50800" bIns="50800" rtlCol="0" anchor="ctr"/>
            <a:lstStyle/>
            <a:p>
              <a:pPr marL="0" lvl="0" indent="0" algn="ctr">
                <a:lnSpc>
                  <a:spcPts val="3360"/>
                </a:lnSpc>
                <a:spcBef>
                  <a:spcPct val="0"/>
                </a:spcBef>
              </a:pPr>
              <a:endParaRPr/>
            </a:p>
          </p:txBody>
        </p:sp>
      </p:grpSp>
      <p:grpSp>
        <p:nvGrpSpPr>
          <p:cNvPr id="24" name="Group 24"/>
          <p:cNvGrpSpPr/>
          <p:nvPr/>
        </p:nvGrpSpPr>
        <p:grpSpPr>
          <a:xfrm>
            <a:off x="14541846" y="3893230"/>
            <a:ext cx="2845162" cy="4381054"/>
            <a:chOff x="0" y="0"/>
            <a:chExt cx="862412" cy="1327963"/>
          </a:xfrm>
        </p:grpSpPr>
        <p:sp>
          <p:nvSpPr>
            <p:cNvPr id="25" name="Freeform 25"/>
            <p:cNvSpPr/>
            <p:nvPr/>
          </p:nvSpPr>
          <p:spPr>
            <a:xfrm>
              <a:off x="0" y="0"/>
              <a:ext cx="862412" cy="1327963"/>
            </a:xfrm>
            <a:custGeom>
              <a:avLst/>
              <a:gdLst/>
              <a:ahLst/>
              <a:cxnLst/>
              <a:rect l="l" t="t" r="r" b="b"/>
              <a:pathLst>
                <a:path w="862412" h="1327963">
                  <a:moveTo>
                    <a:pt x="0" y="0"/>
                  </a:moveTo>
                  <a:lnTo>
                    <a:pt x="862412" y="0"/>
                  </a:lnTo>
                  <a:lnTo>
                    <a:pt x="862412" y="1327963"/>
                  </a:lnTo>
                  <a:lnTo>
                    <a:pt x="0" y="1327963"/>
                  </a:lnTo>
                  <a:close/>
                </a:path>
              </a:pathLst>
            </a:custGeom>
            <a:solidFill>
              <a:srgbClr val="051D40"/>
            </a:solidFill>
            <a:ln cap="sq">
              <a:noFill/>
              <a:prstDash val="solid"/>
              <a:miter/>
            </a:ln>
          </p:spPr>
          <p:txBody>
            <a:bodyPr/>
            <a:lstStyle/>
            <a:p>
              <a:endParaRPr lang="pt-PT"/>
            </a:p>
          </p:txBody>
        </p:sp>
        <p:sp>
          <p:nvSpPr>
            <p:cNvPr id="26" name="TextBox 26"/>
            <p:cNvSpPr txBox="1"/>
            <p:nvPr/>
          </p:nvSpPr>
          <p:spPr>
            <a:xfrm>
              <a:off x="0" y="-47625"/>
              <a:ext cx="862412" cy="1375588"/>
            </a:xfrm>
            <a:prstGeom prst="rect">
              <a:avLst/>
            </a:prstGeom>
          </p:spPr>
          <p:txBody>
            <a:bodyPr lIns="50800" tIns="50800" rIns="50800" bIns="50800" rtlCol="0" anchor="ctr"/>
            <a:lstStyle/>
            <a:p>
              <a:pPr marL="0" lvl="0" indent="0" algn="ctr">
                <a:lnSpc>
                  <a:spcPts val="3360"/>
                </a:lnSpc>
                <a:spcBef>
                  <a:spcPct val="0"/>
                </a:spcBef>
              </a:pPr>
              <a:endParaRPr/>
            </a:p>
          </p:txBody>
        </p:sp>
      </p:grpSp>
      <p:sp>
        <p:nvSpPr>
          <p:cNvPr id="27" name="Freeform 27"/>
          <p:cNvSpPr/>
          <p:nvPr/>
        </p:nvSpPr>
        <p:spPr>
          <a:xfrm>
            <a:off x="11131935" y="8274283"/>
            <a:ext cx="2845162" cy="301305"/>
          </a:xfrm>
          <a:custGeom>
            <a:avLst/>
            <a:gdLst/>
            <a:ahLst/>
            <a:cxnLst/>
            <a:rect l="l" t="t" r="r" b="b"/>
            <a:pathLst>
              <a:path w="2845162" h="301305">
                <a:moveTo>
                  <a:pt x="0" y="0"/>
                </a:moveTo>
                <a:lnTo>
                  <a:pt x="2845163" y="0"/>
                </a:lnTo>
                <a:lnTo>
                  <a:pt x="2845163" y="301305"/>
                </a:lnTo>
                <a:lnTo>
                  <a:pt x="0" y="301305"/>
                </a:lnTo>
                <a:lnTo>
                  <a:pt x="0" y="0"/>
                </a:lnTo>
                <a:close/>
              </a:path>
            </a:pathLst>
          </a:custGeom>
          <a:blipFill>
            <a:blip r:embed="rId2"/>
            <a:stretch>
              <a:fillRect t="-86495"/>
            </a:stretch>
          </a:blipFill>
        </p:spPr>
        <p:txBody>
          <a:bodyPr/>
          <a:lstStyle/>
          <a:p>
            <a:endParaRPr lang="pt-PT"/>
          </a:p>
        </p:txBody>
      </p:sp>
      <p:sp>
        <p:nvSpPr>
          <p:cNvPr id="28" name="Freeform 28"/>
          <p:cNvSpPr/>
          <p:nvPr/>
        </p:nvSpPr>
        <p:spPr>
          <a:xfrm>
            <a:off x="14414138" y="8274283"/>
            <a:ext cx="2845162" cy="301305"/>
          </a:xfrm>
          <a:custGeom>
            <a:avLst/>
            <a:gdLst/>
            <a:ahLst/>
            <a:cxnLst/>
            <a:rect l="l" t="t" r="r" b="b"/>
            <a:pathLst>
              <a:path w="2845162" h="301305">
                <a:moveTo>
                  <a:pt x="0" y="0"/>
                </a:moveTo>
                <a:lnTo>
                  <a:pt x="2845162" y="0"/>
                </a:lnTo>
                <a:lnTo>
                  <a:pt x="2845162" y="301305"/>
                </a:lnTo>
                <a:lnTo>
                  <a:pt x="0" y="301305"/>
                </a:lnTo>
                <a:lnTo>
                  <a:pt x="0" y="0"/>
                </a:lnTo>
                <a:close/>
              </a:path>
            </a:pathLst>
          </a:custGeom>
          <a:blipFill>
            <a:blip r:embed="rId2"/>
            <a:stretch>
              <a:fillRect t="-86495"/>
            </a:stretch>
          </a:blipFill>
        </p:spPr>
        <p:txBody>
          <a:bodyPr/>
          <a:lstStyle/>
          <a:p>
            <a:endParaRPr lang="pt-PT"/>
          </a:p>
        </p:txBody>
      </p:sp>
      <p:sp>
        <p:nvSpPr>
          <p:cNvPr id="29" name="Freeform 29"/>
          <p:cNvSpPr/>
          <p:nvPr/>
        </p:nvSpPr>
        <p:spPr>
          <a:xfrm>
            <a:off x="1122631" y="4502830"/>
            <a:ext cx="229055" cy="216978"/>
          </a:xfrm>
          <a:custGeom>
            <a:avLst/>
            <a:gdLst/>
            <a:ahLst/>
            <a:cxnLst/>
            <a:rect l="l" t="t" r="r" b="b"/>
            <a:pathLst>
              <a:path w="229055" h="216978">
                <a:moveTo>
                  <a:pt x="0" y="0"/>
                </a:moveTo>
                <a:lnTo>
                  <a:pt x="229055" y="0"/>
                </a:lnTo>
                <a:lnTo>
                  <a:pt x="229055" y="216978"/>
                </a:lnTo>
                <a:lnTo>
                  <a:pt x="0" y="2169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PT"/>
          </a:p>
        </p:txBody>
      </p:sp>
      <p:sp>
        <p:nvSpPr>
          <p:cNvPr id="30" name="TextBox 30"/>
          <p:cNvSpPr txBox="1"/>
          <p:nvPr/>
        </p:nvSpPr>
        <p:spPr>
          <a:xfrm>
            <a:off x="3919280" y="1636188"/>
            <a:ext cx="10450651" cy="731520"/>
          </a:xfrm>
          <a:prstGeom prst="rect">
            <a:avLst/>
          </a:prstGeom>
        </p:spPr>
        <p:txBody>
          <a:bodyPr lIns="0" tIns="0" rIns="0" bIns="0" rtlCol="0" anchor="t">
            <a:spAutoFit/>
          </a:bodyPr>
          <a:lstStyle/>
          <a:p>
            <a:pPr marL="0" lvl="0" indent="0" algn="ctr">
              <a:lnSpc>
                <a:spcPts val="5719"/>
              </a:lnSpc>
              <a:spcBef>
                <a:spcPct val="0"/>
              </a:spcBef>
            </a:pPr>
            <a:r>
              <a:rPr lang="en-US" sz="4766">
                <a:solidFill>
                  <a:srgbClr val="FFFFFF"/>
                </a:solidFill>
                <a:latin typeface="Now Bold"/>
              </a:rPr>
              <a:t>02 MATERIALS OF SC TAPES</a:t>
            </a:r>
          </a:p>
        </p:txBody>
      </p:sp>
      <p:sp>
        <p:nvSpPr>
          <p:cNvPr id="31" name="TextBox 31"/>
          <p:cNvSpPr txBox="1"/>
          <p:nvPr/>
        </p:nvSpPr>
        <p:spPr>
          <a:xfrm>
            <a:off x="1160146" y="3687189"/>
            <a:ext cx="2470628" cy="371475"/>
          </a:xfrm>
          <a:prstGeom prst="rect">
            <a:avLst/>
          </a:prstGeom>
        </p:spPr>
        <p:txBody>
          <a:bodyPr lIns="0" tIns="0" rIns="0" bIns="0" rtlCol="0" anchor="t">
            <a:spAutoFit/>
          </a:bodyPr>
          <a:lstStyle/>
          <a:p>
            <a:pPr algn="ctr">
              <a:lnSpc>
                <a:spcPts val="2972"/>
              </a:lnSpc>
            </a:pPr>
            <a:r>
              <a:rPr lang="en-US" sz="2477" spc="123">
                <a:solidFill>
                  <a:srgbClr val="FFFBFB"/>
                </a:solidFill>
                <a:latin typeface="DM Sans Bold"/>
              </a:rPr>
              <a:t>HTS</a:t>
            </a:r>
          </a:p>
        </p:txBody>
      </p:sp>
      <p:sp>
        <p:nvSpPr>
          <p:cNvPr id="32" name="TextBox 32"/>
          <p:cNvSpPr txBox="1"/>
          <p:nvPr/>
        </p:nvSpPr>
        <p:spPr>
          <a:xfrm>
            <a:off x="4876256" y="3687189"/>
            <a:ext cx="1817546" cy="371475"/>
          </a:xfrm>
          <a:prstGeom prst="rect">
            <a:avLst/>
          </a:prstGeom>
        </p:spPr>
        <p:txBody>
          <a:bodyPr lIns="0" tIns="0" rIns="0" bIns="0" rtlCol="0" anchor="t">
            <a:spAutoFit/>
          </a:bodyPr>
          <a:lstStyle/>
          <a:p>
            <a:pPr algn="ctr">
              <a:lnSpc>
                <a:spcPts val="2972"/>
              </a:lnSpc>
            </a:pPr>
            <a:r>
              <a:rPr lang="en-US" sz="2477" spc="123">
                <a:solidFill>
                  <a:srgbClr val="FFFBFB"/>
                </a:solidFill>
                <a:latin typeface="DM Sans Bold"/>
              </a:rPr>
              <a:t>LTS</a:t>
            </a:r>
          </a:p>
        </p:txBody>
      </p:sp>
      <p:sp>
        <p:nvSpPr>
          <p:cNvPr id="33" name="TextBox 33"/>
          <p:cNvSpPr txBox="1"/>
          <p:nvPr/>
        </p:nvSpPr>
        <p:spPr>
          <a:xfrm>
            <a:off x="7721419" y="3316687"/>
            <a:ext cx="2761467" cy="742950"/>
          </a:xfrm>
          <a:prstGeom prst="rect">
            <a:avLst/>
          </a:prstGeom>
        </p:spPr>
        <p:txBody>
          <a:bodyPr lIns="0" tIns="0" rIns="0" bIns="0" rtlCol="0" anchor="t">
            <a:spAutoFit/>
          </a:bodyPr>
          <a:lstStyle/>
          <a:p>
            <a:pPr algn="ctr">
              <a:lnSpc>
                <a:spcPts val="2972"/>
              </a:lnSpc>
            </a:pPr>
            <a:r>
              <a:rPr lang="en-US" sz="2477" spc="123">
                <a:solidFill>
                  <a:srgbClr val="FFFBFB"/>
                </a:solidFill>
                <a:latin typeface="DM Sans Bold"/>
              </a:rPr>
              <a:t>Substrates and</a:t>
            </a:r>
          </a:p>
          <a:p>
            <a:pPr algn="ctr">
              <a:lnSpc>
                <a:spcPts val="2972"/>
              </a:lnSpc>
            </a:pPr>
            <a:r>
              <a:rPr lang="en-US" sz="2477" spc="123">
                <a:solidFill>
                  <a:srgbClr val="FFFBFB"/>
                </a:solidFill>
                <a:latin typeface="DM Sans Bold"/>
              </a:rPr>
              <a:t>Stabilizers</a:t>
            </a:r>
          </a:p>
        </p:txBody>
      </p:sp>
      <p:sp>
        <p:nvSpPr>
          <p:cNvPr id="34" name="TextBox 34"/>
          <p:cNvSpPr txBox="1"/>
          <p:nvPr/>
        </p:nvSpPr>
        <p:spPr>
          <a:xfrm>
            <a:off x="11173783" y="3335104"/>
            <a:ext cx="2761467" cy="742950"/>
          </a:xfrm>
          <a:prstGeom prst="rect">
            <a:avLst/>
          </a:prstGeom>
        </p:spPr>
        <p:txBody>
          <a:bodyPr lIns="0" tIns="0" rIns="0" bIns="0" rtlCol="0" anchor="t">
            <a:spAutoFit/>
          </a:bodyPr>
          <a:lstStyle/>
          <a:p>
            <a:pPr algn="ctr">
              <a:lnSpc>
                <a:spcPts val="2972"/>
              </a:lnSpc>
            </a:pPr>
            <a:r>
              <a:rPr lang="en-US" sz="2477" spc="123">
                <a:solidFill>
                  <a:srgbClr val="FFFBFB"/>
                </a:solidFill>
                <a:latin typeface="DM Sans Bold"/>
              </a:rPr>
              <a:t>Insulating Layers</a:t>
            </a:r>
          </a:p>
        </p:txBody>
      </p:sp>
      <p:sp>
        <p:nvSpPr>
          <p:cNvPr id="35" name="TextBox 35"/>
          <p:cNvSpPr txBox="1"/>
          <p:nvPr/>
        </p:nvSpPr>
        <p:spPr>
          <a:xfrm>
            <a:off x="14583694" y="3687189"/>
            <a:ext cx="2761467" cy="371475"/>
          </a:xfrm>
          <a:prstGeom prst="rect">
            <a:avLst/>
          </a:prstGeom>
        </p:spPr>
        <p:txBody>
          <a:bodyPr lIns="0" tIns="0" rIns="0" bIns="0" rtlCol="0" anchor="t">
            <a:spAutoFit/>
          </a:bodyPr>
          <a:lstStyle/>
          <a:p>
            <a:pPr algn="ctr">
              <a:lnSpc>
                <a:spcPts val="2972"/>
              </a:lnSpc>
            </a:pPr>
            <a:r>
              <a:rPr lang="en-US" sz="2477" spc="123">
                <a:solidFill>
                  <a:srgbClr val="FFFBFB"/>
                </a:solidFill>
                <a:latin typeface="DM Sans Bold"/>
              </a:rPr>
              <a:t>Buffer Layers</a:t>
            </a:r>
          </a:p>
        </p:txBody>
      </p:sp>
      <p:sp>
        <p:nvSpPr>
          <p:cNvPr id="36" name="TextBox 36"/>
          <p:cNvSpPr txBox="1"/>
          <p:nvPr/>
        </p:nvSpPr>
        <p:spPr>
          <a:xfrm>
            <a:off x="1508008" y="4416425"/>
            <a:ext cx="2292465" cy="1406525"/>
          </a:xfrm>
          <a:prstGeom prst="rect">
            <a:avLst/>
          </a:prstGeom>
        </p:spPr>
        <p:txBody>
          <a:bodyPr lIns="0" tIns="0" rIns="0" bIns="0" rtlCol="0" anchor="t">
            <a:spAutoFit/>
          </a:bodyPr>
          <a:lstStyle/>
          <a:p>
            <a:pPr algn="l">
              <a:lnSpc>
                <a:spcPts val="2800"/>
              </a:lnSpc>
            </a:pPr>
            <a:r>
              <a:rPr lang="en-US" sz="2000" u="sng">
                <a:solidFill>
                  <a:srgbClr val="FFFFFF"/>
                </a:solidFill>
                <a:latin typeface="DM Sans Bold"/>
              </a:rPr>
              <a:t>YBCO</a:t>
            </a:r>
            <a:r>
              <a:rPr lang="en-US" sz="2000" u="sng">
                <a:solidFill>
                  <a:srgbClr val="FFFFFF"/>
                </a:solidFill>
                <a:latin typeface="DM Sans"/>
              </a:rPr>
              <a:t>: </a:t>
            </a:r>
          </a:p>
          <a:p>
            <a:pPr algn="l">
              <a:lnSpc>
                <a:spcPts val="2800"/>
              </a:lnSpc>
            </a:pPr>
            <a:r>
              <a:rPr lang="en-US" sz="2000">
                <a:solidFill>
                  <a:srgbClr val="FFFFFF"/>
                </a:solidFill>
                <a:latin typeface="DM Sans"/>
              </a:rPr>
              <a:t>Often deposited in thin film form on a substrate</a:t>
            </a:r>
          </a:p>
        </p:txBody>
      </p:sp>
      <p:sp>
        <p:nvSpPr>
          <p:cNvPr id="37" name="Freeform 37"/>
          <p:cNvSpPr/>
          <p:nvPr/>
        </p:nvSpPr>
        <p:spPr>
          <a:xfrm>
            <a:off x="1122631" y="6083757"/>
            <a:ext cx="229055" cy="216978"/>
          </a:xfrm>
          <a:custGeom>
            <a:avLst/>
            <a:gdLst/>
            <a:ahLst/>
            <a:cxnLst/>
            <a:rect l="l" t="t" r="r" b="b"/>
            <a:pathLst>
              <a:path w="229055" h="216978">
                <a:moveTo>
                  <a:pt x="0" y="0"/>
                </a:moveTo>
                <a:lnTo>
                  <a:pt x="229055" y="0"/>
                </a:lnTo>
                <a:lnTo>
                  <a:pt x="229055" y="216977"/>
                </a:lnTo>
                <a:lnTo>
                  <a:pt x="0" y="21697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PT"/>
          </a:p>
        </p:txBody>
      </p:sp>
      <p:sp>
        <p:nvSpPr>
          <p:cNvPr id="38" name="TextBox 38"/>
          <p:cNvSpPr txBox="1"/>
          <p:nvPr/>
        </p:nvSpPr>
        <p:spPr>
          <a:xfrm>
            <a:off x="1508008" y="6004795"/>
            <a:ext cx="2292465" cy="1758950"/>
          </a:xfrm>
          <a:prstGeom prst="rect">
            <a:avLst/>
          </a:prstGeom>
        </p:spPr>
        <p:txBody>
          <a:bodyPr lIns="0" tIns="0" rIns="0" bIns="0" rtlCol="0" anchor="t">
            <a:spAutoFit/>
          </a:bodyPr>
          <a:lstStyle/>
          <a:p>
            <a:pPr algn="l">
              <a:lnSpc>
                <a:spcPts val="2800"/>
              </a:lnSpc>
            </a:pPr>
            <a:r>
              <a:rPr lang="en-US" sz="2000" u="sng">
                <a:solidFill>
                  <a:srgbClr val="FFFFFF"/>
                </a:solidFill>
                <a:latin typeface="DM Sans Bold"/>
              </a:rPr>
              <a:t>BSCCO</a:t>
            </a:r>
            <a:r>
              <a:rPr lang="en-US" sz="2000" u="sng">
                <a:solidFill>
                  <a:srgbClr val="FFFFFF"/>
                </a:solidFill>
                <a:latin typeface="DM Sans"/>
              </a:rPr>
              <a:t>:</a:t>
            </a:r>
          </a:p>
          <a:p>
            <a:pPr algn="l">
              <a:lnSpc>
                <a:spcPts val="2800"/>
              </a:lnSpc>
            </a:pPr>
            <a:r>
              <a:rPr lang="en-US" sz="2000">
                <a:solidFill>
                  <a:srgbClr val="FFFFFF"/>
                </a:solidFill>
                <a:latin typeface="DM Sans"/>
              </a:rPr>
              <a:t>Common material, especially in the form of multifilamentary</a:t>
            </a:r>
          </a:p>
        </p:txBody>
      </p:sp>
      <p:sp>
        <p:nvSpPr>
          <p:cNvPr id="39" name="Freeform 39"/>
          <p:cNvSpPr/>
          <p:nvPr/>
        </p:nvSpPr>
        <p:spPr>
          <a:xfrm>
            <a:off x="4532673" y="4502830"/>
            <a:ext cx="229055" cy="216978"/>
          </a:xfrm>
          <a:custGeom>
            <a:avLst/>
            <a:gdLst/>
            <a:ahLst/>
            <a:cxnLst/>
            <a:rect l="l" t="t" r="r" b="b"/>
            <a:pathLst>
              <a:path w="229055" h="216978">
                <a:moveTo>
                  <a:pt x="0" y="0"/>
                </a:moveTo>
                <a:lnTo>
                  <a:pt x="229056" y="0"/>
                </a:lnTo>
                <a:lnTo>
                  <a:pt x="229056" y="216978"/>
                </a:lnTo>
                <a:lnTo>
                  <a:pt x="0" y="2169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PT"/>
          </a:p>
        </p:txBody>
      </p:sp>
      <p:sp>
        <p:nvSpPr>
          <p:cNvPr id="40" name="Freeform 40"/>
          <p:cNvSpPr/>
          <p:nvPr/>
        </p:nvSpPr>
        <p:spPr>
          <a:xfrm>
            <a:off x="4532673" y="6083757"/>
            <a:ext cx="229055" cy="216978"/>
          </a:xfrm>
          <a:custGeom>
            <a:avLst/>
            <a:gdLst/>
            <a:ahLst/>
            <a:cxnLst/>
            <a:rect l="l" t="t" r="r" b="b"/>
            <a:pathLst>
              <a:path w="229055" h="216978">
                <a:moveTo>
                  <a:pt x="0" y="0"/>
                </a:moveTo>
                <a:lnTo>
                  <a:pt x="229056" y="0"/>
                </a:lnTo>
                <a:lnTo>
                  <a:pt x="229056" y="216977"/>
                </a:lnTo>
                <a:lnTo>
                  <a:pt x="0" y="21697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PT"/>
          </a:p>
        </p:txBody>
      </p:sp>
      <p:sp>
        <p:nvSpPr>
          <p:cNvPr id="41" name="TextBox 41"/>
          <p:cNvSpPr txBox="1"/>
          <p:nvPr/>
        </p:nvSpPr>
        <p:spPr>
          <a:xfrm>
            <a:off x="4915145" y="4416425"/>
            <a:ext cx="2292465" cy="1406525"/>
          </a:xfrm>
          <a:prstGeom prst="rect">
            <a:avLst/>
          </a:prstGeom>
        </p:spPr>
        <p:txBody>
          <a:bodyPr lIns="0" tIns="0" rIns="0" bIns="0" rtlCol="0" anchor="t">
            <a:spAutoFit/>
          </a:bodyPr>
          <a:lstStyle/>
          <a:p>
            <a:pPr algn="l">
              <a:lnSpc>
                <a:spcPts val="2800"/>
              </a:lnSpc>
            </a:pPr>
            <a:r>
              <a:rPr lang="en-US" sz="2000" u="sng">
                <a:solidFill>
                  <a:srgbClr val="FFFFFF"/>
                </a:solidFill>
                <a:latin typeface="DM Sans Bold"/>
              </a:rPr>
              <a:t>NbTi</a:t>
            </a:r>
            <a:r>
              <a:rPr lang="en-US" sz="2000" u="sng">
                <a:solidFill>
                  <a:srgbClr val="FFFFFF"/>
                </a:solidFill>
                <a:latin typeface="DM Sans"/>
              </a:rPr>
              <a:t>: </a:t>
            </a:r>
          </a:p>
          <a:p>
            <a:pPr algn="l">
              <a:lnSpc>
                <a:spcPts val="2800"/>
              </a:lnSpc>
            </a:pPr>
            <a:r>
              <a:rPr lang="en-US" sz="2000">
                <a:solidFill>
                  <a:srgbClr val="FFFFFF"/>
                </a:solidFill>
                <a:latin typeface="DM Sans"/>
              </a:rPr>
              <a:t>Especially used in applications like MRI</a:t>
            </a:r>
          </a:p>
        </p:txBody>
      </p:sp>
      <p:sp>
        <p:nvSpPr>
          <p:cNvPr id="42" name="TextBox 42"/>
          <p:cNvSpPr txBox="1"/>
          <p:nvPr/>
        </p:nvSpPr>
        <p:spPr>
          <a:xfrm>
            <a:off x="4914129" y="6004795"/>
            <a:ext cx="2293482" cy="2111375"/>
          </a:xfrm>
          <a:prstGeom prst="rect">
            <a:avLst/>
          </a:prstGeom>
        </p:spPr>
        <p:txBody>
          <a:bodyPr lIns="0" tIns="0" rIns="0" bIns="0" rtlCol="0" anchor="t">
            <a:spAutoFit/>
          </a:bodyPr>
          <a:lstStyle/>
          <a:p>
            <a:pPr algn="l">
              <a:lnSpc>
                <a:spcPts val="2800"/>
              </a:lnSpc>
            </a:pPr>
            <a:r>
              <a:rPr lang="en-US" sz="2000" u="sng">
                <a:solidFill>
                  <a:srgbClr val="FFFFFF"/>
                </a:solidFill>
                <a:latin typeface="DM Sans Bold"/>
              </a:rPr>
              <a:t>Nb3Sn</a:t>
            </a:r>
            <a:r>
              <a:rPr lang="en-US" sz="2000" u="sng">
                <a:solidFill>
                  <a:srgbClr val="FFFFFF"/>
                </a:solidFill>
                <a:latin typeface="DM Sans"/>
              </a:rPr>
              <a:t>: </a:t>
            </a:r>
          </a:p>
          <a:p>
            <a:pPr algn="l">
              <a:lnSpc>
                <a:spcPts val="2800"/>
              </a:lnSpc>
            </a:pPr>
            <a:r>
              <a:rPr lang="en-US" sz="2000">
                <a:solidFill>
                  <a:srgbClr val="FFFFFF"/>
                </a:solidFill>
                <a:latin typeface="DM Sans"/>
              </a:rPr>
              <a:t>Has higher Tc than NbTi, making it suitable for applications like high-field magnets</a:t>
            </a:r>
          </a:p>
        </p:txBody>
      </p:sp>
      <p:sp>
        <p:nvSpPr>
          <p:cNvPr id="43" name="Freeform 43"/>
          <p:cNvSpPr/>
          <p:nvPr/>
        </p:nvSpPr>
        <p:spPr>
          <a:xfrm>
            <a:off x="7807458" y="4502830"/>
            <a:ext cx="229055" cy="216978"/>
          </a:xfrm>
          <a:custGeom>
            <a:avLst/>
            <a:gdLst/>
            <a:ahLst/>
            <a:cxnLst/>
            <a:rect l="l" t="t" r="r" b="b"/>
            <a:pathLst>
              <a:path w="229055" h="216978">
                <a:moveTo>
                  <a:pt x="0" y="0"/>
                </a:moveTo>
                <a:lnTo>
                  <a:pt x="229055" y="0"/>
                </a:lnTo>
                <a:lnTo>
                  <a:pt x="229055" y="216978"/>
                </a:lnTo>
                <a:lnTo>
                  <a:pt x="0" y="2169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PT"/>
          </a:p>
        </p:txBody>
      </p:sp>
      <p:sp>
        <p:nvSpPr>
          <p:cNvPr id="44" name="Freeform 44"/>
          <p:cNvSpPr/>
          <p:nvPr/>
        </p:nvSpPr>
        <p:spPr>
          <a:xfrm>
            <a:off x="7807458" y="6083757"/>
            <a:ext cx="229055" cy="216978"/>
          </a:xfrm>
          <a:custGeom>
            <a:avLst/>
            <a:gdLst/>
            <a:ahLst/>
            <a:cxnLst/>
            <a:rect l="l" t="t" r="r" b="b"/>
            <a:pathLst>
              <a:path w="229055" h="216978">
                <a:moveTo>
                  <a:pt x="0" y="0"/>
                </a:moveTo>
                <a:lnTo>
                  <a:pt x="229055" y="0"/>
                </a:lnTo>
                <a:lnTo>
                  <a:pt x="229055" y="216977"/>
                </a:lnTo>
                <a:lnTo>
                  <a:pt x="0" y="21697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PT"/>
          </a:p>
        </p:txBody>
      </p:sp>
      <p:sp>
        <p:nvSpPr>
          <p:cNvPr id="45" name="TextBox 45"/>
          <p:cNvSpPr txBox="1"/>
          <p:nvPr/>
        </p:nvSpPr>
        <p:spPr>
          <a:xfrm>
            <a:off x="8093216" y="4416425"/>
            <a:ext cx="2473365" cy="1406525"/>
          </a:xfrm>
          <a:prstGeom prst="rect">
            <a:avLst/>
          </a:prstGeom>
        </p:spPr>
        <p:txBody>
          <a:bodyPr lIns="0" tIns="0" rIns="0" bIns="0" rtlCol="0" anchor="t">
            <a:spAutoFit/>
          </a:bodyPr>
          <a:lstStyle/>
          <a:p>
            <a:pPr algn="l">
              <a:lnSpc>
                <a:spcPts val="2800"/>
              </a:lnSpc>
            </a:pPr>
            <a:r>
              <a:rPr lang="en-US" sz="2000" u="sng">
                <a:solidFill>
                  <a:srgbClr val="FFFFFF"/>
                </a:solidFill>
                <a:latin typeface="DM Sans Bold"/>
              </a:rPr>
              <a:t>Metals</a:t>
            </a:r>
            <a:r>
              <a:rPr lang="en-US" sz="2000" u="sng">
                <a:solidFill>
                  <a:srgbClr val="FFFFFF"/>
                </a:solidFill>
                <a:latin typeface="DM Sans"/>
              </a:rPr>
              <a:t>: </a:t>
            </a:r>
          </a:p>
          <a:p>
            <a:pPr algn="l">
              <a:lnSpc>
                <a:spcPts val="2800"/>
              </a:lnSpc>
            </a:pPr>
            <a:r>
              <a:rPr lang="en-US" sz="2000">
                <a:solidFill>
                  <a:srgbClr val="FFFFFF"/>
                </a:solidFill>
                <a:latin typeface="DM Sans"/>
              </a:rPr>
              <a:t>Provide mechanical support and help dissipate heat</a:t>
            </a:r>
          </a:p>
        </p:txBody>
      </p:sp>
      <p:sp>
        <p:nvSpPr>
          <p:cNvPr id="46" name="TextBox 46"/>
          <p:cNvSpPr txBox="1"/>
          <p:nvPr/>
        </p:nvSpPr>
        <p:spPr>
          <a:xfrm>
            <a:off x="8130490" y="6004795"/>
            <a:ext cx="2533447" cy="2111375"/>
          </a:xfrm>
          <a:prstGeom prst="rect">
            <a:avLst/>
          </a:prstGeom>
        </p:spPr>
        <p:txBody>
          <a:bodyPr lIns="0" tIns="0" rIns="0" bIns="0" rtlCol="0" anchor="t">
            <a:spAutoFit/>
          </a:bodyPr>
          <a:lstStyle/>
          <a:p>
            <a:pPr algn="l">
              <a:lnSpc>
                <a:spcPts val="2800"/>
              </a:lnSpc>
            </a:pPr>
            <a:r>
              <a:rPr lang="en-US" sz="2000" u="sng">
                <a:solidFill>
                  <a:srgbClr val="FFFFFF"/>
                </a:solidFill>
                <a:latin typeface="DM Sans Bold"/>
              </a:rPr>
              <a:t>Rare Earth  Elements:</a:t>
            </a:r>
          </a:p>
          <a:p>
            <a:pPr algn="l">
              <a:lnSpc>
                <a:spcPts val="2800"/>
              </a:lnSpc>
            </a:pPr>
            <a:r>
              <a:rPr lang="en-US" sz="2000">
                <a:solidFill>
                  <a:srgbClr val="FFFFFF"/>
                </a:solidFill>
                <a:latin typeface="DM Sans"/>
              </a:rPr>
              <a:t>Added to enhance the mechanical properties and stability</a:t>
            </a:r>
          </a:p>
        </p:txBody>
      </p:sp>
      <p:sp>
        <p:nvSpPr>
          <p:cNvPr id="47" name="Freeform 47"/>
          <p:cNvSpPr/>
          <p:nvPr/>
        </p:nvSpPr>
        <p:spPr>
          <a:xfrm>
            <a:off x="11300611" y="4502830"/>
            <a:ext cx="229055" cy="216978"/>
          </a:xfrm>
          <a:custGeom>
            <a:avLst/>
            <a:gdLst/>
            <a:ahLst/>
            <a:cxnLst/>
            <a:rect l="l" t="t" r="r" b="b"/>
            <a:pathLst>
              <a:path w="229055" h="216978">
                <a:moveTo>
                  <a:pt x="0" y="0"/>
                </a:moveTo>
                <a:lnTo>
                  <a:pt x="229056" y="0"/>
                </a:lnTo>
                <a:lnTo>
                  <a:pt x="229056" y="216978"/>
                </a:lnTo>
                <a:lnTo>
                  <a:pt x="0" y="2169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PT"/>
          </a:p>
        </p:txBody>
      </p:sp>
      <p:sp>
        <p:nvSpPr>
          <p:cNvPr id="48" name="Freeform 48"/>
          <p:cNvSpPr/>
          <p:nvPr/>
        </p:nvSpPr>
        <p:spPr>
          <a:xfrm>
            <a:off x="14710523" y="4502830"/>
            <a:ext cx="229055" cy="216978"/>
          </a:xfrm>
          <a:custGeom>
            <a:avLst/>
            <a:gdLst/>
            <a:ahLst/>
            <a:cxnLst/>
            <a:rect l="l" t="t" r="r" b="b"/>
            <a:pathLst>
              <a:path w="229055" h="216978">
                <a:moveTo>
                  <a:pt x="0" y="0"/>
                </a:moveTo>
                <a:lnTo>
                  <a:pt x="229055" y="0"/>
                </a:lnTo>
                <a:lnTo>
                  <a:pt x="229055" y="216978"/>
                </a:lnTo>
                <a:lnTo>
                  <a:pt x="0" y="2169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t-PT"/>
          </a:p>
        </p:txBody>
      </p:sp>
      <p:sp>
        <p:nvSpPr>
          <p:cNvPr id="49" name="TextBox 49"/>
          <p:cNvSpPr txBox="1"/>
          <p:nvPr/>
        </p:nvSpPr>
        <p:spPr>
          <a:xfrm>
            <a:off x="11586817" y="4416425"/>
            <a:ext cx="2390281" cy="2497030"/>
          </a:xfrm>
          <a:prstGeom prst="rect">
            <a:avLst/>
          </a:prstGeom>
        </p:spPr>
        <p:txBody>
          <a:bodyPr lIns="0" tIns="0" rIns="0" bIns="0" rtlCol="0" anchor="t">
            <a:spAutoFit/>
          </a:bodyPr>
          <a:lstStyle/>
          <a:p>
            <a:pPr algn="l">
              <a:lnSpc>
                <a:spcPts val="2800"/>
              </a:lnSpc>
            </a:pPr>
            <a:r>
              <a:rPr lang="en-US" sz="2000" u="sng" dirty="0">
                <a:solidFill>
                  <a:srgbClr val="FFFFFF"/>
                </a:solidFill>
                <a:latin typeface="DM Sans Bold"/>
              </a:rPr>
              <a:t>MgO</a:t>
            </a:r>
            <a:r>
              <a:rPr lang="en-US" sz="2000" u="sng" dirty="0">
                <a:solidFill>
                  <a:srgbClr val="FFFFFF"/>
                </a:solidFill>
                <a:latin typeface="DM Sans"/>
              </a:rPr>
              <a:t>:</a:t>
            </a:r>
          </a:p>
          <a:p>
            <a:pPr algn="l">
              <a:lnSpc>
                <a:spcPts val="2800"/>
              </a:lnSpc>
            </a:pPr>
            <a:r>
              <a:rPr lang="en-US" sz="2000" dirty="0">
                <a:solidFill>
                  <a:srgbClr val="FFFFFF"/>
                </a:solidFill>
                <a:latin typeface="DM Sans"/>
              </a:rPr>
              <a:t>Essential to prevent electrical shorts between the SC layers and the substrate</a:t>
            </a:r>
          </a:p>
          <a:p>
            <a:pPr algn="l">
              <a:lnSpc>
                <a:spcPts val="2800"/>
              </a:lnSpc>
            </a:pPr>
            <a:endParaRPr lang="en-US" sz="2000" dirty="0">
              <a:solidFill>
                <a:srgbClr val="FFFFFF"/>
              </a:solidFill>
              <a:latin typeface="DM Sans"/>
            </a:endParaRPr>
          </a:p>
        </p:txBody>
      </p:sp>
      <p:sp>
        <p:nvSpPr>
          <p:cNvPr id="50" name="TextBox 50"/>
          <p:cNvSpPr txBox="1"/>
          <p:nvPr/>
        </p:nvSpPr>
        <p:spPr>
          <a:xfrm>
            <a:off x="14996728" y="4416425"/>
            <a:ext cx="2390281" cy="2497030"/>
          </a:xfrm>
          <a:prstGeom prst="rect">
            <a:avLst/>
          </a:prstGeom>
        </p:spPr>
        <p:txBody>
          <a:bodyPr lIns="0" tIns="0" rIns="0" bIns="0" rtlCol="0" anchor="t">
            <a:spAutoFit/>
          </a:bodyPr>
          <a:lstStyle/>
          <a:p>
            <a:pPr algn="l">
              <a:lnSpc>
                <a:spcPts val="2800"/>
              </a:lnSpc>
            </a:pPr>
            <a:r>
              <a:rPr lang="en-US" sz="2000" u="sng" dirty="0">
                <a:solidFill>
                  <a:srgbClr val="FFFFFF"/>
                </a:solidFill>
                <a:latin typeface="DM Sans Bold"/>
              </a:rPr>
              <a:t>CeO2</a:t>
            </a:r>
            <a:r>
              <a:rPr lang="en-US" sz="2000" u="sng" dirty="0">
                <a:solidFill>
                  <a:srgbClr val="FFFFFF"/>
                </a:solidFill>
                <a:latin typeface="DM Sans"/>
              </a:rPr>
              <a:t>:</a:t>
            </a:r>
          </a:p>
          <a:p>
            <a:pPr algn="l">
              <a:lnSpc>
                <a:spcPts val="2800"/>
              </a:lnSpc>
            </a:pPr>
            <a:r>
              <a:rPr lang="en-US" sz="2000" dirty="0">
                <a:solidFill>
                  <a:srgbClr val="FFFFFF"/>
                </a:solidFill>
                <a:latin typeface="DM Sans"/>
              </a:rPr>
              <a:t>Used to promote the growth of high quality SC films and improve their performance</a:t>
            </a:r>
          </a:p>
          <a:p>
            <a:pPr algn="l">
              <a:lnSpc>
                <a:spcPts val="2800"/>
              </a:lnSpc>
            </a:pPr>
            <a:endParaRPr lang="en-US" sz="2000" u="sng" dirty="0">
              <a:solidFill>
                <a:srgbClr val="FFFFFF"/>
              </a:solidFill>
              <a:latin typeface="DM Sans"/>
            </a:endParaRPr>
          </a:p>
        </p:txBody>
      </p:sp>
      <p:sp>
        <p:nvSpPr>
          <p:cNvPr id="52" name="CaixaDeTexto 51">
            <a:extLst>
              <a:ext uri="{FF2B5EF4-FFF2-40B4-BE49-F238E27FC236}">
                <a16:creationId xmlns:a16="http://schemas.microsoft.com/office/drawing/2014/main" id="{65626EEC-1F17-2560-3D2F-831DB042164D}"/>
              </a:ext>
            </a:extLst>
          </p:cNvPr>
          <p:cNvSpPr txBox="1"/>
          <p:nvPr/>
        </p:nvSpPr>
        <p:spPr>
          <a:xfrm>
            <a:off x="17426789" y="9686485"/>
            <a:ext cx="301686" cy="369332"/>
          </a:xfrm>
          <a:prstGeom prst="rect">
            <a:avLst/>
          </a:prstGeom>
          <a:noFill/>
        </p:spPr>
        <p:txBody>
          <a:bodyPr wrap="none" rtlCol="0">
            <a:spAutoFit/>
          </a:bodyPr>
          <a:lstStyle/>
          <a:p>
            <a:r>
              <a:rPr lang="pt-PT" dirty="0"/>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1560850" y="2269011"/>
            <a:ext cx="6411845" cy="3047783"/>
          </a:xfrm>
          <a:custGeom>
            <a:avLst/>
            <a:gdLst/>
            <a:ahLst/>
            <a:cxnLst/>
            <a:rect l="l" t="t" r="r" b="b"/>
            <a:pathLst>
              <a:path w="6411845" h="3047783">
                <a:moveTo>
                  <a:pt x="0" y="0"/>
                </a:moveTo>
                <a:lnTo>
                  <a:pt x="6411845" y="0"/>
                </a:lnTo>
                <a:lnTo>
                  <a:pt x="6411845" y="3047783"/>
                </a:lnTo>
                <a:lnTo>
                  <a:pt x="0" y="3047783"/>
                </a:lnTo>
                <a:lnTo>
                  <a:pt x="0" y="0"/>
                </a:lnTo>
                <a:close/>
              </a:path>
            </a:pathLst>
          </a:custGeom>
          <a:blipFill>
            <a:blip r:embed="rId3"/>
            <a:stretch>
              <a:fillRect/>
            </a:stretch>
          </a:blipFill>
        </p:spPr>
        <p:txBody>
          <a:bodyPr/>
          <a:lstStyle/>
          <a:p>
            <a:endParaRPr lang="pt-PT"/>
          </a:p>
        </p:txBody>
      </p:sp>
      <p:sp>
        <p:nvSpPr>
          <p:cNvPr id="3" name="Freeform 3"/>
          <p:cNvSpPr/>
          <p:nvPr/>
        </p:nvSpPr>
        <p:spPr>
          <a:xfrm>
            <a:off x="12876340" y="6362699"/>
            <a:ext cx="3354260" cy="1444179"/>
          </a:xfrm>
          <a:custGeom>
            <a:avLst/>
            <a:gdLst/>
            <a:ahLst/>
            <a:cxnLst/>
            <a:rect l="l" t="t" r="r" b="b"/>
            <a:pathLst>
              <a:path w="2778781" h="750271">
                <a:moveTo>
                  <a:pt x="0" y="0"/>
                </a:moveTo>
                <a:lnTo>
                  <a:pt x="2778782" y="0"/>
                </a:lnTo>
                <a:lnTo>
                  <a:pt x="2778782" y="750271"/>
                </a:lnTo>
                <a:lnTo>
                  <a:pt x="0" y="750271"/>
                </a:lnTo>
                <a:lnTo>
                  <a:pt x="0" y="0"/>
                </a:lnTo>
                <a:close/>
              </a:path>
            </a:pathLst>
          </a:custGeom>
          <a:blipFill>
            <a:blip r:embed="rId4"/>
            <a:stretch>
              <a:fillRect/>
            </a:stretch>
          </a:blipFill>
        </p:spPr>
        <p:txBody>
          <a:bodyPr/>
          <a:lstStyle/>
          <a:p>
            <a:endParaRPr lang="pt-PT"/>
          </a:p>
        </p:txBody>
      </p:sp>
      <p:sp>
        <p:nvSpPr>
          <p:cNvPr id="4" name="TextBox 4"/>
          <p:cNvSpPr txBox="1"/>
          <p:nvPr/>
        </p:nvSpPr>
        <p:spPr>
          <a:xfrm>
            <a:off x="712708" y="933263"/>
            <a:ext cx="13125209" cy="969645"/>
          </a:xfrm>
          <a:prstGeom prst="rect">
            <a:avLst/>
          </a:prstGeom>
        </p:spPr>
        <p:txBody>
          <a:bodyPr lIns="0" tIns="0" rIns="0" bIns="0" rtlCol="0" anchor="t">
            <a:spAutoFit/>
          </a:bodyPr>
          <a:lstStyle/>
          <a:p>
            <a:pPr marL="0" lvl="0" indent="0" algn="l">
              <a:lnSpc>
                <a:spcPts val="7522"/>
              </a:lnSpc>
              <a:spcBef>
                <a:spcPct val="0"/>
              </a:spcBef>
            </a:pPr>
            <a:r>
              <a:rPr lang="en-US" sz="6268">
                <a:solidFill>
                  <a:srgbClr val="FFFFFF"/>
                </a:solidFill>
                <a:latin typeface="Now Bold"/>
              </a:rPr>
              <a:t>02 MANUFACTURE OF SC TAPES</a:t>
            </a:r>
          </a:p>
        </p:txBody>
      </p:sp>
      <p:sp>
        <p:nvSpPr>
          <p:cNvPr id="5" name="TextBox 5"/>
          <p:cNvSpPr txBox="1"/>
          <p:nvPr/>
        </p:nvSpPr>
        <p:spPr>
          <a:xfrm>
            <a:off x="1628384" y="3630085"/>
            <a:ext cx="9108313" cy="3651962"/>
          </a:xfrm>
          <a:prstGeom prst="rect">
            <a:avLst/>
          </a:prstGeom>
        </p:spPr>
        <p:txBody>
          <a:bodyPr lIns="0" tIns="0" rIns="0" bIns="0" rtlCol="0" anchor="t">
            <a:spAutoFit/>
          </a:bodyPr>
          <a:lstStyle/>
          <a:p>
            <a:pPr algn="l">
              <a:lnSpc>
                <a:spcPts val="4759"/>
              </a:lnSpc>
            </a:pPr>
            <a:r>
              <a:rPr lang="en-US" sz="3399" dirty="0">
                <a:solidFill>
                  <a:srgbClr val="FFFFFF"/>
                </a:solidFill>
                <a:latin typeface="Canva Sans"/>
              </a:rPr>
              <a:t>Starts with the electropolishing of a metallic substrate (usually </a:t>
            </a:r>
            <a:r>
              <a:rPr lang="en-US" sz="3399" dirty="0" err="1">
                <a:solidFill>
                  <a:srgbClr val="FFFFFF"/>
                </a:solidFill>
                <a:latin typeface="Canva Sans"/>
              </a:rPr>
              <a:t>hastelloid</a:t>
            </a:r>
            <a:r>
              <a:rPr lang="en-US" sz="3399" dirty="0">
                <a:solidFill>
                  <a:srgbClr val="FFFFFF"/>
                </a:solidFill>
                <a:latin typeface="Canva Sans"/>
              </a:rPr>
              <a:t>) in an acid bath to a surface roughness of around 1nm. Several layers are then deposited to form the buffer layers needed to achieve an epitaxial growth of the HTS film. </a:t>
            </a:r>
          </a:p>
        </p:txBody>
      </p:sp>
      <p:sp>
        <p:nvSpPr>
          <p:cNvPr id="6" name="TextBox 6"/>
          <p:cNvSpPr txBox="1"/>
          <p:nvPr/>
        </p:nvSpPr>
        <p:spPr>
          <a:xfrm>
            <a:off x="2463048" y="2621774"/>
            <a:ext cx="6528551" cy="887095"/>
          </a:xfrm>
          <a:prstGeom prst="rect">
            <a:avLst/>
          </a:prstGeom>
        </p:spPr>
        <p:txBody>
          <a:bodyPr wrap="square" lIns="0" tIns="0" rIns="0" bIns="0" rtlCol="0" anchor="t">
            <a:spAutoFit/>
          </a:bodyPr>
          <a:lstStyle/>
          <a:p>
            <a:pPr marL="1122679" lvl="1" indent="-561340" algn="ctr">
              <a:lnSpc>
                <a:spcPts val="7279"/>
              </a:lnSpc>
              <a:buAutoNum type="arabicPeriod"/>
            </a:pPr>
            <a:r>
              <a:rPr lang="en-US" sz="5199" dirty="0">
                <a:solidFill>
                  <a:srgbClr val="FFFFFF"/>
                </a:solidFill>
                <a:latin typeface="Canva Sans Bold"/>
              </a:rPr>
              <a:t>Electropolishing</a:t>
            </a:r>
          </a:p>
        </p:txBody>
      </p:sp>
      <p:sp>
        <p:nvSpPr>
          <p:cNvPr id="8" name="CaixaDeTexto 7">
            <a:extLst>
              <a:ext uri="{FF2B5EF4-FFF2-40B4-BE49-F238E27FC236}">
                <a16:creationId xmlns:a16="http://schemas.microsoft.com/office/drawing/2014/main" id="{0368B5CC-411A-BCC1-08E3-C4639C1F6C85}"/>
              </a:ext>
            </a:extLst>
          </p:cNvPr>
          <p:cNvSpPr txBox="1"/>
          <p:nvPr/>
        </p:nvSpPr>
        <p:spPr>
          <a:xfrm>
            <a:off x="17426789" y="9686485"/>
            <a:ext cx="301686" cy="369332"/>
          </a:xfrm>
          <a:prstGeom prst="rect">
            <a:avLst/>
          </a:prstGeom>
          <a:noFill/>
        </p:spPr>
        <p:txBody>
          <a:bodyPr wrap="none" rtlCol="0">
            <a:spAutoFit/>
          </a:bodyPr>
          <a:lstStyle/>
          <a:p>
            <a:r>
              <a:rPr lang="pt-PT" dirty="0"/>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1560850" y="2269011"/>
            <a:ext cx="6411845" cy="3047783"/>
          </a:xfrm>
          <a:custGeom>
            <a:avLst/>
            <a:gdLst/>
            <a:ahLst/>
            <a:cxnLst/>
            <a:rect l="l" t="t" r="r" b="b"/>
            <a:pathLst>
              <a:path w="6411845" h="3047783">
                <a:moveTo>
                  <a:pt x="0" y="0"/>
                </a:moveTo>
                <a:lnTo>
                  <a:pt x="6411845" y="0"/>
                </a:lnTo>
                <a:lnTo>
                  <a:pt x="6411845" y="3047783"/>
                </a:lnTo>
                <a:lnTo>
                  <a:pt x="0" y="3047783"/>
                </a:lnTo>
                <a:lnTo>
                  <a:pt x="0" y="0"/>
                </a:lnTo>
                <a:close/>
              </a:path>
            </a:pathLst>
          </a:custGeom>
          <a:blipFill>
            <a:blip r:embed="rId2"/>
            <a:stretch>
              <a:fillRect t="-1007" b="-1007"/>
            </a:stretch>
          </a:blipFill>
        </p:spPr>
        <p:txBody>
          <a:bodyPr/>
          <a:lstStyle/>
          <a:p>
            <a:endParaRPr lang="pt-PT"/>
          </a:p>
        </p:txBody>
      </p:sp>
      <p:sp>
        <p:nvSpPr>
          <p:cNvPr id="3" name="Freeform 3"/>
          <p:cNvSpPr/>
          <p:nvPr/>
        </p:nvSpPr>
        <p:spPr>
          <a:xfrm>
            <a:off x="12876340" y="6057900"/>
            <a:ext cx="3783276" cy="2140001"/>
          </a:xfrm>
          <a:custGeom>
            <a:avLst/>
            <a:gdLst/>
            <a:ahLst/>
            <a:cxnLst/>
            <a:rect l="l" t="t" r="r" b="b"/>
            <a:pathLst>
              <a:path w="2778781" h="1543946">
                <a:moveTo>
                  <a:pt x="0" y="0"/>
                </a:moveTo>
                <a:lnTo>
                  <a:pt x="2778782" y="0"/>
                </a:lnTo>
                <a:lnTo>
                  <a:pt x="2778782" y="1543946"/>
                </a:lnTo>
                <a:lnTo>
                  <a:pt x="0" y="1543946"/>
                </a:lnTo>
                <a:lnTo>
                  <a:pt x="0" y="0"/>
                </a:lnTo>
                <a:close/>
              </a:path>
            </a:pathLst>
          </a:custGeom>
          <a:blipFill>
            <a:blip r:embed="rId3"/>
            <a:stretch>
              <a:fillRect t="-3547" b="-4300"/>
            </a:stretch>
          </a:blipFill>
        </p:spPr>
        <p:txBody>
          <a:bodyPr/>
          <a:lstStyle/>
          <a:p>
            <a:endParaRPr lang="pt-PT"/>
          </a:p>
        </p:txBody>
      </p:sp>
      <p:sp>
        <p:nvSpPr>
          <p:cNvPr id="4" name="TextBox 4"/>
          <p:cNvSpPr txBox="1"/>
          <p:nvPr/>
        </p:nvSpPr>
        <p:spPr>
          <a:xfrm>
            <a:off x="712708" y="933263"/>
            <a:ext cx="13125209" cy="969645"/>
          </a:xfrm>
          <a:prstGeom prst="rect">
            <a:avLst/>
          </a:prstGeom>
        </p:spPr>
        <p:txBody>
          <a:bodyPr lIns="0" tIns="0" rIns="0" bIns="0" rtlCol="0" anchor="t">
            <a:spAutoFit/>
          </a:bodyPr>
          <a:lstStyle/>
          <a:p>
            <a:pPr marL="0" lvl="0" indent="0" algn="l">
              <a:lnSpc>
                <a:spcPts val="7522"/>
              </a:lnSpc>
              <a:spcBef>
                <a:spcPct val="0"/>
              </a:spcBef>
            </a:pPr>
            <a:r>
              <a:rPr lang="en-US" sz="6268">
                <a:solidFill>
                  <a:srgbClr val="FFFFFF"/>
                </a:solidFill>
                <a:latin typeface="Now Bold"/>
              </a:rPr>
              <a:t>02 MANUFACTURE OF SC TAPES</a:t>
            </a:r>
          </a:p>
        </p:txBody>
      </p:sp>
      <p:sp>
        <p:nvSpPr>
          <p:cNvPr id="5" name="TextBox 5"/>
          <p:cNvSpPr txBox="1"/>
          <p:nvPr/>
        </p:nvSpPr>
        <p:spPr>
          <a:xfrm>
            <a:off x="1628384" y="5730347"/>
            <a:ext cx="8081323" cy="1780540"/>
          </a:xfrm>
          <a:prstGeom prst="rect">
            <a:avLst/>
          </a:prstGeom>
        </p:spPr>
        <p:txBody>
          <a:bodyPr lIns="0" tIns="0" rIns="0" bIns="0" rtlCol="0" anchor="t">
            <a:spAutoFit/>
          </a:bodyPr>
          <a:lstStyle/>
          <a:p>
            <a:pPr algn="l">
              <a:lnSpc>
                <a:spcPts val="4759"/>
              </a:lnSpc>
            </a:pPr>
            <a:r>
              <a:rPr lang="en-US" sz="3399">
                <a:solidFill>
                  <a:srgbClr val="FFFFFF"/>
                </a:solidFill>
                <a:latin typeface="Canva Sans"/>
              </a:rPr>
              <a:t>The aluminium is the first layer and its sputtered usually in the same chamber as the next layer, the yttrium. </a:t>
            </a:r>
          </a:p>
        </p:txBody>
      </p:sp>
      <p:sp>
        <p:nvSpPr>
          <p:cNvPr id="6" name="TextBox 6"/>
          <p:cNvSpPr txBox="1"/>
          <p:nvPr/>
        </p:nvSpPr>
        <p:spPr>
          <a:xfrm>
            <a:off x="1628384" y="4652327"/>
            <a:ext cx="7841695" cy="887095"/>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2. Magnetron Sputtering</a:t>
            </a:r>
          </a:p>
        </p:txBody>
      </p:sp>
      <p:sp>
        <p:nvSpPr>
          <p:cNvPr id="8" name="CaixaDeTexto 7">
            <a:extLst>
              <a:ext uri="{FF2B5EF4-FFF2-40B4-BE49-F238E27FC236}">
                <a16:creationId xmlns:a16="http://schemas.microsoft.com/office/drawing/2014/main" id="{805BC7F9-B5EA-7FE4-B293-1DFC7230DBC0}"/>
              </a:ext>
            </a:extLst>
          </p:cNvPr>
          <p:cNvSpPr txBox="1"/>
          <p:nvPr/>
        </p:nvSpPr>
        <p:spPr>
          <a:xfrm>
            <a:off x="17426789" y="9686485"/>
            <a:ext cx="301686" cy="369332"/>
          </a:xfrm>
          <a:prstGeom prst="rect">
            <a:avLst/>
          </a:prstGeom>
          <a:noFill/>
        </p:spPr>
        <p:txBody>
          <a:bodyPr wrap="none" rtlCol="0">
            <a:spAutoFit/>
          </a:bodyPr>
          <a:lstStyle/>
          <a:p>
            <a:r>
              <a:rPr lang="pt-PT" dirty="0"/>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0744158" y="2536476"/>
            <a:ext cx="7070929" cy="2957249"/>
          </a:xfrm>
          <a:custGeom>
            <a:avLst/>
            <a:gdLst/>
            <a:ahLst/>
            <a:cxnLst/>
            <a:rect l="l" t="t" r="r" b="b"/>
            <a:pathLst>
              <a:path w="7070929" h="2957249">
                <a:moveTo>
                  <a:pt x="0" y="0"/>
                </a:moveTo>
                <a:lnTo>
                  <a:pt x="7070929" y="0"/>
                </a:lnTo>
                <a:lnTo>
                  <a:pt x="7070929" y="2957249"/>
                </a:lnTo>
                <a:lnTo>
                  <a:pt x="0" y="2957249"/>
                </a:lnTo>
                <a:lnTo>
                  <a:pt x="0" y="0"/>
                </a:lnTo>
                <a:close/>
              </a:path>
            </a:pathLst>
          </a:custGeom>
          <a:blipFill>
            <a:blip r:embed="rId2"/>
            <a:stretch>
              <a:fillRect l="-3797" r="-455"/>
            </a:stretch>
          </a:blipFill>
        </p:spPr>
        <p:txBody>
          <a:bodyPr/>
          <a:lstStyle/>
          <a:p>
            <a:endParaRPr lang="pt-PT"/>
          </a:p>
        </p:txBody>
      </p:sp>
      <p:sp>
        <p:nvSpPr>
          <p:cNvPr id="3" name="Freeform 3"/>
          <p:cNvSpPr/>
          <p:nvPr/>
        </p:nvSpPr>
        <p:spPr>
          <a:xfrm>
            <a:off x="12721426" y="6127293"/>
            <a:ext cx="3116391" cy="1731529"/>
          </a:xfrm>
          <a:custGeom>
            <a:avLst/>
            <a:gdLst/>
            <a:ahLst/>
            <a:cxnLst/>
            <a:rect l="l" t="t" r="r" b="b"/>
            <a:pathLst>
              <a:path w="3116391" h="1731529">
                <a:moveTo>
                  <a:pt x="0" y="0"/>
                </a:moveTo>
                <a:lnTo>
                  <a:pt x="3116392" y="0"/>
                </a:lnTo>
                <a:lnTo>
                  <a:pt x="3116392" y="1731529"/>
                </a:lnTo>
                <a:lnTo>
                  <a:pt x="0" y="1731529"/>
                </a:lnTo>
                <a:lnTo>
                  <a:pt x="0" y="0"/>
                </a:lnTo>
                <a:close/>
              </a:path>
            </a:pathLst>
          </a:custGeom>
          <a:blipFill>
            <a:blip r:embed="rId3"/>
            <a:stretch>
              <a:fillRect t="-8166" b="-8166"/>
            </a:stretch>
          </a:blipFill>
        </p:spPr>
        <p:txBody>
          <a:bodyPr/>
          <a:lstStyle/>
          <a:p>
            <a:endParaRPr lang="pt-PT"/>
          </a:p>
        </p:txBody>
      </p:sp>
      <p:sp>
        <p:nvSpPr>
          <p:cNvPr id="4" name="TextBox 4"/>
          <p:cNvSpPr txBox="1"/>
          <p:nvPr/>
        </p:nvSpPr>
        <p:spPr>
          <a:xfrm>
            <a:off x="712708" y="933263"/>
            <a:ext cx="13125209" cy="969645"/>
          </a:xfrm>
          <a:prstGeom prst="rect">
            <a:avLst/>
          </a:prstGeom>
        </p:spPr>
        <p:txBody>
          <a:bodyPr lIns="0" tIns="0" rIns="0" bIns="0" rtlCol="0" anchor="t">
            <a:spAutoFit/>
          </a:bodyPr>
          <a:lstStyle/>
          <a:p>
            <a:pPr marL="0" lvl="0" indent="0" algn="l">
              <a:lnSpc>
                <a:spcPts val="7522"/>
              </a:lnSpc>
              <a:spcBef>
                <a:spcPct val="0"/>
              </a:spcBef>
            </a:pPr>
            <a:r>
              <a:rPr lang="en-US" sz="6268">
                <a:solidFill>
                  <a:srgbClr val="FFFFFF"/>
                </a:solidFill>
                <a:latin typeface="Now Bold"/>
              </a:rPr>
              <a:t>02 MANUFACTURE OF SC TAPES</a:t>
            </a:r>
          </a:p>
        </p:txBody>
      </p:sp>
      <p:sp>
        <p:nvSpPr>
          <p:cNvPr id="5" name="TextBox 5"/>
          <p:cNvSpPr txBox="1"/>
          <p:nvPr/>
        </p:nvSpPr>
        <p:spPr>
          <a:xfrm>
            <a:off x="1590471" y="5245978"/>
            <a:ext cx="8081323" cy="2380615"/>
          </a:xfrm>
          <a:prstGeom prst="rect">
            <a:avLst/>
          </a:prstGeom>
        </p:spPr>
        <p:txBody>
          <a:bodyPr lIns="0" tIns="0" rIns="0" bIns="0" rtlCol="0" anchor="t">
            <a:spAutoFit/>
          </a:bodyPr>
          <a:lstStyle/>
          <a:p>
            <a:pPr algn="l">
              <a:lnSpc>
                <a:spcPts val="4759"/>
              </a:lnSpc>
            </a:pPr>
            <a:r>
              <a:rPr lang="en-US" sz="3399">
                <a:solidFill>
                  <a:srgbClr val="FFFFFF"/>
                </a:solidFill>
                <a:latin typeface="Canva Sans"/>
              </a:rPr>
              <a:t>After that in an ion beam assisted deposition chamber an epitaxial magnesium oxide layer is deposited.</a:t>
            </a:r>
          </a:p>
          <a:p>
            <a:pPr algn="l">
              <a:lnSpc>
                <a:spcPts val="4759"/>
              </a:lnSpc>
            </a:pPr>
            <a:endParaRPr lang="en-US" sz="3399">
              <a:solidFill>
                <a:srgbClr val="FFFFFF"/>
              </a:solidFill>
              <a:latin typeface="Canva Sans"/>
            </a:endParaRPr>
          </a:p>
        </p:txBody>
      </p:sp>
      <p:sp>
        <p:nvSpPr>
          <p:cNvPr id="6" name="TextBox 6"/>
          <p:cNvSpPr txBox="1"/>
          <p:nvPr/>
        </p:nvSpPr>
        <p:spPr>
          <a:xfrm>
            <a:off x="2118264" y="3061965"/>
            <a:ext cx="7025736" cy="1811020"/>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3. Ion Beam Assisted Deposition</a:t>
            </a:r>
          </a:p>
        </p:txBody>
      </p:sp>
      <p:sp>
        <p:nvSpPr>
          <p:cNvPr id="8" name="CaixaDeTexto 7">
            <a:extLst>
              <a:ext uri="{FF2B5EF4-FFF2-40B4-BE49-F238E27FC236}">
                <a16:creationId xmlns:a16="http://schemas.microsoft.com/office/drawing/2014/main" id="{6557B6E9-0C97-AE99-4E4E-73C8CC3DEBE6}"/>
              </a:ext>
            </a:extLst>
          </p:cNvPr>
          <p:cNvSpPr txBox="1"/>
          <p:nvPr/>
        </p:nvSpPr>
        <p:spPr>
          <a:xfrm>
            <a:off x="17426789" y="9686485"/>
            <a:ext cx="301686" cy="369332"/>
          </a:xfrm>
          <a:prstGeom prst="rect">
            <a:avLst/>
          </a:prstGeom>
          <a:noFill/>
        </p:spPr>
        <p:txBody>
          <a:bodyPr wrap="none" rtlCol="0">
            <a:spAutoFit/>
          </a:bodyPr>
          <a:lstStyle/>
          <a:p>
            <a:r>
              <a:rPr lang="pt-PT" dirty="0"/>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0744158" y="2536476"/>
            <a:ext cx="7070929" cy="2957249"/>
          </a:xfrm>
          <a:custGeom>
            <a:avLst/>
            <a:gdLst/>
            <a:ahLst/>
            <a:cxnLst/>
            <a:rect l="l" t="t" r="r" b="b"/>
            <a:pathLst>
              <a:path w="7070929" h="2957249">
                <a:moveTo>
                  <a:pt x="0" y="0"/>
                </a:moveTo>
                <a:lnTo>
                  <a:pt x="7070929" y="0"/>
                </a:lnTo>
                <a:lnTo>
                  <a:pt x="7070929" y="2957249"/>
                </a:lnTo>
                <a:lnTo>
                  <a:pt x="0" y="2957249"/>
                </a:lnTo>
                <a:lnTo>
                  <a:pt x="0" y="0"/>
                </a:lnTo>
                <a:close/>
              </a:path>
            </a:pathLst>
          </a:custGeom>
          <a:blipFill>
            <a:blip r:embed="rId3"/>
            <a:stretch>
              <a:fillRect t="-8727" b="-8727"/>
            </a:stretch>
          </a:blipFill>
        </p:spPr>
        <p:txBody>
          <a:bodyPr/>
          <a:lstStyle/>
          <a:p>
            <a:endParaRPr lang="pt-PT"/>
          </a:p>
        </p:txBody>
      </p:sp>
      <p:sp>
        <p:nvSpPr>
          <p:cNvPr id="3" name="Freeform 3"/>
          <p:cNvSpPr/>
          <p:nvPr/>
        </p:nvSpPr>
        <p:spPr>
          <a:xfrm>
            <a:off x="12721426" y="6131900"/>
            <a:ext cx="3116391" cy="2626854"/>
          </a:xfrm>
          <a:custGeom>
            <a:avLst/>
            <a:gdLst/>
            <a:ahLst/>
            <a:cxnLst/>
            <a:rect l="l" t="t" r="r" b="b"/>
            <a:pathLst>
              <a:path w="3116391" h="2626854">
                <a:moveTo>
                  <a:pt x="0" y="0"/>
                </a:moveTo>
                <a:lnTo>
                  <a:pt x="3116392" y="0"/>
                </a:lnTo>
                <a:lnTo>
                  <a:pt x="3116392" y="2626854"/>
                </a:lnTo>
                <a:lnTo>
                  <a:pt x="0" y="2626854"/>
                </a:lnTo>
                <a:lnTo>
                  <a:pt x="0" y="0"/>
                </a:lnTo>
                <a:close/>
              </a:path>
            </a:pathLst>
          </a:custGeom>
          <a:blipFill>
            <a:blip r:embed="rId4"/>
            <a:stretch>
              <a:fillRect l="-341" t="-1554" r="-341"/>
            </a:stretch>
          </a:blipFill>
        </p:spPr>
        <p:txBody>
          <a:bodyPr/>
          <a:lstStyle/>
          <a:p>
            <a:endParaRPr lang="pt-PT"/>
          </a:p>
        </p:txBody>
      </p:sp>
      <p:sp>
        <p:nvSpPr>
          <p:cNvPr id="4" name="TextBox 4"/>
          <p:cNvSpPr txBox="1"/>
          <p:nvPr/>
        </p:nvSpPr>
        <p:spPr>
          <a:xfrm>
            <a:off x="712708" y="933263"/>
            <a:ext cx="13125209" cy="969645"/>
          </a:xfrm>
          <a:prstGeom prst="rect">
            <a:avLst/>
          </a:prstGeom>
        </p:spPr>
        <p:txBody>
          <a:bodyPr lIns="0" tIns="0" rIns="0" bIns="0" rtlCol="0" anchor="t">
            <a:spAutoFit/>
          </a:bodyPr>
          <a:lstStyle/>
          <a:p>
            <a:pPr marL="0" lvl="0" indent="0" algn="l">
              <a:lnSpc>
                <a:spcPts val="7522"/>
              </a:lnSpc>
              <a:spcBef>
                <a:spcPct val="0"/>
              </a:spcBef>
            </a:pPr>
            <a:r>
              <a:rPr lang="en-US" sz="6268">
                <a:solidFill>
                  <a:srgbClr val="FFFFFF"/>
                </a:solidFill>
                <a:latin typeface="Now Bold"/>
              </a:rPr>
              <a:t>02 MANUFACTURE OF SC TAPES</a:t>
            </a:r>
          </a:p>
        </p:txBody>
      </p:sp>
      <p:sp>
        <p:nvSpPr>
          <p:cNvPr id="5" name="TextBox 5"/>
          <p:cNvSpPr txBox="1"/>
          <p:nvPr/>
        </p:nvSpPr>
        <p:spPr>
          <a:xfrm>
            <a:off x="1590471" y="4308180"/>
            <a:ext cx="8081323" cy="3580765"/>
          </a:xfrm>
          <a:prstGeom prst="rect">
            <a:avLst/>
          </a:prstGeom>
        </p:spPr>
        <p:txBody>
          <a:bodyPr lIns="0" tIns="0" rIns="0" bIns="0" rtlCol="0" anchor="t">
            <a:spAutoFit/>
          </a:bodyPr>
          <a:lstStyle/>
          <a:p>
            <a:pPr algn="l">
              <a:lnSpc>
                <a:spcPts val="4759"/>
              </a:lnSpc>
            </a:pPr>
            <a:r>
              <a:rPr lang="en-US" sz="3399">
                <a:solidFill>
                  <a:srgbClr val="FFFFFF"/>
                </a:solidFill>
                <a:latin typeface="Canva Sans"/>
              </a:rPr>
              <a:t>At high temperatures a homoepitaxial magnesium oxide layer is then deposited followed by lanthanum manganite layer to provide robustness to the film and to match the lattice parameters of the HTS.</a:t>
            </a:r>
          </a:p>
        </p:txBody>
      </p:sp>
      <p:sp>
        <p:nvSpPr>
          <p:cNvPr id="6" name="TextBox 6"/>
          <p:cNvSpPr txBox="1"/>
          <p:nvPr/>
        </p:nvSpPr>
        <p:spPr>
          <a:xfrm>
            <a:off x="1486270" y="3128005"/>
            <a:ext cx="8289724" cy="887095"/>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4. Magnetron Sputtering</a:t>
            </a:r>
          </a:p>
        </p:txBody>
      </p:sp>
      <p:sp>
        <p:nvSpPr>
          <p:cNvPr id="8" name="CaixaDeTexto 7">
            <a:extLst>
              <a:ext uri="{FF2B5EF4-FFF2-40B4-BE49-F238E27FC236}">
                <a16:creationId xmlns:a16="http://schemas.microsoft.com/office/drawing/2014/main" id="{5DB24E3E-4658-5696-1724-A07C340328F3}"/>
              </a:ext>
            </a:extLst>
          </p:cNvPr>
          <p:cNvSpPr txBox="1"/>
          <p:nvPr/>
        </p:nvSpPr>
        <p:spPr>
          <a:xfrm>
            <a:off x="17426789" y="9686485"/>
            <a:ext cx="301686" cy="369332"/>
          </a:xfrm>
          <a:prstGeom prst="rect">
            <a:avLst/>
          </a:prstGeom>
          <a:noFill/>
        </p:spPr>
        <p:txBody>
          <a:bodyPr wrap="none" rtlCol="0">
            <a:spAutoFit/>
          </a:bodyPr>
          <a:lstStyle/>
          <a:p>
            <a:r>
              <a:rPr lang="pt-PT" dirty="0"/>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0744158" y="2194146"/>
            <a:ext cx="7070929" cy="3299579"/>
          </a:xfrm>
          <a:custGeom>
            <a:avLst/>
            <a:gdLst/>
            <a:ahLst/>
            <a:cxnLst/>
            <a:rect l="l" t="t" r="r" b="b"/>
            <a:pathLst>
              <a:path w="7070929" h="3299579">
                <a:moveTo>
                  <a:pt x="0" y="0"/>
                </a:moveTo>
                <a:lnTo>
                  <a:pt x="7070929" y="0"/>
                </a:lnTo>
                <a:lnTo>
                  <a:pt x="7070929" y="3299579"/>
                </a:lnTo>
                <a:lnTo>
                  <a:pt x="0" y="3299579"/>
                </a:lnTo>
                <a:lnTo>
                  <a:pt x="0" y="0"/>
                </a:lnTo>
                <a:close/>
              </a:path>
            </a:pathLst>
          </a:custGeom>
          <a:blipFill>
            <a:blip r:embed="rId2"/>
            <a:stretch>
              <a:fillRect t="-1142" b="-11517"/>
            </a:stretch>
          </a:blipFill>
        </p:spPr>
        <p:txBody>
          <a:bodyPr/>
          <a:lstStyle/>
          <a:p>
            <a:endParaRPr lang="pt-PT"/>
          </a:p>
        </p:txBody>
      </p:sp>
      <p:sp>
        <p:nvSpPr>
          <p:cNvPr id="3" name="Freeform 3"/>
          <p:cNvSpPr/>
          <p:nvPr/>
        </p:nvSpPr>
        <p:spPr>
          <a:xfrm>
            <a:off x="12221098" y="6131900"/>
            <a:ext cx="4090715" cy="2626854"/>
          </a:xfrm>
          <a:custGeom>
            <a:avLst/>
            <a:gdLst/>
            <a:ahLst/>
            <a:cxnLst/>
            <a:rect l="l" t="t" r="r" b="b"/>
            <a:pathLst>
              <a:path w="4090715" h="2626854">
                <a:moveTo>
                  <a:pt x="0" y="0"/>
                </a:moveTo>
                <a:lnTo>
                  <a:pt x="4090715" y="0"/>
                </a:lnTo>
                <a:lnTo>
                  <a:pt x="4090715" y="2626854"/>
                </a:lnTo>
                <a:lnTo>
                  <a:pt x="0" y="2626854"/>
                </a:lnTo>
                <a:lnTo>
                  <a:pt x="0" y="0"/>
                </a:lnTo>
                <a:close/>
              </a:path>
            </a:pathLst>
          </a:custGeom>
          <a:blipFill>
            <a:blip r:embed="rId3"/>
            <a:stretch>
              <a:fillRect l="-475" r="-1118"/>
            </a:stretch>
          </a:blipFill>
        </p:spPr>
        <p:txBody>
          <a:bodyPr/>
          <a:lstStyle/>
          <a:p>
            <a:endParaRPr lang="pt-PT"/>
          </a:p>
        </p:txBody>
      </p:sp>
      <p:sp>
        <p:nvSpPr>
          <p:cNvPr id="4" name="TextBox 4"/>
          <p:cNvSpPr txBox="1"/>
          <p:nvPr/>
        </p:nvSpPr>
        <p:spPr>
          <a:xfrm>
            <a:off x="712708" y="933263"/>
            <a:ext cx="13125209" cy="969645"/>
          </a:xfrm>
          <a:prstGeom prst="rect">
            <a:avLst/>
          </a:prstGeom>
        </p:spPr>
        <p:txBody>
          <a:bodyPr lIns="0" tIns="0" rIns="0" bIns="0" rtlCol="0" anchor="t">
            <a:spAutoFit/>
          </a:bodyPr>
          <a:lstStyle/>
          <a:p>
            <a:pPr marL="0" lvl="0" indent="0" algn="l">
              <a:lnSpc>
                <a:spcPts val="7522"/>
              </a:lnSpc>
              <a:spcBef>
                <a:spcPct val="0"/>
              </a:spcBef>
            </a:pPr>
            <a:r>
              <a:rPr lang="en-US" sz="6268">
                <a:solidFill>
                  <a:srgbClr val="FFFFFF"/>
                </a:solidFill>
                <a:latin typeface="Now Bold"/>
              </a:rPr>
              <a:t>02 MANUFACTURE OF SC TAPES</a:t>
            </a:r>
          </a:p>
        </p:txBody>
      </p:sp>
      <p:sp>
        <p:nvSpPr>
          <p:cNvPr id="5" name="TextBox 5"/>
          <p:cNvSpPr txBox="1"/>
          <p:nvPr/>
        </p:nvSpPr>
        <p:spPr>
          <a:xfrm>
            <a:off x="1590471" y="4518844"/>
            <a:ext cx="8289724" cy="3651962"/>
          </a:xfrm>
          <a:prstGeom prst="rect">
            <a:avLst/>
          </a:prstGeom>
        </p:spPr>
        <p:txBody>
          <a:bodyPr wrap="square" lIns="0" tIns="0" rIns="0" bIns="0" rtlCol="0" anchor="t">
            <a:spAutoFit/>
          </a:bodyPr>
          <a:lstStyle/>
          <a:p>
            <a:pPr algn="l">
              <a:lnSpc>
                <a:spcPts val="4759"/>
              </a:lnSpc>
            </a:pPr>
            <a:r>
              <a:rPr lang="en-US" sz="3399" dirty="0">
                <a:solidFill>
                  <a:srgbClr val="FFFFFF"/>
                </a:solidFill>
                <a:latin typeface="Canva Sans"/>
              </a:rPr>
              <a:t>The HTS layer REBCO is then deposited using metalorganic chemical vapor deposition (MOCVD) machine at around 870 degrees. This thick layer is responsible for the zero resistivity at cryogenic temperatures.</a:t>
            </a:r>
          </a:p>
        </p:txBody>
      </p:sp>
      <p:sp>
        <p:nvSpPr>
          <p:cNvPr id="6" name="TextBox 6"/>
          <p:cNvSpPr txBox="1"/>
          <p:nvPr/>
        </p:nvSpPr>
        <p:spPr>
          <a:xfrm>
            <a:off x="1382069" y="2563835"/>
            <a:ext cx="8289724" cy="1811020"/>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5. Metalorganic Chemical Vapor Deposition</a:t>
            </a:r>
          </a:p>
        </p:txBody>
      </p:sp>
      <p:sp>
        <p:nvSpPr>
          <p:cNvPr id="8" name="CaixaDeTexto 7">
            <a:extLst>
              <a:ext uri="{FF2B5EF4-FFF2-40B4-BE49-F238E27FC236}">
                <a16:creationId xmlns:a16="http://schemas.microsoft.com/office/drawing/2014/main" id="{0F7BA14B-59FB-3FE6-FD30-957B1071E250}"/>
              </a:ext>
            </a:extLst>
          </p:cNvPr>
          <p:cNvSpPr txBox="1"/>
          <p:nvPr/>
        </p:nvSpPr>
        <p:spPr>
          <a:xfrm>
            <a:off x="17426789" y="9686485"/>
            <a:ext cx="418704" cy="369332"/>
          </a:xfrm>
          <a:prstGeom prst="rect">
            <a:avLst/>
          </a:prstGeom>
          <a:noFill/>
        </p:spPr>
        <p:txBody>
          <a:bodyPr wrap="none" rtlCol="0">
            <a:spAutoFit/>
          </a:bodyPr>
          <a:lstStyle/>
          <a:p>
            <a:r>
              <a:rPr lang="pt-PT" dirty="0"/>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0188371" y="2194146"/>
            <a:ext cx="7571258" cy="3299579"/>
          </a:xfrm>
          <a:custGeom>
            <a:avLst/>
            <a:gdLst/>
            <a:ahLst/>
            <a:cxnLst/>
            <a:rect l="l" t="t" r="r" b="b"/>
            <a:pathLst>
              <a:path w="7571258" h="3299579">
                <a:moveTo>
                  <a:pt x="0" y="0"/>
                </a:moveTo>
                <a:lnTo>
                  <a:pt x="7571258" y="0"/>
                </a:lnTo>
                <a:lnTo>
                  <a:pt x="7571258" y="3299579"/>
                </a:lnTo>
                <a:lnTo>
                  <a:pt x="0" y="3299579"/>
                </a:lnTo>
                <a:lnTo>
                  <a:pt x="0" y="0"/>
                </a:lnTo>
                <a:close/>
              </a:path>
            </a:pathLst>
          </a:custGeom>
          <a:blipFill>
            <a:blip r:embed="rId2"/>
            <a:stretch>
              <a:fillRect l="-6789" r="-180"/>
            </a:stretch>
          </a:blipFill>
        </p:spPr>
        <p:txBody>
          <a:bodyPr/>
          <a:lstStyle/>
          <a:p>
            <a:endParaRPr lang="pt-PT"/>
          </a:p>
        </p:txBody>
      </p:sp>
      <p:sp>
        <p:nvSpPr>
          <p:cNvPr id="3" name="Freeform 3"/>
          <p:cNvSpPr/>
          <p:nvPr/>
        </p:nvSpPr>
        <p:spPr>
          <a:xfrm>
            <a:off x="12221098" y="6131900"/>
            <a:ext cx="4090715" cy="2626854"/>
          </a:xfrm>
          <a:custGeom>
            <a:avLst/>
            <a:gdLst/>
            <a:ahLst/>
            <a:cxnLst/>
            <a:rect l="l" t="t" r="r" b="b"/>
            <a:pathLst>
              <a:path w="4090715" h="2626854">
                <a:moveTo>
                  <a:pt x="0" y="0"/>
                </a:moveTo>
                <a:lnTo>
                  <a:pt x="4090715" y="0"/>
                </a:lnTo>
                <a:lnTo>
                  <a:pt x="4090715" y="2626854"/>
                </a:lnTo>
                <a:lnTo>
                  <a:pt x="0" y="2626854"/>
                </a:lnTo>
                <a:lnTo>
                  <a:pt x="0" y="0"/>
                </a:lnTo>
                <a:close/>
              </a:path>
            </a:pathLst>
          </a:custGeom>
          <a:blipFill>
            <a:blip r:embed="rId3"/>
            <a:stretch>
              <a:fillRect l="-1579" r="-1579"/>
            </a:stretch>
          </a:blipFill>
        </p:spPr>
        <p:txBody>
          <a:bodyPr/>
          <a:lstStyle/>
          <a:p>
            <a:endParaRPr lang="pt-PT"/>
          </a:p>
        </p:txBody>
      </p:sp>
      <p:sp>
        <p:nvSpPr>
          <p:cNvPr id="4" name="TextBox 4"/>
          <p:cNvSpPr txBox="1"/>
          <p:nvPr/>
        </p:nvSpPr>
        <p:spPr>
          <a:xfrm>
            <a:off x="712708" y="933263"/>
            <a:ext cx="13125209" cy="969645"/>
          </a:xfrm>
          <a:prstGeom prst="rect">
            <a:avLst/>
          </a:prstGeom>
        </p:spPr>
        <p:txBody>
          <a:bodyPr lIns="0" tIns="0" rIns="0" bIns="0" rtlCol="0" anchor="t">
            <a:spAutoFit/>
          </a:bodyPr>
          <a:lstStyle/>
          <a:p>
            <a:pPr marL="0" lvl="0" indent="0" algn="l">
              <a:lnSpc>
                <a:spcPts val="7522"/>
              </a:lnSpc>
              <a:spcBef>
                <a:spcPct val="0"/>
              </a:spcBef>
            </a:pPr>
            <a:r>
              <a:rPr lang="en-US" sz="6268">
                <a:solidFill>
                  <a:srgbClr val="FFFFFF"/>
                </a:solidFill>
                <a:latin typeface="Now Bold"/>
              </a:rPr>
              <a:t>02 MANUFACTURE OF SC TAPES</a:t>
            </a:r>
          </a:p>
        </p:txBody>
      </p:sp>
      <p:sp>
        <p:nvSpPr>
          <p:cNvPr id="5" name="TextBox 5"/>
          <p:cNvSpPr txBox="1"/>
          <p:nvPr/>
        </p:nvSpPr>
        <p:spPr>
          <a:xfrm>
            <a:off x="1590471" y="4518844"/>
            <a:ext cx="8081323" cy="2380615"/>
          </a:xfrm>
          <a:prstGeom prst="rect">
            <a:avLst/>
          </a:prstGeom>
        </p:spPr>
        <p:txBody>
          <a:bodyPr lIns="0" tIns="0" rIns="0" bIns="0" rtlCol="0" anchor="t">
            <a:spAutoFit/>
          </a:bodyPr>
          <a:lstStyle/>
          <a:p>
            <a:pPr algn="l">
              <a:lnSpc>
                <a:spcPts val="4759"/>
              </a:lnSpc>
            </a:pPr>
            <a:r>
              <a:rPr lang="en-US" sz="3399">
                <a:solidFill>
                  <a:srgbClr val="FFFFFF"/>
                </a:solidFill>
                <a:latin typeface="Canva Sans"/>
              </a:rPr>
              <a:t>A silver layer is then deposited to protect the HTS layer. This layer also serves as a low resistivity electrical contact. </a:t>
            </a:r>
          </a:p>
        </p:txBody>
      </p:sp>
      <p:sp>
        <p:nvSpPr>
          <p:cNvPr id="6" name="TextBox 6"/>
          <p:cNvSpPr txBox="1"/>
          <p:nvPr/>
        </p:nvSpPr>
        <p:spPr>
          <a:xfrm>
            <a:off x="1382069" y="2563835"/>
            <a:ext cx="8289724" cy="887095"/>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6. Magnetron Sputtering</a:t>
            </a:r>
          </a:p>
        </p:txBody>
      </p:sp>
      <p:sp>
        <p:nvSpPr>
          <p:cNvPr id="8" name="CaixaDeTexto 7">
            <a:extLst>
              <a:ext uri="{FF2B5EF4-FFF2-40B4-BE49-F238E27FC236}">
                <a16:creationId xmlns:a16="http://schemas.microsoft.com/office/drawing/2014/main" id="{AEF47F46-9C2B-FB4D-609A-B8B8F69D60D7}"/>
              </a:ext>
            </a:extLst>
          </p:cNvPr>
          <p:cNvSpPr txBox="1"/>
          <p:nvPr/>
        </p:nvSpPr>
        <p:spPr>
          <a:xfrm>
            <a:off x="17426789" y="9686485"/>
            <a:ext cx="418704" cy="369332"/>
          </a:xfrm>
          <a:prstGeom prst="rect">
            <a:avLst/>
          </a:prstGeom>
          <a:noFill/>
        </p:spPr>
        <p:txBody>
          <a:bodyPr wrap="none" rtlCol="0">
            <a:spAutoFit/>
          </a:bodyPr>
          <a:lstStyle/>
          <a:p>
            <a:r>
              <a:rPr lang="pt-PT" dirty="0"/>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0454494" y="2311245"/>
            <a:ext cx="7571258" cy="3431244"/>
          </a:xfrm>
          <a:custGeom>
            <a:avLst/>
            <a:gdLst/>
            <a:ahLst/>
            <a:cxnLst/>
            <a:rect l="l" t="t" r="r" b="b"/>
            <a:pathLst>
              <a:path w="7571258" h="3431244">
                <a:moveTo>
                  <a:pt x="0" y="0"/>
                </a:moveTo>
                <a:lnTo>
                  <a:pt x="7571257" y="0"/>
                </a:lnTo>
                <a:lnTo>
                  <a:pt x="7571257" y="3431244"/>
                </a:lnTo>
                <a:lnTo>
                  <a:pt x="0" y="3431244"/>
                </a:lnTo>
                <a:lnTo>
                  <a:pt x="0" y="0"/>
                </a:lnTo>
                <a:close/>
              </a:path>
            </a:pathLst>
          </a:custGeom>
          <a:blipFill>
            <a:blip r:embed="rId2"/>
            <a:stretch>
              <a:fillRect t="-524" b="-4361"/>
            </a:stretch>
          </a:blipFill>
        </p:spPr>
        <p:txBody>
          <a:bodyPr/>
          <a:lstStyle/>
          <a:p>
            <a:endParaRPr lang="pt-PT"/>
          </a:p>
        </p:txBody>
      </p:sp>
      <p:sp>
        <p:nvSpPr>
          <p:cNvPr id="3" name="Freeform 3"/>
          <p:cNvSpPr/>
          <p:nvPr/>
        </p:nvSpPr>
        <p:spPr>
          <a:xfrm>
            <a:off x="12194765" y="6288546"/>
            <a:ext cx="4090715" cy="2969754"/>
          </a:xfrm>
          <a:custGeom>
            <a:avLst/>
            <a:gdLst/>
            <a:ahLst/>
            <a:cxnLst/>
            <a:rect l="l" t="t" r="r" b="b"/>
            <a:pathLst>
              <a:path w="4090715" h="2969754">
                <a:moveTo>
                  <a:pt x="0" y="0"/>
                </a:moveTo>
                <a:lnTo>
                  <a:pt x="4090715" y="0"/>
                </a:lnTo>
                <a:lnTo>
                  <a:pt x="4090715" y="2969754"/>
                </a:lnTo>
                <a:lnTo>
                  <a:pt x="0" y="2969754"/>
                </a:lnTo>
                <a:lnTo>
                  <a:pt x="0" y="0"/>
                </a:lnTo>
                <a:close/>
              </a:path>
            </a:pathLst>
          </a:custGeom>
          <a:blipFill>
            <a:blip r:embed="rId3"/>
            <a:stretch>
              <a:fillRect l="-288" r="-288" b="-11035"/>
            </a:stretch>
          </a:blipFill>
        </p:spPr>
        <p:txBody>
          <a:bodyPr/>
          <a:lstStyle/>
          <a:p>
            <a:endParaRPr lang="pt-PT"/>
          </a:p>
        </p:txBody>
      </p:sp>
      <p:sp>
        <p:nvSpPr>
          <p:cNvPr id="4" name="TextBox 4"/>
          <p:cNvSpPr txBox="1"/>
          <p:nvPr/>
        </p:nvSpPr>
        <p:spPr>
          <a:xfrm>
            <a:off x="712708" y="933263"/>
            <a:ext cx="13125209" cy="969645"/>
          </a:xfrm>
          <a:prstGeom prst="rect">
            <a:avLst/>
          </a:prstGeom>
        </p:spPr>
        <p:txBody>
          <a:bodyPr lIns="0" tIns="0" rIns="0" bIns="0" rtlCol="0" anchor="t">
            <a:spAutoFit/>
          </a:bodyPr>
          <a:lstStyle/>
          <a:p>
            <a:pPr marL="0" lvl="0" indent="0" algn="l">
              <a:lnSpc>
                <a:spcPts val="7522"/>
              </a:lnSpc>
              <a:spcBef>
                <a:spcPct val="0"/>
              </a:spcBef>
            </a:pPr>
            <a:r>
              <a:rPr lang="en-US" sz="6268">
                <a:solidFill>
                  <a:srgbClr val="FFFFFF"/>
                </a:solidFill>
                <a:latin typeface="Now Bold"/>
              </a:rPr>
              <a:t>02 MANUFACTURE OF SC TAPES</a:t>
            </a:r>
          </a:p>
        </p:txBody>
      </p:sp>
      <p:sp>
        <p:nvSpPr>
          <p:cNvPr id="5" name="TextBox 5"/>
          <p:cNvSpPr txBox="1"/>
          <p:nvPr/>
        </p:nvSpPr>
        <p:spPr>
          <a:xfrm>
            <a:off x="1590471" y="4518844"/>
            <a:ext cx="8081323" cy="1780540"/>
          </a:xfrm>
          <a:prstGeom prst="rect">
            <a:avLst/>
          </a:prstGeom>
        </p:spPr>
        <p:txBody>
          <a:bodyPr lIns="0" tIns="0" rIns="0" bIns="0" rtlCol="0" anchor="t">
            <a:spAutoFit/>
          </a:bodyPr>
          <a:lstStyle/>
          <a:p>
            <a:pPr algn="l">
              <a:lnSpc>
                <a:spcPts val="4759"/>
              </a:lnSpc>
            </a:pPr>
            <a:r>
              <a:rPr lang="en-US" sz="3399">
                <a:solidFill>
                  <a:srgbClr val="FFFFFF"/>
                </a:solidFill>
                <a:latin typeface="Canva Sans"/>
              </a:rPr>
              <a:t>A copper layer is electroplated in a chemical bath on both sides of the tape. This layer acts as a shunt layer.</a:t>
            </a:r>
          </a:p>
        </p:txBody>
      </p:sp>
      <p:sp>
        <p:nvSpPr>
          <p:cNvPr id="6" name="TextBox 6"/>
          <p:cNvSpPr txBox="1"/>
          <p:nvPr/>
        </p:nvSpPr>
        <p:spPr>
          <a:xfrm>
            <a:off x="1382069" y="2563835"/>
            <a:ext cx="8289724" cy="887095"/>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7. Electropolishing</a:t>
            </a:r>
          </a:p>
        </p:txBody>
      </p:sp>
      <p:sp>
        <p:nvSpPr>
          <p:cNvPr id="8" name="CaixaDeTexto 7">
            <a:extLst>
              <a:ext uri="{FF2B5EF4-FFF2-40B4-BE49-F238E27FC236}">
                <a16:creationId xmlns:a16="http://schemas.microsoft.com/office/drawing/2014/main" id="{BCBA0DC7-85C6-4BB3-D7E7-D8307DB3ACE7}"/>
              </a:ext>
            </a:extLst>
          </p:cNvPr>
          <p:cNvSpPr txBox="1"/>
          <p:nvPr/>
        </p:nvSpPr>
        <p:spPr>
          <a:xfrm>
            <a:off x="17426789" y="9686485"/>
            <a:ext cx="418704" cy="369332"/>
          </a:xfrm>
          <a:prstGeom prst="rect">
            <a:avLst/>
          </a:prstGeom>
          <a:noFill/>
        </p:spPr>
        <p:txBody>
          <a:bodyPr wrap="none" rtlCol="0">
            <a:spAutoFit/>
          </a:bodyPr>
          <a:lstStyle/>
          <a:p>
            <a:r>
              <a:rPr lang="pt-PT" dirty="0"/>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grpSp>
        <p:nvGrpSpPr>
          <p:cNvPr id="2" name="Group 2"/>
          <p:cNvGrpSpPr/>
          <p:nvPr/>
        </p:nvGrpSpPr>
        <p:grpSpPr>
          <a:xfrm>
            <a:off x="4458366" y="0"/>
            <a:ext cx="9658350" cy="10287000"/>
            <a:chOff x="0" y="0"/>
            <a:chExt cx="2543763" cy="2709333"/>
          </a:xfrm>
        </p:grpSpPr>
        <p:sp>
          <p:nvSpPr>
            <p:cNvPr id="3" name="Freeform 3"/>
            <p:cNvSpPr/>
            <p:nvPr/>
          </p:nvSpPr>
          <p:spPr>
            <a:xfrm>
              <a:off x="0" y="0"/>
              <a:ext cx="2543763" cy="2709333"/>
            </a:xfrm>
            <a:custGeom>
              <a:avLst/>
              <a:gdLst/>
              <a:ahLst/>
              <a:cxnLst/>
              <a:rect l="l" t="t" r="r" b="b"/>
              <a:pathLst>
                <a:path w="2543763" h="2709333">
                  <a:moveTo>
                    <a:pt x="0" y="0"/>
                  </a:moveTo>
                  <a:lnTo>
                    <a:pt x="2543763" y="0"/>
                  </a:lnTo>
                  <a:lnTo>
                    <a:pt x="2543763" y="2709333"/>
                  </a:lnTo>
                  <a:lnTo>
                    <a:pt x="0" y="2709333"/>
                  </a:lnTo>
                  <a:close/>
                </a:path>
              </a:pathLst>
            </a:custGeom>
            <a:solidFill>
              <a:srgbClr val="051D40">
                <a:alpha val="74902"/>
              </a:srgbClr>
            </a:solidFill>
          </p:spPr>
          <p:txBody>
            <a:bodyPr/>
            <a:lstStyle/>
            <a:p>
              <a:endParaRPr lang="pt-PT"/>
            </a:p>
          </p:txBody>
        </p:sp>
        <p:sp>
          <p:nvSpPr>
            <p:cNvPr id="4" name="TextBox 4"/>
            <p:cNvSpPr txBox="1"/>
            <p:nvPr/>
          </p:nvSpPr>
          <p:spPr>
            <a:xfrm>
              <a:off x="0" y="-38100"/>
              <a:ext cx="2543763" cy="2747433"/>
            </a:xfrm>
            <a:prstGeom prst="rect">
              <a:avLst/>
            </a:prstGeom>
          </p:spPr>
          <p:txBody>
            <a:bodyPr lIns="50800" tIns="50800" rIns="50800" bIns="50800" rtlCol="0" anchor="ctr"/>
            <a:lstStyle/>
            <a:p>
              <a:pPr algn="ctr">
                <a:lnSpc>
                  <a:spcPts val="2605"/>
                </a:lnSpc>
              </a:pPr>
              <a:endParaRPr/>
            </a:p>
          </p:txBody>
        </p:sp>
      </p:grpSp>
      <p:sp>
        <p:nvSpPr>
          <p:cNvPr id="5" name="TextBox 5"/>
          <p:cNvSpPr txBox="1"/>
          <p:nvPr/>
        </p:nvSpPr>
        <p:spPr>
          <a:xfrm>
            <a:off x="5021151" y="1270104"/>
            <a:ext cx="8245699" cy="712470"/>
          </a:xfrm>
          <a:prstGeom prst="rect">
            <a:avLst/>
          </a:prstGeom>
        </p:spPr>
        <p:txBody>
          <a:bodyPr lIns="0" tIns="0" rIns="0" bIns="0" rtlCol="0" anchor="t">
            <a:spAutoFit/>
          </a:bodyPr>
          <a:lstStyle/>
          <a:p>
            <a:pPr marL="0" lvl="0" indent="0" algn="ctr">
              <a:lnSpc>
                <a:spcPts val="5687"/>
              </a:lnSpc>
              <a:spcBef>
                <a:spcPct val="0"/>
              </a:spcBef>
            </a:pPr>
            <a:r>
              <a:rPr lang="en-US" sz="4739">
                <a:solidFill>
                  <a:srgbClr val="FFFFFF"/>
                </a:solidFill>
                <a:latin typeface="Now Bold"/>
              </a:rPr>
              <a:t>03 SC CABLES</a:t>
            </a:r>
          </a:p>
        </p:txBody>
      </p:sp>
      <p:sp>
        <p:nvSpPr>
          <p:cNvPr id="6" name="AutoShape 6"/>
          <p:cNvSpPr/>
          <p:nvPr/>
        </p:nvSpPr>
        <p:spPr>
          <a:xfrm>
            <a:off x="5021151" y="2464160"/>
            <a:ext cx="8735422" cy="0"/>
          </a:xfrm>
          <a:prstGeom prst="line">
            <a:avLst/>
          </a:prstGeom>
          <a:ln w="47625" cap="flat">
            <a:solidFill>
              <a:srgbClr val="145DA0"/>
            </a:solidFill>
            <a:prstDash val="solid"/>
            <a:headEnd type="none" w="sm" len="sm"/>
            <a:tailEnd type="none" w="sm" len="sm"/>
          </a:ln>
        </p:spPr>
        <p:txBody>
          <a:bodyPr/>
          <a:lstStyle/>
          <a:p>
            <a:endParaRPr lang="pt-PT"/>
          </a:p>
        </p:txBody>
      </p:sp>
      <p:sp>
        <p:nvSpPr>
          <p:cNvPr id="7" name="TextBox 7"/>
          <p:cNvSpPr txBox="1"/>
          <p:nvPr/>
        </p:nvSpPr>
        <p:spPr>
          <a:xfrm>
            <a:off x="5574864" y="2888023"/>
            <a:ext cx="7138272" cy="628474"/>
          </a:xfrm>
          <a:prstGeom prst="rect">
            <a:avLst/>
          </a:prstGeom>
        </p:spPr>
        <p:txBody>
          <a:bodyPr lIns="0" tIns="0" rIns="0" bIns="0" rtlCol="0" anchor="t">
            <a:spAutoFit/>
          </a:bodyPr>
          <a:lstStyle/>
          <a:p>
            <a:pPr marL="0" lvl="0" indent="0" algn="ctr">
              <a:lnSpc>
                <a:spcPts val="5185"/>
              </a:lnSpc>
              <a:spcBef>
                <a:spcPct val="0"/>
              </a:spcBef>
            </a:pPr>
            <a:r>
              <a:rPr lang="en-US" sz="3757">
                <a:solidFill>
                  <a:srgbClr val="4BD1FB"/>
                </a:solidFill>
                <a:latin typeface="DM Sans Bold"/>
              </a:rPr>
              <a:t>OVERVIEW</a:t>
            </a:r>
          </a:p>
        </p:txBody>
      </p:sp>
      <p:sp>
        <p:nvSpPr>
          <p:cNvPr id="8" name="AutoShape 8"/>
          <p:cNvSpPr/>
          <p:nvPr/>
        </p:nvSpPr>
        <p:spPr>
          <a:xfrm>
            <a:off x="5021151" y="7296724"/>
            <a:ext cx="8735422" cy="0"/>
          </a:xfrm>
          <a:prstGeom prst="line">
            <a:avLst/>
          </a:prstGeom>
          <a:ln w="47625" cap="flat">
            <a:solidFill>
              <a:srgbClr val="145DA0"/>
            </a:solidFill>
            <a:prstDash val="solid"/>
            <a:headEnd type="none" w="sm" len="sm"/>
            <a:tailEnd type="none" w="sm" len="sm"/>
          </a:ln>
        </p:spPr>
        <p:txBody>
          <a:bodyPr/>
          <a:lstStyle/>
          <a:p>
            <a:endParaRPr lang="pt-PT"/>
          </a:p>
        </p:txBody>
      </p:sp>
      <p:sp>
        <p:nvSpPr>
          <p:cNvPr id="9" name="TextBox 9"/>
          <p:cNvSpPr txBox="1"/>
          <p:nvPr/>
        </p:nvSpPr>
        <p:spPr>
          <a:xfrm>
            <a:off x="4776289" y="3926072"/>
            <a:ext cx="8735422" cy="2771336"/>
          </a:xfrm>
          <a:prstGeom prst="rect">
            <a:avLst/>
          </a:prstGeom>
        </p:spPr>
        <p:txBody>
          <a:bodyPr lIns="0" tIns="0" rIns="0" bIns="0" rtlCol="0" anchor="t">
            <a:spAutoFit/>
          </a:bodyPr>
          <a:lstStyle/>
          <a:p>
            <a:pPr marL="0" lvl="0" indent="0" algn="ctr">
              <a:lnSpc>
                <a:spcPts val="3057"/>
              </a:lnSpc>
              <a:spcBef>
                <a:spcPct val="0"/>
              </a:spcBef>
            </a:pPr>
            <a:r>
              <a:rPr lang="en-US" sz="2400" dirty="0">
                <a:solidFill>
                  <a:srgbClr val="FFFFFF"/>
                </a:solidFill>
                <a:latin typeface="DM Sans"/>
              </a:rPr>
              <a:t>The HTS cables are placed in a pipe with vacuum (cryogen) which thermally isolates the superconductor from the remaining environment. They carry five times the current of a conventional cable system and they do not emit any heat to the environment. The technology requires special cable joints and specific cable termination for extreme temperature differences and permanent cooling for keeping cryostat.</a:t>
            </a:r>
          </a:p>
        </p:txBody>
      </p:sp>
      <p:sp>
        <p:nvSpPr>
          <p:cNvPr id="11" name="CaixaDeTexto 10">
            <a:extLst>
              <a:ext uri="{FF2B5EF4-FFF2-40B4-BE49-F238E27FC236}">
                <a16:creationId xmlns:a16="http://schemas.microsoft.com/office/drawing/2014/main" id="{A0EE2C03-BA9B-53B1-D4C4-4E9F91FFFDD6}"/>
              </a:ext>
            </a:extLst>
          </p:cNvPr>
          <p:cNvSpPr txBox="1"/>
          <p:nvPr/>
        </p:nvSpPr>
        <p:spPr>
          <a:xfrm>
            <a:off x="17426789" y="9686485"/>
            <a:ext cx="418704" cy="369332"/>
          </a:xfrm>
          <a:prstGeom prst="rect">
            <a:avLst/>
          </a:prstGeom>
          <a:noFill/>
        </p:spPr>
        <p:txBody>
          <a:bodyPr wrap="none" rtlCol="0">
            <a:spAutoFit/>
          </a:bodyPr>
          <a:lstStyle/>
          <a:p>
            <a:r>
              <a:rPr lang="pt-PT" dirty="0"/>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044655" y="9258300"/>
            <a:ext cx="1802889" cy="1802889"/>
          </a:xfrm>
          <a:custGeom>
            <a:avLst/>
            <a:gdLst/>
            <a:ahLst/>
            <a:cxnLst/>
            <a:rect l="l" t="t" r="r" b="b"/>
            <a:pathLst>
              <a:path w="1802889" h="1802889">
                <a:moveTo>
                  <a:pt x="0" y="0"/>
                </a:moveTo>
                <a:lnTo>
                  <a:pt x="1802888" y="0"/>
                </a:lnTo>
                <a:lnTo>
                  <a:pt x="1802888" y="1802889"/>
                </a:lnTo>
                <a:lnTo>
                  <a:pt x="0" y="18028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a:p>
        </p:txBody>
      </p:sp>
      <p:sp>
        <p:nvSpPr>
          <p:cNvPr id="3" name="Freeform 3"/>
          <p:cNvSpPr/>
          <p:nvPr/>
        </p:nvSpPr>
        <p:spPr>
          <a:xfrm>
            <a:off x="16373206" y="-836439"/>
            <a:ext cx="2293320" cy="2293320"/>
          </a:xfrm>
          <a:custGeom>
            <a:avLst/>
            <a:gdLst/>
            <a:ahLst/>
            <a:cxnLst/>
            <a:rect l="l" t="t" r="r" b="b"/>
            <a:pathLst>
              <a:path w="2293320" h="2293320">
                <a:moveTo>
                  <a:pt x="0" y="0"/>
                </a:moveTo>
                <a:lnTo>
                  <a:pt x="2293320" y="0"/>
                </a:lnTo>
                <a:lnTo>
                  <a:pt x="2293320" y="2293320"/>
                </a:lnTo>
                <a:lnTo>
                  <a:pt x="0" y="2293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t-PT"/>
          </a:p>
        </p:txBody>
      </p:sp>
      <p:grpSp>
        <p:nvGrpSpPr>
          <p:cNvPr id="4" name="Group 4"/>
          <p:cNvGrpSpPr/>
          <p:nvPr/>
        </p:nvGrpSpPr>
        <p:grpSpPr>
          <a:xfrm>
            <a:off x="-1543050" y="-54747"/>
            <a:ext cx="2760734" cy="10341747"/>
            <a:chOff x="0" y="0"/>
            <a:chExt cx="727107" cy="2723752"/>
          </a:xfrm>
        </p:grpSpPr>
        <p:sp>
          <p:nvSpPr>
            <p:cNvPr id="5" name="Freeform 5"/>
            <p:cNvSpPr/>
            <p:nvPr/>
          </p:nvSpPr>
          <p:spPr>
            <a:xfrm>
              <a:off x="0" y="0"/>
              <a:ext cx="727107" cy="2723752"/>
            </a:xfrm>
            <a:custGeom>
              <a:avLst/>
              <a:gdLst/>
              <a:ahLst/>
              <a:cxnLst/>
              <a:rect l="l" t="t" r="r" b="b"/>
              <a:pathLst>
                <a:path w="727107" h="2723752">
                  <a:moveTo>
                    <a:pt x="0" y="0"/>
                  </a:moveTo>
                  <a:lnTo>
                    <a:pt x="727107" y="0"/>
                  </a:lnTo>
                  <a:lnTo>
                    <a:pt x="727107" y="2723752"/>
                  </a:lnTo>
                  <a:lnTo>
                    <a:pt x="0" y="2723752"/>
                  </a:lnTo>
                  <a:close/>
                </a:path>
              </a:pathLst>
            </a:custGeom>
            <a:solidFill>
              <a:srgbClr val="145DA0"/>
            </a:solidFill>
          </p:spPr>
          <p:txBody>
            <a:bodyPr/>
            <a:lstStyle/>
            <a:p>
              <a:endParaRPr lang="pt-PT"/>
            </a:p>
          </p:txBody>
        </p:sp>
        <p:sp>
          <p:nvSpPr>
            <p:cNvPr id="6" name="TextBox 6"/>
            <p:cNvSpPr txBox="1"/>
            <p:nvPr/>
          </p:nvSpPr>
          <p:spPr>
            <a:xfrm>
              <a:off x="0" y="-38100"/>
              <a:ext cx="727107" cy="2761852"/>
            </a:xfrm>
            <a:prstGeom prst="rect">
              <a:avLst/>
            </a:prstGeom>
          </p:spPr>
          <p:txBody>
            <a:bodyPr lIns="50800" tIns="50800" rIns="50800" bIns="50800" rtlCol="0" anchor="ctr"/>
            <a:lstStyle/>
            <a:p>
              <a:pPr algn="ctr">
                <a:lnSpc>
                  <a:spcPts val="2605"/>
                </a:lnSpc>
              </a:pPr>
              <a:endParaRPr/>
            </a:p>
          </p:txBody>
        </p:sp>
      </p:grpSp>
      <p:sp>
        <p:nvSpPr>
          <p:cNvPr id="7" name="Freeform 7"/>
          <p:cNvSpPr/>
          <p:nvPr/>
        </p:nvSpPr>
        <p:spPr>
          <a:xfrm>
            <a:off x="10293833" y="2652855"/>
            <a:ext cx="7582926" cy="4142174"/>
          </a:xfrm>
          <a:custGeom>
            <a:avLst/>
            <a:gdLst/>
            <a:ahLst/>
            <a:cxnLst/>
            <a:rect l="l" t="t" r="r" b="b"/>
            <a:pathLst>
              <a:path w="7582926" h="4142174">
                <a:moveTo>
                  <a:pt x="0" y="0"/>
                </a:moveTo>
                <a:lnTo>
                  <a:pt x="7582926" y="0"/>
                </a:lnTo>
                <a:lnTo>
                  <a:pt x="7582926" y="4142173"/>
                </a:lnTo>
                <a:lnTo>
                  <a:pt x="0" y="4142173"/>
                </a:lnTo>
                <a:lnTo>
                  <a:pt x="0" y="0"/>
                </a:lnTo>
                <a:close/>
              </a:path>
            </a:pathLst>
          </a:custGeom>
          <a:blipFill>
            <a:blip r:embed="rId5"/>
            <a:stretch>
              <a:fillRect/>
            </a:stretch>
          </a:blipFill>
        </p:spPr>
        <p:txBody>
          <a:bodyPr/>
          <a:lstStyle/>
          <a:p>
            <a:endParaRPr lang="pt-PT"/>
          </a:p>
        </p:txBody>
      </p:sp>
      <p:sp>
        <p:nvSpPr>
          <p:cNvPr id="8" name="Freeform 8"/>
          <p:cNvSpPr/>
          <p:nvPr/>
        </p:nvSpPr>
        <p:spPr>
          <a:xfrm>
            <a:off x="10465825" y="2652855"/>
            <a:ext cx="7238943" cy="4054848"/>
          </a:xfrm>
          <a:custGeom>
            <a:avLst/>
            <a:gdLst/>
            <a:ahLst/>
            <a:cxnLst/>
            <a:rect l="l" t="t" r="r" b="b"/>
            <a:pathLst>
              <a:path w="7238943" h="4054848">
                <a:moveTo>
                  <a:pt x="0" y="0"/>
                </a:moveTo>
                <a:lnTo>
                  <a:pt x="7238943" y="0"/>
                </a:lnTo>
                <a:lnTo>
                  <a:pt x="7238943" y="4054848"/>
                </a:lnTo>
                <a:lnTo>
                  <a:pt x="0" y="4054848"/>
                </a:lnTo>
                <a:lnTo>
                  <a:pt x="0" y="0"/>
                </a:lnTo>
                <a:close/>
              </a:path>
            </a:pathLst>
          </a:custGeom>
          <a:blipFill>
            <a:blip r:embed="rId6"/>
            <a:stretch>
              <a:fillRect/>
            </a:stretch>
          </a:blipFill>
        </p:spPr>
        <p:txBody>
          <a:bodyPr/>
          <a:lstStyle/>
          <a:p>
            <a:endParaRPr lang="pt-PT"/>
          </a:p>
        </p:txBody>
      </p:sp>
      <p:grpSp>
        <p:nvGrpSpPr>
          <p:cNvPr id="9" name="Group 9"/>
          <p:cNvGrpSpPr/>
          <p:nvPr/>
        </p:nvGrpSpPr>
        <p:grpSpPr>
          <a:xfrm rot="5400000">
            <a:off x="4425428" y="5699171"/>
            <a:ext cx="2361983" cy="5246370"/>
            <a:chOff x="0" y="0"/>
            <a:chExt cx="4641631" cy="10309860"/>
          </a:xfrm>
        </p:grpSpPr>
        <p:sp>
          <p:nvSpPr>
            <p:cNvPr id="10" name="Freeform 10"/>
            <p:cNvSpPr/>
            <p:nvPr/>
          </p:nvSpPr>
          <p:spPr>
            <a:xfrm rot="-5400000">
              <a:off x="-2834115" y="2834115"/>
              <a:ext cx="10309860" cy="4641631"/>
            </a:xfrm>
            <a:custGeom>
              <a:avLst/>
              <a:gdLst/>
              <a:ahLst/>
              <a:cxnLst/>
              <a:rect l="l" t="t" r="r" b="b"/>
              <a:pathLst>
                <a:path w="10309860" h="4641631">
                  <a:moveTo>
                    <a:pt x="10058400" y="4641630"/>
                  </a:moveTo>
                  <a:lnTo>
                    <a:pt x="254000" y="4641630"/>
                  </a:lnTo>
                  <a:cubicBezTo>
                    <a:pt x="113666" y="4641630"/>
                    <a:pt x="0" y="4530850"/>
                    <a:pt x="0" y="4394077"/>
                  </a:cubicBezTo>
                  <a:lnTo>
                    <a:pt x="0" y="247553"/>
                  </a:lnTo>
                  <a:cubicBezTo>
                    <a:pt x="0" y="110780"/>
                    <a:pt x="113666" y="0"/>
                    <a:pt x="254000" y="0"/>
                  </a:cubicBezTo>
                  <a:lnTo>
                    <a:pt x="10058400" y="0"/>
                  </a:lnTo>
                  <a:cubicBezTo>
                    <a:pt x="10187178" y="0"/>
                    <a:pt x="10293223" y="93451"/>
                    <a:pt x="10309860" y="214381"/>
                  </a:cubicBezTo>
                  <a:lnTo>
                    <a:pt x="10309860" y="4427249"/>
                  </a:lnTo>
                  <a:cubicBezTo>
                    <a:pt x="10293223" y="4548179"/>
                    <a:pt x="10187178" y="4641630"/>
                    <a:pt x="10058400" y="4641630"/>
                  </a:cubicBezTo>
                  <a:close/>
                </a:path>
              </a:pathLst>
            </a:custGeom>
            <a:blipFill>
              <a:blip r:embed="rId7"/>
              <a:stretch>
                <a:fillRect t="-2262" b="-2262"/>
              </a:stretch>
            </a:blipFill>
          </p:spPr>
          <p:txBody>
            <a:bodyPr/>
            <a:lstStyle/>
            <a:p>
              <a:endParaRPr lang="pt-PT"/>
            </a:p>
          </p:txBody>
        </p:sp>
      </p:grpSp>
      <p:sp>
        <p:nvSpPr>
          <p:cNvPr id="11" name="TextBox 11"/>
          <p:cNvSpPr txBox="1"/>
          <p:nvPr/>
        </p:nvSpPr>
        <p:spPr>
          <a:xfrm>
            <a:off x="1946099" y="953009"/>
            <a:ext cx="13514940" cy="1007745"/>
          </a:xfrm>
          <a:prstGeom prst="rect">
            <a:avLst/>
          </a:prstGeom>
        </p:spPr>
        <p:txBody>
          <a:bodyPr lIns="0" tIns="0" rIns="0" bIns="0" rtlCol="0" anchor="t">
            <a:spAutoFit/>
          </a:bodyPr>
          <a:lstStyle/>
          <a:p>
            <a:pPr marL="0" lvl="0" indent="0" algn="ctr">
              <a:lnSpc>
                <a:spcPts val="7884"/>
              </a:lnSpc>
              <a:spcBef>
                <a:spcPct val="0"/>
              </a:spcBef>
            </a:pPr>
            <a:r>
              <a:rPr lang="en-US" sz="6570">
                <a:solidFill>
                  <a:srgbClr val="FFFFFF"/>
                </a:solidFill>
                <a:latin typeface="Now Bold"/>
              </a:rPr>
              <a:t>03 SC CABLE CONSTRUCTION</a:t>
            </a:r>
          </a:p>
        </p:txBody>
      </p:sp>
      <p:sp>
        <p:nvSpPr>
          <p:cNvPr id="12" name="TextBox 12"/>
          <p:cNvSpPr txBox="1"/>
          <p:nvPr/>
        </p:nvSpPr>
        <p:spPr>
          <a:xfrm>
            <a:off x="1914993" y="3037380"/>
            <a:ext cx="8292844" cy="1022011"/>
          </a:xfrm>
          <a:prstGeom prst="rect">
            <a:avLst/>
          </a:prstGeom>
        </p:spPr>
        <p:txBody>
          <a:bodyPr lIns="0" tIns="0" rIns="0" bIns="0" rtlCol="0" anchor="t">
            <a:spAutoFit/>
          </a:bodyPr>
          <a:lstStyle/>
          <a:p>
            <a:pPr algn="l">
              <a:lnSpc>
                <a:spcPts val="4200"/>
              </a:lnSpc>
            </a:pPr>
            <a:r>
              <a:rPr lang="en-US" sz="2400" dirty="0">
                <a:solidFill>
                  <a:srgbClr val="FFFBFB"/>
                </a:solidFill>
                <a:latin typeface="Canva Sans" panose="020B0604020202020204" charset="0"/>
              </a:rPr>
              <a:t>This image is an example of a </a:t>
            </a:r>
            <a:r>
              <a:rPr lang="en-US" sz="2400" dirty="0" err="1">
                <a:solidFill>
                  <a:srgbClr val="FFFBFB"/>
                </a:solidFill>
                <a:latin typeface="Canva Sans" panose="020B0604020202020204" charset="0"/>
              </a:rPr>
              <a:t>sc</a:t>
            </a:r>
            <a:r>
              <a:rPr lang="en-US" sz="2400" dirty="0">
                <a:solidFill>
                  <a:srgbClr val="FFFBFB"/>
                </a:solidFill>
                <a:latin typeface="Canva Sans" panose="020B0604020202020204" charset="0"/>
              </a:rPr>
              <a:t> cables construction and includes the following components:</a:t>
            </a:r>
          </a:p>
        </p:txBody>
      </p:sp>
      <p:sp>
        <p:nvSpPr>
          <p:cNvPr id="13" name="TextBox 13"/>
          <p:cNvSpPr txBox="1"/>
          <p:nvPr/>
        </p:nvSpPr>
        <p:spPr>
          <a:xfrm>
            <a:off x="1914993" y="4410332"/>
            <a:ext cx="8292844" cy="2439066"/>
          </a:xfrm>
          <a:prstGeom prst="rect">
            <a:avLst/>
          </a:prstGeom>
        </p:spPr>
        <p:txBody>
          <a:bodyPr lIns="0" tIns="0" rIns="0" bIns="0" rtlCol="0" anchor="t">
            <a:spAutoFit/>
          </a:bodyPr>
          <a:lstStyle/>
          <a:p>
            <a:pPr marL="496575" lvl="1" indent="-248288" algn="l">
              <a:lnSpc>
                <a:spcPts val="3220"/>
              </a:lnSpc>
              <a:buFont typeface="Arial"/>
              <a:buChar char="•"/>
            </a:pPr>
            <a:r>
              <a:rPr lang="en-US" sz="2400" dirty="0">
                <a:solidFill>
                  <a:srgbClr val="FFFBFB"/>
                </a:solidFill>
                <a:latin typeface="Canva Sans Bold"/>
              </a:rPr>
              <a:t>Conductor</a:t>
            </a:r>
            <a:r>
              <a:rPr lang="en-US" sz="2400" dirty="0">
                <a:solidFill>
                  <a:srgbClr val="FFFBFB"/>
                </a:solidFill>
                <a:latin typeface="Canva Sans"/>
              </a:rPr>
              <a:t>: Bi-based SC wires spirally laid on a former</a:t>
            </a:r>
          </a:p>
          <a:p>
            <a:pPr marL="496575" lvl="1" indent="-248288" algn="l">
              <a:lnSpc>
                <a:spcPts val="3220"/>
              </a:lnSpc>
              <a:buFont typeface="Arial"/>
              <a:buChar char="•"/>
            </a:pPr>
            <a:r>
              <a:rPr lang="en-US" sz="2400" dirty="0">
                <a:solidFill>
                  <a:srgbClr val="FFFBFB"/>
                </a:solidFill>
                <a:latin typeface="Canva Sans Bold"/>
              </a:rPr>
              <a:t>Electrical Insulation</a:t>
            </a:r>
            <a:r>
              <a:rPr lang="en-US" sz="2400" dirty="0">
                <a:solidFill>
                  <a:srgbClr val="FFFBFB"/>
                </a:solidFill>
                <a:latin typeface="Canva Sans"/>
              </a:rPr>
              <a:t>: Polypropylene Laminated Paper (PPLP) for its insulation and low dielectric loss at low temperatures</a:t>
            </a:r>
          </a:p>
          <a:p>
            <a:pPr marL="496575" lvl="1" indent="-248288" algn="l">
              <a:lnSpc>
                <a:spcPts val="3220"/>
              </a:lnSpc>
              <a:buFont typeface="Arial"/>
              <a:buChar char="•"/>
            </a:pPr>
            <a:r>
              <a:rPr lang="en-US" sz="2400" dirty="0">
                <a:solidFill>
                  <a:srgbClr val="FFFBFB"/>
                </a:solidFill>
                <a:latin typeface="Canva Sans Bold"/>
              </a:rPr>
              <a:t>Coolant</a:t>
            </a:r>
            <a:r>
              <a:rPr lang="en-US" sz="2400" dirty="0">
                <a:solidFill>
                  <a:srgbClr val="FFFBFB"/>
                </a:solidFill>
                <a:latin typeface="Canva Sans"/>
              </a:rPr>
              <a:t>: Liquid Nitrogen</a:t>
            </a:r>
          </a:p>
        </p:txBody>
      </p:sp>
      <p:sp>
        <p:nvSpPr>
          <p:cNvPr id="14" name="TextBox 14"/>
          <p:cNvSpPr txBox="1"/>
          <p:nvPr/>
        </p:nvSpPr>
        <p:spPr>
          <a:xfrm>
            <a:off x="9995156" y="6903766"/>
            <a:ext cx="8058803" cy="2849434"/>
          </a:xfrm>
          <a:prstGeom prst="rect">
            <a:avLst/>
          </a:prstGeom>
        </p:spPr>
        <p:txBody>
          <a:bodyPr lIns="0" tIns="0" rIns="0" bIns="0" rtlCol="0" anchor="t">
            <a:spAutoFit/>
          </a:bodyPr>
          <a:lstStyle/>
          <a:p>
            <a:pPr marL="496575" lvl="1" indent="-248288" algn="l">
              <a:lnSpc>
                <a:spcPts val="3220"/>
              </a:lnSpc>
              <a:buFont typeface="Arial"/>
              <a:buChar char="•"/>
            </a:pPr>
            <a:r>
              <a:rPr lang="en-US" sz="2400" dirty="0">
                <a:solidFill>
                  <a:srgbClr val="FFFBFB"/>
                </a:solidFill>
                <a:latin typeface="Canva Sans Bold"/>
              </a:rPr>
              <a:t>Shield Layer</a:t>
            </a:r>
            <a:r>
              <a:rPr lang="en-US" sz="2400" dirty="0">
                <a:solidFill>
                  <a:srgbClr val="FFFBFB"/>
                </a:solidFill>
                <a:latin typeface="Canva Sans"/>
              </a:rPr>
              <a:t>: SC wire of the same conductor material wound spirally outside the insulation layer and connected at both ends of the cable, inducing reverse electrical current to cancel EM field leakage</a:t>
            </a:r>
          </a:p>
          <a:p>
            <a:pPr marL="496575" lvl="1" indent="-248288" algn="l">
              <a:lnSpc>
                <a:spcPts val="3220"/>
              </a:lnSpc>
              <a:buFont typeface="Arial"/>
              <a:buChar char="•"/>
            </a:pPr>
            <a:r>
              <a:rPr lang="en-US" sz="2400" dirty="0">
                <a:solidFill>
                  <a:srgbClr val="FFFBFB"/>
                </a:solidFill>
                <a:latin typeface="Canva Sans Bold"/>
              </a:rPr>
              <a:t>Housing</a:t>
            </a:r>
            <a:r>
              <a:rPr lang="en-US" sz="2400" dirty="0">
                <a:solidFill>
                  <a:srgbClr val="FFFBFB"/>
                </a:solidFill>
                <a:latin typeface="Canva Sans"/>
              </a:rPr>
              <a:t>: Double-</a:t>
            </a:r>
            <a:r>
              <a:rPr lang="en-US" sz="2400" dirty="0" err="1">
                <a:solidFill>
                  <a:srgbClr val="FFFBFB"/>
                </a:solidFill>
                <a:latin typeface="Canva Sans"/>
              </a:rPr>
              <a:t>layred</a:t>
            </a:r>
            <a:r>
              <a:rPr lang="en-US" sz="2400" dirty="0">
                <a:solidFill>
                  <a:srgbClr val="FFFBFB"/>
                </a:solidFill>
                <a:latin typeface="Canva Sans"/>
              </a:rPr>
              <a:t> SUS corrugated piping with thermal insulation. </a:t>
            </a:r>
          </a:p>
        </p:txBody>
      </p:sp>
      <p:sp>
        <p:nvSpPr>
          <p:cNvPr id="16" name="CaixaDeTexto 15">
            <a:extLst>
              <a:ext uri="{FF2B5EF4-FFF2-40B4-BE49-F238E27FC236}">
                <a16:creationId xmlns:a16="http://schemas.microsoft.com/office/drawing/2014/main" id="{64782CEB-A396-6C51-0CEE-F6CC9961D8AE}"/>
              </a:ext>
            </a:extLst>
          </p:cNvPr>
          <p:cNvSpPr txBox="1"/>
          <p:nvPr/>
        </p:nvSpPr>
        <p:spPr>
          <a:xfrm>
            <a:off x="17426789" y="9686485"/>
            <a:ext cx="418704" cy="369332"/>
          </a:xfrm>
          <a:prstGeom prst="rect">
            <a:avLst/>
          </a:prstGeom>
          <a:noFill/>
        </p:spPr>
        <p:txBody>
          <a:bodyPr wrap="none" rtlCol="0">
            <a:spAutoFit/>
          </a:bodyPr>
          <a:lstStyle/>
          <a:p>
            <a:r>
              <a:rPr lang="pt-PT" dirty="0"/>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grpSp>
        <p:nvGrpSpPr>
          <p:cNvPr id="2" name="Group 2"/>
          <p:cNvGrpSpPr/>
          <p:nvPr/>
        </p:nvGrpSpPr>
        <p:grpSpPr>
          <a:xfrm>
            <a:off x="4458366" y="0"/>
            <a:ext cx="9658350" cy="10287000"/>
            <a:chOff x="0" y="0"/>
            <a:chExt cx="2543763" cy="2709333"/>
          </a:xfrm>
        </p:grpSpPr>
        <p:sp>
          <p:nvSpPr>
            <p:cNvPr id="3" name="Freeform 3"/>
            <p:cNvSpPr/>
            <p:nvPr/>
          </p:nvSpPr>
          <p:spPr>
            <a:xfrm>
              <a:off x="0" y="0"/>
              <a:ext cx="2543763" cy="2709333"/>
            </a:xfrm>
            <a:custGeom>
              <a:avLst/>
              <a:gdLst/>
              <a:ahLst/>
              <a:cxnLst/>
              <a:rect l="l" t="t" r="r" b="b"/>
              <a:pathLst>
                <a:path w="2543763" h="2709333">
                  <a:moveTo>
                    <a:pt x="0" y="0"/>
                  </a:moveTo>
                  <a:lnTo>
                    <a:pt x="2543763" y="0"/>
                  </a:lnTo>
                  <a:lnTo>
                    <a:pt x="2543763" y="2709333"/>
                  </a:lnTo>
                  <a:lnTo>
                    <a:pt x="0" y="2709333"/>
                  </a:lnTo>
                  <a:close/>
                </a:path>
              </a:pathLst>
            </a:custGeom>
            <a:solidFill>
              <a:srgbClr val="051D40">
                <a:alpha val="74902"/>
              </a:srgbClr>
            </a:solidFill>
          </p:spPr>
          <p:txBody>
            <a:bodyPr/>
            <a:lstStyle/>
            <a:p>
              <a:endParaRPr lang="pt-PT"/>
            </a:p>
          </p:txBody>
        </p:sp>
        <p:sp>
          <p:nvSpPr>
            <p:cNvPr id="4" name="TextBox 4"/>
            <p:cNvSpPr txBox="1"/>
            <p:nvPr/>
          </p:nvSpPr>
          <p:spPr>
            <a:xfrm>
              <a:off x="0" y="-38100"/>
              <a:ext cx="2543763" cy="2747433"/>
            </a:xfrm>
            <a:prstGeom prst="rect">
              <a:avLst/>
            </a:prstGeom>
          </p:spPr>
          <p:txBody>
            <a:bodyPr lIns="50800" tIns="50800" rIns="50800" bIns="50800" rtlCol="0" anchor="ctr"/>
            <a:lstStyle/>
            <a:p>
              <a:pPr algn="ctr">
                <a:lnSpc>
                  <a:spcPts val="2605"/>
                </a:lnSpc>
              </a:pPr>
              <a:endParaRPr/>
            </a:p>
          </p:txBody>
        </p:sp>
      </p:grpSp>
      <p:sp>
        <p:nvSpPr>
          <p:cNvPr id="5" name="TextBox 5"/>
          <p:cNvSpPr txBox="1"/>
          <p:nvPr/>
        </p:nvSpPr>
        <p:spPr>
          <a:xfrm>
            <a:off x="5021151" y="1270104"/>
            <a:ext cx="8245699" cy="712470"/>
          </a:xfrm>
          <a:prstGeom prst="rect">
            <a:avLst/>
          </a:prstGeom>
        </p:spPr>
        <p:txBody>
          <a:bodyPr lIns="0" tIns="0" rIns="0" bIns="0" rtlCol="0" anchor="t">
            <a:spAutoFit/>
          </a:bodyPr>
          <a:lstStyle/>
          <a:p>
            <a:pPr marL="0" lvl="0" indent="0" algn="ctr">
              <a:lnSpc>
                <a:spcPts val="5687"/>
              </a:lnSpc>
              <a:spcBef>
                <a:spcPct val="0"/>
              </a:spcBef>
            </a:pPr>
            <a:r>
              <a:rPr lang="en-US" sz="4739">
                <a:solidFill>
                  <a:srgbClr val="FFFFFF"/>
                </a:solidFill>
                <a:latin typeface="Now Bold"/>
              </a:rPr>
              <a:t>03 CABLE DESGIN</a:t>
            </a:r>
          </a:p>
        </p:txBody>
      </p:sp>
      <p:sp>
        <p:nvSpPr>
          <p:cNvPr id="6" name="TextBox 6"/>
          <p:cNvSpPr txBox="1"/>
          <p:nvPr/>
        </p:nvSpPr>
        <p:spPr>
          <a:xfrm>
            <a:off x="6367119" y="2601121"/>
            <a:ext cx="5840843" cy="628474"/>
          </a:xfrm>
          <a:prstGeom prst="rect">
            <a:avLst/>
          </a:prstGeom>
        </p:spPr>
        <p:txBody>
          <a:bodyPr lIns="0" tIns="0" rIns="0" bIns="0" rtlCol="0" anchor="t">
            <a:spAutoFit/>
          </a:bodyPr>
          <a:lstStyle/>
          <a:p>
            <a:pPr marL="0" lvl="0" indent="0" algn="ctr">
              <a:lnSpc>
                <a:spcPts val="5185"/>
              </a:lnSpc>
              <a:spcBef>
                <a:spcPct val="0"/>
              </a:spcBef>
            </a:pPr>
            <a:r>
              <a:rPr lang="en-US" sz="3757">
                <a:solidFill>
                  <a:srgbClr val="4BD1FB"/>
                </a:solidFill>
                <a:latin typeface="DM Sans Bold"/>
              </a:rPr>
              <a:t>Warm dielectric design</a:t>
            </a:r>
          </a:p>
        </p:txBody>
      </p:sp>
      <p:sp>
        <p:nvSpPr>
          <p:cNvPr id="7" name="AutoShape 7"/>
          <p:cNvSpPr/>
          <p:nvPr/>
        </p:nvSpPr>
        <p:spPr>
          <a:xfrm>
            <a:off x="5021151" y="5600700"/>
            <a:ext cx="8735422" cy="0"/>
          </a:xfrm>
          <a:prstGeom prst="line">
            <a:avLst/>
          </a:prstGeom>
          <a:ln w="47625" cap="flat">
            <a:solidFill>
              <a:srgbClr val="145DA0"/>
            </a:solidFill>
            <a:prstDash val="solid"/>
            <a:headEnd type="none" w="sm" len="sm"/>
            <a:tailEnd type="none" w="sm" len="sm"/>
          </a:ln>
        </p:spPr>
        <p:txBody>
          <a:bodyPr/>
          <a:lstStyle/>
          <a:p>
            <a:endParaRPr lang="pt-PT"/>
          </a:p>
        </p:txBody>
      </p:sp>
      <p:sp>
        <p:nvSpPr>
          <p:cNvPr id="8" name="TextBox 8"/>
          <p:cNvSpPr txBox="1"/>
          <p:nvPr/>
        </p:nvSpPr>
        <p:spPr>
          <a:xfrm>
            <a:off x="5718405" y="3420094"/>
            <a:ext cx="7138272" cy="1578702"/>
          </a:xfrm>
          <a:prstGeom prst="rect">
            <a:avLst/>
          </a:prstGeom>
        </p:spPr>
        <p:txBody>
          <a:bodyPr wrap="square" lIns="0" tIns="0" rIns="0" bIns="0" rtlCol="0" anchor="t">
            <a:spAutoFit/>
          </a:bodyPr>
          <a:lstStyle/>
          <a:p>
            <a:pPr marL="0" lvl="0" indent="0" algn="ctr">
              <a:lnSpc>
                <a:spcPts val="3057"/>
              </a:lnSpc>
              <a:spcBef>
                <a:spcPct val="0"/>
              </a:spcBef>
            </a:pPr>
            <a:r>
              <a:rPr lang="en-US" sz="2400" dirty="0">
                <a:solidFill>
                  <a:srgbClr val="FFFFFF"/>
                </a:solidFill>
                <a:latin typeface="DM Sans"/>
              </a:rPr>
              <a:t>Based on a conductor, cooled by the flow of liquid nitrogen surrounded by a cryogenic envelope using two concentric flexible stainless steel tubes with vacuum and superinsulation in between</a:t>
            </a:r>
          </a:p>
        </p:txBody>
      </p:sp>
      <p:sp>
        <p:nvSpPr>
          <p:cNvPr id="9" name="TextBox 9"/>
          <p:cNvSpPr txBox="1"/>
          <p:nvPr/>
        </p:nvSpPr>
        <p:spPr>
          <a:xfrm>
            <a:off x="5718404" y="5871134"/>
            <a:ext cx="7138272" cy="628474"/>
          </a:xfrm>
          <a:prstGeom prst="rect">
            <a:avLst/>
          </a:prstGeom>
        </p:spPr>
        <p:txBody>
          <a:bodyPr lIns="0" tIns="0" rIns="0" bIns="0" rtlCol="0" anchor="t">
            <a:spAutoFit/>
          </a:bodyPr>
          <a:lstStyle/>
          <a:p>
            <a:pPr marL="0" lvl="0" indent="0" algn="ctr">
              <a:lnSpc>
                <a:spcPts val="5185"/>
              </a:lnSpc>
              <a:spcBef>
                <a:spcPct val="0"/>
              </a:spcBef>
            </a:pPr>
            <a:r>
              <a:rPr lang="en-US" sz="3757" dirty="0">
                <a:solidFill>
                  <a:srgbClr val="4BD1FB"/>
                </a:solidFill>
                <a:latin typeface="DM Sans Bold"/>
              </a:rPr>
              <a:t>Cold dielectric design</a:t>
            </a:r>
          </a:p>
        </p:txBody>
      </p:sp>
      <p:sp>
        <p:nvSpPr>
          <p:cNvPr id="10" name="AutoShape 10"/>
          <p:cNvSpPr/>
          <p:nvPr/>
        </p:nvSpPr>
        <p:spPr>
          <a:xfrm>
            <a:off x="5021151" y="9130445"/>
            <a:ext cx="8735422" cy="0"/>
          </a:xfrm>
          <a:prstGeom prst="line">
            <a:avLst/>
          </a:prstGeom>
          <a:ln w="47625" cap="flat">
            <a:solidFill>
              <a:srgbClr val="145DA0"/>
            </a:solidFill>
            <a:prstDash val="solid"/>
            <a:headEnd type="none" w="sm" len="sm"/>
            <a:tailEnd type="none" w="sm" len="sm"/>
          </a:ln>
        </p:spPr>
        <p:txBody>
          <a:bodyPr/>
          <a:lstStyle/>
          <a:p>
            <a:endParaRPr lang="pt-PT"/>
          </a:p>
        </p:txBody>
      </p:sp>
      <p:sp>
        <p:nvSpPr>
          <p:cNvPr id="11" name="TextBox 11"/>
          <p:cNvSpPr txBox="1"/>
          <p:nvPr/>
        </p:nvSpPr>
        <p:spPr>
          <a:xfrm>
            <a:off x="5425699" y="6608174"/>
            <a:ext cx="7723681" cy="2373791"/>
          </a:xfrm>
          <a:prstGeom prst="rect">
            <a:avLst/>
          </a:prstGeom>
        </p:spPr>
        <p:txBody>
          <a:bodyPr lIns="0" tIns="0" rIns="0" bIns="0" rtlCol="0" anchor="t">
            <a:spAutoFit/>
          </a:bodyPr>
          <a:lstStyle/>
          <a:p>
            <a:pPr marL="0" lvl="0" indent="0" algn="ctr">
              <a:lnSpc>
                <a:spcPts val="3057"/>
              </a:lnSpc>
              <a:spcBef>
                <a:spcPct val="0"/>
              </a:spcBef>
            </a:pPr>
            <a:r>
              <a:rPr lang="en-US" sz="2400" dirty="0">
                <a:solidFill>
                  <a:srgbClr val="FFFFFF"/>
                </a:solidFill>
                <a:latin typeface="DM Sans"/>
              </a:rPr>
              <a:t>The liquid nitrogen is used as a part of the dielectric system. Although more ambitious to manufacture, the cold configuration has the advantage of containing the electromagnetic field inside the superconducting screen, which significantly reduces the cable inductance.</a:t>
            </a:r>
          </a:p>
        </p:txBody>
      </p:sp>
      <p:sp>
        <p:nvSpPr>
          <p:cNvPr id="13" name="CaixaDeTexto 12">
            <a:extLst>
              <a:ext uri="{FF2B5EF4-FFF2-40B4-BE49-F238E27FC236}">
                <a16:creationId xmlns:a16="http://schemas.microsoft.com/office/drawing/2014/main" id="{3F5DE0EF-D6F5-042D-0ED1-5AC067915ECD}"/>
              </a:ext>
            </a:extLst>
          </p:cNvPr>
          <p:cNvSpPr txBox="1"/>
          <p:nvPr/>
        </p:nvSpPr>
        <p:spPr>
          <a:xfrm>
            <a:off x="17426789" y="9686485"/>
            <a:ext cx="418704" cy="369332"/>
          </a:xfrm>
          <a:prstGeom prst="rect">
            <a:avLst/>
          </a:prstGeom>
          <a:noFill/>
        </p:spPr>
        <p:txBody>
          <a:bodyPr wrap="none" rtlCol="0">
            <a:spAutoFit/>
          </a:bodyPr>
          <a:lstStyle/>
          <a:p>
            <a:r>
              <a:rPr lang="pt-PT" dirty="0"/>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grpSp>
        <p:nvGrpSpPr>
          <p:cNvPr id="2" name="Group 2"/>
          <p:cNvGrpSpPr/>
          <p:nvPr/>
        </p:nvGrpSpPr>
        <p:grpSpPr>
          <a:xfrm>
            <a:off x="6854295" y="7342240"/>
            <a:ext cx="4161751" cy="1184729"/>
            <a:chOff x="0" y="0"/>
            <a:chExt cx="2565722" cy="730386"/>
          </a:xfrm>
        </p:grpSpPr>
        <p:sp>
          <p:nvSpPr>
            <p:cNvPr id="3" name="Freeform 3"/>
            <p:cNvSpPr/>
            <p:nvPr/>
          </p:nvSpPr>
          <p:spPr>
            <a:xfrm>
              <a:off x="0" y="0"/>
              <a:ext cx="2565722" cy="730386"/>
            </a:xfrm>
            <a:custGeom>
              <a:avLst/>
              <a:gdLst/>
              <a:ahLst/>
              <a:cxnLst/>
              <a:rect l="l" t="t" r="r" b="b"/>
              <a:pathLst>
                <a:path w="2565722" h="730386">
                  <a:moveTo>
                    <a:pt x="0" y="0"/>
                  </a:moveTo>
                  <a:lnTo>
                    <a:pt x="2362522" y="0"/>
                  </a:lnTo>
                  <a:lnTo>
                    <a:pt x="2565722" y="365193"/>
                  </a:lnTo>
                  <a:lnTo>
                    <a:pt x="2362522" y="730386"/>
                  </a:lnTo>
                  <a:lnTo>
                    <a:pt x="0" y="730386"/>
                  </a:lnTo>
                  <a:lnTo>
                    <a:pt x="203200" y="365193"/>
                  </a:lnTo>
                  <a:lnTo>
                    <a:pt x="0" y="0"/>
                  </a:lnTo>
                  <a:close/>
                </a:path>
              </a:pathLst>
            </a:custGeom>
            <a:solidFill>
              <a:srgbClr val="56AEFF"/>
            </a:solidFill>
          </p:spPr>
          <p:txBody>
            <a:bodyPr/>
            <a:lstStyle/>
            <a:p>
              <a:endParaRPr lang="pt-PT"/>
            </a:p>
          </p:txBody>
        </p:sp>
        <p:sp>
          <p:nvSpPr>
            <p:cNvPr id="4" name="TextBox 4"/>
            <p:cNvSpPr txBox="1"/>
            <p:nvPr/>
          </p:nvSpPr>
          <p:spPr>
            <a:xfrm>
              <a:off x="177800" y="-38100"/>
              <a:ext cx="2311722" cy="768486"/>
            </a:xfrm>
            <a:prstGeom prst="rect">
              <a:avLst/>
            </a:prstGeom>
          </p:spPr>
          <p:txBody>
            <a:bodyPr lIns="50800" tIns="50800" rIns="50800" bIns="50800" rtlCol="0" anchor="ctr"/>
            <a:lstStyle/>
            <a:p>
              <a:pPr algn="ctr">
                <a:lnSpc>
                  <a:spcPts val="2605"/>
                </a:lnSpc>
              </a:pPr>
              <a:endParaRPr/>
            </a:p>
          </p:txBody>
        </p:sp>
      </p:grpSp>
      <p:grpSp>
        <p:nvGrpSpPr>
          <p:cNvPr id="5" name="Group 5"/>
          <p:cNvGrpSpPr/>
          <p:nvPr/>
        </p:nvGrpSpPr>
        <p:grpSpPr>
          <a:xfrm>
            <a:off x="6869611" y="2132239"/>
            <a:ext cx="4161751" cy="1184729"/>
            <a:chOff x="0" y="0"/>
            <a:chExt cx="2565722" cy="730386"/>
          </a:xfrm>
        </p:grpSpPr>
        <p:sp>
          <p:nvSpPr>
            <p:cNvPr id="6" name="Freeform 6"/>
            <p:cNvSpPr/>
            <p:nvPr/>
          </p:nvSpPr>
          <p:spPr>
            <a:xfrm>
              <a:off x="0" y="0"/>
              <a:ext cx="2565722" cy="730386"/>
            </a:xfrm>
            <a:custGeom>
              <a:avLst/>
              <a:gdLst/>
              <a:ahLst/>
              <a:cxnLst/>
              <a:rect l="l" t="t" r="r" b="b"/>
              <a:pathLst>
                <a:path w="2565722" h="730386">
                  <a:moveTo>
                    <a:pt x="0" y="0"/>
                  </a:moveTo>
                  <a:lnTo>
                    <a:pt x="2362522" y="0"/>
                  </a:lnTo>
                  <a:lnTo>
                    <a:pt x="2565722" y="365193"/>
                  </a:lnTo>
                  <a:lnTo>
                    <a:pt x="2362522" y="730386"/>
                  </a:lnTo>
                  <a:lnTo>
                    <a:pt x="0" y="730386"/>
                  </a:lnTo>
                  <a:lnTo>
                    <a:pt x="203200" y="365193"/>
                  </a:lnTo>
                  <a:lnTo>
                    <a:pt x="0" y="0"/>
                  </a:lnTo>
                  <a:close/>
                </a:path>
              </a:pathLst>
            </a:custGeom>
            <a:solidFill>
              <a:srgbClr val="4BD1FB"/>
            </a:solidFill>
          </p:spPr>
          <p:txBody>
            <a:bodyPr/>
            <a:lstStyle/>
            <a:p>
              <a:endParaRPr lang="pt-PT"/>
            </a:p>
          </p:txBody>
        </p:sp>
        <p:sp>
          <p:nvSpPr>
            <p:cNvPr id="7" name="TextBox 7"/>
            <p:cNvSpPr txBox="1"/>
            <p:nvPr/>
          </p:nvSpPr>
          <p:spPr>
            <a:xfrm>
              <a:off x="177800" y="-38100"/>
              <a:ext cx="2311722" cy="768486"/>
            </a:xfrm>
            <a:prstGeom prst="rect">
              <a:avLst/>
            </a:prstGeom>
          </p:spPr>
          <p:txBody>
            <a:bodyPr lIns="50800" tIns="50800" rIns="50800" bIns="50800" rtlCol="0" anchor="ctr"/>
            <a:lstStyle/>
            <a:p>
              <a:pPr algn="ctr">
                <a:lnSpc>
                  <a:spcPts val="2605"/>
                </a:lnSpc>
              </a:pPr>
              <a:endParaRPr/>
            </a:p>
          </p:txBody>
        </p:sp>
      </p:grpSp>
      <p:sp>
        <p:nvSpPr>
          <p:cNvPr id="8" name="Freeform 8"/>
          <p:cNvSpPr/>
          <p:nvPr/>
        </p:nvSpPr>
        <p:spPr>
          <a:xfrm>
            <a:off x="-2519628" y="7227483"/>
            <a:ext cx="7086596" cy="7086596"/>
          </a:xfrm>
          <a:custGeom>
            <a:avLst/>
            <a:gdLst/>
            <a:ahLst/>
            <a:cxnLst/>
            <a:rect l="l" t="t" r="r" b="b"/>
            <a:pathLst>
              <a:path w="7086596" h="7086596">
                <a:moveTo>
                  <a:pt x="0" y="0"/>
                </a:moveTo>
                <a:lnTo>
                  <a:pt x="7086596" y="0"/>
                </a:lnTo>
                <a:lnTo>
                  <a:pt x="7086596" y="7086596"/>
                </a:lnTo>
                <a:lnTo>
                  <a:pt x="0" y="70865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sp>
        <p:nvSpPr>
          <p:cNvPr id="9" name="Freeform 9"/>
          <p:cNvSpPr/>
          <p:nvPr/>
        </p:nvSpPr>
        <p:spPr>
          <a:xfrm rot="10436461">
            <a:off x="14152110" y="-4118246"/>
            <a:ext cx="6566182" cy="6566182"/>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grpSp>
        <p:nvGrpSpPr>
          <p:cNvPr id="10" name="Group 10"/>
          <p:cNvGrpSpPr/>
          <p:nvPr/>
        </p:nvGrpSpPr>
        <p:grpSpPr>
          <a:xfrm rot="-10800000">
            <a:off x="6729455" y="3554511"/>
            <a:ext cx="4161751" cy="1184729"/>
            <a:chOff x="0" y="0"/>
            <a:chExt cx="2565722" cy="730386"/>
          </a:xfrm>
        </p:grpSpPr>
        <p:sp>
          <p:nvSpPr>
            <p:cNvPr id="11" name="Freeform 11"/>
            <p:cNvSpPr/>
            <p:nvPr/>
          </p:nvSpPr>
          <p:spPr>
            <a:xfrm>
              <a:off x="0" y="0"/>
              <a:ext cx="2565722" cy="730386"/>
            </a:xfrm>
            <a:custGeom>
              <a:avLst/>
              <a:gdLst/>
              <a:ahLst/>
              <a:cxnLst/>
              <a:rect l="l" t="t" r="r" b="b"/>
              <a:pathLst>
                <a:path w="2565722" h="730386">
                  <a:moveTo>
                    <a:pt x="0" y="0"/>
                  </a:moveTo>
                  <a:lnTo>
                    <a:pt x="2362522" y="0"/>
                  </a:lnTo>
                  <a:lnTo>
                    <a:pt x="2565722" y="365193"/>
                  </a:lnTo>
                  <a:lnTo>
                    <a:pt x="2362522" y="730386"/>
                  </a:lnTo>
                  <a:lnTo>
                    <a:pt x="0" y="730386"/>
                  </a:lnTo>
                  <a:lnTo>
                    <a:pt x="203200" y="365193"/>
                  </a:lnTo>
                  <a:lnTo>
                    <a:pt x="0" y="0"/>
                  </a:lnTo>
                  <a:close/>
                </a:path>
              </a:pathLst>
            </a:custGeom>
            <a:solidFill>
              <a:srgbClr val="CFF4FF"/>
            </a:solidFill>
          </p:spPr>
          <p:txBody>
            <a:bodyPr/>
            <a:lstStyle/>
            <a:p>
              <a:endParaRPr lang="pt-PT"/>
            </a:p>
          </p:txBody>
        </p:sp>
        <p:sp>
          <p:nvSpPr>
            <p:cNvPr id="12" name="TextBox 12"/>
            <p:cNvSpPr txBox="1"/>
            <p:nvPr/>
          </p:nvSpPr>
          <p:spPr>
            <a:xfrm>
              <a:off x="177800" y="-38100"/>
              <a:ext cx="2311722" cy="768486"/>
            </a:xfrm>
            <a:prstGeom prst="rect">
              <a:avLst/>
            </a:prstGeom>
          </p:spPr>
          <p:txBody>
            <a:bodyPr lIns="50800" tIns="50800" rIns="50800" bIns="50800" rtlCol="0" anchor="ctr"/>
            <a:lstStyle/>
            <a:p>
              <a:pPr algn="ctr">
                <a:lnSpc>
                  <a:spcPts val="2605"/>
                </a:lnSpc>
              </a:pPr>
              <a:endParaRPr/>
            </a:p>
          </p:txBody>
        </p:sp>
      </p:grpSp>
      <p:grpSp>
        <p:nvGrpSpPr>
          <p:cNvPr id="13" name="Group 13"/>
          <p:cNvGrpSpPr/>
          <p:nvPr/>
        </p:nvGrpSpPr>
        <p:grpSpPr>
          <a:xfrm>
            <a:off x="1349935" y="5135283"/>
            <a:ext cx="4684938" cy="4113492"/>
            <a:chOff x="0" y="0"/>
            <a:chExt cx="1009733" cy="812800"/>
          </a:xfrm>
        </p:grpSpPr>
        <p:sp>
          <p:nvSpPr>
            <p:cNvPr id="14" name="Freeform 14"/>
            <p:cNvSpPr/>
            <p:nvPr/>
          </p:nvSpPr>
          <p:spPr>
            <a:xfrm>
              <a:off x="0" y="0"/>
              <a:ext cx="1009733" cy="812800"/>
            </a:xfrm>
            <a:custGeom>
              <a:avLst/>
              <a:gdLst/>
              <a:ahLst/>
              <a:cxnLst/>
              <a:rect l="l" t="t" r="r" b="b"/>
              <a:pathLst>
                <a:path w="1009733" h="812800">
                  <a:moveTo>
                    <a:pt x="46930" y="0"/>
                  </a:moveTo>
                  <a:lnTo>
                    <a:pt x="962803" y="0"/>
                  </a:lnTo>
                  <a:cubicBezTo>
                    <a:pt x="975249" y="0"/>
                    <a:pt x="987186" y="4944"/>
                    <a:pt x="995987" y="13745"/>
                  </a:cubicBezTo>
                  <a:cubicBezTo>
                    <a:pt x="1004788" y="22546"/>
                    <a:pt x="1009733" y="34483"/>
                    <a:pt x="1009733" y="46930"/>
                  </a:cubicBezTo>
                  <a:lnTo>
                    <a:pt x="1009733" y="765870"/>
                  </a:lnTo>
                  <a:cubicBezTo>
                    <a:pt x="1009733" y="778317"/>
                    <a:pt x="1004788" y="790254"/>
                    <a:pt x="995987" y="799055"/>
                  </a:cubicBezTo>
                  <a:cubicBezTo>
                    <a:pt x="987186" y="807856"/>
                    <a:pt x="975249" y="812800"/>
                    <a:pt x="962803" y="812800"/>
                  </a:cubicBezTo>
                  <a:lnTo>
                    <a:pt x="46930" y="812800"/>
                  </a:lnTo>
                  <a:cubicBezTo>
                    <a:pt x="34483" y="812800"/>
                    <a:pt x="22546" y="807856"/>
                    <a:pt x="13745" y="799055"/>
                  </a:cubicBezTo>
                  <a:cubicBezTo>
                    <a:pt x="4944" y="790254"/>
                    <a:pt x="0" y="778317"/>
                    <a:pt x="0" y="765870"/>
                  </a:cubicBezTo>
                  <a:lnTo>
                    <a:pt x="0" y="46930"/>
                  </a:lnTo>
                  <a:cubicBezTo>
                    <a:pt x="0" y="34483"/>
                    <a:pt x="4944" y="22546"/>
                    <a:pt x="13745" y="13745"/>
                  </a:cubicBezTo>
                  <a:cubicBezTo>
                    <a:pt x="22546" y="4944"/>
                    <a:pt x="34483" y="0"/>
                    <a:pt x="46930" y="0"/>
                  </a:cubicBezTo>
                  <a:close/>
                </a:path>
              </a:pathLst>
            </a:custGeom>
            <a:blipFill>
              <a:blip r:embed="rId4"/>
              <a:stretch>
                <a:fillRect l="-2137" r="-2137"/>
              </a:stretch>
            </a:blipFill>
          </p:spPr>
          <p:txBody>
            <a:bodyPr/>
            <a:lstStyle/>
            <a:p>
              <a:endParaRPr lang="pt-PT"/>
            </a:p>
          </p:txBody>
        </p:sp>
      </p:grpSp>
      <p:grpSp>
        <p:nvGrpSpPr>
          <p:cNvPr id="15" name="Group 15"/>
          <p:cNvGrpSpPr/>
          <p:nvPr/>
        </p:nvGrpSpPr>
        <p:grpSpPr>
          <a:xfrm rot="-5400000">
            <a:off x="13454645" y="2478515"/>
            <a:ext cx="1817678" cy="5687910"/>
            <a:chOff x="0" y="0"/>
            <a:chExt cx="4762500" cy="14902898"/>
          </a:xfrm>
        </p:grpSpPr>
        <p:sp>
          <p:nvSpPr>
            <p:cNvPr id="16" name="Freeform 16"/>
            <p:cNvSpPr/>
            <p:nvPr/>
          </p:nvSpPr>
          <p:spPr>
            <a:xfrm rot="5400000">
              <a:off x="-5070199" y="5070199"/>
              <a:ext cx="14902898" cy="4762500"/>
            </a:xfrm>
            <a:custGeom>
              <a:avLst/>
              <a:gdLst/>
              <a:ahLst/>
              <a:cxnLst/>
              <a:rect l="l" t="t" r="r" b="b"/>
              <a:pathLst>
                <a:path w="14902898" h="4762500">
                  <a:moveTo>
                    <a:pt x="363485" y="0"/>
                  </a:moveTo>
                  <a:lnTo>
                    <a:pt x="14535741" y="0"/>
                  </a:lnTo>
                  <a:cubicBezTo>
                    <a:pt x="14738595" y="0"/>
                    <a:pt x="14902898" y="113665"/>
                    <a:pt x="14902898" y="254000"/>
                  </a:cubicBezTo>
                  <a:lnTo>
                    <a:pt x="14902898" y="4508500"/>
                  </a:lnTo>
                  <a:cubicBezTo>
                    <a:pt x="14902898" y="4648835"/>
                    <a:pt x="14738595" y="4762500"/>
                    <a:pt x="14535741" y="4762500"/>
                  </a:cubicBezTo>
                  <a:lnTo>
                    <a:pt x="363485" y="4762500"/>
                  </a:lnTo>
                  <a:cubicBezTo>
                    <a:pt x="177337" y="4762500"/>
                    <a:pt x="24049" y="4666615"/>
                    <a:pt x="0" y="4542536"/>
                  </a:cubicBezTo>
                  <a:lnTo>
                    <a:pt x="0" y="219964"/>
                  </a:lnTo>
                  <a:cubicBezTo>
                    <a:pt x="24049" y="95885"/>
                    <a:pt x="177337" y="0"/>
                    <a:pt x="363485" y="0"/>
                  </a:cubicBezTo>
                  <a:close/>
                </a:path>
              </a:pathLst>
            </a:custGeom>
            <a:blipFill>
              <a:blip r:embed="rId5"/>
              <a:stretch>
                <a:fillRect l="-2368" r="-2368"/>
              </a:stretch>
            </a:blipFill>
          </p:spPr>
          <p:txBody>
            <a:bodyPr/>
            <a:lstStyle/>
            <a:p>
              <a:endParaRPr lang="pt-PT" dirty="0"/>
            </a:p>
          </p:txBody>
        </p:sp>
      </p:grpSp>
      <p:sp>
        <p:nvSpPr>
          <p:cNvPr id="17" name="TextBox 17"/>
          <p:cNvSpPr txBox="1"/>
          <p:nvPr/>
        </p:nvSpPr>
        <p:spPr>
          <a:xfrm>
            <a:off x="11465984" y="1745031"/>
            <a:ext cx="5324478" cy="2469522"/>
          </a:xfrm>
          <a:prstGeom prst="rect">
            <a:avLst/>
          </a:prstGeom>
        </p:spPr>
        <p:txBody>
          <a:bodyPr lIns="0" tIns="0" rIns="0" bIns="0" rtlCol="0" anchor="t">
            <a:spAutoFit/>
          </a:bodyPr>
          <a:lstStyle/>
          <a:p>
            <a:pPr marL="0" lvl="0" indent="0" algn="just">
              <a:lnSpc>
                <a:spcPts val="2355"/>
              </a:lnSpc>
            </a:pPr>
            <a:r>
              <a:rPr lang="en-US" sz="2300" dirty="0">
                <a:solidFill>
                  <a:srgbClr val="FFFFFF"/>
                </a:solidFill>
                <a:latin typeface="DM Sans"/>
              </a:rPr>
              <a:t>Superconducting cable can transmit electric power at an effective current density of over 100 A/mm2 . This allows high-capacity power transmission over the cables with more compact size than conventional cables, which makes it possible to greatly reduce construction costs.</a:t>
            </a:r>
          </a:p>
        </p:txBody>
      </p:sp>
      <p:sp>
        <p:nvSpPr>
          <p:cNvPr id="18" name="TextBox 18"/>
          <p:cNvSpPr txBox="1"/>
          <p:nvPr/>
        </p:nvSpPr>
        <p:spPr>
          <a:xfrm>
            <a:off x="6437778" y="7448155"/>
            <a:ext cx="4856334" cy="972897"/>
          </a:xfrm>
          <a:prstGeom prst="rect">
            <a:avLst/>
          </a:prstGeom>
        </p:spPr>
        <p:txBody>
          <a:bodyPr lIns="0" tIns="0" rIns="0" bIns="0" rtlCol="0" anchor="t">
            <a:spAutoFit/>
          </a:bodyPr>
          <a:lstStyle/>
          <a:p>
            <a:pPr algn="ctr">
              <a:lnSpc>
                <a:spcPts val="3943"/>
              </a:lnSpc>
            </a:pPr>
            <a:r>
              <a:rPr lang="en-US" sz="2857" dirty="0">
                <a:solidFill>
                  <a:srgbClr val="051D40"/>
                </a:solidFill>
                <a:latin typeface="DM Sans Bold"/>
              </a:rPr>
              <a:t>Low Impact on </a:t>
            </a:r>
          </a:p>
          <a:p>
            <a:pPr marL="0" lvl="0" indent="0" algn="ctr">
              <a:lnSpc>
                <a:spcPts val="3943"/>
              </a:lnSpc>
              <a:spcBef>
                <a:spcPct val="0"/>
              </a:spcBef>
            </a:pPr>
            <a:r>
              <a:rPr lang="en-US" sz="2857" dirty="0">
                <a:solidFill>
                  <a:srgbClr val="051D40"/>
                </a:solidFill>
                <a:latin typeface="DM Sans Bold"/>
              </a:rPr>
              <a:t>the Environment</a:t>
            </a:r>
          </a:p>
        </p:txBody>
      </p:sp>
      <p:sp>
        <p:nvSpPr>
          <p:cNvPr id="19" name="TextBox 19"/>
          <p:cNvSpPr txBox="1"/>
          <p:nvPr/>
        </p:nvSpPr>
        <p:spPr>
          <a:xfrm>
            <a:off x="7083573" y="2207254"/>
            <a:ext cx="3453516" cy="972897"/>
          </a:xfrm>
          <a:prstGeom prst="rect">
            <a:avLst/>
          </a:prstGeom>
        </p:spPr>
        <p:txBody>
          <a:bodyPr lIns="0" tIns="0" rIns="0" bIns="0" rtlCol="0" anchor="t">
            <a:spAutoFit/>
          </a:bodyPr>
          <a:lstStyle/>
          <a:p>
            <a:pPr marL="0" lvl="0" indent="0" algn="ctr">
              <a:lnSpc>
                <a:spcPts val="3943"/>
              </a:lnSpc>
              <a:spcBef>
                <a:spcPct val="0"/>
              </a:spcBef>
            </a:pPr>
            <a:r>
              <a:rPr lang="en-US" sz="2857" dirty="0">
                <a:solidFill>
                  <a:srgbClr val="051D40"/>
                </a:solidFill>
                <a:latin typeface="DM Sans Bold"/>
              </a:rPr>
              <a:t>Compactness and High Capacity</a:t>
            </a:r>
          </a:p>
        </p:txBody>
      </p:sp>
      <p:sp>
        <p:nvSpPr>
          <p:cNvPr id="20" name="TextBox 20"/>
          <p:cNvSpPr txBox="1"/>
          <p:nvPr/>
        </p:nvSpPr>
        <p:spPr>
          <a:xfrm>
            <a:off x="11432563" y="7303553"/>
            <a:ext cx="5699673" cy="1238416"/>
          </a:xfrm>
          <a:prstGeom prst="rect">
            <a:avLst/>
          </a:prstGeom>
        </p:spPr>
        <p:txBody>
          <a:bodyPr lIns="0" tIns="0" rIns="0" bIns="0" rtlCol="0" anchor="t">
            <a:spAutoFit/>
          </a:bodyPr>
          <a:lstStyle/>
          <a:p>
            <a:pPr marL="0" lvl="0" indent="0" algn="just">
              <a:lnSpc>
                <a:spcPts val="2355"/>
              </a:lnSpc>
            </a:pPr>
            <a:r>
              <a:rPr lang="en-US" sz="2300" dirty="0">
                <a:solidFill>
                  <a:srgbClr val="FFFFFF"/>
                </a:solidFill>
                <a:latin typeface="DM Sans"/>
              </a:rPr>
              <a:t>A superconductor system also has a smaller footprint in an underground installation as a result of not requiring large separation between cables.</a:t>
            </a:r>
          </a:p>
        </p:txBody>
      </p:sp>
      <p:sp>
        <p:nvSpPr>
          <p:cNvPr id="21" name="TextBox 21"/>
          <p:cNvSpPr txBox="1"/>
          <p:nvPr/>
        </p:nvSpPr>
        <p:spPr>
          <a:xfrm>
            <a:off x="529228" y="1038225"/>
            <a:ext cx="11129136" cy="712470"/>
          </a:xfrm>
          <a:prstGeom prst="rect">
            <a:avLst/>
          </a:prstGeom>
        </p:spPr>
        <p:txBody>
          <a:bodyPr lIns="0" tIns="0" rIns="0" bIns="0" rtlCol="0" anchor="t">
            <a:spAutoFit/>
          </a:bodyPr>
          <a:lstStyle/>
          <a:p>
            <a:pPr marL="0" lvl="0" indent="0" algn="ctr">
              <a:lnSpc>
                <a:spcPts val="5687"/>
              </a:lnSpc>
              <a:spcBef>
                <a:spcPct val="0"/>
              </a:spcBef>
            </a:pPr>
            <a:r>
              <a:rPr lang="en-US" sz="4739">
                <a:solidFill>
                  <a:srgbClr val="FFFFFF"/>
                </a:solidFill>
                <a:latin typeface="Now Bold"/>
              </a:rPr>
              <a:t>03 ADVANTAGES OF SC CABLES</a:t>
            </a:r>
          </a:p>
        </p:txBody>
      </p:sp>
      <p:sp>
        <p:nvSpPr>
          <p:cNvPr id="22" name="TextBox 22"/>
          <p:cNvSpPr txBox="1"/>
          <p:nvPr/>
        </p:nvSpPr>
        <p:spPr>
          <a:xfrm>
            <a:off x="7274884" y="3675303"/>
            <a:ext cx="3320574" cy="1468197"/>
          </a:xfrm>
          <a:prstGeom prst="rect">
            <a:avLst/>
          </a:prstGeom>
        </p:spPr>
        <p:txBody>
          <a:bodyPr lIns="0" tIns="0" rIns="0" bIns="0" rtlCol="0" anchor="t">
            <a:spAutoFit/>
          </a:bodyPr>
          <a:lstStyle/>
          <a:p>
            <a:pPr algn="ctr">
              <a:lnSpc>
                <a:spcPts val="3943"/>
              </a:lnSpc>
            </a:pPr>
            <a:r>
              <a:rPr lang="en-US" sz="2857" dirty="0">
                <a:solidFill>
                  <a:srgbClr val="051D40"/>
                </a:solidFill>
                <a:latin typeface="DM Sans Bold"/>
              </a:rPr>
              <a:t>Low Transmission</a:t>
            </a:r>
          </a:p>
          <a:p>
            <a:pPr algn="ctr">
              <a:lnSpc>
                <a:spcPts val="3943"/>
              </a:lnSpc>
            </a:pPr>
            <a:r>
              <a:rPr lang="en-US" sz="2857" dirty="0">
                <a:solidFill>
                  <a:srgbClr val="051D40"/>
                </a:solidFill>
                <a:latin typeface="DM Sans Bold"/>
              </a:rPr>
              <a:t>Loss</a:t>
            </a:r>
          </a:p>
          <a:p>
            <a:pPr marL="0" lvl="0" indent="0" algn="ctr">
              <a:lnSpc>
                <a:spcPts val="3943"/>
              </a:lnSpc>
              <a:spcBef>
                <a:spcPct val="0"/>
              </a:spcBef>
            </a:pPr>
            <a:endParaRPr lang="en-US" sz="2857" dirty="0">
              <a:solidFill>
                <a:srgbClr val="051D40"/>
              </a:solidFill>
              <a:latin typeface="DM Sans Bold"/>
            </a:endParaRPr>
          </a:p>
        </p:txBody>
      </p:sp>
      <p:sp>
        <p:nvSpPr>
          <p:cNvPr id="23" name="TextBox 23"/>
          <p:cNvSpPr txBox="1"/>
          <p:nvPr/>
        </p:nvSpPr>
        <p:spPr>
          <a:xfrm>
            <a:off x="735316" y="3628927"/>
            <a:ext cx="5911245" cy="1238416"/>
          </a:xfrm>
          <a:prstGeom prst="rect">
            <a:avLst/>
          </a:prstGeom>
        </p:spPr>
        <p:txBody>
          <a:bodyPr lIns="0" tIns="0" rIns="0" bIns="0" rtlCol="0" anchor="t">
            <a:spAutoFit/>
          </a:bodyPr>
          <a:lstStyle/>
          <a:p>
            <a:pPr marL="0" lvl="0" indent="0" algn="l">
              <a:lnSpc>
                <a:spcPts val="2355"/>
              </a:lnSpc>
            </a:pPr>
            <a:r>
              <a:rPr lang="en-US" sz="2300" dirty="0">
                <a:solidFill>
                  <a:srgbClr val="FFFFFF"/>
                </a:solidFill>
                <a:latin typeface="DM Sans"/>
              </a:rPr>
              <a:t>In superconducting cables, the electrical resistance is zero at temperatures below the critical temperature, so its transmission loss is very small.</a:t>
            </a:r>
          </a:p>
        </p:txBody>
      </p:sp>
      <p:sp>
        <p:nvSpPr>
          <p:cNvPr id="25" name="CaixaDeTexto 24">
            <a:extLst>
              <a:ext uri="{FF2B5EF4-FFF2-40B4-BE49-F238E27FC236}">
                <a16:creationId xmlns:a16="http://schemas.microsoft.com/office/drawing/2014/main" id="{A9FA5F4A-41A3-9C8F-EEE5-C8C6875CC882}"/>
              </a:ext>
            </a:extLst>
          </p:cNvPr>
          <p:cNvSpPr txBox="1"/>
          <p:nvPr/>
        </p:nvSpPr>
        <p:spPr>
          <a:xfrm>
            <a:off x="17426789" y="9686485"/>
            <a:ext cx="418704" cy="369332"/>
          </a:xfrm>
          <a:prstGeom prst="rect">
            <a:avLst/>
          </a:prstGeom>
          <a:noFill/>
        </p:spPr>
        <p:txBody>
          <a:bodyPr wrap="none" rtlCol="0">
            <a:spAutoFit/>
          </a:bodyPr>
          <a:lstStyle/>
          <a:p>
            <a:r>
              <a:rPr lang="pt-PT" dirty="0"/>
              <a:t>16</a:t>
            </a:r>
          </a:p>
        </p:txBody>
      </p:sp>
      <p:sp>
        <p:nvSpPr>
          <p:cNvPr id="24" name="Seta: Para Baixo 23">
            <a:extLst>
              <a:ext uri="{FF2B5EF4-FFF2-40B4-BE49-F238E27FC236}">
                <a16:creationId xmlns:a16="http://schemas.microsoft.com/office/drawing/2014/main" id="{B115C2A6-2B12-0BE4-FBD7-E2F8AF35DD23}"/>
              </a:ext>
            </a:extLst>
          </p:cNvPr>
          <p:cNvSpPr/>
          <p:nvPr/>
        </p:nvSpPr>
        <p:spPr>
          <a:xfrm>
            <a:off x="8439870" y="5317091"/>
            <a:ext cx="990600" cy="1363966"/>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1368008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2" name="Freeform 2"/>
          <p:cNvSpPr/>
          <p:nvPr/>
        </p:nvSpPr>
        <p:spPr>
          <a:xfrm>
            <a:off x="14697329" y="6667836"/>
            <a:ext cx="8414387" cy="8414387"/>
          </a:xfrm>
          <a:custGeom>
            <a:avLst/>
            <a:gdLst/>
            <a:ahLst/>
            <a:cxnLst/>
            <a:rect l="l" t="t" r="r" b="b"/>
            <a:pathLst>
              <a:path w="8414387" h="8414387">
                <a:moveTo>
                  <a:pt x="0" y="0"/>
                </a:moveTo>
                <a:lnTo>
                  <a:pt x="8414387" y="0"/>
                </a:lnTo>
                <a:lnTo>
                  <a:pt x="8414387" y="8414387"/>
                </a:lnTo>
                <a:lnTo>
                  <a:pt x="0" y="8414387"/>
                </a:lnTo>
                <a:lnTo>
                  <a:pt x="0" y="0"/>
                </a:lnTo>
                <a:close/>
              </a:path>
            </a:pathLst>
          </a:custGeom>
          <a:blipFill>
            <a:blip r:embed="rId2">
              <a:alphaModFix amt="29000"/>
              <a:extLst>
                <a:ext uri="{96DAC541-7B7A-43D3-8B79-37D633B846F1}">
                  <asvg:svgBlip xmlns:asvg="http://schemas.microsoft.com/office/drawing/2016/SVG/main" r:embed="rId3"/>
                </a:ext>
              </a:extLst>
            </a:blip>
            <a:stretch>
              <a:fillRect/>
            </a:stretch>
          </a:blipFill>
        </p:spPr>
        <p:txBody>
          <a:bodyPr/>
          <a:lstStyle/>
          <a:p>
            <a:endParaRPr lang="pt-PT"/>
          </a:p>
        </p:txBody>
      </p:sp>
      <p:sp>
        <p:nvSpPr>
          <p:cNvPr id="3" name="Freeform 3"/>
          <p:cNvSpPr/>
          <p:nvPr/>
        </p:nvSpPr>
        <p:spPr>
          <a:xfrm rot="5400000">
            <a:off x="2983075" y="1355890"/>
            <a:ext cx="3334391" cy="5195226"/>
          </a:xfrm>
          <a:custGeom>
            <a:avLst/>
            <a:gdLst/>
            <a:ahLst/>
            <a:cxnLst/>
            <a:rect l="l" t="t" r="r" b="b"/>
            <a:pathLst>
              <a:path w="3334391" h="5195226">
                <a:moveTo>
                  <a:pt x="0" y="0"/>
                </a:moveTo>
                <a:lnTo>
                  <a:pt x="3334390" y="0"/>
                </a:lnTo>
                <a:lnTo>
                  <a:pt x="3334390" y="5195226"/>
                </a:lnTo>
                <a:lnTo>
                  <a:pt x="0" y="51952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PT"/>
          </a:p>
        </p:txBody>
      </p:sp>
      <p:sp>
        <p:nvSpPr>
          <p:cNvPr id="4" name="TextBox 4"/>
          <p:cNvSpPr txBox="1"/>
          <p:nvPr/>
        </p:nvSpPr>
        <p:spPr>
          <a:xfrm>
            <a:off x="1028700" y="658177"/>
            <a:ext cx="15600470" cy="741045"/>
          </a:xfrm>
          <a:prstGeom prst="rect">
            <a:avLst/>
          </a:prstGeom>
        </p:spPr>
        <p:txBody>
          <a:bodyPr lIns="0" tIns="0" rIns="0" bIns="0" rtlCol="0" anchor="t">
            <a:spAutoFit/>
          </a:bodyPr>
          <a:lstStyle/>
          <a:p>
            <a:pPr marL="0" lvl="0" indent="0" algn="l">
              <a:lnSpc>
                <a:spcPts val="5839"/>
              </a:lnSpc>
              <a:spcBef>
                <a:spcPct val="0"/>
              </a:spcBef>
            </a:pPr>
            <a:r>
              <a:rPr lang="en-US" sz="4866">
                <a:solidFill>
                  <a:srgbClr val="FFFFFF"/>
                </a:solidFill>
                <a:latin typeface="Now Bold"/>
              </a:rPr>
              <a:t>04 APPLICATIONS OF SC TAPES AND CABLES</a:t>
            </a:r>
          </a:p>
        </p:txBody>
      </p:sp>
      <p:sp>
        <p:nvSpPr>
          <p:cNvPr id="5" name="Freeform 5"/>
          <p:cNvSpPr/>
          <p:nvPr/>
        </p:nvSpPr>
        <p:spPr>
          <a:xfrm rot="5400000">
            <a:off x="11558888" y="1355890"/>
            <a:ext cx="3334391" cy="5195226"/>
          </a:xfrm>
          <a:custGeom>
            <a:avLst/>
            <a:gdLst/>
            <a:ahLst/>
            <a:cxnLst/>
            <a:rect l="l" t="t" r="r" b="b"/>
            <a:pathLst>
              <a:path w="3334391" h="5195226">
                <a:moveTo>
                  <a:pt x="0" y="0"/>
                </a:moveTo>
                <a:lnTo>
                  <a:pt x="3334390" y="0"/>
                </a:lnTo>
                <a:lnTo>
                  <a:pt x="3334390" y="5195226"/>
                </a:lnTo>
                <a:lnTo>
                  <a:pt x="0" y="51952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PT"/>
          </a:p>
        </p:txBody>
      </p:sp>
      <p:sp>
        <p:nvSpPr>
          <p:cNvPr id="6" name="Freeform 6"/>
          <p:cNvSpPr/>
          <p:nvPr/>
        </p:nvSpPr>
        <p:spPr>
          <a:xfrm rot="5400000">
            <a:off x="2983075" y="5252256"/>
            <a:ext cx="3334391" cy="5195226"/>
          </a:xfrm>
          <a:custGeom>
            <a:avLst/>
            <a:gdLst/>
            <a:ahLst/>
            <a:cxnLst/>
            <a:rect l="l" t="t" r="r" b="b"/>
            <a:pathLst>
              <a:path w="3334391" h="5195226">
                <a:moveTo>
                  <a:pt x="0" y="0"/>
                </a:moveTo>
                <a:lnTo>
                  <a:pt x="3334390" y="0"/>
                </a:lnTo>
                <a:lnTo>
                  <a:pt x="3334390" y="5195226"/>
                </a:lnTo>
                <a:lnTo>
                  <a:pt x="0" y="51952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PT"/>
          </a:p>
        </p:txBody>
      </p:sp>
      <p:sp>
        <p:nvSpPr>
          <p:cNvPr id="7" name="Freeform 7"/>
          <p:cNvSpPr/>
          <p:nvPr/>
        </p:nvSpPr>
        <p:spPr>
          <a:xfrm rot="5400000">
            <a:off x="11558888" y="5252256"/>
            <a:ext cx="3334391" cy="5195226"/>
          </a:xfrm>
          <a:custGeom>
            <a:avLst/>
            <a:gdLst/>
            <a:ahLst/>
            <a:cxnLst/>
            <a:rect l="l" t="t" r="r" b="b"/>
            <a:pathLst>
              <a:path w="3334391" h="5195226">
                <a:moveTo>
                  <a:pt x="0" y="0"/>
                </a:moveTo>
                <a:lnTo>
                  <a:pt x="3334390" y="0"/>
                </a:lnTo>
                <a:lnTo>
                  <a:pt x="3334390" y="5195226"/>
                </a:lnTo>
                <a:lnTo>
                  <a:pt x="0" y="51952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PT"/>
          </a:p>
        </p:txBody>
      </p:sp>
      <p:sp>
        <p:nvSpPr>
          <p:cNvPr id="8" name="TextBox 8"/>
          <p:cNvSpPr txBox="1"/>
          <p:nvPr/>
        </p:nvSpPr>
        <p:spPr>
          <a:xfrm>
            <a:off x="2854712" y="1848860"/>
            <a:ext cx="3682278" cy="495557"/>
          </a:xfrm>
          <a:prstGeom prst="rect">
            <a:avLst/>
          </a:prstGeom>
        </p:spPr>
        <p:txBody>
          <a:bodyPr wrap="square" lIns="0" tIns="0" rIns="0" bIns="0" rtlCol="0" anchor="t">
            <a:spAutoFit/>
          </a:bodyPr>
          <a:lstStyle/>
          <a:p>
            <a:pPr algn="ctr">
              <a:lnSpc>
                <a:spcPts val="4047"/>
              </a:lnSpc>
            </a:pPr>
            <a:r>
              <a:rPr lang="en-US" sz="2891" dirty="0">
                <a:solidFill>
                  <a:srgbClr val="FFFFFF"/>
                </a:solidFill>
                <a:latin typeface="Canva Sans Bold"/>
              </a:rPr>
              <a:t>Power Transmission</a:t>
            </a:r>
          </a:p>
        </p:txBody>
      </p:sp>
      <p:sp>
        <p:nvSpPr>
          <p:cNvPr id="9" name="TextBox 9"/>
          <p:cNvSpPr txBox="1"/>
          <p:nvPr/>
        </p:nvSpPr>
        <p:spPr>
          <a:xfrm>
            <a:off x="10000065" y="1790751"/>
            <a:ext cx="6452036" cy="495557"/>
          </a:xfrm>
          <a:prstGeom prst="rect">
            <a:avLst/>
          </a:prstGeom>
        </p:spPr>
        <p:txBody>
          <a:bodyPr lIns="0" tIns="0" rIns="0" bIns="0" rtlCol="0" anchor="t">
            <a:spAutoFit/>
          </a:bodyPr>
          <a:lstStyle/>
          <a:p>
            <a:pPr algn="ctr">
              <a:lnSpc>
                <a:spcPts val="4047"/>
              </a:lnSpc>
            </a:pPr>
            <a:r>
              <a:rPr lang="en-US" sz="2891">
                <a:solidFill>
                  <a:srgbClr val="FFFFFF"/>
                </a:solidFill>
                <a:latin typeface="Canva Sans Bold"/>
              </a:rPr>
              <a:t>Magnetic Ressonance Imaging (MRI)</a:t>
            </a:r>
          </a:p>
        </p:txBody>
      </p:sp>
      <p:sp>
        <p:nvSpPr>
          <p:cNvPr id="10" name="TextBox 10"/>
          <p:cNvSpPr txBox="1"/>
          <p:nvPr/>
        </p:nvSpPr>
        <p:spPr>
          <a:xfrm>
            <a:off x="2763550" y="5687117"/>
            <a:ext cx="3942050" cy="495557"/>
          </a:xfrm>
          <a:prstGeom prst="rect">
            <a:avLst/>
          </a:prstGeom>
        </p:spPr>
        <p:txBody>
          <a:bodyPr wrap="square" lIns="0" tIns="0" rIns="0" bIns="0" rtlCol="0" anchor="t">
            <a:spAutoFit/>
          </a:bodyPr>
          <a:lstStyle/>
          <a:p>
            <a:pPr algn="ctr">
              <a:lnSpc>
                <a:spcPts val="4047"/>
              </a:lnSpc>
            </a:pPr>
            <a:r>
              <a:rPr lang="en-US" sz="2891" dirty="0">
                <a:solidFill>
                  <a:srgbClr val="FFFFFF"/>
                </a:solidFill>
                <a:latin typeface="Canva Sans Bold"/>
              </a:rPr>
              <a:t>Particle Accelerators</a:t>
            </a:r>
          </a:p>
        </p:txBody>
      </p:sp>
      <p:sp>
        <p:nvSpPr>
          <p:cNvPr id="11" name="TextBox 11"/>
          <p:cNvSpPr txBox="1"/>
          <p:nvPr/>
        </p:nvSpPr>
        <p:spPr>
          <a:xfrm>
            <a:off x="11093394" y="5687117"/>
            <a:ext cx="4431055" cy="495557"/>
          </a:xfrm>
          <a:prstGeom prst="rect">
            <a:avLst/>
          </a:prstGeom>
        </p:spPr>
        <p:txBody>
          <a:bodyPr wrap="square" lIns="0" tIns="0" rIns="0" bIns="0" rtlCol="0" anchor="t">
            <a:spAutoFit/>
          </a:bodyPr>
          <a:lstStyle/>
          <a:p>
            <a:pPr algn="ctr">
              <a:lnSpc>
                <a:spcPts val="4047"/>
              </a:lnSpc>
            </a:pPr>
            <a:r>
              <a:rPr lang="en-US" sz="2891" dirty="0">
                <a:solidFill>
                  <a:srgbClr val="FFFFFF"/>
                </a:solidFill>
                <a:latin typeface="Canva Sans Bold"/>
              </a:rPr>
              <a:t>Fusion Energy Research</a:t>
            </a:r>
          </a:p>
        </p:txBody>
      </p:sp>
      <p:sp>
        <p:nvSpPr>
          <p:cNvPr id="12" name="TextBox 12"/>
          <p:cNvSpPr txBox="1"/>
          <p:nvPr/>
        </p:nvSpPr>
        <p:spPr>
          <a:xfrm>
            <a:off x="2147610" y="2572383"/>
            <a:ext cx="5005319" cy="2389504"/>
          </a:xfrm>
          <a:prstGeom prst="rect">
            <a:avLst/>
          </a:prstGeom>
        </p:spPr>
        <p:txBody>
          <a:bodyPr lIns="0" tIns="0" rIns="0" bIns="0" rtlCol="0" anchor="t">
            <a:spAutoFit/>
          </a:bodyPr>
          <a:lstStyle/>
          <a:p>
            <a:pPr algn="ctr">
              <a:lnSpc>
                <a:spcPts val="3220"/>
              </a:lnSpc>
            </a:pPr>
            <a:r>
              <a:rPr lang="en-US" sz="2300" dirty="0">
                <a:solidFill>
                  <a:srgbClr val="051D40"/>
                </a:solidFill>
                <a:latin typeface="Canva Sans"/>
              </a:rPr>
              <a:t>Superconducting cables can transmit large amounts of electricity over long distances with minimal energy loss, making them ideal for urban power grids and long-distance power transmission.</a:t>
            </a:r>
          </a:p>
        </p:txBody>
      </p:sp>
      <p:sp>
        <p:nvSpPr>
          <p:cNvPr id="13" name="TextBox 13"/>
          <p:cNvSpPr txBox="1"/>
          <p:nvPr/>
        </p:nvSpPr>
        <p:spPr>
          <a:xfrm>
            <a:off x="10723423" y="2572383"/>
            <a:ext cx="5005319" cy="2389504"/>
          </a:xfrm>
          <a:prstGeom prst="rect">
            <a:avLst/>
          </a:prstGeom>
        </p:spPr>
        <p:txBody>
          <a:bodyPr lIns="0" tIns="0" rIns="0" bIns="0" rtlCol="0" anchor="t">
            <a:spAutoFit/>
          </a:bodyPr>
          <a:lstStyle/>
          <a:p>
            <a:pPr algn="ctr">
              <a:lnSpc>
                <a:spcPts val="3220"/>
              </a:lnSpc>
            </a:pPr>
            <a:r>
              <a:rPr lang="en-US" sz="2300">
                <a:solidFill>
                  <a:srgbClr val="051D40"/>
                </a:solidFill>
                <a:latin typeface="Canva Sans"/>
              </a:rPr>
              <a:t>Advances in superconducting tape technology are enabling the development of more compact and portable MRI systems, expanding their accessibility and use in remote locations.</a:t>
            </a:r>
          </a:p>
        </p:txBody>
      </p:sp>
      <p:sp>
        <p:nvSpPr>
          <p:cNvPr id="14" name="TextBox 14"/>
          <p:cNvSpPr txBox="1"/>
          <p:nvPr/>
        </p:nvSpPr>
        <p:spPr>
          <a:xfrm>
            <a:off x="2147610" y="6620211"/>
            <a:ext cx="5005319" cy="2389504"/>
          </a:xfrm>
          <a:prstGeom prst="rect">
            <a:avLst/>
          </a:prstGeom>
        </p:spPr>
        <p:txBody>
          <a:bodyPr lIns="0" tIns="0" rIns="0" bIns="0" rtlCol="0" anchor="t">
            <a:spAutoFit/>
          </a:bodyPr>
          <a:lstStyle/>
          <a:p>
            <a:pPr algn="ctr">
              <a:lnSpc>
                <a:spcPts val="3220"/>
              </a:lnSpc>
            </a:pPr>
            <a:r>
              <a:rPr lang="en-US" sz="2300">
                <a:solidFill>
                  <a:srgbClr val="051D40"/>
                </a:solidFill>
                <a:latin typeface="Canva Sans"/>
              </a:rPr>
              <a:t>Superconducting cables are essential in building high-field magnets used in particle accelerators, which are crucial for advanced scientific research in physics.</a:t>
            </a:r>
          </a:p>
        </p:txBody>
      </p:sp>
      <p:sp>
        <p:nvSpPr>
          <p:cNvPr id="15" name="TextBox 15"/>
          <p:cNvSpPr txBox="1"/>
          <p:nvPr/>
        </p:nvSpPr>
        <p:spPr>
          <a:xfrm>
            <a:off x="10723423" y="6582723"/>
            <a:ext cx="5005319" cy="2389504"/>
          </a:xfrm>
          <a:prstGeom prst="rect">
            <a:avLst/>
          </a:prstGeom>
        </p:spPr>
        <p:txBody>
          <a:bodyPr lIns="0" tIns="0" rIns="0" bIns="0" rtlCol="0" anchor="t">
            <a:spAutoFit/>
          </a:bodyPr>
          <a:lstStyle/>
          <a:p>
            <a:pPr algn="ctr">
              <a:lnSpc>
                <a:spcPts val="3220"/>
              </a:lnSpc>
            </a:pPr>
            <a:r>
              <a:rPr lang="en-US" sz="2300">
                <a:solidFill>
                  <a:srgbClr val="051D40"/>
                </a:solidFill>
                <a:latin typeface="Canva Sans"/>
              </a:rPr>
              <a:t>Superconducting magnets are critical components in fusion reactors, such as tokamaks and stellarators, which aim to provide a sustainable and virtually limitless source of energy.</a:t>
            </a:r>
          </a:p>
        </p:txBody>
      </p:sp>
      <p:sp>
        <p:nvSpPr>
          <p:cNvPr id="17" name="CaixaDeTexto 16">
            <a:extLst>
              <a:ext uri="{FF2B5EF4-FFF2-40B4-BE49-F238E27FC236}">
                <a16:creationId xmlns:a16="http://schemas.microsoft.com/office/drawing/2014/main" id="{1C7DE207-5A59-6971-1694-96C7A333BDA8}"/>
              </a:ext>
            </a:extLst>
          </p:cNvPr>
          <p:cNvSpPr txBox="1"/>
          <p:nvPr/>
        </p:nvSpPr>
        <p:spPr>
          <a:xfrm>
            <a:off x="17426789" y="9686485"/>
            <a:ext cx="418704" cy="369332"/>
          </a:xfrm>
          <a:prstGeom prst="rect">
            <a:avLst/>
          </a:prstGeom>
          <a:noFill/>
        </p:spPr>
        <p:txBody>
          <a:bodyPr wrap="none" rtlCol="0">
            <a:spAutoFit/>
          </a:bodyPr>
          <a:lstStyle/>
          <a:p>
            <a:r>
              <a:rPr lang="pt-PT" dirty="0"/>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3" name="Freeform 3"/>
          <p:cNvSpPr/>
          <p:nvPr/>
        </p:nvSpPr>
        <p:spPr>
          <a:xfrm>
            <a:off x="16373206" y="-836439"/>
            <a:ext cx="2293320" cy="2293320"/>
          </a:xfrm>
          <a:custGeom>
            <a:avLst/>
            <a:gdLst/>
            <a:ahLst/>
            <a:cxnLst/>
            <a:rect l="l" t="t" r="r" b="b"/>
            <a:pathLst>
              <a:path w="2293320" h="2293320">
                <a:moveTo>
                  <a:pt x="0" y="0"/>
                </a:moveTo>
                <a:lnTo>
                  <a:pt x="2293320" y="0"/>
                </a:lnTo>
                <a:lnTo>
                  <a:pt x="2293320" y="2293320"/>
                </a:lnTo>
                <a:lnTo>
                  <a:pt x="0" y="22933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grpSp>
        <p:nvGrpSpPr>
          <p:cNvPr id="4" name="Group 4"/>
          <p:cNvGrpSpPr/>
          <p:nvPr/>
        </p:nvGrpSpPr>
        <p:grpSpPr>
          <a:xfrm>
            <a:off x="-1543050" y="-54747"/>
            <a:ext cx="2760734" cy="10341747"/>
            <a:chOff x="0" y="0"/>
            <a:chExt cx="727107" cy="2723752"/>
          </a:xfrm>
        </p:grpSpPr>
        <p:sp>
          <p:nvSpPr>
            <p:cNvPr id="5" name="Freeform 5"/>
            <p:cNvSpPr/>
            <p:nvPr/>
          </p:nvSpPr>
          <p:spPr>
            <a:xfrm>
              <a:off x="0" y="0"/>
              <a:ext cx="727107" cy="2723752"/>
            </a:xfrm>
            <a:custGeom>
              <a:avLst/>
              <a:gdLst/>
              <a:ahLst/>
              <a:cxnLst/>
              <a:rect l="l" t="t" r="r" b="b"/>
              <a:pathLst>
                <a:path w="727107" h="2723752">
                  <a:moveTo>
                    <a:pt x="0" y="0"/>
                  </a:moveTo>
                  <a:lnTo>
                    <a:pt x="727107" y="0"/>
                  </a:lnTo>
                  <a:lnTo>
                    <a:pt x="727107" y="2723752"/>
                  </a:lnTo>
                  <a:lnTo>
                    <a:pt x="0" y="2723752"/>
                  </a:lnTo>
                  <a:close/>
                </a:path>
              </a:pathLst>
            </a:custGeom>
            <a:solidFill>
              <a:srgbClr val="145DA0"/>
            </a:solidFill>
          </p:spPr>
          <p:txBody>
            <a:bodyPr/>
            <a:lstStyle/>
            <a:p>
              <a:endParaRPr lang="pt-PT"/>
            </a:p>
          </p:txBody>
        </p:sp>
        <p:sp>
          <p:nvSpPr>
            <p:cNvPr id="6" name="TextBox 6"/>
            <p:cNvSpPr txBox="1"/>
            <p:nvPr/>
          </p:nvSpPr>
          <p:spPr>
            <a:xfrm>
              <a:off x="0" y="-38100"/>
              <a:ext cx="727107" cy="2761852"/>
            </a:xfrm>
            <a:prstGeom prst="rect">
              <a:avLst/>
            </a:prstGeom>
          </p:spPr>
          <p:txBody>
            <a:bodyPr lIns="50800" tIns="50800" rIns="50800" bIns="50800" rtlCol="0" anchor="ctr"/>
            <a:lstStyle/>
            <a:p>
              <a:pPr algn="ctr">
                <a:lnSpc>
                  <a:spcPts val="2605"/>
                </a:lnSpc>
              </a:pPr>
              <a:endParaRPr/>
            </a:p>
          </p:txBody>
        </p:sp>
      </p:grpSp>
      <p:sp>
        <p:nvSpPr>
          <p:cNvPr id="7" name="Freeform 7"/>
          <p:cNvSpPr/>
          <p:nvPr/>
        </p:nvSpPr>
        <p:spPr>
          <a:xfrm>
            <a:off x="1946099" y="2629955"/>
            <a:ext cx="7197901" cy="4114800"/>
          </a:xfrm>
          <a:custGeom>
            <a:avLst/>
            <a:gdLst/>
            <a:ahLst/>
            <a:cxnLst/>
            <a:rect l="l" t="t" r="r" b="b"/>
            <a:pathLst>
              <a:path w="7197901" h="4114800">
                <a:moveTo>
                  <a:pt x="0" y="0"/>
                </a:moveTo>
                <a:lnTo>
                  <a:pt x="7197901" y="0"/>
                </a:lnTo>
                <a:lnTo>
                  <a:pt x="719790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PT"/>
          </a:p>
        </p:txBody>
      </p:sp>
      <p:sp>
        <p:nvSpPr>
          <p:cNvPr id="8" name="Freeform 8"/>
          <p:cNvSpPr/>
          <p:nvPr/>
        </p:nvSpPr>
        <p:spPr>
          <a:xfrm rot="-10800000">
            <a:off x="10424023" y="5815392"/>
            <a:ext cx="7197901" cy="4114800"/>
          </a:xfrm>
          <a:custGeom>
            <a:avLst/>
            <a:gdLst/>
            <a:ahLst/>
            <a:cxnLst/>
            <a:rect l="l" t="t" r="r" b="b"/>
            <a:pathLst>
              <a:path w="7197901" h="4114800">
                <a:moveTo>
                  <a:pt x="0" y="0"/>
                </a:moveTo>
                <a:lnTo>
                  <a:pt x="7197901" y="0"/>
                </a:lnTo>
                <a:lnTo>
                  <a:pt x="719790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t-PT"/>
          </a:p>
        </p:txBody>
      </p:sp>
      <p:sp>
        <p:nvSpPr>
          <p:cNvPr id="9" name="Freeform 9"/>
          <p:cNvSpPr/>
          <p:nvPr/>
        </p:nvSpPr>
        <p:spPr>
          <a:xfrm>
            <a:off x="2950651" y="2781784"/>
            <a:ext cx="5069873" cy="3504058"/>
          </a:xfrm>
          <a:custGeom>
            <a:avLst/>
            <a:gdLst/>
            <a:ahLst/>
            <a:cxnLst/>
            <a:rect l="l" t="t" r="r" b="b"/>
            <a:pathLst>
              <a:path w="5069873" h="3504058">
                <a:moveTo>
                  <a:pt x="0" y="0"/>
                </a:moveTo>
                <a:lnTo>
                  <a:pt x="5069873" y="0"/>
                </a:lnTo>
                <a:lnTo>
                  <a:pt x="5069873" y="3504057"/>
                </a:lnTo>
                <a:lnTo>
                  <a:pt x="0" y="3504057"/>
                </a:lnTo>
                <a:lnTo>
                  <a:pt x="0" y="0"/>
                </a:lnTo>
                <a:close/>
              </a:path>
            </a:pathLst>
          </a:custGeom>
          <a:blipFill>
            <a:blip r:embed="rId6"/>
            <a:stretch>
              <a:fillRect r="-2139" b="-10836"/>
            </a:stretch>
          </a:blipFill>
        </p:spPr>
        <p:txBody>
          <a:bodyPr/>
          <a:lstStyle/>
          <a:p>
            <a:endParaRPr lang="pt-PT"/>
          </a:p>
        </p:txBody>
      </p:sp>
      <p:sp>
        <p:nvSpPr>
          <p:cNvPr id="10" name="Freeform 10"/>
          <p:cNvSpPr/>
          <p:nvPr/>
        </p:nvSpPr>
        <p:spPr>
          <a:xfrm>
            <a:off x="10922399" y="6349497"/>
            <a:ext cx="6474001" cy="3046589"/>
          </a:xfrm>
          <a:custGeom>
            <a:avLst/>
            <a:gdLst/>
            <a:ahLst/>
            <a:cxnLst/>
            <a:rect l="l" t="t" r="r" b="b"/>
            <a:pathLst>
              <a:path w="6474001" h="3046589">
                <a:moveTo>
                  <a:pt x="0" y="0"/>
                </a:moveTo>
                <a:lnTo>
                  <a:pt x="6474001" y="0"/>
                </a:lnTo>
                <a:lnTo>
                  <a:pt x="6474001" y="3046589"/>
                </a:lnTo>
                <a:lnTo>
                  <a:pt x="0" y="3046589"/>
                </a:lnTo>
                <a:lnTo>
                  <a:pt x="0" y="0"/>
                </a:lnTo>
                <a:close/>
              </a:path>
            </a:pathLst>
          </a:custGeom>
          <a:blipFill>
            <a:blip r:embed="rId7"/>
            <a:stretch>
              <a:fillRect/>
            </a:stretch>
          </a:blipFill>
        </p:spPr>
        <p:txBody>
          <a:bodyPr/>
          <a:lstStyle/>
          <a:p>
            <a:endParaRPr lang="pt-PT"/>
          </a:p>
        </p:txBody>
      </p:sp>
      <p:sp>
        <p:nvSpPr>
          <p:cNvPr id="11" name="TextBox 11"/>
          <p:cNvSpPr txBox="1"/>
          <p:nvPr/>
        </p:nvSpPr>
        <p:spPr>
          <a:xfrm>
            <a:off x="2950651" y="310221"/>
            <a:ext cx="12386698" cy="2015490"/>
          </a:xfrm>
          <a:prstGeom prst="rect">
            <a:avLst/>
          </a:prstGeom>
        </p:spPr>
        <p:txBody>
          <a:bodyPr lIns="0" tIns="0" rIns="0" bIns="0" rtlCol="0" anchor="t">
            <a:spAutoFit/>
          </a:bodyPr>
          <a:lstStyle/>
          <a:p>
            <a:pPr marL="0" lvl="0" indent="0" algn="ctr">
              <a:lnSpc>
                <a:spcPts val="7884"/>
              </a:lnSpc>
              <a:spcBef>
                <a:spcPct val="0"/>
              </a:spcBef>
            </a:pPr>
            <a:r>
              <a:rPr lang="en-US" sz="6570">
                <a:solidFill>
                  <a:srgbClr val="FFFFFF"/>
                </a:solidFill>
                <a:latin typeface="Now Bold"/>
              </a:rPr>
              <a:t>04 APPLICATIONS OF SC TAPES AND CABLES</a:t>
            </a:r>
          </a:p>
        </p:txBody>
      </p:sp>
      <p:sp>
        <p:nvSpPr>
          <p:cNvPr id="12" name="TextBox 12"/>
          <p:cNvSpPr txBox="1"/>
          <p:nvPr/>
        </p:nvSpPr>
        <p:spPr>
          <a:xfrm>
            <a:off x="9384373" y="2734159"/>
            <a:ext cx="8903627" cy="2920364"/>
          </a:xfrm>
          <a:prstGeom prst="rect">
            <a:avLst/>
          </a:prstGeom>
        </p:spPr>
        <p:txBody>
          <a:bodyPr lIns="0" tIns="0" rIns="0" bIns="0" rtlCol="0" anchor="t">
            <a:spAutoFit/>
          </a:bodyPr>
          <a:lstStyle/>
          <a:p>
            <a:pPr algn="l">
              <a:lnSpc>
                <a:spcPts val="3360"/>
              </a:lnSpc>
            </a:pPr>
            <a:r>
              <a:rPr lang="en-US" sz="2400">
                <a:solidFill>
                  <a:srgbClr val="FFFFFF"/>
                </a:solidFill>
                <a:latin typeface="DM Sans"/>
              </a:rPr>
              <a:t>Fujikura Ltd. has delivered mass-production volumes of rare-earth-based HTS tapes to Commonwealth Fusion Systems (CFS), which is building the world's first commercially relevant fusion machine in the United States and has begun expanding production capacity for these tapes. The mission is to deploy fusion power plants to meet global decarbonization goals as fast as possible.</a:t>
            </a:r>
          </a:p>
        </p:txBody>
      </p:sp>
      <p:sp>
        <p:nvSpPr>
          <p:cNvPr id="13" name="TextBox 13"/>
          <p:cNvSpPr txBox="1"/>
          <p:nvPr/>
        </p:nvSpPr>
        <p:spPr>
          <a:xfrm>
            <a:off x="1520396" y="7154330"/>
            <a:ext cx="8903627" cy="2082164"/>
          </a:xfrm>
          <a:prstGeom prst="rect">
            <a:avLst/>
          </a:prstGeom>
        </p:spPr>
        <p:txBody>
          <a:bodyPr lIns="0" tIns="0" rIns="0" bIns="0" rtlCol="0" anchor="t">
            <a:spAutoFit/>
          </a:bodyPr>
          <a:lstStyle/>
          <a:p>
            <a:pPr algn="l">
              <a:lnSpc>
                <a:spcPts val="3360"/>
              </a:lnSpc>
            </a:pPr>
            <a:r>
              <a:rPr lang="en-US" sz="2400">
                <a:solidFill>
                  <a:srgbClr val="FFFFFF"/>
                </a:solidFill>
                <a:latin typeface="DM Sans"/>
              </a:rPr>
              <a:t>The Shingal Project is a 1 km 23 kV AC HTS cable connecting the 154 kV substations of Shingal and Heungdeok. This project used HTS cable with 50 km of HTS tape used.</a:t>
            </a:r>
          </a:p>
          <a:p>
            <a:pPr algn="l">
              <a:lnSpc>
                <a:spcPts val="3360"/>
              </a:lnSpc>
            </a:pPr>
            <a:r>
              <a:rPr lang="en-US" sz="2400">
                <a:solidFill>
                  <a:srgbClr val="FFFFFF"/>
                </a:solidFill>
                <a:latin typeface="DM Sans"/>
              </a:rPr>
              <a:t>The system was able to share the supply capacity between the two substations and this led to further research.</a:t>
            </a:r>
          </a:p>
        </p:txBody>
      </p:sp>
      <p:sp>
        <p:nvSpPr>
          <p:cNvPr id="15" name="CaixaDeTexto 14">
            <a:extLst>
              <a:ext uri="{FF2B5EF4-FFF2-40B4-BE49-F238E27FC236}">
                <a16:creationId xmlns:a16="http://schemas.microsoft.com/office/drawing/2014/main" id="{37F933D3-D655-F522-EA25-DDFAED42CE7E}"/>
              </a:ext>
            </a:extLst>
          </p:cNvPr>
          <p:cNvSpPr txBox="1"/>
          <p:nvPr/>
        </p:nvSpPr>
        <p:spPr>
          <a:xfrm>
            <a:off x="17426789" y="9686485"/>
            <a:ext cx="418704" cy="369332"/>
          </a:xfrm>
          <a:prstGeom prst="rect">
            <a:avLst/>
          </a:prstGeom>
          <a:noFill/>
        </p:spPr>
        <p:txBody>
          <a:bodyPr wrap="none" rtlCol="0">
            <a:spAutoFit/>
          </a:bodyPr>
          <a:lstStyle/>
          <a:p>
            <a:r>
              <a:rPr lang="pt-PT" dirty="0"/>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2" name="Freeform 2"/>
          <p:cNvSpPr/>
          <p:nvPr/>
        </p:nvSpPr>
        <p:spPr>
          <a:xfrm rot="1313163">
            <a:off x="-4261137" y="6573910"/>
            <a:ext cx="9085628" cy="5368780"/>
          </a:xfrm>
          <a:custGeom>
            <a:avLst/>
            <a:gdLst/>
            <a:ahLst/>
            <a:cxnLst/>
            <a:rect l="l" t="t" r="r" b="b"/>
            <a:pathLst>
              <a:path w="9085628" h="5368780">
                <a:moveTo>
                  <a:pt x="0" y="0"/>
                </a:moveTo>
                <a:lnTo>
                  <a:pt x="9085628" y="0"/>
                </a:lnTo>
                <a:lnTo>
                  <a:pt x="9085628" y="5368780"/>
                </a:lnTo>
                <a:lnTo>
                  <a:pt x="0" y="53687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sp>
        <p:nvSpPr>
          <p:cNvPr id="3" name="Freeform 3"/>
          <p:cNvSpPr/>
          <p:nvPr/>
        </p:nvSpPr>
        <p:spPr>
          <a:xfrm>
            <a:off x="2267961" y="8412696"/>
            <a:ext cx="4319810" cy="426581"/>
          </a:xfrm>
          <a:custGeom>
            <a:avLst/>
            <a:gdLst/>
            <a:ahLst/>
            <a:cxnLst/>
            <a:rect l="l" t="t" r="r" b="b"/>
            <a:pathLst>
              <a:path w="4319810" h="426581">
                <a:moveTo>
                  <a:pt x="0" y="0"/>
                </a:moveTo>
                <a:lnTo>
                  <a:pt x="4319809" y="0"/>
                </a:lnTo>
                <a:lnTo>
                  <a:pt x="4319809" y="426581"/>
                </a:lnTo>
                <a:lnTo>
                  <a:pt x="0" y="426581"/>
                </a:lnTo>
                <a:lnTo>
                  <a:pt x="0" y="0"/>
                </a:lnTo>
                <a:close/>
              </a:path>
            </a:pathLst>
          </a:custGeom>
          <a:blipFill>
            <a:blip r:embed="rId4"/>
            <a:stretch>
              <a:fillRect t="-99999"/>
            </a:stretch>
          </a:blipFill>
        </p:spPr>
        <p:txBody>
          <a:bodyPr/>
          <a:lstStyle/>
          <a:p>
            <a:endParaRPr lang="pt-PT"/>
          </a:p>
        </p:txBody>
      </p:sp>
      <p:sp>
        <p:nvSpPr>
          <p:cNvPr id="4" name="Freeform 4"/>
          <p:cNvSpPr/>
          <p:nvPr/>
        </p:nvSpPr>
        <p:spPr>
          <a:xfrm>
            <a:off x="6984095" y="8412696"/>
            <a:ext cx="4319810" cy="426581"/>
          </a:xfrm>
          <a:custGeom>
            <a:avLst/>
            <a:gdLst/>
            <a:ahLst/>
            <a:cxnLst/>
            <a:rect l="l" t="t" r="r" b="b"/>
            <a:pathLst>
              <a:path w="4319810" h="426581">
                <a:moveTo>
                  <a:pt x="0" y="0"/>
                </a:moveTo>
                <a:lnTo>
                  <a:pt x="4319810" y="0"/>
                </a:lnTo>
                <a:lnTo>
                  <a:pt x="4319810" y="426581"/>
                </a:lnTo>
                <a:lnTo>
                  <a:pt x="0" y="426581"/>
                </a:lnTo>
                <a:lnTo>
                  <a:pt x="0" y="0"/>
                </a:lnTo>
                <a:close/>
              </a:path>
            </a:pathLst>
          </a:custGeom>
          <a:blipFill>
            <a:blip r:embed="rId4"/>
            <a:stretch>
              <a:fillRect t="-99999"/>
            </a:stretch>
          </a:blipFill>
        </p:spPr>
        <p:txBody>
          <a:bodyPr/>
          <a:lstStyle/>
          <a:p>
            <a:endParaRPr lang="pt-PT"/>
          </a:p>
        </p:txBody>
      </p:sp>
      <p:sp>
        <p:nvSpPr>
          <p:cNvPr id="5" name="Freeform 5"/>
          <p:cNvSpPr/>
          <p:nvPr/>
        </p:nvSpPr>
        <p:spPr>
          <a:xfrm>
            <a:off x="11703955" y="8412696"/>
            <a:ext cx="4319810" cy="426581"/>
          </a:xfrm>
          <a:custGeom>
            <a:avLst/>
            <a:gdLst/>
            <a:ahLst/>
            <a:cxnLst/>
            <a:rect l="l" t="t" r="r" b="b"/>
            <a:pathLst>
              <a:path w="4319810" h="426581">
                <a:moveTo>
                  <a:pt x="0" y="0"/>
                </a:moveTo>
                <a:lnTo>
                  <a:pt x="4319809" y="0"/>
                </a:lnTo>
                <a:lnTo>
                  <a:pt x="4319809" y="426581"/>
                </a:lnTo>
                <a:lnTo>
                  <a:pt x="0" y="426581"/>
                </a:lnTo>
                <a:lnTo>
                  <a:pt x="0" y="0"/>
                </a:lnTo>
                <a:close/>
              </a:path>
            </a:pathLst>
          </a:custGeom>
          <a:blipFill>
            <a:blip r:embed="rId4"/>
            <a:stretch>
              <a:fillRect t="-99999"/>
            </a:stretch>
          </a:blipFill>
        </p:spPr>
        <p:txBody>
          <a:bodyPr/>
          <a:lstStyle/>
          <a:p>
            <a:endParaRPr lang="pt-PT"/>
          </a:p>
        </p:txBody>
      </p:sp>
      <p:grpSp>
        <p:nvGrpSpPr>
          <p:cNvPr id="6" name="Group 6"/>
          <p:cNvGrpSpPr/>
          <p:nvPr/>
        </p:nvGrpSpPr>
        <p:grpSpPr>
          <a:xfrm>
            <a:off x="2290722" y="2394080"/>
            <a:ext cx="4297048" cy="5736017"/>
            <a:chOff x="0" y="0"/>
            <a:chExt cx="1131733" cy="1510721"/>
          </a:xfrm>
        </p:grpSpPr>
        <p:sp>
          <p:nvSpPr>
            <p:cNvPr id="7" name="Freeform 7"/>
            <p:cNvSpPr/>
            <p:nvPr/>
          </p:nvSpPr>
          <p:spPr>
            <a:xfrm>
              <a:off x="0" y="0"/>
              <a:ext cx="1131733" cy="1510721"/>
            </a:xfrm>
            <a:custGeom>
              <a:avLst/>
              <a:gdLst/>
              <a:ahLst/>
              <a:cxnLst/>
              <a:rect l="l" t="t" r="r" b="b"/>
              <a:pathLst>
                <a:path w="1131733" h="1510721">
                  <a:moveTo>
                    <a:pt x="0" y="0"/>
                  </a:moveTo>
                  <a:lnTo>
                    <a:pt x="1131733" y="0"/>
                  </a:lnTo>
                  <a:lnTo>
                    <a:pt x="1131733" y="1510721"/>
                  </a:lnTo>
                  <a:lnTo>
                    <a:pt x="0" y="1510721"/>
                  </a:lnTo>
                  <a:close/>
                </a:path>
              </a:pathLst>
            </a:custGeom>
            <a:solidFill>
              <a:srgbClr val="CFF4FF"/>
            </a:solidFill>
            <a:ln w="19050" cap="sq">
              <a:solidFill>
                <a:srgbClr val="FFFFFF"/>
              </a:solidFill>
              <a:prstDash val="solid"/>
              <a:miter/>
            </a:ln>
          </p:spPr>
          <p:txBody>
            <a:bodyPr/>
            <a:lstStyle/>
            <a:p>
              <a:endParaRPr lang="pt-PT"/>
            </a:p>
          </p:txBody>
        </p:sp>
        <p:sp>
          <p:nvSpPr>
            <p:cNvPr id="8" name="TextBox 8"/>
            <p:cNvSpPr txBox="1"/>
            <p:nvPr/>
          </p:nvSpPr>
          <p:spPr>
            <a:xfrm>
              <a:off x="0" y="-38100"/>
              <a:ext cx="1131733" cy="1548821"/>
            </a:xfrm>
            <a:prstGeom prst="rect">
              <a:avLst/>
            </a:prstGeom>
          </p:spPr>
          <p:txBody>
            <a:bodyPr lIns="50800" tIns="50800" rIns="50800" bIns="50800" rtlCol="0" anchor="ctr"/>
            <a:lstStyle/>
            <a:p>
              <a:pPr algn="ctr">
                <a:lnSpc>
                  <a:spcPts val="2605"/>
                </a:lnSpc>
              </a:pPr>
              <a:endParaRPr/>
            </a:p>
          </p:txBody>
        </p:sp>
      </p:grpSp>
      <p:grpSp>
        <p:nvGrpSpPr>
          <p:cNvPr id="9" name="Group 9"/>
          <p:cNvGrpSpPr/>
          <p:nvPr/>
        </p:nvGrpSpPr>
        <p:grpSpPr>
          <a:xfrm>
            <a:off x="6993607" y="2394080"/>
            <a:ext cx="4297048" cy="5736017"/>
            <a:chOff x="0" y="0"/>
            <a:chExt cx="1131733" cy="1510721"/>
          </a:xfrm>
        </p:grpSpPr>
        <p:sp>
          <p:nvSpPr>
            <p:cNvPr id="10" name="Freeform 10"/>
            <p:cNvSpPr/>
            <p:nvPr/>
          </p:nvSpPr>
          <p:spPr>
            <a:xfrm>
              <a:off x="0" y="0"/>
              <a:ext cx="1131733" cy="1510721"/>
            </a:xfrm>
            <a:custGeom>
              <a:avLst/>
              <a:gdLst/>
              <a:ahLst/>
              <a:cxnLst/>
              <a:rect l="l" t="t" r="r" b="b"/>
              <a:pathLst>
                <a:path w="1131733" h="1510721">
                  <a:moveTo>
                    <a:pt x="0" y="0"/>
                  </a:moveTo>
                  <a:lnTo>
                    <a:pt x="1131733" y="0"/>
                  </a:lnTo>
                  <a:lnTo>
                    <a:pt x="1131733" y="1510721"/>
                  </a:lnTo>
                  <a:lnTo>
                    <a:pt x="0" y="1510721"/>
                  </a:lnTo>
                  <a:close/>
                </a:path>
              </a:pathLst>
            </a:custGeom>
            <a:solidFill>
              <a:srgbClr val="CFF4FF"/>
            </a:solidFill>
            <a:ln w="19050" cap="sq">
              <a:solidFill>
                <a:srgbClr val="FFFFFF"/>
              </a:solidFill>
              <a:prstDash val="solid"/>
              <a:miter/>
            </a:ln>
          </p:spPr>
          <p:txBody>
            <a:bodyPr/>
            <a:lstStyle/>
            <a:p>
              <a:endParaRPr lang="pt-PT"/>
            </a:p>
          </p:txBody>
        </p:sp>
        <p:sp>
          <p:nvSpPr>
            <p:cNvPr id="11" name="TextBox 11"/>
            <p:cNvSpPr txBox="1"/>
            <p:nvPr/>
          </p:nvSpPr>
          <p:spPr>
            <a:xfrm>
              <a:off x="0" y="-38100"/>
              <a:ext cx="1131733" cy="1548821"/>
            </a:xfrm>
            <a:prstGeom prst="rect">
              <a:avLst/>
            </a:prstGeom>
          </p:spPr>
          <p:txBody>
            <a:bodyPr lIns="50800" tIns="50800" rIns="50800" bIns="50800" rtlCol="0" anchor="ctr"/>
            <a:lstStyle/>
            <a:p>
              <a:pPr algn="ctr">
                <a:lnSpc>
                  <a:spcPts val="2605"/>
                </a:lnSpc>
              </a:pPr>
              <a:endParaRPr/>
            </a:p>
          </p:txBody>
        </p:sp>
      </p:grpSp>
      <p:grpSp>
        <p:nvGrpSpPr>
          <p:cNvPr id="12" name="Group 12"/>
          <p:cNvGrpSpPr/>
          <p:nvPr/>
        </p:nvGrpSpPr>
        <p:grpSpPr>
          <a:xfrm>
            <a:off x="11700230" y="2394080"/>
            <a:ext cx="4297048" cy="5736017"/>
            <a:chOff x="0" y="0"/>
            <a:chExt cx="1131733" cy="1510721"/>
          </a:xfrm>
        </p:grpSpPr>
        <p:sp>
          <p:nvSpPr>
            <p:cNvPr id="13" name="Freeform 13"/>
            <p:cNvSpPr/>
            <p:nvPr/>
          </p:nvSpPr>
          <p:spPr>
            <a:xfrm>
              <a:off x="0" y="0"/>
              <a:ext cx="1131733" cy="1510721"/>
            </a:xfrm>
            <a:custGeom>
              <a:avLst/>
              <a:gdLst/>
              <a:ahLst/>
              <a:cxnLst/>
              <a:rect l="l" t="t" r="r" b="b"/>
              <a:pathLst>
                <a:path w="1131733" h="1510721">
                  <a:moveTo>
                    <a:pt x="0" y="0"/>
                  </a:moveTo>
                  <a:lnTo>
                    <a:pt x="1131733" y="0"/>
                  </a:lnTo>
                  <a:lnTo>
                    <a:pt x="1131733" y="1510721"/>
                  </a:lnTo>
                  <a:lnTo>
                    <a:pt x="0" y="1510721"/>
                  </a:lnTo>
                  <a:close/>
                </a:path>
              </a:pathLst>
            </a:custGeom>
            <a:solidFill>
              <a:srgbClr val="CFF4FF"/>
            </a:solidFill>
            <a:ln w="19050" cap="sq">
              <a:solidFill>
                <a:srgbClr val="FFFFFF"/>
              </a:solidFill>
              <a:prstDash val="solid"/>
              <a:miter/>
            </a:ln>
          </p:spPr>
          <p:txBody>
            <a:bodyPr/>
            <a:lstStyle/>
            <a:p>
              <a:endParaRPr lang="pt-PT"/>
            </a:p>
          </p:txBody>
        </p:sp>
        <p:sp>
          <p:nvSpPr>
            <p:cNvPr id="14" name="TextBox 14"/>
            <p:cNvSpPr txBox="1"/>
            <p:nvPr/>
          </p:nvSpPr>
          <p:spPr>
            <a:xfrm>
              <a:off x="0" y="-38100"/>
              <a:ext cx="1131733" cy="1548821"/>
            </a:xfrm>
            <a:prstGeom prst="rect">
              <a:avLst/>
            </a:prstGeom>
          </p:spPr>
          <p:txBody>
            <a:bodyPr lIns="50800" tIns="50800" rIns="50800" bIns="50800" rtlCol="0" anchor="ctr"/>
            <a:lstStyle/>
            <a:p>
              <a:pPr algn="ctr">
                <a:lnSpc>
                  <a:spcPts val="2605"/>
                </a:lnSpc>
              </a:pPr>
              <a:endParaRPr/>
            </a:p>
          </p:txBody>
        </p:sp>
      </p:grpSp>
      <p:sp>
        <p:nvSpPr>
          <p:cNvPr id="15" name="Freeform 15"/>
          <p:cNvSpPr/>
          <p:nvPr/>
        </p:nvSpPr>
        <p:spPr>
          <a:xfrm rot="1313163">
            <a:off x="14330817" y="-1655690"/>
            <a:ext cx="9085628" cy="5368780"/>
          </a:xfrm>
          <a:custGeom>
            <a:avLst/>
            <a:gdLst/>
            <a:ahLst/>
            <a:cxnLst/>
            <a:rect l="l" t="t" r="r" b="b"/>
            <a:pathLst>
              <a:path w="9085628" h="5368780">
                <a:moveTo>
                  <a:pt x="0" y="0"/>
                </a:moveTo>
                <a:lnTo>
                  <a:pt x="9085629" y="0"/>
                </a:lnTo>
                <a:lnTo>
                  <a:pt x="9085629" y="5368780"/>
                </a:lnTo>
                <a:lnTo>
                  <a:pt x="0" y="53687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6" name="TextBox 16"/>
          <p:cNvSpPr txBox="1"/>
          <p:nvPr/>
        </p:nvSpPr>
        <p:spPr>
          <a:xfrm>
            <a:off x="2608798" y="744861"/>
            <a:ext cx="11239956" cy="1649219"/>
          </a:xfrm>
          <a:prstGeom prst="rect">
            <a:avLst/>
          </a:prstGeom>
        </p:spPr>
        <p:txBody>
          <a:bodyPr lIns="0" tIns="0" rIns="0" bIns="0" rtlCol="0" anchor="t">
            <a:spAutoFit/>
          </a:bodyPr>
          <a:lstStyle/>
          <a:p>
            <a:pPr marL="0" lvl="0" indent="0" algn="ctr">
              <a:lnSpc>
                <a:spcPts val="6451"/>
              </a:lnSpc>
              <a:spcBef>
                <a:spcPct val="0"/>
              </a:spcBef>
            </a:pPr>
            <a:r>
              <a:rPr lang="en-US" sz="5376">
                <a:solidFill>
                  <a:srgbClr val="FFFFFF"/>
                </a:solidFill>
                <a:latin typeface="Now Bold"/>
              </a:rPr>
              <a:t>FUTURE OUTLOOKS AND POTENTIAL BREAKTHROUGH</a:t>
            </a:r>
          </a:p>
        </p:txBody>
      </p:sp>
      <p:sp>
        <p:nvSpPr>
          <p:cNvPr id="17" name="TextBox 17"/>
          <p:cNvSpPr txBox="1"/>
          <p:nvPr/>
        </p:nvSpPr>
        <p:spPr>
          <a:xfrm>
            <a:off x="2711792" y="2404075"/>
            <a:ext cx="3432147" cy="847725"/>
          </a:xfrm>
          <a:prstGeom prst="rect">
            <a:avLst/>
          </a:prstGeom>
        </p:spPr>
        <p:txBody>
          <a:bodyPr lIns="0" tIns="0" rIns="0" bIns="0" rtlCol="0" anchor="t">
            <a:spAutoFit/>
          </a:bodyPr>
          <a:lstStyle/>
          <a:p>
            <a:pPr algn="ctr">
              <a:lnSpc>
                <a:spcPts val="3449"/>
              </a:lnSpc>
            </a:pPr>
            <a:r>
              <a:rPr lang="en-US" sz="2499">
                <a:solidFill>
                  <a:srgbClr val="0071C9"/>
                </a:solidFill>
                <a:latin typeface="DM Sans Bold"/>
              </a:rPr>
              <a:t>Room Temperature</a:t>
            </a:r>
          </a:p>
          <a:p>
            <a:pPr marL="0" lvl="0" indent="0" algn="ctr">
              <a:lnSpc>
                <a:spcPts val="3449"/>
              </a:lnSpc>
              <a:spcBef>
                <a:spcPct val="0"/>
              </a:spcBef>
            </a:pPr>
            <a:r>
              <a:rPr lang="en-US" sz="2499">
                <a:solidFill>
                  <a:srgbClr val="0071C9"/>
                </a:solidFill>
                <a:latin typeface="DM Sans Bold"/>
              </a:rPr>
              <a:t>Superconductors</a:t>
            </a:r>
          </a:p>
        </p:txBody>
      </p:sp>
      <p:sp>
        <p:nvSpPr>
          <p:cNvPr id="18" name="TextBox 18"/>
          <p:cNvSpPr txBox="1"/>
          <p:nvPr/>
        </p:nvSpPr>
        <p:spPr>
          <a:xfrm>
            <a:off x="6984095" y="2383647"/>
            <a:ext cx="4306560" cy="419100"/>
          </a:xfrm>
          <a:prstGeom prst="rect">
            <a:avLst/>
          </a:prstGeom>
        </p:spPr>
        <p:txBody>
          <a:bodyPr lIns="0" tIns="0" rIns="0" bIns="0" rtlCol="0" anchor="t">
            <a:spAutoFit/>
          </a:bodyPr>
          <a:lstStyle/>
          <a:p>
            <a:pPr marL="0" lvl="0" indent="0" algn="ctr">
              <a:lnSpc>
                <a:spcPts val="3449"/>
              </a:lnSpc>
              <a:spcBef>
                <a:spcPct val="0"/>
              </a:spcBef>
            </a:pPr>
            <a:r>
              <a:rPr lang="en-US" sz="2499">
                <a:solidFill>
                  <a:srgbClr val="F1945B"/>
                </a:solidFill>
                <a:latin typeface="DM Sans Bold"/>
              </a:rPr>
              <a:t>Flexible SC Tapes</a:t>
            </a:r>
          </a:p>
        </p:txBody>
      </p:sp>
      <p:sp>
        <p:nvSpPr>
          <p:cNvPr id="19" name="TextBox 19"/>
          <p:cNvSpPr txBox="1"/>
          <p:nvPr/>
        </p:nvSpPr>
        <p:spPr>
          <a:xfrm>
            <a:off x="12666278" y="2375265"/>
            <a:ext cx="2395164" cy="847725"/>
          </a:xfrm>
          <a:prstGeom prst="rect">
            <a:avLst/>
          </a:prstGeom>
        </p:spPr>
        <p:txBody>
          <a:bodyPr lIns="0" tIns="0" rIns="0" bIns="0" rtlCol="0" anchor="t">
            <a:spAutoFit/>
          </a:bodyPr>
          <a:lstStyle/>
          <a:p>
            <a:pPr marL="0" lvl="0" indent="0" algn="ctr">
              <a:lnSpc>
                <a:spcPts val="3449"/>
              </a:lnSpc>
              <a:spcBef>
                <a:spcPct val="0"/>
              </a:spcBef>
            </a:pPr>
            <a:r>
              <a:rPr lang="en-US" sz="2499">
                <a:solidFill>
                  <a:srgbClr val="39B54A"/>
                </a:solidFill>
                <a:latin typeface="DM Sans Bold"/>
              </a:rPr>
              <a:t>Compact Cable Designs</a:t>
            </a:r>
          </a:p>
        </p:txBody>
      </p:sp>
      <p:sp>
        <p:nvSpPr>
          <p:cNvPr id="20" name="TextBox 20"/>
          <p:cNvSpPr txBox="1"/>
          <p:nvPr/>
        </p:nvSpPr>
        <p:spPr>
          <a:xfrm>
            <a:off x="2512638" y="3634318"/>
            <a:ext cx="3853217" cy="3980971"/>
          </a:xfrm>
          <a:prstGeom prst="rect">
            <a:avLst/>
          </a:prstGeom>
        </p:spPr>
        <p:txBody>
          <a:bodyPr lIns="0" tIns="0" rIns="0" bIns="0" rtlCol="0" anchor="t">
            <a:spAutoFit/>
          </a:bodyPr>
          <a:lstStyle/>
          <a:p>
            <a:pPr algn="ctr">
              <a:lnSpc>
                <a:spcPts val="3176"/>
              </a:lnSpc>
            </a:pPr>
            <a:r>
              <a:rPr lang="en-US" sz="2268">
                <a:solidFill>
                  <a:srgbClr val="000000"/>
                </a:solidFill>
                <a:latin typeface="DM Sans"/>
              </a:rPr>
              <a:t>Advancements in materials science are enabling the development of HTS who can operate at less extreme cryogenic temperatures, reducing the complexity and cost of cooling systems. Eventually reaching room temperature superconductors</a:t>
            </a:r>
          </a:p>
        </p:txBody>
      </p:sp>
      <p:sp>
        <p:nvSpPr>
          <p:cNvPr id="21" name="TextBox 21"/>
          <p:cNvSpPr txBox="1"/>
          <p:nvPr/>
        </p:nvSpPr>
        <p:spPr>
          <a:xfrm>
            <a:off x="7215522" y="3634318"/>
            <a:ext cx="3853217" cy="2780821"/>
          </a:xfrm>
          <a:prstGeom prst="rect">
            <a:avLst/>
          </a:prstGeom>
        </p:spPr>
        <p:txBody>
          <a:bodyPr lIns="0" tIns="0" rIns="0" bIns="0" rtlCol="0" anchor="t">
            <a:spAutoFit/>
          </a:bodyPr>
          <a:lstStyle/>
          <a:p>
            <a:pPr algn="ctr">
              <a:lnSpc>
                <a:spcPts val="3176"/>
              </a:lnSpc>
            </a:pPr>
            <a:r>
              <a:rPr lang="en-US" sz="2268">
                <a:solidFill>
                  <a:srgbClr val="000000"/>
                </a:solidFill>
                <a:latin typeface="DM Sans"/>
              </a:rPr>
              <a:t>Innovative fabrication techniques are producing highly flexible SC tapes, expanding the range of applications and making installation in small spaces more feasible</a:t>
            </a:r>
          </a:p>
        </p:txBody>
      </p:sp>
      <p:sp>
        <p:nvSpPr>
          <p:cNvPr id="22" name="TextBox 22"/>
          <p:cNvSpPr txBox="1"/>
          <p:nvPr/>
        </p:nvSpPr>
        <p:spPr>
          <a:xfrm>
            <a:off x="11809767" y="3634318"/>
            <a:ext cx="4077973" cy="2586093"/>
          </a:xfrm>
          <a:prstGeom prst="rect">
            <a:avLst/>
          </a:prstGeom>
        </p:spPr>
        <p:txBody>
          <a:bodyPr lIns="0" tIns="0" rIns="0" bIns="0" rtlCol="0" anchor="t">
            <a:spAutoFit/>
          </a:bodyPr>
          <a:lstStyle/>
          <a:p>
            <a:pPr algn="ctr">
              <a:lnSpc>
                <a:spcPts val="2896"/>
              </a:lnSpc>
            </a:pPr>
            <a:r>
              <a:rPr lang="en-US" sz="2068" dirty="0">
                <a:solidFill>
                  <a:srgbClr val="000000"/>
                </a:solidFill>
                <a:latin typeface="DM Sans"/>
              </a:rPr>
              <a:t>Advances in SC materials and cryogenic engineering are </a:t>
            </a:r>
            <a:r>
              <a:rPr lang="en-US" sz="2068" dirty="0" err="1">
                <a:solidFill>
                  <a:srgbClr val="000000"/>
                </a:solidFill>
                <a:latin typeface="DM Sans"/>
              </a:rPr>
              <a:t>eneabling</a:t>
            </a:r>
            <a:r>
              <a:rPr lang="en-US" sz="2068" dirty="0">
                <a:solidFill>
                  <a:srgbClr val="000000"/>
                </a:solidFill>
                <a:latin typeface="DM Sans"/>
              </a:rPr>
              <a:t> the creation of more compact, high-capacity cable designs that can be easily integrated into existing infrastructures</a:t>
            </a:r>
          </a:p>
        </p:txBody>
      </p:sp>
      <p:sp>
        <p:nvSpPr>
          <p:cNvPr id="24" name="CaixaDeTexto 23">
            <a:extLst>
              <a:ext uri="{FF2B5EF4-FFF2-40B4-BE49-F238E27FC236}">
                <a16:creationId xmlns:a16="http://schemas.microsoft.com/office/drawing/2014/main" id="{78F83FE0-D6DF-595C-AF6D-A0EDE2589DEC}"/>
              </a:ext>
            </a:extLst>
          </p:cNvPr>
          <p:cNvSpPr txBox="1"/>
          <p:nvPr/>
        </p:nvSpPr>
        <p:spPr>
          <a:xfrm>
            <a:off x="17426789" y="9686485"/>
            <a:ext cx="418704" cy="369332"/>
          </a:xfrm>
          <a:prstGeom prst="rect">
            <a:avLst/>
          </a:prstGeom>
          <a:noFill/>
        </p:spPr>
        <p:txBody>
          <a:bodyPr wrap="none" rtlCol="0">
            <a:spAutoFit/>
          </a:bodyPr>
          <a:lstStyle/>
          <a:p>
            <a:r>
              <a:rPr lang="pt-PT" dirty="0"/>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sp>
        <p:nvSpPr>
          <p:cNvPr id="2" name="Freeform 2"/>
          <p:cNvSpPr/>
          <p:nvPr/>
        </p:nvSpPr>
        <p:spPr>
          <a:xfrm>
            <a:off x="16683520" y="1590911"/>
            <a:ext cx="2651835" cy="2651835"/>
          </a:xfrm>
          <a:custGeom>
            <a:avLst/>
            <a:gdLst/>
            <a:ahLst/>
            <a:cxnLst/>
            <a:rect l="l" t="t" r="r" b="b"/>
            <a:pathLst>
              <a:path w="2651835" h="2651835">
                <a:moveTo>
                  <a:pt x="0" y="0"/>
                </a:moveTo>
                <a:lnTo>
                  <a:pt x="2651835" y="0"/>
                </a:lnTo>
                <a:lnTo>
                  <a:pt x="2651835" y="2651835"/>
                </a:lnTo>
                <a:lnTo>
                  <a:pt x="0" y="2651835"/>
                </a:lnTo>
                <a:lnTo>
                  <a:pt x="0" y="0"/>
                </a:lnTo>
                <a:close/>
              </a:path>
            </a:pathLst>
          </a:custGeom>
          <a:blipFill>
            <a:blip r:embed="rId2">
              <a:alphaModFix amt="20999"/>
              <a:extLst>
                <a:ext uri="{96DAC541-7B7A-43D3-8B79-37D633B846F1}">
                  <asvg:svgBlip xmlns:asvg="http://schemas.microsoft.com/office/drawing/2016/SVG/main" r:embed="rId3"/>
                </a:ext>
              </a:extLst>
            </a:blip>
            <a:stretch>
              <a:fillRect/>
            </a:stretch>
          </a:blipFill>
        </p:spPr>
        <p:txBody>
          <a:bodyPr/>
          <a:lstStyle/>
          <a:p>
            <a:endParaRPr lang="pt-PT"/>
          </a:p>
        </p:txBody>
      </p:sp>
      <p:grpSp>
        <p:nvGrpSpPr>
          <p:cNvPr id="3" name="Group 3"/>
          <p:cNvGrpSpPr>
            <a:grpSpLocks noChangeAspect="1"/>
          </p:cNvGrpSpPr>
          <p:nvPr/>
        </p:nvGrpSpPr>
        <p:grpSpPr>
          <a:xfrm>
            <a:off x="10637321" y="2636321"/>
            <a:ext cx="7650679" cy="7650679"/>
            <a:chOff x="0" y="0"/>
            <a:chExt cx="3331210" cy="3331210"/>
          </a:xfrm>
        </p:grpSpPr>
        <p:sp>
          <p:nvSpPr>
            <p:cNvPr id="4" name="Freeform 4"/>
            <p:cNvSpPr/>
            <p:nvPr/>
          </p:nvSpPr>
          <p:spPr>
            <a:xfrm>
              <a:off x="0" y="0"/>
              <a:ext cx="3331210" cy="3331210"/>
            </a:xfrm>
            <a:custGeom>
              <a:avLst/>
              <a:gdLst/>
              <a:ahLst/>
              <a:cxnLst/>
              <a:rect l="l" t="t" r="r" b="b"/>
              <a:pathLst>
                <a:path w="3331210" h="3331210">
                  <a:moveTo>
                    <a:pt x="3331210" y="3331210"/>
                  </a:moveTo>
                  <a:lnTo>
                    <a:pt x="0" y="3331210"/>
                  </a:lnTo>
                  <a:cubicBezTo>
                    <a:pt x="0" y="1490980"/>
                    <a:pt x="1490980" y="0"/>
                    <a:pt x="3331210" y="0"/>
                  </a:cubicBezTo>
                  <a:lnTo>
                    <a:pt x="3331210" y="3331210"/>
                  </a:lnTo>
                  <a:close/>
                </a:path>
              </a:pathLst>
            </a:custGeom>
            <a:blipFill>
              <a:blip r:embed="rId4"/>
              <a:stretch>
                <a:fillRect t="-14055" b="-14055"/>
              </a:stretch>
            </a:blipFill>
          </p:spPr>
          <p:txBody>
            <a:bodyPr/>
            <a:lstStyle/>
            <a:p>
              <a:endParaRPr lang="pt-PT"/>
            </a:p>
          </p:txBody>
        </p:sp>
      </p:grpSp>
      <p:sp>
        <p:nvSpPr>
          <p:cNvPr id="5" name="Freeform 5"/>
          <p:cNvSpPr/>
          <p:nvPr/>
        </p:nvSpPr>
        <p:spPr>
          <a:xfrm>
            <a:off x="-789475" y="-570381"/>
            <a:ext cx="2651835" cy="2651835"/>
          </a:xfrm>
          <a:custGeom>
            <a:avLst/>
            <a:gdLst/>
            <a:ahLst/>
            <a:cxnLst/>
            <a:rect l="l" t="t" r="r" b="b"/>
            <a:pathLst>
              <a:path w="2651835" h="2651835">
                <a:moveTo>
                  <a:pt x="0" y="0"/>
                </a:moveTo>
                <a:lnTo>
                  <a:pt x="2651836" y="0"/>
                </a:lnTo>
                <a:lnTo>
                  <a:pt x="2651836" y="2651835"/>
                </a:lnTo>
                <a:lnTo>
                  <a:pt x="0" y="2651835"/>
                </a:lnTo>
                <a:lnTo>
                  <a:pt x="0" y="0"/>
                </a:lnTo>
                <a:close/>
              </a:path>
            </a:pathLst>
          </a:custGeom>
          <a:blipFill>
            <a:blip r:embed="rId2">
              <a:alphaModFix amt="20999"/>
              <a:extLst>
                <a:ext uri="{96DAC541-7B7A-43D3-8B79-37D633B846F1}">
                  <asvg:svgBlip xmlns:asvg="http://schemas.microsoft.com/office/drawing/2016/SVG/main" r:embed="rId3"/>
                </a:ext>
              </a:extLst>
            </a:blip>
            <a:stretch>
              <a:fillRect/>
            </a:stretch>
          </a:blipFill>
        </p:spPr>
        <p:txBody>
          <a:bodyPr/>
          <a:lstStyle/>
          <a:p>
            <a:endParaRPr lang="pt-PT"/>
          </a:p>
        </p:txBody>
      </p:sp>
      <p:sp>
        <p:nvSpPr>
          <p:cNvPr id="6" name="TextBox 6"/>
          <p:cNvSpPr txBox="1"/>
          <p:nvPr/>
        </p:nvSpPr>
        <p:spPr>
          <a:xfrm>
            <a:off x="1028700" y="2773954"/>
            <a:ext cx="10434893" cy="1297954"/>
          </a:xfrm>
          <a:prstGeom prst="rect">
            <a:avLst/>
          </a:prstGeom>
        </p:spPr>
        <p:txBody>
          <a:bodyPr lIns="0" tIns="0" rIns="0" bIns="0" rtlCol="0" anchor="t">
            <a:spAutoFit/>
          </a:bodyPr>
          <a:lstStyle/>
          <a:p>
            <a:pPr marL="0" lvl="0" indent="0" algn="l">
              <a:lnSpc>
                <a:spcPts val="10543"/>
              </a:lnSpc>
            </a:pPr>
            <a:r>
              <a:rPr lang="en-US" sz="7530" spc="459">
                <a:solidFill>
                  <a:srgbClr val="FFFFFF"/>
                </a:solidFill>
                <a:latin typeface="Now Bold"/>
              </a:rPr>
              <a:t>The End!</a:t>
            </a:r>
          </a:p>
        </p:txBody>
      </p:sp>
      <p:sp>
        <p:nvSpPr>
          <p:cNvPr id="8" name="CaixaDeTexto 7">
            <a:extLst>
              <a:ext uri="{FF2B5EF4-FFF2-40B4-BE49-F238E27FC236}">
                <a16:creationId xmlns:a16="http://schemas.microsoft.com/office/drawing/2014/main" id="{30D68033-27E0-4B20-FB1B-FF47B7D2F420}"/>
              </a:ext>
            </a:extLst>
          </p:cNvPr>
          <p:cNvSpPr txBox="1"/>
          <p:nvPr/>
        </p:nvSpPr>
        <p:spPr>
          <a:xfrm>
            <a:off x="17426789" y="9686485"/>
            <a:ext cx="418704" cy="369332"/>
          </a:xfrm>
          <a:prstGeom prst="rect">
            <a:avLst/>
          </a:prstGeom>
          <a:noFill/>
        </p:spPr>
        <p:txBody>
          <a:bodyPr wrap="none" rtlCol="0">
            <a:spAutoFit/>
          </a:bodyPr>
          <a:lstStyle/>
          <a:p>
            <a:r>
              <a:rPr lang="pt-PT" dirty="0"/>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898</TotalTime>
  <Words>1404</Words>
  <Application>Microsoft Office PowerPoint</Application>
  <PresentationFormat>Personalizados</PresentationFormat>
  <Paragraphs>147</Paragraphs>
  <Slides>20</Slides>
  <Notes>3</Notes>
  <HiddenSlides>0</HiddenSlides>
  <MMClips>0</MMClips>
  <ScaleCrop>false</ScaleCrop>
  <HeadingPairs>
    <vt:vector size="6" baseType="variant">
      <vt:variant>
        <vt:lpstr>Tipos de letra usados</vt:lpstr>
      </vt:variant>
      <vt:variant>
        <vt:i4>9</vt:i4>
      </vt:variant>
      <vt:variant>
        <vt:lpstr>Tema</vt:lpstr>
      </vt:variant>
      <vt:variant>
        <vt:i4>1</vt:i4>
      </vt:variant>
      <vt:variant>
        <vt:lpstr>Títulos dos diapositivos</vt:lpstr>
      </vt:variant>
      <vt:variant>
        <vt:i4>20</vt:i4>
      </vt:variant>
    </vt:vector>
  </HeadingPairs>
  <TitlesOfParts>
    <vt:vector size="30" baseType="lpstr">
      <vt:lpstr>DM Sans Italics</vt:lpstr>
      <vt:lpstr>Calibri</vt:lpstr>
      <vt:lpstr>Arial</vt:lpstr>
      <vt:lpstr>DM Sans Bold</vt:lpstr>
      <vt:lpstr>Aptos</vt:lpstr>
      <vt:lpstr>Canva Sans Bold</vt:lpstr>
      <vt:lpstr>Now Bold</vt:lpstr>
      <vt:lpstr>DM Sans</vt:lpstr>
      <vt:lpstr>Canva Sans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 Tapes and Cables Final</dc:title>
  <dc:creator>Matilde Matos</dc:creator>
  <cp:lastModifiedBy>Matilde Matos</cp:lastModifiedBy>
  <cp:revision>9</cp:revision>
  <dcterms:created xsi:type="dcterms:W3CDTF">2006-08-16T00:00:00Z</dcterms:created>
  <dcterms:modified xsi:type="dcterms:W3CDTF">2024-05-22T08:32:37Z</dcterms:modified>
  <dc:identifier>DAGEohGqvVY</dc:identifier>
</cp:coreProperties>
</file>