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2"/>
  </p:notesMasterIdLst>
  <p:handoutMasterIdLst>
    <p:handoutMasterId r:id="rId63"/>
  </p:handoutMasterIdLst>
  <p:sldIdLst>
    <p:sldId id="275" r:id="rId10"/>
    <p:sldId id="487" r:id="rId11"/>
    <p:sldId id="538" r:id="rId12"/>
    <p:sldId id="521" r:id="rId13"/>
    <p:sldId id="522" r:id="rId14"/>
    <p:sldId id="488" r:id="rId15"/>
    <p:sldId id="524" r:id="rId16"/>
    <p:sldId id="523" r:id="rId17"/>
    <p:sldId id="526" r:id="rId18"/>
    <p:sldId id="525" r:id="rId19"/>
    <p:sldId id="489" r:id="rId20"/>
    <p:sldId id="527" r:id="rId21"/>
    <p:sldId id="528" r:id="rId22"/>
    <p:sldId id="529" r:id="rId23"/>
    <p:sldId id="490" r:id="rId24"/>
    <p:sldId id="531" r:id="rId25"/>
    <p:sldId id="537" r:id="rId26"/>
    <p:sldId id="491" r:id="rId27"/>
    <p:sldId id="530" r:id="rId28"/>
    <p:sldId id="492" r:id="rId29"/>
    <p:sldId id="554" r:id="rId30"/>
    <p:sldId id="493" r:id="rId31"/>
    <p:sldId id="532" r:id="rId32"/>
    <p:sldId id="534" r:id="rId33"/>
    <p:sldId id="535" r:id="rId34"/>
    <p:sldId id="536" r:id="rId35"/>
    <p:sldId id="494" r:id="rId36"/>
    <p:sldId id="539" r:id="rId37"/>
    <p:sldId id="503" r:id="rId38"/>
    <p:sldId id="540" r:id="rId39"/>
    <p:sldId id="495" r:id="rId40"/>
    <p:sldId id="542" r:id="rId41"/>
    <p:sldId id="496" r:id="rId42"/>
    <p:sldId id="509" r:id="rId43"/>
    <p:sldId id="510" r:id="rId44"/>
    <p:sldId id="497" r:id="rId45"/>
    <p:sldId id="543" r:id="rId46"/>
    <p:sldId id="498" r:id="rId47"/>
    <p:sldId id="544" r:id="rId48"/>
    <p:sldId id="545" r:id="rId49"/>
    <p:sldId id="499" r:id="rId50"/>
    <p:sldId id="546" r:id="rId51"/>
    <p:sldId id="547" r:id="rId52"/>
    <p:sldId id="505" r:id="rId53"/>
    <p:sldId id="551" r:id="rId54"/>
    <p:sldId id="550" r:id="rId55"/>
    <p:sldId id="552" r:id="rId56"/>
    <p:sldId id="556" r:id="rId57"/>
    <p:sldId id="555" r:id="rId58"/>
    <p:sldId id="553" r:id="rId59"/>
    <p:sldId id="507" r:id="rId60"/>
    <p:sldId id="50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7F655799-6F2A-4AB6-918F-93832BD961DF}">
          <p14:sldIdLst>
            <p14:sldId id="275"/>
            <p14:sldId id="487"/>
            <p14:sldId id="538"/>
            <p14:sldId id="521"/>
            <p14:sldId id="522"/>
            <p14:sldId id="488"/>
            <p14:sldId id="524"/>
            <p14:sldId id="523"/>
            <p14:sldId id="526"/>
            <p14:sldId id="525"/>
            <p14:sldId id="489"/>
            <p14:sldId id="527"/>
            <p14:sldId id="528"/>
            <p14:sldId id="529"/>
            <p14:sldId id="490"/>
            <p14:sldId id="531"/>
            <p14:sldId id="537"/>
            <p14:sldId id="491"/>
            <p14:sldId id="530"/>
            <p14:sldId id="492"/>
            <p14:sldId id="554"/>
            <p14:sldId id="493"/>
            <p14:sldId id="532"/>
            <p14:sldId id="534"/>
            <p14:sldId id="535"/>
            <p14:sldId id="536"/>
            <p14:sldId id="494"/>
            <p14:sldId id="539"/>
            <p14:sldId id="503"/>
            <p14:sldId id="540"/>
            <p14:sldId id="495"/>
            <p14:sldId id="542"/>
            <p14:sldId id="496"/>
            <p14:sldId id="509"/>
            <p14:sldId id="510"/>
            <p14:sldId id="497"/>
            <p14:sldId id="543"/>
            <p14:sldId id="498"/>
            <p14:sldId id="544"/>
            <p14:sldId id="545"/>
            <p14:sldId id="499"/>
            <p14:sldId id="546"/>
            <p14:sldId id="547"/>
            <p14:sldId id="505"/>
            <p14:sldId id="551"/>
            <p14:sldId id="550"/>
            <p14:sldId id="552"/>
            <p14:sldId id="556"/>
            <p14:sldId id="555"/>
            <p14:sldId id="553"/>
            <p14:sldId id="507"/>
            <p14:sldId id="508"/>
          </p14:sldIdLst>
        </p14:section>
        <p14:section name="Appendix: Image Descriptions for Unsighted Students" id="{6A7C98AA-9A61-43C6-82E1-2D0B86517D37}">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4"/>
    <a:srgbClr val="ECECEC"/>
    <a:srgbClr val="D7D7D8"/>
    <a:srgbClr val="CACACA"/>
    <a:srgbClr val="B60000"/>
    <a:srgbClr val="0000FF"/>
    <a:srgbClr val="214E91"/>
    <a:srgbClr val="CCCCCC"/>
    <a:srgbClr val="B7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4" autoAdjust="0"/>
    <p:restoredTop sz="95037" autoAdjust="0"/>
  </p:normalViewPr>
  <p:slideViewPr>
    <p:cSldViewPr>
      <p:cViewPr varScale="1">
        <p:scale>
          <a:sx n="83" d="100"/>
          <a:sy n="83" d="100"/>
        </p:scale>
        <p:origin x="1656" y="200"/>
      </p:cViewPr>
      <p:guideLst>
        <p:guide orient="horz" pos="3408"/>
        <p:guide orient="horz" pos="3600"/>
        <p:guide orient="horz" pos="912"/>
        <p:guide orient="horz" pos="3360"/>
        <p:guide pos="5616"/>
        <p:guide pos="4320"/>
      </p:guideLst>
    </p:cSldViewPr>
  </p:slideViewPr>
  <p:outlineViewPr>
    <p:cViewPr>
      <p:scale>
        <a:sx n="33" d="100"/>
        <a:sy n="33" d="100"/>
      </p:scale>
      <p:origin x="0" y="-2271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‹N›</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‹N›</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160407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100048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5769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11347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179234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41518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206782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231191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3155040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26</a:t>
            </a:fld>
            <a:endParaRPr lang="en-US"/>
          </a:p>
        </p:txBody>
      </p:sp>
    </p:spTree>
    <p:extLst>
      <p:ext uri="{BB962C8B-B14F-4D97-AF65-F5344CB8AC3E}">
        <p14:creationId xmlns:p14="http://schemas.microsoft.com/office/powerpoint/2010/main" val="122148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27</a:t>
            </a:fld>
            <a:endParaRPr lang="en-US"/>
          </a:p>
        </p:txBody>
      </p:sp>
    </p:spTree>
    <p:extLst>
      <p:ext uri="{BB962C8B-B14F-4D97-AF65-F5344CB8AC3E}">
        <p14:creationId xmlns:p14="http://schemas.microsoft.com/office/powerpoint/2010/main" val="198156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a:t>
            </a:fld>
            <a:endParaRPr lang="en-US"/>
          </a:p>
        </p:txBody>
      </p:sp>
    </p:spTree>
    <p:extLst>
      <p:ext uri="{BB962C8B-B14F-4D97-AF65-F5344CB8AC3E}">
        <p14:creationId xmlns:p14="http://schemas.microsoft.com/office/powerpoint/2010/main" val="182430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60148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287789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32</a:t>
            </a:fld>
            <a:endParaRPr lang="en-US"/>
          </a:p>
        </p:txBody>
      </p:sp>
    </p:spTree>
    <p:extLst>
      <p:ext uri="{BB962C8B-B14F-4D97-AF65-F5344CB8AC3E}">
        <p14:creationId xmlns:p14="http://schemas.microsoft.com/office/powerpoint/2010/main" val="400836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363265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36</a:t>
            </a:fld>
            <a:endParaRPr lang="en-US"/>
          </a:p>
        </p:txBody>
      </p:sp>
    </p:spTree>
    <p:extLst>
      <p:ext uri="{BB962C8B-B14F-4D97-AF65-F5344CB8AC3E}">
        <p14:creationId xmlns:p14="http://schemas.microsoft.com/office/powerpoint/2010/main" val="3945130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37</a:t>
            </a:fld>
            <a:endParaRPr lang="en-US"/>
          </a:p>
        </p:txBody>
      </p:sp>
    </p:spTree>
    <p:extLst>
      <p:ext uri="{BB962C8B-B14F-4D97-AF65-F5344CB8AC3E}">
        <p14:creationId xmlns:p14="http://schemas.microsoft.com/office/powerpoint/2010/main" val="1306495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39</a:t>
            </a:fld>
            <a:endParaRPr lang="en-US"/>
          </a:p>
        </p:txBody>
      </p:sp>
    </p:spTree>
    <p:extLst>
      <p:ext uri="{BB962C8B-B14F-4D97-AF65-F5344CB8AC3E}">
        <p14:creationId xmlns:p14="http://schemas.microsoft.com/office/powerpoint/2010/main" val="349564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41</a:t>
            </a:fld>
            <a:endParaRPr lang="en-US"/>
          </a:p>
        </p:txBody>
      </p:sp>
    </p:spTree>
    <p:extLst>
      <p:ext uri="{BB962C8B-B14F-4D97-AF65-F5344CB8AC3E}">
        <p14:creationId xmlns:p14="http://schemas.microsoft.com/office/powerpoint/2010/main" val="24043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44</a:t>
            </a:fld>
            <a:endParaRPr lang="en-US"/>
          </a:p>
        </p:txBody>
      </p:sp>
    </p:spTree>
    <p:extLst>
      <p:ext uri="{BB962C8B-B14F-4D97-AF65-F5344CB8AC3E}">
        <p14:creationId xmlns:p14="http://schemas.microsoft.com/office/powerpoint/2010/main" val="2549690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46</a:t>
            </a:fld>
            <a:endParaRPr lang="en-US"/>
          </a:p>
        </p:txBody>
      </p:sp>
    </p:spTree>
    <p:extLst>
      <p:ext uri="{BB962C8B-B14F-4D97-AF65-F5344CB8AC3E}">
        <p14:creationId xmlns:p14="http://schemas.microsoft.com/office/powerpoint/2010/main" val="411189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3737149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47</a:t>
            </a:fld>
            <a:endParaRPr lang="en-US"/>
          </a:p>
        </p:txBody>
      </p:sp>
    </p:spTree>
    <p:extLst>
      <p:ext uri="{BB962C8B-B14F-4D97-AF65-F5344CB8AC3E}">
        <p14:creationId xmlns:p14="http://schemas.microsoft.com/office/powerpoint/2010/main" val="357793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48</a:t>
            </a:fld>
            <a:endParaRPr lang="en-US"/>
          </a:p>
        </p:txBody>
      </p:sp>
    </p:spTree>
    <p:extLst>
      <p:ext uri="{BB962C8B-B14F-4D97-AF65-F5344CB8AC3E}">
        <p14:creationId xmlns:p14="http://schemas.microsoft.com/office/powerpoint/2010/main" val="1557879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49</a:t>
            </a:fld>
            <a:endParaRPr lang="en-US"/>
          </a:p>
        </p:txBody>
      </p:sp>
    </p:spTree>
    <p:extLst>
      <p:ext uri="{BB962C8B-B14F-4D97-AF65-F5344CB8AC3E}">
        <p14:creationId xmlns:p14="http://schemas.microsoft.com/office/powerpoint/2010/main" val="373833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indent="-228600">
              <a:buAutoNum type="alphaUcPeriod"/>
            </a:pPr>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3200926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51</a:t>
            </a:fld>
            <a:endParaRPr lang="en-US"/>
          </a:p>
        </p:txBody>
      </p:sp>
    </p:spTree>
    <p:extLst>
      <p:ext uri="{BB962C8B-B14F-4D97-AF65-F5344CB8AC3E}">
        <p14:creationId xmlns:p14="http://schemas.microsoft.com/office/powerpoint/2010/main" val="78680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198273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20929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106279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334861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11</a:t>
            </a:fld>
            <a:endParaRPr lang="en-US"/>
          </a:p>
        </p:txBody>
      </p:sp>
    </p:spTree>
    <p:extLst>
      <p:ext uri="{BB962C8B-B14F-4D97-AF65-F5344CB8AC3E}">
        <p14:creationId xmlns:p14="http://schemas.microsoft.com/office/powerpoint/2010/main" val="338130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141887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950720"/>
            <a:ext cx="8229600" cy="1097280"/>
          </a:xfrm>
          <a:prstGeom prst="rect">
            <a:avLst/>
          </a:prstGeom>
        </p:spPr>
        <p:txBody>
          <a:bodyPr anchor="ctr"/>
          <a:lstStyle>
            <a:lvl1pPr>
              <a:defRPr sz="4800" b="1">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3124200"/>
            <a:ext cx="8229600" cy="27432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005C74"/>
                </a:solidFill>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2" name="Rectangle 1"/>
          <p:cNvSpPr/>
          <p:nvPr userDrawn="1"/>
        </p:nvSpPr>
        <p:spPr>
          <a:xfrm>
            <a:off x="7817427" y="6303818"/>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2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2514600" y="152400"/>
            <a:ext cx="6400800" cy="1447800"/>
          </a:xfrm>
          <a:prstGeom prst="rect">
            <a:avLst/>
          </a:prstGeom>
        </p:spPr>
        <p:txBody>
          <a:bodyPr anchor="t" anchorCtr="0"/>
          <a:lstStyle>
            <a:lvl1pPr algn="r">
              <a:spcBef>
                <a:spcPts val="480"/>
              </a:spcBef>
              <a:defRPr sz="4400" b="1" cap="none">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3810000"/>
            <a:ext cx="4389120" cy="533400"/>
          </a:xfrm>
          <a:prstGeom prst="rect">
            <a:avLst/>
          </a:prstGeom>
        </p:spPr>
        <p:txBody>
          <a:bodyPr anchor="t" anchorCtr="0"/>
          <a:lstStyle>
            <a:lvl1pPr marL="0" indent="0" algn="ctr">
              <a:spcBef>
                <a:spcPts val="0"/>
              </a:spcBef>
              <a:buNone/>
              <a:defRPr sz="2800" b="1">
                <a:solidFill>
                  <a:srgbClr val="214E91"/>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chemeClr val="tx1"/>
                </a:solidFill>
              </a:defRPr>
            </a:lvl1pPr>
          </a:lstStyle>
          <a:p>
            <a:pPr lvl="0"/>
            <a:r>
              <a:rPr lang="en-US" dirty="0"/>
              <a:t>Click to edit Master text styles</a:t>
            </a: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 y="812800"/>
            <a:ext cx="43754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64592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651557" y="6477000"/>
            <a:ext cx="492443" cy="182880"/>
          </a:xfrm>
          <a:prstGeom prst="rect">
            <a:avLst/>
          </a:prstGeom>
          <a:noFill/>
        </p:spPr>
        <p:txBody>
          <a:bodyPr wrap="square" rtlCol="0">
            <a:noAutofit/>
          </a:bodyPr>
          <a:lstStyle/>
          <a:p>
            <a:pPr algn="r"/>
            <a:r>
              <a:rPr lang="en-US" sz="1200" dirty="0"/>
              <a:t>4-</a:t>
            </a:r>
            <a:fld id="{D284030D-0224-4BD8-89C1-1614B36E06C2}" type="slidenum">
              <a:rPr lang="en-US" sz="1200" smtClean="0"/>
              <a:pPr algn="r"/>
              <a:t>‹N›</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slide" Target="slide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sDIK-C6dGks&amp;list=PLc6EeKrKYKClN48ow3Irj_sO0zQEY-Vwu&amp;index=50"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slide" Target="slide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slide" Target="slide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7.xml"/><Relationship Id="rId4" Type="http://schemas.openxmlformats.org/officeDocument/2006/relationships/slide" Target="slide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p:txBody>
          <a:bodyPr/>
          <a:lstStyle/>
          <a:p>
            <a:r>
              <a:rPr lang="en-US" dirty="0"/>
              <a:t> Standards Battles, Modularity, and Platform competition</a:t>
            </a:r>
          </a:p>
        </p:txBody>
      </p:sp>
    </p:spTree>
    <p:extLst>
      <p:ext uri="{BB962C8B-B14F-4D97-AF65-F5344CB8AC3E}">
        <p14:creationId xmlns:p14="http://schemas.microsoft.com/office/powerpoint/2010/main" val="302212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1. Increasing returns to adoption:</a:t>
            </a:r>
            <a:br>
              <a:rPr lang="en-US" altLang="en-US" sz="3200" dirty="0"/>
            </a:br>
            <a:r>
              <a:rPr lang="en-US" sz="3200" dirty="0"/>
              <a:t>Learning curves </a:t>
            </a:r>
            <a:r>
              <a:rPr lang="it-IT" sz="3200" dirty="0"/>
              <a:t> </a:t>
            </a:r>
            <a:endParaRPr lang="en-US" sz="3200" dirty="0"/>
          </a:p>
        </p:txBody>
      </p:sp>
      <p:pic>
        <p:nvPicPr>
          <p:cNvPr id="6" name="Picture 3" descr="Two graphs illustrate learning effects on cost and performance.&#10;">
            <a:extLst>
              <a:ext uri="{FF2B5EF4-FFF2-40B4-BE49-F238E27FC236}">
                <a16:creationId xmlns:a16="http://schemas.microsoft.com/office/drawing/2014/main" id="{47D4400E-C75F-4778-BDA7-725EC9AD9C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4833"/>
            <a:ext cx="8229600" cy="4102733"/>
          </a:xfrm>
          <a:prstGeom prst="rect">
            <a:avLst/>
          </a:prstGeom>
        </p:spPr>
      </p:pic>
      <p:sp>
        <p:nvSpPr>
          <p:cNvPr id="4" name="Segnaposto testo 3">
            <a:extLst>
              <a:ext uri="{FF2B5EF4-FFF2-40B4-BE49-F238E27FC236}">
                <a16:creationId xmlns:a16="http://schemas.microsoft.com/office/drawing/2014/main" id="{A01CEA38-B943-BB4B-AB7F-34FD47780379}"/>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241049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marL="0" lvl="1" indent="0" defTabSz="809625">
              <a:buNone/>
            </a:pPr>
            <a:r>
              <a:rPr lang="en-US" altLang="en-US" sz="3200" b="1" dirty="0">
                <a:solidFill>
                  <a:srgbClr val="005C74"/>
                </a:solidFill>
              </a:rPr>
              <a:t>Prior Learning and Absorptive Capacity </a:t>
            </a:r>
          </a:p>
        </p:txBody>
      </p:sp>
      <p:sp>
        <p:nvSpPr>
          <p:cNvPr id="3" name="Content Placeholder 2"/>
          <p:cNvSpPr>
            <a:spLocks noGrp="1"/>
          </p:cNvSpPr>
          <p:nvPr>
            <p:ph idx="1"/>
          </p:nvPr>
        </p:nvSpPr>
        <p:spPr>
          <a:xfrm>
            <a:off x="457200" y="1447800"/>
            <a:ext cx="8229600" cy="5120640"/>
          </a:xfrm>
        </p:spPr>
        <p:txBody>
          <a:bodyPr/>
          <a:lstStyle/>
          <a:p>
            <a:pPr marL="0" lvl="1" indent="0" defTabSz="809625">
              <a:buNone/>
            </a:pPr>
            <a:r>
              <a:rPr lang="en-US" b="1" dirty="0"/>
              <a:t>Firms  learn at very different rates. </a:t>
            </a:r>
          </a:p>
          <a:p>
            <a:pPr marL="0" lvl="1" indent="0" defTabSz="809625">
              <a:buNone/>
            </a:pPr>
            <a:r>
              <a:rPr lang="en-US" dirty="0"/>
              <a:t>Firms learn at different rates because their </a:t>
            </a:r>
            <a:r>
              <a:rPr lang="en-US" b="1" dirty="0"/>
              <a:t>levels of prior learning</a:t>
            </a:r>
            <a:r>
              <a:rPr lang="en-US" dirty="0"/>
              <a:t> and </a:t>
            </a:r>
            <a:r>
              <a:rPr lang="en-US" b="1" dirty="0"/>
              <a:t>absorptive capacity</a:t>
            </a:r>
            <a:r>
              <a:rPr lang="en-US" dirty="0"/>
              <a:t> differ.  </a:t>
            </a:r>
          </a:p>
          <a:p>
            <a:pPr marL="0" lvl="1" indent="0" defTabSz="809625">
              <a:buNone/>
            </a:pPr>
            <a:r>
              <a:rPr lang="en-US" dirty="0"/>
              <a:t>Learning rates also differ with the </a:t>
            </a:r>
            <a:r>
              <a:rPr lang="en-US" b="1" dirty="0"/>
              <a:t>nature of the task</a:t>
            </a:r>
            <a:r>
              <a:rPr lang="en-US" dirty="0"/>
              <a:t> and firm </a:t>
            </a:r>
            <a:r>
              <a:rPr lang="en-US" b="1" dirty="0"/>
              <a:t>strategy</a:t>
            </a:r>
            <a:r>
              <a:rPr lang="en-US" dirty="0"/>
              <a:t>. </a:t>
            </a:r>
          </a:p>
          <a:p>
            <a:pPr marL="0" lvl="1" indent="0" defTabSz="809625">
              <a:buNone/>
            </a:pPr>
            <a:endParaRPr lang="en-US" altLang="en-US" sz="3200" b="1" dirty="0"/>
          </a:p>
          <a:p>
            <a:pPr marL="0" lvl="1" indent="0" defTabSz="809625">
              <a:buNone/>
            </a:pPr>
            <a:r>
              <a:rPr lang="en-US" altLang="en-US" sz="3200" b="1" dirty="0"/>
              <a:t>→ A firm’s investment in prior learning can accelerate its rate of future learning by building the firm’s absorptive capacity</a:t>
            </a:r>
          </a:p>
        </p:txBody>
      </p:sp>
    </p:spTree>
    <p:extLst>
      <p:ext uri="{BB962C8B-B14F-4D97-AF65-F5344CB8AC3E}">
        <p14:creationId xmlns:p14="http://schemas.microsoft.com/office/powerpoint/2010/main" val="274380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t>Absorptive Capacity</a:t>
            </a:r>
            <a:endParaRPr lang="en-US" sz="3200" dirty="0"/>
          </a:p>
        </p:txBody>
      </p:sp>
      <p:sp>
        <p:nvSpPr>
          <p:cNvPr id="3" name="Content Placeholder 2"/>
          <p:cNvSpPr>
            <a:spLocks noGrp="1"/>
          </p:cNvSpPr>
          <p:nvPr>
            <p:ph idx="1"/>
          </p:nvPr>
        </p:nvSpPr>
        <p:spPr>
          <a:xfrm>
            <a:off x="152400" y="1249680"/>
            <a:ext cx="8991600" cy="5318760"/>
          </a:xfrm>
        </p:spPr>
        <p:txBody>
          <a:bodyPr/>
          <a:lstStyle/>
          <a:p>
            <a:pPr lvl="1"/>
            <a:r>
              <a:rPr lang="en-US" sz="2600" b="1" dirty="0"/>
              <a:t>Absorptive Capacity: </a:t>
            </a:r>
            <a:r>
              <a:rPr lang="en-US" sz="2600" dirty="0"/>
              <a:t>the ability of an organization to recognize, assimilate and utilize new knowledge </a:t>
            </a:r>
          </a:p>
          <a:p>
            <a:pPr marL="114300" lvl="1" indent="0">
              <a:buNone/>
            </a:pPr>
            <a:r>
              <a:rPr lang="en-US" sz="2600" dirty="0"/>
              <a:t>→For example, the development of a new technology requires experimentation. </a:t>
            </a:r>
          </a:p>
          <a:p>
            <a:pPr marL="114300" lvl="1" indent="0">
              <a:buNone/>
            </a:pPr>
            <a:r>
              <a:rPr lang="en-US" sz="2600" dirty="0"/>
              <a:t>→Experimentation helps build a knowledge base that allows the individual or firm to identify what alternatives are most likely to be successful in the future. </a:t>
            </a:r>
          </a:p>
          <a:p>
            <a:pPr lvl="1"/>
            <a:r>
              <a:rPr lang="en-US" sz="2600" i="1" dirty="0"/>
              <a:t>Firms that do not invest in technology development may not develop the absorptive capacity need to recognize or develop a new technology in the future. </a:t>
            </a:r>
            <a:endParaRPr lang="it-IT" sz="2600" i="1" dirty="0"/>
          </a:p>
        </p:txBody>
      </p:sp>
    </p:spTree>
    <p:extLst>
      <p:ext uri="{BB962C8B-B14F-4D97-AF65-F5344CB8AC3E}">
        <p14:creationId xmlns:p14="http://schemas.microsoft.com/office/powerpoint/2010/main" val="411245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Prior learning</a:t>
            </a:r>
          </a:p>
        </p:txBody>
      </p:sp>
      <p:sp>
        <p:nvSpPr>
          <p:cNvPr id="3" name="Content Placeholder 2"/>
          <p:cNvSpPr>
            <a:spLocks noGrp="1"/>
          </p:cNvSpPr>
          <p:nvPr>
            <p:ph idx="1"/>
          </p:nvPr>
        </p:nvSpPr>
        <p:spPr>
          <a:xfrm>
            <a:off x="457200" y="1447800"/>
            <a:ext cx="8229600" cy="5120640"/>
          </a:xfrm>
        </p:spPr>
        <p:txBody>
          <a:bodyPr/>
          <a:lstStyle/>
          <a:p>
            <a:pPr marL="457200" lvl="2" indent="-347472" defTabSz="809625"/>
            <a:r>
              <a:rPr lang="en-US" altLang="en-US" sz="2600" dirty="0"/>
              <a:t>A firm’s prior experience influences its ability to recognize and utilize new information.</a:t>
            </a:r>
          </a:p>
          <a:p>
            <a:pPr marL="822960" lvl="3" defTabSz="809625"/>
            <a:r>
              <a:rPr lang="en-US" altLang="en-US" sz="2600" dirty="0"/>
              <a:t>Use of a particular technology builds knowledge base about that technology.</a:t>
            </a:r>
          </a:p>
          <a:p>
            <a:pPr marL="822960" lvl="3" defTabSz="809625"/>
            <a:r>
              <a:rPr lang="en-US" altLang="en-US" sz="2600" dirty="0"/>
              <a:t>The knowledge base helps firms use and improve the technology</a:t>
            </a:r>
          </a:p>
          <a:p>
            <a:pPr marL="548640" lvl="3" indent="0" defTabSz="809625">
              <a:buNone/>
            </a:pPr>
            <a:r>
              <a:rPr lang="en-US" altLang="en-US" sz="2600" b="1" dirty="0">
                <a:sym typeface="Wingdings" panose="05000000000000000000" pitchFamily="2" charset="2"/>
              </a:rPr>
              <a:t>Suggests that technologies adopted earlier than others are likely to become better developed, making it difficult for other technologies to catch up.</a:t>
            </a:r>
            <a:endParaRPr lang="en-US" altLang="en-US" sz="2600" b="1" dirty="0"/>
          </a:p>
        </p:txBody>
      </p:sp>
    </p:spTree>
    <p:extLst>
      <p:ext uri="{BB962C8B-B14F-4D97-AF65-F5344CB8AC3E}">
        <p14:creationId xmlns:p14="http://schemas.microsoft.com/office/powerpoint/2010/main" val="294548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t>Absorptive Capacity at industry level</a:t>
            </a:r>
            <a:endParaRPr lang="en-US" sz="3200" dirty="0"/>
          </a:p>
        </p:txBody>
      </p:sp>
      <p:sp>
        <p:nvSpPr>
          <p:cNvPr id="3" name="Content Placeholder 2"/>
          <p:cNvSpPr>
            <a:spLocks noGrp="1"/>
          </p:cNvSpPr>
          <p:nvPr>
            <p:ph idx="1"/>
          </p:nvPr>
        </p:nvSpPr>
        <p:spPr>
          <a:xfrm>
            <a:off x="457200" y="1447800"/>
            <a:ext cx="8229600" cy="5120640"/>
          </a:xfrm>
        </p:spPr>
        <p:txBody>
          <a:bodyPr/>
          <a:lstStyle/>
          <a:p>
            <a:pPr lvl="1"/>
            <a:r>
              <a:rPr lang="en-US" b="1" dirty="0"/>
              <a:t>Absorptive capacity also has effects at the industry level. </a:t>
            </a:r>
          </a:p>
          <a:p>
            <a:pPr lvl="1"/>
            <a:r>
              <a:rPr lang="en-US" dirty="0"/>
              <a:t>As the number of firms learning about a technology increases and/or the number of firms creating complementary technologies increases </a:t>
            </a:r>
            <a:r>
              <a:rPr lang="en-US" b="1" dirty="0"/>
              <a:t>the more effective and efficient the original technology will become. </a:t>
            </a:r>
            <a:endParaRPr lang="it-IT" b="1" dirty="0"/>
          </a:p>
        </p:txBody>
      </p:sp>
    </p:spTree>
    <p:extLst>
      <p:ext uri="{BB962C8B-B14F-4D97-AF65-F5344CB8AC3E}">
        <p14:creationId xmlns:p14="http://schemas.microsoft.com/office/powerpoint/2010/main" val="259811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br>
              <a:rPr lang="en-US" altLang="en-US" sz="3200" dirty="0"/>
            </a:br>
            <a:r>
              <a:rPr lang="en-US" altLang="en-US" sz="3200" dirty="0"/>
              <a:t>2. Increasing returns to adoption:</a:t>
            </a:r>
            <a:br>
              <a:rPr lang="en-US" altLang="en-US" sz="3200" dirty="0"/>
            </a:br>
            <a:r>
              <a:rPr lang="en-US" altLang="en-US" sz="3200" dirty="0"/>
              <a:t>Network Externalities</a:t>
            </a:r>
            <a:br>
              <a:rPr lang="en-US" altLang="en-US" dirty="0"/>
            </a:br>
            <a:r>
              <a:rPr lang="it-IT" dirty="0"/>
              <a:t> </a:t>
            </a:r>
            <a:endParaRPr lang="en-US" sz="1500" dirty="0"/>
          </a:p>
        </p:txBody>
      </p:sp>
      <p:sp>
        <p:nvSpPr>
          <p:cNvPr id="3" name="Content Placeholder 2"/>
          <p:cNvSpPr>
            <a:spLocks noGrp="1"/>
          </p:cNvSpPr>
          <p:nvPr>
            <p:ph idx="1"/>
          </p:nvPr>
        </p:nvSpPr>
        <p:spPr>
          <a:xfrm>
            <a:off x="457200" y="1447800"/>
            <a:ext cx="8305800" cy="5120640"/>
          </a:xfrm>
        </p:spPr>
        <p:txBody>
          <a:bodyPr/>
          <a:lstStyle/>
          <a:p>
            <a:pPr lvl="0"/>
            <a:r>
              <a:rPr lang="en-US" sz="2600" b="1" dirty="0"/>
              <a:t>Network Externalities</a:t>
            </a:r>
            <a:r>
              <a:rPr lang="en-US" sz="2600" dirty="0"/>
              <a:t>, or positive consumption externalities affect the adoption of a dominant design because a user’s benefit from using a good increases as the </a:t>
            </a:r>
            <a:r>
              <a:rPr lang="en-US" sz="2600" b="1" dirty="0"/>
              <a:t>installed base</a:t>
            </a:r>
            <a:r>
              <a:rPr lang="en-US" sz="2600" dirty="0"/>
              <a:t> increases (e.g. railroads, telecommunications, communities of practice, computer platforms). </a:t>
            </a:r>
          </a:p>
          <a:p>
            <a:pPr lvl="0"/>
            <a:r>
              <a:rPr lang="en-US" sz="2600" b="1" dirty="0"/>
              <a:t>→Installed base: the number of users of a particular good</a:t>
            </a:r>
          </a:p>
          <a:p>
            <a:pPr lvl="0"/>
            <a:r>
              <a:rPr lang="en-US" sz="2600" dirty="0"/>
              <a:t>For example, many people choose a computer that uses the Windows operating system and an Intel microprocessor because the “Wintel” platform has the largest installed base, thus maximizing the number of people with which the user’s files will be compatible</a:t>
            </a:r>
          </a:p>
        </p:txBody>
      </p:sp>
    </p:spTree>
    <p:extLst>
      <p:ext uri="{BB962C8B-B14F-4D97-AF65-F5344CB8AC3E}">
        <p14:creationId xmlns:p14="http://schemas.microsoft.com/office/powerpoint/2010/main" val="175136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br>
              <a:rPr lang="en-US" altLang="en-US" sz="3200" dirty="0"/>
            </a:br>
            <a:r>
              <a:rPr lang="en-US" altLang="en-US" sz="3200" dirty="0"/>
              <a:t>3. Increasing returns to adoption:</a:t>
            </a:r>
            <a:br>
              <a:rPr lang="en-US" altLang="en-US" sz="3200" dirty="0"/>
            </a:br>
            <a:r>
              <a:rPr lang="en-US" altLang="en-US" sz="3200" dirty="0"/>
              <a:t>Complementary products</a:t>
            </a:r>
            <a:br>
              <a:rPr lang="en-US" altLang="en-US" dirty="0"/>
            </a:br>
            <a:r>
              <a:rPr lang="it-IT" dirty="0"/>
              <a:t> </a:t>
            </a:r>
            <a:endParaRPr lang="en-US" sz="1500" dirty="0"/>
          </a:p>
        </p:txBody>
      </p:sp>
      <p:sp>
        <p:nvSpPr>
          <p:cNvPr id="3" name="Content Placeholder 2"/>
          <p:cNvSpPr>
            <a:spLocks noGrp="1"/>
          </p:cNvSpPr>
          <p:nvPr>
            <p:ph idx="1"/>
          </p:nvPr>
        </p:nvSpPr>
        <p:spPr>
          <a:xfrm>
            <a:off x="304800" y="1249680"/>
            <a:ext cx="8610600" cy="5318760"/>
          </a:xfrm>
        </p:spPr>
        <p:txBody>
          <a:bodyPr/>
          <a:lstStyle/>
          <a:p>
            <a:pPr lvl="0"/>
            <a:r>
              <a:rPr lang="en-US" sz="2600" dirty="0"/>
              <a:t>Network externalities arise when </a:t>
            </a:r>
            <a:r>
              <a:rPr lang="en-US" sz="2600" b="1" dirty="0"/>
              <a:t>compatibility</a:t>
            </a:r>
            <a:r>
              <a:rPr lang="en-US" sz="2600" dirty="0"/>
              <a:t> (e.g. exchanging computer files) and the availability of </a:t>
            </a:r>
            <a:r>
              <a:rPr lang="en-US" sz="2600" b="1" dirty="0"/>
              <a:t>complementary goods</a:t>
            </a:r>
            <a:r>
              <a:rPr lang="en-US" sz="2600" dirty="0"/>
              <a:t> (e.g. movies for a VCR , film for cameras) are important.</a:t>
            </a:r>
          </a:p>
          <a:p>
            <a:pPr lvl="0"/>
            <a:endParaRPr lang="en-US" sz="2600" dirty="0"/>
          </a:p>
          <a:p>
            <a:pPr lvl="0"/>
            <a:r>
              <a:rPr lang="en-US" sz="2600" b="1" dirty="0"/>
              <a:t>→ Complementary goods: Additional goods and services that enable or enhance the value of another good </a:t>
            </a:r>
            <a:r>
              <a:rPr lang="en-US" sz="2600" dirty="0"/>
              <a:t>(the value of a video game console is related to the availability of goods like video games, different devices etc.)</a:t>
            </a:r>
          </a:p>
        </p:txBody>
      </p:sp>
    </p:spTree>
    <p:extLst>
      <p:ext uri="{BB962C8B-B14F-4D97-AF65-F5344CB8AC3E}">
        <p14:creationId xmlns:p14="http://schemas.microsoft.com/office/powerpoint/2010/main" val="19718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br>
              <a:rPr lang="en-US" altLang="en-US" sz="3200" dirty="0"/>
            </a:br>
            <a:r>
              <a:rPr lang="en-US" altLang="en-US" sz="3200" dirty="0"/>
              <a:t>3. Increasing returns to adoption:</a:t>
            </a:r>
            <a:br>
              <a:rPr lang="en-US" altLang="en-US" sz="3200" dirty="0"/>
            </a:br>
            <a:r>
              <a:rPr lang="en-US" altLang="en-US" sz="3200" dirty="0"/>
              <a:t>Complementary products</a:t>
            </a:r>
            <a:br>
              <a:rPr lang="en-US" altLang="en-US" dirty="0"/>
            </a:br>
            <a:r>
              <a:rPr lang="it-IT" dirty="0"/>
              <a:t> </a:t>
            </a:r>
            <a:endParaRPr lang="en-US" sz="1500" dirty="0"/>
          </a:p>
        </p:txBody>
      </p:sp>
      <p:sp>
        <p:nvSpPr>
          <p:cNvPr id="3" name="Content Placeholder 2"/>
          <p:cNvSpPr>
            <a:spLocks noGrp="1"/>
          </p:cNvSpPr>
          <p:nvPr>
            <p:ph idx="1"/>
          </p:nvPr>
        </p:nvSpPr>
        <p:spPr>
          <a:xfrm>
            <a:off x="304800" y="1249680"/>
            <a:ext cx="8610600" cy="5318760"/>
          </a:xfrm>
        </p:spPr>
        <p:txBody>
          <a:bodyPr/>
          <a:lstStyle/>
          <a:p>
            <a:pPr lvl="0"/>
            <a:endParaRPr lang="en-US" sz="2600" dirty="0"/>
          </a:p>
          <a:p>
            <a:pPr lvl="0"/>
            <a:r>
              <a:rPr lang="en-US" sz="2600" dirty="0"/>
              <a:t>For example, as </a:t>
            </a:r>
            <a:r>
              <a:rPr lang="en-US" sz="2600" b="1" dirty="0"/>
              <a:t>Windows’ installed bas</a:t>
            </a:r>
            <a:r>
              <a:rPr lang="en-US" sz="2600" dirty="0"/>
              <a:t>e increased developers became more likely to expend their efforts on developing products compatible with Windows rather than the MAC.  Thus a virtuous cycle (at least from Microsoft’s perspective) begins. </a:t>
            </a:r>
          </a:p>
          <a:p>
            <a:pPr lvl="0"/>
            <a:r>
              <a:rPr lang="en-US" sz="2600" b="1" dirty="0"/>
              <a:t>→ An increasing installed base attracts complementary goods developers and the availability of complementary goods increases the installed base, and so on.</a:t>
            </a:r>
            <a:endParaRPr lang="it-IT" sz="2600" b="1" dirty="0"/>
          </a:p>
        </p:txBody>
      </p:sp>
    </p:spTree>
    <p:extLst>
      <p:ext uri="{BB962C8B-B14F-4D97-AF65-F5344CB8AC3E}">
        <p14:creationId xmlns:p14="http://schemas.microsoft.com/office/powerpoint/2010/main" val="377304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Self reinforcing cycle of installed base and availability of complementary goods </a:t>
            </a:r>
          </a:p>
        </p:txBody>
      </p:sp>
      <p:sp>
        <p:nvSpPr>
          <p:cNvPr id="3" name="Content Placeholder 2"/>
          <p:cNvSpPr>
            <a:spLocks noGrp="1"/>
          </p:cNvSpPr>
          <p:nvPr>
            <p:ph idx="1"/>
          </p:nvPr>
        </p:nvSpPr>
        <p:spPr>
          <a:xfrm>
            <a:off x="457200" y="1447800"/>
            <a:ext cx="7924800" cy="2194560"/>
          </a:xfrm>
        </p:spPr>
        <p:txBody>
          <a:bodyPr/>
          <a:lstStyle/>
          <a:p>
            <a:r>
              <a:rPr lang="en-US" altLang="en-US" sz="2800" dirty="0"/>
              <a:t>A technology with a large installed base attracts developers of complementary goods; a technology with a wide range of complementary goods attracts users, increasing the installed base. A self-reinforcing cycle ensues:</a:t>
            </a:r>
          </a:p>
        </p:txBody>
      </p:sp>
      <p:pic>
        <p:nvPicPr>
          <p:cNvPr id="6" name="Picture 3" descr="The self-reinforcing cycle between installed base and availability of complementary goods is illustrated.&#10;">
            <a:extLst>
              <a:ext uri="{FF2B5EF4-FFF2-40B4-BE49-F238E27FC236}">
                <a16:creationId xmlns:a16="http://schemas.microsoft.com/office/drawing/2014/main" id="{981353DE-66A7-458F-A583-82C11065E400}"/>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274324" y="3657600"/>
            <a:ext cx="6595352" cy="2743200"/>
          </a:xfrm>
          <a:prstGeom prst="rect">
            <a:avLst/>
          </a:prstGeom>
        </p:spPr>
      </p:pic>
      <p:sp>
        <p:nvSpPr>
          <p:cNvPr id="8"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45771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br>
              <a:rPr lang="en-US" altLang="en-US" sz="3200" dirty="0"/>
            </a:br>
            <a:r>
              <a:rPr lang="en-US" altLang="en-US" sz="3200" dirty="0"/>
              <a:t>Increasing returns to adoption:</a:t>
            </a:r>
            <a:br>
              <a:rPr lang="en-US" altLang="en-US" sz="3200" dirty="0"/>
            </a:br>
            <a:br>
              <a:rPr lang="en-US" altLang="en-US" dirty="0"/>
            </a:br>
            <a:r>
              <a:rPr lang="it-IT" dirty="0"/>
              <a:t> </a:t>
            </a:r>
            <a:endParaRPr lang="en-US" sz="1500" dirty="0"/>
          </a:p>
        </p:txBody>
      </p:sp>
      <p:sp>
        <p:nvSpPr>
          <p:cNvPr id="3" name="Content Placeholder 2"/>
          <p:cNvSpPr>
            <a:spLocks noGrp="1"/>
          </p:cNvSpPr>
          <p:nvPr>
            <p:ph idx="1"/>
          </p:nvPr>
        </p:nvSpPr>
        <p:spPr>
          <a:xfrm>
            <a:off x="228600" y="1249680"/>
            <a:ext cx="8610600" cy="5318760"/>
          </a:xfrm>
        </p:spPr>
        <p:txBody>
          <a:bodyPr/>
          <a:lstStyle/>
          <a:p>
            <a:pPr marL="457200" lvl="2" indent="-347472" defTabSz="809625"/>
            <a:r>
              <a:rPr lang="en-US" altLang="en-US" dirty="0"/>
              <a:t>In markets with network externalities, the benefit from using a good increases with the number of other users of the same good.</a:t>
            </a:r>
          </a:p>
          <a:p>
            <a:pPr marL="457200" lvl="2" indent="-347472" defTabSz="809625"/>
            <a:r>
              <a:rPr lang="en-US" altLang="en-US" dirty="0"/>
              <a:t>Network externalities are common in industries that are physically networked</a:t>
            </a:r>
          </a:p>
          <a:p>
            <a:pPr marL="822960" lvl="3" defTabSz="809625"/>
            <a:r>
              <a:rPr lang="en-US" altLang="en-US" dirty="0"/>
              <a:t>For example, railroads, telecommunications</a:t>
            </a:r>
          </a:p>
          <a:p>
            <a:pPr marL="457200" lvl="2" indent="-347472" defTabSz="809625"/>
            <a:r>
              <a:rPr lang="en-US" altLang="en-US" dirty="0"/>
              <a:t>Network externalities also arise when compatibility or complementary goods are important</a:t>
            </a:r>
          </a:p>
          <a:p>
            <a:pPr marL="822960" lvl="3" defTabSz="809625"/>
            <a:r>
              <a:rPr lang="en-US" altLang="en-US" dirty="0"/>
              <a:t>For example, Many people choose to use Windows in order to maximize the number of people their files are compatible with, and the range of software applications they can use.</a:t>
            </a:r>
            <a:endParaRPr lang="en-US" altLang="en-US" sz="2000" dirty="0"/>
          </a:p>
        </p:txBody>
      </p:sp>
    </p:spTree>
    <p:extLst>
      <p:ext uri="{BB962C8B-B14F-4D97-AF65-F5344CB8AC3E}">
        <p14:creationId xmlns:p14="http://schemas.microsoft.com/office/powerpoint/2010/main" val="274401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Dominant Designs</a:t>
            </a:r>
            <a:endParaRPr lang="en-US" sz="1500" dirty="0"/>
          </a:p>
        </p:txBody>
      </p:sp>
      <p:sp>
        <p:nvSpPr>
          <p:cNvPr id="3" name="Content Placeholder 2"/>
          <p:cNvSpPr>
            <a:spLocks noGrp="1"/>
          </p:cNvSpPr>
          <p:nvPr>
            <p:ph idx="1"/>
          </p:nvPr>
        </p:nvSpPr>
        <p:spPr>
          <a:xfrm>
            <a:off x="457200" y="1447800"/>
            <a:ext cx="7772400" cy="5120640"/>
          </a:xfrm>
        </p:spPr>
        <p:txBody>
          <a:bodyPr/>
          <a:lstStyle/>
          <a:p>
            <a:pPr defTabSz="809625">
              <a:spcBef>
                <a:spcPts val="1200"/>
              </a:spcBef>
              <a:spcAft>
                <a:spcPts val="1200"/>
              </a:spcAft>
            </a:pPr>
            <a:r>
              <a:rPr lang="en-US" altLang="en-US" b="1" dirty="0"/>
              <a:t>Dominant design: </a:t>
            </a:r>
            <a:r>
              <a:rPr lang="en-US" altLang="en-US" dirty="0"/>
              <a:t>a single product or process that dominates a product category (about 50% of the market) </a:t>
            </a:r>
          </a:p>
        </p:txBody>
      </p:sp>
    </p:spTree>
    <p:extLst>
      <p:ext uri="{BB962C8B-B14F-4D97-AF65-F5344CB8AC3E}">
        <p14:creationId xmlns:p14="http://schemas.microsoft.com/office/powerpoint/2010/main" val="298407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3200" dirty="0"/>
              <a:t>Example: The Rise of Microsoft</a:t>
            </a:r>
            <a:br>
              <a:rPr lang="en-US" sz="3200" dirty="0"/>
            </a:br>
            <a:endParaRPr lang="en-US" sz="3200" dirty="0"/>
          </a:p>
        </p:txBody>
      </p:sp>
      <p:sp>
        <p:nvSpPr>
          <p:cNvPr id="3" name="Content Placeholder 2"/>
          <p:cNvSpPr>
            <a:spLocks noGrp="1"/>
          </p:cNvSpPr>
          <p:nvPr>
            <p:ph idx="1"/>
          </p:nvPr>
        </p:nvSpPr>
        <p:spPr>
          <a:xfrm>
            <a:off x="152400" y="762000"/>
            <a:ext cx="8991600" cy="5806440"/>
          </a:xfrm>
        </p:spPr>
        <p:txBody>
          <a:bodyPr/>
          <a:lstStyle/>
          <a:p>
            <a:pPr lvl="1" indent="-347472" defTabSz="809625">
              <a:spcAft>
                <a:spcPts val="300"/>
              </a:spcAft>
              <a:defRPr/>
            </a:pPr>
            <a:r>
              <a:rPr lang="en-US" sz="2200" dirty="0"/>
              <a:t>In 19</a:t>
            </a:r>
            <a:r>
              <a:rPr lang="en-US" sz="100" dirty="0"/>
              <a:t> </a:t>
            </a:r>
            <a:r>
              <a:rPr lang="en-US" sz="2200" dirty="0"/>
              <a:t>80, Microsoft didn’t even have a personal computer (PC) operating system – the dominant operating system was CP/M (invented by Gary </a:t>
            </a:r>
            <a:r>
              <a:rPr lang="en-US" sz="2200" dirty="0" err="1"/>
              <a:t>Kindall</a:t>
            </a:r>
            <a:r>
              <a:rPr lang="en-US" sz="2200" dirty="0"/>
              <a:t>, marketed by </a:t>
            </a:r>
            <a:r>
              <a:rPr lang="en-US" sz="2200" dirty="0" err="1"/>
              <a:t>Kindall’s</a:t>
            </a:r>
            <a:r>
              <a:rPr lang="en-US" sz="2200" dirty="0"/>
              <a:t> company, Digital Research) </a:t>
            </a:r>
          </a:p>
          <a:p>
            <a:pPr lvl="1" indent="-347472" defTabSz="809625">
              <a:spcAft>
                <a:spcPts val="300"/>
              </a:spcAft>
              <a:defRPr/>
            </a:pPr>
            <a:r>
              <a:rPr lang="en-US" sz="2200" dirty="0"/>
              <a:t>Before 1980 IBM, the world’s largest computer producer ,was not interested in developing personal computer. However, after 1980 it changed its opinion and decided to produce personal computers but without producing their own operating system and microprocessor.</a:t>
            </a:r>
          </a:p>
          <a:p>
            <a:pPr lvl="1" indent="-347472" defTabSz="809625">
              <a:spcAft>
                <a:spcPts val="300"/>
              </a:spcAft>
              <a:defRPr/>
            </a:pPr>
            <a:r>
              <a:rPr lang="en-US" sz="2200" dirty="0"/>
              <a:t> They planned to use </a:t>
            </a:r>
            <a:r>
              <a:rPr lang="en-US" sz="2200" dirty="0" err="1"/>
              <a:t>Kindall’s</a:t>
            </a:r>
            <a:r>
              <a:rPr lang="en-US" sz="2200" dirty="0"/>
              <a:t> CP/M (but </a:t>
            </a:r>
            <a:r>
              <a:rPr lang="en-US" sz="2200" dirty="0" err="1"/>
              <a:t>Kindall</a:t>
            </a:r>
            <a:r>
              <a:rPr lang="en-US" sz="2200" dirty="0"/>
              <a:t> did not get back to them)</a:t>
            </a:r>
          </a:p>
          <a:p>
            <a:pPr lvl="1" indent="-347472" defTabSz="809625">
              <a:spcAft>
                <a:spcPts val="300"/>
              </a:spcAft>
              <a:defRPr/>
            </a:pPr>
            <a:r>
              <a:rPr lang="en-US" sz="2200" dirty="0"/>
              <a:t>IBM then goes to Bill Gates (who was already supplying other software) asking him to provide an operating system for them.</a:t>
            </a:r>
          </a:p>
          <a:p>
            <a:pPr lvl="1" indent="-347472" defTabSz="809625">
              <a:spcAft>
                <a:spcPts val="300"/>
              </a:spcAft>
              <a:defRPr/>
            </a:pPr>
            <a:r>
              <a:rPr lang="en-US" sz="2200" dirty="0"/>
              <a:t> Gates did not have an operating system at that time but he told them he would have supplied one.</a:t>
            </a:r>
          </a:p>
          <a:p>
            <a:pPr lvl="1" indent="-347472" defTabSz="809625">
              <a:spcAft>
                <a:spcPts val="300"/>
              </a:spcAft>
              <a:defRPr/>
            </a:pPr>
            <a:r>
              <a:rPr lang="en-US" sz="2200" dirty="0"/>
              <a:t>He bought a clone of CP/M and reworked it for the IBM called “MS DOS.”</a:t>
            </a:r>
          </a:p>
        </p:txBody>
      </p:sp>
    </p:spTree>
    <p:extLst>
      <p:ext uri="{BB962C8B-B14F-4D97-AF65-F5344CB8AC3E}">
        <p14:creationId xmlns:p14="http://schemas.microsoft.com/office/powerpoint/2010/main" val="126535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3200" dirty="0"/>
              <a:t>Example: The Rise of Microsoft</a:t>
            </a:r>
            <a:br>
              <a:rPr lang="en-US" sz="3200" dirty="0"/>
            </a:br>
            <a:endParaRPr lang="en-US" sz="3200" dirty="0"/>
          </a:p>
        </p:txBody>
      </p:sp>
      <p:sp>
        <p:nvSpPr>
          <p:cNvPr id="3" name="Content Placeholder 2"/>
          <p:cNvSpPr>
            <a:spLocks noGrp="1"/>
          </p:cNvSpPr>
          <p:nvPr>
            <p:ph idx="1"/>
          </p:nvPr>
        </p:nvSpPr>
        <p:spPr>
          <a:xfrm>
            <a:off x="304800" y="762000"/>
            <a:ext cx="8564880" cy="5806440"/>
          </a:xfrm>
        </p:spPr>
        <p:txBody>
          <a:bodyPr/>
          <a:lstStyle/>
          <a:p>
            <a:pPr lvl="1" indent="-347472" defTabSz="809625">
              <a:spcAft>
                <a:spcPts val="300"/>
              </a:spcAft>
              <a:defRPr/>
            </a:pPr>
            <a:r>
              <a:rPr lang="en-US" sz="2200" dirty="0"/>
              <a:t>With DOS the I</a:t>
            </a:r>
            <a:r>
              <a:rPr lang="en-US" sz="100" dirty="0"/>
              <a:t> </a:t>
            </a:r>
            <a:r>
              <a:rPr lang="en-US" sz="2200" dirty="0"/>
              <a:t>B</a:t>
            </a:r>
            <a:r>
              <a:rPr lang="en-US" sz="100" dirty="0"/>
              <a:t> </a:t>
            </a:r>
            <a:r>
              <a:rPr lang="en-US" sz="2200" dirty="0"/>
              <a:t>M P</a:t>
            </a:r>
            <a:r>
              <a:rPr lang="en-US" sz="100" dirty="0"/>
              <a:t> </a:t>
            </a:r>
            <a:r>
              <a:rPr lang="en-US" sz="2200" dirty="0"/>
              <a:t>C</a:t>
            </a:r>
            <a:r>
              <a:rPr lang="en-US" sz="100" dirty="0"/>
              <a:t> </a:t>
            </a:r>
            <a:r>
              <a:rPr lang="en-US" sz="2200" dirty="0"/>
              <a:t>s had a rapid success and an even more rapid proliferation (Installed base) </a:t>
            </a:r>
          </a:p>
          <a:p>
            <a:pPr lvl="1" indent="-347472" defTabSz="809625">
              <a:spcAft>
                <a:spcPts val="300"/>
              </a:spcAft>
              <a:defRPr/>
            </a:pPr>
            <a:r>
              <a:rPr lang="en-US" sz="2200" dirty="0"/>
              <a:t>Microsoft’s Windows was later bundled with (and eventually replaced) MS DOS.</a:t>
            </a:r>
          </a:p>
          <a:p>
            <a:pPr lvl="1" indent="-347472" defTabSz="809625">
              <a:spcAft>
                <a:spcPts val="300"/>
              </a:spcAft>
              <a:defRPr/>
            </a:pPr>
            <a:r>
              <a:rPr lang="en-US" sz="2200" b="1" dirty="0"/>
              <a:t>Had Gary </a:t>
            </a:r>
            <a:r>
              <a:rPr lang="en-US" sz="2200" b="1" dirty="0" err="1"/>
              <a:t>Kildall</a:t>
            </a:r>
            <a:r>
              <a:rPr lang="en-US" sz="2200" b="1" dirty="0"/>
              <a:t> signed with I</a:t>
            </a:r>
            <a:r>
              <a:rPr lang="en-US" sz="100" b="1" dirty="0"/>
              <a:t> </a:t>
            </a:r>
            <a:r>
              <a:rPr lang="en-US" sz="2200" b="1" dirty="0"/>
              <a:t>B</a:t>
            </a:r>
            <a:r>
              <a:rPr lang="en-US" sz="100" b="1" dirty="0"/>
              <a:t> </a:t>
            </a:r>
            <a:r>
              <a:rPr lang="en-US" sz="2200" b="1" dirty="0"/>
              <a:t>M, or had other companies not been able to clone the I</a:t>
            </a:r>
            <a:r>
              <a:rPr lang="en-US" sz="100" b="1" dirty="0"/>
              <a:t> </a:t>
            </a:r>
            <a:r>
              <a:rPr lang="en-US" sz="2200" b="1" dirty="0"/>
              <a:t>B</a:t>
            </a:r>
            <a:r>
              <a:rPr lang="en-US" sz="100" b="1" dirty="0"/>
              <a:t> </a:t>
            </a:r>
            <a:r>
              <a:rPr lang="en-US" sz="2200" b="1" dirty="0"/>
              <a:t>M PC, the software industry might look very different today!</a:t>
            </a:r>
          </a:p>
          <a:p>
            <a:pPr lvl="1" indent="-347472" defTabSz="809625">
              <a:spcAft>
                <a:spcPts val="300"/>
              </a:spcAft>
              <a:defRPr/>
            </a:pPr>
            <a:r>
              <a:rPr lang="en-US" sz="2200" dirty="0">
                <a:hlinkClick r:id="rId2"/>
              </a:rPr>
              <a:t>https://www.youtube.com/watch?v=sDIK-C6dGks&amp;list=PLc6EeKrKYKClN48ow3Irj_sO0zQEY-Vwu&amp;index=50</a:t>
            </a:r>
            <a:endParaRPr lang="en-US" sz="2200" dirty="0"/>
          </a:p>
          <a:p>
            <a:pPr lvl="1" indent="-347472" defTabSz="809625">
              <a:spcAft>
                <a:spcPts val="300"/>
              </a:spcAft>
              <a:defRPr/>
            </a:pPr>
            <a:endParaRPr lang="en-US" sz="2200" dirty="0"/>
          </a:p>
        </p:txBody>
      </p:sp>
    </p:spTree>
    <p:extLst>
      <p:ext uri="{BB962C8B-B14F-4D97-AF65-F5344CB8AC3E}">
        <p14:creationId xmlns:p14="http://schemas.microsoft.com/office/powerpoint/2010/main" val="14368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Why Dominant Designs Are Selected</a:t>
            </a:r>
            <a:r>
              <a:rPr lang="en-US" sz="1500" dirty="0"/>
              <a:t> </a:t>
            </a:r>
          </a:p>
        </p:txBody>
      </p:sp>
      <p:sp>
        <p:nvSpPr>
          <p:cNvPr id="3" name="Content Placeholder 2"/>
          <p:cNvSpPr>
            <a:spLocks noGrp="1"/>
          </p:cNvSpPr>
          <p:nvPr>
            <p:ph idx="1"/>
          </p:nvPr>
        </p:nvSpPr>
        <p:spPr>
          <a:xfrm>
            <a:off x="457200" y="1447800"/>
            <a:ext cx="8229600" cy="5120640"/>
          </a:xfrm>
        </p:spPr>
        <p:txBody>
          <a:bodyPr/>
          <a:lstStyle/>
          <a:p>
            <a:pPr lvl="0"/>
            <a:r>
              <a:rPr lang="en-US" sz="2600" b="1" dirty="0"/>
              <a:t>Path dependency</a:t>
            </a:r>
            <a:r>
              <a:rPr lang="en-US" sz="2600" dirty="0"/>
              <a:t> often characterizes technology trajectories with increasing returns to adoption. Path dependency means that </a:t>
            </a:r>
            <a:r>
              <a:rPr lang="en-US" sz="2600" b="1" dirty="0"/>
              <a:t>small historical events</a:t>
            </a:r>
            <a:r>
              <a:rPr lang="en-US" sz="2600" dirty="0"/>
              <a:t> may have a large effect on the form of the technology adopted as the dominant design.  For example,</a:t>
            </a:r>
            <a:endParaRPr lang="it-IT" sz="2600" dirty="0"/>
          </a:p>
          <a:p>
            <a:pPr marL="114300" lvl="1" indent="0">
              <a:buNone/>
            </a:pPr>
            <a:r>
              <a:rPr lang="en-US" sz="2600" dirty="0"/>
              <a:t>-  </a:t>
            </a:r>
            <a:r>
              <a:rPr lang="en-US" sz="2600" b="1" dirty="0"/>
              <a:t>early entrants</a:t>
            </a:r>
            <a:r>
              <a:rPr lang="en-US" sz="2600" dirty="0"/>
              <a:t> and their technology may become so entrenched that subsequent, superior technologies, may be unable to gain a foothold in the market.  </a:t>
            </a:r>
            <a:endParaRPr lang="it-IT" sz="2600" dirty="0"/>
          </a:p>
          <a:p>
            <a:r>
              <a:rPr lang="en-US" sz="2600" b="1" dirty="0"/>
              <a:t>- sponsorship</a:t>
            </a:r>
            <a:r>
              <a:rPr lang="en-US" sz="2600" dirty="0"/>
              <a:t> by a large powerful firm can help a technology gain a controlling share of the market, locking out alternative and potentially superior technologies. </a:t>
            </a:r>
            <a:endParaRPr lang="en-US" altLang="en-US" sz="2600" dirty="0"/>
          </a:p>
        </p:txBody>
      </p:sp>
    </p:spTree>
    <p:extLst>
      <p:ext uri="{BB962C8B-B14F-4D97-AF65-F5344CB8AC3E}">
        <p14:creationId xmlns:p14="http://schemas.microsoft.com/office/powerpoint/2010/main" val="335908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Why Dominant Designs Are Selected</a:t>
            </a:r>
            <a:r>
              <a:rPr lang="en-US" sz="1500" dirty="0"/>
              <a:t> </a:t>
            </a:r>
          </a:p>
        </p:txBody>
      </p:sp>
      <p:sp>
        <p:nvSpPr>
          <p:cNvPr id="3" name="Content Placeholder 2"/>
          <p:cNvSpPr>
            <a:spLocks noGrp="1"/>
          </p:cNvSpPr>
          <p:nvPr>
            <p:ph idx="1"/>
          </p:nvPr>
        </p:nvSpPr>
        <p:spPr>
          <a:xfrm>
            <a:off x="457200" y="1447800"/>
            <a:ext cx="8229600" cy="5120640"/>
          </a:xfrm>
        </p:spPr>
        <p:txBody>
          <a:bodyPr/>
          <a:lstStyle/>
          <a:p>
            <a:pPr marL="233363" indent="-233363" defTabSz="809625">
              <a:spcBef>
                <a:spcPts val="200"/>
              </a:spcBef>
            </a:pPr>
            <a:r>
              <a:rPr lang="en-US" dirty="0"/>
              <a:t>In addition to the market forces that encourage the adoption of a dominant design sometimes </a:t>
            </a:r>
            <a:r>
              <a:rPr lang="en-US" b="1" dirty="0"/>
              <a:t>government regulation </a:t>
            </a:r>
            <a:r>
              <a:rPr lang="en-US" dirty="0"/>
              <a:t>plays a role in the selection of a dominant design</a:t>
            </a:r>
            <a:r>
              <a:rPr lang="en-US" b="1" dirty="0"/>
              <a:t>. </a:t>
            </a:r>
          </a:p>
          <a:p>
            <a:pPr marL="233363" indent="-233363" defTabSz="809625">
              <a:spcBef>
                <a:spcPts val="200"/>
              </a:spcBef>
            </a:pPr>
            <a:r>
              <a:rPr lang="en-US" b="1" dirty="0"/>
              <a:t>Governments are most likely to intervene when there is a </a:t>
            </a:r>
            <a:r>
              <a:rPr lang="en-US" dirty="0"/>
              <a:t>societal or consumer welfare benefit</a:t>
            </a:r>
            <a:r>
              <a:rPr lang="en-US" b="1" dirty="0"/>
              <a:t> to having compatible technologies. This has often been the case for the </a:t>
            </a:r>
            <a:r>
              <a:rPr lang="en-US" dirty="0"/>
              <a:t>utilities, telecommunications and television industries</a:t>
            </a:r>
            <a:r>
              <a:rPr lang="en-US" b="1" dirty="0"/>
              <a:t>. </a:t>
            </a:r>
            <a:endParaRPr lang="en-US" altLang="en-US" dirty="0"/>
          </a:p>
        </p:txBody>
      </p:sp>
    </p:spTree>
    <p:extLst>
      <p:ext uri="{BB962C8B-B14F-4D97-AF65-F5344CB8AC3E}">
        <p14:creationId xmlns:p14="http://schemas.microsoft.com/office/powerpoint/2010/main" val="213049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Why Dominant Designs Are Selected</a:t>
            </a:r>
            <a:r>
              <a:rPr lang="en-US" sz="1500" dirty="0"/>
              <a:t> </a:t>
            </a:r>
          </a:p>
        </p:txBody>
      </p:sp>
      <p:sp>
        <p:nvSpPr>
          <p:cNvPr id="3" name="Content Placeholder 2"/>
          <p:cNvSpPr>
            <a:spLocks noGrp="1"/>
          </p:cNvSpPr>
          <p:nvPr>
            <p:ph idx="1"/>
          </p:nvPr>
        </p:nvSpPr>
        <p:spPr>
          <a:xfrm>
            <a:off x="457200" y="1447800"/>
            <a:ext cx="8229600" cy="5120640"/>
          </a:xfrm>
        </p:spPr>
        <p:txBody>
          <a:bodyPr/>
          <a:lstStyle/>
          <a:p>
            <a:pPr marL="233363" indent="-233363" defTabSz="809625">
              <a:spcBef>
                <a:spcPts val="200"/>
              </a:spcBef>
            </a:pPr>
            <a:r>
              <a:rPr lang="en-US" b="1" dirty="0"/>
              <a:t>For example: </a:t>
            </a:r>
          </a:p>
          <a:p>
            <a:pPr marL="233363" indent="-233363" defTabSz="809625">
              <a:spcBef>
                <a:spcPts val="200"/>
              </a:spcBef>
            </a:pPr>
            <a:r>
              <a:rPr lang="en-US" dirty="0"/>
              <a:t>in 1998, the European Union adopted a single wireless telephone standard to avoid the proliferation of incompatible standards and to facilitate exchange both within and across national borders</a:t>
            </a:r>
            <a:r>
              <a:rPr lang="it-IT" dirty="0"/>
              <a:t> </a:t>
            </a:r>
            <a:endParaRPr lang="en-US" altLang="en-US" dirty="0"/>
          </a:p>
        </p:txBody>
      </p:sp>
    </p:spTree>
    <p:extLst>
      <p:ext uri="{BB962C8B-B14F-4D97-AF65-F5344CB8AC3E}">
        <p14:creationId xmlns:p14="http://schemas.microsoft.com/office/powerpoint/2010/main" val="2029787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sz="3200" dirty="0"/>
              <a:t>Why Dominant Designs Are Selected </a:t>
            </a:r>
          </a:p>
        </p:txBody>
      </p:sp>
      <p:sp>
        <p:nvSpPr>
          <p:cNvPr id="3" name="Content Placeholder 2"/>
          <p:cNvSpPr>
            <a:spLocks noGrp="1"/>
          </p:cNvSpPr>
          <p:nvPr>
            <p:ph idx="1"/>
          </p:nvPr>
        </p:nvSpPr>
        <p:spPr>
          <a:xfrm>
            <a:off x="304800" y="685800"/>
            <a:ext cx="8610600" cy="5913637"/>
          </a:xfrm>
        </p:spPr>
        <p:txBody>
          <a:bodyPr/>
          <a:lstStyle/>
          <a:p>
            <a:pPr lvl="0"/>
            <a:r>
              <a:rPr lang="en-US" sz="2800" b="1" dirty="0">
                <a:solidFill>
                  <a:srgbClr val="FF0000"/>
                </a:solidFill>
              </a:rPr>
              <a:t>The most superior products do not necessarily win</a:t>
            </a:r>
          </a:p>
          <a:p>
            <a:pPr marL="457200" lvl="0" indent="-457200">
              <a:buFont typeface="Arial" panose="020B0604020202020204" pitchFamily="34" charset="0"/>
              <a:buChar char="•"/>
            </a:pPr>
            <a:r>
              <a:rPr lang="en-US" sz="2800" b="1" dirty="0"/>
              <a:t> </a:t>
            </a:r>
            <a:r>
              <a:rPr lang="en-US" sz="2800" dirty="0"/>
              <a:t>When all of the above forces are at work, the result can be a </a:t>
            </a:r>
            <a:r>
              <a:rPr lang="en-US" sz="2800" b="1" dirty="0"/>
              <a:t>natural monopoly</a:t>
            </a:r>
            <a:r>
              <a:rPr lang="en-US" sz="2800" dirty="0"/>
              <a:t> (though some alternatives may survive in niche markets) and </a:t>
            </a:r>
            <a:r>
              <a:rPr lang="en-US" sz="2800" b="1" u="sng" dirty="0"/>
              <a:t>winner-take-all markets</a:t>
            </a:r>
            <a:r>
              <a:rPr lang="en-US" sz="2800" dirty="0"/>
              <a:t>. </a:t>
            </a:r>
            <a:endParaRPr lang="it-IT" sz="2800" b="1" dirty="0"/>
          </a:p>
          <a:p>
            <a:pPr lvl="0"/>
            <a:r>
              <a:rPr lang="en-US" sz="2800" dirty="0"/>
              <a:t>The </a:t>
            </a:r>
            <a:r>
              <a:rPr lang="en-US" sz="2800" b="1" dirty="0"/>
              <a:t>winning firm</a:t>
            </a:r>
            <a:r>
              <a:rPr lang="en-US" sz="2800" dirty="0"/>
              <a:t> enjoys </a:t>
            </a:r>
            <a:r>
              <a:rPr lang="en-US" sz="2800" b="1" dirty="0"/>
              <a:t>high returns</a:t>
            </a:r>
            <a:r>
              <a:rPr lang="en-US" sz="2800" dirty="0"/>
              <a:t> and is well positioned to </a:t>
            </a:r>
            <a:r>
              <a:rPr lang="en-US" sz="2800" b="1" dirty="0"/>
              <a:t>affect the development trajectory</a:t>
            </a:r>
            <a:r>
              <a:rPr lang="en-US" sz="2800" dirty="0"/>
              <a:t> of the technology thereby further enhancing its dominant position in the industry. </a:t>
            </a:r>
            <a:endParaRPr lang="it-IT" sz="2800" b="1" dirty="0"/>
          </a:p>
          <a:p>
            <a:pPr lvl="0"/>
            <a:r>
              <a:rPr lang="en-US" sz="2800" b="1" dirty="0"/>
              <a:t>Losing firms, </a:t>
            </a:r>
            <a:r>
              <a:rPr lang="en-US" sz="2800" dirty="0"/>
              <a:t>not only have to </a:t>
            </a:r>
            <a:r>
              <a:rPr lang="en-US" sz="2800" b="1" dirty="0"/>
              <a:t>play catch up</a:t>
            </a:r>
            <a:r>
              <a:rPr lang="en-US" sz="2800" dirty="0"/>
              <a:t> after they adopt the dominant design they also </a:t>
            </a:r>
            <a:r>
              <a:rPr lang="en-US" sz="2800" b="1" dirty="0"/>
              <a:t>lose the capital, learning and brand equity </a:t>
            </a:r>
            <a:r>
              <a:rPr lang="en-US" sz="2800" dirty="0"/>
              <a:t>invested in their original technology.</a:t>
            </a:r>
            <a:endParaRPr lang="it-IT" sz="2800" b="1" dirty="0"/>
          </a:p>
        </p:txBody>
      </p:sp>
    </p:spTree>
    <p:extLst>
      <p:ext uri="{BB962C8B-B14F-4D97-AF65-F5344CB8AC3E}">
        <p14:creationId xmlns:p14="http://schemas.microsoft.com/office/powerpoint/2010/main" val="3470838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Why Dominant Designs Are Selected</a:t>
            </a:r>
            <a:r>
              <a:rPr lang="en-US" sz="1500" dirty="0"/>
              <a:t> </a:t>
            </a:r>
          </a:p>
        </p:txBody>
      </p:sp>
      <p:sp>
        <p:nvSpPr>
          <p:cNvPr id="3" name="Content Placeholder 2"/>
          <p:cNvSpPr>
            <a:spLocks noGrp="1"/>
          </p:cNvSpPr>
          <p:nvPr>
            <p:ph idx="1"/>
          </p:nvPr>
        </p:nvSpPr>
        <p:spPr>
          <a:xfrm>
            <a:off x="457200" y="1447800"/>
            <a:ext cx="8229600" cy="5120640"/>
          </a:xfrm>
        </p:spPr>
        <p:txBody>
          <a:bodyPr/>
          <a:lstStyle/>
          <a:p>
            <a:pPr lvl="0"/>
            <a:r>
              <a:rPr lang="en-US" dirty="0"/>
              <a:t>The </a:t>
            </a:r>
            <a:r>
              <a:rPr lang="en-US" b="1" dirty="0"/>
              <a:t>influence of a dominant design</a:t>
            </a:r>
            <a:r>
              <a:rPr lang="en-US" dirty="0"/>
              <a:t> can be far reaching. </a:t>
            </a:r>
          </a:p>
          <a:p>
            <a:pPr lvl="0"/>
            <a:r>
              <a:rPr lang="en-US" dirty="0"/>
              <a:t>Dominant designs affect </a:t>
            </a:r>
            <a:r>
              <a:rPr lang="en-US" u="sng" dirty="0"/>
              <a:t>knowledge accumulation</a:t>
            </a:r>
            <a:r>
              <a:rPr lang="en-US" dirty="0"/>
              <a:t> after their adoption primarily because firms </a:t>
            </a:r>
            <a:r>
              <a:rPr lang="en-US" u="sng" dirty="0"/>
              <a:t>have a tendency to build on their existing knowledge </a:t>
            </a:r>
            <a:r>
              <a:rPr lang="en-US" dirty="0"/>
              <a:t>base rather than build new ones. </a:t>
            </a:r>
          </a:p>
          <a:p>
            <a:pPr lvl="0"/>
            <a:r>
              <a:rPr lang="en-US" dirty="0"/>
              <a:t>This means that a dominant design </a:t>
            </a:r>
            <a:r>
              <a:rPr lang="en-US" b="1" dirty="0"/>
              <a:t>will influence the technological discontinuity</a:t>
            </a:r>
            <a:r>
              <a:rPr lang="en-US" dirty="0"/>
              <a:t> that will replace it.</a:t>
            </a:r>
            <a:endParaRPr lang="it-IT" b="1" dirty="0"/>
          </a:p>
          <a:p>
            <a:r>
              <a:rPr lang="en-US" dirty="0"/>
              <a:t> </a:t>
            </a:r>
            <a:endParaRPr lang="it-IT" dirty="0"/>
          </a:p>
        </p:txBody>
      </p:sp>
    </p:spTree>
    <p:extLst>
      <p:ext uri="{BB962C8B-B14F-4D97-AF65-F5344CB8AC3E}">
        <p14:creationId xmlns:p14="http://schemas.microsoft.com/office/powerpoint/2010/main" val="1147147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Why Dominant Designs Are Selected</a:t>
            </a:r>
            <a:r>
              <a:rPr lang="en-US" sz="1500" dirty="0"/>
              <a:t> </a:t>
            </a:r>
          </a:p>
        </p:txBody>
      </p:sp>
      <p:sp>
        <p:nvSpPr>
          <p:cNvPr id="3" name="Content Placeholder 2"/>
          <p:cNvSpPr>
            <a:spLocks noGrp="1"/>
          </p:cNvSpPr>
          <p:nvPr>
            <p:ph idx="1"/>
          </p:nvPr>
        </p:nvSpPr>
        <p:spPr>
          <a:xfrm>
            <a:off x="457200" y="1447800"/>
            <a:ext cx="8229600" cy="5120640"/>
          </a:xfrm>
        </p:spPr>
        <p:txBody>
          <a:bodyPr/>
          <a:lstStyle/>
          <a:p>
            <a:pPr marL="0" lvl="1" indent="0" defTabSz="809625">
              <a:spcBef>
                <a:spcPts val="300"/>
              </a:spcBef>
              <a:buNone/>
            </a:pPr>
            <a:r>
              <a:rPr lang="en-US" altLang="en-US" dirty="0"/>
              <a:t>Increasing returns indicate that technology trajectories are characterized by </a:t>
            </a:r>
            <a:r>
              <a:rPr lang="en-US" altLang="en-US" i="1" dirty="0"/>
              <a:t>path dependency</a:t>
            </a:r>
            <a:r>
              <a:rPr lang="en-US" altLang="en-US" dirty="0"/>
              <a:t>:</a:t>
            </a:r>
          </a:p>
          <a:p>
            <a:pPr marL="457200" lvl="2" indent="-347472" defTabSz="809625">
              <a:spcBef>
                <a:spcPts val="300"/>
              </a:spcBef>
            </a:pPr>
            <a:r>
              <a:rPr lang="en-US" altLang="en-US" dirty="0"/>
              <a:t>End results depend greatly on the events that took place leading up to the outcome.</a:t>
            </a:r>
          </a:p>
          <a:p>
            <a:pPr marL="0" lvl="1" indent="0" defTabSz="809625">
              <a:spcBef>
                <a:spcPts val="300"/>
              </a:spcBef>
              <a:buNone/>
            </a:pPr>
            <a:r>
              <a:rPr lang="en-US" altLang="en-US" dirty="0"/>
              <a:t>A dominant design can have far-reaching influence; it shapes future technological inquiry in the area.</a:t>
            </a:r>
          </a:p>
          <a:p>
            <a:pPr marL="0" lvl="1" indent="0" defTabSz="809625">
              <a:spcBef>
                <a:spcPts val="300"/>
              </a:spcBef>
              <a:buNone/>
            </a:pPr>
            <a:r>
              <a:rPr lang="en-US" altLang="en-US" dirty="0"/>
              <a:t>Winner-take-all markets can have very different competitive dynamics than other markets.</a:t>
            </a:r>
          </a:p>
          <a:p>
            <a:pPr marL="457200" lvl="2" indent="-347472" defTabSz="809625">
              <a:spcBef>
                <a:spcPts val="300"/>
              </a:spcBef>
            </a:pPr>
            <a:r>
              <a:rPr lang="en-US" altLang="en-US" i="1" dirty="0"/>
              <a:t>Technologically superior</a:t>
            </a:r>
            <a:r>
              <a:rPr lang="en-US" altLang="en-US" dirty="0"/>
              <a:t> products do not always win.</a:t>
            </a:r>
          </a:p>
          <a:p>
            <a:pPr marL="457200" lvl="2" indent="-347472" defTabSz="809625">
              <a:spcBef>
                <a:spcPts val="300"/>
              </a:spcBef>
            </a:pPr>
            <a:r>
              <a:rPr lang="en-US" altLang="en-US" dirty="0"/>
              <a:t>Such markets require different firm strategies for success than markets with less pressure for a single dominant design.</a:t>
            </a:r>
          </a:p>
        </p:txBody>
      </p:sp>
    </p:spTree>
    <p:extLst>
      <p:ext uri="{BB962C8B-B14F-4D97-AF65-F5344CB8AC3E}">
        <p14:creationId xmlns:p14="http://schemas.microsoft.com/office/powerpoint/2010/main" val="126305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Winner-Take-All Markets Good for Consumers?</a:t>
            </a:r>
            <a:r>
              <a:rPr lang="en-US" sz="1500" dirty="0"/>
              <a:t> </a:t>
            </a:r>
            <a:endParaRPr lang="en-US" dirty="0"/>
          </a:p>
        </p:txBody>
      </p:sp>
      <p:sp>
        <p:nvSpPr>
          <p:cNvPr id="3" name="Content Placeholder 2"/>
          <p:cNvSpPr>
            <a:spLocks noGrp="1"/>
          </p:cNvSpPr>
          <p:nvPr>
            <p:ph idx="1"/>
          </p:nvPr>
        </p:nvSpPr>
        <p:spPr/>
        <p:txBody>
          <a:bodyPr/>
          <a:lstStyle/>
          <a:p>
            <a:pPr marL="0" lvl="1" indent="0">
              <a:spcBef>
                <a:spcPts val="0"/>
              </a:spcBef>
              <a:buNone/>
            </a:pPr>
            <a:endParaRPr lang="en-US" dirty="0"/>
          </a:p>
          <a:p>
            <a:pPr marL="0" lvl="1" indent="0">
              <a:spcBef>
                <a:spcPts val="0"/>
              </a:spcBef>
              <a:buNone/>
            </a:pPr>
            <a:r>
              <a:rPr lang="en-US" dirty="0"/>
              <a:t>This is a complex question, made more complicated by traditional economics emphasis on the advantages of competitive markets. </a:t>
            </a:r>
          </a:p>
          <a:p>
            <a:pPr marL="0" lvl="1" indent="0">
              <a:spcBef>
                <a:spcPts val="0"/>
              </a:spcBef>
              <a:buNone/>
            </a:pPr>
            <a:r>
              <a:rPr lang="en-US" dirty="0"/>
              <a:t>To answer this question the </a:t>
            </a:r>
            <a:r>
              <a:rPr lang="en-US" b="1" dirty="0"/>
              <a:t>benefits accrued by customers</a:t>
            </a:r>
            <a:r>
              <a:rPr lang="en-US" dirty="0"/>
              <a:t> when a larger portion of the market adopts the same technology (</a:t>
            </a:r>
            <a:r>
              <a:rPr lang="en-US" b="1" dirty="0"/>
              <a:t>s-curve</a:t>
            </a:r>
            <a:r>
              <a:rPr lang="en-US" dirty="0"/>
              <a:t>) must be </a:t>
            </a:r>
            <a:r>
              <a:rPr lang="en-US" b="1" dirty="0"/>
              <a:t>compared with the corresponding monopoly (exponentially increasing) costs</a:t>
            </a:r>
            <a:r>
              <a:rPr lang="en-US" dirty="0"/>
              <a:t> (e.g. higher prices, less product variety, flatter technology improvement trajectory, etc.) </a:t>
            </a:r>
            <a:endParaRPr lang="it-IT" b="1" dirty="0"/>
          </a:p>
          <a:p>
            <a:pPr marL="0" lvl="1" indent="0">
              <a:spcBef>
                <a:spcPts val="0"/>
              </a:spcBef>
              <a:buNone/>
            </a:pPr>
            <a:endParaRPr lang="en-US" altLang="en-US" sz="2400" dirty="0"/>
          </a:p>
        </p:txBody>
      </p:sp>
      <p:sp>
        <p:nvSpPr>
          <p:cNvPr id="9" name="Segnaposto testo 8">
            <a:extLst>
              <a:ext uri="{FF2B5EF4-FFF2-40B4-BE49-F238E27FC236}">
                <a16:creationId xmlns:a16="http://schemas.microsoft.com/office/drawing/2014/main" id="{AE62B5CB-22B0-6141-B16A-6162391E4BCB}"/>
              </a:ext>
            </a:extLst>
          </p:cNvPr>
          <p:cNvSpPr>
            <a:spLocks noGrp="1"/>
          </p:cNvSpPr>
          <p:nvPr>
            <p:ph type="body" sz="quarter" idx="12"/>
          </p:nvPr>
        </p:nvSpPr>
        <p:spPr/>
        <p:txBody>
          <a:bodyPr/>
          <a:lstStyle/>
          <a:p>
            <a:endParaRPr lang="it-IT"/>
          </a:p>
        </p:txBody>
      </p:sp>
      <p:sp>
        <p:nvSpPr>
          <p:cNvPr id="8" name="Text Placeholder 5"/>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346028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Winner-Take-All Markets Good for Consumers?</a:t>
            </a:r>
            <a:r>
              <a:rPr lang="en-US" sz="1500" dirty="0"/>
              <a:t> </a:t>
            </a:r>
            <a:endParaRPr lang="en-US" dirty="0"/>
          </a:p>
        </p:txBody>
      </p:sp>
      <p:sp>
        <p:nvSpPr>
          <p:cNvPr id="3" name="Content Placeholder 2"/>
          <p:cNvSpPr>
            <a:spLocks noGrp="1"/>
          </p:cNvSpPr>
          <p:nvPr>
            <p:ph idx="1"/>
          </p:nvPr>
        </p:nvSpPr>
        <p:spPr/>
        <p:txBody>
          <a:bodyPr/>
          <a:lstStyle/>
          <a:p>
            <a:pPr marL="0" lvl="1" indent="0">
              <a:spcBef>
                <a:spcPts val="1200"/>
              </a:spcBef>
              <a:spcAft>
                <a:spcPts val="1200"/>
              </a:spcAft>
              <a:buNone/>
            </a:pPr>
            <a:r>
              <a:rPr lang="en-US" altLang="en-US" sz="3200" dirty="0"/>
              <a:t>Economics emphasizes the benefits of competition.</a:t>
            </a:r>
          </a:p>
          <a:p>
            <a:pPr marL="0" lvl="1" indent="0">
              <a:spcBef>
                <a:spcPts val="1200"/>
              </a:spcBef>
              <a:spcAft>
                <a:spcPts val="1200"/>
              </a:spcAft>
              <a:buNone/>
            </a:pPr>
            <a:r>
              <a:rPr lang="en-US" altLang="en-US" sz="3200" dirty="0"/>
              <a:t>However, network externalities suggest users sometimes get more value when one technology dominates.</a:t>
            </a:r>
          </a:p>
          <a:p>
            <a:pPr marL="0" lvl="1" indent="0">
              <a:spcBef>
                <a:spcPts val="1200"/>
              </a:spcBef>
              <a:spcAft>
                <a:spcPts val="1200"/>
              </a:spcAft>
              <a:buNone/>
            </a:pPr>
            <a:r>
              <a:rPr lang="en-US" altLang="en-US" sz="3200" b="1" dirty="0"/>
              <a:t>Should the government intervene when network externalities create a natural monopoly?</a:t>
            </a:r>
          </a:p>
        </p:txBody>
      </p:sp>
    </p:spTree>
    <p:extLst>
      <p:ext uri="{BB962C8B-B14F-4D97-AF65-F5344CB8AC3E}">
        <p14:creationId xmlns:p14="http://schemas.microsoft.com/office/powerpoint/2010/main" val="421778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endParaRPr lang="en-US" sz="1500" dirty="0"/>
          </a:p>
        </p:txBody>
      </p:sp>
      <p:sp>
        <p:nvSpPr>
          <p:cNvPr id="3" name="Content Placeholder 2"/>
          <p:cNvSpPr>
            <a:spLocks noGrp="1"/>
          </p:cNvSpPr>
          <p:nvPr>
            <p:ph idx="1"/>
          </p:nvPr>
        </p:nvSpPr>
        <p:spPr>
          <a:xfrm>
            <a:off x="457200" y="1447800"/>
            <a:ext cx="7772400" cy="5120640"/>
          </a:xfrm>
        </p:spPr>
        <p:txBody>
          <a:bodyPr/>
          <a:lstStyle/>
          <a:p>
            <a:pPr defTabSz="809625">
              <a:spcBef>
                <a:spcPts val="1200"/>
              </a:spcBef>
              <a:spcAft>
                <a:spcPts val="1200"/>
              </a:spcAft>
            </a:pPr>
            <a:r>
              <a:rPr lang="en-US" altLang="en-US" dirty="0"/>
              <a:t>Many industries experience strong pressure to select a single (or few) dominant design(s).</a:t>
            </a:r>
          </a:p>
          <a:p>
            <a:pPr defTabSz="809625">
              <a:spcBef>
                <a:spcPts val="1200"/>
              </a:spcBef>
              <a:spcAft>
                <a:spcPts val="1200"/>
              </a:spcAft>
            </a:pPr>
            <a:r>
              <a:rPr lang="en-US" altLang="en-US" dirty="0"/>
              <a:t>Why? </a:t>
            </a:r>
          </a:p>
          <a:p>
            <a:pPr marL="457200" indent="-457200" defTabSz="809625">
              <a:spcBef>
                <a:spcPts val="1200"/>
              </a:spcBef>
              <a:spcAft>
                <a:spcPts val="1200"/>
              </a:spcAft>
              <a:buFont typeface="Arial" panose="020B0604020202020204" pitchFamily="34" charset="0"/>
              <a:buChar char="•"/>
            </a:pPr>
            <a:r>
              <a:rPr lang="en-US" b="1" dirty="0"/>
              <a:t>Why do industries experience pressure to select a dominant design?</a:t>
            </a:r>
            <a:r>
              <a:rPr lang="en-US" dirty="0"/>
              <a:t> </a:t>
            </a:r>
          </a:p>
          <a:p>
            <a:pPr defTabSz="809625">
              <a:spcBef>
                <a:spcPts val="1200"/>
              </a:spcBef>
              <a:spcAft>
                <a:spcPts val="1200"/>
              </a:spcAft>
            </a:pPr>
            <a:r>
              <a:rPr lang="en-US" altLang="en-US" dirty="0"/>
              <a:t>And moreover </a:t>
            </a:r>
          </a:p>
          <a:p>
            <a:pPr marL="457200" indent="-457200" defTabSz="809625">
              <a:spcBef>
                <a:spcPts val="1200"/>
              </a:spcBef>
              <a:spcAft>
                <a:spcPts val="1200"/>
              </a:spcAft>
              <a:buFont typeface="Arial" panose="020B0604020202020204" pitchFamily="34" charset="0"/>
              <a:buChar char="•"/>
            </a:pPr>
            <a:r>
              <a:rPr lang="en-US" b="1" dirty="0"/>
              <a:t>Why do some technologies become dominant designs and others do not?</a:t>
            </a:r>
            <a:r>
              <a:rPr lang="en-US" dirty="0"/>
              <a:t> </a:t>
            </a:r>
            <a:endParaRPr lang="en-US" altLang="en-US" dirty="0"/>
          </a:p>
        </p:txBody>
      </p:sp>
    </p:spTree>
    <p:extLst>
      <p:ext uri="{BB962C8B-B14F-4D97-AF65-F5344CB8AC3E}">
        <p14:creationId xmlns:p14="http://schemas.microsoft.com/office/powerpoint/2010/main" val="230431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5C74"/>
                </a:solidFill>
              </a:rPr>
              <a:t>Are Winner-Take-All Markets Good for Consumers? </a:t>
            </a:r>
          </a:p>
        </p:txBody>
      </p:sp>
      <p:pic>
        <p:nvPicPr>
          <p:cNvPr id="7" name="Picture 4" descr="A graph illustrates the network externality benefits and monopoly costs of technology A with reference to market share.&#10;">
            <a:extLst>
              <a:ext uri="{FF2B5EF4-FFF2-40B4-BE49-F238E27FC236}">
                <a16:creationId xmlns:a16="http://schemas.microsoft.com/office/drawing/2014/main" id="{6E7414DD-017A-48CD-A75B-6D09F09EB9B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928750"/>
            <a:ext cx="4572000" cy="4243450"/>
          </a:xfrm>
          <a:prstGeom prst="rect">
            <a:avLst/>
          </a:prstGeom>
        </p:spPr>
      </p:pic>
      <p:sp>
        <p:nvSpPr>
          <p:cNvPr id="4" name="Content Placeholder 3"/>
          <p:cNvSpPr>
            <a:spLocks noGrp="1"/>
          </p:cNvSpPr>
          <p:nvPr>
            <p:ph sz="half" idx="2"/>
          </p:nvPr>
        </p:nvSpPr>
        <p:spPr>
          <a:xfrm>
            <a:off x="5486400" y="1752600"/>
            <a:ext cx="3505200" cy="4777740"/>
          </a:xfrm>
        </p:spPr>
        <p:txBody>
          <a:bodyPr/>
          <a:lstStyle/>
          <a:p>
            <a:pPr>
              <a:spcBef>
                <a:spcPts val="0"/>
              </a:spcBef>
              <a:defRPr/>
            </a:pPr>
            <a:r>
              <a:rPr lang="en-US" sz="2200" dirty="0"/>
              <a:t>Curve shapes are different; Network externality benefits likely to grow logistically, while potential monopoly costs likely to grow exponentially.</a:t>
            </a:r>
          </a:p>
          <a:p>
            <a:pPr>
              <a:spcBef>
                <a:spcPts val="0"/>
              </a:spcBef>
              <a:defRPr/>
            </a:pPr>
            <a:r>
              <a:rPr lang="en-US" sz="2200" dirty="0">
                <a:sym typeface="Wingdings" pitchFamily="2" charset="2"/>
              </a:rPr>
              <a:t>Where monopoly costs exceed network externality benefits, intervention may be warranted. Optimal market share is at point where lines cross.</a:t>
            </a:r>
            <a:endParaRPr lang="en-US" sz="2200" dirty="0"/>
          </a:p>
        </p:txBody>
      </p:sp>
      <p:sp>
        <p:nvSpPr>
          <p:cNvPr id="5" name="Segnaposto testo 4">
            <a:extLst>
              <a:ext uri="{FF2B5EF4-FFF2-40B4-BE49-F238E27FC236}">
                <a16:creationId xmlns:a16="http://schemas.microsoft.com/office/drawing/2014/main" id="{FEE81D29-CA9E-D144-AF59-B9AF35A2739A}"/>
              </a:ext>
            </a:extLst>
          </p:cNvPr>
          <p:cNvSpPr>
            <a:spLocks noGrp="1"/>
          </p:cNvSpPr>
          <p:nvPr>
            <p:ph type="body" sz="quarter" idx="12"/>
          </p:nvPr>
        </p:nvSpPr>
        <p:spPr/>
        <p:txBody>
          <a:bodyPr/>
          <a:lstStyle/>
          <a:p>
            <a:endParaRPr lang="it-IT"/>
          </a:p>
        </p:txBody>
      </p:sp>
      <p:sp>
        <p:nvSpPr>
          <p:cNvPr id="8" name="Text Placeholder 5"/>
          <p:cNvSpPr>
            <a:spLocks noGrp="1"/>
          </p:cNvSpPr>
          <p:nvPr>
            <p:ph type="body" sz="quarter" idx="11"/>
          </p:nvPr>
        </p:nvSpPr>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976418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Multiple Dimensions of Value</a:t>
            </a:r>
            <a:r>
              <a:rPr lang="en-US" sz="1500" dirty="0"/>
              <a:t> </a:t>
            </a:r>
          </a:p>
        </p:txBody>
      </p:sp>
      <p:sp>
        <p:nvSpPr>
          <p:cNvPr id="3" name="Content Placeholder 2"/>
          <p:cNvSpPr>
            <a:spLocks noGrp="1"/>
          </p:cNvSpPr>
          <p:nvPr>
            <p:ph idx="1"/>
          </p:nvPr>
        </p:nvSpPr>
        <p:spPr>
          <a:xfrm>
            <a:off x="457200" y="1447800"/>
            <a:ext cx="8229600" cy="5120640"/>
          </a:xfrm>
        </p:spPr>
        <p:txBody>
          <a:bodyPr/>
          <a:lstStyle/>
          <a:p>
            <a:pPr defTabSz="809625"/>
            <a:r>
              <a:rPr lang="en-US" b="1" dirty="0"/>
              <a:t>If technological superior products don’t always win, what determines which technology and which firm wins?</a:t>
            </a:r>
            <a:r>
              <a:rPr lang="en-US" dirty="0"/>
              <a:t>  </a:t>
            </a:r>
          </a:p>
          <a:p>
            <a:pPr defTabSz="809625"/>
            <a:r>
              <a:rPr lang="en-US" dirty="0"/>
              <a:t>The company that wins usually is able to effectively </a:t>
            </a:r>
            <a:r>
              <a:rPr lang="en-US" b="1" dirty="0"/>
              <a:t>manage the multiple dimensions</a:t>
            </a:r>
            <a:r>
              <a:rPr lang="en-US" dirty="0"/>
              <a:t> that comprise total customer value. </a:t>
            </a:r>
          </a:p>
          <a:p>
            <a:pPr defTabSz="809625"/>
            <a:r>
              <a:rPr lang="en-US" dirty="0"/>
              <a:t>Customers compare the value of two or more competing technologies based on each technologies </a:t>
            </a:r>
            <a:r>
              <a:rPr lang="en-US" b="1" dirty="0"/>
              <a:t>stand-alone</a:t>
            </a:r>
            <a:r>
              <a:rPr lang="en-US" dirty="0"/>
              <a:t> and </a:t>
            </a:r>
            <a:r>
              <a:rPr lang="en-US" b="1" dirty="0"/>
              <a:t>network externality</a:t>
            </a:r>
            <a:r>
              <a:rPr lang="en-US" dirty="0"/>
              <a:t> value. </a:t>
            </a:r>
            <a:endParaRPr lang="it-IT" dirty="0"/>
          </a:p>
          <a:p>
            <a:pPr defTabSz="809625"/>
            <a:endParaRPr lang="en-US" altLang="en-US" dirty="0"/>
          </a:p>
        </p:txBody>
      </p:sp>
    </p:spTree>
    <p:extLst>
      <p:ext uri="{BB962C8B-B14F-4D97-AF65-F5344CB8AC3E}">
        <p14:creationId xmlns:p14="http://schemas.microsoft.com/office/powerpoint/2010/main" val="364938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Stand-alone Value</a:t>
            </a:r>
            <a:r>
              <a:rPr lang="it-IT" dirty="0"/>
              <a:t> </a:t>
            </a:r>
            <a:endParaRPr lang="en-US" sz="1500" dirty="0"/>
          </a:p>
        </p:txBody>
      </p:sp>
      <p:sp>
        <p:nvSpPr>
          <p:cNvPr id="3" name="Content Placeholder 2"/>
          <p:cNvSpPr>
            <a:spLocks noGrp="1"/>
          </p:cNvSpPr>
          <p:nvPr>
            <p:ph idx="1"/>
          </p:nvPr>
        </p:nvSpPr>
        <p:spPr>
          <a:xfrm>
            <a:off x="457200" y="1447800"/>
            <a:ext cx="8229600" cy="5120640"/>
          </a:xfrm>
        </p:spPr>
        <p:txBody>
          <a:bodyPr/>
          <a:lstStyle/>
          <a:p>
            <a:pPr lvl="0"/>
            <a:r>
              <a:rPr lang="en-US" sz="2600" dirty="0"/>
              <a:t>Chan Kim and Renee Mauborgne developed the </a:t>
            </a:r>
            <a:r>
              <a:rPr lang="en-US" sz="2600" b="1" dirty="0"/>
              <a:t>“Buyer Utility Map”</a:t>
            </a:r>
            <a:r>
              <a:rPr lang="en-US" sz="2600" dirty="0"/>
              <a:t> to help managers determine what aspects of a new technology will be valued by potential customers (e.g. the functions it enables the customer to perform, its aesthetic qualities, its ease of use, etc.). </a:t>
            </a:r>
          </a:p>
          <a:p>
            <a:pPr lvl="0"/>
            <a:r>
              <a:rPr lang="en-US" sz="2600" dirty="0"/>
              <a:t>They recommend considering six </a:t>
            </a:r>
            <a:r>
              <a:rPr lang="en-US" sz="2600" b="1" dirty="0"/>
              <a:t>utility levers</a:t>
            </a:r>
            <a:r>
              <a:rPr lang="en-US" sz="2600" dirty="0"/>
              <a:t> and the six stages of a </a:t>
            </a:r>
            <a:r>
              <a:rPr lang="en-US" sz="2600" b="1" dirty="0"/>
              <a:t>buyers experience cycle</a:t>
            </a:r>
            <a:r>
              <a:rPr lang="en-US" sz="2600" dirty="0"/>
              <a:t> (purchase, delivery, use, supplements, maintenance, and disposal) in order to fully understand a new technologies standalone value to a customer. </a:t>
            </a:r>
          </a:p>
          <a:p>
            <a:pPr lvl="0"/>
            <a:r>
              <a:rPr lang="en-US" sz="2600" b="1" dirty="0"/>
              <a:t>Of course, each benefit has to be considered in light of its cost.</a:t>
            </a:r>
            <a:endParaRPr lang="it-IT" sz="2600" b="1" dirty="0"/>
          </a:p>
          <a:p>
            <a:pPr lvl="3" defTabSz="809625"/>
            <a:endParaRPr lang="en-US" altLang="en-US" dirty="0"/>
          </a:p>
        </p:txBody>
      </p:sp>
    </p:spTree>
    <p:extLst>
      <p:ext uri="{BB962C8B-B14F-4D97-AF65-F5344CB8AC3E}">
        <p14:creationId xmlns:p14="http://schemas.microsoft.com/office/powerpoint/2010/main" val="310026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“Buyer Utility Map”</a:t>
            </a:r>
            <a:endParaRPr lang="en-US" dirty="0"/>
          </a:p>
        </p:txBody>
      </p:sp>
      <p:sp>
        <p:nvSpPr>
          <p:cNvPr id="7" name="Content Placeholder 2"/>
          <p:cNvSpPr>
            <a:spLocks noGrp="1"/>
          </p:cNvSpPr>
          <p:nvPr>
            <p:ph idx="1"/>
          </p:nvPr>
        </p:nvSpPr>
        <p:spPr>
          <a:xfrm>
            <a:off x="457200" y="1066800"/>
            <a:ext cx="8229600" cy="609600"/>
          </a:xfrm>
        </p:spPr>
        <p:txBody>
          <a:bodyPr/>
          <a:lstStyle/>
          <a:p>
            <a:pPr marL="0" lvl="2" indent="0">
              <a:buClrTx/>
              <a:buNone/>
            </a:pPr>
            <a:r>
              <a:rPr lang="en-US" altLang="en-US" sz="1800" dirty="0"/>
              <a:t>Toyota Prius hybrid-electric example</a:t>
            </a:r>
          </a:p>
          <a:p>
            <a:pPr marL="0" lvl="2" indent="0">
              <a:buClrTx/>
              <a:buNone/>
            </a:pPr>
            <a:endParaRPr lang="en-US" altLang="en-US" sz="1800" dirty="0"/>
          </a:p>
        </p:txBody>
      </p:sp>
      <p:graphicFrame>
        <p:nvGraphicFramePr>
          <p:cNvPr id="12" name="Table 3">
            <a:extLst>
              <a:ext uri="{FF2B5EF4-FFF2-40B4-BE49-F238E27FC236}">
                <a16:creationId xmlns:a16="http://schemas.microsoft.com/office/drawing/2014/main" id="{2864EB1E-EDC2-4121-A5B8-D06CA6FC9B00}"/>
              </a:ext>
            </a:extLst>
          </p:cNvPr>
          <p:cNvGraphicFramePr>
            <a:graphicFrameLocks noGrp="1"/>
          </p:cNvGraphicFramePr>
          <p:nvPr>
            <p:ph idx="13"/>
            <p:extLst>
              <p:ext uri="{D42A27DB-BD31-4B8C-83A1-F6EECF244321}">
                <p14:modId xmlns:p14="http://schemas.microsoft.com/office/powerpoint/2010/main" val="3765889399"/>
              </p:ext>
            </p:extLst>
          </p:nvPr>
        </p:nvGraphicFramePr>
        <p:xfrm>
          <a:off x="116999" y="1802404"/>
          <a:ext cx="8910002" cy="4217396"/>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1376195775"/>
                    </a:ext>
                  </a:extLst>
                </a:gridCol>
                <a:gridCol w="1423694">
                  <a:extLst>
                    <a:ext uri="{9D8B030D-6E8A-4147-A177-3AD203B41FA5}">
                      <a16:colId xmlns:a16="http://schemas.microsoft.com/office/drawing/2014/main" val="3834481689"/>
                    </a:ext>
                  </a:extLst>
                </a:gridCol>
                <a:gridCol w="914400">
                  <a:extLst>
                    <a:ext uri="{9D8B030D-6E8A-4147-A177-3AD203B41FA5}">
                      <a16:colId xmlns:a16="http://schemas.microsoft.com/office/drawing/2014/main" val="2077201579"/>
                    </a:ext>
                  </a:extLst>
                </a:gridCol>
                <a:gridCol w="1192187">
                  <a:extLst>
                    <a:ext uri="{9D8B030D-6E8A-4147-A177-3AD203B41FA5}">
                      <a16:colId xmlns:a16="http://schemas.microsoft.com/office/drawing/2014/main" val="964789213"/>
                    </a:ext>
                  </a:extLst>
                </a:gridCol>
                <a:gridCol w="1447800">
                  <a:extLst>
                    <a:ext uri="{9D8B030D-6E8A-4147-A177-3AD203B41FA5}">
                      <a16:colId xmlns:a16="http://schemas.microsoft.com/office/drawing/2014/main" val="822831596"/>
                    </a:ext>
                  </a:extLst>
                </a:gridCol>
                <a:gridCol w="1295400">
                  <a:extLst>
                    <a:ext uri="{9D8B030D-6E8A-4147-A177-3AD203B41FA5}">
                      <a16:colId xmlns:a16="http://schemas.microsoft.com/office/drawing/2014/main" val="4136827306"/>
                    </a:ext>
                  </a:extLst>
                </a:gridCol>
                <a:gridCol w="1447801">
                  <a:extLst>
                    <a:ext uri="{9D8B030D-6E8A-4147-A177-3AD203B41FA5}">
                      <a16:colId xmlns:a16="http://schemas.microsoft.com/office/drawing/2014/main" val="3514362869"/>
                    </a:ext>
                  </a:extLst>
                </a:gridCol>
              </a:tblGrid>
              <a:tr h="551495">
                <a:tc>
                  <a:txBody>
                    <a:bodyPr/>
                    <a:lstStyle/>
                    <a:p>
                      <a:endParaRPr lang="en-US" sz="1600" dirty="0">
                        <a:solidFill>
                          <a:schemeClr val="bg1"/>
                        </a:solidFill>
                      </a:endParaRP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Purchase </a:t>
                      </a: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Delivery</a:t>
                      </a: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Use 	</a:t>
                      </a: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Supplements	</a:t>
                      </a: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Maintenance</a:t>
                      </a:r>
                    </a:p>
                  </a:txBody>
                  <a:tcPr marT="45723" marB="4572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bg1"/>
                          </a:solidFill>
                          <a:latin typeface="+mn-lt"/>
                          <a:ea typeface="+mn-ea"/>
                          <a:cs typeface="+mn-cs"/>
                        </a:rPr>
                        <a:t>Disposal</a:t>
                      </a:r>
                    </a:p>
                  </a:txBody>
                  <a:tcPr marT="45723" marB="45723">
                    <a:solidFill>
                      <a:schemeClr val="tx1">
                        <a:lumMod val="65000"/>
                        <a:lumOff val="35000"/>
                      </a:schemeClr>
                    </a:solidFill>
                  </a:tcPr>
                </a:tc>
                <a:extLst>
                  <a:ext uri="{0D108BD9-81ED-4DB2-BD59-A6C34878D82A}">
                    <a16:rowId xmlns:a16="http://schemas.microsoft.com/office/drawing/2014/main" val="2919957295"/>
                  </a:ext>
                </a:extLst>
              </a:tr>
              <a:tr h="1712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Customer productivity 	</a:t>
                      </a:r>
                    </a:p>
                    <a:p>
                      <a:endParaRPr lang="en-US" sz="1600" dirty="0"/>
                    </a:p>
                  </a:txBody>
                  <a:tcPr marT="45723" marB="45723">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Price of Prius slightly higher than comparable nonhybrid models 	</a:t>
                      </a:r>
                    </a:p>
                    <a:p>
                      <a:endParaRPr lang="en-US" sz="1600" dirty="0"/>
                    </a:p>
                  </a:txBody>
                  <a:tcPr marT="45723" marB="45723">
                    <a:solidFill>
                      <a:srgbClr val="D7D7D8"/>
                    </a:solidFill>
                  </a:tcPr>
                </a:tc>
                <a:tc>
                  <a:txBody>
                    <a:bodyPr/>
                    <a:lstStyle/>
                    <a:p>
                      <a:endParaRPr lang="en-US" sz="1600" dirty="0"/>
                    </a:p>
                  </a:txBody>
                  <a:tcPr marT="45723" marB="45723">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Offers speed and power comparable to nonhybrid models 	</a:t>
                      </a:r>
                    </a:p>
                  </a:txBody>
                  <a:tcPr marT="45723" marB="45723">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Can stop less often for gas, saving money and time 	</a:t>
                      </a:r>
                    </a:p>
                    <a:p>
                      <a:endParaRPr lang="en-US" sz="1600" dirty="0"/>
                    </a:p>
                  </a:txBody>
                  <a:tcPr marT="45723" marB="45723">
                    <a:solidFill>
                      <a:srgbClr val="D7D7D8"/>
                    </a:solidFill>
                  </a:tcPr>
                </a:tc>
                <a:tc>
                  <a:txBody>
                    <a:bodyPr/>
                    <a:lstStyle/>
                    <a:p>
                      <a:r>
                        <a:rPr lang="en-US" sz="1600" dirty="0"/>
                        <a:t>N</a:t>
                      </a:r>
                      <a:r>
                        <a:rPr lang="en-US" sz="100" dirty="0"/>
                        <a:t> </a:t>
                      </a:r>
                      <a:r>
                        <a:rPr lang="en-US" sz="1600" dirty="0"/>
                        <a:t>A</a:t>
                      </a:r>
                    </a:p>
                  </a:txBody>
                  <a:tcPr marT="45723" marB="45723">
                    <a:solidFill>
                      <a:srgbClr val="D7D7D8"/>
                    </a:solidFill>
                  </a:tcPr>
                </a:tc>
                <a:tc>
                  <a:txBody>
                    <a:bodyPr/>
                    <a:lstStyle/>
                    <a:p>
                      <a:r>
                        <a:rPr lang="en-US" sz="1600" dirty="0"/>
                        <a:t>N</a:t>
                      </a:r>
                      <a:r>
                        <a:rPr lang="en-US" sz="100" dirty="0"/>
                        <a:t> </a:t>
                      </a:r>
                      <a:r>
                        <a:rPr lang="en-US" sz="1600" dirty="0"/>
                        <a:t>A</a:t>
                      </a:r>
                    </a:p>
                  </a:txBody>
                  <a:tcPr marT="45723" marB="45723">
                    <a:solidFill>
                      <a:srgbClr val="D7D7D8"/>
                    </a:solidFill>
                  </a:tcPr>
                </a:tc>
                <a:extLst>
                  <a:ext uri="{0D108BD9-81ED-4DB2-BD59-A6C34878D82A}">
                    <a16:rowId xmlns:a16="http://schemas.microsoft.com/office/drawing/2014/main" val="3029911066"/>
                  </a:ext>
                </a:extLst>
              </a:tr>
              <a:tr h="1839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Simplicity 	</a:t>
                      </a:r>
                    </a:p>
                    <a:p>
                      <a:endParaRPr lang="en-US" sz="1600" dirty="0"/>
                    </a:p>
                  </a:txBody>
                  <a:tcPr marT="45723" marB="4572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Buyer may feel less able to assess value of vehicle</a:t>
                      </a:r>
                      <a:endParaRPr lang="en-US" sz="1600" dirty="0"/>
                    </a:p>
                  </a:txBody>
                  <a:tcPr marT="45723" marB="45723">
                    <a:solidFill>
                      <a:srgbClr val="ECECEC"/>
                    </a:solidFill>
                  </a:tcPr>
                </a:tc>
                <a:tc>
                  <a:txBody>
                    <a:bodyPr/>
                    <a:lstStyle/>
                    <a:p>
                      <a:r>
                        <a:rPr lang="en-US" sz="1600" dirty="0"/>
                        <a:t>N</a:t>
                      </a:r>
                      <a:r>
                        <a:rPr lang="en-US" sz="100" dirty="0"/>
                        <a:t> </a:t>
                      </a:r>
                      <a:r>
                        <a:rPr lang="en-US" sz="1600" dirty="0"/>
                        <a:t>A</a:t>
                      </a:r>
                    </a:p>
                  </a:txBody>
                  <a:tcPr marT="45723" marB="4572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Operates like a regular combustion engine vehicle</a:t>
                      </a:r>
                      <a:endParaRPr lang="en-US" sz="1600" dirty="0"/>
                    </a:p>
                  </a:txBody>
                  <a:tcPr marT="45723" marB="4572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Refuels like a regular combustion engine vehicle </a:t>
                      </a:r>
                    </a:p>
                  </a:txBody>
                  <a:tcPr marT="45723" marB="45723">
                    <a:solidFill>
                      <a:srgbClr val="ECECEC"/>
                    </a:solidFill>
                  </a:tcPr>
                </a:tc>
                <a:tc>
                  <a:txBody>
                    <a:bodyPr/>
                    <a:lstStyle/>
                    <a:p>
                      <a:r>
                        <a:rPr lang="en-US" sz="1600" dirty="0"/>
                        <a:t>N</a:t>
                      </a:r>
                      <a:r>
                        <a:rPr lang="en-US" sz="100" dirty="0"/>
                        <a:t> </a:t>
                      </a:r>
                      <a:r>
                        <a:rPr lang="en-US" sz="1600" dirty="0"/>
                        <a:t>A</a:t>
                      </a:r>
                    </a:p>
                  </a:txBody>
                  <a:tcPr marT="45723" marB="4572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Hybrids have larger batteries that would have to be recycled and disposed of at end of life </a:t>
                      </a:r>
                    </a:p>
                  </a:txBody>
                  <a:tcPr marT="45723" marB="45723">
                    <a:solidFill>
                      <a:srgbClr val="ECECEC"/>
                    </a:solidFill>
                  </a:tcPr>
                </a:tc>
                <a:extLst>
                  <a:ext uri="{0D108BD9-81ED-4DB2-BD59-A6C34878D82A}">
                    <a16:rowId xmlns:a16="http://schemas.microsoft.com/office/drawing/2014/main" val="4016976979"/>
                  </a:ext>
                </a:extLst>
              </a:tr>
            </a:tbl>
          </a:graphicData>
        </a:graphic>
      </p:graphicFrame>
      <p:sp>
        <p:nvSpPr>
          <p:cNvPr id="5" name="Content Placeholder 4"/>
          <p:cNvSpPr>
            <a:spLocks noGrp="1"/>
          </p:cNvSpPr>
          <p:nvPr>
            <p:ph idx="14"/>
          </p:nvPr>
        </p:nvSpPr>
        <p:spPr>
          <a:xfrm>
            <a:off x="457200" y="6122396"/>
            <a:ext cx="8229600" cy="583204"/>
          </a:xfrm>
        </p:spPr>
        <p:txBody>
          <a:bodyPr/>
          <a:lstStyle/>
          <a:p>
            <a:pPr lvl="0" algn="ctr" defTabSz="914400" eaLnBrk="0" fontAlgn="base" hangingPunct="0">
              <a:spcBef>
                <a:spcPct val="0"/>
              </a:spcBef>
              <a:spcAft>
                <a:spcPct val="0"/>
              </a:spcAft>
            </a:pPr>
            <a:r>
              <a:rPr lang="en-US" sz="1400" dirty="0">
                <a:ea typeface="+mn-ea"/>
                <a:cs typeface="+mn-cs"/>
              </a:rPr>
              <a:t>Source: Adapted from </a:t>
            </a:r>
            <a:r>
              <a:rPr lang="en-US" sz="1400" i="1" dirty="0">
                <a:ea typeface="+mn-ea"/>
                <a:cs typeface="+mn-cs"/>
              </a:rPr>
              <a:t>Harvard Business Review. </a:t>
            </a:r>
            <a:r>
              <a:rPr lang="en-US" sz="1400" dirty="0">
                <a:ea typeface="+mn-ea"/>
                <a:cs typeface="+mn-cs"/>
              </a:rPr>
              <a:t>Exhibit from “Knowing a Winning Business Idea When You See One,” by W. C. Kim and R. Mauborgne, September– October 2000. </a:t>
            </a:r>
          </a:p>
        </p:txBody>
      </p:sp>
    </p:spTree>
    <p:extLst>
      <p:ext uri="{BB962C8B-B14F-4D97-AF65-F5344CB8AC3E}">
        <p14:creationId xmlns:p14="http://schemas.microsoft.com/office/powerpoint/2010/main" val="3917307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“Buyer Utility Map”</a:t>
            </a:r>
            <a:endParaRPr lang="en-US" dirty="0"/>
          </a:p>
        </p:txBody>
      </p:sp>
      <p:graphicFrame>
        <p:nvGraphicFramePr>
          <p:cNvPr id="7" name="Table 2">
            <a:extLst>
              <a:ext uri="{FF2B5EF4-FFF2-40B4-BE49-F238E27FC236}">
                <a16:creationId xmlns:a16="http://schemas.microsoft.com/office/drawing/2014/main" id="{F307C4A9-94DB-44B0-9201-249FA3018F2B}"/>
              </a:ext>
            </a:extLst>
          </p:cNvPr>
          <p:cNvGraphicFramePr>
            <a:graphicFrameLocks noGrp="1"/>
          </p:cNvGraphicFramePr>
          <p:nvPr>
            <p:ph idx="1"/>
            <p:extLst>
              <p:ext uri="{D42A27DB-BD31-4B8C-83A1-F6EECF244321}">
                <p14:modId xmlns:p14="http://schemas.microsoft.com/office/powerpoint/2010/main" val="2113221405"/>
              </p:ext>
            </p:extLst>
          </p:nvPr>
        </p:nvGraphicFramePr>
        <p:xfrm>
          <a:off x="152400" y="1447800"/>
          <a:ext cx="8839201" cy="4349921"/>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1928628176"/>
                    </a:ext>
                  </a:extLst>
                </a:gridCol>
                <a:gridCol w="1005840">
                  <a:extLst>
                    <a:ext uri="{9D8B030D-6E8A-4147-A177-3AD203B41FA5}">
                      <a16:colId xmlns:a16="http://schemas.microsoft.com/office/drawing/2014/main" val="1705648890"/>
                    </a:ext>
                  </a:extLst>
                </a:gridCol>
                <a:gridCol w="1219200">
                  <a:extLst>
                    <a:ext uri="{9D8B030D-6E8A-4147-A177-3AD203B41FA5}">
                      <a16:colId xmlns:a16="http://schemas.microsoft.com/office/drawing/2014/main" val="1057406624"/>
                    </a:ext>
                  </a:extLst>
                </a:gridCol>
                <a:gridCol w="1219200">
                  <a:extLst>
                    <a:ext uri="{9D8B030D-6E8A-4147-A177-3AD203B41FA5}">
                      <a16:colId xmlns:a16="http://schemas.microsoft.com/office/drawing/2014/main" val="2446644932"/>
                    </a:ext>
                  </a:extLst>
                </a:gridCol>
                <a:gridCol w="1371600">
                  <a:extLst>
                    <a:ext uri="{9D8B030D-6E8A-4147-A177-3AD203B41FA5}">
                      <a16:colId xmlns:a16="http://schemas.microsoft.com/office/drawing/2014/main" val="3165631092"/>
                    </a:ext>
                  </a:extLst>
                </a:gridCol>
                <a:gridCol w="1447801">
                  <a:extLst>
                    <a:ext uri="{9D8B030D-6E8A-4147-A177-3AD203B41FA5}">
                      <a16:colId xmlns:a16="http://schemas.microsoft.com/office/drawing/2014/main" val="2034066663"/>
                    </a:ext>
                  </a:extLst>
                </a:gridCol>
                <a:gridCol w="1295400">
                  <a:extLst>
                    <a:ext uri="{9D8B030D-6E8A-4147-A177-3AD203B41FA5}">
                      <a16:colId xmlns:a16="http://schemas.microsoft.com/office/drawing/2014/main" val="2996340482"/>
                    </a:ext>
                  </a:extLst>
                </a:gridCol>
              </a:tblGrid>
              <a:tr h="579061">
                <a:tc>
                  <a:txBody>
                    <a:bodyPr/>
                    <a:lstStyle/>
                    <a:p>
                      <a:endParaRPr lang="en-US" sz="1600" dirty="0"/>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Purchase 	</a:t>
                      </a:r>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Delivery 	</a:t>
                      </a:r>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Use 	</a:t>
                      </a:r>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Supplements 	</a:t>
                      </a:r>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Maintenance 	</a:t>
                      </a:r>
                    </a:p>
                  </a:txBody>
                  <a:tcPr marT="45715" marB="45715">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Disposal 	</a:t>
                      </a:r>
                    </a:p>
                  </a:txBody>
                  <a:tcPr marT="45715" marB="45715">
                    <a:solidFill>
                      <a:schemeClr val="tx1">
                        <a:lumMod val="65000"/>
                        <a:lumOff val="35000"/>
                      </a:schemeClr>
                    </a:solidFill>
                  </a:tcPr>
                </a:tc>
                <a:extLst>
                  <a:ext uri="{0D108BD9-81ED-4DB2-BD59-A6C34878D82A}">
                    <a16:rowId xmlns:a16="http://schemas.microsoft.com/office/drawing/2014/main" val="860930506"/>
                  </a:ext>
                </a:extLst>
              </a:tr>
              <a:tr h="131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Convenience 	</a:t>
                      </a:r>
                    </a:p>
                    <a:p>
                      <a:endParaRPr lang="en-US" sz="1600" dirty="0"/>
                    </a:p>
                  </a:txBody>
                  <a:tcPr marT="45715" marB="45715">
                    <a:solidFill>
                      <a:srgbClr val="D7D7D8"/>
                    </a:solidFill>
                  </a:tcPr>
                </a:tc>
                <a:tc>
                  <a:txBody>
                    <a:bodyPr/>
                    <a:lstStyle/>
                    <a:p>
                      <a:r>
                        <a:rPr lang="en-US" sz="1600" dirty="0"/>
                        <a:t>N</a:t>
                      </a:r>
                      <a:r>
                        <a:rPr lang="en-US" sz="100" dirty="0"/>
                        <a:t> </a:t>
                      </a:r>
                      <a:r>
                        <a:rPr lang="en-US" sz="1600" dirty="0"/>
                        <a:t>A</a:t>
                      </a:r>
                    </a:p>
                  </a:txBody>
                  <a:tcPr marT="45715" marB="45715">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Will be sold through traditional dealer channels </a:t>
                      </a:r>
                    </a:p>
                  </a:txBody>
                  <a:tcPr marT="45715" marB="45715">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Does not have to be plugged into electrical outlet </a:t>
                      </a:r>
                    </a:p>
                  </a:txBody>
                  <a:tcPr marT="45715" marB="45715">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Can purchase fuel at regular gas stations </a:t>
                      </a:r>
                    </a:p>
                  </a:txBody>
                  <a:tcPr marT="45715" marB="45715">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Maintenance is similar  to regular combustion engine vehicle</a:t>
                      </a:r>
                    </a:p>
                  </a:txBody>
                  <a:tcPr marT="45715" marB="45715">
                    <a:solidFill>
                      <a:srgbClr val="D7D7D8"/>
                    </a:solidFill>
                  </a:tcPr>
                </a:tc>
                <a:tc>
                  <a:txBody>
                    <a:bodyPr/>
                    <a:lstStyle/>
                    <a:p>
                      <a:r>
                        <a:rPr lang="en-US" sz="1600" dirty="0"/>
                        <a:t>N</a:t>
                      </a:r>
                      <a:r>
                        <a:rPr lang="en-US" sz="100" dirty="0"/>
                        <a:t> </a:t>
                      </a:r>
                      <a:r>
                        <a:rPr lang="en-US" sz="1600" dirty="0"/>
                        <a:t>A</a:t>
                      </a:r>
                    </a:p>
                  </a:txBody>
                  <a:tcPr marT="45715" marB="45715">
                    <a:solidFill>
                      <a:srgbClr val="D7D7D8"/>
                    </a:solidFill>
                  </a:tcPr>
                </a:tc>
                <a:extLst>
                  <a:ext uri="{0D108BD9-81ED-4DB2-BD59-A6C34878D82A}">
                    <a16:rowId xmlns:a16="http://schemas.microsoft.com/office/drawing/2014/main" val="770647041"/>
                  </a:ext>
                </a:extLst>
              </a:tr>
              <a:tr h="246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Risk 	</a:t>
                      </a:r>
                    </a:p>
                    <a:p>
                      <a:endParaRPr lang="en-US" sz="1600" dirty="0"/>
                    </a:p>
                  </a:txBody>
                  <a:tcPr marT="45715" marB="45715">
                    <a:solidFill>
                      <a:srgbClr val="ECECEC"/>
                    </a:solidFill>
                  </a:tcPr>
                </a:tc>
                <a:tc>
                  <a:txBody>
                    <a:bodyPr/>
                    <a:lstStyle/>
                    <a:p>
                      <a:r>
                        <a:rPr lang="en-US" sz="1600" dirty="0"/>
                        <a:t>N</a:t>
                      </a:r>
                      <a:r>
                        <a:rPr lang="en-US" sz="100" dirty="0"/>
                        <a:t> </a:t>
                      </a:r>
                      <a:r>
                        <a:rPr lang="en-US" sz="1600" dirty="0"/>
                        <a:t>A</a:t>
                      </a:r>
                    </a:p>
                  </a:txBody>
                  <a:tcPr marT="45715" marB="45715">
                    <a:solidFill>
                      <a:srgbClr val="ECECEC"/>
                    </a:solidFill>
                  </a:tcPr>
                </a:tc>
                <a:tc>
                  <a:txBody>
                    <a:bodyPr/>
                    <a:lstStyle/>
                    <a:p>
                      <a:r>
                        <a:rPr lang="en-US" sz="1600" dirty="0"/>
                        <a:t>N</a:t>
                      </a:r>
                      <a:r>
                        <a:rPr lang="en-US" sz="100" dirty="0"/>
                        <a:t> </a:t>
                      </a:r>
                      <a:r>
                        <a:rPr lang="en-US" sz="1600" dirty="0"/>
                        <a:t>A</a:t>
                      </a:r>
                    </a:p>
                  </a:txBody>
                  <a:tcPr marT="45715" marB="45715">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Buyer might face a higher risk of product failure because it embodies a new technology</a:t>
                      </a:r>
                    </a:p>
                  </a:txBody>
                  <a:tcPr marT="45715" marB="45715">
                    <a:solidFill>
                      <a:srgbClr val="ECECEC"/>
                    </a:solidFill>
                  </a:tcPr>
                </a:tc>
                <a:tc>
                  <a:txBody>
                    <a:bodyPr/>
                    <a:lstStyle/>
                    <a:p>
                      <a:r>
                        <a:rPr lang="en-US" sz="1600" dirty="0"/>
                        <a:t>N</a:t>
                      </a:r>
                      <a:r>
                        <a:rPr lang="en-US" sz="100" dirty="0"/>
                        <a:t> </a:t>
                      </a:r>
                      <a:r>
                        <a:rPr lang="en-US" sz="1600" dirty="0"/>
                        <a:t>A</a:t>
                      </a:r>
                    </a:p>
                  </a:txBody>
                  <a:tcPr marT="45715" marB="45715">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Buyer might have difficulty finding replacement parts because of new technology 	</a:t>
                      </a:r>
                    </a:p>
                    <a:p>
                      <a:endParaRPr lang="en-US" sz="1600" dirty="0"/>
                    </a:p>
                  </a:txBody>
                  <a:tcPr marT="45715" marB="45715">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Prius might be more difficult to resell or have lower resell value 	</a:t>
                      </a:r>
                    </a:p>
                    <a:p>
                      <a:endParaRPr lang="en-US" sz="1600" dirty="0"/>
                    </a:p>
                  </a:txBody>
                  <a:tcPr marT="45715" marB="45715">
                    <a:solidFill>
                      <a:srgbClr val="ECECEC"/>
                    </a:solidFill>
                  </a:tcPr>
                </a:tc>
                <a:extLst>
                  <a:ext uri="{0D108BD9-81ED-4DB2-BD59-A6C34878D82A}">
                    <a16:rowId xmlns:a16="http://schemas.microsoft.com/office/drawing/2014/main" val="4028440922"/>
                  </a:ext>
                </a:extLst>
              </a:tr>
            </a:tbl>
          </a:graphicData>
        </a:graphic>
      </p:graphicFrame>
      <p:sp>
        <p:nvSpPr>
          <p:cNvPr id="4" name="Content Placeholder 3"/>
          <p:cNvSpPr>
            <a:spLocks noGrp="1"/>
          </p:cNvSpPr>
          <p:nvPr>
            <p:ph idx="13"/>
          </p:nvPr>
        </p:nvSpPr>
        <p:spPr>
          <a:xfrm>
            <a:off x="457200" y="5950121"/>
            <a:ext cx="8229600" cy="526879"/>
          </a:xfrm>
        </p:spPr>
        <p:txBody>
          <a:bodyPr/>
          <a:lstStyle/>
          <a:p>
            <a:pPr lvl="0" algn="ctr" defTabSz="914400" eaLnBrk="0" fontAlgn="base" hangingPunct="0">
              <a:spcBef>
                <a:spcPct val="0"/>
              </a:spcBef>
              <a:spcAft>
                <a:spcPct val="0"/>
              </a:spcAft>
            </a:pPr>
            <a:r>
              <a:rPr lang="en-US" sz="1400" dirty="0">
                <a:solidFill>
                  <a:prstClr val="black"/>
                </a:solidFill>
              </a:rPr>
              <a:t>Source: Adapted from </a:t>
            </a:r>
            <a:r>
              <a:rPr lang="en-US" sz="1400" i="1" dirty="0">
                <a:solidFill>
                  <a:prstClr val="black"/>
                </a:solidFill>
              </a:rPr>
              <a:t>Harvard Business Review. </a:t>
            </a:r>
            <a:r>
              <a:rPr lang="en-US" sz="1400" dirty="0">
                <a:solidFill>
                  <a:prstClr val="black"/>
                </a:solidFill>
              </a:rPr>
              <a:t>Exhibit from “Knowing a Winning Business Idea When You See One,” by W. C. Kim and R. Mauborgne, September– October 2000. </a:t>
            </a:r>
          </a:p>
        </p:txBody>
      </p:sp>
    </p:spTree>
    <p:extLst>
      <p:ext uri="{BB962C8B-B14F-4D97-AF65-F5344CB8AC3E}">
        <p14:creationId xmlns:p14="http://schemas.microsoft.com/office/powerpoint/2010/main" val="412113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“Buyer Utility Map”</a:t>
            </a:r>
            <a:endParaRPr lang="en-US" dirty="0"/>
          </a:p>
        </p:txBody>
      </p:sp>
      <p:graphicFrame>
        <p:nvGraphicFramePr>
          <p:cNvPr id="6" name="Table 2">
            <a:extLst>
              <a:ext uri="{FF2B5EF4-FFF2-40B4-BE49-F238E27FC236}">
                <a16:creationId xmlns:a16="http://schemas.microsoft.com/office/drawing/2014/main" id="{D25D2104-C082-4138-9F9C-ECE20E9263E4}"/>
              </a:ext>
            </a:extLst>
          </p:cNvPr>
          <p:cNvGraphicFramePr>
            <a:graphicFrameLocks noGrp="1"/>
          </p:cNvGraphicFramePr>
          <p:nvPr>
            <p:ph idx="1"/>
            <p:extLst>
              <p:ext uri="{D42A27DB-BD31-4B8C-83A1-F6EECF244321}">
                <p14:modId xmlns:p14="http://schemas.microsoft.com/office/powerpoint/2010/main" val="2702496557"/>
              </p:ext>
            </p:extLst>
          </p:nvPr>
        </p:nvGraphicFramePr>
        <p:xfrm>
          <a:off x="160020" y="1447800"/>
          <a:ext cx="8823960" cy="4318068"/>
        </p:xfrm>
        <a:graphic>
          <a:graphicData uri="http://schemas.openxmlformats.org/drawingml/2006/table">
            <a:tbl>
              <a:tblPr firstRow="1" bandRow="1">
                <a:tableStyleId>{5C22544A-7EE6-4342-B048-85BDC9FD1C3A}</a:tableStyleId>
              </a:tblPr>
              <a:tblGrid>
                <a:gridCol w="1471353">
                  <a:extLst>
                    <a:ext uri="{9D8B030D-6E8A-4147-A177-3AD203B41FA5}">
                      <a16:colId xmlns:a16="http://schemas.microsoft.com/office/drawing/2014/main" val="1928628176"/>
                    </a:ext>
                  </a:extLst>
                </a:gridCol>
                <a:gridCol w="1295400">
                  <a:extLst>
                    <a:ext uri="{9D8B030D-6E8A-4147-A177-3AD203B41FA5}">
                      <a16:colId xmlns:a16="http://schemas.microsoft.com/office/drawing/2014/main" val="1705648890"/>
                    </a:ext>
                  </a:extLst>
                </a:gridCol>
                <a:gridCol w="1447800">
                  <a:extLst>
                    <a:ext uri="{9D8B030D-6E8A-4147-A177-3AD203B41FA5}">
                      <a16:colId xmlns:a16="http://schemas.microsoft.com/office/drawing/2014/main" val="1057406624"/>
                    </a:ext>
                  </a:extLst>
                </a:gridCol>
                <a:gridCol w="1066800">
                  <a:extLst>
                    <a:ext uri="{9D8B030D-6E8A-4147-A177-3AD203B41FA5}">
                      <a16:colId xmlns:a16="http://schemas.microsoft.com/office/drawing/2014/main" val="2446644932"/>
                    </a:ext>
                  </a:extLst>
                </a:gridCol>
                <a:gridCol w="1280160">
                  <a:extLst>
                    <a:ext uri="{9D8B030D-6E8A-4147-A177-3AD203B41FA5}">
                      <a16:colId xmlns:a16="http://schemas.microsoft.com/office/drawing/2014/main" val="3165631092"/>
                    </a:ext>
                  </a:extLst>
                </a:gridCol>
                <a:gridCol w="1295400">
                  <a:extLst>
                    <a:ext uri="{9D8B030D-6E8A-4147-A177-3AD203B41FA5}">
                      <a16:colId xmlns:a16="http://schemas.microsoft.com/office/drawing/2014/main" val="2034066663"/>
                    </a:ext>
                  </a:extLst>
                </a:gridCol>
                <a:gridCol w="967047">
                  <a:extLst>
                    <a:ext uri="{9D8B030D-6E8A-4147-A177-3AD203B41FA5}">
                      <a16:colId xmlns:a16="http://schemas.microsoft.com/office/drawing/2014/main" val="2996340482"/>
                    </a:ext>
                  </a:extLst>
                </a:gridCol>
              </a:tblGrid>
              <a:tr h="579038">
                <a:tc>
                  <a:txBody>
                    <a:bodyPr/>
                    <a:lstStyle/>
                    <a:p>
                      <a:endParaRPr lang="en-US" sz="1600" dirty="0"/>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Purchase 	</a:t>
                      </a:r>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Delivery 	</a:t>
                      </a:r>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Use 	</a:t>
                      </a:r>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Supplements 	</a:t>
                      </a:r>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Maintenance 	</a:t>
                      </a:r>
                    </a:p>
                  </a:txBody>
                  <a:tcPr marT="45713" marB="45713">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lt1"/>
                          </a:solidFill>
                          <a:latin typeface="+mn-lt"/>
                          <a:ea typeface="+mn-ea"/>
                          <a:cs typeface="+mn-cs"/>
                        </a:rPr>
                        <a:t>Disposal 	</a:t>
                      </a:r>
                    </a:p>
                  </a:txBody>
                  <a:tcPr marT="45713" marB="45713">
                    <a:solidFill>
                      <a:schemeClr val="tx1">
                        <a:lumMod val="65000"/>
                        <a:lumOff val="35000"/>
                      </a:schemeClr>
                    </a:solidFill>
                  </a:tcPr>
                </a:tc>
                <a:extLst>
                  <a:ext uri="{0D108BD9-81ED-4DB2-BD59-A6C34878D82A}">
                    <a16:rowId xmlns:a16="http://schemas.microsoft.com/office/drawing/2014/main" val="860930506"/>
                  </a:ext>
                </a:extLst>
              </a:tr>
              <a:tr h="126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Fun and image 	</a:t>
                      </a:r>
                    </a:p>
                    <a:p>
                      <a:endParaRPr lang="en-US" sz="1600" dirty="0"/>
                    </a:p>
                  </a:txBody>
                  <a:tcPr marT="45713" marB="45713">
                    <a:solidFill>
                      <a:srgbClr val="D7D7D8"/>
                    </a:solidFill>
                  </a:tcPr>
                </a:tc>
                <a:tc>
                  <a:txBody>
                    <a:bodyPr/>
                    <a:lstStyle/>
                    <a:p>
                      <a:r>
                        <a:rPr lang="en-US" sz="1600" dirty="0"/>
                        <a:t>N</a:t>
                      </a:r>
                      <a:r>
                        <a:rPr lang="en-US" sz="100" dirty="0"/>
                        <a:t> </a:t>
                      </a:r>
                      <a:r>
                        <a:rPr lang="en-US" sz="1600" dirty="0"/>
                        <a:t>A</a:t>
                      </a:r>
                    </a:p>
                  </a:txBody>
                  <a:tcPr marT="45713" marB="45713">
                    <a:solidFill>
                      <a:srgbClr val="D7D7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Connotes image of environmental responsibility </a:t>
                      </a:r>
                    </a:p>
                  </a:txBody>
                  <a:tcPr marT="45713" marB="45713">
                    <a:solidFill>
                      <a:srgbClr val="D7D7D8"/>
                    </a:solidFill>
                  </a:tcPr>
                </a:tc>
                <a:tc>
                  <a:txBody>
                    <a:bodyPr/>
                    <a:lstStyle/>
                    <a:p>
                      <a:r>
                        <a:rPr lang="en-US" sz="1600" dirty="0"/>
                        <a:t>N</a:t>
                      </a:r>
                      <a:r>
                        <a:rPr lang="en-US" sz="100" dirty="0"/>
                        <a:t> </a:t>
                      </a:r>
                      <a:r>
                        <a:rPr lang="en-US" sz="1600" dirty="0"/>
                        <a:t>A</a:t>
                      </a:r>
                    </a:p>
                  </a:txBody>
                  <a:tcPr marT="45713" marB="45713">
                    <a:solidFill>
                      <a:srgbClr val="D7D7D8"/>
                    </a:solidFill>
                  </a:tcPr>
                </a:tc>
                <a:tc>
                  <a:txBody>
                    <a:bodyPr/>
                    <a:lstStyle/>
                    <a:p>
                      <a:r>
                        <a:rPr lang="en-US" sz="1600" dirty="0"/>
                        <a:t>N</a:t>
                      </a:r>
                      <a:r>
                        <a:rPr lang="en-US" sz="100" dirty="0"/>
                        <a:t> </a:t>
                      </a:r>
                      <a:r>
                        <a:rPr lang="en-US" sz="1600" dirty="0"/>
                        <a:t>A</a:t>
                      </a:r>
                    </a:p>
                  </a:txBody>
                  <a:tcPr marT="45713" marB="45713">
                    <a:solidFill>
                      <a:srgbClr val="D7D7D8"/>
                    </a:solidFill>
                  </a:tcPr>
                </a:tc>
                <a:tc>
                  <a:txBody>
                    <a:bodyPr/>
                    <a:lstStyle/>
                    <a:p>
                      <a:r>
                        <a:rPr lang="en-US" sz="1600" dirty="0"/>
                        <a:t>N</a:t>
                      </a:r>
                      <a:r>
                        <a:rPr lang="en-US" sz="100" dirty="0"/>
                        <a:t> </a:t>
                      </a:r>
                      <a:r>
                        <a:rPr lang="en-US" sz="1600" dirty="0"/>
                        <a:t>A</a:t>
                      </a:r>
                    </a:p>
                  </a:txBody>
                  <a:tcPr marT="45713" marB="45713">
                    <a:solidFill>
                      <a:srgbClr val="D7D7D8"/>
                    </a:solidFill>
                  </a:tcPr>
                </a:tc>
                <a:tc>
                  <a:txBody>
                    <a:bodyPr/>
                    <a:lstStyle/>
                    <a:p>
                      <a:r>
                        <a:rPr lang="en-US" sz="1600" dirty="0"/>
                        <a:t>N</a:t>
                      </a:r>
                      <a:r>
                        <a:rPr lang="en-US" sz="100" dirty="0"/>
                        <a:t> </a:t>
                      </a:r>
                      <a:r>
                        <a:rPr lang="en-US" sz="1600" dirty="0"/>
                        <a:t>A</a:t>
                      </a:r>
                    </a:p>
                  </a:txBody>
                  <a:tcPr marT="45713" marB="45713">
                    <a:solidFill>
                      <a:srgbClr val="D7D7D8"/>
                    </a:solidFill>
                  </a:tcPr>
                </a:tc>
                <a:extLst>
                  <a:ext uri="{0D108BD9-81ED-4DB2-BD59-A6C34878D82A}">
                    <a16:rowId xmlns:a16="http://schemas.microsoft.com/office/drawing/2014/main" val="1462107016"/>
                  </a:ext>
                </a:extLst>
              </a:tr>
              <a:tr h="2471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Environmental friendliness 	</a:t>
                      </a:r>
                    </a:p>
                    <a:p>
                      <a:endParaRPr lang="en-US" sz="1600" dirty="0"/>
                    </a:p>
                  </a:txBody>
                  <a:tcPr marT="45713" marB="4571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Buyers feel they are helping support the development of more environmentally friendly cars</a:t>
                      </a:r>
                    </a:p>
                  </a:txBody>
                  <a:tcPr marT="45713" marB="45713">
                    <a:solidFill>
                      <a:srgbClr val="ECECEC"/>
                    </a:solidFill>
                  </a:tcPr>
                </a:tc>
                <a:tc>
                  <a:txBody>
                    <a:bodyPr/>
                    <a:lstStyle/>
                    <a:p>
                      <a:r>
                        <a:rPr lang="en-US" sz="1600" dirty="0"/>
                        <a:t>N</a:t>
                      </a:r>
                      <a:r>
                        <a:rPr lang="en-US" sz="100" dirty="0"/>
                        <a:t> </a:t>
                      </a:r>
                      <a:r>
                        <a:rPr lang="en-US" sz="1600" dirty="0"/>
                        <a:t>A</a:t>
                      </a:r>
                    </a:p>
                  </a:txBody>
                  <a:tcPr marT="45713" marB="4571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Emits lower levels of pollutants 	</a:t>
                      </a:r>
                    </a:p>
                    <a:p>
                      <a:endParaRPr lang="en-US" sz="1600" dirty="0"/>
                    </a:p>
                  </a:txBody>
                  <a:tcPr marT="45713" marB="45713">
                    <a:solidFill>
                      <a:srgbClr val="ECEC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mn-lt"/>
                          <a:ea typeface="+mn-ea"/>
                          <a:cs typeface="+mn-cs"/>
                        </a:rPr>
                        <a:t>Requires less use of fossil fuels 	</a:t>
                      </a:r>
                    </a:p>
                    <a:p>
                      <a:endParaRPr lang="en-US" sz="1600" dirty="0"/>
                    </a:p>
                  </a:txBody>
                  <a:tcPr marT="45713" marB="45713">
                    <a:solidFill>
                      <a:srgbClr val="ECECEC"/>
                    </a:solidFill>
                  </a:tcPr>
                </a:tc>
                <a:tc>
                  <a:txBody>
                    <a:bodyPr/>
                    <a:lstStyle/>
                    <a:p>
                      <a:r>
                        <a:rPr lang="en-US" sz="1600" dirty="0"/>
                        <a:t>N</a:t>
                      </a:r>
                      <a:r>
                        <a:rPr lang="en-US" sz="100" dirty="0"/>
                        <a:t> </a:t>
                      </a:r>
                      <a:r>
                        <a:rPr lang="en-US" sz="1600" dirty="0"/>
                        <a:t>A</a:t>
                      </a:r>
                    </a:p>
                  </a:txBody>
                  <a:tcPr marT="45713" marB="45713">
                    <a:solidFill>
                      <a:srgbClr val="ECECEC"/>
                    </a:solidFill>
                  </a:tcPr>
                </a:tc>
                <a:tc>
                  <a:txBody>
                    <a:bodyPr/>
                    <a:lstStyle/>
                    <a:p>
                      <a:r>
                        <a:rPr lang="en-US" sz="1600" dirty="0"/>
                        <a:t>N</a:t>
                      </a:r>
                      <a:r>
                        <a:rPr lang="en-US" sz="100" dirty="0"/>
                        <a:t> </a:t>
                      </a:r>
                      <a:r>
                        <a:rPr lang="en-US" sz="1600" dirty="0"/>
                        <a:t>A</a:t>
                      </a:r>
                    </a:p>
                  </a:txBody>
                  <a:tcPr marT="45713" marB="45713">
                    <a:solidFill>
                      <a:srgbClr val="ECECEC"/>
                    </a:solidFill>
                  </a:tcPr>
                </a:tc>
                <a:extLst>
                  <a:ext uri="{0D108BD9-81ED-4DB2-BD59-A6C34878D82A}">
                    <a16:rowId xmlns:a16="http://schemas.microsoft.com/office/drawing/2014/main" val="3275047771"/>
                  </a:ext>
                </a:extLst>
              </a:tr>
            </a:tbl>
          </a:graphicData>
        </a:graphic>
      </p:graphicFrame>
      <p:sp>
        <p:nvSpPr>
          <p:cNvPr id="4" name="Content Placeholder 3"/>
          <p:cNvSpPr>
            <a:spLocks noGrp="1"/>
          </p:cNvSpPr>
          <p:nvPr>
            <p:ph idx="13"/>
          </p:nvPr>
        </p:nvSpPr>
        <p:spPr>
          <a:xfrm>
            <a:off x="457200" y="5950121"/>
            <a:ext cx="8229600" cy="526879"/>
          </a:xfrm>
        </p:spPr>
        <p:txBody>
          <a:bodyPr/>
          <a:lstStyle/>
          <a:p>
            <a:pPr lvl="0" algn="ctr" defTabSz="914400" eaLnBrk="0" fontAlgn="base" hangingPunct="0">
              <a:spcBef>
                <a:spcPct val="0"/>
              </a:spcBef>
              <a:spcAft>
                <a:spcPct val="0"/>
              </a:spcAft>
            </a:pPr>
            <a:r>
              <a:rPr lang="en-US" sz="1400" dirty="0">
                <a:solidFill>
                  <a:prstClr val="black"/>
                </a:solidFill>
              </a:rPr>
              <a:t>Source: Adapted from </a:t>
            </a:r>
            <a:r>
              <a:rPr lang="en-US" sz="1400" i="1" dirty="0">
                <a:solidFill>
                  <a:prstClr val="black"/>
                </a:solidFill>
              </a:rPr>
              <a:t>Harvard Business Review. </a:t>
            </a:r>
            <a:r>
              <a:rPr lang="en-US" sz="1400" dirty="0">
                <a:solidFill>
                  <a:prstClr val="black"/>
                </a:solidFill>
              </a:rPr>
              <a:t>Exhibit from “Knowing a Winning Business Idea When You See One,” by W. C. Kim and R. Mauborgne, September– October 2000. </a:t>
            </a:r>
          </a:p>
        </p:txBody>
      </p:sp>
    </p:spTree>
    <p:extLst>
      <p:ext uri="{BB962C8B-B14F-4D97-AF65-F5344CB8AC3E}">
        <p14:creationId xmlns:p14="http://schemas.microsoft.com/office/powerpoint/2010/main" val="2825754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dirty="0"/>
              <a:t>Network Externality Value</a:t>
            </a:r>
            <a:br>
              <a:rPr lang="en-US" altLang="en-US" dirty="0"/>
            </a:br>
            <a:endParaRPr lang="en-US" sz="1500" dirty="0"/>
          </a:p>
        </p:txBody>
      </p:sp>
      <p:sp>
        <p:nvSpPr>
          <p:cNvPr id="3" name="Content Placeholder 2"/>
          <p:cNvSpPr>
            <a:spLocks noGrp="1"/>
          </p:cNvSpPr>
          <p:nvPr>
            <p:ph idx="1"/>
          </p:nvPr>
        </p:nvSpPr>
        <p:spPr>
          <a:xfrm>
            <a:off x="457200" y="1447800"/>
            <a:ext cx="8229600" cy="5120640"/>
          </a:xfrm>
        </p:spPr>
        <p:txBody>
          <a:bodyPr/>
          <a:lstStyle/>
          <a:p>
            <a:pPr marL="0" lvl="1" indent="0" algn="just" defTabSz="809625">
              <a:buNone/>
            </a:pPr>
            <a:r>
              <a:rPr lang="en-US" sz="2600" b="1" dirty="0"/>
              <a:t>Network Externality Value </a:t>
            </a:r>
            <a:r>
              <a:rPr lang="en-US" sz="2600" dirty="0"/>
              <a:t>is a function of </a:t>
            </a:r>
          </a:p>
          <a:p>
            <a:pPr marL="365760" lvl="2" indent="0" algn="just" defTabSz="809625">
              <a:buNone/>
            </a:pPr>
            <a:r>
              <a:rPr lang="en-US" altLang="en-US" dirty="0"/>
              <a:t>- The size of the technology’s installed base</a:t>
            </a:r>
          </a:p>
          <a:p>
            <a:pPr marL="365760" lvl="2" indent="0" algn="just" defTabSz="809625">
              <a:buNone/>
            </a:pPr>
            <a:r>
              <a:rPr lang="en-US" altLang="en-US" dirty="0"/>
              <a:t>- The availability of complementary goods</a:t>
            </a:r>
            <a:endParaRPr lang="en-US" sz="2600" dirty="0"/>
          </a:p>
          <a:p>
            <a:pPr marL="0" lvl="1" indent="0" algn="just" defTabSz="809625">
              <a:buNone/>
            </a:pPr>
            <a:r>
              <a:rPr lang="en-US" sz="2600" dirty="0"/>
              <a:t>The value of the </a:t>
            </a:r>
            <a:r>
              <a:rPr lang="en-US" sz="2600" b="1" dirty="0"/>
              <a:t>Windows </a:t>
            </a:r>
            <a:r>
              <a:rPr lang="en-US" sz="2600" dirty="0"/>
              <a:t>operating system, for example is due to the ability of the system to make it </a:t>
            </a:r>
            <a:r>
              <a:rPr lang="en-US" sz="2600" b="1" dirty="0"/>
              <a:t>easy for consumers to use the computer</a:t>
            </a:r>
            <a:r>
              <a:rPr lang="en-US" sz="2600" dirty="0"/>
              <a:t> (</a:t>
            </a:r>
            <a:r>
              <a:rPr lang="en-US" sz="2600" b="1" dirty="0"/>
              <a:t>stand-alone value</a:t>
            </a:r>
            <a:r>
              <a:rPr lang="en-US" sz="2600" dirty="0"/>
              <a:t>) plus two sources of </a:t>
            </a:r>
            <a:r>
              <a:rPr lang="en-US" sz="2600" b="1" dirty="0"/>
              <a:t>network externality value</a:t>
            </a:r>
            <a:r>
              <a:rPr lang="en-US" sz="2600" dirty="0"/>
              <a:t>: 1) its </a:t>
            </a:r>
            <a:r>
              <a:rPr lang="en-US" sz="2600" b="1" dirty="0"/>
              <a:t>large installed base</a:t>
            </a:r>
            <a:r>
              <a:rPr lang="en-US" sz="2600" dirty="0"/>
              <a:t> which translates into a large number of computers with which the user can easily interact, and 2) the availability of </a:t>
            </a:r>
            <a:r>
              <a:rPr lang="en-US" sz="2600" b="1" dirty="0"/>
              <a:t>compatible software</a:t>
            </a:r>
            <a:r>
              <a:rPr lang="en-US" sz="2600" dirty="0"/>
              <a:t> developed for Windows as its installed base increased. </a:t>
            </a:r>
            <a:endParaRPr lang="it-IT" sz="2600" b="1" dirty="0"/>
          </a:p>
          <a:p>
            <a:pPr marL="0" lvl="1" indent="0" algn="just" defTabSz="809625">
              <a:buNone/>
            </a:pPr>
            <a:endParaRPr lang="en-US" sz="2600" dirty="0"/>
          </a:p>
        </p:txBody>
      </p:sp>
    </p:spTree>
    <p:extLst>
      <p:ext uri="{BB962C8B-B14F-4D97-AF65-F5344CB8AC3E}">
        <p14:creationId xmlns:p14="http://schemas.microsoft.com/office/powerpoint/2010/main" val="59274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dirty="0"/>
              <a:t>Network Externality Value</a:t>
            </a:r>
            <a:br>
              <a:rPr lang="en-US" altLang="en-US" dirty="0"/>
            </a:br>
            <a:endParaRPr lang="en-US" sz="1500" dirty="0"/>
          </a:p>
        </p:txBody>
      </p:sp>
      <p:sp>
        <p:nvSpPr>
          <p:cNvPr id="3" name="Content Placeholder 2"/>
          <p:cNvSpPr>
            <a:spLocks noGrp="1"/>
          </p:cNvSpPr>
          <p:nvPr>
            <p:ph idx="1"/>
          </p:nvPr>
        </p:nvSpPr>
        <p:spPr>
          <a:xfrm>
            <a:off x="228600" y="1249680"/>
            <a:ext cx="8229600" cy="5120640"/>
          </a:xfrm>
        </p:spPr>
        <p:txBody>
          <a:bodyPr/>
          <a:lstStyle/>
          <a:p>
            <a:pPr lvl="1"/>
            <a:r>
              <a:rPr lang="en-US" b="1" dirty="0"/>
              <a:t>An</a:t>
            </a:r>
            <a:r>
              <a:rPr lang="en-US" dirty="0"/>
              <a:t> </a:t>
            </a:r>
            <a:r>
              <a:rPr lang="en-US" b="1" dirty="0"/>
              <a:t>incumbent technology may thwart the adoption of a new technologically superior technology</a:t>
            </a:r>
            <a:r>
              <a:rPr lang="en-US" dirty="0"/>
              <a:t> because the </a:t>
            </a:r>
            <a:r>
              <a:rPr lang="en-US" b="1" dirty="0"/>
              <a:t>total value</a:t>
            </a:r>
            <a:r>
              <a:rPr lang="en-US" dirty="0"/>
              <a:t> (standalone + network externalities) it offers is higher </a:t>
            </a:r>
          </a:p>
          <a:p>
            <a:pPr lvl="1"/>
            <a:r>
              <a:rPr lang="en-US" altLang="en-US" dirty="0"/>
              <a:t>For example, </a:t>
            </a:r>
            <a:r>
              <a:rPr lang="en-US" altLang="en-US" u="sng" dirty="0"/>
              <a:t>NeXT Computers </a:t>
            </a:r>
            <a:r>
              <a:rPr lang="en-US" altLang="en-US" dirty="0"/>
              <a:t>were extremely advanced technologically, but could not compete with the installed base value and complementary good value of Windows-based personal computers.</a:t>
            </a:r>
          </a:p>
        </p:txBody>
      </p:sp>
    </p:spTree>
    <p:extLst>
      <p:ext uri="{BB962C8B-B14F-4D97-AF65-F5344CB8AC3E}">
        <p14:creationId xmlns:p14="http://schemas.microsoft.com/office/powerpoint/2010/main" val="2498414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Dimensions of Value</a:t>
            </a:r>
          </a:p>
        </p:txBody>
      </p:sp>
      <p:sp>
        <p:nvSpPr>
          <p:cNvPr id="3" name="Content Placeholder 2"/>
          <p:cNvSpPr>
            <a:spLocks noGrp="1"/>
          </p:cNvSpPr>
          <p:nvPr>
            <p:ph idx="1"/>
          </p:nvPr>
        </p:nvSpPr>
        <p:spPr/>
        <p:txBody>
          <a:bodyPr/>
          <a:lstStyle/>
          <a:p>
            <a:pPr lvl="1"/>
            <a:r>
              <a:rPr lang="en-US" dirty="0"/>
              <a:t>In industries with network externalities, the value of a technological innovation to users is function not </a:t>
            </a:r>
            <a:r>
              <a:rPr lang="en-US" b="1" dirty="0"/>
              <a:t> only of its standalone value</a:t>
            </a:r>
            <a:r>
              <a:rPr lang="en-US" dirty="0"/>
              <a:t>, but also of the value added by the installed base and the existence of the complementary goods.</a:t>
            </a:r>
            <a:endParaRPr lang="it-IT" b="1" dirty="0"/>
          </a:p>
        </p:txBody>
      </p:sp>
      <p:sp>
        <p:nvSpPr>
          <p:cNvPr id="7" name="Segnaposto testo 6">
            <a:extLst>
              <a:ext uri="{FF2B5EF4-FFF2-40B4-BE49-F238E27FC236}">
                <a16:creationId xmlns:a16="http://schemas.microsoft.com/office/drawing/2014/main" id="{0B72FDDD-93EF-C841-BE57-6C410B79AB7F}"/>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2" action="ppaction://hlinksldjump"/>
              </a:rPr>
              <a:t>Access the text alternative for these images</a:t>
            </a:r>
            <a:endParaRPr lang="en-US" dirty="0"/>
          </a:p>
        </p:txBody>
      </p:sp>
    </p:spTree>
    <p:extLst>
      <p:ext uri="{BB962C8B-B14F-4D97-AF65-F5344CB8AC3E}">
        <p14:creationId xmlns:p14="http://schemas.microsoft.com/office/powerpoint/2010/main" val="220189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Dimensions of Value</a:t>
            </a:r>
          </a:p>
        </p:txBody>
      </p:sp>
      <p:pic>
        <p:nvPicPr>
          <p:cNvPr id="6" name="Picture 3" descr="The components of value with reference to incumbent technology and new technology are illustrated.&#10;">
            <a:extLst>
              <a:ext uri="{FF2B5EF4-FFF2-40B4-BE49-F238E27FC236}">
                <a16:creationId xmlns:a16="http://schemas.microsoft.com/office/drawing/2014/main" id="{ECDBEB65-7A73-40F9-A3AB-9D67104DCC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0273"/>
            <a:ext cx="8229600" cy="3971854"/>
          </a:xfrm>
          <a:prstGeom prst="rect">
            <a:avLst/>
          </a:prstGeom>
        </p:spPr>
      </p:pic>
      <p:sp>
        <p:nvSpPr>
          <p:cNvPr id="4" name="Segnaposto testo 3">
            <a:extLst>
              <a:ext uri="{FF2B5EF4-FFF2-40B4-BE49-F238E27FC236}">
                <a16:creationId xmlns:a16="http://schemas.microsoft.com/office/drawing/2014/main" id="{0D820EB0-036D-FE44-AB1E-A40BA99FD379}"/>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347187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602172-DD0D-D049-9362-B5E3F5959883}"/>
              </a:ext>
            </a:extLst>
          </p:cNvPr>
          <p:cNvSpPr>
            <a:spLocks noGrp="1"/>
          </p:cNvSpPr>
          <p:nvPr>
            <p:ph type="title"/>
          </p:nvPr>
        </p:nvSpPr>
        <p:spPr>
          <a:xfrm>
            <a:off x="457200" y="0"/>
            <a:ext cx="8229600" cy="1249680"/>
          </a:xfrm>
        </p:spPr>
        <p:txBody>
          <a:bodyPr/>
          <a:lstStyle/>
          <a:p>
            <a:br>
              <a:rPr lang="en-US" sz="3200" dirty="0"/>
            </a:br>
            <a:r>
              <a:rPr lang="en-US" sz="3200" dirty="0"/>
              <a:t>Why do industries experience pressure to select a dominant design? </a:t>
            </a:r>
            <a:br>
              <a:rPr lang="en-US" sz="3200" dirty="0"/>
            </a:br>
            <a:endParaRPr lang="it-IT" sz="3200" dirty="0"/>
          </a:p>
        </p:txBody>
      </p:sp>
      <p:sp>
        <p:nvSpPr>
          <p:cNvPr id="3" name="Segnaposto contenuto 2">
            <a:extLst>
              <a:ext uri="{FF2B5EF4-FFF2-40B4-BE49-F238E27FC236}">
                <a16:creationId xmlns:a16="http://schemas.microsoft.com/office/drawing/2014/main" id="{C799FB24-66E1-654B-9D5A-0B137E23FC74}"/>
              </a:ext>
            </a:extLst>
          </p:cNvPr>
          <p:cNvSpPr>
            <a:spLocks noGrp="1"/>
          </p:cNvSpPr>
          <p:nvPr>
            <p:ph idx="1"/>
          </p:nvPr>
        </p:nvSpPr>
        <p:spPr/>
        <p:txBody>
          <a:bodyPr/>
          <a:lstStyle/>
          <a:p>
            <a:pPr marL="457200" indent="-457200">
              <a:buFontTx/>
              <a:buChar char="-"/>
            </a:pPr>
            <a:r>
              <a:rPr lang="en-US" b="1" dirty="0"/>
              <a:t>Market forces </a:t>
            </a:r>
            <a:r>
              <a:rPr lang="en-US" dirty="0"/>
              <a:t>(e.g. increasing returns to adoption, the importance of complementary products, etc.) and </a:t>
            </a:r>
          </a:p>
          <a:p>
            <a:pPr marL="457200" indent="-457200">
              <a:buFontTx/>
              <a:buChar char="-"/>
            </a:pPr>
            <a:r>
              <a:rPr lang="en-US" b="1" dirty="0"/>
              <a:t>government regulatory action</a:t>
            </a:r>
            <a:r>
              <a:rPr lang="en-US" dirty="0"/>
              <a:t> are the two primary sources of pressure to select a dominant design.</a:t>
            </a:r>
            <a:endParaRPr lang="it-IT" dirty="0"/>
          </a:p>
          <a:p>
            <a:endParaRPr lang="it-IT" dirty="0"/>
          </a:p>
        </p:txBody>
      </p:sp>
      <p:sp>
        <p:nvSpPr>
          <p:cNvPr id="4" name="Segnaposto testo 3">
            <a:extLst>
              <a:ext uri="{FF2B5EF4-FFF2-40B4-BE49-F238E27FC236}">
                <a16:creationId xmlns:a16="http://schemas.microsoft.com/office/drawing/2014/main" id="{F83BC80E-B031-0F42-9C48-9C3272EA9194}"/>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467612CE-4332-864C-995A-174B26D4F9D1}"/>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32036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50F42-04EE-4242-AD64-F2B935E2C55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D28744B-2108-2448-9471-1A4F0E38F141}"/>
              </a:ext>
            </a:extLst>
          </p:cNvPr>
          <p:cNvSpPr>
            <a:spLocks noGrp="1"/>
          </p:cNvSpPr>
          <p:nvPr>
            <p:ph idx="1"/>
          </p:nvPr>
        </p:nvSpPr>
        <p:spPr/>
        <p:txBody>
          <a:bodyPr/>
          <a:lstStyle/>
          <a:p>
            <a:pPr lvl="0"/>
            <a:r>
              <a:rPr lang="en-US" sz="2600" dirty="0"/>
              <a:t>All of the above has been based on the consumer’s reliance on </a:t>
            </a:r>
            <a:r>
              <a:rPr lang="en-US" sz="2600" b="1" dirty="0"/>
              <a:t>objective information</a:t>
            </a:r>
            <a:r>
              <a:rPr lang="en-US" sz="2600" dirty="0"/>
              <a:t>. </a:t>
            </a:r>
          </a:p>
          <a:p>
            <a:pPr lvl="0"/>
            <a:r>
              <a:rPr lang="en-US" sz="2600" dirty="0"/>
              <a:t>But consumer choice is also affected by </a:t>
            </a:r>
            <a:r>
              <a:rPr lang="en-US" sz="2600" b="1" dirty="0"/>
              <a:t>subjective information</a:t>
            </a:r>
            <a:r>
              <a:rPr lang="en-US" sz="2600" dirty="0"/>
              <a:t> (i.e. perceptions of value). </a:t>
            </a:r>
          </a:p>
          <a:p>
            <a:pPr lvl="0"/>
            <a:r>
              <a:rPr lang="en-US" sz="2600" dirty="0"/>
              <a:t>So each value component has a corresponding perceived or anticipated value component that can be considerably different from the actual value. </a:t>
            </a:r>
          </a:p>
          <a:p>
            <a:pPr lvl="0"/>
            <a:r>
              <a:rPr lang="en-US" sz="2600" dirty="0"/>
              <a:t>Think for instance of the recent standards battles (e.g., Apple iOS versus Google Android) </a:t>
            </a:r>
            <a:r>
              <a:rPr lang="en-US" dirty="0"/>
              <a:t> </a:t>
            </a:r>
            <a:endParaRPr lang="it-IT" dirty="0"/>
          </a:p>
          <a:p>
            <a:endParaRPr lang="it-IT" dirty="0"/>
          </a:p>
        </p:txBody>
      </p:sp>
      <p:sp>
        <p:nvSpPr>
          <p:cNvPr id="4" name="Segnaposto testo 3">
            <a:extLst>
              <a:ext uri="{FF2B5EF4-FFF2-40B4-BE49-F238E27FC236}">
                <a16:creationId xmlns:a16="http://schemas.microsoft.com/office/drawing/2014/main" id="{CFCD21B2-4842-EF40-8770-D9137745FB5F}"/>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0B5F7F75-24FB-8045-85E6-FBD4AA807A96}"/>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22480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Dimensions of Value</a:t>
            </a:r>
            <a:r>
              <a:rPr lang="en-US" sz="1500" dirty="0"/>
              <a:t> 7</a:t>
            </a:r>
            <a:endParaRPr lang="en-US" dirty="0"/>
          </a:p>
        </p:txBody>
      </p:sp>
      <p:sp>
        <p:nvSpPr>
          <p:cNvPr id="3" name="Content Placeholder 2"/>
          <p:cNvSpPr>
            <a:spLocks noGrp="1"/>
          </p:cNvSpPr>
          <p:nvPr>
            <p:ph idx="1"/>
          </p:nvPr>
        </p:nvSpPr>
        <p:spPr>
          <a:xfrm>
            <a:off x="457200" y="1219200"/>
            <a:ext cx="8229600" cy="1371600"/>
          </a:xfrm>
        </p:spPr>
        <p:txBody>
          <a:bodyPr/>
          <a:lstStyle/>
          <a:p>
            <a:pPr marL="0" lvl="2" indent="0" defTabSz="809625">
              <a:buNone/>
            </a:pPr>
            <a:r>
              <a:rPr lang="en-US" altLang="en-US" dirty="0"/>
              <a:t>Subjective information (perceptions and expectations) can matter as much as objective information (actual numbers)</a:t>
            </a:r>
          </a:p>
          <a:p>
            <a:pPr marL="0" lvl="2" indent="0" defTabSz="809625">
              <a:buNone/>
            </a:pPr>
            <a:r>
              <a:rPr lang="en-US" altLang="en-US" dirty="0"/>
              <a:t>Value attributed to each dimension may be disproportional</a:t>
            </a:r>
          </a:p>
        </p:txBody>
      </p:sp>
      <p:pic>
        <p:nvPicPr>
          <p:cNvPr id="7" name="Picture 3" descr="Proportional and disproportional perceptions of value are illustrated.&#10;">
            <a:extLst>
              <a:ext uri="{FF2B5EF4-FFF2-40B4-BE49-F238E27FC236}">
                <a16:creationId xmlns:a16="http://schemas.microsoft.com/office/drawing/2014/main" id="{25355DD0-3B0E-4F45-9956-5DE870053A80}"/>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966221" y="2590800"/>
            <a:ext cx="5211557" cy="3733800"/>
          </a:xfrm>
          <a:prstGeom prst="rect">
            <a:avLst/>
          </a:prstGeom>
        </p:spPr>
      </p:pic>
      <p:sp>
        <p:nvSpPr>
          <p:cNvPr id="8" name="Text Placeholder 4"/>
          <p:cNvSpPr>
            <a:spLocks noGrp="1"/>
          </p:cNvSpPr>
          <p:nvPr>
            <p:ph type="body" sz="quarter" idx="14"/>
          </p:nvPr>
        </p:nvSpPr>
        <p:spPr>
          <a:xfrm>
            <a:off x="3200400" y="6477000"/>
            <a:ext cx="2743200" cy="182880"/>
          </a:xfrm>
        </p:spPr>
        <p:txBody>
          <a:bodyPr/>
          <a:lstStyle/>
          <a:p>
            <a:r>
              <a:rPr lang="en-US" dirty="0">
                <a:hlinkClick r:id="rId4" action="ppaction://hlinksldjump"/>
              </a:rPr>
              <a:t>Access the text alternative for these images</a:t>
            </a:r>
            <a:endParaRPr lang="en-US" dirty="0"/>
          </a:p>
        </p:txBody>
      </p:sp>
    </p:spTree>
    <p:extLst>
      <p:ext uri="{BB962C8B-B14F-4D97-AF65-F5344CB8AC3E}">
        <p14:creationId xmlns:p14="http://schemas.microsoft.com/office/powerpoint/2010/main" val="2614071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C9014D5-B78D-BF4D-993F-0607372D3966}"/>
              </a:ext>
            </a:extLst>
          </p:cNvPr>
          <p:cNvSpPr>
            <a:spLocks noGrp="1"/>
          </p:cNvSpPr>
          <p:nvPr>
            <p:ph type="title"/>
          </p:nvPr>
        </p:nvSpPr>
        <p:spPr/>
        <p:txBody>
          <a:bodyPr/>
          <a:lstStyle/>
          <a:p>
            <a:r>
              <a:rPr lang="it-IT" dirty="0" err="1"/>
              <a:t>Mindshare</a:t>
            </a:r>
            <a:br>
              <a:rPr lang="it-IT" dirty="0"/>
            </a:br>
            <a:endParaRPr lang="it-IT" dirty="0"/>
          </a:p>
        </p:txBody>
      </p:sp>
      <p:sp>
        <p:nvSpPr>
          <p:cNvPr id="3" name="Segnaposto contenuto 2">
            <a:extLst>
              <a:ext uri="{FF2B5EF4-FFF2-40B4-BE49-F238E27FC236}">
                <a16:creationId xmlns:a16="http://schemas.microsoft.com/office/drawing/2014/main" id="{74B7F60A-246C-0240-BD92-EA5B4E797F9C}"/>
              </a:ext>
            </a:extLst>
          </p:cNvPr>
          <p:cNvSpPr>
            <a:spLocks noGrp="1"/>
          </p:cNvSpPr>
          <p:nvPr>
            <p:ph idx="1"/>
          </p:nvPr>
        </p:nvSpPr>
        <p:spPr/>
        <p:txBody>
          <a:bodyPr/>
          <a:lstStyle/>
          <a:p>
            <a:pPr lvl="0"/>
            <a:r>
              <a:rPr lang="en-US" sz="2600" dirty="0"/>
              <a:t>Firms can take advantage of </a:t>
            </a:r>
            <a:r>
              <a:rPr lang="en-US" sz="2600" u="sng" dirty="0"/>
              <a:t>consumer reliance on perceptions</a:t>
            </a:r>
            <a:r>
              <a:rPr lang="en-US" sz="2600" dirty="0"/>
              <a:t> by creating a large </a:t>
            </a:r>
            <a:r>
              <a:rPr lang="en-US" sz="2600" b="1" dirty="0"/>
              <a:t>‘mindshare’</a:t>
            </a:r>
            <a:r>
              <a:rPr lang="en-US" sz="2600" dirty="0"/>
              <a:t> through </a:t>
            </a:r>
            <a:r>
              <a:rPr lang="en-US" sz="2600" u="sng" dirty="0"/>
              <a:t>heavy advertising</a:t>
            </a:r>
            <a:r>
              <a:rPr lang="en-US" sz="2600" dirty="0"/>
              <a:t> that makes the installed base appear larger than it actually is and/or make the availability of complementary goods appear greater than they actually are </a:t>
            </a:r>
          </a:p>
          <a:p>
            <a:pPr lvl="0"/>
            <a:r>
              <a:rPr lang="en-US" sz="2600" dirty="0"/>
              <a:t>Example: Sega and Nintendo’s battle for dominance in the 16-bit video game console market</a:t>
            </a:r>
            <a:endParaRPr lang="it-IT" sz="2600" dirty="0"/>
          </a:p>
        </p:txBody>
      </p:sp>
      <p:sp>
        <p:nvSpPr>
          <p:cNvPr id="9" name="Segnaposto testo 8">
            <a:extLst>
              <a:ext uri="{FF2B5EF4-FFF2-40B4-BE49-F238E27FC236}">
                <a16:creationId xmlns:a16="http://schemas.microsoft.com/office/drawing/2014/main" id="{354B7DA1-C29D-4B4F-835C-911EB2A4649C}"/>
              </a:ext>
            </a:extLst>
          </p:cNvPr>
          <p:cNvSpPr>
            <a:spLocks noGrp="1"/>
          </p:cNvSpPr>
          <p:nvPr>
            <p:ph type="body" sz="quarter" idx="12"/>
          </p:nvPr>
        </p:nvSpPr>
        <p:spPr/>
        <p:txBody>
          <a:bodyPr/>
          <a:lstStyle/>
          <a:p>
            <a:endParaRPr lang="it-IT"/>
          </a:p>
        </p:txBody>
      </p:sp>
      <p:sp>
        <p:nvSpPr>
          <p:cNvPr id="8" name="Segnaposto testo 7">
            <a:extLst>
              <a:ext uri="{FF2B5EF4-FFF2-40B4-BE49-F238E27FC236}">
                <a16:creationId xmlns:a16="http://schemas.microsoft.com/office/drawing/2014/main" id="{A2A4A6AC-7045-6B45-9407-D339ACBDC3AB}"/>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44317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673E7-DD80-1643-8991-EA293A2E9B10}"/>
              </a:ext>
            </a:extLst>
          </p:cNvPr>
          <p:cNvSpPr>
            <a:spLocks noGrp="1"/>
          </p:cNvSpPr>
          <p:nvPr>
            <p:ph type="title"/>
          </p:nvPr>
        </p:nvSpPr>
        <p:spPr/>
        <p:txBody>
          <a:bodyPr/>
          <a:lstStyle/>
          <a:p>
            <a:r>
              <a:rPr lang="en-US" dirty="0"/>
              <a:t>“vaporware”</a:t>
            </a:r>
            <a:endParaRPr lang="it-IT" dirty="0"/>
          </a:p>
        </p:txBody>
      </p:sp>
      <p:sp>
        <p:nvSpPr>
          <p:cNvPr id="3" name="Segnaposto contenuto 2">
            <a:extLst>
              <a:ext uri="{FF2B5EF4-FFF2-40B4-BE49-F238E27FC236}">
                <a16:creationId xmlns:a16="http://schemas.microsoft.com/office/drawing/2014/main" id="{C365017A-F7BA-1B4F-B083-EC4059C99664}"/>
              </a:ext>
            </a:extLst>
          </p:cNvPr>
          <p:cNvSpPr>
            <a:spLocks noGrp="1"/>
          </p:cNvSpPr>
          <p:nvPr>
            <p:ph idx="1"/>
          </p:nvPr>
        </p:nvSpPr>
        <p:spPr/>
        <p:txBody>
          <a:bodyPr/>
          <a:lstStyle/>
          <a:p>
            <a:pPr lvl="0"/>
            <a:r>
              <a:rPr lang="en-US" sz="2600" dirty="0"/>
              <a:t>Another tactic firms use to capitalize on consumer reliance on perceptions </a:t>
            </a:r>
            <a:r>
              <a:rPr lang="en-US" sz="2600" b="1" dirty="0"/>
              <a:t>is pre-advertising</a:t>
            </a:r>
            <a:r>
              <a:rPr lang="en-US" sz="2600" dirty="0"/>
              <a:t>. </a:t>
            </a:r>
          </a:p>
          <a:p>
            <a:pPr lvl="0"/>
            <a:r>
              <a:rPr lang="en-US" sz="2600" dirty="0"/>
              <a:t>Pre-advertising markets </a:t>
            </a:r>
            <a:r>
              <a:rPr lang="en-US" sz="2600" b="1" dirty="0"/>
              <a:t>“vaporware”</a:t>
            </a:r>
            <a:r>
              <a:rPr lang="en-US" sz="2600" dirty="0"/>
              <a:t> (a product that is not yet on the market and may not even exist) in an attempt to persuade customers to wait for the new product instead of buying a competitor’s product that is already available Example: Apple I-phone</a:t>
            </a:r>
            <a:endParaRPr lang="it-IT" sz="2600" dirty="0"/>
          </a:p>
          <a:p>
            <a:r>
              <a:rPr lang="en-US" dirty="0"/>
              <a:t> </a:t>
            </a:r>
            <a:endParaRPr lang="it-IT" dirty="0"/>
          </a:p>
          <a:p>
            <a:endParaRPr lang="it-IT" dirty="0"/>
          </a:p>
        </p:txBody>
      </p:sp>
      <p:sp>
        <p:nvSpPr>
          <p:cNvPr id="4" name="Segnaposto testo 3">
            <a:extLst>
              <a:ext uri="{FF2B5EF4-FFF2-40B4-BE49-F238E27FC236}">
                <a16:creationId xmlns:a16="http://schemas.microsoft.com/office/drawing/2014/main" id="{EB8125AD-764E-5F42-B4C3-5029B02B4D82}"/>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1B3EF537-1054-AD44-A8FA-3FA678549A0F}"/>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73028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Modularity and Platform Competition</a:t>
            </a:r>
          </a:p>
        </p:txBody>
      </p:sp>
      <p:sp>
        <p:nvSpPr>
          <p:cNvPr id="3" name="Content Placeholder 2"/>
          <p:cNvSpPr>
            <a:spLocks noGrp="1"/>
          </p:cNvSpPr>
          <p:nvPr>
            <p:ph idx="1"/>
          </p:nvPr>
        </p:nvSpPr>
        <p:spPr>
          <a:xfrm>
            <a:off x="457200" y="1447800"/>
            <a:ext cx="8229600" cy="5029200"/>
          </a:xfrm>
        </p:spPr>
        <p:txBody>
          <a:bodyPr/>
          <a:lstStyle/>
          <a:p>
            <a:r>
              <a:rPr lang="en-US" b="1" dirty="0"/>
              <a:t>Modularity</a:t>
            </a:r>
            <a:r>
              <a:rPr lang="en-US" dirty="0"/>
              <a:t> is when a product can be </a:t>
            </a:r>
            <a:r>
              <a:rPr lang="en-US" b="1" dirty="0"/>
              <a:t>separated and recombined</a:t>
            </a:r>
            <a:r>
              <a:rPr lang="en-US" dirty="0"/>
              <a:t>. </a:t>
            </a:r>
          </a:p>
          <a:p>
            <a:r>
              <a:rPr lang="en-US" dirty="0"/>
              <a:t>Product systems become more modular by expanding the range of compatible components, or by uncoupling components that were previously integrated. </a:t>
            </a:r>
          </a:p>
          <a:p>
            <a:r>
              <a:rPr lang="en-GB" dirty="0"/>
              <a:t>A </a:t>
            </a:r>
            <a:r>
              <a:rPr lang="en-GB" b="1" dirty="0"/>
              <a:t>platform </a:t>
            </a:r>
            <a:r>
              <a:rPr lang="en-GB" dirty="0"/>
              <a:t>is given by a stable core that connects different units for components, complements and final users </a:t>
            </a:r>
          </a:p>
          <a:p>
            <a:endParaRPr lang="it-IT" dirty="0"/>
          </a:p>
        </p:txBody>
      </p:sp>
    </p:spTree>
    <p:extLst>
      <p:ext uri="{BB962C8B-B14F-4D97-AF65-F5344CB8AC3E}">
        <p14:creationId xmlns:p14="http://schemas.microsoft.com/office/powerpoint/2010/main" val="385421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Modularity and Platform Competition</a:t>
            </a:r>
          </a:p>
        </p:txBody>
      </p:sp>
      <p:sp>
        <p:nvSpPr>
          <p:cNvPr id="3" name="Content Placeholder 2"/>
          <p:cNvSpPr>
            <a:spLocks noGrp="1"/>
          </p:cNvSpPr>
          <p:nvPr>
            <p:ph idx="1"/>
          </p:nvPr>
        </p:nvSpPr>
        <p:spPr>
          <a:xfrm>
            <a:off x="457200" y="1447800"/>
            <a:ext cx="8229600" cy="5029200"/>
          </a:xfrm>
        </p:spPr>
        <p:txBody>
          <a:bodyPr/>
          <a:lstStyle/>
          <a:p>
            <a:r>
              <a:rPr lang="en-US" dirty="0"/>
              <a:t>In markets where products are complex or complements drive the value of the product system</a:t>
            </a:r>
            <a:r>
              <a:rPr lang="en-US" u="sng" dirty="0"/>
              <a:t>, firms might use modularity to enable different firms to focus on providing different complements or other parts of the ecosystem</a:t>
            </a:r>
            <a:r>
              <a:rPr lang="en-US" dirty="0"/>
              <a:t>.</a:t>
            </a:r>
          </a:p>
          <a:p>
            <a:r>
              <a:rPr lang="en-US" dirty="0"/>
              <a:t> ▶︎For example, enabling third-party developers to make applications for the iPhone greatly expanded the range of applications and increased the value of the iPhone ecosystem</a:t>
            </a:r>
            <a:r>
              <a:rPr lang="it-IT" dirty="0"/>
              <a:t> </a:t>
            </a:r>
          </a:p>
        </p:txBody>
      </p:sp>
    </p:spTree>
    <p:extLst>
      <p:ext uri="{BB962C8B-B14F-4D97-AF65-F5344CB8AC3E}">
        <p14:creationId xmlns:p14="http://schemas.microsoft.com/office/powerpoint/2010/main" val="1567097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689"/>
            <a:ext cx="8229600" cy="376311"/>
          </a:xfrm>
        </p:spPr>
        <p:txBody>
          <a:bodyPr/>
          <a:lstStyle/>
          <a:p>
            <a:r>
              <a:rPr lang="en-US" sz="3200" dirty="0"/>
              <a:t>Modularity and Platform Competition</a:t>
            </a:r>
          </a:p>
        </p:txBody>
      </p:sp>
      <p:sp>
        <p:nvSpPr>
          <p:cNvPr id="3" name="Content Placeholder 2"/>
          <p:cNvSpPr>
            <a:spLocks noGrp="1"/>
          </p:cNvSpPr>
          <p:nvPr>
            <p:ph idx="1"/>
          </p:nvPr>
        </p:nvSpPr>
        <p:spPr>
          <a:xfrm>
            <a:off x="304800" y="1066800"/>
            <a:ext cx="8759687" cy="5562600"/>
          </a:xfrm>
        </p:spPr>
        <p:txBody>
          <a:bodyPr/>
          <a:lstStyle/>
          <a:p>
            <a:pPr>
              <a:spcBef>
                <a:spcPts val="300"/>
              </a:spcBef>
            </a:pPr>
            <a:r>
              <a:rPr lang="en-US" altLang="en-US" sz="3000" dirty="0"/>
              <a:t>In some markets, industry players use modularity to create a </a:t>
            </a:r>
            <a:r>
              <a:rPr lang="en-US" altLang="en-US" sz="3000" b="1" dirty="0"/>
              <a:t>platform ecosystem </a:t>
            </a:r>
            <a:r>
              <a:rPr lang="en-US" altLang="en-US" sz="3000" dirty="0"/>
              <a:t>where many different firms contribute to the product system.</a:t>
            </a:r>
          </a:p>
          <a:p>
            <a:pPr>
              <a:spcBef>
                <a:spcPts val="300"/>
              </a:spcBef>
            </a:pPr>
            <a:endParaRPr lang="en-US" altLang="en-US" sz="3000" dirty="0"/>
          </a:p>
          <a:p>
            <a:pPr>
              <a:spcBef>
                <a:spcPts val="300"/>
              </a:spcBef>
            </a:pPr>
            <a:r>
              <a:rPr lang="en-US" altLang="en-US" sz="3000" b="1" dirty="0"/>
              <a:t>Ecosystem:</a:t>
            </a:r>
            <a:r>
              <a:rPr lang="en-US" altLang="en-US" sz="3000" dirty="0"/>
              <a:t> a system whose elements have some form of reciprocal dependence. </a:t>
            </a:r>
          </a:p>
          <a:p>
            <a:pPr>
              <a:spcBef>
                <a:spcPts val="300"/>
              </a:spcBef>
            </a:pPr>
            <a:r>
              <a:rPr lang="en-US" altLang="en-US" sz="3000" b="1" dirty="0"/>
              <a:t>Platform ecosystem</a:t>
            </a:r>
            <a:r>
              <a:rPr lang="en-US" altLang="en-US" sz="3000" dirty="0"/>
              <a:t>: an ecosystem mediated by a stable core</a:t>
            </a:r>
          </a:p>
        </p:txBody>
      </p:sp>
    </p:spTree>
    <p:extLst>
      <p:ext uri="{BB962C8B-B14F-4D97-AF65-F5344CB8AC3E}">
        <p14:creationId xmlns:p14="http://schemas.microsoft.com/office/powerpoint/2010/main" val="2959445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Ecosystems</a:t>
            </a:r>
          </a:p>
        </p:txBody>
      </p:sp>
      <p:sp>
        <p:nvSpPr>
          <p:cNvPr id="3" name="Content Placeholder 2"/>
          <p:cNvSpPr>
            <a:spLocks noGrp="1"/>
          </p:cNvSpPr>
          <p:nvPr>
            <p:ph idx="1"/>
          </p:nvPr>
        </p:nvSpPr>
        <p:spPr>
          <a:xfrm>
            <a:off x="457200" y="1447800"/>
            <a:ext cx="8382000" cy="5029200"/>
          </a:xfrm>
        </p:spPr>
        <p:txBody>
          <a:bodyPr/>
          <a:lstStyle/>
          <a:p>
            <a:r>
              <a:rPr lang="en-US" altLang="en-US" sz="2800" dirty="0"/>
              <a:t>In a platform ecosystem, some core part of a product (such as a video game console) mediates the relationship between a wide range of other components or complements (for example, video games, peripherals) and prospective end-users. </a:t>
            </a:r>
          </a:p>
          <a:p>
            <a:pPr lvl="1"/>
            <a:r>
              <a:rPr lang="en-US" altLang="en-US" sz="2400" dirty="0"/>
              <a:t>A platform’s boundaries can be well-defined with a stable set of members or amorphous and changing.</a:t>
            </a:r>
          </a:p>
          <a:p>
            <a:pPr lvl="1"/>
            <a:r>
              <a:rPr lang="en-US" altLang="en-US" sz="2400" dirty="0"/>
              <a:t>The success of all members of the ecosystem depends in part upon the success of other members.</a:t>
            </a:r>
          </a:p>
          <a:p>
            <a:pPr lvl="1"/>
            <a:r>
              <a:rPr lang="en-US" altLang="en-US" sz="2400" dirty="0"/>
              <a:t>Members often invest in co-specialization or exclusivity agreements.</a:t>
            </a:r>
          </a:p>
        </p:txBody>
      </p:sp>
    </p:spTree>
    <p:extLst>
      <p:ext uri="{BB962C8B-B14F-4D97-AF65-F5344CB8AC3E}">
        <p14:creationId xmlns:p14="http://schemas.microsoft.com/office/powerpoint/2010/main" val="662300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689"/>
            <a:ext cx="8229600" cy="376311"/>
          </a:xfrm>
        </p:spPr>
        <p:txBody>
          <a:bodyPr/>
          <a:lstStyle/>
          <a:p>
            <a:r>
              <a:rPr lang="en-US" sz="3200" dirty="0"/>
              <a:t>Modularity and Platform Competition</a:t>
            </a:r>
          </a:p>
        </p:txBody>
      </p:sp>
      <p:sp>
        <p:nvSpPr>
          <p:cNvPr id="3" name="Content Placeholder 2"/>
          <p:cNvSpPr>
            <a:spLocks noGrp="1"/>
          </p:cNvSpPr>
          <p:nvPr>
            <p:ph idx="1"/>
          </p:nvPr>
        </p:nvSpPr>
        <p:spPr>
          <a:xfrm>
            <a:off x="304800" y="1066800"/>
            <a:ext cx="8759687" cy="5562600"/>
          </a:xfrm>
        </p:spPr>
        <p:txBody>
          <a:bodyPr/>
          <a:lstStyle/>
          <a:p>
            <a:pPr>
              <a:spcBef>
                <a:spcPts val="300"/>
              </a:spcBef>
            </a:pPr>
            <a:r>
              <a:rPr lang="en-US" altLang="en-US" dirty="0"/>
              <a:t>Modular systems are those that can be separated and recombined to change their configuration, scale, or functions.</a:t>
            </a:r>
          </a:p>
          <a:p>
            <a:pPr lvl="1">
              <a:spcBef>
                <a:spcPts val="300"/>
              </a:spcBef>
            </a:pPr>
            <a:r>
              <a:rPr lang="en-US" altLang="en-US" sz="3200" dirty="0"/>
              <a:t>Standardized interfaces ensure that components are compatible</a:t>
            </a:r>
          </a:p>
          <a:p>
            <a:pPr lvl="1">
              <a:spcBef>
                <a:spcPts val="300"/>
              </a:spcBef>
            </a:pPr>
            <a:r>
              <a:rPr lang="en-US" altLang="en-US" sz="3200" dirty="0"/>
              <a:t>In some product systems modularity enables components from different producers to be recombined (for example, smartphones with different apps); in others only components from a single firm are recombined (for example, Ikea shelving systems)</a:t>
            </a:r>
          </a:p>
          <a:p>
            <a:pPr>
              <a:spcBef>
                <a:spcPts val="300"/>
              </a:spcBef>
            </a:pPr>
            <a:endParaRPr lang="en-US" altLang="en-US" sz="3000" dirty="0"/>
          </a:p>
        </p:txBody>
      </p:sp>
    </p:spTree>
    <p:extLst>
      <p:ext uri="{BB962C8B-B14F-4D97-AF65-F5344CB8AC3E}">
        <p14:creationId xmlns:p14="http://schemas.microsoft.com/office/powerpoint/2010/main" val="2842617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689"/>
            <a:ext cx="8229600" cy="1097280"/>
          </a:xfrm>
        </p:spPr>
        <p:txBody>
          <a:bodyPr/>
          <a:lstStyle/>
          <a:p>
            <a:r>
              <a:rPr lang="en-US" sz="3200" dirty="0"/>
              <a:t>Modularity and Platform Competition</a:t>
            </a:r>
          </a:p>
        </p:txBody>
      </p:sp>
      <p:sp>
        <p:nvSpPr>
          <p:cNvPr id="3" name="Content Placeholder 2"/>
          <p:cNvSpPr>
            <a:spLocks noGrp="1"/>
          </p:cNvSpPr>
          <p:nvPr>
            <p:ph idx="1"/>
          </p:nvPr>
        </p:nvSpPr>
        <p:spPr>
          <a:xfrm>
            <a:off x="304800" y="1600200"/>
            <a:ext cx="8759687" cy="5029200"/>
          </a:xfrm>
        </p:spPr>
        <p:txBody>
          <a:bodyPr/>
          <a:lstStyle/>
          <a:p>
            <a:pPr>
              <a:spcBef>
                <a:spcPts val="300"/>
              </a:spcBef>
            </a:pPr>
            <a:r>
              <a:rPr lang="en-US" altLang="en-US" dirty="0"/>
              <a:t>Modularity is more valuable when there are</a:t>
            </a:r>
            <a:r>
              <a:rPr lang="en-US" altLang="en-US" b="1" dirty="0"/>
              <a:t> </a:t>
            </a:r>
          </a:p>
          <a:p>
            <a:pPr lvl="1">
              <a:spcBef>
                <a:spcPts val="300"/>
              </a:spcBef>
            </a:pPr>
            <a:r>
              <a:rPr lang="en-US" altLang="en-US" sz="3200" b="1" dirty="0"/>
              <a:t>a)</a:t>
            </a:r>
            <a:r>
              <a:rPr lang="en-US" altLang="en-US" sz="3200" dirty="0"/>
              <a:t> diverse technological options that can be recombined, and</a:t>
            </a:r>
            <a:r>
              <a:rPr lang="en-US" altLang="en-US" sz="3200" b="1" dirty="0"/>
              <a:t> </a:t>
            </a:r>
          </a:p>
          <a:p>
            <a:pPr lvl="1">
              <a:spcBef>
                <a:spcPts val="300"/>
              </a:spcBef>
            </a:pPr>
            <a:r>
              <a:rPr lang="en-US" altLang="en-US" sz="3200" b="1" dirty="0"/>
              <a:t>b) </a:t>
            </a:r>
            <a:r>
              <a:rPr lang="en-US" altLang="en-US" sz="3200" dirty="0"/>
              <a:t>customers have heterogeneous preferences.</a:t>
            </a:r>
          </a:p>
        </p:txBody>
      </p:sp>
    </p:spTree>
    <p:extLst>
      <p:ext uri="{BB962C8B-B14F-4D97-AF65-F5344CB8AC3E}">
        <p14:creationId xmlns:p14="http://schemas.microsoft.com/office/powerpoint/2010/main" val="278875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2803D3-0874-7443-A74A-D1A592B59B1F}"/>
              </a:ext>
            </a:extLst>
          </p:cNvPr>
          <p:cNvSpPr>
            <a:spLocks noGrp="1"/>
          </p:cNvSpPr>
          <p:nvPr>
            <p:ph type="title"/>
          </p:nvPr>
        </p:nvSpPr>
        <p:spPr/>
        <p:txBody>
          <a:bodyPr/>
          <a:lstStyle/>
          <a:p>
            <a:r>
              <a:rPr lang="en-US" sz="3200" dirty="0"/>
              <a:t>Why do some technologies become dominant designs and others do not? </a:t>
            </a:r>
            <a:endParaRPr lang="it-IT" sz="3200" dirty="0"/>
          </a:p>
        </p:txBody>
      </p:sp>
      <p:sp>
        <p:nvSpPr>
          <p:cNvPr id="3" name="Segnaposto contenuto 2">
            <a:extLst>
              <a:ext uri="{FF2B5EF4-FFF2-40B4-BE49-F238E27FC236}">
                <a16:creationId xmlns:a16="http://schemas.microsoft.com/office/drawing/2014/main" id="{CD79C3AD-0783-5C46-9927-133E580A36BC}"/>
              </a:ext>
            </a:extLst>
          </p:cNvPr>
          <p:cNvSpPr>
            <a:spLocks noGrp="1"/>
          </p:cNvSpPr>
          <p:nvPr>
            <p:ph idx="1"/>
          </p:nvPr>
        </p:nvSpPr>
        <p:spPr/>
        <p:txBody>
          <a:bodyPr/>
          <a:lstStyle/>
          <a:p>
            <a:r>
              <a:rPr lang="en-US" dirty="0"/>
              <a:t>Generally, one design is selected over another because </a:t>
            </a:r>
            <a:r>
              <a:rPr lang="en-US" u="sng" dirty="0"/>
              <a:t>the total value it offers customers </a:t>
            </a:r>
            <a:r>
              <a:rPr lang="en-US" dirty="0"/>
              <a:t>(standalone value plus network externality value) is greater than the total value offered by other technologies. </a:t>
            </a:r>
            <a:endParaRPr lang="it-IT" dirty="0"/>
          </a:p>
        </p:txBody>
      </p:sp>
      <p:sp>
        <p:nvSpPr>
          <p:cNvPr id="4" name="Segnaposto testo 3">
            <a:extLst>
              <a:ext uri="{FF2B5EF4-FFF2-40B4-BE49-F238E27FC236}">
                <a16:creationId xmlns:a16="http://schemas.microsoft.com/office/drawing/2014/main" id="{110BBA69-81D6-B84D-AC17-067C69733E6B}"/>
              </a:ext>
            </a:extLst>
          </p:cNvPr>
          <p:cNvSpPr>
            <a:spLocks noGrp="1"/>
          </p:cNvSpPr>
          <p:nvPr>
            <p:ph type="body" sz="quarter" idx="12"/>
          </p:nvPr>
        </p:nvSpPr>
        <p:spPr/>
        <p:txBody>
          <a:bodyPr/>
          <a:lstStyle/>
          <a:p>
            <a:endParaRPr lang="it-IT"/>
          </a:p>
        </p:txBody>
      </p:sp>
      <p:sp>
        <p:nvSpPr>
          <p:cNvPr id="5" name="Segnaposto testo 4">
            <a:extLst>
              <a:ext uri="{FF2B5EF4-FFF2-40B4-BE49-F238E27FC236}">
                <a16:creationId xmlns:a16="http://schemas.microsoft.com/office/drawing/2014/main" id="{67AFE144-2EA1-CC47-A3C3-7CFA0BFC0572}"/>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365770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B125DA-760B-9644-A196-F034C6BA526F}"/>
              </a:ext>
            </a:extLst>
          </p:cNvPr>
          <p:cNvSpPr>
            <a:spLocks noGrp="1"/>
          </p:cNvSpPr>
          <p:nvPr>
            <p:ph type="title"/>
          </p:nvPr>
        </p:nvSpPr>
        <p:spPr>
          <a:xfrm>
            <a:off x="457200" y="152400"/>
            <a:ext cx="8229600" cy="1097280"/>
          </a:xfrm>
        </p:spPr>
        <p:txBody>
          <a:bodyPr anchor="ctr">
            <a:normAutofit/>
          </a:bodyPr>
          <a:lstStyle/>
          <a:p>
            <a:r>
              <a:rPr lang="en-US" dirty="0"/>
              <a:t>Modularity and Platform ecosystems</a:t>
            </a:r>
            <a:endParaRPr lang="it-IT" dirty="0"/>
          </a:p>
        </p:txBody>
      </p:sp>
      <p:sp>
        <p:nvSpPr>
          <p:cNvPr id="28" name="Content Placeholder 2">
            <a:extLst>
              <a:ext uri="{FF2B5EF4-FFF2-40B4-BE49-F238E27FC236}">
                <a16:creationId xmlns:a16="http://schemas.microsoft.com/office/drawing/2014/main" id="{6214DE54-ECDA-45ED-B5E5-DF296C4A45F1}"/>
              </a:ext>
            </a:extLst>
          </p:cNvPr>
          <p:cNvSpPr>
            <a:spLocks noGrp="1"/>
          </p:cNvSpPr>
          <p:nvPr>
            <p:ph idx="1"/>
          </p:nvPr>
        </p:nvSpPr>
        <p:spPr>
          <a:xfrm>
            <a:off x="457200" y="1447800"/>
            <a:ext cx="3931920" cy="4876800"/>
          </a:xfrm>
        </p:spPr>
        <p:txBody>
          <a:bodyPr/>
          <a:lstStyle/>
          <a:p>
            <a:r>
              <a:rPr lang="en-US" sz="2600" dirty="0"/>
              <a:t>Products may be made increasingly modular by expanding the range of compatible components  and by uncoupling integrated functions within components  </a:t>
            </a:r>
          </a:p>
        </p:txBody>
      </p:sp>
      <p:pic>
        <p:nvPicPr>
          <p:cNvPr id="7" name="Segnaposto contenuto 6" descr="Immagine che contiene testo&#10;&#10;Descrizione generata automaticamente">
            <a:extLst>
              <a:ext uri="{FF2B5EF4-FFF2-40B4-BE49-F238E27FC236}">
                <a16:creationId xmlns:a16="http://schemas.microsoft.com/office/drawing/2014/main" id="{2B06A4EF-7C0A-994A-925A-E172F671346F}"/>
              </a:ext>
            </a:extLst>
          </p:cNvPr>
          <p:cNvPicPr>
            <a:picLocks noGrp="1" noChangeAspect="1"/>
          </p:cNvPicPr>
          <p:nvPr>
            <p:ph idx="13"/>
          </p:nvPr>
        </p:nvPicPr>
        <p:blipFill rotWithShape="1">
          <a:blip r:embed="rId3">
            <a:extLst>
              <a:ext uri="{28A0092B-C50C-407E-A947-70E740481C1C}">
                <a14:useLocalDpi xmlns:a14="http://schemas.microsoft.com/office/drawing/2010/main" val="0"/>
              </a:ext>
            </a:extLst>
          </a:blip>
          <a:srcRect l="6977" r="-3" b="-3"/>
          <a:stretch/>
        </p:blipFill>
        <p:spPr>
          <a:xfrm rot="5400000">
            <a:off x="4282440" y="1920240"/>
            <a:ext cx="4876800" cy="3931920"/>
          </a:xfrm>
          <a:prstGeom prst="rect">
            <a:avLst/>
          </a:prstGeom>
          <a:noFill/>
        </p:spPr>
      </p:pic>
      <p:sp>
        <p:nvSpPr>
          <p:cNvPr id="27" name="Text Placeholder 4">
            <a:extLst>
              <a:ext uri="{FF2B5EF4-FFF2-40B4-BE49-F238E27FC236}">
                <a16:creationId xmlns:a16="http://schemas.microsoft.com/office/drawing/2014/main" id="{BAC25715-C7AF-4309-87D3-A0B63A298C07}"/>
              </a:ext>
            </a:extLst>
          </p:cNvPr>
          <p:cNvSpPr>
            <a:spLocks noGrp="1"/>
          </p:cNvSpPr>
          <p:nvPr>
            <p:ph type="body" sz="quarter" idx="14"/>
          </p:nvPr>
        </p:nvSpPr>
        <p:spPr>
          <a:xfrm>
            <a:off x="3463640" y="6477000"/>
            <a:ext cx="2212848" cy="182880"/>
          </a:xfrm>
        </p:spPr>
        <p:txBody>
          <a:bodyPr/>
          <a:lstStyle/>
          <a:p>
            <a:endParaRPr lang="en-US"/>
          </a:p>
        </p:txBody>
      </p:sp>
      <p:sp>
        <p:nvSpPr>
          <p:cNvPr id="29" name="Text Placeholder 5">
            <a:extLst>
              <a:ext uri="{FF2B5EF4-FFF2-40B4-BE49-F238E27FC236}">
                <a16:creationId xmlns:a16="http://schemas.microsoft.com/office/drawing/2014/main" id="{209CF02F-27E3-49B1-88B8-24426FFCC681}"/>
              </a:ext>
            </a:extLst>
          </p:cNvPr>
          <p:cNvSpPr>
            <a:spLocks noGrp="1"/>
          </p:cNvSpPr>
          <p:nvPr>
            <p:ph type="body" sz="quarter" idx="15"/>
          </p:nvPr>
        </p:nvSpPr>
        <p:spPr>
          <a:xfrm>
            <a:off x="6473952" y="6705600"/>
            <a:ext cx="2670048" cy="155448"/>
          </a:xfrm>
        </p:spPr>
        <p:txBody>
          <a:bodyPr/>
          <a:lstStyle/>
          <a:p>
            <a:endParaRPr lang="en-US"/>
          </a:p>
        </p:txBody>
      </p:sp>
    </p:spTree>
    <p:extLst>
      <p:ext uri="{BB962C8B-B14F-4D97-AF65-F5344CB8AC3E}">
        <p14:creationId xmlns:p14="http://schemas.microsoft.com/office/powerpoint/2010/main" val="2204680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Platform ecosystems strike a balance between pure modularity and pure integration</a:t>
            </a:r>
          </a:p>
        </p:txBody>
      </p:sp>
      <p:sp>
        <p:nvSpPr>
          <p:cNvPr id="3" name="Content Placeholder 2"/>
          <p:cNvSpPr>
            <a:spLocks noGrp="1"/>
          </p:cNvSpPr>
          <p:nvPr>
            <p:ph idx="1"/>
          </p:nvPr>
        </p:nvSpPr>
        <p:spPr>
          <a:xfrm>
            <a:off x="304800" y="1584960"/>
            <a:ext cx="2468880" cy="4663440"/>
          </a:xfrm>
          <a:prstGeom prst="roundRect">
            <a:avLst/>
          </a:prstGeom>
          <a:solidFill>
            <a:srgbClr val="CACACA"/>
          </a:solidFill>
          <a:ln w="28575">
            <a:solidFill>
              <a:schemeClr val="tx1">
                <a:lumMod val="50000"/>
                <a:lumOff val="50000"/>
              </a:schemeClr>
            </a:solidFill>
          </a:ln>
        </p:spPr>
        <p:txBody>
          <a:bodyPr/>
          <a:lstStyle/>
          <a:p>
            <a:pPr algn="ctr">
              <a:defRPr/>
            </a:pPr>
            <a:r>
              <a:rPr lang="en-US" sz="1800" b="1" dirty="0"/>
              <a:t>Pure Modularity</a:t>
            </a:r>
          </a:p>
          <a:p>
            <a:pPr>
              <a:defRPr/>
            </a:pPr>
            <a:r>
              <a:rPr lang="en-US" sz="1800" dirty="0"/>
              <a:t>Combinations take place in the market – no co-specialization</a:t>
            </a:r>
          </a:p>
          <a:p>
            <a:pPr>
              <a:defRPr/>
            </a:pPr>
            <a:r>
              <a:rPr lang="en-US" sz="1800" dirty="0"/>
              <a:t>Choice &amp; reconfigurability Competition incentivizes firms to increase quality and decrease price</a:t>
            </a:r>
          </a:p>
          <a:p>
            <a:pPr>
              <a:defRPr/>
            </a:pPr>
            <a:r>
              <a:rPr lang="en-US" sz="1800" dirty="0"/>
              <a:t>Quality and compatibility is uncertain (can be hard for customer)</a:t>
            </a:r>
          </a:p>
        </p:txBody>
      </p:sp>
      <p:sp>
        <p:nvSpPr>
          <p:cNvPr id="4" name="Content Placeholder 3"/>
          <p:cNvSpPr>
            <a:spLocks noGrp="1"/>
          </p:cNvSpPr>
          <p:nvPr>
            <p:ph idx="13"/>
          </p:nvPr>
        </p:nvSpPr>
        <p:spPr>
          <a:xfrm>
            <a:off x="2979420" y="1584960"/>
            <a:ext cx="3291840" cy="4663440"/>
          </a:xfrm>
          <a:prstGeom prst="roundRect">
            <a:avLst/>
          </a:prstGeom>
          <a:ln w="57150">
            <a:solidFill>
              <a:srgbClr val="005C74"/>
            </a:solidFill>
          </a:ln>
        </p:spPr>
        <p:txBody>
          <a:bodyPr/>
          <a:lstStyle/>
          <a:p>
            <a:pPr algn="ctr">
              <a:defRPr/>
            </a:pPr>
            <a:r>
              <a:rPr lang="en-US" sz="2000" b="1" dirty="0"/>
              <a:t>Platforms</a:t>
            </a:r>
          </a:p>
          <a:p>
            <a:pPr>
              <a:defRPr/>
            </a:pPr>
            <a:r>
              <a:rPr lang="en-US" sz="2000" dirty="0"/>
              <a:t>Components not owned, but </a:t>
            </a:r>
            <a:r>
              <a:rPr lang="en-US" sz="2000" i="1" dirty="0"/>
              <a:t>curated</a:t>
            </a:r>
            <a:r>
              <a:rPr lang="en-US" sz="2000" dirty="0"/>
              <a:t>.</a:t>
            </a:r>
          </a:p>
          <a:p>
            <a:pPr>
              <a:defRPr/>
            </a:pPr>
            <a:r>
              <a:rPr lang="en-US" sz="2000" dirty="0"/>
              <a:t>Choice and reconfigurability, but shepherded by platform sponsor</a:t>
            </a:r>
          </a:p>
          <a:p>
            <a:pPr>
              <a:defRPr/>
            </a:pPr>
            <a:r>
              <a:rPr lang="en-US" sz="2000" dirty="0"/>
              <a:t>Competition still incentivizes</a:t>
            </a:r>
          </a:p>
          <a:p>
            <a:pPr>
              <a:defRPr/>
            </a:pPr>
            <a:r>
              <a:rPr lang="en-US" sz="2000" dirty="0"/>
              <a:t>Producer exerts some control over quality and compatibility</a:t>
            </a:r>
          </a:p>
        </p:txBody>
      </p:sp>
      <p:sp>
        <p:nvSpPr>
          <p:cNvPr id="5" name="Content Placeholder 4"/>
          <p:cNvSpPr>
            <a:spLocks noGrp="1"/>
          </p:cNvSpPr>
          <p:nvPr>
            <p:ph idx="14"/>
          </p:nvPr>
        </p:nvSpPr>
        <p:spPr>
          <a:xfrm>
            <a:off x="6477000" y="1584960"/>
            <a:ext cx="2468880" cy="4663440"/>
          </a:xfrm>
          <a:prstGeom prst="roundRect">
            <a:avLst/>
          </a:prstGeom>
          <a:solidFill>
            <a:srgbClr val="CACACA"/>
          </a:solidFill>
          <a:ln w="28575">
            <a:solidFill>
              <a:schemeClr val="tx1">
                <a:lumMod val="50000"/>
                <a:lumOff val="50000"/>
              </a:schemeClr>
            </a:solidFill>
          </a:ln>
        </p:spPr>
        <p:txBody>
          <a:bodyPr/>
          <a:lstStyle/>
          <a:p>
            <a:pPr algn="ctr">
              <a:defRPr/>
            </a:pPr>
            <a:r>
              <a:rPr lang="en-US" sz="1800" b="1" dirty="0"/>
              <a:t>Pure Integration</a:t>
            </a:r>
          </a:p>
          <a:p>
            <a:pPr>
              <a:defRPr/>
            </a:pPr>
            <a:r>
              <a:rPr lang="en-US" sz="1800" dirty="0"/>
              <a:t>Combination pre-determined by firm (no reconfiguration)</a:t>
            </a:r>
          </a:p>
          <a:p>
            <a:pPr>
              <a:defRPr/>
            </a:pPr>
            <a:r>
              <a:rPr lang="en-US" sz="1800" dirty="0"/>
              <a:t>Captive supply (no competition)</a:t>
            </a:r>
          </a:p>
          <a:p>
            <a:pPr>
              <a:defRPr/>
            </a:pPr>
            <a:r>
              <a:rPr lang="en-US" sz="1800" dirty="0"/>
              <a:t>High co-specialization ensures components optimized to work together</a:t>
            </a:r>
          </a:p>
          <a:p>
            <a:pPr>
              <a:defRPr/>
            </a:pPr>
            <a:r>
              <a:rPr lang="en-US" sz="1800" dirty="0"/>
              <a:t>Producer controls quality and compatibility</a:t>
            </a:r>
          </a:p>
        </p:txBody>
      </p:sp>
    </p:spTree>
    <p:extLst>
      <p:ext uri="{BB962C8B-B14F-4D97-AF65-F5344CB8AC3E}">
        <p14:creationId xmlns:p14="http://schemas.microsoft.com/office/powerpoint/2010/main" val="1210465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457200" y="1447800"/>
            <a:ext cx="8229600" cy="5120640"/>
          </a:xfrm>
        </p:spPr>
        <p:txBody>
          <a:bodyPr/>
          <a:lstStyle/>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What are some of the sources of increasing returns to adoption?</a:t>
            </a:r>
          </a:p>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What are some examples of industries not mentioned in the chapter that demonstrate increasing returns to adoption? </a:t>
            </a:r>
          </a:p>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What are some of the ways a firm can try to increase the overall value of its technology, and its likelihood of becoming the dominant design?</a:t>
            </a:r>
          </a:p>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What determines whether an industry is likely to have one or a few dominant designs?</a:t>
            </a:r>
          </a:p>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Are dominant designs good for consumers? Competitors? Complementors? Suppliers?</a:t>
            </a:r>
          </a:p>
          <a:p>
            <a:pPr marL="457200" indent="-457200" defTabSz="809625">
              <a:spcBef>
                <a:spcPts val="0"/>
              </a:spcBef>
              <a:spcAft>
                <a:spcPts val="500"/>
              </a:spcAft>
              <a:buFont typeface="Calibri" panose="020F0502020204030204" pitchFamily="34" charset="0"/>
              <a:buAutoNum type="arabicPeriod"/>
            </a:pPr>
            <a:r>
              <a:rPr lang="en-US" altLang="en-US" sz="2400" dirty="0">
                <a:cs typeface="Times New Roman" panose="02020603050405020304" pitchFamily="18" charset="0"/>
              </a:rPr>
              <a:t>In what kinds of industries will platform ecosystems be more valuable than pure modularity or integrated hierarchies?</a:t>
            </a:r>
          </a:p>
        </p:txBody>
      </p:sp>
    </p:spTree>
    <p:extLst>
      <p:ext uri="{BB962C8B-B14F-4D97-AF65-F5344CB8AC3E}">
        <p14:creationId xmlns:p14="http://schemas.microsoft.com/office/powerpoint/2010/main" val="22339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8229600" cy="1402080"/>
          </a:xfrm>
        </p:spPr>
        <p:txBody>
          <a:bodyPr/>
          <a:lstStyle/>
          <a:p>
            <a:br>
              <a:rPr lang="en-US" sz="3200" dirty="0"/>
            </a:br>
            <a:br>
              <a:rPr lang="en-US" sz="3200" dirty="0"/>
            </a:br>
            <a:r>
              <a:rPr lang="en-US" sz="3200" dirty="0"/>
              <a:t>Why do many markets coalesce around a single dominant design rather than supporting a variety of technological options?</a:t>
            </a:r>
            <a:r>
              <a:rPr lang="it-IT" sz="3200" dirty="0"/>
              <a:t> </a:t>
            </a:r>
            <a:br>
              <a:rPr lang="it-IT" sz="3200" dirty="0"/>
            </a:br>
            <a:endParaRPr lang="en-US" sz="3200" dirty="0"/>
          </a:p>
        </p:txBody>
      </p:sp>
      <p:sp>
        <p:nvSpPr>
          <p:cNvPr id="3" name="Content Placeholder 2"/>
          <p:cNvSpPr>
            <a:spLocks noGrp="1"/>
          </p:cNvSpPr>
          <p:nvPr>
            <p:ph idx="1"/>
          </p:nvPr>
        </p:nvSpPr>
        <p:spPr>
          <a:xfrm>
            <a:off x="457200" y="1981200"/>
            <a:ext cx="8229600" cy="4343400"/>
          </a:xfrm>
        </p:spPr>
        <p:txBody>
          <a:bodyPr/>
          <a:lstStyle/>
          <a:p>
            <a:pPr marL="233363" indent="-233363" defTabSz="809625"/>
            <a:r>
              <a:rPr lang="en-US" sz="2600" dirty="0"/>
              <a:t>There are </a:t>
            </a:r>
            <a:r>
              <a:rPr lang="en-US" sz="2600" b="1" dirty="0"/>
              <a:t>many factors</a:t>
            </a:r>
            <a:r>
              <a:rPr lang="en-US" sz="2600" dirty="0"/>
              <a:t> that drive a market to coalesce around a dominant design. These factors often result in a </a:t>
            </a:r>
            <a:r>
              <a:rPr lang="en-US" sz="2600" b="1" dirty="0"/>
              <a:t>self-reinforcing process</a:t>
            </a:r>
            <a:r>
              <a:rPr lang="en-US" sz="2600" dirty="0"/>
              <a:t> that continues to increase a technology’s dominance </a:t>
            </a:r>
            <a:r>
              <a:rPr lang="en-US" sz="2600" u="sng" dirty="0"/>
              <a:t>even if it is inferior to competing technologies</a:t>
            </a:r>
            <a:r>
              <a:rPr lang="it-IT" sz="2600" u="sng" dirty="0"/>
              <a:t> .</a:t>
            </a:r>
          </a:p>
          <a:p>
            <a:pPr marL="233363" indent="-233363" defTabSz="809625"/>
            <a:r>
              <a:rPr lang="it-IT" altLang="en-US" sz="2600" b="1" u="sng" dirty="0"/>
              <a:t>→ </a:t>
            </a:r>
            <a:r>
              <a:rPr lang="it-IT" altLang="en-US" sz="2600" b="1" u="sng" dirty="0" err="1">
                <a:solidFill>
                  <a:srgbClr val="005C74"/>
                </a:solidFill>
              </a:rPr>
              <a:t>Increasing</a:t>
            </a:r>
            <a:r>
              <a:rPr lang="it-IT" altLang="en-US" sz="2600" b="1" u="sng" dirty="0">
                <a:solidFill>
                  <a:srgbClr val="005C74"/>
                </a:solidFill>
              </a:rPr>
              <a:t> </a:t>
            </a:r>
            <a:r>
              <a:rPr lang="it-IT" altLang="en-US" sz="2600" b="1" u="sng" dirty="0" err="1">
                <a:solidFill>
                  <a:srgbClr val="005C74"/>
                </a:solidFill>
              </a:rPr>
              <a:t>returns</a:t>
            </a:r>
            <a:r>
              <a:rPr lang="it-IT" altLang="en-US" sz="2600" b="1" u="sng" dirty="0">
                <a:solidFill>
                  <a:srgbClr val="005C74"/>
                </a:solidFill>
              </a:rPr>
              <a:t> to </a:t>
            </a:r>
            <a:r>
              <a:rPr lang="it-IT" altLang="en-US" sz="2600" b="1" u="sng" dirty="0" err="1">
                <a:solidFill>
                  <a:srgbClr val="005C74"/>
                </a:solidFill>
              </a:rPr>
              <a:t>adoption</a:t>
            </a:r>
            <a:endParaRPr lang="it-IT" altLang="en-US" sz="2600" b="1" u="sng" dirty="0">
              <a:solidFill>
                <a:srgbClr val="005C74"/>
              </a:solidFill>
            </a:endParaRPr>
          </a:p>
          <a:p>
            <a:pPr marL="233363" indent="-233363" defTabSz="809625"/>
            <a:r>
              <a:rPr lang="en-US" altLang="en-US" sz="2600" b="1" i="1" dirty="0"/>
              <a:t>A technology becomes more valuable the more it is adopted. </a:t>
            </a:r>
          </a:p>
          <a:p>
            <a:pPr marL="233363" indent="-233363" defTabSz="809625"/>
            <a:endParaRPr lang="en-US" altLang="en-US" dirty="0"/>
          </a:p>
        </p:txBody>
      </p:sp>
      <p:sp>
        <p:nvSpPr>
          <p:cNvPr id="7" name="Segnaposto testo 6">
            <a:extLst>
              <a:ext uri="{FF2B5EF4-FFF2-40B4-BE49-F238E27FC236}">
                <a16:creationId xmlns:a16="http://schemas.microsoft.com/office/drawing/2014/main" id="{F74ACA43-8456-3B49-8F9B-71540C5244D2}"/>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208566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33363" indent="-233363" defTabSz="809625"/>
            <a:r>
              <a:rPr lang="en-US" sz="3200" dirty="0"/>
              <a:t>Sources of IR </a:t>
            </a:r>
          </a:p>
        </p:txBody>
      </p:sp>
      <p:sp>
        <p:nvSpPr>
          <p:cNvPr id="3" name="Content Placeholder 2"/>
          <p:cNvSpPr>
            <a:spLocks noGrp="1"/>
          </p:cNvSpPr>
          <p:nvPr>
            <p:ph idx="1"/>
          </p:nvPr>
        </p:nvSpPr>
        <p:spPr/>
        <p:txBody>
          <a:bodyPr/>
          <a:lstStyle/>
          <a:p>
            <a:pPr lvl="0"/>
            <a:r>
              <a:rPr lang="en-US" sz="2500" b="1" dirty="0"/>
              <a:t>1. Learning </a:t>
            </a:r>
            <a:r>
              <a:rPr lang="en-US" sz="2500" dirty="0"/>
              <a:t>affects: the improvement rate of a technology.</a:t>
            </a:r>
            <a:r>
              <a:rPr lang="en-US" sz="2500" b="1" dirty="0"/>
              <a:t> Greater use</a:t>
            </a:r>
            <a:r>
              <a:rPr lang="en-US" sz="2500" dirty="0"/>
              <a:t> of the technology leads to </a:t>
            </a:r>
            <a:r>
              <a:rPr lang="en-US" sz="2500" b="1" dirty="0"/>
              <a:t>greater knowledge accumulation. </a:t>
            </a:r>
            <a:r>
              <a:rPr lang="en-US" sz="2500" dirty="0"/>
              <a:t>Greater knowledge accumulation enables the improvement of the technology.</a:t>
            </a:r>
            <a:endParaRPr lang="it-IT" sz="2500" dirty="0"/>
          </a:p>
          <a:p>
            <a:pPr lvl="0"/>
            <a:r>
              <a:rPr lang="en-US" sz="2500" b="1" dirty="0"/>
              <a:t>2. Network externalities : </a:t>
            </a:r>
            <a:r>
              <a:rPr lang="en-US" sz="2500" dirty="0"/>
              <a:t>result when there are increasing returns to adoption (i.e. a technology becomes more valuable to customers as more and more customers adopt the technology). </a:t>
            </a:r>
            <a:endParaRPr lang="it-IT" sz="2500" dirty="0"/>
          </a:p>
          <a:p>
            <a:pPr lvl="0"/>
            <a:r>
              <a:rPr lang="en-US" sz="2500" b="1" dirty="0"/>
              <a:t>3. Complementary product creation </a:t>
            </a:r>
            <a:r>
              <a:rPr lang="en-US" sz="2500" dirty="0"/>
              <a:t>often occurs at a</a:t>
            </a:r>
            <a:r>
              <a:rPr lang="en-US" sz="2500" b="1" dirty="0"/>
              <a:t> </a:t>
            </a:r>
            <a:r>
              <a:rPr lang="en-US" sz="2500" dirty="0"/>
              <a:t>faster rate as adoption becomes more widespread.</a:t>
            </a:r>
            <a:r>
              <a:rPr lang="en-US" sz="2500" b="1" dirty="0"/>
              <a:t> </a:t>
            </a:r>
            <a:endParaRPr lang="it-IT" sz="2500" dirty="0"/>
          </a:p>
          <a:p>
            <a:pPr marL="233363" indent="-233363" defTabSz="809625"/>
            <a:endParaRPr lang="it-IT" sz="2800" dirty="0"/>
          </a:p>
        </p:txBody>
      </p:sp>
      <p:sp>
        <p:nvSpPr>
          <p:cNvPr id="7" name="Segnaposto testo 6">
            <a:extLst>
              <a:ext uri="{FF2B5EF4-FFF2-40B4-BE49-F238E27FC236}">
                <a16:creationId xmlns:a16="http://schemas.microsoft.com/office/drawing/2014/main" id="{F74ACA43-8456-3B49-8F9B-71540C5244D2}"/>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44800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1. Increasing returns to adoption:</a:t>
            </a:r>
            <a:br>
              <a:rPr lang="en-US" altLang="en-US" sz="3200" dirty="0"/>
            </a:br>
            <a:r>
              <a:rPr lang="en-US" sz="3200" dirty="0"/>
              <a:t>Learning Effects</a:t>
            </a:r>
            <a:r>
              <a:rPr lang="it-IT" sz="3200" dirty="0"/>
              <a:t> </a:t>
            </a:r>
            <a:endParaRPr lang="en-US" sz="3200" dirty="0"/>
          </a:p>
        </p:txBody>
      </p:sp>
      <p:sp>
        <p:nvSpPr>
          <p:cNvPr id="3" name="Content Placeholder 2"/>
          <p:cNvSpPr>
            <a:spLocks noGrp="1"/>
          </p:cNvSpPr>
          <p:nvPr>
            <p:ph idx="1"/>
          </p:nvPr>
        </p:nvSpPr>
        <p:spPr/>
        <p:txBody>
          <a:bodyPr/>
          <a:lstStyle/>
          <a:p>
            <a:pPr marL="109728" lvl="1" indent="0" defTabSz="809625">
              <a:buNone/>
            </a:pPr>
            <a:r>
              <a:rPr lang="en-US" dirty="0"/>
              <a:t>Evidence shows that the more a technology is used the more developed, effective and efficient it becomes.</a:t>
            </a:r>
          </a:p>
          <a:p>
            <a:pPr marL="109728" lvl="1" indent="0" defTabSz="809625">
              <a:buNone/>
            </a:pPr>
            <a:r>
              <a:rPr lang="en-US" dirty="0"/>
              <a:t>→ Learning effects have been demonstrated in a </a:t>
            </a:r>
            <a:r>
              <a:rPr lang="en-US" b="1" dirty="0"/>
              <a:t>wide variety of industries</a:t>
            </a:r>
            <a:r>
              <a:rPr lang="en-US" dirty="0"/>
              <a:t> including automobiles, ships, semiconductors, pharmaceuticals, and even heart surgery techniques.</a:t>
            </a:r>
            <a:endParaRPr lang="it-IT" b="1" dirty="0"/>
          </a:p>
          <a:p>
            <a:pPr marL="109728" lvl="1" indent="0" defTabSz="809625">
              <a:buNone/>
            </a:pPr>
            <a:endParaRPr lang="en-US" altLang="en-US" sz="2000" dirty="0"/>
          </a:p>
        </p:txBody>
      </p:sp>
      <p:sp>
        <p:nvSpPr>
          <p:cNvPr id="9" name="Segnaposto testo 8">
            <a:extLst>
              <a:ext uri="{FF2B5EF4-FFF2-40B4-BE49-F238E27FC236}">
                <a16:creationId xmlns:a16="http://schemas.microsoft.com/office/drawing/2014/main" id="{E39EC3B3-E3F5-8142-A99F-29F42C3BFA0F}"/>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160853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1. Increasing returns to adoption:</a:t>
            </a:r>
            <a:br>
              <a:rPr lang="en-US" altLang="en-US" sz="3200" dirty="0"/>
            </a:br>
            <a:r>
              <a:rPr lang="en-US" sz="3200" dirty="0"/>
              <a:t>Learning </a:t>
            </a:r>
            <a:r>
              <a:rPr lang="it-IT" sz="3200" dirty="0" err="1"/>
              <a:t>curves</a:t>
            </a:r>
            <a:endParaRPr lang="en-US" sz="3200" dirty="0"/>
          </a:p>
        </p:txBody>
      </p:sp>
      <p:sp>
        <p:nvSpPr>
          <p:cNvPr id="3" name="Content Placeholder 2"/>
          <p:cNvSpPr>
            <a:spLocks noGrp="1"/>
          </p:cNvSpPr>
          <p:nvPr>
            <p:ph idx="1"/>
          </p:nvPr>
        </p:nvSpPr>
        <p:spPr/>
        <p:txBody>
          <a:bodyPr/>
          <a:lstStyle/>
          <a:p>
            <a:pPr lvl="0"/>
            <a:r>
              <a:rPr lang="en-US" b="1" dirty="0"/>
              <a:t>Learning curves </a:t>
            </a:r>
            <a:r>
              <a:rPr lang="en-US" dirty="0"/>
              <a:t>represent the </a:t>
            </a:r>
            <a:r>
              <a:rPr lang="en-US" u="sng" dirty="0"/>
              <a:t>cumulative impact of learning on production costs and productivity. </a:t>
            </a:r>
          </a:p>
          <a:p>
            <a:pPr lvl="0"/>
            <a:r>
              <a:rPr lang="en-US" dirty="0"/>
              <a:t>Organizational learning scholars typically model the learning curve </a:t>
            </a:r>
            <a:r>
              <a:rPr lang="en-US" u="sng" dirty="0"/>
              <a:t>as a function of cumulative output. </a:t>
            </a:r>
            <a:endParaRPr lang="en-US" altLang="en-US" sz="2000" dirty="0"/>
          </a:p>
        </p:txBody>
      </p:sp>
      <p:sp>
        <p:nvSpPr>
          <p:cNvPr id="9" name="Segnaposto testo 8">
            <a:extLst>
              <a:ext uri="{FF2B5EF4-FFF2-40B4-BE49-F238E27FC236}">
                <a16:creationId xmlns:a16="http://schemas.microsoft.com/office/drawing/2014/main" id="{E39EC3B3-E3F5-8142-A99F-29F42C3BFA0F}"/>
              </a:ext>
            </a:extLst>
          </p:cNvPr>
          <p:cNvSpPr>
            <a:spLocks noGrp="1"/>
          </p:cNvSpPr>
          <p:nvPr>
            <p:ph type="body" sz="quarter" idx="12"/>
          </p:nvPr>
        </p:nvSpPr>
        <p:spPr/>
        <p:txBody>
          <a:bodyPr/>
          <a:lstStyle/>
          <a:p>
            <a:endParaRPr lang="it-IT"/>
          </a:p>
        </p:txBody>
      </p:sp>
      <p:sp>
        <p:nvSpPr>
          <p:cNvPr id="8" name="Text Placeholder 4"/>
          <p:cNvSpPr>
            <a:spLocks noGrp="1"/>
          </p:cNvSpPr>
          <p:nvPr>
            <p:ph type="body" sz="quarter" idx="11"/>
          </p:nvPr>
        </p:nvSpPr>
        <p:spPr/>
        <p:txBody>
          <a:bodyPr/>
          <a:lstStyle/>
          <a:p>
            <a:r>
              <a:rPr lang="en-US" dirty="0">
                <a:hlinkClick r:id="rId3" action="ppaction://hlinksldjump"/>
              </a:rPr>
              <a:t>Access the text alternative for these images</a:t>
            </a:r>
            <a:endParaRPr lang="en-US" dirty="0"/>
          </a:p>
        </p:txBody>
      </p:sp>
    </p:spTree>
    <p:extLst>
      <p:ext uri="{BB962C8B-B14F-4D97-AF65-F5344CB8AC3E}">
        <p14:creationId xmlns:p14="http://schemas.microsoft.com/office/powerpoint/2010/main" val="350343967"/>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3446</TotalTime>
  <Words>3733</Words>
  <Application>Microsoft Macintosh PowerPoint</Application>
  <PresentationFormat>Presentazione su schermo (4:3)</PresentationFormat>
  <Paragraphs>310</Paragraphs>
  <Slides>52</Slides>
  <Notes>34</Notes>
  <HiddenSlides>0</HiddenSlides>
  <MMClips>0</MMClips>
  <ScaleCrop>false</ScaleCrop>
  <HeadingPairs>
    <vt:vector size="6" baseType="variant">
      <vt:variant>
        <vt:lpstr>Caratteri utilizzati</vt:lpstr>
      </vt:variant>
      <vt:variant>
        <vt:i4>6</vt:i4>
      </vt:variant>
      <vt:variant>
        <vt:lpstr>Tema</vt:lpstr>
      </vt:variant>
      <vt:variant>
        <vt:i4>9</vt:i4>
      </vt:variant>
      <vt:variant>
        <vt:lpstr>Titoli diapositive</vt:lpstr>
      </vt:variant>
      <vt:variant>
        <vt:i4>52</vt:i4>
      </vt:variant>
    </vt:vector>
  </HeadingPairs>
  <TitlesOfParts>
    <vt:vector size="67" baseType="lpstr">
      <vt:lpstr>Arial</vt:lpstr>
      <vt:lpstr>ArumSans Bd</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Presentazione standard di PowerPoint</vt:lpstr>
      <vt:lpstr>Dominant Designs</vt:lpstr>
      <vt:lpstr>Presentazione standard di PowerPoint</vt:lpstr>
      <vt:lpstr> Why do industries experience pressure to select a dominant design?  </vt:lpstr>
      <vt:lpstr>Why do some technologies become dominant designs and others do not? </vt:lpstr>
      <vt:lpstr>  Why do many markets coalesce around a single dominant design rather than supporting a variety of technological options?  </vt:lpstr>
      <vt:lpstr>Sources of IR </vt:lpstr>
      <vt:lpstr>1. Increasing returns to adoption: Learning Effects </vt:lpstr>
      <vt:lpstr>1. Increasing returns to adoption: Learning curves</vt:lpstr>
      <vt:lpstr>1. Increasing returns to adoption: Learning curves  </vt:lpstr>
      <vt:lpstr>Prior Learning and Absorptive Capacity </vt:lpstr>
      <vt:lpstr>Absorptive Capacity</vt:lpstr>
      <vt:lpstr>Prior learning</vt:lpstr>
      <vt:lpstr>Absorptive Capacity at industry level</vt:lpstr>
      <vt:lpstr> 2. Increasing returns to adoption: Network Externalities  </vt:lpstr>
      <vt:lpstr> 3. Increasing returns to adoption: Complementary products  </vt:lpstr>
      <vt:lpstr> 3. Increasing returns to adoption: Complementary products  </vt:lpstr>
      <vt:lpstr>Self reinforcing cycle of installed base and availability of complementary goods </vt:lpstr>
      <vt:lpstr> Increasing returns to adoption:   </vt:lpstr>
      <vt:lpstr>Example: The Rise of Microsoft </vt:lpstr>
      <vt:lpstr>Example: The Rise of Microsoft </vt:lpstr>
      <vt:lpstr>Why Dominant Designs Are Selected </vt:lpstr>
      <vt:lpstr>Why Dominant Designs Are Selected </vt:lpstr>
      <vt:lpstr>Why Dominant Designs Are Selected </vt:lpstr>
      <vt:lpstr>Why Dominant Designs Are Selected </vt:lpstr>
      <vt:lpstr>Why Dominant Designs Are Selected </vt:lpstr>
      <vt:lpstr>Why Dominant Designs Are Selected </vt:lpstr>
      <vt:lpstr>Are Winner-Take-All Markets Good for Consumers? </vt:lpstr>
      <vt:lpstr>Are Winner-Take-All Markets Good for Consumers? </vt:lpstr>
      <vt:lpstr>Are Winner-Take-All Markets Good for Consumers? </vt:lpstr>
      <vt:lpstr>Multiple Dimensions of Value </vt:lpstr>
      <vt:lpstr>Stand-alone Value </vt:lpstr>
      <vt:lpstr>“Buyer Utility Map”</vt:lpstr>
      <vt:lpstr>“Buyer Utility Map”</vt:lpstr>
      <vt:lpstr>“Buyer Utility Map”</vt:lpstr>
      <vt:lpstr>Network Externality Value </vt:lpstr>
      <vt:lpstr>Network Externality Value </vt:lpstr>
      <vt:lpstr>Multiple Dimensions of Value</vt:lpstr>
      <vt:lpstr>Multiple Dimensions of Value</vt:lpstr>
      <vt:lpstr>Presentazione standard di PowerPoint</vt:lpstr>
      <vt:lpstr>Multiple Dimensions of Value 7</vt:lpstr>
      <vt:lpstr>Mindshare </vt:lpstr>
      <vt:lpstr>“vaporware”</vt:lpstr>
      <vt:lpstr>Modularity and Platform Competition</vt:lpstr>
      <vt:lpstr>Modularity and Platform Competition</vt:lpstr>
      <vt:lpstr>Modularity and Platform Competition</vt:lpstr>
      <vt:lpstr>Platform Ecosystems</vt:lpstr>
      <vt:lpstr>Modularity and Platform Competition</vt:lpstr>
      <vt:lpstr>Modularity and Platform Competition</vt:lpstr>
      <vt:lpstr>Modularity and Platform ecosystems</vt:lpstr>
      <vt:lpstr>Platform ecosystems strike a balance between pure modularity and pure integration</vt:lpstr>
      <vt:lpstr>Discussion Questions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Caldari Katia</cp:lastModifiedBy>
  <cp:revision>403</cp:revision>
  <dcterms:created xsi:type="dcterms:W3CDTF">2017-12-05T17:18:18Z</dcterms:created>
  <dcterms:modified xsi:type="dcterms:W3CDTF">2021-10-16T08:43:20Z</dcterms:modified>
</cp:coreProperties>
</file>