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8" r:id="rId8"/>
    <p:sldId id="263" r:id="rId9"/>
    <p:sldId id="265" r:id="rId10"/>
    <p:sldId id="267" r:id="rId11"/>
    <p:sldId id="258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39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EMDS energy use by sector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EC7-48AF-B3F3-6768D555AB4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EC7-48AF-B3F3-6768D555AB4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EC7-48AF-B3F3-6768D555AB4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EC7-48AF-B3F3-6768D555AB4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7EC7-48AF-B3F3-6768D555AB4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Foglio1!$A$2:$A$6</c:f>
              <c:strCache>
                <c:ptCount val="5"/>
                <c:pt idx="0">
                  <c:v>Industry</c:v>
                </c:pt>
                <c:pt idx="1">
                  <c:v>Commercial</c:v>
                </c:pt>
                <c:pt idx="2">
                  <c:v>Residential</c:v>
                </c:pt>
                <c:pt idx="3">
                  <c:v>Transport</c:v>
                </c:pt>
                <c:pt idx="4">
                  <c:v>Agricultural</c:v>
                </c:pt>
              </c:strCache>
            </c:strRef>
          </c:cat>
          <c:val>
            <c:numRef>
              <c:f>Foglio1!$B$2:$B$6</c:f>
              <c:numCache>
                <c:formatCode>0%</c:formatCode>
                <c:ptCount val="5"/>
                <c:pt idx="0">
                  <c:v>0.64</c:v>
                </c:pt>
                <c:pt idx="1">
                  <c:v>0.2</c:v>
                </c:pt>
                <c:pt idx="2">
                  <c:v>0.13</c:v>
                </c:pt>
                <c:pt idx="3">
                  <c:v>0.02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12-4BC6-A67F-642D13F3FF6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2E3949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2E3949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2E3949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2E3949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2E3949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013" y="484479"/>
            <a:ext cx="6911974" cy="2954655"/>
          </a:xfrm>
        </p:spPr>
        <p:txBody>
          <a:bodyPr anchor="b">
            <a:normAutofit/>
          </a:bodyPr>
          <a:lstStyle>
            <a:lvl1pPr algn="ctr">
              <a:defRPr sz="5600" cap="all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0013" y="3799133"/>
            <a:ext cx="6911974" cy="1969841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395C5C9-164C-46B3-A87E-7660D39D3106}" type="datetime2">
              <a:rPr lang="en-US" smtClean="0"/>
              <a:t>Wednesday, May 22,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044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00" y="2636838"/>
            <a:ext cx="10728325" cy="3132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5B75179A-1E2B-41AB-B400-4F1B4022FAEE}" type="datetime2">
              <a:rPr lang="en-US" smtClean="0"/>
              <a:t>Wednesday, May 22,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39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40486" y="720000"/>
            <a:ext cx="1477328" cy="5048975"/>
          </a:xfrm>
        </p:spPr>
        <p:txBody>
          <a:bodyPr vert="eaVert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8" y="720000"/>
            <a:ext cx="8929614" cy="5048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5681D0F-6595-4F14-8EF3-954CD87C797B}" type="datetime2">
              <a:rPr lang="en-US" smtClean="0"/>
              <a:t>Wednesday, May 22,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5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541600"/>
            <a:ext cx="10728325" cy="3227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4DDCFF8A-AAF8-4A12-8A91-9CA0EAF6CBB9}" type="datetime2">
              <a:rPr lang="en-US" smtClean="0"/>
              <a:t>Wednesday, May 22,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14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6" cy="2879724"/>
          </a:xfrm>
        </p:spPr>
        <p:txBody>
          <a:bodyPr anchor="b">
            <a:normAutofit/>
          </a:bodyPr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10" y="3858924"/>
            <a:ext cx="10728326" cy="191907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ABCC25C3-021A-4B0B-8F70-0C181FE1CF45}" type="datetime2">
              <a:rPr lang="en-US" smtClean="0"/>
              <a:t>Wednesday, May 22,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03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8400" y="2541600"/>
            <a:ext cx="5003801" cy="3234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C23D88D-8CEC-4ED9-A53B-5596187D9A16}" type="datetime2">
              <a:rPr lang="en-US" smtClean="0"/>
              <a:t>Wednesday, May 22,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932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5" cy="673005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840698"/>
            <a:ext cx="5015638" cy="565796"/>
          </a:xfrm>
        </p:spPr>
        <p:txBody>
          <a:bodyPr wrap="square"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541600"/>
            <a:ext cx="5003801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400" y="1840698"/>
            <a:ext cx="5015638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4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D2CCD382-DFDA-4722-A27A-59C21AD112F2}" type="datetime2">
              <a:rPr lang="en-US" smtClean="0"/>
              <a:t>Wednesday, May 22, 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14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2F2A30D-1C09-413F-AAB1-38F366000715}" type="datetime2">
              <a:rPr lang="en-US" smtClean="0"/>
              <a:t>Wednesday, May 22, 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815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6DB82B9C-D65E-4F64-95C3-B10F3B00F0D9}" type="datetime2">
              <a:rPr lang="en-US" smtClean="0"/>
              <a:t>Wednesday, May 22, 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01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107463" cy="1477328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188" y="584662"/>
            <a:ext cx="6911974" cy="51843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800"/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20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107463" cy="32318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B7F5FDCC-6AAC-4A08-B9E0-3793AB5E64C3}" type="datetime2">
              <a:rPr lang="en-US" smtClean="0"/>
              <a:t>Wednesday, May 22,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321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095626" cy="14760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8188" y="728664"/>
            <a:ext cx="6923812" cy="504031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095625" cy="3232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349FE94D-439C-40F1-900E-BC07940E3988}" type="datetime2">
              <a:rPr lang="en-US" smtClean="0"/>
              <a:t>Wednesday, May 22,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692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541600"/>
            <a:ext cx="10728325" cy="3227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DEA2CF1-0EB2-4673-802D-3371233E4A77}" type="datetime2">
              <a:rPr lang="en-US" smtClean="0"/>
              <a:t>Wednesday, May 22,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ct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621B6DD-29C1-4FEA-923F-71EA1347694C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1211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hf sldNum="0" hdr="0" ftr="0" dt="0"/>
  <p:txStyles>
    <p:titleStyle>
      <a:lvl1pPr algn="l" defTabSz="914400" rtl="0" eaLnBrk="1" latinLnBrk="0" hangingPunct="1">
        <a:lnSpc>
          <a:spcPct val="88000"/>
        </a:lnSpc>
        <a:spcBef>
          <a:spcPct val="0"/>
        </a:spcBef>
        <a:buNone/>
        <a:defRPr sz="4400" kern="1200" cap="none" spc="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DE63055-C438-4977-B234-872D73E6C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D8BAD099-DB05-4EE4-740F-BAFAF35010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4" r="-1" b="7855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497BC505-FE0C-4637-A29D-B71DFBBBA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852794" y="0"/>
            <a:ext cx="9339206" cy="6858000"/>
          </a:xfrm>
          <a:prstGeom prst="rect">
            <a:avLst/>
          </a:prstGeom>
          <a:gradFill>
            <a:gsLst>
              <a:gs pos="58000">
                <a:schemeClr val="bg1">
                  <a:alpha val="30000"/>
                </a:schemeClr>
              </a:gs>
              <a:gs pos="33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7D6B82B-3D31-657A-84B6-D4D4293252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0" y="1449388"/>
            <a:ext cx="5015638" cy="2075012"/>
          </a:xfrm>
        </p:spPr>
        <p:txBody>
          <a:bodyPr>
            <a:normAutofit/>
          </a:bodyPr>
          <a:lstStyle/>
          <a:p>
            <a:r>
              <a:rPr lang="en-US"/>
              <a:t>Supercondting motor and generators</a:t>
            </a:r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DDBD979-5CBA-A50F-82FC-F69C9E62DE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0" y="3830398"/>
            <a:ext cx="5015638" cy="1219439"/>
          </a:xfrm>
        </p:spPr>
        <p:txBody>
          <a:bodyPr>
            <a:normAutofit fontScale="85000" lnSpcReduction="10000"/>
          </a:bodyPr>
          <a:lstStyle/>
          <a:p>
            <a:r>
              <a:rPr lang="en-US" sz="2600">
                <a:solidFill>
                  <a:schemeClr val="tx1"/>
                </a:solidFill>
              </a:rPr>
              <a:t>Filippozzi Davide</a:t>
            </a:r>
          </a:p>
          <a:p>
            <a:r>
              <a:rPr lang="en-US" sz="2600">
                <a:solidFill>
                  <a:schemeClr val="tx1"/>
                </a:solidFill>
              </a:rPr>
              <a:t>Superconducting Materials 2023/2024	</a:t>
            </a:r>
            <a:endParaRPr lang="it-IT" sz="2600">
              <a:solidFill>
                <a:schemeClr val="tx1"/>
              </a:solidFill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F2FD01A0-E6FF-41CD-AEBD-279232B9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13952" y="317452"/>
            <a:ext cx="2088038" cy="719230"/>
            <a:chOff x="4532666" y="505937"/>
            <a:chExt cx="2981730" cy="1027064"/>
          </a:xfrm>
        </p:grpSpPr>
        <p:sp>
          <p:nvSpPr>
            <p:cNvPr id="78" name="Freeform 78">
              <a:extLst>
                <a:ext uri="{FF2B5EF4-FFF2-40B4-BE49-F238E27FC236}">
                  <a16:creationId xmlns:a16="http://schemas.microsoft.com/office/drawing/2014/main" id="{811C6308-5554-4129-8881-A95AF512C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4532666" y="754398"/>
              <a:ext cx="694205" cy="713383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79" name="Freeform 79">
              <a:extLst>
                <a:ext uri="{FF2B5EF4-FFF2-40B4-BE49-F238E27FC236}">
                  <a16:creationId xmlns:a16="http://schemas.microsoft.com/office/drawing/2014/main" id="{C28F3A03-B53B-433E-8DF7-6B13336D0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5791465" y="505937"/>
              <a:ext cx="587404" cy="943792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80" name="Freeform 85">
              <a:extLst>
                <a:ext uri="{FF2B5EF4-FFF2-40B4-BE49-F238E27FC236}">
                  <a16:creationId xmlns:a16="http://schemas.microsoft.com/office/drawing/2014/main" id="{E990BBBC-E616-4D0E-9917-A6CA72AAE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7087193" y="757585"/>
              <a:ext cx="427203" cy="775416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3C9AA14C-80A4-427C-A911-28CD20C56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5706" y="5503147"/>
            <a:ext cx="2117174" cy="588806"/>
            <a:chOff x="4549904" y="5078157"/>
            <a:chExt cx="3023338" cy="840818"/>
          </a:xfrm>
        </p:grpSpPr>
        <p:sp>
          <p:nvSpPr>
            <p:cNvPr id="83" name="Freeform 80">
              <a:extLst>
                <a:ext uri="{FF2B5EF4-FFF2-40B4-BE49-F238E27FC236}">
                  <a16:creationId xmlns:a16="http://schemas.microsoft.com/office/drawing/2014/main" id="{EF32CDAF-4619-4949-9516-1E042181E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690691" y="5352589"/>
              <a:ext cx="749228" cy="383544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84" name="Freeform 84">
              <a:extLst>
                <a:ext uri="{FF2B5EF4-FFF2-40B4-BE49-F238E27FC236}">
                  <a16:creationId xmlns:a16="http://schemas.microsoft.com/office/drawing/2014/main" id="{270C485D-6BA8-4BF7-B72C-2B14A43A6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274527">
              <a:off x="6910134" y="5062687"/>
              <a:ext cx="647637" cy="678578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85" name="Freeform 87">
              <a:extLst>
                <a:ext uri="{FF2B5EF4-FFF2-40B4-BE49-F238E27FC236}">
                  <a16:creationId xmlns:a16="http://schemas.microsoft.com/office/drawing/2014/main" id="{79239B91-4327-43B3-AED5-CB9EC1653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4430858">
              <a:off x="4571743" y="5071596"/>
              <a:ext cx="626472" cy="670149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211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1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B17907C1-6E38-0ACC-5302-BD3A131D0330}"/>
              </a:ext>
            </a:extLst>
          </p:cNvPr>
          <p:cNvSpPr/>
          <p:nvPr/>
        </p:nvSpPr>
        <p:spPr>
          <a:xfrm>
            <a:off x="1054465" y="-60701"/>
            <a:ext cx="11129818" cy="7010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itolo 7">
            <a:extLst>
              <a:ext uri="{FF2B5EF4-FFF2-40B4-BE49-F238E27FC236}">
                <a16:creationId xmlns:a16="http://schemas.microsoft.com/office/drawing/2014/main" id="{F0B970DA-F890-9A7C-AD81-1512BBD95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1931" y="303847"/>
            <a:ext cx="2226977" cy="1477328"/>
          </a:xfrm>
        </p:spPr>
        <p:txBody>
          <a:bodyPr/>
          <a:lstStyle/>
          <a:p>
            <a:r>
              <a:rPr lang="en-US">
                <a:solidFill>
                  <a:srgbClr val="2E3949"/>
                </a:solidFill>
              </a:rPr>
              <a:t>Future trends</a:t>
            </a:r>
            <a:endParaRPr lang="it-IT">
              <a:solidFill>
                <a:srgbClr val="2E3949"/>
              </a:solidFill>
            </a:endParaRP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3AAFC198-1815-0151-C9DB-C72AC296395B}"/>
              </a:ext>
            </a:extLst>
          </p:cNvPr>
          <p:cNvCxnSpPr>
            <a:cxnSpLocks/>
          </p:cNvCxnSpPr>
          <p:nvPr/>
        </p:nvCxnSpPr>
        <p:spPr>
          <a:xfrm flipH="1">
            <a:off x="3732028" y="777499"/>
            <a:ext cx="1100036" cy="14584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C00CC11-B6CD-BB69-BB96-5643376E4FE2}"/>
              </a:ext>
            </a:extLst>
          </p:cNvPr>
          <p:cNvSpPr txBox="1"/>
          <p:nvPr/>
        </p:nvSpPr>
        <p:spPr>
          <a:xfrm>
            <a:off x="2283906" y="2342024"/>
            <a:ext cx="34129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E3949"/>
                </a:solidFill>
              </a:rPr>
              <a:t>Development of fully-superconducting machines where both the armature and field windings are superconducting</a:t>
            </a:r>
            <a:endParaRPr lang="it-IT" dirty="0">
              <a:solidFill>
                <a:srgbClr val="2E3949"/>
              </a:solidFill>
            </a:endParaRP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DA5D1C25-1D0C-A6A7-BD11-A602DB1A2919}"/>
              </a:ext>
            </a:extLst>
          </p:cNvPr>
          <p:cNvCxnSpPr/>
          <p:nvPr/>
        </p:nvCxnSpPr>
        <p:spPr>
          <a:xfrm>
            <a:off x="3370078" y="3905250"/>
            <a:ext cx="0" cy="7524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19902F7-DA3E-DBAF-577C-D8C3853F6FC6}"/>
              </a:ext>
            </a:extLst>
          </p:cNvPr>
          <p:cNvSpPr txBox="1"/>
          <p:nvPr/>
        </p:nvSpPr>
        <p:spPr>
          <a:xfrm>
            <a:off x="2283906" y="4733405"/>
            <a:ext cx="31718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E3949"/>
                </a:solidFill>
              </a:rPr>
              <a:t>Higher magnetic and electrical loadings, leading to an even higher power density, reduced design complexity</a:t>
            </a:r>
            <a:endParaRPr lang="it-IT" dirty="0">
              <a:solidFill>
                <a:srgbClr val="2E3949"/>
              </a:solidFill>
            </a:endParaRPr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1DB61518-C38A-4CFE-3DD3-6BE92FE0196E}"/>
              </a:ext>
            </a:extLst>
          </p:cNvPr>
          <p:cNvCxnSpPr>
            <a:cxnSpLocks/>
          </p:cNvCxnSpPr>
          <p:nvPr/>
        </p:nvCxnSpPr>
        <p:spPr>
          <a:xfrm>
            <a:off x="7162800" y="771525"/>
            <a:ext cx="1056167" cy="13741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5D0C364-2FDA-9EBF-B61E-42C24715CD84}"/>
              </a:ext>
            </a:extLst>
          </p:cNvPr>
          <p:cNvSpPr txBox="1"/>
          <p:nvPr/>
        </p:nvSpPr>
        <p:spPr>
          <a:xfrm>
            <a:off x="7278908" y="2342024"/>
            <a:ext cx="29736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E3949"/>
                </a:solidFill>
              </a:rPr>
              <a:t>Design efforts are being focused on topologies that eliminate the need for placing HTS materials on the rotor.</a:t>
            </a:r>
            <a:endParaRPr lang="it-IT" dirty="0">
              <a:solidFill>
                <a:srgbClr val="2E3949"/>
              </a:solidFill>
            </a:endParaRPr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681D7DF9-1F96-24F0-4BC6-5ED0F878E4DA}"/>
              </a:ext>
            </a:extLst>
          </p:cNvPr>
          <p:cNvCxnSpPr>
            <a:cxnSpLocks/>
          </p:cNvCxnSpPr>
          <p:nvPr/>
        </p:nvCxnSpPr>
        <p:spPr>
          <a:xfrm>
            <a:off x="8637318" y="3819352"/>
            <a:ext cx="0" cy="9242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005C011B-10BB-82A4-E9DA-ED6F5D29DFF9}"/>
              </a:ext>
            </a:extLst>
          </p:cNvPr>
          <p:cNvSpPr txBox="1"/>
          <p:nvPr/>
        </p:nvSpPr>
        <p:spPr>
          <a:xfrm>
            <a:off x="7447086" y="4763800"/>
            <a:ext cx="29736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E3949"/>
                </a:solidFill>
              </a:rPr>
              <a:t>Eliminate the need for rotary cryogenic and current couplings, and reduce vibrational and rotational forces on the superconductors</a:t>
            </a:r>
            <a:endParaRPr lang="it-IT" dirty="0">
              <a:solidFill>
                <a:srgbClr val="2E3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439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A13F32-F3CA-604E-DE62-C7E59A562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9876" y="3086175"/>
            <a:ext cx="7410450" cy="1477328"/>
          </a:xfrm>
        </p:spPr>
        <p:txBody>
          <a:bodyPr>
            <a:noAutofit/>
          </a:bodyPr>
          <a:lstStyle/>
          <a:p>
            <a:r>
              <a:rPr lang="en-US" sz="7200"/>
              <a:t>THANKS FOR THE ATTENTION!</a:t>
            </a:r>
            <a:endParaRPr lang="it-IT" sz="7200"/>
          </a:p>
        </p:txBody>
      </p:sp>
    </p:spTree>
    <p:extLst>
      <p:ext uri="{BB962C8B-B14F-4D97-AF65-F5344CB8AC3E}">
        <p14:creationId xmlns:p14="http://schemas.microsoft.com/office/powerpoint/2010/main" val="878433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1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B17907C1-6E38-0ACC-5302-BD3A131D0330}"/>
              </a:ext>
            </a:extLst>
          </p:cNvPr>
          <p:cNvSpPr/>
          <p:nvPr/>
        </p:nvSpPr>
        <p:spPr>
          <a:xfrm>
            <a:off x="1062182" y="-83127"/>
            <a:ext cx="11129818" cy="7010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itolo 7">
            <a:extLst>
              <a:ext uri="{FF2B5EF4-FFF2-40B4-BE49-F238E27FC236}">
                <a16:creationId xmlns:a16="http://schemas.microsoft.com/office/drawing/2014/main" id="{F0B970DA-F890-9A7C-AD81-1512BBD95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218" y="619200"/>
            <a:ext cx="10226104" cy="1477328"/>
          </a:xfrm>
        </p:spPr>
        <p:txBody>
          <a:bodyPr/>
          <a:lstStyle/>
          <a:p>
            <a:r>
              <a:rPr lang="en-US">
                <a:solidFill>
                  <a:srgbClr val="2E3949"/>
                </a:solidFill>
              </a:rPr>
              <a:t>Why superconducting materials?</a:t>
            </a:r>
            <a:endParaRPr lang="it-IT">
              <a:solidFill>
                <a:srgbClr val="2E3949"/>
              </a:solidFill>
            </a:endParaRPr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9A90DDFC-DFC5-6B8E-CF1C-845B3FA7AA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31470" y="1701079"/>
            <a:ext cx="5003800" cy="32345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>
                <a:solidFill>
                  <a:srgbClr val="2E3949"/>
                </a:solidFill>
              </a:rPr>
              <a:t>An IEA report of 2011 stated that globally, electric motor-driven systems consume at least 7000 TWh/yr, roughly equivalent to 45% of all end-use electricity consumption.</a:t>
            </a:r>
          </a:p>
          <a:p>
            <a:pPr marL="0" indent="0">
              <a:buNone/>
            </a:pPr>
            <a:endParaRPr lang="en-US">
              <a:solidFill>
                <a:srgbClr val="2E3949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rgbClr val="2E3949"/>
                </a:solidFill>
              </a:rPr>
              <a:t>Superconductors could help increase the efficiency of this machines and reduce the overall energy consumption.</a:t>
            </a:r>
            <a:endParaRPr lang="it-IT">
              <a:solidFill>
                <a:srgbClr val="2E3949"/>
              </a:solidFill>
            </a:endParaRPr>
          </a:p>
          <a:p>
            <a:pPr marL="0" indent="0">
              <a:buNone/>
            </a:pPr>
            <a:endParaRPr lang="it-IT">
              <a:solidFill>
                <a:schemeClr val="bg1">
                  <a:alpha val="58000"/>
                </a:schemeClr>
              </a:solidFill>
            </a:endParaRPr>
          </a:p>
        </p:txBody>
      </p:sp>
      <p:graphicFrame>
        <p:nvGraphicFramePr>
          <p:cNvPr id="13" name="Segnaposto contenuto 12">
            <a:extLst>
              <a:ext uri="{FF2B5EF4-FFF2-40B4-BE49-F238E27FC236}">
                <a16:creationId xmlns:a16="http://schemas.microsoft.com/office/drawing/2014/main" id="{FB9CACF6-62D7-72C4-D324-1D2CC42AB08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00881359"/>
              </p:ext>
            </p:extLst>
          </p:nvPr>
        </p:nvGraphicFramePr>
        <p:xfrm>
          <a:off x="6412732" y="1215547"/>
          <a:ext cx="5336886" cy="3545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AA42315-27D8-9C97-8486-C1168E5F5602}"/>
              </a:ext>
            </a:extLst>
          </p:cNvPr>
          <p:cNvSpPr txBox="1"/>
          <p:nvPr/>
        </p:nvSpPr>
        <p:spPr>
          <a:xfrm>
            <a:off x="7448698" y="4935654"/>
            <a:ext cx="41563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2E3949"/>
                </a:solidFill>
              </a:rPr>
              <a:t>Source: IEA statistics, 2006; A+B International, 2009 (motors). </a:t>
            </a:r>
            <a:endParaRPr lang="it-IT" sz="900" dirty="0">
              <a:solidFill>
                <a:srgbClr val="2E3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268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1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B17907C1-6E38-0ACC-5302-BD3A131D0330}"/>
              </a:ext>
            </a:extLst>
          </p:cNvPr>
          <p:cNvSpPr/>
          <p:nvPr/>
        </p:nvSpPr>
        <p:spPr>
          <a:xfrm>
            <a:off x="1062182" y="-83127"/>
            <a:ext cx="11129818" cy="7010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itolo 7">
            <a:extLst>
              <a:ext uri="{FF2B5EF4-FFF2-40B4-BE49-F238E27FC236}">
                <a16:creationId xmlns:a16="http://schemas.microsoft.com/office/drawing/2014/main" id="{F0B970DA-F890-9A7C-AD81-1512BBD95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1927" y="591965"/>
            <a:ext cx="10226104" cy="1477328"/>
          </a:xfrm>
        </p:spPr>
        <p:txBody>
          <a:bodyPr/>
          <a:lstStyle/>
          <a:p>
            <a:r>
              <a:rPr lang="en-US">
                <a:solidFill>
                  <a:srgbClr val="2E3949"/>
                </a:solidFill>
              </a:rPr>
              <a:t>What type of superconductors can we use?</a:t>
            </a:r>
            <a:endParaRPr lang="it-IT">
              <a:solidFill>
                <a:srgbClr val="2E3949"/>
              </a:solidFill>
            </a:endParaRPr>
          </a:p>
        </p:txBody>
      </p:sp>
      <p:cxnSp>
        <p:nvCxnSpPr>
          <p:cNvPr id="3" name="Connettore 2 2">
            <a:extLst>
              <a:ext uri="{FF2B5EF4-FFF2-40B4-BE49-F238E27FC236}">
                <a16:creationId xmlns:a16="http://schemas.microsoft.com/office/drawing/2014/main" id="{FFC4D9E2-A250-C7AB-259A-F974C54E4161}"/>
              </a:ext>
            </a:extLst>
          </p:cNvPr>
          <p:cNvCxnSpPr>
            <a:cxnSpLocks/>
          </p:cNvCxnSpPr>
          <p:nvPr/>
        </p:nvCxnSpPr>
        <p:spPr>
          <a:xfrm flipH="1">
            <a:off x="2646695" y="1149354"/>
            <a:ext cx="702995" cy="10873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D757ADFD-055D-6DCC-257D-F9DB4E405A7C}"/>
              </a:ext>
            </a:extLst>
          </p:cNvPr>
          <p:cNvCxnSpPr>
            <a:cxnSpLocks/>
          </p:cNvCxnSpPr>
          <p:nvPr/>
        </p:nvCxnSpPr>
        <p:spPr>
          <a:xfrm>
            <a:off x="6105525" y="1149353"/>
            <a:ext cx="0" cy="10873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EAFE578B-2030-AB5E-9111-835AB4677F7A}"/>
              </a:ext>
            </a:extLst>
          </p:cNvPr>
          <p:cNvCxnSpPr>
            <a:cxnSpLocks/>
          </p:cNvCxnSpPr>
          <p:nvPr/>
        </p:nvCxnSpPr>
        <p:spPr>
          <a:xfrm>
            <a:off x="9285513" y="1149354"/>
            <a:ext cx="527179" cy="9199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C5137E10-9CA6-7372-58DE-8FE40B1FCFEF}"/>
              </a:ext>
            </a:extLst>
          </p:cNvPr>
          <p:cNvSpPr txBox="1"/>
          <p:nvPr/>
        </p:nvSpPr>
        <p:spPr>
          <a:xfrm>
            <a:off x="1462446" y="2246021"/>
            <a:ext cx="1184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2E3949"/>
                </a:solidFill>
              </a:rPr>
              <a:t>BSCCO</a:t>
            </a:r>
            <a:endParaRPr lang="it-IT" sz="2000" b="1">
              <a:solidFill>
                <a:srgbClr val="2E3949"/>
              </a:solidFill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66F9D05E-877D-9589-AF8D-0276CBDFE1CA}"/>
              </a:ext>
            </a:extLst>
          </p:cNvPr>
          <p:cNvSpPr txBox="1"/>
          <p:nvPr/>
        </p:nvSpPr>
        <p:spPr>
          <a:xfrm>
            <a:off x="5631606" y="2236689"/>
            <a:ext cx="1959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2E3949"/>
                </a:solidFill>
              </a:rPr>
              <a:t>RE BCO</a:t>
            </a:r>
            <a:endParaRPr lang="it-IT" sz="2000" b="1">
              <a:solidFill>
                <a:srgbClr val="2E394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sellaDiTesto 30">
                <a:extLst>
                  <a:ext uri="{FF2B5EF4-FFF2-40B4-BE49-F238E27FC236}">
                    <a16:creationId xmlns:a16="http://schemas.microsoft.com/office/drawing/2014/main" id="{3373FC01-A08C-2250-5F2F-005B8C0ACD1B}"/>
                  </a:ext>
                </a:extLst>
              </p:cNvPr>
              <p:cNvSpPr txBox="1"/>
              <p:nvPr/>
            </p:nvSpPr>
            <p:spPr>
              <a:xfrm>
                <a:off x="9285513" y="2246021"/>
                <a:ext cx="105435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1" i="0" smtClean="0">
                          <a:solidFill>
                            <a:srgbClr val="2E3949"/>
                          </a:solidFill>
                          <a:latin typeface="Cambria Math" panose="02040503050406030204" pitchFamily="18" charset="0"/>
                        </a:rPr>
                        <m:t>𝐌𝐠</m:t>
                      </m:r>
                      <m:sSub>
                        <m:sSubPr>
                          <m:ctrlPr>
                            <a:rPr lang="it-IT" sz="2000" b="1" i="1">
                              <a:solidFill>
                                <a:srgbClr val="2E394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1" i="0">
                              <a:solidFill>
                                <a:srgbClr val="2E3949"/>
                              </a:solidFill>
                              <a:latin typeface="Cambria Math" panose="02040503050406030204" pitchFamily="18" charset="0"/>
                            </a:rPr>
                            <m:t>𝐁</m:t>
                          </m:r>
                        </m:e>
                        <m:sub>
                          <m:r>
                            <a:rPr lang="it-IT" sz="2000" b="1" i="0">
                              <a:solidFill>
                                <a:srgbClr val="2E3949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it-IT" sz="2000" b="1">
                  <a:solidFill>
                    <a:srgbClr val="2E3949"/>
                  </a:solidFill>
                </a:endParaRPr>
              </a:p>
            </p:txBody>
          </p:sp>
        </mc:Choice>
        <mc:Fallback xmlns="">
          <p:sp>
            <p:nvSpPr>
              <p:cNvPr id="31" name="CasellaDiTesto 30">
                <a:extLst>
                  <a:ext uri="{FF2B5EF4-FFF2-40B4-BE49-F238E27FC236}">
                    <a16:creationId xmlns:a16="http://schemas.microsoft.com/office/drawing/2014/main" id="{3373FC01-A08C-2250-5F2F-005B8C0AC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5513" y="2246021"/>
                <a:ext cx="1054359" cy="400110"/>
              </a:xfrm>
              <a:prstGeom prst="rect">
                <a:avLst/>
              </a:prstGeom>
              <a:blipFill>
                <a:blip r:embed="rId2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Immagine 32" descr="Immagine che contiene schermata, Policromia, viola, luce&#10;&#10;Descrizione generata automaticamente">
            <a:extLst>
              <a:ext uri="{FF2B5EF4-FFF2-40B4-BE49-F238E27FC236}">
                <a16:creationId xmlns:a16="http://schemas.microsoft.com/office/drawing/2014/main" id="{60A61943-2002-4F9E-E1AD-9DB526B588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230" y="2792910"/>
            <a:ext cx="1305227" cy="3531790"/>
          </a:xfrm>
          <a:prstGeom prst="rect">
            <a:avLst/>
          </a:prstGeom>
        </p:spPr>
      </p:pic>
      <p:pic>
        <p:nvPicPr>
          <p:cNvPr id="35" name="Immagine 34" descr="Immagine che contiene cerchio, arte&#10;&#10;Descrizione generata automaticamente">
            <a:extLst>
              <a:ext uri="{FF2B5EF4-FFF2-40B4-BE49-F238E27FC236}">
                <a16:creationId xmlns:a16="http://schemas.microsoft.com/office/drawing/2014/main" id="{3F757121-7B11-B010-739A-57150B00DE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463" y="2564209"/>
            <a:ext cx="1739938" cy="3375542"/>
          </a:xfrm>
          <a:prstGeom prst="rect">
            <a:avLst/>
          </a:prstGeom>
        </p:spPr>
      </p:pic>
      <p:pic>
        <p:nvPicPr>
          <p:cNvPr id="37" name="Immagine 36" descr="Immagine che contiene Policromia, schermata&#10;&#10;Descrizione generata automaticamente">
            <a:extLst>
              <a:ext uri="{FF2B5EF4-FFF2-40B4-BE49-F238E27FC236}">
                <a16:creationId xmlns:a16="http://schemas.microsoft.com/office/drawing/2014/main" id="{5F8C44F4-87ED-8770-00D7-C91988775B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992" y="2744385"/>
            <a:ext cx="3465760" cy="24984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sellaDiTesto 37">
                <a:extLst>
                  <a:ext uri="{FF2B5EF4-FFF2-40B4-BE49-F238E27FC236}">
                    <a16:creationId xmlns:a16="http://schemas.microsoft.com/office/drawing/2014/main" id="{07AA2937-064A-5536-4636-23379FA22CEB}"/>
                  </a:ext>
                </a:extLst>
              </p:cNvPr>
              <p:cNvSpPr txBox="1"/>
              <p:nvPr/>
            </p:nvSpPr>
            <p:spPr>
              <a:xfrm>
                <a:off x="2727751" y="2236689"/>
                <a:ext cx="2316418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solidFill>
                      <a:srgbClr val="2E3949"/>
                    </a:solidFill>
                  </a:rPr>
                  <a:t>B</a:t>
                </a:r>
                <a:r>
                  <a:rPr lang="en-US" b="0" i="0">
                    <a:solidFill>
                      <a:srgbClr val="2E3949"/>
                    </a:solidFill>
                  </a:rPr>
                  <a:t>ismuth strontium calcium copper oxide</a:t>
                </a:r>
              </a:p>
              <a:p>
                <a:r>
                  <a:rPr lang="en-US" b="0" i="0">
                    <a:solidFill>
                      <a:srgbClr val="2E3949"/>
                    </a:solidFill>
                  </a:rPr>
                  <a:t>can be used in two forms:</a:t>
                </a:r>
                <a:endParaRPr lang="en-US">
                  <a:solidFill>
                    <a:srgbClr val="2E3949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2E3949"/>
                        </a:solidFill>
                        <a:latin typeface="Cambria Math" panose="02040503050406030204" pitchFamily="18" charset="0"/>
                      </a:rPr>
                      <m:t>B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2E394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2E3949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a:rPr lang="en-US" b="0" i="0" smtClean="0">
                            <a:solidFill>
                              <a:srgbClr val="2E3949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2E3949"/>
                        </a:solidFill>
                        <a:latin typeface="Cambria Math" panose="02040503050406030204" pitchFamily="18" charset="0"/>
                      </a:rPr>
                      <m:t>S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2E394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2E3949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b="0" i="0" smtClean="0">
                            <a:solidFill>
                              <a:srgbClr val="2E3949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2E3949"/>
                        </a:solidFill>
                        <a:latin typeface="Cambria Math" panose="02040503050406030204" pitchFamily="18" charset="0"/>
                      </a:rPr>
                      <m:t>CaC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2E394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2E3949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</m:e>
                      <m:sub>
                        <m:r>
                          <a:rPr lang="en-US" b="0" i="0" smtClean="0">
                            <a:solidFill>
                              <a:srgbClr val="2E3949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rgbClr val="2E394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2E3949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2E3949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</m:oMath>
                </a14:m>
                <a:r>
                  <a:rPr lang="it-IT">
                    <a:solidFill>
                      <a:srgbClr val="2E3949"/>
                    </a:solidFill>
                  </a:rPr>
                  <a:t> (Bi-2212)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2E3949"/>
                        </a:solidFill>
                        <a:latin typeface="Cambria Math" panose="02040503050406030204" pitchFamily="18" charset="0"/>
                      </a:rPr>
                      <m:t>B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2E394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2E3949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a:rPr lang="en-US" b="0" i="0" smtClean="0">
                            <a:solidFill>
                              <a:srgbClr val="2E3949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2E3949"/>
                        </a:solidFill>
                        <a:latin typeface="Cambria Math" panose="02040503050406030204" pitchFamily="18" charset="0"/>
                      </a:rPr>
                      <m:t>S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2E394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2E3949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b="0" i="0" smtClean="0">
                            <a:solidFill>
                              <a:srgbClr val="2E3949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2E3949"/>
                        </a:solidFill>
                        <a:latin typeface="Cambria Math" panose="02040503050406030204" pitchFamily="18" charset="0"/>
                      </a:rPr>
                      <m:t>C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2E394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2E3949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b="0" i="0" smtClean="0">
                            <a:solidFill>
                              <a:srgbClr val="2E3949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2E3949"/>
                        </a:solidFill>
                        <a:latin typeface="Cambria Math" panose="02040503050406030204" pitchFamily="18" charset="0"/>
                      </a:rPr>
                      <m:t>C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2E394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2E3949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</m:e>
                      <m:sub>
                        <m:r>
                          <a:rPr lang="en-US" b="0" i="0" smtClean="0">
                            <a:solidFill>
                              <a:srgbClr val="2E3949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rgbClr val="2E394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2E3949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2E3949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</m:oMath>
                </a14:m>
                <a:r>
                  <a:rPr lang="it-IT">
                    <a:solidFill>
                      <a:srgbClr val="2E3949"/>
                    </a:solidFill>
                  </a:rPr>
                  <a:t> (Bi-2223)</a:t>
                </a:r>
              </a:p>
            </p:txBody>
          </p:sp>
        </mc:Choice>
        <mc:Fallback xmlns="">
          <p:sp>
            <p:nvSpPr>
              <p:cNvPr id="38" name="CasellaDiTesto 37">
                <a:extLst>
                  <a:ext uri="{FF2B5EF4-FFF2-40B4-BE49-F238E27FC236}">
                    <a16:creationId xmlns:a16="http://schemas.microsoft.com/office/drawing/2014/main" id="{07AA2937-064A-5536-4636-23379FA22C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751" y="2236689"/>
                <a:ext cx="2316418" cy="2585323"/>
              </a:xfrm>
              <a:prstGeom prst="rect">
                <a:avLst/>
              </a:prstGeom>
              <a:blipFill>
                <a:blip r:embed="rId6"/>
                <a:stretch>
                  <a:fillRect l="-2105" t="-1415" b="-283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E5D0EA06-45B5-B2B7-FCDA-019CF6B21C9D}"/>
              </a:ext>
            </a:extLst>
          </p:cNvPr>
          <p:cNvSpPr txBox="1"/>
          <p:nvPr/>
        </p:nvSpPr>
        <p:spPr>
          <a:xfrm>
            <a:off x="6844889" y="2207885"/>
            <a:ext cx="17399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solidFill>
                  <a:srgbClr val="2E3949"/>
                </a:solidFill>
              </a:rPr>
              <a:t>rare-earth barium copper oxides are usually used 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>
                <a:solidFill>
                  <a:srgbClr val="2E3949"/>
                </a:solidFill>
              </a:rPr>
              <a:t>YBCO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>
                <a:solidFill>
                  <a:srgbClr val="2E3949"/>
                </a:solidFill>
              </a:rPr>
              <a:t>GdBCO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31C55D97-C735-B848-7877-894E8A556A47}"/>
              </a:ext>
            </a:extLst>
          </p:cNvPr>
          <p:cNvSpPr txBox="1"/>
          <p:nvPr/>
        </p:nvSpPr>
        <p:spPr>
          <a:xfrm>
            <a:off x="1181099" y="6410325"/>
            <a:ext cx="4105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202122"/>
                </a:solidFill>
                <a:highlight>
                  <a:srgbClr val="F8F9FA"/>
                </a:highlight>
                <a:latin typeface="Arial" panose="020B0604020202020204" pitchFamily="34" charset="0"/>
              </a:rPr>
              <a:t>C</a:t>
            </a:r>
            <a:r>
              <a:rPr lang="en-US" sz="1400" b="0" i="0">
                <a:solidFill>
                  <a:srgbClr val="202122"/>
                </a:solidFill>
                <a:effectLst/>
                <a:highlight>
                  <a:srgbClr val="F8F9FA"/>
                </a:highlight>
                <a:latin typeface="Arial" panose="020B0604020202020204" pitchFamily="34" charset="0"/>
              </a:rPr>
              <a:t>rystal unit cell of BSCCO-2212</a:t>
            </a:r>
            <a:endParaRPr lang="it-IT" sz="1400"/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63690180-30C9-A785-6AC1-50F31C950121}"/>
              </a:ext>
            </a:extLst>
          </p:cNvPr>
          <p:cNvSpPr txBox="1"/>
          <p:nvPr/>
        </p:nvSpPr>
        <p:spPr>
          <a:xfrm>
            <a:off x="5034932" y="5831710"/>
            <a:ext cx="3152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202122"/>
                </a:solidFill>
                <a:highlight>
                  <a:srgbClr val="F8F9FA"/>
                </a:highlight>
                <a:latin typeface="Arial" panose="020B0604020202020204" pitchFamily="34" charset="0"/>
              </a:rPr>
              <a:t>C</a:t>
            </a:r>
            <a:r>
              <a:rPr lang="en-US" sz="1400" b="0" i="0">
                <a:solidFill>
                  <a:srgbClr val="202122"/>
                </a:solidFill>
                <a:effectLst/>
                <a:highlight>
                  <a:srgbClr val="F8F9FA"/>
                </a:highlight>
                <a:latin typeface="Arial" panose="020B0604020202020204" pitchFamily="34" charset="0"/>
              </a:rPr>
              <a:t>rystal unit cell of YBCO</a:t>
            </a:r>
            <a:endParaRPr lang="it-IT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sellaDiTesto 44">
                <a:extLst>
                  <a:ext uri="{FF2B5EF4-FFF2-40B4-BE49-F238E27FC236}">
                    <a16:creationId xmlns:a16="http://schemas.microsoft.com/office/drawing/2014/main" id="{C7144412-2EEE-8B04-1BE4-74DF4D9EA05F}"/>
                  </a:ext>
                </a:extLst>
              </p:cNvPr>
              <p:cNvSpPr txBox="1"/>
              <p:nvPr/>
            </p:nvSpPr>
            <p:spPr>
              <a:xfrm>
                <a:off x="8839200" y="5242883"/>
                <a:ext cx="3048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>
                    <a:solidFill>
                      <a:srgbClr val="2E3949"/>
                    </a:solidFill>
                  </a:rPr>
                  <a:t>Crystal structure of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2E3949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400" b="0" i="0" smtClean="0">
                        <a:solidFill>
                          <a:srgbClr val="2E3949"/>
                        </a:solidFill>
                        <a:latin typeface="Cambria Math" panose="02040503050406030204" pitchFamily="18" charset="0"/>
                      </a:rPr>
                      <m:t>Mg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rgbClr val="2E394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rgbClr val="2E3949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 sz="1400" b="0" i="0" smtClean="0">
                            <a:solidFill>
                              <a:srgbClr val="2E3949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it-IT" sz="1400">
                  <a:solidFill>
                    <a:srgbClr val="2E3949"/>
                  </a:solidFill>
                </a:endParaRPr>
              </a:p>
            </p:txBody>
          </p:sp>
        </mc:Choice>
        <mc:Fallback xmlns="">
          <p:sp>
            <p:nvSpPr>
              <p:cNvPr id="45" name="CasellaDiTesto 44">
                <a:extLst>
                  <a:ext uri="{FF2B5EF4-FFF2-40B4-BE49-F238E27FC236}">
                    <a16:creationId xmlns:a16="http://schemas.microsoft.com/office/drawing/2014/main" id="{C7144412-2EEE-8B04-1BE4-74DF4D9EA0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9200" y="5242883"/>
                <a:ext cx="3048000" cy="307777"/>
              </a:xfrm>
              <a:prstGeom prst="rect">
                <a:avLst/>
              </a:prstGeom>
              <a:blipFill>
                <a:blip r:embed="rId7"/>
                <a:stretch>
                  <a:fillRect l="-600" t="-3922" b="-1960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1336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1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B17907C1-6E38-0ACC-5302-BD3A131D0330}"/>
              </a:ext>
            </a:extLst>
          </p:cNvPr>
          <p:cNvSpPr/>
          <p:nvPr/>
        </p:nvSpPr>
        <p:spPr>
          <a:xfrm>
            <a:off x="1062182" y="-83127"/>
            <a:ext cx="11129818" cy="7010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itolo 7">
            <a:extLst>
              <a:ext uri="{FF2B5EF4-FFF2-40B4-BE49-F238E27FC236}">
                <a16:creationId xmlns:a16="http://schemas.microsoft.com/office/drawing/2014/main" id="{F0B970DA-F890-9A7C-AD81-1512BBD95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2010" y="407760"/>
            <a:ext cx="7986242" cy="1477328"/>
          </a:xfrm>
        </p:spPr>
        <p:txBody>
          <a:bodyPr/>
          <a:lstStyle/>
          <a:p>
            <a:r>
              <a:rPr lang="en-US" dirty="0">
                <a:solidFill>
                  <a:srgbClr val="2E3949"/>
                </a:solidFill>
              </a:rPr>
              <a:t>In what form can these superconductors can be used?</a:t>
            </a:r>
            <a:endParaRPr lang="it-IT" dirty="0">
              <a:solidFill>
                <a:srgbClr val="2E3949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Segnaposto contenuto 8">
                <a:extLst>
                  <a:ext uri="{FF2B5EF4-FFF2-40B4-BE49-F238E27FC236}">
                    <a16:creationId xmlns:a16="http://schemas.microsoft.com/office/drawing/2014/main" id="{9A90DDFC-DFC5-6B8E-CF1C-845B3FA7AA0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3349691" y="1669429"/>
                <a:ext cx="6554800" cy="4180379"/>
              </a:xfrm>
              <a:solidFill>
                <a:schemeClr val="tx1"/>
              </a:solidFill>
            </p:spPr>
            <p:txBody>
              <a:bodyPr>
                <a:noAutofit/>
              </a:bodyPr>
              <a:lstStyle/>
              <a:p>
                <a:r>
                  <a:rPr lang="en-US" sz="1800" dirty="0">
                    <a:solidFill>
                      <a:srgbClr val="2E3949"/>
                    </a:solidFill>
                  </a:rPr>
                  <a:t>Wires/tapes: BSCCO,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2E3949"/>
                        </a:solidFill>
                        <a:latin typeface="Cambria Math" panose="02040503050406030204" pitchFamily="18" charset="0"/>
                      </a:rPr>
                      <m:t>Mg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rgbClr val="2E394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rgbClr val="2E3949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 sz="1800" b="0" i="0" smtClean="0">
                            <a:solidFill>
                              <a:srgbClr val="2E3949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rgbClr val="2E3949"/>
                    </a:solidFill>
                  </a:rPr>
                  <a:t> can be used as tapes or wires.  REBCO is always used as a tape</a:t>
                </a:r>
              </a:p>
              <a:p>
                <a:pPr marL="0" indent="0">
                  <a:buNone/>
                </a:pPr>
                <a:endParaRPr lang="en-US" sz="1800" dirty="0">
                  <a:solidFill>
                    <a:srgbClr val="2E3949"/>
                  </a:solidFill>
                </a:endParaRPr>
              </a:p>
              <a:p>
                <a:r>
                  <a:rPr lang="en-US" sz="1800" dirty="0">
                    <a:solidFill>
                      <a:srgbClr val="2E3949"/>
                    </a:solidFill>
                  </a:rPr>
                  <a:t>Bulk: Superconducting materials in bulk form can trap large magnetic fields and function as permanent magnet (PM) analogues</a:t>
                </a:r>
              </a:p>
              <a:p>
                <a:pPr marL="0" indent="0">
                  <a:buNone/>
                </a:pPr>
                <a:endParaRPr lang="en-US" sz="1800" dirty="0">
                  <a:solidFill>
                    <a:srgbClr val="2E3949"/>
                  </a:solidFill>
                </a:endParaRPr>
              </a:p>
              <a:p>
                <a:r>
                  <a:rPr lang="en-US" sz="1800" dirty="0">
                    <a:solidFill>
                      <a:srgbClr val="2E3949"/>
                    </a:solidFill>
                  </a:rPr>
                  <a:t>Stacked tapes: Can also be used as PM.  They also offer advantages like  increased thermal stability and mechanical strength. Stacks can also be manufactured to more complicated shapes</a:t>
                </a:r>
                <a:endParaRPr lang="it-IT" sz="1800" dirty="0">
                  <a:solidFill>
                    <a:srgbClr val="2E3949"/>
                  </a:solidFill>
                </a:endParaRPr>
              </a:p>
            </p:txBody>
          </p:sp>
        </mc:Choice>
        <mc:Fallback>
          <p:sp>
            <p:nvSpPr>
              <p:cNvPr id="9" name="Segnaposto contenuto 8">
                <a:extLst>
                  <a:ext uri="{FF2B5EF4-FFF2-40B4-BE49-F238E27FC236}">
                    <a16:creationId xmlns:a16="http://schemas.microsoft.com/office/drawing/2014/main" id="{9A90DDFC-DFC5-6B8E-CF1C-845B3FA7AA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349691" y="1669429"/>
                <a:ext cx="6554800" cy="4180379"/>
              </a:xfrm>
              <a:blipFill>
                <a:blip r:embed="rId2"/>
                <a:stretch>
                  <a:fillRect l="-2138" t="-1166" r="-2323" b="-145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88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1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B17907C1-6E38-0ACC-5302-BD3A131D0330}"/>
              </a:ext>
            </a:extLst>
          </p:cNvPr>
          <p:cNvSpPr/>
          <p:nvPr/>
        </p:nvSpPr>
        <p:spPr>
          <a:xfrm>
            <a:off x="1062182" y="-83127"/>
            <a:ext cx="11129818" cy="7010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itolo 7">
            <a:extLst>
              <a:ext uri="{FF2B5EF4-FFF2-40B4-BE49-F238E27FC236}">
                <a16:creationId xmlns:a16="http://schemas.microsoft.com/office/drawing/2014/main" id="{F0B970DA-F890-9A7C-AD81-1512BBD95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9974" y="571846"/>
            <a:ext cx="7016907" cy="1477328"/>
          </a:xfrm>
        </p:spPr>
        <p:txBody>
          <a:bodyPr/>
          <a:lstStyle/>
          <a:p>
            <a:r>
              <a:rPr lang="en-US">
                <a:solidFill>
                  <a:srgbClr val="2E3949"/>
                </a:solidFill>
              </a:rPr>
              <a:t>What type of machines can be built?</a:t>
            </a:r>
            <a:endParaRPr lang="it-IT">
              <a:solidFill>
                <a:srgbClr val="2E3949"/>
              </a:solidFill>
            </a:endParaRPr>
          </a:p>
        </p:txBody>
      </p:sp>
      <p:graphicFrame>
        <p:nvGraphicFramePr>
          <p:cNvPr id="13" name="Segnaposto contenuto 12">
            <a:extLst>
              <a:ext uri="{FF2B5EF4-FFF2-40B4-BE49-F238E27FC236}">
                <a16:creationId xmlns:a16="http://schemas.microsoft.com/office/drawing/2014/main" id="{FB9CACF6-62D7-72C4-D324-1D2CC42AB08B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457950" y="1986656"/>
          <a:ext cx="5336886" cy="3545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Immagine 2" descr="Immagine che contiene testo, schermata, Carattere, diagramma&#10;&#10;Descrizione generata automaticamente">
            <a:extLst>
              <a:ext uri="{FF2B5EF4-FFF2-40B4-BE49-F238E27FC236}">
                <a16:creationId xmlns:a16="http://schemas.microsoft.com/office/drawing/2014/main" id="{653EC8BD-DF16-BFFA-8408-DB9BFF16E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625" y="1658232"/>
            <a:ext cx="5501151" cy="3449072"/>
          </a:xfrm>
          <a:prstGeom prst="rect">
            <a:avLst/>
          </a:prstGeom>
        </p:spPr>
      </p:pic>
      <p:pic>
        <p:nvPicPr>
          <p:cNvPr id="5" name="Immagine 4" descr="Immagine che contiene testo, schermata, diagramma, cerchio&#10;&#10;Descrizione generata automaticamente">
            <a:extLst>
              <a:ext uri="{FF2B5EF4-FFF2-40B4-BE49-F238E27FC236}">
                <a16:creationId xmlns:a16="http://schemas.microsoft.com/office/drawing/2014/main" id="{16695086-2F78-E7C2-1089-4ECEB71360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219" y="1662795"/>
            <a:ext cx="5251476" cy="343994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58B13B2-BFB9-414D-5A79-3B8454797F84}"/>
              </a:ext>
            </a:extLst>
          </p:cNvPr>
          <p:cNvSpPr txBox="1"/>
          <p:nvPr/>
        </p:nvSpPr>
        <p:spPr>
          <a:xfrm>
            <a:off x="1304924" y="6318408"/>
            <a:ext cx="60864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rgbClr val="2E3949"/>
                </a:solidFill>
              </a:rPr>
              <a:t>Source: High temperature superconducting rotating electrical machines: An overview Calvin C.T.</a:t>
            </a:r>
            <a:endParaRPr lang="it-IT" sz="900">
              <a:solidFill>
                <a:srgbClr val="2E3949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6066D43-4005-D156-FB40-B80591C9D2CF}"/>
              </a:ext>
            </a:extLst>
          </p:cNvPr>
          <p:cNvSpPr txBox="1"/>
          <p:nvPr/>
        </p:nvSpPr>
        <p:spPr>
          <a:xfrm>
            <a:off x="1304923" y="5483274"/>
            <a:ext cx="4610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2E3949"/>
                </a:solidFill>
              </a:rPr>
              <a:t>Classification of SC machines based on the form of the material.</a:t>
            </a:r>
            <a:endParaRPr lang="it-IT">
              <a:solidFill>
                <a:srgbClr val="2E3949"/>
              </a:solidFill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DB0CE93-EF94-DB13-60BF-12AEBF2AA1CC}"/>
              </a:ext>
            </a:extLst>
          </p:cNvPr>
          <p:cNvSpPr txBox="1"/>
          <p:nvPr/>
        </p:nvSpPr>
        <p:spPr>
          <a:xfrm>
            <a:off x="7391399" y="5478710"/>
            <a:ext cx="4843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2E3949"/>
                </a:solidFill>
              </a:rPr>
              <a:t>Summary of the types of major superconducting machine prototypes build around year 2000</a:t>
            </a:r>
            <a:endParaRPr lang="it-IT">
              <a:solidFill>
                <a:srgbClr val="2E3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517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1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B17907C1-6E38-0ACC-5302-BD3A131D0330}"/>
              </a:ext>
            </a:extLst>
          </p:cNvPr>
          <p:cNvSpPr/>
          <p:nvPr/>
        </p:nvSpPr>
        <p:spPr>
          <a:xfrm>
            <a:off x="1062182" y="-83127"/>
            <a:ext cx="11129818" cy="7010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itolo 7">
            <a:extLst>
              <a:ext uri="{FF2B5EF4-FFF2-40B4-BE49-F238E27FC236}">
                <a16:creationId xmlns:a16="http://schemas.microsoft.com/office/drawing/2014/main" id="{F0B970DA-F890-9A7C-AD81-1512BBD95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8608" y="423041"/>
            <a:ext cx="10226104" cy="1477328"/>
          </a:xfrm>
        </p:spPr>
        <p:txBody>
          <a:bodyPr/>
          <a:lstStyle/>
          <a:p>
            <a:r>
              <a:rPr lang="en-US" dirty="0">
                <a:solidFill>
                  <a:srgbClr val="2E3949"/>
                </a:solidFill>
              </a:rPr>
              <a:t>Working principle of a synchronous electric motor</a:t>
            </a:r>
            <a:endParaRPr lang="it-IT" dirty="0">
              <a:solidFill>
                <a:srgbClr val="2E3949"/>
              </a:solidFill>
            </a:endParaRPr>
          </a:p>
        </p:txBody>
      </p:sp>
      <p:graphicFrame>
        <p:nvGraphicFramePr>
          <p:cNvPr id="13" name="Segnaposto contenuto 12">
            <a:extLst>
              <a:ext uri="{FF2B5EF4-FFF2-40B4-BE49-F238E27FC236}">
                <a16:creationId xmlns:a16="http://schemas.microsoft.com/office/drawing/2014/main" id="{FB9CACF6-62D7-72C4-D324-1D2CC42AB08B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457950" y="1986656"/>
          <a:ext cx="5336886" cy="3545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magine 4" descr="Immagine che contiene schermata&#10;&#10;Descrizione generata automaticamente">
            <a:extLst>
              <a:ext uri="{FF2B5EF4-FFF2-40B4-BE49-F238E27FC236}">
                <a16:creationId xmlns:a16="http://schemas.microsoft.com/office/drawing/2014/main" id="{8944CF94-FA37-2018-D8E3-19818EDC8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670" y="1783341"/>
            <a:ext cx="4999688" cy="395255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43F7F0D-4A4A-1003-0B88-BF43DE9C82A9}"/>
              </a:ext>
            </a:extLst>
          </p:cNvPr>
          <p:cNvSpPr txBox="1"/>
          <p:nvPr/>
        </p:nvSpPr>
        <p:spPr>
          <a:xfrm>
            <a:off x="1419225" y="1981838"/>
            <a:ext cx="503872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Stator</a:t>
            </a:r>
            <a:r>
              <a:rPr lang="en-US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: The stationary part of the motor that contains windings connected to the AC power supply. When AC voltage is applied, it creates a rotating magnetic field.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Rotor</a:t>
            </a:r>
            <a:r>
              <a:rPr lang="en-US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: The rotating part of the motor, which usually has permanent magnets or electromagnets.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8A9F6F3-51DE-8A46-9164-6F082A4518C8}"/>
              </a:ext>
            </a:extLst>
          </p:cNvPr>
          <p:cNvSpPr txBox="1"/>
          <p:nvPr/>
        </p:nvSpPr>
        <p:spPr>
          <a:xfrm>
            <a:off x="2066924" y="1438704"/>
            <a:ext cx="5805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E3949"/>
                </a:solidFill>
              </a:rPr>
              <a:t>Main components</a:t>
            </a:r>
            <a:endParaRPr lang="it-IT" sz="2400" b="1" dirty="0">
              <a:solidFill>
                <a:srgbClr val="2E3949"/>
              </a:solidFill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2D6BB00-407B-88F3-993C-9835AA7AD314}"/>
              </a:ext>
            </a:extLst>
          </p:cNvPr>
          <p:cNvSpPr txBox="1"/>
          <p:nvPr/>
        </p:nvSpPr>
        <p:spPr>
          <a:xfrm>
            <a:off x="2066924" y="3857668"/>
            <a:ext cx="4391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How it works</a:t>
            </a:r>
            <a:endParaRPr lang="it-IT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6D27992-16EA-BEF0-C3DA-1E03BDE13546}"/>
              </a:ext>
            </a:extLst>
          </p:cNvPr>
          <p:cNvSpPr txBox="1"/>
          <p:nvPr/>
        </p:nvSpPr>
        <p:spPr>
          <a:xfrm>
            <a:off x="1419225" y="4377241"/>
            <a:ext cx="41529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When AC power is supplied to the stator windings, it generates a rotating magnetic field.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The rotor, which has its own magnetic field (from permanent magnets or induced current), locks onto the rotating magnetic field of the stator.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47227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1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B17907C1-6E38-0ACC-5302-BD3A131D0330}"/>
              </a:ext>
            </a:extLst>
          </p:cNvPr>
          <p:cNvSpPr/>
          <p:nvPr/>
        </p:nvSpPr>
        <p:spPr>
          <a:xfrm>
            <a:off x="1062182" y="-83127"/>
            <a:ext cx="11129818" cy="7010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itolo 7">
            <a:extLst>
              <a:ext uri="{FF2B5EF4-FFF2-40B4-BE49-F238E27FC236}">
                <a16:creationId xmlns:a16="http://schemas.microsoft.com/office/drawing/2014/main" id="{F0B970DA-F890-9A7C-AD81-1512BBD95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2368" y="352425"/>
            <a:ext cx="2311557" cy="1477328"/>
          </a:xfrm>
        </p:spPr>
        <p:txBody>
          <a:bodyPr/>
          <a:lstStyle/>
          <a:p>
            <a:r>
              <a:rPr lang="en-US">
                <a:solidFill>
                  <a:srgbClr val="2E3949"/>
                </a:solidFill>
              </a:rPr>
              <a:t>Advantages</a:t>
            </a:r>
            <a:endParaRPr lang="it-IT">
              <a:solidFill>
                <a:srgbClr val="2E3949"/>
              </a:solidFill>
            </a:endParaRPr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9A90DDFC-DFC5-6B8E-CF1C-845B3FA7AA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65068" y="912812"/>
            <a:ext cx="4988082" cy="5297487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The zero (dc) resistance in the superconducting state results in no ohmic loss when acting as a magnet carrying dc.</a:t>
            </a:r>
          </a:p>
          <a:p>
            <a:r>
              <a:rPr lang="en-US" sz="1600" dirty="0">
                <a:solidFill>
                  <a:schemeClr val="bg2"/>
                </a:solidFill>
              </a:rPr>
              <a:t>Much higher current density compared to copper.</a:t>
            </a:r>
          </a:p>
          <a:p>
            <a:r>
              <a:rPr lang="en-US" sz="1600" dirty="0">
                <a:solidFill>
                  <a:schemeClr val="bg2"/>
                </a:solidFill>
              </a:rPr>
              <a:t>Bulks and stacked tapes can provide magnetic field.</a:t>
            </a:r>
          </a:p>
          <a:p>
            <a:r>
              <a:rPr lang="en-US" sz="1600" dirty="0">
                <a:solidFill>
                  <a:schemeClr val="bg2"/>
                </a:solidFill>
              </a:rPr>
              <a:t>The weight and size of the machine can be reduced.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06D15BD-2F5D-2E1D-5C0C-0D9837687DFC}"/>
              </a:ext>
            </a:extLst>
          </p:cNvPr>
          <p:cNvSpPr txBox="1"/>
          <p:nvPr/>
        </p:nvSpPr>
        <p:spPr>
          <a:xfrm>
            <a:off x="8248650" y="143371"/>
            <a:ext cx="3848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2E3949"/>
                </a:solidFill>
                <a:latin typeface="+mj-lt"/>
              </a:rPr>
              <a:t>Disadvantages</a:t>
            </a:r>
            <a:endParaRPr lang="it-IT" sz="4400">
              <a:solidFill>
                <a:srgbClr val="2E3949"/>
              </a:solidFill>
              <a:latin typeface="+mj-lt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C21504B-FDAA-989A-B1FF-F82F2DA62C22}"/>
              </a:ext>
            </a:extLst>
          </p:cNvPr>
          <p:cNvSpPr txBox="1"/>
          <p:nvPr/>
        </p:nvSpPr>
        <p:spPr>
          <a:xfrm>
            <a:off x="7296150" y="912812"/>
            <a:ext cx="4648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2E3949"/>
                </a:solidFill>
              </a:rPr>
              <a:t>Ac loss when carrying ac current or experiencing time-varying magnetic fields </a:t>
            </a:r>
          </a:p>
          <a:p>
            <a:endParaRPr lang="en-US">
              <a:solidFill>
                <a:srgbClr val="2E394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2E3949"/>
                </a:solidFill>
              </a:rPr>
              <a:t>The cryogenic cooling power required to remove the heat generated is much larger than the raw loss, reducing the overall efficiency of the machine.</a:t>
            </a:r>
          </a:p>
          <a:p>
            <a:endParaRPr lang="en-US">
              <a:solidFill>
                <a:srgbClr val="2E394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2E3949"/>
                </a:solidFill>
              </a:rPr>
              <a:t>Superconducting wires/tapes also have limited mechanical strength and bending radii, adding an additional constraint with respect to conventional machines.</a:t>
            </a:r>
          </a:p>
          <a:p>
            <a:endParaRPr lang="en-US">
              <a:solidFill>
                <a:srgbClr val="2E394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2E3949"/>
                </a:solidFill>
              </a:rPr>
              <a:t>Wires/tapes can suffer from a quench</a:t>
            </a:r>
            <a:endParaRPr lang="it-IT">
              <a:solidFill>
                <a:srgbClr val="2E3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831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1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B17907C1-6E38-0ACC-5302-BD3A131D0330}"/>
              </a:ext>
            </a:extLst>
          </p:cNvPr>
          <p:cNvSpPr/>
          <p:nvPr/>
        </p:nvSpPr>
        <p:spPr>
          <a:xfrm>
            <a:off x="1062182" y="-83127"/>
            <a:ext cx="11129818" cy="7010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itolo 7">
            <a:extLst>
              <a:ext uri="{FF2B5EF4-FFF2-40B4-BE49-F238E27FC236}">
                <a16:creationId xmlns:a16="http://schemas.microsoft.com/office/drawing/2014/main" id="{F0B970DA-F890-9A7C-AD81-1512BBD95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1068" y="216088"/>
            <a:ext cx="10226104" cy="1477328"/>
          </a:xfrm>
        </p:spPr>
        <p:txBody>
          <a:bodyPr/>
          <a:lstStyle/>
          <a:p>
            <a:r>
              <a:rPr lang="en-US">
                <a:solidFill>
                  <a:srgbClr val="2E3949"/>
                </a:solidFill>
              </a:rPr>
              <a:t>Synchronous superconducting motor</a:t>
            </a:r>
            <a:endParaRPr lang="it-IT">
              <a:solidFill>
                <a:srgbClr val="2E3949"/>
              </a:solidFill>
            </a:endParaRPr>
          </a:p>
        </p:txBody>
      </p:sp>
      <p:graphicFrame>
        <p:nvGraphicFramePr>
          <p:cNvPr id="13" name="Segnaposto contenuto 12">
            <a:extLst>
              <a:ext uri="{FF2B5EF4-FFF2-40B4-BE49-F238E27FC236}">
                <a16:creationId xmlns:a16="http://schemas.microsoft.com/office/drawing/2014/main" id="{FB9CACF6-62D7-72C4-D324-1D2CC42AB08B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457950" y="1986656"/>
          <a:ext cx="5336886" cy="3545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magine 4" descr="Immagine che contiene testo, schermata, diagramma, cerchio&#10;&#10;Descrizione generata automaticamente">
            <a:extLst>
              <a:ext uri="{FF2B5EF4-FFF2-40B4-BE49-F238E27FC236}">
                <a16:creationId xmlns:a16="http://schemas.microsoft.com/office/drawing/2014/main" id="{2CE70AA6-832F-C24C-0611-3BE9606905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367" y="1325418"/>
            <a:ext cx="5377710" cy="491411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716D453-2A08-0949-1321-0837BD2E6779}"/>
              </a:ext>
            </a:extLst>
          </p:cNvPr>
          <p:cNvSpPr txBox="1"/>
          <p:nvPr/>
        </p:nvSpPr>
        <p:spPr>
          <a:xfrm>
            <a:off x="1418949" y="1451546"/>
            <a:ext cx="55530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2E3949"/>
                </a:solidFill>
              </a:rPr>
              <a:t>There are three main design:</a:t>
            </a:r>
          </a:p>
          <a:p>
            <a:endParaRPr lang="en-US">
              <a:solidFill>
                <a:srgbClr val="2E3949"/>
              </a:solidFill>
            </a:endParaRPr>
          </a:p>
          <a:p>
            <a:endParaRPr lang="en-US">
              <a:solidFill>
                <a:srgbClr val="2E394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2E3949"/>
                </a:solidFill>
              </a:rPr>
              <a:t>Field-Superconducting: Is a partially-superconducting synchronous machine with HTS rotor field windings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rgbClr val="2E394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rgbClr val="2E394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2E3949"/>
                </a:solidFill>
              </a:rPr>
              <a:t>Armature-Superconducting: Partially superconducting synchronous machine designs that employ an HTS armature winding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rgbClr val="2E394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rgbClr val="2E394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2E3949"/>
                </a:solidFill>
              </a:rPr>
              <a:t>Fully-Superconducting: Both armature and rotor winding are superconducting</a:t>
            </a: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7366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1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B17907C1-6E38-0ACC-5302-BD3A131D0330}"/>
              </a:ext>
            </a:extLst>
          </p:cNvPr>
          <p:cNvSpPr/>
          <p:nvPr/>
        </p:nvSpPr>
        <p:spPr>
          <a:xfrm>
            <a:off x="1062182" y="-83127"/>
            <a:ext cx="11129818" cy="7010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itolo 7">
            <a:extLst>
              <a:ext uri="{FF2B5EF4-FFF2-40B4-BE49-F238E27FC236}">
                <a16:creationId xmlns:a16="http://schemas.microsoft.com/office/drawing/2014/main" id="{F0B970DA-F890-9A7C-AD81-1512BBD95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3118" y="509328"/>
            <a:ext cx="10226104" cy="1477328"/>
          </a:xfrm>
        </p:spPr>
        <p:txBody>
          <a:bodyPr/>
          <a:lstStyle/>
          <a:p>
            <a:r>
              <a:rPr lang="en-US">
                <a:solidFill>
                  <a:srgbClr val="2E3949"/>
                </a:solidFill>
              </a:rPr>
              <a:t>Possible applications</a:t>
            </a:r>
            <a:endParaRPr lang="it-IT">
              <a:solidFill>
                <a:srgbClr val="2E3949"/>
              </a:solidFill>
            </a:endParaRPr>
          </a:p>
        </p:txBody>
      </p:sp>
      <p:graphicFrame>
        <p:nvGraphicFramePr>
          <p:cNvPr id="13" name="Segnaposto contenuto 12">
            <a:extLst>
              <a:ext uri="{FF2B5EF4-FFF2-40B4-BE49-F238E27FC236}">
                <a16:creationId xmlns:a16="http://schemas.microsoft.com/office/drawing/2014/main" id="{FB9CACF6-62D7-72C4-D324-1D2CC42AB08B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457950" y="1986656"/>
          <a:ext cx="5336886" cy="3545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Immagine 2" descr="Immagine che contiene cielo, trasporto, pialla/aereo, Viaggio in aereo&#10;&#10;Descrizione generata automaticamente">
            <a:extLst>
              <a:ext uri="{FF2B5EF4-FFF2-40B4-BE49-F238E27FC236}">
                <a16:creationId xmlns:a16="http://schemas.microsoft.com/office/drawing/2014/main" id="{57D3D7EE-02B0-0626-68C5-A0C13313BB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181" y="4362450"/>
            <a:ext cx="3546825" cy="1986222"/>
          </a:xfrm>
          <a:prstGeom prst="rect">
            <a:avLst/>
          </a:prstGeom>
        </p:spPr>
      </p:pic>
      <p:pic>
        <p:nvPicPr>
          <p:cNvPr id="10" name="Immagine 9" descr="Immagine che contiene natante, trasporto, nave, aria aperta&#10;&#10;Descrizione generata automaticamente">
            <a:extLst>
              <a:ext uri="{FF2B5EF4-FFF2-40B4-BE49-F238E27FC236}">
                <a16:creationId xmlns:a16="http://schemas.microsoft.com/office/drawing/2014/main" id="{2CC741DD-BC22-BEC4-BAAB-4AC6C4C49A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348" y="4315979"/>
            <a:ext cx="3336059" cy="2079164"/>
          </a:xfrm>
          <a:prstGeom prst="rect">
            <a:avLst/>
          </a:prstGeom>
        </p:spPr>
      </p:pic>
      <p:pic>
        <p:nvPicPr>
          <p:cNvPr id="12" name="Immagine 11" descr="Immagine che contiene generatore, mulino a vento, dispositivo, aria aperta&#10;&#10;Descrizione generata automaticamente">
            <a:extLst>
              <a:ext uri="{FF2B5EF4-FFF2-40B4-BE49-F238E27FC236}">
                <a16:creationId xmlns:a16="http://schemas.microsoft.com/office/drawing/2014/main" id="{298E15EC-4F93-5B3B-1F32-0C9D81DF19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749" y="4236567"/>
            <a:ext cx="2999364" cy="2237987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AB7174E-1AD1-29B2-71CC-8AC585371634}"/>
              </a:ext>
            </a:extLst>
          </p:cNvPr>
          <p:cNvSpPr txBox="1"/>
          <p:nvPr/>
        </p:nvSpPr>
        <p:spPr>
          <a:xfrm>
            <a:off x="1391378" y="1420821"/>
            <a:ext cx="102261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E3949"/>
                </a:solidFill>
              </a:rPr>
              <a:t>This machines can be used in a variety of applications which require lightweight and compact machines with high power density, particularly where size and weight are very significant cost drivers.  The main one are:</a:t>
            </a:r>
          </a:p>
          <a:p>
            <a:endParaRPr lang="en-US" dirty="0">
              <a:solidFill>
                <a:srgbClr val="2E394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E3949"/>
                </a:solidFill>
              </a:rPr>
              <a:t>Aircraft propulsion</a:t>
            </a:r>
          </a:p>
          <a:p>
            <a:endParaRPr lang="en-US" dirty="0">
              <a:solidFill>
                <a:srgbClr val="2E394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E3949"/>
                </a:solidFill>
              </a:rPr>
              <a:t>Electric ship propulsion:  This sector has seen major programs run by companies (AMSC, IHI, Kawasaki, DOOSAN).</a:t>
            </a:r>
          </a:p>
          <a:p>
            <a:endParaRPr lang="en-US" dirty="0">
              <a:solidFill>
                <a:srgbClr val="2E394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E3949"/>
                </a:solidFill>
              </a:rPr>
              <a:t>Wind turbine generators:  This sector has attracted the founding from major EU projects.</a:t>
            </a:r>
            <a:endParaRPr lang="it-IT" dirty="0">
              <a:solidFill>
                <a:srgbClr val="2E3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126755"/>
      </p:ext>
    </p:extLst>
  </p:cSld>
  <p:clrMapOvr>
    <a:masterClrMapping/>
  </p:clrMapOvr>
</p:sld>
</file>

<file path=ppt/theme/theme1.xml><?xml version="1.0" encoding="utf-8"?>
<a:theme xmlns:a="http://schemas.openxmlformats.org/drawingml/2006/main" name="Blob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Blob">
      <a:majorFont>
        <a:latin typeface="The Hand Extrablack"/>
        <a:ea typeface=""/>
        <a:cs typeface=""/>
      </a:majorFont>
      <a:minorFont>
        <a:latin typeface="Sagona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bVTI" id="{06D3AACF-B619-4265-899F-5E2FB3A445D5}" vid="{F5918863-BA1A-4735-81A8-3E7BFBDA847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</TotalTime>
  <Words>711</Words>
  <Application>Microsoft Office PowerPoint</Application>
  <PresentationFormat>Widescreen</PresentationFormat>
  <Paragraphs>78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7" baseType="lpstr">
      <vt:lpstr>Arial</vt:lpstr>
      <vt:lpstr>Cambria Math</vt:lpstr>
      <vt:lpstr>Sagona Book</vt:lpstr>
      <vt:lpstr>Söhne</vt:lpstr>
      <vt:lpstr>The Hand Extrablack</vt:lpstr>
      <vt:lpstr>BlobVTI</vt:lpstr>
      <vt:lpstr>Supercondting motor and generators</vt:lpstr>
      <vt:lpstr>Why superconducting materials?</vt:lpstr>
      <vt:lpstr>What type of superconductors can we use?</vt:lpstr>
      <vt:lpstr>In what form can these superconductors can be used?</vt:lpstr>
      <vt:lpstr>What type of machines can be built?</vt:lpstr>
      <vt:lpstr>Working principle of a synchronous electric motor</vt:lpstr>
      <vt:lpstr>Advantages</vt:lpstr>
      <vt:lpstr>Synchronous superconducting motor</vt:lpstr>
      <vt:lpstr>Possible applications</vt:lpstr>
      <vt:lpstr>Future trends</vt:lpstr>
      <vt:lpstr>THANKS FOR THE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Supercondting motor and generators</dc:title>
  <dc:creator>Davide Filippozzi</dc:creator>
  <cp:lastModifiedBy>Filippozzi Davide</cp:lastModifiedBy>
  <cp:revision>6</cp:revision>
  <dcterms:created xsi:type="dcterms:W3CDTF">2024-05-21T09:29:57Z</dcterms:created>
  <dcterms:modified xsi:type="dcterms:W3CDTF">2024-05-22T07:59:01Z</dcterms:modified>
</cp:coreProperties>
</file>