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 snapToGrid="0" snapToObjects="1"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7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8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4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84112-3DE2-6042-BF6C-90C7EAD6C377}" type="datetimeFigureOut">
              <a:rPr lang="en-US" smtClean="0"/>
              <a:t>12/23/23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E4B5-3B4F-8E4C-8C93-70DE5F24290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9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7AEFBE-7CC7-1875-A4F7-DFB4D8045D68}"/>
              </a:ext>
            </a:extLst>
          </p:cNvPr>
          <p:cNvSpPr txBox="1"/>
          <p:nvPr/>
        </p:nvSpPr>
        <p:spPr>
          <a:xfrm>
            <a:off x="350875" y="308343"/>
            <a:ext cx="170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Aula </a:t>
            </a:r>
            <a:r>
              <a:rPr lang="it-IT" dirty="0" err="1"/>
              <a:t>F</a:t>
            </a:r>
            <a:r>
              <a:rPr lang="it-IT" dirty="0"/>
              <a:t> </a:t>
            </a:r>
            <a:r>
              <a:rPr lang="mr-IN" dirty="0"/>
              <a:t>–</a:t>
            </a:r>
            <a:r>
              <a:rPr lang="it-IT" dirty="0"/>
              <a:t> Turno 2</a:t>
            </a:r>
          </a:p>
        </p:txBody>
      </p:sp>
      <p:sp>
        <p:nvSpPr>
          <p:cNvPr id="64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876416" y="1651514"/>
            <a:ext cx="50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65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3804870" y="1659757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66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430460" y="164560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67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334610" y="165151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73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54992" y="3130128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38 </a:t>
            </a:r>
            <a:r>
              <a:rPr lang="it-IT" sz="2000" dirty="0" err="1"/>
              <a:t>kDa</a:t>
            </a:r>
            <a:endParaRPr lang="it-IT" sz="2000" dirty="0"/>
          </a:p>
        </p:txBody>
      </p:sp>
      <p:sp>
        <p:nvSpPr>
          <p:cNvPr id="74" name="CasellaDiTesto 108">
            <a:extLst>
              <a:ext uri="{FF2B5EF4-FFF2-40B4-BE49-F238E27FC236}">
                <a16:creationId xmlns:a16="http://schemas.microsoft.com/office/drawing/2014/main" id="{36797084-6AE9-9547-AB22-097FDC4B85A0}"/>
              </a:ext>
            </a:extLst>
          </p:cNvPr>
          <p:cNvSpPr txBox="1"/>
          <p:nvPr/>
        </p:nvSpPr>
        <p:spPr>
          <a:xfrm>
            <a:off x="7654992" y="2471028"/>
            <a:ext cx="1029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125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76" name="Connettore 1 36">
            <a:extLst>
              <a:ext uri="{FF2B5EF4-FFF2-40B4-BE49-F238E27FC236}">
                <a16:creationId xmlns:a16="http://schemas.microsoft.com/office/drawing/2014/main" id="{99BE84B8-1503-7F4B-BA5D-A1ADB5C1B6E3}"/>
              </a:ext>
            </a:extLst>
          </p:cNvPr>
          <p:cNvCxnSpPr>
            <a:cxnSpLocks/>
          </p:cNvCxnSpPr>
          <p:nvPr/>
        </p:nvCxnSpPr>
        <p:spPr>
          <a:xfrm>
            <a:off x="7299179" y="2696483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11879" y="3355087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8">
            <a:extLst>
              <a:ext uri="{FF2B5EF4-FFF2-40B4-BE49-F238E27FC236}">
                <a16:creationId xmlns:a16="http://schemas.microsoft.com/office/drawing/2014/main" id="{FD21A40C-7C45-3549-A6ED-A466A1433794}"/>
              </a:ext>
            </a:extLst>
          </p:cNvPr>
          <p:cNvSpPr txBox="1"/>
          <p:nvPr/>
        </p:nvSpPr>
        <p:spPr>
          <a:xfrm>
            <a:off x="1220166" y="2347918"/>
            <a:ext cx="8303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err="1"/>
              <a:t>Vinculin</a:t>
            </a:r>
            <a:endParaRPr lang="it-IT" sz="1500" b="1" dirty="0">
              <a:latin typeface="Symbol" pitchFamily="2" charset="2"/>
            </a:endParaRPr>
          </a:p>
        </p:txBody>
      </p:sp>
      <p:sp>
        <p:nvSpPr>
          <p:cNvPr id="98" name="CasellaDiTesto 96">
            <a:extLst>
              <a:ext uri="{FF2B5EF4-FFF2-40B4-BE49-F238E27FC236}">
                <a16:creationId xmlns:a16="http://schemas.microsoft.com/office/drawing/2014/main" id="{073C9305-ED01-5F4C-8FE1-39ED65E452E8}"/>
              </a:ext>
            </a:extLst>
          </p:cNvPr>
          <p:cNvSpPr txBox="1"/>
          <p:nvPr/>
        </p:nvSpPr>
        <p:spPr>
          <a:xfrm>
            <a:off x="1112622" y="3698497"/>
            <a:ext cx="9156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/>
              <a:t>Pro-IL-1</a:t>
            </a:r>
            <a:r>
              <a:rPr lang="it-IT" sz="1500" b="1" dirty="0">
                <a:latin typeface="Symbol" pitchFamily="2" charset="2"/>
              </a:rPr>
              <a:t>b</a:t>
            </a:r>
          </a:p>
        </p:txBody>
      </p:sp>
      <p:sp>
        <p:nvSpPr>
          <p:cNvPr id="53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5254218" y="165067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54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5683528" y="165151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55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3383283" y="165164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56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796668" y="1655586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57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6190398" y="165604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01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6624394" y="1655921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60998" y="3615577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28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103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17885" y="3840536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vinc_aulaF_Turno2_(Chemi)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1" t="45617" r="37162" b="48072"/>
          <a:stretch/>
        </p:blipFill>
        <p:spPr>
          <a:xfrm>
            <a:off x="2028257" y="2110099"/>
            <a:ext cx="5203994" cy="831378"/>
          </a:xfrm>
          <a:prstGeom prst="rect">
            <a:avLst/>
          </a:prstGeom>
        </p:spPr>
      </p:pic>
      <p:pic>
        <p:nvPicPr>
          <p:cNvPr id="3" name="Picture 2" descr="il1b_aulaF_Turno2_(Chemi)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9" t="42320" r="33941" b="44383"/>
          <a:stretch/>
        </p:blipFill>
        <p:spPr>
          <a:xfrm>
            <a:off x="2022655" y="3001836"/>
            <a:ext cx="5209596" cy="177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9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7AEFBE-7CC7-1875-A4F7-DFB4D8045D68}"/>
              </a:ext>
            </a:extLst>
          </p:cNvPr>
          <p:cNvSpPr txBox="1"/>
          <p:nvPr/>
        </p:nvSpPr>
        <p:spPr>
          <a:xfrm>
            <a:off x="350875" y="308343"/>
            <a:ext cx="174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Aula G </a:t>
            </a:r>
            <a:r>
              <a:rPr lang="mr-IN" dirty="0"/>
              <a:t>–</a:t>
            </a:r>
            <a:r>
              <a:rPr lang="it-IT" dirty="0"/>
              <a:t> Turno 2</a:t>
            </a:r>
          </a:p>
        </p:txBody>
      </p:sp>
      <p:sp>
        <p:nvSpPr>
          <p:cNvPr id="56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863868" y="1651514"/>
            <a:ext cx="50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58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3778744" y="164573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59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456012" y="164560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72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302291" y="165151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75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67004" y="2953319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38 </a:t>
            </a:r>
            <a:r>
              <a:rPr lang="it-IT" sz="2000" dirty="0" err="1"/>
              <a:t>kDa</a:t>
            </a:r>
            <a:endParaRPr lang="it-IT" sz="2000" dirty="0"/>
          </a:p>
        </p:txBody>
      </p:sp>
      <p:sp>
        <p:nvSpPr>
          <p:cNvPr id="103" name="CasellaDiTesto 108">
            <a:extLst>
              <a:ext uri="{FF2B5EF4-FFF2-40B4-BE49-F238E27FC236}">
                <a16:creationId xmlns:a16="http://schemas.microsoft.com/office/drawing/2014/main" id="{36797084-6AE9-9547-AB22-097FDC4B85A0}"/>
              </a:ext>
            </a:extLst>
          </p:cNvPr>
          <p:cNvSpPr txBox="1"/>
          <p:nvPr/>
        </p:nvSpPr>
        <p:spPr>
          <a:xfrm>
            <a:off x="7654992" y="2367846"/>
            <a:ext cx="1029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125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104" name="Connettore 1 36">
            <a:extLst>
              <a:ext uri="{FF2B5EF4-FFF2-40B4-BE49-F238E27FC236}">
                <a16:creationId xmlns:a16="http://schemas.microsoft.com/office/drawing/2014/main" id="{99BE84B8-1503-7F4B-BA5D-A1ADB5C1B6E3}"/>
              </a:ext>
            </a:extLst>
          </p:cNvPr>
          <p:cNvCxnSpPr>
            <a:cxnSpLocks/>
          </p:cNvCxnSpPr>
          <p:nvPr/>
        </p:nvCxnSpPr>
        <p:spPr>
          <a:xfrm>
            <a:off x="7299179" y="2593301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23891" y="3178278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sellaDiTesto 98">
            <a:extLst>
              <a:ext uri="{FF2B5EF4-FFF2-40B4-BE49-F238E27FC236}">
                <a16:creationId xmlns:a16="http://schemas.microsoft.com/office/drawing/2014/main" id="{FD21A40C-7C45-3549-A6ED-A466A1433794}"/>
              </a:ext>
            </a:extLst>
          </p:cNvPr>
          <p:cNvSpPr txBox="1"/>
          <p:nvPr/>
        </p:nvSpPr>
        <p:spPr>
          <a:xfrm>
            <a:off x="1220166" y="2347918"/>
            <a:ext cx="8303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err="1"/>
              <a:t>Vinculin</a:t>
            </a:r>
            <a:endParaRPr lang="it-IT" sz="1500" b="1" dirty="0">
              <a:latin typeface="Symbol" pitchFamily="2" charset="2"/>
            </a:endParaRPr>
          </a:p>
        </p:txBody>
      </p:sp>
      <p:sp>
        <p:nvSpPr>
          <p:cNvPr id="107" name="CasellaDiTesto 96">
            <a:extLst>
              <a:ext uri="{FF2B5EF4-FFF2-40B4-BE49-F238E27FC236}">
                <a16:creationId xmlns:a16="http://schemas.microsoft.com/office/drawing/2014/main" id="{073C9305-ED01-5F4C-8FE1-39ED65E452E8}"/>
              </a:ext>
            </a:extLst>
          </p:cNvPr>
          <p:cNvSpPr txBox="1"/>
          <p:nvPr/>
        </p:nvSpPr>
        <p:spPr>
          <a:xfrm>
            <a:off x="1112622" y="3649953"/>
            <a:ext cx="9156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/>
              <a:t>Pro-IL-1</a:t>
            </a:r>
            <a:r>
              <a:rPr lang="it-IT" sz="1500" b="1" dirty="0">
                <a:latin typeface="Symbol" pitchFamily="2" charset="2"/>
              </a:rPr>
              <a:t>b</a:t>
            </a:r>
          </a:p>
        </p:txBody>
      </p:sp>
      <p:sp>
        <p:nvSpPr>
          <p:cNvPr id="108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5231049" y="16386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0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3370888" y="165164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1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735399" y="163126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12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6153408" y="163138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3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6587404" y="163126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15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700177" y="3514143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28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116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57064" y="3739102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5646538" y="163126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pic>
        <p:nvPicPr>
          <p:cNvPr id="4" name="Picture 3" descr="vinculina_aulaG_turno2_(Chemi)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t="48378" r="41317" b="48028"/>
          <a:stretch/>
        </p:blipFill>
        <p:spPr>
          <a:xfrm>
            <a:off x="2028256" y="2276811"/>
            <a:ext cx="5227885" cy="491145"/>
          </a:xfrm>
          <a:prstGeom prst="rect">
            <a:avLst/>
          </a:prstGeom>
        </p:spPr>
      </p:pic>
      <p:pic>
        <p:nvPicPr>
          <p:cNvPr id="5" name="Picture 4" descr="il1b_aulaG_turno2_(Chemi)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7" t="33626" r="34702" b="50519"/>
          <a:stretch/>
        </p:blipFill>
        <p:spPr>
          <a:xfrm>
            <a:off x="2042164" y="2875047"/>
            <a:ext cx="5237771" cy="19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3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7AEFBE-7CC7-1875-A4F7-DFB4D8045D68}"/>
              </a:ext>
            </a:extLst>
          </p:cNvPr>
          <p:cNvSpPr txBox="1"/>
          <p:nvPr/>
        </p:nvSpPr>
        <p:spPr>
          <a:xfrm>
            <a:off x="350875" y="308343"/>
            <a:ext cx="174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Aula H </a:t>
            </a:r>
            <a:r>
              <a:rPr lang="mr-IN" dirty="0"/>
              <a:t>–</a:t>
            </a:r>
            <a:r>
              <a:rPr lang="it-IT" dirty="0"/>
              <a:t> Turno 2</a:t>
            </a:r>
          </a:p>
        </p:txBody>
      </p:sp>
      <p:sp>
        <p:nvSpPr>
          <p:cNvPr id="98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54992" y="2871235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38 </a:t>
            </a:r>
            <a:r>
              <a:rPr lang="it-IT" sz="2000" dirty="0" err="1"/>
              <a:t>kDa</a:t>
            </a:r>
            <a:endParaRPr lang="it-IT" sz="2000" dirty="0"/>
          </a:p>
        </p:txBody>
      </p:sp>
      <p:sp>
        <p:nvSpPr>
          <p:cNvPr id="99" name="CasellaDiTesto 108">
            <a:extLst>
              <a:ext uri="{FF2B5EF4-FFF2-40B4-BE49-F238E27FC236}">
                <a16:creationId xmlns:a16="http://schemas.microsoft.com/office/drawing/2014/main" id="{36797084-6AE9-9547-AB22-097FDC4B85A0}"/>
              </a:ext>
            </a:extLst>
          </p:cNvPr>
          <p:cNvSpPr txBox="1"/>
          <p:nvPr/>
        </p:nvSpPr>
        <p:spPr>
          <a:xfrm>
            <a:off x="7660998" y="2389496"/>
            <a:ext cx="1029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125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100" name="Connettore 1 36">
            <a:extLst>
              <a:ext uri="{FF2B5EF4-FFF2-40B4-BE49-F238E27FC236}">
                <a16:creationId xmlns:a16="http://schemas.microsoft.com/office/drawing/2014/main" id="{99BE84B8-1503-7F4B-BA5D-A1ADB5C1B6E3}"/>
              </a:ext>
            </a:extLst>
          </p:cNvPr>
          <p:cNvCxnSpPr>
            <a:cxnSpLocks/>
          </p:cNvCxnSpPr>
          <p:nvPr/>
        </p:nvCxnSpPr>
        <p:spPr>
          <a:xfrm>
            <a:off x="7305185" y="2614951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11879" y="3096194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asellaDiTesto 98">
            <a:extLst>
              <a:ext uri="{FF2B5EF4-FFF2-40B4-BE49-F238E27FC236}">
                <a16:creationId xmlns:a16="http://schemas.microsoft.com/office/drawing/2014/main" id="{FD21A40C-7C45-3549-A6ED-A466A1433794}"/>
              </a:ext>
            </a:extLst>
          </p:cNvPr>
          <p:cNvSpPr txBox="1"/>
          <p:nvPr/>
        </p:nvSpPr>
        <p:spPr>
          <a:xfrm>
            <a:off x="1220166" y="2347918"/>
            <a:ext cx="8303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 err="1"/>
              <a:t>Vinculin</a:t>
            </a:r>
            <a:endParaRPr lang="it-IT" sz="1500" b="1" dirty="0">
              <a:latin typeface="Symbol" pitchFamily="2" charset="2"/>
            </a:endParaRPr>
          </a:p>
        </p:txBody>
      </p:sp>
      <p:sp>
        <p:nvSpPr>
          <p:cNvPr id="103" name="CasellaDiTesto 96">
            <a:extLst>
              <a:ext uri="{FF2B5EF4-FFF2-40B4-BE49-F238E27FC236}">
                <a16:creationId xmlns:a16="http://schemas.microsoft.com/office/drawing/2014/main" id="{073C9305-ED01-5F4C-8FE1-39ED65E452E8}"/>
              </a:ext>
            </a:extLst>
          </p:cNvPr>
          <p:cNvSpPr txBox="1"/>
          <p:nvPr/>
        </p:nvSpPr>
        <p:spPr>
          <a:xfrm>
            <a:off x="1112622" y="3526843"/>
            <a:ext cx="9156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500" b="1" dirty="0"/>
              <a:t>Pro-IL-1</a:t>
            </a:r>
            <a:r>
              <a:rPr lang="it-IT" sz="1500" b="1" dirty="0">
                <a:latin typeface="Symbol" pitchFamily="2" charset="2"/>
              </a:rPr>
              <a:t>b</a:t>
            </a:r>
          </a:p>
        </p:txBody>
      </p:sp>
      <p:sp>
        <p:nvSpPr>
          <p:cNvPr id="111" name="CasellaDiTesto 101">
            <a:extLst>
              <a:ext uri="{FF2B5EF4-FFF2-40B4-BE49-F238E27FC236}">
                <a16:creationId xmlns:a16="http://schemas.microsoft.com/office/drawing/2014/main" id="{E6264856-92E8-6143-8E8A-E04E28563466}"/>
              </a:ext>
            </a:extLst>
          </p:cNvPr>
          <p:cNvSpPr txBox="1"/>
          <p:nvPr/>
        </p:nvSpPr>
        <p:spPr>
          <a:xfrm>
            <a:off x="7660998" y="3326573"/>
            <a:ext cx="899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28 </a:t>
            </a:r>
            <a:r>
              <a:rPr lang="it-IT" sz="2000" dirty="0" err="1"/>
              <a:t>kDa</a:t>
            </a:r>
            <a:endParaRPr lang="it-IT" sz="2000" dirty="0"/>
          </a:p>
        </p:txBody>
      </p:sp>
      <p:cxnSp>
        <p:nvCxnSpPr>
          <p:cNvPr id="112" name="Connettore 1 38">
            <a:extLst>
              <a:ext uri="{FF2B5EF4-FFF2-40B4-BE49-F238E27FC236}">
                <a16:creationId xmlns:a16="http://schemas.microsoft.com/office/drawing/2014/main" id="{3D6315BB-D5B3-D043-A001-0EA8264E3F0B}"/>
              </a:ext>
            </a:extLst>
          </p:cNvPr>
          <p:cNvCxnSpPr>
            <a:cxnSpLocks/>
          </p:cNvCxnSpPr>
          <p:nvPr/>
        </p:nvCxnSpPr>
        <p:spPr>
          <a:xfrm>
            <a:off x="7317885" y="3551532"/>
            <a:ext cx="3159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965468" y="1842014"/>
            <a:ext cx="50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14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3880344" y="1836232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15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2532212" y="1836105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6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403891" y="184201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7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5345349" y="18291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8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3472488" y="184214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19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4849699" y="182176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20" name="CasellaDiTesto 42">
            <a:extLst>
              <a:ext uri="{FF2B5EF4-FFF2-40B4-BE49-F238E27FC236}">
                <a16:creationId xmlns:a16="http://schemas.microsoft.com/office/drawing/2014/main" id="{00690011-96EF-2D4A-AA50-B0E09D5735C2}"/>
              </a:ext>
            </a:extLst>
          </p:cNvPr>
          <p:cNvSpPr txBox="1"/>
          <p:nvPr/>
        </p:nvSpPr>
        <p:spPr>
          <a:xfrm>
            <a:off x="6267708" y="1821882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NT</a:t>
            </a:r>
          </a:p>
        </p:txBody>
      </p:sp>
      <p:sp>
        <p:nvSpPr>
          <p:cNvPr id="121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6689004" y="182176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sp>
        <p:nvSpPr>
          <p:cNvPr id="122" name="CasellaDiTesto 43">
            <a:extLst>
              <a:ext uri="{FF2B5EF4-FFF2-40B4-BE49-F238E27FC236}">
                <a16:creationId xmlns:a16="http://schemas.microsoft.com/office/drawing/2014/main" id="{991D7E8E-78FD-3646-83B2-59C196F991A2}"/>
              </a:ext>
            </a:extLst>
          </p:cNvPr>
          <p:cNvSpPr txBox="1"/>
          <p:nvPr/>
        </p:nvSpPr>
        <p:spPr>
          <a:xfrm>
            <a:off x="5798938" y="1821763"/>
            <a:ext cx="50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LPS</a:t>
            </a:r>
          </a:p>
        </p:txBody>
      </p:sp>
      <p:pic>
        <p:nvPicPr>
          <p:cNvPr id="3" name="Picture 2" descr="vinculina_aulaH_Turno2_(Chemi)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3" t="40613" r="28852" b="55615"/>
          <a:stretch/>
        </p:blipFill>
        <p:spPr>
          <a:xfrm>
            <a:off x="2070739" y="2241349"/>
            <a:ext cx="5181771" cy="510157"/>
          </a:xfrm>
          <a:prstGeom prst="rect">
            <a:avLst/>
          </a:prstGeom>
        </p:spPr>
      </p:pic>
      <p:pic>
        <p:nvPicPr>
          <p:cNvPr id="5" name="Picture 4" descr="il1b_aulaH_Turno2_(Chemi)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7" t="45950" r="32904" b="40134"/>
          <a:stretch/>
        </p:blipFill>
        <p:spPr>
          <a:xfrm>
            <a:off x="2067503" y="2884218"/>
            <a:ext cx="5185007" cy="16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8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69</Words>
  <Application>Microsoft Macintosh PowerPoint</Application>
  <PresentationFormat>Presentazione su schermo (4:3)</PresentationFormat>
  <Paragraphs>48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Symbol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De Bernard Marina</cp:lastModifiedBy>
  <cp:revision>23</cp:revision>
  <dcterms:created xsi:type="dcterms:W3CDTF">2022-10-17T07:01:00Z</dcterms:created>
  <dcterms:modified xsi:type="dcterms:W3CDTF">2023-12-23T15:38:44Z</dcterms:modified>
</cp:coreProperties>
</file>