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9"/>
  </p:notesMasterIdLst>
  <p:handoutMasterIdLst>
    <p:handoutMasterId r:id="rId50"/>
  </p:handoutMasterIdLst>
  <p:sldIdLst>
    <p:sldId id="653" r:id="rId2"/>
    <p:sldId id="555" r:id="rId3"/>
    <p:sldId id="632" r:id="rId4"/>
    <p:sldId id="655" r:id="rId5"/>
    <p:sldId id="656" r:id="rId6"/>
    <p:sldId id="596" r:id="rId7"/>
    <p:sldId id="633" r:id="rId8"/>
    <p:sldId id="600" r:id="rId9"/>
    <p:sldId id="659" r:id="rId10"/>
    <p:sldId id="650" r:id="rId11"/>
    <p:sldId id="651" r:id="rId12"/>
    <p:sldId id="652" r:id="rId13"/>
    <p:sldId id="636" r:id="rId14"/>
    <p:sldId id="658" r:id="rId15"/>
    <p:sldId id="635" r:id="rId16"/>
    <p:sldId id="657" r:id="rId17"/>
    <p:sldId id="620" r:id="rId18"/>
    <p:sldId id="643" r:id="rId19"/>
    <p:sldId id="602" r:id="rId20"/>
    <p:sldId id="644" r:id="rId21"/>
    <p:sldId id="605" r:id="rId22"/>
    <p:sldId id="606" r:id="rId23"/>
    <p:sldId id="621" r:id="rId24"/>
    <p:sldId id="622" r:id="rId25"/>
    <p:sldId id="642" r:id="rId26"/>
    <p:sldId id="623" r:id="rId27"/>
    <p:sldId id="624" r:id="rId28"/>
    <p:sldId id="638" r:id="rId29"/>
    <p:sldId id="639" r:id="rId30"/>
    <p:sldId id="640" r:id="rId31"/>
    <p:sldId id="641" r:id="rId32"/>
    <p:sldId id="660" r:id="rId33"/>
    <p:sldId id="625" r:id="rId34"/>
    <p:sldId id="661" r:id="rId35"/>
    <p:sldId id="626" r:id="rId36"/>
    <p:sldId id="662" r:id="rId37"/>
    <p:sldId id="664" r:id="rId38"/>
    <p:sldId id="663" r:id="rId39"/>
    <p:sldId id="628" r:id="rId40"/>
    <p:sldId id="629" r:id="rId41"/>
    <p:sldId id="665" r:id="rId42"/>
    <p:sldId id="666" r:id="rId43"/>
    <p:sldId id="645" r:id="rId44"/>
    <p:sldId id="647" r:id="rId45"/>
    <p:sldId id="646" r:id="rId46"/>
    <p:sldId id="648" r:id="rId47"/>
    <p:sldId id="654" r:id="rId48"/>
  </p:sldIdLst>
  <p:sldSz cx="9144000" cy="6858000" type="overhead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9933"/>
    <a:srgbClr val="990033"/>
    <a:srgbClr val="993366"/>
    <a:srgbClr val="6699FF"/>
    <a:srgbClr val="FFFF66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6644" autoAdjust="0"/>
  </p:normalViewPr>
  <p:slideViewPr>
    <p:cSldViewPr>
      <p:cViewPr varScale="1">
        <p:scale>
          <a:sx n="59" d="100"/>
          <a:sy n="59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notesViewPr>
    <p:cSldViewPr>
      <p:cViewPr>
        <p:scale>
          <a:sx n="100" d="100"/>
          <a:sy n="100" d="100"/>
        </p:scale>
        <p:origin x="-924" y="-6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dattica\INCONTRI_DIVULGATIVI\FIGURES_Tanturri_2015_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507507746842966E-2"/>
          <c:y val="2.7664711642565048E-2"/>
          <c:w val="0.87708881654657012"/>
          <c:h val="0.87134668796198822"/>
        </c:manualLayout>
      </c:layout>
      <c:scatterChart>
        <c:scatterStyle val="smoothMarker"/>
        <c:varyColors val="0"/>
        <c:ser>
          <c:idx val="1"/>
          <c:order val="0"/>
          <c:tx>
            <c:v>TFR northern Italy</c:v>
          </c:tx>
          <c:spPr>
            <a:ln w="25400">
              <a:solidFill>
                <a:srgbClr val="0033CC"/>
              </a:solidFill>
              <a:prstDash val="lgDashDot"/>
            </a:ln>
          </c:spPr>
          <c:marker>
            <c:symbol val="none"/>
          </c:marker>
          <c:xVal>
            <c:numRef>
              <c:f>'Fig_2 North and SOuth'!$AA$3:$AA$65</c:f>
              <c:numCache>
                <c:formatCode>General</c:formatCode>
                <c:ptCount val="63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  <c:pt idx="56">
                  <c:v>2008</c:v>
                </c:pt>
                <c:pt idx="57">
                  <c:v>2009</c:v>
                </c:pt>
                <c:pt idx="58">
                  <c:v>2010</c:v>
                </c:pt>
                <c:pt idx="59">
                  <c:v>2011</c:v>
                </c:pt>
                <c:pt idx="60">
                  <c:v>2012</c:v>
                </c:pt>
                <c:pt idx="61">
                  <c:v>2013</c:v>
                </c:pt>
                <c:pt idx="62">
                  <c:v>2014</c:v>
                </c:pt>
              </c:numCache>
            </c:numRef>
          </c:xVal>
          <c:yVal>
            <c:numRef>
              <c:f>'Fig_2 North and SOuth'!$AB$3:$AB$65</c:f>
              <c:numCache>
                <c:formatCode>0.00</c:formatCode>
                <c:ptCount val="63"/>
                <c:pt idx="0">
                  <c:v>1.8460000000000001</c:v>
                </c:pt>
                <c:pt idx="1">
                  <c:v>1.8220000000000001</c:v>
                </c:pt>
                <c:pt idx="2">
                  <c:v>1.823</c:v>
                </c:pt>
                <c:pt idx="3">
                  <c:v>1.823</c:v>
                </c:pt>
                <c:pt idx="4">
                  <c:v>1.857</c:v>
                </c:pt>
                <c:pt idx="5">
                  <c:v>1.863</c:v>
                </c:pt>
                <c:pt idx="6">
                  <c:v>1.8560000000000001</c:v>
                </c:pt>
                <c:pt idx="7">
                  <c:v>1.9390000000000001</c:v>
                </c:pt>
                <c:pt idx="8">
                  <c:v>1.952</c:v>
                </c:pt>
                <c:pt idx="9">
                  <c:v>1.9930000000000001</c:v>
                </c:pt>
                <c:pt idx="10">
                  <c:v>2.081</c:v>
                </c:pt>
                <c:pt idx="11">
                  <c:v>2.2149999999999999</c:v>
                </c:pt>
                <c:pt idx="12">
                  <c:v>2.371</c:v>
                </c:pt>
                <c:pt idx="13">
                  <c:v>2.347</c:v>
                </c:pt>
                <c:pt idx="14">
                  <c:v>2.3029999999999999</c:v>
                </c:pt>
                <c:pt idx="15">
                  <c:v>2.2000000000000002</c:v>
                </c:pt>
                <c:pt idx="16">
                  <c:v>2.1850000000000001</c:v>
                </c:pt>
                <c:pt idx="17">
                  <c:v>2.2010000000000001</c:v>
                </c:pt>
                <c:pt idx="18">
                  <c:v>2.14</c:v>
                </c:pt>
                <c:pt idx="19">
                  <c:v>2.1219999999999999</c:v>
                </c:pt>
                <c:pt idx="20">
                  <c:v>2.085</c:v>
                </c:pt>
                <c:pt idx="21">
                  <c:v>2.06</c:v>
                </c:pt>
                <c:pt idx="22">
                  <c:v>2.0579999999999998</c:v>
                </c:pt>
                <c:pt idx="23">
                  <c:v>1.93</c:v>
                </c:pt>
                <c:pt idx="24">
                  <c:v>1.7829999999999999</c:v>
                </c:pt>
                <c:pt idx="25">
                  <c:v>1.667</c:v>
                </c:pt>
                <c:pt idx="26">
                  <c:v>1.548</c:v>
                </c:pt>
                <c:pt idx="27">
                  <c:v>1.425</c:v>
                </c:pt>
                <c:pt idx="28">
                  <c:v>1.3480000000000001</c:v>
                </c:pt>
                <c:pt idx="29">
                  <c:v>1.282</c:v>
                </c:pt>
                <c:pt idx="30">
                  <c:v>1.2809999999999999</c:v>
                </c:pt>
                <c:pt idx="31">
                  <c:v>1.2330000000000001</c:v>
                </c:pt>
                <c:pt idx="32">
                  <c:v>1.181</c:v>
                </c:pt>
                <c:pt idx="33">
                  <c:v>1.1659999999999999</c:v>
                </c:pt>
                <c:pt idx="34">
                  <c:v>1.095</c:v>
                </c:pt>
                <c:pt idx="35">
                  <c:v>1.073</c:v>
                </c:pt>
                <c:pt idx="36">
                  <c:v>1.1180000000000001</c:v>
                </c:pt>
                <c:pt idx="37">
                  <c:v>1.0920000000000001</c:v>
                </c:pt>
                <c:pt idx="38">
                  <c:v>1.115</c:v>
                </c:pt>
                <c:pt idx="39">
                  <c:v>1.1060000000000001</c:v>
                </c:pt>
                <c:pt idx="40">
                  <c:v>1.1000000000000001</c:v>
                </c:pt>
                <c:pt idx="41">
                  <c:v>1.0609999999999999</c:v>
                </c:pt>
                <c:pt idx="42">
                  <c:v>1.0369999999999999</c:v>
                </c:pt>
                <c:pt idx="43">
                  <c:v>1.0429999999999999</c:v>
                </c:pt>
                <c:pt idx="44">
                  <c:v>1.075</c:v>
                </c:pt>
                <c:pt idx="45">
                  <c:v>1.1120000000000001</c:v>
                </c:pt>
                <c:pt idx="46">
                  <c:v>1.121</c:v>
                </c:pt>
                <c:pt idx="47">
                  <c:v>1.141</c:v>
                </c:pt>
                <c:pt idx="48">
                  <c:v>1.1919999999999999</c:v>
                </c:pt>
                <c:pt idx="49">
                  <c:v>1.2</c:v>
                </c:pt>
                <c:pt idx="50">
                  <c:v>1.2316942064191625</c:v>
                </c:pt>
                <c:pt idx="51">
                  <c:v>1.2473906402094153</c:v>
                </c:pt>
                <c:pt idx="52">
                  <c:v>1.3307520574965224</c:v>
                </c:pt>
                <c:pt idx="53">
                  <c:v>1.3406302167831758</c:v>
                </c:pt>
                <c:pt idx="54">
                  <c:v>1.3948193210280206</c:v>
                </c:pt>
                <c:pt idx="55">
                  <c:v>1.4379587966803093</c:v>
                </c:pt>
                <c:pt idx="56">
                  <c:v>1.4916381141346367</c:v>
                </c:pt>
                <c:pt idx="57">
                  <c:v>1.5095372793408157</c:v>
                </c:pt>
                <c:pt idx="58">
                  <c:v>1.5173712302150535</c:v>
                </c:pt>
                <c:pt idx="59">
                  <c:v>1.4907141937851951</c:v>
                </c:pt>
                <c:pt idx="60">
                  <c:v>1.4894400673489292</c:v>
                </c:pt>
                <c:pt idx="61">
                  <c:v>1.4487036902894361</c:v>
                </c:pt>
                <c:pt idx="62">
                  <c:v>1.4579800000000001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5A-4716-BC22-528719DF7626}"/>
            </c:ext>
          </c:extLst>
        </c:ser>
        <c:ser>
          <c:idx val="0"/>
          <c:order val="1"/>
          <c:tx>
            <c:v>CTFR northern Italy</c:v>
          </c:tx>
          <c:spPr>
            <a:ln w="12700">
              <a:solidFill>
                <a:srgbClr val="00206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15A-4716-BC22-528719DF7626}"/>
              </c:ext>
            </c:extLst>
          </c:dPt>
          <c:dPt>
            <c:idx val="1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15A-4716-BC22-528719DF7626}"/>
              </c:ext>
            </c:extLst>
          </c:dPt>
          <c:dPt>
            <c:idx val="2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15A-4716-BC22-528719DF7626}"/>
              </c:ext>
            </c:extLst>
          </c:dPt>
          <c:dPt>
            <c:idx val="3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15A-4716-BC22-528719DF7626}"/>
              </c:ext>
            </c:extLst>
          </c:dPt>
          <c:dPt>
            <c:idx val="4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15A-4716-BC22-528719DF7626}"/>
              </c:ext>
            </c:extLst>
          </c:dPt>
          <c:dLbls>
            <c:dLbl>
              <c:idx val="0"/>
              <c:layout>
                <c:manualLayout>
                  <c:x val="-2.3464818774692392E-2"/>
                  <c:y val="2.8870265684699706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1975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5A-4716-BC22-528719DF7626}"/>
                </c:ext>
              </c:extLst>
            </c:dLbl>
            <c:dLbl>
              <c:idx val="5"/>
              <c:layout>
                <c:manualLayout>
                  <c:x val="-0.11478358394074163"/>
                  <c:y val="2.4670590262448007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1965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5A-4716-BC22-528719DF7626}"/>
                </c:ext>
              </c:extLst>
            </c:dLbl>
            <c:dLbl>
              <c:idx val="13"/>
              <c:layout>
                <c:manualLayout>
                  <c:x val="-0.14430578500312741"/>
                  <c:y val="-1.165159397137173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1955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5A-4716-BC22-528719DF7626}"/>
                </c:ext>
              </c:extLst>
            </c:dLbl>
            <c:dLbl>
              <c:idx val="23"/>
              <c:layout>
                <c:manualLayout>
                  <c:x val="-0.12819994429086271"/>
                  <c:y val="-1.9658898227327821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1945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5A-4716-BC22-528719DF7626}"/>
                </c:ext>
              </c:extLst>
            </c:dLbl>
            <c:dLbl>
              <c:idx val="33"/>
              <c:layout>
                <c:manualLayout>
                  <c:x val="-0.12077746759374595"/>
                  <c:y val="1.4600722371847813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1935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5A-4716-BC22-528719DF76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'Fig_2 North and SOuth'!$Z$3:$Z$43</c:f>
              <c:numCache>
                <c:formatCode>0.0</c:formatCode>
                <c:ptCount val="41"/>
                <c:pt idx="0">
                  <c:v>2007.0396598185082</c:v>
                </c:pt>
                <c:pt idx="1">
                  <c:v>2006.048124185797</c:v>
                </c:pt>
                <c:pt idx="2">
                  <c:v>2004.9846298735636</c:v>
                </c:pt>
                <c:pt idx="3">
                  <c:v>2003.9139754818545</c:v>
                </c:pt>
                <c:pt idx="4">
                  <c:v>2002.7635834925891</c:v>
                </c:pt>
                <c:pt idx="5">
                  <c:v>2001.6027022235173</c:v>
                </c:pt>
                <c:pt idx="6">
                  <c:v>2000.3880061905288</c:v>
                </c:pt>
                <c:pt idx="7">
                  <c:v>1999.1531956830177</c:v>
                </c:pt>
                <c:pt idx="8">
                  <c:v>1997.8833541387801</c:v>
                </c:pt>
                <c:pt idx="9">
                  <c:v>1996.6236438163669</c:v>
                </c:pt>
                <c:pt idx="10">
                  <c:v>1995.2862895834235</c:v>
                </c:pt>
                <c:pt idx="11">
                  <c:v>1993.9233272751455</c:v>
                </c:pt>
                <c:pt idx="12">
                  <c:v>1992.5578144213264</c:v>
                </c:pt>
                <c:pt idx="13">
                  <c:v>1991.1743958900013</c:v>
                </c:pt>
                <c:pt idx="14">
                  <c:v>1989.805700201194</c:v>
                </c:pt>
                <c:pt idx="15">
                  <c:v>1988.4362157456155</c:v>
                </c:pt>
                <c:pt idx="16">
                  <c:v>1987.1082395250232</c:v>
                </c:pt>
                <c:pt idx="17">
                  <c:v>1985.8309433489626</c:v>
                </c:pt>
                <c:pt idx="18">
                  <c:v>1984.5727147213822</c:v>
                </c:pt>
                <c:pt idx="19">
                  <c:v>1983.3339892645411</c:v>
                </c:pt>
                <c:pt idx="20">
                  <c:v>1982.1843071835272</c:v>
                </c:pt>
                <c:pt idx="21">
                  <c:v>1981.033017331624</c:v>
                </c:pt>
                <c:pt idx="22">
                  <c:v>1979.9249099705321</c:v>
                </c:pt>
                <c:pt idx="23">
                  <c:v>1978.8644782386182</c:v>
                </c:pt>
                <c:pt idx="24">
                  <c:v>1977.8303303303303</c:v>
                </c:pt>
                <c:pt idx="25">
                  <c:v>1976.8259833134684</c:v>
                </c:pt>
                <c:pt idx="26">
                  <c:v>1975.7704773129051</c:v>
                </c:pt>
                <c:pt idx="27">
                  <c:v>1974.7905092592594</c:v>
                </c:pt>
                <c:pt idx="28">
                  <c:v>1973.7410460488913</c:v>
                </c:pt>
                <c:pt idx="29">
                  <c:v>1972.8738368910783</c:v>
                </c:pt>
                <c:pt idx="30">
                  <c:v>1971.8833970507919</c:v>
                </c:pt>
                <c:pt idx="31">
                  <c:v>1971.0354629128317</c:v>
                </c:pt>
                <c:pt idx="32">
                  <c:v>1970.1916135881104</c:v>
                </c:pt>
                <c:pt idx="33">
                  <c:v>1969.4037037037037</c:v>
                </c:pt>
                <c:pt idx="34">
                  <c:v>1968.5436382754995</c:v>
                </c:pt>
                <c:pt idx="35">
                  <c:v>1967.74</c:v>
                </c:pt>
                <c:pt idx="36">
                  <c:v>1966.9239414532149</c:v>
                </c:pt>
                <c:pt idx="37">
                  <c:v>1966.1509580528223</c:v>
                </c:pt>
                <c:pt idx="38">
                  <c:v>1965.2627206645898</c:v>
                </c:pt>
                <c:pt idx="39">
                  <c:v>1964.4023760330579</c:v>
                </c:pt>
                <c:pt idx="40">
                  <c:v>1963.5943298969073</c:v>
                </c:pt>
              </c:numCache>
            </c:numRef>
          </c:xVal>
          <c:yVal>
            <c:numRef>
              <c:f>'Fig_2 North and SOuth'!$X$3:$X$43</c:f>
              <c:numCache>
                <c:formatCode>0.00</c:formatCode>
                <c:ptCount val="41"/>
                <c:pt idx="0">
                  <c:v>1.3690275454320009</c:v>
                </c:pt>
                <c:pt idx="1">
                  <c:v>1.3589467113003073</c:v>
                </c:pt>
                <c:pt idx="2">
                  <c:v>1.36656549956059</c:v>
                </c:pt>
                <c:pt idx="3">
                  <c:v>1.356824827813206</c:v>
                </c:pt>
                <c:pt idx="4">
                  <c:v>1.3571753462513014</c:v>
                </c:pt>
                <c:pt idx="5">
                  <c:v>1.3521577531795816</c:v>
                </c:pt>
                <c:pt idx="6">
                  <c:v>1.3436391282828948</c:v>
                </c:pt>
                <c:pt idx="7">
                  <c:v>1.3624050856833054</c:v>
                </c:pt>
                <c:pt idx="8">
                  <c:v>1.3453521646416979</c:v>
                </c:pt>
                <c:pt idx="9">
                  <c:v>1.3519056955751787</c:v>
                </c:pt>
                <c:pt idx="10">
                  <c:v>1.3694817026176744</c:v>
                </c:pt>
                <c:pt idx="11">
                  <c:v>1.3856392978117325</c:v>
                </c:pt>
                <c:pt idx="12">
                  <c:v>1.4013290979090336</c:v>
                </c:pt>
                <c:pt idx="13">
                  <c:v>1.4172585394238921</c:v>
                </c:pt>
                <c:pt idx="14">
                  <c:v>1.4520960073056446</c:v>
                </c:pt>
                <c:pt idx="15">
                  <c:v>1.4760402046365697</c:v>
                </c:pt>
                <c:pt idx="16">
                  <c:v>1.4912903299448375</c:v>
                </c:pt>
                <c:pt idx="17">
                  <c:v>1.513141249302137</c:v>
                </c:pt>
                <c:pt idx="18">
                  <c:v>1.5292115865195439</c:v>
                </c:pt>
                <c:pt idx="19">
                  <c:v>1.5610188243835872</c:v>
                </c:pt>
                <c:pt idx="20">
                  <c:v>1.5826631365627104</c:v>
                </c:pt>
                <c:pt idx="21">
                  <c:v>1.6063528376956988</c:v>
                </c:pt>
                <c:pt idx="22">
                  <c:v>1.6391903309821185</c:v>
                </c:pt>
                <c:pt idx="23">
                  <c:v>1.6351659333007391</c:v>
                </c:pt>
                <c:pt idx="24">
                  <c:v>1.665</c:v>
                </c:pt>
                <c:pt idx="25">
                  <c:v>1.6779999999999999</c:v>
                </c:pt>
                <c:pt idx="26">
                  <c:v>1.6970000000000001</c:v>
                </c:pt>
                <c:pt idx="27">
                  <c:v>1.728</c:v>
                </c:pt>
                <c:pt idx="28">
                  <c:v>1.7589999999999999</c:v>
                </c:pt>
                <c:pt idx="29">
                  <c:v>1.827</c:v>
                </c:pt>
                <c:pt idx="30">
                  <c:v>1.831</c:v>
                </c:pt>
                <c:pt idx="31">
                  <c:v>1.847</c:v>
                </c:pt>
                <c:pt idx="32">
                  <c:v>1.8839999999999999</c:v>
                </c:pt>
                <c:pt idx="33">
                  <c:v>1.89</c:v>
                </c:pt>
                <c:pt idx="34">
                  <c:v>1.9019999999999999</c:v>
                </c:pt>
                <c:pt idx="35">
                  <c:v>1.9</c:v>
                </c:pt>
                <c:pt idx="36">
                  <c:v>1.913</c:v>
                </c:pt>
                <c:pt idx="37">
                  <c:v>1.931</c:v>
                </c:pt>
                <c:pt idx="38">
                  <c:v>1.9259999999999999</c:v>
                </c:pt>
                <c:pt idx="39">
                  <c:v>1.9359999999999999</c:v>
                </c:pt>
                <c:pt idx="40">
                  <c:v>1.94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515A-4716-BC22-528719DF7626}"/>
            </c:ext>
          </c:extLst>
        </c:ser>
        <c:ser>
          <c:idx val="2"/>
          <c:order val="2"/>
          <c:tx>
            <c:v>TFR southern Italy</c:v>
          </c:tx>
          <c:spPr>
            <a:ln w="25400"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'Fig_2 North and SOuth'!$F$3:$F$65</c:f>
              <c:numCache>
                <c:formatCode>General</c:formatCode>
                <c:ptCount val="63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  <c:pt idx="56">
                  <c:v>2008</c:v>
                </c:pt>
                <c:pt idx="57">
                  <c:v>2009</c:v>
                </c:pt>
                <c:pt idx="58">
                  <c:v>2010</c:v>
                </c:pt>
                <c:pt idx="59">
                  <c:v>2011</c:v>
                </c:pt>
                <c:pt idx="60">
                  <c:v>2012</c:v>
                </c:pt>
                <c:pt idx="61">
                  <c:v>2013</c:v>
                </c:pt>
                <c:pt idx="62">
                  <c:v>2014</c:v>
                </c:pt>
              </c:numCache>
            </c:numRef>
          </c:xVal>
          <c:yVal>
            <c:numRef>
              <c:f>'Fig_2 North and SOuth'!$G$3:$G$65</c:f>
              <c:numCache>
                <c:formatCode>0.00</c:formatCode>
                <c:ptCount val="63"/>
                <c:pt idx="0">
                  <c:v>3.1619999999999999</c:v>
                </c:pt>
                <c:pt idx="1">
                  <c:v>3.12</c:v>
                </c:pt>
                <c:pt idx="2">
                  <c:v>3.218</c:v>
                </c:pt>
                <c:pt idx="3">
                  <c:v>3.1739999999999999</c:v>
                </c:pt>
                <c:pt idx="4">
                  <c:v>3.12</c:v>
                </c:pt>
                <c:pt idx="5">
                  <c:v>3.121</c:v>
                </c:pt>
                <c:pt idx="6">
                  <c:v>3.0640000000000001</c:v>
                </c:pt>
                <c:pt idx="7">
                  <c:v>3.1349999999999998</c:v>
                </c:pt>
                <c:pt idx="8">
                  <c:v>3.1789999999999998</c:v>
                </c:pt>
                <c:pt idx="9">
                  <c:v>3.1110000000000002</c:v>
                </c:pt>
                <c:pt idx="10">
                  <c:v>3.1339999999999999</c:v>
                </c:pt>
                <c:pt idx="11">
                  <c:v>3.1749999999999998</c:v>
                </c:pt>
                <c:pt idx="12">
                  <c:v>3.3039999999999998</c:v>
                </c:pt>
                <c:pt idx="13">
                  <c:v>3.2509999999999999</c:v>
                </c:pt>
                <c:pt idx="14">
                  <c:v>3.22</c:v>
                </c:pt>
                <c:pt idx="15">
                  <c:v>3.149</c:v>
                </c:pt>
                <c:pt idx="16">
                  <c:v>3.0830000000000002</c:v>
                </c:pt>
                <c:pt idx="17">
                  <c:v>3.0939999999999999</c:v>
                </c:pt>
                <c:pt idx="18">
                  <c:v>2.9689999999999999</c:v>
                </c:pt>
                <c:pt idx="19">
                  <c:v>2.9529999999999998</c:v>
                </c:pt>
                <c:pt idx="20">
                  <c:v>2.867</c:v>
                </c:pt>
                <c:pt idx="21">
                  <c:v>2.8380000000000001</c:v>
                </c:pt>
                <c:pt idx="22">
                  <c:v>2.8210000000000002</c:v>
                </c:pt>
                <c:pt idx="23">
                  <c:v>2.6880000000000002</c:v>
                </c:pt>
                <c:pt idx="24">
                  <c:v>2.6669999999999998</c:v>
                </c:pt>
                <c:pt idx="25">
                  <c:v>2.4849999999999999</c:v>
                </c:pt>
                <c:pt idx="26">
                  <c:v>2.38</c:v>
                </c:pt>
                <c:pt idx="27">
                  <c:v>2.2799999999999998</c:v>
                </c:pt>
                <c:pt idx="28">
                  <c:v>2.1989999999999998</c:v>
                </c:pt>
                <c:pt idx="29">
                  <c:v>2.081</c:v>
                </c:pt>
                <c:pt idx="30">
                  <c:v>2.0859999999999999</c:v>
                </c:pt>
                <c:pt idx="31">
                  <c:v>1.99</c:v>
                </c:pt>
                <c:pt idx="32">
                  <c:v>1.9279999999999999</c:v>
                </c:pt>
                <c:pt idx="33">
                  <c:v>1.863</c:v>
                </c:pt>
                <c:pt idx="34">
                  <c:v>1.7769999999999999</c:v>
                </c:pt>
                <c:pt idx="35">
                  <c:v>1.756</c:v>
                </c:pt>
                <c:pt idx="36">
                  <c:v>1.7689999999999999</c:v>
                </c:pt>
                <c:pt idx="37">
                  <c:v>1.7210000000000001</c:v>
                </c:pt>
                <c:pt idx="38">
                  <c:v>1.7130000000000001</c:v>
                </c:pt>
                <c:pt idx="39">
                  <c:v>1.6619999999999999</c:v>
                </c:pt>
                <c:pt idx="40">
                  <c:v>1.6539999999999999</c:v>
                </c:pt>
                <c:pt idx="41">
                  <c:v>1.548</c:v>
                </c:pt>
                <c:pt idx="42">
                  <c:v>1.4690000000000001</c:v>
                </c:pt>
                <c:pt idx="43">
                  <c:v>1.391</c:v>
                </c:pt>
                <c:pt idx="44">
                  <c:v>1.403</c:v>
                </c:pt>
                <c:pt idx="45">
                  <c:v>1.403</c:v>
                </c:pt>
                <c:pt idx="46">
                  <c:v>1.3640000000000001</c:v>
                </c:pt>
                <c:pt idx="47">
                  <c:v>1.357</c:v>
                </c:pt>
                <c:pt idx="48">
                  <c:v>1.3520000000000001</c:v>
                </c:pt>
                <c:pt idx="49">
                  <c:v>1.3420000000000001</c:v>
                </c:pt>
                <c:pt idx="50">
                  <c:v>1.3319906165013831</c:v>
                </c:pt>
                <c:pt idx="51">
                  <c:v>1.3529804326056898</c:v>
                </c:pt>
                <c:pt idx="52">
                  <c:v>1.3662714059701171</c:v>
                </c:pt>
                <c:pt idx="53">
                  <c:v>1.3451350985057209</c:v>
                </c:pt>
                <c:pt idx="54">
                  <c:v>1.3519973194611348</c:v>
                </c:pt>
                <c:pt idx="55">
                  <c:v>1.3650174188186845</c:v>
                </c:pt>
                <c:pt idx="56">
                  <c:v>1.3818464099263021</c:v>
                </c:pt>
                <c:pt idx="57">
                  <c:v>1.3839772336283473</c:v>
                </c:pt>
                <c:pt idx="58">
                  <c:v>1.3825495739696156</c:v>
                </c:pt>
                <c:pt idx="59">
                  <c:v>1.3620217241975343</c:v>
                </c:pt>
                <c:pt idx="60">
                  <c:v>1.3471220157947985</c:v>
                </c:pt>
                <c:pt idx="61">
                  <c:v>1.3065720452295104</c:v>
                </c:pt>
                <c:pt idx="62">
                  <c:v>1.3158000000000001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515A-4716-BC22-528719DF7626}"/>
            </c:ext>
          </c:extLst>
        </c:ser>
        <c:ser>
          <c:idx val="3"/>
          <c:order val="3"/>
          <c:tx>
            <c:v>CTFR southern Italy</c:v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15A-4716-BC22-528719DF7626}"/>
              </c:ext>
            </c:extLst>
          </c:dPt>
          <c:dPt>
            <c:idx val="1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515A-4716-BC22-528719DF7626}"/>
              </c:ext>
            </c:extLst>
          </c:dPt>
          <c:dPt>
            <c:idx val="2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515A-4716-BC22-528719DF7626}"/>
              </c:ext>
            </c:extLst>
          </c:dPt>
          <c:dPt>
            <c:idx val="3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515A-4716-BC22-528719DF7626}"/>
              </c:ext>
            </c:extLst>
          </c:dPt>
          <c:dPt>
            <c:idx val="40"/>
            <c:marker>
              <c:symbol val="diamond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515A-4716-BC22-528719DF7626}"/>
              </c:ext>
            </c:extLst>
          </c:dPt>
          <c:dLbls>
            <c:dLbl>
              <c:idx val="0"/>
              <c:layout>
                <c:manualLayout>
                  <c:x val="-2.2961386492665242E-2"/>
                  <c:y val="-3.809452133135479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1975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15A-4716-BC22-528719DF7626}"/>
                </c:ext>
              </c:extLst>
            </c:dLbl>
            <c:dLbl>
              <c:idx val="5"/>
              <c:layout>
                <c:manualLayout>
                  <c:x val="-0.10302228085022067"/>
                  <c:y val="-7.9042043785900823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1965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15A-4716-BC22-528719DF7626}"/>
                </c:ext>
              </c:extLst>
            </c:dLbl>
            <c:dLbl>
              <c:idx val="13"/>
              <c:layout>
                <c:manualLayout>
                  <c:x val="-0.12765824023794636"/>
                  <c:y val="-8.960948199558931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1955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15A-4716-BC22-528719DF7626}"/>
                </c:ext>
              </c:extLst>
            </c:dLbl>
            <c:dLbl>
              <c:idx val="23"/>
              <c:layout>
                <c:manualLayout>
                  <c:x val="-0.10969166490874772"/>
                  <c:y val="-0.1145865693808099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1945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15A-4716-BC22-528719DF7626}"/>
                </c:ext>
              </c:extLst>
            </c:dLbl>
            <c:dLbl>
              <c:idx val="33"/>
              <c:layout>
                <c:manualLayout>
                  <c:x val="-0.13359442364420734"/>
                  <c:y val="-8.1060464677315092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1935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15A-4716-BC22-528719DF76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'Fig_2 North and SOuth'!$E$3:$E$43</c:f>
              <c:numCache>
                <c:formatCode>0.0</c:formatCode>
                <c:ptCount val="41"/>
                <c:pt idx="0">
                  <c:v>2005.32608491684</c:v>
                </c:pt>
                <c:pt idx="1">
                  <c:v>2004.1825432420737</c:v>
                </c:pt>
                <c:pt idx="2">
                  <c:v>2002.9972017339642</c:v>
                </c:pt>
                <c:pt idx="3">
                  <c:v>2001.793381556301</c:v>
                </c:pt>
                <c:pt idx="4">
                  <c:v>2000.541294399186</c:v>
                </c:pt>
                <c:pt idx="5">
                  <c:v>1999.3194830161942</c:v>
                </c:pt>
                <c:pt idx="6">
                  <c:v>1998.1181587713581</c:v>
                </c:pt>
                <c:pt idx="7">
                  <c:v>1996.8397192836935</c:v>
                </c:pt>
                <c:pt idx="8">
                  <c:v>1995.6011190307911</c:v>
                </c:pt>
                <c:pt idx="9">
                  <c:v>1994.3737604595865</c:v>
                </c:pt>
                <c:pt idx="10">
                  <c:v>1993.1729704978779</c:v>
                </c:pt>
                <c:pt idx="11">
                  <c:v>1991.9761738438356</c:v>
                </c:pt>
                <c:pt idx="12">
                  <c:v>1990.7701194799636</c:v>
                </c:pt>
                <c:pt idx="13">
                  <c:v>1989.5877710249324</c:v>
                </c:pt>
                <c:pt idx="14">
                  <c:v>1988.3859666784065</c:v>
                </c:pt>
                <c:pt idx="15">
                  <c:v>1987.2497012083129</c:v>
                </c:pt>
                <c:pt idx="16">
                  <c:v>1986.0837034852316</c:v>
                </c:pt>
                <c:pt idx="17">
                  <c:v>1985.0247160142576</c:v>
                </c:pt>
                <c:pt idx="18">
                  <c:v>1983.9530185240872</c:v>
                </c:pt>
                <c:pt idx="19">
                  <c:v>1982.9292048135783</c:v>
                </c:pt>
                <c:pt idx="20">
                  <c:v>1981.9145438983664</c:v>
                </c:pt>
                <c:pt idx="21">
                  <c:v>1980.9820971703518</c:v>
                </c:pt>
                <c:pt idx="22">
                  <c:v>1980.0124656314465</c:v>
                </c:pt>
                <c:pt idx="23">
                  <c:v>1979.0808995655711</c:v>
                </c:pt>
                <c:pt idx="24">
                  <c:v>1978.1364046973804</c:v>
                </c:pt>
                <c:pt idx="25">
                  <c:v>1977.1474217717057</c:v>
                </c:pt>
                <c:pt idx="26">
                  <c:v>1976.0748898678414</c:v>
                </c:pt>
                <c:pt idx="27">
                  <c:v>1975.0925449871465</c:v>
                </c:pt>
                <c:pt idx="28">
                  <c:v>1974.1266447368421</c:v>
                </c:pt>
                <c:pt idx="29">
                  <c:v>1973.2820512820513</c:v>
                </c:pt>
                <c:pt idx="30">
                  <c:v>1972.404933814681</c:v>
                </c:pt>
                <c:pt idx="31">
                  <c:v>1971.5591692789969</c:v>
                </c:pt>
                <c:pt idx="32">
                  <c:v>1970.7645440251572</c:v>
                </c:pt>
                <c:pt idx="33">
                  <c:v>1969.9124228395062</c:v>
                </c:pt>
                <c:pt idx="34">
                  <c:v>1969.000773395205</c:v>
                </c:pt>
                <c:pt idx="35">
                  <c:v>1968.1560826319817</c:v>
                </c:pt>
                <c:pt idx="36">
                  <c:v>1967.3064756233719</c:v>
                </c:pt>
                <c:pt idx="37">
                  <c:v>1966.5210832424573</c:v>
                </c:pt>
                <c:pt idx="38">
                  <c:v>1965.6520953757226</c:v>
                </c:pt>
                <c:pt idx="39">
                  <c:v>1964.7864232541651</c:v>
                </c:pt>
                <c:pt idx="40">
                  <c:v>1963.9765031098825</c:v>
                </c:pt>
              </c:numCache>
            </c:numRef>
          </c:xVal>
          <c:yVal>
            <c:numRef>
              <c:f>'Fig_2 North and SOuth'!$C$3:$C$43</c:f>
              <c:numCache>
                <c:formatCode>0.00</c:formatCode>
                <c:ptCount val="41"/>
                <c:pt idx="0">
                  <c:v>1.5376705622442446</c:v>
                </c:pt>
                <c:pt idx="1">
                  <c:v>1.5490730794586103</c:v>
                </c:pt>
                <c:pt idx="2">
                  <c:v>1.5915310839220866</c:v>
                </c:pt>
                <c:pt idx="3">
                  <c:v>1.6203817092566295</c:v>
                </c:pt>
                <c:pt idx="4">
                  <c:v>1.6522632349554123</c:v>
                </c:pt>
                <c:pt idx="5">
                  <c:v>1.6701533451821311</c:v>
                </c:pt>
                <c:pt idx="6">
                  <c:v>1.6901143056662076</c:v>
                </c:pt>
                <c:pt idx="7">
                  <c:v>1.7468454613302429</c:v>
                </c:pt>
                <c:pt idx="8">
                  <c:v>1.7726600317806007</c:v>
                </c:pt>
                <c:pt idx="9">
                  <c:v>1.7962368317342741</c:v>
                </c:pt>
                <c:pt idx="10">
                  <c:v>1.838128384827538</c:v>
                </c:pt>
                <c:pt idx="11">
                  <c:v>1.8711169328238384</c:v>
                </c:pt>
                <c:pt idx="12">
                  <c:v>1.920901659476026</c:v>
                </c:pt>
                <c:pt idx="13">
                  <c:v>1.9481111160523497</c:v>
                </c:pt>
                <c:pt idx="14">
                  <c:v>1.9857719728092549</c:v>
                </c:pt>
                <c:pt idx="15">
                  <c:v>2.0312710143145507</c:v>
                </c:pt>
                <c:pt idx="16">
                  <c:v>2.0517849561080266</c:v>
                </c:pt>
                <c:pt idx="17">
                  <c:v>2.0863372416883892</c:v>
                </c:pt>
                <c:pt idx="18">
                  <c:v>2.1225519640863104</c:v>
                </c:pt>
                <c:pt idx="19">
                  <c:v>2.1542217839121522</c:v>
                </c:pt>
                <c:pt idx="20">
                  <c:v>2.1716633726465808</c:v>
                </c:pt>
                <c:pt idx="21">
                  <c:v>2.1965957199356212</c:v>
                </c:pt>
                <c:pt idx="22">
                  <c:v>2.1963602184741422</c:v>
                </c:pt>
                <c:pt idx="23">
                  <c:v>2.1681874648503405</c:v>
                </c:pt>
                <c:pt idx="24">
                  <c:v>2.214</c:v>
                </c:pt>
                <c:pt idx="25">
                  <c:v>2.2690000000000001</c:v>
                </c:pt>
                <c:pt idx="26">
                  <c:v>2.27</c:v>
                </c:pt>
                <c:pt idx="27">
                  <c:v>2.3340000000000001</c:v>
                </c:pt>
                <c:pt idx="28">
                  <c:v>2.4319999999999999</c:v>
                </c:pt>
                <c:pt idx="29">
                  <c:v>2.496</c:v>
                </c:pt>
                <c:pt idx="30">
                  <c:v>2.4929999999999999</c:v>
                </c:pt>
                <c:pt idx="31">
                  <c:v>2.552</c:v>
                </c:pt>
                <c:pt idx="32">
                  <c:v>2.544</c:v>
                </c:pt>
                <c:pt idx="33">
                  <c:v>2.5920000000000001</c:v>
                </c:pt>
                <c:pt idx="34">
                  <c:v>2.5859999999999999</c:v>
                </c:pt>
                <c:pt idx="35">
                  <c:v>2.6139999999999999</c:v>
                </c:pt>
                <c:pt idx="36">
                  <c:v>2.6869999999999998</c:v>
                </c:pt>
                <c:pt idx="37">
                  <c:v>2.7509999999999999</c:v>
                </c:pt>
                <c:pt idx="38">
                  <c:v>2.7679999999999998</c:v>
                </c:pt>
                <c:pt idx="39">
                  <c:v>2.8210000000000002</c:v>
                </c:pt>
                <c:pt idx="40">
                  <c:v>2.8940000000000001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515A-4716-BC22-528719DF7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43552"/>
        <c:axId val="100944128"/>
      </c:scatterChart>
      <c:valAx>
        <c:axId val="100943552"/>
        <c:scaling>
          <c:orientation val="minMax"/>
          <c:max val="2015"/>
          <c:min val="195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44128"/>
        <c:crosses val="autoZero"/>
        <c:crossBetween val="midCat"/>
        <c:majorUnit val="5"/>
      </c:valAx>
      <c:valAx>
        <c:axId val="100944128"/>
        <c:scaling>
          <c:orientation val="minMax"/>
          <c:max val="4"/>
          <c:min val="0.5"/>
        </c:scaling>
        <c:delete val="0"/>
        <c:axPos val="l"/>
        <c:title>
          <c:tx>
            <c:rich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TFR / CTFR</a:t>
                </a:r>
              </a:p>
            </c:rich>
          </c:tx>
          <c:layout>
            <c:manualLayout>
              <c:xMode val="edge"/>
              <c:yMode val="edge"/>
              <c:x val="2.6252968378952642E-2"/>
              <c:y val="0.4015603010713155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4355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09611298587805"/>
          <c:y val="4.0856031128404829E-2"/>
          <c:w val="0.24642882139732586"/>
          <c:h val="0.1575877528927564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0" y="0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72B2D8-3D47-4589-B0B4-B7FCB56F6545}" type="datetime1">
              <a:rPr lang="it-IT"/>
              <a:pPr>
                <a:defRPr/>
              </a:pPr>
              <a:t>30/11/2022</a:t>
            </a:fld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Le fonti dei dati in demografia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0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777F2E-213C-47E8-B259-B55073DD8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828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0" y="0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96F664-DA16-4770-8BBD-D5986393844B}" type="datetime1">
              <a:rPr lang="it-IT"/>
              <a:pPr>
                <a:defRPr/>
              </a:pPr>
              <a:t>30/11/2022</a:t>
            </a:fld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6" y="4714592"/>
            <a:ext cx="4983666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0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8A28E6-C9EB-4422-8DAE-753E03643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8466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30/11/2022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30/11/2022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Times New Roman" pitchFamily="18" charset="0"/>
              </a:rPr>
              <a:t> </a:t>
            </a:r>
            <a:endParaRPr 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A8BD89-5281-45C1-83AF-22F2C9ABF14C}" type="datetime1">
              <a:rPr lang="it-IT" smtClean="0"/>
              <a:pPr/>
              <a:t>30/11/2022</a:t>
            </a:fld>
            <a:endParaRPr lang="it-IT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9E53E-6ED1-4839-B4AA-0A4BDFBD7142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1277D33-2720-4C2F-8B56-5F24C569BD17}" type="datetime1">
              <a:rPr lang="it-IT"/>
              <a:pPr/>
              <a:t>30/11/2022</a:t>
            </a:fld>
            <a:endParaRPr lang="it-IT"/>
          </a:p>
        </p:txBody>
      </p:sp>
      <p:sp>
        <p:nvSpPr>
          <p:cNvPr id="134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6F0B9-4C8D-45EC-8D7F-017FCB17FC0A}" type="slidenum">
              <a:rPr lang="it-IT"/>
              <a:pPr/>
              <a:t>6</a:t>
            </a:fld>
            <a:endParaRPr lang="it-IT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6"/>
            <a:ext cx="4987925" cy="446722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30/11/2022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30/11/2022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096F664-DA16-4770-8BBD-D5986393844B}" type="datetime1">
              <a:rPr lang="it-IT" smtClean="0"/>
              <a:pPr>
                <a:defRPr/>
              </a:pPr>
              <a:t>30/11/2022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8A28E6-C9EB-4422-8DAE-753E03643532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C955AA-1FD1-43A1-9E0E-1BA720D4DB67}" type="datetime1">
              <a:rPr lang="it-IT"/>
              <a:pPr>
                <a:defRPr/>
              </a:pPr>
              <a:t>30/11/2022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C1D9D0-0704-4042-9876-9AF57E622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F90-EF24-403B-909D-A6C10B4B20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5FD3-F565-4DB4-BB0C-0D99D27CE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5A64-09F1-491C-89D8-5123C3C9F9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DD10-BAFA-4340-8C81-6DBF4DE21D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9F31-76CE-4283-940E-F8175CDE01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BB53-7519-4AF4-B837-8654D77F2A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77E6-FC15-48A0-8097-E05C3C84C5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655C-6218-4C0C-9841-96632609F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3491-E88B-4886-89A6-11F958988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2D1D-F914-409F-86B9-CD58C148B2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766F-37A5-497F-95C8-97F536E6E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6DE127-57FB-440A-BA3A-C524116BA7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9343" name="Line 15"/>
          <p:cNvSpPr>
            <a:spLocks noChangeShapeType="1"/>
          </p:cNvSpPr>
          <p:nvPr userDrawn="1"/>
        </p:nvSpPr>
        <p:spPr bwMode="auto">
          <a:xfrm>
            <a:off x="323850" y="1125538"/>
            <a:ext cx="8610600" cy="0"/>
          </a:xfrm>
          <a:prstGeom prst="line">
            <a:avLst/>
          </a:prstGeom>
          <a:noFill/>
          <a:ln w="38100">
            <a:solidFill>
              <a:srgbClr val="777777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odemos.info/2022/04/29/gian-carlo-blangiardo-due-anni-in-trincea-la-pandemia-e-la-societa-italiana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5" Type="http://schemas.openxmlformats.org/officeDocument/2006/relationships/image" Target="../media/image35.pn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e-database.org/" TargetMode="External"/><Relationship Id="rId2" Type="http://schemas.openxmlformats.org/officeDocument/2006/relationships/hyperlink" Target="http://www.humanfertili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hsprogram.com/dat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Teorie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4032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3399"/>
                </a:solidFill>
              </a:rPr>
              <a:t>Maria Letizia Tanturri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Dipartimento di Scienze Statistiche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tanturri@stat.unipd.it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smtClean="0">
                <a:solidFill>
                  <a:srgbClr val="990033"/>
                </a:solidFill>
              </a:rPr>
              <a:t>Lezione 21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6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395536" y="1268760"/>
            <a:ext cx="4067175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Age-specific birth rates for two cohorts of Italian women </a:t>
            </a:r>
            <a:endParaRPr lang="en-GB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spcBef>
                <a:spcPct val="0"/>
              </a:spcBef>
              <a:defRPr/>
            </a:pPr>
            <a:r>
              <a:rPr lang="en-GB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1900 and 1955).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6156325" y="836613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Age-specific Fertility Rates</a:t>
            </a:r>
            <a:endParaRPr lang="en-GB" sz="1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8" name="Picture 5" descr="Imma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57338"/>
            <a:ext cx="4030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28596" y="6143644"/>
            <a:ext cx="7572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analysis (cohort approach)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857500" cy="275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285720" y="6286520"/>
            <a:ext cx="521497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Source: </a:t>
            </a:r>
            <a:r>
              <a:rPr lang="en-GB" sz="1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Caltabiano</a:t>
            </a:r>
            <a:r>
              <a:rPr lang="en-GB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et at, 2009, </a:t>
            </a:r>
            <a:r>
              <a:rPr lang="en-GB" sz="16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Demographic research</a:t>
            </a:r>
            <a:endParaRPr lang="en-GB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6156325" y="836613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Age-specific Fertility Rates</a:t>
            </a:r>
            <a:endParaRPr lang="en-GB" sz="1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561263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9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859338" cy="430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43504" y="1285860"/>
            <a:ext cx="3889375" cy="4955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Clr>
                <a:srgbClr val="A50021"/>
              </a:buClr>
              <a:buFont typeface="Wingdings" pitchFamily="2" charset="2"/>
              <a:buChar char="ü"/>
            </a:pPr>
            <a:r>
              <a:rPr lang="en-GB" b="0" dirty="0"/>
              <a:t> </a:t>
            </a:r>
            <a:r>
              <a:rPr lang="en-GB" sz="2000" b="0" dirty="0"/>
              <a:t>Strong decrease in the CFR</a:t>
            </a:r>
          </a:p>
          <a:p>
            <a:pPr marL="180975" indent="-180975"/>
            <a:endParaRPr lang="en-GB" sz="2000" b="0" dirty="0"/>
          </a:p>
          <a:p>
            <a:pPr marL="180975" indent="-180975">
              <a:buClr>
                <a:srgbClr val="A50021"/>
              </a:buClr>
              <a:buFont typeface="Wingdings" pitchFamily="2" charset="2"/>
              <a:buChar char="ü"/>
            </a:pPr>
            <a:r>
              <a:rPr lang="en-GB" sz="2000" b="0" dirty="0"/>
              <a:t>Decrease in the mean age at birth (until cohort 1950). This is due to:</a:t>
            </a:r>
          </a:p>
          <a:p>
            <a:pPr marL="180975" indent="-180975">
              <a:buClr>
                <a:srgbClr val="A50021"/>
              </a:buClr>
              <a:buFont typeface="Wingdings" pitchFamily="2" charset="2"/>
              <a:buNone/>
            </a:pPr>
            <a:r>
              <a:rPr lang="en-GB" sz="2000" b="0" dirty="0"/>
              <a:t>	1. when CFR declines, we have a decrease in the fertility for </a:t>
            </a:r>
            <a:r>
              <a:rPr lang="en-GB" sz="2000" b="0" u="sng" dirty="0"/>
              <a:t>higher birth orders</a:t>
            </a:r>
            <a:r>
              <a:rPr lang="en-GB" sz="2000" b="0" dirty="0"/>
              <a:t> </a:t>
            </a:r>
            <a:r>
              <a:rPr lang="en-GB" sz="2000" b="0" dirty="0">
                <a:sym typeface="Wingdings" pitchFamily="2" charset="2"/>
              </a:rPr>
              <a:t> mean age at birth reduces.</a:t>
            </a:r>
            <a:endParaRPr lang="en-GB" sz="2000" b="0" dirty="0"/>
          </a:p>
          <a:p>
            <a:pPr marL="180975" indent="-180975">
              <a:buClr>
                <a:srgbClr val="A50021"/>
              </a:buClr>
              <a:buFont typeface="Wingdings" pitchFamily="2" charset="2"/>
              <a:buNone/>
            </a:pPr>
            <a:r>
              <a:rPr lang="en-GB" sz="2000" b="0" dirty="0"/>
              <a:t> 	2. however, we see a reduction in the mean age at first birth as well.</a:t>
            </a:r>
          </a:p>
          <a:p>
            <a:pPr marL="180975" indent="-180975">
              <a:buClr>
                <a:srgbClr val="A50021"/>
              </a:buClr>
              <a:buFont typeface="Wingdings" pitchFamily="2" charset="2"/>
              <a:buNone/>
            </a:pPr>
            <a:endParaRPr lang="en-GB" sz="2000" b="0" dirty="0"/>
          </a:p>
          <a:p>
            <a:pPr marL="180975" indent="-180975">
              <a:buClr>
                <a:srgbClr val="A50021"/>
              </a:buClr>
              <a:buFont typeface="Wingdings" pitchFamily="2" charset="2"/>
              <a:buChar char="ü"/>
            </a:pPr>
            <a:r>
              <a:rPr lang="en-GB" sz="2000" b="0" dirty="0"/>
              <a:t>In the more recent cohorts we see a general postponement</a:t>
            </a:r>
            <a:r>
              <a:rPr lang="en-GB" b="0" dirty="0"/>
              <a:t>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87450" y="2276475"/>
            <a:ext cx="1008063" cy="7032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CFR</a:t>
            </a:r>
          </a:p>
          <a:p>
            <a:pPr algn="ctr"/>
            <a:endParaRPr lang="en-GB" sz="1600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39975" y="2205038"/>
            <a:ext cx="1008063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Mean age at birth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205038"/>
            <a:ext cx="1008063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Cohort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492500" y="2276475"/>
            <a:ext cx="1368425" cy="695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Mean age at first birth</a:t>
            </a:r>
          </a:p>
          <a:p>
            <a:pPr algn="ctr"/>
            <a:endParaRPr lang="en-GB" sz="500" dirty="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7544" y="404664"/>
            <a:ext cx="5148064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Italy. </a:t>
            </a:r>
            <a:r>
              <a:rPr lang="en-GB" dirty="0" smtClean="0">
                <a:solidFill>
                  <a:srgbClr val="FF0000"/>
                </a:solidFill>
              </a:rPr>
              <a:t>Cohort Fertility Indicators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6084888" y="836613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Fertility Rate</a:t>
            </a:r>
            <a:endParaRPr lang="en-GB" sz="1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0" y="5661025"/>
            <a:ext cx="349250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107950" y="5721350"/>
            <a:ext cx="3240088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0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of cohort approach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Cohort Fertility Rate can be only calculated when all surviving women in the birth cohort have reached </a:t>
            </a:r>
            <a:r>
              <a:rPr lang="en-US" dirty="0" smtClean="0">
                <a:solidFill>
                  <a:srgbClr val="FF0000"/>
                </a:solidFill>
              </a:rPr>
              <a:t>the end of their reproductive years.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of cohort approach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fertility is a </a:t>
            </a:r>
            <a:r>
              <a:rPr lang="en-US" dirty="0" smtClean="0">
                <a:solidFill>
                  <a:srgbClr val="FF0000"/>
                </a:solidFill>
              </a:rPr>
              <a:t>cumulative process </a:t>
            </a:r>
            <a:r>
              <a:rPr lang="en-US" dirty="0" smtClean="0"/>
              <a:t>across the life cycle</a:t>
            </a:r>
          </a:p>
          <a:p>
            <a:r>
              <a:rPr lang="en-US" dirty="0" smtClean="0"/>
              <a:t>Women’s </a:t>
            </a:r>
            <a:r>
              <a:rPr lang="en-US" dirty="0" smtClean="0">
                <a:solidFill>
                  <a:srgbClr val="FF0000"/>
                </a:solidFill>
              </a:rPr>
              <a:t>past birth history</a:t>
            </a:r>
            <a:r>
              <a:rPr lang="en-US" dirty="0" smtClean="0"/>
              <a:t> may affect her future fertility </a:t>
            </a:r>
          </a:p>
          <a:p>
            <a:r>
              <a:rPr lang="en-US" dirty="0" smtClean="0"/>
              <a:t>We can study the </a:t>
            </a:r>
            <a:r>
              <a:rPr lang="en-US" dirty="0" smtClean="0">
                <a:solidFill>
                  <a:srgbClr val="FF0000"/>
                </a:solidFill>
              </a:rPr>
              <a:t>probability</a:t>
            </a:r>
            <a:r>
              <a:rPr lang="en-US" dirty="0" smtClean="0"/>
              <a:t> of having a birth of a </a:t>
            </a:r>
            <a:r>
              <a:rPr lang="en-US" dirty="0" smtClean="0">
                <a:solidFill>
                  <a:srgbClr val="FF0000"/>
                </a:solidFill>
              </a:rPr>
              <a:t>certain order</a:t>
            </a:r>
            <a:r>
              <a:rPr lang="en-US" dirty="0" smtClean="0"/>
              <a:t>, conditioned to the fact of having had children of a lower order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4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of period approach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12776"/>
            <a:ext cx="7772400" cy="4114800"/>
          </a:xfrm>
        </p:spPr>
        <p:txBody>
          <a:bodyPr/>
          <a:lstStyle/>
          <a:p>
            <a:r>
              <a:rPr lang="en-US" sz="2800" dirty="0" smtClean="0"/>
              <a:t>Cohort rates and period rates will differ when cohort rates are stable, but the </a:t>
            </a:r>
            <a:r>
              <a:rPr lang="en-US" sz="2800" dirty="0" smtClean="0">
                <a:solidFill>
                  <a:srgbClr val="FF0000"/>
                </a:solidFill>
              </a:rPr>
              <a:t>age patterns of fertility </a:t>
            </a:r>
            <a:r>
              <a:rPr lang="en-US" sz="2800" dirty="0" smtClean="0"/>
              <a:t>is changing.</a:t>
            </a:r>
          </a:p>
          <a:p>
            <a:r>
              <a:rPr lang="en-US" sz="2800" dirty="0" smtClean="0"/>
              <a:t> A comparison of period and cohort fertility measures reveals that </a:t>
            </a:r>
            <a:r>
              <a:rPr lang="en-US" sz="2800" dirty="0" smtClean="0">
                <a:solidFill>
                  <a:srgbClr val="FF0000"/>
                </a:solidFill>
              </a:rPr>
              <a:t>tempo distortions</a:t>
            </a:r>
            <a:r>
              <a:rPr lang="en-US" sz="2800" dirty="0" smtClean="0"/>
              <a:t> can cause a substantial </a:t>
            </a:r>
            <a:r>
              <a:rPr lang="en-US" sz="2800" dirty="0" smtClean="0">
                <a:solidFill>
                  <a:srgbClr val="FF0000"/>
                </a:solidFill>
              </a:rPr>
              <a:t>gap</a:t>
            </a:r>
            <a:r>
              <a:rPr lang="en-US" sz="2800" dirty="0" smtClean="0"/>
              <a:t> between the two indicators for an extended period of time </a:t>
            </a:r>
          </a:p>
          <a:p>
            <a:r>
              <a:rPr lang="en-US" sz="2800" dirty="0" smtClean="0"/>
              <a:t>What measure is better? Cohort completed fertility or TFR?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5166319"/>
              </p:ext>
            </p:extLst>
          </p:nvPr>
        </p:nvGraphicFramePr>
        <p:xfrm>
          <a:off x="1181572" y="1152599"/>
          <a:ext cx="6552728" cy="5400601"/>
        </p:xfrm>
        <a:graphic>
          <a:graphicData uri="http://schemas.openxmlformats.org/drawingml/2006/table">
            <a:tbl>
              <a:tblPr/>
              <a:tblGrid>
                <a:gridCol w="3276364">
                  <a:extLst>
                    <a:ext uri="{9D8B030D-6E8A-4147-A177-3AD203B41FA5}">
                      <a16:colId xmlns:a16="http://schemas.microsoft.com/office/drawing/2014/main" val="133426796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889393604"/>
                    </a:ext>
                  </a:extLst>
                </a:gridCol>
              </a:tblGrid>
              <a:tr h="228252">
                <a:tc>
                  <a:txBody>
                    <a:bodyPr/>
                    <a:lstStyle/>
                    <a:p>
                      <a:r>
                        <a:rPr lang="en-GB" sz="1000"/>
                        <a:t>Period fertility 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Cohort fertility 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555435"/>
                  </a:ext>
                </a:extLst>
              </a:tr>
              <a:tr h="228252"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Relates to short intervals of time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Relates to lifetime experience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34920"/>
                  </a:ext>
                </a:extLst>
              </a:tr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Looks at births to women in all age groups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Follows real women over their reproductive life-times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34409"/>
                  </a:ext>
                </a:extLst>
              </a:tr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Can produce very current estimates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Estimates typically relate to an earlier period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939220"/>
                  </a:ext>
                </a:extLst>
              </a:tr>
              <a:tr h="144083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Data can be collected in a single time period or in a cross-sectional survey.  For recent childbearing (last 10 years) recall of dates of birth is usually quite good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Requires either longitudinal data or retrospective questioning by means of a birth history from women aged 50+. In populations not conversant with recording of dates the latter may suffer from inaccuracies of age/date recall for distant births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60004"/>
                  </a:ext>
                </a:extLst>
              </a:tr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Summary measure is Total Fertility Rate (TFR)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Summary measure is Completed Family Size (CFS)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964708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Refers to an artificial construct called a synthetic cohort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Reflects the lifetime behaviour and intentions of cohorts of real women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48460"/>
                  </a:ext>
                </a:extLst>
              </a:tr>
              <a:tr h="747932"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Hhighlights the yearly variations in fertility due to transient influences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Smooths out temporal variations in fertility, since real women may live through periods of high and low fertility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72571"/>
                  </a:ext>
                </a:extLst>
              </a:tr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Parity progression analysis complicated 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Easy to describe family formation in terms of parity progression*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77691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Best way to study impact of crises and short term interventions 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Best way to study childhood influences on childbearing outcomes</a:t>
                      </a:r>
                    </a:p>
                  </a:txBody>
                  <a:tcPr marL="48409" marR="48409" marT="24205" marB="242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779162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 bwMode="auto">
          <a:xfrm>
            <a:off x="1155811" y="419943"/>
            <a:ext cx="3096344" cy="50405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Period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</a:t>
            </a:r>
            <a:r>
              <a:rPr kumimoji="0" lang="it-IT" sz="2800" b="1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fertility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4619498" y="419943"/>
            <a:ext cx="3096344" cy="5040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Cohort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kumimoji="0" lang="it-IT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fertility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940425" cy="5246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57884" y="1785926"/>
            <a:ext cx="3025775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None/>
            </a:pPr>
            <a:r>
              <a:rPr lang="en-GB" sz="2000" b="0" dirty="0"/>
              <a:t>CFR has a more regular trend because it is </a:t>
            </a:r>
            <a:r>
              <a:rPr lang="en-GB" sz="2000" b="1" dirty="0"/>
              <a:t>not </a:t>
            </a:r>
            <a:r>
              <a:rPr lang="en-GB" sz="2000" b="0" dirty="0"/>
              <a:t>influenced by current </a:t>
            </a:r>
            <a:r>
              <a:rPr lang="en-GB" sz="2000" b="0" dirty="0" smtClean="0"/>
              <a:t>situation</a:t>
            </a:r>
            <a:endParaRPr lang="en-GB" sz="2000" b="0" dirty="0"/>
          </a:p>
          <a:p>
            <a:pPr>
              <a:buClr>
                <a:srgbClr val="A50021"/>
              </a:buClr>
              <a:buFont typeface="Wingdings" pitchFamily="2" charset="2"/>
              <a:buNone/>
            </a:pPr>
            <a:endParaRPr lang="en-GB" b="0" dirty="0"/>
          </a:p>
          <a:p>
            <a:pPr>
              <a:buClr>
                <a:srgbClr val="A50021"/>
              </a:buClr>
              <a:buFont typeface="Wingdings" pitchFamily="2" charset="2"/>
              <a:buNone/>
            </a:pPr>
            <a:r>
              <a:rPr lang="en-GB" sz="2000" b="0" i="1" dirty="0"/>
              <a:t>Technical note: CFR is plotted in the year at which the cohort has the mean age at birth.</a:t>
            </a:r>
          </a:p>
          <a:p>
            <a:pPr>
              <a:buClr>
                <a:srgbClr val="A50021"/>
              </a:buClr>
              <a:buFont typeface="Wingdings" pitchFamily="2" charset="2"/>
              <a:buNone/>
            </a:pPr>
            <a:r>
              <a:rPr lang="en-GB" sz="2000" b="0" i="1" dirty="0"/>
              <a:t>Example: cohort 1940: CFR=2.3 and mean age at birth=25 </a:t>
            </a:r>
            <a:r>
              <a:rPr lang="en-GB" sz="2000" b="0" i="1" dirty="0">
                <a:sym typeface="Wingdings" pitchFamily="2" charset="2"/>
              </a:rPr>
              <a:t> 2.3 is positioned on the 1940+25=1965</a:t>
            </a:r>
            <a:endParaRPr lang="en-GB" sz="2000" b="0" i="1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43108" y="6072206"/>
            <a:ext cx="301784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0" dirty="0">
                <a:solidFill>
                  <a:srgbClr val="C00000"/>
                </a:solidFill>
              </a:rPr>
              <a:t>Calendar year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 rot="10800000" flipH="1">
            <a:off x="-3175" y="2855913"/>
            <a:ext cx="266700" cy="2624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30000"/>
              </a:lnSpc>
            </a:pPr>
            <a:r>
              <a:rPr lang="en-GB" b="0"/>
              <a:t>               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62966" cy="6096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Total Fertility Rates and Completed Fertility Rates in Italy</a:t>
            </a:r>
            <a:endParaRPr lang="it-IT" sz="32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131840" y="2852936"/>
            <a:ext cx="936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TFR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75856" y="4005064"/>
            <a:ext cx="936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CFR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821244"/>
              </p:ext>
            </p:extLst>
          </p:nvPr>
        </p:nvGraphicFramePr>
        <p:xfrm>
          <a:off x="609126" y="1996302"/>
          <a:ext cx="7779298" cy="464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TFR and CTFR in Italy: the North and the South</a:t>
            </a:r>
            <a:endParaRPr lang="en-US" sz="2800" dirty="0"/>
          </a:p>
        </p:txBody>
      </p:sp>
      <p:sp>
        <p:nvSpPr>
          <p:cNvPr id="4" name="Rettangolo 3"/>
          <p:cNvSpPr/>
          <p:nvPr/>
        </p:nvSpPr>
        <p:spPr>
          <a:xfrm>
            <a:off x="107504" y="1187460"/>
            <a:ext cx="9225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/>
              </a:rPr>
              <a:t>TFR and CCF (lagged by mean age at childbearing) in Northern and Southern Italy</a:t>
            </a:r>
            <a:endParaRPr lang="en-US" sz="24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 rot="16200000">
            <a:off x="5191944" y="2905943"/>
            <a:ext cx="7596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Source: </a:t>
            </a:r>
            <a:r>
              <a:rPr lang="en-GB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Caltabiano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et at, 2009, </a:t>
            </a:r>
            <a:r>
              <a:rPr lang="en-GB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Demographic research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059195" y="2260545"/>
            <a:ext cx="214567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C00000"/>
                </a:solidFill>
                <a:effectLst/>
              </a:rPr>
              <a:t>Southern</a:t>
            </a:r>
            <a:r>
              <a:rPr lang="it-IT" sz="2000" b="1" dirty="0" smtClean="0">
                <a:solidFill>
                  <a:srgbClr val="C00000"/>
                </a:solidFill>
                <a:effectLst/>
              </a:rPr>
              <a:t> Italy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35057" y="4929528"/>
            <a:ext cx="214567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33CC"/>
                </a:solidFill>
                <a:effectLst/>
              </a:rPr>
              <a:t>Northern</a:t>
            </a:r>
            <a:r>
              <a:rPr lang="it-IT" sz="2000" b="1" dirty="0" smtClean="0">
                <a:solidFill>
                  <a:srgbClr val="0033CC"/>
                </a:solidFill>
                <a:effectLst/>
              </a:rPr>
              <a:t> Italy</a:t>
            </a:r>
          </a:p>
        </p:txBody>
      </p:sp>
      <p:sp>
        <p:nvSpPr>
          <p:cNvPr id="14" name="Rettangolo 13"/>
          <p:cNvSpPr/>
          <p:nvPr/>
        </p:nvSpPr>
        <p:spPr bwMode="auto">
          <a:xfrm>
            <a:off x="5868144" y="2132856"/>
            <a:ext cx="2520280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7128284" y="2055361"/>
            <a:ext cx="0" cy="43924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Ovale 15"/>
          <p:cNvSpPr/>
          <p:nvPr/>
        </p:nvSpPr>
        <p:spPr bwMode="auto">
          <a:xfrm>
            <a:off x="7128284" y="4562413"/>
            <a:ext cx="900100" cy="108012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/>
        </p:bldSub>
      </p:bldGraphic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 rot="10800000" flipH="1">
            <a:off x="-3175" y="2855913"/>
            <a:ext cx="266700" cy="2624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30000"/>
              </a:lnSpc>
            </a:pPr>
            <a:r>
              <a:rPr lang="en-GB" b="0"/>
              <a:t>                    </a:t>
            </a:r>
          </a:p>
        </p:txBody>
      </p:sp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6156325" y="836613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Fertility Rate</a:t>
            </a:r>
            <a:endParaRPr lang="en-GB" sz="1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2" descr="http://www.cairn.info/loadimg.php?FILE=POPE/POPE_703/POPE_703_0417/fullPOPE_id2733230817_pu2007-03s_sa03_art03_img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347788"/>
            <a:ext cx="4953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435600" y="1573213"/>
            <a:ext cx="2736850" cy="369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TFR and CFR in France.</a:t>
            </a:r>
          </a:p>
        </p:txBody>
      </p:sp>
      <p:pic>
        <p:nvPicPr>
          <p:cNvPr id="22534" name="Picture 4" descr="http://www.statcan.gc.ca/pub/91-209-x/2011001/article/11513/figures/Fig5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4167188"/>
            <a:ext cx="50911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5341938" y="4365625"/>
            <a:ext cx="2736850" cy="368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TFR and CFR in Canada.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1643042" y="3860800"/>
            <a:ext cx="681833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Completed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endParaRPr lang="it-IT" b="1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51520" y="2204864"/>
            <a:ext cx="3008313" cy="1162050"/>
          </a:xfrm>
        </p:spPr>
        <p:txBody>
          <a:bodyPr/>
          <a:lstStyle/>
          <a:p>
            <a:r>
              <a:rPr lang="en-GB" dirty="0"/>
              <a:t>Completed cohort fertility in featured low-fertility countries grouped by broader regions, women born 1940–1970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457200" y="3933056"/>
            <a:ext cx="3008313" cy="219310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9655C-6218-4C0C-9841-96632609F0B0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737090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4652963"/>
            <a:ext cx="8064500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Clr>
                <a:srgbClr val="A50021"/>
              </a:buClr>
              <a:buFont typeface="Wingdings" pitchFamily="2" charset="2"/>
              <a:buChar char="ü"/>
            </a:pPr>
            <a:r>
              <a:rPr lang="en-GB" b="0"/>
              <a:t> Strong reduction of women with 3+ children</a:t>
            </a:r>
          </a:p>
          <a:p>
            <a:pPr marL="180975" indent="-180975"/>
            <a:endParaRPr lang="en-GB" sz="1000" b="0"/>
          </a:p>
          <a:p>
            <a:pPr marL="180975" indent="-180975">
              <a:buClr>
                <a:srgbClr val="A50021"/>
              </a:buClr>
              <a:buFont typeface="Wingdings" pitchFamily="2" charset="2"/>
              <a:buChar char="ü"/>
            </a:pPr>
            <a:r>
              <a:rPr lang="en-GB" b="0"/>
              <a:t> The prevalent model is “two children” (among younger women, the alternative is 0-1 child)</a:t>
            </a:r>
          </a:p>
          <a:p>
            <a:pPr marL="180975" indent="-180975">
              <a:buClr>
                <a:srgbClr val="A50021"/>
              </a:buClr>
              <a:buFont typeface="Wingdings" pitchFamily="2" charset="2"/>
              <a:buChar char="ü"/>
            </a:pPr>
            <a:endParaRPr lang="en-GB" sz="1000" b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33600"/>
            <a:ext cx="5457825" cy="257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8596" y="500042"/>
            <a:ext cx="54721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None/>
            </a:pPr>
            <a:r>
              <a:rPr lang="en-GB" dirty="0">
                <a:solidFill>
                  <a:srgbClr val="0070C0"/>
                </a:solidFill>
              </a:rPr>
              <a:t>Fertility by birth order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42910" y="1643050"/>
            <a:ext cx="5903913" cy="95410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0" dirty="0"/>
              <a:t>Number of women according to cohort and parity. Italy.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843213" y="4365625"/>
            <a:ext cx="1008062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0"/>
              <a:t>Cohort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6011863" y="836613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Birth order</a:t>
            </a:r>
            <a:endParaRPr lang="en-GB" sz="1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00034" y="142852"/>
            <a:ext cx="54721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None/>
            </a:pPr>
            <a:r>
              <a:rPr lang="en-GB" b="0" dirty="0"/>
              <a:t>Mean age by </a:t>
            </a:r>
            <a:r>
              <a:rPr lang="en-GB" dirty="0">
                <a:solidFill>
                  <a:srgbClr val="000099"/>
                </a:solidFill>
              </a:rPr>
              <a:t>birth order</a:t>
            </a:r>
            <a:r>
              <a:rPr lang="en-GB" b="0" dirty="0"/>
              <a:t>. Canada (period measures)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6011863" y="836613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Birth order</a:t>
            </a:r>
            <a:endParaRPr lang="en-GB" sz="1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8" name="Picture 2" descr="Figure 2 Average age of mother by birth order, Canada, 1945 to 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1538288"/>
            <a:ext cx="774065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asellaDiTesto 1"/>
          <p:cNvSpPr txBox="1">
            <a:spLocks noChangeArrowheads="1"/>
          </p:cNvSpPr>
          <p:nvPr/>
        </p:nvSpPr>
        <p:spPr bwMode="auto">
          <a:xfrm>
            <a:off x="323850" y="5516563"/>
            <a:ext cx="8135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1945-1965 Total decrease  because of the </a:t>
            </a:r>
            <a:r>
              <a:rPr lang="en-US" sz="2000" dirty="0" smtClean="0"/>
              <a:t>decrease </a:t>
            </a:r>
            <a:r>
              <a:rPr lang="en-US" sz="2000" dirty="0"/>
              <a:t>in the 1</a:t>
            </a:r>
            <a:r>
              <a:rPr lang="en-US" sz="2000" baseline="30000" dirty="0"/>
              <a:t>st</a:t>
            </a:r>
            <a:r>
              <a:rPr lang="en-US" sz="2000" dirty="0"/>
              <a:t> and 2</a:t>
            </a:r>
            <a:r>
              <a:rPr lang="en-US" sz="2000" baseline="30000" dirty="0"/>
              <a:t>nd</a:t>
            </a:r>
            <a:r>
              <a:rPr lang="en-US" sz="2000" dirty="0"/>
              <a:t> order.</a:t>
            </a:r>
          </a:p>
          <a:p>
            <a:r>
              <a:rPr lang="en-US" sz="2000" dirty="0"/>
              <a:t>1965-1975 increase in the first three orders but total decreases. Why?</a:t>
            </a:r>
          </a:p>
          <a:p>
            <a:r>
              <a:rPr lang="en-US" sz="2000" dirty="0"/>
              <a:t> 1975- general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completed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1643042" y="3860800"/>
            <a:ext cx="681833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formal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</a:t>
            </a:r>
            <a:endParaRPr lang="it-IT" b="1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TFR and CFR </a:t>
            </a:r>
            <a:r>
              <a:rPr lang="it-IT" dirty="0" err="1" smtClean="0"/>
              <a:t>differ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57224" y="1643050"/>
            <a:ext cx="7772400" cy="4114800"/>
          </a:xfrm>
        </p:spPr>
        <p:txBody>
          <a:bodyPr/>
          <a:lstStyle/>
          <a:p>
            <a:r>
              <a:rPr lang="en-US" sz="2800" dirty="0" smtClean="0"/>
              <a:t>Cohort approach gains additional relevance in fertility analysis because it is a </a:t>
            </a:r>
            <a:r>
              <a:rPr lang="it-IT" sz="2800" dirty="0" smtClean="0"/>
              <a:t>cumulative </a:t>
            </a:r>
            <a:r>
              <a:rPr lang="it-IT" sz="2800" dirty="0" err="1" smtClean="0"/>
              <a:t>process</a:t>
            </a:r>
            <a:r>
              <a:rPr lang="it-IT" sz="2800" dirty="0" smtClean="0"/>
              <a:t>.</a:t>
            </a:r>
          </a:p>
          <a:p>
            <a:r>
              <a:rPr lang="en-US" sz="2800" dirty="0" smtClean="0"/>
              <a:t>Two aspects of cohort fertility, the volume (final parity, also called “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</a:t>
            </a:r>
            <a:r>
              <a:rPr lang="en-US" sz="2800" dirty="0" smtClean="0"/>
              <a:t>”) and the timing (also called “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</a:t>
            </a:r>
            <a:r>
              <a:rPr lang="en-US" sz="2800" dirty="0" smtClean="0"/>
              <a:t>”). </a:t>
            </a:r>
          </a:p>
          <a:p>
            <a:r>
              <a:rPr lang="en-US" sz="2800" dirty="0" smtClean="0"/>
              <a:t>Period fertility changes if successive cohorts vary in either the volume or the timing of their fertility.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9655C-6218-4C0C-9841-96632609F0B0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TFT and CFR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76393"/>
            <a:ext cx="7772400" cy="308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611560" y="5805264"/>
            <a:ext cx="3414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dirty="0"/>
              <a:t>See textbook, Table 5.3, p.103</a:t>
            </a:r>
            <a:endParaRPr lang="en-US" sz="2400" dirty="0"/>
          </a:p>
        </p:txBody>
      </p:sp>
      <p:sp>
        <p:nvSpPr>
          <p:cNvPr id="6" name="Rettangolo 5"/>
          <p:cNvSpPr/>
          <p:nvPr/>
        </p:nvSpPr>
        <p:spPr bwMode="auto">
          <a:xfrm>
            <a:off x="2987825" y="2492896"/>
            <a:ext cx="864096" cy="244827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 rot="1593642">
            <a:off x="2153476" y="3840990"/>
            <a:ext cx="3413508" cy="294849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TFR and CCR </a:t>
            </a:r>
            <a:r>
              <a:rPr lang="it-IT" dirty="0" err="1" smtClean="0"/>
              <a:t>differ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57224" y="1643050"/>
            <a:ext cx="7772400" cy="4114800"/>
          </a:xfrm>
        </p:spPr>
        <p:txBody>
          <a:bodyPr/>
          <a:lstStyle/>
          <a:p>
            <a:r>
              <a:rPr lang="en-US" sz="2800" dirty="0" smtClean="0"/>
              <a:t>Quite clear with volume (ex. stopping behavior). </a:t>
            </a:r>
          </a:p>
          <a:p>
            <a:r>
              <a:rPr lang="en-US" sz="2800" dirty="0" smtClean="0"/>
              <a:t>Perhaps timing effects are less intuitive. </a:t>
            </a:r>
          </a:p>
          <a:p>
            <a:pPr>
              <a:buNone/>
            </a:pP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9655C-6218-4C0C-9841-96632609F0B0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7543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llout 1 8"/>
          <p:cNvSpPr/>
          <p:nvPr/>
        </p:nvSpPr>
        <p:spPr bwMode="auto">
          <a:xfrm flipH="1">
            <a:off x="395536" y="4581128"/>
            <a:ext cx="1944216" cy="720080"/>
          </a:xfrm>
          <a:prstGeom prst="borderCallout1">
            <a:avLst>
              <a:gd name="adj1" fmla="val 18750"/>
              <a:gd name="adj2" fmla="val -8333"/>
              <a:gd name="adj3" fmla="val 67953"/>
              <a:gd name="adj4" fmla="val -1206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ahoma" pitchFamily="34" charset="0"/>
              </a:rPr>
              <a:t>Proportion of total children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ahoma" pitchFamily="34" charset="0"/>
              </a:rPr>
              <a:t> born in cohort </a:t>
            </a:r>
            <a:r>
              <a:rPr lang="en-US" sz="12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ahoma" pitchFamily="34" charset="0"/>
              </a:rPr>
              <a:t>C</a:t>
            </a:r>
            <a:r>
              <a:rPr lang="en-US" sz="1100" i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ahoma" pitchFamily="34" charset="0"/>
              </a:rPr>
              <a:t>i</a:t>
            </a:r>
            <a:r>
              <a:rPr lang="en-US" sz="1100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ahoma" pitchFamily="34" charset="0"/>
              </a:rPr>
              <a:t>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ahoma" pitchFamily="34" charset="0"/>
              </a:rPr>
              <a:t>that occurred in period P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  <a:lumOff val="5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4572000" y="5085184"/>
            <a:ext cx="576064" cy="57606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9191660" cy="609600"/>
          </a:xfrm>
        </p:spPr>
        <p:txBody>
          <a:bodyPr/>
          <a:lstStyle/>
          <a:p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it</a:t>
            </a:r>
            <a:r>
              <a:rPr lang="it-IT" sz="3200" dirty="0" smtClean="0"/>
              <a:t> </a:t>
            </a:r>
            <a:r>
              <a:rPr lang="it-IT" sz="3200" dirty="0" err="1" smtClean="0"/>
              <a:t>possible</a:t>
            </a:r>
            <a:r>
              <a:rPr lang="it-IT" sz="3200" dirty="0" smtClean="0"/>
              <a:t> </a:t>
            </a:r>
            <a:r>
              <a:rPr lang="it-IT" sz="3200" dirty="0" err="1" smtClean="0"/>
              <a:t>to</a:t>
            </a:r>
            <a:r>
              <a:rPr lang="it-IT" sz="3200" dirty="0" smtClean="0"/>
              <a:t> “</a:t>
            </a:r>
            <a:r>
              <a:rPr lang="it-IT" sz="3200" dirty="0" err="1" smtClean="0"/>
              <a:t>correct</a:t>
            </a:r>
            <a:r>
              <a:rPr lang="it-IT" sz="3200" dirty="0" smtClean="0"/>
              <a:t>” </a:t>
            </a:r>
            <a:r>
              <a:rPr lang="it-IT" sz="3200" dirty="0" err="1" smtClean="0"/>
              <a:t>period</a:t>
            </a:r>
            <a:r>
              <a:rPr lang="it-IT" sz="3200" dirty="0" smtClean="0"/>
              <a:t> </a:t>
            </a:r>
            <a:r>
              <a:rPr lang="it-IT" sz="3200" dirty="0" err="1" smtClean="0"/>
              <a:t>fertility</a:t>
            </a:r>
            <a:r>
              <a:rPr lang="it-IT" sz="3200" dirty="0" smtClean="0"/>
              <a:t> </a:t>
            </a:r>
            <a:r>
              <a:rPr lang="it-IT" sz="3200" dirty="0" err="1" smtClean="0"/>
              <a:t>indicators</a:t>
            </a:r>
            <a:r>
              <a:rPr lang="it-IT" sz="3200" dirty="0" smtClean="0"/>
              <a:t>?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88840"/>
            <a:ext cx="8348464" cy="4114800"/>
          </a:xfrm>
        </p:spPr>
        <p:txBody>
          <a:bodyPr/>
          <a:lstStyle/>
          <a:p>
            <a:r>
              <a:rPr lang="en-US" sz="2800" dirty="0" smtClean="0"/>
              <a:t>Variations in timing tended to increase period fluctuations. </a:t>
            </a:r>
          </a:p>
          <a:p>
            <a:pPr lvl="1"/>
            <a:r>
              <a:rPr lang="en-US" sz="2400" dirty="0" smtClean="0"/>
              <a:t>E.g. Period TFR also likely to exaggerate below replacement fertility in Europe.</a:t>
            </a:r>
          </a:p>
          <a:p>
            <a:r>
              <a:rPr lang="en-US" sz="2800" dirty="0" smtClean="0"/>
              <a:t>Tempo distortions in period fertility measures have inspired efforts to </a:t>
            </a:r>
            <a:r>
              <a:rPr lang="en-US" sz="2800" dirty="0" smtClean="0">
                <a:solidFill>
                  <a:srgbClr val="0070C0"/>
                </a:solidFill>
              </a:rPr>
              <a:t>develop an adjustment </a:t>
            </a:r>
            <a:r>
              <a:rPr lang="en-US" sz="2800" dirty="0" smtClean="0"/>
              <a:t>method that would help to eliminate them.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609600"/>
          </a:xfrm>
        </p:spPr>
        <p:txBody>
          <a:bodyPr/>
          <a:lstStyle/>
          <a:p>
            <a:r>
              <a:rPr lang="en-US" sz="4000" dirty="0" err="1" smtClean="0"/>
              <a:t>Bongaarts</a:t>
            </a:r>
            <a:r>
              <a:rPr lang="en-US" sz="4000" dirty="0" smtClean="0"/>
              <a:t> and Feeney adjustment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060848"/>
            <a:ext cx="8280920" cy="4392488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Bongaarts</a:t>
            </a:r>
            <a:r>
              <a:rPr lang="en-US" b="1" dirty="0" smtClean="0">
                <a:solidFill>
                  <a:srgbClr val="0070C0"/>
                </a:solidFill>
              </a:rPr>
              <a:t> and Feeney </a:t>
            </a:r>
            <a:r>
              <a:rPr lang="en-US" dirty="0" smtClean="0"/>
              <a:t>(1998) suggested to adjust the period TFR by dividing it by </a:t>
            </a:r>
            <a:r>
              <a:rPr lang="en-US" i="1" dirty="0" smtClean="0">
                <a:solidFill>
                  <a:srgbClr val="C00000"/>
                </a:solidFill>
              </a:rPr>
              <a:t>1-r</a:t>
            </a:r>
            <a:r>
              <a:rPr lang="en-US" i="1" dirty="0" smtClean="0"/>
              <a:t>, where r is the annual rate </a:t>
            </a:r>
            <a:r>
              <a:rPr lang="en-US" dirty="0" smtClean="0"/>
              <a:t>of change in the </a:t>
            </a:r>
            <a:r>
              <a:rPr lang="en-US" dirty="0" smtClean="0">
                <a:solidFill>
                  <a:srgbClr val="C00000"/>
                </a:solidFill>
              </a:rPr>
              <a:t>mean age at childbearing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Bongaarts</a:t>
            </a:r>
            <a:r>
              <a:rPr lang="en-US" sz="2800" dirty="0" smtClean="0"/>
              <a:t>-Feeney tempo-adjusted TFR is  computed as a sum of order-specific TFRs adjusted for changes in the mean age of order-specific fertility schedule,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i="1" dirty="0" err="1" smtClean="0"/>
              <a:t>i</a:t>
            </a:r>
            <a:r>
              <a:rPr lang="en-US" sz="2800" dirty="0" smtClean="0"/>
              <a:t> = birth order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76903"/>
            <a:ext cx="3110720" cy="15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46025-0BCD-4CAF-BFE8-35852094774D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/>
              <a:t>Riferimenti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602538" cy="2370143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it-IT" sz="2800" dirty="0" err="1" smtClean="0"/>
              <a:t>Preston</a:t>
            </a:r>
            <a:r>
              <a:rPr lang="it-IT" sz="2800" dirty="0" smtClean="0"/>
              <a:t> </a:t>
            </a:r>
            <a:r>
              <a:rPr lang="it-IT" sz="2800" dirty="0" err="1" smtClean="0"/>
              <a:t>et</a:t>
            </a:r>
            <a:r>
              <a:rPr lang="it-IT" sz="2800" dirty="0" smtClean="0"/>
              <a:t> al.  (2001), p. 101-106</a:t>
            </a:r>
          </a:p>
          <a:p>
            <a:pPr eaLnBrk="1" hangingPunct="1"/>
            <a:r>
              <a:rPr lang="it-IT" sz="2800" dirty="0" err="1" smtClean="0"/>
              <a:t>Livi</a:t>
            </a:r>
            <a:r>
              <a:rPr lang="it-IT" sz="2800" dirty="0" smtClean="0"/>
              <a:t> </a:t>
            </a:r>
            <a:r>
              <a:rPr lang="it-IT" sz="2800" dirty="0" err="1" smtClean="0"/>
              <a:t>Bacci</a:t>
            </a:r>
            <a:r>
              <a:rPr lang="it-IT" sz="2800" dirty="0" smtClean="0"/>
              <a:t>, Introduzione alla Demografia, cap. 10</a:t>
            </a:r>
          </a:p>
          <a:p>
            <a:pPr eaLnBrk="1" hangingPunct="1"/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</a:t>
            </a:r>
            <a:r>
              <a:rPr lang="en-US" dirty="0" err="1" smtClean="0"/>
              <a:t>Bongaarts</a:t>
            </a:r>
            <a:r>
              <a:rPr lang="en-US" dirty="0" smtClean="0"/>
              <a:t> and Feeney (2000: 563), the adjustment factor </a:t>
            </a:r>
            <a:r>
              <a:rPr lang="en-US" dirty="0" err="1" smtClean="0"/>
              <a:t>ri</a:t>
            </a:r>
            <a:r>
              <a:rPr lang="en-US" sz="2800" dirty="0" smtClean="0"/>
              <a:t>(</a:t>
            </a:r>
            <a:r>
              <a:rPr lang="en-US" dirty="0" smtClean="0"/>
              <a:t>t) is estimated as follows</a:t>
            </a:r>
            <a:r>
              <a:rPr lang="en-US" i="1" dirty="0" smtClean="0"/>
              <a:t>: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r>
              <a:rPr lang="en-US" sz="2400" i="1" dirty="0" smtClean="0"/>
              <a:t>where </a:t>
            </a:r>
            <a:r>
              <a:rPr lang="en-US" sz="2400" i="1" dirty="0" err="1" smtClean="0"/>
              <a:t>MABi</a:t>
            </a:r>
            <a:r>
              <a:rPr lang="en-US" sz="2400" i="1" dirty="0" smtClean="0"/>
              <a:t>(t) is the mean age at birth order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calculated from age- and order-specific fertility rates.</a:t>
            </a:r>
          </a:p>
          <a:p>
            <a:r>
              <a:rPr lang="en-US" sz="2800" i="1" dirty="0" smtClean="0"/>
              <a:t>The tempo distortion in the observed TFR then equals:          </a:t>
            </a:r>
            <a:r>
              <a:rPr lang="en-US" sz="2800" i="1" dirty="0" err="1" smtClean="0"/>
              <a:t>adjTFR</a:t>
            </a:r>
            <a:r>
              <a:rPr lang="en-US" sz="2800" i="1" dirty="0" smtClean="0"/>
              <a:t>(t) – TFR(t).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89185" cy="9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828800"/>
            <a:ext cx="7935416" cy="4114800"/>
          </a:xfrm>
        </p:spPr>
        <p:txBody>
          <a:bodyPr/>
          <a:lstStyle/>
          <a:p>
            <a:r>
              <a:rPr lang="en-US" sz="2800" dirty="0" smtClean="0"/>
              <a:t>Due to its simplicity and lower data requirements the </a:t>
            </a:r>
            <a:r>
              <a:rPr lang="en-US" sz="2800" dirty="0" err="1" smtClean="0"/>
              <a:t>Bongaarts</a:t>
            </a:r>
            <a:r>
              <a:rPr lang="en-US" sz="2800" dirty="0" smtClean="0"/>
              <a:t>-Feeney adjustment remains more widely used than any alternative method of this kind.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However, the tempo-adjusted TFR often displays large year-to-year fluctuations which can make its use for specific years problematic    smoothing the time series</a:t>
            </a: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 bwMode="auto">
          <a:xfrm>
            <a:off x="4716016" y="6021288"/>
            <a:ext cx="14401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esempio di shock!</a:t>
            </a:r>
          </a:p>
          <a:p>
            <a:r>
              <a:rPr lang="en-GB" dirty="0">
                <a:hlinkClick r:id="rId2"/>
              </a:rPr>
              <a:t>https://www.neodemos.info/2022/04/29/gian-carlo-blangiardo-due-anni-in-trincea-la-pandemia-e-la-societa-italiana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it-IT" dirty="0" smtClean="0"/>
              <a:t>Dal minuto 9.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8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Parity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progression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ratios</a:t>
            </a: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A </a:t>
            </a:r>
            <a:r>
              <a:rPr lang="it-IT" sz="3600" dirty="0" err="1" smtClean="0"/>
              <a:t>different</a:t>
            </a:r>
            <a:r>
              <a:rPr lang="it-IT" sz="3600" dirty="0" smtClean="0"/>
              <a:t> </a:t>
            </a:r>
            <a:r>
              <a:rPr lang="it-IT" sz="3600" dirty="0" err="1" smtClean="0"/>
              <a:t>approach</a:t>
            </a:r>
            <a:r>
              <a:rPr lang="it-IT" sz="3600" dirty="0" smtClean="0"/>
              <a:t> to </a:t>
            </a:r>
            <a:r>
              <a:rPr lang="it-IT" sz="3600" dirty="0" err="1" smtClean="0"/>
              <a:t>study</a:t>
            </a:r>
            <a:r>
              <a:rPr lang="it-IT" sz="3600" dirty="0" smtClean="0"/>
              <a:t> </a:t>
            </a:r>
            <a:r>
              <a:rPr lang="it-IT" sz="3600" dirty="0" err="1" smtClean="0"/>
              <a:t>fertility</a:t>
            </a:r>
            <a:endParaRPr lang="en-GB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Parity progression ratios (PPRs) are a rather different way of measuring fertility. </a:t>
            </a:r>
            <a:endParaRPr lang="en-GB" sz="2800" dirty="0" smtClean="0"/>
          </a:p>
          <a:p>
            <a:r>
              <a:rPr lang="en-GB" sz="2800" dirty="0" smtClean="0"/>
              <a:t>Their </a:t>
            </a:r>
            <a:r>
              <a:rPr lang="en-GB" sz="2800" dirty="0"/>
              <a:t>advantage is that they are free of tempo effects. </a:t>
            </a:r>
            <a:endParaRPr lang="en-GB" sz="2800" dirty="0" smtClean="0"/>
          </a:p>
          <a:p>
            <a:r>
              <a:rPr lang="en-GB" sz="2800" dirty="0" smtClean="0"/>
              <a:t>disadvantages PPRs are essentially  </a:t>
            </a:r>
            <a:r>
              <a:rPr lang="en-GB" sz="2800" b="1" dirty="0"/>
              <a:t>cohort measures</a:t>
            </a:r>
            <a:r>
              <a:rPr lang="en-GB" sz="2800" dirty="0"/>
              <a:t> and therefore require data from women who have completed (or nearly completed) their fertility - thus they do not represent fertility of younger women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58000" y="6253843"/>
            <a:ext cx="1905000" cy="457200"/>
          </a:xfrm>
        </p:spPr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6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Parity</a:t>
            </a:r>
            <a:r>
              <a:rPr lang="it-IT" dirty="0" smtClean="0"/>
              <a:t> </a:t>
            </a:r>
            <a:r>
              <a:rPr lang="it-IT" dirty="0" err="1" smtClean="0"/>
              <a:t>progression</a:t>
            </a:r>
            <a:r>
              <a:rPr lang="it-IT" dirty="0" smtClean="0"/>
              <a:t> </a:t>
            </a:r>
            <a:r>
              <a:rPr lang="it-IT" dirty="0" err="1" smtClean="0"/>
              <a:t>ratios</a:t>
            </a:r>
            <a:r>
              <a:rPr lang="it-IT" dirty="0" smtClean="0"/>
              <a:t> (PPR)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2814646"/>
          </a:xfrm>
        </p:spPr>
        <p:txBody>
          <a:bodyPr/>
          <a:lstStyle/>
          <a:p>
            <a:r>
              <a:rPr lang="en-US" dirty="0" smtClean="0"/>
              <a:t>We have seen parity-specific rates that can be defined either for period or cohort rates.</a:t>
            </a:r>
          </a:p>
          <a:p>
            <a:r>
              <a:rPr lang="en-US" dirty="0" smtClean="0"/>
              <a:t> For cohorts that have completed their childbearing, also: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857760"/>
            <a:ext cx="8181975" cy="1019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Parity </a:t>
            </a:r>
            <a:r>
              <a:rPr lang="en-GB" dirty="0"/>
              <a:t>progression ratios (PPRs) measure the </a:t>
            </a:r>
            <a:r>
              <a:rPr lang="en-GB" dirty="0">
                <a:solidFill>
                  <a:srgbClr val="0070C0"/>
                </a:solidFill>
              </a:rPr>
              <a:t>proportion of women with n children who go on to have n+1 children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/>
              <a:t>PPRs are order-specific and come in sets </a:t>
            </a:r>
            <a:r>
              <a:rPr lang="en-GB" dirty="0" err="1"/>
              <a:t>sets</a:t>
            </a:r>
            <a:r>
              <a:rPr lang="en-GB" dirty="0"/>
              <a:t>, rather than being single summary measures such as the TFR.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1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PPR and </a:t>
            </a:r>
            <a:r>
              <a:rPr lang="it-IT" dirty="0" err="1" smtClean="0"/>
              <a:t>Cohort</a:t>
            </a:r>
            <a:r>
              <a:rPr lang="it-IT" dirty="0" smtClean="0"/>
              <a:t> </a:t>
            </a:r>
            <a:r>
              <a:rPr lang="it-IT" dirty="0" err="1" smtClean="0"/>
              <a:t>Fertility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305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971600" y="4968820"/>
            <a:ext cx="8286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en-US" sz="1800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27684" y="4865798"/>
            <a:ext cx="42294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b="1" dirty="0" smtClean="0"/>
              <a:t>P1</a:t>
            </a:r>
            <a:r>
              <a:rPr lang="it-IT" sz="1800" dirty="0" smtClean="0"/>
              <a:t>: # of </a:t>
            </a:r>
            <a:r>
              <a:rPr lang="it-IT" sz="1800" dirty="0" err="1" smtClean="0"/>
              <a:t>women</a:t>
            </a:r>
            <a:r>
              <a:rPr lang="it-IT" sz="1800" dirty="0" smtClean="0"/>
              <a:t> </a:t>
            </a:r>
            <a:r>
              <a:rPr lang="it-IT" sz="1800" dirty="0" err="1" smtClean="0"/>
              <a:t>having</a:t>
            </a:r>
            <a:r>
              <a:rPr lang="it-IT" sz="1800" dirty="0" smtClean="0"/>
              <a:t> 1 or more </a:t>
            </a:r>
            <a:r>
              <a:rPr lang="it-IT" sz="1800" dirty="0" err="1" smtClean="0"/>
              <a:t>child</a:t>
            </a:r>
            <a:endParaRPr lang="en-GB" sz="1800" dirty="0"/>
          </a:p>
        </p:txBody>
      </p:sp>
      <p:sp>
        <p:nvSpPr>
          <p:cNvPr id="7" name="Ovale 6"/>
          <p:cNvSpPr/>
          <p:nvPr/>
        </p:nvSpPr>
        <p:spPr bwMode="auto">
          <a:xfrm>
            <a:off x="1475656" y="2132856"/>
            <a:ext cx="504056" cy="7920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27684" y="5781254"/>
            <a:ext cx="42294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b="1" dirty="0" smtClean="0"/>
              <a:t>P1</a:t>
            </a:r>
            <a:r>
              <a:rPr lang="it-IT" sz="1800" dirty="0" smtClean="0"/>
              <a:t>: # of first </a:t>
            </a:r>
            <a:r>
              <a:rPr lang="it-IT" sz="1800" dirty="0" err="1" smtClean="0"/>
              <a:t>births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cohort</a:t>
            </a:r>
            <a:endParaRPr lang="en-GB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91880" y="5219563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3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609600"/>
          </a:xfrm>
        </p:spPr>
        <p:txBody>
          <a:bodyPr/>
          <a:lstStyle/>
          <a:p>
            <a:r>
              <a:rPr lang="it-IT" sz="3200" dirty="0" err="1" smtClean="0"/>
              <a:t>Challange</a:t>
            </a:r>
            <a:r>
              <a:rPr lang="it-IT" sz="3200" dirty="0" smtClean="0"/>
              <a:t>: </a:t>
            </a:r>
            <a:r>
              <a:rPr lang="it-IT" sz="3200" dirty="0" err="1" smtClean="0"/>
              <a:t>calculate</a:t>
            </a:r>
            <a:r>
              <a:rPr lang="it-IT" sz="3200" dirty="0" smtClean="0"/>
              <a:t> Complete Family </a:t>
            </a:r>
            <a:r>
              <a:rPr lang="it-IT" sz="3200" dirty="0" err="1" smtClean="0"/>
              <a:t>Size</a:t>
            </a:r>
            <a:r>
              <a:rPr lang="it-IT" sz="3200" dirty="0" smtClean="0"/>
              <a:t>!</a:t>
            </a:r>
            <a:endParaRPr lang="en-GB" sz="3200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2996952"/>
            <a:ext cx="4962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1763688" cy="39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381328"/>
            <a:ext cx="1619672" cy="3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4733925" cy="4953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636911"/>
            <a:ext cx="492055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6381328"/>
            <a:ext cx="6120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2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4962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1763688" cy="39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3" y="332656"/>
            <a:ext cx="1321559" cy="648072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381328"/>
            <a:ext cx="1619672" cy="3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8840"/>
            <a:ext cx="4733925" cy="4953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636911"/>
            <a:ext cx="492055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1433" y="2662313"/>
            <a:ext cx="500702" cy="379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268760"/>
            <a:ext cx="1392982" cy="792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6381328"/>
            <a:ext cx="6120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2492896"/>
            <a:ext cx="784740" cy="5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2636912"/>
            <a:ext cx="936104" cy="393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2657822"/>
            <a:ext cx="936104" cy="41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uppo 23"/>
          <p:cNvGrpSpPr/>
          <p:nvPr/>
        </p:nvGrpSpPr>
        <p:grpSpPr>
          <a:xfrm>
            <a:off x="5148064" y="2276872"/>
            <a:ext cx="3600400" cy="864096"/>
            <a:chOff x="5148064" y="2276872"/>
            <a:chExt cx="3600400" cy="864096"/>
          </a:xfrm>
        </p:grpSpPr>
        <p:pic>
          <p:nvPicPr>
            <p:cNvPr id="57355" name="Picture 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220072" y="2348880"/>
              <a:ext cx="864096" cy="722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8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156176" y="2492896"/>
              <a:ext cx="16764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ttangolo 21"/>
            <p:cNvSpPr/>
            <p:nvPr/>
          </p:nvSpPr>
          <p:spPr bwMode="auto">
            <a:xfrm>
              <a:off x="5148064" y="2276872"/>
              <a:ext cx="3600400" cy="864096"/>
            </a:xfrm>
            <a:prstGeom prst="rect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36" y="3573016"/>
            <a:ext cx="1512168" cy="844294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TFR and CCR </a:t>
            </a:r>
            <a:r>
              <a:rPr lang="it-IT" dirty="0" err="1"/>
              <a:t>differ</a:t>
            </a:r>
            <a:r>
              <a:rPr lang="it-IT" dirty="0"/>
              <a:t>?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17269"/>
            <a:ext cx="7428689" cy="5211171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860032" y="6255689"/>
            <a:ext cx="3489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Let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think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it!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8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PPR?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27584" y="1828800"/>
            <a:ext cx="8136904" cy="4114800"/>
          </a:xfrm>
        </p:spPr>
        <p:txBody>
          <a:bodyPr/>
          <a:lstStyle/>
          <a:p>
            <a:r>
              <a:rPr lang="en-US" sz="2800" dirty="0" smtClean="0"/>
              <a:t>In the absence of stopping behavior, age typically remains the important dimension (analysis of age specific fertility rates)</a:t>
            </a:r>
          </a:p>
          <a:p>
            <a:r>
              <a:rPr lang="en-US" sz="2800" dirty="0" smtClean="0"/>
              <a:t>When family size targets can be met, then PPRs might be more telling</a:t>
            </a:r>
          </a:p>
          <a:p>
            <a:r>
              <a:rPr lang="en-US" sz="2800" dirty="0"/>
              <a:t>PPR analysis suggests that the key to the future TFR is the progression from 2 to 3. Progression to one and two remain high, progression beyond three unlikely to return above one third.</a:t>
            </a:r>
            <a:endParaRPr lang="it-IT" sz="2800" dirty="0"/>
          </a:p>
          <a:p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53491-E88B-4886-89A6-11F95898852F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Another</a:t>
            </a:r>
            <a:r>
              <a:rPr lang="it-IT" sz="3200" dirty="0" smtClean="0"/>
              <a:t> </a:t>
            </a:r>
            <a:r>
              <a:rPr lang="it-IT" sz="3200" dirty="0" err="1" smtClean="0"/>
              <a:t>approach</a:t>
            </a:r>
            <a:r>
              <a:rPr lang="it-IT" sz="3200" dirty="0" smtClean="0"/>
              <a:t> to </a:t>
            </a:r>
            <a:r>
              <a:rPr lang="it-IT" sz="3200" dirty="0" err="1" smtClean="0"/>
              <a:t>study</a:t>
            </a:r>
            <a:r>
              <a:rPr lang="it-IT" sz="3200" dirty="0" smtClean="0"/>
              <a:t> </a:t>
            </a:r>
            <a:r>
              <a:rPr lang="it-IT" sz="3200" dirty="0" err="1" smtClean="0"/>
              <a:t>fertility</a:t>
            </a:r>
            <a:r>
              <a:rPr lang="it-IT" sz="3200" dirty="0" smtClean="0"/>
              <a:t> </a:t>
            </a:r>
            <a:r>
              <a:rPr lang="it-IT" sz="3200" dirty="0" err="1" smtClean="0"/>
              <a:t>decline</a:t>
            </a:r>
            <a:endParaRPr lang="en-GB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53491-E88B-4886-89A6-11F95898852F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4096" y="1369208"/>
            <a:ext cx="6602279" cy="51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72816"/>
            <a:ext cx="8151440" cy="4170784"/>
          </a:xfrm>
        </p:spPr>
        <p:txBody>
          <a:bodyPr/>
          <a:lstStyle/>
          <a:p>
            <a:r>
              <a:rPr lang="en-GB" sz="1600" dirty="0" smtClean="0"/>
              <a:t>In </a:t>
            </a:r>
            <a:r>
              <a:rPr lang="en-GB" sz="1600" dirty="0"/>
              <a:t>this figure each line is a time series of a particular PPR.  The x axis represents older or younger cohorts – so moving from left to right on the figure illustrates younger cohorts of women and therefore more recent estimates.</a:t>
            </a:r>
          </a:p>
          <a:p>
            <a:r>
              <a:rPr lang="en-GB" sz="1600" dirty="0"/>
              <a:t>The uppermost series is that of a1.  a0 is not there but presumably that would be fairly flat with consistently high proportions of women becoming mothers – this is normal.  </a:t>
            </a:r>
            <a:r>
              <a:rPr lang="en-GB" sz="1600" dirty="0">
                <a:solidFill>
                  <a:srgbClr val="00B0F0"/>
                </a:solidFill>
              </a:rPr>
              <a:t>a1 is actually rising – more women are having second children.  This could possibly be because primary or secondary sterility is declining.</a:t>
            </a:r>
          </a:p>
          <a:p>
            <a:r>
              <a:rPr lang="en-GB" sz="1600" dirty="0"/>
              <a:t>a2 is declining with time but there are still high proportions for all cohorts.</a:t>
            </a:r>
          </a:p>
          <a:p>
            <a:r>
              <a:rPr lang="en-GB" sz="1600" dirty="0"/>
              <a:t>The </a:t>
            </a:r>
            <a:r>
              <a:rPr lang="en-GB" sz="1600" b="1" dirty="0">
                <a:solidFill>
                  <a:srgbClr val="002060"/>
                </a:solidFill>
              </a:rPr>
              <a:t>interesting line is a3 (dark blue</a:t>
            </a:r>
            <a:r>
              <a:rPr lang="en-GB" sz="1600" dirty="0"/>
              <a:t>).  Over the first four time points there has been a decline in the proportions moving from three children to four but the proportions are still high at about 90%+.  But in the last 10 years of these series the a3 proportion plummeted to only </a:t>
            </a:r>
            <a:r>
              <a:rPr lang="en-GB" sz="1600" dirty="0">
                <a:solidFill>
                  <a:srgbClr val="002060"/>
                </a:solidFill>
              </a:rPr>
              <a:t>70%</a:t>
            </a:r>
            <a:r>
              <a:rPr lang="en-GB" sz="1600" dirty="0"/>
              <a:t> (see arrow on graph).</a:t>
            </a:r>
          </a:p>
          <a:p>
            <a:r>
              <a:rPr lang="en-GB" sz="1600" dirty="0"/>
              <a:t>Higher PPRs also declined rapidly.  However it is the rapid and sudden decline of a3 that suggests that younger mothers are </a:t>
            </a:r>
            <a:r>
              <a:rPr lang="en-GB" sz="1600" dirty="0">
                <a:solidFill>
                  <a:srgbClr val="002060"/>
                </a:solidFill>
              </a:rPr>
              <a:t>making a positive decision to limit their family.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0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95536" y="3068960"/>
            <a:ext cx="3008313" cy="1162050"/>
          </a:xfrm>
        </p:spPr>
        <p:txBody>
          <a:bodyPr/>
          <a:lstStyle/>
          <a:p>
            <a:r>
              <a:rPr lang="en-GB" dirty="0" smtClean="0"/>
              <a:t>Possible </a:t>
            </a:r>
            <a:r>
              <a:rPr lang="en-GB" dirty="0"/>
              <a:t>combinations of parity progression ratios (PPR) corresponding to a completed fertility of 1.6 children per woman (an illustration) </a:t>
            </a:r>
            <a:br>
              <a:rPr lang="en-GB" dirty="0"/>
            </a:br>
            <a:endParaRPr lang="en-GB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457200" y="4365104"/>
            <a:ext cx="3008313" cy="176105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Note</a:t>
            </a:r>
            <a:r>
              <a:rPr lang="en-GB" dirty="0"/>
              <a:t>: For simplicity, these illustrations assume identical parity progression ratios to third (</a:t>
            </a:r>
            <a:r>
              <a:rPr lang="en-GB" i="1" dirty="0"/>
              <a:t>PPR23</a:t>
            </a:r>
            <a:r>
              <a:rPr lang="en-GB" dirty="0"/>
              <a:t>) and fourth (</a:t>
            </a:r>
            <a:r>
              <a:rPr lang="en-GB" i="1" dirty="0"/>
              <a:t>PPR34</a:t>
            </a:r>
            <a:r>
              <a:rPr lang="en-GB" dirty="0"/>
              <a:t>) birth and we limit the family size to a maximum of four children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43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01693" y="1511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12416"/>
            <a:ext cx="5111750" cy="357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364088" y="606193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Source: Zeman et al 2017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799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793038" cy="609600"/>
          </a:xfrm>
        </p:spPr>
        <p:txBody>
          <a:bodyPr/>
          <a:lstStyle/>
          <a:p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Parity </a:t>
            </a:r>
            <a:r>
              <a:rPr lang="en-GB" sz="2400" dirty="0"/>
              <a:t>progression ratios to first (</a:t>
            </a:r>
            <a:r>
              <a:rPr lang="en-GB" sz="2400" i="1" dirty="0"/>
              <a:t>PPR01</a:t>
            </a:r>
            <a:r>
              <a:rPr lang="en-GB" sz="2400" dirty="0"/>
              <a:t>), second (</a:t>
            </a:r>
            <a:r>
              <a:rPr lang="en-GB" sz="2400" i="1" dirty="0"/>
              <a:t>PPR12</a:t>
            </a:r>
            <a:r>
              <a:rPr lang="en-GB" sz="2400" dirty="0"/>
              <a:t>) and third birth (</a:t>
            </a:r>
            <a:r>
              <a:rPr lang="en-GB" sz="2400" i="1" dirty="0"/>
              <a:t>PPR23</a:t>
            </a:r>
            <a:r>
              <a:rPr lang="en-GB" sz="2400" dirty="0"/>
              <a:t>) between birth cohorts around 1940 and 1970, regional means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847740" cy="479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PPR12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E2D1D-F914-409F-86B9-CD58C148B2F9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031111" cy="492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5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PPR23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677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364088" y="643127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Source: Zeman et al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83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Siti utili per i dati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Human Fertility Database</a:t>
            </a:r>
            <a:endParaRPr lang="en-GB" dirty="0"/>
          </a:p>
          <a:p>
            <a:pPr lvl="1"/>
            <a:r>
              <a:rPr lang="en-GB" i="1" dirty="0"/>
              <a:t>www.humanfertility.org/</a:t>
            </a:r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Fertility and education Data Base</a:t>
            </a:r>
          </a:p>
          <a:p>
            <a:pPr lvl="1"/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www.cfe-database.org/</a:t>
            </a:r>
            <a:endParaRPr lang="en-GB" dirty="0" smtClean="0"/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GB" sz="3200" dirty="0" smtClean="0">
                <a:solidFill>
                  <a:srgbClr val="0070C0"/>
                </a:solidFill>
                <a:ea typeface="+mn-ea"/>
                <a:cs typeface="+mn-cs"/>
              </a:rPr>
              <a:t>Demographic and Health survey </a:t>
            </a:r>
            <a:r>
              <a:rPr lang="en-GB" sz="3200" dirty="0">
                <a:solidFill>
                  <a:srgbClr val="0070C0"/>
                </a:solidFill>
                <a:ea typeface="+mn-ea"/>
                <a:cs typeface="+mn-cs"/>
              </a:rPr>
              <a:t>Data Base</a:t>
            </a:r>
          </a:p>
          <a:p>
            <a:pPr lvl="1"/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>
                <a:hlinkClick r:id="rId4"/>
              </a:rPr>
              <a:t>dhsprogram.com/data</a:t>
            </a:r>
            <a:r>
              <a:rPr lang="en-GB" smtClean="0">
                <a:hlinkClick r:id="rId4"/>
              </a:rPr>
              <a:t>/</a:t>
            </a:r>
            <a:endParaRPr lang="en-GB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6" y="1508309"/>
            <a:ext cx="7492565" cy="5255979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FACE4-3BFD-45ED-A896-2CACBB0F4FCA}" type="slidenum">
              <a:rPr lang="it-IT"/>
              <a:pPr/>
              <a:t>6</a:t>
            </a:fld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/>
              <a:t>An </a:t>
            </a:r>
            <a:r>
              <a:rPr lang="it-IT" sz="4000" dirty="0" err="1" smtClean="0"/>
              <a:t>example</a:t>
            </a:r>
            <a:r>
              <a:rPr lang="it-IT" sz="4000" dirty="0" smtClean="0"/>
              <a:t>: Italy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33513"/>
            <a:ext cx="777875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Line 4"/>
          <p:cNvSpPr>
            <a:spLocks noChangeShapeType="1"/>
          </p:cNvSpPr>
          <p:nvPr/>
        </p:nvSpPr>
        <p:spPr bwMode="auto">
          <a:xfrm>
            <a:off x="1692275" y="4076700"/>
            <a:ext cx="6408738" cy="0"/>
          </a:xfrm>
          <a:prstGeom prst="line">
            <a:avLst/>
          </a:prstGeom>
          <a:noFill/>
          <a:ln w="28575">
            <a:solidFill>
              <a:srgbClr val="990033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468313" y="6524625"/>
            <a:ext cx="25193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Fonte: Cantalbiano 2006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2124075" y="2276475"/>
            <a:ext cx="29527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66CC"/>
                </a:solidFill>
              </a:rPr>
              <a:t>Tasso </a:t>
            </a:r>
            <a:r>
              <a:rPr lang="en-GB" sz="2400" dirty="0" err="1">
                <a:solidFill>
                  <a:srgbClr val="FF66CC"/>
                </a:solidFill>
              </a:rPr>
              <a:t>di</a:t>
            </a:r>
            <a:r>
              <a:rPr lang="en-GB" sz="2400" dirty="0">
                <a:solidFill>
                  <a:srgbClr val="FF66CC"/>
                </a:solidFill>
              </a:rPr>
              <a:t> </a:t>
            </a:r>
            <a:r>
              <a:rPr lang="en-GB" sz="2400" dirty="0" err="1">
                <a:solidFill>
                  <a:srgbClr val="FF66CC"/>
                </a:solidFill>
              </a:rPr>
              <a:t>fecondità</a:t>
            </a:r>
            <a:r>
              <a:rPr lang="en-GB" sz="2400" dirty="0">
                <a:solidFill>
                  <a:srgbClr val="FF66CC"/>
                </a:solidFill>
              </a:rPr>
              <a:t> </a:t>
            </a:r>
            <a:r>
              <a:rPr lang="en-GB" sz="2400" dirty="0" err="1">
                <a:solidFill>
                  <a:srgbClr val="FF66CC"/>
                </a:solidFill>
              </a:rPr>
              <a:t>totale</a:t>
            </a:r>
            <a:r>
              <a:rPr lang="en-GB" sz="2400" dirty="0">
                <a:solidFill>
                  <a:srgbClr val="FF66CC"/>
                </a:solidFill>
              </a:rPr>
              <a:t> per anno</a:t>
            </a: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2339975" y="4724400"/>
            <a:ext cx="1871663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tx2"/>
                </a:solidFill>
              </a:rPr>
              <a:t>Tasso </a:t>
            </a:r>
            <a:r>
              <a:rPr lang="en-GB" sz="1800" dirty="0" err="1">
                <a:solidFill>
                  <a:schemeClr val="tx2"/>
                </a:solidFill>
              </a:rPr>
              <a:t>di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fecondità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totale</a:t>
            </a:r>
            <a:r>
              <a:rPr lang="en-GB" sz="1800" dirty="0">
                <a:solidFill>
                  <a:schemeClr val="tx2"/>
                </a:solidFill>
              </a:rPr>
              <a:t> per </a:t>
            </a:r>
            <a:r>
              <a:rPr lang="en-GB" sz="1800" dirty="0" err="1">
                <a:solidFill>
                  <a:schemeClr val="tx2"/>
                </a:solidFill>
              </a:rPr>
              <a:t>generazione</a:t>
            </a:r>
            <a:endParaRPr lang="en-GB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and quantum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556792"/>
            <a:ext cx="8136904" cy="4624536"/>
          </a:xfrm>
        </p:spPr>
        <p:txBody>
          <a:bodyPr/>
          <a:lstStyle/>
          <a:p>
            <a:r>
              <a:rPr lang="en-US" sz="2800" dirty="0" smtClean="0"/>
              <a:t>Changes in period fertility measures are often driven by the temporary postponement (or advancement ) of births. </a:t>
            </a:r>
          </a:p>
          <a:p>
            <a:r>
              <a:rPr lang="en-US" sz="2800" dirty="0" smtClean="0"/>
              <a:t>It is difficult to identify to what extent fluctuations seen in the period TFR result from:</a:t>
            </a:r>
          </a:p>
          <a:p>
            <a:pPr lvl="1"/>
            <a:r>
              <a:rPr lang="en-US" sz="2400" dirty="0" smtClean="0"/>
              <a:t> such </a:t>
            </a:r>
            <a:r>
              <a:rPr lang="en-US" sz="2400" dirty="0" smtClean="0">
                <a:solidFill>
                  <a:srgbClr val="FF0000"/>
                </a:solidFill>
              </a:rPr>
              <a:t>“timing” changes (tempo effect)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smtClean="0"/>
              <a:t>and to what extent these are </a:t>
            </a:r>
            <a:r>
              <a:rPr lang="en-US" sz="2400" dirty="0" smtClean="0">
                <a:solidFill>
                  <a:srgbClr val="3399FF"/>
                </a:solidFill>
              </a:rPr>
              <a:t>“real” (quantum effect) changes </a:t>
            </a:r>
          </a:p>
          <a:p>
            <a:pPr marL="342900" lvl="1" indent="-342900">
              <a:buClr>
                <a:schemeClr val="folHlink"/>
              </a:buClr>
              <a:buSzPct val="60000"/>
              <a:buNone/>
            </a:pPr>
            <a:r>
              <a:rPr lang="en-US" dirty="0" smtClean="0">
                <a:ea typeface="+mn-ea"/>
                <a:cs typeface="+mn-cs"/>
              </a:rPr>
              <a:t>that would influence the </a:t>
            </a:r>
            <a:r>
              <a:rPr lang="en-US" b="1" dirty="0" smtClean="0">
                <a:solidFill>
                  <a:srgbClr val="3399FF"/>
                </a:solidFill>
                <a:ea typeface="+mn-ea"/>
                <a:cs typeface="+mn-cs"/>
              </a:rPr>
              <a:t>completed fertility </a:t>
            </a:r>
            <a:r>
              <a:rPr lang="en-US" dirty="0" smtClean="0">
                <a:ea typeface="+mn-ea"/>
                <a:cs typeface="+mn-cs"/>
              </a:rPr>
              <a:t>of real birth cohorts. 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emp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3079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85720" y="1285860"/>
            <a:ext cx="82819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</a:rPr>
              <a:t>Longitudinal analysis</a:t>
            </a:r>
          </a:p>
          <a:p>
            <a:r>
              <a:rPr lang="en-GB" sz="2000" b="0" dirty="0"/>
              <a:t>Using </a:t>
            </a:r>
            <a:r>
              <a:rPr lang="en-GB" sz="2000" dirty="0"/>
              <a:t>longitudinal data, </a:t>
            </a:r>
            <a:r>
              <a:rPr lang="en-GB" sz="2000" b="0" dirty="0"/>
              <a:t>TFR is the sum of</a:t>
            </a:r>
            <a:r>
              <a:rPr lang="en-GB" sz="2000" dirty="0"/>
              <a:t> </a:t>
            </a:r>
            <a:r>
              <a:rPr lang="en-GB" sz="2000" b="0" dirty="0"/>
              <a:t>age-specific rates for a given cohort  data</a:t>
            </a:r>
            <a:r>
              <a:rPr lang="en-GB" sz="2000" b="0" dirty="0" smtClean="0"/>
              <a:t>. Fertility is a cumulative process (and conditional process)</a:t>
            </a:r>
            <a:endParaRPr lang="en-GB" sz="2000" b="0" dirty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348038" y="2565400"/>
            <a:ext cx="5614987" cy="2369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 dirty="0"/>
              <a:t>In this case, TFR is better known as </a:t>
            </a:r>
            <a:r>
              <a:rPr lang="en-GB" b="1" dirty="0">
                <a:solidFill>
                  <a:srgbClr val="FF0000"/>
                </a:solidFill>
              </a:rPr>
              <a:t>Completed Fertility Rate </a:t>
            </a:r>
            <a:r>
              <a:rPr lang="en-GB" sz="2000" b="0" dirty="0"/>
              <a:t>(or Children Ever Born</a:t>
            </a: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b="0" dirty="0"/>
              <a:t>for women over age 49): </a:t>
            </a:r>
            <a:r>
              <a:rPr lang="en-GB" sz="2000" b="0" dirty="0" smtClean="0"/>
              <a:t>average </a:t>
            </a:r>
            <a:r>
              <a:rPr lang="en-GB" sz="2000" b="0" dirty="0" smtClean="0">
                <a:solidFill>
                  <a:srgbClr val="FF0000"/>
                </a:solidFill>
              </a:rPr>
              <a:t>number of children </a:t>
            </a:r>
            <a:r>
              <a:rPr lang="en-GB" sz="2000" dirty="0">
                <a:solidFill>
                  <a:srgbClr val="FF0000"/>
                </a:solidFill>
              </a:rPr>
              <a:t>w</a:t>
            </a:r>
            <a:r>
              <a:rPr lang="en-GB" sz="2000" b="0" dirty="0" smtClean="0">
                <a:solidFill>
                  <a:srgbClr val="FF0000"/>
                </a:solidFill>
              </a:rPr>
              <a:t>ho would be born to an actual birth cohort of </a:t>
            </a:r>
            <a:r>
              <a:rPr lang="en-GB" sz="2000" b="0" dirty="0">
                <a:solidFill>
                  <a:srgbClr val="FF0000"/>
                </a:solidFill>
              </a:rPr>
              <a:t>women </a:t>
            </a:r>
            <a:r>
              <a:rPr lang="en-GB" sz="2000" b="0" dirty="0" smtClean="0">
                <a:solidFill>
                  <a:srgbClr val="FF0000"/>
                </a:solidFill>
              </a:rPr>
              <a:t>if they had all survived to the end of their reproductive period.</a:t>
            </a:r>
            <a:endParaRPr lang="it-IT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6084888" y="836613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Fertility Rate</a:t>
            </a:r>
            <a:endParaRPr lang="en-GB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611188" y="5300663"/>
            <a:ext cx="774700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CFR describes the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underlying fertility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removing the effects of the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situation 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pPr eaLnBrk="1" hangingPunct="1"/>
            <a:r>
              <a:rPr lang="it-IT" sz="4000" dirty="0" err="1" smtClean="0"/>
              <a:t>Longitudinal</a:t>
            </a:r>
            <a:r>
              <a:rPr lang="it-IT" sz="4000" dirty="0" smtClean="0"/>
              <a:t> </a:t>
            </a:r>
            <a:r>
              <a:rPr lang="it-IT" sz="4000" dirty="0" err="1" smtClean="0"/>
              <a:t>analysis</a:t>
            </a:r>
            <a:endParaRPr lang="it-IT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Hypothesis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are all surviving from 15 to 50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Women who died had the same rate of fertility at each age as the women who survived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017983"/>
      </p:ext>
    </p:extLst>
  </p:cSld>
  <p:clrMapOvr>
    <a:masterClrMapping/>
  </p:clrMapOvr>
</p:sld>
</file>

<file path=ppt/theme/theme1.xml><?xml version="1.0" encoding="utf-8"?>
<a:theme xmlns:a="http://schemas.openxmlformats.org/drawingml/2006/main" name="Le fonti 3">
  <a:themeElements>
    <a:clrScheme name="Le fonti 3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 fonti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 fonti 3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Settings\1801867\Dati applicazioni\Microsoft\Modelli\Le fonti 3.pot</Template>
  <TotalTime>8454</TotalTime>
  <Words>1731</Words>
  <Application>Microsoft Office PowerPoint</Application>
  <PresentationFormat>Lucidi</PresentationFormat>
  <Paragraphs>262</Paragraphs>
  <Slides>47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2" baseType="lpstr">
      <vt:lpstr>Arial</vt:lpstr>
      <vt:lpstr>Tahoma</vt:lpstr>
      <vt:lpstr>Times New Roman</vt:lpstr>
      <vt:lpstr>Wingdings</vt:lpstr>
      <vt:lpstr>Le fonti 3</vt:lpstr>
      <vt:lpstr>Cohort fertility </vt:lpstr>
      <vt:lpstr>Cohort fertility rates</vt:lpstr>
      <vt:lpstr>Riferimenti</vt:lpstr>
      <vt:lpstr>Why TFR and CCR differ?</vt:lpstr>
      <vt:lpstr>Presentazione standard di PowerPoint</vt:lpstr>
      <vt:lpstr>An example: Italy</vt:lpstr>
      <vt:lpstr>Tempo and quantum</vt:lpstr>
      <vt:lpstr>Longitudinal analysis</vt:lpstr>
      <vt:lpstr>Hypothesis</vt:lpstr>
      <vt:lpstr>Presentazione standard di PowerPoint</vt:lpstr>
      <vt:lpstr>Presentazione standard di PowerPoint</vt:lpstr>
      <vt:lpstr>Presentazione standard di PowerPoint</vt:lpstr>
      <vt:lpstr>Cons of cohort approach</vt:lpstr>
      <vt:lpstr>Pros of cohort approach</vt:lpstr>
      <vt:lpstr>Cons of period approach</vt:lpstr>
      <vt:lpstr>Presentazione standard di PowerPoint</vt:lpstr>
      <vt:lpstr>Total Fertility Rates and Completed Fertility Rates in Italy</vt:lpstr>
      <vt:lpstr>TFR and CTFR in Italy: the North and the South</vt:lpstr>
      <vt:lpstr>Presentazione standard di PowerPoint</vt:lpstr>
      <vt:lpstr>Completed cohort fertility in featured low-fertility countries grouped by broader regions, women born 1940–1970</vt:lpstr>
      <vt:lpstr>Presentazione standard di PowerPoint</vt:lpstr>
      <vt:lpstr>Presentazione standard di PowerPoint</vt:lpstr>
      <vt:lpstr>Cohort completed fertility and period fertility rates</vt:lpstr>
      <vt:lpstr>Why TFR and CFR differ?</vt:lpstr>
      <vt:lpstr>An example: TFT and CFR</vt:lpstr>
      <vt:lpstr>Why TFR and CCR differ?</vt:lpstr>
      <vt:lpstr>Is it possible to “correct” period fertility indicators?</vt:lpstr>
      <vt:lpstr>Bongaarts and Feeney adjustment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Parity progression ratios</vt:lpstr>
      <vt:lpstr>A different approach to study fertility</vt:lpstr>
      <vt:lpstr>Parity progression ratios (PPR)</vt:lpstr>
      <vt:lpstr>Definition</vt:lpstr>
      <vt:lpstr>PPR and Cohort Fertility</vt:lpstr>
      <vt:lpstr>Challange: calculate Complete Family Size!</vt:lpstr>
      <vt:lpstr>Presentazione standard di PowerPoint</vt:lpstr>
      <vt:lpstr>Why PPR?</vt:lpstr>
      <vt:lpstr>Another approach to study fertility decline</vt:lpstr>
      <vt:lpstr>Presentazione standard di PowerPoint</vt:lpstr>
      <vt:lpstr>Possible combinations of parity progression ratios (PPR) corresponding to a completed fertility of 1.6 children per woman (an illustration)  </vt:lpstr>
      <vt:lpstr> Parity progression ratios to first (PPR01), second (PPR12) and third birth (PPR23) between birth cohorts around 1940 and 1970, regional means </vt:lpstr>
      <vt:lpstr>PPR12</vt:lpstr>
      <vt:lpstr>PPR23</vt:lpstr>
      <vt:lpstr>Siti utili per i dati</vt:lpstr>
    </vt:vector>
  </TitlesOfParts>
  <Company>Dipartimento di Statistica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demografiche</dc:title>
  <dc:creator>1801867</dc:creator>
  <cp:lastModifiedBy>Tanturri Maria Letizia</cp:lastModifiedBy>
  <cp:revision>959</cp:revision>
  <cp:lastPrinted>2017-12-20T09:32:31Z</cp:lastPrinted>
  <dcterms:created xsi:type="dcterms:W3CDTF">2003-05-06T12:12:46Z</dcterms:created>
  <dcterms:modified xsi:type="dcterms:W3CDTF">2022-11-30T12:44:13Z</dcterms:modified>
</cp:coreProperties>
</file>