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63" r:id="rId3"/>
  </p:sldMasterIdLst>
  <p:notesMasterIdLst>
    <p:notesMasterId r:id="rId49"/>
  </p:notesMasterIdLst>
  <p:sldIdLst>
    <p:sldId id="259" r:id="rId4"/>
    <p:sldId id="384" r:id="rId5"/>
    <p:sldId id="261" r:id="rId6"/>
    <p:sldId id="385" r:id="rId7"/>
    <p:sldId id="263" r:id="rId8"/>
    <p:sldId id="332" r:id="rId9"/>
    <p:sldId id="264" r:id="rId10"/>
    <p:sldId id="299" r:id="rId11"/>
    <p:sldId id="359" r:id="rId12"/>
    <p:sldId id="343" r:id="rId13"/>
    <p:sldId id="350" r:id="rId14"/>
    <p:sldId id="333" r:id="rId15"/>
    <p:sldId id="351" r:id="rId16"/>
    <p:sldId id="352" r:id="rId17"/>
    <p:sldId id="355" r:id="rId18"/>
    <p:sldId id="353" r:id="rId19"/>
    <p:sldId id="356" r:id="rId20"/>
    <p:sldId id="357" r:id="rId21"/>
    <p:sldId id="277" r:id="rId22"/>
    <p:sldId id="278" r:id="rId23"/>
    <p:sldId id="274" r:id="rId24"/>
    <p:sldId id="379" r:id="rId25"/>
    <p:sldId id="361" r:id="rId26"/>
    <p:sldId id="363" r:id="rId27"/>
    <p:sldId id="378" r:id="rId28"/>
    <p:sldId id="364" r:id="rId29"/>
    <p:sldId id="365" r:id="rId30"/>
    <p:sldId id="367" r:id="rId31"/>
    <p:sldId id="370" r:id="rId32"/>
    <p:sldId id="366" r:id="rId33"/>
    <p:sldId id="372" r:id="rId34"/>
    <p:sldId id="380" r:id="rId35"/>
    <p:sldId id="368" r:id="rId36"/>
    <p:sldId id="369" r:id="rId37"/>
    <p:sldId id="371" r:id="rId38"/>
    <p:sldId id="376" r:id="rId39"/>
    <p:sldId id="374" r:id="rId40"/>
    <p:sldId id="377" r:id="rId41"/>
    <p:sldId id="362" r:id="rId42"/>
    <p:sldId id="285" r:id="rId43"/>
    <p:sldId id="265" r:id="rId44"/>
    <p:sldId id="381" r:id="rId45"/>
    <p:sldId id="382" r:id="rId46"/>
    <p:sldId id="383" r:id="rId47"/>
    <p:sldId id="262" r:id="rId4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FF65"/>
    <a:srgbClr val="AC1A19"/>
    <a:srgbClr val="AB1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4" autoAdjust="0"/>
    <p:restoredTop sz="96327"/>
  </p:normalViewPr>
  <p:slideViewPr>
    <p:cSldViewPr snapToGrid="0">
      <p:cViewPr varScale="1">
        <p:scale>
          <a:sx n="119" d="100"/>
          <a:sy n="119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337978012547701"/>
          <c:y val="2.50977758929413E-2"/>
          <c:w val="0.56357904616704202"/>
          <c:h val="0.95447972622749999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Sistemi agricoli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9900"/>
              </a:solidFill>
            </c:spPr>
            <c:extLst>
              <c:ext xmlns:c16="http://schemas.microsoft.com/office/drawing/2014/chart" uri="{C3380CC4-5D6E-409C-BE32-E72D297353CC}">
                <c16:uniqueId val="{00000001-B448-A349-AB46-2196630D01E0}"/>
              </c:ext>
            </c:extLst>
          </c:dPt>
          <c:dPt>
            <c:idx val="1"/>
            <c:bubble3D val="0"/>
            <c:spPr>
              <a:solidFill>
                <a:srgbClr val="00CC00"/>
              </a:solidFill>
            </c:spPr>
            <c:extLst>
              <c:ext xmlns:c16="http://schemas.microsoft.com/office/drawing/2014/chart" uri="{C3380CC4-5D6E-409C-BE32-E72D297353CC}">
                <c16:uniqueId val="{00000003-B448-A349-AB46-2196630D01E0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B448-A349-AB46-2196630D01E0}"/>
              </c:ext>
            </c:extLst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B448-A349-AB46-2196630D01E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50.4%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448-A349-AB46-2196630D01E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31.8%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448-A349-AB46-2196630D01E0}"/>
                </c:ext>
              </c:extLst>
            </c:dLbl>
            <c:dLbl>
              <c:idx val="2"/>
              <c:layout>
                <c:manualLayout>
                  <c:x val="1.6121718939957601E-2"/>
                  <c:y val="1.79490181179907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17.5%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448-A349-AB46-2196630D01E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0.3%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448-A349-AB46-2196630D01E0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4"/>
                <c:pt idx="0">
                  <c:v>Arativi</c:v>
                </c:pt>
                <c:pt idx="1">
                  <c:v>Prati e pascoli</c:v>
                </c:pt>
                <c:pt idx="2">
                  <c:v>Colt. Permanenti</c:v>
                </c:pt>
                <c:pt idx="3">
                  <c:v>Altro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50.4</c:v>
                </c:pt>
                <c:pt idx="1">
                  <c:v>31.8</c:v>
                </c:pt>
                <c:pt idx="2">
                  <c:v>17.5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448-A349-AB46-2196630D0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ayout>
        <c:manualLayout>
          <c:xMode val="edge"/>
          <c:yMode val="edge"/>
          <c:x val="1.6563298209142301E-2"/>
          <c:y val="0.104904403449251"/>
          <c:w val="0.318620472888685"/>
          <c:h val="0.79019119310149799"/>
        </c:manualLayout>
      </c:layout>
      <c:overlay val="0"/>
      <c:txPr>
        <a:bodyPr/>
        <a:lstStyle/>
        <a:p>
          <a:pPr>
            <a:defRPr sz="1400"/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10881D-D1D6-E84E-BF18-16F0EC679CE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1F5588C-3122-844A-90DF-96F28A70D314}">
      <dgm:prSet phldrT="[Testo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it-IT" dirty="0"/>
            <a:t>cibo</a:t>
          </a:r>
        </a:p>
      </dgm:t>
    </dgm:pt>
    <dgm:pt modelId="{4B5AD631-F1E6-BC43-90DB-F854CD8AA932}" type="parTrans" cxnId="{7E6BAB80-E4D6-C543-8DDF-9FD16EAB4055}">
      <dgm:prSet/>
      <dgm:spPr/>
      <dgm:t>
        <a:bodyPr/>
        <a:lstStyle/>
        <a:p>
          <a:endParaRPr lang="it-IT"/>
        </a:p>
      </dgm:t>
    </dgm:pt>
    <dgm:pt modelId="{819E53FD-3713-C449-B03F-183CCBA663DB}" type="sibTrans" cxnId="{7E6BAB80-E4D6-C543-8DDF-9FD16EAB4055}">
      <dgm:prSet/>
      <dgm:spPr/>
      <dgm:t>
        <a:bodyPr/>
        <a:lstStyle/>
        <a:p>
          <a:endParaRPr lang="it-IT"/>
        </a:p>
      </dgm:t>
    </dgm:pt>
    <dgm:pt modelId="{98CBE2C5-6F8C-0441-977A-9C990812B301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/>
            <a:t>nutrizione</a:t>
          </a:r>
        </a:p>
      </dgm:t>
    </dgm:pt>
    <dgm:pt modelId="{0F776C36-9729-9945-BBE9-161CBA21F708}" type="parTrans" cxnId="{63193720-AA6B-2446-9F20-E00AF468EA60}">
      <dgm:prSet/>
      <dgm:spPr>
        <a:solidFill>
          <a:srgbClr val="00B050">
            <a:alpha val="64788"/>
          </a:srgbClr>
        </a:solidFill>
      </dgm:spPr>
      <dgm:t>
        <a:bodyPr/>
        <a:lstStyle/>
        <a:p>
          <a:endParaRPr lang="it-IT"/>
        </a:p>
      </dgm:t>
    </dgm:pt>
    <dgm:pt modelId="{1324371E-7CFA-744C-A992-87B7651CA03A}" type="sibTrans" cxnId="{63193720-AA6B-2446-9F20-E00AF468EA60}">
      <dgm:prSet/>
      <dgm:spPr/>
      <dgm:t>
        <a:bodyPr/>
        <a:lstStyle/>
        <a:p>
          <a:endParaRPr lang="it-IT"/>
        </a:p>
      </dgm:t>
    </dgm:pt>
    <dgm:pt modelId="{0084EA02-ACFB-B145-AE54-490244819E0F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/>
            <a:t>soddisfazione</a:t>
          </a:r>
        </a:p>
      </dgm:t>
    </dgm:pt>
    <dgm:pt modelId="{FDC7DD90-9D5E-ED48-ADD7-2BFCBEE440A1}" type="parTrans" cxnId="{FA2C75EC-0F63-7B44-A47C-8BF6D936C34F}">
      <dgm:prSet/>
      <dgm:spPr>
        <a:solidFill>
          <a:srgbClr val="00B050">
            <a:alpha val="64788"/>
          </a:srgbClr>
        </a:solidFill>
      </dgm:spPr>
      <dgm:t>
        <a:bodyPr/>
        <a:lstStyle/>
        <a:p>
          <a:endParaRPr lang="it-IT"/>
        </a:p>
      </dgm:t>
    </dgm:pt>
    <dgm:pt modelId="{A171302E-0D71-924A-A2C6-E5FC16D81CAB}" type="sibTrans" cxnId="{FA2C75EC-0F63-7B44-A47C-8BF6D936C34F}">
      <dgm:prSet/>
      <dgm:spPr/>
      <dgm:t>
        <a:bodyPr/>
        <a:lstStyle/>
        <a:p>
          <a:endParaRPr lang="it-IT"/>
        </a:p>
      </dgm:t>
    </dgm:pt>
    <dgm:pt modelId="{274B7B27-394B-B44F-BDF6-C3CC096641B1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/>
            <a:t>diritto</a:t>
          </a:r>
        </a:p>
      </dgm:t>
    </dgm:pt>
    <dgm:pt modelId="{0611CE25-1D8D-4D4E-B9E9-B6CCAC461B7A}" type="parTrans" cxnId="{10B0F1D9-DB64-BA47-8731-0B4617D9D13C}">
      <dgm:prSet/>
      <dgm:spPr>
        <a:solidFill>
          <a:srgbClr val="00B050">
            <a:alpha val="64788"/>
          </a:srgbClr>
        </a:solidFill>
      </dgm:spPr>
      <dgm:t>
        <a:bodyPr/>
        <a:lstStyle/>
        <a:p>
          <a:endParaRPr lang="it-IT"/>
        </a:p>
      </dgm:t>
    </dgm:pt>
    <dgm:pt modelId="{5DE45EB6-7AEB-704F-9335-181B7EF477CB}" type="sibTrans" cxnId="{10B0F1D9-DB64-BA47-8731-0B4617D9D13C}">
      <dgm:prSet/>
      <dgm:spPr/>
      <dgm:t>
        <a:bodyPr/>
        <a:lstStyle/>
        <a:p>
          <a:endParaRPr lang="it-IT"/>
        </a:p>
      </dgm:t>
    </dgm:pt>
    <dgm:pt modelId="{2B1FC1D9-30FD-3047-8639-7D604FC926FF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/>
            <a:t>economia</a:t>
          </a:r>
        </a:p>
      </dgm:t>
    </dgm:pt>
    <dgm:pt modelId="{21914405-02C9-9D47-AC51-F122182E9321}" type="parTrans" cxnId="{8CAF0BAD-2EF2-6948-8CEF-BEE81FAFD40A}">
      <dgm:prSet/>
      <dgm:spPr>
        <a:solidFill>
          <a:srgbClr val="00B050">
            <a:alpha val="64788"/>
          </a:srgbClr>
        </a:solidFill>
      </dgm:spPr>
      <dgm:t>
        <a:bodyPr/>
        <a:lstStyle/>
        <a:p>
          <a:endParaRPr lang="it-IT"/>
        </a:p>
      </dgm:t>
    </dgm:pt>
    <dgm:pt modelId="{EF7E7C22-0F05-9F44-A50C-64B7E540E7C6}" type="sibTrans" cxnId="{8CAF0BAD-2EF2-6948-8CEF-BEE81FAFD40A}">
      <dgm:prSet/>
      <dgm:spPr/>
      <dgm:t>
        <a:bodyPr/>
        <a:lstStyle/>
        <a:p>
          <a:endParaRPr lang="it-IT"/>
        </a:p>
      </dgm:t>
    </dgm:pt>
    <dgm:pt modelId="{3D491335-661F-0E4C-BF27-D3996EA0C022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/>
            <a:t>potere</a:t>
          </a:r>
        </a:p>
      </dgm:t>
    </dgm:pt>
    <dgm:pt modelId="{AAD4FFE4-31F9-6A40-9896-112771CC49C4}" type="parTrans" cxnId="{D9F74EDC-B2AB-3245-AAA8-C4CDB92C5249}">
      <dgm:prSet/>
      <dgm:spPr>
        <a:solidFill>
          <a:srgbClr val="00B050">
            <a:alpha val="64788"/>
          </a:srgbClr>
        </a:solidFill>
      </dgm:spPr>
      <dgm:t>
        <a:bodyPr/>
        <a:lstStyle/>
        <a:p>
          <a:endParaRPr lang="it-IT"/>
        </a:p>
      </dgm:t>
    </dgm:pt>
    <dgm:pt modelId="{BB9A176F-912A-5B43-BACE-8BF770BBBFDD}" type="sibTrans" cxnId="{D9F74EDC-B2AB-3245-AAA8-C4CDB92C5249}">
      <dgm:prSet/>
      <dgm:spPr/>
      <dgm:t>
        <a:bodyPr/>
        <a:lstStyle/>
        <a:p>
          <a:endParaRPr lang="it-IT"/>
        </a:p>
      </dgm:t>
    </dgm:pt>
    <dgm:pt modelId="{CECC33EB-6136-E04E-9D02-BBDA11F197C8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/>
            <a:t>identità</a:t>
          </a:r>
        </a:p>
      </dgm:t>
    </dgm:pt>
    <dgm:pt modelId="{2AD65352-500B-8C42-B2E1-C1C6C91F6E0C}" type="parTrans" cxnId="{C7E2C674-A1AB-DE46-B34E-4BFCD4A7EC88}">
      <dgm:prSet/>
      <dgm:spPr>
        <a:solidFill>
          <a:srgbClr val="00B050">
            <a:alpha val="64788"/>
          </a:srgbClr>
        </a:solidFill>
      </dgm:spPr>
      <dgm:t>
        <a:bodyPr/>
        <a:lstStyle/>
        <a:p>
          <a:endParaRPr lang="it-IT"/>
        </a:p>
      </dgm:t>
    </dgm:pt>
    <dgm:pt modelId="{6E3AA99B-0483-834E-ADC9-AA60B92D1CBA}" type="sibTrans" cxnId="{C7E2C674-A1AB-DE46-B34E-4BFCD4A7EC88}">
      <dgm:prSet/>
      <dgm:spPr/>
      <dgm:t>
        <a:bodyPr/>
        <a:lstStyle/>
        <a:p>
          <a:endParaRPr lang="it-IT"/>
        </a:p>
      </dgm:t>
    </dgm:pt>
    <dgm:pt modelId="{5CD05D73-3DBC-5948-B8F4-A65A90D2E333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/>
            <a:t>socialità</a:t>
          </a:r>
        </a:p>
      </dgm:t>
    </dgm:pt>
    <dgm:pt modelId="{688F0112-0EAB-AC42-AC48-D1EEB7901665}" type="parTrans" cxnId="{7E7CDDF2-F25D-5C47-B047-2DBB54AFCA54}">
      <dgm:prSet/>
      <dgm:spPr>
        <a:solidFill>
          <a:srgbClr val="00B050">
            <a:alpha val="64788"/>
          </a:srgbClr>
        </a:solidFill>
      </dgm:spPr>
      <dgm:t>
        <a:bodyPr/>
        <a:lstStyle/>
        <a:p>
          <a:endParaRPr lang="it-IT"/>
        </a:p>
      </dgm:t>
    </dgm:pt>
    <dgm:pt modelId="{3E280CC6-18FC-7943-90C9-4C8C8005C020}" type="sibTrans" cxnId="{7E7CDDF2-F25D-5C47-B047-2DBB54AFCA54}">
      <dgm:prSet/>
      <dgm:spPr/>
      <dgm:t>
        <a:bodyPr/>
        <a:lstStyle/>
        <a:p>
          <a:endParaRPr lang="it-IT"/>
        </a:p>
      </dgm:t>
    </dgm:pt>
    <dgm:pt modelId="{DABB9DA1-EA83-A645-91A8-0B3118C47FE3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/>
            <a:t>cultura</a:t>
          </a:r>
        </a:p>
      </dgm:t>
    </dgm:pt>
    <dgm:pt modelId="{B01754F1-589B-784C-A064-E59174413EA4}" type="parTrans" cxnId="{6FAEEDF2-82BE-B742-8BEC-8163E277ECE2}">
      <dgm:prSet/>
      <dgm:spPr>
        <a:solidFill>
          <a:srgbClr val="00B050">
            <a:alpha val="64788"/>
          </a:srgbClr>
        </a:solidFill>
      </dgm:spPr>
      <dgm:t>
        <a:bodyPr/>
        <a:lstStyle/>
        <a:p>
          <a:endParaRPr lang="it-IT"/>
        </a:p>
      </dgm:t>
    </dgm:pt>
    <dgm:pt modelId="{56D6B49D-ED28-F04F-B695-EC79FF6055C2}" type="sibTrans" cxnId="{6FAEEDF2-82BE-B742-8BEC-8163E277ECE2}">
      <dgm:prSet/>
      <dgm:spPr/>
      <dgm:t>
        <a:bodyPr/>
        <a:lstStyle/>
        <a:p>
          <a:endParaRPr lang="it-IT"/>
        </a:p>
      </dgm:t>
    </dgm:pt>
    <dgm:pt modelId="{534DF125-E48C-CC42-B8B8-C66DD96805D0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/>
            <a:t>spirituale, religioso</a:t>
          </a:r>
        </a:p>
      </dgm:t>
    </dgm:pt>
    <dgm:pt modelId="{0669C684-8D20-CF4B-B30F-441ACFD4DA56}" type="parTrans" cxnId="{0D10A8E2-0CCE-2D4D-AA9B-04A595C55A60}">
      <dgm:prSet/>
      <dgm:spPr>
        <a:solidFill>
          <a:srgbClr val="00B050">
            <a:alpha val="64788"/>
          </a:srgbClr>
        </a:solidFill>
      </dgm:spPr>
      <dgm:t>
        <a:bodyPr/>
        <a:lstStyle/>
        <a:p>
          <a:endParaRPr lang="it-IT"/>
        </a:p>
      </dgm:t>
    </dgm:pt>
    <dgm:pt modelId="{6D3D39F5-B5D0-B74B-A25D-B26E39D00741}" type="sibTrans" cxnId="{0D10A8E2-0CCE-2D4D-AA9B-04A595C55A60}">
      <dgm:prSet/>
      <dgm:spPr/>
      <dgm:t>
        <a:bodyPr/>
        <a:lstStyle/>
        <a:p>
          <a:endParaRPr lang="it-IT"/>
        </a:p>
      </dgm:t>
    </dgm:pt>
    <dgm:pt modelId="{46296BFF-EEA0-9A47-A7D4-7D15C7E4CB3E}">
      <dgm:prSet/>
      <dgm:spPr/>
      <dgm:t>
        <a:bodyPr/>
        <a:lstStyle/>
        <a:p>
          <a:r>
            <a:rPr lang="it-IT" dirty="0"/>
            <a:t>……….</a:t>
          </a:r>
        </a:p>
      </dgm:t>
    </dgm:pt>
    <dgm:pt modelId="{B9C91F6E-C9A1-674A-94FB-804792D19437}" type="parTrans" cxnId="{1A43EC14-834E-F647-94A9-60AB05E19CEB}">
      <dgm:prSet/>
      <dgm:spPr/>
      <dgm:t>
        <a:bodyPr/>
        <a:lstStyle/>
        <a:p>
          <a:endParaRPr lang="it-IT"/>
        </a:p>
      </dgm:t>
    </dgm:pt>
    <dgm:pt modelId="{4BD5B9FD-A959-E747-BF20-802AF03171D1}" type="sibTrans" cxnId="{1A43EC14-834E-F647-94A9-60AB05E19CEB}">
      <dgm:prSet/>
      <dgm:spPr/>
      <dgm:t>
        <a:bodyPr/>
        <a:lstStyle/>
        <a:p>
          <a:endParaRPr lang="it-IT"/>
        </a:p>
      </dgm:t>
    </dgm:pt>
    <dgm:pt modelId="{61551CCC-C6EC-4549-9078-9BF2D3F98ED9}" type="pres">
      <dgm:prSet presAssocID="{D910881D-D1D6-E84E-BF18-16F0EC679CE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DE6DAF9-A9ED-6D42-A728-1474648CD5F2}" type="pres">
      <dgm:prSet presAssocID="{61F5588C-3122-844A-90DF-96F28A70D314}" presName="centerShape" presStyleLbl="node0" presStyleIdx="0" presStyleCnt="1"/>
      <dgm:spPr/>
    </dgm:pt>
    <dgm:pt modelId="{EB0505EE-4FA1-034C-A381-3496193460B1}" type="pres">
      <dgm:prSet presAssocID="{0F776C36-9729-9945-BBE9-161CBA21F708}" presName="parTrans" presStyleLbl="sibTrans2D1" presStyleIdx="0" presStyleCnt="10"/>
      <dgm:spPr/>
    </dgm:pt>
    <dgm:pt modelId="{8B525D7A-5C14-0E45-8F6A-F42D153E34EC}" type="pres">
      <dgm:prSet presAssocID="{0F776C36-9729-9945-BBE9-161CBA21F708}" presName="connectorText" presStyleLbl="sibTrans2D1" presStyleIdx="0" presStyleCnt="10"/>
      <dgm:spPr/>
    </dgm:pt>
    <dgm:pt modelId="{55FA482F-2596-5148-9F33-953EE0E13AE9}" type="pres">
      <dgm:prSet presAssocID="{98CBE2C5-6F8C-0441-977A-9C990812B301}" presName="node" presStyleLbl="node1" presStyleIdx="0" presStyleCnt="10" custRadScaleRad="98794" custRadScaleInc="4317">
        <dgm:presLayoutVars>
          <dgm:bulletEnabled val="1"/>
        </dgm:presLayoutVars>
      </dgm:prSet>
      <dgm:spPr/>
    </dgm:pt>
    <dgm:pt modelId="{67CA2FA0-8616-2543-BD83-8166DE40D9E3}" type="pres">
      <dgm:prSet presAssocID="{FDC7DD90-9D5E-ED48-ADD7-2BFCBEE440A1}" presName="parTrans" presStyleLbl="sibTrans2D1" presStyleIdx="1" presStyleCnt="10"/>
      <dgm:spPr/>
    </dgm:pt>
    <dgm:pt modelId="{C2292E13-4025-3E4F-8906-44EE91F7BD42}" type="pres">
      <dgm:prSet presAssocID="{FDC7DD90-9D5E-ED48-ADD7-2BFCBEE440A1}" presName="connectorText" presStyleLbl="sibTrans2D1" presStyleIdx="1" presStyleCnt="10"/>
      <dgm:spPr/>
    </dgm:pt>
    <dgm:pt modelId="{C33F2F0B-9C9C-524C-AF6F-0BBE80E37A2B}" type="pres">
      <dgm:prSet presAssocID="{0084EA02-ACFB-B145-AE54-490244819E0F}" presName="node" presStyleLbl="node1" presStyleIdx="1" presStyleCnt="10">
        <dgm:presLayoutVars>
          <dgm:bulletEnabled val="1"/>
        </dgm:presLayoutVars>
      </dgm:prSet>
      <dgm:spPr/>
    </dgm:pt>
    <dgm:pt modelId="{F1146107-43BA-8C45-873D-18FF26B63EE7}" type="pres">
      <dgm:prSet presAssocID="{0611CE25-1D8D-4D4E-B9E9-B6CCAC461B7A}" presName="parTrans" presStyleLbl="sibTrans2D1" presStyleIdx="2" presStyleCnt="10"/>
      <dgm:spPr/>
    </dgm:pt>
    <dgm:pt modelId="{F933AA55-3896-DC4D-9CC5-7198E1143E4E}" type="pres">
      <dgm:prSet presAssocID="{0611CE25-1D8D-4D4E-B9E9-B6CCAC461B7A}" presName="connectorText" presStyleLbl="sibTrans2D1" presStyleIdx="2" presStyleCnt="10"/>
      <dgm:spPr/>
    </dgm:pt>
    <dgm:pt modelId="{5E244479-C7F5-EE4B-9862-699007D4B040}" type="pres">
      <dgm:prSet presAssocID="{274B7B27-394B-B44F-BDF6-C3CC096641B1}" presName="node" presStyleLbl="node1" presStyleIdx="2" presStyleCnt="10">
        <dgm:presLayoutVars>
          <dgm:bulletEnabled val="1"/>
        </dgm:presLayoutVars>
      </dgm:prSet>
      <dgm:spPr/>
    </dgm:pt>
    <dgm:pt modelId="{DB0274C3-D3A8-D04D-990B-B2E22FCDE7AB}" type="pres">
      <dgm:prSet presAssocID="{2AD65352-500B-8C42-B2E1-C1C6C91F6E0C}" presName="parTrans" presStyleLbl="sibTrans2D1" presStyleIdx="3" presStyleCnt="10"/>
      <dgm:spPr/>
    </dgm:pt>
    <dgm:pt modelId="{420BE1AB-2E97-8142-8116-7CF3222C57B2}" type="pres">
      <dgm:prSet presAssocID="{2AD65352-500B-8C42-B2E1-C1C6C91F6E0C}" presName="connectorText" presStyleLbl="sibTrans2D1" presStyleIdx="3" presStyleCnt="10"/>
      <dgm:spPr/>
    </dgm:pt>
    <dgm:pt modelId="{4B523810-EA1B-F54B-9B93-137DABCC7AC6}" type="pres">
      <dgm:prSet presAssocID="{CECC33EB-6136-E04E-9D02-BBDA11F197C8}" presName="node" presStyleLbl="node1" presStyleIdx="3" presStyleCnt="10">
        <dgm:presLayoutVars>
          <dgm:bulletEnabled val="1"/>
        </dgm:presLayoutVars>
      </dgm:prSet>
      <dgm:spPr/>
    </dgm:pt>
    <dgm:pt modelId="{751FFD35-4EAF-AA41-ABE5-5C525198BFF7}" type="pres">
      <dgm:prSet presAssocID="{688F0112-0EAB-AC42-AC48-D1EEB7901665}" presName="parTrans" presStyleLbl="sibTrans2D1" presStyleIdx="4" presStyleCnt="10"/>
      <dgm:spPr/>
    </dgm:pt>
    <dgm:pt modelId="{CD67DB1A-7E2F-B44E-8BF8-45A76739C43F}" type="pres">
      <dgm:prSet presAssocID="{688F0112-0EAB-AC42-AC48-D1EEB7901665}" presName="connectorText" presStyleLbl="sibTrans2D1" presStyleIdx="4" presStyleCnt="10"/>
      <dgm:spPr/>
    </dgm:pt>
    <dgm:pt modelId="{81C0AAF1-761D-0B48-B241-6FB109FDDDA7}" type="pres">
      <dgm:prSet presAssocID="{5CD05D73-3DBC-5948-B8F4-A65A90D2E333}" presName="node" presStyleLbl="node1" presStyleIdx="4" presStyleCnt="10">
        <dgm:presLayoutVars>
          <dgm:bulletEnabled val="1"/>
        </dgm:presLayoutVars>
      </dgm:prSet>
      <dgm:spPr/>
    </dgm:pt>
    <dgm:pt modelId="{514CA697-EA1B-B74B-AE62-565FCB6D66EC}" type="pres">
      <dgm:prSet presAssocID="{B01754F1-589B-784C-A064-E59174413EA4}" presName="parTrans" presStyleLbl="sibTrans2D1" presStyleIdx="5" presStyleCnt="10"/>
      <dgm:spPr/>
    </dgm:pt>
    <dgm:pt modelId="{C2800055-CEA6-EC47-A7A8-549094EEE25F}" type="pres">
      <dgm:prSet presAssocID="{B01754F1-589B-784C-A064-E59174413EA4}" presName="connectorText" presStyleLbl="sibTrans2D1" presStyleIdx="5" presStyleCnt="10"/>
      <dgm:spPr/>
    </dgm:pt>
    <dgm:pt modelId="{CDEC5319-A383-5C4E-876C-182A358139F2}" type="pres">
      <dgm:prSet presAssocID="{DABB9DA1-EA83-A645-91A8-0B3118C47FE3}" presName="node" presStyleLbl="node1" presStyleIdx="5" presStyleCnt="10">
        <dgm:presLayoutVars>
          <dgm:bulletEnabled val="1"/>
        </dgm:presLayoutVars>
      </dgm:prSet>
      <dgm:spPr/>
    </dgm:pt>
    <dgm:pt modelId="{FFF8D315-244D-704C-AFAB-7675622D383C}" type="pres">
      <dgm:prSet presAssocID="{0669C684-8D20-CF4B-B30F-441ACFD4DA56}" presName="parTrans" presStyleLbl="sibTrans2D1" presStyleIdx="6" presStyleCnt="10"/>
      <dgm:spPr/>
    </dgm:pt>
    <dgm:pt modelId="{49EE6968-127B-734B-AA9F-2864C2C3F7ED}" type="pres">
      <dgm:prSet presAssocID="{0669C684-8D20-CF4B-B30F-441ACFD4DA56}" presName="connectorText" presStyleLbl="sibTrans2D1" presStyleIdx="6" presStyleCnt="10"/>
      <dgm:spPr/>
    </dgm:pt>
    <dgm:pt modelId="{137865B3-FC50-5C4C-8B0A-1FC95703FE7C}" type="pres">
      <dgm:prSet presAssocID="{534DF125-E48C-CC42-B8B8-C66DD96805D0}" presName="node" presStyleLbl="node1" presStyleIdx="6" presStyleCnt="10">
        <dgm:presLayoutVars>
          <dgm:bulletEnabled val="1"/>
        </dgm:presLayoutVars>
      </dgm:prSet>
      <dgm:spPr/>
    </dgm:pt>
    <dgm:pt modelId="{5DC4D04B-2CDB-974E-8052-014CC6DFA1AF}" type="pres">
      <dgm:prSet presAssocID="{21914405-02C9-9D47-AC51-F122182E9321}" presName="parTrans" presStyleLbl="sibTrans2D1" presStyleIdx="7" presStyleCnt="10"/>
      <dgm:spPr/>
    </dgm:pt>
    <dgm:pt modelId="{162F46EF-3583-664F-B5C7-F39EF0836740}" type="pres">
      <dgm:prSet presAssocID="{21914405-02C9-9D47-AC51-F122182E9321}" presName="connectorText" presStyleLbl="sibTrans2D1" presStyleIdx="7" presStyleCnt="10"/>
      <dgm:spPr/>
    </dgm:pt>
    <dgm:pt modelId="{79E157A0-A85B-0F41-BE57-A85F83D6C89E}" type="pres">
      <dgm:prSet presAssocID="{2B1FC1D9-30FD-3047-8639-7D604FC926FF}" presName="node" presStyleLbl="node1" presStyleIdx="7" presStyleCnt="10">
        <dgm:presLayoutVars>
          <dgm:bulletEnabled val="1"/>
        </dgm:presLayoutVars>
      </dgm:prSet>
      <dgm:spPr/>
    </dgm:pt>
    <dgm:pt modelId="{782914E0-08E4-764C-AD66-A8AF90A95085}" type="pres">
      <dgm:prSet presAssocID="{AAD4FFE4-31F9-6A40-9896-112771CC49C4}" presName="parTrans" presStyleLbl="sibTrans2D1" presStyleIdx="8" presStyleCnt="10"/>
      <dgm:spPr/>
    </dgm:pt>
    <dgm:pt modelId="{15B493D3-E1C7-304B-B0C4-52CC79C10068}" type="pres">
      <dgm:prSet presAssocID="{AAD4FFE4-31F9-6A40-9896-112771CC49C4}" presName="connectorText" presStyleLbl="sibTrans2D1" presStyleIdx="8" presStyleCnt="10"/>
      <dgm:spPr/>
    </dgm:pt>
    <dgm:pt modelId="{14418A19-6E04-1341-BD43-B3281CCE9441}" type="pres">
      <dgm:prSet presAssocID="{3D491335-661F-0E4C-BF27-D3996EA0C022}" presName="node" presStyleLbl="node1" presStyleIdx="8" presStyleCnt="10">
        <dgm:presLayoutVars>
          <dgm:bulletEnabled val="1"/>
        </dgm:presLayoutVars>
      </dgm:prSet>
      <dgm:spPr/>
    </dgm:pt>
    <dgm:pt modelId="{32821B34-362D-B942-941A-7518478743C4}" type="pres">
      <dgm:prSet presAssocID="{B9C91F6E-C9A1-674A-94FB-804792D19437}" presName="parTrans" presStyleLbl="sibTrans2D1" presStyleIdx="9" presStyleCnt="10"/>
      <dgm:spPr/>
    </dgm:pt>
    <dgm:pt modelId="{CBBB802F-DF7C-B140-8B96-0DDFD8E3ABE7}" type="pres">
      <dgm:prSet presAssocID="{B9C91F6E-C9A1-674A-94FB-804792D19437}" presName="connectorText" presStyleLbl="sibTrans2D1" presStyleIdx="9" presStyleCnt="10"/>
      <dgm:spPr/>
    </dgm:pt>
    <dgm:pt modelId="{E05B0C25-C000-5E49-9A9D-178AC186A3A4}" type="pres">
      <dgm:prSet presAssocID="{46296BFF-EEA0-9A47-A7D4-7D15C7E4CB3E}" presName="node" presStyleLbl="node1" presStyleIdx="9" presStyleCnt="10">
        <dgm:presLayoutVars>
          <dgm:bulletEnabled val="1"/>
        </dgm:presLayoutVars>
      </dgm:prSet>
      <dgm:spPr/>
    </dgm:pt>
  </dgm:ptLst>
  <dgm:cxnLst>
    <dgm:cxn modelId="{2CA7B700-BC2B-AA4D-9873-A05030C0C951}" type="presOf" srcId="{0611CE25-1D8D-4D4E-B9E9-B6CCAC461B7A}" destId="{F1146107-43BA-8C45-873D-18FF26B63EE7}" srcOrd="0" destOrd="0" presId="urn:microsoft.com/office/officeart/2005/8/layout/radial5"/>
    <dgm:cxn modelId="{66E0CB02-B96E-F048-90C6-39C41B146947}" type="presOf" srcId="{98CBE2C5-6F8C-0441-977A-9C990812B301}" destId="{55FA482F-2596-5148-9F33-953EE0E13AE9}" srcOrd="0" destOrd="0" presId="urn:microsoft.com/office/officeart/2005/8/layout/radial5"/>
    <dgm:cxn modelId="{8E6BDB08-7D73-E349-948D-EB16B6C9BB0D}" type="presOf" srcId="{688F0112-0EAB-AC42-AC48-D1EEB7901665}" destId="{751FFD35-4EAF-AA41-ABE5-5C525198BFF7}" srcOrd="0" destOrd="0" presId="urn:microsoft.com/office/officeart/2005/8/layout/radial5"/>
    <dgm:cxn modelId="{D65F1A13-07D9-C447-B1E0-54EB835F60FF}" type="presOf" srcId="{DABB9DA1-EA83-A645-91A8-0B3118C47FE3}" destId="{CDEC5319-A383-5C4E-876C-182A358139F2}" srcOrd="0" destOrd="0" presId="urn:microsoft.com/office/officeart/2005/8/layout/radial5"/>
    <dgm:cxn modelId="{1A43EC14-834E-F647-94A9-60AB05E19CEB}" srcId="{61F5588C-3122-844A-90DF-96F28A70D314}" destId="{46296BFF-EEA0-9A47-A7D4-7D15C7E4CB3E}" srcOrd="9" destOrd="0" parTransId="{B9C91F6E-C9A1-674A-94FB-804792D19437}" sibTransId="{4BD5B9FD-A959-E747-BF20-802AF03171D1}"/>
    <dgm:cxn modelId="{FFD85C19-B0AE-C84B-9160-A2CD91DDFA44}" type="presOf" srcId="{5CD05D73-3DBC-5948-B8F4-A65A90D2E333}" destId="{81C0AAF1-761D-0B48-B241-6FB109FDDDA7}" srcOrd="0" destOrd="0" presId="urn:microsoft.com/office/officeart/2005/8/layout/radial5"/>
    <dgm:cxn modelId="{69ABA71A-0876-504F-8BCA-8D5F7C858E23}" type="presOf" srcId="{FDC7DD90-9D5E-ED48-ADD7-2BFCBEE440A1}" destId="{67CA2FA0-8616-2543-BD83-8166DE40D9E3}" srcOrd="0" destOrd="0" presId="urn:microsoft.com/office/officeart/2005/8/layout/radial5"/>
    <dgm:cxn modelId="{63193720-AA6B-2446-9F20-E00AF468EA60}" srcId="{61F5588C-3122-844A-90DF-96F28A70D314}" destId="{98CBE2C5-6F8C-0441-977A-9C990812B301}" srcOrd="0" destOrd="0" parTransId="{0F776C36-9729-9945-BBE9-161CBA21F708}" sibTransId="{1324371E-7CFA-744C-A992-87B7651CA03A}"/>
    <dgm:cxn modelId="{63CD9A20-C3F5-AC45-BA59-F194BEC7EAB9}" type="presOf" srcId="{61F5588C-3122-844A-90DF-96F28A70D314}" destId="{CDE6DAF9-A9ED-6D42-A728-1474648CD5F2}" srcOrd="0" destOrd="0" presId="urn:microsoft.com/office/officeart/2005/8/layout/radial5"/>
    <dgm:cxn modelId="{C0EF4E21-061D-5F45-BFBB-351E4726E261}" type="presOf" srcId="{B9C91F6E-C9A1-674A-94FB-804792D19437}" destId="{32821B34-362D-B942-941A-7518478743C4}" srcOrd="0" destOrd="0" presId="urn:microsoft.com/office/officeart/2005/8/layout/radial5"/>
    <dgm:cxn modelId="{E18FEE25-FE12-864A-B934-25D8133D2F83}" type="presOf" srcId="{2B1FC1D9-30FD-3047-8639-7D604FC926FF}" destId="{79E157A0-A85B-0F41-BE57-A85F83D6C89E}" srcOrd="0" destOrd="0" presId="urn:microsoft.com/office/officeart/2005/8/layout/radial5"/>
    <dgm:cxn modelId="{D3B4D327-67B8-894F-BEAE-E681615082A0}" type="presOf" srcId="{21914405-02C9-9D47-AC51-F122182E9321}" destId="{162F46EF-3583-664F-B5C7-F39EF0836740}" srcOrd="1" destOrd="0" presId="urn:microsoft.com/office/officeart/2005/8/layout/radial5"/>
    <dgm:cxn modelId="{0B103C32-10FF-4F4B-8B46-A18EA44D9376}" type="presOf" srcId="{0669C684-8D20-CF4B-B30F-441ACFD4DA56}" destId="{49EE6968-127B-734B-AA9F-2864C2C3F7ED}" srcOrd="1" destOrd="0" presId="urn:microsoft.com/office/officeart/2005/8/layout/radial5"/>
    <dgm:cxn modelId="{2A3FF334-D8AF-9A44-BFF3-6C3F136468A2}" type="presOf" srcId="{46296BFF-EEA0-9A47-A7D4-7D15C7E4CB3E}" destId="{E05B0C25-C000-5E49-9A9D-178AC186A3A4}" srcOrd="0" destOrd="0" presId="urn:microsoft.com/office/officeart/2005/8/layout/radial5"/>
    <dgm:cxn modelId="{B2BD303F-1873-0943-9202-89FCA49B3744}" type="presOf" srcId="{0669C684-8D20-CF4B-B30F-441ACFD4DA56}" destId="{FFF8D315-244D-704C-AFAB-7675622D383C}" srcOrd="0" destOrd="0" presId="urn:microsoft.com/office/officeart/2005/8/layout/radial5"/>
    <dgm:cxn modelId="{898BB640-F4FC-6C4F-85FB-B5A5694F46B1}" type="presOf" srcId="{2AD65352-500B-8C42-B2E1-C1C6C91F6E0C}" destId="{DB0274C3-D3A8-D04D-990B-B2E22FCDE7AB}" srcOrd="0" destOrd="0" presId="urn:microsoft.com/office/officeart/2005/8/layout/radial5"/>
    <dgm:cxn modelId="{4C6AB149-E427-3142-BAF9-A377615A5173}" type="presOf" srcId="{2AD65352-500B-8C42-B2E1-C1C6C91F6E0C}" destId="{420BE1AB-2E97-8142-8116-7CF3222C57B2}" srcOrd="1" destOrd="0" presId="urn:microsoft.com/office/officeart/2005/8/layout/radial5"/>
    <dgm:cxn modelId="{153E7053-7A82-934B-86EA-5E9677315E84}" type="presOf" srcId="{B01754F1-589B-784C-A064-E59174413EA4}" destId="{C2800055-CEA6-EC47-A7A8-549094EEE25F}" srcOrd="1" destOrd="0" presId="urn:microsoft.com/office/officeart/2005/8/layout/radial5"/>
    <dgm:cxn modelId="{44052F56-8837-664F-8C7E-1912DCDEF73D}" type="presOf" srcId="{3D491335-661F-0E4C-BF27-D3996EA0C022}" destId="{14418A19-6E04-1341-BD43-B3281CCE9441}" srcOrd="0" destOrd="0" presId="urn:microsoft.com/office/officeart/2005/8/layout/radial5"/>
    <dgm:cxn modelId="{19DF6770-23B9-7F42-A426-76394BFD73D4}" type="presOf" srcId="{21914405-02C9-9D47-AC51-F122182E9321}" destId="{5DC4D04B-2CDB-974E-8052-014CC6DFA1AF}" srcOrd="0" destOrd="0" presId="urn:microsoft.com/office/officeart/2005/8/layout/radial5"/>
    <dgm:cxn modelId="{C7E2C674-A1AB-DE46-B34E-4BFCD4A7EC88}" srcId="{61F5588C-3122-844A-90DF-96F28A70D314}" destId="{CECC33EB-6136-E04E-9D02-BBDA11F197C8}" srcOrd="3" destOrd="0" parTransId="{2AD65352-500B-8C42-B2E1-C1C6C91F6E0C}" sibTransId="{6E3AA99B-0483-834E-ADC9-AA60B92D1CBA}"/>
    <dgm:cxn modelId="{78D9C27E-0238-B74E-BAB0-81E2613A4E43}" type="presOf" srcId="{0F776C36-9729-9945-BBE9-161CBA21F708}" destId="{8B525D7A-5C14-0E45-8F6A-F42D153E34EC}" srcOrd="1" destOrd="0" presId="urn:microsoft.com/office/officeart/2005/8/layout/radial5"/>
    <dgm:cxn modelId="{7E6BAB80-E4D6-C543-8DDF-9FD16EAB4055}" srcId="{D910881D-D1D6-E84E-BF18-16F0EC679CEC}" destId="{61F5588C-3122-844A-90DF-96F28A70D314}" srcOrd="0" destOrd="0" parTransId="{4B5AD631-F1E6-BC43-90DB-F854CD8AA932}" sibTransId="{819E53FD-3713-C449-B03F-183CCBA663DB}"/>
    <dgm:cxn modelId="{6B6E7783-FD28-6049-85FB-5EC6F1B8A3B5}" type="presOf" srcId="{D910881D-D1D6-E84E-BF18-16F0EC679CEC}" destId="{61551CCC-C6EC-4549-9078-9BF2D3F98ED9}" srcOrd="0" destOrd="0" presId="urn:microsoft.com/office/officeart/2005/8/layout/radial5"/>
    <dgm:cxn modelId="{76C6C485-B366-054E-B7D7-8046375E251E}" type="presOf" srcId="{274B7B27-394B-B44F-BDF6-C3CC096641B1}" destId="{5E244479-C7F5-EE4B-9862-699007D4B040}" srcOrd="0" destOrd="0" presId="urn:microsoft.com/office/officeart/2005/8/layout/radial5"/>
    <dgm:cxn modelId="{85239190-8726-3742-8630-861E104D376C}" type="presOf" srcId="{FDC7DD90-9D5E-ED48-ADD7-2BFCBEE440A1}" destId="{C2292E13-4025-3E4F-8906-44EE91F7BD42}" srcOrd="1" destOrd="0" presId="urn:microsoft.com/office/officeart/2005/8/layout/radial5"/>
    <dgm:cxn modelId="{604BD396-1FA2-6544-AD43-7AC5FF6863A9}" type="presOf" srcId="{CECC33EB-6136-E04E-9D02-BBDA11F197C8}" destId="{4B523810-EA1B-F54B-9B93-137DABCC7AC6}" srcOrd="0" destOrd="0" presId="urn:microsoft.com/office/officeart/2005/8/layout/radial5"/>
    <dgm:cxn modelId="{CDD3EB99-43C1-4941-94EA-5949ED94CB29}" type="presOf" srcId="{B01754F1-589B-784C-A064-E59174413EA4}" destId="{514CA697-EA1B-B74B-AE62-565FCB6D66EC}" srcOrd="0" destOrd="0" presId="urn:microsoft.com/office/officeart/2005/8/layout/radial5"/>
    <dgm:cxn modelId="{B49EDA9D-B594-7041-AF30-38C2E0D1912E}" type="presOf" srcId="{0084EA02-ACFB-B145-AE54-490244819E0F}" destId="{C33F2F0B-9C9C-524C-AF6F-0BBE80E37A2B}" srcOrd="0" destOrd="0" presId="urn:microsoft.com/office/officeart/2005/8/layout/radial5"/>
    <dgm:cxn modelId="{8CAF0BAD-2EF2-6948-8CEF-BEE81FAFD40A}" srcId="{61F5588C-3122-844A-90DF-96F28A70D314}" destId="{2B1FC1D9-30FD-3047-8639-7D604FC926FF}" srcOrd="7" destOrd="0" parTransId="{21914405-02C9-9D47-AC51-F122182E9321}" sibTransId="{EF7E7C22-0F05-9F44-A50C-64B7E540E7C6}"/>
    <dgm:cxn modelId="{69D6B8CA-B655-E74C-9A26-D7CF65727725}" type="presOf" srcId="{0F776C36-9729-9945-BBE9-161CBA21F708}" destId="{EB0505EE-4FA1-034C-A381-3496193460B1}" srcOrd="0" destOrd="0" presId="urn:microsoft.com/office/officeart/2005/8/layout/radial5"/>
    <dgm:cxn modelId="{10B0F1D9-DB64-BA47-8731-0B4617D9D13C}" srcId="{61F5588C-3122-844A-90DF-96F28A70D314}" destId="{274B7B27-394B-B44F-BDF6-C3CC096641B1}" srcOrd="2" destOrd="0" parTransId="{0611CE25-1D8D-4D4E-B9E9-B6CCAC461B7A}" sibTransId="{5DE45EB6-7AEB-704F-9335-181B7EF477CB}"/>
    <dgm:cxn modelId="{34071FDA-6727-6645-9B1C-A954EF914044}" type="presOf" srcId="{AAD4FFE4-31F9-6A40-9896-112771CC49C4}" destId="{782914E0-08E4-764C-AD66-A8AF90A95085}" srcOrd="0" destOrd="0" presId="urn:microsoft.com/office/officeart/2005/8/layout/radial5"/>
    <dgm:cxn modelId="{D9F74EDC-B2AB-3245-AAA8-C4CDB92C5249}" srcId="{61F5588C-3122-844A-90DF-96F28A70D314}" destId="{3D491335-661F-0E4C-BF27-D3996EA0C022}" srcOrd="8" destOrd="0" parTransId="{AAD4FFE4-31F9-6A40-9896-112771CC49C4}" sibTransId="{BB9A176F-912A-5B43-BACE-8BF770BBBFDD}"/>
    <dgm:cxn modelId="{0D10A8E2-0CCE-2D4D-AA9B-04A595C55A60}" srcId="{61F5588C-3122-844A-90DF-96F28A70D314}" destId="{534DF125-E48C-CC42-B8B8-C66DD96805D0}" srcOrd="6" destOrd="0" parTransId="{0669C684-8D20-CF4B-B30F-441ACFD4DA56}" sibTransId="{6D3D39F5-B5D0-B74B-A25D-B26E39D00741}"/>
    <dgm:cxn modelId="{3960ABE5-1C85-6843-A9AA-A3AA6639F47C}" type="presOf" srcId="{0611CE25-1D8D-4D4E-B9E9-B6CCAC461B7A}" destId="{F933AA55-3896-DC4D-9CC5-7198E1143E4E}" srcOrd="1" destOrd="0" presId="urn:microsoft.com/office/officeart/2005/8/layout/radial5"/>
    <dgm:cxn modelId="{876281E9-EE42-4D46-8E56-5A08B92EE31B}" type="presOf" srcId="{688F0112-0EAB-AC42-AC48-D1EEB7901665}" destId="{CD67DB1A-7E2F-B44E-8BF8-45A76739C43F}" srcOrd="1" destOrd="0" presId="urn:microsoft.com/office/officeart/2005/8/layout/radial5"/>
    <dgm:cxn modelId="{FA2C75EC-0F63-7B44-A47C-8BF6D936C34F}" srcId="{61F5588C-3122-844A-90DF-96F28A70D314}" destId="{0084EA02-ACFB-B145-AE54-490244819E0F}" srcOrd="1" destOrd="0" parTransId="{FDC7DD90-9D5E-ED48-ADD7-2BFCBEE440A1}" sibTransId="{A171302E-0D71-924A-A2C6-E5FC16D81CAB}"/>
    <dgm:cxn modelId="{104807ED-D761-E647-AB93-FA57174D18BA}" type="presOf" srcId="{B9C91F6E-C9A1-674A-94FB-804792D19437}" destId="{CBBB802F-DF7C-B140-8B96-0DDFD8E3ABE7}" srcOrd="1" destOrd="0" presId="urn:microsoft.com/office/officeart/2005/8/layout/radial5"/>
    <dgm:cxn modelId="{AB3F6AF0-965D-6949-BDE8-E1BE33A973AD}" type="presOf" srcId="{534DF125-E48C-CC42-B8B8-C66DD96805D0}" destId="{137865B3-FC50-5C4C-8B0A-1FC95703FE7C}" srcOrd="0" destOrd="0" presId="urn:microsoft.com/office/officeart/2005/8/layout/radial5"/>
    <dgm:cxn modelId="{7E7CDDF2-F25D-5C47-B047-2DBB54AFCA54}" srcId="{61F5588C-3122-844A-90DF-96F28A70D314}" destId="{5CD05D73-3DBC-5948-B8F4-A65A90D2E333}" srcOrd="4" destOrd="0" parTransId="{688F0112-0EAB-AC42-AC48-D1EEB7901665}" sibTransId="{3E280CC6-18FC-7943-90C9-4C8C8005C020}"/>
    <dgm:cxn modelId="{6FAEEDF2-82BE-B742-8BEC-8163E277ECE2}" srcId="{61F5588C-3122-844A-90DF-96F28A70D314}" destId="{DABB9DA1-EA83-A645-91A8-0B3118C47FE3}" srcOrd="5" destOrd="0" parTransId="{B01754F1-589B-784C-A064-E59174413EA4}" sibTransId="{56D6B49D-ED28-F04F-B695-EC79FF6055C2}"/>
    <dgm:cxn modelId="{69DF04F7-F8D6-A548-B52D-03AB2324BEEA}" type="presOf" srcId="{AAD4FFE4-31F9-6A40-9896-112771CC49C4}" destId="{15B493D3-E1C7-304B-B0C4-52CC79C10068}" srcOrd="1" destOrd="0" presId="urn:microsoft.com/office/officeart/2005/8/layout/radial5"/>
    <dgm:cxn modelId="{E27EB248-431B-2D42-BDD9-626B6E5CECFA}" type="presParOf" srcId="{61551CCC-C6EC-4549-9078-9BF2D3F98ED9}" destId="{CDE6DAF9-A9ED-6D42-A728-1474648CD5F2}" srcOrd="0" destOrd="0" presId="urn:microsoft.com/office/officeart/2005/8/layout/radial5"/>
    <dgm:cxn modelId="{0FBC2FF3-2311-CF44-AB39-FB1596BAB7AD}" type="presParOf" srcId="{61551CCC-C6EC-4549-9078-9BF2D3F98ED9}" destId="{EB0505EE-4FA1-034C-A381-3496193460B1}" srcOrd="1" destOrd="0" presId="urn:microsoft.com/office/officeart/2005/8/layout/radial5"/>
    <dgm:cxn modelId="{9601FA16-A87A-2D49-82F3-32EE03512CC2}" type="presParOf" srcId="{EB0505EE-4FA1-034C-A381-3496193460B1}" destId="{8B525D7A-5C14-0E45-8F6A-F42D153E34EC}" srcOrd="0" destOrd="0" presId="urn:microsoft.com/office/officeart/2005/8/layout/radial5"/>
    <dgm:cxn modelId="{903DB48F-F5B9-044C-B1CA-82D0057C159F}" type="presParOf" srcId="{61551CCC-C6EC-4549-9078-9BF2D3F98ED9}" destId="{55FA482F-2596-5148-9F33-953EE0E13AE9}" srcOrd="2" destOrd="0" presId="urn:microsoft.com/office/officeart/2005/8/layout/radial5"/>
    <dgm:cxn modelId="{2E245364-232F-514F-AF58-11CC93A90AB5}" type="presParOf" srcId="{61551CCC-C6EC-4549-9078-9BF2D3F98ED9}" destId="{67CA2FA0-8616-2543-BD83-8166DE40D9E3}" srcOrd="3" destOrd="0" presId="urn:microsoft.com/office/officeart/2005/8/layout/radial5"/>
    <dgm:cxn modelId="{12DD477C-E5DE-B140-BE62-01FF344FD9A1}" type="presParOf" srcId="{67CA2FA0-8616-2543-BD83-8166DE40D9E3}" destId="{C2292E13-4025-3E4F-8906-44EE91F7BD42}" srcOrd="0" destOrd="0" presId="urn:microsoft.com/office/officeart/2005/8/layout/radial5"/>
    <dgm:cxn modelId="{DC664ED7-89B7-5342-9309-F0AE3763A366}" type="presParOf" srcId="{61551CCC-C6EC-4549-9078-9BF2D3F98ED9}" destId="{C33F2F0B-9C9C-524C-AF6F-0BBE80E37A2B}" srcOrd="4" destOrd="0" presId="urn:microsoft.com/office/officeart/2005/8/layout/radial5"/>
    <dgm:cxn modelId="{BA04286D-0CA3-7C47-BAC9-27C19988ADAA}" type="presParOf" srcId="{61551CCC-C6EC-4549-9078-9BF2D3F98ED9}" destId="{F1146107-43BA-8C45-873D-18FF26B63EE7}" srcOrd="5" destOrd="0" presId="urn:microsoft.com/office/officeart/2005/8/layout/radial5"/>
    <dgm:cxn modelId="{8C424691-7B84-2246-8103-DA213AD42B91}" type="presParOf" srcId="{F1146107-43BA-8C45-873D-18FF26B63EE7}" destId="{F933AA55-3896-DC4D-9CC5-7198E1143E4E}" srcOrd="0" destOrd="0" presId="urn:microsoft.com/office/officeart/2005/8/layout/radial5"/>
    <dgm:cxn modelId="{65BFEA80-BA3B-B44F-A5FE-F1759890D444}" type="presParOf" srcId="{61551CCC-C6EC-4549-9078-9BF2D3F98ED9}" destId="{5E244479-C7F5-EE4B-9862-699007D4B040}" srcOrd="6" destOrd="0" presId="urn:microsoft.com/office/officeart/2005/8/layout/radial5"/>
    <dgm:cxn modelId="{B19A363C-76BD-B940-9B6A-121A4F8DB781}" type="presParOf" srcId="{61551CCC-C6EC-4549-9078-9BF2D3F98ED9}" destId="{DB0274C3-D3A8-D04D-990B-B2E22FCDE7AB}" srcOrd="7" destOrd="0" presId="urn:microsoft.com/office/officeart/2005/8/layout/radial5"/>
    <dgm:cxn modelId="{38AA9E16-60A8-6747-A768-669ECC79F039}" type="presParOf" srcId="{DB0274C3-D3A8-D04D-990B-B2E22FCDE7AB}" destId="{420BE1AB-2E97-8142-8116-7CF3222C57B2}" srcOrd="0" destOrd="0" presId="urn:microsoft.com/office/officeart/2005/8/layout/radial5"/>
    <dgm:cxn modelId="{EF647452-E48F-6849-96E2-4AF8326D49C6}" type="presParOf" srcId="{61551CCC-C6EC-4549-9078-9BF2D3F98ED9}" destId="{4B523810-EA1B-F54B-9B93-137DABCC7AC6}" srcOrd="8" destOrd="0" presId="urn:microsoft.com/office/officeart/2005/8/layout/radial5"/>
    <dgm:cxn modelId="{4F84106C-0DCF-7144-AA7D-2E1247FCE6DE}" type="presParOf" srcId="{61551CCC-C6EC-4549-9078-9BF2D3F98ED9}" destId="{751FFD35-4EAF-AA41-ABE5-5C525198BFF7}" srcOrd="9" destOrd="0" presId="urn:microsoft.com/office/officeart/2005/8/layout/radial5"/>
    <dgm:cxn modelId="{A3B8EA03-4C4B-DD46-A84E-1F6DD63A1039}" type="presParOf" srcId="{751FFD35-4EAF-AA41-ABE5-5C525198BFF7}" destId="{CD67DB1A-7E2F-B44E-8BF8-45A76739C43F}" srcOrd="0" destOrd="0" presId="urn:microsoft.com/office/officeart/2005/8/layout/radial5"/>
    <dgm:cxn modelId="{2602180C-FA82-5644-A8AD-5A92F6170460}" type="presParOf" srcId="{61551CCC-C6EC-4549-9078-9BF2D3F98ED9}" destId="{81C0AAF1-761D-0B48-B241-6FB109FDDDA7}" srcOrd="10" destOrd="0" presId="urn:microsoft.com/office/officeart/2005/8/layout/radial5"/>
    <dgm:cxn modelId="{C4E052B9-CEC7-2642-AFF8-E19FBEAE545B}" type="presParOf" srcId="{61551CCC-C6EC-4549-9078-9BF2D3F98ED9}" destId="{514CA697-EA1B-B74B-AE62-565FCB6D66EC}" srcOrd="11" destOrd="0" presId="urn:microsoft.com/office/officeart/2005/8/layout/radial5"/>
    <dgm:cxn modelId="{A5546D69-E873-1B4D-850E-90DDB2398B39}" type="presParOf" srcId="{514CA697-EA1B-B74B-AE62-565FCB6D66EC}" destId="{C2800055-CEA6-EC47-A7A8-549094EEE25F}" srcOrd="0" destOrd="0" presId="urn:microsoft.com/office/officeart/2005/8/layout/radial5"/>
    <dgm:cxn modelId="{CCB3D63C-DE4A-0045-92BB-700F6A8C139F}" type="presParOf" srcId="{61551CCC-C6EC-4549-9078-9BF2D3F98ED9}" destId="{CDEC5319-A383-5C4E-876C-182A358139F2}" srcOrd="12" destOrd="0" presId="urn:microsoft.com/office/officeart/2005/8/layout/radial5"/>
    <dgm:cxn modelId="{061C4062-A6B2-9A4B-8260-06DF3F11F445}" type="presParOf" srcId="{61551CCC-C6EC-4549-9078-9BF2D3F98ED9}" destId="{FFF8D315-244D-704C-AFAB-7675622D383C}" srcOrd="13" destOrd="0" presId="urn:microsoft.com/office/officeart/2005/8/layout/radial5"/>
    <dgm:cxn modelId="{23E73B25-689A-6E46-B74D-7668E68788DD}" type="presParOf" srcId="{FFF8D315-244D-704C-AFAB-7675622D383C}" destId="{49EE6968-127B-734B-AA9F-2864C2C3F7ED}" srcOrd="0" destOrd="0" presId="urn:microsoft.com/office/officeart/2005/8/layout/radial5"/>
    <dgm:cxn modelId="{96E79994-0E64-7A40-9E62-93CE5683FADE}" type="presParOf" srcId="{61551CCC-C6EC-4549-9078-9BF2D3F98ED9}" destId="{137865B3-FC50-5C4C-8B0A-1FC95703FE7C}" srcOrd="14" destOrd="0" presId="urn:microsoft.com/office/officeart/2005/8/layout/radial5"/>
    <dgm:cxn modelId="{E6D8C7AF-AE5B-994C-9597-6F4FB9001FA2}" type="presParOf" srcId="{61551CCC-C6EC-4549-9078-9BF2D3F98ED9}" destId="{5DC4D04B-2CDB-974E-8052-014CC6DFA1AF}" srcOrd="15" destOrd="0" presId="urn:microsoft.com/office/officeart/2005/8/layout/radial5"/>
    <dgm:cxn modelId="{02D425F3-1921-4E49-A223-326A5DBFBA90}" type="presParOf" srcId="{5DC4D04B-2CDB-974E-8052-014CC6DFA1AF}" destId="{162F46EF-3583-664F-B5C7-F39EF0836740}" srcOrd="0" destOrd="0" presId="urn:microsoft.com/office/officeart/2005/8/layout/radial5"/>
    <dgm:cxn modelId="{851F306D-9C21-734C-9E83-097486C5E7AE}" type="presParOf" srcId="{61551CCC-C6EC-4549-9078-9BF2D3F98ED9}" destId="{79E157A0-A85B-0F41-BE57-A85F83D6C89E}" srcOrd="16" destOrd="0" presId="urn:microsoft.com/office/officeart/2005/8/layout/radial5"/>
    <dgm:cxn modelId="{3EA39107-2E0A-A54E-83A5-F44AD934EA94}" type="presParOf" srcId="{61551CCC-C6EC-4549-9078-9BF2D3F98ED9}" destId="{782914E0-08E4-764C-AD66-A8AF90A95085}" srcOrd="17" destOrd="0" presId="urn:microsoft.com/office/officeart/2005/8/layout/radial5"/>
    <dgm:cxn modelId="{5A1F571E-85BF-7B4F-BE9F-B5D1BDA18A03}" type="presParOf" srcId="{782914E0-08E4-764C-AD66-A8AF90A95085}" destId="{15B493D3-E1C7-304B-B0C4-52CC79C10068}" srcOrd="0" destOrd="0" presId="urn:microsoft.com/office/officeart/2005/8/layout/radial5"/>
    <dgm:cxn modelId="{7ACD6C30-CF10-6442-AA52-1A589BE5B444}" type="presParOf" srcId="{61551CCC-C6EC-4549-9078-9BF2D3F98ED9}" destId="{14418A19-6E04-1341-BD43-B3281CCE9441}" srcOrd="18" destOrd="0" presId="urn:microsoft.com/office/officeart/2005/8/layout/radial5"/>
    <dgm:cxn modelId="{0C253956-9CCE-E944-8086-F4E215551DAE}" type="presParOf" srcId="{61551CCC-C6EC-4549-9078-9BF2D3F98ED9}" destId="{32821B34-362D-B942-941A-7518478743C4}" srcOrd="19" destOrd="0" presId="urn:microsoft.com/office/officeart/2005/8/layout/radial5"/>
    <dgm:cxn modelId="{37324981-1DCC-C34E-A210-C904A1476565}" type="presParOf" srcId="{32821B34-362D-B942-941A-7518478743C4}" destId="{CBBB802F-DF7C-B140-8B96-0DDFD8E3ABE7}" srcOrd="0" destOrd="0" presId="urn:microsoft.com/office/officeart/2005/8/layout/radial5"/>
    <dgm:cxn modelId="{E7D3018A-1168-A34B-AE0E-D5524AE73291}" type="presParOf" srcId="{61551CCC-C6EC-4549-9078-9BF2D3F98ED9}" destId="{E05B0C25-C000-5E49-9A9D-178AC186A3A4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94536A-DC76-4E29-A4B8-2DAF1763A98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34D32F0-B204-47B5-BE0B-6A4F11CB6D6B}">
      <dgm:prSet/>
      <dgm:spPr/>
      <dgm:t>
        <a:bodyPr/>
        <a:lstStyle/>
        <a:p>
          <a:r>
            <a:rPr lang="it-IT"/>
            <a:t>8 miliardi</a:t>
          </a:r>
          <a:endParaRPr lang="en-US"/>
        </a:p>
      </dgm:t>
    </dgm:pt>
    <dgm:pt modelId="{6EF3A11F-4A6F-4D43-A36D-B20A0A3D6AFD}" type="parTrans" cxnId="{DFE8BE0C-7CBC-4D1E-9EEE-AD9D2C399A06}">
      <dgm:prSet/>
      <dgm:spPr/>
      <dgm:t>
        <a:bodyPr/>
        <a:lstStyle/>
        <a:p>
          <a:endParaRPr lang="en-US"/>
        </a:p>
      </dgm:t>
    </dgm:pt>
    <dgm:pt modelId="{C6374B57-C70C-4E1D-98D8-8C85A2B190A9}" type="sibTrans" cxnId="{DFE8BE0C-7CBC-4D1E-9EEE-AD9D2C399A06}">
      <dgm:prSet/>
      <dgm:spPr/>
      <dgm:t>
        <a:bodyPr/>
        <a:lstStyle/>
        <a:p>
          <a:endParaRPr lang="en-US"/>
        </a:p>
      </dgm:t>
    </dgm:pt>
    <dgm:pt modelId="{1F734F0F-A6F0-447F-B9B4-C1FDE244132E}">
      <dgm:prSet/>
      <dgm:spPr/>
      <dgm:t>
        <a:bodyPr/>
        <a:lstStyle/>
        <a:p>
          <a:r>
            <a:rPr lang="it-IT"/>
            <a:t>2,3 miliardi</a:t>
          </a:r>
          <a:endParaRPr lang="en-US"/>
        </a:p>
      </dgm:t>
    </dgm:pt>
    <dgm:pt modelId="{E756C33E-E1BC-41A7-86D0-9C234FBAFDE2}" type="parTrans" cxnId="{4544105F-E2FF-4626-BCBB-9CF3017D7D11}">
      <dgm:prSet/>
      <dgm:spPr/>
      <dgm:t>
        <a:bodyPr/>
        <a:lstStyle/>
        <a:p>
          <a:endParaRPr lang="en-US"/>
        </a:p>
      </dgm:t>
    </dgm:pt>
    <dgm:pt modelId="{015D140B-A4E0-4532-A737-65E430204262}" type="sibTrans" cxnId="{4544105F-E2FF-4626-BCBB-9CF3017D7D11}">
      <dgm:prSet/>
      <dgm:spPr/>
      <dgm:t>
        <a:bodyPr/>
        <a:lstStyle/>
        <a:p>
          <a:endParaRPr lang="en-US"/>
        </a:p>
      </dgm:t>
    </dgm:pt>
    <dgm:pt modelId="{B9C408C4-E753-4023-9733-B0F7E480766F}">
      <dgm:prSet/>
      <dgm:spPr/>
      <dgm:t>
        <a:bodyPr/>
        <a:lstStyle/>
        <a:p>
          <a:r>
            <a:rPr lang="it-IT"/>
            <a:t>860 milioni</a:t>
          </a:r>
          <a:endParaRPr lang="en-US"/>
        </a:p>
      </dgm:t>
    </dgm:pt>
    <dgm:pt modelId="{7739BA18-1228-481F-99A8-D00B4BA106CA}" type="parTrans" cxnId="{C9604786-274E-480B-B729-6E6E4FA91915}">
      <dgm:prSet/>
      <dgm:spPr/>
      <dgm:t>
        <a:bodyPr/>
        <a:lstStyle/>
        <a:p>
          <a:endParaRPr lang="en-US"/>
        </a:p>
      </dgm:t>
    </dgm:pt>
    <dgm:pt modelId="{CD0311F5-F2BA-4357-B04C-1EB3F7F4B681}" type="sibTrans" cxnId="{C9604786-274E-480B-B729-6E6E4FA91915}">
      <dgm:prSet/>
      <dgm:spPr/>
      <dgm:t>
        <a:bodyPr/>
        <a:lstStyle/>
        <a:p>
          <a:endParaRPr lang="en-US"/>
        </a:p>
      </dgm:t>
    </dgm:pt>
    <dgm:pt modelId="{FD91CC07-BCAC-4172-9EF7-03556C701B37}">
      <dgm:prSet/>
      <dgm:spPr/>
      <dgm:t>
        <a:bodyPr/>
        <a:lstStyle/>
        <a:p>
          <a:r>
            <a:rPr lang="it-IT" b="0" i="0"/>
            <a:t>tra 7.745,7 e 19.701,7 persone muoiono ogni giorno a causa della fame, 5,39 e 13,69 al minuto. </a:t>
          </a:r>
          <a:endParaRPr lang="en-US"/>
        </a:p>
      </dgm:t>
    </dgm:pt>
    <dgm:pt modelId="{A381D7B8-F714-4381-B90E-E00A7FE6F2B5}" type="parTrans" cxnId="{F1745547-4662-48D3-BD1C-9FFBA5DDB112}">
      <dgm:prSet/>
      <dgm:spPr/>
      <dgm:t>
        <a:bodyPr/>
        <a:lstStyle/>
        <a:p>
          <a:endParaRPr lang="en-US"/>
        </a:p>
      </dgm:t>
    </dgm:pt>
    <dgm:pt modelId="{004CF9C7-26DF-42A1-BB96-59EC225344F0}" type="sibTrans" cxnId="{F1745547-4662-48D3-BD1C-9FFBA5DDB112}">
      <dgm:prSet/>
      <dgm:spPr/>
      <dgm:t>
        <a:bodyPr/>
        <a:lstStyle/>
        <a:p>
          <a:endParaRPr lang="en-US"/>
        </a:p>
      </dgm:t>
    </dgm:pt>
    <dgm:pt modelId="{456B4873-2A3D-4437-8653-DBEAA06140EB}">
      <dgm:prSet/>
      <dgm:spPr/>
      <dgm:t>
        <a:bodyPr/>
        <a:lstStyle/>
        <a:p>
          <a:r>
            <a:rPr lang="it-IT" b="0" i="0"/>
            <a:t>muore una persona ogni 4,25-12 secondi</a:t>
          </a:r>
          <a:endParaRPr lang="en-US"/>
        </a:p>
      </dgm:t>
    </dgm:pt>
    <dgm:pt modelId="{5F1C32EB-8550-4953-AF8C-55ABFA8B3603}" type="parTrans" cxnId="{A1A06670-826C-42E6-8132-609ADA98F655}">
      <dgm:prSet/>
      <dgm:spPr/>
      <dgm:t>
        <a:bodyPr/>
        <a:lstStyle/>
        <a:p>
          <a:endParaRPr lang="en-US"/>
        </a:p>
      </dgm:t>
    </dgm:pt>
    <dgm:pt modelId="{A69B5FE7-90F0-4900-9DBB-A3A2E9561639}" type="sibTrans" cxnId="{A1A06670-826C-42E6-8132-609ADA98F655}">
      <dgm:prSet/>
      <dgm:spPr/>
      <dgm:t>
        <a:bodyPr/>
        <a:lstStyle/>
        <a:p>
          <a:endParaRPr lang="en-US"/>
        </a:p>
      </dgm:t>
    </dgm:pt>
    <dgm:pt modelId="{A851A6F8-D839-8645-B099-52AC8A14457E}" type="pres">
      <dgm:prSet presAssocID="{D494536A-DC76-4E29-A4B8-2DAF1763A98B}" presName="linear" presStyleCnt="0">
        <dgm:presLayoutVars>
          <dgm:animLvl val="lvl"/>
          <dgm:resizeHandles val="exact"/>
        </dgm:presLayoutVars>
      </dgm:prSet>
      <dgm:spPr/>
    </dgm:pt>
    <dgm:pt modelId="{4BC80A21-3706-9041-B58A-C94EA935D4D5}" type="pres">
      <dgm:prSet presAssocID="{934D32F0-B204-47B5-BE0B-6A4F11CB6D6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78B4AFA-0CFD-D941-BF4F-3E1F60CF8D69}" type="pres">
      <dgm:prSet presAssocID="{C6374B57-C70C-4E1D-98D8-8C85A2B190A9}" presName="spacer" presStyleCnt="0"/>
      <dgm:spPr/>
    </dgm:pt>
    <dgm:pt modelId="{6F7E34B2-290A-2A4C-B2FA-5C21DF7D01DE}" type="pres">
      <dgm:prSet presAssocID="{1F734F0F-A6F0-447F-B9B4-C1FDE244132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B74DBD2-5861-5B4E-BD4E-A9CF9BA3511F}" type="pres">
      <dgm:prSet presAssocID="{015D140B-A4E0-4532-A737-65E430204262}" presName="spacer" presStyleCnt="0"/>
      <dgm:spPr/>
    </dgm:pt>
    <dgm:pt modelId="{035435D4-C43B-BB44-BC1E-0F32BB8E3363}" type="pres">
      <dgm:prSet presAssocID="{B9C408C4-E753-4023-9733-B0F7E480766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9EC0F6F-3711-7F42-8903-FF92E408B32B}" type="pres">
      <dgm:prSet presAssocID="{CD0311F5-F2BA-4357-B04C-1EB3F7F4B681}" presName="spacer" presStyleCnt="0"/>
      <dgm:spPr/>
    </dgm:pt>
    <dgm:pt modelId="{42CE9D4B-3FD0-0042-8A99-3E589FFE27C5}" type="pres">
      <dgm:prSet presAssocID="{FD91CC07-BCAC-4172-9EF7-03556C701B3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C20A404-9E16-0043-AC18-599F5042443B}" type="pres">
      <dgm:prSet presAssocID="{004CF9C7-26DF-42A1-BB96-59EC225344F0}" presName="spacer" presStyleCnt="0"/>
      <dgm:spPr/>
    </dgm:pt>
    <dgm:pt modelId="{22B98F5A-9F42-9141-B50E-1BA5C6798C2E}" type="pres">
      <dgm:prSet presAssocID="{456B4873-2A3D-4437-8653-DBEAA06140E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FE8BE0C-7CBC-4D1E-9EEE-AD9D2C399A06}" srcId="{D494536A-DC76-4E29-A4B8-2DAF1763A98B}" destId="{934D32F0-B204-47B5-BE0B-6A4F11CB6D6B}" srcOrd="0" destOrd="0" parTransId="{6EF3A11F-4A6F-4D43-A36D-B20A0A3D6AFD}" sibTransId="{C6374B57-C70C-4E1D-98D8-8C85A2B190A9}"/>
    <dgm:cxn modelId="{74172910-8FD9-A24B-ACE9-5EDC0B6CD754}" type="presOf" srcId="{1F734F0F-A6F0-447F-B9B4-C1FDE244132E}" destId="{6F7E34B2-290A-2A4C-B2FA-5C21DF7D01DE}" srcOrd="0" destOrd="0" presId="urn:microsoft.com/office/officeart/2005/8/layout/vList2"/>
    <dgm:cxn modelId="{5D895E3E-D140-9147-A15C-9CFD6173FCA1}" type="presOf" srcId="{934D32F0-B204-47B5-BE0B-6A4F11CB6D6B}" destId="{4BC80A21-3706-9041-B58A-C94EA935D4D5}" srcOrd="0" destOrd="0" presId="urn:microsoft.com/office/officeart/2005/8/layout/vList2"/>
    <dgm:cxn modelId="{F1745547-4662-48D3-BD1C-9FFBA5DDB112}" srcId="{D494536A-DC76-4E29-A4B8-2DAF1763A98B}" destId="{FD91CC07-BCAC-4172-9EF7-03556C701B37}" srcOrd="3" destOrd="0" parTransId="{A381D7B8-F714-4381-B90E-E00A7FE6F2B5}" sibTransId="{004CF9C7-26DF-42A1-BB96-59EC225344F0}"/>
    <dgm:cxn modelId="{43DDBC4D-C61F-6445-B6C7-D742EA2B8A4D}" type="presOf" srcId="{B9C408C4-E753-4023-9733-B0F7E480766F}" destId="{035435D4-C43B-BB44-BC1E-0F32BB8E3363}" srcOrd="0" destOrd="0" presId="urn:microsoft.com/office/officeart/2005/8/layout/vList2"/>
    <dgm:cxn modelId="{6D55BC56-3C3B-A747-B702-CB20DCCBCE7C}" type="presOf" srcId="{D494536A-DC76-4E29-A4B8-2DAF1763A98B}" destId="{A851A6F8-D839-8645-B099-52AC8A14457E}" srcOrd="0" destOrd="0" presId="urn:microsoft.com/office/officeart/2005/8/layout/vList2"/>
    <dgm:cxn modelId="{4544105F-E2FF-4626-BCBB-9CF3017D7D11}" srcId="{D494536A-DC76-4E29-A4B8-2DAF1763A98B}" destId="{1F734F0F-A6F0-447F-B9B4-C1FDE244132E}" srcOrd="1" destOrd="0" parTransId="{E756C33E-E1BC-41A7-86D0-9C234FBAFDE2}" sibTransId="{015D140B-A4E0-4532-A737-65E430204262}"/>
    <dgm:cxn modelId="{A8926465-AE72-BF4A-ABEF-ECC7F9B94620}" type="presOf" srcId="{FD91CC07-BCAC-4172-9EF7-03556C701B37}" destId="{42CE9D4B-3FD0-0042-8A99-3E589FFE27C5}" srcOrd="0" destOrd="0" presId="urn:microsoft.com/office/officeart/2005/8/layout/vList2"/>
    <dgm:cxn modelId="{A1A06670-826C-42E6-8132-609ADA98F655}" srcId="{D494536A-DC76-4E29-A4B8-2DAF1763A98B}" destId="{456B4873-2A3D-4437-8653-DBEAA06140EB}" srcOrd="4" destOrd="0" parTransId="{5F1C32EB-8550-4953-AF8C-55ABFA8B3603}" sibTransId="{A69B5FE7-90F0-4900-9DBB-A3A2E9561639}"/>
    <dgm:cxn modelId="{C9604786-274E-480B-B729-6E6E4FA91915}" srcId="{D494536A-DC76-4E29-A4B8-2DAF1763A98B}" destId="{B9C408C4-E753-4023-9733-B0F7E480766F}" srcOrd="2" destOrd="0" parTransId="{7739BA18-1228-481F-99A8-D00B4BA106CA}" sibTransId="{CD0311F5-F2BA-4357-B04C-1EB3F7F4B681}"/>
    <dgm:cxn modelId="{E060C297-F326-9C4D-99DC-ABB0524F6566}" type="presOf" srcId="{456B4873-2A3D-4437-8653-DBEAA06140EB}" destId="{22B98F5A-9F42-9141-B50E-1BA5C6798C2E}" srcOrd="0" destOrd="0" presId="urn:microsoft.com/office/officeart/2005/8/layout/vList2"/>
    <dgm:cxn modelId="{A858E669-D7EC-B24C-87BF-EF852E479137}" type="presParOf" srcId="{A851A6F8-D839-8645-B099-52AC8A14457E}" destId="{4BC80A21-3706-9041-B58A-C94EA935D4D5}" srcOrd="0" destOrd="0" presId="urn:microsoft.com/office/officeart/2005/8/layout/vList2"/>
    <dgm:cxn modelId="{DF7C206C-465C-9442-84FB-F9DD4C1F4E13}" type="presParOf" srcId="{A851A6F8-D839-8645-B099-52AC8A14457E}" destId="{F78B4AFA-0CFD-D941-BF4F-3E1F60CF8D69}" srcOrd="1" destOrd="0" presId="urn:microsoft.com/office/officeart/2005/8/layout/vList2"/>
    <dgm:cxn modelId="{89408A34-78D0-9347-8DE0-DFDC431AB8AB}" type="presParOf" srcId="{A851A6F8-D839-8645-B099-52AC8A14457E}" destId="{6F7E34B2-290A-2A4C-B2FA-5C21DF7D01DE}" srcOrd="2" destOrd="0" presId="urn:microsoft.com/office/officeart/2005/8/layout/vList2"/>
    <dgm:cxn modelId="{647DF00C-A961-1A43-B5DA-3DAC345373E6}" type="presParOf" srcId="{A851A6F8-D839-8645-B099-52AC8A14457E}" destId="{8B74DBD2-5861-5B4E-BD4E-A9CF9BA3511F}" srcOrd="3" destOrd="0" presId="urn:microsoft.com/office/officeart/2005/8/layout/vList2"/>
    <dgm:cxn modelId="{2EF8B829-F348-4742-B8AA-386164D64141}" type="presParOf" srcId="{A851A6F8-D839-8645-B099-52AC8A14457E}" destId="{035435D4-C43B-BB44-BC1E-0F32BB8E3363}" srcOrd="4" destOrd="0" presId="urn:microsoft.com/office/officeart/2005/8/layout/vList2"/>
    <dgm:cxn modelId="{0F35A465-9D7C-AF42-A27B-E9AF13E26B54}" type="presParOf" srcId="{A851A6F8-D839-8645-B099-52AC8A14457E}" destId="{79EC0F6F-3711-7F42-8903-FF92E408B32B}" srcOrd="5" destOrd="0" presId="urn:microsoft.com/office/officeart/2005/8/layout/vList2"/>
    <dgm:cxn modelId="{8BBA500E-59CE-794E-B77E-1360D79BB528}" type="presParOf" srcId="{A851A6F8-D839-8645-B099-52AC8A14457E}" destId="{42CE9D4B-3FD0-0042-8A99-3E589FFE27C5}" srcOrd="6" destOrd="0" presId="urn:microsoft.com/office/officeart/2005/8/layout/vList2"/>
    <dgm:cxn modelId="{3CF4CAC1-619A-6346-9EFF-30CC88F9490F}" type="presParOf" srcId="{A851A6F8-D839-8645-B099-52AC8A14457E}" destId="{1C20A404-9E16-0043-AC18-599F5042443B}" srcOrd="7" destOrd="0" presId="urn:microsoft.com/office/officeart/2005/8/layout/vList2"/>
    <dgm:cxn modelId="{F6C0BA20-3EB4-1A4D-AE7D-DF97FEE36968}" type="presParOf" srcId="{A851A6F8-D839-8645-B099-52AC8A14457E}" destId="{22B98F5A-9F42-9141-B50E-1BA5C6798C2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DBEA43-14B7-F04B-8A53-134973348EF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D69BC75-2C82-E948-AFD1-9EE8FB039F02}">
      <dgm:prSet custT="1"/>
      <dgm:spPr/>
      <dgm:t>
        <a:bodyPr/>
        <a:lstStyle/>
        <a:p>
          <a:r>
            <a:rPr lang="it-IT" sz="2000" dirty="0"/>
            <a:t>Sicurezza alimentare</a:t>
          </a:r>
        </a:p>
      </dgm:t>
    </dgm:pt>
    <dgm:pt modelId="{770CCF64-54CB-504B-8484-5DA9CFC74808}" type="parTrans" cxnId="{480BA270-8D8D-6246-AEFD-38F33B3819AE}">
      <dgm:prSet/>
      <dgm:spPr/>
      <dgm:t>
        <a:bodyPr/>
        <a:lstStyle/>
        <a:p>
          <a:endParaRPr lang="it-IT"/>
        </a:p>
      </dgm:t>
    </dgm:pt>
    <dgm:pt modelId="{AE4AD825-B1C8-EA4E-9D62-F34B114EFD21}" type="sibTrans" cxnId="{480BA270-8D8D-6246-AEFD-38F33B3819AE}">
      <dgm:prSet/>
      <dgm:spPr/>
      <dgm:t>
        <a:bodyPr/>
        <a:lstStyle/>
        <a:p>
          <a:endParaRPr lang="it-IT"/>
        </a:p>
      </dgm:t>
    </dgm:pt>
    <dgm:pt modelId="{77893094-358B-2641-9DFC-49F26E954916}">
      <dgm:prSet custT="1"/>
      <dgm:spPr/>
      <dgm:t>
        <a:bodyPr/>
        <a:lstStyle/>
        <a:p>
          <a:r>
            <a:rPr lang="it-IT" sz="1600" dirty="0"/>
            <a:t>Disponibilità</a:t>
          </a:r>
        </a:p>
      </dgm:t>
    </dgm:pt>
    <dgm:pt modelId="{52E829D3-B8E7-004C-AB9E-2B73FE1DAF56}" type="parTrans" cxnId="{E5B6CF1D-F14F-0343-9074-2707B13E9C2B}">
      <dgm:prSet/>
      <dgm:spPr/>
      <dgm:t>
        <a:bodyPr/>
        <a:lstStyle/>
        <a:p>
          <a:endParaRPr lang="it-IT"/>
        </a:p>
      </dgm:t>
    </dgm:pt>
    <dgm:pt modelId="{D38CCE16-B0DA-5D41-9CE0-4D43474C6D45}" type="sibTrans" cxnId="{E5B6CF1D-F14F-0343-9074-2707B13E9C2B}">
      <dgm:prSet/>
      <dgm:spPr/>
      <dgm:t>
        <a:bodyPr/>
        <a:lstStyle/>
        <a:p>
          <a:endParaRPr lang="it-IT"/>
        </a:p>
      </dgm:t>
    </dgm:pt>
    <dgm:pt modelId="{53198F47-957C-2942-9B87-D15E159B3DE5}">
      <dgm:prSet custT="1"/>
      <dgm:spPr/>
      <dgm:t>
        <a:bodyPr/>
        <a:lstStyle/>
        <a:p>
          <a:r>
            <a:rPr lang="it-IT" sz="1600" dirty="0"/>
            <a:t>Salubrità </a:t>
          </a:r>
        </a:p>
      </dgm:t>
    </dgm:pt>
    <dgm:pt modelId="{7F473E49-22EE-3E45-86B7-2A3270C0E06A}" type="parTrans" cxnId="{E16D8813-ADEF-B645-A045-FDF0992A0F8A}">
      <dgm:prSet/>
      <dgm:spPr/>
      <dgm:t>
        <a:bodyPr/>
        <a:lstStyle/>
        <a:p>
          <a:endParaRPr lang="it-IT"/>
        </a:p>
      </dgm:t>
    </dgm:pt>
    <dgm:pt modelId="{00755367-67C7-9B41-B273-F88A4B765CAC}" type="sibTrans" cxnId="{E16D8813-ADEF-B645-A045-FDF0992A0F8A}">
      <dgm:prSet/>
      <dgm:spPr/>
      <dgm:t>
        <a:bodyPr/>
        <a:lstStyle/>
        <a:p>
          <a:endParaRPr lang="it-IT"/>
        </a:p>
      </dgm:t>
    </dgm:pt>
    <dgm:pt modelId="{13AF14FC-21BC-4848-A858-1EB8E1D51217}">
      <dgm:prSet custT="1"/>
      <dgm:spPr/>
      <dgm:t>
        <a:bodyPr/>
        <a:lstStyle/>
        <a:p>
          <a:r>
            <a:rPr lang="it-IT" sz="2000" dirty="0"/>
            <a:t>Sostenibilità</a:t>
          </a:r>
        </a:p>
      </dgm:t>
    </dgm:pt>
    <dgm:pt modelId="{921EB77E-A319-C74E-883B-7E77574132E5}" type="parTrans" cxnId="{4D8B3585-79A1-F741-B97B-0850B12289A5}">
      <dgm:prSet/>
      <dgm:spPr/>
      <dgm:t>
        <a:bodyPr/>
        <a:lstStyle/>
        <a:p>
          <a:endParaRPr lang="it-IT"/>
        </a:p>
      </dgm:t>
    </dgm:pt>
    <dgm:pt modelId="{11AA5188-C96E-D241-B49F-6D83C854A292}" type="sibTrans" cxnId="{4D8B3585-79A1-F741-B97B-0850B12289A5}">
      <dgm:prSet/>
      <dgm:spPr/>
      <dgm:t>
        <a:bodyPr/>
        <a:lstStyle/>
        <a:p>
          <a:endParaRPr lang="it-IT"/>
        </a:p>
      </dgm:t>
    </dgm:pt>
    <dgm:pt modelId="{27F32D7C-1D9C-914E-AC16-0E6244A9D7E4}">
      <dgm:prSet custT="1"/>
      <dgm:spPr/>
      <dgm:t>
        <a:bodyPr/>
        <a:lstStyle/>
        <a:p>
          <a:r>
            <a:rPr lang="it-IT" sz="1600" dirty="0"/>
            <a:t>Ambientale</a:t>
          </a:r>
        </a:p>
      </dgm:t>
    </dgm:pt>
    <dgm:pt modelId="{95951382-93D6-3B4B-9C90-38EB4FDD8C03}" type="parTrans" cxnId="{D732BA86-372D-B54E-9677-2A6D7DFB3823}">
      <dgm:prSet/>
      <dgm:spPr/>
      <dgm:t>
        <a:bodyPr/>
        <a:lstStyle/>
        <a:p>
          <a:endParaRPr lang="it-IT"/>
        </a:p>
      </dgm:t>
    </dgm:pt>
    <dgm:pt modelId="{D139AC95-ADC7-2C44-A96B-76B91814D3A3}" type="sibTrans" cxnId="{D732BA86-372D-B54E-9677-2A6D7DFB3823}">
      <dgm:prSet/>
      <dgm:spPr/>
      <dgm:t>
        <a:bodyPr/>
        <a:lstStyle/>
        <a:p>
          <a:endParaRPr lang="it-IT"/>
        </a:p>
      </dgm:t>
    </dgm:pt>
    <dgm:pt modelId="{24B915DC-25FA-D64F-AA83-F24E6AFFEE65}">
      <dgm:prSet custT="1"/>
      <dgm:spPr/>
      <dgm:t>
        <a:bodyPr/>
        <a:lstStyle/>
        <a:p>
          <a:r>
            <a:rPr lang="it-IT" sz="1600"/>
            <a:t>Sociale</a:t>
          </a:r>
        </a:p>
      </dgm:t>
    </dgm:pt>
    <dgm:pt modelId="{F0005001-549A-1349-BABC-15CFC08B1367}" type="parTrans" cxnId="{7BB3BDED-21AC-1241-BA8A-AE8A59568A46}">
      <dgm:prSet/>
      <dgm:spPr/>
      <dgm:t>
        <a:bodyPr/>
        <a:lstStyle/>
        <a:p>
          <a:endParaRPr lang="it-IT"/>
        </a:p>
      </dgm:t>
    </dgm:pt>
    <dgm:pt modelId="{1AEA3EE9-3229-3D43-9AD9-AE0CCE1A9981}" type="sibTrans" cxnId="{7BB3BDED-21AC-1241-BA8A-AE8A59568A46}">
      <dgm:prSet/>
      <dgm:spPr/>
      <dgm:t>
        <a:bodyPr/>
        <a:lstStyle/>
        <a:p>
          <a:endParaRPr lang="it-IT"/>
        </a:p>
      </dgm:t>
    </dgm:pt>
    <dgm:pt modelId="{E50E3561-5F7C-2C47-8DA1-7F1741503470}">
      <dgm:prSet custT="1"/>
      <dgm:spPr/>
      <dgm:t>
        <a:bodyPr/>
        <a:lstStyle/>
        <a:p>
          <a:r>
            <a:rPr lang="it-IT" sz="1600" dirty="0"/>
            <a:t>Economica</a:t>
          </a:r>
        </a:p>
      </dgm:t>
    </dgm:pt>
    <dgm:pt modelId="{95E945F0-36B4-F949-92C1-023EC4A741FB}" type="parTrans" cxnId="{03D1A51C-B6D2-AF47-B8B4-0289553E959C}">
      <dgm:prSet/>
      <dgm:spPr/>
      <dgm:t>
        <a:bodyPr/>
        <a:lstStyle/>
        <a:p>
          <a:endParaRPr lang="it-IT"/>
        </a:p>
      </dgm:t>
    </dgm:pt>
    <dgm:pt modelId="{8AA5EBAD-BE7D-804F-9C97-21A326D8A887}" type="sibTrans" cxnId="{03D1A51C-B6D2-AF47-B8B4-0289553E959C}">
      <dgm:prSet/>
      <dgm:spPr/>
      <dgm:t>
        <a:bodyPr/>
        <a:lstStyle/>
        <a:p>
          <a:endParaRPr lang="it-IT"/>
        </a:p>
      </dgm:t>
    </dgm:pt>
    <dgm:pt modelId="{BE3CDFA7-32DD-B044-BE8D-2E239CF39117}">
      <dgm:prSet custT="1"/>
      <dgm:spPr/>
      <dgm:t>
        <a:bodyPr/>
        <a:lstStyle/>
        <a:p>
          <a:r>
            <a:rPr lang="it-IT" sz="2000" dirty="0"/>
            <a:t>Servizi ecosistemici</a:t>
          </a:r>
        </a:p>
      </dgm:t>
    </dgm:pt>
    <dgm:pt modelId="{D8052C34-64D5-904A-846B-8756D61A909F}" type="parTrans" cxnId="{6281378D-2B79-A045-8936-0DC0ADDBFFF7}">
      <dgm:prSet/>
      <dgm:spPr/>
      <dgm:t>
        <a:bodyPr/>
        <a:lstStyle/>
        <a:p>
          <a:endParaRPr lang="it-IT"/>
        </a:p>
      </dgm:t>
    </dgm:pt>
    <dgm:pt modelId="{7D7AB8FB-D43A-114C-8023-03D197616B1C}" type="sibTrans" cxnId="{6281378D-2B79-A045-8936-0DC0ADDBFFF7}">
      <dgm:prSet/>
      <dgm:spPr/>
      <dgm:t>
        <a:bodyPr/>
        <a:lstStyle/>
        <a:p>
          <a:endParaRPr lang="it-IT"/>
        </a:p>
      </dgm:t>
    </dgm:pt>
    <dgm:pt modelId="{6D9E0D34-CA6E-FA41-B97B-20935FB95DAE}">
      <dgm:prSet custT="1"/>
      <dgm:spPr/>
      <dgm:t>
        <a:bodyPr/>
        <a:lstStyle/>
        <a:p>
          <a:r>
            <a:rPr lang="it-IT" sz="1400" dirty="0"/>
            <a:t>Supporto</a:t>
          </a:r>
        </a:p>
      </dgm:t>
    </dgm:pt>
    <dgm:pt modelId="{7DEE3A96-64C8-3B47-89B7-57B60811A399}" type="parTrans" cxnId="{56E089E1-AD76-914D-AA9F-531C33B149FA}">
      <dgm:prSet/>
      <dgm:spPr/>
      <dgm:t>
        <a:bodyPr/>
        <a:lstStyle/>
        <a:p>
          <a:endParaRPr lang="it-IT"/>
        </a:p>
      </dgm:t>
    </dgm:pt>
    <dgm:pt modelId="{6D20DCD2-5696-4C4D-9B84-D8FC5FDB0DFB}" type="sibTrans" cxnId="{56E089E1-AD76-914D-AA9F-531C33B149FA}">
      <dgm:prSet/>
      <dgm:spPr/>
      <dgm:t>
        <a:bodyPr/>
        <a:lstStyle/>
        <a:p>
          <a:endParaRPr lang="it-IT"/>
        </a:p>
      </dgm:t>
    </dgm:pt>
    <dgm:pt modelId="{822DA149-7E41-A840-B149-DC065F56B9C9}">
      <dgm:prSet custT="1"/>
      <dgm:spPr/>
      <dgm:t>
        <a:bodyPr/>
        <a:lstStyle/>
        <a:p>
          <a:r>
            <a:rPr lang="it-IT" sz="1400" dirty="0"/>
            <a:t>Approvvigionamento</a:t>
          </a:r>
        </a:p>
      </dgm:t>
    </dgm:pt>
    <dgm:pt modelId="{4AD09BCF-11EB-6044-A608-9A20F55DEAF2}" type="parTrans" cxnId="{51BCAB8F-0434-F447-A503-FDE443D449CA}">
      <dgm:prSet/>
      <dgm:spPr/>
      <dgm:t>
        <a:bodyPr/>
        <a:lstStyle/>
        <a:p>
          <a:endParaRPr lang="it-IT"/>
        </a:p>
      </dgm:t>
    </dgm:pt>
    <dgm:pt modelId="{21E2C00B-E538-9B42-AA9D-D60DC99E7BDD}" type="sibTrans" cxnId="{51BCAB8F-0434-F447-A503-FDE443D449CA}">
      <dgm:prSet/>
      <dgm:spPr/>
      <dgm:t>
        <a:bodyPr/>
        <a:lstStyle/>
        <a:p>
          <a:endParaRPr lang="it-IT"/>
        </a:p>
      </dgm:t>
    </dgm:pt>
    <dgm:pt modelId="{B36CD62F-2A68-384B-9464-B6130B643CB3}">
      <dgm:prSet custT="1"/>
      <dgm:spPr/>
      <dgm:t>
        <a:bodyPr/>
        <a:lstStyle/>
        <a:p>
          <a:r>
            <a:rPr lang="it-IT" sz="1400" dirty="0"/>
            <a:t>Regolazione</a:t>
          </a:r>
        </a:p>
      </dgm:t>
    </dgm:pt>
    <dgm:pt modelId="{3B1E5483-F99F-324A-8FD4-3C8B5A5EA706}" type="parTrans" cxnId="{53063CFF-861D-F64D-931E-421C72A92AFB}">
      <dgm:prSet/>
      <dgm:spPr/>
      <dgm:t>
        <a:bodyPr/>
        <a:lstStyle/>
        <a:p>
          <a:endParaRPr lang="it-IT"/>
        </a:p>
      </dgm:t>
    </dgm:pt>
    <dgm:pt modelId="{22EA658B-33F0-AD4C-89A8-0B6794A5314C}" type="sibTrans" cxnId="{53063CFF-861D-F64D-931E-421C72A92AFB}">
      <dgm:prSet/>
      <dgm:spPr/>
      <dgm:t>
        <a:bodyPr/>
        <a:lstStyle/>
        <a:p>
          <a:endParaRPr lang="it-IT"/>
        </a:p>
      </dgm:t>
    </dgm:pt>
    <dgm:pt modelId="{60302E6B-F4E2-3342-BC4B-6703E231913A}">
      <dgm:prSet custT="1"/>
      <dgm:spPr/>
      <dgm:t>
        <a:bodyPr/>
        <a:lstStyle/>
        <a:p>
          <a:r>
            <a:rPr lang="it-IT" sz="1400" dirty="0"/>
            <a:t>Culturali</a:t>
          </a:r>
        </a:p>
      </dgm:t>
    </dgm:pt>
    <dgm:pt modelId="{9350E864-5F6A-D849-A192-69660EC88C90}" type="parTrans" cxnId="{44F5CF60-9130-284A-9884-B4D5B2419BCB}">
      <dgm:prSet/>
      <dgm:spPr/>
      <dgm:t>
        <a:bodyPr/>
        <a:lstStyle/>
        <a:p>
          <a:endParaRPr lang="it-IT"/>
        </a:p>
      </dgm:t>
    </dgm:pt>
    <dgm:pt modelId="{CA62ABF6-5239-C34B-82E6-9E578392FA81}" type="sibTrans" cxnId="{44F5CF60-9130-284A-9884-B4D5B2419BCB}">
      <dgm:prSet/>
      <dgm:spPr/>
      <dgm:t>
        <a:bodyPr/>
        <a:lstStyle/>
        <a:p>
          <a:endParaRPr lang="it-IT"/>
        </a:p>
      </dgm:t>
    </dgm:pt>
    <dgm:pt modelId="{CBC2C610-BB6B-5A40-AD9A-01B2B4A8EECE}" type="pres">
      <dgm:prSet presAssocID="{A9DBEA43-14B7-F04B-8A53-134973348EF5}" presName="cycle" presStyleCnt="0">
        <dgm:presLayoutVars>
          <dgm:dir/>
          <dgm:resizeHandles val="exact"/>
        </dgm:presLayoutVars>
      </dgm:prSet>
      <dgm:spPr/>
    </dgm:pt>
    <dgm:pt modelId="{F79D8C2B-AF6E-7949-985A-C8A168686976}" type="pres">
      <dgm:prSet presAssocID="{6D69BC75-2C82-E948-AFD1-9EE8FB039F02}" presName="node" presStyleLbl="node1" presStyleIdx="0" presStyleCnt="3">
        <dgm:presLayoutVars>
          <dgm:bulletEnabled val="1"/>
        </dgm:presLayoutVars>
      </dgm:prSet>
      <dgm:spPr/>
    </dgm:pt>
    <dgm:pt modelId="{AAAC201E-567C-3544-8247-4EC7BEEF9397}" type="pres">
      <dgm:prSet presAssocID="{AE4AD825-B1C8-EA4E-9D62-F34B114EFD21}" presName="sibTrans" presStyleLbl="sibTrans2D1" presStyleIdx="0" presStyleCnt="3"/>
      <dgm:spPr/>
    </dgm:pt>
    <dgm:pt modelId="{C10F650E-B629-BE4A-9393-0DDBC4B0DA99}" type="pres">
      <dgm:prSet presAssocID="{AE4AD825-B1C8-EA4E-9D62-F34B114EFD21}" presName="connectorText" presStyleLbl="sibTrans2D1" presStyleIdx="0" presStyleCnt="3"/>
      <dgm:spPr/>
    </dgm:pt>
    <dgm:pt modelId="{A439C612-E499-DE48-8CE6-648B92EF44E8}" type="pres">
      <dgm:prSet presAssocID="{13AF14FC-21BC-4848-A858-1EB8E1D51217}" presName="node" presStyleLbl="node1" presStyleIdx="1" presStyleCnt="3">
        <dgm:presLayoutVars>
          <dgm:bulletEnabled val="1"/>
        </dgm:presLayoutVars>
      </dgm:prSet>
      <dgm:spPr/>
    </dgm:pt>
    <dgm:pt modelId="{A0010F70-7D10-394C-8349-52F7D07279A5}" type="pres">
      <dgm:prSet presAssocID="{11AA5188-C96E-D241-B49F-6D83C854A292}" presName="sibTrans" presStyleLbl="sibTrans2D1" presStyleIdx="1" presStyleCnt="3"/>
      <dgm:spPr/>
    </dgm:pt>
    <dgm:pt modelId="{D179085C-E1EC-294A-94DC-A3FAF45C6FDC}" type="pres">
      <dgm:prSet presAssocID="{11AA5188-C96E-D241-B49F-6D83C854A292}" presName="connectorText" presStyleLbl="sibTrans2D1" presStyleIdx="1" presStyleCnt="3"/>
      <dgm:spPr/>
    </dgm:pt>
    <dgm:pt modelId="{C7ABE690-BE98-274F-9F63-D3CAB74EB640}" type="pres">
      <dgm:prSet presAssocID="{BE3CDFA7-32DD-B044-BE8D-2E239CF39117}" presName="node" presStyleLbl="node1" presStyleIdx="2" presStyleCnt="3">
        <dgm:presLayoutVars>
          <dgm:bulletEnabled val="1"/>
        </dgm:presLayoutVars>
      </dgm:prSet>
      <dgm:spPr/>
    </dgm:pt>
    <dgm:pt modelId="{8D786969-9DFA-0045-A3F4-E94583EDA838}" type="pres">
      <dgm:prSet presAssocID="{7D7AB8FB-D43A-114C-8023-03D197616B1C}" presName="sibTrans" presStyleLbl="sibTrans2D1" presStyleIdx="2" presStyleCnt="3"/>
      <dgm:spPr/>
    </dgm:pt>
    <dgm:pt modelId="{7D1F4AF0-54D0-7D48-810B-86F232CAAA7A}" type="pres">
      <dgm:prSet presAssocID="{7D7AB8FB-D43A-114C-8023-03D197616B1C}" presName="connectorText" presStyleLbl="sibTrans2D1" presStyleIdx="2" presStyleCnt="3"/>
      <dgm:spPr/>
    </dgm:pt>
  </dgm:ptLst>
  <dgm:cxnLst>
    <dgm:cxn modelId="{E16D8813-ADEF-B645-A045-FDF0992A0F8A}" srcId="{6D69BC75-2C82-E948-AFD1-9EE8FB039F02}" destId="{53198F47-957C-2942-9B87-D15E159B3DE5}" srcOrd="1" destOrd="0" parTransId="{7F473E49-22EE-3E45-86B7-2A3270C0E06A}" sibTransId="{00755367-67C7-9B41-B273-F88A4B765CAC}"/>
    <dgm:cxn modelId="{94335815-E47B-9546-8C72-6BEAE60A39B3}" type="presOf" srcId="{53198F47-957C-2942-9B87-D15E159B3DE5}" destId="{F79D8C2B-AF6E-7949-985A-C8A168686976}" srcOrd="0" destOrd="2" presId="urn:microsoft.com/office/officeart/2005/8/layout/cycle2"/>
    <dgm:cxn modelId="{03D1A51C-B6D2-AF47-B8B4-0289553E959C}" srcId="{13AF14FC-21BC-4848-A858-1EB8E1D51217}" destId="{E50E3561-5F7C-2C47-8DA1-7F1741503470}" srcOrd="2" destOrd="0" parTransId="{95E945F0-36B4-F949-92C1-023EC4A741FB}" sibTransId="{8AA5EBAD-BE7D-804F-9C97-21A326D8A887}"/>
    <dgm:cxn modelId="{E5B6CF1D-F14F-0343-9074-2707B13E9C2B}" srcId="{6D69BC75-2C82-E948-AFD1-9EE8FB039F02}" destId="{77893094-358B-2641-9DFC-49F26E954916}" srcOrd="0" destOrd="0" parTransId="{52E829D3-B8E7-004C-AB9E-2B73FE1DAF56}" sibTransId="{D38CCE16-B0DA-5D41-9CE0-4D43474C6D45}"/>
    <dgm:cxn modelId="{B2C31326-6340-AE46-92A2-F43A0EE9846C}" type="presOf" srcId="{6D9E0D34-CA6E-FA41-B97B-20935FB95DAE}" destId="{C7ABE690-BE98-274F-9F63-D3CAB74EB640}" srcOrd="0" destOrd="1" presId="urn:microsoft.com/office/officeart/2005/8/layout/cycle2"/>
    <dgm:cxn modelId="{45674328-01DF-C649-809F-16D28C38DD7B}" type="presOf" srcId="{77893094-358B-2641-9DFC-49F26E954916}" destId="{F79D8C2B-AF6E-7949-985A-C8A168686976}" srcOrd="0" destOrd="1" presId="urn:microsoft.com/office/officeart/2005/8/layout/cycle2"/>
    <dgm:cxn modelId="{AB8A2B33-09B4-0048-AA29-CAC3965E4457}" type="presOf" srcId="{AE4AD825-B1C8-EA4E-9D62-F34B114EFD21}" destId="{C10F650E-B629-BE4A-9393-0DDBC4B0DA99}" srcOrd="1" destOrd="0" presId="urn:microsoft.com/office/officeart/2005/8/layout/cycle2"/>
    <dgm:cxn modelId="{C0BEE539-3D15-954A-B8A0-EB74FD8D9B50}" type="presOf" srcId="{7D7AB8FB-D43A-114C-8023-03D197616B1C}" destId="{7D1F4AF0-54D0-7D48-810B-86F232CAAA7A}" srcOrd="1" destOrd="0" presId="urn:microsoft.com/office/officeart/2005/8/layout/cycle2"/>
    <dgm:cxn modelId="{C317653B-FDB3-3D40-B048-F709132122D3}" type="presOf" srcId="{7D7AB8FB-D43A-114C-8023-03D197616B1C}" destId="{8D786969-9DFA-0045-A3F4-E94583EDA838}" srcOrd="0" destOrd="0" presId="urn:microsoft.com/office/officeart/2005/8/layout/cycle2"/>
    <dgm:cxn modelId="{E1E17941-FAD1-AD47-AA1E-D554D8D51479}" type="presOf" srcId="{822DA149-7E41-A840-B149-DC065F56B9C9}" destId="{C7ABE690-BE98-274F-9F63-D3CAB74EB640}" srcOrd="0" destOrd="2" presId="urn:microsoft.com/office/officeart/2005/8/layout/cycle2"/>
    <dgm:cxn modelId="{0F622351-BA29-0049-A332-D7FDCFD72E24}" type="presOf" srcId="{27F32D7C-1D9C-914E-AC16-0E6244A9D7E4}" destId="{A439C612-E499-DE48-8CE6-648B92EF44E8}" srcOrd="0" destOrd="1" presId="urn:microsoft.com/office/officeart/2005/8/layout/cycle2"/>
    <dgm:cxn modelId="{4C49B059-064F-BA46-A4EB-01D55C884EDA}" type="presOf" srcId="{BE3CDFA7-32DD-B044-BE8D-2E239CF39117}" destId="{C7ABE690-BE98-274F-9F63-D3CAB74EB640}" srcOrd="0" destOrd="0" presId="urn:microsoft.com/office/officeart/2005/8/layout/cycle2"/>
    <dgm:cxn modelId="{44F5CF60-9130-284A-9884-B4D5B2419BCB}" srcId="{BE3CDFA7-32DD-B044-BE8D-2E239CF39117}" destId="{60302E6B-F4E2-3342-BC4B-6703E231913A}" srcOrd="3" destOrd="0" parTransId="{9350E864-5F6A-D849-A192-69660EC88C90}" sibTransId="{CA62ABF6-5239-C34B-82E6-9E578392FA81}"/>
    <dgm:cxn modelId="{E69AA964-50F2-1643-B929-CF3EC101809A}" type="presOf" srcId="{B36CD62F-2A68-384B-9464-B6130B643CB3}" destId="{C7ABE690-BE98-274F-9F63-D3CAB74EB640}" srcOrd="0" destOrd="3" presId="urn:microsoft.com/office/officeart/2005/8/layout/cycle2"/>
    <dgm:cxn modelId="{C0A4BE6A-5EDB-FD46-B839-BDD15F0631A3}" type="presOf" srcId="{6D69BC75-2C82-E948-AFD1-9EE8FB039F02}" destId="{F79D8C2B-AF6E-7949-985A-C8A168686976}" srcOrd="0" destOrd="0" presId="urn:microsoft.com/office/officeart/2005/8/layout/cycle2"/>
    <dgm:cxn modelId="{480BA270-8D8D-6246-AEFD-38F33B3819AE}" srcId="{A9DBEA43-14B7-F04B-8A53-134973348EF5}" destId="{6D69BC75-2C82-E948-AFD1-9EE8FB039F02}" srcOrd="0" destOrd="0" parTransId="{770CCF64-54CB-504B-8484-5DA9CFC74808}" sibTransId="{AE4AD825-B1C8-EA4E-9D62-F34B114EFD21}"/>
    <dgm:cxn modelId="{4D8B3585-79A1-F741-B97B-0850B12289A5}" srcId="{A9DBEA43-14B7-F04B-8A53-134973348EF5}" destId="{13AF14FC-21BC-4848-A858-1EB8E1D51217}" srcOrd="1" destOrd="0" parTransId="{921EB77E-A319-C74E-883B-7E77574132E5}" sibTransId="{11AA5188-C96E-D241-B49F-6D83C854A292}"/>
    <dgm:cxn modelId="{D732BA86-372D-B54E-9677-2A6D7DFB3823}" srcId="{13AF14FC-21BC-4848-A858-1EB8E1D51217}" destId="{27F32D7C-1D9C-914E-AC16-0E6244A9D7E4}" srcOrd="0" destOrd="0" parTransId="{95951382-93D6-3B4B-9C90-38EB4FDD8C03}" sibTransId="{D139AC95-ADC7-2C44-A96B-76B91814D3A3}"/>
    <dgm:cxn modelId="{6281378D-2B79-A045-8936-0DC0ADDBFFF7}" srcId="{A9DBEA43-14B7-F04B-8A53-134973348EF5}" destId="{BE3CDFA7-32DD-B044-BE8D-2E239CF39117}" srcOrd="2" destOrd="0" parTransId="{D8052C34-64D5-904A-846B-8756D61A909F}" sibTransId="{7D7AB8FB-D43A-114C-8023-03D197616B1C}"/>
    <dgm:cxn modelId="{51BCAB8F-0434-F447-A503-FDE443D449CA}" srcId="{BE3CDFA7-32DD-B044-BE8D-2E239CF39117}" destId="{822DA149-7E41-A840-B149-DC065F56B9C9}" srcOrd="1" destOrd="0" parTransId="{4AD09BCF-11EB-6044-A608-9A20F55DEAF2}" sibTransId="{21E2C00B-E538-9B42-AA9D-D60DC99E7BDD}"/>
    <dgm:cxn modelId="{73B1C793-B83F-DE45-90AA-837094F526C0}" type="presOf" srcId="{A9DBEA43-14B7-F04B-8A53-134973348EF5}" destId="{CBC2C610-BB6B-5A40-AD9A-01B2B4A8EECE}" srcOrd="0" destOrd="0" presId="urn:microsoft.com/office/officeart/2005/8/layout/cycle2"/>
    <dgm:cxn modelId="{48D23294-4EED-AF4B-AF32-B05B48FAD6EA}" type="presOf" srcId="{11AA5188-C96E-D241-B49F-6D83C854A292}" destId="{A0010F70-7D10-394C-8349-52F7D07279A5}" srcOrd="0" destOrd="0" presId="urn:microsoft.com/office/officeart/2005/8/layout/cycle2"/>
    <dgm:cxn modelId="{36F57595-9286-5648-A865-CE7DBE05A619}" type="presOf" srcId="{13AF14FC-21BC-4848-A858-1EB8E1D51217}" destId="{A439C612-E499-DE48-8CE6-648B92EF44E8}" srcOrd="0" destOrd="0" presId="urn:microsoft.com/office/officeart/2005/8/layout/cycle2"/>
    <dgm:cxn modelId="{66D99E9B-BBC7-3B4F-84EB-C6B6A6C76CED}" type="presOf" srcId="{AE4AD825-B1C8-EA4E-9D62-F34B114EFD21}" destId="{AAAC201E-567C-3544-8247-4EC7BEEF9397}" srcOrd="0" destOrd="0" presId="urn:microsoft.com/office/officeart/2005/8/layout/cycle2"/>
    <dgm:cxn modelId="{568C79A1-36A5-BF41-A3B3-D9195BBC6FEA}" type="presOf" srcId="{E50E3561-5F7C-2C47-8DA1-7F1741503470}" destId="{A439C612-E499-DE48-8CE6-648B92EF44E8}" srcOrd="0" destOrd="3" presId="urn:microsoft.com/office/officeart/2005/8/layout/cycle2"/>
    <dgm:cxn modelId="{CC190FAA-EF98-9744-B4B5-D5040CAA1794}" type="presOf" srcId="{11AA5188-C96E-D241-B49F-6D83C854A292}" destId="{D179085C-E1EC-294A-94DC-A3FAF45C6FDC}" srcOrd="1" destOrd="0" presId="urn:microsoft.com/office/officeart/2005/8/layout/cycle2"/>
    <dgm:cxn modelId="{BFE7CCB9-8991-C645-B6CE-3A41FAE4F94A}" type="presOf" srcId="{24B915DC-25FA-D64F-AA83-F24E6AFFEE65}" destId="{A439C612-E499-DE48-8CE6-648B92EF44E8}" srcOrd="0" destOrd="2" presId="urn:microsoft.com/office/officeart/2005/8/layout/cycle2"/>
    <dgm:cxn modelId="{8D527EC7-E7B4-454A-8019-3B8EF977AD7A}" type="presOf" srcId="{60302E6B-F4E2-3342-BC4B-6703E231913A}" destId="{C7ABE690-BE98-274F-9F63-D3CAB74EB640}" srcOrd="0" destOrd="4" presId="urn:microsoft.com/office/officeart/2005/8/layout/cycle2"/>
    <dgm:cxn modelId="{56E089E1-AD76-914D-AA9F-531C33B149FA}" srcId="{BE3CDFA7-32DD-B044-BE8D-2E239CF39117}" destId="{6D9E0D34-CA6E-FA41-B97B-20935FB95DAE}" srcOrd="0" destOrd="0" parTransId="{7DEE3A96-64C8-3B47-89B7-57B60811A399}" sibTransId="{6D20DCD2-5696-4C4D-9B84-D8FC5FDB0DFB}"/>
    <dgm:cxn modelId="{7BB3BDED-21AC-1241-BA8A-AE8A59568A46}" srcId="{13AF14FC-21BC-4848-A858-1EB8E1D51217}" destId="{24B915DC-25FA-D64F-AA83-F24E6AFFEE65}" srcOrd="1" destOrd="0" parTransId="{F0005001-549A-1349-BABC-15CFC08B1367}" sibTransId="{1AEA3EE9-3229-3D43-9AD9-AE0CCE1A9981}"/>
    <dgm:cxn modelId="{53063CFF-861D-F64D-931E-421C72A92AFB}" srcId="{BE3CDFA7-32DD-B044-BE8D-2E239CF39117}" destId="{B36CD62F-2A68-384B-9464-B6130B643CB3}" srcOrd="2" destOrd="0" parTransId="{3B1E5483-F99F-324A-8FD4-3C8B5A5EA706}" sibTransId="{22EA658B-33F0-AD4C-89A8-0B6794A5314C}"/>
    <dgm:cxn modelId="{B3CDB3B2-CCDE-3B47-9162-676C15EBE44A}" type="presParOf" srcId="{CBC2C610-BB6B-5A40-AD9A-01B2B4A8EECE}" destId="{F79D8C2B-AF6E-7949-985A-C8A168686976}" srcOrd="0" destOrd="0" presId="urn:microsoft.com/office/officeart/2005/8/layout/cycle2"/>
    <dgm:cxn modelId="{5D2F569E-C863-B548-AE58-65F094B16B22}" type="presParOf" srcId="{CBC2C610-BB6B-5A40-AD9A-01B2B4A8EECE}" destId="{AAAC201E-567C-3544-8247-4EC7BEEF9397}" srcOrd="1" destOrd="0" presId="urn:microsoft.com/office/officeart/2005/8/layout/cycle2"/>
    <dgm:cxn modelId="{E3011176-F989-FB42-96F2-64002390B156}" type="presParOf" srcId="{AAAC201E-567C-3544-8247-4EC7BEEF9397}" destId="{C10F650E-B629-BE4A-9393-0DDBC4B0DA99}" srcOrd="0" destOrd="0" presId="urn:microsoft.com/office/officeart/2005/8/layout/cycle2"/>
    <dgm:cxn modelId="{97468775-0712-DB47-BE68-9204DBD039C7}" type="presParOf" srcId="{CBC2C610-BB6B-5A40-AD9A-01B2B4A8EECE}" destId="{A439C612-E499-DE48-8CE6-648B92EF44E8}" srcOrd="2" destOrd="0" presId="urn:microsoft.com/office/officeart/2005/8/layout/cycle2"/>
    <dgm:cxn modelId="{83463293-FBEE-4243-924E-3364CB37C12F}" type="presParOf" srcId="{CBC2C610-BB6B-5A40-AD9A-01B2B4A8EECE}" destId="{A0010F70-7D10-394C-8349-52F7D07279A5}" srcOrd="3" destOrd="0" presId="urn:microsoft.com/office/officeart/2005/8/layout/cycle2"/>
    <dgm:cxn modelId="{C94E431E-C653-A843-B765-7BE84DEC0BF1}" type="presParOf" srcId="{A0010F70-7D10-394C-8349-52F7D07279A5}" destId="{D179085C-E1EC-294A-94DC-A3FAF45C6FDC}" srcOrd="0" destOrd="0" presId="urn:microsoft.com/office/officeart/2005/8/layout/cycle2"/>
    <dgm:cxn modelId="{2F3ED561-9423-844A-88A2-373F630030BD}" type="presParOf" srcId="{CBC2C610-BB6B-5A40-AD9A-01B2B4A8EECE}" destId="{C7ABE690-BE98-274F-9F63-D3CAB74EB640}" srcOrd="4" destOrd="0" presId="urn:microsoft.com/office/officeart/2005/8/layout/cycle2"/>
    <dgm:cxn modelId="{E2189A74-E373-5D44-BC1C-6CDD25E180AF}" type="presParOf" srcId="{CBC2C610-BB6B-5A40-AD9A-01B2B4A8EECE}" destId="{8D786969-9DFA-0045-A3F4-E94583EDA838}" srcOrd="5" destOrd="0" presId="urn:microsoft.com/office/officeart/2005/8/layout/cycle2"/>
    <dgm:cxn modelId="{01F8F766-9163-6A43-A29F-0871AE4375E3}" type="presParOf" srcId="{8D786969-9DFA-0045-A3F4-E94583EDA838}" destId="{7D1F4AF0-54D0-7D48-810B-86F232CAAA7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6DAF9-A9ED-6D42-A728-1474648CD5F2}">
      <dsp:nvSpPr>
        <dsp:cNvPr id="0" name=""/>
        <dsp:cNvSpPr/>
      </dsp:nvSpPr>
      <dsp:spPr>
        <a:xfrm>
          <a:off x="3657544" y="2333367"/>
          <a:ext cx="1471598" cy="1471598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300" kern="1200" dirty="0"/>
            <a:t>cibo</a:t>
          </a:r>
        </a:p>
      </dsp:txBody>
      <dsp:txXfrm>
        <a:off x="3873055" y="2548878"/>
        <a:ext cx="1040576" cy="1040576"/>
      </dsp:txXfrm>
    </dsp:sp>
    <dsp:sp modelId="{EB0505EE-4FA1-034C-A381-3496193460B1}">
      <dsp:nvSpPr>
        <dsp:cNvPr id="0" name=""/>
        <dsp:cNvSpPr/>
      </dsp:nvSpPr>
      <dsp:spPr>
        <a:xfrm rot="16246624">
          <a:off x="4113303" y="1539013"/>
          <a:ext cx="594802" cy="500343"/>
        </a:xfrm>
        <a:prstGeom prst="rightArrow">
          <a:avLst>
            <a:gd name="adj1" fmla="val 60000"/>
            <a:gd name="adj2" fmla="val 50000"/>
          </a:avLst>
        </a:prstGeom>
        <a:solidFill>
          <a:srgbClr val="00B050">
            <a:alpha val="64788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>
        <a:off x="4187337" y="1714127"/>
        <a:ext cx="444699" cy="300205"/>
      </dsp:txXfrm>
    </dsp:sp>
    <dsp:sp modelId="{55FA482F-2596-5148-9F33-953EE0E13AE9}">
      <dsp:nvSpPr>
        <dsp:cNvPr id="0" name=""/>
        <dsp:cNvSpPr/>
      </dsp:nvSpPr>
      <dsp:spPr>
        <a:xfrm>
          <a:off x="3837886" y="34044"/>
          <a:ext cx="1177278" cy="117727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nutrizione</a:t>
          </a:r>
        </a:p>
      </dsp:txBody>
      <dsp:txXfrm>
        <a:off x="4010294" y="206452"/>
        <a:ext cx="832462" cy="832462"/>
      </dsp:txXfrm>
    </dsp:sp>
    <dsp:sp modelId="{67CA2FA0-8616-2543-BD83-8166DE40D9E3}">
      <dsp:nvSpPr>
        <dsp:cNvPr id="0" name=""/>
        <dsp:cNvSpPr/>
      </dsp:nvSpPr>
      <dsp:spPr>
        <a:xfrm rot="18360000">
          <a:off x="4848966" y="1771653"/>
          <a:ext cx="610632" cy="500343"/>
        </a:xfrm>
        <a:prstGeom prst="rightArrow">
          <a:avLst>
            <a:gd name="adj1" fmla="val 60000"/>
            <a:gd name="adj2" fmla="val 50000"/>
          </a:avLst>
        </a:prstGeom>
        <a:solidFill>
          <a:srgbClr val="00B050">
            <a:alpha val="64788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>
        <a:off x="4879903" y="1932440"/>
        <a:ext cx="460529" cy="300205"/>
      </dsp:txXfrm>
    </dsp:sp>
    <dsp:sp modelId="{C33F2F0B-9C9C-524C-AF6F-0BBE80E37A2B}">
      <dsp:nvSpPr>
        <dsp:cNvPr id="0" name=""/>
        <dsp:cNvSpPr/>
      </dsp:nvSpPr>
      <dsp:spPr>
        <a:xfrm>
          <a:off x="5260398" y="476936"/>
          <a:ext cx="1177278" cy="117727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soddisfazione</a:t>
          </a:r>
        </a:p>
      </dsp:txBody>
      <dsp:txXfrm>
        <a:off x="5432806" y="649344"/>
        <a:ext cx="832462" cy="832462"/>
      </dsp:txXfrm>
    </dsp:sp>
    <dsp:sp modelId="{F1146107-43BA-8C45-873D-18FF26B63EE7}">
      <dsp:nvSpPr>
        <dsp:cNvPr id="0" name=""/>
        <dsp:cNvSpPr/>
      </dsp:nvSpPr>
      <dsp:spPr>
        <a:xfrm rot="20520000">
          <a:off x="5319251" y="2418946"/>
          <a:ext cx="610632" cy="500343"/>
        </a:xfrm>
        <a:prstGeom prst="rightArrow">
          <a:avLst>
            <a:gd name="adj1" fmla="val 60000"/>
            <a:gd name="adj2" fmla="val 50000"/>
          </a:avLst>
        </a:prstGeom>
        <a:solidFill>
          <a:srgbClr val="00B050">
            <a:alpha val="64788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>
        <a:off x="5322924" y="2542207"/>
        <a:ext cx="460529" cy="300205"/>
      </dsp:txXfrm>
    </dsp:sp>
    <dsp:sp modelId="{5E244479-C7F5-EE4B-9862-699007D4B040}">
      <dsp:nvSpPr>
        <dsp:cNvPr id="0" name=""/>
        <dsp:cNvSpPr/>
      </dsp:nvSpPr>
      <dsp:spPr>
        <a:xfrm>
          <a:off x="6160067" y="1715223"/>
          <a:ext cx="1177278" cy="117727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diritto</a:t>
          </a:r>
        </a:p>
      </dsp:txBody>
      <dsp:txXfrm>
        <a:off x="6332475" y="1887631"/>
        <a:ext cx="832462" cy="832462"/>
      </dsp:txXfrm>
    </dsp:sp>
    <dsp:sp modelId="{DB0274C3-D3A8-D04D-990B-B2E22FCDE7AB}">
      <dsp:nvSpPr>
        <dsp:cNvPr id="0" name=""/>
        <dsp:cNvSpPr/>
      </dsp:nvSpPr>
      <dsp:spPr>
        <a:xfrm rot="1080000">
          <a:off x="5319251" y="3219044"/>
          <a:ext cx="610632" cy="500343"/>
        </a:xfrm>
        <a:prstGeom prst="rightArrow">
          <a:avLst>
            <a:gd name="adj1" fmla="val 60000"/>
            <a:gd name="adj2" fmla="val 50000"/>
          </a:avLst>
        </a:prstGeom>
        <a:solidFill>
          <a:srgbClr val="00B050">
            <a:alpha val="64788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>
        <a:off x="5322924" y="3295921"/>
        <a:ext cx="460529" cy="300205"/>
      </dsp:txXfrm>
    </dsp:sp>
    <dsp:sp modelId="{4B523810-EA1B-F54B-9B93-137DABCC7AC6}">
      <dsp:nvSpPr>
        <dsp:cNvPr id="0" name=""/>
        <dsp:cNvSpPr/>
      </dsp:nvSpPr>
      <dsp:spPr>
        <a:xfrm>
          <a:off x="6160067" y="3245831"/>
          <a:ext cx="1177278" cy="117727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identità</a:t>
          </a:r>
        </a:p>
      </dsp:txBody>
      <dsp:txXfrm>
        <a:off x="6332475" y="3418239"/>
        <a:ext cx="832462" cy="832462"/>
      </dsp:txXfrm>
    </dsp:sp>
    <dsp:sp modelId="{751FFD35-4EAF-AA41-ABE5-5C525198BFF7}">
      <dsp:nvSpPr>
        <dsp:cNvPr id="0" name=""/>
        <dsp:cNvSpPr/>
      </dsp:nvSpPr>
      <dsp:spPr>
        <a:xfrm rot="3240000">
          <a:off x="4848966" y="3866336"/>
          <a:ext cx="610632" cy="500343"/>
        </a:xfrm>
        <a:prstGeom prst="rightArrow">
          <a:avLst>
            <a:gd name="adj1" fmla="val 60000"/>
            <a:gd name="adj2" fmla="val 50000"/>
          </a:avLst>
        </a:prstGeom>
        <a:solidFill>
          <a:srgbClr val="00B050">
            <a:alpha val="64788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>
        <a:off x="4879903" y="3905687"/>
        <a:ext cx="460529" cy="300205"/>
      </dsp:txXfrm>
    </dsp:sp>
    <dsp:sp modelId="{81C0AAF1-761D-0B48-B241-6FB109FDDDA7}">
      <dsp:nvSpPr>
        <dsp:cNvPr id="0" name=""/>
        <dsp:cNvSpPr/>
      </dsp:nvSpPr>
      <dsp:spPr>
        <a:xfrm>
          <a:off x="5260398" y="4484118"/>
          <a:ext cx="1177278" cy="117727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socialità</a:t>
          </a:r>
        </a:p>
      </dsp:txBody>
      <dsp:txXfrm>
        <a:off x="5432806" y="4656526"/>
        <a:ext cx="832462" cy="832462"/>
      </dsp:txXfrm>
    </dsp:sp>
    <dsp:sp modelId="{514CA697-EA1B-B74B-AE62-565FCB6D66EC}">
      <dsp:nvSpPr>
        <dsp:cNvPr id="0" name=""/>
        <dsp:cNvSpPr/>
      </dsp:nvSpPr>
      <dsp:spPr>
        <a:xfrm rot="5400000">
          <a:off x="4088027" y="4113580"/>
          <a:ext cx="610632" cy="500343"/>
        </a:xfrm>
        <a:prstGeom prst="rightArrow">
          <a:avLst>
            <a:gd name="adj1" fmla="val 60000"/>
            <a:gd name="adj2" fmla="val 50000"/>
          </a:avLst>
        </a:prstGeom>
        <a:solidFill>
          <a:srgbClr val="00B050">
            <a:alpha val="64788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>
        <a:off x="4163079" y="4138598"/>
        <a:ext cx="460529" cy="300205"/>
      </dsp:txXfrm>
    </dsp:sp>
    <dsp:sp modelId="{CDEC5319-A383-5C4E-876C-182A358139F2}">
      <dsp:nvSpPr>
        <dsp:cNvPr id="0" name=""/>
        <dsp:cNvSpPr/>
      </dsp:nvSpPr>
      <dsp:spPr>
        <a:xfrm>
          <a:off x="3804704" y="4957102"/>
          <a:ext cx="1177278" cy="117727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cultura</a:t>
          </a:r>
        </a:p>
      </dsp:txBody>
      <dsp:txXfrm>
        <a:off x="3977112" y="5129510"/>
        <a:ext cx="832462" cy="832462"/>
      </dsp:txXfrm>
    </dsp:sp>
    <dsp:sp modelId="{FFF8D315-244D-704C-AFAB-7675622D383C}">
      <dsp:nvSpPr>
        <dsp:cNvPr id="0" name=""/>
        <dsp:cNvSpPr/>
      </dsp:nvSpPr>
      <dsp:spPr>
        <a:xfrm rot="7560000">
          <a:off x="3327089" y="3866336"/>
          <a:ext cx="610632" cy="500343"/>
        </a:xfrm>
        <a:prstGeom prst="rightArrow">
          <a:avLst>
            <a:gd name="adj1" fmla="val 60000"/>
            <a:gd name="adj2" fmla="val 50000"/>
          </a:avLst>
        </a:prstGeom>
        <a:solidFill>
          <a:srgbClr val="00B050">
            <a:alpha val="64788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 rot="10800000">
        <a:off x="3446255" y="3905687"/>
        <a:ext cx="460529" cy="300205"/>
      </dsp:txXfrm>
    </dsp:sp>
    <dsp:sp modelId="{137865B3-FC50-5C4C-8B0A-1FC95703FE7C}">
      <dsp:nvSpPr>
        <dsp:cNvPr id="0" name=""/>
        <dsp:cNvSpPr/>
      </dsp:nvSpPr>
      <dsp:spPr>
        <a:xfrm>
          <a:off x="2349010" y="4484118"/>
          <a:ext cx="1177278" cy="117727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spirituale, religioso</a:t>
          </a:r>
        </a:p>
      </dsp:txBody>
      <dsp:txXfrm>
        <a:off x="2521418" y="4656526"/>
        <a:ext cx="832462" cy="832462"/>
      </dsp:txXfrm>
    </dsp:sp>
    <dsp:sp modelId="{5DC4D04B-2CDB-974E-8052-014CC6DFA1AF}">
      <dsp:nvSpPr>
        <dsp:cNvPr id="0" name=""/>
        <dsp:cNvSpPr/>
      </dsp:nvSpPr>
      <dsp:spPr>
        <a:xfrm rot="9720000">
          <a:off x="2856803" y="3219044"/>
          <a:ext cx="610632" cy="500343"/>
        </a:xfrm>
        <a:prstGeom prst="rightArrow">
          <a:avLst>
            <a:gd name="adj1" fmla="val 60000"/>
            <a:gd name="adj2" fmla="val 50000"/>
          </a:avLst>
        </a:prstGeom>
        <a:solidFill>
          <a:srgbClr val="00B050">
            <a:alpha val="64788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 rot="10800000">
        <a:off x="3003233" y="3295921"/>
        <a:ext cx="460529" cy="300205"/>
      </dsp:txXfrm>
    </dsp:sp>
    <dsp:sp modelId="{79E157A0-A85B-0F41-BE57-A85F83D6C89E}">
      <dsp:nvSpPr>
        <dsp:cNvPr id="0" name=""/>
        <dsp:cNvSpPr/>
      </dsp:nvSpPr>
      <dsp:spPr>
        <a:xfrm>
          <a:off x="1449341" y="3245831"/>
          <a:ext cx="1177278" cy="117727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economia</a:t>
          </a:r>
        </a:p>
      </dsp:txBody>
      <dsp:txXfrm>
        <a:off x="1621749" y="3418239"/>
        <a:ext cx="832462" cy="832462"/>
      </dsp:txXfrm>
    </dsp:sp>
    <dsp:sp modelId="{782914E0-08E4-764C-AD66-A8AF90A95085}">
      <dsp:nvSpPr>
        <dsp:cNvPr id="0" name=""/>
        <dsp:cNvSpPr/>
      </dsp:nvSpPr>
      <dsp:spPr>
        <a:xfrm rot="11880000">
          <a:off x="2856803" y="2418946"/>
          <a:ext cx="610632" cy="500343"/>
        </a:xfrm>
        <a:prstGeom prst="rightArrow">
          <a:avLst>
            <a:gd name="adj1" fmla="val 60000"/>
            <a:gd name="adj2" fmla="val 50000"/>
          </a:avLst>
        </a:prstGeom>
        <a:solidFill>
          <a:srgbClr val="00B050">
            <a:alpha val="64788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 rot="10800000">
        <a:off x="3003233" y="2542207"/>
        <a:ext cx="460529" cy="300205"/>
      </dsp:txXfrm>
    </dsp:sp>
    <dsp:sp modelId="{14418A19-6E04-1341-BD43-B3281CCE9441}">
      <dsp:nvSpPr>
        <dsp:cNvPr id="0" name=""/>
        <dsp:cNvSpPr/>
      </dsp:nvSpPr>
      <dsp:spPr>
        <a:xfrm>
          <a:off x="1449341" y="1715223"/>
          <a:ext cx="1177278" cy="117727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potere</a:t>
          </a:r>
        </a:p>
      </dsp:txBody>
      <dsp:txXfrm>
        <a:off x="1621749" y="1887631"/>
        <a:ext cx="832462" cy="832462"/>
      </dsp:txXfrm>
    </dsp:sp>
    <dsp:sp modelId="{32821B34-362D-B942-941A-7518478743C4}">
      <dsp:nvSpPr>
        <dsp:cNvPr id="0" name=""/>
        <dsp:cNvSpPr/>
      </dsp:nvSpPr>
      <dsp:spPr>
        <a:xfrm rot="14040000">
          <a:off x="3327089" y="1771653"/>
          <a:ext cx="610632" cy="5003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 rot="10800000">
        <a:off x="3446255" y="1932440"/>
        <a:ext cx="460529" cy="300205"/>
      </dsp:txXfrm>
    </dsp:sp>
    <dsp:sp modelId="{E05B0C25-C000-5E49-9A9D-178AC186A3A4}">
      <dsp:nvSpPr>
        <dsp:cNvPr id="0" name=""/>
        <dsp:cNvSpPr/>
      </dsp:nvSpPr>
      <dsp:spPr>
        <a:xfrm>
          <a:off x="2349010" y="476936"/>
          <a:ext cx="1177278" cy="117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……….</a:t>
          </a:r>
        </a:p>
      </dsp:txBody>
      <dsp:txXfrm>
        <a:off x="2521418" y="649344"/>
        <a:ext cx="832462" cy="832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80A21-3706-9041-B58A-C94EA935D4D5}">
      <dsp:nvSpPr>
        <dsp:cNvPr id="0" name=""/>
        <dsp:cNvSpPr/>
      </dsp:nvSpPr>
      <dsp:spPr>
        <a:xfrm>
          <a:off x="0" y="377997"/>
          <a:ext cx="6245265" cy="9136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8 miliardi</a:t>
          </a:r>
          <a:endParaRPr lang="en-US" sz="2300" kern="1200"/>
        </a:p>
      </dsp:txBody>
      <dsp:txXfrm>
        <a:off x="44602" y="422599"/>
        <a:ext cx="6156061" cy="824474"/>
      </dsp:txXfrm>
    </dsp:sp>
    <dsp:sp modelId="{6F7E34B2-290A-2A4C-B2FA-5C21DF7D01DE}">
      <dsp:nvSpPr>
        <dsp:cNvPr id="0" name=""/>
        <dsp:cNvSpPr/>
      </dsp:nvSpPr>
      <dsp:spPr>
        <a:xfrm>
          <a:off x="0" y="1357915"/>
          <a:ext cx="6245265" cy="913678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2,3 miliardi</a:t>
          </a:r>
          <a:endParaRPr lang="en-US" sz="2300" kern="1200"/>
        </a:p>
      </dsp:txBody>
      <dsp:txXfrm>
        <a:off x="44602" y="1402517"/>
        <a:ext cx="6156061" cy="824474"/>
      </dsp:txXfrm>
    </dsp:sp>
    <dsp:sp modelId="{035435D4-C43B-BB44-BC1E-0F32BB8E3363}">
      <dsp:nvSpPr>
        <dsp:cNvPr id="0" name=""/>
        <dsp:cNvSpPr/>
      </dsp:nvSpPr>
      <dsp:spPr>
        <a:xfrm>
          <a:off x="0" y="2337834"/>
          <a:ext cx="6245265" cy="913678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860 milioni</a:t>
          </a:r>
          <a:endParaRPr lang="en-US" sz="2300" kern="1200"/>
        </a:p>
      </dsp:txBody>
      <dsp:txXfrm>
        <a:off x="44602" y="2382436"/>
        <a:ext cx="6156061" cy="824474"/>
      </dsp:txXfrm>
    </dsp:sp>
    <dsp:sp modelId="{42CE9D4B-3FD0-0042-8A99-3E589FFE27C5}">
      <dsp:nvSpPr>
        <dsp:cNvPr id="0" name=""/>
        <dsp:cNvSpPr/>
      </dsp:nvSpPr>
      <dsp:spPr>
        <a:xfrm>
          <a:off x="0" y="3317752"/>
          <a:ext cx="6245265" cy="913678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b="0" i="0" kern="1200"/>
            <a:t>tra 7.745,7 e 19.701,7 persone muoiono ogni giorno a causa della fame, 5,39 e 13,69 al minuto. </a:t>
          </a:r>
          <a:endParaRPr lang="en-US" sz="2300" kern="1200"/>
        </a:p>
      </dsp:txBody>
      <dsp:txXfrm>
        <a:off x="44602" y="3362354"/>
        <a:ext cx="6156061" cy="824474"/>
      </dsp:txXfrm>
    </dsp:sp>
    <dsp:sp modelId="{22B98F5A-9F42-9141-B50E-1BA5C6798C2E}">
      <dsp:nvSpPr>
        <dsp:cNvPr id="0" name=""/>
        <dsp:cNvSpPr/>
      </dsp:nvSpPr>
      <dsp:spPr>
        <a:xfrm>
          <a:off x="0" y="4297671"/>
          <a:ext cx="6245265" cy="91367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b="0" i="0" kern="1200"/>
            <a:t>muore una persona ogni 4,25-12 secondi</a:t>
          </a:r>
          <a:endParaRPr lang="en-US" sz="2300" kern="1200"/>
        </a:p>
      </dsp:txBody>
      <dsp:txXfrm>
        <a:off x="44602" y="4342273"/>
        <a:ext cx="6156061" cy="8244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D8C2B-AF6E-7949-985A-C8A168686976}">
      <dsp:nvSpPr>
        <dsp:cNvPr id="0" name=""/>
        <dsp:cNvSpPr/>
      </dsp:nvSpPr>
      <dsp:spPr>
        <a:xfrm>
          <a:off x="3139748" y="1544"/>
          <a:ext cx="2475036" cy="24750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Sicurezza alimentare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Disponibilità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Salubrità </a:t>
          </a:r>
        </a:p>
      </dsp:txBody>
      <dsp:txXfrm>
        <a:off x="3502209" y="364005"/>
        <a:ext cx="1750114" cy="1750114"/>
      </dsp:txXfrm>
    </dsp:sp>
    <dsp:sp modelId="{AAAC201E-567C-3544-8247-4EC7BEEF9397}">
      <dsp:nvSpPr>
        <dsp:cNvPr id="0" name=""/>
        <dsp:cNvSpPr/>
      </dsp:nvSpPr>
      <dsp:spPr>
        <a:xfrm rot="3600000">
          <a:off x="4968104" y="2414348"/>
          <a:ext cx="657702" cy="8353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500" kern="1200"/>
        </a:p>
      </dsp:txBody>
      <dsp:txXfrm>
        <a:off x="5017432" y="2495975"/>
        <a:ext cx="460391" cy="501194"/>
      </dsp:txXfrm>
    </dsp:sp>
    <dsp:sp modelId="{A439C612-E499-DE48-8CE6-648B92EF44E8}">
      <dsp:nvSpPr>
        <dsp:cNvPr id="0" name=""/>
        <dsp:cNvSpPr/>
      </dsp:nvSpPr>
      <dsp:spPr>
        <a:xfrm>
          <a:off x="4997740" y="3219681"/>
          <a:ext cx="2475036" cy="24750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Sostenibilità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Ambientale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Sociale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Economica</a:t>
          </a:r>
        </a:p>
      </dsp:txBody>
      <dsp:txXfrm>
        <a:off x="5360201" y="3582142"/>
        <a:ext cx="1750114" cy="1750114"/>
      </dsp:txXfrm>
    </dsp:sp>
    <dsp:sp modelId="{A0010F70-7D10-394C-8349-52F7D07279A5}">
      <dsp:nvSpPr>
        <dsp:cNvPr id="0" name=""/>
        <dsp:cNvSpPr/>
      </dsp:nvSpPr>
      <dsp:spPr>
        <a:xfrm rot="10800000">
          <a:off x="4067030" y="4039537"/>
          <a:ext cx="657702" cy="8353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500" kern="1200"/>
        </a:p>
      </dsp:txBody>
      <dsp:txXfrm rot="10800000">
        <a:off x="4264341" y="4206602"/>
        <a:ext cx="460391" cy="501194"/>
      </dsp:txXfrm>
    </dsp:sp>
    <dsp:sp modelId="{C7ABE690-BE98-274F-9F63-D3CAB74EB640}">
      <dsp:nvSpPr>
        <dsp:cNvPr id="0" name=""/>
        <dsp:cNvSpPr/>
      </dsp:nvSpPr>
      <dsp:spPr>
        <a:xfrm>
          <a:off x="1281756" y="3219681"/>
          <a:ext cx="2475036" cy="24750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Servizi ecosistemici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Supporto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Approvvigionamento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Regolazione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Culturali</a:t>
          </a:r>
        </a:p>
      </dsp:txBody>
      <dsp:txXfrm>
        <a:off x="1644217" y="3582142"/>
        <a:ext cx="1750114" cy="1750114"/>
      </dsp:txXfrm>
    </dsp:sp>
    <dsp:sp modelId="{8D786969-9DFA-0045-A3F4-E94583EDA838}">
      <dsp:nvSpPr>
        <dsp:cNvPr id="0" name=""/>
        <dsp:cNvSpPr/>
      </dsp:nvSpPr>
      <dsp:spPr>
        <a:xfrm rot="18000000">
          <a:off x="3110112" y="2446589"/>
          <a:ext cx="657702" cy="8353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500" kern="1200"/>
        </a:p>
      </dsp:txBody>
      <dsp:txXfrm>
        <a:off x="3159440" y="2699092"/>
        <a:ext cx="460391" cy="501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3E4D7-90D1-4C45-8BC9-45090BB5C37E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39DC1-14DD-D74C-9FAD-034A01E514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93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Mangiatori di patate, Van Gogh, 1885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9DC1-14DD-D74C-9FAD-034A01E514D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58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Mietitura in Provenza, Van Gogh, 1888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9DC1-14DD-D74C-9FAD-034A01E514D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03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24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9F72912-D34E-B321-2F54-CD8D4C70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7413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14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to norm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828800" indent="0">
              <a:buNone/>
              <a:defRPr/>
            </a:lvl5pPr>
          </a:lstStyle>
          <a:p>
            <a:pPr lvl="4"/>
            <a:endParaRPr dirty="0"/>
          </a:p>
        </p:txBody>
      </p:sp>
      <p:cxnSp>
        <p:nvCxnSpPr>
          <p:cNvPr id="12" name="Connettore 1 11"/>
          <p:cNvCxnSpPr/>
          <p:nvPr userDrawn="1"/>
        </p:nvCxnSpPr>
        <p:spPr>
          <a:xfrm>
            <a:off x="497463" y="6256129"/>
            <a:ext cx="11309928" cy="0"/>
          </a:xfrm>
          <a:prstGeom prst="line">
            <a:avLst/>
          </a:prstGeom>
          <a:ln w="6350" cmpd="sng">
            <a:solidFill>
              <a:srgbClr val="A0001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491" y="6291182"/>
            <a:ext cx="1498016" cy="50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2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endParaRPr dirty="0"/>
          </a:p>
        </p:txBody>
      </p:sp>
      <p:cxnSp>
        <p:nvCxnSpPr>
          <p:cNvPr id="12" name="Connettore 1 11"/>
          <p:cNvCxnSpPr/>
          <p:nvPr userDrawn="1"/>
        </p:nvCxnSpPr>
        <p:spPr>
          <a:xfrm>
            <a:off x="497463" y="6256129"/>
            <a:ext cx="11309928" cy="0"/>
          </a:xfrm>
          <a:prstGeom prst="line">
            <a:avLst/>
          </a:prstGeom>
          <a:ln w="6350" cmpd="sng">
            <a:solidFill>
              <a:srgbClr val="A0001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logotipo_sigillo.pn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63" y="6283615"/>
            <a:ext cx="1425044" cy="4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2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ontenuto norm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63" y="176628"/>
            <a:ext cx="11310848" cy="748566"/>
          </a:xfrm>
          <a:solidFill>
            <a:srgbClr val="A00010"/>
          </a:solidFill>
          <a:ln w="38100" cmpd="dbl">
            <a:solidFill>
              <a:schemeClr val="accent1"/>
            </a:solidFill>
          </a:ln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cxnSp>
        <p:nvCxnSpPr>
          <p:cNvPr id="12" name="Connettore 1 11"/>
          <p:cNvCxnSpPr/>
          <p:nvPr userDrawn="1"/>
        </p:nvCxnSpPr>
        <p:spPr>
          <a:xfrm>
            <a:off x="497463" y="6256129"/>
            <a:ext cx="11309928" cy="0"/>
          </a:xfrm>
          <a:prstGeom prst="line">
            <a:avLst/>
          </a:prstGeom>
          <a:ln w="6350" cmpd="sng">
            <a:solidFill>
              <a:srgbClr val="A0001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 userDrawn="1"/>
        </p:nvSpPr>
        <p:spPr>
          <a:xfrm>
            <a:off x="1922507" y="6394459"/>
            <a:ext cx="8960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solidFill>
                  <a:schemeClr val="bg2">
                    <a:lumMod val="50000"/>
                  </a:schemeClr>
                </a:solidFill>
                <a:latin typeface="Helvetica"/>
                <a:cs typeface="Helvetica"/>
              </a:rPr>
              <a:t>Sustainable agriculture – Topic 2: Food security</a:t>
            </a: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378" y="6172030"/>
            <a:ext cx="1447893" cy="72185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491" y="6291182"/>
            <a:ext cx="1498016" cy="50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73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56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958763" cy="1250066"/>
          </a:xfrm>
          <a:prstGeom prst="rect">
            <a:avLst/>
          </a:prstGeom>
        </p:spPr>
      </p:pic>
      <p:pic>
        <p:nvPicPr>
          <p:cNvPr id="9" name="Picture 2" descr="logo_800anni – 800 anni unipd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55"/>
          <a:stretch/>
        </p:blipFill>
        <p:spPr bwMode="auto">
          <a:xfrm>
            <a:off x="9579428" y="94822"/>
            <a:ext cx="2449941" cy="106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92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9882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04064"/>
            <a:ext cx="859536" cy="953936"/>
          </a:xfrm>
          <a:prstGeom prst="rect">
            <a:avLst/>
          </a:prstGeom>
        </p:spPr>
      </p:pic>
      <p:cxnSp>
        <p:nvCxnSpPr>
          <p:cNvPr id="8" name="Connettore diritto 7"/>
          <p:cNvCxnSpPr/>
          <p:nvPr userDrawn="1"/>
        </p:nvCxnSpPr>
        <p:spPr>
          <a:xfrm>
            <a:off x="859536" y="6250329"/>
            <a:ext cx="11120261" cy="0"/>
          </a:xfrm>
          <a:prstGeom prst="line">
            <a:avLst/>
          </a:prstGeom>
          <a:ln w="12700">
            <a:solidFill>
              <a:srgbClr val="AB1B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 userDrawn="1"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AC1A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97979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  <p:sldLayoutId id="2147483668" r:id="rId4"/>
    <p:sldLayoutId id="214748366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958763" cy="1250066"/>
          </a:xfrm>
          <a:prstGeom prst="rect">
            <a:avLst/>
          </a:prstGeom>
        </p:spPr>
      </p:pic>
      <p:pic>
        <p:nvPicPr>
          <p:cNvPr id="9" name="Picture 2" descr="logo_800anni – 800 anni unipd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65" t="-8942" r="-1580" b="-8942"/>
          <a:stretch/>
        </p:blipFill>
        <p:spPr bwMode="auto">
          <a:xfrm>
            <a:off x="8926286" y="0"/>
            <a:ext cx="2525485" cy="125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3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17" Type="http://schemas.openxmlformats.org/officeDocument/2006/relationships/image" Target="../media/image87.jpeg"/><Relationship Id="rId2" Type="http://schemas.openxmlformats.org/officeDocument/2006/relationships/image" Target="../media/image72.jpeg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jpe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7.jpeg"/><Relationship Id="rId9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958763" cy="125006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931622" y="1340251"/>
            <a:ext cx="6447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Arial Rounded MT Bold" panose="020F0704030504030204" pitchFamily="34" charset="0"/>
              </a:rPr>
              <a:t>Agricoltura: necessità o lusso?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272181" y="2173156"/>
            <a:ext cx="3766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rial Rounded MT Bold" panose="020F0704030504030204" pitchFamily="34" charset="0"/>
              </a:rPr>
              <a:t>Prof. Maurizio Borin</a:t>
            </a:r>
          </a:p>
          <a:p>
            <a:r>
              <a:rPr lang="it-IT" sz="2400" dirty="0" err="1">
                <a:latin typeface="Arial Rounded MT Bold" panose="020F0704030504030204" pitchFamily="34" charset="0"/>
              </a:rPr>
              <a:t>maurizio.borin@unipd.it</a:t>
            </a:r>
            <a:endParaRPr lang="it-IT" sz="2400" dirty="0">
              <a:latin typeface="Arial Rounded MT Bold" panose="020F07040305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280902" y="3211397"/>
            <a:ext cx="5337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Rounded MT Bold" panose="020F0704030504030204" pitchFamily="34" charset="0"/>
              </a:rPr>
              <a:t>Dipartimento di Agronomia, Animali, Alimenti, </a:t>
            </a:r>
          </a:p>
          <a:p>
            <a:pPr algn="ctr"/>
            <a:r>
              <a:rPr lang="it-IT" dirty="0">
                <a:latin typeface="Arial Rounded MT Bold" panose="020F0704030504030204" pitchFamily="34" charset="0"/>
              </a:rPr>
              <a:t>Risorse Naturali e Ambiente – DAFNAE</a:t>
            </a:r>
          </a:p>
          <a:p>
            <a:pPr algn="ctr"/>
            <a:r>
              <a:rPr lang="it-IT" dirty="0">
                <a:latin typeface="Arial Rounded MT Bold" panose="020F0704030504030204" pitchFamily="34" charset="0"/>
              </a:rPr>
              <a:t>Università di Padova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902825" y="4083281"/>
            <a:ext cx="11132965" cy="268906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solidFill>
                  <a:schemeClr val="tx1"/>
                </a:solidFill>
              </a:rPr>
              <a:t>(Immagine)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FECB35AF-9D17-60D8-7550-DAA1E91644BD}"/>
              </a:ext>
            </a:extLst>
          </p:cNvPr>
          <p:cNvGrpSpPr/>
          <p:nvPr/>
        </p:nvGrpSpPr>
        <p:grpSpPr>
          <a:xfrm>
            <a:off x="0" y="4251324"/>
            <a:ext cx="12192001" cy="2623961"/>
            <a:chOff x="0" y="4251324"/>
            <a:chExt cx="12192001" cy="2623961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CD60EE4E-FDA7-1B8B-A3FF-0F86DD7E5919}"/>
                </a:ext>
              </a:extLst>
            </p:cNvPr>
            <p:cNvGrpSpPr/>
            <p:nvPr/>
          </p:nvGrpSpPr>
          <p:grpSpPr>
            <a:xfrm>
              <a:off x="0" y="4251325"/>
              <a:ext cx="11573680" cy="2623960"/>
              <a:chOff x="0" y="4251325"/>
              <a:chExt cx="11573680" cy="2623960"/>
            </a:xfrm>
          </p:grpSpPr>
          <p:pic>
            <p:nvPicPr>
              <p:cNvPr id="2" name="Immagine 1" descr="Immagine che contiene esterni, cielo, erba, pianta&#10;&#10;Descrizione generata automaticamente">
                <a:extLst>
                  <a:ext uri="{FF2B5EF4-FFF2-40B4-BE49-F238E27FC236}">
                    <a16:creationId xmlns:a16="http://schemas.microsoft.com/office/drawing/2014/main" id="{F68CF105-35EF-92C2-4E90-67A8D3A3F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251325"/>
                <a:ext cx="3529013" cy="2606675"/>
              </a:xfrm>
              <a:prstGeom prst="rect">
                <a:avLst/>
              </a:prstGeom>
            </p:spPr>
          </p:pic>
          <p:pic>
            <p:nvPicPr>
              <p:cNvPr id="3" name="Immagine 2" descr="Immagine che contiene cielo, esterni, fiore, campo&#10;&#10;Descrizione generata automaticamente">
                <a:extLst>
                  <a:ext uri="{FF2B5EF4-FFF2-40B4-BE49-F238E27FC236}">
                    <a16:creationId xmlns:a16="http://schemas.microsoft.com/office/drawing/2014/main" id="{DEC9C716-F270-AF43-C99E-AB05AED9B2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29013" y="4256127"/>
                <a:ext cx="4626409" cy="2601873"/>
              </a:xfrm>
              <a:prstGeom prst="rect">
                <a:avLst/>
              </a:prstGeom>
            </p:spPr>
          </p:pic>
          <p:pic>
            <p:nvPicPr>
              <p:cNvPr id="5" name="Immagine 4" descr="Immagine che contiene esterni, cielo, campo, natura&#10;&#10;Descrizione generata automaticamente">
                <a:extLst>
                  <a:ext uri="{FF2B5EF4-FFF2-40B4-BE49-F238E27FC236}">
                    <a16:creationId xmlns:a16="http://schemas.microsoft.com/office/drawing/2014/main" id="{5C602F08-C659-9F82-79B8-75993C4CC7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07998" y="4251325"/>
                <a:ext cx="4665682" cy="2623960"/>
              </a:xfrm>
              <a:prstGeom prst="rect">
                <a:avLst/>
              </a:prstGeom>
            </p:spPr>
          </p:pic>
        </p:grpSp>
        <p:pic>
          <p:nvPicPr>
            <p:cNvPr id="12" name="Immagine 11" descr="Immagine che contiene pianta, esterni, verdura, verde&#10;&#10;Descrizione generata automaticamente">
              <a:extLst>
                <a:ext uri="{FF2B5EF4-FFF2-40B4-BE49-F238E27FC236}">
                  <a16:creationId xmlns:a16="http://schemas.microsoft.com/office/drawing/2014/main" id="{289BD3B8-8DBD-9D74-6BB4-1FD0EDD6C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V="1">
              <a:off x="9911160" y="4577159"/>
              <a:ext cx="2606675" cy="1955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342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BEF6D6-0344-0541-9D5E-A316C25E5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FB21C42-F025-3C4C-8AAD-EE7466240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7146" y="868183"/>
            <a:ext cx="2948431" cy="29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6EE7AFD-8CC0-9A41-9495-3C106C16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06" y="3824593"/>
            <a:ext cx="3112839" cy="20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egnaposto contenuto 4" descr="Immagine che contiene esterni, cielo&#10;&#10;Descrizione generata automaticamente">
            <a:extLst>
              <a:ext uri="{FF2B5EF4-FFF2-40B4-BE49-F238E27FC236}">
                <a16:creationId xmlns:a16="http://schemas.microsoft.com/office/drawing/2014/main" id="{CC855D22-96CB-1F4B-BD81-2E75A95C4A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78" y="925195"/>
            <a:ext cx="3793055" cy="2232642"/>
          </a:xfrm>
          <a:prstGeom prst="rect">
            <a:avLst/>
          </a:prstGeom>
        </p:spPr>
      </p:pic>
      <p:pic>
        <p:nvPicPr>
          <p:cNvPr id="7" name="Immagine 6" descr="Immagine che contiene cielo, terra, esterni, sabbioso&#10;&#10;Descrizione generata automaticamente">
            <a:extLst>
              <a:ext uri="{FF2B5EF4-FFF2-40B4-BE49-F238E27FC236}">
                <a16:creationId xmlns:a16="http://schemas.microsoft.com/office/drawing/2014/main" id="{35B50564-2931-4A41-BDE4-335FB7C10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573" y="3157837"/>
            <a:ext cx="4572367" cy="2713616"/>
          </a:xfrm>
          <a:prstGeom prst="rect">
            <a:avLst/>
          </a:prstGeom>
        </p:spPr>
      </p:pic>
      <p:pic>
        <p:nvPicPr>
          <p:cNvPr id="8" name="Immagine 7" descr="Immagine che contiene strada, esterni, camion, via&#10;&#10;Descrizione generata automaticamente">
            <a:extLst>
              <a:ext uri="{FF2B5EF4-FFF2-40B4-BE49-F238E27FC236}">
                <a16:creationId xmlns:a16="http://schemas.microsoft.com/office/drawing/2014/main" id="{1BB3F576-3F53-0846-B9D8-6C80123F2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680" y="3513749"/>
            <a:ext cx="2192207" cy="2630589"/>
          </a:xfrm>
          <a:prstGeom prst="rect">
            <a:avLst/>
          </a:prstGeom>
        </p:spPr>
      </p:pic>
      <p:pic>
        <p:nvPicPr>
          <p:cNvPr id="11" name="Immagine 10" descr="Immagine che contiene terra, esterni, sporcizia&#10;&#10;Descrizione generata automaticamente">
            <a:extLst>
              <a:ext uri="{FF2B5EF4-FFF2-40B4-BE49-F238E27FC236}">
                <a16:creationId xmlns:a16="http://schemas.microsoft.com/office/drawing/2014/main" id="{96EAB5E5-2643-C7C1-C960-7BC048B16E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0707" y="868183"/>
            <a:ext cx="3618152" cy="2713616"/>
          </a:xfrm>
          <a:prstGeom prst="rect">
            <a:avLst/>
          </a:prstGeom>
          <a:noFill/>
        </p:spPr>
      </p:pic>
      <p:pic>
        <p:nvPicPr>
          <p:cNvPr id="12" name="Picture 2" descr="Food Waste: We need to Stop Wasting 30% of our Food | ClimateScience">
            <a:extLst>
              <a:ext uri="{FF2B5EF4-FFF2-40B4-BE49-F238E27FC236}">
                <a16:creationId xmlns:a16="http://schemas.microsoft.com/office/drawing/2014/main" id="{40381566-DB99-F3EE-A894-5A96C5E98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3" y="2496241"/>
            <a:ext cx="2421782" cy="265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90BC8121-7C8D-50C6-2418-FA39900EF2B2}"/>
              </a:ext>
            </a:extLst>
          </p:cNvPr>
          <p:cNvSpPr txBox="1">
            <a:spLocks/>
          </p:cNvSpPr>
          <p:nvPr/>
        </p:nvSpPr>
        <p:spPr>
          <a:xfrm>
            <a:off x="3013753" y="0"/>
            <a:ext cx="6164493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Ridurre le perdite</a:t>
            </a:r>
          </a:p>
        </p:txBody>
      </p:sp>
    </p:spTree>
    <p:extLst>
      <p:ext uri="{BB962C8B-B14F-4D97-AF65-F5344CB8AC3E}">
        <p14:creationId xmlns:p14="http://schemas.microsoft.com/office/powerpoint/2010/main" val="2373166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4B0389-5A24-E229-EB8D-352127D74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pic>
        <p:nvPicPr>
          <p:cNvPr id="1030" name="Picture 6" descr="Innovation is Key to Curbing Post-Harvest Losses in Africa | by Harriet  Kariuki | Medium">
            <a:extLst>
              <a:ext uri="{FF2B5EF4-FFF2-40B4-BE49-F238E27FC236}">
                <a16:creationId xmlns:a16="http://schemas.microsoft.com/office/drawing/2014/main" id="{DD779506-146C-AFAD-339D-D47C76A27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51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4E4CB3-CAEE-8F28-1AA9-4D8D6FD9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383088"/>
            <a:ext cx="9144000" cy="24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w to Prevent Storage Pests and Post-Harvest Loss of Food Grains | HubPages">
            <a:extLst>
              <a:ext uri="{FF2B5EF4-FFF2-40B4-BE49-F238E27FC236}">
                <a16:creationId xmlns:a16="http://schemas.microsoft.com/office/drawing/2014/main" id="{262E987F-3798-EC83-81FC-0C3E3F416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115" y="0"/>
            <a:ext cx="4438940" cy="23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ood Waste: We need to Stop Wasting 30% of our Food | ClimateScience">
            <a:extLst>
              <a:ext uri="{FF2B5EF4-FFF2-40B4-BE49-F238E27FC236}">
                <a16:creationId xmlns:a16="http://schemas.microsoft.com/office/drawing/2014/main" id="{2794F896-8718-1D0E-0FCA-0C5CE654F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0636" y="2255177"/>
            <a:ext cx="2421782" cy="265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874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FA2EB5D-7366-96DE-2539-DD8337768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AF0B1B9E-844D-21A9-4624-F11491AC2A3B}"/>
              </a:ext>
            </a:extLst>
          </p:cNvPr>
          <p:cNvGrpSpPr/>
          <p:nvPr/>
        </p:nvGrpSpPr>
        <p:grpSpPr>
          <a:xfrm>
            <a:off x="2386845" y="959644"/>
            <a:ext cx="7772400" cy="4938712"/>
            <a:chOff x="2386845" y="959644"/>
            <a:chExt cx="7772400" cy="493871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AE5C99C-AC96-7098-7D4E-50E7659D4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6845" y="959644"/>
              <a:ext cx="7772400" cy="4938712"/>
            </a:xfrm>
            <a:prstGeom prst="rect">
              <a:avLst/>
            </a:prstGeom>
          </p:spPr>
        </p:pic>
        <p:sp>
          <p:nvSpPr>
            <p:cNvPr id="10" name="Figura a mano libera 9">
              <a:extLst>
                <a:ext uri="{FF2B5EF4-FFF2-40B4-BE49-F238E27FC236}">
                  <a16:creationId xmlns:a16="http://schemas.microsoft.com/office/drawing/2014/main" id="{0065C867-8389-E7FB-5D8A-76CB00DF4D46}"/>
                </a:ext>
              </a:extLst>
            </p:cNvPr>
            <p:cNvSpPr/>
            <p:nvPr/>
          </p:nvSpPr>
          <p:spPr>
            <a:xfrm>
              <a:off x="2521819" y="2839453"/>
              <a:ext cx="2261937" cy="952901"/>
            </a:xfrm>
            <a:custGeom>
              <a:avLst/>
              <a:gdLst>
                <a:gd name="connsiteX0" fmla="*/ 0 w 2261937"/>
                <a:gd name="connsiteY0" fmla="*/ 96252 h 952901"/>
                <a:gd name="connsiteX1" fmla="*/ 375385 w 2261937"/>
                <a:gd name="connsiteY1" fmla="*/ 28875 h 952901"/>
                <a:gd name="connsiteX2" fmla="*/ 510139 w 2261937"/>
                <a:gd name="connsiteY2" fmla="*/ 19250 h 952901"/>
                <a:gd name="connsiteX3" fmla="*/ 558265 w 2261937"/>
                <a:gd name="connsiteY3" fmla="*/ 9625 h 952901"/>
                <a:gd name="connsiteX4" fmla="*/ 712269 w 2261937"/>
                <a:gd name="connsiteY4" fmla="*/ 0 h 952901"/>
                <a:gd name="connsiteX5" fmla="*/ 1780674 w 2261937"/>
                <a:gd name="connsiteY5" fmla="*/ 9625 h 952901"/>
                <a:gd name="connsiteX6" fmla="*/ 1848050 w 2261937"/>
                <a:gd name="connsiteY6" fmla="*/ 19250 h 952901"/>
                <a:gd name="connsiteX7" fmla="*/ 1982804 w 2261937"/>
                <a:gd name="connsiteY7" fmla="*/ 57751 h 952901"/>
                <a:gd name="connsiteX8" fmla="*/ 2040556 w 2261937"/>
                <a:gd name="connsiteY8" fmla="*/ 77002 h 952901"/>
                <a:gd name="connsiteX9" fmla="*/ 2127183 w 2261937"/>
                <a:gd name="connsiteY9" fmla="*/ 134753 h 952901"/>
                <a:gd name="connsiteX10" fmla="*/ 2156059 w 2261937"/>
                <a:gd name="connsiteY10" fmla="*/ 154004 h 952901"/>
                <a:gd name="connsiteX11" fmla="*/ 2184935 w 2261937"/>
                <a:gd name="connsiteY11" fmla="*/ 173254 h 952901"/>
                <a:gd name="connsiteX12" fmla="*/ 2213810 w 2261937"/>
                <a:gd name="connsiteY12" fmla="*/ 231006 h 952901"/>
                <a:gd name="connsiteX13" fmla="*/ 2233061 w 2261937"/>
                <a:gd name="connsiteY13" fmla="*/ 259882 h 952901"/>
                <a:gd name="connsiteX14" fmla="*/ 2252312 w 2261937"/>
                <a:gd name="connsiteY14" fmla="*/ 317633 h 952901"/>
                <a:gd name="connsiteX15" fmla="*/ 2261937 w 2261937"/>
                <a:gd name="connsiteY15" fmla="*/ 346509 h 952901"/>
                <a:gd name="connsiteX16" fmla="*/ 2252312 w 2261937"/>
                <a:gd name="connsiteY16" fmla="*/ 413886 h 952901"/>
                <a:gd name="connsiteX17" fmla="*/ 2204185 w 2261937"/>
                <a:gd name="connsiteY17" fmla="*/ 462012 h 952901"/>
                <a:gd name="connsiteX18" fmla="*/ 2175309 w 2261937"/>
                <a:gd name="connsiteY18" fmla="*/ 490888 h 952901"/>
                <a:gd name="connsiteX19" fmla="*/ 2146434 w 2261937"/>
                <a:gd name="connsiteY19" fmla="*/ 510139 h 952901"/>
                <a:gd name="connsiteX20" fmla="*/ 2088682 w 2261937"/>
                <a:gd name="connsiteY20" fmla="*/ 529389 h 952901"/>
                <a:gd name="connsiteX21" fmla="*/ 2059806 w 2261937"/>
                <a:gd name="connsiteY21" fmla="*/ 548640 h 952901"/>
                <a:gd name="connsiteX22" fmla="*/ 2011680 w 2261937"/>
                <a:gd name="connsiteY22" fmla="*/ 558265 h 952901"/>
                <a:gd name="connsiteX23" fmla="*/ 1905802 w 2261937"/>
                <a:gd name="connsiteY23" fmla="*/ 577515 h 952901"/>
                <a:gd name="connsiteX24" fmla="*/ 1819175 w 2261937"/>
                <a:gd name="connsiteY24" fmla="*/ 596766 h 952901"/>
                <a:gd name="connsiteX25" fmla="*/ 1713297 w 2261937"/>
                <a:gd name="connsiteY25" fmla="*/ 606391 h 952901"/>
                <a:gd name="connsiteX26" fmla="*/ 1645920 w 2261937"/>
                <a:gd name="connsiteY26" fmla="*/ 616016 h 952901"/>
                <a:gd name="connsiteX27" fmla="*/ 1597794 w 2261937"/>
                <a:gd name="connsiteY27" fmla="*/ 625642 h 952901"/>
                <a:gd name="connsiteX28" fmla="*/ 1453415 w 2261937"/>
                <a:gd name="connsiteY28" fmla="*/ 635267 h 952901"/>
                <a:gd name="connsiteX29" fmla="*/ 1357162 w 2261937"/>
                <a:gd name="connsiteY29" fmla="*/ 654518 h 952901"/>
                <a:gd name="connsiteX30" fmla="*/ 1106905 w 2261937"/>
                <a:gd name="connsiteY30" fmla="*/ 673768 h 952901"/>
                <a:gd name="connsiteX31" fmla="*/ 1068404 w 2261937"/>
                <a:gd name="connsiteY31" fmla="*/ 731520 h 952901"/>
                <a:gd name="connsiteX32" fmla="*/ 1039528 w 2261937"/>
                <a:gd name="connsiteY32" fmla="*/ 789271 h 952901"/>
                <a:gd name="connsiteX33" fmla="*/ 1001027 w 2261937"/>
                <a:gd name="connsiteY33" fmla="*/ 837398 h 952901"/>
                <a:gd name="connsiteX34" fmla="*/ 991402 w 2261937"/>
                <a:gd name="connsiteY34" fmla="*/ 866273 h 952901"/>
                <a:gd name="connsiteX35" fmla="*/ 962526 w 2261937"/>
                <a:gd name="connsiteY35" fmla="*/ 885524 h 952901"/>
                <a:gd name="connsiteX36" fmla="*/ 933650 w 2261937"/>
                <a:gd name="connsiteY36" fmla="*/ 914400 h 952901"/>
                <a:gd name="connsiteX37" fmla="*/ 904775 w 2261937"/>
                <a:gd name="connsiteY37" fmla="*/ 924025 h 952901"/>
                <a:gd name="connsiteX38" fmla="*/ 847023 w 2261937"/>
                <a:gd name="connsiteY38" fmla="*/ 952901 h 952901"/>
                <a:gd name="connsiteX39" fmla="*/ 702644 w 2261937"/>
                <a:gd name="connsiteY39" fmla="*/ 943275 h 952901"/>
                <a:gd name="connsiteX40" fmla="*/ 664143 w 2261937"/>
                <a:gd name="connsiteY40" fmla="*/ 933650 h 952901"/>
                <a:gd name="connsiteX41" fmla="*/ 616017 w 2261937"/>
                <a:gd name="connsiteY41" fmla="*/ 924025 h 952901"/>
                <a:gd name="connsiteX42" fmla="*/ 510139 w 2261937"/>
                <a:gd name="connsiteY42" fmla="*/ 914400 h 952901"/>
                <a:gd name="connsiteX43" fmla="*/ 442762 w 2261937"/>
                <a:gd name="connsiteY43" fmla="*/ 895149 h 952901"/>
                <a:gd name="connsiteX44" fmla="*/ 413886 w 2261937"/>
                <a:gd name="connsiteY44" fmla="*/ 875899 h 952901"/>
                <a:gd name="connsiteX45" fmla="*/ 356135 w 2261937"/>
                <a:gd name="connsiteY45" fmla="*/ 856648 h 952901"/>
                <a:gd name="connsiteX46" fmla="*/ 327259 w 2261937"/>
                <a:gd name="connsiteY46" fmla="*/ 847023 h 952901"/>
                <a:gd name="connsiteX47" fmla="*/ 279133 w 2261937"/>
                <a:gd name="connsiteY47" fmla="*/ 789271 h 952901"/>
                <a:gd name="connsiteX48" fmla="*/ 259882 w 2261937"/>
                <a:gd name="connsiteY48" fmla="*/ 760395 h 952901"/>
                <a:gd name="connsiteX49" fmla="*/ 231006 w 2261937"/>
                <a:gd name="connsiteY49" fmla="*/ 721894 h 952901"/>
                <a:gd name="connsiteX50" fmla="*/ 192505 w 2261937"/>
                <a:gd name="connsiteY50" fmla="*/ 664143 h 952901"/>
                <a:gd name="connsiteX51" fmla="*/ 163629 w 2261937"/>
                <a:gd name="connsiteY51" fmla="*/ 625642 h 952901"/>
                <a:gd name="connsiteX52" fmla="*/ 144379 w 2261937"/>
                <a:gd name="connsiteY52" fmla="*/ 587141 h 952901"/>
                <a:gd name="connsiteX53" fmla="*/ 125128 w 2261937"/>
                <a:gd name="connsiteY53" fmla="*/ 558265 h 952901"/>
                <a:gd name="connsiteX54" fmla="*/ 96253 w 2261937"/>
                <a:gd name="connsiteY54" fmla="*/ 471638 h 952901"/>
                <a:gd name="connsiteX55" fmla="*/ 86627 w 2261937"/>
                <a:gd name="connsiteY55" fmla="*/ 442762 h 952901"/>
                <a:gd name="connsiteX56" fmla="*/ 77002 w 2261937"/>
                <a:gd name="connsiteY56" fmla="*/ 404261 h 952901"/>
                <a:gd name="connsiteX57" fmla="*/ 105878 w 2261937"/>
                <a:gd name="connsiteY57" fmla="*/ 182880 h 952901"/>
                <a:gd name="connsiteX58" fmla="*/ 163629 w 2261937"/>
                <a:gd name="connsiteY58" fmla="*/ 134753 h 952901"/>
                <a:gd name="connsiteX59" fmla="*/ 221381 w 2261937"/>
                <a:gd name="connsiteY59" fmla="*/ 115503 h 9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261937" h="952901">
                  <a:moveTo>
                    <a:pt x="0" y="96252"/>
                  </a:moveTo>
                  <a:cubicBezTo>
                    <a:pt x="125128" y="73793"/>
                    <a:pt x="249681" y="47849"/>
                    <a:pt x="375385" y="28875"/>
                  </a:cubicBezTo>
                  <a:cubicBezTo>
                    <a:pt x="419913" y="22154"/>
                    <a:pt x="465354" y="23964"/>
                    <a:pt x="510139" y="19250"/>
                  </a:cubicBezTo>
                  <a:cubicBezTo>
                    <a:pt x="526409" y="17537"/>
                    <a:pt x="541979" y="11176"/>
                    <a:pt x="558265" y="9625"/>
                  </a:cubicBezTo>
                  <a:cubicBezTo>
                    <a:pt x="609468" y="4749"/>
                    <a:pt x="660934" y="3208"/>
                    <a:pt x="712269" y="0"/>
                  </a:cubicBezTo>
                  <a:lnTo>
                    <a:pt x="1780674" y="9625"/>
                  </a:lnTo>
                  <a:cubicBezTo>
                    <a:pt x="1803357" y="10009"/>
                    <a:pt x="1825804" y="14801"/>
                    <a:pt x="1848050" y="19250"/>
                  </a:cubicBezTo>
                  <a:cubicBezTo>
                    <a:pt x="1908478" y="31336"/>
                    <a:pt x="1927763" y="39404"/>
                    <a:pt x="1982804" y="57751"/>
                  </a:cubicBezTo>
                  <a:cubicBezTo>
                    <a:pt x="1982809" y="57753"/>
                    <a:pt x="2040552" y="76999"/>
                    <a:pt x="2040556" y="77002"/>
                  </a:cubicBezTo>
                  <a:lnTo>
                    <a:pt x="2127183" y="134753"/>
                  </a:lnTo>
                  <a:lnTo>
                    <a:pt x="2156059" y="154004"/>
                  </a:lnTo>
                  <a:lnTo>
                    <a:pt x="2184935" y="173254"/>
                  </a:lnTo>
                  <a:cubicBezTo>
                    <a:pt x="2240109" y="256018"/>
                    <a:pt x="2173955" y="151297"/>
                    <a:pt x="2213810" y="231006"/>
                  </a:cubicBezTo>
                  <a:cubicBezTo>
                    <a:pt x="2218983" y="241353"/>
                    <a:pt x="2226644" y="250257"/>
                    <a:pt x="2233061" y="259882"/>
                  </a:cubicBezTo>
                  <a:lnTo>
                    <a:pt x="2252312" y="317633"/>
                  </a:lnTo>
                  <a:lnTo>
                    <a:pt x="2261937" y="346509"/>
                  </a:lnTo>
                  <a:cubicBezTo>
                    <a:pt x="2258729" y="368968"/>
                    <a:pt x="2258831" y="392156"/>
                    <a:pt x="2252312" y="413886"/>
                  </a:cubicBezTo>
                  <a:cubicBezTo>
                    <a:pt x="2242900" y="445258"/>
                    <a:pt x="2226430" y="443474"/>
                    <a:pt x="2204185" y="462012"/>
                  </a:cubicBezTo>
                  <a:cubicBezTo>
                    <a:pt x="2193728" y="470726"/>
                    <a:pt x="2185766" y="482174"/>
                    <a:pt x="2175309" y="490888"/>
                  </a:cubicBezTo>
                  <a:cubicBezTo>
                    <a:pt x="2166422" y="498294"/>
                    <a:pt x="2157005" y="505441"/>
                    <a:pt x="2146434" y="510139"/>
                  </a:cubicBezTo>
                  <a:cubicBezTo>
                    <a:pt x="2127891" y="518380"/>
                    <a:pt x="2088682" y="529389"/>
                    <a:pt x="2088682" y="529389"/>
                  </a:cubicBezTo>
                  <a:cubicBezTo>
                    <a:pt x="2079057" y="535806"/>
                    <a:pt x="2070638" y="544578"/>
                    <a:pt x="2059806" y="548640"/>
                  </a:cubicBezTo>
                  <a:cubicBezTo>
                    <a:pt x="2044488" y="554384"/>
                    <a:pt x="2027776" y="555339"/>
                    <a:pt x="2011680" y="558265"/>
                  </a:cubicBezTo>
                  <a:cubicBezTo>
                    <a:pt x="1954230" y="568710"/>
                    <a:pt x="1959285" y="565630"/>
                    <a:pt x="1905802" y="577515"/>
                  </a:cubicBezTo>
                  <a:cubicBezTo>
                    <a:pt x="1873997" y="584583"/>
                    <a:pt x="1852364" y="592617"/>
                    <a:pt x="1819175" y="596766"/>
                  </a:cubicBezTo>
                  <a:cubicBezTo>
                    <a:pt x="1784010" y="601161"/>
                    <a:pt x="1748518" y="602478"/>
                    <a:pt x="1713297" y="606391"/>
                  </a:cubicBezTo>
                  <a:cubicBezTo>
                    <a:pt x="1690749" y="608896"/>
                    <a:pt x="1668298" y="612286"/>
                    <a:pt x="1645920" y="616016"/>
                  </a:cubicBezTo>
                  <a:cubicBezTo>
                    <a:pt x="1629783" y="618706"/>
                    <a:pt x="1614073" y="624014"/>
                    <a:pt x="1597794" y="625642"/>
                  </a:cubicBezTo>
                  <a:cubicBezTo>
                    <a:pt x="1549800" y="630442"/>
                    <a:pt x="1501541" y="632059"/>
                    <a:pt x="1453415" y="635267"/>
                  </a:cubicBezTo>
                  <a:cubicBezTo>
                    <a:pt x="1421331" y="641684"/>
                    <a:pt x="1389747" y="651556"/>
                    <a:pt x="1357162" y="654518"/>
                  </a:cubicBezTo>
                  <a:cubicBezTo>
                    <a:pt x="1203249" y="668510"/>
                    <a:pt x="1286644" y="661786"/>
                    <a:pt x="1106905" y="673768"/>
                  </a:cubicBezTo>
                  <a:cubicBezTo>
                    <a:pt x="1094071" y="693019"/>
                    <a:pt x="1075720" y="709571"/>
                    <a:pt x="1068404" y="731520"/>
                  </a:cubicBezTo>
                  <a:cubicBezTo>
                    <a:pt x="1055121" y="771370"/>
                    <a:pt x="1064407" y="751953"/>
                    <a:pt x="1039528" y="789271"/>
                  </a:cubicBezTo>
                  <a:cubicBezTo>
                    <a:pt x="1015336" y="861849"/>
                    <a:pt x="1050783" y="775203"/>
                    <a:pt x="1001027" y="837398"/>
                  </a:cubicBezTo>
                  <a:cubicBezTo>
                    <a:pt x="994689" y="845320"/>
                    <a:pt x="997740" y="858351"/>
                    <a:pt x="991402" y="866273"/>
                  </a:cubicBezTo>
                  <a:cubicBezTo>
                    <a:pt x="984175" y="875306"/>
                    <a:pt x="971413" y="878118"/>
                    <a:pt x="962526" y="885524"/>
                  </a:cubicBezTo>
                  <a:cubicBezTo>
                    <a:pt x="952069" y="894238"/>
                    <a:pt x="944976" y="906849"/>
                    <a:pt x="933650" y="914400"/>
                  </a:cubicBezTo>
                  <a:cubicBezTo>
                    <a:pt x="925208" y="920028"/>
                    <a:pt x="913850" y="919488"/>
                    <a:pt x="904775" y="924025"/>
                  </a:cubicBezTo>
                  <a:cubicBezTo>
                    <a:pt x="830135" y="961344"/>
                    <a:pt x="919608" y="928704"/>
                    <a:pt x="847023" y="952901"/>
                  </a:cubicBezTo>
                  <a:cubicBezTo>
                    <a:pt x="798897" y="949692"/>
                    <a:pt x="750612" y="948324"/>
                    <a:pt x="702644" y="943275"/>
                  </a:cubicBezTo>
                  <a:cubicBezTo>
                    <a:pt x="689488" y="941890"/>
                    <a:pt x="677057" y="936520"/>
                    <a:pt x="664143" y="933650"/>
                  </a:cubicBezTo>
                  <a:cubicBezTo>
                    <a:pt x="648173" y="930101"/>
                    <a:pt x="632250" y="926054"/>
                    <a:pt x="616017" y="924025"/>
                  </a:cubicBezTo>
                  <a:cubicBezTo>
                    <a:pt x="580852" y="919630"/>
                    <a:pt x="545432" y="917608"/>
                    <a:pt x="510139" y="914400"/>
                  </a:cubicBezTo>
                  <a:cubicBezTo>
                    <a:pt x="497808" y="911317"/>
                    <a:pt x="456568" y="902052"/>
                    <a:pt x="442762" y="895149"/>
                  </a:cubicBezTo>
                  <a:cubicBezTo>
                    <a:pt x="432415" y="889976"/>
                    <a:pt x="424457" y="880597"/>
                    <a:pt x="413886" y="875899"/>
                  </a:cubicBezTo>
                  <a:cubicBezTo>
                    <a:pt x="395343" y="867658"/>
                    <a:pt x="375385" y="863065"/>
                    <a:pt x="356135" y="856648"/>
                  </a:cubicBezTo>
                  <a:lnTo>
                    <a:pt x="327259" y="847023"/>
                  </a:lnTo>
                  <a:cubicBezTo>
                    <a:pt x="279462" y="775329"/>
                    <a:pt x="340892" y="863383"/>
                    <a:pt x="279133" y="789271"/>
                  </a:cubicBezTo>
                  <a:cubicBezTo>
                    <a:pt x="271727" y="780384"/>
                    <a:pt x="266606" y="769808"/>
                    <a:pt x="259882" y="760395"/>
                  </a:cubicBezTo>
                  <a:cubicBezTo>
                    <a:pt x="250558" y="747341"/>
                    <a:pt x="240206" y="735036"/>
                    <a:pt x="231006" y="721894"/>
                  </a:cubicBezTo>
                  <a:cubicBezTo>
                    <a:pt x="217738" y="702940"/>
                    <a:pt x="206387" y="682652"/>
                    <a:pt x="192505" y="664143"/>
                  </a:cubicBezTo>
                  <a:cubicBezTo>
                    <a:pt x="182880" y="651309"/>
                    <a:pt x="172131" y="639246"/>
                    <a:pt x="163629" y="625642"/>
                  </a:cubicBezTo>
                  <a:cubicBezTo>
                    <a:pt x="156024" y="613475"/>
                    <a:pt x="151498" y="599599"/>
                    <a:pt x="144379" y="587141"/>
                  </a:cubicBezTo>
                  <a:cubicBezTo>
                    <a:pt x="138640" y="577097"/>
                    <a:pt x="131545" y="567890"/>
                    <a:pt x="125128" y="558265"/>
                  </a:cubicBezTo>
                  <a:lnTo>
                    <a:pt x="96253" y="471638"/>
                  </a:lnTo>
                  <a:cubicBezTo>
                    <a:pt x="93044" y="462013"/>
                    <a:pt x="89088" y="452605"/>
                    <a:pt x="86627" y="442762"/>
                  </a:cubicBezTo>
                  <a:lnTo>
                    <a:pt x="77002" y="404261"/>
                  </a:lnTo>
                  <a:cubicBezTo>
                    <a:pt x="82341" y="297483"/>
                    <a:pt x="51863" y="247697"/>
                    <a:pt x="105878" y="182880"/>
                  </a:cubicBezTo>
                  <a:cubicBezTo>
                    <a:pt x="119210" y="166882"/>
                    <a:pt x="143589" y="143660"/>
                    <a:pt x="163629" y="134753"/>
                  </a:cubicBezTo>
                  <a:cubicBezTo>
                    <a:pt x="182172" y="126512"/>
                    <a:pt x="221381" y="115503"/>
                    <a:pt x="221381" y="115503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Titolo 1">
            <a:extLst>
              <a:ext uri="{FF2B5EF4-FFF2-40B4-BE49-F238E27FC236}">
                <a16:creationId xmlns:a16="http://schemas.microsoft.com/office/drawing/2014/main" id="{93C865A4-8CAF-81FE-BAF1-EB89BA65C58B}"/>
              </a:ext>
            </a:extLst>
          </p:cNvPr>
          <p:cNvSpPr txBox="1">
            <a:spLocks/>
          </p:cNvSpPr>
          <p:nvPr/>
        </p:nvSpPr>
        <p:spPr>
          <a:xfrm>
            <a:off x="3442847" y="0"/>
            <a:ext cx="5660395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Eradicare la fame, la complessità</a:t>
            </a:r>
          </a:p>
        </p:txBody>
      </p:sp>
    </p:spTree>
    <p:extLst>
      <p:ext uri="{BB962C8B-B14F-4D97-AF65-F5344CB8AC3E}">
        <p14:creationId xmlns:p14="http://schemas.microsoft.com/office/powerpoint/2010/main" val="1411874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B351478-6F8C-AFEE-8F9E-B36409389E59}"/>
              </a:ext>
            </a:extLst>
          </p:cNvPr>
          <p:cNvSpPr txBox="1">
            <a:spLocks/>
          </p:cNvSpPr>
          <p:nvPr/>
        </p:nvSpPr>
        <p:spPr>
          <a:xfrm>
            <a:off x="3013753" y="0"/>
            <a:ext cx="6164493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Agricoltura UE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D9FC4C-2B17-2C56-33A8-F4BB141FD2B6}"/>
              </a:ext>
            </a:extLst>
          </p:cNvPr>
          <p:cNvSpPr txBox="1"/>
          <p:nvPr/>
        </p:nvSpPr>
        <p:spPr>
          <a:xfrm>
            <a:off x="6991262" y="1202076"/>
            <a:ext cx="47261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Direttive, regolamenti, convenzioni, strategie</a:t>
            </a:r>
          </a:p>
          <a:p>
            <a:r>
              <a:rPr lang="it-IT" dirty="0"/>
              <a:t>Nitrati (91/676/CEE)</a:t>
            </a:r>
          </a:p>
          <a:p>
            <a:r>
              <a:rPr lang="it-IT" dirty="0"/>
              <a:t>Benessere animale (98/58/CE)</a:t>
            </a:r>
          </a:p>
          <a:p>
            <a:r>
              <a:rPr lang="it-IT" dirty="0"/>
              <a:t>Acque (2000/60/CE)</a:t>
            </a:r>
          </a:p>
          <a:p>
            <a:r>
              <a:rPr lang="it-IT" dirty="0"/>
              <a:t>Convenzione europea sul paesaggio (2020)</a:t>
            </a:r>
          </a:p>
          <a:p>
            <a:r>
              <a:rPr lang="it-IT" dirty="0"/>
              <a:t>Marchi di origine protetta (510/2006/CE)</a:t>
            </a:r>
          </a:p>
          <a:p>
            <a:r>
              <a:rPr lang="it-IT" dirty="0"/>
              <a:t>Uso sostenibile prodotti fitosanitari (2009/128/CE)</a:t>
            </a:r>
          </a:p>
          <a:p>
            <a:r>
              <a:rPr lang="it-IT" dirty="0"/>
              <a:t>Reg. UE 2018/848 agricoltura biologica</a:t>
            </a:r>
          </a:p>
          <a:p>
            <a:r>
              <a:rPr lang="it-IT" dirty="0"/>
              <a:t>Strategia dell'UE per il suolo per il 2030</a:t>
            </a:r>
          </a:p>
          <a:p>
            <a:r>
              <a:rPr lang="it-IT" dirty="0"/>
              <a:t>………..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195924-DDAE-A8E5-C593-2E9BA01EFC6E}"/>
              </a:ext>
            </a:extLst>
          </p:cNvPr>
          <p:cNvSpPr txBox="1"/>
          <p:nvPr/>
        </p:nvSpPr>
        <p:spPr>
          <a:xfrm>
            <a:off x="759550" y="1202076"/>
            <a:ext cx="54260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Politiche</a:t>
            </a:r>
          </a:p>
          <a:p>
            <a:r>
              <a:rPr lang="it-IT" dirty="0"/>
              <a:t>PAC (Politica Agricola Comune)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incrementare la produttività dell'agricoltura sviluppando il progresso tecnico assicurando lo sviluppo razionale della produzione agricola come pure un impiego migliore dei fattori di produzione in particolare della manodopera;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assicurare così un tenore di vita equo alla popolazione agricola grazie in particolare al miglioramento del reddito individuale di coloro che lavorano nell'agricoltura;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stabilizzare i mercati e garantire la sicurezza degli approvvigionamenti;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assicurare prezzi ragionevoli nelle consegne ai consumatori.</a:t>
            </a:r>
          </a:p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Crescente peso a misure agroambientali e multifunzionalità dell’agricoltura</a:t>
            </a:r>
          </a:p>
        </p:txBody>
      </p:sp>
    </p:spTree>
    <p:extLst>
      <p:ext uri="{BB962C8B-B14F-4D97-AF65-F5344CB8AC3E}">
        <p14:creationId xmlns:p14="http://schemas.microsoft.com/office/powerpoint/2010/main" val="2467271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7581854-8B9A-E51F-3C39-3201BA47A703}"/>
              </a:ext>
            </a:extLst>
          </p:cNvPr>
          <p:cNvSpPr txBox="1">
            <a:spLocks/>
          </p:cNvSpPr>
          <p:nvPr/>
        </p:nvSpPr>
        <p:spPr>
          <a:xfrm>
            <a:off x="3013753" y="0"/>
            <a:ext cx="6164493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Agricoltura in Italia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B7F2DE-B0D4-1350-C6D7-E90B99E166C4}"/>
              </a:ext>
            </a:extLst>
          </p:cNvPr>
          <p:cNvSpPr txBox="1"/>
          <p:nvPr/>
        </p:nvSpPr>
        <p:spPr>
          <a:xfrm>
            <a:off x="986319" y="1613043"/>
            <a:ext cx="3350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SAT 16.700.000 (55%)</a:t>
            </a:r>
          </a:p>
          <a:p>
            <a:r>
              <a:rPr lang="it-IT" sz="2400" dirty="0"/>
              <a:t>SAU 12.400.000 (41%)</a:t>
            </a:r>
          </a:p>
          <a:p>
            <a:r>
              <a:rPr lang="it-IT" sz="2400" dirty="0"/>
              <a:t>Occupati 909.000 (3,9%)</a:t>
            </a:r>
          </a:p>
          <a:p>
            <a:r>
              <a:rPr lang="it-IT" sz="2400" dirty="0"/>
              <a:t>PIL 38,8 miliardi € (2,2%)</a:t>
            </a:r>
          </a:p>
        </p:txBody>
      </p:sp>
      <p:pic>
        <p:nvPicPr>
          <p:cNvPr id="8194" name="Picture 2" descr="Top 10 Paesi Import Export 2018, valore produzione industriale automotive">
            <a:extLst>
              <a:ext uri="{FF2B5EF4-FFF2-40B4-BE49-F238E27FC236}">
                <a16:creationId xmlns:a16="http://schemas.microsoft.com/office/drawing/2014/main" id="{CD2B8F1B-5770-DA96-3CF9-F8CC8802A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4483" y="2394542"/>
            <a:ext cx="4576752" cy="304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B6BB2E6-0A64-0BF1-C296-0C27E054DC59}"/>
              </a:ext>
            </a:extLst>
          </p:cNvPr>
          <p:cNvSpPr txBox="1"/>
          <p:nvPr/>
        </p:nvSpPr>
        <p:spPr>
          <a:xfrm>
            <a:off x="3440583" y="4181434"/>
            <a:ext cx="25105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Commodities</a:t>
            </a:r>
          </a:p>
          <a:p>
            <a:r>
              <a:rPr lang="it-IT" sz="2400" dirty="0">
                <a:solidFill>
                  <a:srgbClr val="002060"/>
                </a:solidFill>
              </a:rPr>
              <a:t>(mais, frumento, soia, girasole…)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2064E3-DC25-D34F-76DF-CA514F7D8F8E}"/>
              </a:ext>
            </a:extLst>
          </p:cNvPr>
          <p:cNvSpPr txBox="1"/>
          <p:nvPr/>
        </p:nvSpPr>
        <p:spPr>
          <a:xfrm>
            <a:off x="9495880" y="2394542"/>
            <a:ext cx="23913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</a:rPr>
              <a:t>Specialities</a:t>
            </a:r>
            <a:endParaRPr lang="it-IT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2400" dirty="0">
                <a:solidFill>
                  <a:schemeClr val="accent6">
                    <a:lumMod val="50000"/>
                  </a:schemeClr>
                </a:solidFill>
              </a:rPr>
              <a:t>(vino, ortofrutta, formaggi, prodotti lavorati…)</a:t>
            </a:r>
          </a:p>
        </p:txBody>
      </p:sp>
    </p:spTree>
    <p:extLst>
      <p:ext uri="{BB962C8B-B14F-4D97-AF65-F5344CB8AC3E}">
        <p14:creationId xmlns:p14="http://schemas.microsoft.com/office/powerpoint/2010/main" val="1264436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EE7DF4DD-9F3D-EF56-8736-813F56007E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371849"/>
              </p:ext>
            </p:extLst>
          </p:nvPr>
        </p:nvGraphicFramePr>
        <p:xfrm>
          <a:off x="265848" y="1130044"/>
          <a:ext cx="4600533" cy="2716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3" descr="C:\Users\Nicola\Documents\PhD\Didattica\agronomia-MB\TerritorioAgroalimentare\Immagini\Immagini\Arable land_ISTAT3.jpg">
            <a:extLst>
              <a:ext uri="{FF2B5EF4-FFF2-40B4-BE49-F238E27FC236}">
                <a16:creationId xmlns:a16="http://schemas.microsoft.com/office/drawing/2014/main" id="{9DFF948D-784F-9124-5C04-36CAADC1A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6380" y="2185927"/>
            <a:ext cx="3093943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icola\Documents\PhD\Didattica\agronomia-MB\TerritorioAgroalimentare\Immagini\Immagini\PermanentCrops_ISTAT3.jpg">
            <a:extLst>
              <a:ext uri="{FF2B5EF4-FFF2-40B4-BE49-F238E27FC236}">
                <a16:creationId xmlns:a16="http://schemas.microsoft.com/office/drawing/2014/main" id="{0941B20D-17AE-F8A8-AD9E-1FFD5E9A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795" y="2185927"/>
            <a:ext cx="3184701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icola\Documents\PhD\Didattica\agronomia-MB\TerritorioAgroalimentare\Immagini\Immagini\Pasture_ISTAT3.jpg">
            <a:extLst>
              <a:ext uri="{FF2B5EF4-FFF2-40B4-BE49-F238E27FC236}">
                <a16:creationId xmlns:a16="http://schemas.microsoft.com/office/drawing/2014/main" id="{4D4E0D11-7C8E-FE0C-AC2D-F34F7DEFB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880" y="3798000"/>
            <a:ext cx="3082468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EF83215-1D6E-292D-0A3B-A38249194B9C}"/>
              </a:ext>
            </a:extLst>
          </p:cNvPr>
          <p:cNvSpPr txBox="1">
            <a:spLocks/>
          </p:cNvSpPr>
          <p:nvPr/>
        </p:nvSpPr>
        <p:spPr>
          <a:xfrm>
            <a:off x="3013753" y="0"/>
            <a:ext cx="6164493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Le nostre colture</a:t>
            </a:r>
          </a:p>
        </p:txBody>
      </p:sp>
    </p:spTree>
    <p:extLst>
      <p:ext uri="{BB962C8B-B14F-4D97-AF65-F5344CB8AC3E}">
        <p14:creationId xmlns:p14="http://schemas.microsoft.com/office/powerpoint/2010/main" val="3912535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1B139F68-E7D0-2AA6-0FD0-688625F7A4F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42" name="Picture 2" descr="Cosa sono i marchi di qualità? li conosciamo davvero? | (Ri)comincio dal  dolce">
            <a:extLst>
              <a:ext uri="{FF2B5EF4-FFF2-40B4-BE49-F238E27FC236}">
                <a16:creationId xmlns:a16="http://schemas.microsoft.com/office/drawing/2014/main" id="{F7687068-58D8-7A17-3166-95E5EFC8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97" y="984884"/>
            <a:ext cx="3735723" cy="24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8CC47E6-5050-E2B5-A90D-82AF7C498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533" y="835061"/>
            <a:ext cx="7895570" cy="54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OP - IGP - STG e Vini - CCPB | Controllo e CertificazioneCCPB | Controllo  e Certificazione">
            <a:extLst>
              <a:ext uri="{FF2B5EF4-FFF2-40B4-BE49-F238E27FC236}">
                <a16:creationId xmlns:a16="http://schemas.microsoft.com/office/drawing/2014/main" id="{16BD8645-7D81-F114-A762-40BF11CA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803" y="3443702"/>
            <a:ext cx="3233912" cy="16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l logo - non logo dei Prodotti agroalimentari tradizionali italiani">
            <a:extLst>
              <a:ext uri="{FF2B5EF4-FFF2-40B4-BE49-F238E27FC236}">
                <a16:creationId xmlns:a16="http://schemas.microsoft.com/office/drawing/2014/main" id="{AE527027-282C-6DFF-D193-A063CD312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982" y="4989066"/>
            <a:ext cx="974048" cy="98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ARCHI DI QUALITÀ QUALI SONO | lacuocaignorante">
            <a:extLst>
              <a:ext uri="{FF2B5EF4-FFF2-40B4-BE49-F238E27FC236}">
                <a16:creationId xmlns:a16="http://schemas.microsoft.com/office/drawing/2014/main" id="{EC434081-8962-9C57-43A3-DAC722B79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195" y="4875239"/>
            <a:ext cx="1214806" cy="121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7597F227-99B8-7DAD-1018-643E27FBAEA0}"/>
              </a:ext>
            </a:extLst>
          </p:cNvPr>
          <p:cNvSpPr txBox="1">
            <a:spLocks/>
          </p:cNvSpPr>
          <p:nvPr/>
        </p:nvSpPr>
        <p:spPr>
          <a:xfrm>
            <a:off x="3013753" y="0"/>
            <a:ext cx="6164493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Italia, il Paese della qualità</a:t>
            </a:r>
          </a:p>
        </p:txBody>
      </p:sp>
    </p:spTree>
    <p:extLst>
      <p:ext uri="{BB962C8B-B14F-4D97-AF65-F5344CB8AC3E}">
        <p14:creationId xmlns:p14="http://schemas.microsoft.com/office/powerpoint/2010/main" val="3277534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8424AF9-A9CF-5504-3CB3-E5BC8ED362C4}"/>
              </a:ext>
            </a:extLst>
          </p:cNvPr>
          <p:cNvSpPr txBox="1">
            <a:spLocks/>
          </p:cNvSpPr>
          <p:nvPr/>
        </p:nvSpPr>
        <p:spPr>
          <a:xfrm>
            <a:off x="3013753" y="0"/>
            <a:ext cx="6164493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One health – salute globale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AE635-DA61-148D-3B80-BF392489F912}"/>
              </a:ext>
            </a:extLst>
          </p:cNvPr>
          <p:cNvSpPr txBox="1"/>
          <p:nvPr/>
        </p:nvSpPr>
        <p:spPr>
          <a:xfrm>
            <a:off x="5729591" y="1562374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"</a:t>
            </a:r>
            <a:r>
              <a:rPr lang="it-IT" b="0" i="1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One Health è un approccio integrato e unificante che mira ad equilibrare e ottimizzare in modo sostenibile la salute di persone, animali ed ecosistemi. Riconosce che la salute dell’uomo, degli animali domestici e selvatici, delle piante e dell’ambiente in generale (compresi gli ecosistemi) sono strettamente collegati e interdipendenti. L’approccio mobilita molteplici settori, discipline e comunità a vari livelli della società per lavorare insieme per promuovere il benessere e affrontare le minacce per la salute e gli ecosistemi, affrontando nel contempo la necessità collettiva di acqua pulita, energia e aria, alimenti sicuri e nutrienti, intervenire sul cambiamento climatico e contribuire allo sviluppo sostenibile»</a:t>
            </a:r>
          </a:p>
          <a:p>
            <a:r>
              <a:rPr lang="it-IT" dirty="0"/>
              <a:t>One Health High Level Expert Panel (OHHLEP)</a:t>
            </a:r>
          </a:p>
        </p:txBody>
      </p:sp>
      <p:pic>
        <p:nvPicPr>
          <p:cNvPr id="12290" name="Picture 2" descr="Nuova definizione internazionale di &quot;One Health&quot;">
            <a:extLst>
              <a:ext uri="{FF2B5EF4-FFF2-40B4-BE49-F238E27FC236}">
                <a16:creationId xmlns:a16="http://schemas.microsoft.com/office/drawing/2014/main" id="{578CD798-91EB-9220-376D-8C11FA76C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7" y="921965"/>
            <a:ext cx="5390924" cy="525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420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39A2D324-2702-EAFA-A643-E56AE9233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8737819"/>
              </p:ext>
            </p:extLst>
          </p:nvPr>
        </p:nvGraphicFramePr>
        <p:xfrm>
          <a:off x="1590815" y="907736"/>
          <a:ext cx="8754534" cy="569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olo 1">
            <a:extLst>
              <a:ext uri="{FF2B5EF4-FFF2-40B4-BE49-F238E27FC236}">
                <a16:creationId xmlns:a16="http://schemas.microsoft.com/office/drawing/2014/main" id="{62F334E6-3C7A-06DE-AA2C-89BB684D3040}"/>
              </a:ext>
            </a:extLst>
          </p:cNvPr>
          <p:cNvSpPr txBox="1">
            <a:spLocks/>
          </p:cNvSpPr>
          <p:nvPr/>
        </p:nvSpPr>
        <p:spPr>
          <a:xfrm>
            <a:off x="2912153" y="0"/>
            <a:ext cx="6959980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One health – il contributo dell’agricoltura</a:t>
            </a:r>
          </a:p>
        </p:txBody>
      </p:sp>
    </p:spTree>
    <p:extLst>
      <p:ext uri="{BB962C8B-B14F-4D97-AF65-F5344CB8AC3E}">
        <p14:creationId xmlns:p14="http://schemas.microsoft.com/office/powerpoint/2010/main" val="3654902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3596F2-5B5C-1845-B27A-0FD9DF9E6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Howdy Urbanization? Everything We Must Know ! - Public Health Notes">
            <a:extLst>
              <a:ext uri="{FF2B5EF4-FFF2-40B4-BE49-F238E27FC236}">
                <a16:creationId xmlns:a16="http://schemas.microsoft.com/office/drawing/2014/main" id="{9258B188-1F5A-624C-8E95-367F7FCEA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042" y="0"/>
            <a:ext cx="9144000" cy="683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9408EC-0AE9-A90E-52E6-351DFD04EAAB}"/>
              </a:ext>
            </a:extLst>
          </p:cNvPr>
          <p:cNvSpPr txBox="1"/>
          <p:nvPr/>
        </p:nvSpPr>
        <p:spPr>
          <a:xfrm>
            <a:off x="8928847" y="1767006"/>
            <a:ext cx="32631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62900">
              <a:spcAft>
                <a:spcPts val="600"/>
              </a:spcAft>
              <a:buClr>
                <a:srgbClr val="AC1A19"/>
              </a:buClr>
              <a:buFont typeface="Arial" panose="020B0604020202020204" pitchFamily="34" charset="0"/>
              <a:buChar char="•"/>
            </a:pPr>
            <a:r>
              <a:rPr lang="it-IT" sz="2200" dirty="0"/>
              <a:t>Le città occupano il 2% della superficie mondiale e consumano il 75% delle risorse</a:t>
            </a:r>
          </a:p>
          <a:p>
            <a:pPr marL="342900" indent="-162900">
              <a:spcAft>
                <a:spcPts val="600"/>
              </a:spcAft>
              <a:buClr>
                <a:srgbClr val="AC1A19"/>
              </a:buClr>
              <a:buFont typeface="Arial" panose="020B0604020202020204" pitchFamily="34" charset="0"/>
              <a:buChar char="•"/>
            </a:pPr>
            <a:r>
              <a:rPr lang="it-IT" sz="2200" dirty="0"/>
              <a:t>Aumenta la distanza fra siti di produzione e siti di consumo del cibo</a:t>
            </a:r>
          </a:p>
          <a:p>
            <a:pPr marL="342900" indent="-162900">
              <a:spcAft>
                <a:spcPts val="600"/>
              </a:spcAft>
              <a:buClr>
                <a:srgbClr val="AC1A19"/>
              </a:buClr>
              <a:buFont typeface="Arial" panose="020B0604020202020204" pitchFamily="34" charset="0"/>
              <a:buChar char="•"/>
            </a:pPr>
            <a:r>
              <a:rPr lang="it-IT" sz="2200" dirty="0"/>
              <a:t>Aumenta la presenza di «deserti alimentari» (es. minimarket)</a:t>
            </a:r>
          </a:p>
        </p:txBody>
      </p:sp>
    </p:spTree>
    <p:extLst>
      <p:ext uri="{BB962C8B-B14F-4D97-AF65-F5344CB8AC3E}">
        <p14:creationId xmlns:p14="http://schemas.microsoft.com/office/powerpoint/2010/main" val="2577418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E2D859D-A60B-6A19-A82D-D965A238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3114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05933FB-0137-2A85-2E9A-5A8D93032DD2}"/>
              </a:ext>
            </a:extLst>
          </p:cNvPr>
          <p:cNvSpPr txBox="1">
            <a:spLocks/>
          </p:cNvSpPr>
          <p:nvPr/>
        </p:nvSpPr>
        <p:spPr>
          <a:xfrm>
            <a:off x="-86475" y="0"/>
            <a:ext cx="4596829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La percezione del cibo</a:t>
            </a:r>
          </a:p>
        </p:txBody>
      </p:sp>
      <p:graphicFrame>
        <p:nvGraphicFramePr>
          <p:cNvPr id="17" name="Diagramma 16">
            <a:extLst>
              <a:ext uri="{FF2B5EF4-FFF2-40B4-BE49-F238E27FC236}">
                <a16:creationId xmlns:a16="http://schemas.microsoft.com/office/drawing/2014/main" id="{95834787-6AAE-0DC5-6B69-125C441335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5609403"/>
              </p:ext>
            </p:extLst>
          </p:nvPr>
        </p:nvGraphicFramePr>
        <p:xfrm>
          <a:off x="1527565" y="359833"/>
          <a:ext cx="8786688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1754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rest clearing for urban expansion near Pontianak in Indonesian Borneo. Photo by Rhett A. Butler.">
            <a:extLst>
              <a:ext uri="{FF2B5EF4-FFF2-40B4-BE49-F238E27FC236}">
                <a16:creationId xmlns:a16="http://schemas.microsoft.com/office/drawing/2014/main" id="{BE7464B7-DF2C-7349-828B-B0257B3F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14487" y="207707"/>
            <a:ext cx="8963025" cy="59828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30DA9C6-7419-1643-95F4-77C04C545C9D}"/>
              </a:ext>
            </a:extLst>
          </p:cNvPr>
          <p:cNvSpPr/>
          <p:nvPr/>
        </p:nvSpPr>
        <p:spPr>
          <a:xfrm>
            <a:off x="2159620" y="4979240"/>
            <a:ext cx="7304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-apple-system"/>
              </a:rPr>
              <a:t>Forest</a:t>
            </a:r>
            <a:r>
              <a:rPr lang="it-IT" dirty="0">
                <a:solidFill>
                  <a:schemeClr val="bg1"/>
                </a:solidFill>
                <a:latin typeface="-apple-system"/>
              </a:rPr>
              <a:t> clearing for </a:t>
            </a:r>
            <a:r>
              <a:rPr lang="it-IT" dirty="0" err="1">
                <a:solidFill>
                  <a:schemeClr val="bg1"/>
                </a:solidFill>
                <a:latin typeface="-apple-system"/>
              </a:rPr>
              <a:t>urban</a:t>
            </a:r>
            <a:r>
              <a:rPr lang="it-IT" dirty="0">
                <a:solidFill>
                  <a:schemeClr val="bg1"/>
                </a:solidFill>
                <a:latin typeface="-apple-system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-apple-system"/>
              </a:rPr>
              <a:t>expansion</a:t>
            </a:r>
            <a:r>
              <a:rPr lang="it-IT" dirty="0">
                <a:solidFill>
                  <a:schemeClr val="bg1"/>
                </a:solidFill>
                <a:latin typeface="-apple-system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-apple-system"/>
              </a:rPr>
              <a:t>near</a:t>
            </a:r>
            <a:r>
              <a:rPr lang="it-IT" dirty="0">
                <a:solidFill>
                  <a:schemeClr val="bg1"/>
                </a:solidFill>
                <a:latin typeface="-apple-system"/>
              </a:rPr>
              <a:t> Pontianak in </a:t>
            </a:r>
            <a:r>
              <a:rPr lang="it-IT" dirty="0" err="1">
                <a:solidFill>
                  <a:schemeClr val="bg1"/>
                </a:solidFill>
                <a:latin typeface="-apple-system"/>
              </a:rPr>
              <a:t>Indonesian</a:t>
            </a:r>
            <a:r>
              <a:rPr lang="it-IT" dirty="0">
                <a:solidFill>
                  <a:schemeClr val="bg1"/>
                </a:solidFill>
                <a:latin typeface="-apple-system"/>
              </a:rPr>
              <a:t> Borneo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0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cola\Documents\PhD\Didattica\agronomia-MB\TerritorioAgroalimentare\Immagini\Immagini\Europe_Nasa_Reuter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269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99727" y="116633"/>
            <a:ext cx="16738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u="sng" dirty="0">
                <a:solidFill>
                  <a:schemeClr val="bg1"/>
                </a:solidFill>
              </a:rPr>
              <a:t>www.nasa.gov,</a:t>
            </a:r>
            <a:r>
              <a:rPr lang="en-US" sz="1000" b="1" dirty="0">
                <a:solidFill>
                  <a:schemeClr val="bg1"/>
                </a:solidFill>
              </a:rPr>
              <a:t> 09/07/2015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786BA6-73C4-93E6-0031-702E37912FF8}"/>
              </a:ext>
            </a:extLst>
          </p:cNvPr>
          <p:cNvSpPr txBox="1"/>
          <p:nvPr/>
        </p:nvSpPr>
        <p:spPr>
          <a:xfrm>
            <a:off x="9732414" y="1845734"/>
            <a:ext cx="23283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ITA nel 2022 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7,11% del territorio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5670 ha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70 km</a:t>
            </a:r>
            <a:r>
              <a:rPr lang="it-IT" sz="2000" b="1" baseline="30000" dirty="0">
                <a:solidFill>
                  <a:srgbClr val="FF0000"/>
                </a:solidFill>
              </a:rPr>
              <a:t>2</a:t>
            </a:r>
            <a:endParaRPr lang="it-IT" sz="2000" b="1" dirty="0">
              <a:solidFill>
                <a:srgbClr val="FF0000"/>
              </a:solidFill>
            </a:endParaRPr>
          </a:p>
          <a:p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4C5B586-1845-C845-F2E2-920F21E68EC0}"/>
              </a:ext>
            </a:extLst>
          </p:cNvPr>
          <p:cNvSpPr txBox="1">
            <a:spLocks/>
          </p:cNvSpPr>
          <p:nvPr/>
        </p:nvSpPr>
        <p:spPr>
          <a:xfrm>
            <a:off x="9448610" y="0"/>
            <a:ext cx="2895979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Perdita di suolo</a:t>
            </a:r>
          </a:p>
        </p:txBody>
      </p:sp>
    </p:spTree>
    <p:extLst>
      <p:ext uri="{BB962C8B-B14F-4D97-AF65-F5344CB8AC3E}">
        <p14:creationId xmlns:p14="http://schemas.microsoft.com/office/powerpoint/2010/main" val="1935136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B0DCBF2D-8E8C-E3C1-8701-A246B161E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7463"/>
            <a:ext cx="7772400" cy="3903074"/>
          </a:xfrm>
          <a:prstGeom prst="rect">
            <a:avLst/>
          </a:prstGeom>
        </p:spPr>
      </p:pic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3BB6A260-38DA-907B-0CBE-431E8B730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230" y="1536956"/>
            <a:ext cx="4154048" cy="363580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C48E2F-ED17-D1C0-64D7-EC98A86746B8}"/>
              </a:ext>
            </a:extLst>
          </p:cNvPr>
          <p:cNvSpPr txBox="1"/>
          <p:nvPr/>
        </p:nvSpPr>
        <p:spPr>
          <a:xfrm>
            <a:off x="7920681" y="1809946"/>
            <a:ext cx="742551" cy="345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2060"/>
                </a:solidFill>
                <a:highlight>
                  <a:srgbClr val="FFFF00"/>
                </a:highlight>
              </a:rPr>
              <a:t>2022</a:t>
            </a:r>
            <a:endParaRPr lang="it-IT" b="1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5141E08-31F4-3E7C-732F-40E4244BC804}"/>
              </a:ext>
            </a:extLst>
          </p:cNvPr>
          <p:cNvSpPr txBox="1">
            <a:spLocks/>
          </p:cNvSpPr>
          <p:nvPr/>
        </p:nvSpPr>
        <p:spPr>
          <a:xfrm>
            <a:off x="2912153" y="0"/>
            <a:ext cx="6959980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Padova, Arcella</a:t>
            </a:r>
          </a:p>
        </p:txBody>
      </p:sp>
    </p:spTree>
    <p:extLst>
      <p:ext uri="{BB962C8B-B14F-4D97-AF65-F5344CB8AC3E}">
        <p14:creationId xmlns:p14="http://schemas.microsoft.com/office/powerpoint/2010/main" val="3222925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I campi di girasoli più belli da vedere in Italia">
            <a:extLst>
              <a:ext uri="{FF2B5EF4-FFF2-40B4-BE49-F238E27FC236}">
                <a16:creationId xmlns:a16="http://schemas.microsoft.com/office/drawing/2014/main" id="{AAA1E3FE-9196-FF7B-F78F-6A23E7E3E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66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 descr="Immagine che contiene cielo, esterni, fiore, campo&#10;&#10;Descrizione generata automaticamente">
            <a:extLst>
              <a:ext uri="{FF2B5EF4-FFF2-40B4-BE49-F238E27FC236}">
                <a16:creationId xmlns:a16="http://schemas.microsoft.com/office/drawing/2014/main" id="{2C8C4C50-C2E4-1A35-EC37-D26E6F7ABB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0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5" descr="irlanda0807 044">
            <a:extLst>
              <a:ext uri="{FF2B5EF4-FFF2-40B4-BE49-F238E27FC236}">
                <a16:creationId xmlns:a16="http://schemas.microsoft.com/office/drawing/2014/main" id="{56948573-FA18-EC7C-31A4-4BC2D6D18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297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 descr="Immagine che contiene erba, cielo, esterni, campo&#10;&#10;Descrizione generata automaticamente">
            <a:extLst>
              <a:ext uri="{FF2B5EF4-FFF2-40B4-BE49-F238E27FC236}">
                <a16:creationId xmlns:a16="http://schemas.microsoft.com/office/drawing/2014/main" id="{D0D87050-0139-D403-4AB7-56CE49AF7B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85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eofacile #03 - Gli ambienti naturali: la pianura | Articoli | DLive  Geografia">
            <a:extLst>
              <a:ext uri="{FF2B5EF4-FFF2-40B4-BE49-F238E27FC236}">
                <a16:creationId xmlns:a16="http://schemas.microsoft.com/office/drawing/2014/main" id="{C6E4DA32-2058-D1ED-F315-3B937B98E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348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Rectangle 92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IL MARE DEL PIEMONTE È A QUADRETTI | Piemonte Italia">
            <a:extLst>
              <a:ext uri="{FF2B5EF4-FFF2-40B4-BE49-F238E27FC236}">
                <a16:creationId xmlns:a16="http://schemas.microsoft.com/office/drawing/2014/main" id="{3C3B4DBD-2203-9D68-3143-05D09CFDE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046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 descr="Immagine che contiene testo, erba, esterni&#10;&#10;Descrizione generata automaticamente">
            <a:extLst>
              <a:ext uri="{FF2B5EF4-FFF2-40B4-BE49-F238E27FC236}">
                <a16:creationId xmlns:a16="http://schemas.microsoft.com/office/drawing/2014/main" id="{1DCEC743-13AC-029F-6987-32ABA310B6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2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988226"/>
            <a:ext cx="10515600" cy="1325563"/>
          </a:xfrm>
        </p:spPr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9A7008F-045F-6F2D-EBC9-229A79F03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294" y="889686"/>
            <a:ext cx="5004536" cy="5078627"/>
          </a:xfrm>
          <a:prstGeom prst="rect">
            <a:avLst/>
          </a:prstGeom>
        </p:spPr>
      </p:pic>
      <p:pic>
        <p:nvPicPr>
          <p:cNvPr id="4" name="Picture 2" descr="Mago felice">
            <a:extLst>
              <a:ext uri="{FF2B5EF4-FFF2-40B4-BE49-F238E27FC236}">
                <a16:creationId xmlns:a16="http://schemas.microsoft.com/office/drawing/2014/main" id="{15344DA3-0910-29F6-1F06-0EB1A521E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939" y="889686"/>
            <a:ext cx="6483355" cy="50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479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Valorizzare il paesaggio lungo la strada del Prosecco">
            <a:extLst>
              <a:ext uri="{FF2B5EF4-FFF2-40B4-BE49-F238E27FC236}">
                <a16:creationId xmlns:a16="http://schemas.microsoft.com/office/drawing/2014/main" id="{1D8F6DE5-94E0-9E40-FA2D-E043DD356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056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38" name="Picture 2" descr="LA VALLE - Valle Cavallino">
            <a:extLst>
              <a:ext uri="{FF2B5EF4-FFF2-40B4-BE49-F238E27FC236}">
                <a16:creationId xmlns:a16="http://schemas.microsoft.com/office/drawing/2014/main" id="{F03B1855-219C-A826-C2A4-54E3CF357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530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Museo Regionale della Bonifica Ca' Vendramin - Veneto Delta Po">
            <a:extLst>
              <a:ext uri="{FF2B5EF4-FFF2-40B4-BE49-F238E27FC236}">
                <a16:creationId xmlns:a16="http://schemas.microsoft.com/office/drawing/2014/main" id="{A3E31FEE-D9B6-A4B8-2516-335FE3EC2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41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4" name="Picture 4" descr="Alti pascoli della Lessinia">
            <a:extLst>
              <a:ext uri="{FF2B5EF4-FFF2-40B4-BE49-F238E27FC236}">
                <a16:creationId xmlns:a16="http://schemas.microsoft.com/office/drawing/2014/main" id="{F0B299E8-CB0C-39C0-091C-3E8CA0ECD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869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Rectangle 112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Tempo di alpeggi e mucche al pascolo, ma mancano i pastori locali">
            <a:extLst>
              <a:ext uri="{FF2B5EF4-FFF2-40B4-BE49-F238E27FC236}">
                <a16:creationId xmlns:a16="http://schemas.microsoft.com/office/drawing/2014/main" id="{F7C5B594-F1FC-1173-6D83-5910B2455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171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4" name="Picture 2" descr="Crisi Russia-Ucraina - Superfici coltivate a pomodoro a rischio - Food">
            <a:extLst>
              <a:ext uri="{FF2B5EF4-FFF2-40B4-BE49-F238E27FC236}">
                <a16:creationId xmlns:a16="http://schemas.microsoft.com/office/drawing/2014/main" id="{53428C08-513F-205D-8F25-CBFCF450B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19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 descr="Immagine che contiene cielo, esterni, natura, autostrada&#10;&#10;Descrizione generata automaticamente">
            <a:extLst>
              <a:ext uri="{FF2B5EF4-FFF2-40B4-BE49-F238E27FC236}">
                <a16:creationId xmlns:a16="http://schemas.microsoft.com/office/drawing/2014/main" id="{C23FAE15-3866-020A-F3DC-82CF15543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95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 descr="Sei nuove aree iscritte nel Registro nazionale dei paesaggi rurali storici  - UNSIC - Unione Nazionale Sindacale Imprenditori e Coltivatori">
            <a:extLst>
              <a:ext uri="{FF2B5EF4-FFF2-40B4-BE49-F238E27FC236}">
                <a16:creationId xmlns:a16="http://schemas.microsoft.com/office/drawing/2014/main" id="{1B0A0E2D-F025-A9F0-ECD7-0043CCF56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332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erba, esterni, cielo, scena&#10;&#10;Descrizione generata automaticamente">
            <a:extLst>
              <a:ext uri="{FF2B5EF4-FFF2-40B4-BE49-F238E27FC236}">
                <a16:creationId xmlns:a16="http://schemas.microsoft.com/office/drawing/2014/main" id="{1CA74062-83CE-1E6F-4BDA-0C4B43B204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67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 descr="Immagine che contiene esterni, cielo, campo, natura&#10;&#10;Descrizione generata automaticamente">
            <a:extLst>
              <a:ext uri="{FF2B5EF4-FFF2-40B4-BE49-F238E27FC236}">
                <a16:creationId xmlns:a16="http://schemas.microsoft.com/office/drawing/2014/main" id="{697FE1F7-CAEC-022B-5268-3429E7B1DC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5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BC1CED-653D-3823-BCBF-B136DB990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EDFEBD-E384-8343-53E6-A858BC210739}"/>
              </a:ext>
            </a:extLst>
          </p:cNvPr>
          <p:cNvSpPr txBox="1"/>
          <p:nvPr/>
        </p:nvSpPr>
        <p:spPr>
          <a:xfrm>
            <a:off x="1139687" y="265043"/>
            <a:ext cx="991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</a:rPr>
              <a:t>Agricoltura: attività antropica finalizzata a produrre alimenti e materie prime….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1C958F-BD3A-2847-F1D1-D73E16CF21E1}"/>
              </a:ext>
            </a:extLst>
          </p:cNvPr>
          <p:cNvSpPr txBox="1"/>
          <p:nvPr/>
        </p:nvSpPr>
        <p:spPr>
          <a:xfrm>
            <a:off x="1139687" y="759636"/>
            <a:ext cx="991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1DFF65"/>
                </a:solidFill>
              </a:rPr>
              <a:t>…e fornire altri servizi ecosistemici</a:t>
            </a:r>
          </a:p>
        </p:txBody>
      </p:sp>
    </p:spTree>
    <p:extLst>
      <p:ext uri="{BB962C8B-B14F-4D97-AF65-F5344CB8AC3E}">
        <p14:creationId xmlns:p14="http://schemas.microsoft.com/office/powerpoint/2010/main" val="2418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olo 1">
            <a:extLst>
              <a:ext uri="{FF2B5EF4-FFF2-40B4-BE49-F238E27FC236}">
                <a16:creationId xmlns:a16="http://schemas.microsoft.com/office/drawing/2014/main" id="{7D3CF38B-F3B2-6329-6790-81A9D0A2BBC6}"/>
              </a:ext>
            </a:extLst>
          </p:cNvPr>
          <p:cNvSpPr txBox="1">
            <a:spLocks/>
          </p:cNvSpPr>
          <p:nvPr/>
        </p:nvSpPr>
        <p:spPr>
          <a:xfrm>
            <a:off x="2801213" y="17826"/>
            <a:ext cx="6959980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Agricoltura e biodiversità nel Veneto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9C7BDDF-42C2-D6C9-1C14-CD7486435763}"/>
              </a:ext>
            </a:extLst>
          </p:cNvPr>
          <p:cNvGrpSpPr/>
          <p:nvPr/>
        </p:nvGrpSpPr>
        <p:grpSpPr>
          <a:xfrm>
            <a:off x="1993716" y="882225"/>
            <a:ext cx="8529730" cy="5946473"/>
            <a:chOff x="1993716" y="882225"/>
            <a:chExt cx="8529730" cy="5946473"/>
          </a:xfrm>
        </p:grpSpPr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E6DE3CAA-362B-0ED2-5113-39FFD8A3E4B4}"/>
                </a:ext>
              </a:extLst>
            </p:cNvPr>
            <p:cNvGrpSpPr/>
            <p:nvPr/>
          </p:nvGrpSpPr>
          <p:grpSpPr>
            <a:xfrm>
              <a:off x="1993716" y="882225"/>
              <a:ext cx="8529730" cy="5946473"/>
              <a:chOff x="1559497" y="764705"/>
              <a:chExt cx="8529730" cy="5946473"/>
            </a:xfrm>
          </p:grpSpPr>
          <p:sp>
            <p:nvSpPr>
              <p:cNvPr id="4" name="Stella a 5 punte 3"/>
              <p:cNvSpPr/>
              <p:nvPr/>
            </p:nvSpPr>
            <p:spPr>
              <a:xfrm>
                <a:off x="5742310" y="4280396"/>
                <a:ext cx="72008" cy="72008"/>
              </a:xfrm>
              <a:prstGeom prst="star5">
                <a:avLst/>
              </a:prstGeom>
              <a:solidFill>
                <a:srgbClr val="AC14B0"/>
              </a:solidFill>
              <a:ln>
                <a:solidFill>
                  <a:srgbClr val="AC14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" name="CasellaDiTesto 4"/>
              <p:cNvSpPr txBox="1"/>
              <p:nvPr/>
            </p:nvSpPr>
            <p:spPr>
              <a:xfrm>
                <a:off x="5591944" y="4330418"/>
                <a:ext cx="7920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>
                    <a:solidFill>
                      <a:srgbClr val="AC14B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Agripolis</a:t>
                </a:r>
                <a:endParaRPr lang="it-IT" sz="1200" dirty="0">
                  <a:solidFill>
                    <a:srgbClr val="AC14B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asellaDiTesto 5"/>
              <p:cNvSpPr txBox="1"/>
              <p:nvPr/>
            </p:nvSpPr>
            <p:spPr>
              <a:xfrm>
                <a:off x="5735960" y="5301209"/>
                <a:ext cx="196068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500" b="1" dirty="0">
                    <a:solidFill>
                      <a:schemeClr val="bg1"/>
                    </a:solidFill>
                  </a:rPr>
                  <a:t>EUGANEI HILLS</a:t>
                </a:r>
              </a:p>
            </p:txBody>
          </p:sp>
          <p:grpSp>
            <p:nvGrpSpPr>
              <p:cNvPr id="7" name="Gruppo 6"/>
              <p:cNvGrpSpPr/>
              <p:nvPr/>
            </p:nvGrpSpPr>
            <p:grpSpPr>
              <a:xfrm>
                <a:off x="2207568" y="809602"/>
                <a:ext cx="7632848" cy="5427711"/>
                <a:chOff x="683568" y="809601"/>
                <a:chExt cx="7632848" cy="5427711"/>
              </a:xfrm>
            </p:grpSpPr>
            <p:pic>
              <p:nvPicPr>
                <p:cNvPr id="8" name="Picture 2" descr="D:\PhD\Territorio Agroalimentare\Dati\Immagini\VenetoElevationZones.jpg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6325" y="904875"/>
                  <a:ext cx="6991350" cy="50482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Rettangolo 8"/>
                <p:cNvSpPr/>
                <p:nvPr/>
              </p:nvSpPr>
              <p:spPr>
                <a:xfrm>
                  <a:off x="5758866" y="4468916"/>
                  <a:ext cx="2557550" cy="14842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" name="Rettangolo 9"/>
                <p:cNvSpPr/>
                <p:nvPr/>
              </p:nvSpPr>
              <p:spPr>
                <a:xfrm>
                  <a:off x="683568" y="5517231"/>
                  <a:ext cx="2557550" cy="7200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" name="Rettangolo 10"/>
                <p:cNvSpPr/>
                <p:nvPr/>
              </p:nvSpPr>
              <p:spPr>
                <a:xfrm>
                  <a:off x="971600" y="809601"/>
                  <a:ext cx="990743" cy="7200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2" name="Stella a 5 punte 11"/>
              <p:cNvSpPr/>
              <p:nvPr/>
            </p:nvSpPr>
            <p:spPr>
              <a:xfrm>
                <a:off x="5743200" y="4280400"/>
                <a:ext cx="72008" cy="72008"/>
              </a:xfrm>
              <a:prstGeom prst="star5">
                <a:avLst/>
              </a:prstGeom>
              <a:solidFill>
                <a:srgbClr val="AC14B0"/>
              </a:solidFill>
              <a:ln>
                <a:solidFill>
                  <a:srgbClr val="AC14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5592000" y="4330801"/>
                <a:ext cx="7920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>
                    <a:solidFill>
                      <a:srgbClr val="AC14B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Agripolis</a:t>
                </a:r>
                <a:endParaRPr lang="it-IT" sz="1200" dirty="0">
                  <a:solidFill>
                    <a:srgbClr val="AC14B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4" name="Gruppo 13"/>
              <p:cNvGrpSpPr/>
              <p:nvPr/>
            </p:nvGrpSpPr>
            <p:grpSpPr>
              <a:xfrm>
                <a:off x="5554928" y="2222290"/>
                <a:ext cx="3782932" cy="1422451"/>
                <a:chOff x="4030928" y="2222289"/>
                <a:chExt cx="3782932" cy="1422451"/>
              </a:xfrm>
            </p:grpSpPr>
            <p:grpSp>
              <p:nvGrpSpPr>
                <p:cNvPr id="15" name="Gruppo 14"/>
                <p:cNvGrpSpPr/>
                <p:nvPr/>
              </p:nvGrpSpPr>
              <p:grpSpPr>
                <a:xfrm>
                  <a:off x="4030928" y="2222289"/>
                  <a:ext cx="3782932" cy="1422451"/>
                  <a:chOff x="4030928" y="2222289"/>
                  <a:chExt cx="3782932" cy="1422451"/>
                </a:xfrm>
              </p:grpSpPr>
              <p:pic>
                <p:nvPicPr>
                  <p:cNvPr id="17" name="Picture 9" descr="http://www.time-to-lose.it/wp-content/uploads/2013/02/uvabianca-1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69646" y="2222289"/>
                    <a:ext cx="1944214" cy="97210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" name="Picture 25" descr="http://www.blogfacile.net/wp-content/uploads/2014/10/freccia.pn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9451459">
                    <a:off x="4030928" y="2238928"/>
                    <a:ext cx="2362016" cy="1405812"/>
                  </a:xfrm>
                  <a:prstGeom prst="rect">
                    <a:avLst/>
                  </a:prstGeom>
                  <a:noFill/>
                  <a:effectLst>
                    <a:outerShdw blurRad="50800" dist="50800" dir="5400000" algn="ctr" rotWithShape="0">
                      <a:srgbClr val="000000">
                        <a:alpha val="3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6" name="CasellaDiTesto 15"/>
                <p:cNvSpPr txBox="1"/>
                <p:nvPr/>
              </p:nvSpPr>
              <p:spPr>
                <a:xfrm rot="19555990">
                  <a:off x="4753686" y="2855581"/>
                  <a:ext cx="8418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70 km</a:t>
                  </a:r>
                </a:p>
              </p:txBody>
            </p:sp>
          </p:grpSp>
          <p:grpSp>
            <p:nvGrpSpPr>
              <p:cNvPr id="19" name="Gruppo 18"/>
              <p:cNvGrpSpPr/>
              <p:nvPr/>
            </p:nvGrpSpPr>
            <p:grpSpPr>
              <a:xfrm>
                <a:off x="5963846" y="2887416"/>
                <a:ext cx="4125381" cy="1685700"/>
                <a:chOff x="4439845" y="2887416"/>
                <a:chExt cx="4125381" cy="1685700"/>
              </a:xfrm>
            </p:grpSpPr>
            <p:grpSp>
              <p:nvGrpSpPr>
                <p:cNvPr id="20" name="Gruppo 19"/>
                <p:cNvGrpSpPr/>
                <p:nvPr/>
              </p:nvGrpSpPr>
              <p:grpSpPr>
                <a:xfrm>
                  <a:off x="4439845" y="2887416"/>
                  <a:ext cx="4125381" cy="1685700"/>
                  <a:chOff x="4439845" y="2887416"/>
                  <a:chExt cx="4125381" cy="1685700"/>
                </a:xfrm>
              </p:grpSpPr>
              <p:pic>
                <p:nvPicPr>
                  <p:cNvPr id="22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660232" y="3306087"/>
                    <a:ext cx="1904994" cy="12670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3" name="Picture 25" descr="http://www.blogfacile.net/wp-content/uploads/2014/10/freccia.pn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4439845" y="2887416"/>
                    <a:ext cx="2362016" cy="1405812"/>
                  </a:xfrm>
                  <a:prstGeom prst="rect">
                    <a:avLst/>
                  </a:prstGeom>
                  <a:noFill/>
                  <a:effectLst>
                    <a:outerShdw blurRad="50800" dist="50800" dir="5400000" algn="ctr" rotWithShape="0">
                      <a:srgbClr val="000000">
                        <a:alpha val="3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" name="CasellaDiTesto 20"/>
                <p:cNvSpPr txBox="1"/>
                <p:nvPr/>
              </p:nvSpPr>
              <p:spPr>
                <a:xfrm rot="20672078">
                  <a:off x="4906086" y="3517479"/>
                  <a:ext cx="8418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45 km</a:t>
                  </a:r>
                </a:p>
              </p:txBody>
            </p:sp>
          </p:grpSp>
          <p:grpSp>
            <p:nvGrpSpPr>
              <p:cNvPr id="24" name="Gruppo 23"/>
              <p:cNvGrpSpPr/>
              <p:nvPr/>
            </p:nvGrpSpPr>
            <p:grpSpPr>
              <a:xfrm>
                <a:off x="4946784" y="4065088"/>
                <a:ext cx="4245560" cy="2646090"/>
                <a:chOff x="3422784" y="4065088"/>
                <a:chExt cx="4245560" cy="2646090"/>
              </a:xfrm>
            </p:grpSpPr>
            <p:grpSp>
              <p:nvGrpSpPr>
                <p:cNvPr id="25" name="Gruppo 24"/>
                <p:cNvGrpSpPr/>
                <p:nvPr/>
              </p:nvGrpSpPr>
              <p:grpSpPr>
                <a:xfrm>
                  <a:off x="3422784" y="4065088"/>
                  <a:ext cx="4245560" cy="2646090"/>
                  <a:chOff x="3422784" y="4065088"/>
                  <a:chExt cx="4245560" cy="2646090"/>
                </a:xfrm>
              </p:grpSpPr>
              <p:pic>
                <p:nvPicPr>
                  <p:cNvPr id="27" name="Picture 15" descr="D:\PhD\Territorio Agroalimentare\Immagini - Colture veneto\orticoltura4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22784" y="5517231"/>
                    <a:ext cx="2082519" cy="119394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8" name="Picture 17" descr="D:\PhD\Territorio Agroalimentare\Immagini - Colture veneto\radicchio-Chioggia2.jp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91025" y="5301208"/>
                    <a:ext cx="1977319" cy="130979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9" name="Picture 25" descr="http://www.blogfacile.net/wp-content/uploads/2014/10/freccia.pn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3433140">
                    <a:off x="4297396" y="4065088"/>
                    <a:ext cx="2362016" cy="1405812"/>
                  </a:xfrm>
                  <a:prstGeom prst="rect">
                    <a:avLst/>
                  </a:prstGeom>
                  <a:noFill/>
                  <a:effectLst>
                    <a:outerShdw blurRad="50800" dist="50800" dir="5400000" algn="ctr" rotWithShape="0">
                      <a:srgbClr val="000000">
                        <a:alpha val="3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6" name="CasellaDiTesto 25"/>
                <p:cNvSpPr txBox="1"/>
                <p:nvPr/>
              </p:nvSpPr>
              <p:spPr>
                <a:xfrm rot="2328173">
                  <a:off x="4981688" y="4611460"/>
                  <a:ext cx="8418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30 km</a:t>
                  </a:r>
                </a:p>
              </p:txBody>
            </p:sp>
          </p:grpSp>
          <p:grpSp>
            <p:nvGrpSpPr>
              <p:cNvPr id="30" name="Gruppo 29"/>
              <p:cNvGrpSpPr/>
              <p:nvPr/>
            </p:nvGrpSpPr>
            <p:grpSpPr>
              <a:xfrm>
                <a:off x="1559497" y="2924944"/>
                <a:ext cx="3976967" cy="1512168"/>
                <a:chOff x="35496" y="2924944"/>
                <a:chExt cx="3976967" cy="1512168"/>
              </a:xfrm>
            </p:grpSpPr>
            <p:grpSp>
              <p:nvGrpSpPr>
                <p:cNvPr id="31" name="Gruppo 30"/>
                <p:cNvGrpSpPr/>
                <p:nvPr/>
              </p:nvGrpSpPr>
              <p:grpSpPr>
                <a:xfrm>
                  <a:off x="35496" y="2924944"/>
                  <a:ext cx="3976967" cy="1512168"/>
                  <a:chOff x="35496" y="2924944"/>
                  <a:chExt cx="3976967" cy="1512168"/>
                </a:xfrm>
              </p:grpSpPr>
              <p:pic>
                <p:nvPicPr>
                  <p:cNvPr id="33" name="Picture 11" descr="http://www.poltretti.it/images/img_sx_i-vini.jp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496" y="2924944"/>
                    <a:ext cx="1860184" cy="117778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" name="Picture 25" descr="http://www.blogfacile.net/wp-content/uploads/2014/10/freccia.pn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136295" y="3042052"/>
                    <a:ext cx="2876168" cy="1395060"/>
                  </a:xfrm>
                  <a:prstGeom prst="rect">
                    <a:avLst/>
                  </a:prstGeom>
                  <a:noFill/>
                  <a:effectLst>
                    <a:outerShdw blurRad="50800" dist="50800" dir="5400000" algn="ctr" rotWithShape="0">
                      <a:srgbClr val="000000">
                        <a:alpha val="3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32" name="CasellaDiTesto 31"/>
                <p:cNvSpPr txBox="1"/>
                <p:nvPr/>
              </p:nvSpPr>
              <p:spPr>
                <a:xfrm rot="317775">
                  <a:off x="2142151" y="3638142"/>
                  <a:ext cx="9747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100 km</a:t>
                  </a:r>
                </a:p>
              </p:txBody>
            </p:sp>
          </p:grpSp>
          <p:grpSp>
            <p:nvGrpSpPr>
              <p:cNvPr id="35" name="Gruppo 34"/>
              <p:cNvGrpSpPr/>
              <p:nvPr/>
            </p:nvGrpSpPr>
            <p:grpSpPr>
              <a:xfrm>
                <a:off x="2254199" y="764705"/>
                <a:ext cx="3685923" cy="3842283"/>
                <a:chOff x="730198" y="764704"/>
                <a:chExt cx="3685923" cy="3842283"/>
              </a:xfrm>
            </p:grpSpPr>
            <p:grpSp>
              <p:nvGrpSpPr>
                <p:cNvPr id="36" name="Gruppo 35"/>
                <p:cNvGrpSpPr/>
                <p:nvPr/>
              </p:nvGrpSpPr>
              <p:grpSpPr>
                <a:xfrm>
                  <a:off x="730198" y="764704"/>
                  <a:ext cx="3685923" cy="3842283"/>
                  <a:chOff x="730198" y="764704"/>
                  <a:chExt cx="3685923" cy="3842283"/>
                </a:xfrm>
              </p:grpSpPr>
              <p:pic>
                <p:nvPicPr>
                  <p:cNvPr id="38" name="Picture 7" descr="http://www.mostraciliegie.info/marostica/wp-content/uploads/2014/05/BannerOrganizzazione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2147776" y="764704"/>
                    <a:ext cx="1704144" cy="10761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9" name="Picture 14" descr="D:\PhD\Territorio Agroalimentare\Immagini - Colture veneto\frisone.jp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0198" y="1628800"/>
                    <a:ext cx="2185618" cy="11869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0" name="Picture 23" descr="D:\PhD\Territorio Agroalimentare\Immagini - Colture veneto\suini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2987824" y="2348880"/>
                    <a:ext cx="1428297" cy="9190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1" name="Picture 25" descr="http://www.blogfacile.net/wp-content/uploads/2014/10/freccia.pn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4104071">
                    <a:off x="1495073" y="2421826"/>
                    <a:ext cx="2876168" cy="1494153"/>
                  </a:xfrm>
                  <a:prstGeom prst="rect">
                    <a:avLst/>
                  </a:prstGeom>
                  <a:noFill/>
                  <a:effectLst>
                    <a:outerShdw blurRad="50800" dist="50800" dir="5400000" algn="ctr" rotWithShape="0">
                      <a:srgbClr val="000000">
                        <a:alpha val="3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37" name="CasellaDiTesto 36"/>
                <p:cNvSpPr txBox="1"/>
                <p:nvPr/>
              </p:nvSpPr>
              <p:spPr>
                <a:xfrm rot="3503491">
                  <a:off x="2680390" y="3017802"/>
                  <a:ext cx="8418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70 km</a:t>
                  </a:r>
                </a:p>
              </p:txBody>
            </p:sp>
          </p:grpSp>
          <p:grpSp>
            <p:nvGrpSpPr>
              <p:cNvPr id="42" name="Gruppo 41"/>
              <p:cNvGrpSpPr/>
              <p:nvPr/>
            </p:nvGrpSpPr>
            <p:grpSpPr>
              <a:xfrm>
                <a:off x="5095340" y="800832"/>
                <a:ext cx="3088892" cy="3292584"/>
                <a:chOff x="3571340" y="800832"/>
                <a:chExt cx="3088892" cy="3292584"/>
              </a:xfrm>
            </p:grpSpPr>
            <p:grpSp>
              <p:nvGrpSpPr>
                <p:cNvPr id="43" name="Gruppo 42"/>
                <p:cNvGrpSpPr/>
                <p:nvPr/>
              </p:nvGrpSpPr>
              <p:grpSpPr>
                <a:xfrm>
                  <a:off x="3571340" y="800832"/>
                  <a:ext cx="3088892" cy="3292584"/>
                  <a:chOff x="3571340" y="800832"/>
                  <a:chExt cx="3088892" cy="3292584"/>
                </a:xfrm>
              </p:grpSpPr>
              <p:pic>
                <p:nvPicPr>
                  <p:cNvPr id="45" name="Picture 18" descr="D:\PhD\Territorio Agroalimentare\Immagini - Colture veneto\Pascolo_Asiago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059419" y="800832"/>
                    <a:ext cx="1600813" cy="1116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6" name="Picture 25" descr="http://www.blogfacile.net/wp-content/uploads/2014/10/freccia.pn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7276209">
                    <a:off x="2921187" y="2037452"/>
                    <a:ext cx="2706117" cy="1405812"/>
                  </a:xfrm>
                  <a:prstGeom prst="rect">
                    <a:avLst/>
                  </a:prstGeom>
                  <a:noFill/>
                  <a:effectLst>
                    <a:outerShdw blurRad="50800" dist="50800" dir="5400000" algn="ctr" rotWithShape="0">
                      <a:srgbClr val="000000">
                        <a:alpha val="3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44" name="CasellaDiTesto 43"/>
                <p:cNvSpPr txBox="1"/>
                <p:nvPr/>
              </p:nvSpPr>
              <p:spPr>
                <a:xfrm rot="19995196">
                  <a:off x="4289918" y="1797874"/>
                  <a:ext cx="104584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100 km</a:t>
                  </a:r>
                </a:p>
              </p:txBody>
            </p:sp>
          </p:grpSp>
          <p:grpSp>
            <p:nvGrpSpPr>
              <p:cNvPr id="47" name="Gruppo 46"/>
              <p:cNvGrpSpPr/>
              <p:nvPr/>
            </p:nvGrpSpPr>
            <p:grpSpPr>
              <a:xfrm>
                <a:off x="2075489" y="3756817"/>
                <a:ext cx="3672524" cy="2469055"/>
                <a:chOff x="467544" y="3823843"/>
                <a:chExt cx="3672524" cy="2469055"/>
              </a:xfrm>
            </p:grpSpPr>
            <p:grpSp>
              <p:nvGrpSpPr>
                <p:cNvPr id="48" name="Gruppo 47"/>
                <p:cNvGrpSpPr/>
                <p:nvPr/>
              </p:nvGrpSpPr>
              <p:grpSpPr>
                <a:xfrm>
                  <a:off x="467544" y="3823843"/>
                  <a:ext cx="3672524" cy="2469055"/>
                  <a:chOff x="467544" y="3823843"/>
                  <a:chExt cx="3672524" cy="2469055"/>
                </a:xfrm>
              </p:grpSpPr>
              <p:pic>
                <p:nvPicPr>
                  <p:cNvPr id="51" name="Picture 22" descr="http://www.argalombardia.eu/wp-content/uploads/2014/02/mais-per-mangimi-2.jp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55776" y="4509120"/>
                    <a:ext cx="1584292" cy="10542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2" name="Gruppo 51"/>
                  <p:cNvGrpSpPr/>
                  <p:nvPr/>
                </p:nvGrpSpPr>
                <p:grpSpPr>
                  <a:xfrm>
                    <a:off x="467544" y="3823843"/>
                    <a:ext cx="3648367" cy="2469055"/>
                    <a:chOff x="467544" y="3823843"/>
                    <a:chExt cx="3648367" cy="2469055"/>
                  </a:xfrm>
                </p:grpSpPr>
                <p:pic>
                  <p:nvPicPr>
                    <p:cNvPr id="53" name="Picture 12" descr="D:\PhD\Territorio Agroalimentare\Immagini - Colture veneto\riso_vialoneNano2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51265" y="5405481"/>
                      <a:ext cx="1943484" cy="88741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4" name="Picture 25" descr="http://www.blogfacile.net/wp-content/uploads/2014/10/freccia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9697109" flipV="1">
                      <a:off x="1129375" y="3823843"/>
                      <a:ext cx="2986536" cy="1448593"/>
                    </a:xfrm>
                    <a:prstGeom prst="rect">
                      <a:avLst/>
                    </a:prstGeom>
                    <a:noFill/>
                    <a:effectLst>
                      <a:outerShdw blurRad="50800" dist="50800" dir="5400000" algn="ctr" rotWithShape="0">
                        <a:srgbClr val="000000">
                          <a:alpha val="3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5" name="Picture 19" descr="D:\PhD\Territorio Agroalimentare\Immagini - Colture veneto\pesche_verona2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7544" y="4267373"/>
                      <a:ext cx="1554535" cy="80459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49" name="CasellaDiTesto 48"/>
                <p:cNvSpPr txBox="1"/>
                <p:nvPr/>
              </p:nvSpPr>
              <p:spPr>
                <a:xfrm rot="20150303">
                  <a:off x="1508802" y="4979266"/>
                  <a:ext cx="96890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100 km</a:t>
                  </a:r>
                </a:p>
              </p:txBody>
            </p:sp>
            <p:sp>
              <p:nvSpPr>
                <p:cNvPr id="50" name="CasellaDiTesto 49"/>
                <p:cNvSpPr txBox="1"/>
                <p:nvPr/>
              </p:nvSpPr>
              <p:spPr>
                <a:xfrm rot="20243872">
                  <a:off x="2611409" y="4283967"/>
                  <a:ext cx="8418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25 km</a:t>
                  </a:r>
                </a:p>
              </p:txBody>
            </p:sp>
          </p:grpSp>
          <p:pic>
            <p:nvPicPr>
              <p:cNvPr id="56" name="Picture 2" descr="http://www.conipiediperterra.com/wp-content/uploads/2010/03/image002.jpg"/>
              <p:cNvPicPr>
                <a:picLocks noChangeAspect="1" noChangeArrowheads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21277303">
                <a:off x="1668061" y="848748"/>
                <a:ext cx="1729051" cy="1144515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506" name="Picture 2">
              <a:extLst>
                <a:ext uri="{FF2B5EF4-FFF2-40B4-BE49-F238E27FC236}">
                  <a16:creationId xmlns:a16="http://schemas.microsoft.com/office/drawing/2014/main" id="{1A1827DE-B7BC-AE0D-987E-6B181C3554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97629" y="4658633"/>
              <a:ext cx="1990293" cy="114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1732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3C2A0B-0FE5-BF5D-133A-8E53972F746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78EE04-B9F6-60FC-CFAE-ABB59144641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Immagine 3" descr="Immagine che contiene esterni, cielo, albero, erba&#10;&#10;Descrizione generata automaticamente">
            <a:extLst>
              <a:ext uri="{FF2B5EF4-FFF2-40B4-BE49-F238E27FC236}">
                <a16:creationId xmlns:a16="http://schemas.microsoft.com/office/drawing/2014/main" id="{D5A7C689-93AB-1EFE-CD4C-E0575AA334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80" y="904874"/>
            <a:ext cx="2479675" cy="1839913"/>
          </a:xfrm>
          <a:prstGeom prst="rect">
            <a:avLst/>
          </a:prstGeom>
        </p:spPr>
      </p:pic>
      <p:pic>
        <p:nvPicPr>
          <p:cNvPr id="5" name="Immagine 4" descr="Immagine che contiene albero, esterni, cielo, pianta&#10;&#10;Descrizione generata automaticamente">
            <a:extLst>
              <a:ext uri="{FF2B5EF4-FFF2-40B4-BE49-F238E27FC236}">
                <a16:creationId xmlns:a16="http://schemas.microsoft.com/office/drawing/2014/main" id="{59E9F9D9-2176-F9A7-8AAA-30136054D9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0216" y="3263320"/>
            <a:ext cx="3371850" cy="2479675"/>
          </a:xfrm>
          <a:prstGeom prst="rect">
            <a:avLst/>
          </a:prstGeom>
        </p:spPr>
      </p:pic>
      <p:pic>
        <p:nvPicPr>
          <p:cNvPr id="6" name="Immagine 5" descr="Immagine che contiene esterni, cielo, erba, pianta&#10;&#10;Descrizione generata automaticamente">
            <a:extLst>
              <a:ext uri="{FF2B5EF4-FFF2-40B4-BE49-F238E27FC236}">
                <a16:creationId xmlns:a16="http://schemas.microsoft.com/office/drawing/2014/main" id="{84542E6F-05CC-E6DB-B5E6-67B456386D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56" y="903288"/>
            <a:ext cx="3529013" cy="2606675"/>
          </a:xfrm>
          <a:prstGeom prst="rect">
            <a:avLst/>
          </a:prstGeom>
        </p:spPr>
      </p:pic>
      <p:pic>
        <p:nvPicPr>
          <p:cNvPr id="7" name="Immagine 6" descr="Immagine che contiene esterni, cielo, terra, natura&#10;&#10;Descrizione generata automaticamente">
            <a:extLst>
              <a:ext uri="{FF2B5EF4-FFF2-40B4-BE49-F238E27FC236}">
                <a16:creationId xmlns:a16="http://schemas.microsoft.com/office/drawing/2014/main" id="{C04D3CE4-4460-262C-81CC-79D177EA70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57" y="3582988"/>
            <a:ext cx="3529013" cy="2606675"/>
          </a:xfrm>
          <a:prstGeom prst="rect">
            <a:avLst/>
          </a:prstGeom>
        </p:spPr>
      </p:pic>
      <p:pic>
        <p:nvPicPr>
          <p:cNvPr id="8" name="Immagine 7" descr="Immagine che contiene erba, esterni, pianta&#10;&#10;Descrizione generata automaticamente">
            <a:extLst>
              <a:ext uri="{FF2B5EF4-FFF2-40B4-BE49-F238E27FC236}">
                <a16:creationId xmlns:a16="http://schemas.microsoft.com/office/drawing/2014/main" id="{3E8FA0D6-182F-9BD4-A27A-C66A799699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907" y="906462"/>
            <a:ext cx="2335213" cy="1709738"/>
          </a:xfrm>
          <a:prstGeom prst="rect">
            <a:avLst/>
          </a:prstGeom>
        </p:spPr>
      </p:pic>
      <p:pic>
        <p:nvPicPr>
          <p:cNvPr id="9" name="Immagine 8" descr="Immagine che contiene terra, esterni, cielo, verdura&#10;&#10;Descrizione generata automaticamente">
            <a:extLst>
              <a:ext uri="{FF2B5EF4-FFF2-40B4-BE49-F238E27FC236}">
                <a16:creationId xmlns:a16="http://schemas.microsoft.com/office/drawing/2014/main" id="{F0ED98B0-52E0-2909-55D2-AAB20120D7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082" y="2687638"/>
            <a:ext cx="2335213" cy="1709738"/>
          </a:xfrm>
          <a:prstGeom prst="rect">
            <a:avLst/>
          </a:prstGeom>
        </p:spPr>
      </p:pic>
      <p:pic>
        <p:nvPicPr>
          <p:cNvPr id="10" name="Immagine 9" descr="Immagine che contiene albero, cielo, esterni, pianta&#10;&#10;Descrizione generata automaticamente">
            <a:extLst>
              <a:ext uri="{FF2B5EF4-FFF2-40B4-BE49-F238E27FC236}">
                <a16:creationId xmlns:a16="http://schemas.microsoft.com/office/drawing/2014/main" id="{1E7CB73A-2140-BC5A-45DA-FCAA2ACB4D3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082" y="4471988"/>
            <a:ext cx="2335213" cy="1717675"/>
          </a:xfrm>
          <a:prstGeom prst="rect">
            <a:avLst/>
          </a:prstGeom>
        </p:spPr>
      </p:pic>
      <p:pic>
        <p:nvPicPr>
          <p:cNvPr id="11" name="Immagine 10" descr="Immagine che contiene esterni, erba, cielo, pianta&#10;&#10;Descrizione generata automaticamente">
            <a:extLst>
              <a:ext uri="{FF2B5EF4-FFF2-40B4-BE49-F238E27FC236}">
                <a16:creationId xmlns:a16="http://schemas.microsoft.com/office/drawing/2014/main" id="{52EA6C11-2F6E-9AA0-C752-CAD88E38DB0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081" y="903288"/>
            <a:ext cx="2335213" cy="1717675"/>
          </a:xfrm>
          <a:prstGeom prst="rect">
            <a:avLst/>
          </a:prstGeom>
        </p:spPr>
      </p:pic>
      <p:pic>
        <p:nvPicPr>
          <p:cNvPr id="12" name="Immagine 11" descr="Immagine che contiene albero, esterni, erba, cielo&#10;&#10;Descrizione generata automaticamente">
            <a:extLst>
              <a:ext uri="{FF2B5EF4-FFF2-40B4-BE49-F238E27FC236}">
                <a16:creationId xmlns:a16="http://schemas.microsoft.com/office/drawing/2014/main" id="{4FDDBDB7-4D6A-9A09-213E-EF20DDA2007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907" y="2695576"/>
            <a:ext cx="2335213" cy="1709738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079B5CFB-7D60-F697-0B10-288A6CFDEF7B}"/>
              </a:ext>
            </a:extLst>
          </p:cNvPr>
          <p:cNvSpPr txBox="1">
            <a:spLocks/>
          </p:cNvSpPr>
          <p:nvPr/>
        </p:nvSpPr>
        <p:spPr>
          <a:xfrm>
            <a:off x="3013753" y="0"/>
            <a:ext cx="6164493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Agricoltura </a:t>
            </a:r>
            <a:r>
              <a:rPr lang="it-IT" sz="3200" b="1" dirty="0">
                <a:solidFill>
                  <a:schemeClr val="bg1"/>
                </a:solidFill>
              </a:rPr>
              <a:t>E’</a:t>
            </a:r>
            <a:r>
              <a:rPr lang="it-IT" sz="3200" dirty="0">
                <a:solidFill>
                  <a:schemeClr val="bg1"/>
                </a:solidFill>
              </a:rPr>
              <a:t> biodiversità</a:t>
            </a:r>
          </a:p>
        </p:txBody>
      </p:sp>
      <p:pic>
        <p:nvPicPr>
          <p:cNvPr id="16" name="Immagine 15" descr="Immagine che contiene esterni, rotaie, viaggiando, campo&#10;&#10;Descrizione generata automaticamente">
            <a:extLst>
              <a:ext uri="{FF2B5EF4-FFF2-40B4-BE49-F238E27FC236}">
                <a16:creationId xmlns:a16="http://schemas.microsoft.com/office/drawing/2014/main" id="{916F9873-C734-FA8A-F814-8E0E08A8624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567" y="4466047"/>
            <a:ext cx="2335213" cy="175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02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FORESTA DEL CANSIGLIO | I Luoghi del Cuore - FAI">
            <a:extLst>
              <a:ext uri="{FF2B5EF4-FFF2-40B4-BE49-F238E27FC236}">
                <a16:creationId xmlns:a16="http://schemas.microsoft.com/office/drawing/2014/main" id="{68CAA1B9-3699-FD6B-7383-411DB126D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38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Bosco del Cansiglio: colori d'autunno e foliage, fotografie facili  passeggiate, Strada del Taffarel Palughet Mezzomiglio Pianture Campon Pian  Osteria Valmenera Pian Osteria Foresta del Cansiglio, cicloturismo  bicicletta mountain bike sentieri ...">
            <a:extLst>
              <a:ext uri="{FF2B5EF4-FFF2-40B4-BE49-F238E27FC236}">
                <a16:creationId xmlns:a16="http://schemas.microsoft.com/office/drawing/2014/main" id="{4072BE75-D1E9-8778-22E9-C5D0CE7DD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993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erba, esterni, cielo, campo&#10;&#10;Descrizione generata automaticamente">
            <a:extLst>
              <a:ext uri="{FF2B5EF4-FFF2-40B4-BE49-F238E27FC236}">
                <a16:creationId xmlns:a16="http://schemas.microsoft.com/office/drawing/2014/main" id="{6667A609-A48F-0814-2A4D-D28CA3B6DB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3717"/>
            <a:ext cx="12192000" cy="538778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D5FF4A-4DF7-F348-6F83-21D261E87277}"/>
              </a:ext>
            </a:extLst>
          </p:cNvPr>
          <p:cNvSpPr txBox="1"/>
          <p:nvPr/>
        </p:nvSpPr>
        <p:spPr>
          <a:xfrm>
            <a:off x="1707417" y="1519536"/>
            <a:ext cx="963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Sistema complesso, soggetto a vincoli, elementi di sofferenza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59AF10-61D5-AB1B-72AC-2DED2CD2680D}"/>
              </a:ext>
            </a:extLst>
          </p:cNvPr>
          <p:cNvSpPr txBox="1"/>
          <p:nvPr/>
        </p:nvSpPr>
        <p:spPr>
          <a:xfrm>
            <a:off x="3693453" y="3917621"/>
            <a:ext cx="402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Margini di miglioramento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0514B55-54E1-4DB8-D9CC-BCA6067A5785}"/>
              </a:ext>
            </a:extLst>
          </p:cNvPr>
          <p:cNvSpPr txBox="1"/>
          <p:nvPr/>
        </p:nvSpPr>
        <p:spPr>
          <a:xfrm>
            <a:off x="4392715" y="4766553"/>
            <a:ext cx="1667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Necessità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C0CED9-D78D-3712-484A-F45A20B5D832}"/>
              </a:ext>
            </a:extLst>
          </p:cNvPr>
          <p:cNvSpPr txBox="1"/>
          <p:nvPr/>
        </p:nvSpPr>
        <p:spPr>
          <a:xfrm>
            <a:off x="2294971" y="2271590"/>
            <a:ext cx="963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Capace di reagire all’evolversi delle condizioni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BA920D-D99C-A11B-4E2A-5D899BCD38BD}"/>
              </a:ext>
            </a:extLst>
          </p:cNvPr>
          <p:cNvSpPr txBox="1"/>
          <p:nvPr/>
        </p:nvSpPr>
        <p:spPr>
          <a:xfrm>
            <a:off x="2976293" y="3068689"/>
            <a:ext cx="805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Sana nei principi, nelle persone 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3480D9F-5441-87DF-5E89-A3949495511D}"/>
              </a:ext>
            </a:extLst>
          </p:cNvPr>
          <p:cNvSpPr txBox="1">
            <a:spLocks/>
          </p:cNvSpPr>
          <p:nvPr/>
        </p:nvSpPr>
        <p:spPr>
          <a:xfrm>
            <a:off x="2415730" y="4955"/>
            <a:ext cx="6959980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L’ Agricoltura italiana…</a:t>
            </a:r>
          </a:p>
        </p:txBody>
      </p:sp>
    </p:spTree>
    <p:extLst>
      <p:ext uri="{BB962C8B-B14F-4D97-AF65-F5344CB8AC3E}">
        <p14:creationId xmlns:p14="http://schemas.microsoft.com/office/powerpoint/2010/main" val="223574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1188" y="2189400"/>
            <a:ext cx="4832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Arial Rounded MT Bold" panose="020F0704030504030204" pitchFamily="34" charset="0"/>
              </a:rPr>
              <a:t>Grazie per l’attenzione!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C1EBC8F-C8BF-9CD4-74F6-68DD2CCC51B7}"/>
              </a:ext>
            </a:extLst>
          </p:cNvPr>
          <p:cNvGrpSpPr/>
          <p:nvPr/>
        </p:nvGrpSpPr>
        <p:grpSpPr>
          <a:xfrm>
            <a:off x="-1" y="4244925"/>
            <a:ext cx="12192001" cy="2623961"/>
            <a:chOff x="0" y="4251324"/>
            <a:chExt cx="12192001" cy="2623961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A532681F-4753-C7DD-CD52-6D0D1F55EC53}"/>
                </a:ext>
              </a:extLst>
            </p:cNvPr>
            <p:cNvGrpSpPr/>
            <p:nvPr/>
          </p:nvGrpSpPr>
          <p:grpSpPr>
            <a:xfrm>
              <a:off x="0" y="4251325"/>
              <a:ext cx="11573680" cy="2623960"/>
              <a:chOff x="0" y="4251325"/>
              <a:chExt cx="11573680" cy="2623960"/>
            </a:xfrm>
          </p:grpSpPr>
          <p:pic>
            <p:nvPicPr>
              <p:cNvPr id="15" name="Immagine 14" descr="Immagine che contiene esterni, cielo, erba, pianta&#10;&#10;Descrizione generata automaticamente">
                <a:extLst>
                  <a:ext uri="{FF2B5EF4-FFF2-40B4-BE49-F238E27FC236}">
                    <a16:creationId xmlns:a16="http://schemas.microsoft.com/office/drawing/2014/main" id="{41B519ED-AC97-5C8D-AD6E-A471F6C7D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251325"/>
                <a:ext cx="3529013" cy="2606675"/>
              </a:xfrm>
              <a:prstGeom prst="rect">
                <a:avLst/>
              </a:prstGeom>
            </p:spPr>
          </p:pic>
          <p:pic>
            <p:nvPicPr>
              <p:cNvPr id="16" name="Immagine 15" descr="Immagine che contiene cielo, esterni, fiore, campo&#10;&#10;Descrizione generata automaticamente">
                <a:extLst>
                  <a:ext uri="{FF2B5EF4-FFF2-40B4-BE49-F238E27FC236}">
                    <a16:creationId xmlns:a16="http://schemas.microsoft.com/office/drawing/2014/main" id="{0C926475-DAA0-52D7-27CE-8B36109CA5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29013" y="4256127"/>
                <a:ext cx="4626409" cy="2601873"/>
              </a:xfrm>
              <a:prstGeom prst="rect">
                <a:avLst/>
              </a:prstGeom>
            </p:spPr>
          </p:pic>
          <p:pic>
            <p:nvPicPr>
              <p:cNvPr id="17" name="Immagine 16" descr="Immagine che contiene esterni, cielo, campo, natura&#10;&#10;Descrizione generata automaticamente">
                <a:extLst>
                  <a:ext uri="{FF2B5EF4-FFF2-40B4-BE49-F238E27FC236}">
                    <a16:creationId xmlns:a16="http://schemas.microsoft.com/office/drawing/2014/main" id="{0E64DDE6-166D-7A0D-3EFE-562D2BD176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07998" y="4251325"/>
                <a:ext cx="4665682" cy="2623960"/>
              </a:xfrm>
              <a:prstGeom prst="rect">
                <a:avLst/>
              </a:prstGeom>
            </p:spPr>
          </p:pic>
        </p:grpSp>
        <p:pic>
          <p:nvPicPr>
            <p:cNvPr id="14" name="Immagine 13" descr="Immagine che contiene pianta, esterni, verdura, verde&#10;&#10;Descrizione generata automaticamente">
              <a:extLst>
                <a:ext uri="{FF2B5EF4-FFF2-40B4-BE49-F238E27FC236}">
                  <a16:creationId xmlns:a16="http://schemas.microsoft.com/office/drawing/2014/main" id="{9CE93EBF-C92D-D056-02ED-C0C8FA650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V="1">
              <a:off x="9911160" y="4577159"/>
              <a:ext cx="2606675" cy="1955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70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E3F8878E-2553-7A6E-2954-7444BA2EBE1B}"/>
              </a:ext>
            </a:extLst>
          </p:cNvPr>
          <p:cNvSpPr txBox="1">
            <a:spLocks/>
          </p:cNvSpPr>
          <p:nvPr/>
        </p:nvSpPr>
        <p:spPr>
          <a:xfrm>
            <a:off x="479394" y="1070800"/>
            <a:ext cx="3939688" cy="5583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 Mondo ha fame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asellaDiTesto 3">
            <a:extLst>
              <a:ext uri="{FF2B5EF4-FFF2-40B4-BE49-F238E27FC236}">
                <a16:creationId xmlns:a16="http://schemas.microsoft.com/office/drawing/2014/main" id="{E4B216A6-7EFB-D370-FC38-E372F0CF1A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648289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4832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C6A7ED-465D-0745-A642-919CC67E8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7463" y="176628"/>
            <a:ext cx="11310848" cy="748566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Immagine 3" descr="Immagine che contiene persona, esterni, segnale, donna&#10;&#10;Descrizione generata automaticamente">
            <a:extLst>
              <a:ext uri="{FF2B5EF4-FFF2-40B4-BE49-F238E27FC236}">
                <a16:creationId xmlns:a16="http://schemas.microsoft.com/office/drawing/2014/main" id="{3E1EEE8B-9718-064D-A5A8-6FE054C927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051" y="0"/>
            <a:ext cx="4464949" cy="628048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A69B8FB-6CAD-21ED-99DD-9784B80AB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392" y="0"/>
            <a:ext cx="4439007" cy="6280484"/>
          </a:xfrm>
          <a:prstGeom prst="rect">
            <a:avLst/>
          </a:prstGeom>
        </p:spPr>
      </p:pic>
      <p:pic>
        <p:nvPicPr>
          <p:cNvPr id="6" name="Segnaposto contenuto 5" descr="Immagine che contiene testo, esterni, acqua&#10;&#10;Descrizione generata automaticamente">
            <a:extLst>
              <a:ext uri="{FF2B5EF4-FFF2-40B4-BE49-F238E27FC236}">
                <a16:creationId xmlns:a16="http://schemas.microsoft.com/office/drawing/2014/main" id="{8FDC6306-AAF2-9B4E-B180-9B976889C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525" y="0"/>
            <a:ext cx="4447625" cy="6280484"/>
          </a:xfrm>
        </p:spPr>
      </p:pic>
      <p:pic>
        <p:nvPicPr>
          <p:cNvPr id="7" name="Segnaposto contenuto 5" descr="Immagine che contiene testo, esterni, acqua&#10;&#10;Descrizione generata automaticamente">
            <a:extLst>
              <a:ext uri="{FF2B5EF4-FFF2-40B4-BE49-F238E27FC236}">
                <a16:creationId xmlns:a16="http://schemas.microsoft.com/office/drawing/2014/main" id="{DF9526DB-81F4-1A12-8955-611BF2207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524" y="0"/>
            <a:ext cx="4447625" cy="6280484"/>
          </a:xfrm>
        </p:spPr>
      </p:pic>
      <p:pic>
        <p:nvPicPr>
          <p:cNvPr id="8" name="Segnaposto contenuto 5" descr="Immagine che contiene testo, esterni, acqua&#10;&#10;Descrizione generata automaticamente">
            <a:extLst>
              <a:ext uri="{FF2B5EF4-FFF2-40B4-BE49-F238E27FC236}">
                <a16:creationId xmlns:a16="http://schemas.microsoft.com/office/drawing/2014/main" id="{C2BA1E93-9D31-455E-89ED-AB2DB7581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924" y="152400"/>
            <a:ext cx="4447625" cy="6280484"/>
          </a:xfrm>
        </p:spPr>
      </p:pic>
      <p:pic>
        <p:nvPicPr>
          <p:cNvPr id="10" name="Segnaposto contenuto 5" descr="Immagine che contiene testo, esterni, acqua&#10;&#10;Descrizione generata automaticamente">
            <a:extLst>
              <a:ext uri="{FF2B5EF4-FFF2-40B4-BE49-F238E27FC236}">
                <a16:creationId xmlns:a16="http://schemas.microsoft.com/office/drawing/2014/main" id="{2A48244E-7924-C572-E501-52E20B705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285" y="0"/>
            <a:ext cx="4447625" cy="6280484"/>
          </a:xfrm>
          <a:prstGeom prst="rect">
            <a:avLst/>
          </a:prstGeom>
        </p:spPr>
      </p:pic>
      <p:pic>
        <p:nvPicPr>
          <p:cNvPr id="5" name="Immagine 4" descr="Immagine che contiene testo, verdura, vendita&#10;&#10;Descrizione generata automaticamente">
            <a:extLst>
              <a:ext uri="{FF2B5EF4-FFF2-40B4-BE49-F238E27FC236}">
                <a16:creationId xmlns:a16="http://schemas.microsoft.com/office/drawing/2014/main" id="{753CF5D0-85DF-5901-D437-35DCFC41C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931" y="0"/>
            <a:ext cx="4439218" cy="6280484"/>
          </a:xfrm>
          <a:prstGeom prst="rect">
            <a:avLst/>
          </a:prstGeom>
        </p:spPr>
      </p:pic>
      <p:pic>
        <p:nvPicPr>
          <p:cNvPr id="9" name="Immagine 8" descr="Immagine che contiene testo, poster, schermata, pianta&#10;&#10;Descrizione generata automaticamente">
            <a:extLst>
              <a:ext uri="{FF2B5EF4-FFF2-40B4-BE49-F238E27FC236}">
                <a16:creationId xmlns:a16="http://schemas.microsoft.com/office/drawing/2014/main" id="{B1AC3BCF-28D9-E1DC-52B5-F1A8D063C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96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19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17376B-59F8-2357-5C56-1FE39F70848F}"/>
              </a:ext>
            </a:extLst>
          </p:cNvPr>
          <p:cNvSpPr txBox="1"/>
          <p:nvPr/>
        </p:nvSpPr>
        <p:spPr>
          <a:xfrm>
            <a:off x="3390471" y="3059668"/>
            <a:ext cx="83066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454545"/>
                </a:solidFill>
                <a:effectLst/>
                <a:latin typeface="Frutiger Neue W02 Bd"/>
              </a:rPr>
              <a:t>Obiettivo 2: Porre fine alla fame, raggiungere la sicurezza alimentare, migliorare l’alimentazione e promuovere l’agricoltura sostenibile</a:t>
            </a:r>
          </a:p>
          <a:p>
            <a:r>
              <a:rPr lang="it-IT" b="0" i="0" dirty="0">
                <a:solidFill>
                  <a:srgbClr val="454545"/>
                </a:solidFill>
                <a:effectLst/>
                <a:latin typeface="FrutigerNeueW02-Regular"/>
              </a:rPr>
              <a:t>Traguardo 2.3: Entro il 2030, raddoppiare la produttività agricola e il reddito dei produttori di cibo su piccola scala, in particolare le donne, i popoli indigeni, le famiglie di agricoltori, i pastori e i pescatori, anche attraverso un accesso sicuro ed equo a terreni, altre risorse e input produttivi, conoscenze, servizi finanziari, mercati e opportunità per valore aggiunto e occupazioni non agricole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3A31DF-1823-6BA8-5B83-9F5797D6986E}"/>
              </a:ext>
            </a:extLst>
          </p:cNvPr>
          <p:cNvSpPr txBox="1"/>
          <p:nvPr/>
        </p:nvSpPr>
        <p:spPr>
          <a:xfrm>
            <a:off x="400692" y="3059668"/>
            <a:ext cx="193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ONU, 2015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ACEEE4-356F-E965-4DA2-1FFE87793E84}"/>
              </a:ext>
            </a:extLst>
          </p:cNvPr>
          <p:cNvSpPr txBox="1"/>
          <p:nvPr/>
        </p:nvSpPr>
        <p:spPr>
          <a:xfrm>
            <a:off x="419686" y="5350847"/>
            <a:ext cx="193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FAO, 2022</a:t>
            </a:r>
          </a:p>
        </p:txBody>
      </p:sp>
      <p:pic>
        <p:nvPicPr>
          <p:cNvPr id="7" name="Immagine 6" descr="Immagine che contiene testo, uomo, persona, tuta&#10;&#10;Descrizione generata automaticamente">
            <a:extLst>
              <a:ext uri="{FF2B5EF4-FFF2-40B4-BE49-F238E27FC236}">
                <a16:creationId xmlns:a16="http://schemas.microsoft.com/office/drawing/2014/main" id="{3355778D-A2D9-1ECC-605E-21FE15AD6A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21" y="950328"/>
            <a:ext cx="2459813" cy="189332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4A6749-6529-A9EC-0449-8AF116E9B9C7}"/>
              </a:ext>
            </a:extLst>
          </p:cNvPr>
          <p:cNvSpPr txBox="1"/>
          <p:nvPr/>
        </p:nvSpPr>
        <p:spPr>
          <a:xfrm>
            <a:off x="3390471" y="1435326"/>
            <a:ext cx="77703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N. Borlaug, 2010 (testamento scientifico) «…in the </a:t>
            </a:r>
            <a:r>
              <a:rPr lang="it-IT" dirty="0" err="1"/>
              <a:t>next</a:t>
            </a:r>
            <a:r>
              <a:rPr lang="it-IT" dirty="0"/>
              <a:t> 50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we’re</a:t>
            </a:r>
            <a:r>
              <a:rPr lang="it-IT" dirty="0"/>
              <a:t> </a:t>
            </a:r>
            <a:r>
              <a:rPr lang="it-IT" dirty="0" err="1"/>
              <a:t>going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to produce more food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in the last 10,000 </a:t>
            </a:r>
            <a:r>
              <a:rPr lang="it-IT" dirty="0" err="1"/>
              <a:t>years</a:t>
            </a:r>
            <a:r>
              <a:rPr lang="it-IT" dirty="0"/>
              <a:t>, and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daunting</a:t>
            </a:r>
            <a:r>
              <a:rPr lang="it-IT" dirty="0"/>
              <a:t> task. I, </a:t>
            </a:r>
            <a:r>
              <a:rPr lang="it-IT" dirty="0" err="1"/>
              <a:t>therefore</a:t>
            </a:r>
            <a:r>
              <a:rPr lang="it-IT" dirty="0"/>
              <a:t>,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for a second Green </a:t>
            </a:r>
            <a:r>
              <a:rPr lang="it-IT" dirty="0" err="1"/>
              <a:t>Revolution</a:t>
            </a:r>
            <a:r>
              <a:rPr lang="it-IT" dirty="0"/>
              <a:t>»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63F5614-8FFD-D603-57B3-55A9FFD46052}"/>
              </a:ext>
            </a:extLst>
          </p:cNvPr>
          <p:cNvSpPr txBox="1"/>
          <p:nvPr/>
        </p:nvSpPr>
        <p:spPr>
          <a:xfrm>
            <a:off x="3390471" y="5280248"/>
            <a:ext cx="697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il 2050 è necessario aumentare la produzione alimentare del 50-70%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48C5983-0F55-1845-1A6D-5DADA9FFF9EC}"/>
              </a:ext>
            </a:extLst>
          </p:cNvPr>
          <p:cNvGrpSpPr/>
          <p:nvPr/>
        </p:nvGrpSpPr>
        <p:grpSpPr>
          <a:xfrm>
            <a:off x="191974" y="3440769"/>
            <a:ext cx="2963048" cy="1687142"/>
            <a:chOff x="191974" y="3440769"/>
            <a:chExt cx="2963048" cy="1687142"/>
          </a:xfrm>
        </p:grpSpPr>
        <p:pic>
          <p:nvPicPr>
            <p:cNvPr id="20484" name="Picture 4" descr="Che cos'è l'Agenda 2030? - IN/OUT">
              <a:extLst>
                <a:ext uri="{FF2B5EF4-FFF2-40B4-BE49-F238E27FC236}">
                  <a16:creationId xmlns:a16="http://schemas.microsoft.com/office/drawing/2014/main" id="{29A9D33B-A709-C990-E828-E587982F2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74" y="3440769"/>
              <a:ext cx="1687142" cy="1687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Goal 2 | Department of Economic and Social Affairs">
              <a:extLst>
                <a:ext uri="{FF2B5EF4-FFF2-40B4-BE49-F238E27FC236}">
                  <a16:creationId xmlns:a16="http://schemas.microsoft.com/office/drawing/2014/main" id="{38BAAE4A-3011-3DEC-0317-D9F312DED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600" y="3547347"/>
              <a:ext cx="1417422" cy="1417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837F389-F097-0794-B5E7-8F04F2C0C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082" y="5068200"/>
            <a:ext cx="1083852" cy="109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C33464DC-ED83-2356-DD96-4DB425B36F69}"/>
              </a:ext>
            </a:extLst>
          </p:cNvPr>
          <p:cNvSpPr txBox="1">
            <a:spLocks/>
          </p:cNvSpPr>
          <p:nvPr/>
        </p:nvSpPr>
        <p:spPr>
          <a:xfrm>
            <a:off x="3912742" y="0"/>
            <a:ext cx="4366516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C’è bisogno di più cibo</a:t>
            </a:r>
          </a:p>
        </p:txBody>
      </p:sp>
    </p:spTree>
    <p:extLst>
      <p:ext uri="{BB962C8B-B14F-4D97-AF65-F5344CB8AC3E}">
        <p14:creationId xmlns:p14="http://schemas.microsoft.com/office/powerpoint/2010/main" val="1389845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IMG_248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4998"/>
            <a:ext cx="8030304" cy="602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96279253-9454-0CFF-863E-DE1031185D92}"/>
              </a:ext>
            </a:extLst>
          </p:cNvPr>
          <p:cNvSpPr txBox="1">
            <a:spLocks/>
          </p:cNvSpPr>
          <p:nvPr/>
        </p:nvSpPr>
        <p:spPr>
          <a:xfrm>
            <a:off x="3013753" y="0"/>
            <a:ext cx="6164493" cy="789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Risorse limitate, vincoli, sostenibilità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E8BAFB9-11F3-3763-BEA4-A951B2EDB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2066" y="824998"/>
            <a:ext cx="4178174" cy="27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l percorso dell'acqua dalla sorgente all'imbottigliamento - Blu |  Erogatori e dispenser di acqua per la casa e l'ufficio">
            <a:extLst>
              <a:ext uri="{FF2B5EF4-FFF2-40B4-BE49-F238E27FC236}">
                <a16:creationId xmlns:a16="http://schemas.microsoft.com/office/drawing/2014/main" id="{B9780A14-1254-854B-0E26-2F255128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2065" y="3078915"/>
            <a:ext cx="4169935" cy="274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iornata mondiale della biodiversità: gli eventi da non perdere">
            <a:extLst>
              <a:ext uri="{FF2B5EF4-FFF2-40B4-BE49-F238E27FC236}">
                <a16:creationId xmlns:a16="http://schemas.microsoft.com/office/drawing/2014/main" id="{F381589C-4ED4-B828-337F-BDA96ED8F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304" y="5111840"/>
            <a:ext cx="4169935" cy="174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494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FA7C9B4A-8EC3-70A2-1ABF-821213E42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Picture 2" descr="Food Waste: We need to Stop Wasting 30% of our Food | ClimateScience">
            <a:extLst>
              <a:ext uri="{FF2B5EF4-FFF2-40B4-BE49-F238E27FC236}">
                <a16:creationId xmlns:a16="http://schemas.microsoft.com/office/drawing/2014/main" id="{41AD3EFA-BB0D-FC39-D25C-C26B87238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6628" cy="68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E0FEA0-2F8E-8207-386E-97D0946A8235}"/>
              </a:ext>
            </a:extLst>
          </p:cNvPr>
          <p:cNvSpPr txBox="1"/>
          <p:nvPr/>
        </p:nvSpPr>
        <p:spPr>
          <a:xfrm>
            <a:off x="6803570" y="4061936"/>
            <a:ext cx="45175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22222"/>
                </a:solidFill>
                <a:effectLst/>
                <a:latin typeface="Poppins" panose="020B0604020202020204" pitchFamily="34" charset="0"/>
              </a:rPr>
              <a:t>12.3 Entro il 2030, dimezzare lo spreco alimentare globale pro-capite a livello di vendita al dettaglio e dei consumatori e ridurre le perdite di cibo durante le catene di produzione e di fornitura, comprese le perdite del post-raccolto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BF2D16-ABA2-62D1-53AF-7CF1947C838A}"/>
              </a:ext>
            </a:extLst>
          </p:cNvPr>
          <p:cNvSpPr txBox="1"/>
          <p:nvPr/>
        </p:nvSpPr>
        <p:spPr>
          <a:xfrm>
            <a:off x="6999514" y="118408"/>
            <a:ext cx="4321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chemeClr val="bg1"/>
                </a:solidFill>
                <a:effectLst/>
                <a:latin typeface="Volkhov"/>
              </a:rPr>
              <a:t>Obiettivo 12: Garantire modelli sostenibili di produzione e di consumo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9458" name="Picture 2" descr="Obiettivo 12: Garantire modelli di consumo e produzione sostenibili">
            <a:extLst>
              <a:ext uri="{FF2B5EF4-FFF2-40B4-BE49-F238E27FC236}">
                <a16:creationId xmlns:a16="http://schemas.microsoft.com/office/drawing/2014/main" id="{F5E83FED-1B32-4294-AAC6-27E34A992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2206" y="1303565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7318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8884</TotalTime>
  <Words>865</Words>
  <Application>Microsoft Macintosh PowerPoint</Application>
  <PresentationFormat>Widescreen</PresentationFormat>
  <Paragraphs>124</Paragraphs>
  <Slides>45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45</vt:i4>
      </vt:variant>
    </vt:vector>
  </HeadingPairs>
  <TitlesOfParts>
    <vt:vector size="60" baseType="lpstr">
      <vt:lpstr>-apple-system</vt:lpstr>
      <vt:lpstr>Aptos</vt:lpstr>
      <vt:lpstr>Arial</vt:lpstr>
      <vt:lpstr>Arial Rounded MT Bold</vt:lpstr>
      <vt:lpstr>Calibri</vt:lpstr>
      <vt:lpstr>Calibri Light</vt:lpstr>
      <vt:lpstr>Frutiger Neue W02 Bd</vt:lpstr>
      <vt:lpstr>FrutigerNeueW02-Regular</vt:lpstr>
      <vt:lpstr>Helvetica</vt:lpstr>
      <vt:lpstr>Open Sans</vt:lpstr>
      <vt:lpstr>Poppins</vt:lpstr>
      <vt:lpstr>Volkhov</vt:lpstr>
      <vt:lpstr>Tema di Office</vt:lpstr>
      <vt:lpstr>Personalizza struttura</vt:lpstr>
      <vt:lpstr>1_Personalizza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Nicoletto</dc:creator>
  <cp:lastModifiedBy>Maurizio Borin</cp:lastModifiedBy>
  <cp:revision>36</cp:revision>
  <dcterms:created xsi:type="dcterms:W3CDTF">2023-01-09T17:50:32Z</dcterms:created>
  <dcterms:modified xsi:type="dcterms:W3CDTF">2024-03-22T14:22:38Z</dcterms:modified>
</cp:coreProperties>
</file>