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6" r:id="rId9"/>
    <p:sldId id="260" r:id="rId10"/>
    <p:sldId id="261" r:id="rId11"/>
    <p:sldId id="262" r:id="rId12"/>
    <p:sldId id="263" r:id="rId13"/>
    <p:sldId id="268" r:id="rId14"/>
    <p:sldId id="264" r:id="rId15"/>
    <p:sldId id="265" r:id="rId16"/>
    <p:sldId id="26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B4482-A633-4C42-B888-E15C29DC4A5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21DB3-4384-4C64-A6C8-0A8F210337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330504-2545-C336-BF88-151B82D2E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EF98A3-0DA2-41ED-2CBB-68F3D85D2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10F764-B385-D527-6D9F-2F102E01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D663-D694-4E28-8926-95572F6A69D0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D489FC-2E0D-A225-ECBF-31912CC0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0A5EA5-C9A9-5BE3-13E4-F3FC5FAD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7323-1A49-4B75-9DFC-E6E244A54E5E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51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8A7B4-7D8D-1102-10E2-5F389233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DDD7D1-43F1-3E5F-D939-B902FDEB7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0A76DA-C8F5-D251-69F7-6C328E52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D663-D694-4E28-8926-95572F6A69D0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10F9A8-2AE0-74F2-01D5-8CE9ACA5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EDEC3E-3A5F-7F78-856A-D1D09B6D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7323-1A49-4B75-9DFC-E6E244A54E5E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75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DAA9F5D-0AAE-4282-7B27-0BCD1298B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F1E7F6-C729-C688-F5D7-A8AB8086E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74523C-0A35-7FB3-1EB0-70E376E7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D663-D694-4E28-8926-95572F6A69D0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33C59C-67AF-0A0C-5BE4-7123AD9A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43740B-8F03-6CCF-776F-F9806B6F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7323-1A49-4B75-9DFC-E6E244A54E5E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74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33D31B-21DF-61E2-D8E1-8EF6D858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4A43D2-9331-6D9F-2AF7-EF4FACAE2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B3ABA7-0A45-3267-B577-E2232EE9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D663-D694-4E28-8926-95572F6A69D0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BE4C1C-4760-D4F9-B528-C88575B6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3FD312-F06F-A605-78D7-BD233259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7323-1A49-4B75-9DFC-E6E244A54E5E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17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7749C0-8F36-8E12-39CB-B7ABA45AA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9A2551-2BB4-20FF-2358-AE25BA450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E387D2-F0C1-867F-AC03-42F0C07C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D663-D694-4E28-8926-95572F6A69D0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F55A39-C438-51F1-1EF3-21E2AAB6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A65AE6-A15E-95DD-7098-9A3F58C7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7323-1A49-4B75-9DFC-E6E244A54E5E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3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5B4C8-C5E9-6242-160D-4ED50953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2FE28D-BD16-6E98-7DEB-D1008A957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037014-C927-ED56-AD93-70351D64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8EC4FA-CCD4-F22A-D640-E677C8CE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D663-D694-4E28-8926-95572F6A69D0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E80D1E-31B3-0A5E-B411-630520EB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4552E4-0525-90A2-488B-DBCA4B0D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7323-1A49-4B75-9DFC-E6E244A54E5E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52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2586A1-5128-C097-C423-4EC1DFF3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790B5A-0E1F-4289-88E8-3E7211243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05C4EE-2A0A-47D5-69EA-648C31AD8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3FE82FF-B22E-25B4-686D-5FAD9FCD4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C999D9C-CA97-DFB5-A99F-1621BE041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1A4D652-A6B1-D1DC-3D1B-948A39E2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D663-D694-4E28-8926-95572F6A69D0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CD774A-CD58-C107-91F5-CBC8C55D0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EE0E162-B9B0-A44D-79ED-9D4AC771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7323-1A49-4B75-9DFC-E6E244A54E5E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09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E3CB2-23E8-62CC-A165-FA4E07E7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93849FB-59C1-93DC-8AC1-D937A318B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D663-D694-4E28-8926-95572F6A69D0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21CAAB-CC61-6F7C-5FCD-E1029882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C79CDD-ECD7-3948-5051-FB67AB05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7323-1A49-4B75-9DFC-E6E244A54E5E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4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FE304D2-F36C-428C-73FE-A7350C0B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D663-D694-4E28-8926-95572F6A69D0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3B675D6-53BB-1B0E-AD45-75310B7F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2A348A-EF05-AB9A-12B1-6DC834FF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7323-1A49-4B75-9DFC-E6E244A54E5E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05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D2FB1-1E20-4A94-FF9D-79819F370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86AD99-0532-57C3-B205-7C78C169B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2C07D3-AE8C-3EC5-F9FC-C6CE74A94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1ACB23-A06D-D530-B9A4-C89A26F8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D663-D694-4E28-8926-95572F6A69D0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AEA07C-41C5-A0AB-0B8B-DFD6FE71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FDF160-6B1B-E17E-0B82-67E14B7F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7323-1A49-4B75-9DFC-E6E244A54E5E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06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B6C0E0-BD90-E23C-4A19-F3B78DE6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EBAB025-1811-FDCB-C948-D2E5CFC5D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D456A13-104B-B6E1-36A9-9AD239876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6C2B09-DD78-7282-D129-C2C603B4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D663-D694-4E28-8926-95572F6A69D0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53D2C4-8545-4E79-2DC8-EA8F6DD4A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73C494-22EF-D36F-8E86-1DE1A3C3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87323-1A49-4B75-9DFC-E6E244A54E5E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14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AA0D593-6607-2468-DC11-0ED969BA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409077-E3A0-87CB-B9E9-6070B6146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866BF1-BA75-5A63-9047-8A927BA22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29D663-D694-4E28-8926-95572F6A69D0}" type="datetimeFigureOut">
              <a:rPr lang="en-GB" smtClean="0"/>
              <a:t>14/05/2024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9EF850-CD7B-FF31-058A-C583A50B2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921D65-5CCA-2F19-1499-BAD10DD5E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A87323-1A49-4B75-9DFC-E6E244A54E5E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15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25100815_Crystal_Structure_of_Cuprate_based_Superconducting_Materials" TargetMode="External"/><Relationship Id="rId2" Type="http://schemas.openxmlformats.org/officeDocument/2006/relationships/hyperlink" Target="https://cornerstone.lib.mnsu.edu/cgi/viewcontent.cgi?article=1345&amp;context=etd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E9A21-2092-E64D-0BDA-CAD312207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8201"/>
            <a:ext cx="9144000" cy="1419131"/>
          </a:xfrm>
        </p:spPr>
        <p:txBody>
          <a:bodyPr/>
          <a:lstStyle/>
          <a:p>
            <a:r>
              <a:rPr lang="it-IT" dirty="0"/>
              <a:t>Perovskite </a:t>
            </a:r>
            <a:r>
              <a:rPr lang="en-GB" dirty="0"/>
              <a:t>Superconductor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4D32F0-4435-8498-335A-D486EF2FF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/>
          <a:p>
            <a:r>
              <a:rPr lang="it-IT" dirty="0"/>
              <a:t>Course of </a:t>
            </a:r>
            <a:r>
              <a:rPr lang="it-IT" dirty="0" err="1"/>
              <a:t>superconductor</a:t>
            </a:r>
            <a:r>
              <a:rPr lang="it-IT" dirty="0"/>
              <a:t>, Enrico Cremonesi</a:t>
            </a: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5E09FB-AA47-D001-68B7-6B3BD590058C}"/>
              </a:ext>
            </a:extLst>
          </p:cNvPr>
          <p:cNvSpPr txBox="1"/>
          <p:nvPr/>
        </p:nvSpPr>
        <p:spPr>
          <a:xfrm>
            <a:off x="9735671" y="6196430"/>
            <a:ext cx="337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15/02/24, Padova</a:t>
            </a:r>
          </a:p>
        </p:txBody>
      </p:sp>
    </p:spTree>
    <p:extLst>
      <p:ext uri="{BB962C8B-B14F-4D97-AF65-F5344CB8AC3E}">
        <p14:creationId xmlns:p14="http://schemas.microsoft.com/office/powerpoint/2010/main" val="136840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E8815-10A9-A347-219A-514EF2ED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9929"/>
          </a:xfrm>
        </p:spPr>
        <p:txBody>
          <a:bodyPr/>
          <a:lstStyle/>
          <a:p>
            <a:pPr algn="ctr"/>
            <a:r>
              <a:rPr lang="en-US" dirty="0"/>
              <a:t>Perovskite SC magnets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BCC6614-1009-3E30-84E0-455025983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155" y="674948"/>
            <a:ext cx="8445311" cy="57527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3E3C22-16B4-9345-BA09-211B156B09C9}"/>
              </a:ext>
            </a:extLst>
          </p:cNvPr>
          <p:cNvSpPr txBox="1"/>
          <p:nvPr/>
        </p:nvSpPr>
        <p:spPr>
          <a:xfrm>
            <a:off x="649941" y="1496331"/>
            <a:ext cx="27712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Superconductor magnet must be cooled down the Tc before and all-over the use to permit the superconductivity.</a:t>
            </a:r>
          </a:p>
          <a:p>
            <a:endParaRPr lang="en-GB" dirty="0"/>
          </a:p>
          <a:p>
            <a:r>
              <a:rPr lang="en-GB" dirty="0"/>
              <a:t>More over Nb alloy that are frequently used, also YBCO can be used to produce a magnet at a high Tc respect to Nb alloy that can generate a sufficient high magnetic field. 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06BD72-8A35-85E7-3238-44189E7A131F}"/>
              </a:ext>
            </a:extLst>
          </p:cNvPr>
          <p:cNvSpPr txBox="1"/>
          <p:nvPr/>
        </p:nvSpPr>
        <p:spPr>
          <a:xfrm>
            <a:off x="4443410" y="6427694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Critical density in function of the magnetic film for various SC</a:t>
            </a:r>
          </a:p>
        </p:txBody>
      </p:sp>
    </p:spTree>
    <p:extLst>
      <p:ext uri="{BB962C8B-B14F-4D97-AF65-F5344CB8AC3E}">
        <p14:creationId xmlns:p14="http://schemas.microsoft.com/office/powerpoint/2010/main" val="83510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4C13F-D63C-584D-4141-0BBC9958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Double perovskite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2D58068-ECD1-F6A2-FA37-26BAC71BA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0529" y="1690688"/>
            <a:ext cx="5992859" cy="440651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4C4286-9D99-2FAF-5A08-DCD1C692CCA4}"/>
              </a:ext>
            </a:extLst>
          </p:cNvPr>
          <p:cNvSpPr txBox="1"/>
          <p:nvPr/>
        </p:nvSpPr>
        <p:spPr>
          <a:xfrm>
            <a:off x="6096000" y="6097202"/>
            <a:ext cx="5862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Relative resistance for YBCO and NYBCO for various laser repetition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F1CBEA5-EE8E-1A07-1D58-103A1DF552C4}"/>
              </a:ext>
            </a:extLst>
          </p:cNvPr>
          <p:cNvSpPr txBox="1"/>
          <p:nvPr/>
        </p:nvSpPr>
        <p:spPr>
          <a:xfrm>
            <a:off x="618612" y="2462784"/>
            <a:ext cx="47333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 addiction from YBCO can be developed a double perovskite with Nb and Ta atoms that replace Y in YBCO. </a:t>
            </a:r>
          </a:p>
          <a:p>
            <a:endParaRPr lang="en-GB" dirty="0"/>
          </a:p>
          <a:p>
            <a:r>
              <a:rPr lang="en-GB" dirty="0"/>
              <a:t>Among all there is a large improvement of the in-field current carrying capability and an aligned structure of nano-columns is obtained even for high deposition speeds.</a:t>
            </a:r>
          </a:p>
          <a:p>
            <a:endParaRPr lang="en-GB" dirty="0"/>
          </a:p>
          <a:p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8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360AF5-5D65-9111-1C27-F605956E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Others perovskite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E644E1B-3513-3F3C-F6C4-F9EC57C52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8336" y="1057053"/>
            <a:ext cx="4279900" cy="3766312"/>
          </a:xfrm>
          <a:prstGeom prst="rect">
            <a:avLst/>
          </a:prstGeom>
        </p:spPr>
      </p:pic>
      <p:pic>
        <p:nvPicPr>
          <p:cNvPr id="6" name="Immagine 5" descr="Immagine che contiene linea, diagramma, testo, schizzo">
            <a:extLst>
              <a:ext uri="{FF2B5EF4-FFF2-40B4-BE49-F238E27FC236}">
                <a16:creationId xmlns:a16="http://schemas.microsoft.com/office/drawing/2014/main" id="{6FECA6D9-09C7-5544-8E47-D4125ACC0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6" y="1816917"/>
            <a:ext cx="5065338" cy="300644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3142696-7BA9-1E5A-24B8-736A7892982C}"/>
              </a:ext>
            </a:extLst>
          </p:cNvPr>
          <p:cNvSpPr txBox="1"/>
          <p:nvPr/>
        </p:nvSpPr>
        <p:spPr>
          <a:xfrm>
            <a:off x="1039906" y="4866319"/>
            <a:ext cx="111520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There are other perovskite that have superconductive properties like:</a:t>
            </a:r>
          </a:p>
          <a:p>
            <a:r>
              <a:rPr lang="en-GB" dirty="0"/>
              <a:t>•	</a:t>
            </a:r>
            <a:r>
              <a:rPr lang="en-GB" dirty="0" err="1"/>
              <a:t>HoBCO</a:t>
            </a:r>
            <a:r>
              <a:rPr lang="en-GB" dirty="0"/>
              <a:t> with Ho exchange with YBCO with Tc at 77K</a:t>
            </a:r>
          </a:p>
          <a:p>
            <a:r>
              <a:rPr lang="en-GB" dirty="0"/>
              <a:t>•	BSSCO with Bi, Sr and Ca exchange with Y and Ba with Tc at 107K</a:t>
            </a:r>
          </a:p>
          <a:p>
            <a:endParaRPr lang="en-GB" dirty="0"/>
          </a:p>
          <a:p>
            <a:r>
              <a:rPr lang="en-GB" dirty="0" err="1"/>
              <a:t>HoBCO</a:t>
            </a:r>
            <a:r>
              <a:rPr lang="en-GB" dirty="0"/>
              <a:t> respect to YBCO is simpler to deposit ,more durable and less degradable, above all in humid ambient.</a:t>
            </a:r>
          </a:p>
          <a:p>
            <a:r>
              <a:rPr lang="en-GB" dirty="0"/>
              <a:t>BSSCO respect to YBCO is less hard to work it and more suitable to manufacturing wire and tape.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A3FB9E4-72E5-4458-ED69-97C47496E4EA}"/>
              </a:ext>
            </a:extLst>
          </p:cNvPr>
          <p:cNvSpPr txBox="1"/>
          <p:nvPr/>
        </p:nvSpPr>
        <p:spPr>
          <a:xfrm>
            <a:off x="5460254" y="2463155"/>
            <a:ext cx="2138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On the left, </a:t>
            </a:r>
            <a:r>
              <a:rPr lang="en-US" sz="1400" i="1" dirty="0" err="1"/>
              <a:t>HoBCO</a:t>
            </a:r>
            <a:r>
              <a:rPr lang="en-US" sz="1400" i="1" dirty="0"/>
              <a:t> vs YBCO resistance, on the right BSSCO vs YBCO resistance</a:t>
            </a:r>
          </a:p>
        </p:txBody>
      </p:sp>
    </p:spTree>
    <p:extLst>
      <p:ext uri="{BB962C8B-B14F-4D97-AF65-F5344CB8AC3E}">
        <p14:creationId xmlns:p14="http://schemas.microsoft.com/office/powerpoint/2010/main" val="19892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5A7BD1-E535-B1ED-E911-0ABAF03C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DF779AF-F71A-B2F2-9B8A-4D57D91B0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48"/>
          <a:stretch/>
        </p:blipFill>
        <p:spPr>
          <a:xfrm>
            <a:off x="6096000" y="1690688"/>
            <a:ext cx="5704355" cy="435133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7ECE97-4EE9-36FF-C237-89E50EA28A3C}"/>
              </a:ext>
            </a:extLst>
          </p:cNvPr>
          <p:cNvSpPr txBox="1"/>
          <p:nvPr/>
        </p:nvSpPr>
        <p:spPr>
          <a:xfrm>
            <a:off x="574862" y="2573695"/>
            <a:ext cx="518047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/>
              <a:t>YBCO can be a valid substituent to the Nb alloy , because have properties sufficiently good to have commercial uses but the objective is to create a stable production line that forms a less fragile material.</a:t>
            </a:r>
          </a:p>
          <a:p>
            <a:endParaRPr lang="en-GB" dirty="0"/>
          </a:p>
          <a:p>
            <a:pPr algn="just"/>
            <a:r>
              <a:rPr lang="en-GB" dirty="0"/>
              <a:t>In the future can be found other SC stable at higher Tc with an ideal objective to reach a stable SC at room temperature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FD75A71-F2C6-D55B-A85A-EA45ECC5992E}"/>
              </a:ext>
            </a:extLst>
          </p:cNvPr>
          <p:cNvSpPr txBox="1"/>
          <p:nvPr/>
        </p:nvSpPr>
        <p:spPr>
          <a:xfrm>
            <a:off x="7503458" y="6070013"/>
            <a:ext cx="4558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YBCO SC under superconductive condition</a:t>
            </a:r>
          </a:p>
        </p:txBody>
      </p:sp>
    </p:spTree>
    <p:extLst>
      <p:ext uri="{BB962C8B-B14F-4D97-AF65-F5344CB8AC3E}">
        <p14:creationId xmlns:p14="http://schemas.microsoft.com/office/powerpoint/2010/main" val="330941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36B98-1F9B-DC69-9784-C239A27F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996E1D-5032-C7AA-6AE1-FE1E8040F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213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https://doi.org/10.1016/j.jpcs.2023.111813</a:t>
            </a:r>
          </a:p>
          <a:p>
            <a:r>
              <a:rPr lang="en-US" dirty="0"/>
              <a:t>DOI 10.7567/JJAPS.26S3.1027</a:t>
            </a:r>
          </a:p>
          <a:p>
            <a:r>
              <a:rPr lang="en-US" dirty="0"/>
              <a:t>https://doi.org/10.1016/S1369-7021(08)70178-0</a:t>
            </a:r>
          </a:p>
          <a:p>
            <a:r>
              <a:rPr lang="en-US" dirty="0"/>
              <a:t>https://chimicamo.org/tutto-chimica/ybco-il-primo-high-temperature-superconductor/#:~:text=L'ossido%20di%20ittrio%2C%20bario,ad%20alta%20temperatura%20(HTS).</a:t>
            </a:r>
          </a:p>
          <a:p>
            <a:r>
              <a:rPr lang="en-US" dirty="0"/>
              <a:t>https://doi.org/10.1016/j.physc.2003.12.086</a:t>
            </a:r>
          </a:p>
          <a:p>
            <a:r>
              <a:rPr lang="en-US" dirty="0"/>
              <a:t>https://link.springer.com/article/10.1007/s10948-013-2178-4</a:t>
            </a:r>
          </a:p>
          <a:p>
            <a:r>
              <a:rPr lang="en-US" dirty="0">
                <a:hlinkClick r:id="rId2"/>
              </a:rPr>
              <a:t>https://cornerstone.lib.mnsu.edu/cgi/viewcontent.cgi?article=1345&amp;context=etds</a:t>
            </a:r>
            <a:endParaRPr lang="en-US" dirty="0"/>
          </a:p>
          <a:p>
            <a:r>
              <a:rPr lang="en-US" dirty="0"/>
              <a:t>DOI 10.1088/1361-6668/acc4ed</a:t>
            </a:r>
          </a:p>
          <a:p>
            <a:r>
              <a:rPr lang="en-US" dirty="0">
                <a:hlinkClick r:id="rId3"/>
              </a:rPr>
              <a:t>https://www.researchgate.net/publication/325100815_Crystal_Structure_of_Cuprate_based_Superconducting_Materials</a:t>
            </a:r>
            <a:endParaRPr lang="en-US" dirty="0"/>
          </a:p>
          <a:p>
            <a:r>
              <a:rPr lang="en-US" dirty="0"/>
              <a:t>https://iopscience.iop.org/article/10.1088/1742-6596/1559/1/012043/pdf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2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3A0365-E3EA-DC68-C221-BFC49EDE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5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How can be use perovskite  for </a:t>
            </a:r>
            <a:r>
              <a:rPr lang="it-IT" sz="3600" dirty="0" err="1"/>
              <a:t>superconductors</a:t>
            </a:r>
            <a:r>
              <a:rPr lang="it-IT" sz="3600" dirty="0"/>
              <a:t>?</a:t>
            </a:r>
            <a:endParaRPr lang="en-GB" sz="3600" dirty="0"/>
          </a:p>
        </p:txBody>
      </p:sp>
      <p:pic>
        <p:nvPicPr>
          <p:cNvPr id="5" name="Segnaposto contenuto 4" descr="Immagine che contiene cerchio, linea, design, arte&#10;&#10;Descrizione generata automaticamente">
            <a:extLst>
              <a:ext uri="{FF2B5EF4-FFF2-40B4-BE49-F238E27FC236}">
                <a16:creationId xmlns:a16="http://schemas.microsoft.com/office/drawing/2014/main" id="{831BADF4-C762-6456-8A8F-1CE47C998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53" y="1389598"/>
            <a:ext cx="5056752" cy="2784709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AE6392-94DB-88B8-881C-FE8CA922DCFC}"/>
              </a:ext>
            </a:extLst>
          </p:cNvPr>
          <p:cNvSpPr txBox="1"/>
          <p:nvPr/>
        </p:nvSpPr>
        <p:spPr>
          <a:xfrm>
            <a:off x="6279777" y="4174307"/>
            <a:ext cx="4679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Structure ABO</a:t>
            </a:r>
            <a:r>
              <a:rPr lang="en-US" sz="1400" i="1" baseline="-25000" dirty="0"/>
              <a:t>3</a:t>
            </a:r>
            <a:r>
              <a:rPr lang="en-US" sz="1400" i="1" dirty="0"/>
              <a:t> for the SrTiO</a:t>
            </a:r>
            <a:r>
              <a:rPr lang="en-US" sz="1400" i="1" baseline="-25000" dirty="0"/>
              <a:t>3</a:t>
            </a:r>
            <a:r>
              <a:rPr lang="en-US" sz="1400" i="1" dirty="0"/>
              <a:t> perovskite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33B81D-C2E5-8BC6-F6DF-70C63109778D}"/>
              </a:ext>
            </a:extLst>
          </p:cNvPr>
          <p:cNvSpPr txBox="1"/>
          <p:nvPr/>
        </p:nvSpPr>
        <p:spPr>
          <a:xfrm>
            <a:off x="755277" y="1847337"/>
            <a:ext cx="4800600" cy="186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Perovskite can be used to produce materials that manifest superconductivity at high T. 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Perovskites have a typical structure of ABO3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 gives the structural stability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B favour the electrical conductivity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1FF14F-3C2F-3E96-49D0-BB030429BA9F}"/>
              </a:ext>
            </a:extLst>
          </p:cNvPr>
          <p:cNvSpPr txBox="1"/>
          <p:nvPr/>
        </p:nvSpPr>
        <p:spPr>
          <a:xfrm>
            <a:off x="941458" y="4799455"/>
            <a:ext cx="10049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Firstly, in the 60’ scientist found Superconductivity for the SrTiO3 at 0.3K, after that in Switzerland other</a:t>
            </a:r>
            <a:r>
              <a:rPr lang="en-GB" dirty="0">
                <a:solidFill>
                  <a:srgbClr val="333333"/>
                </a:solidFill>
                <a:latin typeface="Segoe UI" panose="020B0502040204020203" pitchFamily="34" charset="0"/>
                <a:ea typeface="Aptos" panose="020B0004020202020204" pitchFamily="34" charset="0"/>
              </a:rPr>
              <a:t>s </a:t>
            </a:r>
            <a:r>
              <a:rPr lang="en-GB" sz="1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scientist raise up Tc at 1.2 K by doping with Nb. </a:t>
            </a:r>
          </a:p>
          <a:p>
            <a:endParaRPr lang="en-GB" dirty="0">
              <a:solidFill>
                <a:srgbClr val="333333"/>
              </a:solidFill>
              <a:latin typeface="Segoe UI" panose="020B0502040204020203" pitchFamily="34" charset="0"/>
              <a:ea typeface="Aptos" panose="020B0004020202020204" pitchFamily="34" charset="0"/>
            </a:endParaRPr>
          </a:p>
          <a:p>
            <a:r>
              <a:rPr lang="en-GB" dirty="0">
                <a:solidFill>
                  <a:srgbClr val="333333"/>
                </a:solidFill>
                <a:latin typeface="Segoe UI" panose="020B0502040204020203" pitchFamily="34" charset="0"/>
                <a:ea typeface="Aptos" panose="020B0004020202020204" pitchFamily="34" charset="0"/>
              </a:rPr>
              <a:t>That was the first correlation between perovskite and superconductors.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3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EA6174-9FD4-530C-A649-38D3CDAA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are correlated perovskite and SC?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75AE384-8694-354C-E8B8-63E6CB6C5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1323" y="1371715"/>
            <a:ext cx="5129148" cy="19331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B65B63-183D-A7F8-8EFA-5AEB23CCF3F6}"/>
              </a:ext>
            </a:extLst>
          </p:cNvPr>
          <p:cNvSpPr txBox="1"/>
          <p:nvPr/>
        </p:nvSpPr>
        <p:spPr>
          <a:xfrm>
            <a:off x="4719546" y="3826545"/>
            <a:ext cx="7032153" cy="2854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Nowadays, the most important family of perovskite for SC are </a:t>
            </a:r>
            <a:r>
              <a:rPr lang="en-GB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cuprates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Scientist in 86’ studied the Jahn-Teller effect  that occur mostly for transition metals with d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9 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electronic configuration.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effect corresponds to an axial elongation of the bonding called dynamic JT effect that cause the lattice vibration.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Although still in the research phase, this effect makes the Cooper pairs typical of superconductivity more effective.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1BE402-B038-DCC7-D3A4-A41345841A2C}"/>
              </a:ext>
            </a:extLst>
          </p:cNvPr>
          <p:cNvSpPr txBox="1"/>
          <p:nvPr/>
        </p:nvSpPr>
        <p:spPr>
          <a:xfrm>
            <a:off x="5768087" y="3304909"/>
            <a:ext cx="4935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Elongation of octahedron for Cu</a:t>
            </a:r>
            <a:r>
              <a:rPr lang="en-US" sz="1400" i="1" baseline="30000" dirty="0"/>
              <a:t>3+ </a:t>
            </a:r>
            <a:r>
              <a:rPr lang="en-US" sz="1400" i="1" dirty="0"/>
              <a:t>(blue) and for Cu</a:t>
            </a:r>
            <a:r>
              <a:rPr lang="en-US" sz="1400" i="1" baseline="30000" dirty="0"/>
              <a:t>2+ </a:t>
            </a:r>
            <a:r>
              <a:rPr lang="en-US" sz="1400" i="1" dirty="0"/>
              <a:t>(red)</a:t>
            </a:r>
          </a:p>
        </p:txBody>
      </p:sp>
      <p:pic>
        <p:nvPicPr>
          <p:cNvPr id="8" name="Immagine 7" descr="Immagine che contiene origami, diagramma, linea">
            <a:extLst>
              <a:ext uri="{FF2B5EF4-FFF2-40B4-BE49-F238E27FC236}">
                <a16:creationId xmlns:a16="http://schemas.microsoft.com/office/drawing/2014/main" id="{45C493B2-40F1-DDE7-E18B-991090510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9" y="1843580"/>
            <a:ext cx="4076185" cy="353821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7518D81-B975-6DB4-5AAF-39BE57E3EDE2}"/>
              </a:ext>
            </a:extLst>
          </p:cNvPr>
          <p:cNvSpPr txBox="1"/>
          <p:nvPr/>
        </p:nvSpPr>
        <p:spPr>
          <a:xfrm>
            <a:off x="1076241" y="5350763"/>
            <a:ext cx="3370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Crystal field for Cu</a:t>
            </a:r>
            <a:r>
              <a:rPr lang="en-US" sz="1400" i="1" baseline="30000" dirty="0"/>
              <a:t>3+ </a:t>
            </a:r>
            <a:r>
              <a:rPr lang="en-US" sz="1400" i="1" dirty="0"/>
              <a:t>and for Cu</a:t>
            </a:r>
            <a:r>
              <a:rPr lang="en-US" sz="1400" i="1" baseline="30000" dirty="0"/>
              <a:t>2+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5572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04787-DD65-FB49-7BAC-D6A5F3A1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68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 REBCO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AE5C53A-C01B-E37F-1359-0510E6896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2820" y="1556217"/>
            <a:ext cx="4627510" cy="433250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1A0E87-4071-E9E7-952F-28F93BC1A73B}"/>
              </a:ext>
            </a:extLst>
          </p:cNvPr>
          <p:cNvSpPr txBox="1"/>
          <p:nvPr/>
        </p:nvSpPr>
        <p:spPr>
          <a:xfrm>
            <a:off x="591670" y="1746804"/>
            <a:ext cx="62125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Perovskite SC are principle based on REBCO, a </a:t>
            </a:r>
            <a:r>
              <a:rPr lang="en-GB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cuprate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coordinate with Ba and a rare earth</a:t>
            </a:r>
            <a:r>
              <a:rPr lang="en-GB" dirty="0"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Differently from classical SC that follow the Matias Rules, </a:t>
            </a:r>
            <a:r>
              <a:rPr lang="en-GB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cuprate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perovskite have different rules: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•Crystal structures do not have high symmetry and aren’t cubic.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Low density of electronic states.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High content of Oxygen.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•proximity to a magnetic phase in the phase diagram.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Compounds with a </a:t>
            </a:r>
            <a:r>
              <a:rPr lang="en-GB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Eg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that doesn’t depends on doping  are insulators.</a:t>
            </a:r>
          </a:p>
          <a:p>
            <a:endParaRPr lang="en-GB" dirty="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So, every point is totally opposed respect to classical SC.</a:t>
            </a:r>
          </a:p>
          <a:p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8E9D44-EBA1-8641-9785-00ED1394208C}"/>
              </a:ext>
            </a:extLst>
          </p:cNvPr>
          <p:cNvSpPr txBox="1"/>
          <p:nvPr/>
        </p:nvSpPr>
        <p:spPr>
          <a:xfrm>
            <a:off x="6804211" y="5926643"/>
            <a:ext cx="5015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II type perovskite superconductor vortex predict by BCS theory </a:t>
            </a:r>
          </a:p>
        </p:txBody>
      </p:sp>
    </p:spTree>
    <p:extLst>
      <p:ext uri="{BB962C8B-B14F-4D97-AF65-F5344CB8AC3E}">
        <p14:creationId xmlns:p14="http://schemas.microsoft.com/office/powerpoint/2010/main" val="73044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376F0C-1F17-64FB-603C-8CD15BF4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419"/>
            <a:ext cx="10515600" cy="1060263"/>
          </a:xfrm>
        </p:spPr>
        <p:txBody>
          <a:bodyPr/>
          <a:lstStyle/>
          <a:p>
            <a:pPr algn="ctr"/>
            <a:r>
              <a:rPr lang="en-US" dirty="0"/>
              <a:t>Phase diagram for </a:t>
            </a:r>
            <a:r>
              <a:rPr lang="en-US" dirty="0" err="1"/>
              <a:t>Cuprate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4B28CC0-CBE9-4B38-2FCB-130A139A4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616" y="1092295"/>
            <a:ext cx="7271184" cy="5402263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D18023E-6663-582C-5967-08F363AA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16" y="2828265"/>
            <a:ext cx="3657600" cy="1649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From the diagram phase for </a:t>
            </a:r>
            <a:r>
              <a:rPr lang="en-GB" sz="1800" dirty="0" err="1"/>
              <a:t>cuprate</a:t>
            </a:r>
            <a:r>
              <a:rPr lang="en-GB" sz="1800" dirty="0"/>
              <a:t> can be seen there is only a small range of conditions of T and doping for SC.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i="1" dirty="0"/>
              <a:t>(1 for n doping, 1 for p doping). </a:t>
            </a:r>
          </a:p>
          <a:p>
            <a:pPr marL="0" indent="0">
              <a:buNone/>
            </a:pPr>
            <a:endParaRPr lang="en-GB" sz="1800" i="1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B1F7AC-7123-E60D-21C4-EEF01ABAEC76}"/>
              </a:ext>
            </a:extLst>
          </p:cNvPr>
          <p:cNvSpPr txBox="1"/>
          <p:nvPr/>
        </p:nvSpPr>
        <p:spPr>
          <a:xfrm>
            <a:off x="5888402" y="6386804"/>
            <a:ext cx="5701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doping levels for every molecules of CuO</a:t>
            </a:r>
            <a:r>
              <a:rPr lang="en-US" sz="900" i="1" dirty="0"/>
              <a:t>2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2611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1FBB07-B213-A49E-80D2-9F9E34F20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453"/>
            <a:ext cx="10515600" cy="1046816"/>
          </a:xfrm>
        </p:spPr>
        <p:txBody>
          <a:bodyPr/>
          <a:lstStyle/>
          <a:p>
            <a:pPr algn="ctr"/>
            <a:r>
              <a:rPr lang="en-US" dirty="0"/>
              <a:t>YBCO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DB8D1FC-C79C-E35F-9160-420E5F893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5540" y="423732"/>
            <a:ext cx="3886201" cy="54964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E42863-24EE-EB83-C6BE-ED602C194EDE}"/>
              </a:ext>
            </a:extLst>
          </p:cNvPr>
          <p:cNvSpPr txBox="1"/>
          <p:nvPr/>
        </p:nvSpPr>
        <p:spPr>
          <a:xfrm>
            <a:off x="672353" y="1672894"/>
            <a:ext cx="66831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 Zurich (87’) was firstly found the </a:t>
            </a:r>
            <a:r>
              <a:rPr lang="en-GB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cuprate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La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2-x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x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CuO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4 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with an Tc of 35 K .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 raise up the Tc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Aptos" panose="020B0004020202020204" pitchFamily="34" charset="0"/>
              </a:rPr>
              <a:t>r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aise up the pressure until around 13 kbar to arrive to a Tc of 40 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exchanging La with Y in different stochiometric quantity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 form the YBCO or YBa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2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Cu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3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</a:t>
            </a:r>
            <a:r>
              <a:rPr lang="en-GB" sz="1800" baseline="-25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7</a:t>
            </a:r>
            <a:r>
              <a:rPr lang="en-GB" baseline="-250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Aptos" panose="020B0004020202020204" pitchFamily="34" charset="0"/>
              </a:rPr>
              <a:t>YBCO h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ave a Tc of 90K , major than Liquid Nitrogen boiling point. </a:t>
            </a:r>
          </a:p>
          <a:p>
            <a:endParaRPr lang="en-GB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unitary cell of the YBCO is composed of 3 sub-unite, respectively the plane of the Y stuck between the 2 planes of Ba. </a:t>
            </a:r>
          </a:p>
          <a:p>
            <a:endParaRPr lang="en-GB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Superconductivity takes place through the different layers, but property of the perovskite depends on the preparation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CDA709-15EE-F6A1-3EA3-C31D818F22D6}"/>
              </a:ext>
            </a:extLst>
          </p:cNvPr>
          <p:cNvSpPr txBox="1"/>
          <p:nvPr/>
        </p:nvSpPr>
        <p:spPr>
          <a:xfrm>
            <a:off x="8108577" y="5896289"/>
            <a:ext cx="3756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Orthorhombic structure of YBCO</a:t>
            </a:r>
          </a:p>
        </p:txBody>
      </p:sp>
    </p:spTree>
    <p:extLst>
      <p:ext uri="{BB962C8B-B14F-4D97-AF65-F5344CB8AC3E}">
        <p14:creationId xmlns:p14="http://schemas.microsoft.com/office/powerpoint/2010/main" val="115042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3D3F48-42E0-7C35-C14B-1E25DFA3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Property of YBCO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A931E19-2ACD-102B-CE5B-BA4F9BFE8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3592" y="1152835"/>
            <a:ext cx="4322181" cy="467682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8C808C-7130-14B8-C4F3-CC35660B5B75}"/>
              </a:ext>
            </a:extLst>
          </p:cNvPr>
          <p:cNvSpPr txBox="1"/>
          <p:nvPr/>
        </p:nvSpPr>
        <p:spPr>
          <a:xfrm>
            <a:off x="736227" y="1859339"/>
            <a:ext cx="63615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/>
              <a:t>YBCO planes are always stacked with a code Ba-Y-Ba, this gives a strong anisotropy for the superconductivity but not for the normal conductivity.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In fact, the conduction for superconductivity appears to be much greater parallel to the planes containing copper oxide, compared to the perpendicular direction.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While stoichiometry should give this formula: YBa</a:t>
            </a:r>
            <a:r>
              <a:rPr lang="en-GB" baseline="-25000" dirty="0"/>
              <a:t>2</a:t>
            </a:r>
            <a:r>
              <a:rPr lang="en-GB" dirty="0"/>
              <a:t>Cu</a:t>
            </a:r>
            <a:r>
              <a:rPr lang="en-GB" baseline="-25000" dirty="0"/>
              <a:t>3</a:t>
            </a:r>
            <a:r>
              <a:rPr lang="en-GB" dirty="0"/>
              <a:t>O</a:t>
            </a:r>
            <a:r>
              <a:rPr lang="en-GB" baseline="-25000" dirty="0"/>
              <a:t>9</a:t>
            </a:r>
            <a:r>
              <a:rPr lang="en-GB" dirty="0"/>
              <a:t>, in the reality the perovskite works in condition of deficiency of oxygen, so the real formula should be : YBa</a:t>
            </a:r>
            <a:r>
              <a:rPr lang="en-GB" baseline="-25000" dirty="0"/>
              <a:t>2</a:t>
            </a:r>
            <a:r>
              <a:rPr lang="en-GB" dirty="0"/>
              <a:t>Cu</a:t>
            </a:r>
            <a:r>
              <a:rPr lang="en-GB" baseline="-25000" dirty="0"/>
              <a:t>3</a:t>
            </a:r>
            <a:r>
              <a:rPr lang="en-GB" dirty="0"/>
              <a:t>O</a:t>
            </a:r>
            <a:r>
              <a:rPr lang="en-GB" baseline="-25000" dirty="0"/>
              <a:t>7-x</a:t>
            </a:r>
            <a:r>
              <a:rPr lang="en-GB" dirty="0"/>
              <a:t>, perovskite have SC properties: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 only in the range of 0&lt;x&lt;0.65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peak of the superconductivity around 0.15 (O</a:t>
            </a:r>
            <a:r>
              <a:rPr lang="en-GB" sz="1100" dirty="0"/>
              <a:t>6.85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057EA8-759D-401B-4985-2412BCEF322E}"/>
              </a:ext>
            </a:extLst>
          </p:cNvPr>
          <p:cNvSpPr txBox="1"/>
          <p:nvPr/>
        </p:nvSpPr>
        <p:spPr>
          <a:xfrm>
            <a:off x="7248488" y="5829657"/>
            <a:ext cx="409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Graph representing the stoichiometric amount of oxygen in function of the Tc for the YBCO </a:t>
            </a:r>
          </a:p>
        </p:txBody>
      </p:sp>
    </p:spTree>
    <p:extLst>
      <p:ext uri="{BB962C8B-B14F-4D97-AF65-F5344CB8AC3E}">
        <p14:creationId xmlns:p14="http://schemas.microsoft.com/office/powerpoint/2010/main" val="13478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D3DE1-0EA7-F1CC-CA48-98D5E298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8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Preparation on YBCO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6760159-2DF5-B161-93E6-421135622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H="1">
            <a:off x="5315963" y="1361043"/>
            <a:ext cx="6764017" cy="364809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302DE8-B808-A44A-508A-F13FB59829EC}"/>
              </a:ext>
            </a:extLst>
          </p:cNvPr>
          <p:cNvSpPr txBox="1"/>
          <p:nvPr/>
        </p:nvSpPr>
        <p:spPr>
          <a:xfrm>
            <a:off x="310257" y="1056192"/>
            <a:ext cx="481741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/>
              <a:t>The properties of YBCO are strongly dependent on the preparation method used.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To obtain a crystalline material with the higher Tc possible the object must align between grain boundaries with careful control of annealing and hardening speeds.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YBCO can be prepared with various technique, the simplest one is by calcination and sintering of a mixture of Y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3</a:t>
            </a:r>
            <a:r>
              <a:rPr lang="en-GB" dirty="0"/>
              <a:t>, BaCO</a:t>
            </a:r>
            <a:r>
              <a:rPr lang="en-GB" baseline="-25000" dirty="0"/>
              <a:t>3</a:t>
            </a:r>
            <a:r>
              <a:rPr lang="en-GB" dirty="0"/>
              <a:t> and </a:t>
            </a:r>
            <a:r>
              <a:rPr lang="en-GB" dirty="0" err="1"/>
              <a:t>CuO</a:t>
            </a:r>
            <a:r>
              <a:rPr lang="en-GB" dirty="0"/>
              <a:t> in the right proportion.</a:t>
            </a:r>
          </a:p>
          <a:p>
            <a:r>
              <a:rPr lang="en-GB" dirty="0"/>
              <a:t>•Calcination at 900°C</a:t>
            </a:r>
          </a:p>
          <a:p>
            <a:r>
              <a:rPr lang="en-GB" dirty="0"/>
              <a:t>•subsequently sintering at 950°C in the presence of oxygen</a:t>
            </a:r>
          </a:p>
          <a:p>
            <a:r>
              <a:rPr lang="en-GB" dirty="0"/>
              <a:t>This operation it forms YBa</a:t>
            </a:r>
            <a:r>
              <a:rPr lang="en-GB" baseline="-25000" dirty="0"/>
              <a:t>2</a:t>
            </a:r>
            <a:r>
              <a:rPr lang="en-GB" dirty="0"/>
              <a:t>Cu</a:t>
            </a:r>
            <a:r>
              <a:rPr lang="en-GB" baseline="-25000" dirty="0"/>
              <a:t>3</a:t>
            </a:r>
            <a:r>
              <a:rPr lang="en-GB" dirty="0"/>
              <a:t>O</a:t>
            </a:r>
            <a:r>
              <a:rPr lang="en-GB" baseline="-25000" dirty="0"/>
              <a:t>6</a:t>
            </a:r>
            <a:r>
              <a:rPr lang="en-GB" dirty="0"/>
              <a:t>, which through slow cooling becomes YBa</a:t>
            </a:r>
            <a:r>
              <a:rPr lang="en-GB" baseline="-25000" dirty="0"/>
              <a:t>2</a:t>
            </a:r>
            <a:r>
              <a:rPr lang="en-GB" dirty="0"/>
              <a:t>Cu</a:t>
            </a:r>
            <a:r>
              <a:rPr lang="en-GB" baseline="-25000" dirty="0"/>
              <a:t>3</a:t>
            </a:r>
            <a:r>
              <a:rPr lang="en-GB" dirty="0"/>
              <a:t>O</a:t>
            </a:r>
            <a:r>
              <a:rPr lang="en-GB" baseline="-25000" dirty="0"/>
              <a:t>7-x</a:t>
            </a:r>
            <a:r>
              <a:rPr lang="en-GB" dirty="0"/>
              <a:t> with a transformation that is reversible.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EF10EC-75C5-E9B3-8F48-35106F56D4A2}"/>
              </a:ext>
            </a:extLst>
          </p:cNvPr>
          <p:cNvSpPr txBox="1"/>
          <p:nvPr/>
        </p:nvSpPr>
        <p:spPr>
          <a:xfrm>
            <a:off x="6956757" y="5009140"/>
            <a:ext cx="3482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Industrial technique to produce the YBCO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A1A41D-16AA-3B88-ADCA-57466A93CA8A}"/>
              </a:ext>
            </a:extLst>
          </p:cNvPr>
          <p:cNvSpPr txBox="1"/>
          <p:nvPr/>
        </p:nvSpPr>
        <p:spPr>
          <a:xfrm>
            <a:off x="5587146" y="5496957"/>
            <a:ext cx="622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production is still in phase of research due to issues of the fragile material, laser technique in future could guarantee best yield of exploitable tapes/wires</a:t>
            </a:r>
          </a:p>
        </p:txBody>
      </p:sp>
    </p:spTree>
    <p:extLst>
      <p:ext uri="{BB962C8B-B14F-4D97-AF65-F5344CB8AC3E}">
        <p14:creationId xmlns:p14="http://schemas.microsoft.com/office/powerpoint/2010/main" val="234459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3DEF8E-C252-9974-BB6B-AF1A0687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7413"/>
            <a:ext cx="10515600" cy="1127498"/>
          </a:xfrm>
        </p:spPr>
        <p:txBody>
          <a:bodyPr/>
          <a:lstStyle/>
          <a:p>
            <a:pPr algn="ctr"/>
            <a:r>
              <a:rPr lang="en-US" dirty="0"/>
              <a:t>Use for YBCO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4CFE9DC-6324-9C14-039F-34C536C94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7653" y="2636941"/>
            <a:ext cx="5086350" cy="37338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4A10E8-753D-45A6-AD5A-E1FF654A3547}"/>
              </a:ext>
            </a:extLst>
          </p:cNvPr>
          <p:cNvSpPr txBox="1"/>
          <p:nvPr/>
        </p:nvSpPr>
        <p:spPr>
          <a:xfrm>
            <a:off x="6992471" y="6370741"/>
            <a:ext cx="519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Structure of a YBCO wire, external higher, down internal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2E2B4C-A151-DD0E-CF1C-7153E3CEF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761" y="678110"/>
            <a:ext cx="2621618" cy="182791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B96ED1-2759-E519-E264-2AE9BCB12ABE}"/>
              </a:ext>
            </a:extLst>
          </p:cNvPr>
          <p:cNvSpPr txBox="1"/>
          <p:nvPr/>
        </p:nvSpPr>
        <p:spPr>
          <a:xfrm>
            <a:off x="675155" y="873532"/>
            <a:ext cx="609824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YBCO Superconductors are used to produce wires, superconducting permanent magnets and Josephson junctions.</a:t>
            </a:r>
          </a:p>
          <a:p>
            <a:endParaRPr lang="en-GB" dirty="0"/>
          </a:p>
          <a:p>
            <a:r>
              <a:rPr lang="en-GB" dirty="0"/>
              <a:t>They are they are already used commercially and not just for research purposes, but they have 2 problems: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YBCO single crystals have a high current density but polycrystals carry a low superconducting current.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fragile material, difficult to shape and draw, wire is product from tapes</a:t>
            </a:r>
          </a:p>
          <a:p>
            <a:endParaRPr lang="en-GB" dirty="0"/>
          </a:p>
          <a:p>
            <a:r>
              <a:rPr lang="en-GB" dirty="0"/>
              <a:t>The best way to use this material is to deposit a layer of YBCO on metal strips coated with buffer oxides. To fully exploit the potential of YBCO it is necessary arrange the  3 dependencies of the critical current density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external magnetic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angle between external field and crystallographic z-axis.</a:t>
            </a:r>
          </a:p>
          <a:p>
            <a:endParaRPr lang="en-GB" dirty="0"/>
          </a:p>
          <a:p>
            <a:r>
              <a:rPr lang="en-GB" dirty="0"/>
              <a:t>The material can be modified and optimized by creating artificial defects that act as pinning </a:t>
            </a:r>
            <a:r>
              <a:rPr lang="en-GB" dirty="0" err="1"/>
              <a:t>centers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1900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4B1F2DAE99A664F82BBB72BEDE02925" ma:contentTypeVersion="10" ma:contentTypeDescription="Creare un nuovo documento." ma:contentTypeScope="" ma:versionID="616a5309f31389fa39736d3bc5b5424f">
  <xsd:schema xmlns:xsd="http://www.w3.org/2001/XMLSchema" xmlns:xs="http://www.w3.org/2001/XMLSchema" xmlns:p="http://schemas.microsoft.com/office/2006/metadata/properties" xmlns:ns3="5e2931d3-eb76-4c6c-9974-abcb82d80943" xmlns:ns4="7635775d-eafc-4d04-8430-4250ea1ffe81" targetNamespace="http://schemas.microsoft.com/office/2006/metadata/properties" ma:root="true" ma:fieldsID="2847a23fcbbd2388d5e612431c88c097" ns3:_="" ns4:_="">
    <xsd:import namespace="5e2931d3-eb76-4c6c-9974-abcb82d80943"/>
    <xsd:import namespace="7635775d-eafc-4d04-8430-4250ea1ffe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931d3-eb76-4c6c-9974-abcb82d809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5775d-eafc-4d04-8430-4250ea1ffe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635775d-eafc-4d04-8430-4250ea1ffe81" xsi:nil="true"/>
  </documentManagement>
</p:properties>
</file>

<file path=customXml/itemProps1.xml><?xml version="1.0" encoding="utf-8"?>
<ds:datastoreItem xmlns:ds="http://schemas.openxmlformats.org/officeDocument/2006/customXml" ds:itemID="{4E60A942-A6D6-4F2F-A98D-439DED9040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2931d3-eb76-4c6c-9974-abcb82d80943"/>
    <ds:schemaRef ds:uri="7635775d-eafc-4d04-8430-4250ea1ffe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72B2BD-D58E-4371-9F15-7DB5C88B68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CE384F-F2FF-4451-A2FC-F2A42F3B6638}">
  <ds:schemaRefs>
    <ds:schemaRef ds:uri="http://schemas.microsoft.com/office/2006/metadata/properties"/>
    <ds:schemaRef ds:uri="http://schemas.openxmlformats.org/package/2006/metadata/core-properties"/>
    <ds:schemaRef ds:uri="5e2931d3-eb76-4c6c-9974-abcb82d80943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7635775d-eafc-4d04-8430-4250ea1ffe8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1343</Words>
  <Application>Microsoft Office PowerPoint</Application>
  <PresentationFormat>Widescreen</PresentationFormat>
  <Paragraphs>121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Segoe UI</vt:lpstr>
      <vt:lpstr>Tema di Office</vt:lpstr>
      <vt:lpstr>Perovskite Superconductor</vt:lpstr>
      <vt:lpstr>How can be use perovskite  for superconductors?</vt:lpstr>
      <vt:lpstr>How are correlated perovskite and SC?</vt:lpstr>
      <vt:lpstr> REBCO</vt:lpstr>
      <vt:lpstr>Phase diagram for Cuprate</vt:lpstr>
      <vt:lpstr>YBCO</vt:lpstr>
      <vt:lpstr>Property of YBCO</vt:lpstr>
      <vt:lpstr>Preparation on YBCO</vt:lpstr>
      <vt:lpstr>Use for YBCO</vt:lpstr>
      <vt:lpstr>Perovskite SC magnets</vt:lpstr>
      <vt:lpstr>Double perovskite</vt:lpstr>
      <vt:lpstr>Others perovskite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ENRICO</dc:creator>
  <cp:lastModifiedBy>Enrico Cremonesi</cp:lastModifiedBy>
  <cp:revision>6</cp:revision>
  <dcterms:created xsi:type="dcterms:W3CDTF">2024-05-07T14:48:45Z</dcterms:created>
  <dcterms:modified xsi:type="dcterms:W3CDTF">2024-05-14T20:56:12Z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0x01010014B1F2DAE99A664F82BBB72BEDE02925</vt:lpwstr>
  </property>
</Properties>
</file>