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405" r:id="rId2"/>
    <p:sldId id="427" r:id="rId3"/>
    <p:sldId id="552" r:id="rId4"/>
    <p:sldId id="573" r:id="rId5"/>
    <p:sldId id="574" r:id="rId6"/>
    <p:sldId id="575" r:id="rId7"/>
    <p:sldId id="579" r:id="rId8"/>
    <p:sldId id="576" r:id="rId9"/>
    <p:sldId id="577" r:id="rId10"/>
    <p:sldId id="578" r:id="rId11"/>
    <p:sldId id="584" r:id="rId12"/>
    <p:sldId id="674" r:id="rId13"/>
    <p:sldId id="673" r:id="rId14"/>
    <p:sldId id="675" r:id="rId15"/>
    <p:sldId id="585" r:id="rId16"/>
    <p:sldId id="586" r:id="rId17"/>
    <p:sldId id="587" r:id="rId18"/>
    <p:sldId id="588" r:id="rId19"/>
    <p:sldId id="589" r:id="rId20"/>
    <p:sldId id="655" r:id="rId21"/>
    <p:sldId id="656" r:id="rId22"/>
    <p:sldId id="666" r:id="rId23"/>
    <p:sldId id="667" r:id="rId24"/>
    <p:sldId id="668" r:id="rId25"/>
    <p:sldId id="648" r:id="rId26"/>
    <p:sldId id="676" r:id="rId27"/>
    <p:sldId id="658" r:id="rId28"/>
    <p:sldId id="659" r:id="rId29"/>
    <p:sldId id="678" r:id="rId30"/>
    <p:sldId id="661" r:id="rId31"/>
    <p:sldId id="662" r:id="rId32"/>
    <p:sldId id="679" r:id="rId33"/>
    <p:sldId id="680" r:id="rId34"/>
    <p:sldId id="664" r:id="rId35"/>
    <p:sldId id="681" r:id="rId36"/>
    <p:sldId id="663" r:id="rId37"/>
    <p:sldId id="670" r:id="rId38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E4A8"/>
    <a:srgbClr val="3399FF"/>
    <a:srgbClr val="6699FF"/>
    <a:srgbClr val="990033"/>
    <a:srgbClr val="339933"/>
    <a:srgbClr val="993366"/>
    <a:srgbClr val="FFFF66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92644" autoAdjust="0"/>
  </p:normalViewPr>
  <p:slideViewPr>
    <p:cSldViewPr>
      <p:cViewPr varScale="1">
        <p:scale>
          <a:sx n="45" d="100"/>
          <a:sy n="45" d="100"/>
        </p:scale>
        <p:origin x="1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72B2D8-3D47-4589-B0B4-B7FCB56F6545}" type="datetime1">
              <a:rPr lang="it-IT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777F2E-213C-47E8-B259-B55073DD8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17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96F664-DA16-4770-8BBD-D5986393844B}" type="datetime1">
              <a:rPr lang="it-IT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6" y="4714593"/>
            <a:ext cx="4983666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8A28E6-C9EB-4422-8DAE-753E03643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351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14/10/2022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A8BD89-5281-45C1-83AF-22F2C9ABF14C}" type="datetime1">
              <a:rPr lang="it-IT" smtClean="0"/>
              <a:pPr/>
              <a:t>14/10/2022</a:t>
            </a:fld>
            <a:endParaRPr lang="it-IT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E53E-6ED1-4839-B4AA-0A4BDFBD714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14/10/2022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Times New Roman" pitchFamily="18" charset="0"/>
              </a:rPr>
              <a:t> </a:t>
            </a:r>
            <a:endParaRPr 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14/10/2022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96F664-DA16-4770-8BBD-D5986393844B}" type="datetime1">
              <a:rPr lang="it-IT" smtClean="0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8A28E6-C9EB-4422-8DAE-753E03643532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37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96F664-DA16-4770-8BBD-D5986393844B}" type="datetime1">
              <a:rPr lang="it-IT" smtClean="0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8A28E6-C9EB-4422-8DAE-753E03643532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7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C955AA-1FD1-43A1-9E0E-1BA720D4DB67}" type="datetime1">
              <a:rPr lang="it-IT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1D9D0-0704-4042-9876-9AF57E622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F90-EF24-403B-909D-A6C10B4B2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FD3-F565-4DB4-BB0C-0D99D27C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5A64-09F1-491C-89D8-5123C3C9F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839200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434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52400" y="6384925"/>
            <a:ext cx="1752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239000" y="6381750"/>
            <a:ext cx="1752600" cy="400050"/>
          </a:xfrm>
        </p:spPr>
        <p:txBody>
          <a:bodyPr/>
          <a:lstStyle>
            <a:lvl1pPr>
              <a:defRPr/>
            </a:lvl1pPr>
          </a:lstStyle>
          <a:p>
            <a:fld id="{5BABAAB2-74DB-4D93-B12D-DF8D6126E708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1943100" y="6384925"/>
            <a:ext cx="52578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839200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343400" cy="2552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343400" cy="2552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52400" y="6384925"/>
            <a:ext cx="1752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7239000" y="6381750"/>
            <a:ext cx="1752600" cy="400050"/>
          </a:xfrm>
        </p:spPr>
        <p:txBody>
          <a:bodyPr/>
          <a:lstStyle>
            <a:lvl1pPr>
              <a:defRPr/>
            </a:lvl1pPr>
          </a:lstStyle>
          <a:p>
            <a:fld id="{CCFC704D-1B60-4FE4-90FA-75275B49F521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1943100" y="6384925"/>
            <a:ext cx="52578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DD10-BAFA-4340-8C81-6DBF4DE21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F31-76CE-4283-940E-F8175CDE0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BB53-7519-4AF4-B837-8654D77F2A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77E6-FC15-48A0-8097-E05C3C84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655C-6218-4C0C-9841-96632609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3491-E88B-4886-89A6-11F958988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D1D-F914-409F-86B9-CD58C148B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66F-37A5-497F-95C8-97F536E6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DE127-57FB-440A-BA3A-C524116BA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  <p:sldLayoutId id="214748370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76872"/>
            <a:ext cx="8459787" cy="1495425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Lexis Diagram, probability by cohort, </a:t>
            </a:r>
            <a:r>
              <a:rPr lang="en-US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by age, period, cohort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990033"/>
                </a:solidFill>
              </a:rPr>
              <a:t>Lezione </a:t>
            </a:r>
            <a:r>
              <a:rPr lang="it-IT" sz="2000" b="1" smtClean="0">
                <a:solidFill>
                  <a:srgbClr val="990033"/>
                </a:solidFill>
              </a:rPr>
              <a:t>8</a:t>
            </a:r>
            <a:endParaRPr lang="it-IT" sz="2000" b="1" dirty="0">
              <a:solidFill>
                <a:srgbClr val="990033"/>
              </a:solidFill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99792" y="4293096"/>
            <a:ext cx="61379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dinamica delle generazioni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621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453548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points on life segments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may be counted according to age, cohort and calendar year (number of points in a specific area).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events classification depends on available information. If we know:</a:t>
            </a:r>
          </a:p>
          <a:p>
            <a:pPr>
              <a:defRPr/>
            </a:pPr>
            <a:endParaRPr lang="en-GB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period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squares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AHBD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 period -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triangles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events</a:t>
            </a:r>
            <a:endParaRPr lang="en-US" dirty="0" smtClean="0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156176" y="1484784"/>
            <a:ext cx="1800225" cy="433388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Lexis</a:t>
            </a:r>
            <a:r>
              <a:rPr lang="it-IT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diagram</a:t>
            </a: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5364" name="Picture 11" descr="lexis1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2132856"/>
            <a:ext cx="4181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 bwMode="auto">
          <a:xfrm>
            <a:off x="6234310" y="3524363"/>
            <a:ext cx="785962" cy="85559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860032" y="3897362"/>
            <a:ext cx="620119" cy="64807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453548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points on life segments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may be counted according to age, cohort and calendar year (number of points in a specific area).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events classification depends on available information. If we know:</a:t>
            </a:r>
          </a:p>
          <a:p>
            <a:pPr>
              <a:defRPr/>
            </a:pPr>
            <a:endParaRPr lang="en-GB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period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squares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AHBD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 period -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triangles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events</a:t>
            </a:r>
            <a:endParaRPr lang="en-US" dirty="0" smtClean="0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156176" y="1484784"/>
            <a:ext cx="1800225" cy="433388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Lexis</a:t>
            </a:r>
            <a:r>
              <a:rPr lang="it-IT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diagram</a:t>
            </a: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5364" name="Picture 11" descr="lexis1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2132856"/>
            <a:ext cx="4181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olo rettangolo 5"/>
          <p:cNvSpPr/>
          <p:nvPr/>
        </p:nvSpPr>
        <p:spPr bwMode="auto">
          <a:xfrm rot="16200000">
            <a:off x="6264188" y="3609020"/>
            <a:ext cx="792088" cy="720080"/>
          </a:xfrm>
          <a:prstGeom prst="rtTriangle">
            <a:avLst/>
          </a:prstGeom>
          <a:solidFill>
            <a:srgbClr val="FF3300">
              <a:alpha val="40000"/>
            </a:srgbClr>
          </a:solidFill>
          <a:ln w="9525" cap="flat" cmpd="sng" algn="ctr">
            <a:solidFill>
              <a:srgbClr val="FF3300">
                <a:alpha val="588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6234310" y="3524363"/>
            <a:ext cx="785962" cy="85559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891433" y="3823270"/>
            <a:ext cx="428801" cy="45871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Parallelogramma 1"/>
          <p:cNvSpPr/>
          <p:nvPr/>
        </p:nvSpPr>
        <p:spPr bwMode="auto">
          <a:xfrm>
            <a:off x="6333182" y="3556117"/>
            <a:ext cx="1440160" cy="792089"/>
          </a:xfrm>
          <a:prstGeom prst="parallelogram">
            <a:avLst>
              <a:gd name="adj" fmla="val 866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Parallelogramma 11"/>
          <p:cNvSpPr/>
          <p:nvPr/>
        </p:nvSpPr>
        <p:spPr bwMode="auto">
          <a:xfrm>
            <a:off x="4509842" y="4467696"/>
            <a:ext cx="672603" cy="385216"/>
          </a:xfrm>
          <a:prstGeom prst="parallelogram">
            <a:avLst>
              <a:gd name="adj" fmla="val 866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29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453548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points on life segments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may be counted according to age, cohort and calendar year (number of points in a specific area).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events classification depends on available information. If we know:</a:t>
            </a:r>
          </a:p>
          <a:p>
            <a:pPr>
              <a:defRPr/>
            </a:pPr>
            <a:endParaRPr lang="en-GB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period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squares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AHBD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 period -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triangles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events</a:t>
            </a:r>
            <a:endParaRPr lang="en-US" dirty="0" smtClean="0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156176" y="1484784"/>
            <a:ext cx="1800225" cy="433388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Lexis</a:t>
            </a:r>
            <a:r>
              <a:rPr lang="it-IT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diagram</a:t>
            </a: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5364" name="Picture 11" descr="lexis1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2132856"/>
            <a:ext cx="4181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 bwMode="auto">
          <a:xfrm>
            <a:off x="6234310" y="3524363"/>
            <a:ext cx="785962" cy="85559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900485" y="3859019"/>
            <a:ext cx="395811" cy="38670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Parallelogramma 11"/>
          <p:cNvSpPr/>
          <p:nvPr/>
        </p:nvSpPr>
        <p:spPr bwMode="auto">
          <a:xfrm>
            <a:off x="4616556" y="4375677"/>
            <a:ext cx="620119" cy="327014"/>
          </a:xfrm>
          <a:prstGeom prst="parallelogram">
            <a:avLst>
              <a:gd name="adj" fmla="val 866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rallelogramma 12"/>
          <p:cNvSpPr/>
          <p:nvPr/>
        </p:nvSpPr>
        <p:spPr bwMode="auto">
          <a:xfrm rot="18946264">
            <a:off x="5793259" y="4068788"/>
            <a:ext cx="1719462" cy="621628"/>
          </a:xfrm>
          <a:prstGeom prst="parallelogram">
            <a:avLst>
              <a:gd name="adj" fmla="val 9839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arallelogramma 14"/>
          <p:cNvSpPr/>
          <p:nvPr/>
        </p:nvSpPr>
        <p:spPr bwMode="auto">
          <a:xfrm rot="19310294">
            <a:off x="4328428" y="5057958"/>
            <a:ext cx="1001225" cy="406428"/>
          </a:xfrm>
          <a:prstGeom prst="parallelogram">
            <a:avLst>
              <a:gd name="adj" fmla="val 11496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8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453548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points on life segments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may be counted according to age, cohort and calendar year (number of points in a specific area).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events classification depends on available information. If we know:</a:t>
            </a:r>
          </a:p>
          <a:p>
            <a:pPr>
              <a:defRPr/>
            </a:pPr>
            <a:endParaRPr lang="en-GB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period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squares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 and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parallelogram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AHBD</a:t>
            </a:r>
          </a:p>
          <a:p>
            <a:pPr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 period - cohort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triangles like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ABD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events</a:t>
            </a:r>
            <a:endParaRPr lang="en-US" dirty="0" smtClean="0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156176" y="1484784"/>
            <a:ext cx="1800225" cy="433388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Lexis</a:t>
            </a:r>
            <a:r>
              <a:rPr lang="it-IT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diagram</a:t>
            </a: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6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5364" name="Picture 11" descr="lexis1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2132856"/>
            <a:ext cx="4181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olo rettangolo 5"/>
          <p:cNvSpPr/>
          <p:nvPr/>
        </p:nvSpPr>
        <p:spPr bwMode="auto">
          <a:xfrm rot="16200000">
            <a:off x="6264188" y="3609020"/>
            <a:ext cx="792088" cy="720080"/>
          </a:xfrm>
          <a:prstGeom prst="rtTriangle">
            <a:avLst/>
          </a:prstGeom>
          <a:solidFill>
            <a:srgbClr val="FF3300">
              <a:alpha val="40000"/>
            </a:srgbClr>
          </a:solidFill>
          <a:ln w="9525" cap="flat" cmpd="sng" algn="ctr">
            <a:solidFill>
              <a:srgbClr val="FF3300">
                <a:alpha val="588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riangolo rettangolo 6"/>
          <p:cNvSpPr/>
          <p:nvPr/>
        </p:nvSpPr>
        <p:spPr bwMode="auto">
          <a:xfrm rot="16200000">
            <a:off x="4517739" y="5776241"/>
            <a:ext cx="792088" cy="720080"/>
          </a:xfrm>
          <a:prstGeom prst="rtTriangle">
            <a:avLst/>
          </a:prstGeom>
          <a:solidFill>
            <a:srgbClr val="FF3300">
              <a:alpha val="40000"/>
            </a:srgbClr>
          </a:solidFill>
          <a:ln w="9525" cap="flat" cmpd="sng" algn="ctr">
            <a:solidFill>
              <a:srgbClr val="FF3300">
                <a:alpha val="588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6234310" y="3524363"/>
            <a:ext cx="785962" cy="85559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897062" y="3950404"/>
            <a:ext cx="395811" cy="38670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Parallelogramma 11"/>
          <p:cNvSpPr/>
          <p:nvPr/>
        </p:nvSpPr>
        <p:spPr bwMode="auto">
          <a:xfrm>
            <a:off x="4716016" y="4567669"/>
            <a:ext cx="611558" cy="373500"/>
          </a:xfrm>
          <a:prstGeom prst="parallelogram">
            <a:avLst>
              <a:gd name="adj" fmla="val 866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rallelogramma 12"/>
          <p:cNvSpPr/>
          <p:nvPr/>
        </p:nvSpPr>
        <p:spPr bwMode="auto">
          <a:xfrm rot="19310294">
            <a:off x="4565595" y="5308156"/>
            <a:ext cx="673349" cy="206990"/>
          </a:xfrm>
          <a:prstGeom prst="parallelogram">
            <a:avLst>
              <a:gd name="adj" fmla="val 11496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68313" y="1268759"/>
            <a:ext cx="4535487" cy="61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8650" indent="127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age-period classification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GB" dirty="0" smtClean="0">
                <a:latin typeface="Times New Roman" pitchFamily="18" charset="0"/>
              </a:rPr>
              <a:t>events experienced by individuals at age </a:t>
            </a:r>
            <a:r>
              <a:rPr lang="en-GB" i="1" dirty="0" smtClean="0">
                <a:latin typeface="Times New Roman" pitchFamily="18" charset="0"/>
              </a:rPr>
              <a:t>x </a:t>
            </a:r>
            <a:r>
              <a:rPr lang="en-GB" dirty="0" smtClean="0">
                <a:latin typeface="Times New Roman" pitchFamily="18" charset="0"/>
              </a:rPr>
              <a:t>during the year </a:t>
            </a:r>
            <a:r>
              <a:rPr lang="en-GB" i="1" dirty="0" smtClean="0">
                <a:latin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</a:rPr>
              <a:t>.</a:t>
            </a:r>
            <a:endParaRPr lang="en-GB" sz="1000" dirty="0" smtClean="0"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sz="1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sz="1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sz="1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sz="1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age-cohort classification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GB" dirty="0" smtClean="0">
                <a:latin typeface="Times New Roman" pitchFamily="18" charset="0"/>
              </a:rPr>
              <a:t>events experienced by a cohort at age </a:t>
            </a:r>
            <a:r>
              <a:rPr lang="en-GB" i="1" dirty="0" smtClean="0">
                <a:latin typeface="Times New Roman" pitchFamily="18" charset="0"/>
              </a:rPr>
              <a:t>x (</a:t>
            </a:r>
            <a:r>
              <a:rPr lang="en-GB" dirty="0" smtClean="0">
                <a:latin typeface="Times New Roman" pitchFamily="18" charset="0"/>
              </a:rPr>
              <a:t>between the </a:t>
            </a:r>
            <a:r>
              <a:rPr lang="en-GB" i="1" dirty="0" smtClean="0">
                <a:latin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err="1" smtClean="0">
                <a:latin typeface="Times New Roman" pitchFamily="18" charset="0"/>
              </a:rPr>
              <a:t>th</a:t>
            </a:r>
            <a:r>
              <a:rPr lang="en-GB" dirty="0" smtClean="0">
                <a:latin typeface="Times New Roman" pitchFamily="18" charset="0"/>
              </a:rPr>
              <a:t> and the </a:t>
            </a:r>
            <a:r>
              <a:rPr lang="en-GB" i="1" dirty="0" smtClean="0">
                <a:latin typeface="Times New Roman" pitchFamily="18" charset="0"/>
              </a:rPr>
              <a:t>x+1</a:t>
            </a:r>
            <a:r>
              <a:rPr lang="en-GB" dirty="0" smtClean="0">
                <a:latin typeface="Times New Roman" pitchFamily="18" charset="0"/>
              </a:rPr>
              <a:t>-th birthday). </a:t>
            </a:r>
            <a:r>
              <a:rPr lang="en-GB" i="1" dirty="0" smtClean="0">
                <a:latin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</a:endParaRPr>
          </a:p>
          <a:p>
            <a:pPr>
              <a:spcBef>
                <a:spcPct val="10000"/>
              </a:spcBef>
              <a:buFontTx/>
              <a:buChar char="-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2555776" y="2924944"/>
          <a:ext cx="1778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3" imgW="1002865" imgH="418918" progId="">
                  <p:embed/>
                </p:oleObj>
              </mc:Choice>
              <mc:Fallback>
                <p:oleObj name="Equation" r:id="rId3" imgW="1002865" imgH="41891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924944"/>
                        <a:ext cx="1778000" cy="742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3" name="Object 11"/>
          <p:cNvGraphicFramePr>
            <a:graphicFrameLocks noChangeAspect="1"/>
          </p:cNvGraphicFramePr>
          <p:nvPr/>
        </p:nvGraphicFramePr>
        <p:xfrm>
          <a:off x="2699792" y="5805264"/>
          <a:ext cx="1800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5" imgW="1016000" imgH="419100" progId="">
                  <p:embed/>
                </p:oleObj>
              </mc:Choice>
              <mc:Fallback>
                <p:oleObj name="Equation" r:id="rId5" imgW="1016000" imgH="4191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805264"/>
                        <a:ext cx="1800225" cy="742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12" descr="lexis7e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052513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25" name="Picture 13" descr="lexis8e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819525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Age-specific rates in the Lexis diagram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4536504" cy="46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8650" indent="127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it-IT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period-cohort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</a:rPr>
              <a:t>classification</a:t>
            </a:r>
            <a:r>
              <a:rPr lang="it-IT" dirty="0" smtClean="0">
                <a:latin typeface="Times New Roman" pitchFamily="18" charset="0"/>
              </a:rPr>
              <a:t>: </a:t>
            </a:r>
            <a:r>
              <a:rPr lang="it-IT" dirty="0" err="1" smtClean="0">
                <a:latin typeface="Times New Roman" pitchFamily="18" charset="0"/>
              </a:rPr>
              <a:t>events</a:t>
            </a:r>
            <a:r>
              <a:rPr lang="it-IT" dirty="0" smtClean="0">
                <a:latin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</a:rPr>
              <a:t>experienced</a:t>
            </a:r>
            <a:r>
              <a:rPr lang="it-IT" dirty="0" smtClean="0">
                <a:latin typeface="Times New Roman" pitchFamily="18" charset="0"/>
              </a:rPr>
              <a:t> by </a:t>
            </a:r>
            <a:r>
              <a:rPr lang="it-IT" dirty="0" err="1" smtClean="0">
                <a:latin typeface="Times New Roman" pitchFamily="18" charset="0"/>
              </a:rPr>
              <a:t>individuals</a:t>
            </a:r>
            <a:r>
              <a:rPr lang="it-IT" dirty="0" smtClean="0">
                <a:latin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</a:rPr>
              <a:t>during</a:t>
            </a:r>
            <a:r>
              <a:rPr lang="it-IT" dirty="0" smtClean="0">
                <a:latin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</a:rPr>
              <a:t>year</a:t>
            </a:r>
            <a:r>
              <a:rPr lang="it-IT" dirty="0" smtClean="0">
                <a:latin typeface="Times New Roman" pitchFamily="18" charset="0"/>
              </a:rPr>
              <a:t> t  for a </a:t>
            </a:r>
            <a:r>
              <a:rPr lang="it-IT" dirty="0" err="1" smtClean="0">
                <a:latin typeface="Times New Roman" pitchFamily="18" charset="0"/>
              </a:rPr>
              <a:t>specific</a:t>
            </a:r>
            <a:r>
              <a:rPr lang="it-IT" dirty="0" smtClean="0">
                <a:latin typeface="Times New Roman" pitchFamily="18" charset="0"/>
              </a:rPr>
              <a:t> birth </a:t>
            </a:r>
            <a:r>
              <a:rPr lang="it-IT" dirty="0" err="1" smtClean="0">
                <a:latin typeface="Times New Roman" pitchFamily="18" charset="0"/>
              </a:rPr>
              <a:t>cohort</a:t>
            </a:r>
            <a:r>
              <a:rPr lang="it-IT" dirty="0" smtClean="0">
                <a:latin typeface="Times New Roman" pitchFamily="18" charset="0"/>
              </a:rPr>
              <a:t>.</a:t>
            </a:r>
            <a:endParaRPr lang="it-IT" sz="2000" dirty="0" smtClean="0">
              <a:latin typeface="Times New Roman" pitchFamily="18" charset="0"/>
            </a:endParaRPr>
          </a:p>
          <a:p>
            <a:pPr lvl="1"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2267744" y="4941168"/>
          <a:ext cx="1778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3" imgW="1002865" imgH="418918" progId="">
                  <p:embed/>
                </p:oleObj>
              </mc:Choice>
              <mc:Fallback>
                <p:oleObj name="Equation" r:id="rId3" imgW="1002865" imgH="41891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941168"/>
                        <a:ext cx="1778000" cy="742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5" descr="lexis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844675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3448" cy="609600"/>
          </a:xfrm>
        </p:spPr>
        <p:txBody>
          <a:bodyPr/>
          <a:lstStyle/>
          <a:p>
            <a:r>
              <a:rPr lang="en-GB" sz="3600" dirty="0" smtClean="0"/>
              <a:t>Age-specific rates in the Lexis diagram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64896" cy="609600"/>
          </a:xfrm>
        </p:spPr>
        <p:txBody>
          <a:bodyPr/>
          <a:lstStyle/>
          <a:p>
            <a:r>
              <a:rPr lang="en-US" sz="3600" dirty="0" smtClean="0"/>
              <a:t>Longitudinal </a:t>
            </a:r>
            <a:r>
              <a:rPr lang="en-US" sz="3600" dirty="0" err="1" smtClean="0"/>
              <a:t>vs</a:t>
            </a:r>
            <a:r>
              <a:rPr lang="en-US" sz="3600" dirty="0" smtClean="0"/>
              <a:t> transversal analysis</a:t>
            </a:r>
            <a:endParaRPr lang="en-US" sz="3600" dirty="0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63538" y="3724275"/>
            <a:ext cx="8351837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12800" indent="-355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323528" y="2276872"/>
            <a:ext cx="83534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Longitudinal analysis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(or cohort analysis)</a:t>
            </a:r>
          </a:p>
          <a:p>
            <a:pPr lvl="1"/>
            <a:r>
              <a:rPr lang="en-GB" sz="2000" dirty="0"/>
              <a:t>It follows a group of individuals over time. It is the analysis of the events experienced by a </a:t>
            </a:r>
            <a:r>
              <a:rPr lang="en-GB" sz="2000" dirty="0">
                <a:solidFill>
                  <a:srgbClr val="009900"/>
                </a:solidFill>
              </a:rPr>
              <a:t>specific cohort of individuals</a:t>
            </a:r>
            <a:r>
              <a:rPr lang="en-GB" sz="2000" dirty="0"/>
              <a:t> throughout their biographies (over time and at different ages). </a:t>
            </a:r>
          </a:p>
          <a:p>
            <a:pPr lvl="1"/>
            <a:r>
              <a:rPr lang="en-GB" sz="2000" dirty="0"/>
              <a:t>It requires more expensive data.</a:t>
            </a:r>
          </a:p>
          <a:p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Cross-sectional analysis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(or period analysis)</a:t>
            </a:r>
          </a:p>
          <a:p>
            <a:pPr lvl="1"/>
            <a:r>
              <a:rPr lang="en-GB" sz="2000" dirty="0"/>
              <a:t>It describes what happens within a </a:t>
            </a:r>
            <a:r>
              <a:rPr lang="en-GB" sz="2000" dirty="0">
                <a:solidFill>
                  <a:srgbClr val="3399FF"/>
                </a:solidFill>
              </a:rPr>
              <a:t>limited period of time </a:t>
            </a:r>
            <a:r>
              <a:rPr lang="en-GB" sz="2000" dirty="0"/>
              <a:t>(usually one or five years). It is the analysis of events experienced by individuals (at different ages) in a specific period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8351837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12800" indent="-355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770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Longitudinal</a:t>
            </a:r>
            <a:r>
              <a:rPr lang="it-IT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it-IT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cohort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several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calendar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years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23556" name="Picture 5" descr="tem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38782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temp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75" y="1773238"/>
            <a:ext cx="40655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period-cohort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5003800" y="57340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age-cohort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/>
      <p:bldP spid="2805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"/>
          <p:cNvGraphicFramePr>
            <a:graphicFrameLocks noGrp="1"/>
          </p:cNvGraphicFramePr>
          <p:nvPr>
            <p:ph sz="quarter" idx="4294967295"/>
          </p:nvPr>
        </p:nvGraphicFramePr>
        <p:xfrm>
          <a:off x="5024438" y="1600200"/>
          <a:ext cx="32845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1600200"/>
                        <a:ext cx="3284537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351837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12800" indent="-355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defRPr/>
            </a:pPr>
            <a:endParaRPr lang="it-I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23528" y="476672"/>
            <a:ext cx="8352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</a:t>
            </a:r>
            <a:r>
              <a:rPr lang="it-IT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sectional</a:t>
            </a:r>
            <a:r>
              <a:rPr lang="it-IT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it-IT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calendar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year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several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cohorts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temp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3095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temp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1557338"/>
            <a:ext cx="3095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temp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557338"/>
            <a:ext cx="3095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323850" y="47974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period-age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3203575" y="47974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cohort-age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6227763" y="47974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period-cohort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/>
      <p:bldP spid="281609" grpId="0"/>
      <p:bldP spid="281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6025-0BCD-4CAF-BFE8-35852094774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Riferimenti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02538" cy="237014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t-IT" sz="2800" dirty="0" err="1" smtClean="0"/>
              <a:t>Preston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al.  (2001), p. 28-31</a:t>
            </a:r>
          </a:p>
          <a:p>
            <a:pPr eaLnBrk="1" hangingPunct="1"/>
            <a:r>
              <a:rPr lang="it-IT" sz="2800" dirty="0" err="1" smtClean="0"/>
              <a:t>Livi</a:t>
            </a:r>
            <a:r>
              <a:rPr lang="it-IT" sz="2800" dirty="0" smtClean="0"/>
              <a:t> </a:t>
            </a:r>
            <a:r>
              <a:rPr lang="it-IT" sz="2800" dirty="0" err="1" smtClean="0"/>
              <a:t>Bacci</a:t>
            </a:r>
            <a:r>
              <a:rPr lang="it-IT" sz="2800" dirty="0" smtClean="0"/>
              <a:t>, Introduzione alla Demografia, capp. 3-4</a:t>
            </a:r>
          </a:p>
          <a:p>
            <a:pPr eaLnBrk="1" hangingPunct="1"/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204864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</a:t>
            </a:r>
            <a:r>
              <a:rPr lang="it-IT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probabilities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</a:t>
            </a:r>
            <a:endParaRPr lang="it-IT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10000"/>
              </a:lnSpc>
              <a:defRPr/>
            </a:pP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990033"/>
                </a:solidFill>
              </a:rPr>
              <a:t>Lezione 8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35344-6A96-4510-AD60-81712F81BD9C}" type="slidenum">
              <a:rPr lang="en-US"/>
              <a:pPr/>
              <a:t>21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Probabilities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4744"/>
            <a:ext cx="8839200" cy="5257800"/>
          </a:xfrm>
        </p:spPr>
        <p:txBody>
          <a:bodyPr/>
          <a:lstStyle/>
          <a:p>
            <a:r>
              <a:rPr lang="en-US" sz="2200" dirty="0"/>
              <a:t>Probability: Number of events occurring in a given number of trials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Number of successes cannot exceed number of trials</a:t>
            </a:r>
          </a:p>
          <a:p>
            <a:r>
              <a:rPr lang="en-US" sz="2200" i="1" dirty="0"/>
              <a:t>P</a:t>
            </a:r>
            <a:r>
              <a:rPr lang="en-US" sz="2200" dirty="0"/>
              <a:t> between 0 and 1: 0.0 &lt;= </a:t>
            </a:r>
            <a:r>
              <a:rPr lang="en-US" sz="2200" i="1" dirty="0"/>
              <a:t>P</a:t>
            </a:r>
            <a:r>
              <a:rPr lang="en-US" sz="2200" dirty="0"/>
              <a:t> &lt;= 1.0</a:t>
            </a:r>
          </a:p>
          <a:p>
            <a:r>
              <a:rPr lang="en-US" sz="2200" dirty="0"/>
              <a:t>Events of interest must be related to the trials undertaken</a:t>
            </a:r>
          </a:p>
          <a:p>
            <a:r>
              <a:rPr lang="en-US" sz="2200" b="1" dirty="0"/>
              <a:t>Demographic probabilities </a:t>
            </a:r>
            <a:r>
              <a:rPr lang="en-US" sz="2200" b="1" i="1" dirty="0"/>
              <a:t>must be related to a cohort:</a:t>
            </a:r>
          </a:p>
          <a:p>
            <a:pPr lvl="1"/>
            <a:r>
              <a:rPr lang="en-US" sz="2000" dirty="0"/>
              <a:t>Surviving members of a cohort at time T or age A are the “trials” or the </a:t>
            </a:r>
            <a:r>
              <a:rPr lang="en-US" sz="2000" i="1" dirty="0"/>
              <a:t>at risk</a:t>
            </a:r>
            <a:r>
              <a:rPr lang="en-US" sz="2000" dirty="0"/>
              <a:t> population to which events may occur over the next period of time  </a:t>
            </a:r>
          </a:p>
          <a:p>
            <a:pPr lvl="1"/>
            <a:r>
              <a:rPr lang="en-US" sz="2000" dirty="0"/>
              <a:t>All members of a cohort are exposed to the risk of an event for the same duration of time between </a:t>
            </a:r>
            <a:r>
              <a:rPr lang="en-US" sz="2000" dirty="0" err="1"/>
              <a:t>T+n</a:t>
            </a:r>
            <a:r>
              <a:rPr lang="en-US" sz="2000" dirty="0"/>
              <a:t> or </a:t>
            </a:r>
            <a:r>
              <a:rPr lang="en-US" sz="2000" dirty="0" err="1"/>
              <a:t>A+n</a:t>
            </a:r>
            <a:r>
              <a:rPr lang="en-US" sz="2000" dirty="0"/>
              <a:t>, unless they experience an event that removes them from the cohort</a:t>
            </a:r>
          </a:p>
        </p:txBody>
      </p:sp>
      <p:graphicFrame>
        <p:nvGraphicFramePr>
          <p:cNvPr id="3952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66900" y="1600200"/>
          <a:ext cx="5067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3" imgW="2717640" imgH="406080" progId="">
                  <p:embed/>
                </p:oleObj>
              </mc:Choice>
              <mc:Fallback>
                <p:oleObj name="Equation" r:id="rId3" imgW="2717640" imgH="406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600200"/>
                        <a:ext cx="50673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323528" y="1340768"/>
            <a:ext cx="4967287" cy="38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603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800" dirty="0" smtClean="0">
                <a:latin typeface="+mn-lt"/>
              </a:rPr>
              <a:t>Let us consider the</a:t>
            </a:r>
            <a:r>
              <a:rPr lang="en-GB" sz="180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rgbClr val="000099"/>
                </a:solidFill>
                <a:latin typeface="+mn-lt"/>
              </a:rPr>
              <a:t>longitudinal perspective</a:t>
            </a:r>
            <a:r>
              <a:rPr lang="en-GB" sz="1800" dirty="0" smtClean="0">
                <a:solidFill>
                  <a:srgbClr val="009900"/>
                </a:solidFill>
                <a:latin typeface="+mn-lt"/>
              </a:rPr>
              <a:t>.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1800" dirty="0" smtClean="0">
                <a:latin typeface="+mn-lt"/>
              </a:rPr>
              <a:t>Generally speaking, a probability is the ratio of number of </a:t>
            </a:r>
            <a:r>
              <a:rPr lang="en-GB" sz="1800" u="sng" dirty="0" smtClean="0">
                <a:latin typeface="+mn-lt"/>
              </a:rPr>
              <a:t>favourable</a:t>
            </a:r>
            <a:r>
              <a:rPr lang="en-GB" sz="1800" dirty="0" smtClean="0">
                <a:latin typeface="+mn-lt"/>
              </a:rPr>
              <a:t> outcomes to the total number of </a:t>
            </a:r>
            <a:r>
              <a:rPr lang="en-GB" sz="1800" u="sng" dirty="0" smtClean="0">
                <a:latin typeface="+mn-lt"/>
              </a:rPr>
              <a:t>possible</a:t>
            </a:r>
            <a:r>
              <a:rPr lang="en-GB" sz="1800" dirty="0" smtClean="0">
                <a:latin typeface="+mn-lt"/>
              </a:rPr>
              <a:t> outcomes.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1800" dirty="0" smtClean="0">
                <a:latin typeface="+mn-lt"/>
              </a:rPr>
              <a:t>The  probability to experience a </a:t>
            </a:r>
            <a:r>
              <a:rPr lang="en-GB" sz="1800" b="1" dirty="0" smtClean="0">
                <a:latin typeface="+mn-lt"/>
              </a:rPr>
              <a:t>non-renewable </a:t>
            </a:r>
            <a:r>
              <a:rPr lang="en-GB" sz="1800" dirty="0" smtClean="0">
                <a:latin typeface="+mn-lt"/>
              </a:rPr>
              <a:t>event (death, </a:t>
            </a:r>
            <a:r>
              <a:rPr lang="en-GB" sz="1800" i="1" dirty="0" smtClean="0">
                <a:latin typeface="+mn-lt"/>
              </a:rPr>
              <a:t>first</a:t>
            </a:r>
            <a:r>
              <a:rPr lang="en-GB" sz="1800" dirty="0" smtClean="0">
                <a:latin typeface="+mn-lt"/>
              </a:rPr>
              <a:t> marriage, </a:t>
            </a:r>
            <a:r>
              <a:rPr lang="en-GB" sz="1800" i="1" dirty="0" smtClean="0">
                <a:latin typeface="+mn-lt"/>
              </a:rPr>
              <a:t>second </a:t>
            </a:r>
            <a:r>
              <a:rPr lang="en-GB" sz="1800" dirty="0" smtClean="0">
                <a:latin typeface="+mn-lt"/>
              </a:rPr>
              <a:t>marriage, </a:t>
            </a:r>
            <a:r>
              <a:rPr lang="en-GB" sz="1800" i="1" dirty="0" smtClean="0">
                <a:latin typeface="+mn-lt"/>
              </a:rPr>
              <a:t>first</a:t>
            </a:r>
            <a:r>
              <a:rPr lang="en-GB" sz="1800" dirty="0" smtClean="0">
                <a:latin typeface="+mn-lt"/>
              </a:rPr>
              <a:t> child, </a:t>
            </a:r>
            <a:r>
              <a:rPr lang="en-GB" sz="1800" i="1" dirty="0" smtClean="0">
                <a:latin typeface="+mn-lt"/>
              </a:rPr>
              <a:t>second </a:t>
            </a:r>
            <a:r>
              <a:rPr lang="en-GB" sz="1800" dirty="0" smtClean="0">
                <a:latin typeface="+mn-lt"/>
              </a:rPr>
              <a:t>child, etc.) is the </a:t>
            </a:r>
            <a:r>
              <a:rPr lang="en-GB" sz="1800" b="1" dirty="0" smtClean="0">
                <a:latin typeface="+mn-lt"/>
              </a:rPr>
              <a:t>ratio of number of events to the number of individuals “at risk” to experience the considered event</a:t>
            </a:r>
            <a:r>
              <a:rPr lang="en-GB" sz="1800" dirty="0" smtClean="0">
                <a:latin typeface="+mn-lt"/>
              </a:rPr>
              <a:t>.</a:t>
            </a:r>
          </a:p>
        </p:txBody>
      </p: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5868144" y="5589240"/>
          <a:ext cx="2359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" name="Equation" r:id="rId3" imgW="1002865" imgH="418918" progId="">
                  <p:embed/>
                </p:oleObj>
              </mc:Choice>
              <mc:Fallback>
                <p:oleObj name="Equation" r:id="rId3" imgW="1002865" imgH="41891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589240"/>
                        <a:ext cx="23590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5724128" y="5445224"/>
            <a:ext cx="2881313" cy="1150937"/>
          </a:xfrm>
          <a:prstGeom prst="rect">
            <a:avLst/>
          </a:prstGeom>
          <a:solidFill>
            <a:srgbClr val="0000FF">
              <a:alpha val="2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25606" name="Picture 10" descr="lexis8e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52736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en-GB" dirty="0" smtClean="0"/>
              <a:t>Probabilities in the Lexis diagram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67544" y="5445224"/>
            <a:ext cx="50405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GB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of dying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ratio of deaths at age </a:t>
            </a:r>
            <a:r>
              <a:rPr lang="en-GB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(for the member of the </a:t>
            </a:r>
            <a:r>
              <a:rPr lang="en-GB" sz="18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-th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cohort) to the number of individual still alive at the </a:t>
            </a:r>
            <a:r>
              <a:rPr lang="en-GB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birthday.</a:t>
            </a:r>
            <a:endParaRPr lang="it-IT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836213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Probabilities</a:t>
            </a:r>
          </a:p>
          <a:p>
            <a:r>
              <a:rPr lang="en-GB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 </a:t>
            </a:r>
            <a:endParaRPr lang="en-GB" sz="20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GB" sz="2000" b="1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dirty="0"/>
              <a:t>We want to estimate the probability of dying at age 80 (i.e. the probability of dying between the 80</a:t>
            </a:r>
            <a:r>
              <a:rPr lang="en-GB" sz="2000" baseline="30000" dirty="0"/>
              <a:t>th</a:t>
            </a:r>
            <a:r>
              <a:rPr lang="en-GB" sz="2000" dirty="0"/>
              <a:t> and the 81</a:t>
            </a:r>
            <a:r>
              <a:rPr lang="en-GB" sz="2000" baseline="30000" dirty="0"/>
              <a:t>st</a:t>
            </a:r>
            <a:r>
              <a:rPr lang="en-GB" sz="2000" dirty="0"/>
              <a:t> birthday) for the Italian women born in 1910.</a:t>
            </a:r>
          </a:p>
          <a:p>
            <a:pPr marL="444500" lvl="1" indent="12700"/>
            <a:r>
              <a:rPr lang="en-GB" sz="2000" dirty="0"/>
              <a:t>For this cohort we know that the number of deaths at 80 years of age were 10,945 and the number of survivors at 80 years were 198,353. </a:t>
            </a:r>
          </a:p>
          <a:p>
            <a:pPr marL="444500" lvl="1" indent="12700"/>
            <a:r>
              <a:rPr lang="en-GB" sz="2000" dirty="0"/>
              <a:t>We are interested in events occurred  in the parallelogram BCDE.</a:t>
            </a:r>
          </a:p>
          <a:p>
            <a:pPr marL="444500" lvl="1" indent="12700"/>
            <a:r>
              <a:rPr lang="en-GB" sz="2000" dirty="0"/>
              <a:t>The at-risk population is </a:t>
            </a:r>
          </a:p>
          <a:p>
            <a:pPr marL="444500" lvl="1" indent="12700"/>
            <a:r>
              <a:rPr lang="en-GB" sz="2000" dirty="0"/>
              <a:t>P(BD).</a:t>
            </a:r>
          </a:p>
        </p:txBody>
      </p:sp>
      <p:graphicFrame>
        <p:nvGraphicFramePr>
          <p:cNvPr id="26627" name="Object 8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1" name="Equation" r:id="rId3" imgW="391303" imgH="739129" progId="Equation.3">
                  <p:embed/>
                </p:oleObj>
              </mc:Choice>
              <mc:Fallback>
                <p:oleObj name="Equation" r:id="rId3" imgW="391303" imgH="7391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2" name="Equation" r:id="rId5" imgW="391303" imgH="739129" progId="Equation.3">
                  <p:embed/>
                </p:oleObj>
              </mc:Choice>
              <mc:Fallback>
                <p:oleObj name="Equation" r:id="rId5" imgW="391303" imgH="7391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0"/>
          <p:cNvGraphicFramePr>
            <a:graphicFrameLocks noChangeAspect="1"/>
          </p:cNvGraphicFramePr>
          <p:nvPr/>
        </p:nvGraphicFramePr>
        <p:xfrm>
          <a:off x="755576" y="4509120"/>
          <a:ext cx="265271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" name="Equation" r:id="rId6" imgW="1346200" imgH="838200" progId="">
                  <p:embed/>
                </p:oleObj>
              </mc:Choice>
              <mc:Fallback>
                <p:oleObj name="Equation" r:id="rId6" imgW="1346200" imgH="838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09120"/>
                        <a:ext cx="2652713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645024"/>
            <a:ext cx="4391992" cy="29450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8101013" y="4508500"/>
            <a:ext cx="1042987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8172450" y="4508500"/>
            <a:ext cx="971550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>
                <a:effectLst/>
              </a:rPr>
              <a:t>Deaths</a:t>
            </a:r>
          </a:p>
          <a:p>
            <a:endParaRPr lang="en-GB" sz="1400" dirty="0">
              <a:effectLst/>
            </a:endParaRPr>
          </a:p>
          <a:p>
            <a:r>
              <a:rPr lang="en-GB" sz="1400" dirty="0">
                <a:effectLst/>
              </a:rPr>
              <a:t>Survivors at 80.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7885113" y="6597650"/>
            <a:ext cx="5762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3708400" y="36449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>
                <a:effectLst/>
              </a:rPr>
              <a:t>Age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7235825" y="6553200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effectLst/>
              </a:rPr>
              <a:t>Calendar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1475656" y="2780928"/>
          <a:ext cx="3098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5" name="Equation" r:id="rId3" imgW="1701800" imgH="203200" progId="">
                  <p:embed/>
                </p:oleObj>
              </mc:Choice>
              <mc:Fallback>
                <p:oleObj name="Equation" r:id="rId3" imgW="1701800" imgH="203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80928"/>
                        <a:ext cx="30988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251520" y="1412776"/>
            <a:ext cx="532859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1800" dirty="0" smtClean="0"/>
              <a:t>Very </a:t>
            </a:r>
            <a:r>
              <a:rPr lang="en-GB" sz="1800" dirty="0"/>
              <a:t>often we do not know P</a:t>
            </a:r>
            <a:r>
              <a:rPr lang="en-GB" sz="1800" i="1" dirty="0"/>
              <a:t>(AB)</a:t>
            </a:r>
            <a:r>
              <a:rPr lang="en-GB" sz="1800" dirty="0"/>
              <a:t> but only P(</a:t>
            </a:r>
            <a:r>
              <a:rPr lang="en-GB" sz="1800" i="1" dirty="0"/>
              <a:t>BD</a:t>
            </a:r>
            <a:r>
              <a:rPr lang="en-GB" sz="1800" dirty="0"/>
              <a:t>) (population of age </a:t>
            </a:r>
            <a:r>
              <a:rPr lang="en-GB" sz="1800" i="1" dirty="0"/>
              <a:t>x</a:t>
            </a:r>
            <a:r>
              <a:rPr lang="en-GB" sz="1800" dirty="0"/>
              <a:t> at </a:t>
            </a:r>
            <a:r>
              <a:rPr lang="en-GB" sz="1800" i="1" dirty="0"/>
              <a:t>1.1.t+1</a:t>
            </a:r>
            <a:r>
              <a:rPr lang="en-GB" sz="1800" dirty="0"/>
              <a:t>).   </a:t>
            </a:r>
          </a:p>
          <a:p>
            <a:pPr>
              <a:lnSpc>
                <a:spcPct val="130000"/>
              </a:lnSpc>
              <a:defRPr/>
            </a:pPr>
            <a:r>
              <a:rPr lang="en-GB" sz="1800" dirty="0"/>
              <a:t>If we consider that (in a closed population):</a:t>
            </a:r>
          </a:p>
          <a:p>
            <a:pPr>
              <a:lnSpc>
                <a:spcPct val="130000"/>
              </a:lnSpc>
              <a:defRPr/>
            </a:pPr>
            <a:endParaRPr lang="en-GB" sz="1800" dirty="0"/>
          </a:p>
          <a:p>
            <a:pPr>
              <a:lnSpc>
                <a:spcPct val="130000"/>
              </a:lnSpc>
              <a:defRPr/>
            </a:pPr>
            <a:r>
              <a:rPr lang="en-GB" sz="1800" dirty="0"/>
              <a:t>we have</a:t>
            </a:r>
          </a:p>
        </p:txBody>
      </p:sp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971600" y="3501008"/>
          <a:ext cx="27368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" name="Equation" r:id="rId5" imgW="1460500" imgH="419100" progId="">
                  <p:embed/>
                </p:oleObj>
              </mc:Choice>
              <mc:Fallback>
                <p:oleObj name="Equation" r:id="rId5" imgW="14605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01008"/>
                        <a:ext cx="2736850" cy="785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899592" y="5661248"/>
          <a:ext cx="26193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7" name="Equation" r:id="rId7" imgW="1497950" imgH="393529" progId="">
                  <p:embed/>
                </p:oleObj>
              </mc:Choice>
              <mc:Fallback>
                <p:oleObj name="Equation" r:id="rId7" imgW="1497950" imgH="39352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661248"/>
                        <a:ext cx="261937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395536" y="4581128"/>
            <a:ext cx="79914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effectLst/>
              </a:rPr>
              <a:t>If we do not know </a:t>
            </a:r>
            <a:r>
              <a:rPr lang="en-GB" sz="2400" i="1" dirty="0">
                <a:effectLst/>
              </a:rPr>
              <a:t>D</a:t>
            </a:r>
            <a:r>
              <a:rPr lang="en-GB" sz="2400" dirty="0">
                <a:effectLst/>
              </a:rPr>
              <a:t>(</a:t>
            </a:r>
            <a:r>
              <a:rPr lang="en-GB" sz="2400" i="1" dirty="0">
                <a:effectLst/>
              </a:rPr>
              <a:t>ABD</a:t>
            </a:r>
            <a:r>
              <a:rPr lang="en-GB" sz="2400" dirty="0">
                <a:effectLst/>
              </a:rPr>
              <a:t>) (we need data classified by age, period, and cohort), we </a:t>
            </a:r>
            <a:r>
              <a:rPr lang="en-GB" sz="2400" dirty="0" smtClean="0">
                <a:effectLst/>
              </a:rPr>
              <a:t>could </a:t>
            </a:r>
            <a:r>
              <a:rPr lang="en-GB" sz="2400" dirty="0">
                <a:effectLst/>
              </a:rPr>
              <a:t>approximate:</a:t>
            </a:r>
          </a:p>
        </p:txBody>
      </p:sp>
      <p:pic>
        <p:nvPicPr>
          <p:cNvPr id="27655" name="Picture 11" descr="lexis8e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484784"/>
            <a:ext cx="3498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4283968" y="5517232"/>
            <a:ext cx="37480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>
                <a:effectLst/>
              </a:rPr>
              <a:t>hp: </a:t>
            </a:r>
            <a:r>
              <a:rPr lang="en-GB" sz="2400" dirty="0" err="1">
                <a:effectLst/>
              </a:rPr>
              <a:t>equidistribution</a:t>
            </a:r>
            <a:r>
              <a:rPr lang="en-GB" sz="2400" dirty="0">
                <a:effectLst/>
              </a:rPr>
              <a:t> of deaths in the two triangles ABD e </a:t>
            </a:r>
            <a:r>
              <a:rPr lang="en-GB" sz="2400" dirty="0" smtClean="0">
                <a:effectLst/>
              </a:rPr>
              <a:t>DBC )</a:t>
            </a:r>
            <a:endParaRPr lang="it-IT" sz="2400" dirty="0">
              <a:effectLst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Restrictions due to data availability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655C-6218-4C0C-9841-96632609F0B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 r="1558" b="3887"/>
          <a:stretch>
            <a:fillRect/>
          </a:stretch>
        </p:blipFill>
        <p:spPr bwMode="auto">
          <a:xfrm rot="214562">
            <a:off x="510543" y="1528735"/>
            <a:ext cx="848901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3D1F0-5B7A-4900-BE41-AA96D1D6C255}" type="slidenum">
              <a:rPr lang="en-US"/>
              <a:pPr/>
              <a:t>26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Cohort of 1995</a:t>
            </a:r>
          </a:p>
        </p:txBody>
      </p:sp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091" y="1280732"/>
            <a:ext cx="5903018" cy="5501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6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79A52-1502-4CE0-A417-F418F0541BE7}" type="slidenum">
              <a:rPr lang="en-US"/>
              <a:pPr/>
              <a:t>27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Symbols Used to Represent Event Counts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5715000" y="16002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dirty="0">
                <a:solidFill>
                  <a:srgbClr val="000099"/>
                </a:solidFill>
              </a:rPr>
              <a:t>B</a:t>
            </a:r>
            <a:r>
              <a:rPr lang="en-US" sz="2200" baseline="-25000" dirty="0">
                <a:solidFill>
                  <a:srgbClr val="000099"/>
                </a:solidFill>
              </a:rPr>
              <a:t>0</a:t>
            </a:r>
            <a:r>
              <a:rPr lang="en-US" sz="2200" dirty="0">
                <a:solidFill>
                  <a:srgbClr val="000099"/>
                </a:solidFill>
              </a:rPr>
              <a:t>(95)= 6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baseline="-25000" dirty="0">
                <a:solidFill>
                  <a:srgbClr val="000099"/>
                </a:solidFill>
              </a:rPr>
              <a:t>S</a:t>
            </a:r>
            <a:r>
              <a:rPr lang="en-US" sz="2200" dirty="0">
                <a:solidFill>
                  <a:srgbClr val="000099"/>
                </a:solidFill>
              </a:rPr>
              <a:t>D</a:t>
            </a:r>
            <a:r>
              <a:rPr lang="en-US" sz="2200" baseline="-25000" dirty="0">
                <a:solidFill>
                  <a:srgbClr val="000099"/>
                </a:solidFill>
              </a:rPr>
              <a:t>0</a:t>
            </a:r>
            <a:r>
              <a:rPr lang="en-US" sz="2200" dirty="0">
                <a:solidFill>
                  <a:srgbClr val="000099"/>
                </a:solidFill>
              </a:rPr>
              <a:t>(95)= 1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baseline="-25000" dirty="0">
                <a:solidFill>
                  <a:srgbClr val="000099"/>
                </a:solidFill>
              </a:rPr>
              <a:t>P</a:t>
            </a:r>
            <a:r>
              <a:rPr lang="en-US" sz="2200" dirty="0">
                <a:solidFill>
                  <a:srgbClr val="000099"/>
                </a:solidFill>
              </a:rPr>
              <a:t>D</a:t>
            </a:r>
            <a:r>
              <a:rPr lang="en-US" sz="2200" baseline="-25000" dirty="0">
                <a:solidFill>
                  <a:srgbClr val="000099"/>
                </a:solidFill>
              </a:rPr>
              <a:t>0</a:t>
            </a:r>
            <a:r>
              <a:rPr lang="en-US" sz="2200" dirty="0">
                <a:solidFill>
                  <a:srgbClr val="000099"/>
                </a:solidFill>
              </a:rPr>
              <a:t>(96)= 1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dirty="0">
                <a:solidFill>
                  <a:srgbClr val="000099"/>
                </a:solidFill>
              </a:rPr>
              <a:t>B</a:t>
            </a:r>
            <a:r>
              <a:rPr lang="en-US" sz="2200" baseline="-25000" dirty="0">
                <a:solidFill>
                  <a:srgbClr val="000099"/>
                </a:solidFill>
              </a:rPr>
              <a:t>1</a:t>
            </a:r>
            <a:r>
              <a:rPr lang="en-US" sz="2200" dirty="0">
                <a:solidFill>
                  <a:srgbClr val="000099"/>
                </a:solidFill>
              </a:rPr>
              <a:t>(96)= 4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baseline="-25000" dirty="0">
                <a:solidFill>
                  <a:srgbClr val="000099"/>
                </a:solidFill>
              </a:rPr>
              <a:t>P</a:t>
            </a:r>
            <a:r>
              <a:rPr lang="en-US" sz="2200" dirty="0">
                <a:solidFill>
                  <a:srgbClr val="000099"/>
                </a:solidFill>
              </a:rPr>
              <a:t>D</a:t>
            </a:r>
            <a:r>
              <a:rPr lang="en-US" sz="2200" baseline="-25000" dirty="0">
                <a:solidFill>
                  <a:srgbClr val="000099"/>
                </a:solidFill>
              </a:rPr>
              <a:t>0</a:t>
            </a:r>
            <a:r>
              <a:rPr lang="en-US" sz="2200" dirty="0">
                <a:solidFill>
                  <a:srgbClr val="000099"/>
                </a:solidFill>
              </a:rPr>
              <a:t>(95)= ?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2200" dirty="0">
                <a:solidFill>
                  <a:srgbClr val="000099"/>
                </a:solidFill>
              </a:rPr>
              <a:t>B</a:t>
            </a:r>
            <a:r>
              <a:rPr lang="en-US" sz="2200" baseline="-25000" dirty="0">
                <a:solidFill>
                  <a:srgbClr val="000099"/>
                </a:solidFill>
              </a:rPr>
              <a:t>1</a:t>
            </a:r>
            <a:r>
              <a:rPr lang="en-US" sz="2200" dirty="0">
                <a:solidFill>
                  <a:srgbClr val="000099"/>
                </a:solidFill>
              </a:rPr>
              <a:t>(95)= ?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endParaRPr lang="en-US" sz="22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endParaRPr lang="en-US" sz="22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endParaRPr lang="en-US" sz="22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endParaRPr lang="en-US" sz="2200" dirty="0">
              <a:solidFill>
                <a:srgbClr val="000099"/>
              </a:solidFill>
            </a:endParaRPr>
          </a:p>
        </p:txBody>
      </p:sp>
      <p:graphicFrame>
        <p:nvGraphicFramePr>
          <p:cNvPr id="39731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20859"/>
              </p:ext>
            </p:extLst>
          </p:nvPr>
        </p:nvGraphicFramePr>
        <p:xfrm>
          <a:off x="1547664" y="5404846"/>
          <a:ext cx="6019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3" imgW="3149280" imgH="482400" progId="">
                  <p:embed/>
                </p:oleObj>
              </mc:Choice>
              <mc:Fallback>
                <p:oleObj name="Equation" r:id="rId3" imgW="314928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04846"/>
                        <a:ext cx="6019800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90626"/>
            <a:ext cx="4114800" cy="407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BB861-8E77-45EA-9D88-9A6FDD3AB25A}" type="slidenum">
              <a:rPr lang="en-US"/>
              <a:pPr/>
              <a:t>28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4008" y="272514"/>
            <a:ext cx="8839200" cy="563562"/>
          </a:xfrm>
        </p:spPr>
        <p:txBody>
          <a:bodyPr/>
          <a:lstStyle/>
          <a:p>
            <a:r>
              <a:rPr lang="en-US" dirty="0"/>
              <a:t>Notation </a:t>
            </a:r>
            <a:r>
              <a:rPr lang="en-US" dirty="0" smtClean="0"/>
              <a:t>– Definitions (1)</a:t>
            </a:r>
            <a:endParaRPr lang="en-US" dirty="0"/>
          </a:p>
        </p:txBody>
      </p:sp>
      <p:graphicFrame>
        <p:nvGraphicFramePr>
          <p:cNvPr id="39833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628800"/>
          <a:ext cx="60960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9" name="Equation" r:id="rId4" imgW="266400" imgH="228600" progId="">
                  <p:embed/>
                </p:oleObj>
              </mc:Choice>
              <mc:Fallback>
                <p:oleObj name="Equation" r:id="rId4" imgW="2664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28800"/>
                        <a:ext cx="609600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2708920"/>
          <a:ext cx="1066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" name="Equation" r:id="rId6" imgW="482400" imgH="253800" progId="">
                  <p:embed/>
                </p:oleObj>
              </mc:Choice>
              <mc:Fallback>
                <p:oleObj name="Equation" r:id="rId6" imgW="48240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10668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676400"/>
            <a:ext cx="7875984" cy="99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= Probability </a:t>
            </a:r>
            <a:r>
              <a:rPr lang="en-US" sz="2800" dirty="0"/>
              <a:t>of dying in the age interval x to </a:t>
            </a:r>
            <a:r>
              <a:rPr lang="en-US" sz="2800" dirty="0" err="1"/>
              <a:t>x+n</a:t>
            </a:r>
            <a:r>
              <a:rPr lang="en-US" sz="2800" dirty="0"/>
              <a:t> for those who survive to age x</a:t>
            </a:r>
          </a:p>
        </p:txBody>
      </p:sp>
      <p:graphicFrame>
        <p:nvGraphicFramePr>
          <p:cNvPr id="39834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3937000"/>
          <a:ext cx="5410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" name="Equation" r:id="rId8" imgW="2730240" imgH="482400" progId="">
                  <p:embed/>
                </p:oleObj>
              </mc:Choice>
              <mc:Fallback>
                <p:oleObj name="Equation" r:id="rId8" imgW="2730240" imgH="482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37000"/>
                        <a:ext cx="54102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152400" y="32766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r>
              <a:rPr lang="en-US" sz="2600" dirty="0">
                <a:solidFill>
                  <a:srgbClr val="000099"/>
                </a:solidFill>
              </a:rPr>
              <a:t>Total deaths at age x (last birthday) in year Y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152400" y="50292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r>
              <a:rPr lang="en-US" sz="2600" dirty="0">
                <a:solidFill>
                  <a:srgbClr val="FF0000"/>
                </a:solidFill>
              </a:rPr>
              <a:t>Separation factor </a:t>
            </a:r>
            <a:r>
              <a:rPr lang="en-US" sz="2600" dirty="0">
                <a:solidFill>
                  <a:srgbClr val="000099"/>
                </a:solidFill>
              </a:rPr>
              <a:t>for age x in year </a:t>
            </a:r>
            <a:r>
              <a:rPr lang="en-US" sz="2600" dirty="0" smtClean="0">
                <a:solidFill>
                  <a:srgbClr val="000099"/>
                </a:solidFill>
              </a:rPr>
              <a:t>Y, separate the death at age x last birthday into two birth cohorts to which they occur </a:t>
            </a:r>
            <a:r>
              <a:rPr lang="en-US" sz="2400" dirty="0" smtClean="0">
                <a:solidFill>
                  <a:srgbClr val="000099"/>
                </a:solidFill>
              </a:rPr>
              <a:t>(proportion of deaths </a:t>
            </a:r>
            <a:r>
              <a:rPr lang="en-US" sz="2400" dirty="0">
                <a:solidFill>
                  <a:srgbClr val="000099"/>
                </a:solidFill>
              </a:rPr>
              <a:t>at age x to individuals attaining age x in year Y over all deaths age x in year </a:t>
            </a:r>
            <a:r>
              <a:rPr lang="en-US" sz="2400" dirty="0" smtClean="0">
                <a:solidFill>
                  <a:srgbClr val="000099"/>
                </a:solidFill>
              </a:rPr>
              <a:t>Y)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BB861-8E77-45EA-9D88-9A6FDD3AB25A}" type="slidenum">
              <a:rPr lang="en-US"/>
              <a:pPr/>
              <a:t>29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4008" y="343100"/>
            <a:ext cx="8839200" cy="563562"/>
          </a:xfrm>
        </p:spPr>
        <p:txBody>
          <a:bodyPr/>
          <a:lstStyle/>
          <a:p>
            <a:r>
              <a:rPr lang="en-US" dirty="0"/>
              <a:t>Notation </a:t>
            </a:r>
            <a:r>
              <a:rPr lang="en-US" dirty="0" smtClean="0"/>
              <a:t>– Definitions (2)</a:t>
            </a:r>
            <a:endParaRPr lang="en-US" dirty="0"/>
          </a:p>
        </p:txBody>
      </p:sp>
      <p:graphicFrame>
        <p:nvGraphicFramePr>
          <p:cNvPr id="39833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628800"/>
          <a:ext cx="60960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1" name="Equation" r:id="rId4" imgW="266400" imgH="228600" progId="">
                  <p:embed/>
                </p:oleObj>
              </mc:Choice>
              <mc:Fallback>
                <p:oleObj name="Equation" r:id="rId4" imgW="266400" imgH="228600" progId="">
                  <p:embed/>
                  <p:pic>
                    <p:nvPicPr>
                      <p:cNvPr id="398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28800"/>
                        <a:ext cx="609600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2708920"/>
          <a:ext cx="1066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2" name="Equation" r:id="rId6" imgW="482400" imgH="253800" progId="">
                  <p:embed/>
                </p:oleObj>
              </mc:Choice>
              <mc:Fallback>
                <p:oleObj name="Equation" r:id="rId6" imgW="482400" imgH="253800" progId="">
                  <p:embed/>
                  <p:pic>
                    <p:nvPicPr>
                      <p:cNvPr id="398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10668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676400"/>
            <a:ext cx="7875984" cy="99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= Probability </a:t>
            </a:r>
            <a:r>
              <a:rPr lang="en-US" sz="2800" dirty="0"/>
              <a:t>of dying in the age interval x to </a:t>
            </a:r>
            <a:r>
              <a:rPr lang="en-US" sz="2800" dirty="0" err="1"/>
              <a:t>x+n</a:t>
            </a:r>
            <a:r>
              <a:rPr lang="en-US" sz="2800" dirty="0"/>
              <a:t> for those who survive to age x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228600" y="3587505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r>
              <a:rPr lang="en-US" sz="2600" dirty="0" smtClean="0">
                <a:solidFill>
                  <a:srgbClr val="000099"/>
                </a:solidFill>
              </a:rPr>
              <a:t>The probability of death before reaching </a:t>
            </a:r>
            <a:r>
              <a:rPr lang="en-US" sz="2600" dirty="0" err="1" smtClean="0">
                <a:solidFill>
                  <a:srgbClr val="000099"/>
                </a:solidFill>
              </a:rPr>
              <a:t>ade</a:t>
            </a:r>
            <a:r>
              <a:rPr lang="en-US" sz="2600" dirty="0" smtClean="0">
                <a:solidFill>
                  <a:srgbClr val="000099"/>
                </a:solidFill>
              </a:rPr>
              <a:t> 1 for the birth cohort of 1995 is: </a:t>
            </a:r>
            <a:endParaRPr lang="en-US" sz="2600" dirty="0">
              <a:solidFill>
                <a:srgbClr val="000099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17352"/>
              </p:ext>
            </p:extLst>
          </p:nvPr>
        </p:nvGraphicFramePr>
        <p:xfrm>
          <a:off x="1462336" y="5097955"/>
          <a:ext cx="6019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3" name="Equation" r:id="rId8" imgW="3149280" imgH="482400" progId="">
                  <p:embed/>
                </p:oleObj>
              </mc:Choice>
              <mc:Fallback>
                <p:oleObj name="Equation" r:id="rId8" imgW="3149280" imgH="482400" progId="">
                  <p:embed/>
                  <p:pic>
                    <p:nvPicPr>
                      <p:cNvPr id="397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336" y="5097955"/>
                        <a:ext cx="6019800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8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Lexis</a:t>
            </a:r>
            <a:r>
              <a:rPr lang="it-IT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 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990033"/>
                </a:solidFill>
              </a:rPr>
              <a:t>Lezione 8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14282" y="6143644"/>
            <a:ext cx="2209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Da A. </a:t>
            </a:r>
            <a:r>
              <a:rPr lang="it-IT" dirty="0" err="1" smtClean="0"/>
              <a:t>Rosina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7AF64-E145-4B3A-AA36-14C6C19A1A83}" type="slidenum">
              <a:rPr lang="en-US"/>
              <a:pPr/>
              <a:t>30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-25000"/>
              <a:t>n</a:t>
            </a:r>
            <a:r>
              <a:rPr lang="en-US"/>
              <a:t>q</a:t>
            </a:r>
            <a:r>
              <a:rPr lang="en-US" baseline="-25000"/>
              <a:t>x </a:t>
            </a:r>
            <a:r>
              <a:rPr lang="en-US"/>
              <a:t>Examples</a:t>
            </a:r>
          </a:p>
        </p:txBody>
      </p:sp>
      <p:graphicFrame>
        <p:nvGraphicFramePr>
          <p:cNvPr id="40038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935279"/>
              </p:ext>
            </p:extLst>
          </p:nvPr>
        </p:nvGraphicFramePr>
        <p:xfrm>
          <a:off x="634500" y="2276872"/>
          <a:ext cx="797718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1" name="Equation" r:id="rId3" imgW="3657600" imgH="482400" progId="">
                  <p:embed/>
                </p:oleObj>
              </mc:Choice>
              <mc:Fallback>
                <p:oleObj name="Equation" r:id="rId3" imgW="36576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00" y="2276872"/>
                        <a:ext cx="797718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7204774"/>
              </p:ext>
            </p:extLst>
          </p:nvPr>
        </p:nvGraphicFramePr>
        <p:xfrm>
          <a:off x="1475656" y="5300464"/>
          <a:ext cx="60674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2" name="Equation" r:id="rId5" imgW="2781000" imgH="482400" progId="">
                  <p:embed/>
                </p:oleObj>
              </mc:Choice>
              <mc:Fallback>
                <p:oleObj name="Equation" r:id="rId5" imgW="2781000" imgH="48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00464"/>
                        <a:ext cx="6067425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6521" y="1283151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r>
              <a:rPr lang="en-US" sz="2400" dirty="0" smtClean="0">
                <a:solidFill>
                  <a:schemeClr val="tx2"/>
                </a:solidFill>
              </a:rPr>
              <a:t>The probability of death </a:t>
            </a:r>
            <a:r>
              <a:rPr lang="en-US" sz="2400" dirty="0" smtClean="0">
                <a:solidFill>
                  <a:srgbClr val="C00000"/>
                </a:solidFill>
              </a:rPr>
              <a:t>before reaching age 2</a:t>
            </a:r>
            <a:r>
              <a:rPr lang="en-US" sz="2400" dirty="0" smtClean="0">
                <a:solidFill>
                  <a:schemeClr val="tx2"/>
                </a:solidFill>
              </a:rPr>
              <a:t> for the birth cohort of 1995: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6521" y="4005064"/>
            <a:ext cx="85531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4"/>
            </a:pPr>
            <a:r>
              <a:rPr lang="en-US" sz="2400" dirty="0" smtClean="0">
                <a:solidFill>
                  <a:schemeClr val="tx2"/>
                </a:solidFill>
              </a:rPr>
              <a:t>The probability of death </a:t>
            </a:r>
            <a:r>
              <a:rPr lang="en-US" sz="2400" dirty="0">
                <a:solidFill>
                  <a:srgbClr val="C00000"/>
                </a:solidFill>
              </a:rPr>
              <a:t>b before reaching age 2 </a:t>
            </a:r>
            <a:r>
              <a:rPr lang="en-US" sz="2400" dirty="0" smtClean="0">
                <a:solidFill>
                  <a:schemeClr val="tx2"/>
                </a:solidFill>
              </a:rPr>
              <a:t>for the member of the birth cohort of 1994 who survived to the age 1: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092E4-140B-4A1F-9B92-34CD50621045}" type="slidenum">
              <a:rPr lang="en-US"/>
              <a:pPr/>
              <a:t>31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of Synthetic </a:t>
            </a:r>
            <a:r>
              <a:rPr lang="en-US" baseline="-25000"/>
              <a:t>n</a:t>
            </a:r>
            <a:r>
              <a:rPr lang="en-US"/>
              <a:t>q</a:t>
            </a:r>
            <a:r>
              <a:rPr lang="en-US" baseline="-25000"/>
              <a:t>x</a:t>
            </a:r>
          </a:p>
        </p:txBody>
      </p:sp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311775" cy="526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11480" cy="609600"/>
          </a:xfrm>
        </p:spPr>
        <p:txBody>
          <a:bodyPr/>
          <a:lstStyle/>
          <a:p>
            <a:r>
              <a:rPr lang="it-IT" sz="3600" dirty="0" smtClean="0"/>
              <a:t>How to </a:t>
            </a:r>
            <a:r>
              <a:rPr lang="it-IT" sz="3600" dirty="0" err="1" smtClean="0"/>
              <a:t>calculate</a:t>
            </a:r>
            <a:r>
              <a:rPr lang="it-IT" sz="3600" dirty="0" smtClean="0"/>
              <a:t> </a:t>
            </a:r>
            <a:r>
              <a:rPr lang="it-IT" sz="3600" dirty="0" err="1" smtClean="0"/>
              <a:t>probability</a:t>
            </a:r>
            <a:r>
              <a:rPr lang="it-IT" sz="3600" dirty="0" smtClean="0"/>
              <a:t> of </a:t>
            </a:r>
            <a:r>
              <a:rPr lang="it-IT" sz="3600" dirty="0" err="1" smtClean="0"/>
              <a:t>death</a:t>
            </a:r>
            <a:r>
              <a:rPr lang="it-IT" sz="3600" dirty="0"/>
              <a:t> </a:t>
            </a:r>
            <a:r>
              <a:rPr lang="it-IT" sz="3600" dirty="0" smtClean="0"/>
              <a:t>on </a:t>
            </a:r>
            <a:r>
              <a:rPr lang="it-IT" sz="3600" dirty="0" err="1" smtClean="0"/>
              <a:t>mortality</a:t>
            </a:r>
            <a:r>
              <a:rPr lang="it-IT" sz="3600" dirty="0" smtClean="0"/>
              <a:t> in a single </a:t>
            </a:r>
            <a:r>
              <a:rPr lang="it-IT" sz="3600" dirty="0" err="1" smtClean="0"/>
              <a:t>year</a:t>
            </a:r>
            <a:endParaRPr lang="en-GB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purpose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of </a:t>
            </a:r>
            <a:r>
              <a:rPr lang="it-IT" dirty="0" err="1" smtClean="0"/>
              <a:t>death</a:t>
            </a:r>
            <a:r>
              <a:rPr lang="it-IT" dirty="0" smtClean="0"/>
              <a:t> in a </a:t>
            </a:r>
            <a:r>
              <a:rPr lang="it-IT" dirty="0" err="1" smtClean="0"/>
              <a:t>particular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time </a:t>
            </a:r>
            <a:r>
              <a:rPr lang="it-IT" dirty="0" err="1" smtClean="0">
                <a:solidFill>
                  <a:srgbClr val="FF0000"/>
                </a:solidFill>
              </a:rPr>
              <a:t>period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and </a:t>
            </a:r>
            <a:r>
              <a:rPr lang="it-IT" dirty="0" err="1" smtClean="0"/>
              <a:t>not</a:t>
            </a:r>
            <a:r>
              <a:rPr lang="it-IT" dirty="0" smtClean="0"/>
              <a:t> for a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cohort</a:t>
            </a:r>
            <a:endParaRPr lang="it-IT" dirty="0" smtClean="0"/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annual</a:t>
            </a:r>
            <a:r>
              <a:rPr lang="it-IT" dirty="0" smtClean="0"/>
              <a:t> </a:t>
            </a:r>
            <a:r>
              <a:rPr lang="it-IT" dirty="0" err="1" smtClean="0"/>
              <a:t>birth</a:t>
            </a:r>
            <a:r>
              <a:rPr lang="it-IT" dirty="0" smtClean="0"/>
              <a:t> </a:t>
            </a:r>
            <a:r>
              <a:rPr lang="it-IT" dirty="0" err="1" smtClean="0"/>
              <a:t>cohorts</a:t>
            </a:r>
            <a:r>
              <a:rPr lang="it-IT" dirty="0" smtClean="0"/>
              <a:t> </a:t>
            </a:r>
            <a:r>
              <a:rPr lang="it-IT" dirty="0" err="1" smtClean="0"/>
              <a:t>contribute</a:t>
            </a:r>
            <a:r>
              <a:rPr lang="it-IT" dirty="0" smtClean="0"/>
              <a:t> to the </a:t>
            </a:r>
            <a:r>
              <a:rPr lang="it-IT" dirty="0" err="1" smtClean="0"/>
              <a:t>deaths</a:t>
            </a:r>
            <a:r>
              <a:rPr lang="it-IT" dirty="0" smtClean="0"/>
              <a:t> </a:t>
            </a:r>
            <a:r>
              <a:rPr lang="it-IT" dirty="0" err="1" smtClean="0"/>
              <a:t>recorded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particular</a:t>
            </a:r>
            <a:r>
              <a:rPr lang="it-IT" dirty="0" smtClean="0"/>
              <a:t> stage</a:t>
            </a:r>
          </a:p>
          <a:p>
            <a:r>
              <a:rPr lang="it-IT" dirty="0" smtClean="0"/>
              <a:t>How to produce an estimate for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calendar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22768-AB7C-4A24-B519-702B2BC2BADF}" type="slidenum">
              <a:rPr lang="en-US"/>
              <a:pPr/>
              <a:t>33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04" y="564847"/>
            <a:ext cx="8352928" cy="609600"/>
          </a:xfrm>
        </p:spPr>
        <p:txBody>
          <a:bodyPr/>
          <a:lstStyle/>
          <a:p>
            <a:r>
              <a:rPr lang="en-US" sz="3600" dirty="0"/>
              <a:t>Synthetic Calendar Year </a:t>
            </a:r>
            <a:r>
              <a:rPr lang="en-US" sz="3600" dirty="0" smtClean="0"/>
              <a:t>Probabilities for first year</a:t>
            </a:r>
            <a:endParaRPr lang="en-US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74447"/>
            <a:ext cx="7772400" cy="41148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is</a:t>
            </a:r>
          </a:p>
          <a:p>
            <a:pPr>
              <a:buFont typeface="Webdings" pitchFamily="18" charset="2"/>
              <a:buNone/>
            </a:pPr>
            <a:r>
              <a:rPr lang="en-US" dirty="0"/>
              <a:t>	probability that </a:t>
            </a:r>
            <a:r>
              <a:rPr lang="en-US" dirty="0" smtClean="0"/>
              <a:t>a child dies in his </a:t>
            </a:r>
            <a:r>
              <a:rPr lang="en-US" dirty="0"/>
              <a:t>calendar year of </a:t>
            </a:r>
            <a:r>
              <a:rPr lang="en-US" dirty="0" smtClean="0"/>
              <a:t>birth</a:t>
            </a:r>
            <a:endParaRPr lang="en-US" dirty="0"/>
          </a:p>
          <a:p>
            <a:pPr>
              <a:buFont typeface="Webdings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				+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en-US" dirty="0"/>
              <a:t>	probability that </a:t>
            </a:r>
            <a:r>
              <a:rPr lang="en-US" dirty="0" smtClean="0"/>
              <a:t>a child </a:t>
            </a:r>
            <a:r>
              <a:rPr lang="en-US" dirty="0"/>
              <a:t>survives </a:t>
            </a:r>
            <a:r>
              <a:rPr lang="en-US" dirty="0" smtClean="0"/>
              <a:t>his calendar year of birth</a:t>
            </a:r>
            <a:endParaRPr lang="en-US" dirty="0"/>
          </a:p>
          <a:p>
            <a:pPr>
              <a:buFont typeface="Webdings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				X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en-US" dirty="0"/>
              <a:t>	probability that if </a:t>
            </a:r>
            <a:r>
              <a:rPr lang="en-US" dirty="0" smtClean="0"/>
              <a:t>a child </a:t>
            </a:r>
            <a:r>
              <a:rPr lang="en-US" dirty="0"/>
              <a:t>survives </a:t>
            </a:r>
            <a:r>
              <a:rPr lang="en-US" dirty="0" smtClean="0"/>
              <a:t>his </a:t>
            </a:r>
            <a:r>
              <a:rPr lang="en-US" dirty="0"/>
              <a:t>year of </a:t>
            </a:r>
            <a:r>
              <a:rPr lang="en-US" dirty="0" smtClean="0"/>
              <a:t>birth he dies in the </a:t>
            </a:r>
            <a:r>
              <a:rPr lang="en-US" dirty="0" smtClean="0">
                <a:solidFill>
                  <a:srgbClr val="FF0000"/>
                </a:solidFill>
              </a:rPr>
              <a:t>next calendar</a:t>
            </a:r>
            <a:r>
              <a:rPr lang="en-US" dirty="0" smtClean="0"/>
              <a:t> year BEFORE reaching age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2B761-E8A0-48B4-9454-5B2467F3D3DF}" type="slidenum">
              <a:rPr lang="en-US"/>
              <a:pPr/>
              <a:t>34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2656"/>
            <a:ext cx="8839200" cy="563562"/>
          </a:xfrm>
        </p:spPr>
        <p:txBody>
          <a:bodyPr/>
          <a:lstStyle/>
          <a:p>
            <a:r>
              <a:rPr lang="en-US" sz="4000" dirty="0"/>
              <a:t>Synthetic Calendar Year Probabilities</a:t>
            </a:r>
          </a:p>
        </p:txBody>
      </p:sp>
      <p:graphicFrame>
        <p:nvGraphicFramePr>
          <p:cNvPr id="403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552" y="1412776"/>
          <a:ext cx="648017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2" name="Equation" r:id="rId3" imgW="3644640" imgH="990360" progId="">
                  <p:embed/>
                </p:oleObj>
              </mc:Choice>
              <mc:Fallback>
                <p:oleObj name="Equation" r:id="rId3" imgW="3644640" imgH="990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6480175" cy="176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2076619"/>
              </p:ext>
            </p:extLst>
          </p:nvPr>
        </p:nvGraphicFramePr>
        <p:xfrm>
          <a:off x="539552" y="5112382"/>
          <a:ext cx="73533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3" name="Equation" r:id="rId5" imgW="4127400" imgH="482400" progId="">
                  <p:embed/>
                </p:oleObj>
              </mc:Choice>
              <mc:Fallback>
                <p:oleObj name="Equation" r:id="rId5" imgW="4127400" imgH="48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12382"/>
                        <a:ext cx="73533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789040"/>
            <a:ext cx="88392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Rearrange to only use deaths from </a:t>
            </a:r>
            <a:r>
              <a:rPr lang="en-US" dirty="0">
                <a:solidFill>
                  <a:srgbClr val="FF0000"/>
                </a:solidFill>
              </a:rPr>
              <a:t>one calendar</a:t>
            </a:r>
            <a:r>
              <a:rPr lang="en-US" dirty="0"/>
              <a:t> year to create synthetic </a:t>
            </a:r>
            <a:r>
              <a:rPr lang="en-US" baseline="-25000" dirty="0" smtClean="0"/>
              <a:t>n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092E4-140B-4A1F-9B92-34CD50621045}" type="slidenum">
              <a:rPr lang="en-US"/>
              <a:pPr/>
              <a:t>35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of Synthetic </a:t>
            </a:r>
            <a:r>
              <a:rPr lang="en-US" baseline="-25000"/>
              <a:t>n</a:t>
            </a:r>
            <a:r>
              <a:rPr lang="en-US"/>
              <a:t>q</a:t>
            </a:r>
            <a:r>
              <a:rPr lang="en-US" baseline="-25000"/>
              <a:t>x</a:t>
            </a:r>
          </a:p>
        </p:txBody>
      </p:sp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311775" cy="526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8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22768-AB7C-4A24-B519-702B2BC2BADF}" type="slidenum">
              <a:rPr lang="en-US"/>
              <a:pPr/>
              <a:t>36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98097"/>
            <a:ext cx="8352928" cy="609600"/>
          </a:xfrm>
        </p:spPr>
        <p:txBody>
          <a:bodyPr/>
          <a:lstStyle/>
          <a:p>
            <a:r>
              <a:rPr lang="en-US" sz="3600" dirty="0"/>
              <a:t>Synthetic Calendar Year </a:t>
            </a:r>
            <a:r>
              <a:rPr lang="en-US" sz="3600" dirty="0" smtClean="0"/>
              <a:t>Probabilities in general</a:t>
            </a:r>
            <a:endParaRPr lang="en-US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US" baseline="-25000" dirty="0" err="1" smtClean="0"/>
              <a:t>n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is</a:t>
            </a:r>
          </a:p>
          <a:p>
            <a:pPr>
              <a:buFont typeface="Webdings" pitchFamily="18" charset="2"/>
              <a:buNone/>
            </a:pPr>
            <a:r>
              <a:rPr lang="en-US" dirty="0"/>
              <a:t>	probability that person dies during calendar year of attaining age x </a:t>
            </a:r>
          </a:p>
          <a:p>
            <a:pPr>
              <a:buFont typeface="Webdings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en-US" dirty="0"/>
              <a:t>	probability that person survives the year when they attain their </a:t>
            </a:r>
            <a:r>
              <a:rPr lang="en-US" dirty="0" err="1"/>
              <a:t>x</a:t>
            </a:r>
            <a:r>
              <a:rPr lang="en-US" baseline="30000" dirty="0" err="1"/>
              <a:t>th</a:t>
            </a:r>
            <a:r>
              <a:rPr lang="en-US" dirty="0"/>
              <a:t> birthday</a:t>
            </a:r>
          </a:p>
          <a:p>
            <a:pPr>
              <a:buFont typeface="Webdings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en-US" dirty="0"/>
              <a:t>	probability that if person survives the year of their </a:t>
            </a:r>
            <a:r>
              <a:rPr lang="en-US" dirty="0" err="1"/>
              <a:t>x</a:t>
            </a:r>
            <a:r>
              <a:rPr lang="en-US" baseline="30000" dirty="0" err="1"/>
              <a:t>th</a:t>
            </a:r>
            <a:r>
              <a:rPr lang="en-US" dirty="0"/>
              <a:t> birthday, they die during the subsequent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788BC-9DC6-46AA-8312-F8064C05AE47}" type="slidenum">
              <a:rPr lang="en-US"/>
              <a:pPr/>
              <a:t>37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839200" cy="563562"/>
          </a:xfrm>
        </p:spPr>
        <p:txBody>
          <a:bodyPr/>
          <a:lstStyle/>
          <a:p>
            <a:r>
              <a:rPr lang="en-US" sz="3200" dirty="0" smtClean="0"/>
              <a:t>To recap: Period </a:t>
            </a:r>
            <a:r>
              <a:rPr lang="en-US" sz="3200" dirty="0"/>
              <a:t>&amp; Cohort Rates &amp; Probabilities</a:t>
            </a:r>
          </a:p>
        </p:txBody>
      </p:sp>
      <p:graphicFrame>
        <p:nvGraphicFramePr>
          <p:cNvPr id="399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8750" y="1752600"/>
          <a:ext cx="88280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9" name="Equation" r:id="rId3" imgW="5219640" imgH="431640" progId="">
                  <p:embed/>
                </p:oleObj>
              </mc:Choice>
              <mc:Fallback>
                <p:oleObj name="Equation" r:id="rId3" imgW="521964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752600"/>
                        <a:ext cx="882808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3048000"/>
          <a:ext cx="88407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0" name="Equation" r:id="rId5" imgW="4838400" imgH="431640" progId="">
                  <p:embed/>
                </p:oleObj>
              </mc:Choice>
              <mc:Fallback>
                <p:oleObj name="Equation" r:id="rId5" imgW="483840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884078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2400" y="4425950"/>
          <a:ext cx="8839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1" name="Equation" r:id="rId7" imgW="5613120" imgH="431640" progId="">
                  <p:embed/>
                </p:oleObj>
              </mc:Choice>
              <mc:Fallback>
                <p:oleObj name="Equation" r:id="rId7" imgW="5613120" imgH="431640" progId="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25950"/>
                        <a:ext cx="88392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cos’è?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929718" cy="478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linee di vita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2179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umetto 2 2"/>
          <p:cNvSpPr/>
          <p:nvPr/>
        </p:nvSpPr>
        <p:spPr bwMode="auto">
          <a:xfrm>
            <a:off x="1835696" y="1268760"/>
            <a:ext cx="2880320" cy="576064"/>
          </a:xfrm>
          <a:prstGeom prst="wedgeRoundRectCallout">
            <a:avLst>
              <a:gd name="adj1" fmla="val -58190"/>
              <a:gd name="adj2" fmla="val 14604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Tempo individuale (età)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Fumetto 2 5"/>
          <p:cNvSpPr/>
          <p:nvPr/>
        </p:nvSpPr>
        <p:spPr bwMode="auto">
          <a:xfrm>
            <a:off x="6444208" y="6193135"/>
            <a:ext cx="2520280" cy="576064"/>
          </a:xfrm>
          <a:prstGeom prst="wedgeRoundRectCallout">
            <a:avLst>
              <a:gd name="adj1" fmla="val -71323"/>
              <a:gd name="adj2" fmla="val -12677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Tempo storico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it-IT" dirty="0" smtClean="0"/>
              <a:t>Le linee di vita, le coorti, le aree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72494" cy="494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diritto 4"/>
          <p:cNvCxnSpPr/>
          <p:nvPr/>
        </p:nvCxnSpPr>
        <p:spPr bwMode="auto">
          <a:xfrm flipV="1">
            <a:off x="2771800" y="1628800"/>
            <a:ext cx="4104456" cy="42484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Connettore diritto 7"/>
          <p:cNvCxnSpPr/>
          <p:nvPr/>
        </p:nvCxnSpPr>
        <p:spPr bwMode="auto">
          <a:xfrm flipV="1">
            <a:off x="3491880" y="1982352"/>
            <a:ext cx="3882261" cy="38949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CasellaDiTesto 8"/>
          <p:cNvSpPr txBox="1"/>
          <p:nvPr/>
        </p:nvSpPr>
        <p:spPr>
          <a:xfrm rot="18932354">
            <a:off x="3164758" y="273395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Generazione di nati nel 96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Segmenti verticali, orizzontali e aree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260" y="1571610"/>
            <a:ext cx="72247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 bwMode="auto">
          <a:xfrm>
            <a:off x="4427984" y="3501007"/>
            <a:ext cx="720080" cy="78838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Connettore diritto 7"/>
          <p:cNvCxnSpPr/>
          <p:nvPr/>
        </p:nvCxnSpPr>
        <p:spPr bwMode="auto">
          <a:xfrm>
            <a:off x="4395961" y="3461299"/>
            <a:ext cx="0" cy="864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 bwMode="auto">
          <a:xfrm>
            <a:off x="4427984" y="3462906"/>
            <a:ext cx="72008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riangolo rettangolo 13"/>
          <p:cNvSpPr/>
          <p:nvPr/>
        </p:nvSpPr>
        <p:spPr bwMode="auto">
          <a:xfrm rot="16200000">
            <a:off x="4444881" y="3571162"/>
            <a:ext cx="720080" cy="644366"/>
          </a:xfrm>
          <a:prstGeom prst="rtTriangle">
            <a:avLst/>
          </a:prstGeom>
          <a:solidFill>
            <a:srgbClr val="FF3300">
              <a:alpha val="40000"/>
            </a:srgbClr>
          </a:solidFill>
          <a:ln w="9525" cap="flat" cmpd="sng" algn="ctr">
            <a:solidFill>
              <a:srgbClr val="FF3300">
                <a:alpha val="588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dimensioni: tempo ed età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6895177" cy="44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esempio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858047" cy="41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11019</TotalTime>
  <Words>1394</Words>
  <Application>Microsoft Office PowerPoint</Application>
  <PresentationFormat>Lucidi</PresentationFormat>
  <Paragraphs>237</Paragraphs>
  <Slides>37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Garamond</vt:lpstr>
      <vt:lpstr>Tahoma</vt:lpstr>
      <vt:lpstr>Times New Roman</vt:lpstr>
      <vt:lpstr>Webdings</vt:lpstr>
      <vt:lpstr>Wingdings</vt:lpstr>
      <vt:lpstr>Le fonti 3</vt:lpstr>
      <vt:lpstr>Equation</vt:lpstr>
      <vt:lpstr>Lexis Diagram, probability by cohort, analysis by age, period, cohort</vt:lpstr>
      <vt:lpstr>Riferimenti</vt:lpstr>
      <vt:lpstr>Lexis Diagram</vt:lpstr>
      <vt:lpstr>Che cos’è?</vt:lpstr>
      <vt:lpstr>Le linee di vita</vt:lpstr>
      <vt:lpstr>Le linee di vita, le coorti, le aree</vt:lpstr>
      <vt:lpstr>Segmenti verticali, orizzontali e aree</vt:lpstr>
      <vt:lpstr>Due dimensioni: tempo ed età</vt:lpstr>
      <vt:lpstr>Un esempio</vt:lpstr>
      <vt:lpstr>La dinamica delle generazioni</vt:lpstr>
      <vt:lpstr>Classification of events</vt:lpstr>
      <vt:lpstr>Classification of events</vt:lpstr>
      <vt:lpstr>Classification of events</vt:lpstr>
      <vt:lpstr>Classification of events</vt:lpstr>
      <vt:lpstr>Age-specific rates in the Lexis diagram</vt:lpstr>
      <vt:lpstr>Age-specific rates in the Lexis diagram</vt:lpstr>
      <vt:lpstr>Longitudinal vs transversal analysis</vt:lpstr>
      <vt:lpstr>Presentazione standard di PowerPoint</vt:lpstr>
      <vt:lpstr>Presentazione standard di PowerPoint</vt:lpstr>
      <vt:lpstr>Demographic probabilities</vt:lpstr>
      <vt:lpstr>Demographic Probabilities</vt:lpstr>
      <vt:lpstr>Probabilities in the Lexis diagram</vt:lpstr>
      <vt:lpstr>Presentazione standard di PowerPoint</vt:lpstr>
      <vt:lpstr>Restrictions due to data availability</vt:lpstr>
      <vt:lpstr>Notation</vt:lpstr>
      <vt:lpstr>Birth Cohort of 1995</vt:lpstr>
      <vt:lpstr>Symbols Used to Represent Event Counts</vt:lpstr>
      <vt:lpstr>Notation – Definitions (1)</vt:lpstr>
      <vt:lpstr>Notation – Definitions (2)</vt:lpstr>
      <vt:lpstr>nqx Examples</vt:lpstr>
      <vt:lpstr>Diagram of Synthetic nqx</vt:lpstr>
      <vt:lpstr>How to calculate probability of death on mortality in a single year</vt:lpstr>
      <vt:lpstr>Synthetic Calendar Year Probabilities for first year</vt:lpstr>
      <vt:lpstr>Synthetic Calendar Year Probabilities</vt:lpstr>
      <vt:lpstr>Diagram of Synthetic nqx</vt:lpstr>
      <vt:lpstr>Synthetic Calendar Year Probabilities in general</vt:lpstr>
      <vt:lpstr>To recap: Period &amp; Cohort Rates &amp; Probabilities</vt:lpstr>
    </vt:vector>
  </TitlesOfParts>
  <Company>Dipartimento di Statistica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Tanturri Maria Letizia</cp:lastModifiedBy>
  <cp:revision>980</cp:revision>
  <cp:lastPrinted>2022-10-12T12:13:23Z</cp:lastPrinted>
  <dcterms:created xsi:type="dcterms:W3CDTF">2003-05-06T12:12:46Z</dcterms:created>
  <dcterms:modified xsi:type="dcterms:W3CDTF">2022-10-14T15:30:55Z</dcterms:modified>
</cp:coreProperties>
</file>