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ff9015001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ff9015001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6dbe235f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6dbe235f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6f4ffd41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6f4ffd41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f4ffd41b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f4ffd41b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6f4ffd41b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6f4ffd41b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da2fca40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4da2fca4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4da2fca40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4da2fca40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642e21e0f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642e21e0f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42e21e0f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642e21e0f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642e21e0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642e21e0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42e21e0f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42e21e0f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87dd147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687dd147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dbe235fd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6dbe235f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687dd147f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687dd147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6dbe235fd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6dbe235f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gdpr.eu/article-6-how-to-process-personal-data-legall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gdpr.eu/article-21-right-to-object" TargetMode="External"/><Relationship Id="rId4" Type="http://schemas.openxmlformats.org/officeDocument/2006/relationships/hyperlink" Target="https://gdpr.eu/article-9-processing-special-categories-of-personal-data-prohibite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dpr.eu/article-9-processing-special-categories-of-personal-data-prohibite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gdpr.eu/article-89-processing-for-archiving-purposes-scientific-or-historical-research-purposes-or-statistical-purpo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CHINA</a:t>
            </a:r>
            <a:endParaRPr/>
          </a:p>
        </p:txBody>
      </p:sp>
      <p:sp>
        <p:nvSpPr>
          <p:cNvPr id="128" name="Google Shape;12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The Central State and the Local Government</a:t>
            </a:r>
            <a:endParaRPr/>
          </a:p>
          <a:p>
            <a:pPr marL="0" lvl="0" indent="0" algn="l" rtl="0">
              <a:spcBef>
                <a:spcPts val="1200"/>
              </a:spcBef>
              <a:spcAft>
                <a:spcPts val="0"/>
              </a:spcAft>
              <a:buNone/>
            </a:pPr>
            <a:endParaRPr/>
          </a:p>
          <a:p>
            <a:pPr marL="0" lvl="0" indent="0" algn="l" rtl="0">
              <a:spcBef>
                <a:spcPts val="1200"/>
              </a:spcBef>
              <a:spcAft>
                <a:spcPts val="0"/>
              </a:spcAft>
              <a:buNone/>
            </a:pPr>
            <a:r>
              <a:rPr lang="it"/>
              <a:t>The Communist Party’s Rule</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Regulating by principles and instructions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structure of proportionality</a:t>
            </a:r>
            <a:endParaRPr/>
          </a:p>
        </p:txBody>
      </p:sp>
      <p:sp>
        <p:nvSpPr>
          <p:cNvPr id="187" name="Google Shape;187;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it"/>
              <a:t>Is the goal of a measure lawful?</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Does the measure truly pursue the goal it purports to pursue?</a:t>
            </a:r>
            <a:endParaRPr/>
          </a:p>
          <a:p>
            <a:pPr marL="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Is the measure the least restrictive means to achieve the goal?</a:t>
            </a:r>
            <a:endParaRPr/>
          </a:p>
          <a:p>
            <a:pPr marL="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it"/>
              <a:t>Do the benefits outweigh the damages?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Why the Proportionality Test is so important?	</a:t>
            </a:r>
            <a:endParaRPr/>
          </a:p>
        </p:txBody>
      </p:sp>
      <p:sp>
        <p:nvSpPr>
          <p:cNvPr id="193" name="Google Shape;193;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It shapes judicial assessments</a:t>
            </a:r>
            <a:endParaRPr/>
          </a:p>
          <a:p>
            <a:pPr marL="0" lvl="0" indent="0" algn="l" rtl="0">
              <a:spcBef>
                <a:spcPts val="1200"/>
              </a:spcBef>
              <a:spcAft>
                <a:spcPts val="0"/>
              </a:spcAft>
              <a:buNone/>
            </a:pPr>
            <a:r>
              <a:rPr lang="it"/>
              <a:t>It forces parliaments and executives to incorporate the proportionality analysis</a:t>
            </a:r>
            <a:endParaRPr/>
          </a:p>
          <a:p>
            <a:pPr marL="0" lvl="0" indent="0" algn="l" rtl="0">
              <a:spcBef>
                <a:spcPts val="1200"/>
              </a:spcBef>
              <a:spcAft>
                <a:spcPts val="0"/>
              </a:spcAft>
              <a:buNone/>
            </a:pPr>
            <a:r>
              <a:rPr lang="it"/>
              <a:t>It allows authorities without democratic legitimacy to address political issues</a:t>
            </a:r>
            <a:endParaRPr/>
          </a:p>
          <a:p>
            <a:pPr marL="0" lvl="0" indent="0" algn="l" rtl="0">
              <a:spcBef>
                <a:spcPts val="1200"/>
              </a:spcBef>
              <a:spcAft>
                <a:spcPts val="0"/>
              </a:spcAft>
              <a:buNone/>
            </a:pPr>
            <a:r>
              <a:rPr lang="it"/>
              <a:t>It incorporates technical considerations into legal analysis</a:t>
            </a:r>
            <a:endParaRPr/>
          </a:p>
          <a:p>
            <a:pPr marL="0" lvl="0" indent="0" algn="l" rtl="0">
              <a:spcBef>
                <a:spcPts val="1200"/>
              </a:spcBef>
              <a:spcAft>
                <a:spcPts val="1200"/>
              </a:spcAft>
              <a:buNone/>
            </a:pPr>
            <a:r>
              <a:rPr lang="it"/>
              <a:t>It pushes private companies that deal with data to incorporate privacy analysis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sz="2400" b="1"/>
              <a:t>An Example: Costeja Gonzalez v. Google Spain (C-131/12)</a:t>
            </a:r>
            <a:endParaRPr sz="2400" b="1"/>
          </a:p>
        </p:txBody>
      </p:sp>
      <p:sp>
        <p:nvSpPr>
          <p:cNvPr id="199" name="Google Shape;199;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Google publishes results and ranks them</a:t>
            </a:r>
            <a:endParaRPr/>
          </a:p>
          <a:p>
            <a:pPr marL="0" lvl="0" indent="0" algn="l" rtl="0">
              <a:spcBef>
                <a:spcPts val="1200"/>
              </a:spcBef>
              <a:spcAft>
                <a:spcPts val="0"/>
              </a:spcAft>
              <a:buNone/>
            </a:pPr>
            <a:r>
              <a:rPr lang="it"/>
              <a:t>Costeja Gonzalez complains that by publishing old information about him it is damaging his reputation and privacy</a:t>
            </a:r>
            <a:endParaRPr/>
          </a:p>
          <a:p>
            <a:pPr marL="0" lvl="0" indent="0" algn="l" rtl="0">
              <a:spcBef>
                <a:spcPts val="1200"/>
              </a:spcBef>
              <a:spcAft>
                <a:spcPts val="0"/>
              </a:spcAft>
              <a:buNone/>
            </a:pPr>
            <a:r>
              <a:rPr lang="it"/>
              <a:t>The “Right to be Forgotten” is born</a:t>
            </a:r>
            <a:endParaRPr/>
          </a:p>
          <a:p>
            <a:pPr marL="0" lvl="0" indent="0" algn="l" rtl="0">
              <a:spcBef>
                <a:spcPts val="1200"/>
              </a:spcBef>
              <a:spcAft>
                <a:spcPts val="1200"/>
              </a:spcAft>
              <a:buNone/>
            </a:pPr>
            <a:r>
              <a:rPr lang="it"/>
              <a:t>The “Right to be Forgotten” requires a proportionality assessment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Legal &amp; Technical Problems</a:t>
            </a:r>
            <a:endParaRPr/>
          </a:p>
        </p:txBody>
      </p:sp>
      <p:sp>
        <p:nvSpPr>
          <p:cNvPr id="205" name="Google Shape;205;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How do you translate a proportionality assessment into google search?</a:t>
            </a:r>
            <a:endParaRPr/>
          </a:p>
          <a:p>
            <a:pPr marL="0" lvl="0" indent="0" algn="l" rtl="0">
              <a:spcBef>
                <a:spcPts val="1200"/>
              </a:spcBef>
              <a:spcAft>
                <a:spcPts val="0"/>
              </a:spcAft>
              <a:buNone/>
            </a:pPr>
            <a:r>
              <a:rPr lang="it"/>
              <a:t>Can you review it? The problem of “gaming the system”</a:t>
            </a:r>
            <a:endParaRPr/>
          </a:p>
          <a:p>
            <a:pPr marL="0" lvl="0" indent="0" algn="l" rtl="0">
              <a:spcBef>
                <a:spcPts val="1200"/>
              </a:spcBef>
              <a:spcAft>
                <a:spcPts val="0"/>
              </a:spcAft>
              <a:buNone/>
            </a:pPr>
            <a:r>
              <a:rPr lang="it"/>
              <a:t>The problem of intellectual property</a:t>
            </a:r>
            <a:endParaRPr/>
          </a:p>
          <a:p>
            <a:pPr marL="0" lvl="0" indent="0" algn="l" rtl="0">
              <a:spcBef>
                <a:spcPts val="1200"/>
              </a:spcBef>
              <a:spcAft>
                <a:spcPts val="1200"/>
              </a:spcAft>
              <a:buNone/>
            </a:pPr>
            <a:r>
              <a:rPr lang="it"/>
              <a:t>The more you use privacy, the more boring the Internet becomes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17 GDPR The Right to Erasure (“to be forgotten”)</a:t>
            </a:r>
            <a:endParaRPr/>
          </a:p>
        </p:txBody>
      </p:sp>
      <p:sp>
        <p:nvSpPr>
          <p:cNvPr id="211" name="Google Shape;21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dk1"/>
              </a:buClr>
              <a:buSzPts val="1200"/>
              <a:buAutoNum type="arabicPeriod"/>
            </a:pPr>
            <a:r>
              <a:rPr lang="it" sz="1200">
                <a:solidFill>
                  <a:schemeClr val="dk1"/>
                </a:solidFill>
                <a:highlight>
                  <a:srgbClr val="FFFFFF"/>
                </a:highlight>
              </a:rPr>
              <a:t>The data subject shall have the right to obtain from the controller the erasure of personal data concerning him or her without undue delay and the controller shall have the obligation to erase personal data without undue delay where one of the following grounds applies:</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the personal data are no longer necessary in relation to the purposes for which they were collected or otherwise processed;</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the data subject withdraws consent on which the processing is based according to point (a) of </a:t>
            </a:r>
            <a:r>
              <a:rPr lang="it" sz="1200" b="1" u="sng">
                <a:solidFill>
                  <a:srgbClr val="144B9C"/>
                </a:solidFill>
                <a:highlight>
                  <a:srgbClr val="FFFFFF"/>
                </a:highlight>
                <a:hlinkClick r:id="rId3">
                  <a:extLst>
                    <a:ext uri="{A12FA001-AC4F-418D-AE19-62706E023703}">
                      <ahyp:hlinkClr xmlns:ahyp="http://schemas.microsoft.com/office/drawing/2018/hyperlinkcolor" val="tx"/>
                    </a:ext>
                  </a:extLst>
                </a:hlinkClick>
              </a:rPr>
              <a:t>Article 6</a:t>
            </a:r>
            <a:r>
              <a:rPr lang="it" sz="1200">
                <a:solidFill>
                  <a:schemeClr val="dk1"/>
                </a:solidFill>
                <a:highlight>
                  <a:srgbClr val="FFFFFF"/>
                </a:highlight>
              </a:rPr>
              <a:t>(1), or point (a) of </a:t>
            </a:r>
            <a:r>
              <a:rPr lang="it" sz="1200" b="1" u="sng">
                <a:solidFill>
                  <a:srgbClr val="144B9C"/>
                </a:solidFill>
                <a:highlight>
                  <a:srgbClr val="FFFFFF"/>
                </a:highlight>
                <a:hlinkClick r:id="rId4">
                  <a:extLst>
                    <a:ext uri="{A12FA001-AC4F-418D-AE19-62706E023703}">
                      <ahyp:hlinkClr xmlns:ahyp="http://schemas.microsoft.com/office/drawing/2018/hyperlinkcolor" val="tx"/>
                    </a:ext>
                  </a:extLst>
                </a:hlinkClick>
              </a:rPr>
              <a:t>Article 9</a:t>
            </a:r>
            <a:r>
              <a:rPr lang="it" sz="1200">
                <a:solidFill>
                  <a:schemeClr val="dk1"/>
                </a:solidFill>
                <a:highlight>
                  <a:srgbClr val="FFFFFF"/>
                </a:highlight>
              </a:rPr>
              <a:t>(2), and where there is no other legal ground for the processing;</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the data subject objects to the processing pursuant to </a:t>
            </a:r>
            <a:r>
              <a:rPr lang="it" sz="1200" b="1" u="sng">
                <a:solidFill>
                  <a:srgbClr val="144B9C"/>
                </a:solidFill>
                <a:highlight>
                  <a:srgbClr val="FFFFFF"/>
                </a:highlight>
                <a:hlinkClick r:id="rId5">
                  <a:extLst>
                    <a:ext uri="{A12FA001-AC4F-418D-AE19-62706E023703}">
                      <ahyp:hlinkClr xmlns:ahyp="http://schemas.microsoft.com/office/drawing/2018/hyperlinkcolor" val="tx"/>
                    </a:ext>
                  </a:extLst>
                </a:hlinkClick>
              </a:rPr>
              <a:t>Article 21</a:t>
            </a:r>
            <a:r>
              <a:rPr lang="it" sz="1200">
                <a:solidFill>
                  <a:schemeClr val="dk1"/>
                </a:solidFill>
                <a:highlight>
                  <a:srgbClr val="FFFFFF"/>
                </a:highlight>
              </a:rPr>
              <a:t>(1) and there are no overriding legitimate grounds for the processing, or the data subject objects to the processing pursuant to </a:t>
            </a:r>
            <a:r>
              <a:rPr lang="it" sz="1200" b="1" u="sng">
                <a:solidFill>
                  <a:srgbClr val="144B9C"/>
                </a:solidFill>
                <a:highlight>
                  <a:srgbClr val="FFFFFF"/>
                </a:highlight>
                <a:hlinkClick r:id="rId5">
                  <a:extLst>
                    <a:ext uri="{A12FA001-AC4F-418D-AE19-62706E023703}">
                      <ahyp:hlinkClr xmlns:ahyp="http://schemas.microsoft.com/office/drawing/2018/hyperlinkcolor" val="tx"/>
                    </a:ext>
                  </a:extLst>
                </a:hlinkClick>
              </a:rPr>
              <a:t>Article 21</a:t>
            </a:r>
            <a:r>
              <a:rPr lang="it" sz="1200">
                <a:solidFill>
                  <a:schemeClr val="dk1"/>
                </a:solidFill>
                <a:highlight>
                  <a:srgbClr val="FFFFFF"/>
                </a:highlight>
              </a:rPr>
              <a:t>(2);</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the personal data have to be erased for compliance with a legal obligation in Union or Member State law to which the controller is subject;...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7" name="Google Shape;217;p38"/>
          <p:cNvSpPr txBox="1">
            <a:spLocks noGrp="1"/>
          </p:cNvSpPr>
          <p:nvPr>
            <p:ph type="body" idx="1"/>
          </p:nvPr>
        </p:nvSpPr>
        <p:spPr>
          <a:xfrm>
            <a:off x="311700" y="605950"/>
            <a:ext cx="8520600" cy="4298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sz="1200">
                <a:solidFill>
                  <a:schemeClr val="dk1"/>
                </a:solidFill>
                <a:highlight>
                  <a:srgbClr val="FFFFFF"/>
                </a:highlight>
              </a:rPr>
              <a:t>2. Where the controller has made the personal data public and is obliged pursuant to paragraph 1 to erase the personal data, the controller, taking account of available technology and the cost of implementation, shall take reasonable steps, including technical measures, to inform controllers which are processing the personal data that the data subject has requested the erasure by such controllers of any links to, or copy or replication of, those personal data.</a:t>
            </a:r>
            <a:endParaRPr sz="1200">
              <a:solidFill>
                <a:schemeClr val="dk1"/>
              </a:solidFill>
              <a:highlight>
                <a:srgbClr val="FFFFFF"/>
              </a:highlight>
            </a:endParaRPr>
          </a:p>
          <a:p>
            <a:pPr marL="0" lvl="0" indent="0" algn="l" rtl="0">
              <a:spcBef>
                <a:spcPts val="2400"/>
              </a:spcBef>
              <a:spcAft>
                <a:spcPts val="0"/>
              </a:spcAft>
              <a:buNone/>
            </a:pPr>
            <a:r>
              <a:rPr lang="it" sz="1200">
                <a:solidFill>
                  <a:schemeClr val="dk1"/>
                </a:solidFill>
                <a:highlight>
                  <a:srgbClr val="FFFFFF"/>
                </a:highlight>
              </a:rPr>
              <a:t>3. Paragraphs 1 and 2 shall not apply to the extent that processing is necessary:</a:t>
            </a:r>
            <a:endParaRPr sz="1200">
              <a:solidFill>
                <a:schemeClr val="dk1"/>
              </a:solidFill>
              <a:highlight>
                <a:srgbClr val="FFFFFF"/>
              </a:highlight>
            </a:endParaRPr>
          </a:p>
          <a:p>
            <a:pPr marL="914400" lvl="1" indent="-304800" algn="l" rtl="0">
              <a:spcBef>
                <a:spcPts val="2400"/>
              </a:spcBef>
              <a:spcAft>
                <a:spcPts val="0"/>
              </a:spcAft>
              <a:buClr>
                <a:schemeClr val="dk1"/>
              </a:buClr>
              <a:buSzPts val="1200"/>
              <a:buAutoNum type="alphaLcPeriod"/>
            </a:pPr>
            <a:r>
              <a:rPr lang="it" sz="1200">
                <a:solidFill>
                  <a:schemeClr val="dk1"/>
                </a:solidFill>
                <a:highlight>
                  <a:srgbClr val="FFFFFF"/>
                </a:highlight>
              </a:rPr>
              <a:t>for exercising the right of freedom of expression and information;</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for compliance with a legal obligation which requires processing by Union or Member State law to which the controller is subject or for the performance of a task carried out in the public interest or in the exercise of official authority vested in the controller;</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for reasons of public interest in the area of public health in accordance with points (h) and (i) of </a:t>
            </a:r>
            <a:r>
              <a:rPr lang="it" sz="1200" b="1" u="sng">
                <a:solidFill>
                  <a:srgbClr val="144B9C"/>
                </a:solidFill>
                <a:highlight>
                  <a:srgbClr val="FFFFFF"/>
                </a:highlight>
                <a:hlinkClick r:id="rId3">
                  <a:extLst>
                    <a:ext uri="{A12FA001-AC4F-418D-AE19-62706E023703}">
                      <ahyp:hlinkClr xmlns:ahyp="http://schemas.microsoft.com/office/drawing/2018/hyperlinkcolor" val="tx"/>
                    </a:ext>
                  </a:extLst>
                </a:hlinkClick>
              </a:rPr>
              <a:t>Article 9</a:t>
            </a:r>
            <a:r>
              <a:rPr lang="it" sz="1200">
                <a:solidFill>
                  <a:schemeClr val="dk1"/>
                </a:solidFill>
                <a:highlight>
                  <a:srgbClr val="FFFFFF"/>
                </a:highlight>
              </a:rPr>
              <a:t>(2) as well as </a:t>
            </a:r>
            <a:r>
              <a:rPr lang="it" sz="1200" b="1" u="sng">
                <a:solidFill>
                  <a:srgbClr val="144B9C"/>
                </a:solidFill>
                <a:highlight>
                  <a:srgbClr val="FFFFFF"/>
                </a:highlight>
                <a:hlinkClick r:id="rId3">
                  <a:extLst>
                    <a:ext uri="{A12FA001-AC4F-418D-AE19-62706E023703}">
                      <ahyp:hlinkClr xmlns:ahyp="http://schemas.microsoft.com/office/drawing/2018/hyperlinkcolor" val="tx"/>
                    </a:ext>
                  </a:extLst>
                </a:hlinkClick>
              </a:rPr>
              <a:t>Article 9</a:t>
            </a:r>
            <a:r>
              <a:rPr lang="it" sz="1200">
                <a:solidFill>
                  <a:schemeClr val="dk1"/>
                </a:solidFill>
                <a:highlight>
                  <a:srgbClr val="FFFFFF"/>
                </a:highlight>
              </a:rPr>
              <a:t>(3);</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for archiving purposes in the public interest, scientific or historical research purposes or statistical purposes in accordance with </a:t>
            </a:r>
            <a:r>
              <a:rPr lang="it" sz="1200" b="1" u="sng">
                <a:solidFill>
                  <a:srgbClr val="144B9C"/>
                </a:solidFill>
                <a:highlight>
                  <a:srgbClr val="FFFFFF"/>
                </a:highlight>
                <a:hlinkClick r:id="rId4">
                  <a:extLst>
                    <a:ext uri="{A12FA001-AC4F-418D-AE19-62706E023703}">
                      <ahyp:hlinkClr xmlns:ahyp="http://schemas.microsoft.com/office/drawing/2018/hyperlinkcolor" val="tx"/>
                    </a:ext>
                  </a:extLst>
                </a:hlinkClick>
              </a:rPr>
              <a:t>Article 89</a:t>
            </a:r>
            <a:r>
              <a:rPr lang="it" sz="1200">
                <a:solidFill>
                  <a:schemeClr val="dk1"/>
                </a:solidFill>
                <a:highlight>
                  <a:srgbClr val="FFFFFF"/>
                </a:highlight>
              </a:rPr>
              <a:t>(1) in so far as the right referred to in paragraph 1 is likely to render impossible or seriously impair the achievement of the objectives of that processing; or</a:t>
            </a:r>
            <a:endParaRPr sz="1200">
              <a:solidFill>
                <a:schemeClr val="dk1"/>
              </a:solidFill>
              <a:highlight>
                <a:srgbClr val="FFFFFF"/>
              </a:highlight>
            </a:endParaRPr>
          </a:p>
          <a:p>
            <a:pPr marL="914400" lvl="1" indent="-304800" algn="l" rtl="0">
              <a:spcBef>
                <a:spcPts val="0"/>
              </a:spcBef>
              <a:spcAft>
                <a:spcPts val="0"/>
              </a:spcAft>
              <a:buClr>
                <a:schemeClr val="dk1"/>
              </a:buClr>
              <a:buSzPts val="1200"/>
              <a:buAutoNum type="alphaLcPeriod"/>
            </a:pPr>
            <a:r>
              <a:rPr lang="it" sz="1200">
                <a:solidFill>
                  <a:schemeClr val="dk1"/>
                </a:solidFill>
                <a:highlight>
                  <a:srgbClr val="FFFFFF"/>
                </a:highlight>
              </a:rPr>
              <a:t>for the establishment, exercise or defence of legal claims.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An Additional layer of complexity in Europe: The European Convention and the European Court of Human Rights</a:t>
            </a:r>
            <a:endParaRPr/>
          </a:p>
        </p:txBody>
      </p:sp>
      <p:sp>
        <p:nvSpPr>
          <p:cNvPr id="134" name="Google Shape;134;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5" name="Google Shape;135;p25"/>
          <p:cNvPicPr preferRelativeResize="0"/>
          <p:nvPr/>
        </p:nvPicPr>
        <p:blipFill>
          <a:blip r:embed="rId3">
            <a:alphaModFix/>
          </a:blip>
          <a:stretch>
            <a:fillRect/>
          </a:stretch>
        </p:blipFill>
        <p:spPr>
          <a:xfrm>
            <a:off x="2101685" y="1424525"/>
            <a:ext cx="4940626" cy="3490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8</a:t>
            </a:r>
            <a:endParaRPr/>
          </a:p>
        </p:txBody>
      </p:sp>
      <p:sp>
        <p:nvSpPr>
          <p:cNvPr id="141" name="Google Shape;14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1. Everyone has the right to respect for his private and family life, his home and his correspondence.</a:t>
            </a:r>
            <a:endParaRPr/>
          </a:p>
          <a:p>
            <a:pPr marL="0" lvl="0" indent="0" algn="l" rtl="0">
              <a:spcBef>
                <a:spcPts val="1200"/>
              </a:spcBef>
              <a:spcAft>
                <a:spcPts val="1200"/>
              </a:spcAft>
              <a:buNone/>
            </a:pPr>
            <a:r>
              <a:rPr lang="it"/>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Art. 10</a:t>
            </a:r>
            <a:endParaRPr/>
          </a:p>
        </p:txBody>
      </p:sp>
      <p:sp>
        <p:nvSpPr>
          <p:cNvPr id="147" name="Google Shape;147;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it"/>
              <a:t>1. Everyone has the right to freedom of expression. This right shall include freedom to hold opinions and to receive and impart information and ideas without interference by public authority and regardless of frontiers. This Article shall not prevent States from requiring the licensing of broadcasting, television or cinema enterprises.</a:t>
            </a:r>
            <a:endParaRPr/>
          </a:p>
          <a:p>
            <a:pPr marL="0" lvl="0" indent="0" algn="l" rtl="0">
              <a:spcBef>
                <a:spcPts val="1200"/>
              </a:spcBef>
              <a:spcAft>
                <a:spcPts val="1200"/>
              </a:spcAft>
              <a:buNone/>
            </a:pPr>
            <a:r>
              <a:rPr lang="it"/>
              <a:t>2. The exercise of these freedoms, since it carries with it duties and responsibilities, may be subject to such formalities, conditions, restrictions or penalties as are prescribed by law and are necessary in a democratic society, in the interests of national security, territorial integrity or public safety, for the prevention of disorder or crime, for the protection of health or morals, for the protection of the reputation or rights of others, for preventing the disclosure of information received in confidence, or for maintaining the authority and impartiality of the judiciary.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European Court of Human Rights’ powers</a:t>
            </a:r>
            <a:endParaRPr/>
          </a:p>
        </p:txBody>
      </p:sp>
      <p:sp>
        <p:nvSpPr>
          <p:cNvPr id="153" name="Google Shape;15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It intervenes after the exhaustion of domestic remedies</a:t>
            </a:r>
            <a:endParaRPr/>
          </a:p>
          <a:p>
            <a:pPr marL="0" lvl="0" indent="0" algn="l" rtl="0">
              <a:spcBef>
                <a:spcPts val="1200"/>
              </a:spcBef>
              <a:spcAft>
                <a:spcPts val="0"/>
              </a:spcAft>
              <a:buNone/>
            </a:pPr>
            <a:endParaRPr/>
          </a:p>
          <a:p>
            <a:pPr marL="0" lvl="0" indent="0" algn="l" rtl="0">
              <a:spcBef>
                <a:spcPts val="1200"/>
              </a:spcBef>
              <a:spcAft>
                <a:spcPts val="0"/>
              </a:spcAft>
              <a:buNone/>
            </a:pPr>
            <a:r>
              <a:rPr lang="it"/>
              <a:t>It addresses complaints against States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Its rulings establish obligations, but hardly have direct effects within state jurisdictions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How Privacy Was Born</a:t>
            </a:r>
            <a:endParaRPr/>
          </a:p>
        </p:txBody>
      </p:sp>
      <p:sp>
        <p:nvSpPr>
          <p:cNvPr id="159" name="Google Shape;159;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60" name="Google Shape;160;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1" name="Google Shape;161;p29"/>
          <p:cNvPicPr preferRelativeResize="0"/>
          <p:nvPr/>
        </p:nvPicPr>
        <p:blipFill>
          <a:blip r:embed="rId3">
            <a:alphaModFix/>
          </a:blip>
          <a:stretch>
            <a:fillRect/>
          </a:stretch>
        </p:blipFill>
        <p:spPr>
          <a:xfrm>
            <a:off x="540350" y="1661475"/>
            <a:ext cx="3425175" cy="2242375"/>
          </a:xfrm>
          <a:prstGeom prst="rect">
            <a:avLst/>
          </a:prstGeom>
          <a:noFill/>
          <a:ln>
            <a:noFill/>
          </a:ln>
        </p:spPr>
      </p:pic>
      <p:pic>
        <p:nvPicPr>
          <p:cNvPr id="162" name="Google Shape;162;p29"/>
          <p:cNvPicPr preferRelativeResize="0"/>
          <p:nvPr/>
        </p:nvPicPr>
        <p:blipFill>
          <a:blip r:embed="rId4">
            <a:alphaModFix/>
          </a:blip>
          <a:stretch>
            <a:fillRect/>
          </a:stretch>
        </p:blipFill>
        <p:spPr>
          <a:xfrm>
            <a:off x="4468050" y="1305225"/>
            <a:ext cx="4614650" cy="3348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Development of Privacy &amp; Dignity</a:t>
            </a:r>
            <a:endParaRPr/>
          </a:p>
        </p:txBody>
      </p:sp>
      <p:sp>
        <p:nvSpPr>
          <p:cNvPr id="168" name="Google Shape;16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a:t>From Places…</a:t>
            </a:r>
            <a:endParaRPr/>
          </a:p>
          <a:p>
            <a:pPr marL="0" lvl="0" indent="0" algn="l" rtl="0">
              <a:spcBef>
                <a:spcPts val="1200"/>
              </a:spcBef>
              <a:spcAft>
                <a:spcPts val="0"/>
              </a:spcAft>
              <a:buNone/>
            </a:pPr>
            <a:r>
              <a:rPr lang="it"/>
              <a:t>To People…</a:t>
            </a:r>
            <a:endParaRPr/>
          </a:p>
          <a:p>
            <a:pPr marL="0" lvl="0" indent="0" algn="l" rtl="0">
              <a:spcBef>
                <a:spcPts val="1200"/>
              </a:spcBef>
              <a:spcAft>
                <a:spcPts val="0"/>
              </a:spcAft>
              <a:buNone/>
            </a:pPr>
            <a:endParaRPr/>
          </a:p>
          <a:p>
            <a:pPr marL="0" lvl="0" indent="0" algn="l" rtl="0">
              <a:spcBef>
                <a:spcPts val="1200"/>
              </a:spcBef>
              <a:spcAft>
                <a:spcPts val="0"/>
              </a:spcAft>
              <a:buNone/>
            </a:pPr>
            <a:r>
              <a:rPr lang="it"/>
              <a:t>From Protecting People from Private Powers…</a:t>
            </a:r>
            <a:endParaRPr/>
          </a:p>
          <a:p>
            <a:pPr marL="0" lvl="0" indent="0" algn="l" rtl="0">
              <a:spcBef>
                <a:spcPts val="1200"/>
              </a:spcBef>
              <a:spcAft>
                <a:spcPts val="0"/>
              </a:spcAft>
              <a:buNone/>
            </a:pPr>
            <a:r>
              <a:rPr lang="it"/>
              <a:t>To Protecting People from Public Powers</a:t>
            </a:r>
            <a:endParaRPr/>
          </a:p>
          <a:p>
            <a:pPr marL="0" lvl="0" indent="0" algn="l" rtl="0">
              <a:spcBef>
                <a:spcPts val="1200"/>
              </a:spcBef>
              <a:spcAft>
                <a:spcPts val="0"/>
              </a:spcAft>
              <a:buNone/>
            </a:pPr>
            <a:endParaRPr/>
          </a:p>
          <a:p>
            <a:pPr marL="0" lvl="0" indent="0" algn="l" rtl="0">
              <a:spcBef>
                <a:spcPts val="1200"/>
              </a:spcBef>
              <a:spcAft>
                <a:spcPts val="1200"/>
              </a:spcAft>
              <a:buNone/>
            </a:pPr>
            <a:r>
              <a:rPr lang="it"/>
              <a:t>From People to Information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it"/>
              <a:t>The Barbra Streisand Effect &amp; the Paradox of Privacy</a:t>
            </a:r>
            <a:endParaRPr/>
          </a:p>
        </p:txBody>
      </p:sp>
      <p:sp>
        <p:nvSpPr>
          <p:cNvPr id="174" name="Google Shape;174;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5" name="Google Shape;175;p31"/>
          <p:cNvPicPr preferRelativeResize="0"/>
          <p:nvPr/>
        </p:nvPicPr>
        <p:blipFill>
          <a:blip r:embed="rId3">
            <a:alphaModFix/>
          </a:blip>
          <a:stretch>
            <a:fillRect/>
          </a:stretch>
        </p:blipFill>
        <p:spPr>
          <a:xfrm>
            <a:off x="1199589" y="1152475"/>
            <a:ext cx="6744811" cy="3562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a:t>The Shield of Privacy: which limits? The Proportionality Scrutiny</a:t>
            </a:r>
            <a:endParaRPr/>
          </a:p>
        </p:txBody>
      </p:sp>
      <p:sp>
        <p:nvSpPr>
          <p:cNvPr id="181" name="Google Shape;181;p32"/>
          <p:cNvSpPr txBox="1">
            <a:spLocks noGrp="1"/>
          </p:cNvSpPr>
          <p:nvPr>
            <p:ph type="body" idx="1"/>
          </p:nvPr>
        </p:nvSpPr>
        <p:spPr>
          <a:xfrm>
            <a:off x="311700" y="1438675"/>
            <a:ext cx="8520600" cy="313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t"/>
              <a:t>Other interests can prevail over privacy–it depends on the jurisdiction</a:t>
            </a:r>
            <a:endParaRPr/>
          </a:p>
          <a:p>
            <a:pPr marL="0" lvl="0" indent="0" algn="l" rtl="0">
              <a:spcBef>
                <a:spcPts val="1200"/>
              </a:spcBef>
              <a:spcAft>
                <a:spcPts val="0"/>
              </a:spcAft>
              <a:buNone/>
            </a:pPr>
            <a:r>
              <a:rPr lang="it"/>
              <a:t>(es. Intellectual property)</a:t>
            </a:r>
            <a:endParaRPr/>
          </a:p>
          <a:p>
            <a:pPr marL="0" lvl="0" indent="0" algn="l" rtl="0">
              <a:spcBef>
                <a:spcPts val="1200"/>
              </a:spcBef>
              <a:spcAft>
                <a:spcPts val="1200"/>
              </a:spcAft>
              <a:buNone/>
            </a:pPr>
            <a:r>
              <a:rPr lang="it"/>
              <a:t>Proportionality scrutiny: it is a means to assess the legitimacy of a solution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On-screen Show (16:9)</PresentationFormat>
  <Paragraphs>70</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CHINA</vt:lpstr>
      <vt:lpstr>An Additional layer of complexity in Europe: The European Convention and the European Court of Human Rights</vt:lpstr>
      <vt:lpstr>Art 8</vt:lpstr>
      <vt:lpstr>Art. 10</vt:lpstr>
      <vt:lpstr>The European Court of Human Rights’ powers</vt:lpstr>
      <vt:lpstr>How Privacy Was Born</vt:lpstr>
      <vt:lpstr>The Development of Privacy &amp; Dignity</vt:lpstr>
      <vt:lpstr>The Barbra Streisand Effect &amp; the Paradox of Privacy</vt:lpstr>
      <vt:lpstr>The Shield of Privacy: which limits? The Proportionality Scrutiny</vt:lpstr>
      <vt:lpstr>The structure of proportionality</vt:lpstr>
      <vt:lpstr>Why the Proportionality Test is so important? </vt:lpstr>
      <vt:lpstr>An Example: Costeja Gonzalez v. Google Spain (C-131/12)</vt:lpstr>
      <vt:lpstr>Legal &amp; Technical Problems</vt:lpstr>
      <vt:lpstr>Art 17 GDPR The Right to Erasure (“to be forgotten”)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dc:title>
  <cp:lastModifiedBy>Pin Andrea</cp:lastModifiedBy>
  <cp:revision>1</cp:revision>
  <dcterms:modified xsi:type="dcterms:W3CDTF">2023-10-14T18:25:14Z</dcterms:modified>
</cp:coreProperties>
</file>