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7"/>
  </p:notesMasterIdLst>
  <p:handoutMasterIdLst>
    <p:handoutMasterId r:id="rId48"/>
  </p:handoutMasterIdLst>
  <p:sldIdLst>
    <p:sldId id="533" r:id="rId10"/>
    <p:sldId id="514" r:id="rId11"/>
    <p:sldId id="275" r:id="rId12"/>
    <p:sldId id="515" r:id="rId13"/>
    <p:sldId id="488" r:id="rId14"/>
    <p:sldId id="516" r:id="rId15"/>
    <p:sldId id="517" r:id="rId16"/>
    <p:sldId id="518" r:id="rId17"/>
    <p:sldId id="519" r:id="rId18"/>
    <p:sldId id="520" r:id="rId19"/>
    <p:sldId id="521" r:id="rId20"/>
    <p:sldId id="522" r:id="rId21"/>
    <p:sldId id="490" r:id="rId22"/>
    <p:sldId id="489" r:id="rId23"/>
    <p:sldId id="523" r:id="rId24"/>
    <p:sldId id="491" r:id="rId25"/>
    <p:sldId id="524" r:id="rId26"/>
    <p:sldId id="525" r:id="rId27"/>
    <p:sldId id="492" r:id="rId28"/>
    <p:sldId id="493" r:id="rId29"/>
    <p:sldId id="494" r:id="rId30"/>
    <p:sldId id="527" r:id="rId31"/>
    <p:sldId id="526" r:id="rId32"/>
    <p:sldId id="528" r:id="rId33"/>
    <p:sldId id="495" r:id="rId34"/>
    <p:sldId id="496" r:id="rId35"/>
    <p:sldId id="529" r:id="rId36"/>
    <p:sldId id="497" r:id="rId37"/>
    <p:sldId id="531" r:id="rId38"/>
    <p:sldId id="530" r:id="rId39"/>
    <p:sldId id="500" r:id="rId40"/>
    <p:sldId id="510" r:id="rId41"/>
    <p:sldId id="498" r:id="rId42"/>
    <p:sldId id="394" r:id="rId43"/>
    <p:sldId id="532" r:id="rId44"/>
    <p:sldId id="486" r:id="rId45"/>
    <p:sldId id="5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AA91E7A-5135-4588-B0B8-02FB48CDF924}">
          <p14:sldIdLst>
            <p14:sldId id="533"/>
            <p14:sldId id="514"/>
            <p14:sldId id="275"/>
            <p14:sldId id="515"/>
            <p14:sldId id="488"/>
            <p14:sldId id="516"/>
            <p14:sldId id="517"/>
            <p14:sldId id="518"/>
            <p14:sldId id="519"/>
            <p14:sldId id="520"/>
            <p14:sldId id="521"/>
            <p14:sldId id="522"/>
            <p14:sldId id="490"/>
            <p14:sldId id="489"/>
            <p14:sldId id="523"/>
            <p14:sldId id="491"/>
            <p14:sldId id="524"/>
            <p14:sldId id="525"/>
            <p14:sldId id="492"/>
            <p14:sldId id="493"/>
            <p14:sldId id="494"/>
            <p14:sldId id="527"/>
            <p14:sldId id="526"/>
            <p14:sldId id="528"/>
            <p14:sldId id="495"/>
            <p14:sldId id="496"/>
            <p14:sldId id="529"/>
            <p14:sldId id="497"/>
            <p14:sldId id="531"/>
            <p14:sldId id="530"/>
            <p14:sldId id="500"/>
            <p14:sldId id="510"/>
            <p14:sldId id="498"/>
            <p14:sldId id="394"/>
            <p14:sldId id="532"/>
            <p14:sldId id="486"/>
            <p14:sldId id="501"/>
          </p14:sldIdLst>
        </p14:section>
        <p14:section name="Appendix: Image Descriptions for Unsighted Students" id="{59DB651E-C25E-4B95-844F-550569810028}">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B"/>
    <a:srgbClr val="B60000"/>
    <a:srgbClr val="4087BA"/>
    <a:srgbClr val="FF0000"/>
    <a:srgbClr val="A30000"/>
    <a:srgbClr val="005C74"/>
    <a:srgbClr val="CACACA"/>
    <a:srgbClr val="0000FF"/>
    <a:srgbClr val="214E91"/>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0" autoAdjust="0"/>
    <p:restoredTop sz="86388" autoAdjust="0"/>
  </p:normalViewPr>
  <p:slideViewPr>
    <p:cSldViewPr>
      <p:cViewPr varScale="1">
        <p:scale>
          <a:sx n="76" d="100"/>
          <a:sy n="76" d="100"/>
        </p:scale>
        <p:origin x="1664" y="192"/>
      </p:cViewPr>
      <p:guideLst>
        <p:guide orient="horz" pos="3408"/>
        <p:guide orient="horz" pos="3600"/>
        <p:guide orient="horz" pos="912"/>
        <p:guide orient="horz" pos="3360"/>
        <p:guide pos="5616"/>
        <p:guide pos="4320"/>
      </p:guideLst>
    </p:cSldViewPr>
  </p:slideViewPr>
  <p:outlineViewPr>
    <p:cViewPr>
      <p:scale>
        <a:sx n="33" d="100"/>
        <a:sy n="33" d="100"/>
      </p:scale>
      <p:origin x="0" y="-196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‹N›</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‹N›</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8692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23090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239660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294965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426821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336330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64476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26</a:t>
            </a:fld>
            <a:endParaRPr lang="en-US"/>
          </a:p>
        </p:txBody>
      </p:sp>
    </p:spTree>
    <p:extLst>
      <p:ext uri="{BB962C8B-B14F-4D97-AF65-F5344CB8AC3E}">
        <p14:creationId xmlns:p14="http://schemas.microsoft.com/office/powerpoint/2010/main" val="359327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27</a:t>
            </a:fld>
            <a:endParaRPr lang="en-US"/>
          </a:p>
        </p:txBody>
      </p:sp>
    </p:spTree>
    <p:extLst>
      <p:ext uri="{BB962C8B-B14F-4D97-AF65-F5344CB8AC3E}">
        <p14:creationId xmlns:p14="http://schemas.microsoft.com/office/powerpoint/2010/main" val="373818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111956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55193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a:t>
            </a:fld>
            <a:endParaRPr lang="en-US"/>
          </a:p>
        </p:txBody>
      </p:sp>
    </p:spTree>
    <p:extLst>
      <p:ext uri="{BB962C8B-B14F-4D97-AF65-F5344CB8AC3E}">
        <p14:creationId xmlns:p14="http://schemas.microsoft.com/office/powerpoint/2010/main" val="161182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31</a:t>
            </a:fld>
            <a:endParaRPr lang="en-US"/>
          </a:p>
        </p:txBody>
      </p:sp>
    </p:spTree>
    <p:extLst>
      <p:ext uri="{BB962C8B-B14F-4D97-AF65-F5344CB8AC3E}">
        <p14:creationId xmlns:p14="http://schemas.microsoft.com/office/powerpoint/2010/main" val="177086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32</a:t>
            </a:fld>
            <a:endParaRPr lang="en-US"/>
          </a:p>
        </p:txBody>
      </p:sp>
    </p:spTree>
    <p:extLst>
      <p:ext uri="{BB962C8B-B14F-4D97-AF65-F5344CB8AC3E}">
        <p14:creationId xmlns:p14="http://schemas.microsoft.com/office/powerpoint/2010/main" val="610230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101787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34</a:t>
            </a:fld>
            <a:endParaRPr lang="en-US"/>
          </a:p>
        </p:txBody>
      </p:sp>
    </p:spTree>
    <p:extLst>
      <p:ext uri="{BB962C8B-B14F-4D97-AF65-F5344CB8AC3E}">
        <p14:creationId xmlns:p14="http://schemas.microsoft.com/office/powerpoint/2010/main" val="40307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a:t>
            </a:fld>
            <a:endParaRPr lang="en-US"/>
          </a:p>
        </p:txBody>
      </p:sp>
    </p:spTree>
    <p:extLst>
      <p:ext uri="{BB962C8B-B14F-4D97-AF65-F5344CB8AC3E}">
        <p14:creationId xmlns:p14="http://schemas.microsoft.com/office/powerpoint/2010/main" val="190700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59878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283556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428432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377512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302586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192564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950720"/>
            <a:ext cx="8229600" cy="1097280"/>
          </a:xfrm>
          <a:prstGeom prst="rect">
            <a:avLst/>
          </a:prstGeom>
        </p:spPr>
        <p:txBody>
          <a:bodyPr anchor="ctr"/>
          <a:lstStyle>
            <a:lvl1pPr>
              <a:defRPr sz="4800" b="1">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3124200"/>
            <a:ext cx="8229600" cy="27432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005C74"/>
                </a:solidFill>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2" name="Rectangle 1"/>
          <p:cNvSpPr/>
          <p:nvPr userDrawn="1"/>
        </p:nvSpPr>
        <p:spPr>
          <a:xfrm>
            <a:off x="7817427" y="6303818"/>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2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2514600" y="152400"/>
            <a:ext cx="6400800" cy="1447800"/>
          </a:xfrm>
          <a:prstGeom prst="rect">
            <a:avLst/>
          </a:prstGeom>
        </p:spPr>
        <p:txBody>
          <a:bodyPr anchor="t" anchorCtr="0"/>
          <a:lstStyle>
            <a:lvl1pPr algn="r">
              <a:spcBef>
                <a:spcPts val="480"/>
              </a:spcBef>
              <a:defRPr sz="4400" b="1" cap="none">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3810000"/>
            <a:ext cx="4389120" cy="533400"/>
          </a:xfrm>
          <a:prstGeom prst="rect">
            <a:avLst/>
          </a:prstGeom>
        </p:spPr>
        <p:txBody>
          <a:bodyPr anchor="t" anchorCtr="0"/>
          <a:lstStyle>
            <a:lvl1pPr marL="0" indent="0" algn="ctr">
              <a:spcBef>
                <a:spcPts val="0"/>
              </a:spcBef>
              <a:buNone/>
              <a:defRPr sz="2800" b="1">
                <a:solidFill>
                  <a:srgbClr val="214E91"/>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 y="812800"/>
            <a:ext cx="43754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64592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a:t>6-</a:t>
            </a:r>
            <a:fld id="{D284030D-0224-4BD8-89C1-1614B36E06C2}" type="slidenum">
              <a:rPr lang="en-US" sz="1200" smtClean="0"/>
              <a:pPr algn="r"/>
              <a:t>‹N›</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L_tf7IS3dM&amp;list=PLc6EeKrKYKClN48ow3Irj_sO0zQEY-Vwu&amp;index=67"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youtube.com/watch?v=13B5K_lAabw&amp;list=PLc6EeKrKYKClN48ow3Irj_sO0zQEY-Vwu&amp;index=68"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biyGxEix5Zs&amp;list=PLc6EeKrKYKClN48ow3Irj_sO0zQEY-Vwu&amp;index=70"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slide" Target="slide28.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2UIlKHnx8E&amp;list=PLc6EeKrKYKClN48ow3Irj_sO0zQEY-Vwu&amp;index=69"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_ElR6OkQvY&amp;list=PLc6EeKrKYKClN48ow3Irj_sO0zQEY-Vwu&amp;index=63" TargetMode="External"/><Relationship Id="rId2" Type="http://schemas.openxmlformats.org/officeDocument/2006/relationships/hyperlink" Target="https://www.youtube.com/watch?v=g1DqaqBiVRY&amp;list=PLc6EeKrKYKClN48ow3Irj_sO0zQEY-Vwu&amp;index=62" TargetMode="External"/><Relationship Id="rId1" Type="http://schemas.openxmlformats.org/officeDocument/2006/relationships/slideLayout" Target="../slideLayouts/slideLayout26.xml"/><Relationship Id="rId4" Type="http://schemas.openxmlformats.org/officeDocument/2006/relationships/hyperlink" Target="https://www.youtube.com/watch?v=NVSEoTA0EyA&amp;list=PLc6EeKrKYKClN48ow3Irj_sO0zQEY-Vwu&amp;index=6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 Part 1</a:t>
            </a:r>
            <a:br>
              <a:rPr lang="it-IT" dirty="0"/>
            </a:br>
            <a:endParaRPr lang="en-US" sz="1500" dirty="0"/>
          </a:p>
        </p:txBody>
      </p:sp>
      <p:sp>
        <p:nvSpPr>
          <p:cNvPr id="9" name="Content Placeholder 2"/>
          <p:cNvSpPr>
            <a:spLocks noGrp="1"/>
          </p:cNvSpPr>
          <p:nvPr>
            <p:ph idx="1"/>
          </p:nvPr>
        </p:nvSpPr>
        <p:spPr>
          <a:xfrm>
            <a:off x="457200" y="1447800"/>
            <a:ext cx="8229600" cy="2362200"/>
          </a:xfrm>
        </p:spPr>
        <p:txBody>
          <a:bodyPr/>
          <a:lstStyle/>
          <a:p>
            <a:pPr defTabSz="809625">
              <a:spcBef>
                <a:spcPts val="400"/>
              </a:spcBef>
              <a:spcAft>
                <a:spcPts val="400"/>
              </a:spcAft>
              <a:defRPr/>
            </a:pPr>
            <a:r>
              <a:rPr lang="en-US" sz="2800" b="1" dirty="0"/>
              <a:t>Part One</a:t>
            </a:r>
            <a:r>
              <a:rPr lang="en-US" sz="2800" dirty="0"/>
              <a:t>: The foundations of technological Innovation.</a:t>
            </a:r>
            <a:endParaRPr lang="en-US" sz="800" dirty="0"/>
          </a:p>
          <a:p>
            <a:pPr marL="109728" lvl="1" indent="0" defTabSz="809625">
              <a:spcBef>
                <a:spcPts val="400"/>
              </a:spcBef>
              <a:spcAft>
                <a:spcPts val="400"/>
              </a:spcAft>
              <a:buClrTx/>
              <a:buNone/>
              <a:defRPr/>
            </a:pPr>
            <a:r>
              <a:rPr lang="en-US" sz="2400" dirty="0"/>
              <a:t>2. Sources of innovation.</a:t>
            </a:r>
          </a:p>
          <a:p>
            <a:pPr marL="109728" lvl="1" indent="0" defTabSz="809625">
              <a:spcBef>
                <a:spcPts val="400"/>
              </a:spcBef>
              <a:spcAft>
                <a:spcPts val="400"/>
              </a:spcAft>
              <a:buClrTx/>
              <a:buNone/>
              <a:defRPr/>
            </a:pPr>
            <a:r>
              <a:rPr lang="en-US" sz="2400" dirty="0"/>
              <a:t>3. Types and patterns of innovation.</a:t>
            </a:r>
          </a:p>
          <a:p>
            <a:pPr marL="109728" lvl="1" indent="0" defTabSz="809625">
              <a:spcBef>
                <a:spcPts val="400"/>
              </a:spcBef>
              <a:spcAft>
                <a:spcPts val="400"/>
              </a:spcAft>
              <a:buClrTx/>
              <a:buNone/>
              <a:defRPr/>
            </a:pPr>
            <a:r>
              <a:rPr lang="en-US" sz="2400" dirty="0"/>
              <a:t>4. Standards battles and design dominance.</a:t>
            </a:r>
          </a:p>
          <a:p>
            <a:pPr marL="109728" lvl="1" indent="0" defTabSz="809625">
              <a:spcBef>
                <a:spcPts val="400"/>
              </a:spcBef>
              <a:spcAft>
                <a:spcPts val="400"/>
              </a:spcAft>
              <a:buClrTx/>
              <a:buNone/>
              <a:defRPr/>
            </a:pPr>
            <a:r>
              <a:rPr lang="en-US" sz="2400" dirty="0"/>
              <a:t>5. Timing of Entry.</a:t>
            </a:r>
          </a:p>
        </p:txBody>
      </p:sp>
      <p:pic>
        <p:nvPicPr>
          <p:cNvPr id="13" name="Picture 3" descr="The core concepts of chapters 2 to 13 in the book are listed in a flowchart, which illustrates the strategic management of technological innovation.">
            <a:extLst>
              <a:ext uri="{FF2B5EF4-FFF2-40B4-BE49-F238E27FC236}">
                <a16:creationId xmlns:a16="http://schemas.microsoft.com/office/drawing/2014/main" id="{44691FEF-8B78-4F53-86F8-498FAC0CC532}"/>
              </a:ext>
            </a:extLst>
          </p:cNvPr>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tretch>
            <a:fillRect/>
          </a:stretch>
        </p:blipFill>
        <p:spPr bwMode="auto">
          <a:xfrm>
            <a:off x="842889" y="3949700"/>
            <a:ext cx="7458222" cy="245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4"/>
          </p:nvPr>
        </p:nvSpPr>
        <p:spPr>
          <a:xfrm>
            <a:off x="3200400" y="6477000"/>
            <a:ext cx="2743200" cy="182880"/>
          </a:xfrm>
        </p:spPr>
        <p:txBody>
          <a:bodyPr/>
          <a:lstStyle/>
          <a:p>
            <a:endParaRPr lang="en-US" dirty="0"/>
          </a:p>
        </p:txBody>
      </p:sp>
    </p:spTree>
    <p:extLst>
      <p:ext uri="{BB962C8B-B14F-4D97-AF65-F5344CB8AC3E}">
        <p14:creationId xmlns:p14="http://schemas.microsoft.com/office/powerpoint/2010/main" val="393693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1430F5-C1A0-EF46-A4F5-2CA45EDD1CE0}"/>
              </a:ext>
            </a:extLst>
          </p:cNvPr>
          <p:cNvSpPr>
            <a:spLocks noGrp="1"/>
          </p:cNvSpPr>
          <p:nvPr>
            <p:ph type="title"/>
          </p:nvPr>
        </p:nvSpPr>
        <p:spPr/>
        <p:txBody>
          <a:bodyPr/>
          <a:lstStyle/>
          <a:p>
            <a:r>
              <a:rPr lang="en-US" sz="3200" dirty="0"/>
              <a:t>3. Bargaining power of suppliers</a:t>
            </a:r>
            <a:endParaRPr lang="it-IT" sz="3200" dirty="0"/>
          </a:p>
        </p:txBody>
      </p:sp>
      <p:sp>
        <p:nvSpPr>
          <p:cNvPr id="3" name="Segnaposto contenuto 2">
            <a:extLst>
              <a:ext uri="{FF2B5EF4-FFF2-40B4-BE49-F238E27FC236}">
                <a16:creationId xmlns:a16="http://schemas.microsoft.com/office/drawing/2014/main" id="{785FDF75-B873-5B4F-9F92-4698F8C8500B}"/>
              </a:ext>
            </a:extLst>
          </p:cNvPr>
          <p:cNvSpPr>
            <a:spLocks noGrp="1"/>
          </p:cNvSpPr>
          <p:nvPr>
            <p:ph idx="1"/>
          </p:nvPr>
        </p:nvSpPr>
        <p:spPr>
          <a:xfrm>
            <a:off x="228600" y="1447800"/>
            <a:ext cx="8458200" cy="4876800"/>
          </a:xfrm>
        </p:spPr>
        <p:txBody>
          <a:bodyPr/>
          <a:lstStyle/>
          <a:p>
            <a:pPr lvl="0"/>
            <a:r>
              <a:rPr lang="en-US" sz="2600" b="1" dirty="0"/>
              <a:t>Bargaining power of suppliers</a:t>
            </a:r>
            <a:r>
              <a:rPr lang="en-US" sz="2600" dirty="0"/>
              <a:t> is a function of the </a:t>
            </a:r>
            <a:r>
              <a:rPr lang="en-US" sz="2600" b="1" dirty="0"/>
              <a:t>number of suppliers</a:t>
            </a:r>
            <a:r>
              <a:rPr lang="en-US" sz="2600" dirty="0"/>
              <a:t>, </a:t>
            </a:r>
            <a:r>
              <a:rPr lang="en-US" sz="2600" b="1" dirty="0"/>
              <a:t>product differentiation</a:t>
            </a:r>
            <a:r>
              <a:rPr lang="en-US" sz="2600" dirty="0"/>
              <a:t>, </a:t>
            </a:r>
            <a:r>
              <a:rPr lang="en-US" sz="2600" b="1" dirty="0"/>
              <a:t>amount purchased</a:t>
            </a:r>
            <a:r>
              <a:rPr lang="en-US" sz="2600" dirty="0"/>
              <a:t>, </a:t>
            </a:r>
            <a:r>
              <a:rPr lang="en-US" sz="2600" b="1" dirty="0"/>
              <a:t>switching costs </a:t>
            </a:r>
            <a:r>
              <a:rPr lang="en-US" sz="2600" dirty="0"/>
              <a:t>and the ability of buyers and suppliers to </a:t>
            </a:r>
            <a:r>
              <a:rPr lang="en-US" sz="2600" b="1" dirty="0"/>
              <a:t>vertically integrate</a:t>
            </a:r>
            <a:r>
              <a:rPr lang="en-US" sz="2600" dirty="0"/>
              <a:t>.</a:t>
            </a:r>
            <a:r>
              <a:rPr lang="en-US" sz="2600" b="1" dirty="0"/>
              <a:t> </a:t>
            </a:r>
          </a:p>
          <a:p>
            <a:pPr lvl="0"/>
            <a:r>
              <a:rPr lang="en-US" sz="2600" dirty="0"/>
              <a:t>For example,</a:t>
            </a:r>
            <a:r>
              <a:rPr lang="en-US" sz="2600" b="1" dirty="0"/>
              <a:t> </a:t>
            </a:r>
            <a:endParaRPr lang="it-IT" sz="2600" dirty="0"/>
          </a:p>
          <a:p>
            <a:pPr lvl="1"/>
            <a:r>
              <a:rPr lang="en-US" sz="2400" b="1" dirty="0"/>
              <a:t>Intel </a:t>
            </a:r>
            <a:r>
              <a:rPr lang="en-US" sz="2400" dirty="0"/>
              <a:t>has supplier power over its customers’ power because its products have very high brand image (</a:t>
            </a:r>
            <a:r>
              <a:rPr lang="en-US" sz="2400" b="1" dirty="0"/>
              <a:t>product differentiation</a:t>
            </a:r>
            <a:r>
              <a:rPr lang="en-US" sz="2400" dirty="0"/>
              <a:t>), and because other software and hardware has been optimized for Intel’s microprocessors (</a:t>
            </a:r>
            <a:r>
              <a:rPr lang="en-US" sz="2400" b="1" dirty="0"/>
              <a:t>switching costs</a:t>
            </a:r>
            <a:r>
              <a:rPr lang="en-US" sz="2400" dirty="0"/>
              <a:t>).  </a:t>
            </a:r>
            <a:endParaRPr lang="it-IT" sz="2400" dirty="0"/>
          </a:p>
          <a:p>
            <a:pPr lvl="1"/>
            <a:r>
              <a:rPr lang="en-US" sz="2400" b="1" dirty="0"/>
              <a:t>Wal-Mart</a:t>
            </a:r>
            <a:r>
              <a:rPr lang="en-US" sz="2400" dirty="0"/>
              <a:t> has power over its suppliers because of the high volume it purchases.   </a:t>
            </a:r>
            <a:endParaRPr lang="it-IT" sz="2400" dirty="0"/>
          </a:p>
          <a:p>
            <a:endParaRPr lang="it-IT" dirty="0"/>
          </a:p>
        </p:txBody>
      </p:sp>
      <p:sp>
        <p:nvSpPr>
          <p:cNvPr id="4" name="Segnaposto testo 3">
            <a:extLst>
              <a:ext uri="{FF2B5EF4-FFF2-40B4-BE49-F238E27FC236}">
                <a16:creationId xmlns:a16="http://schemas.microsoft.com/office/drawing/2014/main" id="{EFD1003F-5847-F843-A5AE-CE1D38E5E4EB}"/>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4CC26712-5DFD-4D47-8138-73DB04D9BD26}"/>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8386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194F63-F10A-1247-82A0-17DF30465CD2}"/>
              </a:ext>
            </a:extLst>
          </p:cNvPr>
          <p:cNvSpPr>
            <a:spLocks noGrp="1"/>
          </p:cNvSpPr>
          <p:nvPr>
            <p:ph type="title"/>
          </p:nvPr>
        </p:nvSpPr>
        <p:spPr/>
        <p:txBody>
          <a:bodyPr/>
          <a:lstStyle/>
          <a:p>
            <a:r>
              <a:rPr lang="en-US" sz="3200" dirty="0"/>
              <a:t>4. Bargaining power of buyers</a:t>
            </a:r>
            <a:endParaRPr lang="it-IT" sz="3200" dirty="0"/>
          </a:p>
        </p:txBody>
      </p:sp>
      <p:sp>
        <p:nvSpPr>
          <p:cNvPr id="3" name="Segnaposto contenuto 2">
            <a:extLst>
              <a:ext uri="{FF2B5EF4-FFF2-40B4-BE49-F238E27FC236}">
                <a16:creationId xmlns:a16="http://schemas.microsoft.com/office/drawing/2014/main" id="{C87D6E53-48CF-FA42-84A8-EA6E961F5275}"/>
              </a:ext>
            </a:extLst>
          </p:cNvPr>
          <p:cNvSpPr>
            <a:spLocks noGrp="1"/>
          </p:cNvSpPr>
          <p:nvPr>
            <p:ph idx="1"/>
          </p:nvPr>
        </p:nvSpPr>
        <p:spPr/>
        <p:txBody>
          <a:bodyPr/>
          <a:lstStyle/>
          <a:p>
            <a:r>
              <a:rPr lang="en-US" b="1" dirty="0"/>
              <a:t>Bargaining power of buyers </a:t>
            </a:r>
            <a:r>
              <a:rPr lang="en-US" dirty="0"/>
              <a:t>(like bargaining power of suppliers) is also a function of the </a:t>
            </a:r>
            <a:r>
              <a:rPr lang="en-US" b="1" dirty="0"/>
              <a:t>number of buyers</a:t>
            </a:r>
            <a:r>
              <a:rPr lang="en-US" dirty="0"/>
              <a:t>, level of </a:t>
            </a:r>
            <a:r>
              <a:rPr lang="en-US" b="1" dirty="0"/>
              <a:t>product</a:t>
            </a:r>
            <a:r>
              <a:rPr lang="en-US" dirty="0"/>
              <a:t> </a:t>
            </a:r>
            <a:r>
              <a:rPr lang="en-US" b="1" dirty="0"/>
              <a:t>differentiation</a:t>
            </a:r>
            <a:r>
              <a:rPr lang="en-US" dirty="0"/>
              <a:t>, </a:t>
            </a:r>
            <a:r>
              <a:rPr lang="en-US" b="1" dirty="0"/>
              <a:t>switching costs</a:t>
            </a:r>
            <a:endParaRPr lang="it-IT" dirty="0"/>
          </a:p>
        </p:txBody>
      </p:sp>
      <p:sp>
        <p:nvSpPr>
          <p:cNvPr id="4" name="Segnaposto testo 3">
            <a:extLst>
              <a:ext uri="{FF2B5EF4-FFF2-40B4-BE49-F238E27FC236}">
                <a16:creationId xmlns:a16="http://schemas.microsoft.com/office/drawing/2014/main" id="{551D24F2-1A1F-EB40-8BDD-9CE849309C6C}"/>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1EA34557-3FD5-CF40-B5E0-F6B9F993B844}"/>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15342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143436-C839-2D42-9DF6-1315504FFBE5}"/>
              </a:ext>
            </a:extLst>
          </p:cNvPr>
          <p:cNvSpPr>
            <a:spLocks noGrp="1"/>
          </p:cNvSpPr>
          <p:nvPr>
            <p:ph type="title"/>
          </p:nvPr>
        </p:nvSpPr>
        <p:spPr/>
        <p:txBody>
          <a:bodyPr/>
          <a:lstStyle/>
          <a:p>
            <a:r>
              <a:rPr lang="en-US" sz="3200" dirty="0"/>
              <a:t>5. Threat of substitutes</a:t>
            </a:r>
            <a:endParaRPr lang="it-IT" sz="3200" dirty="0"/>
          </a:p>
        </p:txBody>
      </p:sp>
      <p:sp>
        <p:nvSpPr>
          <p:cNvPr id="3" name="Segnaposto contenuto 2">
            <a:extLst>
              <a:ext uri="{FF2B5EF4-FFF2-40B4-BE49-F238E27FC236}">
                <a16:creationId xmlns:a16="http://schemas.microsoft.com/office/drawing/2014/main" id="{63DD2A4D-2A0F-7147-B2A7-1551695A6E43}"/>
              </a:ext>
            </a:extLst>
          </p:cNvPr>
          <p:cNvSpPr>
            <a:spLocks noGrp="1"/>
          </p:cNvSpPr>
          <p:nvPr>
            <p:ph idx="1"/>
          </p:nvPr>
        </p:nvSpPr>
        <p:spPr/>
        <p:txBody>
          <a:bodyPr/>
          <a:lstStyle/>
          <a:p>
            <a:pPr lvl="0"/>
            <a:r>
              <a:rPr lang="en-US" b="1" dirty="0"/>
              <a:t>Threat of substitutes</a:t>
            </a:r>
            <a:r>
              <a:rPr lang="en-US" dirty="0"/>
              <a:t> is a function of the </a:t>
            </a:r>
            <a:r>
              <a:rPr lang="en-US" b="1" dirty="0"/>
              <a:t>number </a:t>
            </a:r>
            <a:r>
              <a:rPr lang="en-US" dirty="0"/>
              <a:t>of potential substitutes, their </a:t>
            </a:r>
            <a:r>
              <a:rPr lang="en-US" b="1" dirty="0"/>
              <a:t>closeness in functionality</a:t>
            </a:r>
            <a:r>
              <a:rPr lang="en-US" dirty="0"/>
              <a:t>, and their </a:t>
            </a:r>
            <a:r>
              <a:rPr lang="en-US" b="1" dirty="0"/>
              <a:t>relative price</a:t>
            </a:r>
            <a:r>
              <a:rPr lang="en-US" dirty="0"/>
              <a:t>. </a:t>
            </a:r>
          </a:p>
          <a:p>
            <a:pPr lvl="0"/>
            <a:r>
              <a:rPr lang="en-US" dirty="0"/>
              <a:t>For example, </a:t>
            </a:r>
            <a:endParaRPr lang="it-IT" dirty="0"/>
          </a:p>
          <a:p>
            <a:r>
              <a:rPr lang="en-US" b="1" dirty="0"/>
              <a:t>Bus and train travel are typically not close substitutes for plane travel</a:t>
            </a:r>
            <a:r>
              <a:rPr lang="en-US" dirty="0"/>
              <a:t> because their lower costs are offset by greater traveling time (BUT are close substitutes: coca cola and </a:t>
            </a:r>
            <a:r>
              <a:rPr lang="en-US" dirty="0" err="1"/>
              <a:t>pepsi</a:t>
            </a:r>
            <a:r>
              <a:rPr lang="en-US" dirty="0"/>
              <a:t> cola, kindle and printed books, butter and margarine) </a:t>
            </a:r>
            <a:endParaRPr lang="it-IT" dirty="0"/>
          </a:p>
        </p:txBody>
      </p:sp>
      <p:sp>
        <p:nvSpPr>
          <p:cNvPr id="4" name="Segnaposto testo 3">
            <a:extLst>
              <a:ext uri="{FF2B5EF4-FFF2-40B4-BE49-F238E27FC236}">
                <a16:creationId xmlns:a16="http://schemas.microsoft.com/office/drawing/2014/main" id="{488D3094-D48C-A64C-B326-1F93BFC62A95}"/>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D32F8A93-648B-2544-B7F0-F5B5EF8C277E}"/>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83356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682"/>
            <a:ext cx="8229600" cy="1295400"/>
          </a:xfrm>
        </p:spPr>
        <p:txBody>
          <a:bodyPr/>
          <a:lstStyle/>
          <a:p>
            <a:r>
              <a:rPr lang="en-US" sz="3200" dirty="0"/>
              <a:t>Porter’s Five Force Model</a:t>
            </a:r>
          </a:p>
        </p:txBody>
      </p:sp>
      <p:pic>
        <p:nvPicPr>
          <p:cNvPr id="11" name="Picture 3" descr="Porter’s five-force model is illustrated. &#10;&#10;">
            <a:extLst>
              <a:ext uri="{FF2B5EF4-FFF2-40B4-BE49-F238E27FC236}">
                <a16:creationId xmlns:a16="http://schemas.microsoft.com/office/drawing/2014/main" id="{4A4B34C8-71B7-4843-900F-8C036AC757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891540"/>
            <a:ext cx="6477000" cy="5433060"/>
          </a:xfrm>
          <a:prstGeom prst="rect">
            <a:avLst/>
          </a:prstGeom>
        </p:spPr>
      </p:pic>
      <p:sp>
        <p:nvSpPr>
          <p:cNvPr id="8" name="Text Placeholder 5"/>
          <p:cNvSpPr>
            <a:spLocks noGrp="1"/>
          </p:cNvSpPr>
          <p:nvPr>
            <p:ph type="body" sz="quarter" idx="11"/>
          </p:nvPr>
        </p:nvSpPr>
        <p:spPr/>
        <p:txBody>
          <a:bodyPr/>
          <a:lstStyle/>
          <a:p>
            <a:r>
              <a:rPr lang="en-US" dirty="0">
                <a:hlinkClick r:id="rId4" action="ppaction://hlinksldjump"/>
              </a:rPr>
              <a:t>Access the text alternative for these images</a:t>
            </a:r>
            <a:endParaRPr lang="en-US" dirty="0"/>
          </a:p>
        </p:txBody>
      </p:sp>
      <p:sp>
        <p:nvSpPr>
          <p:cNvPr id="4" name="Segnaposto testo 3">
            <a:extLst>
              <a:ext uri="{FF2B5EF4-FFF2-40B4-BE49-F238E27FC236}">
                <a16:creationId xmlns:a16="http://schemas.microsoft.com/office/drawing/2014/main" id="{31C312E0-6CDC-D343-B660-F0CDF80B0452}"/>
              </a:ext>
            </a:extLst>
          </p:cNvPr>
          <p:cNvSpPr>
            <a:spLocks noGrp="1"/>
          </p:cNvSpPr>
          <p:nvPr>
            <p:ph type="body" sz="quarter" idx="12"/>
          </p:nvPr>
        </p:nvSpPr>
        <p:spPr/>
        <p:txBody>
          <a:bodyPr/>
          <a:lstStyle/>
          <a:p>
            <a:endParaRPr lang="it-IT" dirty="0"/>
          </a:p>
        </p:txBody>
      </p:sp>
    </p:spTree>
    <p:extLst>
      <p:ext uri="{BB962C8B-B14F-4D97-AF65-F5344CB8AC3E}">
        <p14:creationId xmlns:p14="http://schemas.microsoft.com/office/powerpoint/2010/main" val="175136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Porter’s Analysis</a:t>
            </a:r>
          </a:p>
        </p:txBody>
      </p:sp>
      <p:sp>
        <p:nvSpPr>
          <p:cNvPr id="3" name="Content Placeholder 2"/>
          <p:cNvSpPr>
            <a:spLocks noGrp="1"/>
          </p:cNvSpPr>
          <p:nvPr>
            <p:ph idx="1"/>
          </p:nvPr>
        </p:nvSpPr>
        <p:spPr>
          <a:xfrm>
            <a:off x="228600" y="1143000"/>
            <a:ext cx="8458200" cy="5257800"/>
          </a:xfrm>
        </p:spPr>
        <p:txBody>
          <a:bodyPr/>
          <a:lstStyle/>
          <a:p>
            <a:pPr marL="0" lvl="1" indent="0" defTabSz="809625">
              <a:spcAft>
                <a:spcPts val="200"/>
              </a:spcAft>
              <a:buNone/>
            </a:pPr>
            <a:r>
              <a:rPr lang="en-US" altLang="en-US" sz="2600" dirty="0"/>
              <a:t>Recently Porter has acknowledged the role of complements. </a:t>
            </a:r>
          </a:p>
          <a:p>
            <a:pPr marL="0" lvl="1" indent="0" defTabSz="809625">
              <a:spcAft>
                <a:spcPts val="200"/>
              </a:spcAft>
              <a:buNone/>
            </a:pPr>
            <a:r>
              <a:rPr lang="en-US" altLang="en-US" sz="2600" dirty="0"/>
              <a:t>Must   consider:</a:t>
            </a:r>
          </a:p>
          <a:p>
            <a:pPr marL="822960" lvl="1" indent="-274320" defTabSz="809625">
              <a:spcBef>
                <a:spcPts val="1800"/>
              </a:spcBef>
              <a:spcAft>
                <a:spcPts val="200"/>
              </a:spcAft>
              <a:buFont typeface="+mj-lt"/>
              <a:buAutoNum type="alphaLcParenR"/>
            </a:pPr>
            <a:r>
              <a:rPr lang="en-US" altLang="en-US" sz="2600" dirty="0"/>
              <a:t>how important complements are in the industry.</a:t>
            </a:r>
          </a:p>
          <a:p>
            <a:pPr marL="822960" lvl="1" indent="-274320" defTabSz="809625">
              <a:spcAft>
                <a:spcPts val="200"/>
              </a:spcAft>
              <a:buFont typeface="+mj-lt"/>
              <a:buAutoNum type="alphaLcParenR"/>
            </a:pPr>
            <a:r>
              <a:rPr lang="en-US" altLang="en-US" sz="2600" dirty="0"/>
              <a:t>whether complements are differentially available for the products of various rivals (impacting the attractiveness of their goods), and.</a:t>
            </a:r>
          </a:p>
          <a:p>
            <a:pPr marL="822960" lvl="1" indent="-274320" defTabSz="809625">
              <a:spcAft>
                <a:spcPts val="200"/>
              </a:spcAft>
              <a:buFont typeface="+mj-lt"/>
              <a:buAutoNum type="alphaLcParenR"/>
            </a:pPr>
            <a:r>
              <a:rPr lang="en-US" altLang="en-US" sz="2600" dirty="0"/>
              <a:t>who captures the value offered by the complements. </a:t>
            </a:r>
          </a:p>
          <a:p>
            <a:pPr marL="548640" lvl="1" indent="0" defTabSz="809625">
              <a:spcAft>
                <a:spcPts val="200"/>
              </a:spcAft>
              <a:buNone/>
            </a:pPr>
            <a:endParaRPr lang="en-US" altLang="en-US" sz="2600" dirty="0"/>
          </a:p>
          <a:p>
            <a:pPr marL="0" lvl="1" indent="0" defTabSz="809625">
              <a:spcAft>
                <a:spcPts val="200"/>
              </a:spcAft>
              <a:buNone/>
            </a:pPr>
            <a:r>
              <a:rPr lang="en-US" altLang="en-US" sz="2600" b="1" dirty="0"/>
              <a:t>Complements: products or services the enhance the usefulness or desirability of another product</a:t>
            </a:r>
          </a:p>
          <a:p>
            <a:pPr marL="822960" lvl="1" indent="-274320" defTabSz="809625">
              <a:spcAft>
                <a:spcPts val="200"/>
              </a:spcAft>
              <a:buFont typeface="+mj-lt"/>
              <a:buAutoNum type="alphaLcParenR"/>
            </a:pPr>
            <a:endParaRPr lang="en-US" altLang="en-US" sz="2600" dirty="0"/>
          </a:p>
          <a:p>
            <a:pPr marL="822960" lvl="1" indent="-274320" defTabSz="809625">
              <a:spcAft>
                <a:spcPts val="200"/>
              </a:spcAft>
              <a:buFont typeface="+mj-lt"/>
              <a:buAutoNum type="alphaLcParenR"/>
            </a:pPr>
            <a:endParaRPr lang="en-US" altLang="en-US" sz="2000" dirty="0"/>
          </a:p>
        </p:txBody>
      </p:sp>
    </p:spTree>
    <p:extLst>
      <p:ext uri="{BB962C8B-B14F-4D97-AF65-F5344CB8AC3E}">
        <p14:creationId xmlns:p14="http://schemas.microsoft.com/office/powerpoint/2010/main" val="274380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1F6CB-7FE0-134E-90B2-6E349819D636}"/>
              </a:ext>
            </a:extLst>
          </p:cNvPr>
          <p:cNvSpPr>
            <a:spLocks noGrp="1"/>
          </p:cNvSpPr>
          <p:nvPr>
            <p:ph type="title"/>
          </p:nvPr>
        </p:nvSpPr>
        <p:spPr/>
        <p:txBody>
          <a:bodyPr/>
          <a:lstStyle/>
          <a:p>
            <a:r>
              <a:rPr lang="en-US" sz="3200" dirty="0"/>
              <a:t>Stakeholder analysis</a:t>
            </a:r>
            <a:endParaRPr lang="it-IT" sz="3200" dirty="0"/>
          </a:p>
        </p:txBody>
      </p:sp>
      <p:sp>
        <p:nvSpPr>
          <p:cNvPr id="3" name="Segnaposto contenuto 2">
            <a:extLst>
              <a:ext uri="{FF2B5EF4-FFF2-40B4-BE49-F238E27FC236}">
                <a16:creationId xmlns:a16="http://schemas.microsoft.com/office/drawing/2014/main" id="{9BA35474-6B18-1D4B-BB16-27841AC199DC}"/>
              </a:ext>
            </a:extLst>
          </p:cNvPr>
          <p:cNvSpPr>
            <a:spLocks noGrp="1"/>
          </p:cNvSpPr>
          <p:nvPr>
            <p:ph idx="1"/>
          </p:nvPr>
        </p:nvSpPr>
        <p:spPr>
          <a:xfrm>
            <a:off x="304800" y="1249680"/>
            <a:ext cx="8382000" cy="5074920"/>
          </a:xfrm>
        </p:spPr>
        <p:txBody>
          <a:bodyPr/>
          <a:lstStyle/>
          <a:p>
            <a:r>
              <a:rPr lang="en-US" sz="2600" b="1" dirty="0"/>
              <a:t>Stakeholder analysis</a:t>
            </a:r>
            <a:r>
              <a:rPr lang="en-US" sz="2600" dirty="0"/>
              <a:t> begins with the identification of all parties impacted by the firm, what their interests (and claims) are and what resources they contribute to the firm.</a:t>
            </a:r>
          </a:p>
          <a:p>
            <a:r>
              <a:rPr lang="en-US" sz="2600" dirty="0"/>
              <a:t> Stakeholders include (but are not limited to) stockholders, employees, customers, suppliers, lenders, the local community, government, and rivals. </a:t>
            </a:r>
          </a:p>
          <a:p>
            <a:r>
              <a:rPr lang="en-US" sz="2600" dirty="0"/>
              <a:t>An analysis focusing on how stakeholders will impact firm performance is referred to as a </a:t>
            </a:r>
            <a:r>
              <a:rPr lang="en-US" sz="2600" b="1" dirty="0"/>
              <a:t>strategic stakeholder analysis</a:t>
            </a:r>
            <a:r>
              <a:rPr lang="en-US" sz="2600" dirty="0"/>
              <a:t> while a </a:t>
            </a:r>
            <a:r>
              <a:rPr lang="en-US" sz="2600" b="1" dirty="0"/>
              <a:t>normative stakeholder analysis</a:t>
            </a:r>
            <a:r>
              <a:rPr lang="en-US" sz="2600" dirty="0"/>
              <a:t> emphasizes issues the firm </a:t>
            </a:r>
            <a:r>
              <a:rPr lang="en-US" sz="2600" b="1" dirty="0"/>
              <a:t>ought </a:t>
            </a:r>
            <a:r>
              <a:rPr lang="en-US" sz="2600" dirty="0"/>
              <a:t>to attend to due to their ethical or moral implications. </a:t>
            </a:r>
            <a:endParaRPr lang="it-IT" sz="2600" dirty="0"/>
          </a:p>
          <a:p>
            <a:endParaRPr lang="it-IT" dirty="0"/>
          </a:p>
        </p:txBody>
      </p:sp>
      <p:sp>
        <p:nvSpPr>
          <p:cNvPr id="4" name="Segnaposto testo 3">
            <a:extLst>
              <a:ext uri="{FF2B5EF4-FFF2-40B4-BE49-F238E27FC236}">
                <a16:creationId xmlns:a16="http://schemas.microsoft.com/office/drawing/2014/main" id="{186ABD1F-A6A2-4249-AB5A-EF6B650CB4FE}"/>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91DB4349-4EDB-7443-929A-BA4669AC018D}"/>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91356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Stakeholder Analysis</a:t>
            </a:r>
            <a:br>
              <a:rPr lang="en-US" altLang="en-US" dirty="0"/>
            </a:br>
            <a:endParaRPr lang="en-US" sz="1500" dirty="0"/>
          </a:p>
        </p:txBody>
      </p:sp>
      <p:sp>
        <p:nvSpPr>
          <p:cNvPr id="3" name="Content Placeholder 2"/>
          <p:cNvSpPr>
            <a:spLocks noGrp="1"/>
          </p:cNvSpPr>
          <p:nvPr>
            <p:ph idx="1"/>
          </p:nvPr>
        </p:nvSpPr>
        <p:spPr>
          <a:xfrm>
            <a:off x="457200" y="1447800"/>
            <a:ext cx="3017520" cy="4876800"/>
          </a:xfrm>
        </p:spPr>
        <p:txBody>
          <a:bodyPr/>
          <a:lstStyle/>
          <a:p>
            <a:pPr marL="365760" indent="-365760">
              <a:buFont typeface="+mj-lt"/>
              <a:buAutoNum type="arabicPeriod"/>
            </a:pPr>
            <a:r>
              <a:rPr lang="en-US" altLang="en-US" sz="2200" dirty="0"/>
              <a:t>Who are the stakeholders?</a:t>
            </a:r>
          </a:p>
          <a:p>
            <a:pPr marL="365760" indent="-365760">
              <a:buFont typeface="+mj-lt"/>
              <a:buAutoNum type="arabicPeriod" startAt="2"/>
            </a:pPr>
            <a:r>
              <a:rPr lang="en-US" altLang="en-US" sz="2200" dirty="0"/>
              <a:t>What does each stakeholder want?</a:t>
            </a:r>
          </a:p>
          <a:p>
            <a:pPr marL="365760" indent="-365760">
              <a:buFont typeface="+mj-lt"/>
              <a:buAutoNum type="arabicPeriod" startAt="3"/>
            </a:pPr>
            <a:r>
              <a:rPr lang="en-US" altLang="en-US" sz="2200" dirty="0"/>
              <a:t>What resources do they contribute to the organization?</a:t>
            </a:r>
          </a:p>
          <a:p>
            <a:pPr marL="365760" indent="-365760">
              <a:buFont typeface="+mj-lt"/>
              <a:buAutoNum type="arabicPeriod" startAt="4"/>
            </a:pPr>
            <a:r>
              <a:rPr lang="en-US" altLang="en-US" sz="2200" dirty="0"/>
              <a:t>What claims are they likely to make on the organization?</a:t>
            </a:r>
          </a:p>
        </p:txBody>
      </p:sp>
      <p:pic>
        <p:nvPicPr>
          <p:cNvPr id="6" name="Picture 3" descr="The stakeholders of a firm are illustrated.&#10;">
            <a:extLst>
              <a:ext uri="{FF2B5EF4-FFF2-40B4-BE49-F238E27FC236}">
                <a16:creationId xmlns:a16="http://schemas.microsoft.com/office/drawing/2014/main" id="{25B12C05-3F51-493C-9F9E-9C276257B171}"/>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3505200" y="1828800"/>
            <a:ext cx="5466997" cy="4480560"/>
          </a:xfrm>
          <a:prstGeom prst="rect">
            <a:avLst/>
          </a:prstGeom>
        </p:spPr>
      </p:pic>
      <p:sp>
        <p:nvSpPr>
          <p:cNvPr id="7" name="Text Placeholder 4"/>
          <p:cNvSpPr>
            <a:spLocks noGrp="1"/>
          </p:cNvSpPr>
          <p:nvPr>
            <p:ph type="body" sz="quarter" idx="14"/>
          </p:nvPr>
        </p:nvSpPr>
        <p:spPr>
          <a:xfrm>
            <a:off x="3200400" y="6477000"/>
            <a:ext cx="2743200" cy="182880"/>
          </a:xfrm>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45771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F4253E-6F08-4844-AA0A-52A3005C9978}"/>
              </a:ext>
            </a:extLst>
          </p:cNvPr>
          <p:cNvSpPr>
            <a:spLocks noGrp="1"/>
          </p:cNvSpPr>
          <p:nvPr>
            <p:ph type="title"/>
          </p:nvPr>
        </p:nvSpPr>
        <p:spPr/>
        <p:txBody>
          <a:bodyPr/>
          <a:lstStyle/>
          <a:p>
            <a:r>
              <a:rPr lang="en-US" sz="3200" dirty="0"/>
              <a:t>Internal analysis</a:t>
            </a:r>
            <a:endParaRPr lang="it-IT" sz="3200" dirty="0"/>
          </a:p>
        </p:txBody>
      </p:sp>
      <p:sp>
        <p:nvSpPr>
          <p:cNvPr id="8" name="Segnaposto contenuto 7">
            <a:extLst>
              <a:ext uri="{FF2B5EF4-FFF2-40B4-BE49-F238E27FC236}">
                <a16:creationId xmlns:a16="http://schemas.microsoft.com/office/drawing/2014/main" id="{F0AB0020-5F44-214C-BB73-0AD4B2670909}"/>
              </a:ext>
            </a:extLst>
          </p:cNvPr>
          <p:cNvSpPr>
            <a:spLocks noGrp="1"/>
          </p:cNvSpPr>
          <p:nvPr>
            <p:ph idx="1"/>
          </p:nvPr>
        </p:nvSpPr>
        <p:spPr/>
        <p:txBody>
          <a:bodyPr/>
          <a:lstStyle/>
          <a:p>
            <a:r>
              <a:rPr lang="en-US" sz="2600" b="1" dirty="0"/>
              <a:t>Two steps:</a:t>
            </a:r>
          </a:p>
          <a:p>
            <a:pPr marL="514350" indent="-514350">
              <a:buAutoNum type="arabicPeriod"/>
            </a:pPr>
            <a:r>
              <a:rPr lang="en-US" sz="2600" b="1" dirty="0"/>
              <a:t>The assessment of a firm’s </a:t>
            </a:r>
            <a:r>
              <a:rPr lang="en-US" sz="2600" dirty="0"/>
              <a:t>strengths and weaknesses</a:t>
            </a:r>
            <a:r>
              <a:rPr lang="en-US" sz="2600" b="1" dirty="0"/>
              <a:t> in each part of the company’s </a:t>
            </a:r>
            <a:r>
              <a:rPr lang="en-US" sz="2600" dirty="0"/>
              <a:t>value chain. The value chain activities are often organized according whether they are </a:t>
            </a:r>
            <a:r>
              <a:rPr lang="en-US" sz="2600" b="1" dirty="0"/>
              <a:t>primary</a:t>
            </a:r>
            <a:r>
              <a:rPr lang="en-US" sz="2600" dirty="0"/>
              <a:t> (e.g. inbound and outbound logistics, operations, marketing, sales and service) or</a:t>
            </a:r>
            <a:r>
              <a:rPr lang="en-US" sz="2600" b="1" dirty="0"/>
              <a:t> secondary</a:t>
            </a:r>
            <a:r>
              <a:rPr lang="en-US" sz="2600" dirty="0"/>
              <a:t> (e.g. procurement, human resource management and infrastructure) activities.</a:t>
            </a:r>
            <a:r>
              <a:rPr lang="en-US" sz="2600" b="1" dirty="0"/>
              <a:t> </a:t>
            </a:r>
          </a:p>
          <a:p>
            <a:endParaRPr lang="it-IT" dirty="0"/>
          </a:p>
        </p:txBody>
      </p:sp>
      <p:sp>
        <p:nvSpPr>
          <p:cNvPr id="10" name="Segnaposto testo 9">
            <a:extLst>
              <a:ext uri="{FF2B5EF4-FFF2-40B4-BE49-F238E27FC236}">
                <a16:creationId xmlns:a16="http://schemas.microsoft.com/office/drawing/2014/main" id="{6D88D269-5613-4E44-9669-FE928A0817A8}"/>
              </a:ext>
            </a:extLst>
          </p:cNvPr>
          <p:cNvSpPr>
            <a:spLocks noGrp="1"/>
          </p:cNvSpPr>
          <p:nvPr>
            <p:ph type="body" sz="quarter" idx="12"/>
          </p:nvPr>
        </p:nvSpPr>
        <p:spPr/>
        <p:txBody>
          <a:bodyPr/>
          <a:lstStyle/>
          <a:p>
            <a:endParaRPr lang="it-IT"/>
          </a:p>
        </p:txBody>
      </p:sp>
      <p:sp>
        <p:nvSpPr>
          <p:cNvPr id="9" name="Segnaposto testo 8">
            <a:extLst>
              <a:ext uri="{FF2B5EF4-FFF2-40B4-BE49-F238E27FC236}">
                <a16:creationId xmlns:a16="http://schemas.microsoft.com/office/drawing/2014/main" id="{3924C7E6-ABAA-014B-9E86-D259E3790A1F}"/>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15276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F4253E-6F08-4844-AA0A-52A3005C9978}"/>
              </a:ext>
            </a:extLst>
          </p:cNvPr>
          <p:cNvSpPr>
            <a:spLocks noGrp="1"/>
          </p:cNvSpPr>
          <p:nvPr>
            <p:ph type="title"/>
          </p:nvPr>
        </p:nvSpPr>
        <p:spPr/>
        <p:txBody>
          <a:bodyPr/>
          <a:lstStyle/>
          <a:p>
            <a:r>
              <a:rPr lang="en-US" sz="3200" dirty="0"/>
              <a:t>Internal analysis</a:t>
            </a:r>
            <a:endParaRPr lang="it-IT" sz="3200" dirty="0"/>
          </a:p>
        </p:txBody>
      </p:sp>
      <p:sp>
        <p:nvSpPr>
          <p:cNvPr id="8" name="Segnaposto contenuto 7">
            <a:extLst>
              <a:ext uri="{FF2B5EF4-FFF2-40B4-BE49-F238E27FC236}">
                <a16:creationId xmlns:a16="http://schemas.microsoft.com/office/drawing/2014/main" id="{F0AB0020-5F44-214C-BB73-0AD4B2670909}"/>
              </a:ext>
            </a:extLst>
          </p:cNvPr>
          <p:cNvSpPr>
            <a:spLocks noGrp="1"/>
          </p:cNvSpPr>
          <p:nvPr>
            <p:ph idx="1"/>
          </p:nvPr>
        </p:nvSpPr>
        <p:spPr/>
        <p:txBody>
          <a:bodyPr/>
          <a:lstStyle/>
          <a:p>
            <a:r>
              <a:rPr lang="en-US" sz="2600" b="1" dirty="0"/>
              <a:t>2. The firm </a:t>
            </a:r>
            <a:r>
              <a:rPr lang="en-US" sz="2600" dirty="0"/>
              <a:t>then identifies which strengths have the potential to be a source of </a:t>
            </a:r>
            <a:r>
              <a:rPr lang="en-US" sz="2600" b="1" dirty="0"/>
              <a:t>sustainable competitive advantage</a:t>
            </a:r>
            <a:r>
              <a:rPr lang="en-US" sz="2600" dirty="0"/>
              <a:t> (i.e. are </a:t>
            </a:r>
            <a:r>
              <a:rPr lang="en-US" sz="2600" b="1" dirty="0"/>
              <a:t>rare, valuable, durable, and inimitable</a:t>
            </a:r>
            <a:r>
              <a:rPr lang="en-US" sz="2600" i="1" dirty="0"/>
              <a:t>)</a:t>
            </a:r>
            <a:r>
              <a:rPr lang="en-US" sz="2600" dirty="0"/>
              <a:t>. </a:t>
            </a:r>
          </a:p>
          <a:p>
            <a:r>
              <a:rPr lang="en-US" sz="2600" dirty="0"/>
              <a:t>Path dependent (e.g. first mover advantages), socially complex resources (e.g., a particularly effective group) or causally ambiguous (e.g. talent) resources that are valuable can provide the basis of a sustainable competitive advantage because they are difficult to imitate. </a:t>
            </a:r>
            <a:endParaRPr lang="it-IT" sz="2600" dirty="0"/>
          </a:p>
          <a:p>
            <a:endParaRPr lang="it-IT" dirty="0"/>
          </a:p>
        </p:txBody>
      </p:sp>
      <p:sp>
        <p:nvSpPr>
          <p:cNvPr id="10" name="Segnaposto testo 9">
            <a:extLst>
              <a:ext uri="{FF2B5EF4-FFF2-40B4-BE49-F238E27FC236}">
                <a16:creationId xmlns:a16="http://schemas.microsoft.com/office/drawing/2014/main" id="{6D88D269-5613-4E44-9669-FE928A0817A8}"/>
              </a:ext>
            </a:extLst>
          </p:cNvPr>
          <p:cNvSpPr>
            <a:spLocks noGrp="1"/>
          </p:cNvSpPr>
          <p:nvPr>
            <p:ph type="body" sz="quarter" idx="12"/>
          </p:nvPr>
        </p:nvSpPr>
        <p:spPr/>
        <p:txBody>
          <a:bodyPr/>
          <a:lstStyle/>
          <a:p>
            <a:endParaRPr lang="it-IT"/>
          </a:p>
        </p:txBody>
      </p:sp>
      <p:sp>
        <p:nvSpPr>
          <p:cNvPr id="9" name="Segnaposto testo 8">
            <a:extLst>
              <a:ext uri="{FF2B5EF4-FFF2-40B4-BE49-F238E27FC236}">
                <a16:creationId xmlns:a16="http://schemas.microsoft.com/office/drawing/2014/main" id="{3924C7E6-ABAA-014B-9E86-D259E3790A1F}"/>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38505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defTabSz="809625"/>
            <a:r>
              <a:rPr lang="en-US" altLang="en-US" sz="3200" dirty="0"/>
              <a:t>Step 1</a:t>
            </a:r>
          </a:p>
        </p:txBody>
      </p:sp>
      <p:sp>
        <p:nvSpPr>
          <p:cNvPr id="5" name="Content Placeholder 2"/>
          <p:cNvSpPr>
            <a:spLocks noGrp="1"/>
          </p:cNvSpPr>
          <p:nvPr>
            <p:ph idx="1"/>
          </p:nvPr>
        </p:nvSpPr>
        <p:spPr>
          <a:xfrm>
            <a:off x="457200" y="1447800"/>
            <a:ext cx="8229600" cy="1320800"/>
          </a:xfrm>
        </p:spPr>
        <p:txBody>
          <a:bodyPr/>
          <a:lstStyle/>
          <a:p>
            <a:pPr marL="457200" indent="-457200" defTabSz="809625">
              <a:buFont typeface="+mj-lt"/>
              <a:buAutoNum type="arabicPeriod"/>
            </a:pPr>
            <a:r>
              <a:rPr lang="en-US" altLang="en-US" sz="2400" dirty="0"/>
              <a:t>Identify the firm’s strengths and weaknesses. Helpful to consider each element of value chain. </a:t>
            </a:r>
          </a:p>
        </p:txBody>
      </p:sp>
      <p:sp>
        <p:nvSpPr>
          <p:cNvPr id="6" name="Content Placeholder 4"/>
          <p:cNvSpPr>
            <a:spLocks noGrp="1"/>
          </p:cNvSpPr>
          <p:nvPr>
            <p:ph idx="14"/>
          </p:nvPr>
        </p:nvSpPr>
        <p:spPr>
          <a:xfrm>
            <a:off x="457200" y="3926840"/>
            <a:ext cx="2057400" cy="1188720"/>
          </a:xfrm>
        </p:spPr>
        <p:txBody>
          <a:bodyPr/>
          <a:lstStyle/>
          <a:p>
            <a:pPr lvl="0" algn="ctr" defTabSz="914400" eaLnBrk="0" fontAlgn="base" hangingPunct="0">
              <a:spcBef>
                <a:spcPct val="0"/>
              </a:spcBef>
              <a:spcAft>
                <a:spcPct val="0"/>
              </a:spcAft>
            </a:pPr>
            <a:r>
              <a:rPr lang="en-US" sz="1400" dirty="0">
                <a:ea typeface="+mn-ea"/>
                <a:cs typeface="+mn-cs"/>
              </a:rPr>
              <a:t>Source: Michael Porter, </a:t>
            </a:r>
            <a:r>
              <a:rPr lang="en-US" sz="1400" i="1" dirty="0">
                <a:ea typeface="+mn-ea"/>
                <a:cs typeface="+mn-cs"/>
              </a:rPr>
              <a:t>Competitive Advantage: Creating and Sustaining Superior Performance</a:t>
            </a:r>
            <a:r>
              <a:rPr lang="en-US" sz="1400" dirty="0">
                <a:ea typeface="+mn-ea"/>
                <a:cs typeface="+mn-cs"/>
              </a:rPr>
              <a:t>. </a:t>
            </a:r>
          </a:p>
        </p:txBody>
      </p:sp>
      <p:pic>
        <p:nvPicPr>
          <p:cNvPr id="11" name="Picture 3" descr="Michael Porter’s value chain model that categorizes the activities of an organization into primary and support activities is depicted.&#10;&#10;">
            <a:extLst>
              <a:ext uri="{FF2B5EF4-FFF2-40B4-BE49-F238E27FC236}">
                <a16:creationId xmlns:a16="http://schemas.microsoft.com/office/drawing/2014/main" id="{A43887A6-1FB7-46DC-949B-DBE49A9DB860}"/>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895600" y="2895600"/>
            <a:ext cx="5955560" cy="3454400"/>
          </a:xfrm>
          <a:prstGeom prst="rect">
            <a:avLst/>
          </a:prstGeom>
        </p:spPr>
      </p:pic>
      <p:sp>
        <p:nvSpPr>
          <p:cNvPr id="12" name="Text Placeholder 5"/>
          <p:cNvSpPr>
            <a:spLocks noGrp="1"/>
          </p:cNvSpPr>
          <p:nvPr>
            <p:ph type="body" sz="quarter" idx="16"/>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126535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it-IT" dirty="0"/>
          </a:p>
        </p:txBody>
      </p:sp>
      <p:sp>
        <p:nvSpPr>
          <p:cNvPr id="5" name="Content Placeholder 2"/>
          <p:cNvSpPr>
            <a:spLocks noGrp="1"/>
          </p:cNvSpPr>
          <p:nvPr>
            <p:ph idx="1"/>
          </p:nvPr>
        </p:nvSpPr>
        <p:spPr>
          <a:xfrm>
            <a:off x="457200" y="1447800"/>
            <a:ext cx="8229600" cy="2011680"/>
          </a:xfrm>
        </p:spPr>
        <p:txBody>
          <a:bodyPr/>
          <a:lstStyle/>
          <a:p>
            <a:pPr defTabSz="809625">
              <a:spcBef>
                <a:spcPts val="200"/>
              </a:spcBef>
            </a:pPr>
            <a:r>
              <a:rPr lang="en-US" altLang="en-US" sz="2400" b="1" dirty="0"/>
              <a:t>Part Two</a:t>
            </a:r>
            <a:r>
              <a:rPr lang="en-US" altLang="en-US" sz="2400" dirty="0"/>
              <a:t>: Formulating Technological Innovation Strategy.</a:t>
            </a:r>
          </a:p>
          <a:p>
            <a:pPr lvl="1" indent="-347472" defTabSz="809625">
              <a:spcBef>
                <a:spcPts val="0"/>
              </a:spcBef>
              <a:buClrTx/>
            </a:pPr>
            <a:r>
              <a:rPr lang="en-US" altLang="en-US" sz="2000" dirty="0"/>
              <a:t>Defining the organization’s strategic direction.</a:t>
            </a:r>
          </a:p>
          <a:p>
            <a:pPr lvl="1" indent="-347472" defTabSz="809625">
              <a:spcBef>
                <a:spcPts val="0"/>
              </a:spcBef>
              <a:buClrTx/>
            </a:pPr>
            <a:r>
              <a:rPr lang="en-US" altLang="en-US" sz="2000" dirty="0"/>
              <a:t>Choosing innovation projects.</a:t>
            </a:r>
          </a:p>
          <a:p>
            <a:pPr lvl="1" indent="-347472" defTabSz="809625">
              <a:spcBef>
                <a:spcPts val="0"/>
              </a:spcBef>
              <a:buClrTx/>
            </a:pPr>
            <a:r>
              <a:rPr lang="en-US" altLang="en-US" sz="2000" dirty="0"/>
              <a:t>Collaboration strategies.</a:t>
            </a:r>
          </a:p>
          <a:p>
            <a:pPr lvl="1" indent="-347472" defTabSz="809625">
              <a:spcBef>
                <a:spcPts val="0"/>
              </a:spcBef>
              <a:buClrTx/>
            </a:pPr>
            <a:r>
              <a:rPr lang="en-US" altLang="en-US" sz="2000" dirty="0"/>
              <a:t>Protecting innovation.</a:t>
            </a:r>
          </a:p>
        </p:txBody>
      </p:sp>
      <p:pic>
        <p:nvPicPr>
          <p:cNvPr id="9" name="Picture 3" descr="The core concepts of chapters 2 to 13 in the book are listed in a flowchart, which illustrates the strategic management of technological innovation.">
            <a:extLst>
              <a:ext uri="{FF2B5EF4-FFF2-40B4-BE49-F238E27FC236}">
                <a16:creationId xmlns:a16="http://schemas.microsoft.com/office/drawing/2014/main" id="{E1A11674-7FF3-4B73-826A-7529DAF0218C}"/>
              </a:ext>
            </a:extLst>
          </p:cNvPr>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tretch>
            <a:fillRect/>
          </a:stretch>
        </p:blipFill>
        <p:spPr bwMode="auto">
          <a:xfrm>
            <a:off x="1847969" y="3505200"/>
            <a:ext cx="5448062" cy="280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4"/>
          <p:cNvSpPr>
            <a:spLocks noGrp="1"/>
          </p:cNvSpPr>
          <p:nvPr>
            <p:ph type="body" sz="quarter" idx="14"/>
          </p:nvPr>
        </p:nvSpPr>
        <p:spPr>
          <a:xfrm>
            <a:off x="3200400" y="6477000"/>
            <a:ext cx="2743200" cy="182880"/>
          </a:xfrm>
        </p:spPr>
        <p:txBody>
          <a:bodyPr/>
          <a:lstStyle/>
          <a:p>
            <a:endParaRPr lang="en-US" dirty="0"/>
          </a:p>
        </p:txBody>
      </p:sp>
    </p:spTree>
    <p:extLst>
      <p:ext uri="{BB962C8B-B14F-4D97-AF65-F5344CB8AC3E}">
        <p14:creationId xmlns:p14="http://schemas.microsoft.com/office/powerpoint/2010/main" val="76881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2</a:t>
            </a:r>
          </a:p>
        </p:txBody>
      </p:sp>
      <p:sp>
        <p:nvSpPr>
          <p:cNvPr id="3" name="Content Placeholder 2"/>
          <p:cNvSpPr>
            <a:spLocks noGrp="1"/>
          </p:cNvSpPr>
          <p:nvPr>
            <p:ph idx="1"/>
          </p:nvPr>
        </p:nvSpPr>
        <p:spPr>
          <a:xfrm>
            <a:off x="457200" y="1447800"/>
            <a:ext cx="8229600" cy="5029200"/>
          </a:xfrm>
        </p:spPr>
        <p:txBody>
          <a:bodyPr/>
          <a:lstStyle/>
          <a:p>
            <a:pPr marL="624078" indent="-514350" defTabSz="809625">
              <a:spcBef>
                <a:spcPts val="0"/>
              </a:spcBef>
              <a:spcAft>
                <a:spcPts val="300"/>
              </a:spcAft>
              <a:buFont typeface="+mj-lt"/>
              <a:buAutoNum type="arabicPeriod" startAt="2"/>
            </a:pPr>
            <a:r>
              <a:rPr lang="en-US" altLang="en-US" sz="2800" dirty="0"/>
              <a:t>Assess which strengths have potential to be</a:t>
            </a:r>
            <a:br>
              <a:rPr lang="en-US" altLang="en-US" sz="2800" dirty="0"/>
            </a:br>
            <a:r>
              <a:rPr lang="en-US" altLang="en-US" sz="2800" dirty="0"/>
              <a:t>sustainable competitive advantage.</a:t>
            </a:r>
          </a:p>
          <a:p>
            <a:pPr marL="822960" indent="-274320" defTabSz="809625">
              <a:spcBef>
                <a:spcPts val="0"/>
              </a:spcBef>
              <a:spcAft>
                <a:spcPts val="300"/>
              </a:spcAft>
              <a:buFont typeface="Arial" panose="020B0604020202020204" pitchFamily="34" charset="0"/>
              <a:buChar char="•"/>
            </a:pPr>
            <a:r>
              <a:rPr lang="en-US" altLang="en-US" sz="2400" dirty="0"/>
              <a:t>Rare</a:t>
            </a:r>
          </a:p>
          <a:p>
            <a:pPr marL="822960" indent="-274320" defTabSz="809625">
              <a:spcBef>
                <a:spcPts val="0"/>
              </a:spcBef>
              <a:spcAft>
                <a:spcPts val="300"/>
              </a:spcAft>
              <a:buFont typeface="Arial" panose="020B0604020202020204" pitchFamily="34" charset="0"/>
              <a:buChar char="•"/>
            </a:pPr>
            <a:r>
              <a:rPr lang="en-US" altLang="en-US" sz="2400" dirty="0"/>
              <a:t>Valuable</a:t>
            </a:r>
          </a:p>
          <a:p>
            <a:pPr marL="822960" indent="-274320" defTabSz="809625">
              <a:spcBef>
                <a:spcPts val="0"/>
              </a:spcBef>
              <a:spcAft>
                <a:spcPts val="300"/>
              </a:spcAft>
              <a:buFont typeface="Arial" panose="020B0604020202020204" pitchFamily="34" charset="0"/>
              <a:buChar char="•"/>
            </a:pPr>
            <a:r>
              <a:rPr lang="en-US" altLang="en-US" sz="2400" dirty="0"/>
              <a:t>Durable</a:t>
            </a:r>
          </a:p>
          <a:p>
            <a:pPr marL="822960" indent="-274320" defTabSz="809625">
              <a:spcBef>
                <a:spcPts val="0"/>
              </a:spcBef>
              <a:spcAft>
                <a:spcPts val="300"/>
              </a:spcAft>
              <a:buFont typeface="Arial" panose="020B0604020202020204" pitchFamily="34" charset="0"/>
              <a:buChar char="•"/>
            </a:pPr>
            <a:r>
              <a:rPr lang="en-US" altLang="en-US" sz="2400" dirty="0"/>
              <a:t>Inimitable</a:t>
            </a:r>
          </a:p>
          <a:p>
            <a:pPr marL="114300" defTabSz="809625">
              <a:spcBef>
                <a:spcPts val="0"/>
              </a:spcBef>
              <a:spcAft>
                <a:spcPts val="300"/>
              </a:spcAft>
            </a:pPr>
            <a:r>
              <a:rPr lang="en-US" altLang="en-US" sz="2800" dirty="0"/>
              <a:t>Resources are difficult (or impossible) to imitate when they are:</a:t>
            </a:r>
          </a:p>
          <a:p>
            <a:pPr marL="822960" indent="-274320" defTabSz="809625">
              <a:spcBef>
                <a:spcPts val="0"/>
              </a:spcBef>
              <a:spcAft>
                <a:spcPts val="300"/>
              </a:spcAft>
              <a:buFont typeface="Arial" panose="020B0604020202020204" pitchFamily="34" charset="0"/>
              <a:buChar char="•"/>
            </a:pPr>
            <a:r>
              <a:rPr lang="en-US" altLang="en-US" sz="2400" dirty="0"/>
              <a:t>Tacit</a:t>
            </a:r>
          </a:p>
          <a:p>
            <a:pPr marL="822960" indent="-274320" defTabSz="809625">
              <a:spcBef>
                <a:spcPts val="0"/>
              </a:spcBef>
              <a:spcAft>
                <a:spcPts val="300"/>
              </a:spcAft>
              <a:buFont typeface="Arial" panose="020B0604020202020204" pitchFamily="34" charset="0"/>
              <a:buChar char="•"/>
            </a:pPr>
            <a:r>
              <a:rPr lang="en-US" altLang="en-US" sz="2400" dirty="0"/>
              <a:t>Path dependent</a:t>
            </a:r>
          </a:p>
          <a:p>
            <a:pPr marL="822960" indent="-274320" defTabSz="809625">
              <a:spcBef>
                <a:spcPts val="0"/>
              </a:spcBef>
              <a:spcAft>
                <a:spcPts val="300"/>
              </a:spcAft>
              <a:buFont typeface="Arial" panose="020B0604020202020204" pitchFamily="34" charset="0"/>
              <a:buChar char="•"/>
            </a:pPr>
            <a:r>
              <a:rPr lang="en-US" altLang="en-US" sz="2400" dirty="0"/>
              <a:t>Socially complex</a:t>
            </a:r>
          </a:p>
          <a:p>
            <a:pPr marL="822960" indent="-274320" defTabSz="809625">
              <a:spcBef>
                <a:spcPts val="0"/>
              </a:spcBef>
              <a:spcAft>
                <a:spcPts val="300"/>
              </a:spcAft>
              <a:buFont typeface="Arial" panose="020B0604020202020204" pitchFamily="34" charset="0"/>
              <a:buChar char="•"/>
            </a:pPr>
            <a:r>
              <a:rPr lang="en-US" altLang="en-US" sz="2400" dirty="0"/>
              <a:t>Causally ambiguous</a:t>
            </a:r>
          </a:p>
        </p:txBody>
      </p:sp>
      <p:sp>
        <p:nvSpPr>
          <p:cNvPr id="9" name="AutoShape 3" descr="Decorative"/>
          <p:cNvSpPr>
            <a:spLocks/>
          </p:cNvSpPr>
          <p:nvPr/>
        </p:nvSpPr>
        <p:spPr bwMode="auto">
          <a:xfrm>
            <a:off x="2895600" y="2438399"/>
            <a:ext cx="239262" cy="944882"/>
          </a:xfrm>
          <a:prstGeom prst="rightBrace">
            <a:avLst>
              <a:gd name="adj1" fmla="val 255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800"/>
              </a:spcAft>
              <a:buClr>
                <a:schemeClr val="tx2"/>
              </a:buClr>
              <a:buFont typeface="Wingdings" panose="05000000000000000000" pitchFamily="2" charset="2"/>
              <a:buChar char="§"/>
              <a:defRPr sz="2000">
                <a:solidFill>
                  <a:schemeClr val="tx1"/>
                </a:solidFill>
                <a:latin typeface="Calibri" panose="020F0502020204030204" pitchFamily="34" charset="0"/>
              </a:defRPr>
            </a:lvl1pPr>
            <a:lvl2pPr marL="742950" indent="-285750">
              <a:spcBef>
                <a:spcPct val="20000"/>
              </a:spcBef>
              <a:spcAft>
                <a:spcPts val="400"/>
              </a:spcAft>
              <a:buClr>
                <a:srgbClr val="0070C0"/>
              </a:buClr>
              <a:buFont typeface="Wingdings" panose="05000000000000000000" pitchFamily="2" charset="2"/>
              <a:buChar char="§"/>
              <a:defRPr>
                <a:solidFill>
                  <a:schemeClr val="tx1"/>
                </a:solidFill>
                <a:latin typeface="Calibri" panose="020F0502020204030204" pitchFamily="34" charset="0"/>
              </a:defRPr>
            </a:lvl2pPr>
            <a:lvl3pPr marL="1143000" indent="-228600">
              <a:spcBef>
                <a:spcPct val="20000"/>
              </a:spcBef>
              <a:buClr>
                <a:srgbClr val="92D050"/>
              </a:buClr>
              <a:buFont typeface="Wingdings" panose="05000000000000000000" pitchFamily="2" charset="2"/>
              <a:buChar char="§"/>
              <a:defRPr sz="1600">
                <a:solidFill>
                  <a:schemeClr val="tx1"/>
                </a:solidFill>
                <a:latin typeface="Calibri" panose="020F0502020204030204" pitchFamily="34" charset="0"/>
              </a:defRPr>
            </a:lvl3pPr>
            <a:lvl4pPr marL="1600200" indent="-228600">
              <a:spcBef>
                <a:spcPct val="20000"/>
              </a:spcBef>
              <a:buClr>
                <a:srgbClr val="FFFF00"/>
              </a:buClr>
              <a:buFont typeface="Wingdings" panose="05000000000000000000" pitchFamily="2" charset="2"/>
              <a:buChar char="§"/>
              <a:defRPr sz="1400">
                <a:solidFill>
                  <a:schemeClr val="tx1"/>
                </a:solidFill>
                <a:latin typeface="Calibri" panose="020F0502020204030204" pitchFamily="34" charset="0"/>
              </a:defRPr>
            </a:lvl4pPr>
            <a:lvl5pPr marL="2057400" indent="-228600">
              <a:spcBef>
                <a:spcPct val="20000"/>
              </a:spcBef>
              <a:buClr>
                <a:schemeClr val="tx1"/>
              </a:buClr>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sp>
        <p:nvSpPr>
          <p:cNvPr id="4" name="Content Placeholder 4"/>
          <p:cNvSpPr>
            <a:spLocks noGrp="1"/>
          </p:cNvSpPr>
          <p:nvPr>
            <p:ph idx="13"/>
          </p:nvPr>
        </p:nvSpPr>
        <p:spPr>
          <a:xfrm>
            <a:off x="3391314" y="2677160"/>
            <a:ext cx="1790285" cy="904240"/>
          </a:xfrm>
        </p:spPr>
        <p:txBody>
          <a:bodyPr/>
          <a:lstStyle/>
          <a:p>
            <a:r>
              <a:rPr lang="en-US" sz="2400" dirty="0"/>
              <a:t>Competitive Advantage</a:t>
            </a:r>
          </a:p>
        </p:txBody>
      </p:sp>
      <p:sp>
        <p:nvSpPr>
          <p:cNvPr id="10" name="AutoShape 5" descr="Decorative"/>
          <p:cNvSpPr>
            <a:spLocks/>
          </p:cNvSpPr>
          <p:nvPr/>
        </p:nvSpPr>
        <p:spPr bwMode="auto">
          <a:xfrm>
            <a:off x="5551939" y="2438399"/>
            <a:ext cx="239261" cy="1554480"/>
          </a:xfrm>
          <a:prstGeom prst="rightBrace">
            <a:avLst>
              <a:gd name="adj1" fmla="val 255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800"/>
              </a:spcAft>
              <a:buClr>
                <a:schemeClr val="tx2"/>
              </a:buClr>
              <a:buFont typeface="Wingdings" panose="05000000000000000000" pitchFamily="2" charset="2"/>
              <a:buChar char="§"/>
              <a:defRPr sz="2000">
                <a:solidFill>
                  <a:schemeClr val="tx1"/>
                </a:solidFill>
                <a:latin typeface="Calibri" panose="020F0502020204030204" pitchFamily="34" charset="0"/>
              </a:defRPr>
            </a:lvl1pPr>
            <a:lvl2pPr marL="742950" indent="-285750">
              <a:spcBef>
                <a:spcPct val="20000"/>
              </a:spcBef>
              <a:spcAft>
                <a:spcPts val="400"/>
              </a:spcAft>
              <a:buClr>
                <a:srgbClr val="0070C0"/>
              </a:buClr>
              <a:buFont typeface="Wingdings" panose="05000000000000000000" pitchFamily="2" charset="2"/>
              <a:buChar char="§"/>
              <a:defRPr>
                <a:solidFill>
                  <a:schemeClr val="tx1"/>
                </a:solidFill>
                <a:latin typeface="Calibri" panose="020F0502020204030204" pitchFamily="34" charset="0"/>
              </a:defRPr>
            </a:lvl2pPr>
            <a:lvl3pPr marL="1143000" indent="-228600">
              <a:spcBef>
                <a:spcPct val="20000"/>
              </a:spcBef>
              <a:buClr>
                <a:srgbClr val="92D050"/>
              </a:buClr>
              <a:buFont typeface="Wingdings" panose="05000000000000000000" pitchFamily="2" charset="2"/>
              <a:buChar char="§"/>
              <a:defRPr sz="1600">
                <a:solidFill>
                  <a:schemeClr val="tx1"/>
                </a:solidFill>
                <a:latin typeface="Calibri" panose="020F0502020204030204" pitchFamily="34" charset="0"/>
              </a:defRPr>
            </a:lvl3pPr>
            <a:lvl4pPr marL="1600200" indent="-228600">
              <a:spcBef>
                <a:spcPct val="20000"/>
              </a:spcBef>
              <a:buClr>
                <a:srgbClr val="FFFF00"/>
              </a:buClr>
              <a:buFont typeface="Wingdings" panose="05000000000000000000" pitchFamily="2" charset="2"/>
              <a:buChar char="§"/>
              <a:defRPr sz="1400">
                <a:solidFill>
                  <a:schemeClr val="tx1"/>
                </a:solidFill>
                <a:latin typeface="Calibri" panose="020F0502020204030204" pitchFamily="34" charset="0"/>
              </a:defRPr>
            </a:lvl4pPr>
            <a:lvl5pPr marL="2057400" indent="-228600">
              <a:spcBef>
                <a:spcPct val="20000"/>
              </a:spcBef>
              <a:buClr>
                <a:schemeClr val="tx1"/>
              </a:buClr>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sp>
        <p:nvSpPr>
          <p:cNvPr id="5" name="Content Placeholder 6"/>
          <p:cNvSpPr>
            <a:spLocks noGrp="1"/>
          </p:cNvSpPr>
          <p:nvPr>
            <p:ph idx="14"/>
          </p:nvPr>
        </p:nvSpPr>
        <p:spPr>
          <a:xfrm>
            <a:off x="6096000" y="2580640"/>
            <a:ext cx="1752600" cy="1305560"/>
          </a:xfrm>
        </p:spPr>
        <p:txBody>
          <a:bodyPr/>
          <a:lstStyle/>
          <a:p>
            <a:r>
              <a:rPr lang="en-US" sz="2400" i="1" dirty="0"/>
              <a:t>Sustainable</a:t>
            </a:r>
            <a:r>
              <a:rPr lang="en-US" sz="2400" dirty="0"/>
              <a:t> Competitive Advantage</a:t>
            </a:r>
          </a:p>
        </p:txBody>
      </p:sp>
    </p:spTree>
    <p:extLst>
      <p:ext uri="{BB962C8B-B14F-4D97-AF65-F5344CB8AC3E}">
        <p14:creationId xmlns:p14="http://schemas.microsoft.com/office/powerpoint/2010/main" val="335908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Competencies and Capabilities </a:t>
            </a:r>
          </a:p>
        </p:txBody>
      </p:sp>
      <p:sp>
        <p:nvSpPr>
          <p:cNvPr id="3" name="Content Placeholder 2"/>
          <p:cNvSpPr>
            <a:spLocks noGrp="1"/>
          </p:cNvSpPr>
          <p:nvPr>
            <p:ph idx="1"/>
          </p:nvPr>
        </p:nvSpPr>
        <p:spPr>
          <a:xfrm>
            <a:off x="457200" y="1447800"/>
            <a:ext cx="8229600" cy="4953000"/>
          </a:xfrm>
        </p:spPr>
        <p:txBody>
          <a:bodyPr/>
          <a:lstStyle/>
          <a:p>
            <a:pPr lvl="0"/>
            <a:r>
              <a:rPr lang="en-US" sz="2600" dirty="0"/>
              <a:t>The terms “</a:t>
            </a:r>
            <a:r>
              <a:rPr lang="en-US" sz="2600" b="1" dirty="0"/>
              <a:t>competency</a:t>
            </a:r>
            <a:r>
              <a:rPr lang="en-US" sz="2600" dirty="0"/>
              <a:t>” and “</a:t>
            </a:r>
            <a:r>
              <a:rPr lang="en-US" sz="2600" b="1" dirty="0"/>
              <a:t>capability</a:t>
            </a:r>
            <a:r>
              <a:rPr lang="en-US" sz="2600" dirty="0"/>
              <a:t>” are used </a:t>
            </a:r>
            <a:r>
              <a:rPr lang="en-US" sz="2600" b="1" dirty="0"/>
              <a:t>interchangeably</a:t>
            </a:r>
            <a:r>
              <a:rPr lang="en-US" sz="2600" dirty="0"/>
              <a:t> in the text because they are semantically equivalent (though some researchers have attempted to distinguish between them) and our focus is on emphasizing what makes a competency a </a:t>
            </a:r>
            <a:r>
              <a:rPr lang="en-US" sz="2600" b="1" dirty="0"/>
              <a:t>core competency</a:t>
            </a:r>
            <a:r>
              <a:rPr lang="en-US" sz="2600" dirty="0"/>
              <a:t> and on demonstrating how core competencies or capabilities are achieved by </a:t>
            </a:r>
            <a:r>
              <a:rPr lang="en-US" sz="2600" b="1" dirty="0"/>
              <a:t>integrating </a:t>
            </a:r>
            <a:r>
              <a:rPr lang="en-US" sz="2600" dirty="0"/>
              <a:t>a variety of more basic or rudimentary capabilities. </a:t>
            </a:r>
            <a:endParaRPr lang="it-IT" sz="2600" dirty="0"/>
          </a:p>
          <a:p>
            <a:pPr marL="822960" lvl="1" indent="-274320" defTabSz="809625">
              <a:spcBef>
                <a:spcPts val="300"/>
              </a:spcBef>
            </a:pPr>
            <a:endParaRPr lang="en-US" altLang="en-US" sz="2000" dirty="0"/>
          </a:p>
        </p:txBody>
      </p:sp>
    </p:spTree>
    <p:extLst>
      <p:ext uri="{BB962C8B-B14F-4D97-AF65-F5344CB8AC3E}">
        <p14:creationId xmlns:p14="http://schemas.microsoft.com/office/powerpoint/2010/main" val="126305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58C73-1A96-7648-99F6-F033941FCE69}"/>
              </a:ext>
            </a:extLst>
          </p:cNvPr>
          <p:cNvSpPr>
            <a:spLocks noGrp="1"/>
          </p:cNvSpPr>
          <p:nvPr>
            <p:ph type="title"/>
          </p:nvPr>
        </p:nvSpPr>
        <p:spPr/>
        <p:txBody>
          <a:bodyPr/>
          <a:lstStyle/>
          <a:p>
            <a:r>
              <a:rPr lang="en-US" sz="3200" dirty="0"/>
              <a:t>Core competencies</a:t>
            </a:r>
            <a:endParaRPr lang="it-IT" sz="3200" dirty="0"/>
          </a:p>
        </p:txBody>
      </p:sp>
      <p:sp>
        <p:nvSpPr>
          <p:cNvPr id="3" name="Segnaposto contenuto 2">
            <a:extLst>
              <a:ext uri="{FF2B5EF4-FFF2-40B4-BE49-F238E27FC236}">
                <a16:creationId xmlns:a16="http://schemas.microsoft.com/office/drawing/2014/main" id="{E311AF8B-5688-2042-B466-1810DD378315}"/>
              </a:ext>
            </a:extLst>
          </p:cNvPr>
          <p:cNvSpPr>
            <a:spLocks noGrp="1"/>
          </p:cNvSpPr>
          <p:nvPr>
            <p:ph idx="1"/>
          </p:nvPr>
        </p:nvSpPr>
        <p:spPr/>
        <p:txBody>
          <a:bodyPr/>
          <a:lstStyle/>
          <a:p>
            <a:r>
              <a:rPr lang="en-US" sz="2600" b="1" dirty="0"/>
              <a:t>Core competencies</a:t>
            </a:r>
            <a:r>
              <a:rPr lang="en-US" sz="2600" dirty="0"/>
              <a:t> </a:t>
            </a:r>
            <a:r>
              <a:rPr lang="en-US" sz="2600" b="1" dirty="0"/>
              <a:t>differentiate</a:t>
            </a:r>
            <a:r>
              <a:rPr lang="en-US" sz="2600" dirty="0"/>
              <a:t> a company strategically from its competitors and are usually a combination </a:t>
            </a:r>
            <a:r>
              <a:rPr lang="en-US" sz="2600" u="sng" dirty="0"/>
              <a:t>of different kinds of abilities </a:t>
            </a:r>
            <a:r>
              <a:rPr lang="en-US" sz="2600" dirty="0"/>
              <a:t>(e.g. advertising, distribution, information systems, logistics management, applied science, process design). </a:t>
            </a:r>
          </a:p>
          <a:p>
            <a:r>
              <a:rPr lang="en-US" sz="2600" dirty="0"/>
              <a:t>It is the </a:t>
            </a:r>
            <a:r>
              <a:rPr lang="en-US" sz="2600" b="1" dirty="0"/>
              <a:t>harmonious combination of abilities</a:t>
            </a:r>
            <a:r>
              <a:rPr lang="en-US" sz="2600" dirty="0"/>
              <a:t> that makes core competencies </a:t>
            </a:r>
            <a:r>
              <a:rPr lang="en-US" sz="2600" b="1" dirty="0"/>
              <a:t>difficult to imitate</a:t>
            </a:r>
            <a:r>
              <a:rPr lang="en-US" sz="2600" dirty="0"/>
              <a:t>. </a:t>
            </a:r>
            <a:endParaRPr lang="it-IT" sz="2600" dirty="0"/>
          </a:p>
          <a:p>
            <a:endParaRPr lang="it-IT" dirty="0"/>
          </a:p>
        </p:txBody>
      </p:sp>
      <p:sp>
        <p:nvSpPr>
          <p:cNvPr id="4" name="Segnaposto testo 3">
            <a:extLst>
              <a:ext uri="{FF2B5EF4-FFF2-40B4-BE49-F238E27FC236}">
                <a16:creationId xmlns:a16="http://schemas.microsoft.com/office/drawing/2014/main" id="{1B0868EC-B49F-BE4D-BD6B-D342AB9B2C68}"/>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EE6E1345-7EA2-364D-A549-13B19B6144C1}"/>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15074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Identifying Core Competencies and Capabilities </a:t>
            </a:r>
          </a:p>
        </p:txBody>
      </p:sp>
      <p:sp>
        <p:nvSpPr>
          <p:cNvPr id="3" name="Content Placeholder 2"/>
          <p:cNvSpPr>
            <a:spLocks noGrp="1"/>
          </p:cNvSpPr>
          <p:nvPr>
            <p:ph idx="1"/>
          </p:nvPr>
        </p:nvSpPr>
        <p:spPr>
          <a:xfrm>
            <a:off x="457200" y="1447800"/>
            <a:ext cx="8229600" cy="4953000"/>
          </a:xfrm>
        </p:spPr>
        <p:txBody>
          <a:bodyPr/>
          <a:lstStyle/>
          <a:p>
            <a:pPr marL="0" lvl="1" indent="0" defTabSz="809625">
              <a:spcBef>
                <a:spcPts val="300"/>
              </a:spcBef>
              <a:buNone/>
            </a:pPr>
            <a:r>
              <a:rPr lang="en-US" altLang="en-US" b="1" dirty="0"/>
              <a:t>Core Competencies</a:t>
            </a:r>
            <a:r>
              <a:rPr lang="en-US" altLang="en-US" dirty="0"/>
              <a:t>: A set of integrated and harmonized abilities that distinguish the firm in the marketplace.</a:t>
            </a:r>
          </a:p>
          <a:p>
            <a:pPr lvl="1" defTabSz="809625">
              <a:spcBef>
                <a:spcPts val="300"/>
              </a:spcBef>
            </a:pPr>
            <a:r>
              <a:rPr lang="en-US" altLang="en-US" sz="2400" dirty="0"/>
              <a:t>Competencies typically combine multiple kinds of abilities.</a:t>
            </a:r>
          </a:p>
          <a:p>
            <a:pPr lvl="1" defTabSz="809625">
              <a:spcBef>
                <a:spcPts val="300"/>
              </a:spcBef>
            </a:pPr>
            <a:r>
              <a:rPr lang="en-US" altLang="en-US" sz="2400" dirty="0"/>
              <a:t>Several core competencies may underlie a business unit.</a:t>
            </a:r>
          </a:p>
          <a:p>
            <a:pPr lvl="1" defTabSz="809625">
              <a:spcBef>
                <a:spcPts val="300"/>
              </a:spcBef>
            </a:pPr>
            <a:r>
              <a:rPr lang="en-US" altLang="en-US" sz="2400" dirty="0"/>
              <a:t>Several business units may draw from same competency.</a:t>
            </a:r>
          </a:p>
          <a:p>
            <a:pPr lvl="1" defTabSz="809625">
              <a:spcBef>
                <a:spcPts val="300"/>
              </a:spcBef>
            </a:pPr>
            <a:r>
              <a:rPr lang="en-US" altLang="en-US" sz="2400" dirty="0"/>
              <a:t>Core competencies should:</a:t>
            </a:r>
          </a:p>
          <a:p>
            <a:pPr marL="822960" lvl="1" indent="-274320" defTabSz="809625">
              <a:spcBef>
                <a:spcPts val="300"/>
              </a:spcBef>
            </a:pPr>
            <a:r>
              <a:rPr lang="en-US" altLang="en-US" sz="2000" dirty="0"/>
              <a:t>Be a significant source of competitive differentiation.</a:t>
            </a:r>
          </a:p>
          <a:p>
            <a:pPr marL="822960" lvl="1" indent="-274320" defTabSz="809625">
              <a:spcBef>
                <a:spcPts val="300"/>
              </a:spcBef>
            </a:pPr>
            <a:r>
              <a:rPr lang="en-US" altLang="en-US" sz="2000" dirty="0"/>
              <a:t>Cover a range of businesses.</a:t>
            </a:r>
          </a:p>
          <a:p>
            <a:pPr marL="822960" lvl="1" indent="-274320" defTabSz="809625">
              <a:spcBef>
                <a:spcPts val="300"/>
              </a:spcBef>
            </a:pPr>
            <a:r>
              <a:rPr lang="en-US" altLang="en-US" sz="2000" dirty="0"/>
              <a:t>Be hard for competitors to imitate.</a:t>
            </a:r>
          </a:p>
        </p:txBody>
      </p:sp>
    </p:spTree>
    <p:extLst>
      <p:ext uri="{BB962C8B-B14F-4D97-AF65-F5344CB8AC3E}">
        <p14:creationId xmlns:p14="http://schemas.microsoft.com/office/powerpoint/2010/main" val="259785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261F2-BAC1-D544-8F79-C5340B81595F}"/>
              </a:ext>
            </a:extLst>
          </p:cNvPr>
          <p:cNvSpPr>
            <a:spLocks noGrp="1"/>
          </p:cNvSpPr>
          <p:nvPr>
            <p:ph type="title"/>
          </p:nvPr>
        </p:nvSpPr>
        <p:spPr/>
        <p:txBody>
          <a:bodyPr/>
          <a:lstStyle/>
          <a:p>
            <a:r>
              <a:rPr lang="en-US" sz="3200" dirty="0"/>
              <a:t>Prahalad and Hamel</a:t>
            </a:r>
            <a:endParaRPr lang="it-IT" sz="3200" dirty="0"/>
          </a:p>
        </p:txBody>
      </p:sp>
      <p:sp>
        <p:nvSpPr>
          <p:cNvPr id="3" name="Segnaposto contenuto 2">
            <a:extLst>
              <a:ext uri="{FF2B5EF4-FFF2-40B4-BE49-F238E27FC236}">
                <a16:creationId xmlns:a16="http://schemas.microsoft.com/office/drawing/2014/main" id="{4754CFA1-4E5B-1742-9444-3D57BD7884E3}"/>
              </a:ext>
            </a:extLst>
          </p:cNvPr>
          <p:cNvSpPr>
            <a:spLocks noGrp="1"/>
          </p:cNvSpPr>
          <p:nvPr>
            <p:ph idx="1"/>
          </p:nvPr>
        </p:nvSpPr>
        <p:spPr/>
        <p:txBody>
          <a:bodyPr/>
          <a:lstStyle/>
          <a:p>
            <a:r>
              <a:rPr lang="en-US" sz="2600" b="1" dirty="0"/>
              <a:t>Prahalad and Hamel</a:t>
            </a:r>
            <a:r>
              <a:rPr lang="en-US" sz="2600" dirty="0"/>
              <a:t> view firms’ core competencies as the </a:t>
            </a:r>
            <a:r>
              <a:rPr lang="en-US" sz="2600" b="1" dirty="0"/>
              <a:t>roots of a tree</a:t>
            </a:r>
            <a:r>
              <a:rPr lang="en-US" sz="2600" dirty="0"/>
              <a:t> that sustain many firms and therefore argue that the organization's structure and incentives must encourage cooperation and exchange of resources across strategic business units. </a:t>
            </a:r>
          </a:p>
          <a:p>
            <a:endParaRPr lang="it-IT" dirty="0"/>
          </a:p>
        </p:txBody>
      </p:sp>
      <p:sp>
        <p:nvSpPr>
          <p:cNvPr id="4" name="Segnaposto testo 3">
            <a:extLst>
              <a:ext uri="{FF2B5EF4-FFF2-40B4-BE49-F238E27FC236}">
                <a16:creationId xmlns:a16="http://schemas.microsoft.com/office/drawing/2014/main" id="{A4585B6E-9624-FF48-BBA5-8C603E5A19FC}"/>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B796CD36-79B7-0048-8FA0-9BE38B67360F}"/>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74044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Identifying Core Competencies and Capabilities </a:t>
            </a:r>
            <a:endParaRPr lang="en-US" sz="3200" dirty="0"/>
          </a:p>
        </p:txBody>
      </p:sp>
      <p:pic>
        <p:nvPicPr>
          <p:cNvPr id="9" name="Picture 2" descr="The relationships between a firm’s core competencies, core products, business units, and end products are illustrated.&#10;&#10;">
            <a:extLst>
              <a:ext uri="{FF2B5EF4-FFF2-40B4-BE49-F238E27FC236}">
                <a16:creationId xmlns:a16="http://schemas.microsoft.com/office/drawing/2014/main" id="{3AC031E3-F97A-47A2-841C-08085D836D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1388" y="1295400"/>
            <a:ext cx="5658686" cy="5029200"/>
          </a:xfrm>
          <a:prstGeom prst="rect">
            <a:avLst/>
          </a:prstGeom>
        </p:spPr>
      </p:pic>
      <p:sp>
        <p:nvSpPr>
          <p:cNvPr id="6" name="Content Placeholder 3"/>
          <p:cNvSpPr>
            <a:spLocks noGrp="1"/>
          </p:cNvSpPr>
          <p:nvPr>
            <p:ph idx="13"/>
          </p:nvPr>
        </p:nvSpPr>
        <p:spPr>
          <a:xfrm>
            <a:off x="457200" y="4008120"/>
            <a:ext cx="1905000" cy="2316480"/>
          </a:xfrm>
        </p:spPr>
        <p:txBody>
          <a:bodyPr/>
          <a:lstStyle/>
          <a:p>
            <a:pPr lvl="0" defTabSz="914400" eaLnBrk="0" fontAlgn="base" hangingPunct="0">
              <a:spcBef>
                <a:spcPct val="0"/>
              </a:spcBef>
              <a:spcAft>
                <a:spcPct val="0"/>
              </a:spcAft>
            </a:pPr>
            <a:r>
              <a:rPr lang="en-US" sz="1400" dirty="0">
                <a:ea typeface="+mn-ea"/>
                <a:cs typeface="+mn-cs"/>
              </a:rPr>
              <a:t>Source: C. K. </a:t>
            </a:r>
            <a:r>
              <a:rPr lang="en-US" sz="1400" dirty="0" err="1">
                <a:ea typeface="+mn-ea"/>
                <a:cs typeface="+mn-cs"/>
              </a:rPr>
              <a:t>Prahalad</a:t>
            </a:r>
            <a:r>
              <a:rPr lang="en-US" sz="1400" dirty="0">
                <a:ea typeface="+mn-ea"/>
                <a:cs typeface="+mn-cs"/>
              </a:rPr>
              <a:t> and G. Hamel, “The Core Competence of the Corporation,” </a:t>
            </a:r>
            <a:r>
              <a:rPr lang="en-US" sz="1400" i="1" dirty="0">
                <a:ea typeface="+mn-ea"/>
                <a:cs typeface="+mn-cs"/>
              </a:rPr>
              <a:t>Harvard Business Review</a:t>
            </a:r>
            <a:r>
              <a:rPr lang="en-US" sz="1400" dirty="0">
                <a:ea typeface="+mn-ea"/>
                <a:cs typeface="+mn-cs"/>
              </a:rPr>
              <a:t>, May–June 1990. </a:t>
            </a:r>
          </a:p>
        </p:txBody>
      </p:sp>
      <p:sp>
        <p:nvSpPr>
          <p:cNvPr id="10"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364938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Risk of Core Rigidities</a:t>
            </a:r>
          </a:p>
        </p:txBody>
      </p:sp>
      <p:sp>
        <p:nvSpPr>
          <p:cNvPr id="5" name="Content Placeholder 2"/>
          <p:cNvSpPr>
            <a:spLocks noGrp="1"/>
          </p:cNvSpPr>
          <p:nvPr>
            <p:ph idx="1"/>
          </p:nvPr>
        </p:nvSpPr>
        <p:spPr>
          <a:xfrm>
            <a:off x="152400" y="1143000"/>
            <a:ext cx="8534400" cy="5181600"/>
          </a:xfrm>
        </p:spPr>
        <p:txBody>
          <a:bodyPr/>
          <a:lstStyle/>
          <a:p>
            <a:r>
              <a:rPr lang="en-US" sz="2600" dirty="0"/>
              <a:t>When firms excel at an activity, they can become over committed to it and rigid.</a:t>
            </a:r>
          </a:p>
          <a:p>
            <a:pPr lvl="2"/>
            <a:r>
              <a:rPr lang="en-US" dirty="0"/>
              <a:t>For example, a firm's emphasis on a scientific discipline that is central to its core competency can make the firm less attractive to individuals from other disciplines. In addition, the rewards for engaging in activities related to the organization’s core competencies can discourage employees from pursuing more exploratory activities. Firms that have well-developed knowledge sets along a particular trajectory may find it difficult to assimilate or utilize knowledge that appears unrelated to that trajectory thereby limiting the firm’s opportunities. </a:t>
            </a:r>
            <a:endParaRPr lang="it-IT" b="1" dirty="0"/>
          </a:p>
          <a:p>
            <a:r>
              <a:rPr lang="en-US" dirty="0"/>
              <a:t> </a:t>
            </a:r>
            <a:endParaRPr lang="it-IT" dirty="0"/>
          </a:p>
          <a:p>
            <a:endParaRPr lang="en-US" sz="2800" dirty="0"/>
          </a:p>
        </p:txBody>
      </p:sp>
    </p:spTree>
    <p:extLst>
      <p:ext uri="{BB962C8B-B14F-4D97-AF65-F5344CB8AC3E}">
        <p14:creationId xmlns:p14="http://schemas.microsoft.com/office/powerpoint/2010/main" val="3917307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Dynamic capabilities</a:t>
            </a:r>
          </a:p>
        </p:txBody>
      </p:sp>
      <p:sp>
        <p:nvSpPr>
          <p:cNvPr id="5" name="Content Placeholder 2"/>
          <p:cNvSpPr>
            <a:spLocks noGrp="1"/>
          </p:cNvSpPr>
          <p:nvPr>
            <p:ph idx="1"/>
          </p:nvPr>
        </p:nvSpPr>
        <p:spPr>
          <a:xfrm>
            <a:off x="228600" y="914400"/>
            <a:ext cx="8686800" cy="5334000"/>
          </a:xfrm>
        </p:spPr>
        <p:txBody>
          <a:bodyPr/>
          <a:lstStyle/>
          <a:p>
            <a:pPr marL="114300"/>
            <a:r>
              <a:rPr lang="en-US" sz="2600" dirty="0"/>
              <a:t>Dynamic Capabilities </a:t>
            </a:r>
            <a:r>
              <a:rPr lang="en-US" sz="2600" b="1" dirty="0"/>
              <a:t>enable a firm to quickly </a:t>
            </a:r>
            <a:r>
              <a:rPr lang="en-US" sz="2600" dirty="0"/>
              <a:t>reconfigure its organizational structure and routines</a:t>
            </a:r>
            <a:r>
              <a:rPr lang="en-US" sz="2600" b="1" dirty="0"/>
              <a:t> in response to new opportunities and are not related to specific products or technologies</a:t>
            </a:r>
          </a:p>
          <a:p>
            <a:pPr marL="571500" indent="-457200">
              <a:buFont typeface="Arial" panose="020B0604020202020204" pitchFamily="34" charset="0"/>
              <a:buChar char="•"/>
            </a:pPr>
            <a:r>
              <a:rPr lang="en-US" sz="2400" dirty="0"/>
              <a:t>Corning </a:t>
            </a:r>
            <a:r>
              <a:rPr lang="en-US" sz="2400" b="1" dirty="0"/>
              <a:t>is a company that invested heavily in its dynamic capabilities by heavily investing in research in areas likely to provide </a:t>
            </a:r>
            <a:r>
              <a:rPr lang="en-US" sz="2400" dirty="0"/>
              <a:t>scientific breakthroughs</a:t>
            </a:r>
            <a:r>
              <a:rPr lang="en-US" sz="2400" b="1" dirty="0"/>
              <a:t>, building </a:t>
            </a:r>
            <a:r>
              <a:rPr lang="en-US" sz="2400" dirty="0"/>
              <a:t>pilot plants</a:t>
            </a:r>
            <a:r>
              <a:rPr lang="en-US" sz="2400" b="1" dirty="0"/>
              <a:t> and managing its relations with other firms as </a:t>
            </a:r>
            <a:r>
              <a:rPr lang="en-US" sz="2400" dirty="0"/>
              <a:t>an integrative and flexible system of capabilitie</a:t>
            </a:r>
            <a:r>
              <a:rPr lang="en-US" sz="2400" b="1" dirty="0"/>
              <a:t>s that extended the boundaries of the firm</a:t>
            </a:r>
          </a:p>
          <a:p>
            <a:pPr marL="571500" indent="-457200">
              <a:buFont typeface="Arial" panose="020B0604020202020204" pitchFamily="34" charset="0"/>
              <a:buChar char="•"/>
            </a:pPr>
            <a:r>
              <a:rPr lang="en-US" sz="2400" dirty="0">
                <a:hlinkClick r:id="rId3"/>
              </a:rPr>
              <a:t>https://www.youtube.com/watch?v=BL_tf7IS3dM&amp;list=PLc6EeKrKYKClN48ow3Irj_sO0zQEY-Vwu&amp;index=67</a:t>
            </a:r>
            <a:endParaRPr lang="en-US" sz="2400" dirty="0"/>
          </a:p>
          <a:p>
            <a:pPr marL="571500" indent="-457200">
              <a:buFont typeface="Arial" panose="020B0604020202020204" pitchFamily="34" charset="0"/>
              <a:buChar char="•"/>
            </a:pPr>
            <a:r>
              <a:rPr lang="en-US" sz="2400" dirty="0">
                <a:hlinkClick r:id="rId4"/>
              </a:rPr>
              <a:t>https://www.youtube.com/watch?v=13B5K_lAabw&amp;list=PLc6EeKrKYKClN48ow3Irj_sO0zQEY-Vwu&amp;index=68</a:t>
            </a:r>
            <a:endParaRPr lang="en-US" sz="2400" dirty="0"/>
          </a:p>
          <a:p>
            <a:pPr marL="571500" indent="-457200">
              <a:buFont typeface="Arial" panose="020B0604020202020204" pitchFamily="34" charset="0"/>
              <a:buChar char="•"/>
            </a:pPr>
            <a:endParaRPr lang="en-US" sz="2400" dirty="0"/>
          </a:p>
          <a:p>
            <a:pPr marL="571500" indent="-457200">
              <a:buFont typeface="Arial" panose="020B0604020202020204" pitchFamily="34" charset="0"/>
              <a:buChar char="•"/>
            </a:pPr>
            <a:endParaRPr lang="en-US" sz="2600" dirty="0"/>
          </a:p>
          <a:p>
            <a:pPr marL="5715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224029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Strategic Intent</a:t>
            </a:r>
          </a:p>
        </p:txBody>
      </p:sp>
      <p:sp>
        <p:nvSpPr>
          <p:cNvPr id="8" name="Segnaposto contenuto 7">
            <a:extLst>
              <a:ext uri="{FF2B5EF4-FFF2-40B4-BE49-F238E27FC236}">
                <a16:creationId xmlns:a16="http://schemas.microsoft.com/office/drawing/2014/main" id="{7B08E5FD-6BBD-FC4A-9832-B2103960E21B}"/>
              </a:ext>
            </a:extLst>
          </p:cNvPr>
          <p:cNvSpPr>
            <a:spLocks noGrp="1"/>
          </p:cNvSpPr>
          <p:nvPr>
            <p:ph idx="1"/>
          </p:nvPr>
        </p:nvSpPr>
        <p:spPr>
          <a:xfrm>
            <a:off x="457200" y="914400"/>
            <a:ext cx="8229600" cy="5410200"/>
          </a:xfrm>
        </p:spPr>
        <p:txBody>
          <a:bodyPr/>
          <a:lstStyle/>
          <a:p>
            <a:r>
              <a:rPr lang="en-US" sz="2600" dirty="0"/>
              <a:t>A firm’s </a:t>
            </a:r>
            <a:r>
              <a:rPr lang="en-US" sz="2600" b="1" dirty="0"/>
              <a:t>strategic intent</a:t>
            </a:r>
            <a:r>
              <a:rPr lang="en-US" sz="2600" dirty="0"/>
              <a:t> is an </a:t>
            </a:r>
            <a:r>
              <a:rPr lang="en-US" sz="2600" b="1" dirty="0"/>
              <a:t>ambitious</a:t>
            </a:r>
            <a:r>
              <a:rPr lang="en-US" sz="2600" dirty="0"/>
              <a:t> </a:t>
            </a:r>
            <a:r>
              <a:rPr lang="en-US" sz="2600" b="1" dirty="0"/>
              <a:t>long-term term goal</a:t>
            </a:r>
            <a:r>
              <a:rPr lang="en-US" sz="2600" dirty="0"/>
              <a:t> (10 to 20 years in the future) that requires all levels of the organization to build on and stretch the firm's existing core competencies. </a:t>
            </a:r>
          </a:p>
          <a:p>
            <a:r>
              <a:rPr lang="en-US" sz="2600" dirty="0"/>
              <a:t> A firm’s strategic intent </a:t>
            </a:r>
            <a:r>
              <a:rPr lang="en-US" sz="2600" b="1" dirty="0"/>
              <a:t>takes the focus away from current markets</a:t>
            </a:r>
            <a:r>
              <a:rPr lang="en-US" sz="2600" dirty="0"/>
              <a:t> and meeting current customer requirements so that the organization can focus on future markets and customer requirements.  </a:t>
            </a:r>
          </a:p>
          <a:p>
            <a:r>
              <a:rPr lang="en-US" sz="2600" dirty="0"/>
              <a:t>Articulating the company's strategic intent thus enables the company to </a:t>
            </a:r>
            <a:r>
              <a:rPr lang="en-US" sz="2600" b="1" dirty="0"/>
              <a:t>focus its development efforts</a:t>
            </a:r>
            <a:r>
              <a:rPr lang="en-US" sz="2600" dirty="0"/>
              <a:t> and choose the investments necessary to </a:t>
            </a:r>
            <a:r>
              <a:rPr lang="en-US" sz="2600" b="1" dirty="0"/>
              <a:t>develop strategic technologies</a:t>
            </a:r>
            <a:r>
              <a:rPr lang="en-US" sz="2600" dirty="0"/>
              <a:t> and incorporate them into the company's new products</a:t>
            </a:r>
            <a:r>
              <a:rPr lang="en-US" dirty="0"/>
              <a:t>.</a:t>
            </a:r>
            <a:endParaRPr lang="it-IT" dirty="0"/>
          </a:p>
        </p:txBody>
      </p:sp>
      <p:sp>
        <p:nvSpPr>
          <p:cNvPr id="9" name="Segnaposto testo 8">
            <a:extLst>
              <a:ext uri="{FF2B5EF4-FFF2-40B4-BE49-F238E27FC236}">
                <a16:creationId xmlns:a16="http://schemas.microsoft.com/office/drawing/2014/main" id="{F3F9C033-5742-6C4B-80DE-7E962C52FDE1}"/>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59274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Strategic Intent</a:t>
            </a:r>
          </a:p>
        </p:txBody>
      </p:sp>
      <p:sp>
        <p:nvSpPr>
          <p:cNvPr id="8" name="Segnaposto contenuto 7">
            <a:extLst>
              <a:ext uri="{FF2B5EF4-FFF2-40B4-BE49-F238E27FC236}">
                <a16:creationId xmlns:a16="http://schemas.microsoft.com/office/drawing/2014/main" id="{7B08E5FD-6BBD-FC4A-9832-B2103960E21B}"/>
              </a:ext>
            </a:extLst>
          </p:cNvPr>
          <p:cNvSpPr>
            <a:spLocks noGrp="1"/>
          </p:cNvSpPr>
          <p:nvPr>
            <p:ph idx="1"/>
          </p:nvPr>
        </p:nvSpPr>
        <p:spPr>
          <a:xfrm>
            <a:off x="457200" y="914400"/>
            <a:ext cx="8229600" cy="5410200"/>
          </a:xfrm>
        </p:spPr>
        <p:txBody>
          <a:bodyPr/>
          <a:lstStyle/>
          <a:p>
            <a:endParaRPr lang="en-US" sz="2600" b="1" dirty="0"/>
          </a:p>
          <a:p>
            <a:r>
              <a:rPr lang="en-US" sz="2600" dirty="0"/>
              <a:t>Examples: </a:t>
            </a:r>
          </a:p>
          <a:p>
            <a:r>
              <a:rPr lang="en-US" sz="2600" b="1" dirty="0"/>
              <a:t>Canon’s</a:t>
            </a:r>
            <a:r>
              <a:rPr lang="en-US" sz="2600" dirty="0"/>
              <a:t> </a:t>
            </a:r>
            <a:r>
              <a:rPr lang="en-US" sz="2600" b="1" dirty="0"/>
              <a:t>obsession</a:t>
            </a:r>
            <a:r>
              <a:rPr lang="en-US" sz="2600" dirty="0"/>
              <a:t> with overtaking Xerox in copiers, </a:t>
            </a:r>
            <a:r>
              <a:rPr lang="en-US" sz="2600" b="1" dirty="0"/>
              <a:t>Apple’s mission</a:t>
            </a:r>
            <a:r>
              <a:rPr lang="en-US" sz="2600" dirty="0"/>
              <a:t> of ensuring that every individual has a personal computer, and </a:t>
            </a:r>
            <a:r>
              <a:rPr lang="en-US" sz="2600" b="1" dirty="0"/>
              <a:t>Yahoo’s goal</a:t>
            </a:r>
            <a:r>
              <a:rPr lang="en-US" sz="2600" dirty="0"/>
              <a:t> of becoming the world’s largest internet shopping mall are all examples of strategic intent. </a:t>
            </a:r>
            <a:endParaRPr lang="it-IT" sz="2600" dirty="0"/>
          </a:p>
          <a:p>
            <a:endParaRPr lang="it-IT" dirty="0"/>
          </a:p>
        </p:txBody>
      </p:sp>
      <p:sp>
        <p:nvSpPr>
          <p:cNvPr id="9" name="Segnaposto testo 8">
            <a:extLst>
              <a:ext uri="{FF2B5EF4-FFF2-40B4-BE49-F238E27FC236}">
                <a16:creationId xmlns:a16="http://schemas.microsoft.com/office/drawing/2014/main" id="{F3F9C033-5742-6C4B-80DE-7E962C52FDE1}"/>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294809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p:txBody>
          <a:bodyPr/>
          <a:lstStyle/>
          <a:p>
            <a:r>
              <a:rPr lang="en-US" dirty="0"/>
              <a:t>Defining the Organization's Strategic Direction </a:t>
            </a:r>
          </a:p>
        </p:txBody>
      </p:sp>
    </p:spTree>
    <p:extLst>
      <p:ext uri="{BB962C8B-B14F-4D97-AF65-F5344CB8AC3E}">
        <p14:creationId xmlns:p14="http://schemas.microsoft.com/office/powerpoint/2010/main" val="3022123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Intent</a:t>
            </a:r>
            <a:endParaRPr lang="en-US" sz="1500" dirty="0"/>
          </a:p>
        </p:txBody>
      </p:sp>
      <p:sp>
        <p:nvSpPr>
          <p:cNvPr id="5" name="Content Placeholder 2"/>
          <p:cNvSpPr>
            <a:spLocks noGrp="1"/>
          </p:cNvSpPr>
          <p:nvPr>
            <p:ph idx="1"/>
          </p:nvPr>
        </p:nvSpPr>
        <p:spPr>
          <a:xfrm>
            <a:off x="457200" y="1219200"/>
            <a:ext cx="8229600" cy="2209800"/>
          </a:xfrm>
        </p:spPr>
        <p:txBody>
          <a:bodyPr/>
          <a:lstStyle/>
          <a:p>
            <a:pPr marL="233363" indent="-233363" defTabSz="809625">
              <a:spcBef>
                <a:spcPts val="400"/>
              </a:spcBef>
              <a:spcAft>
                <a:spcPts val="400"/>
              </a:spcAft>
            </a:pPr>
            <a:r>
              <a:rPr lang="en-US" altLang="en-US" sz="2400" b="1" dirty="0"/>
              <a:t>Strategic Intent</a:t>
            </a:r>
            <a:r>
              <a:rPr lang="en-US" altLang="en-US" sz="2400" dirty="0"/>
              <a:t>.</a:t>
            </a:r>
          </a:p>
          <a:p>
            <a:pPr lvl="1" indent="-347472" defTabSz="809625">
              <a:spcBef>
                <a:spcPts val="400"/>
              </a:spcBef>
              <a:spcAft>
                <a:spcPts val="400"/>
              </a:spcAft>
            </a:pPr>
            <a:r>
              <a:rPr lang="en-US" altLang="en-US" sz="2000" dirty="0"/>
              <a:t>A long-term goal that is ambitious, builds upon and stretches firm’s core competencies, and draws from all levels of the organization. </a:t>
            </a:r>
          </a:p>
          <a:p>
            <a:pPr lvl="2" defTabSz="809625">
              <a:spcBef>
                <a:spcPts val="400"/>
              </a:spcBef>
              <a:spcAft>
                <a:spcPts val="400"/>
              </a:spcAft>
            </a:pPr>
            <a:r>
              <a:rPr lang="en-US" altLang="en-US" sz="1800" dirty="0"/>
              <a:t>Typically looks 10 to 20 years ahead, establishes clear milestones.</a:t>
            </a:r>
          </a:p>
          <a:p>
            <a:pPr lvl="2" defTabSz="809625">
              <a:spcBef>
                <a:spcPts val="400"/>
              </a:spcBef>
              <a:spcAft>
                <a:spcPts val="400"/>
              </a:spcAft>
            </a:pPr>
            <a:r>
              <a:rPr lang="en-US" altLang="en-US" sz="1800" dirty="0"/>
              <a:t>Firm should identify resources and capabilities needed to close gap between strategic intent and current position. </a:t>
            </a:r>
          </a:p>
        </p:txBody>
      </p:sp>
      <p:pic>
        <p:nvPicPr>
          <p:cNvPr id="6" name="Picture 3" descr="A figure illustrates how to identify the resources and capabilities that will enable an organization to reach its desired position. &#10;">
            <a:extLst>
              <a:ext uri="{FF2B5EF4-FFF2-40B4-BE49-F238E27FC236}">
                <a16:creationId xmlns:a16="http://schemas.microsoft.com/office/drawing/2014/main" id="{4F22411A-163F-4DAC-ADFE-5B8B3471D785}"/>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896673" y="3429000"/>
            <a:ext cx="5350654" cy="3017520"/>
          </a:xfrm>
          <a:prstGeom prst="rect">
            <a:avLst/>
          </a:prstGeom>
        </p:spPr>
      </p:pic>
      <p:sp>
        <p:nvSpPr>
          <p:cNvPr id="7" name="Text Placeholder 4"/>
          <p:cNvSpPr>
            <a:spLocks noGrp="1"/>
          </p:cNvSpPr>
          <p:nvPr>
            <p:ph type="body" sz="quarter" idx="14"/>
          </p:nvPr>
        </p:nvSpPr>
        <p:spPr>
          <a:xfrm>
            <a:off x="3200400" y="6477000"/>
            <a:ext cx="2743200" cy="182880"/>
          </a:xfrm>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234270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Balanced Scorecard</a:t>
            </a:r>
          </a:p>
        </p:txBody>
      </p:sp>
      <p:sp>
        <p:nvSpPr>
          <p:cNvPr id="3" name="Content Placeholder 2"/>
          <p:cNvSpPr>
            <a:spLocks noGrp="1"/>
          </p:cNvSpPr>
          <p:nvPr>
            <p:ph idx="1"/>
          </p:nvPr>
        </p:nvSpPr>
        <p:spPr>
          <a:xfrm>
            <a:off x="457200" y="1447800"/>
            <a:ext cx="3276600" cy="3505200"/>
          </a:xfrm>
        </p:spPr>
        <p:txBody>
          <a:bodyPr/>
          <a:lstStyle/>
          <a:p>
            <a:pPr marL="233363" indent="-233363" defTabSz="809625">
              <a:spcBef>
                <a:spcPts val="0"/>
              </a:spcBef>
              <a:defRPr/>
            </a:pPr>
            <a:endParaRPr lang="en-US" sz="2400" dirty="0"/>
          </a:p>
          <a:p>
            <a:pPr marL="457200" indent="-342900" defTabSz="809625">
              <a:spcBef>
                <a:spcPts val="0"/>
              </a:spcBef>
              <a:buFont typeface="Arial" panose="020B0604020202020204" pitchFamily="34" charset="0"/>
              <a:buChar char="•"/>
              <a:defRPr/>
            </a:pPr>
            <a:r>
              <a:rPr lang="en-US" sz="2000" dirty="0"/>
              <a:t>Kaplan and Norton argue that effective performance measurement should incorporate:</a:t>
            </a:r>
          </a:p>
          <a:p>
            <a:pPr lvl="2" defTabSz="809625">
              <a:spcBef>
                <a:spcPts val="0"/>
              </a:spcBef>
              <a:defRPr/>
            </a:pPr>
            <a:r>
              <a:rPr lang="en-US" sz="1800" dirty="0"/>
              <a:t>Financial perspective.</a:t>
            </a:r>
          </a:p>
          <a:p>
            <a:pPr lvl="2" defTabSz="809625">
              <a:spcBef>
                <a:spcPts val="0"/>
              </a:spcBef>
              <a:defRPr/>
            </a:pPr>
            <a:r>
              <a:rPr lang="en-US" sz="1800" dirty="0"/>
              <a:t>Customer perspective.</a:t>
            </a:r>
          </a:p>
          <a:p>
            <a:pPr lvl="2" defTabSz="809625">
              <a:spcBef>
                <a:spcPts val="0"/>
              </a:spcBef>
              <a:defRPr/>
            </a:pPr>
            <a:r>
              <a:rPr lang="en-US" sz="1800" dirty="0"/>
              <a:t>Internal perspective.</a:t>
            </a:r>
          </a:p>
          <a:p>
            <a:pPr lvl="2" defTabSz="809625">
              <a:spcBef>
                <a:spcPts val="0"/>
              </a:spcBef>
              <a:defRPr/>
            </a:pPr>
            <a:r>
              <a:rPr lang="en-US" sz="1800" dirty="0"/>
              <a:t>Innovation and learning. </a:t>
            </a:r>
          </a:p>
        </p:txBody>
      </p:sp>
      <p:sp>
        <p:nvSpPr>
          <p:cNvPr id="8" name="Content Placeholder 4"/>
          <p:cNvSpPr>
            <a:spLocks noGrp="1"/>
          </p:cNvSpPr>
          <p:nvPr>
            <p:ph idx="14"/>
          </p:nvPr>
        </p:nvSpPr>
        <p:spPr>
          <a:xfrm>
            <a:off x="914400" y="5257800"/>
            <a:ext cx="2895600" cy="914400"/>
          </a:xfrm>
        </p:spPr>
        <p:txBody>
          <a:bodyPr/>
          <a:lstStyle/>
          <a:p>
            <a:pPr lvl="0" algn="ctr" defTabSz="914400" eaLnBrk="0" fontAlgn="base" hangingPunct="0">
              <a:spcBef>
                <a:spcPct val="0"/>
              </a:spcBef>
              <a:spcAft>
                <a:spcPct val="0"/>
              </a:spcAft>
            </a:pPr>
            <a:r>
              <a:rPr lang="en-US" sz="1400" dirty="0">
                <a:ea typeface="+mn-ea"/>
                <a:cs typeface="+mn-cs"/>
                <a:hlinkClick r:id="rId3"/>
              </a:rPr>
              <a:t>https://www.youtube.com/watch?v=biyGxEix5Zs&amp;list=PLc6EeKrKYKClN48ow3Irj_sO0zQEY-Vwu&amp;index=70</a:t>
            </a:r>
            <a:endParaRPr lang="en-US" sz="1400" dirty="0">
              <a:ea typeface="+mn-ea"/>
              <a:cs typeface="+mn-cs"/>
            </a:endParaRPr>
          </a:p>
          <a:p>
            <a:pPr lvl="0" algn="ctr" defTabSz="914400" eaLnBrk="0" fontAlgn="base" hangingPunct="0">
              <a:spcBef>
                <a:spcPct val="0"/>
              </a:spcBef>
              <a:spcAft>
                <a:spcPct val="0"/>
              </a:spcAft>
            </a:pPr>
            <a:endParaRPr lang="en-US" sz="1400" dirty="0">
              <a:ea typeface="+mn-ea"/>
              <a:cs typeface="+mn-cs"/>
            </a:endParaRPr>
          </a:p>
        </p:txBody>
      </p:sp>
      <p:pic>
        <p:nvPicPr>
          <p:cNvPr id="7" name="Picture 3" descr="The balanced scorecard is illustrated.">
            <a:extLst>
              <a:ext uri="{FF2B5EF4-FFF2-40B4-BE49-F238E27FC236}">
                <a16:creationId xmlns:a16="http://schemas.microsoft.com/office/drawing/2014/main" id="{BF2FC76A-AAAC-4046-A86E-C4B7BA79DB9F}"/>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3886199" y="1409700"/>
            <a:ext cx="5087096" cy="4754880"/>
          </a:xfrm>
          <a:prstGeom prst="rect">
            <a:avLst/>
          </a:prstGeom>
        </p:spPr>
      </p:pic>
      <p:sp>
        <p:nvSpPr>
          <p:cNvPr id="12" name="Text Placeholder 5"/>
          <p:cNvSpPr>
            <a:spLocks noGrp="1"/>
          </p:cNvSpPr>
          <p:nvPr>
            <p:ph type="body" sz="quarter" idx="16"/>
          </p:nvPr>
        </p:nvSpPr>
        <p:spPr>
          <a:xfrm>
            <a:off x="3200400" y="6477000"/>
            <a:ext cx="2743200" cy="182880"/>
          </a:xfrm>
        </p:spPr>
        <p:txBody>
          <a:bodyPr/>
          <a:lstStyle/>
          <a:p>
            <a:r>
              <a:rPr lang="en-US" dirty="0">
                <a:hlinkClick r:id="rId5" action="ppaction://hlinksldjump"/>
              </a:rPr>
              <a:t>Access the text alternative for these images</a:t>
            </a:r>
            <a:endParaRPr lang="en-US" dirty="0"/>
          </a:p>
        </p:txBody>
      </p:sp>
    </p:spTree>
    <p:extLst>
      <p:ext uri="{BB962C8B-B14F-4D97-AF65-F5344CB8AC3E}">
        <p14:creationId xmlns:p14="http://schemas.microsoft.com/office/powerpoint/2010/main" val="324303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5465135D-B564-404F-B878-7B68B004E629}"/>
              </a:ext>
            </a:extLst>
          </p:cNvPr>
          <p:cNvSpPr>
            <a:spLocks noGrp="1"/>
          </p:cNvSpPr>
          <p:nvPr>
            <p:ph type="title"/>
          </p:nvPr>
        </p:nvSpPr>
        <p:spPr/>
        <p:txBody>
          <a:bodyPr/>
          <a:lstStyle/>
          <a:p>
            <a:r>
              <a:rPr lang="it-IT" sz="3200" dirty="0"/>
              <a:t>Blue Ocean </a:t>
            </a:r>
            <a:r>
              <a:rPr lang="it-IT" sz="3200" dirty="0" err="1"/>
              <a:t>Strategy</a:t>
            </a:r>
            <a:endParaRPr lang="it-IT" sz="3200" dirty="0"/>
          </a:p>
        </p:txBody>
      </p:sp>
      <p:sp>
        <p:nvSpPr>
          <p:cNvPr id="10" name="Segnaposto contenuto 9">
            <a:extLst>
              <a:ext uri="{FF2B5EF4-FFF2-40B4-BE49-F238E27FC236}">
                <a16:creationId xmlns:a16="http://schemas.microsoft.com/office/drawing/2014/main" id="{5521D69F-8BF4-D74C-937E-D02D022158DA}"/>
              </a:ext>
            </a:extLst>
          </p:cNvPr>
          <p:cNvSpPr>
            <a:spLocks noGrp="1"/>
          </p:cNvSpPr>
          <p:nvPr>
            <p:ph idx="1"/>
          </p:nvPr>
        </p:nvSpPr>
        <p:spPr/>
        <p:txBody>
          <a:bodyPr/>
          <a:lstStyle/>
          <a:p>
            <a:r>
              <a:rPr lang="en-GB" sz="2600" dirty="0"/>
              <a:t>The authors Mauborgne and Chan Kim distinguish two kinds of firms’ strategy:</a:t>
            </a:r>
          </a:p>
          <a:p>
            <a:pPr lvl="1"/>
            <a:r>
              <a:rPr lang="en-GB" sz="2600" b="1" dirty="0"/>
              <a:t>Red ocean strategy</a:t>
            </a:r>
            <a:r>
              <a:rPr lang="en-GB" sz="2600" dirty="0"/>
              <a:t>: when firms develop a very harsh cut-throat competition in the market</a:t>
            </a:r>
          </a:p>
          <a:p>
            <a:pPr lvl="1"/>
            <a:r>
              <a:rPr lang="en-GB" sz="2600" b="1" dirty="0"/>
              <a:t>Blue ocean strategy</a:t>
            </a:r>
            <a:r>
              <a:rPr lang="en-GB" sz="2600" dirty="0"/>
              <a:t>: when firms go to the conquest of unexplored markets</a:t>
            </a:r>
          </a:p>
          <a:p>
            <a:pPr lvl="1"/>
            <a:r>
              <a:rPr lang="en-GB" sz="2600" dirty="0">
                <a:hlinkClick r:id="rId3"/>
              </a:rPr>
              <a:t>https://www.youtube.com/watch?v=d2UIlKHnx8E&amp;list=PLc6EeKrKYKClN48ow3Irj_sO0zQEY-Vwu&amp;index=69</a:t>
            </a:r>
            <a:endParaRPr lang="en-GB" sz="2600" dirty="0"/>
          </a:p>
          <a:p>
            <a:pPr lvl="1"/>
            <a:endParaRPr lang="en-GB" sz="2600" dirty="0"/>
          </a:p>
        </p:txBody>
      </p:sp>
      <p:sp>
        <p:nvSpPr>
          <p:cNvPr id="12" name="Segnaposto testo 11">
            <a:extLst>
              <a:ext uri="{FF2B5EF4-FFF2-40B4-BE49-F238E27FC236}">
                <a16:creationId xmlns:a16="http://schemas.microsoft.com/office/drawing/2014/main" id="{749C3820-94D7-A245-A97C-704227846BAB}"/>
              </a:ext>
            </a:extLst>
          </p:cNvPr>
          <p:cNvSpPr>
            <a:spLocks noGrp="1"/>
          </p:cNvSpPr>
          <p:nvPr>
            <p:ph type="body" sz="quarter" idx="12"/>
          </p:nvPr>
        </p:nvSpPr>
        <p:spPr/>
        <p:txBody>
          <a:bodyPr/>
          <a:lstStyle/>
          <a:p>
            <a:endParaRPr lang="it-IT"/>
          </a:p>
        </p:txBody>
      </p:sp>
      <p:sp>
        <p:nvSpPr>
          <p:cNvPr id="11" name="Segnaposto testo 10">
            <a:extLst>
              <a:ext uri="{FF2B5EF4-FFF2-40B4-BE49-F238E27FC236}">
                <a16:creationId xmlns:a16="http://schemas.microsoft.com/office/drawing/2014/main" id="{CDE4FD7C-73D7-0B45-84CF-B677A12EA30A}"/>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94525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Blue and red Ocean Strategies</a:t>
            </a:r>
          </a:p>
        </p:txBody>
      </p:sp>
      <p:graphicFrame>
        <p:nvGraphicFramePr>
          <p:cNvPr id="6" name="Table 2"/>
          <p:cNvGraphicFramePr>
            <a:graphicFrameLocks noGrp="1"/>
          </p:cNvGraphicFramePr>
          <p:nvPr>
            <p:extLst>
              <p:ext uri="{D42A27DB-BD31-4B8C-83A1-F6EECF244321}">
                <p14:modId xmlns:p14="http://schemas.microsoft.com/office/powerpoint/2010/main" val="4215845151"/>
              </p:ext>
            </p:extLst>
          </p:nvPr>
        </p:nvGraphicFramePr>
        <p:xfrm>
          <a:off x="822960" y="1397532"/>
          <a:ext cx="7498080" cy="3651456"/>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2368405465"/>
                    </a:ext>
                  </a:extLst>
                </a:gridCol>
                <a:gridCol w="3749040">
                  <a:extLst>
                    <a:ext uri="{9D8B030D-6E8A-4147-A177-3AD203B41FA5}">
                      <a16:colId xmlns:a16="http://schemas.microsoft.com/office/drawing/2014/main" val="3583150628"/>
                    </a:ext>
                  </a:extLst>
                </a:gridCol>
              </a:tblGrid>
              <a:tr h="454128">
                <a:tc>
                  <a:txBody>
                    <a:bodyPr/>
                    <a:lstStyle/>
                    <a:p>
                      <a:pPr marL="0" marR="0" algn="ctr">
                        <a:spcBef>
                          <a:spcPts val="0"/>
                        </a:spcBef>
                        <a:spcAft>
                          <a:spcPts val="0"/>
                        </a:spcAft>
                      </a:pPr>
                      <a:r>
                        <a:rPr lang="en-GB" sz="2000" dirty="0">
                          <a:solidFill>
                            <a:schemeClr val="bg1"/>
                          </a:solidFill>
                          <a:effectLst/>
                        </a:rPr>
                        <a:t>Red Ocean Strategy</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B6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Blue Ocean Strategy</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18B"/>
                    </a:solidFill>
                  </a:tcPr>
                </a:tc>
                <a:extLst>
                  <a:ext uri="{0D108BD9-81ED-4DB2-BD59-A6C34878D82A}">
                    <a16:rowId xmlns:a16="http://schemas.microsoft.com/office/drawing/2014/main" val="2393635257"/>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Compete in existing market space</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solidFill>
                      <a:srgbClr val="B6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Create uncontested market space</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solidFill>
                      <a:srgbClr val="00518B"/>
                    </a:solidFill>
                  </a:tcPr>
                </a:tc>
                <a:extLst>
                  <a:ext uri="{0D108BD9-81ED-4DB2-BD59-A6C34878D82A}">
                    <a16:rowId xmlns:a16="http://schemas.microsoft.com/office/drawing/2014/main" val="3575780458"/>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Beat the competition</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solidFill>
                      <a:srgbClr val="B6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Make the competition irrelevant</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solidFill>
                      <a:srgbClr val="00518B"/>
                    </a:solidFill>
                  </a:tcPr>
                </a:tc>
                <a:extLst>
                  <a:ext uri="{0D108BD9-81ED-4DB2-BD59-A6C34878D82A}">
                    <a16:rowId xmlns:a16="http://schemas.microsoft.com/office/drawing/2014/main" val="4188898132"/>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Exploit existing demand</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solidFill>
                      <a:srgbClr val="B6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Create and capture new demand</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solidFill>
                      <a:srgbClr val="00518B"/>
                    </a:solidFill>
                  </a:tcPr>
                </a:tc>
                <a:extLst>
                  <a:ext uri="{0D108BD9-81ED-4DB2-BD59-A6C34878D82A}">
                    <a16:rowId xmlns:a16="http://schemas.microsoft.com/office/drawing/2014/main" val="2114363999"/>
                  </a:ext>
                </a:extLst>
              </a:tr>
              <a:tr h="454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Make the value-cost trade-off</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B6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Break the value-cost trade-off</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18B"/>
                    </a:solidFill>
                  </a:tcPr>
                </a:tc>
                <a:extLst>
                  <a:ext uri="{0D108BD9-81ED-4DB2-BD59-A6C34878D82A}">
                    <a16:rowId xmlns:a16="http://schemas.microsoft.com/office/drawing/2014/main" val="168278955"/>
                  </a:ext>
                </a:extLst>
              </a:tr>
              <a:tr h="1097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Align the whole system of a firm’s activities with its strategic choice of differentiation or low cost.</a:t>
                      </a:r>
                      <a:endParaRPr lang="en-US" sz="2000" dirty="0">
                        <a:solidFill>
                          <a:schemeClr val="bg1"/>
                        </a:solidFill>
                        <a:effectLst/>
                        <a:latin typeface="Times New Roman"/>
                        <a:ea typeface="Times New Roman"/>
                      </a:endParaRPr>
                    </a:p>
                  </a:txBody>
                  <a:tcPr>
                    <a:lnL w="190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6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rPr>
                        <a:t>Align the whole system of a firm’s activities in pursuit of</a:t>
                      </a:r>
                      <a:r>
                        <a:rPr lang="en-GB" sz="2000" baseline="0" dirty="0">
                          <a:solidFill>
                            <a:schemeClr val="bg1"/>
                          </a:solidFill>
                          <a:effectLst/>
                        </a:rPr>
                        <a:t> </a:t>
                      </a:r>
                      <a:r>
                        <a:rPr lang="en-GB" sz="2000" dirty="0">
                          <a:solidFill>
                            <a:schemeClr val="bg1"/>
                          </a:solidFill>
                          <a:effectLst/>
                        </a:rPr>
                        <a:t>differentiation and low cost. </a:t>
                      </a:r>
                      <a:endParaRPr lang="en-US" sz="2000" dirty="0">
                        <a:solidFill>
                          <a:schemeClr val="bg1"/>
                        </a:solidFill>
                        <a:effectLst/>
                        <a:latin typeface="Times New Roman"/>
                        <a:ea typeface="Times New Roman"/>
                      </a:endParaRPr>
                    </a:p>
                  </a:txBody>
                  <a:tcPr>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18B"/>
                    </a:solidFill>
                  </a:tcPr>
                </a:tc>
                <a:extLst>
                  <a:ext uri="{0D108BD9-81ED-4DB2-BD59-A6C34878D82A}">
                    <a16:rowId xmlns:a16="http://schemas.microsoft.com/office/drawing/2014/main" val="1830807709"/>
                  </a:ext>
                </a:extLst>
              </a:tr>
            </a:tbl>
          </a:graphicData>
        </a:graphic>
      </p:graphicFrame>
      <p:sp>
        <p:nvSpPr>
          <p:cNvPr id="4" name="Content Placeholder 3"/>
          <p:cNvSpPr>
            <a:spLocks noGrp="1"/>
          </p:cNvSpPr>
          <p:nvPr>
            <p:ph idx="13"/>
          </p:nvPr>
        </p:nvSpPr>
        <p:spPr>
          <a:xfrm>
            <a:off x="838200" y="5062220"/>
            <a:ext cx="7467600" cy="716280"/>
          </a:xfrm>
        </p:spPr>
        <p:txBody>
          <a:bodyPr/>
          <a:lstStyle/>
          <a:p>
            <a:r>
              <a:rPr lang="en-GB" altLang="en-US" sz="2000" dirty="0">
                <a:cs typeface="Times New Roman" panose="02020603050405020304" pitchFamily="18" charset="0"/>
              </a:rPr>
              <a:t>Adapted from Kim, W.C. &amp; Mauborgne, R. 2005. </a:t>
            </a:r>
            <a:r>
              <a:rPr lang="en-GB" altLang="en-US" sz="2000" u="sng" dirty="0">
                <a:cs typeface="Times New Roman" panose="02020603050405020304" pitchFamily="18" charset="0"/>
              </a:rPr>
              <a:t>Blue ocean strategy</a:t>
            </a:r>
            <a:r>
              <a:rPr lang="en-GB" altLang="en-US" sz="2000" dirty="0">
                <a:cs typeface="Times New Roman" panose="02020603050405020304" pitchFamily="18" charset="0"/>
              </a:rPr>
              <a:t>. Boston: Harvard Business School Press. </a:t>
            </a:r>
            <a:endParaRPr lang="en-GB" altLang="en-US" sz="2000" dirty="0"/>
          </a:p>
        </p:txBody>
      </p:sp>
    </p:spTree>
    <p:extLst>
      <p:ext uri="{BB962C8B-B14F-4D97-AF65-F5344CB8AC3E}">
        <p14:creationId xmlns:p14="http://schemas.microsoft.com/office/powerpoint/2010/main" val="2201891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Tesla, Inc. in 2018</a:t>
            </a:r>
          </a:p>
        </p:txBody>
      </p:sp>
      <p:sp>
        <p:nvSpPr>
          <p:cNvPr id="3" name="Content Placeholder 2"/>
          <p:cNvSpPr>
            <a:spLocks noGrp="1"/>
          </p:cNvSpPr>
          <p:nvPr>
            <p:ph idx="1"/>
          </p:nvPr>
        </p:nvSpPr>
        <p:spPr>
          <a:xfrm>
            <a:off x="152400" y="1249680"/>
            <a:ext cx="8808720" cy="5074920"/>
          </a:xfrm>
        </p:spPr>
        <p:txBody>
          <a:bodyPr/>
          <a:lstStyle/>
          <a:p>
            <a:r>
              <a:rPr lang="en-US" altLang="en-US" sz="2000" dirty="0"/>
              <a:t>Tesla was founded in 2003 by Martin Eberhard, an entrepreneur who wanted to create a faster, sexier electric car. In 2004, Elon Musk agreed to fund the company and became Chairman of the Board. A few years later Eberhard left and Musk became CEO.</a:t>
            </a:r>
          </a:p>
          <a:p>
            <a:r>
              <a:rPr lang="en-US" altLang="en-US" sz="2000" dirty="0"/>
              <a:t>In 2018, Tesla had grown into a company with almost $12 billion in annual revenues that produced multiple car models, owned Solar City, produced energy storage systems (for example, Powerwall) and solar roofs.</a:t>
            </a:r>
          </a:p>
          <a:p>
            <a:r>
              <a:rPr lang="en-US" altLang="en-US" sz="2000" dirty="0"/>
              <a:t>The company’s expansion into multiple product lines and rapid production capacity expansion created large capital requirements for the firm.</a:t>
            </a:r>
          </a:p>
          <a:p>
            <a:r>
              <a:rPr lang="en-US" altLang="en-US" sz="2000" dirty="0"/>
              <a:t>Tesla missed several of its production goals in early 2018 causing investors to be concerned, but at the end of 2018 posted its first annual profit.</a:t>
            </a:r>
          </a:p>
          <a:p>
            <a:r>
              <a:rPr lang="en-US" altLang="en-US" sz="2000" dirty="0"/>
              <a:t>Tesla’s cars had rapidly attracted a large and loyal fan base and sales were growing at an impressive rate. But was Tesla trying to do too much too quickly?</a:t>
            </a:r>
          </a:p>
        </p:txBody>
      </p:sp>
    </p:spTree>
    <p:extLst>
      <p:ext uri="{BB962C8B-B14F-4D97-AF65-F5344CB8AC3E}">
        <p14:creationId xmlns:p14="http://schemas.microsoft.com/office/powerpoint/2010/main" val="38981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4E2462-B8EB-5B49-AC2F-14859E207E14}"/>
              </a:ext>
            </a:extLst>
          </p:cNvPr>
          <p:cNvSpPr>
            <a:spLocks noGrp="1"/>
          </p:cNvSpPr>
          <p:nvPr>
            <p:ph type="title"/>
          </p:nvPr>
        </p:nvSpPr>
        <p:spPr/>
        <p:txBody>
          <a:bodyPr/>
          <a:lstStyle/>
          <a:p>
            <a:r>
              <a:rPr lang="it-IT" sz="3200" dirty="0" err="1"/>
              <a:t>About</a:t>
            </a:r>
            <a:r>
              <a:rPr lang="it-IT" sz="3200" dirty="0"/>
              <a:t> Tesla</a:t>
            </a:r>
          </a:p>
        </p:txBody>
      </p:sp>
      <p:sp>
        <p:nvSpPr>
          <p:cNvPr id="3" name="Segnaposto contenuto 2">
            <a:extLst>
              <a:ext uri="{FF2B5EF4-FFF2-40B4-BE49-F238E27FC236}">
                <a16:creationId xmlns:a16="http://schemas.microsoft.com/office/drawing/2014/main" id="{5AE8B8B3-94B3-8A46-962C-C02921747E21}"/>
              </a:ext>
            </a:extLst>
          </p:cNvPr>
          <p:cNvSpPr>
            <a:spLocks noGrp="1"/>
          </p:cNvSpPr>
          <p:nvPr>
            <p:ph idx="1"/>
          </p:nvPr>
        </p:nvSpPr>
        <p:spPr/>
        <p:txBody>
          <a:bodyPr/>
          <a:lstStyle/>
          <a:p>
            <a:r>
              <a:rPr lang="it-IT" sz="2600" dirty="0">
                <a:hlinkClick r:id="rId2"/>
              </a:rPr>
              <a:t>https://www.youtube.com/watch?v=g1DqaqBiVRY&amp;list=PLc6EeKrKYKClN48ow3Irj_sO0zQEY-Vwu&amp;index=62</a:t>
            </a:r>
            <a:endParaRPr lang="it-IT" sz="2600" dirty="0"/>
          </a:p>
          <a:p>
            <a:r>
              <a:rPr lang="it-IT" sz="2600" dirty="0">
                <a:hlinkClick r:id="rId3"/>
              </a:rPr>
              <a:t>https://www.youtube.com/watch?v=e_ElR6OkQvY&amp;list=PLc6EeKrKYKClN48ow3Irj_sO0zQEY-Vwu&amp;index=63</a:t>
            </a:r>
            <a:endParaRPr lang="it-IT" sz="2600" dirty="0"/>
          </a:p>
          <a:p>
            <a:r>
              <a:rPr lang="it-IT" sz="2600" dirty="0">
                <a:hlinkClick r:id="rId4"/>
              </a:rPr>
              <a:t>https://www.youtube.com/watch?v=NVSEoTA0EyA&amp;list=PLc6EeKrKYKClN48ow3Irj_sO0zQEY-Vwu&amp;index=64</a:t>
            </a:r>
            <a:endParaRPr lang="it-IT" sz="2600" dirty="0"/>
          </a:p>
          <a:p>
            <a:endParaRPr lang="it-IT" dirty="0"/>
          </a:p>
        </p:txBody>
      </p:sp>
      <p:sp>
        <p:nvSpPr>
          <p:cNvPr id="4" name="Segnaposto testo 3">
            <a:extLst>
              <a:ext uri="{FF2B5EF4-FFF2-40B4-BE49-F238E27FC236}">
                <a16:creationId xmlns:a16="http://schemas.microsoft.com/office/drawing/2014/main" id="{8F1449E4-A848-0B44-8BB4-BE6078D9718A}"/>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77FFA631-4E3A-B64F-813D-9A1B6B07F408}"/>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34063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Reinventing Hotels: citizenM</a:t>
            </a:r>
            <a:endParaRPr lang="en-US" sz="1500" dirty="0"/>
          </a:p>
        </p:txBody>
      </p:sp>
      <p:sp>
        <p:nvSpPr>
          <p:cNvPr id="3" name="Content Placeholder 2"/>
          <p:cNvSpPr>
            <a:spLocks noGrp="1"/>
          </p:cNvSpPr>
          <p:nvPr>
            <p:ph idx="1"/>
          </p:nvPr>
        </p:nvSpPr>
        <p:spPr>
          <a:xfrm>
            <a:off x="457200" y="1447800"/>
            <a:ext cx="8229600" cy="5120640"/>
          </a:xfrm>
        </p:spPr>
        <p:txBody>
          <a:bodyPr/>
          <a:lstStyle/>
          <a:p>
            <a:pPr marL="533400" indent="-533400" defTabSz="809625">
              <a:defRPr/>
            </a:pPr>
            <a:r>
              <a:rPr lang="en-US" sz="2400" b="1" dirty="0"/>
              <a:t>Discussion Questions</a:t>
            </a:r>
          </a:p>
          <a:p>
            <a:pPr marL="457200" indent="-457200" defTabSz="809625">
              <a:buFont typeface="+mj-lt"/>
              <a:buAutoNum type="arabicPeriod"/>
              <a:defRPr/>
            </a:pPr>
            <a:r>
              <a:rPr lang="en-US" sz="2000" dirty="0"/>
              <a:t>What were Musk’s and Eberhard’s goals in founding Tesla? </a:t>
            </a:r>
          </a:p>
          <a:p>
            <a:pPr marL="457200" indent="-457200" defTabSz="809625">
              <a:buFont typeface="+mj-lt"/>
              <a:buAutoNum type="arabicPeriod"/>
              <a:defRPr/>
            </a:pPr>
            <a:r>
              <a:rPr lang="en-US" sz="2000" dirty="0"/>
              <a:t>How would you characterize competition in the auto industry? </a:t>
            </a:r>
          </a:p>
          <a:p>
            <a:pPr marL="457200" indent="-457200" defTabSz="809625">
              <a:buFont typeface="+mj-lt"/>
              <a:buAutoNum type="arabicPeriod"/>
              <a:defRPr/>
            </a:pPr>
            <a:r>
              <a:rPr lang="en-US" sz="2000" dirty="0"/>
              <a:t>What do you think are Tesla’s core competencies? Does it have any sources of sustainable competitive advantage? </a:t>
            </a:r>
          </a:p>
          <a:p>
            <a:pPr marL="457200" indent="-457200" defTabSz="809625">
              <a:buFont typeface="+mj-lt"/>
              <a:buAutoNum type="arabicPeriod"/>
              <a:defRPr/>
            </a:pPr>
            <a:r>
              <a:rPr lang="en-US" sz="2000" dirty="0"/>
              <a:t>What is your assessment of Tesla’s moves into (a) mass-market cars, (b) batteries (car batteries and Powerwall), (c) solar panels? Please consider both the motivation for the moves, and the opportunities and challenges for Tesla to compete in these businesses. </a:t>
            </a:r>
          </a:p>
          <a:p>
            <a:pPr marL="457200" indent="-457200" defTabSz="809625">
              <a:buFont typeface="+mj-lt"/>
              <a:buAutoNum type="arabicPeriod"/>
              <a:defRPr/>
            </a:pPr>
            <a:r>
              <a:rPr lang="en-US" sz="2000" dirty="0"/>
              <a:t>Do you think Tesla will be profitable in all of these businesses? Why or why not? </a:t>
            </a:r>
          </a:p>
          <a:p>
            <a:pPr marL="457200" indent="-457200" defTabSz="809625">
              <a:buFont typeface="+mj-lt"/>
              <a:buAutoNum type="arabicPeriod"/>
              <a:defRPr/>
            </a:pPr>
            <a:r>
              <a:rPr lang="en-US" sz="2000" dirty="0"/>
              <a:t>What do you think Tesla’s (or Elon Musk’s) strategic intent is? </a:t>
            </a:r>
          </a:p>
        </p:txBody>
      </p:sp>
    </p:spTree>
    <p:extLst>
      <p:ext uri="{BB962C8B-B14F-4D97-AF65-F5344CB8AC3E}">
        <p14:creationId xmlns:p14="http://schemas.microsoft.com/office/powerpoint/2010/main" val="1056756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Discussion Questions</a:t>
            </a:r>
            <a:endParaRPr lang="en-US" dirty="0"/>
          </a:p>
        </p:txBody>
      </p:sp>
      <p:sp>
        <p:nvSpPr>
          <p:cNvPr id="3" name="Content Placeholder 2"/>
          <p:cNvSpPr>
            <a:spLocks noGrp="1"/>
          </p:cNvSpPr>
          <p:nvPr>
            <p:ph idx="1"/>
          </p:nvPr>
        </p:nvSpPr>
        <p:spPr>
          <a:xfrm>
            <a:off x="457200" y="1447800"/>
            <a:ext cx="8229600" cy="4876800"/>
          </a:xfrm>
        </p:spPr>
        <p:txBody>
          <a:bodyPr/>
          <a:lstStyle/>
          <a:p>
            <a:pPr marL="457200" indent="-457200" defTabSz="809625">
              <a:buFontTx/>
              <a:buAutoNum type="arabicPeriod"/>
            </a:pPr>
            <a:r>
              <a:rPr lang="en-US" altLang="en-US" sz="2000" dirty="0"/>
              <a:t>What is the difference between a </a:t>
            </a:r>
            <a:r>
              <a:rPr lang="en-US" altLang="en-US" sz="2000" i="1" dirty="0"/>
              <a:t>strength</a:t>
            </a:r>
            <a:r>
              <a:rPr lang="en-US" altLang="en-US" sz="2000" dirty="0"/>
              <a:t>, a </a:t>
            </a:r>
            <a:r>
              <a:rPr lang="en-US" altLang="en-US" sz="2000" i="1" dirty="0"/>
              <a:t>competitive advantage</a:t>
            </a:r>
            <a:r>
              <a:rPr lang="en-US" altLang="en-US" sz="2000" dirty="0"/>
              <a:t>, and a </a:t>
            </a:r>
            <a:r>
              <a:rPr lang="en-US" altLang="en-US" sz="2000" i="1" dirty="0"/>
              <a:t>sustainable competitive advantage</a:t>
            </a:r>
            <a:r>
              <a:rPr lang="en-US" altLang="en-US" sz="2000" dirty="0"/>
              <a:t>?  </a:t>
            </a:r>
          </a:p>
          <a:p>
            <a:pPr marL="457200" indent="-457200" defTabSz="809625">
              <a:buFontTx/>
              <a:buAutoNum type="arabicPeriod"/>
            </a:pPr>
            <a:r>
              <a:rPr lang="en-US" altLang="en-US" sz="2000" dirty="0"/>
              <a:t>What makes an ability (or set of abilities) a </a:t>
            </a:r>
            <a:r>
              <a:rPr lang="en-US" altLang="en-US" sz="2000" i="1" dirty="0"/>
              <a:t>core competency</a:t>
            </a:r>
            <a:r>
              <a:rPr lang="en-US" altLang="en-US" sz="2000" dirty="0"/>
              <a:t>? </a:t>
            </a:r>
          </a:p>
          <a:p>
            <a:pPr marL="457200" indent="-457200" defTabSz="809625">
              <a:buFontTx/>
              <a:buAutoNum type="arabicPeriod"/>
            </a:pPr>
            <a:r>
              <a:rPr lang="en-US" altLang="en-US" sz="2000" dirty="0"/>
              <a:t>Why is it necessary to perform an external and internal analysis before the firm can identify its true core competencies? </a:t>
            </a:r>
          </a:p>
          <a:p>
            <a:pPr marL="457200" indent="-457200" defTabSz="809625">
              <a:buFontTx/>
              <a:buAutoNum type="arabicPeriod"/>
            </a:pPr>
            <a:r>
              <a:rPr lang="en-US" altLang="en-US" sz="2000" dirty="0"/>
              <a:t>Pick a company you are familiar with. Can you identify some of its core competencies?</a:t>
            </a:r>
          </a:p>
          <a:p>
            <a:pPr marL="457200" indent="-457200" defTabSz="809625">
              <a:buFontTx/>
              <a:buAutoNum type="arabicPeriod"/>
            </a:pPr>
            <a:r>
              <a:rPr lang="en-US" altLang="en-US" sz="2000" dirty="0"/>
              <a:t>How is the idea of “strategic intent” different from models of strategy that emphasize achieving a fit between the firm’s strategies and its current strengths, weaknesses, opportunities and threats (SWOT)?</a:t>
            </a:r>
          </a:p>
          <a:p>
            <a:pPr marL="457200" indent="-457200" defTabSz="809625">
              <a:buFontTx/>
              <a:buAutoNum type="arabicPeriod"/>
            </a:pPr>
            <a:r>
              <a:rPr lang="en-US" altLang="en-US" sz="2000" dirty="0">
                <a:cs typeface="Times New Roman" panose="02020603050405020304" pitchFamily="18" charset="0"/>
              </a:rPr>
              <a:t>Can a strategic intent be too ambitious? </a:t>
            </a:r>
          </a:p>
        </p:txBody>
      </p:sp>
    </p:spTree>
    <p:extLst>
      <p:ext uri="{BB962C8B-B14F-4D97-AF65-F5344CB8AC3E}">
        <p14:creationId xmlns:p14="http://schemas.microsoft.com/office/powerpoint/2010/main" val="426898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The question posed </a:t>
            </a:r>
          </a:p>
        </p:txBody>
      </p:sp>
      <p:sp>
        <p:nvSpPr>
          <p:cNvPr id="3" name="Content Placeholder 2"/>
          <p:cNvSpPr>
            <a:spLocks noGrp="1"/>
          </p:cNvSpPr>
          <p:nvPr>
            <p:ph idx="1"/>
          </p:nvPr>
        </p:nvSpPr>
        <p:spPr>
          <a:xfrm>
            <a:off x="457200" y="914400"/>
            <a:ext cx="8229600" cy="5654040"/>
          </a:xfrm>
        </p:spPr>
        <p:txBody>
          <a:bodyPr/>
          <a:lstStyle/>
          <a:p>
            <a:pPr lvl="0"/>
            <a:r>
              <a:rPr lang="en-US" sz="2600" b="1" dirty="0"/>
              <a:t>Formulating</a:t>
            </a:r>
            <a:r>
              <a:rPr lang="en-US" sz="2600" dirty="0"/>
              <a:t> a company’s technological </a:t>
            </a:r>
            <a:r>
              <a:rPr lang="en-US" sz="2600" b="1" dirty="0"/>
              <a:t>innovation strategy</a:t>
            </a:r>
            <a:r>
              <a:rPr lang="en-US" sz="2600" dirty="0"/>
              <a:t> requires the firm to </a:t>
            </a:r>
            <a:r>
              <a:rPr lang="en-US" sz="2600" b="1" dirty="0"/>
              <a:t>assess its current position</a:t>
            </a:r>
            <a:r>
              <a:rPr lang="en-US" sz="2600" dirty="0"/>
              <a:t> (e.g. strengths, weaknesses, core competencies, sources of sustainable competitive advantage), and </a:t>
            </a:r>
            <a:r>
              <a:rPr lang="en-US" sz="2600" b="1" dirty="0"/>
              <a:t>define its strategic direction</a:t>
            </a:r>
            <a:r>
              <a:rPr lang="en-US" sz="2600" dirty="0"/>
              <a:t> (e.g. how should the value proposition evolve overtime, resource needs).  </a:t>
            </a:r>
            <a:endParaRPr lang="it-IT" sz="2600" dirty="0"/>
          </a:p>
          <a:p>
            <a:pPr lvl="0"/>
            <a:r>
              <a:rPr lang="en-US" sz="2600" dirty="0"/>
              <a:t>A company’s </a:t>
            </a:r>
            <a:r>
              <a:rPr lang="en-US" sz="2600" b="1" dirty="0"/>
              <a:t>strategic intent</a:t>
            </a:r>
            <a:r>
              <a:rPr lang="en-US" sz="2600" dirty="0"/>
              <a:t> should be </a:t>
            </a:r>
            <a:r>
              <a:rPr lang="en-US" sz="2600" b="1" dirty="0"/>
              <a:t>ambitious</a:t>
            </a:r>
            <a:r>
              <a:rPr lang="en-US" sz="2600" dirty="0"/>
              <a:t> (i.e. create a gap between existing resources and capabilities and those needed to achieve its intent). </a:t>
            </a:r>
          </a:p>
          <a:p>
            <a:pPr lvl="0"/>
            <a:r>
              <a:rPr lang="en-US" sz="2600" dirty="0"/>
              <a:t>Strategic intent development begins with </a:t>
            </a:r>
            <a:r>
              <a:rPr lang="en-US" sz="2600" b="1" dirty="0"/>
              <a:t>an evaluation of the firm’s capabilities</a:t>
            </a:r>
            <a:r>
              <a:rPr lang="en-US" sz="2600" dirty="0"/>
              <a:t> and ideally ends in a plan that cohesively leverages all of the firm’s resources to create a </a:t>
            </a:r>
            <a:r>
              <a:rPr lang="en-US" sz="2600" b="1" dirty="0"/>
              <a:t>sustainable competitive advantage</a:t>
            </a:r>
            <a:r>
              <a:rPr lang="en-US" sz="2600" dirty="0"/>
              <a:t>. </a:t>
            </a:r>
            <a:endParaRPr lang="it-IT" sz="2600" dirty="0"/>
          </a:p>
        </p:txBody>
      </p:sp>
    </p:spTree>
    <p:extLst>
      <p:ext uri="{BB962C8B-B14F-4D97-AF65-F5344CB8AC3E}">
        <p14:creationId xmlns:p14="http://schemas.microsoft.com/office/powerpoint/2010/main" val="231463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the Firm’s Current Position</a:t>
            </a:r>
            <a:r>
              <a:rPr lang="en-US" sz="1500" dirty="0"/>
              <a:t> </a:t>
            </a:r>
          </a:p>
        </p:txBody>
      </p:sp>
      <p:sp>
        <p:nvSpPr>
          <p:cNvPr id="3" name="Content Placeholder 2"/>
          <p:cNvSpPr>
            <a:spLocks noGrp="1"/>
          </p:cNvSpPr>
          <p:nvPr>
            <p:ph idx="1"/>
          </p:nvPr>
        </p:nvSpPr>
        <p:spPr>
          <a:xfrm>
            <a:off x="457200" y="1447800"/>
            <a:ext cx="8215745" cy="5181600"/>
          </a:xfrm>
        </p:spPr>
        <p:txBody>
          <a:bodyPr/>
          <a:lstStyle/>
          <a:p>
            <a:pPr marL="233363" indent="-233363" defTabSz="809625">
              <a:spcBef>
                <a:spcPts val="200"/>
              </a:spcBef>
              <a:spcAft>
                <a:spcPts val="200"/>
              </a:spcAft>
            </a:pPr>
            <a:endParaRPr lang="en-US" altLang="en-US" sz="2800" dirty="0"/>
          </a:p>
          <a:p>
            <a:pPr marL="233363" indent="-233363" defTabSz="809625">
              <a:spcBef>
                <a:spcPts val="200"/>
              </a:spcBef>
              <a:spcAft>
                <a:spcPts val="200"/>
              </a:spcAft>
            </a:pPr>
            <a:endParaRPr lang="en-US" altLang="en-US" sz="2800" dirty="0"/>
          </a:p>
          <a:p>
            <a:pPr marL="233363" indent="-233363" defTabSz="809625">
              <a:spcBef>
                <a:spcPts val="200"/>
              </a:spcBef>
              <a:spcAft>
                <a:spcPts val="200"/>
              </a:spcAft>
            </a:pPr>
            <a:r>
              <a:rPr lang="en-US" altLang="en-US" sz="2800" dirty="0"/>
              <a:t>To assess the firm’s current position, it is helpful to analyze the </a:t>
            </a:r>
            <a:r>
              <a:rPr lang="en-US" altLang="en-US" sz="2800" b="1" dirty="0"/>
              <a:t>external</a:t>
            </a:r>
            <a:r>
              <a:rPr lang="en-US" altLang="en-US" sz="2800" dirty="0"/>
              <a:t> and </a:t>
            </a:r>
            <a:r>
              <a:rPr lang="en-US" altLang="en-US" sz="2800" b="1" dirty="0"/>
              <a:t>interna</a:t>
            </a:r>
            <a:r>
              <a:rPr lang="en-US" altLang="en-US" sz="2800" dirty="0"/>
              <a:t>l environment of the firm </a:t>
            </a:r>
            <a:endParaRPr lang="en-US" altLang="en-US" sz="2000" dirty="0"/>
          </a:p>
        </p:txBody>
      </p:sp>
    </p:spTree>
    <p:extLst>
      <p:ext uri="{BB962C8B-B14F-4D97-AF65-F5344CB8AC3E}">
        <p14:creationId xmlns:p14="http://schemas.microsoft.com/office/powerpoint/2010/main" val="208566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33363" indent="-233363" defTabSz="809625">
              <a:spcBef>
                <a:spcPts val="200"/>
              </a:spcBef>
              <a:spcAft>
                <a:spcPts val="200"/>
              </a:spcAft>
            </a:pPr>
            <a:r>
              <a:rPr lang="en-US" altLang="en-US" sz="3200" dirty="0"/>
              <a:t>External Analysis</a:t>
            </a:r>
          </a:p>
        </p:txBody>
      </p:sp>
      <p:sp>
        <p:nvSpPr>
          <p:cNvPr id="3" name="Content Placeholder 2"/>
          <p:cNvSpPr>
            <a:spLocks noGrp="1"/>
          </p:cNvSpPr>
          <p:nvPr>
            <p:ph idx="1"/>
          </p:nvPr>
        </p:nvSpPr>
        <p:spPr>
          <a:xfrm>
            <a:off x="457200" y="1447800"/>
            <a:ext cx="8215745" cy="5181600"/>
          </a:xfrm>
        </p:spPr>
        <p:txBody>
          <a:bodyPr/>
          <a:lstStyle/>
          <a:p>
            <a:pPr marL="233363" indent="-233363" defTabSz="809625">
              <a:spcBef>
                <a:spcPts val="200"/>
              </a:spcBef>
              <a:spcAft>
                <a:spcPts val="200"/>
              </a:spcAft>
            </a:pPr>
            <a:r>
              <a:rPr lang="en-US" b="1" dirty="0"/>
              <a:t>External analysis</a:t>
            </a:r>
            <a:r>
              <a:rPr lang="en-US" dirty="0"/>
              <a:t> is frequently conducted by applying </a:t>
            </a:r>
            <a:r>
              <a:rPr lang="en-US" b="1" dirty="0"/>
              <a:t>Porter’s Five Force Model</a:t>
            </a:r>
            <a:r>
              <a:rPr lang="en-US" dirty="0"/>
              <a:t> and/or a </a:t>
            </a:r>
            <a:r>
              <a:rPr lang="en-US" b="1" dirty="0"/>
              <a:t>stakeholder analysis</a:t>
            </a:r>
            <a:r>
              <a:rPr lang="en-US" dirty="0"/>
              <a:t>.</a:t>
            </a:r>
            <a:endParaRPr lang="it-IT" b="1" dirty="0"/>
          </a:p>
          <a:p>
            <a:pPr marL="233363" indent="-233363" defTabSz="809625">
              <a:spcBef>
                <a:spcPts val="200"/>
              </a:spcBef>
              <a:spcAft>
                <a:spcPts val="200"/>
              </a:spcAft>
            </a:pPr>
            <a:endParaRPr lang="en-US" altLang="en-US" sz="2000" dirty="0"/>
          </a:p>
        </p:txBody>
      </p:sp>
    </p:spTree>
    <p:extLst>
      <p:ext uri="{BB962C8B-B14F-4D97-AF65-F5344CB8AC3E}">
        <p14:creationId xmlns:p14="http://schemas.microsoft.com/office/powerpoint/2010/main" val="103702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33363" indent="-233363" defTabSz="809625">
              <a:spcBef>
                <a:spcPts val="200"/>
              </a:spcBef>
              <a:spcAft>
                <a:spcPts val="200"/>
              </a:spcAft>
            </a:pPr>
            <a:r>
              <a:rPr lang="en-US" sz="3200" dirty="0"/>
              <a:t>Porter’s Five Forces Model</a:t>
            </a:r>
            <a:endParaRPr lang="en-US" altLang="en-US" sz="3200" dirty="0"/>
          </a:p>
        </p:txBody>
      </p:sp>
      <p:sp>
        <p:nvSpPr>
          <p:cNvPr id="3" name="Content Placeholder 2"/>
          <p:cNvSpPr>
            <a:spLocks noGrp="1"/>
          </p:cNvSpPr>
          <p:nvPr>
            <p:ph idx="1"/>
          </p:nvPr>
        </p:nvSpPr>
        <p:spPr>
          <a:xfrm>
            <a:off x="457200" y="1447800"/>
            <a:ext cx="8215745" cy="5181600"/>
          </a:xfrm>
        </p:spPr>
        <p:txBody>
          <a:bodyPr/>
          <a:lstStyle/>
          <a:p>
            <a:pPr marL="822960" indent="-274320" defTabSz="809625">
              <a:spcBef>
                <a:spcPts val="200"/>
              </a:spcBef>
              <a:spcAft>
                <a:spcPts val="200"/>
              </a:spcAft>
              <a:buFont typeface="+mj-lt"/>
              <a:buAutoNum type="arabicPeriod"/>
            </a:pPr>
            <a:r>
              <a:rPr lang="en-US" altLang="en-US" sz="2600" b="1" dirty="0"/>
              <a:t>Degree of existing rivalry</a:t>
            </a:r>
            <a:r>
              <a:rPr lang="en-US" altLang="en-US" sz="2600" dirty="0"/>
              <a:t>. </a:t>
            </a:r>
          </a:p>
          <a:p>
            <a:pPr marL="822960" indent="-274320" defTabSz="809625">
              <a:spcBef>
                <a:spcPts val="200"/>
              </a:spcBef>
              <a:spcAft>
                <a:spcPts val="200"/>
              </a:spcAft>
              <a:buFont typeface="+mj-lt"/>
              <a:buAutoNum type="arabicPeriod"/>
            </a:pPr>
            <a:r>
              <a:rPr lang="en-US" altLang="en-US" sz="2600" b="1" dirty="0"/>
              <a:t>Threat of potential entrants</a:t>
            </a:r>
            <a:r>
              <a:rPr lang="en-US" altLang="en-US" sz="2600" dirty="0"/>
              <a:t>. </a:t>
            </a:r>
          </a:p>
          <a:p>
            <a:pPr marL="822960" indent="-274320" defTabSz="809625">
              <a:spcBef>
                <a:spcPts val="200"/>
              </a:spcBef>
              <a:spcAft>
                <a:spcPts val="200"/>
              </a:spcAft>
              <a:buFont typeface="+mj-lt"/>
              <a:buAutoNum type="arabicPeriod"/>
            </a:pPr>
            <a:r>
              <a:rPr lang="en-US" altLang="en-US" sz="2600" b="1" dirty="0"/>
              <a:t>Bargaining power of suppliers</a:t>
            </a:r>
          </a:p>
          <a:p>
            <a:pPr marL="822960" indent="-274320" defTabSz="809625">
              <a:spcBef>
                <a:spcPts val="200"/>
              </a:spcBef>
              <a:spcAft>
                <a:spcPts val="200"/>
              </a:spcAft>
              <a:buFont typeface="+mj-lt"/>
              <a:buAutoNum type="arabicPeriod"/>
            </a:pPr>
            <a:r>
              <a:rPr lang="en-US" altLang="en-US" sz="2800" b="1" dirty="0"/>
              <a:t>Bargaining power of buyers</a:t>
            </a:r>
          </a:p>
          <a:p>
            <a:pPr marL="822960" indent="-274320" defTabSz="809625">
              <a:spcBef>
                <a:spcPts val="200"/>
              </a:spcBef>
              <a:spcAft>
                <a:spcPts val="200"/>
              </a:spcAft>
              <a:buFont typeface="+mj-lt"/>
              <a:buAutoNum type="arabicPeriod"/>
            </a:pPr>
            <a:r>
              <a:rPr lang="en-US" altLang="en-US" sz="2800" b="1" dirty="0"/>
              <a:t>Threat of substitutes</a:t>
            </a:r>
            <a:endParaRPr lang="en-US" altLang="en-US" sz="2600" dirty="0"/>
          </a:p>
        </p:txBody>
      </p:sp>
    </p:spTree>
    <p:extLst>
      <p:ext uri="{BB962C8B-B14F-4D97-AF65-F5344CB8AC3E}">
        <p14:creationId xmlns:p14="http://schemas.microsoft.com/office/powerpoint/2010/main" val="27516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45612C4-7DAB-DC48-A963-44645C559FA2}"/>
              </a:ext>
            </a:extLst>
          </p:cNvPr>
          <p:cNvSpPr>
            <a:spLocks noGrp="1"/>
          </p:cNvSpPr>
          <p:nvPr>
            <p:ph type="title"/>
          </p:nvPr>
        </p:nvSpPr>
        <p:spPr/>
        <p:txBody>
          <a:bodyPr/>
          <a:lstStyle/>
          <a:p>
            <a:br>
              <a:rPr lang="en-US" altLang="en-US" sz="3200" dirty="0"/>
            </a:br>
            <a:r>
              <a:rPr lang="en-US" altLang="en-US" sz="3200" dirty="0"/>
              <a:t>1. Degree of existing rivalry</a:t>
            </a:r>
            <a:br>
              <a:rPr lang="en-US" altLang="en-US" dirty="0"/>
            </a:br>
            <a:endParaRPr lang="it-IT" dirty="0"/>
          </a:p>
        </p:txBody>
      </p:sp>
      <p:sp>
        <p:nvSpPr>
          <p:cNvPr id="8" name="Segnaposto contenuto 7">
            <a:extLst>
              <a:ext uri="{FF2B5EF4-FFF2-40B4-BE49-F238E27FC236}">
                <a16:creationId xmlns:a16="http://schemas.microsoft.com/office/drawing/2014/main" id="{91B57CF1-4703-284B-893B-DE44D225DD76}"/>
              </a:ext>
            </a:extLst>
          </p:cNvPr>
          <p:cNvSpPr>
            <a:spLocks noGrp="1"/>
          </p:cNvSpPr>
          <p:nvPr>
            <p:ph idx="1"/>
          </p:nvPr>
        </p:nvSpPr>
        <p:spPr/>
        <p:txBody>
          <a:bodyPr/>
          <a:lstStyle/>
          <a:p>
            <a:r>
              <a:rPr lang="en-US" sz="2600" b="1" dirty="0"/>
              <a:t>Degree of rivalry</a:t>
            </a:r>
            <a:r>
              <a:rPr lang="en-US" sz="2600" dirty="0"/>
              <a:t> in an industry is a function of </a:t>
            </a:r>
          </a:p>
          <a:p>
            <a:r>
              <a:rPr lang="en-US" sz="2600" dirty="0"/>
              <a:t>1) </a:t>
            </a:r>
            <a:r>
              <a:rPr lang="en-US" sz="2600" b="1" dirty="0"/>
              <a:t>how many firms</a:t>
            </a:r>
            <a:r>
              <a:rPr lang="en-US" sz="2600" dirty="0"/>
              <a:t> there are and their relative </a:t>
            </a:r>
            <a:r>
              <a:rPr lang="en-US" sz="2600" b="1" dirty="0"/>
              <a:t>size</a:t>
            </a:r>
            <a:r>
              <a:rPr lang="en-US" sz="2600" dirty="0"/>
              <a:t>, (i.e. many firms of equal size leads to greater rivalry but so can a few large competitors that engage in price wars), </a:t>
            </a:r>
          </a:p>
          <a:p>
            <a:r>
              <a:rPr lang="en-US" sz="2600" dirty="0"/>
              <a:t>2) how </a:t>
            </a:r>
            <a:r>
              <a:rPr lang="en-US" sz="2600" b="1" dirty="0"/>
              <a:t>different</a:t>
            </a:r>
            <a:r>
              <a:rPr lang="en-US" sz="2600" dirty="0"/>
              <a:t> each firm (or its product) is from the others (e.g. the lack of significant differences between Visor and its competitors led to vigorous price competition), </a:t>
            </a:r>
          </a:p>
          <a:p>
            <a:r>
              <a:rPr lang="en-US" sz="2600" dirty="0"/>
              <a:t>3) </a:t>
            </a:r>
            <a:r>
              <a:rPr lang="en-US" sz="2600" b="1" dirty="0"/>
              <a:t>product demand</a:t>
            </a:r>
            <a:r>
              <a:rPr lang="en-US" sz="2600" dirty="0"/>
              <a:t>, and </a:t>
            </a:r>
          </a:p>
          <a:p>
            <a:r>
              <a:rPr lang="en-US" sz="2600" dirty="0"/>
              <a:t>4) </a:t>
            </a:r>
            <a:r>
              <a:rPr lang="en-US" sz="2600" b="1" dirty="0"/>
              <a:t>height of exit barriers</a:t>
            </a:r>
            <a:r>
              <a:rPr lang="en-US" sz="2600" dirty="0"/>
              <a:t>. </a:t>
            </a:r>
            <a:endParaRPr lang="it-IT" sz="2600" dirty="0"/>
          </a:p>
          <a:p>
            <a:endParaRPr lang="it-IT" dirty="0"/>
          </a:p>
        </p:txBody>
      </p:sp>
      <p:sp>
        <p:nvSpPr>
          <p:cNvPr id="10" name="Segnaposto testo 9">
            <a:extLst>
              <a:ext uri="{FF2B5EF4-FFF2-40B4-BE49-F238E27FC236}">
                <a16:creationId xmlns:a16="http://schemas.microsoft.com/office/drawing/2014/main" id="{017433CF-177C-CB46-9232-2141B53D8BDC}"/>
              </a:ext>
            </a:extLst>
          </p:cNvPr>
          <p:cNvSpPr>
            <a:spLocks noGrp="1"/>
          </p:cNvSpPr>
          <p:nvPr>
            <p:ph type="body" sz="quarter" idx="12"/>
          </p:nvPr>
        </p:nvSpPr>
        <p:spPr/>
        <p:txBody>
          <a:bodyPr/>
          <a:lstStyle/>
          <a:p>
            <a:endParaRPr lang="it-IT"/>
          </a:p>
        </p:txBody>
      </p:sp>
      <p:sp>
        <p:nvSpPr>
          <p:cNvPr id="9" name="Segnaposto testo 8">
            <a:extLst>
              <a:ext uri="{FF2B5EF4-FFF2-40B4-BE49-F238E27FC236}">
                <a16:creationId xmlns:a16="http://schemas.microsoft.com/office/drawing/2014/main" id="{16103CF9-EB8B-144F-B5A6-EE53EFD86058}"/>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82561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DBDFFF-D99A-FA40-854A-280746C34EBF}"/>
              </a:ext>
            </a:extLst>
          </p:cNvPr>
          <p:cNvSpPr>
            <a:spLocks noGrp="1"/>
          </p:cNvSpPr>
          <p:nvPr>
            <p:ph type="title"/>
          </p:nvPr>
        </p:nvSpPr>
        <p:spPr/>
        <p:txBody>
          <a:bodyPr/>
          <a:lstStyle/>
          <a:p>
            <a:r>
              <a:rPr lang="en-US" sz="3200" dirty="0"/>
              <a:t>2. Threat of potential entrants </a:t>
            </a:r>
            <a:endParaRPr lang="it-IT" sz="3200" dirty="0"/>
          </a:p>
        </p:txBody>
      </p:sp>
      <p:sp>
        <p:nvSpPr>
          <p:cNvPr id="3" name="Segnaposto contenuto 2">
            <a:extLst>
              <a:ext uri="{FF2B5EF4-FFF2-40B4-BE49-F238E27FC236}">
                <a16:creationId xmlns:a16="http://schemas.microsoft.com/office/drawing/2014/main" id="{783E43DF-5920-F846-B3D0-1FF60B3CA1CF}"/>
              </a:ext>
            </a:extLst>
          </p:cNvPr>
          <p:cNvSpPr>
            <a:spLocks noGrp="1"/>
          </p:cNvSpPr>
          <p:nvPr>
            <p:ph idx="1"/>
          </p:nvPr>
        </p:nvSpPr>
        <p:spPr/>
        <p:txBody>
          <a:bodyPr/>
          <a:lstStyle/>
          <a:p>
            <a:r>
              <a:rPr lang="en-US" sz="2600" b="1" dirty="0"/>
              <a:t>Threat of potential entrants</a:t>
            </a:r>
            <a:r>
              <a:rPr lang="en-US" sz="2600" dirty="0"/>
              <a:t> is high when the industry is</a:t>
            </a:r>
            <a:r>
              <a:rPr lang="en-US" sz="2600" b="1" dirty="0"/>
              <a:t> attractive</a:t>
            </a:r>
            <a:r>
              <a:rPr lang="en-US" sz="2600" dirty="0"/>
              <a:t> and </a:t>
            </a:r>
            <a:r>
              <a:rPr lang="en-US" sz="2600" b="1" dirty="0"/>
              <a:t>entry barriers</a:t>
            </a:r>
            <a:r>
              <a:rPr lang="en-US" sz="2600" dirty="0"/>
              <a:t> are low and vice versa. </a:t>
            </a:r>
          </a:p>
          <a:p>
            <a:endParaRPr lang="en-US" sz="2600" dirty="0"/>
          </a:p>
          <a:p>
            <a:r>
              <a:rPr lang="en-US" sz="2600" dirty="0"/>
              <a:t>Example: the </a:t>
            </a:r>
            <a:r>
              <a:rPr lang="en-US" sz="2600" b="1" dirty="0"/>
              <a:t>smartphone market. </a:t>
            </a:r>
            <a:r>
              <a:rPr lang="en-US" sz="2600" dirty="0"/>
              <a:t>On the one hand the industry is likely to be attractive because of high growth potential and visibility, but the presence of powerful competitors such as SAMSUNG and APPLE may act as a deterrent.</a:t>
            </a:r>
            <a:endParaRPr lang="it-IT" dirty="0"/>
          </a:p>
        </p:txBody>
      </p:sp>
      <p:sp>
        <p:nvSpPr>
          <p:cNvPr id="4" name="Segnaposto testo 3">
            <a:extLst>
              <a:ext uri="{FF2B5EF4-FFF2-40B4-BE49-F238E27FC236}">
                <a16:creationId xmlns:a16="http://schemas.microsoft.com/office/drawing/2014/main" id="{AF0C8616-A62B-6042-8B54-0AB8350E0C90}"/>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B0273A2A-7479-AF47-97ED-22D71B6662B8}"/>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907203337"/>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3227</TotalTime>
  <Words>2575</Words>
  <Application>Microsoft Macintosh PowerPoint</Application>
  <PresentationFormat>Presentazione su schermo (4:3)</PresentationFormat>
  <Paragraphs>213</Paragraphs>
  <Slides>37</Slides>
  <Notes>23</Notes>
  <HiddenSlides>0</HiddenSlides>
  <MMClips>0</MMClips>
  <ScaleCrop>false</ScaleCrop>
  <HeadingPairs>
    <vt:vector size="6" baseType="variant">
      <vt:variant>
        <vt:lpstr>Caratteri utilizzati</vt:lpstr>
      </vt:variant>
      <vt:variant>
        <vt:i4>7</vt:i4>
      </vt:variant>
      <vt:variant>
        <vt:lpstr>Tema</vt:lpstr>
      </vt:variant>
      <vt:variant>
        <vt:i4>9</vt:i4>
      </vt:variant>
      <vt:variant>
        <vt:lpstr>Titoli diapositive</vt:lpstr>
      </vt:variant>
      <vt:variant>
        <vt:i4>37</vt:i4>
      </vt:variant>
    </vt:vector>
  </HeadingPairs>
  <TitlesOfParts>
    <vt:vector size="53" baseType="lpstr">
      <vt:lpstr>Arial</vt:lpstr>
      <vt:lpstr>ArumSans Bd</vt:lpstr>
      <vt:lpstr>ArumSans Bold</vt:lpstr>
      <vt:lpstr>ArumSans Regular</vt:lpstr>
      <vt:lpstr>Calibri</vt:lpstr>
      <vt:lpstr>Times New Roman</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Course Overview: Part 1 </vt:lpstr>
      <vt:lpstr>Presentazione standard di PowerPoint</vt:lpstr>
      <vt:lpstr>Presentazione standard di PowerPoint</vt:lpstr>
      <vt:lpstr>The question posed </vt:lpstr>
      <vt:lpstr>Assessing the Firm’s Current Position </vt:lpstr>
      <vt:lpstr>External Analysis</vt:lpstr>
      <vt:lpstr>Porter’s Five Forces Model</vt:lpstr>
      <vt:lpstr> 1. Degree of existing rivalry </vt:lpstr>
      <vt:lpstr>2. Threat of potential entrants </vt:lpstr>
      <vt:lpstr>3. Bargaining power of suppliers</vt:lpstr>
      <vt:lpstr>4. Bargaining power of buyers</vt:lpstr>
      <vt:lpstr>5. Threat of substitutes</vt:lpstr>
      <vt:lpstr>Porter’s Five Force Model</vt:lpstr>
      <vt:lpstr>Porter’s Analysis</vt:lpstr>
      <vt:lpstr>Stakeholder analysis</vt:lpstr>
      <vt:lpstr>Stakeholder Analysis </vt:lpstr>
      <vt:lpstr>Internal analysis</vt:lpstr>
      <vt:lpstr>Internal analysis</vt:lpstr>
      <vt:lpstr>Step 1</vt:lpstr>
      <vt:lpstr>Step 2</vt:lpstr>
      <vt:lpstr>Competencies and Capabilities </vt:lpstr>
      <vt:lpstr>Core competencies</vt:lpstr>
      <vt:lpstr>Identifying Core Competencies and Capabilities </vt:lpstr>
      <vt:lpstr>Prahalad and Hamel</vt:lpstr>
      <vt:lpstr>Identifying Core Competencies and Capabilities </vt:lpstr>
      <vt:lpstr>Risk of Core Rigidities</vt:lpstr>
      <vt:lpstr>Dynamic capabilities</vt:lpstr>
      <vt:lpstr>Strategic Intent</vt:lpstr>
      <vt:lpstr>Strategic Intent</vt:lpstr>
      <vt:lpstr>Strategic Intent</vt:lpstr>
      <vt:lpstr>The Balanced Scorecard</vt:lpstr>
      <vt:lpstr>Blue Ocean Strategy</vt:lpstr>
      <vt:lpstr>Blue and red Ocean Strategies</vt:lpstr>
      <vt:lpstr>Tesla, Inc. in 2018</vt:lpstr>
      <vt:lpstr>About Tesla</vt:lpstr>
      <vt:lpstr>Reinventing Hotels: citizenM</vt:lpstr>
      <vt:lpstr>Discussion Questions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Caldari Katia</cp:lastModifiedBy>
  <cp:revision>459</cp:revision>
  <dcterms:created xsi:type="dcterms:W3CDTF">2017-12-05T17:18:18Z</dcterms:created>
  <dcterms:modified xsi:type="dcterms:W3CDTF">2021-10-22T19:42:27Z</dcterms:modified>
</cp:coreProperties>
</file>