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7" r:id="rId2"/>
    <p:sldId id="284" r:id="rId3"/>
    <p:sldId id="283" r:id="rId4"/>
    <p:sldId id="282" r:id="rId5"/>
    <p:sldId id="285" r:id="rId6"/>
    <p:sldId id="286" r:id="rId7"/>
    <p:sldId id="287" r:id="rId8"/>
    <p:sldId id="288" r:id="rId9"/>
    <p:sldId id="289" r:id="rId10"/>
    <p:sldId id="290" r:id="rId11"/>
    <p:sldId id="291" r:id="rId12"/>
    <p:sldId id="292" r:id="rId13"/>
    <p:sldId id="256"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00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Stile chiaro 3 - Color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ABFCF23-3B69-468F-B69F-88F6DE6A72F2}" styleName="Stile medio 1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08" autoAdjust="0"/>
    <p:restoredTop sz="86790" autoAdjust="0"/>
  </p:normalViewPr>
  <p:slideViewPr>
    <p:cSldViewPr snapToGrid="0" showGuides="1">
      <p:cViewPr>
        <p:scale>
          <a:sx n="70" d="100"/>
          <a:sy n="70" d="100"/>
        </p:scale>
        <p:origin x="264" y="18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2142"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B17132-047A-4C30-97AD-7733762F554B}" type="datetimeFigureOut">
              <a:rPr lang="it-IT" smtClean="0"/>
              <a:t>28/02/2023</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3F6B536-9FA3-4940-8C9D-ED9264FA1E78}" type="slidenum">
              <a:rPr lang="it-IT" smtClean="0"/>
              <a:t>‹N›</a:t>
            </a:fld>
            <a:endParaRPr lang="it-IT"/>
          </a:p>
        </p:txBody>
      </p:sp>
    </p:spTree>
    <p:extLst>
      <p:ext uri="{BB962C8B-B14F-4D97-AF65-F5344CB8AC3E}">
        <p14:creationId xmlns:p14="http://schemas.microsoft.com/office/powerpoint/2010/main" val="2332644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BDE886-1573-40AC-9E09-050F9AC625A5}" type="datetimeFigureOut">
              <a:rPr lang="it-IT" smtClean="0"/>
              <a:t>28/02/2023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4491ED-56D3-4375-977F-FA3F9F1C0D19}" type="slidenum">
              <a:rPr lang="it-IT" smtClean="0"/>
              <a:t>‹N›</a:t>
            </a:fld>
            <a:endParaRPr lang="it-IT"/>
          </a:p>
        </p:txBody>
      </p:sp>
    </p:spTree>
    <p:extLst>
      <p:ext uri="{BB962C8B-B14F-4D97-AF65-F5344CB8AC3E}">
        <p14:creationId xmlns:p14="http://schemas.microsoft.com/office/powerpoint/2010/main" val="19091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A4491ED-56D3-4375-977F-FA3F9F1C0D19}" type="slidenum">
              <a:rPr lang="it-IT" smtClean="0"/>
              <a:t>1</a:t>
            </a:fld>
            <a:endParaRPr lang="it-IT"/>
          </a:p>
        </p:txBody>
      </p:sp>
    </p:spTree>
    <p:extLst>
      <p:ext uri="{BB962C8B-B14F-4D97-AF65-F5344CB8AC3E}">
        <p14:creationId xmlns:p14="http://schemas.microsoft.com/office/powerpoint/2010/main" val="102265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1A4491ED-56D3-4375-977F-FA3F9F1C0D19}" type="slidenum">
              <a:rPr lang="it-IT" smtClean="0"/>
              <a:t>13</a:t>
            </a:fld>
            <a:endParaRPr lang="it-IT"/>
          </a:p>
        </p:txBody>
      </p:sp>
    </p:spTree>
    <p:extLst>
      <p:ext uri="{BB962C8B-B14F-4D97-AF65-F5344CB8AC3E}">
        <p14:creationId xmlns:p14="http://schemas.microsoft.com/office/powerpoint/2010/main" val="25570326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olo e testo verticale">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83B4F46-4564-BD98-9A70-890134ABAB89}"/>
              </a:ext>
            </a:extLst>
          </p:cNvPr>
          <p:cNvSpPr>
            <a:spLocks noGrp="1" noRot="1" noMove="1" noResize="1" noEditPoints="1" noAdjustHandles="1" noChangeArrowheads="1" noChangeShapeType="1"/>
          </p:cNvSpPr>
          <p:nvPr userDrawn="1"/>
        </p:nvSpPr>
        <p:spPr bwMode="auto">
          <a:xfrm>
            <a:off x="0" y="0"/>
            <a:ext cx="12192000" cy="6858000"/>
          </a:xfrm>
          <a:prstGeom prst="rect">
            <a:avLst/>
          </a:prstGeom>
          <a:solidFill>
            <a:srgbClr val="AA0004"/>
          </a:solidFill>
          <a:ln>
            <a:noFill/>
          </a:ln>
        </p:spPr>
        <p:txBody>
          <a:bodyPr wrap="none" rIns="360000"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r" eaLnBrk="1" hangingPunct="1">
              <a:defRPr/>
            </a:pPr>
            <a:r>
              <a:rPr lang="it-IT" altLang="it-IT" sz="2400" dirty="0">
                <a:solidFill>
                  <a:schemeClr val="bg1"/>
                </a:solidFill>
              </a:rPr>
              <a:t>  </a:t>
            </a:r>
          </a:p>
        </p:txBody>
      </p:sp>
      <p:pic>
        <p:nvPicPr>
          <p:cNvPr id="4" name="Immagine 6">
            <a:extLst>
              <a:ext uri="{FF2B5EF4-FFF2-40B4-BE49-F238E27FC236}">
                <a16:creationId xmlns:a16="http://schemas.microsoft.com/office/drawing/2014/main" id="{7A2A5C85-D8F9-95C2-D93A-D6AAA8D0129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bwMode="auto">
          <a:xfrm>
            <a:off x="3741397" y="1159933"/>
            <a:ext cx="4709206" cy="21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olo 1">
            <a:extLst>
              <a:ext uri="{FF2B5EF4-FFF2-40B4-BE49-F238E27FC236}">
                <a16:creationId xmlns:a16="http://schemas.microsoft.com/office/drawing/2014/main" id="{DE965153-D1B8-47F9-ECA7-A02B37578D0F}"/>
              </a:ext>
            </a:extLst>
          </p:cNvPr>
          <p:cNvSpPr>
            <a:spLocks noGrp="1"/>
          </p:cNvSpPr>
          <p:nvPr>
            <p:ph type="ctrTitle"/>
          </p:nvPr>
        </p:nvSpPr>
        <p:spPr>
          <a:xfrm>
            <a:off x="1547593" y="3285951"/>
            <a:ext cx="9096815" cy="1290388"/>
          </a:xfrm>
          <a:prstGeom prst="rect">
            <a:avLst/>
          </a:prstGeom>
        </p:spPr>
        <p:txBody>
          <a:bodyPr/>
          <a:lstStyle>
            <a:lvl1pPr>
              <a:defRPr>
                <a:solidFill>
                  <a:schemeClr val="bg1"/>
                </a:solidFill>
              </a:defRPr>
            </a:lvl1pPr>
          </a:lstStyle>
          <a:p>
            <a:r>
              <a:rPr lang="it-IT" dirty="0"/>
              <a:t>Fare clic per modificare lo stile del titolo</a:t>
            </a:r>
          </a:p>
        </p:txBody>
      </p:sp>
      <p:sp>
        <p:nvSpPr>
          <p:cNvPr id="6" name="Segnaposto testo 13">
            <a:extLst>
              <a:ext uri="{FF2B5EF4-FFF2-40B4-BE49-F238E27FC236}">
                <a16:creationId xmlns:a16="http://schemas.microsoft.com/office/drawing/2014/main" id="{1D13A2E7-1F45-2252-AAE6-76F193D9D508}"/>
              </a:ext>
            </a:extLst>
          </p:cNvPr>
          <p:cNvSpPr>
            <a:spLocks noGrp="1"/>
          </p:cNvSpPr>
          <p:nvPr>
            <p:ph type="body" sz="quarter" idx="10"/>
          </p:nvPr>
        </p:nvSpPr>
        <p:spPr>
          <a:xfrm>
            <a:off x="2935526" y="4741032"/>
            <a:ext cx="6320949" cy="758068"/>
          </a:xfrm>
        </p:spPr>
        <p:txBody>
          <a:bodyPr/>
          <a:lstStyle>
            <a:lvl1pPr marL="0" indent="0" algn="ctr">
              <a:buNone/>
              <a:defRPr>
                <a:solidFill>
                  <a:schemeClr val="bg1"/>
                </a:solidFill>
              </a:defRPr>
            </a:lvl1pPr>
          </a:lstStyle>
          <a:p>
            <a:pPr lvl="0"/>
            <a:r>
              <a:rPr lang="it-IT" dirty="0"/>
              <a:t>Modifica gli stili del testo dello schema</a:t>
            </a:r>
          </a:p>
        </p:txBody>
      </p:sp>
    </p:spTree>
    <p:extLst>
      <p:ext uri="{BB962C8B-B14F-4D97-AF65-F5344CB8AC3E}">
        <p14:creationId xmlns:p14="http://schemas.microsoft.com/office/powerpoint/2010/main" val="3069349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olo e testo verticale">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B4D642F2-5021-578D-0B5A-F0C9826C5601}"/>
              </a:ext>
            </a:extLst>
          </p:cNvPr>
          <p:cNvSpPr>
            <a:spLocks noGrp="1" noRot="1" noMove="1" noResize="1" noEditPoints="1" noAdjustHandles="1" noChangeArrowheads="1" noChangeShapeType="1"/>
          </p:cNvSpPr>
          <p:nvPr userDrawn="1"/>
        </p:nvSpPr>
        <p:spPr bwMode="auto">
          <a:xfrm>
            <a:off x="-1" y="0"/>
            <a:ext cx="12192001" cy="1138767"/>
          </a:xfrm>
          <a:prstGeom prst="rect">
            <a:avLst/>
          </a:prstGeom>
          <a:solidFill>
            <a:srgbClr val="AA0004"/>
          </a:solidFill>
          <a:ln w="9525">
            <a:noFill/>
            <a:miter lim="800000"/>
            <a:headEnd/>
            <a:tailEnd/>
          </a:ln>
        </p:spPr>
        <p:txBody>
          <a:bodyPr wrap="none" lIns="72000" rIns="360000"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r" eaLnBrk="1" hangingPunct="1">
              <a:defRPr/>
            </a:pPr>
            <a:endParaRPr lang="it-IT" altLang="it-IT" sz="2400" dirty="0">
              <a:solidFill>
                <a:schemeClr val="bg1"/>
              </a:solidFill>
            </a:endParaRPr>
          </a:p>
        </p:txBody>
      </p:sp>
      <p:sp>
        <p:nvSpPr>
          <p:cNvPr id="9" name="Titolo 1">
            <a:extLst>
              <a:ext uri="{FF2B5EF4-FFF2-40B4-BE49-F238E27FC236}">
                <a16:creationId xmlns:a16="http://schemas.microsoft.com/office/drawing/2014/main" id="{3A4080AB-402D-FB91-8F6E-E1F4FB36C74D}"/>
              </a:ext>
            </a:extLst>
          </p:cNvPr>
          <p:cNvSpPr>
            <a:spLocks noGrp="1"/>
          </p:cNvSpPr>
          <p:nvPr>
            <p:ph type="title"/>
          </p:nvPr>
        </p:nvSpPr>
        <p:spPr>
          <a:xfrm>
            <a:off x="2933700" y="0"/>
            <a:ext cx="9258300" cy="1138767"/>
          </a:xfrm>
        </p:spPr>
        <p:txBody>
          <a:bodyPr>
            <a:normAutofit/>
          </a:bodyPr>
          <a:lstStyle>
            <a:lvl1pPr>
              <a:defRPr sz="3600" b="1">
                <a:solidFill>
                  <a:schemeClr val="bg1"/>
                </a:solidFill>
                <a:latin typeface="Arial" panose="020B0604020202020204" pitchFamily="34" charset="0"/>
                <a:cs typeface="Arial" panose="020B0604020202020204" pitchFamily="34" charset="0"/>
              </a:defRPr>
            </a:lvl1pPr>
          </a:lstStyle>
          <a:p>
            <a:endParaRPr lang="it-IT" dirty="0"/>
          </a:p>
        </p:txBody>
      </p:sp>
      <p:sp>
        <p:nvSpPr>
          <p:cNvPr id="3" name="Segnaposto contenuto 2"/>
          <p:cNvSpPr>
            <a:spLocks noGrp="1"/>
          </p:cNvSpPr>
          <p:nvPr>
            <p:ph sz="quarter" idx="10" hasCustomPrompt="1"/>
          </p:nvPr>
        </p:nvSpPr>
        <p:spPr>
          <a:xfrm>
            <a:off x="673101" y="1397000"/>
            <a:ext cx="10198100" cy="4749800"/>
          </a:xfrm>
        </p:spPr>
        <p:txBody>
          <a:bodyPr/>
          <a:lstStyle>
            <a:lvl1pPr marL="0" indent="0">
              <a:lnSpc>
                <a:spcPct val="100000"/>
              </a:lnSpc>
              <a:buNone/>
              <a:defRPr baseline="0"/>
            </a:lvl1pPr>
          </a:lstStyle>
          <a:p>
            <a:pPr lvl="0"/>
            <a:r>
              <a:rPr lang="it-IT" dirty="0"/>
              <a:t>Inserire testo</a:t>
            </a:r>
          </a:p>
        </p:txBody>
      </p:sp>
      <p:pic>
        <p:nvPicPr>
          <p:cNvPr id="4" name="Immagine 3">
            <a:extLst>
              <a:ext uri="{FF2B5EF4-FFF2-40B4-BE49-F238E27FC236}">
                <a16:creationId xmlns:a16="http://schemas.microsoft.com/office/drawing/2014/main" id="{71A703DA-C362-E452-CF6A-3D365299A249}"/>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456000" y="147563"/>
            <a:ext cx="1885998" cy="843049"/>
          </a:xfrm>
          <a:prstGeom prst="rect">
            <a:avLst/>
          </a:prstGeom>
        </p:spPr>
      </p:pic>
      <p:sp>
        <p:nvSpPr>
          <p:cNvPr id="8" name="Segnaposto data 3">
            <a:extLst>
              <a:ext uri="{FF2B5EF4-FFF2-40B4-BE49-F238E27FC236}">
                <a16:creationId xmlns:a16="http://schemas.microsoft.com/office/drawing/2014/main" id="{090F94EB-D8FF-46BD-0EB1-02B9720A48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0BA3E-10AD-4CA8-8E1F-F4CEFB6992D6}" type="datetime1">
              <a:rPr lang="it-IT" smtClean="0"/>
              <a:t>01/03/2023</a:t>
            </a:fld>
            <a:endParaRPr lang="it-IT"/>
          </a:p>
        </p:txBody>
      </p:sp>
      <p:sp>
        <p:nvSpPr>
          <p:cNvPr id="10" name="Segnaposto piè di pagina 4">
            <a:extLst>
              <a:ext uri="{FF2B5EF4-FFF2-40B4-BE49-F238E27FC236}">
                <a16:creationId xmlns:a16="http://schemas.microsoft.com/office/drawing/2014/main" id="{65E05C7A-E8F9-1686-FBF1-6D0625EB7D06}"/>
              </a:ext>
            </a:extLst>
          </p:cNvPr>
          <p:cNvSpPr>
            <a:spLocks noGrp="1"/>
          </p:cNvSpPr>
          <p:nvPr>
            <p:ph type="ftr" sz="quarter" idx="3"/>
          </p:nvPr>
        </p:nvSpPr>
        <p:spPr>
          <a:xfrm>
            <a:off x="4038600" y="6356350"/>
            <a:ext cx="4406900" cy="365125"/>
          </a:xfrm>
          <a:prstGeom prst="rect">
            <a:avLst/>
          </a:prstGeom>
        </p:spPr>
        <p:txBody>
          <a:bodyPr vert="horz" lIns="91440" tIns="45720" rIns="91440" bIns="45720" rtlCol="0" anchor="ctr"/>
          <a:lstStyle>
            <a:lvl1pPr algn="ctr">
              <a:defRPr sz="1200">
                <a:solidFill>
                  <a:schemeClr val="tx1"/>
                </a:solidFill>
              </a:defRPr>
            </a:lvl1pPr>
          </a:lstStyle>
          <a:p>
            <a:r>
              <a:rPr lang="it-IT" dirty="0" smtClean="0"/>
              <a:t>Misura del momento di inerzia di un volano</a:t>
            </a:r>
            <a:endParaRPr lang="it-IT" dirty="0"/>
          </a:p>
        </p:txBody>
      </p:sp>
      <p:sp>
        <p:nvSpPr>
          <p:cNvPr id="13" name="Segnaposto numero diapositiva 5">
            <a:extLst>
              <a:ext uri="{FF2B5EF4-FFF2-40B4-BE49-F238E27FC236}">
                <a16:creationId xmlns:a16="http://schemas.microsoft.com/office/drawing/2014/main" id="{6F7E8887-8F71-A9F3-4692-499C4365B068}"/>
              </a:ext>
            </a:extLst>
          </p:cNvPr>
          <p:cNvSpPr>
            <a:spLocks noGrp="1"/>
          </p:cNvSpPr>
          <p:nvPr>
            <p:ph type="sldNum" sz="quarter" idx="4"/>
          </p:nvPr>
        </p:nvSpPr>
        <p:spPr>
          <a:xfrm>
            <a:off x="10414000" y="6356350"/>
            <a:ext cx="939800" cy="365125"/>
          </a:xfrm>
          <a:prstGeom prst="rect">
            <a:avLst/>
          </a:prstGeom>
        </p:spPr>
        <p:txBody>
          <a:bodyPr vert="horz" lIns="91440" tIns="45720" rIns="91440" bIns="45720" rtlCol="0" anchor="ctr"/>
          <a:lstStyle>
            <a:lvl1pPr algn="r">
              <a:defRPr sz="1200">
                <a:solidFill>
                  <a:schemeClr val="tx1"/>
                </a:solidFill>
              </a:defRPr>
            </a:lvl1pPr>
          </a:lstStyle>
          <a:p>
            <a:fld id="{2853EDDF-5A9A-47DE-A5A9-DE053ED61E9B}" type="slidenum">
              <a:rPr lang="it-IT" smtClean="0"/>
              <a:pPr/>
              <a:t>‹N›</a:t>
            </a:fld>
            <a:endParaRPr lang="it-IT" dirty="0"/>
          </a:p>
        </p:txBody>
      </p:sp>
    </p:spTree>
    <p:extLst>
      <p:ext uri="{BB962C8B-B14F-4D97-AF65-F5344CB8AC3E}">
        <p14:creationId xmlns:p14="http://schemas.microsoft.com/office/powerpoint/2010/main" val="2028808250"/>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83B4F46-4564-BD98-9A70-890134ABAB89}"/>
              </a:ext>
            </a:extLst>
          </p:cNvPr>
          <p:cNvSpPr>
            <a:spLocks noGrp="1" noRot="1" noMove="1" noResize="1" noEditPoints="1" noAdjustHandles="1" noChangeArrowheads="1" noChangeShapeType="1"/>
          </p:cNvSpPr>
          <p:nvPr userDrawn="1"/>
        </p:nvSpPr>
        <p:spPr bwMode="auto">
          <a:xfrm>
            <a:off x="0" y="0"/>
            <a:ext cx="12192000" cy="6858000"/>
          </a:xfrm>
          <a:prstGeom prst="rect">
            <a:avLst/>
          </a:prstGeom>
          <a:solidFill>
            <a:srgbClr val="AA0004"/>
          </a:solidFill>
          <a:ln>
            <a:noFill/>
          </a:ln>
        </p:spPr>
        <p:txBody>
          <a:bodyPr wrap="none" rIns="360000"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r" eaLnBrk="1" hangingPunct="1">
              <a:defRPr/>
            </a:pPr>
            <a:endParaRPr lang="it-IT" altLang="it-IT" sz="2400" dirty="0">
              <a:solidFill>
                <a:schemeClr val="bg1"/>
              </a:solidFill>
            </a:endParaRPr>
          </a:p>
        </p:txBody>
      </p:sp>
      <p:pic>
        <p:nvPicPr>
          <p:cNvPr id="8" name="Immagine 6">
            <a:extLst>
              <a:ext uri="{FF2B5EF4-FFF2-40B4-BE49-F238E27FC236}">
                <a16:creationId xmlns:a16="http://schemas.microsoft.com/office/drawing/2014/main" id="{38BF697F-4C3F-B44D-F6C6-3D1E0DC6197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bwMode="auto">
          <a:xfrm>
            <a:off x="3501098" y="2269067"/>
            <a:ext cx="5189805" cy="2319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56278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8C73D6B-3B98-0B4D-3839-170A9073C5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212E685-16F2-CD57-8F24-94C80A592C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90F94EB-D8FF-46BD-0EB1-02B9720A48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DBF90-6F12-4B1F-AC5C-954B214732E4}" type="datetime1">
              <a:rPr lang="it-IT" smtClean="0"/>
              <a:t>01/03/2023</a:t>
            </a:fld>
            <a:endParaRPr lang="it-IT"/>
          </a:p>
        </p:txBody>
      </p:sp>
      <p:sp>
        <p:nvSpPr>
          <p:cNvPr id="5" name="Segnaposto piè di pagina 4">
            <a:extLst>
              <a:ext uri="{FF2B5EF4-FFF2-40B4-BE49-F238E27FC236}">
                <a16:creationId xmlns:a16="http://schemas.microsoft.com/office/drawing/2014/main" id="{65E05C7A-E8F9-1686-FBF1-6D0625EB7D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Misura del momento di inerzia di un volano</a:t>
            </a:r>
            <a:endParaRPr lang="it-IT"/>
          </a:p>
        </p:txBody>
      </p:sp>
      <p:sp>
        <p:nvSpPr>
          <p:cNvPr id="6" name="Segnaposto numero diapositiva 5">
            <a:extLst>
              <a:ext uri="{FF2B5EF4-FFF2-40B4-BE49-F238E27FC236}">
                <a16:creationId xmlns:a16="http://schemas.microsoft.com/office/drawing/2014/main" id="{6F7E8887-8F71-A9F3-4692-499C4365B0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53EDDF-5A9A-47DE-A5A9-DE053ED61E9B}" type="slidenum">
              <a:rPr lang="it-IT" smtClean="0"/>
              <a:t>‹N›</a:t>
            </a:fld>
            <a:endParaRPr lang="it-IT"/>
          </a:p>
        </p:txBody>
      </p:sp>
      <p:sp>
        <p:nvSpPr>
          <p:cNvPr id="7" name="Line 13"/>
          <p:cNvSpPr>
            <a:spLocks noChangeShapeType="1"/>
          </p:cNvSpPr>
          <p:nvPr userDrawn="1"/>
        </p:nvSpPr>
        <p:spPr bwMode="auto">
          <a:xfrm flipV="1">
            <a:off x="481012" y="6176963"/>
            <a:ext cx="11063287" cy="0"/>
          </a:xfrm>
          <a:prstGeom prst="line">
            <a:avLst/>
          </a:prstGeom>
          <a:noFill/>
          <a:ln w="19050">
            <a:solidFill>
              <a:srgbClr val="FF0000"/>
            </a:solidFill>
            <a:round/>
            <a:headEnd/>
            <a:tailEnd/>
          </a:ln>
          <a:effectLst/>
        </p:spPr>
        <p:txBody>
          <a:bodyPr/>
          <a:lstStyle/>
          <a:p>
            <a:pPr>
              <a:defRPr/>
            </a:pPr>
            <a:endParaRPr lang="en-US"/>
          </a:p>
        </p:txBody>
      </p:sp>
    </p:spTree>
    <p:extLst>
      <p:ext uri="{BB962C8B-B14F-4D97-AF65-F5344CB8AC3E}">
        <p14:creationId xmlns:p14="http://schemas.microsoft.com/office/powerpoint/2010/main" val="3344570394"/>
      </p:ext>
    </p:extLst>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6.png"/><Relationship Id="rId4" Type="http://schemas.openxmlformats.org/officeDocument/2006/relationships/image" Target="../media/image12.png"/><Relationship Id="rId9" Type="http://schemas.openxmlformats.org/officeDocument/2006/relationships/image" Target="../media/image10.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3.png"/><Relationship Id="rId4" Type="http://schemas.openxmlformats.org/officeDocument/2006/relationships/image" Target="../media/image19.png"/><Relationship Id="rId9" Type="http://schemas.openxmlformats.org/officeDocument/2006/relationships/image" Target="../media/image17.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4.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0B755A-178B-294C-A4BF-51D43D1E28A4}"/>
              </a:ext>
            </a:extLst>
          </p:cNvPr>
          <p:cNvSpPr>
            <a:spLocks noGrp="1"/>
          </p:cNvSpPr>
          <p:nvPr>
            <p:ph type="ctrTitle"/>
          </p:nvPr>
        </p:nvSpPr>
        <p:spPr>
          <a:xfrm>
            <a:off x="698500" y="3285951"/>
            <a:ext cx="10756900" cy="1290388"/>
          </a:xfrm>
        </p:spPr>
        <p:txBody>
          <a:bodyPr>
            <a:normAutofit fontScale="90000"/>
          </a:bodyPr>
          <a:lstStyle/>
          <a:p>
            <a:pPr algn="ctr"/>
            <a:r>
              <a:rPr lang="it-IT" b="1" dirty="0"/>
              <a:t>Misura del momento d’inerzia di un volano</a:t>
            </a:r>
            <a:endParaRPr lang="it-IT" b="1" dirty="0"/>
          </a:p>
        </p:txBody>
      </p:sp>
      <p:sp>
        <p:nvSpPr>
          <p:cNvPr id="3" name="Segnaposto testo 2">
            <a:extLst>
              <a:ext uri="{FF2B5EF4-FFF2-40B4-BE49-F238E27FC236}">
                <a16:creationId xmlns:a16="http://schemas.microsoft.com/office/drawing/2014/main" id="{3731D6C7-9D3C-5297-3E90-7EB28A687738}"/>
              </a:ext>
            </a:extLst>
          </p:cNvPr>
          <p:cNvSpPr>
            <a:spLocks noGrp="1"/>
          </p:cNvSpPr>
          <p:nvPr>
            <p:ph type="body" sz="quarter" idx="10"/>
          </p:nvPr>
        </p:nvSpPr>
        <p:spPr>
          <a:xfrm>
            <a:off x="2935526" y="5075582"/>
            <a:ext cx="6320949" cy="1020417"/>
          </a:xfrm>
        </p:spPr>
        <p:txBody>
          <a:bodyPr>
            <a:normAutofit fontScale="70000" lnSpcReduction="20000"/>
          </a:bodyPr>
          <a:lstStyle/>
          <a:p>
            <a:r>
              <a:rPr lang="it-IT" sz="3200" dirty="0"/>
              <a:t>Esperienza di </a:t>
            </a:r>
            <a:r>
              <a:rPr lang="it-IT" sz="3200" dirty="0" smtClean="0"/>
              <a:t>laboratorio del </a:t>
            </a:r>
            <a:r>
              <a:rPr lang="it-IT" sz="3200" dirty="0"/>
              <a:t>corso di Fisica 1</a:t>
            </a:r>
          </a:p>
          <a:p>
            <a:endParaRPr lang="it-IT" sz="1100" dirty="0"/>
          </a:p>
          <a:p>
            <a:r>
              <a:rPr lang="it-IT" sz="3200" dirty="0"/>
              <a:t>Per i corsi di Laurea in </a:t>
            </a:r>
            <a:r>
              <a:rPr lang="it-IT" sz="3200" dirty="0" smtClean="0"/>
              <a:t>Ingegneria</a:t>
            </a:r>
            <a:endParaRPr lang="it-IT" sz="3200" dirty="0"/>
          </a:p>
        </p:txBody>
      </p:sp>
    </p:spTree>
    <p:extLst>
      <p:ext uri="{BB962C8B-B14F-4D97-AF65-F5344CB8AC3E}">
        <p14:creationId xmlns:p14="http://schemas.microsoft.com/office/powerpoint/2010/main" val="55148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Descrizione </a:t>
            </a:r>
            <a:r>
              <a:rPr lang="it-IT" dirty="0" smtClean="0"/>
              <a:t>dell'esperienza (I)</a:t>
            </a:r>
            <a:endParaRPr lang="it-IT" dirty="0"/>
          </a:p>
        </p:txBody>
      </p:sp>
      <p:sp>
        <p:nvSpPr>
          <p:cNvPr id="3" name="Segnaposto contenuto 2"/>
          <p:cNvSpPr>
            <a:spLocks noGrp="1"/>
          </p:cNvSpPr>
          <p:nvPr>
            <p:ph sz="quarter" idx="10"/>
          </p:nvPr>
        </p:nvSpPr>
        <p:spPr>
          <a:xfrm>
            <a:off x="673101" y="1228297"/>
            <a:ext cx="10845610" cy="5059813"/>
          </a:xfrm>
        </p:spPr>
        <p:txBody>
          <a:bodyPr>
            <a:normAutofit fontScale="85000" lnSpcReduction="10000"/>
          </a:bodyPr>
          <a:lstStyle/>
          <a:p>
            <a:pPr marL="457200" indent="-457200">
              <a:lnSpc>
                <a:spcPct val="120000"/>
              </a:lnSpc>
              <a:buFont typeface="Arial" panose="020B0604020202020204" pitchFamily="34" charset="0"/>
              <a:buChar char="•"/>
            </a:pPr>
            <a:r>
              <a:rPr lang="it-IT" dirty="0" smtClean="0"/>
              <a:t>Si utilizza il sistema RTL per l'acquisizione dei dati, con il sonar fissato in basso sull'asta che regge il volano e puntato verso l'alto: il sonar consente di acquisire la legge oraria del moto del corpo appeso al filo</a:t>
            </a:r>
          </a:p>
          <a:p>
            <a:pPr marL="457200" indent="-457200">
              <a:lnSpc>
                <a:spcPct val="120000"/>
              </a:lnSpc>
              <a:buFont typeface="Arial" panose="020B0604020202020204" pitchFamily="34" charset="0"/>
              <a:buChar char="•"/>
            </a:pPr>
            <a:r>
              <a:rPr lang="it-IT" dirty="0" smtClean="0"/>
              <a:t>Il sonar deve essere posizionato in modo tale da consentire l'acquisizione dei dati sia in fase di discesa sia in fase di salita del corpo (fare attenzione perché il corpo si sposta lateralmente nel passaggio tra le due fasi)</a:t>
            </a:r>
          </a:p>
          <a:p>
            <a:pPr marL="457200" indent="-457200">
              <a:lnSpc>
                <a:spcPct val="120000"/>
              </a:lnSpc>
              <a:buFont typeface="Arial" panose="020B0604020202020204" pitchFamily="34" charset="0"/>
              <a:buChar char="•"/>
            </a:pPr>
            <a:r>
              <a:rPr lang="it-IT" dirty="0" smtClean="0"/>
              <a:t>Si valuti in quale verso è preferibile orientare l'asse di riferimento per misurare il moto del corpo con il sonar</a:t>
            </a:r>
          </a:p>
          <a:p>
            <a:pPr marL="457200" indent="-457200">
              <a:lnSpc>
                <a:spcPct val="120000"/>
              </a:lnSpc>
              <a:buFont typeface="Arial" panose="020B0604020202020204" pitchFamily="34" charset="0"/>
              <a:buChar char="•"/>
            </a:pPr>
            <a:r>
              <a:rPr lang="it-IT" dirty="0" smtClean="0"/>
              <a:t>Dall'analisi delle leggi orarie del moto del corpo (tramite interpolazione con una funzione quadratica) si determinano le accelerazioni in fase di discesa e in fase di salita, con relativo scarto</a:t>
            </a: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10</a:t>
            </a:fld>
            <a:endParaRPr lang="it-IT"/>
          </a:p>
        </p:txBody>
      </p:sp>
    </p:spTree>
    <p:extLst>
      <p:ext uri="{BB962C8B-B14F-4D97-AF65-F5344CB8AC3E}">
        <p14:creationId xmlns:p14="http://schemas.microsoft.com/office/powerpoint/2010/main" val="363877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Descrizione </a:t>
            </a:r>
            <a:r>
              <a:rPr lang="it-IT" dirty="0" smtClean="0"/>
              <a:t>dell'esperienza (II)</a:t>
            </a:r>
            <a:endParaRPr lang="it-IT" dirty="0"/>
          </a:p>
        </p:txBody>
      </p:sp>
      <mc:AlternateContent xmlns:mc="http://schemas.openxmlformats.org/markup-compatibility/2006">
        <mc:Choice xmlns:a14="http://schemas.microsoft.com/office/drawing/2010/main" Requires="a14">
          <p:sp>
            <p:nvSpPr>
              <p:cNvPr id="3" name="Segnaposto contenuto 2"/>
              <p:cNvSpPr>
                <a:spLocks noGrp="1"/>
              </p:cNvSpPr>
              <p:nvPr>
                <p:ph sz="quarter" idx="10"/>
              </p:nvPr>
            </p:nvSpPr>
            <p:spPr>
              <a:xfrm>
                <a:off x="673101" y="1337480"/>
                <a:ext cx="10845610" cy="4653887"/>
              </a:xfrm>
            </p:spPr>
            <p:txBody>
              <a:bodyPr>
                <a:normAutofit fontScale="85000" lnSpcReduction="20000"/>
              </a:bodyPr>
              <a:lstStyle/>
              <a:p>
                <a:pPr marL="457200" indent="-457200">
                  <a:lnSpc>
                    <a:spcPct val="120000"/>
                  </a:lnSpc>
                  <a:buFont typeface="Arial" panose="020B0604020202020204" pitchFamily="34" charset="0"/>
                  <a:buChar char="•"/>
                </a:pPr>
                <a:r>
                  <a:rPr lang="it-IT" dirty="0" smtClean="0"/>
                  <a:t>La misura delle due accelerazioni va ripetuta almeno 5-6 volte</a:t>
                </a:r>
              </a:p>
              <a:p>
                <a:pPr marL="457200" indent="-457200">
                  <a:lnSpc>
                    <a:spcPct val="120000"/>
                  </a:lnSpc>
                  <a:buFont typeface="Arial" panose="020B0604020202020204" pitchFamily="34" charset="0"/>
                  <a:buChar char="•"/>
                </a:pPr>
                <a:r>
                  <a:rPr lang="it-IT" dirty="0" smtClean="0"/>
                  <a:t>Il valore finale delle accelerazioni e il relativo scarto si ottengono facendo la media pesata delle misure effettuate</a:t>
                </a:r>
              </a:p>
              <a:p>
                <a:pPr marL="457200" indent="-457200">
                  <a:lnSpc>
                    <a:spcPct val="120000"/>
                  </a:lnSpc>
                  <a:buFont typeface="Arial" panose="020B0604020202020204" pitchFamily="34" charset="0"/>
                  <a:buChar char="•"/>
                </a:pPr>
                <a:r>
                  <a:rPr lang="it-IT" dirty="0" smtClean="0"/>
                  <a:t>Sostituendo i valori medi delle accelerazioni nelle equazioni (1) e (2) si stimano i valori del momento di inerzia </a:t>
                </a:r>
                <a14:m>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𝐼</m:t>
                        </m:r>
                      </m:e>
                      <m:sub>
                        <m:r>
                          <a:rPr lang="it-IT" b="0" i="1" smtClean="0">
                            <a:latin typeface="Cambria Math" panose="02040503050406030204" pitchFamily="18" charset="0"/>
                          </a:rPr>
                          <m:t>𝑧</m:t>
                        </m:r>
                      </m:sub>
                    </m:sSub>
                  </m:oMath>
                </a14:m>
                <a:r>
                  <a:rPr lang="it-IT" dirty="0" smtClean="0"/>
                  <a:t> del volano rispetto all'asse </a:t>
                </a:r>
                <a14:m>
                  <m:oMath xmlns:m="http://schemas.openxmlformats.org/officeDocument/2006/math">
                    <m:r>
                      <a:rPr lang="it-IT" b="0" i="1" smtClean="0">
                        <a:latin typeface="Cambria Math" panose="02040503050406030204" pitchFamily="18" charset="0"/>
                      </a:rPr>
                      <m:t>𝑧</m:t>
                    </m:r>
                  </m:oMath>
                </a14:m>
                <a:r>
                  <a:rPr lang="it-IT" dirty="0" smtClean="0"/>
                  <a:t> e del momento di attrito </a:t>
                </a:r>
                <a14:m>
                  <m:oMath xmlns:m="http://schemas.openxmlformats.org/officeDocument/2006/math">
                    <m:sSub>
                      <m:sSubPr>
                        <m:ctrlPr>
                          <a:rPr lang="it-IT" i="1">
                            <a:latin typeface="Cambria Math" panose="02040503050406030204" pitchFamily="18" charset="0"/>
                          </a:rPr>
                        </m:ctrlPr>
                      </m:sSubPr>
                      <m:e>
                        <m:r>
                          <a:rPr lang="it-IT" b="0" i="1" smtClean="0">
                            <a:latin typeface="Cambria Math" panose="02040503050406030204" pitchFamily="18" charset="0"/>
                          </a:rPr>
                          <m:t>𝑀</m:t>
                        </m:r>
                      </m:e>
                      <m:sub>
                        <m:r>
                          <a:rPr lang="it-IT" b="0" i="1" smtClean="0">
                            <a:latin typeface="Cambria Math" panose="02040503050406030204" pitchFamily="18" charset="0"/>
                          </a:rPr>
                          <m:t>𝑎𝑡𝑡𝑟</m:t>
                        </m:r>
                      </m:sub>
                    </m:sSub>
                  </m:oMath>
                </a14:m>
                <a:endParaRPr lang="it-IT" dirty="0" smtClean="0"/>
              </a:p>
              <a:p>
                <a:pPr marL="457200" indent="-457200">
                  <a:lnSpc>
                    <a:spcPct val="120000"/>
                  </a:lnSpc>
                  <a:buFont typeface="Arial" panose="020B0604020202020204" pitchFamily="34" charset="0"/>
                  <a:buChar char="•"/>
                </a:pPr>
                <a:r>
                  <a:rPr lang="it-IT" dirty="0" smtClean="0"/>
                  <a:t>Si determina lo scarto dei due valori trovati tramite propagazione dell'errore nelle formule (1) e (2)</a:t>
                </a:r>
              </a:p>
              <a:p>
                <a:pPr marL="457200" indent="-457200">
                  <a:lnSpc>
                    <a:spcPct val="120000"/>
                  </a:lnSpc>
                  <a:buFont typeface="Arial" panose="020B0604020202020204" pitchFamily="34" charset="0"/>
                  <a:buChar char="•"/>
                </a:pPr>
                <a:r>
                  <a:rPr lang="it-IT" dirty="0" smtClean="0"/>
                  <a:t>È possibile confrontare il valore della misura del momento di inerzia del volano con il valore tabulato riportato in laboratorio (NB ogni volano è numerato ed ha un valore caratteristico di </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𝐼</m:t>
                        </m:r>
                      </m:e>
                      <m:sub>
                        <m:r>
                          <a:rPr lang="it-IT" i="1">
                            <a:latin typeface="Cambria Math" panose="02040503050406030204" pitchFamily="18" charset="0"/>
                          </a:rPr>
                          <m:t>𝑧</m:t>
                        </m:r>
                      </m:sub>
                    </m:sSub>
                  </m:oMath>
                </a14:m>
                <a:r>
                  <a:rPr lang="it-IT" dirty="0" smtClean="0"/>
                  <a:t>)</a:t>
                </a:r>
                <a:endParaRPr lang="it-IT" dirty="0"/>
              </a:p>
            </p:txBody>
          </p:sp>
        </mc:Choice>
        <mc:Fallback>
          <p:sp>
            <p:nvSpPr>
              <p:cNvPr id="3" name="Segnaposto contenuto 2"/>
              <p:cNvSpPr>
                <a:spLocks noGrp="1" noRot="1" noChangeAspect="1" noMove="1" noResize="1" noEditPoints="1" noAdjustHandles="1" noChangeArrowheads="1" noChangeShapeType="1" noTextEdit="1"/>
              </p:cNvSpPr>
              <p:nvPr>
                <p:ph sz="quarter" idx="10"/>
              </p:nvPr>
            </p:nvSpPr>
            <p:spPr>
              <a:xfrm>
                <a:off x="673101" y="1337480"/>
                <a:ext cx="10845610" cy="4653887"/>
              </a:xfrm>
              <a:blipFill>
                <a:blip r:embed="rId2"/>
                <a:stretch>
                  <a:fillRect l="-730" t="-916" r="-1348" b="-2356"/>
                </a:stretch>
              </a:blipFill>
            </p:spPr>
            <p:txBody>
              <a:bodyPr/>
              <a:lstStyle/>
              <a:p>
                <a:r>
                  <a:rPr lang="it-IT">
                    <a:noFill/>
                  </a:rPr>
                  <a:t> </a:t>
                </a:r>
              </a:p>
            </p:txBody>
          </p:sp>
        </mc:Fallback>
      </mc:AlternateContent>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11</a:t>
            </a:fld>
            <a:endParaRPr lang="it-IT"/>
          </a:p>
        </p:txBody>
      </p:sp>
    </p:spTree>
    <p:extLst>
      <p:ext uri="{BB962C8B-B14F-4D97-AF65-F5344CB8AC3E}">
        <p14:creationId xmlns:p14="http://schemas.microsoft.com/office/powerpoint/2010/main" val="431611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Strumenti di calcolo</a:t>
            </a:r>
            <a:endParaRPr lang="it-IT" dirty="0"/>
          </a:p>
        </p:txBody>
      </p:sp>
      <p:sp>
        <p:nvSpPr>
          <p:cNvPr id="3" name="Segnaposto contenuto 2"/>
          <p:cNvSpPr>
            <a:spLocks noGrp="1"/>
          </p:cNvSpPr>
          <p:nvPr>
            <p:ph sz="quarter" idx="10"/>
          </p:nvPr>
        </p:nvSpPr>
        <p:spPr>
          <a:xfrm>
            <a:off x="673101" y="1228297"/>
            <a:ext cx="10845610" cy="4804013"/>
          </a:xfrm>
        </p:spPr>
        <p:txBody>
          <a:bodyPr>
            <a:normAutofit lnSpcReduction="10000"/>
          </a:bodyPr>
          <a:lstStyle/>
          <a:p>
            <a:pPr marL="457200" indent="-457200">
              <a:lnSpc>
                <a:spcPct val="120000"/>
              </a:lnSpc>
              <a:buFont typeface="Arial" panose="020B0604020202020204" pitchFamily="34" charset="0"/>
              <a:buChar char="•"/>
            </a:pPr>
            <a:r>
              <a:rPr lang="it-IT" dirty="0" smtClean="0"/>
              <a:t>Il sistema RTL consente di acquisire la legge oraria del moto del corpo e di interpolarla con una funzione quadratica, determinando così l'accelerazione ed il relativo scarto</a:t>
            </a:r>
          </a:p>
          <a:p>
            <a:pPr marL="457200" indent="-457200">
              <a:lnSpc>
                <a:spcPct val="120000"/>
              </a:lnSpc>
              <a:buFont typeface="Arial" panose="020B0604020202020204" pitchFamily="34" charset="0"/>
              <a:buChar char="•"/>
            </a:pPr>
            <a:r>
              <a:rPr lang="it-IT" dirty="0" smtClean="0"/>
              <a:t>Per i calcoli della media pesata delle accelerazioni, del valore del momento di inerzia e del momento di attrito e dei relativi scarti, si può: a) utilizzare il software </a:t>
            </a:r>
            <a:r>
              <a:rPr lang="it-IT" dirty="0" err="1" smtClean="0"/>
              <a:t>OpenOffice</a:t>
            </a:r>
            <a:r>
              <a:rPr lang="it-IT" dirty="0" smtClean="0"/>
              <a:t> disponibile sui PC in laboratorio; b) provvedere in autonomia, utilizzando strumenti di calcoli alternativi (il proprio notebook o </a:t>
            </a:r>
            <a:r>
              <a:rPr lang="it-IT" dirty="0" err="1" smtClean="0"/>
              <a:t>tablet</a:t>
            </a:r>
            <a:r>
              <a:rPr lang="it-IT" dirty="0" smtClean="0"/>
              <a:t>, o altro dispositivo) da portare in laboratorio</a:t>
            </a: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12</a:t>
            </a:fld>
            <a:endParaRPr lang="it-IT"/>
          </a:p>
        </p:txBody>
      </p:sp>
    </p:spTree>
    <p:extLst>
      <p:ext uri="{BB962C8B-B14F-4D97-AF65-F5344CB8AC3E}">
        <p14:creationId xmlns:p14="http://schemas.microsoft.com/office/powerpoint/2010/main" val="3365866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2669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Descrizione </a:t>
            </a:r>
            <a:r>
              <a:rPr lang="it-IT" dirty="0" smtClean="0"/>
              <a:t>della misura</a:t>
            </a:r>
            <a:endParaRPr lang="it-IT" dirty="0"/>
          </a:p>
        </p:txBody>
      </p:sp>
      <mc:AlternateContent xmlns:mc="http://schemas.openxmlformats.org/markup-compatibility/2006">
        <mc:Choice xmlns:a14="http://schemas.microsoft.com/office/drawing/2010/main" Requires="a14">
          <p:sp>
            <p:nvSpPr>
              <p:cNvPr id="3" name="Segnaposto contenuto 2"/>
              <p:cNvSpPr>
                <a:spLocks noGrp="1"/>
              </p:cNvSpPr>
              <p:nvPr>
                <p:ph sz="quarter" idx="10"/>
              </p:nvPr>
            </p:nvSpPr>
            <p:spPr>
              <a:xfrm>
                <a:off x="381000" y="1270000"/>
                <a:ext cx="7388398" cy="4660899"/>
              </a:xfrm>
            </p:spPr>
            <p:txBody>
              <a:bodyPr>
                <a:normAutofit fontScale="70000" lnSpcReduction="20000"/>
              </a:bodyPr>
              <a:lstStyle/>
              <a:p>
                <a:pPr>
                  <a:lnSpc>
                    <a:spcPct val="120000"/>
                  </a:lnSpc>
                </a:pPr>
                <a:r>
                  <a:rPr lang="it-IT" dirty="0" smtClean="0"/>
                  <a:t>In questa esperienza si misurerà il momento di inerzia </a:t>
                </a:r>
                <a14:m>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𝐼</m:t>
                        </m:r>
                      </m:e>
                      <m:sub>
                        <m:r>
                          <a:rPr lang="it-IT" b="0" i="1" smtClean="0">
                            <a:latin typeface="Cambria Math" panose="02040503050406030204" pitchFamily="18" charset="0"/>
                          </a:rPr>
                          <m:t>𝑧</m:t>
                        </m:r>
                      </m:sub>
                    </m:sSub>
                  </m:oMath>
                </a14:m>
                <a:r>
                  <a:rPr lang="it-IT" dirty="0" smtClean="0"/>
                  <a:t> di un corpo a simmetria cilindrica (</a:t>
                </a:r>
                <a:r>
                  <a:rPr lang="it-IT" i="1" dirty="0" smtClean="0"/>
                  <a:t>volano</a:t>
                </a:r>
                <a:r>
                  <a:rPr lang="it-IT" dirty="0" smtClean="0"/>
                  <a:t>) rispetto al suo asse </a:t>
                </a:r>
                <a14:m>
                  <m:oMath xmlns:m="http://schemas.openxmlformats.org/officeDocument/2006/math">
                    <m:r>
                      <a:rPr lang="it-IT" b="0" i="1" smtClean="0">
                        <a:latin typeface="Cambria Math" panose="02040503050406030204" pitchFamily="18" charset="0"/>
                      </a:rPr>
                      <m:t>𝑧</m:t>
                    </m:r>
                    <m:r>
                      <a:rPr lang="it-IT" b="0" i="0" smtClean="0">
                        <a:latin typeface="Cambria Math" panose="02040503050406030204" pitchFamily="18" charset="0"/>
                      </a:rPr>
                      <m:t>.</m:t>
                    </m:r>
                  </m:oMath>
                </a14:m>
                <a:endParaRPr lang="it-IT" dirty="0" smtClean="0"/>
              </a:p>
              <a:p>
                <a:pPr>
                  <a:lnSpc>
                    <a:spcPct val="120000"/>
                  </a:lnSpc>
                </a:pPr>
                <a:r>
                  <a:rPr lang="it-IT" dirty="0" smtClean="0"/>
                  <a:t>Si ricorda che il momento di inerzia di un corpo rigido </a:t>
                </a:r>
                <a:r>
                  <a:rPr lang="it-IT" dirty="0"/>
                  <a:t>rispetto </a:t>
                </a:r>
                <a:r>
                  <a:rPr lang="it-IT" dirty="0" smtClean="0"/>
                  <a:t>a </a:t>
                </a:r>
                <a14:m>
                  <m:oMath xmlns:m="http://schemas.openxmlformats.org/officeDocument/2006/math">
                    <m:r>
                      <a:rPr lang="it-IT" i="1">
                        <a:latin typeface="Cambria Math" panose="02040503050406030204" pitchFamily="18" charset="0"/>
                      </a:rPr>
                      <m:t>𝑧</m:t>
                    </m:r>
                  </m:oMath>
                </a14:m>
                <a:r>
                  <a:rPr lang="it-IT" dirty="0" smtClean="0"/>
                  <a:t> è definito come </a:t>
                </a:r>
              </a:p>
              <a:p>
                <a:pPr>
                  <a:lnSpc>
                    <a:spcPct val="120000"/>
                  </a:lnSpc>
                </a:pPr>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𝐼</m:t>
                          </m:r>
                        </m:e>
                        <m:sub>
                          <m:r>
                            <a:rPr lang="it-IT" i="1">
                              <a:latin typeface="Cambria Math" panose="02040503050406030204" pitchFamily="18" charset="0"/>
                            </a:rPr>
                            <m:t>𝑧</m:t>
                          </m:r>
                        </m:sub>
                      </m:sSub>
                      <m:r>
                        <a:rPr lang="it-IT" b="0" i="1" smtClean="0">
                          <a:latin typeface="Cambria Math" panose="02040503050406030204" pitchFamily="18" charset="0"/>
                        </a:rPr>
                        <m:t>=</m:t>
                      </m:r>
                      <m:nary>
                        <m:naryPr>
                          <m:ctrlPr>
                            <a:rPr lang="it-IT" b="0" i="1" smtClean="0">
                              <a:latin typeface="Cambria Math" panose="02040503050406030204" pitchFamily="18" charset="0"/>
                            </a:rPr>
                          </m:ctrlPr>
                        </m:naryPr>
                        <m:sub>
                          <m:r>
                            <m:rPr>
                              <m:brk m:alnAt="23"/>
                            </m:rPr>
                            <a:rPr lang="it-IT" b="0" i="1" smtClean="0">
                              <a:latin typeface="Cambria Math" panose="02040503050406030204" pitchFamily="18" charset="0"/>
                            </a:rPr>
                            <m:t>𝑐𝑜𝑟𝑝𝑜</m:t>
                          </m:r>
                        </m:sub>
                        <m:sup/>
                        <m:e>
                          <m:d>
                            <m:dPr>
                              <m:ctrlPr>
                                <a:rPr lang="it-IT" b="0" i="1" smtClean="0">
                                  <a:latin typeface="Cambria Math" panose="02040503050406030204" pitchFamily="18" charset="0"/>
                                </a:rPr>
                              </m:ctrlPr>
                            </m:dPr>
                            <m:e>
                              <m:sSup>
                                <m:sSupPr>
                                  <m:ctrlPr>
                                    <a:rPr lang="it-IT" b="0" i="1" smtClean="0">
                                      <a:latin typeface="Cambria Math" panose="02040503050406030204" pitchFamily="18" charset="0"/>
                                    </a:rPr>
                                  </m:ctrlPr>
                                </m:sSupPr>
                                <m:e>
                                  <m:r>
                                    <a:rPr lang="it-IT" b="0" i="1" smtClean="0">
                                      <a:latin typeface="Cambria Math" panose="02040503050406030204" pitchFamily="18" charset="0"/>
                                    </a:rPr>
                                    <m:t>𝑥</m:t>
                                  </m:r>
                                </m:e>
                                <m:sup>
                                  <m:r>
                                    <a:rPr lang="it-IT" b="0" i="1" smtClean="0">
                                      <a:latin typeface="Cambria Math" panose="02040503050406030204" pitchFamily="18" charset="0"/>
                                    </a:rPr>
                                    <m:t>2</m:t>
                                  </m:r>
                                </m:sup>
                              </m:sSup>
                              <m:r>
                                <a:rPr lang="it-IT" b="0" i="1" smtClean="0">
                                  <a:latin typeface="Cambria Math" panose="02040503050406030204" pitchFamily="18" charset="0"/>
                                </a:rPr>
                                <m:t>+</m:t>
                              </m:r>
                              <m:sSup>
                                <m:sSupPr>
                                  <m:ctrlPr>
                                    <a:rPr lang="it-IT" i="1">
                                      <a:latin typeface="Cambria Math" panose="02040503050406030204" pitchFamily="18" charset="0"/>
                                    </a:rPr>
                                  </m:ctrlPr>
                                </m:sSupPr>
                                <m:e>
                                  <m:r>
                                    <a:rPr lang="it-IT" b="0" i="1" smtClean="0">
                                      <a:latin typeface="Cambria Math" panose="02040503050406030204" pitchFamily="18" charset="0"/>
                                    </a:rPr>
                                    <m:t>𝑦</m:t>
                                  </m:r>
                                </m:e>
                                <m:sup>
                                  <m:r>
                                    <a:rPr lang="it-IT" i="1">
                                      <a:latin typeface="Cambria Math" panose="02040503050406030204" pitchFamily="18" charset="0"/>
                                    </a:rPr>
                                    <m:t>2</m:t>
                                  </m:r>
                                </m:sup>
                              </m:sSup>
                            </m:e>
                          </m:d>
                          <m:r>
                            <a:rPr lang="it-IT" b="0" i="1" smtClean="0">
                              <a:latin typeface="Cambria Math" panose="02040503050406030204" pitchFamily="18" charset="0"/>
                            </a:rPr>
                            <m:t>𝑑𝑚</m:t>
                          </m:r>
                        </m:e>
                      </m:nary>
                      <m:r>
                        <a:rPr lang="it-IT" b="0" i="1" smtClean="0">
                          <a:latin typeface="Cambria Math" panose="02040503050406030204" pitchFamily="18" charset="0"/>
                        </a:rPr>
                        <m:t> ,</m:t>
                      </m:r>
                    </m:oMath>
                  </m:oMathPara>
                </a14:m>
                <a:endParaRPr lang="it-IT" dirty="0" smtClean="0"/>
              </a:p>
              <a:p>
                <a:pPr>
                  <a:lnSpc>
                    <a:spcPct val="120000"/>
                  </a:lnSpc>
                </a:pPr>
                <a:r>
                  <a:rPr lang="it-IT" dirty="0" smtClean="0"/>
                  <a:t>e rappresenta l'inerzia con cui il corpo reagisce ad una sollecitazione che tenda a metterlo in rotazione attorno a quell'asse (fisso), sulla base dell'equazione del moto di rotazione dei corpi rigidi</a:t>
                </a:r>
              </a:p>
              <a:p>
                <a:pPr>
                  <a:lnSpc>
                    <a:spcPct val="120000"/>
                  </a:lnSpc>
                </a:pPr>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m:t>
                          </m:r>
                        </m:e>
                        <m:sub>
                          <m:r>
                            <a:rPr lang="it-IT" b="0" i="1" smtClean="0">
                              <a:latin typeface="Cambria Math" panose="02040503050406030204" pitchFamily="18" charset="0"/>
                            </a:rPr>
                            <m:t>𝑖</m:t>
                          </m:r>
                        </m:sub>
                      </m:sSub>
                      <m:sSub>
                        <m:sSubPr>
                          <m:ctrlPr>
                            <a:rPr lang="it-IT" i="1">
                              <a:latin typeface="Cambria Math" panose="02040503050406030204" pitchFamily="18" charset="0"/>
                            </a:rPr>
                          </m:ctrlPr>
                        </m:sSubPr>
                        <m:e>
                          <m:acc>
                            <m:accPr>
                              <m:chr m:val="⃗"/>
                              <m:ctrlPr>
                                <a:rPr lang="it-IT" i="1">
                                  <a:latin typeface="Cambria Math" panose="02040503050406030204" pitchFamily="18" charset="0"/>
                                  <a:ea typeface="Cambria Math" panose="02040503050406030204" pitchFamily="18" charset="0"/>
                                </a:rPr>
                              </m:ctrlPr>
                            </m:accPr>
                            <m:e>
                              <m:r>
                                <a:rPr lang="it-IT" i="1">
                                  <a:latin typeface="Cambria Math" panose="02040503050406030204" pitchFamily="18" charset="0"/>
                                  <a:ea typeface="Cambria Math" panose="02040503050406030204" pitchFamily="18" charset="0"/>
                                </a:rPr>
                                <m:t>𝑀</m:t>
                              </m:r>
                            </m:e>
                          </m:acc>
                        </m:e>
                        <m:sub>
                          <m:r>
                            <a:rPr lang="it-IT" i="1">
                              <a:latin typeface="Cambria Math" panose="02040503050406030204" pitchFamily="18" charset="0"/>
                            </a:rPr>
                            <m:t>𝑖</m:t>
                          </m:r>
                          <m:r>
                            <a:rPr lang="it-IT" b="0" i="1" smtClean="0">
                              <a:latin typeface="Cambria Math" panose="02040503050406030204" pitchFamily="18" charset="0"/>
                            </a:rPr>
                            <m:t>,</m:t>
                          </m:r>
                          <m:r>
                            <a:rPr lang="it-IT" b="0" i="1" smtClean="0">
                              <a:latin typeface="Cambria Math" panose="02040503050406030204" pitchFamily="18" charset="0"/>
                            </a:rPr>
                            <m:t>𝑂</m:t>
                          </m:r>
                        </m:sub>
                      </m:sSub>
                      <m:r>
                        <a:rPr lang="it-IT" b="0" i="1" smtClean="0">
                          <a:latin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𝐼</m:t>
                          </m:r>
                        </m:e>
                        <m:sub>
                          <m:r>
                            <a:rPr lang="it-IT" i="1">
                              <a:latin typeface="Cambria Math" panose="02040503050406030204" pitchFamily="18" charset="0"/>
                            </a:rPr>
                            <m:t>𝑧</m:t>
                          </m:r>
                        </m:sub>
                      </m:sSub>
                      <m:acc>
                        <m:accPr>
                          <m:chr m:val="⃗"/>
                          <m:ctrlPr>
                            <a:rPr lang="it-IT" i="1">
                              <a:latin typeface="Cambria Math" panose="02040503050406030204" pitchFamily="18" charset="0"/>
                              <a:ea typeface="Cambria Math" panose="02040503050406030204" pitchFamily="18" charset="0"/>
                            </a:rPr>
                          </m:ctrlPr>
                        </m:accPr>
                        <m:e>
                          <m:r>
                            <a:rPr lang="it-IT" i="1" smtClean="0">
                              <a:latin typeface="Cambria Math" panose="02040503050406030204" pitchFamily="18" charset="0"/>
                              <a:ea typeface="Cambria Math" panose="02040503050406030204" pitchFamily="18" charset="0"/>
                            </a:rPr>
                            <m:t>𝛼</m:t>
                          </m:r>
                        </m:e>
                      </m:acc>
                    </m:oMath>
                  </m:oMathPara>
                </a14:m>
                <a:endParaRPr lang="it-IT" dirty="0" smtClean="0"/>
              </a:p>
              <a:p>
                <a:pPr>
                  <a:lnSpc>
                    <a:spcPct val="120000"/>
                  </a:lnSpc>
                </a:pPr>
                <a:r>
                  <a:rPr lang="it-IT" dirty="0" smtClean="0"/>
                  <a:t>(O è il polo dei momenti ed è posto sull'asse).</a:t>
                </a:r>
                <a:endParaRPr lang="it-IT" dirty="0"/>
              </a:p>
            </p:txBody>
          </p:sp>
        </mc:Choice>
        <mc:Fallback>
          <p:sp>
            <p:nvSpPr>
              <p:cNvPr id="3" name="Segnaposto contenuto 2"/>
              <p:cNvSpPr>
                <a:spLocks noGrp="1" noRot="1" noChangeAspect="1" noMove="1" noResize="1" noEditPoints="1" noAdjustHandles="1" noChangeArrowheads="1" noChangeShapeType="1" noTextEdit="1"/>
              </p:cNvSpPr>
              <p:nvPr>
                <p:ph sz="quarter" idx="10"/>
              </p:nvPr>
            </p:nvSpPr>
            <p:spPr>
              <a:xfrm>
                <a:off x="381000" y="1270000"/>
                <a:ext cx="7388398" cy="4660899"/>
              </a:xfrm>
              <a:blipFill>
                <a:blip r:embed="rId2"/>
                <a:stretch>
                  <a:fillRect l="-908" t="-523" r="-83"/>
                </a:stretch>
              </a:blipFill>
            </p:spPr>
            <p:txBody>
              <a:bodyPr/>
              <a:lstStyle/>
              <a:p>
                <a:r>
                  <a:rPr lang="it-IT">
                    <a:noFill/>
                  </a:rPr>
                  <a:t> </a:t>
                </a:r>
              </a:p>
            </p:txBody>
          </p:sp>
        </mc:Fallback>
      </mc:AlternateContent>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2</a:t>
            </a:fld>
            <a:endParaRPr lang="it-IT"/>
          </a:p>
        </p:txBody>
      </p:sp>
      <p:grpSp>
        <p:nvGrpSpPr>
          <p:cNvPr id="29" name="Gruppo 28"/>
          <p:cNvGrpSpPr/>
          <p:nvPr/>
        </p:nvGrpSpPr>
        <p:grpSpPr>
          <a:xfrm>
            <a:off x="7886700" y="2069391"/>
            <a:ext cx="3744000" cy="3062116"/>
            <a:chOff x="6540500" y="1954424"/>
            <a:chExt cx="3744000" cy="3062116"/>
          </a:xfrm>
        </p:grpSpPr>
        <p:sp>
          <p:nvSpPr>
            <p:cNvPr id="23" name="Cilindro 22"/>
            <p:cNvSpPr/>
            <p:nvPr/>
          </p:nvSpPr>
          <p:spPr>
            <a:xfrm rot="16200000">
              <a:off x="6914442" y="2793143"/>
              <a:ext cx="3062116" cy="1384678"/>
            </a:xfrm>
            <a:prstGeom prst="can">
              <a:avLst>
                <a:gd name="adj" fmla="val 50000"/>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Cilindro 23"/>
            <p:cNvSpPr/>
            <p:nvPr/>
          </p:nvSpPr>
          <p:spPr>
            <a:xfrm rot="16200000">
              <a:off x="7647217" y="3198297"/>
              <a:ext cx="419654" cy="574369"/>
            </a:xfrm>
            <a:prstGeom prst="can">
              <a:avLst>
                <a:gd name="adj" fmla="val 50000"/>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7" name="Connettore diritto 26"/>
            <p:cNvCxnSpPr/>
            <p:nvPr/>
          </p:nvCxnSpPr>
          <p:spPr>
            <a:xfrm flipV="1">
              <a:off x="6540500" y="3479800"/>
              <a:ext cx="3744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8" name="Rettangolo 27"/>
                <p:cNvSpPr/>
                <p:nvPr/>
              </p:nvSpPr>
              <p:spPr>
                <a:xfrm>
                  <a:off x="6576249" y="2977660"/>
                  <a:ext cx="504241" cy="584775"/>
                </a:xfrm>
                <a:prstGeom prst="rect">
                  <a:avLst/>
                </a:prstGeom>
              </p:spPr>
              <p:txBody>
                <a:bodyPr wrap="none">
                  <a:spAutoFit/>
                </a:bodyPr>
                <a:lstStyle/>
                <a:p>
                  <a14:m>
                    <m:oMath xmlns:m="http://schemas.openxmlformats.org/officeDocument/2006/math">
                      <m:r>
                        <a:rPr lang="it-IT" sz="3200" i="1">
                          <a:latin typeface="Cambria Math" panose="02040503050406030204" pitchFamily="18" charset="0"/>
                        </a:rPr>
                        <m:t>𝑧</m:t>
                      </m:r>
                    </m:oMath>
                  </a14:m>
                  <a:r>
                    <a:rPr lang="it-IT" sz="3200" dirty="0"/>
                    <a:t> </a:t>
                  </a:r>
                </a:p>
              </p:txBody>
            </p:sp>
          </mc:Choice>
          <mc:Fallback>
            <p:sp>
              <p:nvSpPr>
                <p:cNvPr id="28" name="Rettangolo 27"/>
                <p:cNvSpPr>
                  <a:spLocks noRot="1" noChangeAspect="1" noMove="1" noResize="1" noEditPoints="1" noAdjustHandles="1" noChangeArrowheads="1" noChangeShapeType="1" noTextEdit="1"/>
                </p:cNvSpPr>
                <p:nvPr/>
              </p:nvSpPr>
              <p:spPr>
                <a:xfrm>
                  <a:off x="6576249" y="2977660"/>
                  <a:ext cx="504241" cy="584775"/>
                </a:xfrm>
                <a:prstGeom prst="rect">
                  <a:avLst/>
                </a:prstGeom>
                <a:blipFill>
                  <a:blip r:embed="rId3"/>
                  <a:stretch>
                    <a:fillRect/>
                  </a:stretch>
                </a:blipFill>
              </p:spPr>
              <p:txBody>
                <a:bodyPr/>
                <a:lstStyle/>
                <a:p>
                  <a:r>
                    <a:rPr lang="it-IT">
                      <a:noFill/>
                    </a:rPr>
                    <a:t> </a:t>
                  </a:r>
                </a:p>
              </p:txBody>
            </p:sp>
          </mc:Fallback>
        </mc:AlternateContent>
      </p:grpSp>
    </p:spTree>
    <p:extLst>
      <p:ext uri="{BB962C8B-B14F-4D97-AF65-F5344CB8AC3E}">
        <p14:creationId xmlns:p14="http://schemas.microsoft.com/office/powerpoint/2010/main" val="4093041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Posizionamento del volano</a:t>
            </a:r>
            <a:endParaRPr lang="it-IT" dirty="0"/>
          </a:p>
        </p:txBody>
      </p:sp>
      <mc:AlternateContent xmlns:mc="http://schemas.openxmlformats.org/markup-compatibility/2006">
        <mc:Choice xmlns:a14="http://schemas.microsoft.com/office/drawing/2010/main" Requires="a14">
          <p:sp>
            <p:nvSpPr>
              <p:cNvPr id="3" name="Segnaposto contenuto 2"/>
              <p:cNvSpPr>
                <a:spLocks noGrp="1"/>
              </p:cNvSpPr>
              <p:nvPr>
                <p:ph sz="quarter" idx="10"/>
              </p:nvPr>
            </p:nvSpPr>
            <p:spPr>
              <a:xfrm>
                <a:off x="673100" y="1798574"/>
                <a:ext cx="5435599" cy="4132325"/>
              </a:xfrm>
            </p:spPr>
            <p:txBody>
              <a:bodyPr>
                <a:normAutofit fontScale="85000" lnSpcReduction="10000"/>
              </a:bodyPr>
              <a:lstStyle/>
              <a:p>
                <a:pPr>
                  <a:lnSpc>
                    <a:spcPct val="110000"/>
                  </a:lnSpc>
                </a:pPr>
                <a:r>
                  <a:rPr lang="it-IT" dirty="0"/>
                  <a:t>Il volano </a:t>
                </a:r>
                <a:r>
                  <a:rPr lang="it-IT" dirty="0" smtClean="0"/>
                  <a:t>oggetto della misura è </a:t>
                </a:r>
                <a:r>
                  <a:rPr lang="it-IT" dirty="0"/>
                  <a:t>fissato ad una certa altezza dal suolo per mezzo di un apposito supporto.</a:t>
                </a:r>
              </a:p>
              <a:p>
                <a:pPr>
                  <a:lnSpc>
                    <a:spcPct val="110000"/>
                  </a:lnSpc>
                </a:pPr>
                <a:r>
                  <a:rPr lang="it-IT" dirty="0" smtClean="0"/>
                  <a:t>Il suo asse </a:t>
                </a:r>
                <a14:m>
                  <m:oMath xmlns:m="http://schemas.openxmlformats.org/officeDocument/2006/math">
                    <m:r>
                      <a:rPr lang="it-IT" b="0" i="1" smtClean="0">
                        <a:latin typeface="Cambria Math" panose="02040503050406030204" pitchFamily="18" charset="0"/>
                      </a:rPr>
                      <m:t>𝑧</m:t>
                    </m:r>
                  </m:oMath>
                </a14:m>
                <a:r>
                  <a:rPr lang="it-IT" dirty="0" smtClean="0"/>
                  <a:t>, rispetto al quale si deve misurare il momento di inerzia, coincide con un asse orizzontale fisso.</a:t>
                </a:r>
              </a:p>
              <a:p>
                <a:pPr>
                  <a:lnSpc>
                    <a:spcPct val="110000"/>
                  </a:lnSpc>
                </a:pPr>
                <a:r>
                  <a:rPr lang="it-IT" dirty="0" smtClean="0"/>
                  <a:t>Il volano verrà messo in rotazione attorno a quest'asse e dall'analisi del moto di rotazione si potrà determinare il valore del suo momento di inerzia </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𝐼</m:t>
                        </m:r>
                      </m:e>
                      <m:sub>
                        <m:r>
                          <a:rPr lang="it-IT" i="1">
                            <a:latin typeface="Cambria Math" panose="02040503050406030204" pitchFamily="18" charset="0"/>
                          </a:rPr>
                          <m:t>𝑧</m:t>
                        </m:r>
                      </m:sub>
                    </m:sSub>
                  </m:oMath>
                </a14:m>
                <a:r>
                  <a:rPr lang="it-IT" dirty="0" smtClean="0"/>
                  <a:t>.</a:t>
                </a:r>
              </a:p>
              <a:p>
                <a:pPr>
                  <a:lnSpc>
                    <a:spcPct val="110000"/>
                  </a:lnSpc>
                </a:pPr>
                <a:endParaRPr lang="it-IT" dirty="0"/>
              </a:p>
            </p:txBody>
          </p:sp>
        </mc:Choice>
        <mc:Fallback>
          <p:sp>
            <p:nvSpPr>
              <p:cNvPr id="3" name="Segnaposto contenuto 2"/>
              <p:cNvSpPr>
                <a:spLocks noGrp="1" noRot="1" noChangeAspect="1" noMove="1" noResize="1" noEditPoints="1" noAdjustHandles="1" noChangeArrowheads="1" noChangeShapeType="1" noTextEdit="1"/>
              </p:cNvSpPr>
              <p:nvPr>
                <p:ph sz="quarter" idx="10"/>
              </p:nvPr>
            </p:nvSpPr>
            <p:spPr>
              <a:xfrm>
                <a:off x="673100" y="1798574"/>
                <a:ext cx="5435599" cy="4132325"/>
              </a:xfrm>
              <a:blipFill>
                <a:blip r:embed="rId2"/>
                <a:stretch>
                  <a:fillRect l="-1682" t="-1032" r="-2130" b="-295"/>
                </a:stretch>
              </a:blipFill>
            </p:spPr>
            <p:txBody>
              <a:bodyPr/>
              <a:lstStyle/>
              <a:p>
                <a:r>
                  <a:rPr lang="it-IT">
                    <a:noFill/>
                  </a:rPr>
                  <a:t> </a:t>
                </a:r>
              </a:p>
            </p:txBody>
          </p:sp>
        </mc:Fallback>
      </mc:AlternateContent>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3</a:t>
            </a:fld>
            <a:endParaRPr lang="it-IT"/>
          </a:p>
        </p:txBody>
      </p:sp>
      <mc:AlternateContent xmlns:mc="http://schemas.openxmlformats.org/markup-compatibility/2006">
        <mc:Choice xmlns:a14="http://schemas.microsoft.com/office/drawing/2010/main" Requires="a14">
          <p:sp>
            <p:nvSpPr>
              <p:cNvPr id="28" name="Rettangolo 27"/>
              <p:cNvSpPr/>
              <p:nvPr/>
            </p:nvSpPr>
            <p:spPr>
              <a:xfrm>
                <a:off x="7310729" y="2209224"/>
                <a:ext cx="504241" cy="584775"/>
              </a:xfrm>
              <a:prstGeom prst="rect">
                <a:avLst/>
              </a:prstGeom>
            </p:spPr>
            <p:txBody>
              <a:bodyPr wrap="none">
                <a:spAutoFit/>
              </a:bodyPr>
              <a:lstStyle/>
              <a:p>
                <a14:m>
                  <m:oMath xmlns:m="http://schemas.openxmlformats.org/officeDocument/2006/math">
                    <m:r>
                      <a:rPr lang="it-IT" sz="3200" i="1">
                        <a:latin typeface="Cambria Math" panose="02040503050406030204" pitchFamily="18" charset="0"/>
                      </a:rPr>
                      <m:t>𝑧</m:t>
                    </m:r>
                  </m:oMath>
                </a14:m>
                <a:r>
                  <a:rPr lang="it-IT" sz="3200" dirty="0"/>
                  <a:t> </a:t>
                </a:r>
              </a:p>
            </p:txBody>
          </p:sp>
        </mc:Choice>
        <mc:Fallback>
          <p:sp>
            <p:nvSpPr>
              <p:cNvPr id="28" name="Rettangolo 27"/>
              <p:cNvSpPr>
                <a:spLocks noRot="1" noChangeAspect="1" noMove="1" noResize="1" noEditPoints="1" noAdjustHandles="1" noChangeArrowheads="1" noChangeShapeType="1" noTextEdit="1"/>
              </p:cNvSpPr>
              <p:nvPr/>
            </p:nvSpPr>
            <p:spPr>
              <a:xfrm>
                <a:off x="7310729" y="2209224"/>
                <a:ext cx="504241" cy="584775"/>
              </a:xfrm>
              <a:prstGeom prst="rect">
                <a:avLst/>
              </a:prstGeom>
              <a:blipFill>
                <a:blip r:embed="rId3"/>
                <a:stretch>
                  <a:fillRect/>
                </a:stretch>
              </a:blipFill>
            </p:spPr>
            <p:txBody>
              <a:bodyPr/>
              <a:lstStyle/>
              <a:p>
                <a:r>
                  <a:rPr lang="it-IT">
                    <a:noFill/>
                  </a:rPr>
                  <a:t> </a:t>
                </a:r>
              </a:p>
            </p:txBody>
          </p:sp>
        </mc:Fallback>
      </mc:AlternateContent>
      <p:sp>
        <p:nvSpPr>
          <p:cNvPr id="30" name="Cilindro 29"/>
          <p:cNvSpPr/>
          <p:nvPr/>
        </p:nvSpPr>
        <p:spPr>
          <a:xfrm>
            <a:off x="9258352" y="2291860"/>
            <a:ext cx="466891" cy="36957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3" name="Cilindro 22"/>
          <p:cNvSpPr/>
          <p:nvPr/>
        </p:nvSpPr>
        <p:spPr>
          <a:xfrm rot="16200000">
            <a:off x="7181142" y="2107343"/>
            <a:ext cx="3062116" cy="1384678"/>
          </a:xfrm>
          <a:prstGeom prst="can">
            <a:avLst>
              <a:gd name="adj" fmla="val 50000"/>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Cilindro 23"/>
          <p:cNvSpPr/>
          <p:nvPr/>
        </p:nvSpPr>
        <p:spPr>
          <a:xfrm rot="16200000">
            <a:off x="7913917" y="2512497"/>
            <a:ext cx="419654" cy="574369"/>
          </a:xfrm>
          <a:prstGeom prst="can">
            <a:avLst>
              <a:gd name="adj" fmla="val 50000"/>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7" name="Connettore diritto 26"/>
          <p:cNvCxnSpPr/>
          <p:nvPr/>
        </p:nvCxnSpPr>
        <p:spPr>
          <a:xfrm flipV="1">
            <a:off x="7467600" y="2793999"/>
            <a:ext cx="470560"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a:xfrm flipV="1">
            <a:off x="9725243" y="2793999"/>
            <a:ext cx="470560"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875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Descrizione </a:t>
            </a:r>
            <a:r>
              <a:rPr lang="it-IT" dirty="0" smtClean="0"/>
              <a:t>del moto del sistema (I)</a:t>
            </a:r>
            <a:endParaRPr lang="it-IT" dirty="0"/>
          </a:p>
        </p:txBody>
      </p:sp>
      <p:sp>
        <p:nvSpPr>
          <p:cNvPr id="3" name="Segnaposto contenuto 2"/>
          <p:cNvSpPr>
            <a:spLocks noGrp="1"/>
          </p:cNvSpPr>
          <p:nvPr>
            <p:ph sz="quarter" idx="10"/>
          </p:nvPr>
        </p:nvSpPr>
        <p:spPr>
          <a:xfrm>
            <a:off x="673101" y="1505610"/>
            <a:ext cx="5717842" cy="4603090"/>
          </a:xfrm>
        </p:spPr>
        <p:txBody>
          <a:bodyPr>
            <a:normAutofit fontScale="85000" lnSpcReduction="20000"/>
          </a:bodyPr>
          <a:lstStyle/>
          <a:p>
            <a:pPr>
              <a:lnSpc>
                <a:spcPct val="120000"/>
              </a:lnSpc>
            </a:pPr>
            <a:r>
              <a:rPr lang="it-IT" dirty="0"/>
              <a:t>Il volano è messo in rotazione, partendo da fermo, </a:t>
            </a:r>
            <a:r>
              <a:rPr lang="it-IT" dirty="0" smtClean="0"/>
              <a:t>per mezzo di </a:t>
            </a:r>
            <a:r>
              <a:rPr lang="it-IT" dirty="0"/>
              <a:t>un </a:t>
            </a:r>
            <a:r>
              <a:rPr lang="it-IT" dirty="0" smtClean="0"/>
              <a:t>momento esterno costante esercitato dalla tensione di un filo.</a:t>
            </a:r>
          </a:p>
          <a:p>
            <a:pPr>
              <a:lnSpc>
                <a:spcPct val="120000"/>
              </a:lnSpc>
            </a:pPr>
            <a:r>
              <a:rPr lang="it-IT" dirty="0" smtClean="0"/>
              <a:t>Il filo, di massa trascurabile, è inizialmente arrotolato attorno ad </a:t>
            </a:r>
            <a:r>
              <a:rPr lang="it-IT" dirty="0"/>
              <a:t>un perno </a:t>
            </a:r>
            <a:r>
              <a:rPr lang="it-IT" dirty="0" smtClean="0"/>
              <a:t>cilindrico di </a:t>
            </a:r>
            <a:r>
              <a:rPr lang="it-IT" dirty="0"/>
              <a:t>raggio </a:t>
            </a:r>
            <a:r>
              <a:rPr lang="it-IT" i="1" dirty="0">
                <a:latin typeface="Times New Roman" pitchFamily="18" charset="0"/>
                <a:cs typeface="Times New Roman" pitchFamily="18" charset="0"/>
              </a:rPr>
              <a:t>R</a:t>
            </a:r>
            <a:r>
              <a:rPr lang="it-IT" dirty="0"/>
              <a:t> del </a:t>
            </a:r>
            <a:r>
              <a:rPr lang="it-IT" dirty="0" smtClean="0"/>
              <a:t>volano stesso ad esso coassiale. All'altra estremità del filo è attaccato un corpo </a:t>
            </a:r>
            <a:r>
              <a:rPr lang="it-IT" dirty="0"/>
              <a:t>di massa </a:t>
            </a:r>
            <a:r>
              <a:rPr lang="it-IT" i="1" dirty="0">
                <a:latin typeface="Times New Roman" pitchFamily="18" charset="0"/>
                <a:cs typeface="Times New Roman" pitchFamily="18" charset="0"/>
              </a:rPr>
              <a:t>m</a:t>
            </a:r>
            <a:r>
              <a:rPr lang="it-IT" dirty="0"/>
              <a:t> </a:t>
            </a:r>
            <a:r>
              <a:rPr lang="it-IT" dirty="0" smtClean="0"/>
              <a:t>soggetto alla forza peso che, in questa fase dell'esperimento, “scende”.</a:t>
            </a:r>
          </a:p>
          <a:p>
            <a:pPr>
              <a:lnSpc>
                <a:spcPct val="120000"/>
              </a:lnSpc>
            </a:pP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4</a:t>
            </a:fld>
            <a:endParaRPr lang="it-IT"/>
          </a:p>
        </p:txBody>
      </p:sp>
      <p:grpSp>
        <p:nvGrpSpPr>
          <p:cNvPr id="30" name="Gruppo 29"/>
          <p:cNvGrpSpPr/>
          <p:nvPr/>
        </p:nvGrpSpPr>
        <p:grpSpPr>
          <a:xfrm>
            <a:off x="6615372" y="1417308"/>
            <a:ext cx="5437687" cy="4431370"/>
            <a:chOff x="6615372" y="1417308"/>
            <a:chExt cx="5437687" cy="4431370"/>
          </a:xfrm>
        </p:grpSpPr>
        <p:grpSp>
          <p:nvGrpSpPr>
            <p:cNvPr id="7" name="Gruppo 6"/>
            <p:cNvGrpSpPr/>
            <p:nvPr/>
          </p:nvGrpSpPr>
          <p:grpSpPr>
            <a:xfrm>
              <a:off x="6710720" y="1505610"/>
              <a:ext cx="2880573" cy="4190932"/>
              <a:chOff x="1024476" y="1078501"/>
              <a:chExt cx="2880573" cy="4190932"/>
            </a:xfrm>
          </p:grpSpPr>
          <p:grpSp>
            <p:nvGrpSpPr>
              <p:cNvPr id="8" name="Group 3"/>
              <p:cNvGrpSpPr>
                <a:grpSpLocks noChangeAspect="1"/>
              </p:cNvGrpSpPr>
              <p:nvPr/>
            </p:nvGrpSpPr>
            <p:grpSpPr bwMode="auto">
              <a:xfrm>
                <a:off x="1024476" y="1078501"/>
                <a:ext cx="2880573" cy="4135476"/>
                <a:chOff x="7997" y="8573"/>
                <a:chExt cx="1067" cy="1415"/>
              </a:xfrm>
            </p:grpSpPr>
            <p:sp>
              <p:nvSpPr>
                <p:cNvPr id="10" name="Text Box 9"/>
                <p:cNvSpPr txBox="1">
                  <a:spLocks noChangeArrowheads="1"/>
                </p:cNvSpPr>
                <p:nvPr/>
              </p:nvSpPr>
              <p:spPr bwMode="auto">
                <a:xfrm>
                  <a:off x="8690" y="9804"/>
                  <a:ext cx="191" cy="1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Oval 8"/>
                <p:cNvSpPr>
                  <a:spLocks noChangeArrowheads="1"/>
                </p:cNvSpPr>
                <p:nvPr/>
              </p:nvSpPr>
              <p:spPr bwMode="auto">
                <a:xfrm>
                  <a:off x="7997" y="8573"/>
                  <a:ext cx="1067" cy="985"/>
                </a:xfrm>
                <a:prstGeom prst="ellipse">
                  <a:avLst/>
                </a:prstGeom>
                <a:solidFill>
                  <a:schemeClr val="tx2">
                    <a:lumMod val="60000"/>
                    <a:lumOff val="40000"/>
                  </a:schemeClr>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2" name="Oval 7"/>
                <p:cNvSpPr>
                  <a:spLocks noChangeArrowheads="1"/>
                </p:cNvSpPr>
                <p:nvPr/>
              </p:nvSpPr>
              <p:spPr bwMode="auto">
                <a:xfrm>
                  <a:off x="8430" y="8974"/>
                  <a:ext cx="200" cy="185"/>
                </a:xfrm>
                <a:prstGeom prst="ellipse">
                  <a:avLst/>
                </a:prstGeom>
                <a:solidFill>
                  <a:schemeClr val="accent3">
                    <a:lumMod val="85000"/>
                  </a:schemeClr>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3" name="AutoShape 6"/>
                <p:cNvSpPr>
                  <a:spLocks noChangeShapeType="1"/>
                </p:cNvSpPr>
                <p:nvPr/>
              </p:nvSpPr>
              <p:spPr bwMode="auto">
                <a:xfrm>
                  <a:off x="8630" y="9073"/>
                  <a:ext cx="1" cy="907"/>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4" name="AutoShape 5"/>
                <p:cNvSpPr>
                  <a:spLocks noChangeShapeType="1"/>
                </p:cNvSpPr>
                <p:nvPr/>
              </p:nvSpPr>
              <p:spPr bwMode="auto">
                <a:xfrm flipH="1">
                  <a:off x="8530" y="8996"/>
                  <a:ext cx="66" cy="7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5" name="Text Box 11"/>
                <p:cNvSpPr txBox="1">
                  <a:spLocks noChangeArrowheads="1"/>
                </p:cNvSpPr>
                <p:nvPr/>
              </p:nvSpPr>
              <p:spPr bwMode="auto">
                <a:xfrm>
                  <a:off x="8561" y="8867"/>
                  <a:ext cx="143" cy="12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9" name="Rettangolo 8"/>
              <p:cNvSpPr/>
              <p:nvPr/>
            </p:nvSpPr>
            <p:spPr bwMode="auto">
              <a:xfrm>
                <a:off x="2593074" y="4981433"/>
                <a:ext cx="288000" cy="28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grpSp>
        <p:grpSp>
          <p:nvGrpSpPr>
            <p:cNvPr id="16" name="Gruppo 15"/>
            <p:cNvGrpSpPr/>
            <p:nvPr/>
          </p:nvGrpSpPr>
          <p:grpSpPr>
            <a:xfrm>
              <a:off x="9842121" y="1505610"/>
              <a:ext cx="2210938" cy="4289068"/>
              <a:chOff x="5663821" y="832510"/>
              <a:chExt cx="2210938" cy="4289068"/>
            </a:xfrm>
          </p:grpSpPr>
          <p:cxnSp>
            <p:nvCxnSpPr>
              <p:cNvPr id="17" name="Connettore 1 44"/>
              <p:cNvCxnSpPr/>
              <p:nvPr/>
            </p:nvCxnSpPr>
            <p:spPr bwMode="auto">
              <a:xfrm>
                <a:off x="5663821" y="2265525"/>
                <a:ext cx="1146412" cy="0"/>
              </a:xfrm>
              <a:prstGeom prst="line">
                <a:avLst/>
              </a:prstGeom>
              <a:noFill/>
              <a:ln w="25400" cap="flat" cmpd="sng" algn="ctr">
                <a:solidFill>
                  <a:schemeClr val="tx1"/>
                </a:solidFill>
                <a:prstDash val="solid"/>
                <a:round/>
                <a:headEnd type="none" w="med" len="med"/>
                <a:tailEnd type="none" w="med" len="med"/>
              </a:ln>
              <a:effectLst/>
            </p:spPr>
          </p:cxnSp>
          <p:sp>
            <p:nvSpPr>
              <p:cNvPr id="18" name="Rettangolo 17"/>
              <p:cNvSpPr/>
              <p:nvPr/>
            </p:nvSpPr>
            <p:spPr bwMode="auto">
              <a:xfrm>
                <a:off x="6143766" y="4833578"/>
                <a:ext cx="288000" cy="28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sp>
            <p:nvSpPr>
              <p:cNvPr id="19" name="Rettangolo 18"/>
              <p:cNvSpPr/>
              <p:nvPr/>
            </p:nvSpPr>
            <p:spPr bwMode="auto">
              <a:xfrm>
                <a:off x="5950423" y="832510"/>
                <a:ext cx="252000" cy="2866030"/>
              </a:xfrm>
              <a:prstGeom prst="rect">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sp>
            <p:nvSpPr>
              <p:cNvPr id="20" name="AutoShape 6"/>
              <p:cNvSpPr>
                <a:spLocks noChangeShapeType="1"/>
              </p:cNvSpPr>
              <p:nvPr/>
            </p:nvSpPr>
            <p:spPr bwMode="auto">
              <a:xfrm>
                <a:off x="6272709" y="2216796"/>
                <a:ext cx="2700" cy="265079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21" name="Rettangolo 20"/>
              <p:cNvSpPr/>
              <p:nvPr/>
            </p:nvSpPr>
            <p:spPr bwMode="auto">
              <a:xfrm>
                <a:off x="6198357" y="2008492"/>
                <a:ext cx="150126" cy="540000"/>
              </a:xfrm>
              <a:prstGeom prst="rect">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sp>
            <p:nvSpPr>
              <p:cNvPr id="22" name="Text Box 9"/>
              <p:cNvSpPr txBox="1">
                <a:spLocks noChangeArrowheads="1"/>
              </p:cNvSpPr>
              <p:nvPr/>
            </p:nvSpPr>
            <p:spPr bwMode="auto">
              <a:xfrm>
                <a:off x="6473353" y="1594094"/>
                <a:ext cx="1401406" cy="8624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Asse di rotazione</a:t>
                </a:r>
                <a:endParaRPr kumimoji="0" lang="it-IT" sz="3200" b="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24" name="Connettore 2 23"/>
            <p:cNvCxnSpPr/>
            <p:nvPr/>
          </p:nvCxnSpPr>
          <p:spPr>
            <a:xfrm>
              <a:off x="9616693" y="3924300"/>
              <a:ext cx="0" cy="1332000"/>
            </a:xfrm>
            <a:prstGeom prst="straightConnector1">
              <a:avLst/>
            </a:prstGeom>
            <a:ln w="1905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5" name="Text Box 9"/>
                <p:cNvSpPr txBox="1">
                  <a:spLocks noChangeArrowheads="1"/>
                </p:cNvSpPr>
                <p:nvPr/>
              </p:nvSpPr>
              <p:spPr bwMode="auto">
                <a:xfrm>
                  <a:off x="9516308" y="4861758"/>
                  <a:ext cx="51564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14:m>
                    <m:oMathPara xmlns:m="http://schemas.openxmlformats.org/officeDocument/2006/math">
                      <m:oMathParaPr>
                        <m:jc m:val="centerGroup"/>
                      </m:oMathParaPr>
                      <m:oMath xmlns:m="http://schemas.openxmlformats.org/officeDocument/2006/math">
                        <m:acc>
                          <m:accPr>
                            <m:chr m:val="⃗"/>
                            <m:ctrlP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ctrlPr>
                          </m:accPr>
                          <m:e>
                            <m: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t>𝑔</m:t>
                            </m:r>
                          </m:e>
                        </m:acc>
                      </m:oMath>
                    </m:oMathPara>
                  </a14:m>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mc:Choice>
          <mc:Fallback>
            <p:sp>
              <p:nvSpPr>
                <p:cNvPr id="25" name="Text Box 9"/>
                <p:cNvSpPr txBox="1">
                  <a:spLocks noRot="1" noChangeAspect="1" noMove="1" noResize="1" noEditPoints="1" noAdjustHandles="1" noChangeArrowheads="1" noChangeShapeType="1" noTextEdit="1"/>
                </p:cNvSpPr>
                <p:nvPr/>
              </p:nvSpPr>
              <p:spPr bwMode="auto">
                <a:xfrm>
                  <a:off x="9516308" y="4861758"/>
                  <a:ext cx="515641" cy="537758"/>
                </a:xfrm>
                <a:prstGeom prst="rect">
                  <a:avLst/>
                </a:prstGeom>
                <a:blipFill>
                  <a:blip r:embed="rId2"/>
                  <a:stretch>
                    <a:fillRect t="-15909" r="-38824"/>
                  </a:stretch>
                </a:blipFill>
                <a:ln w="9525">
                  <a:noFill/>
                  <a:miter lim="800000"/>
                  <a:headEnd/>
                  <a:tailEnd/>
                </a:ln>
              </p:spPr>
              <p:txBody>
                <a:bodyPr/>
                <a:lstStyle/>
                <a:p>
                  <a:r>
                    <a:rPr lang="it-IT">
                      <a:noFill/>
                    </a:rPr>
                    <a:t> </a:t>
                  </a:r>
                </a:p>
              </p:txBody>
            </p:sp>
          </mc:Fallback>
        </mc:AlternateContent>
        <p:sp>
          <p:nvSpPr>
            <p:cNvPr id="26" name="Arco 25"/>
            <p:cNvSpPr>
              <a:spLocks noChangeAspect="1"/>
            </p:cNvSpPr>
            <p:nvPr/>
          </p:nvSpPr>
          <p:spPr bwMode="auto">
            <a:xfrm>
              <a:off x="6615372" y="1417308"/>
              <a:ext cx="3068568" cy="3068568"/>
            </a:xfrm>
            <a:prstGeom prst="arc">
              <a:avLst>
                <a:gd name="adj1" fmla="val 17222301"/>
                <a:gd name="adj2" fmla="val 19590839"/>
              </a:avLst>
            </a:prstGeom>
            <a:noFill/>
            <a:ln w="952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cxnSp>
          <p:nvCxnSpPr>
            <p:cNvPr id="28" name="Connettore 2 27"/>
            <p:cNvCxnSpPr/>
            <p:nvPr/>
          </p:nvCxnSpPr>
          <p:spPr>
            <a:xfrm>
              <a:off x="8136007" y="5164678"/>
              <a:ext cx="0" cy="684000"/>
            </a:xfrm>
            <a:prstGeom prst="straightConnector1">
              <a:avLst/>
            </a:prstGeom>
            <a:ln w="1905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9" name="Text Box 9"/>
                <p:cNvSpPr txBox="1">
                  <a:spLocks noChangeArrowheads="1"/>
                </p:cNvSpPr>
                <p:nvPr/>
              </p:nvSpPr>
              <p:spPr bwMode="auto">
                <a:xfrm>
                  <a:off x="7648809" y="5310920"/>
                  <a:ext cx="51564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14:m>
                    <m:oMathPara xmlns:m="http://schemas.openxmlformats.org/officeDocument/2006/math">
                      <m:oMathParaPr>
                        <m:jc m:val="centerGroup"/>
                      </m:oMathParaPr>
                      <m:oMath xmlns:m="http://schemas.openxmlformats.org/officeDocument/2006/math">
                        <m:acc>
                          <m:accPr>
                            <m:chr m:val="⃗"/>
                            <m:ctrlP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ctrlPr>
                          </m:accPr>
                          <m:e>
                            <m: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t>𝑣</m:t>
                            </m:r>
                          </m:e>
                        </m:acc>
                      </m:oMath>
                    </m:oMathPara>
                  </a14:m>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mc:Choice>
          <mc:Fallback>
            <p:sp>
              <p:nvSpPr>
                <p:cNvPr id="29" name="Text Box 9"/>
                <p:cNvSpPr txBox="1">
                  <a:spLocks noRot="1" noChangeAspect="1" noMove="1" noResize="1" noEditPoints="1" noAdjustHandles="1" noChangeArrowheads="1" noChangeShapeType="1" noTextEdit="1"/>
                </p:cNvSpPr>
                <p:nvPr/>
              </p:nvSpPr>
              <p:spPr bwMode="auto">
                <a:xfrm>
                  <a:off x="7648809" y="5310920"/>
                  <a:ext cx="515641" cy="537758"/>
                </a:xfrm>
                <a:prstGeom prst="rect">
                  <a:avLst/>
                </a:prstGeom>
                <a:blipFill>
                  <a:blip r:embed="rId3"/>
                  <a:stretch>
                    <a:fillRect t="-15909" r="-36905"/>
                  </a:stretch>
                </a:blipFill>
                <a:ln w="9525">
                  <a:noFill/>
                  <a:miter lim="800000"/>
                  <a:headEnd/>
                  <a:tailEnd/>
                </a:ln>
              </p:spPr>
              <p:txBody>
                <a:bodyPr/>
                <a:lstStyle/>
                <a:p>
                  <a:r>
                    <a:rPr lang="it-IT">
                      <a:noFill/>
                    </a:rPr>
                    <a:t> </a:t>
                  </a:r>
                </a:p>
              </p:txBody>
            </p:sp>
          </mc:Fallback>
        </mc:AlternateContent>
      </p:grpSp>
    </p:spTree>
    <p:extLst>
      <p:ext uri="{BB962C8B-B14F-4D97-AF65-F5344CB8AC3E}">
        <p14:creationId xmlns:p14="http://schemas.microsoft.com/office/powerpoint/2010/main" val="1456034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Descrizione del moto del sistema (</a:t>
            </a:r>
            <a:r>
              <a:rPr lang="it-IT" dirty="0" smtClean="0"/>
              <a:t>II)</a:t>
            </a:r>
            <a:endParaRPr lang="it-IT" dirty="0"/>
          </a:p>
        </p:txBody>
      </p:sp>
      <p:sp>
        <p:nvSpPr>
          <p:cNvPr id="3" name="Segnaposto contenuto 2"/>
          <p:cNvSpPr>
            <a:spLocks noGrp="1"/>
          </p:cNvSpPr>
          <p:nvPr>
            <p:ph sz="quarter" idx="10"/>
          </p:nvPr>
        </p:nvSpPr>
        <p:spPr>
          <a:xfrm>
            <a:off x="673101" y="1228297"/>
            <a:ext cx="5973670" cy="5059813"/>
          </a:xfrm>
        </p:spPr>
        <p:txBody>
          <a:bodyPr>
            <a:normAutofit fontScale="70000" lnSpcReduction="20000"/>
          </a:bodyPr>
          <a:lstStyle/>
          <a:p>
            <a:pPr>
              <a:lnSpc>
                <a:spcPct val="120000"/>
              </a:lnSpc>
            </a:pPr>
            <a:r>
              <a:rPr lang="it-IT" dirty="0" smtClean="0"/>
              <a:t>Quando il filo si è completamente srotolato, il volano continua per inerzia il suo moto di rotazione (nello stesso verso) e il filo si riarrotola. </a:t>
            </a:r>
            <a:r>
              <a:rPr lang="it-IT" dirty="0"/>
              <a:t>In questa fase del moto, il corpo attaccato al filo “sale”.</a:t>
            </a:r>
          </a:p>
          <a:p>
            <a:pPr>
              <a:lnSpc>
                <a:spcPct val="120000"/>
              </a:lnSpc>
            </a:pPr>
            <a:r>
              <a:rPr lang="it-IT" dirty="0" smtClean="0"/>
              <a:t>Il </a:t>
            </a:r>
            <a:r>
              <a:rPr lang="it-IT" dirty="0"/>
              <a:t>volano </a:t>
            </a:r>
            <a:r>
              <a:rPr lang="it-IT" dirty="0" smtClean="0"/>
              <a:t>però risente ancora del </a:t>
            </a:r>
            <a:r>
              <a:rPr lang="it-IT" dirty="0"/>
              <a:t>momento della tensione del </a:t>
            </a:r>
            <a:r>
              <a:rPr lang="it-IT" dirty="0" smtClean="0"/>
              <a:t>filo: questa ora è applicata in un punto diverso e rallenta il moto di rotazione del disco. Ad un certo istante, quando il corpo appeso ha raggiunto la massima altezza, il moto di rotazione del volano si inverte ed il ciclo si ripete con verso di rotazione opposto al precedente.</a:t>
            </a:r>
          </a:p>
          <a:p>
            <a:pPr>
              <a:lnSpc>
                <a:spcPct val="120000"/>
              </a:lnSpc>
            </a:pPr>
            <a:r>
              <a:rPr lang="it-IT" dirty="0" smtClean="0"/>
              <a:t>Sul volano, oltre al momento della tensione del filo, agisce un momento di attrito sull'asse di rotazione, che si assume costante in modulo, che si oppone sempre al moto di rotazione.</a:t>
            </a:r>
            <a:endParaRPr lang="it-IT" dirty="0"/>
          </a:p>
          <a:p>
            <a:pPr>
              <a:lnSpc>
                <a:spcPct val="120000"/>
              </a:lnSpc>
            </a:pP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5</a:t>
            </a:fld>
            <a:endParaRPr lang="it-IT"/>
          </a:p>
        </p:txBody>
      </p:sp>
      <p:grpSp>
        <p:nvGrpSpPr>
          <p:cNvPr id="4" name="Gruppo 3"/>
          <p:cNvGrpSpPr/>
          <p:nvPr/>
        </p:nvGrpSpPr>
        <p:grpSpPr>
          <a:xfrm>
            <a:off x="6615372" y="1417308"/>
            <a:ext cx="5437687" cy="4431370"/>
            <a:chOff x="6615372" y="1417308"/>
            <a:chExt cx="5437687" cy="4431370"/>
          </a:xfrm>
        </p:grpSpPr>
        <p:grpSp>
          <p:nvGrpSpPr>
            <p:cNvPr id="7" name="Gruppo 6"/>
            <p:cNvGrpSpPr/>
            <p:nvPr/>
          </p:nvGrpSpPr>
          <p:grpSpPr>
            <a:xfrm>
              <a:off x="6710720" y="1505610"/>
              <a:ext cx="2880573" cy="4190932"/>
              <a:chOff x="1024476" y="1078501"/>
              <a:chExt cx="2880573" cy="4190932"/>
            </a:xfrm>
          </p:grpSpPr>
          <p:grpSp>
            <p:nvGrpSpPr>
              <p:cNvPr id="8" name="Group 3"/>
              <p:cNvGrpSpPr>
                <a:grpSpLocks noChangeAspect="1"/>
              </p:cNvGrpSpPr>
              <p:nvPr/>
            </p:nvGrpSpPr>
            <p:grpSpPr bwMode="auto">
              <a:xfrm>
                <a:off x="1024476" y="1078501"/>
                <a:ext cx="2880573" cy="4135476"/>
                <a:chOff x="7997" y="8573"/>
                <a:chExt cx="1067" cy="1415"/>
              </a:xfrm>
            </p:grpSpPr>
            <p:sp>
              <p:nvSpPr>
                <p:cNvPr id="10" name="Text Box 9"/>
                <p:cNvSpPr txBox="1">
                  <a:spLocks noChangeArrowheads="1"/>
                </p:cNvSpPr>
                <p:nvPr/>
              </p:nvSpPr>
              <p:spPr bwMode="auto">
                <a:xfrm>
                  <a:off x="8690" y="9804"/>
                  <a:ext cx="191" cy="1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Oval 8"/>
                <p:cNvSpPr>
                  <a:spLocks noChangeArrowheads="1"/>
                </p:cNvSpPr>
                <p:nvPr/>
              </p:nvSpPr>
              <p:spPr bwMode="auto">
                <a:xfrm>
                  <a:off x="7997" y="8573"/>
                  <a:ext cx="1067" cy="985"/>
                </a:xfrm>
                <a:prstGeom prst="ellipse">
                  <a:avLst/>
                </a:prstGeom>
                <a:solidFill>
                  <a:schemeClr val="tx2">
                    <a:lumMod val="60000"/>
                    <a:lumOff val="40000"/>
                  </a:schemeClr>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2" name="Oval 7"/>
                <p:cNvSpPr>
                  <a:spLocks noChangeArrowheads="1"/>
                </p:cNvSpPr>
                <p:nvPr/>
              </p:nvSpPr>
              <p:spPr bwMode="auto">
                <a:xfrm>
                  <a:off x="8430" y="8974"/>
                  <a:ext cx="200" cy="185"/>
                </a:xfrm>
                <a:prstGeom prst="ellipse">
                  <a:avLst/>
                </a:prstGeom>
                <a:solidFill>
                  <a:schemeClr val="accent3">
                    <a:lumMod val="85000"/>
                  </a:schemeClr>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3" name="AutoShape 6"/>
                <p:cNvSpPr>
                  <a:spLocks noChangeShapeType="1"/>
                </p:cNvSpPr>
                <p:nvPr/>
              </p:nvSpPr>
              <p:spPr bwMode="auto">
                <a:xfrm>
                  <a:off x="8427" y="9073"/>
                  <a:ext cx="1" cy="907"/>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4" name="AutoShape 5"/>
                <p:cNvSpPr>
                  <a:spLocks noChangeShapeType="1"/>
                </p:cNvSpPr>
                <p:nvPr/>
              </p:nvSpPr>
              <p:spPr bwMode="auto">
                <a:xfrm flipH="1">
                  <a:off x="8530" y="8996"/>
                  <a:ext cx="66" cy="7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15" name="Text Box 11"/>
                <p:cNvSpPr txBox="1">
                  <a:spLocks noChangeArrowheads="1"/>
                </p:cNvSpPr>
                <p:nvPr/>
              </p:nvSpPr>
              <p:spPr bwMode="auto">
                <a:xfrm>
                  <a:off x="8561" y="8867"/>
                  <a:ext cx="143" cy="12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9" name="Rettangolo 8"/>
              <p:cNvSpPr/>
              <p:nvPr/>
            </p:nvSpPr>
            <p:spPr bwMode="auto">
              <a:xfrm>
                <a:off x="2046974" y="4981433"/>
                <a:ext cx="288000" cy="28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grpSp>
        <p:grpSp>
          <p:nvGrpSpPr>
            <p:cNvPr id="16" name="Gruppo 15"/>
            <p:cNvGrpSpPr/>
            <p:nvPr/>
          </p:nvGrpSpPr>
          <p:grpSpPr>
            <a:xfrm>
              <a:off x="9842121" y="1505610"/>
              <a:ext cx="2210938" cy="4289068"/>
              <a:chOff x="5663821" y="832510"/>
              <a:chExt cx="2210938" cy="4289068"/>
            </a:xfrm>
          </p:grpSpPr>
          <p:cxnSp>
            <p:nvCxnSpPr>
              <p:cNvPr id="17" name="Connettore 1 44"/>
              <p:cNvCxnSpPr/>
              <p:nvPr/>
            </p:nvCxnSpPr>
            <p:spPr bwMode="auto">
              <a:xfrm>
                <a:off x="5663821" y="2265525"/>
                <a:ext cx="1146412" cy="0"/>
              </a:xfrm>
              <a:prstGeom prst="line">
                <a:avLst/>
              </a:prstGeom>
              <a:noFill/>
              <a:ln w="25400" cap="flat" cmpd="sng" algn="ctr">
                <a:solidFill>
                  <a:schemeClr val="tx1"/>
                </a:solidFill>
                <a:prstDash val="solid"/>
                <a:round/>
                <a:headEnd type="none" w="med" len="med"/>
                <a:tailEnd type="none" w="med" len="med"/>
              </a:ln>
              <a:effectLst/>
            </p:spPr>
          </p:cxnSp>
          <p:sp>
            <p:nvSpPr>
              <p:cNvPr id="18" name="Rettangolo 17"/>
              <p:cNvSpPr/>
              <p:nvPr/>
            </p:nvSpPr>
            <p:spPr bwMode="auto">
              <a:xfrm>
                <a:off x="6143766" y="4833578"/>
                <a:ext cx="288000" cy="28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sp>
            <p:nvSpPr>
              <p:cNvPr id="19" name="Rettangolo 18"/>
              <p:cNvSpPr/>
              <p:nvPr/>
            </p:nvSpPr>
            <p:spPr bwMode="auto">
              <a:xfrm>
                <a:off x="5950423" y="832510"/>
                <a:ext cx="252000" cy="2866030"/>
              </a:xfrm>
              <a:prstGeom prst="rect">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sp>
            <p:nvSpPr>
              <p:cNvPr id="20" name="AutoShape 6"/>
              <p:cNvSpPr>
                <a:spLocks noChangeShapeType="1"/>
              </p:cNvSpPr>
              <p:nvPr/>
            </p:nvSpPr>
            <p:spPr bwMode="auto">
              <a:xfrm>
                <a:off x="6272709" y="2216796"/>
                <a:ext cx="2700" cy="265079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21" name="Rettangolo 20"/>
              <p:cNvSpPr/>
              <p:nvPr/>
            </p:nvSpPr>
            <p:spPr bwMode="auto">
              <a:xfrm>
                <a:off x="6198357" y="2008492"/>
                <a:ext cx="150126" cy="540000"/>
              </a:xfrm>
              <a:prstGeom prst="rect">
                <a:avLst/>
              </a:prstGeom>
              <a:solidFill>
                <a:schemeClr val="accent3">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sp>
            <p:nvSpPr>
              <p:cNvPr id="22" name="Text Box 9"/>
              <p:cNvSpPr txBox="1">
                <a:spLocks noChangeArrowheads="1"/>
              </p:cNvSpPr>
              <p:nvPr/>
            </p:nvSpPr>
            <p:spPr bwMode="auto">
              <a:xfrm>
                <a:off x="6473353" y="1594094"/>
                <a:ext cx="1401406" cy="8624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Asse di rotazione</a:t>
                </a:r>
                <a:endParaRPr kumimoji="0" lang="it-IT" sz="3200" b="0" u="none" strike="noStrike" cap="none" normalizeH="0" baseline="0" dirty="0" smtClean="0">
                  <a:ln>
                    <a:noFill/>
                  </a:ln>
                  <a:solidFill>
                    <a:schemeClr val="tx1"/>
                  </a:solidFill>
                  <a:effectLst/>
                  <a:latin typeface="Times New Roman" pitchFamily="18" charset="0"/>
                  <a:cs typeface="Times New Roman" pitchFamily="18" charset="0"/>
                </a:endParaRPr>
              </a:p>
            </p:txBody>
          </p:sp>
        </p:grpSp>
        <p:cxnSp>
          <p:nvCxnSpPr>
            <p:cNvPr id="24" name="Connettore 2 23"/>
            <p:cNvCxnSpPr/>
            <p:nvPr/>
          </p:nvCxnSpPr>
          <p:spPr>
            <a:xfrm>
              <a:off x="9616693" y="3924300"/>
              <a:ext cx="0" cy="1332000"/>
            </a:xfrm>
            <a:prstGeom prst="straightConnector1">
              <a:avLst/>
            </a:prstGeom>
            <a:ln w="1905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5" name="Text Box 9"/>
                <p:cNvSpPr txBox="1">
                  <a:spLocks noChangeArrowheads="1"/>
                </p:cNvSpPr>
                <p:nvPr/>
              </p:nvSpPr>
              <p:spPr bwMode="auto">
                <a:xfrm>
                  <a:off x="9516308" y="4861758"/>
                  <a:ext cx="51564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14:m>
                    <m:oMathPara xmlns:m="http://schemas.openxmlformats.org/officeDocument/2006/math">
                      <m:oMathParaPr>
                        <m:jc m:val="centerGroup"/>
                      </m:oMathParaPr>
                      <m:oMath xmlns:m="http://schemas.openxmlformats.org/officeDocument/2006/math">
                        <m:acc>
                          <m:accPr>
                            <m:chr m:val="⃗"/>
                            <m:ctrlP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ctrlPr>
                          </m:accPr>
                          <m:e>
                            <m: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t>𝑔</m:t>
                            </m:r>
                          </m:e>
                        </m:acc>
                      </m:oMath>
                    </m:oMathPara>
                  </a14:m>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mc:Choice>
          <mc:Fallback>
            <p:sp>
              <p:nvSpPr>
                <p:cNvPr id="25" name="Text Box 9"/>
                <p:cNvSpPr txBox="1">
                  <a:spLocks noRot="1" noChangeAspect="1" noMove="1" noResize="1" noEditPoints="1" noAdjustHandles="1" noChangeArrowheads="1" noChangeShapeType="1" noTextEdit="1"/>
                </p:cNvSpPr>
                <p:nvPr/>
              </p:nvSpPr>
              <p:spPr bwMode="auto">
                <a:xfrm>
                  <a:off x="9516308" y="4861758"/>
                  <a:ext cx="515641" cy="537758"/>
                </a:xfrm>
                <a:prstGeom prst="rect">
                  <a:avLst/>
                </a:prstGeom>
                <a:blipFill>
                  <a:blip r:embed="rId2"/>
                  <a:stretch>
                    <a:fillRect t="-15909" r="-38824"/>
                  </a:stretch>
                </a:blipFill>
                <a:ln w="9525">
                  <a:noFill/>
                  <a:miter lim="800000"/>
                  <a:headEnd/>
                  <a:tailEnd/>
                </a:ln>
              </p:spPr>
              <p:txBody>
                <a:bodyPr/>
                <a:lstStyle/>
                <a:p>
                  <a:r>
                    <a:rPr lang="it-IT">
                      <a:noFill/>
                    </a:rPr>
                    <a:t> </a:t>
                  </a:r>
                </a:p>
              </p:txBody>
            </p:sp>
          </mc:Fallback>
        </mc:AlternateContent>
        <p:sp>
          <p:nvSpPr>
            <p:cNvPr id="26" name="Arco 25"/>
            <p:cNvSpPr>
              <a:spLocks noChangeAspect="1"/>
            </p:cNvSpPr>
            <p:nvPr/>
          </p:nvSpPr>
          <p:spPr bwMode="auto">
            <a:xfrm>
              <a:off x="6615372" y="1417308"/>
              <a:ext cx="3068568" cy="3068568"/>
            </a:xfrm>
            <a:prstGeom prst="arc">
              <a:avLst>
                <a:gd name="adj1" fmla="val 17222301"/>
                <a:gd name="adj2" fmla="val 19590839"/>
              </a:avLst>
            </a:prstGeom>
            <a:noFill/>
            <a:ln w="952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cxnSp>
          <p:nvCxnSpPr>
            <p:cNvPr id="28" name="Connettore 2 27"/>
            <p:cNvCxnSpPr/>
            <p:nvPr/>
          </p:nvCxnSpPr>
          <p:spPr>
            <a:xfrm flipV="1">
              <a:off x="8136007" y="5164678"/>
              <a:ext cx="0" cy="684000"/>
            </a:xfrm>
            <a:prstGeom prst="straightConnector1">
              <a:avLst/>
            </a:prstGeom>
            <a:ln w="1905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9" name="Text Box 9"/>
                <p:cNvSpPr txBox="1">
                  <a:spLocks noChangeArrowheads="1"/>
                </p:cNvSpPr>
                <p:nvPr/>
              </p:nvSpPr>
              <p:spPr bwMode="auto">
                <a:xfrm>
                  <a:off x="8053267" y="5233898"/>
                  <a:ext cx="51564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14:m>
                    <m:oMathPara xmlns:m="http://schemas.openxmlformats.org/officeDocument/2006/math">
                      <m:oMathParaPr>
                        <m:jc m:val="centerGroup"/>
                      </m:oMathParaPr>
                      <m:oMath xmlns:m="http://schemas.openxmlformats.org/officeDocument/2006/math">
                        <m:acc>
                          <m:accPr>
                            <m:chr m:val="⃗"/>
                            <m:ctrlP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ctrlPr>
                          </m:accPr>
                          <m:e>
                            <m: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t>𝑣</m:t>
                            </m:r>
                          </m:e>
                        </m:acc>
                      </m:oMath>
                    </m:oMathPara>
                  </a14:m>
                  <a:endParaRPr kumimoji="0" lang="it-IT"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mc:Choice>
          <mc:Fallback>
            <p:sp>
              <p:nvSpPr>
                <p:cNvPr id="29" name="Text Box 9"/>
                <p:cNvSpPr txBox="1">
                  <a:spLocks noRot="1" noChangeAspect="1" noMove="1" noResize="1" noEditPoints="1" noAdjustHandles="1" noChangeArrowheads="1" noChangeShapeType="1" noTextEdit="1"/>
                </p:cNvSpPr>
                <p:nvPr/>
              </p:nvSpPr>
              <p:spPr bwMode="auto">
                <a:xfrm>
                  <a:off x="8053267" y="5233898"/>
                  <a:ext cx="515641" cy="537758"/>
                </a:xfrm>
                <a:prstGeom prst="rect">
                  <a:avLst/>
                </a:prstGeom>
                <a:blipFill>
                  <a:blip r:embed="rId3"/>
                  <a:stretch>
                    <a:fillRect t="-15909" r="-36471"/>
                  </a:stretch>
                </a:blipFill>
                <a:ln w="9525">
                  <a:noFill/>
                  <a:miter lim="800000"/>
                  <a:headEnd/>
                  <a:tailEnd/>
                </a:ln>
              </p:spPr>
              <p:txBody>
                <a:bodyPr/>
                <a:lstStyle/>
                <a:p>
                  <a:r>
                    <a:rPr lang="it-IT">
                      <a:noFill/>
                    </a:rPr>
                    <a:t> </a:t>
                  </a:r>
                </a:p>
              </p:txBody>
            </p:sp>
          </mc:Fallback>
        </mc:AlternateContent>
      </p:grpSp>
    </p:spTree>
    <p:extLst>
      <p:ext uri="{BB962C8B-B14F-4D97-AF65-F5344CB8AC3E}">
        <p14:creationId xmlns:p14="http://schemas.microsoft.com/office/powerpoint/2010/main" val="409505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Schema delle forze e momenti applicati: discesa del corpo</a:t>
            </a: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6</a:t>
            </a:fld>
            <a:endParaRPr lang="it-IT"/>
          </a:p>
        </p:txBody>
      </p:sp>
      <p:grpSp>
        <p:nvGrpSpPr>
          <p:cNvPr id="27" name="Gruppo 26"/>
          <p:cNvGrpSpPr/>
          <p:nvPr/>
        </p:nvGrpSpPr>
        <p:grpSpPr>
          <a:xfrm>
            <a:off x="1026506" y="1204653"/>
            <a:ext cx="3235530" cy="5028756"/>
            <a:chOff x="569306" y="1204653"/>
            <a:chExt cx="3235530" cy="5028756"/>
          </a:xfrm>
        </p:grpSpPr>
        <mc:AlternateContent xmlns:mc="http://schemas.openxmlformats.org/markup-compatibility/2006">
          <mc:Choice xmlns:a14="http://schemas.microsoft.com/office/drawing/2010/main" Requires="a14">
            <p:sp>
              <p:nvSpPr>
                <p:cNvPr id="31" name="Text Box 9"/>
                <p:cNvSpPr txBox="1">
                  <a:spLocks noChangeArrowheads="1"/>
                </p:cNvSpPr>
                <p:nvPr/>
              </p:nvSpPr>
              <p:spPr bwMode="auto">
                <a:xfrm>
                  <a:off x="2618558" y="5695651"/>
                  <a:ext cx="69382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r>
                          <a:rPr lang="it-IT" sz="2400" b="0" i="1" dirty="0" smtClean="0">
                            <a:latin typeface="Cambria Math" panose="02040503050406030204" pitchFamily="18" charset="0"/>
                            <a:cs typeface="Times New Roman" pitchFamily="18" charset="0"/>
                          </a:rPr>
                          <m:t>𝑚</m:t>
                        </m:r>
                        <m:acc>
                          <m:accPr>
                            <m:chr m:val="⃗"/>
                            <m:ctrlPr>
                              <a:rPr lang="it-IT" sz="2400" i="1" dirty="0" smtClean="0">
                                <a:latin typeface="Cambria Math" panose="02040503050406030204" pitchFamily="18" charset="0"/>
                                <a:cs typeface="Times New Roman" pitchFamily="18" charset="0"/>
                              </a:rPr>
                            </m:ctrlPr>
                          </m:accPr>
                          <m:e>
                            <m:r>
                              <a:rPr lang="it-IT" sz="2400" b="0" i="1" dirty="0" smtClean="0">
                                <a:latin typeface="Cambria Math" panose="02040503050406030204" pitchFamily="18" charset="0"/>
                                <a:cs typeface="Times New Roman" pitchFamily="18" charset="0"/>
                              </a:rPr>
                              <m:t>𝑔</m:t>
                            </m:r>
                          </m:e>
                        </m:acc>
                      </m:oMath>
                    </m:oMathPara>
                  </a14:m>
                  <a:endParaRPr lang="it-IT" sz="3600" baseline="-25000" dirty="0">
                    <a:latin typeface="Times New Roman" pitchFamily="18" charset="0"/>
                    <a:cs typeface="Times New Roman" pitchFamily="18" charset="0"/>
                  </a:endParaRPr>
                </a:p>
              </p:txBody>
            </p:sp>
          </mc:Choice>
          <mc:Fallback>
            <p:sp>
              <p:nvSpPr>
                <p:cNvPr id="31" name="Text Box 9"/>
                <p:cNvSpPr txBox="1">
                  <a:spLocks noRot="1" noChangeAspect="1" noMove="1" noResize="1" noEditPoints="1" noAdjustHandles="1" noChangeArrowheads="1" noChangeShapeType="1" noTextEdit="1"/>
                </p:cNvSpPr>
                <p:nvPr/>
              </p:nvSpPr>
              <p:spPr bwMode="auto">
                <a:xfrm>
                  <a:off x="2618558" y="5695651"/>
                  <a:ext cx="693821" cy="537758"/>
                </a:xfrm>
                <a:prstGeom prst="rect">
                  <a:avLst/>
                </a:prstGeom>
                <a:blipFill>
                  <a:blip r:embed="rId3"/>
                  <a:stretch>
                    <a:fillRect t="-15730" r="-54867"/>
                  </a:stretch>
                </a:blipFill>
                <a:ln w="9525">
                  <a:noFill/>
                  <a:miter lim="800000"/>
                  <a:headEnd/>
                  <a:tailEnd/>
                </a:ln>
              </p:spPr>
              <p:txBody>
                <a:bodyPr/>
                <a:lstStyle/>
                <a:p>
                  <a:r>
                    <a:rPr lang="it-IT">
                      <a:noFill/>
                    </a:rPr>
                    <a:t> </a:t>
                  </a:r>
                </a:p>
              </p:txBody>
            </p:sp>
          </mc:Fallback>
        </mc:AlternateContent>
        <p:sp>
          <p:nvSpPr>
            <p:cNvPr id="32" name="Oval 8"/>
            <p:cNvSpPr>
              <a:spLocks noChangeArrowheads="1"/>
            </p:cNvSpPr>
            <p:nvPr/>
          </p:nvSpPr>
          <p:spPr bwMode="auto">
            <a:xfrm>
              <a:off x="828661" y="1320522"/>
              <a:ext cx="2880573" cy="2878759"/>
            </a:xfrm>
            <a:prstGeom prst="ellipse">
              <a:avLst/>
            </a:prstGeom>
            <a:solidFill>
              <a:schemeClr val="tx2">
                <a:lumMod val="60000"/>
                <a:lumOff val="40000"/>
              </a:schemeClr>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33" name="Oval 7"/>
            <p:cNvSpPr>
              <a:spLocks noChangeArrowheads="1"/>
            </p:cNvSpPr>
            <p:nvPr/>
          </p:nvSpPr>
          <p:spPr bwMode="auto">
            <a:xfrm>
              <a:off x="1997628" y="2492484"/>
              <a:ext cx="539939" cy="540681"/>
            </a:xfrm>
            <a:prstGeom prst="ellipse">
              <a:avLst/>
            </a:prstGeom>
            <a:solidFill>
              <a:schemeClr val="accent3">
                <a:lumMod val="85000"/>
              </a:schemeClr>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34" name="AutoShape 6"/>
            <p:cNvSpPr>
              <a:spLocks noChangeShapeType="1"/>
            </p:cNvSpPr>
            <p:nvPr/>
          </p:nvSpPr>
          <p:spPr bwMode="auto">
            <a:xfrm>
              <a:off x="2537567" y="2781821"/>
              <a:ext cx="2700" cy="265079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mc:AlternateContent xmlns:mc="http://schemas.openxmlformats.org/markup-compatibility/2006">
          <mc:Choice xmlns:a14="http://schemas.microsoft.com/office/drawing/2010/main" Requires="a14">
            <p:sp>
              <p:nvSpPr>
                <p:cNvPr id="35" name="Text Box 11"/>
                <p:cNvSpPr txBox="1">
                  <a:spLocks noChangeArrowheads="1"/>
                </p:cNvSpPr>
                <p:nvPr/>
              </p:nvSpPr>
              <p:spPr bwMode="auto">
                <a:xfrm>
                  <a:off x="2556465" y="2945486"/>
                  <a:ext cx="661425" cy="6020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sSub>
                          <m:sSubPr>
                            <m:ctrlPr>
                              <a:rPr lang="it-IT" sz="2400" i="1" dirty="0" smtClean="0">
                                <a:latin typeface="Cambria Math" panose="02040503050406030204" pitchFamily="18" charset="0"/>
                                <a:cs typeface="Times New Roman" pitchFamily="18" charset="0"/>
                              </a:rPr>
                            </m:ctrlPr>
                          </m:sSubPr>
                          <m:e>
                            <m:acc>
                              <m:accPr>
                                <m:chr m:val="⃗"/>
                                <m:ctrlPr>
                                  <a:rPr lang="it-IT" sz="2400" i="1" dirty="0">
                                    <a:latin typeface="Cambria Math" panose="02040503050406030204" pitchFamily="18" charset="0"/>
                                    <a:cs typeface="Times New Roman" pitchFamily="18" charset="0"/>
                                  </a:rPr>
                                </m:ctrlPr>
                              </m:accPr>
                              <m:e>
                                <m:r>
                                  <a:rPr lang="it-IT" sz="2400" b="0" i="1" dirty="0" smtClean="0">
                                    <a:latin typeface="Cambria Math" panose="02040503050406030204" pitchFamily="18" charset="0"/>
                                    <a:cs typeface="Times New Roman" pitchFamily="18" charset="0"/>
                                  </a:rPr>
                                  <m:t>𝑇</m:t>
                                </m:r>
                              </m:e>
                            </m:acc>
                          </m:e>
                          <m:sub>
                            <m:r>
                              <a:rPr lang="it-IT" sz="2400" b="0" i="1" dirty="0" smtClean="0">
                                <a:latin typeface="Cambria Math" panose="02040503050406030204" pitchFamily="18" charset="0"/>
                                <a:cs typeface="Times New Roman" pitchFamily="18" charset="0"/>
                              </a:rPr>
                              <m:t>12</m:t>
                            </m:r>
                          </m:sub>
                        </m:sSub>
                      </m:oMath>
                    </m:oMathPara>
                  </a14:m>
                  <a:endParaRPr kumimoji="0" lang="it-IT" sz="3600" b="0" u="none" strike="noStrike" cap="none" normalizeH="0" baseline="-25000" dirty="0" smtClean="0">
                    <a:ln>
                      <a:noFill/>
                    </a:ln>
                    <a:solidFill>
                      <a:schemeClr val="tx1"/>
                    </a:solidFill>
                    <a:effectLst/>
                    <a:latin typeface="Times New Roman" pitchFamily="18" charset="0"/>
                    <a:cs typeface="Times New Roman" pitchFamily="18" charset="0"/>
                  </a:endParaRPr>
                </a:p>
              </p:txBody>
            </p:sp>
          </mc:Choice>
          <mc:Fallback>
            <p:sp>
              <p:nvSpPr>
                <p:cNvPr id="35" name="Text Box 11"/>
                <p:cNvSpPr txBox="1">
                  <a:spLocks noRot="1" noChangeAspect="1" noMove="1" noResize="1" noEditPoints="1" noAdjustHandles="1" noChangeArrowheads="1" noChangeShapeType="1" noTextEdit="1"/>
                </p:cNvSpPr>
                <p:nvPr/>
              </p:nvSpPr>
              <p:spPr bwMode="auto">
                <a:xfrm>
                  <a:off x="2556465" y="2945486"/>
                  <a:ext cx="661425" cy="602055"/>
                </a:xfrm>
                <a:prstGeom prst="rect">
                  <a:avLst/>
                </a:prstGeom>
                <a:blipFill>
                  <a:blip r:embed="rId4"/>
                  <a:stretch>
                    <a:fillRect/>
                  </a:stretch>
                </a:blipFill>
                <a:ln w="9525">
                  <a:noFill/>
                  <a:miter lim="800000"/>
                  <a:headEnd/>
                  <a:tailEnd/>
                </a:ln>
              </p:spPr>
              <p:txBody>
                <a:bodyPr/>
                <a:lstStyle/>
                <a:p>
                  <a:r>
                    <a:rPr lang="it-IT">
                      <a:noFill/>
                    </a:rPr>
                    <a:t> </a:t>
                  </a:r>
                </a:p>
              </p:txBody>
            </p:sp>
          </mc:Fallback>
        </mc:AlternateContent>
        <p:sp>
          <p:nvSpPr>
            <p:cNvPr id="36" name="Rettangolo 35"/>
            <p:cNvSpPr/>
            <p:nvPr/>
          </p:nvSpPr>
          <p:spPr bwMode="auto">
            <a:xfrm>
              <a:off x="2397259" y="5223454"/>
              <a:ext cx="288000" cy="28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cxnSp>
          <p:nvCxnSpPr>
            <p:cNvPr id="37" name="Connettore 2 36"/>
            <p:cNvCxnSpPr/>
            <p:nvPr/>
          </p:nvCxnSpPr>
          <p:spPr bwMode="auto">
            <a:xfrm flipH="1">
              <a:off x="2537136" y="2762825"/>
              <a:ext cx="0" cy="604537"/>
            </a:xfrm>
            <a:prstGeom prst="straightConnector1">
              <a:avLst/>
            </a:prstGeom>
            <a:noFill/>
            <a:ln w="12700" cap="flat" cmpd="sng" algn="ctr">
              <a:solidFill>
                <a:schemeClr val="tx1"/>
              </a:solidFill>
              <a:prstDash val="solid"/>
              <a:round/>
              <a:headEnd type="none" w="med" len="med"/>
              <a:tailEnd type="triangle" w="lg" len="lg"/>
            </a:ln>
            <a:effectLst/>
          </p:spPr>
        </p:cxnSp>
        <p:cxnSp>
          <p:nvCxnSpPr>
            <p:cNvPr id="38" name="Connettore 2 37"/>
            <p:cNvCxnSpPr/>
            <p:nvPr/>
          </p:nvCxnSpPr>
          <p:spPr bwMode="auto">
            <a:xfrm flipH="1">
              <a:off x="2536011" y="5358174"/>
              <a:ext cx="0" cy="604537"/>
            </a:xfrm>
            <a:prstGeom prst="straightConnector1">
              <a:avLst/>
            </a:prstGeom>
            <a:noFill/>
            <a:ln w="12700" cap="flat" cmpd="sng" algn="ctr">
              <a:solidFill>
                <a:schemeClr val="tx1"/>
              </a:solidFill>
              <a:prstDash val="solid"/>
              <a:round/>
              <a:headEnd type="none" w="med" len="med"/>
              <a:tailEnd type="triangle" w="lg" len="lg"/>
            </a:ln>
            <a:effectLst/>
          </p:spPr>
        </p:cxnSp>
        <p:cxnSp>
          <p:nvCxnSpPr>
            <p:cNvPr id="39" name="Connettore 2 38"/>
            <p:cNvCxnSpPr/>
            <p:nvPr/>
          </p:nvCxnSpPr>
          <p:spPr bwMode="auto">
            <a:xfrm flipH="1" flipV="1">
              <a:off x="2538286" y="4650765"/>
              <a:ext cx="0" cy="604537"/>
            </a:xfrm>
            <a:prstGeom prst="straightConnector1">
              <a:avLst/>
            </a:prstGeom>
            <a:noFill/>
            <a:ln w="12700" cap="flat" cmpd="sng" algn="ctr">
              <a:solidFill>
                <a:schemeClr val="tx1"/>
              </a:solidFill>
              <a:prstDash val="solid"/>
              <a:round/>
              <a:headEnd type="none" w="med" len="med"/>
              <a:tailEnd type="triangle" w="lg" len="lg"/>
            </a:ln>
            <a:effectLst/>
          </p:spPr>
        </p:cxnSp>
        <mc:AlternateContent xmlns:mc="http://schemas.openxmlformats.org/markup-compatibility/2006">
          <mc:Choice xmlns:a14="http://schemas.microsoft.com/office/drawing/2010/main" Requires="a14">
            <p:sp>
              <p:nvSpPr>
                <p:cNvPr id="40" name="Text Box 11"/>
                <p:cNvSpPr txBox="1">
                  <a:spLocks noChangeArrowheads="1"/>
                </p:cNvSpPr>
                <p:nvPr/>
              </p:nvSpPr>
              <p:spPr bwMode="auto">
                <a:xfrm>
                  <a:off x="2571927" y="4611340"/>
                  <a:ext cx="660122" cy="6439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sSub>
                          <m:sSubPr>
                            <m:ctrlPr>
                              <a:rPr lang="it-IT" sz="2400" i="1" dirty="0" smtClean="0">
                                <a:latin typeface="Cambria Math" panose="02040503050406030204" pitchFamily="18" charset="0"/>
                                <a:cs typeface="Times New Roman" pitchFamily="18" charset="0"/>
                              </a:rPr>
                            </m:ctrlPr>
                          </m:sSubPr>
                          <m:e>
                            <m:acc>
                              <m:accPr>
                                <m:chr m:val="⃗"/>
                                <m:ctrlPr>
                                  <a:rPr lang="it-IT" sz="2400" i="1" dirty="0">
                                    <a:latin typeface="Cambria Math" panose="02040503050406030204" pitchFamily="18" charset="0"/>
                                    <a:cs typeface="Times New Roman" pitchFamily="18" charset="0"/>
                                  </a:rPr>
                                </m:ctrlPr>
                              </m:accPr>
                              <m:e>
                                <m:r>
                                  <a:rPr lang="it-IT" sz="2400" i="1" dirty="0">
                                    <a:latin typeface="Cambria Math" panose="02040503050406030204" pitchFamily="18" charset="0"/>
                                    <a:cs typeface="Times New Roman" pitchFamily="18" charset="0"/>
                                  </a:rPr>
                                  <m:t>𝑇</m:t>
                                </m:r>
                              </m:e>
                            </m:acc>
                          </m:e>
                          <m:sub>
                            <m:r>
                              <a:rPr lang="it-IT" sz="2400" i="1" dirty="0">
                                <a:latin typeface="Cambria Math" panose="02040503050406030204" pitchFamily="18" charset="0"/>
                                <a:cs typeface="Times New Roman" pitchFamily="18" charset="0"/>
                              </a:rPr>
                              <m:t>2</m:t>
                            </m:r>
                            <m:r>
                              <a:rPr lang="it-IT" sz="2400" b="0" i="1" dirty="0" smtClean="0">
                                <a:latin typeface="Cambria Math" panose="02040503050406030204" pitchFamily="18" charset="0"/>
                                <a:cs typeface="Times New Roman" pitchFamily="18" charset="0"/>
                              </a:rPr>
                              <m:t>1</m:t>
                            </m:r>
                          </m:sub>
                        </m:sSub>
                      </m:oMath>
                    </m:oMathPara>
                  </a14:m>
                  <a:endParaRPr lang="it-IT" sz="3600" baseline="-25000" dirty="0">
                    <a:latin typeface="Times New Roman" pitchFamily="18" charset="0"/>
                    <a:cs typeface="Times New Roman" pitchFamily="18" charset="0"/>
                  </a:endParaRPr>
                </a:p>
              </p:txBody>
            </p:sp>
          </mc:Choice>
          <mc:Fallback>
            <p:sp>
              <p:nvSpPr>
                <p:cNvPr id="40" name="Text Box 11"/>
                <p:cNvSpPr txBox="1">
                  <a:spLocks noRot="1" noChangeAspect="1" noMove="1" noResize="1" noEditPoints="1" noAdjustHandles="1" noChangeArrowheads="1" noChangeShapeType="1" noTextEdit="1"/>
                </p:cNvSpPr>
                <p:nvPr/>
              </p:nvSpPr>
              <p:spPr bwMode="auto">
                <a:xfrm>
                  <a:off x="2571927" y="4611340"/>
                  <a:ext cx="660122" cy="643961"/>
                </a:xfrm>
                <a:prstGeom prst="rect">
                  <a:avLst/>
                </a:prstGeom>
                <a:blipFill>
                  <a:blip r:embed="rId5"/>
                  <a:stretch>
                    <a:fillRect/>
                  </a:stretch>
                </a:blipFill>
                <a:ln w="9525">
                  <a:noFill/>
                  <a:miter lim="800000"/>
                  <a:headEnd/>
                  <a:tailEnd/>
                </a:ln>
              </p:spPr>
              <p:txBody>
                <a:bodyPr/>
                <a:lstStyle/>
                <a:p>
                  <a:r>
                    <a:rPr lang="it-IT">
                      <a:noFill/>
                    </a:rPr>
                    <a:t> </a:t>
                  </a:r>
                </a:p>
              </p:txBody>
            </p:sp>
          </mc:Fallback>
        </mc:AlternateContent>
        <p:sp>
          <p:nvSpPr>
            <p:cNvPr id="41" name="Oval 7"/>
            <p:cNvSpPr>
              <a:spLocks noChangeAspect="1" noChangeArrowheads="1"/>
            </p:cNvSpPr>
            <p:nvPr/>
          </p:nvSpPr>
          <p:spPr bwMode="auto">
            <a:xfrm>
              <a:off x="2141467" y="2638534"/>
              <a:ext cx="251971" cy="252000"/>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42" name="Oval 7"/>
            <p:cNvSpPr>
              <a:spLocks noChangeAspect="1" noChangeArrowheads="1"/>
            </p:cNvSpPr>
            <p:nvPr/>
          </p:nvSpPr>
          <p:spPr bwMode="auto">
            <a:xfrm>
              <a:off x="2232578" y="2726694"/>
              <a:ext cx="71991" cy="72000"/>
            </a:xfrm>
            <a:prstGeom prst="ellipse">
              <a:avLst/>
            </a:prstGeom>
            <a:solidFill>
              <a:schemeClr val="tx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mc:AlternateContent xmlns:mc="http://schemas.openxmlformats.org/markup-compatibility/2006">
          <mc:Choice xmlns:a14="http://schemas.microsoft.com/office/drawing/2010/main" Requires="a14">
            <p:sp>
              <p:nvSpPr>
                <p:cNvPr id="43" name="Text Box 11"/>
                <p:cNvSpPr txBox="1">
                  <a:spLocks noChangeArrowheads="1"/>
                </p:cNvSpPr>
                <p:nvPr/>
              </p:nvSpPr>
              <p:spPr bwMode="auto">
                <a:xfrm>
                  <a:off x="1544394" y="2779920"/>
                  <a:ext cx="843147" cy="6020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sSub>
                          <m:sSubPr>
                            <m:ctrlPr>
                              <a:rPr kumimoji="0" lang="it-IT" sz="2400" i="1" u="none" strike="noStrike" cap="none" normalizeH="0" baseline="0" dirty="0" smtClean="0">
                                <a:ln>
                                  <a:noFill/>
                                </a:ln>
                                <a:solidFill>
                                  <a:schemeClr val="tx1"/>
                                </a:solidFill>
                                <a:effectLst/>
                                <a:latin typeface="Cambria Math" panose="02040503050406030204" pitchFamily="18" charset="0"/>
                                <a:cs typeface="Times New Roman" pitchFamily="18" charset="0"/>
                              </a:rPr>
                            </m:ctrlPr>
                          </m:sSubPr>
                          <m:e>
                            <m:acc>
                              <m:accPr>
                                <m:chr m:val="⃗"/>
                                <m:ctrlPr>
                                  <a:rPr lang="it-IT" sz="2400" i="1" dirty="0">
                                    <a:latin typeface="Cambria Math" panose="02040503050406030204" pitchFamily="18" charset="0"/>
                                    <a:cs typeface="Times New Roman" pitchFamily="18" charset="0"/>
                                  </a:rPr>
                                </m:ctrlPr>
                              </m:accPr>
                              <m:e>
                                <m:r>
                                  <a:rPr lang="it-IT" sz="2400" b="0" i="1" dirty="0">
                                    <a:latin typeface="Cambria Math" panose="02040503050406030204" pitchFamily="18" charset="0"/>
                                    <a:cs typeface="Times New Roman" pitchFamily="18" charset="0"/>
                                  </a:rPr>
                                  <m:t>𝑀</m:t>
                                </m:r>
                              </m:e>
                            </m:acc>
                          </m:e>
                          <m:sub>
                            <m: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t>𝑎𝑡𝑡𝑟</m:t>
                            </m:r>
                          </m:sub>
                        </m:sSub>
                      </m:oMath>
                    </m:oMathPara>
                  </a14:m>
                  <a:endParaRPr kumimoji="0" lang="it-IT" sz="3600" b="0" i="1" u="none" strike="noStrike" cap="none" normalizeH="0" baseline="-25000" dirty="0" smtClean="0">
                    <a:ln>
                      <a:noFill/>
                    </a:ln>
                    <a:solidFill>
                      <a:schemeClr val="tx1"/>
                    </a:solidFill>
                    <a:effectLst/>
                    <a:latin typeface="Times New Roman" pitchFamily="18" charset="0"/>
                    <a:cs typeface="Times New Roman" pitchFamily="18" charset="0"/>
                  </a:endParaRPr>
                </a:p>
              </p:txBody>
            </p:sp>
          </mc:Choice>
          <mc:Fallback>
            <p:sp>
              <p:nvSpPr>
                <p:cNvPr id="43" name="Text Box 11"/>
                <p:cNvSpPr txBox="1">
                  <a:spLocks noRot="1" noChangeAspect="1" noMove="1" noResize="1" noEditPoints="1" noAdjustHandles="1" noChangeArrowheads="1" noChangeShapeType="1" noTextEdit="1"/>
                </p:cNvSpPr>
                <p:nvPr/>
              </p:nvSpPr>
              <p:spPr bwMode="auto">
                <a:xfrm>
                  <a:off x="1544394" y="2779920"/>
                  <a:ext cx="843147" cy="602055"/>
                </a:xfrm>
                <a:prstGeom prst="rect">
                  <a:avLst/>
                </a:prstGeom>
                <a:blipFill>
                  <a:blip r:embed="rId6"/>
                  <a:stretch>
                    <a:fillRect/>
                  </a:stretch>
                </a:blipFill>
                <a:ln w="9525">
                  <a:noFill/>
                  <a:miter lim="800000"/>
                  <a:headEnd/>
                  <a:tailEnd/>
                </a:ln>
              </p:spPr>
              <p:txBody>
                <a:bodyPr/>
                <a:lstStyle/>
                <a:p>
                  <a:r>
                    <a:rPr lang="it-IT">
                      <a:noFill/>
                    </a:rPr>
                    <a:t> </a:t>
                  </a:r>
                </a:p>
              </p:txBody>
            </p:sp>
          </mc:Fallback>
        </mc:AlternateContent>
        <p:sp>
          <p:nvSpPr>
            <p:cNvPr id="44" name="Arco 43"/>
            <p:cNvSpPr>
              <a:spLocks noChangeAspect="1"/>
            </p:cNvSpPr>
            <p:nvPr/>
          </p:nvSpPr>
          <p:spPr bwMode="auto">
            <a:xfrm>
              <a:off x="736268" y="1204653"/>
              <a:ext cx="3068568" cy="3068568"/>
            </a:xfrm>
            <a:prstGeom prst="arc">
              <a:avLst>
                <a:gd name="adj1" fmla="val 17222301"/>
                <a:gd name="adj2" fmla="val 19590839"/>
              </a:avLst>
            </a:prstGeom>
            <a:noFill/>
            <a:ln w="952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cxnSp>
          <p:nvCxnSpPr>
            <p:cNvPr id="45" name="Connettore 2 44"/>
            <p:cNvCxnSpPr/>
            <p:nvPr/>
          </p:nvCxnSpPr>
          <p:spPr bwMode="auto">
            <a:xfrm rot="16200000" flipH="1">
              <a:off x="45705" y="5123598"/>
              <a:ext cx="1381125" cy="0"/>
            </a:xfrm>
            <a:prstGeom prst="straightConnector1">
              <a:avLst/>
            </a:prstGeom>
            <a:noFill/>
            <a:ln w="9525" cap="flat" cmpd="sng" algn="ctr">
              <a:solidFill>
                <a:schemeClr val="tx1"/>
              </a:solidFill>
              <a:prstDash val="solid"/>
              <a:round/>
              <a:headEnd type="none" w="med" len="med"/>
              <a:tailEnd type="triangle" w="lg" len="lg"/>
            </a:ln>
            <a:effectLst/>
          </p:spPr>
        </p:cxnSp>
        <mc:AlternateContent xmlns:mc="http://schemas.openxmlformats.org/markup-compatibility/2006">
          <mc:Choice xmlns:a14="http://schemas.microsoft.com/office/drawing/2010/main" Requires="a14">
            <p:sp>
              <p:nvSpPr>
                <p:cNvPr id="46" name="Text Box 9"/>
                <p:cNvSpPr txBox="1">
                  <a:spLocks noChangeArrowheads="1"/>
                </p:cNvSpPr>
                <p:nvPr/>
              </p:nvSpPr>
              <p:spPr bwMode="auto">
                <a:xfrm>
                  <a:off x="569306" y="5276402"/>
                  <a:ext cx="69382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r>
                          <a:rPr lang="it-IT" sz="2400" b="0" i="1" dirty="0" smtClean="0">
                            <a:latin typeface="Cambria Math" panose="02040503050406030204" pitchFamily="18" charset="0"/>
                            <a:cs typeface="Times New Roman" pitchFamily="18" charset="0"/>
                          </a:rPr>
                          <m:t>𝑧</m:t>
                        </m:r>
                      </m:oMath>
                    </m:oMathPara>
                  </a14:m>
                  <a:endParaRPr lang="it-IT" sz="3600" baseline="-25000" dirty="0">
                    <a:latin typeface="Times New Roman" pitchFamily="18" charset="0"/>
                    <a:cs typeface="Times New Roman" pitchFamily="18" charset="0"/>
                  </a:endParaRPr>
                </a:p>
              </p:txBody>
            </p:sp>
          </mc:Choice>
          <mc:Fallback>
            <p:sp>
              <p:nvSpPr>
                <p:cNvPr id="46" name="Text Box 9"/>
                <p:cNvSpPr txBox="1">
                  <a:spLocks noRot="1" noChangeAspect="1" noMove="1" noResize="1" noEditPoints="1" noAdjustHandles="1" noChangeArrowheads="1" noChangeShapeType="1" noTextEdit="1"/>
                </p:cNvSpPr>
                <p:nvPr/>
              </p:nvSpPr>
              <p:spPr bwMode="auto">
                <a:xfrm>
                  <a:off x="569306" y="5276402"/>
                  <a:ext cx="693821" cy="537758"/>
                </a:xfrm>
                <a:prstGeom prst="rect">
                  <a:avLst/>
                </a:prstGeom>
                <a:blipFill>
                  <a:blip r:embed="rId7"/>
                  <a:stretch>
                    <a:fillRect/>
                  </a:stretch>
                </a:blipFill>
                <a:ln w="9525">
                  <a:noFill/>
                  <a:miter lim="800000"/>
                  <a:headEnd/>
                  <a:tailEnd/>
                </a:ln>
              </p:spPr>
              <p:txBody>
                <a:bodyPr/>
                <a:lstStyle/>
                <a:p>
                  <a:r>
                    <a:rPr lang="it-IT">
                      <a:noFill/>
                    </a:rPr>
                    <a:t> </a:t>
                  </a:r>
                </a:p>
              </p:txBody>
            </p:sp>
          </mc:Fallback>
        </mc:AlternateContent>
      </p:grpSp>
      <p:graphicFrame>
        <p:nvGraphicFramePr>
          <p:cNvPr id="47" name="Object 1"/>
          <p:cNvGraphicFramePr>
            <a:graphicFrameLocks noChangeAspect="1"/>
          </p:cNvGraphicFramePr>
          <p:nvPr>
            <p:extLst>
              <p:ext uri="{D42A27DB-BD31-4B8C-83A1-F6EECF244321}">
                <p14:modId xmlns:p14="http://schemas.microsoft.com/office/powerpoint/2010/main" val="2344123958"/>
              </p:ext>
            </p:extLst>
          </p:nvPr>
        </p:nvGraphicFramePr>
        <p:xfrm>
          <a:off x="4942202" y="1312261"/>
          <a:ext cx="5832475" cy="3816929"/>
        </p:xfrm>
        <a:graphic>
          <a:graphicData uri="http://schemas.openxmlformats.org/presentationml/2006/ole">
            <mc:AlternateContent xmlns:mc="http://schemas.openxmlformats.org/markup-compatibility/2006">
              <mc:Choice xmlns:v="urn:schemas-microsoft-com:vml" Requires="v">
                <p:oleObj spid="_x0000_s1038" name="Equazione" r:id="rId8" imgW="2031840" imgH="1562040" progId="Equation.3">
                  <p:embed/>
                </p:oleObj>
              </mc:Choice>
              <mc:Fallback>
                <p:oleObj name="Equazione" r:id="rId8" imgW="2031840" imgH="1562040" progId="Equation.3">
                  <p:embed/>
                  <p:pic>
                    <p:nvPicPr>
                      <p:cNvPr id="55297" name="Object 1"/>
                      <p:cNvPicPr>
                        <a:picLocks noChangeAspect="1" noChangeArrowheads="1"/>
                      </p:cNvPicPr>
                      <p:nvPr/>
                    </p:nvPicPr>
                    <p:blipFill>
                      <a:blip r:embed="rId9"/>
                      <a:srcRect/>
                      <a:stretch>
                        <a:fillRect/>
                      </a:stretch>
                    </p:blipFill>
                    <p:spPr bwMode="auto">
                      <a:xfrm>
                        <a:off x="4942202" y="1312261"/>
                        <a:ext cx="5832475" cy="3816929"/>
                      </a:xfrm>
                      <a:prstGeom prst="rect">
                        <a:avLst/>
                      </a:prstGeom>
                      <a:noFill/>
                      <a:extLst/>
                    </p:spPr>
                  </p:pic>
                </p:oleObj>
              </mc:Fallback>
            </mc:AlternateContent>
          </a:graphicData>
        </a:graphic>
      </p:graphicFrame>
      <mc:AlternateContent xmlns:mc="http://schemas.openxmlformats.org/markup-compatibility/2006">
        <mc:Choice xmlns:a14="http://schemas.microsoft.com/office/drawing/2010/main" Requires="a14">
          <p:sp>
            <p:nvSpPr>
              <p:cNvPr id="49" name="Segnaposto contenuto 2"/>
              <p:cNvSpPr>
                <a:spLocks noGrp="1"/>
              </p:cNvSpPr>
              <p:nvPr>
                <p:ph sz="quarter" idx="10"/>
              </p:nvPr>
            </p:nvSpPr>
            <p:spPr>
              <a:xfrm>
                <a:off x="4942202" y="5276402"/>
                <a:ext cx="5643160" cy="780108"/>
              </a:xfrm>
            </p:spPr>
            <p:txBody>
              <a:bodyPr>
                <a:normAutofit fontScale="77500" lnSpcReduction="20000"/>
              </a:bodyPr>
              <a:lstStyle/>
              <a:p>
                <a:pPr>
                  <a:lnSpc>
                    <a:spcPct val="120000"/>
                  </a:lnSpc>
                </a:pPr>
                <a:r>
                  <a:rPr lang="it-IT" dirty="0" smtClean="0"/>
                  <a:t>NB </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𝑎</m:t>
                        </m:r>
                      </m:e>
                      <m:sub>
                        <m:r>
                          <a:rPr lang="it-IT" i="1">
                            <a:latin typeface="Cambria Math" panose="02040503050406030204" pitchFamily="18" charset="0"/>
                          </a:rPr>
                          <m:t>𝑑</m:t>
                        </m:r>
                      </m:sub>
                    </m:sSub>
                    <m:r>
                      <a:rPr lang="it-IT" i="1">
                        <a:latin typeface="Cambria Math" panose="02040503050406030204" pitchFamily="18" charset="0"/>
                      </a:rPr>
                      <m:t>&gt;0</m:t>
                    </m:r>
                  </m:oMath>
                </a14:m>
                <a:r>
                  <a:rPr lang="it-IT" dirty="0" smtClean="0"/>
                  <a:t> (concorde asse </a:t>
                </a:r>
                <a14:m>
                  <m:oMath xmlns:m="http://schemas.openxmlformats.org/officeDocument/2006/math">
                    <m:r>
                      <a:rPr lang="it-IT" b="0" i="1" smtClean="0">
                        <a:latin typeface="Cambria Math" panose="02040503050406030204" pitchFamily="18" charset="0"/>
                      </a:rPr>
                      <m:t>𝑧</m:t>
                    </m:r>
                  </m:oMath>
                </a14:m>
                <a:r>
                  <a:rPr lang="it-IT" dirty="0" smtClean="0"/>
                  <a:t>) e </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b="0" i="1" smtClean="0">
                            <a:latin typeface="Cambria Math" panose="02040503050406030204" pitchFamily="18" charset="0"/>
                            <a:ea typeface="Cambria Math" panose="02040503050406030204" pitchFamily="18" charset="0"/>
                          </a:rPr>
                          <m:t>𝑑</m:t>
                        </m:r>
                      </m:sub>
                    </m:sSub>
                    <m:r>
                      <a:rPr lang="it-IT" i="1">
                        <a:latin typeface="Cambria Math" panose="02040503050406030204" pitchFamily="18" charset="0"/>
                      </a:rPr>
                      <m:t>&gt;0</m:t>
                    </m:r>
                  </m:oMath>
                </a14:m>
                <a:r>
                  <a:rPr lang="it-IT" dirty="0" smtClean="0"/>
                  <a:t> (concorde al verso della rotazione oraria).</a:t>
                </a:r>
                <a:endParaRPr lang="it-IT" dirty="0"/>
              </a:p>
            </p:txBody>
          </p:sp>
        </mc:Choice>
        <mc:Fallback>
          <p:sp>
            <p:nvSpPr>
              <p:cNvPr id="49" name="Segnaposto contenuto 2"/>
              <p:cNvSpPr>
                <a:spLocks noGrp="1" noRot="1" noChangeAspect="1" noMove="1" noResize="1" noEditPoints="1" noAdjustHandles="1" noChangeArrowheads="1" noChangeShapeType="1" noTextEdit="1"/>
              </p:cNvSpPr>
              <p:nvPr>
                <p:ph sz="quarter" idx="10"/>
              </p:nvPr>
            </p:nvSpPr>
            <p:spPr>
              <a:xfrm>
                <a:off x="4942202" y="5276402"/>
                <a:ext cx="5643160" cy="780108"/>
              </a:xfrm>
              <a:blipFill>
                <a:blip r:embed="rId10"/>
                <a:stretch>
                  <a:fillRect l="-1405" t="-4688" b="-14063"/>
                </a:stretch>
              </a:blipFill>
            </p:spPr>
            <p:txBody>
              <a:bodyPr/>
              <a:lstStyle/>
              <a:p>
                <a:r>
                  <a:rPr lang="it-IT">
                    <a:noFill/>
                  </a:rPr>
                  <a:t> </a:t>
                </a:r>
              </a:p>
            </p:txBody>
          </p:sp>
        </mc:Fallback>
      </mc:AlternateContent>
    </p:spTree>
    <p:extLst>
      <p:ext uri="{BB962C8B-B14F-4D97-AF65-F5344CB8AC3E}">
        <p14:creationId xmlns:p14="http://schemas.microsoft.com/office/powerpoint/2010/main" val="2970413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Schema delle forze e momenti applicati: salita del corpo</a:t>
            </a: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7</a:t>
            </a:fld>
            <a:endParaRPr lang="it-IT"/>
          </a:p>
        </p:txBody>
      </p:sp>
      <p:grpSp>
        <p:nvGrpSpPr>
          <p:cNvPr id="27" name="Gruppo 26"/>
          <p:cNvGrpSpPr/>
          <p:nvPr/>
        </p:nvGrpSpPr>
        <p:grpSpPr>
          <a:xfrm>
            <a:off x="997265" y="1259460"/>
            <a:ext cx="3212520" cy="4976196"/>
            <a:chOff x="592316" y="1204653"/>
            <a:chExt cx="3212520" cy="4976196"/>
          </a:xfrm>
        </p:grpSpPr>
        <mc:AlternateContent xmlns:mc="http://schemas.openxmlformats.org/markup-compatibility/2006">
          <mc:Choice xmlns:a14="http://schemas.microsoft.com/office/drawing/2010/main" Requires="a14">
            <p:sp>
              <p:nvSpPr>
                <p:cNvPr id="31" name="Text Box 9"/>
                <p:cNvSpPr txBox="1">
                  <a:spLocks noChangeArrowheads="1"/>
                </p:cNvSpPr>
                <p:nvPr/>
              </p:nvSpPr>
              <p:spPr bwMode="auto">
                <a:xfrm>
                  <a:off x="1288117" y="5643091"/>
                  <a:ext cx="69382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r>
                          <a:rPr lang="it-IT" sz="2400" b="0" i="1" dirty="0" smtClean="0">
                            <a:latin typeface="Cambria Math" panose="02040503050406030204" pitchFamily="18" charset="0"/>
                            <a:cs typeface="Times New Roman" pitchFamily="18" charset="0"/>
                          </a:rPr>
                          <m:t>𝑚</m:t>
                        </m:r>
                        <m:acc>
                          <m:accPr>
                            <m:chr m:val="⃗"/>
                            <m:ctrlPr>
                              <a:rPr lang="it-IT" sz="2400" i="1" dirty="0" smtClean="0">
                                <a:latin typeface="Cambria Math" panose="02040503050406030204" pitchFamily="18" charset="0"/>
                                <a:cs typeface="Times New Roman" pitchFamily="18" charset="0"/>
                              </a:rPr>
                            </m:ctrlPr>
                          </m:accPr>
                          <m:e>
                            <m:r>
                              <a:rPr lang="it-IT" sz="2400" b="0" i="1" dirty="0" smtClean="0">
                                <a:latin typeface="Cambria Math" panose="02040503050406030204" pitchFamily="18" charset="0"/>
                                <a:cs typeface="Times New Roman" pitchFamily="18" charset="0"/>
                              </a:rPr>
                              <m:t>𝑔</m:t>
                            </m:r>
                          </m:e>
                        </m:acc>
                      </m:oMath>
                    </m:oMathPara>
                  </a14:m>
                  <a:endParaRPr lang="it-IT" sz="3600" baseline="-25000" dirty="0">
                    <a:latin typeface="Times New Roman" pitchFamily="18" charset="0"/>
                    <a:cs typeface="Times New Roman" pitchFamily="18" charset="0"/>
                  </a:endParaRPr>
                </a:p>
              </p:txBody>
            </p:sp>
          </mc:Choice>
          <mc:Fallback>
            <p:sp>
              <p:nvSpPr>
                <p:cNvPr id="31" name="Text Box 9"/>
                <p:cNvSpPr txBox="1">
                  <a:spLocks noRot="1" noChangeAspect="1" noMove="1" noResize="1" noEditPoints="1" noAdjustHandles="1" noChangeArrowheads="1" noChangeShapeType="1" noTextEdit="1"/>
                </p:cNvSpPr>
                <p:nvPr/>
              </p:nvSpPr>
              <p:spPr bwMode="auto">
                <a:xfrm>
                  <a:off x="1288117" y="5643091"/>
                  <a:ext cx="693821" cy="537758"/>
                </a:xfrm>
                <a:prstGeom prst="rect">
                  <a:avLst/>
                </a:prstGeom>
                <a:blipFill>
                  <a:blip r:embed="rId3"/>
                  <a:stretch>
                    <a:fillRect t="-15909" r="-53509"/>
                  </a:stretch>
                </a:blipFill>
                <a:ln w="9525">
                  <a:noFill/>
                  <a:miter lim="800000"/>
                  <a:headEnd/>
                  <a:tailEnd/>
                </a:ln>
              </p:spPr>
              <p:txBody>
                <a:bodyPr/>
                <a:lstStyle/>
                <a:p>
                  <a:r>
                    <a:rPr lang="it-IT">
                      <a:noFill/>
                    </a:rPr>
                    <a:t> </a:t>
                  </a:r>
                </a:p>
              </p:txBody>
            </p:sp>
          </mc:Fallback>
        </mc:AlternateContent>
        <p:sp>
          <p:nvSpPr>
            <p:cNvPr id="32" name="Oval 8"/>
            <p:cNvSpPr>
              <a:spLocks noChangeArrowheads="1"/>
            </p:cNvSpPr>
            <p:nvPr/>
          </p:nvSpPr>
          <p:spPr bwMode="auto">
            <a:xfrm>
              <a:off x="828661" y="1320522"/>
              <a:ext cx="2880573" cy="2878759"/>
            </a:xfrm>
            <a:prstGeom prst="ellipse">
              <a:avLst/>
            </a:prstGeom>
            <a:solidFill>
              <a:schemeClr val="tx2">
                <a:lumMod val="60000"/>
                <a:lumOff val="40000"/>
              </a:schemeClr>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33" name="Oval 7"/>
            <p:cNvSpPr>
              <a:spLocks noChangeArrowheads="1"/>
            </p:cNvSpPr>
            <p:nvPr/>
          </p:nvSpPr>
          <p:spPr bwMode="auto">
            <a:xfrm>
              <a:off x="1997628" y="2492484"/>
              <a:ext cx="539939" cy="540681"/>
            </a:xfrm>
            <a:prstGeom prst="ellipse">
              <a:avLst/>
            </a:prstGeom>
            <a:solidFill>
              <a:schemeClr val="accent3">
                <a:lumMod val="85000"/>
              </a:schemeClr>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34" name="AutoShape 6"/>
            <p:cNvSpPr>
              <a:spLocks noChangeShapeType="1"/>
            </p:cNvSpPr>
            <p:nvPr/>
          </p:nvSpPr>
          <p:spPr bwMode="auto">
            <a:xfrm>
              <a:off x="2001991" y="2781821"/>
              <a:ext cx="2700" cy="265079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mc:AlternateContent xmlns:mc="http://schemas.openxmlformats.org/markup-compatibility/2006">
          <mc:Choice xmlns:a14="http://schemas.microsoft.com/office/drawing/2010/main" Requires="a14">
            <p:sp>
              <p:nvSpPr>
                <p:cNvPr id="35" name="Text Box 11"/>
                <p:cNvSpPr txBox="1">
                  <a:spLocks noChangeArrowheads="1"/>
                </p:cNvSpPr>
                <p:nvPr/>
              </p:nvSpPr>
              <p:spPr bwMode="auto">
                <a:xfrm>
                  <a:off x="1343266" y="2959271"/>
                  <a:ext cx="661425" cy="6020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sSub>
                          <m:sSubPr>
                            <m:ctrlPr>
                              <a:rPr lang="it-IT" sz="2400" i="1" dirty="0" smtClean="0">
                                <a:latin typeface="Cambria Math" panose="02040503050406030204" pitchFamily="18" charset="0"/>
                                <a:cs typeface="Times New Roman" pitchFamily="18" charset="0"/>
                              </a:rPr>
                            </m:ctrlPr>
                          </m:sSubPr>
                          <m:e>
                            <m:acc>
                              <m:accPr>
                                <m:chr m:val="⃗"/>
                                <m:ctrlPr>
                                  <a:rPr lang="it-IT" sz="2400" i="1" dirty="0">
                                    <a:latin typeface="Cambria Math" panose="02040503050406030204" pitchFamily="18" charset="0"/>
                                    <a:cs typeface="Times New Roman" pitchFamily="18" charset="0"/>
                                  </a:rPr>
                                </m:ctrlPr>
                              </m:accPr>
                              <m:e>
                                <m:r>
                                  <a:rPr lang="it-IT" sz="2400" b="0" i="1" dirty="0" smtClean="0">
                                    <a:latin typeface="Cambria Math" panose="02040503050406030204" pitchFamily="18" charset="0"/>
                                    <a:cs typeface="Times New Roman" pitchFamily="18" charset="0"/>
                                  </a:rPr>
                                  <m:t>𝑇</m:t>
                                </m:r>
                              </m:e>
                            </m:acc>
                            <m:r>
                              <a:rPr lang="it-IT" sz="2400" b="0" i="1" dirty="0" smtClean="0">
                                <a:latin typeface="Cambria Math" panose="02040503050406030204" pitchFamily="18" charset="0"/>
                                <a:cs typeface="Times New Roman" pitchFamily="18" charset="0"/>
                              </a:rPr>
                              <m:t>′</m:t>
                            </m:r>
                          </m:e>
                          <m:sub>
                            <m:r>
                              <a:rPr lang="it-IT" sz="2400" b="0" i="1" dirty="0" smtClean="0">
                                <a:latin typeface="Cambria Math" panose="02040503050406030204" pitchFamily="18" charset="0"/>
                                <a:cs typeface="Times New Roman" pitchFamily="18" charset="0"/>
                              </a:rPr>
                              <m:t>12</m:t>
                            </m:r>
                          </m:sub>
                        </m:sSub>
                      </m:oMath>
                    </m:oMathPara>
                  </a14:m>
                  <a:endParaRPr kumimoji="0" lang="it-IT" sz="3600" b="0" u="none" strike="noStrike" cap="none" normalizeH="0" baseline="-25000" dirty="0" smtClean="0">
                    <a:ln>
                      <a:noFill/>
                    </a:ln>
                    <a:solidFill>
                      <a:schemeClr val="tx1"/>
                    </a:solidFill>
                    <a:effectLst/>
                    <a:latin typeface="Times New Roman" pitchFamily="18" charset="0"/>
                    <a:cs typeface="Times New Roman" pitchFamily="18" charset="0"/>
                  </a:endParaRPr>
                </a:p>
              </p:txBody>
            </p:sp>
          </mc:Choice>
          <mc:Fallback>
            <p:sp>
              <p:nvSpPr>
                <p:cNvPr id="35" name="Text Box 11"/>
                <p:cNvSpPr txBox="1">
                  <a:spLocks noRot="1" noChangeAspect="1" noMove="1" noResize="1" noEditPoints="1" noAdjustHandles="1" noChangeArrowheads="1" noChangeShapeType="1" noTextEdit="1"/>
                </p:cNvSpPr>
                <p:nvPr/>
              </p:nvSpPr>
              <p:spPr bwMode="auto">
                <a:xfrm>
                  <a:off x="1343266" y="2959271"/>
                  <a:ext cx="661425" cy="602055"/>
                </a:xfrm>
                <a:prstGeom prst="rect">
                  <a:avLst/>
                </a:prstGeom>
                <a:blipFill>
                  <a:blip r:embed="rId4"/>
                  <a:stretch>
                    <a:fillRect/>
                  </a:stretch>
                </a:blipFill>
                <a:ln w="9525">
                  <a:noFill/>
                  <a:miter lim="800000"/>
                  <a:headEnd/>
                  <a:tailEnd/>
                </a:ln>
              </p:spPr>
              <p:txBody>
                <a:bodyPr/>
                <a:lstStyle/>
                <a:p>
                  <a:r>
                    <a:rPr lang="it-IT">
                      <a:noFill/>
                    </a:rPr>
                    <a:t> </a:t>
                  </a:r>
                </a:p>
              </p:txBody>
            </p:sp>
          </mc:Fallback>
        </mc:AlternateContent>
        <p:sp>
          <p:nvSpPr>
            <p:cNvPr id="36" name="Rettangolo 35"/>
            <p:cNvSpPr/>
            <p:nvPr/>
          </p:nvSpPr>
          <p:spPr bwMode="auto">
            <a:xfrm>
              <a:off x="1861683" y="5223454"/>
              <a:ext cx="288000" cy="288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cxnSp>
          <p:nvCxnSpPr>
            <p:cNvPr id="37" name="Connettore 2 36"/>
            <p:cNvCxnSpPr/>
            <p:nvPr/>
          </p:nvCxnSpPr>
          <p:spPr bwMode="auto">
            <a:xfrm flipH="1">
              <a:off x="2001560" y="2762825"/>
              <a:ext cx="0" cy="604537"/>
            </a:xfrm>
            <a:prstGeom prst="straightConnector1">
              <a:avLst/>
            </a:prstGeom>
            <a:noFill/>
            <a:ln w="12700" cap="flat" cmpd="sng" algn="ctr">
              <a:solidFill>
                <a:schemeClr val="tx1"/>
              </a:solidFill>
              <a:prstDash val="solid"/>
              <a:round/>
              <a:headEnd type="none" w="med" len="med"/>
              <a:tailEnd type="triangle" w="lg" len="lg"/>
            </a:ln>
            <a:effectLst/>
          </p:spPr>
        </p:cxnSp>
        <p:cxnSp>
          <p:nvCxnSpPr>
            <p:cNvPr id="38" name="Connettore 2 37"/>
            <p:cNvCxnSpPr/>
            <p:nvPr/>
          </p:nvCxnSpPr>
          <p:spPr bwMode="auto">
            <a:xfrm flipH="1">
              <a:off x="2000435" y="5358174"/>
              <a:ext cx="0" cy="604537"/>
            </a:xfrm>
            <a:prstGeom prst="straightConnector1">
              <a:avLst/>
            </a:prstGeom>
            <a:noFill/>
            <a:ln w="12700" cap="flat" cmpd="sng" algn="ctr">
              <a:solidFill>
                <a:schemeClr val="tx1"/>
              </a:solidFill>
              <a:prstDash val="solid"/>
              <a:round/>
              <a:headEnd type="none" w="med" len="med"/>
              <a:tailEnd type="triangle" w="lg" len="lg"/>
            </a:ln>
            <a:effectLst/>
          </p:spPr>
        </p:cxnSp>
        <p:cxnSp>
          <p:nvCxnSpPr>
            <p:cNvPr id="39" name="Connettore 2 38"/>
            <p:cNvCxnSpPr/>
            <p:nvPr/>
          </p:nvCxnSpPr>
          <p:spPr bwMode="auto">
            <a:xfrm flipH="1" flipV="1">
              <a:off x="2002710" y="4650765"/>
              <a:ext cx="0" cy="604537"/>
            </a:xfrm>
            <a:prstGeom prst="straightConnector1">
              <a:avLst/>
            </a:prstGeom>
            <a:noFill/>
            <a:ln w="12700" cap="flat" cmpd="sng" algn="ctr">
              <a:solidFill>
                <a:schemeClr val="tx1"/>
              </a:solidFill>
              <a:prstDash val="solid"/>
              <a:round/>
              <a:headEnd type="none" w="med" len="med"/>
              <a:tailEnd type="triangle" w="lg" len="lg"/>
            </a:ln>
            <a:effectLst/>
          </p:spPr>
        </p:cxnSp>
        <mc:AlternateContent xmlns:mc="http://schemas.openxmlformats.org/markup-compatibility/2006">
          <mc:Choice xmlns:a14="http://schemas.microsoft.com/office/drawing/2010/main" Requires="a14">
            <p:sp>
              <p:nvSpPr>
                <p:cNvPr id="40" name="Text Box 11"/>
                <p:cNvSpPr txBox="1">
                  <a:spLocks noChangeArrowheads="1"/>
                </p:cNvSpPr>
                <p:nvPr/>
              </p:nvSpPr>
              <p:spPr bwMode="auto">
                <a:xfrm>
                  <a:off x="1363107" y="4662777"/>
                  <a:ext cx="660122" cy="6439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sSub>
                          <m:sSubPr>
                            <m:ctrlPr>
                              <a:rPr lang="it-IT" sz="2400" i="1" dirty="0" smtClean="0">
                                <a:latin typeface="Cambria Math" panose="02040503050406030204" pitchFamily="18" charset="0"/>
                                <a:cs typeface="Times New Roman" pitchFamily="18" charset="0"/>
                              </a:rPr>
                            </m:ctrlPr>
                          </m:sSubPr>
                          <m:e>
                            <m:acc>
                              <m:accPr>
                                <m:chr m:val="⃗"/>
                                <m:ctrlPr>
                                  <a:rPr lang="it-IT" sz="2400" i="1" dirty="0">
                                    <a:latin typeface="Cambria Math" panose="02040503050406030204" pitchFamily="18" charset="0"/>
                                    <a:cs typeface="Times New Roman" pitchFamily="18" charset="0"/>
                                  </a:rPr>
                                </m:ctrlPr>
                              </m:accPr>
                              <m:e>
                                <m:r>
                                  <a:rPr lang="it-IT" sz="2400" i="1" dirty="0">
                                    <a:latin typeface="Cambria Math" panose="02040503050406030204" pitchFamily="18" charset="0"/>
                                    <a:cs typeface="Times New Roman" pitchFamily="18" charset="0"/>
                                  </a:rPr>
                                  <m:t>𝑇</m:t>
                                </m:r>
                                <m:r>
                                  <a:rPr lang="it-IT" sz="2400" b="0" i="1" dirty="0" smtClean="0">
                                    <a:latin typeface="Cambria Math" panose="02040503050406030204" pitchFamily="18" charset="0"/>
                                    <a:cs typeface="Times New Roman" pitchFamily="18" charset="0"/>
                                  </a:rPr>
                                  <m:t>′</m:t>
                                </m:r>
                              </m:e>
                            </m:acc>
                          </m:e>
                          <m:sub>
                            <m:r>
                              <a:rPr lang="it-IT" sz="2400" i="1" dirty="0">
                                <a:latin typeface="Cambria Math" panose="02040503050406030204" pitchFamily="18" charset="0"/>
                                <a:cs typeface="Times New Roman" pitchFamily="18" charset="0"/>
                              </a:rPr>
                              <m:t>2</m:t>
                            </m:r>
                            <m:r>
                              <a:rPr lang="it-IT" sz="2400" b="0" i="1" dirty="0" smtClean="0">
                                <a:latin typeface="Cambria Math" panose="02040503050406030204" pitchFamily="18" charset="0"/>
                                <a:cs typeface="Times New Roman" pitchFamily="18" charset="0"/>
                              </a:rPr>
                              <m:t>1</m:t>
                            </m:r>
                          </m:sub>
                        </m:sSub>
                      </m:oMath>
                    </m:oMathPara>
                  </a14:m>
                  <a:endParaRPr lang="it-IT" sz="3600" baseline="-25000" dirty="0">
                    <a:latin typeface="Times New Roman" pitchFamily="18" charset="0"/>
                    <a:cs typeface="Times New Roman" pitchFamily="18" charset="0"/>
                  </a:endParaRPr>
                </a:p>
              </p:txBody>
            </p:sp>
          </mc:Choice>
          <mc:Fallback>
            <p:sp>
              <p:nvSpPr>
                <p:cNvPr id="40" name="Text Box 11"/>
                <p:cNvSpPr txBox="1">
                  <a:spLocks noRot="1" noChangeAspect="1" noMove="1" noResize="1" noEditPoints="1" noAdjustHandles="1" noChangeArrowheads="1" noChangeShapeType="1" noTextEdit="1"/>
                </p:cNvSpPr>
                <p:nvPr/>
              </p:nvSpPr>
              <p:spPr bwMode="auto">
                <a:xfrm>
                  <a:off x="1363107" y="4662777"/>
                  <a:ext cx="660122" cy="643961"/>
                </a:xfrm>
                <a:prstGeom prst="rect">
                  <a:avLst/>
                </a:prstGeom>
                <a:blipFill>
                  <a:blip r:embed="rId5"/>
                  <a:stretch>
                    <a:fillRect/>
                  </a:stretch>
                </a:blipFill>
                <a:ln w="9525">
                  <a:noFill/>
                  <a:miter lim="800000"/>
                  <a:headEnd/>
                  <a:tailEnd/>
                </a:ln>
              </p:spPr>
              <p:txBody>
                <a:bodyPr/>
                <a:lstStyle/>
                <a:p>
                  <a:r>
                    <a:rPr lang="it-IT">
                      <a:noFill/>
                    </a:rPr>
                    <a:t> </a:t>
                  </a:r>
                </a:p>
              </p:txBody>
            </p:sp>
          </mc:Fallback>
        </mc:AlternateContent>
        <p:sp>
          <p:nvSpPr>
            <p:cNvPr id="41" name="Oval 7"/>
            <p:cNvSpPr>
              <a:spLocks noChangeAspect="1" noChangeArrowheads="1"/>
            </p:cNvSpPr>
            <p:nvPr/>
          </p:nvSpPr>
          <p:spPr bwMode="auto">
            <a:xfrm>
              <a:off x="2141467" y="2638534"/>
              <a:ext cx="251971" cy="252000"/>
            </a:xfrm>
            <a:prstGeom prst="ellipse">
              <a:avLst/>
            </a:prstGeom>
            <a:solidFill>
              <a:schemeClr val="bg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
          <p:nvSpPr>
            <p:cNvPr id="42" name="Oval 7"/>
            <p:cNvSpPr>
              <a:spLocks noChangeAspect="1" noChangeArrowheads="1"/>
            </p:cNvSpPr>
            <p:nvPr/>
          </p:nvSpPr>
          <p:spPr bwMode="auto">
            <a:xfrm>
              <a:off x="2232578" y="2726694"/>
              <a:ext cx="71991" cy="72000"/>
            </a:xfrm>
            <a:prstGeom prst="ellipse">
              <a:avLst/>
            </a:prstGeom>
            <a:solidFill>
              <a:schemeClr val="tx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mc:AlternateContent xmlns:mc="http://schemas.openxmlformats.org/markup-compatibility/2006">
          <mc:Choice xmlns:a14="http://schemas.microsoft.com/office/drawing/2010/main" Requires="a14">
            <p:sp>
              <p:nvSpPr>
                <p:cNvPr id="43" name="Text Box 11"/>
                <p:cNvSpPr txBox="1">
                  <a:spLocks noChangeArrowheads="1"/>
                </p:cNvSpPr>
                <p:nvPr/>
              </p:nvSpPr>
              <p:spPr bwMode="auto">
                <a:xfrm>
                  <a:off x="2288105" y="2110639"/>
                  <a:ext cx="843147" cy="6020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sSub>
                          <m:sSubPr>
                            <m:ctrlPr>
                              <a:rPr kumimoji="0" lang="it-IT" sz="2400" i="1" u="none" strike="noStrike" cap="none" normalizeH="0" baseline="0" dirty="0" smtClean="0">
                                <a:ln>
                                  <a:noFill/>
                                </a:ln>
                                <a:solidFill>
                                  <a:schemeClr val="tx1"/>
                                </a:solidFill>
                                <a:effectLst/>
                                <a:latin typeface="Cambria Math" panose="02040503050406030204" pitchFamily="18" charset="0"/>
                                <a:cs typeface="Times New Roman" pitchFamily="18" charset="0"/>
                              </a:rPr>
                            </m:ctrlPr>
                          </m:sSubPr>
                          <m:e>
                            <m:acc>
                              <m:accPr>
                                <m:chr m:val="⃗"/>
                                <m:ctrlPr>
                                  <a:rPr lang="it-IT" sz="2400" i="1" dirty="0">
                                    <a:latin typeface="Cambria Math" panose="02040503050406030204" pitchFamily="18" charset="0"/>
                                    <a:cs typeface="Times New Roman" pitchFamily="18" charset="0"/>
                                  </a:rPr>
                                </m:ctrlPr>
                              </m:accPr>
                              <m:e>
                                <m:r>
                                  <a:rPr lang="it-IT" sz="2400" b="0" i="1" dirty="0">
                                    <a:latin typeface="Cambria Math" panose="02040503050406030204" pitchFamily="18" charset="0"/>
                                    <a:cs typeface="Times New Roman" pitchFamily="18" charset="0"/>
                                  </a:rPr>
                                  <m:t>𝑀</m:t>
                                </m:r>
                              </m:e>
                            </m:acc>
                          </m:e>
                          <m:sub>
                            <m:r>
                              <a:rPr kumimoji="0" lang="it-IT" sz="2400" b="0" i="1" u="none" strike="noStrike" cap="none" normalizeH="0" baseline="0" dirty="0" smtClean="0">
                                <a:ln>
                                  <a:noFill/>
                                </a:ln>
                                <a:solidFill>
                                  <a:schemeClr val="tx1"/>
                                </a:solidFill>
                                <a:effectLst/>
                                <a:latin typeface="Cambria Math" panose="02040503050406030204" pitchFamily="18" charset="0"/>
                                <a:cs typeface="Times New Roman" pitchFamily="18" charset="0"/>
                              </a:rPr>
                              <m:t>𝑎𝑡𝑡𝑟</m:t>
                            </m:r>
                          </m:sub>
                        </m:sSub>
                      </m:oMath>
                    </m:oMathPara>
                  </a14:m>
                  <a:endParaRPr kumimoji="0" lang="it-IT" sz="3600" b="0" i="1" u="none" strike="noStrike" cap="none" normalizeH="0" baseline="-25000" dirty="0" smtClean="0">
                    <a:ln>
                      <a:noFill/>
                    </a:ln>
                    <a:solidFill>
                      <a:schemeClr val="tx1"/>
                    </a:solidFill>
                    <a:effectLst/>
                    <a:latin typeface="Times New Roman" pitchFamily="18" charset="0"/>
                    <a:cs typeface="Times New Roman" pitchFamily="18" charset="0"/>
                  </a:endParaRPr>
                </a:p>
              </p:txBody>
            </p:sp>
          </mc:Choice>
          <mc:Fallback>
            <p:sp>
              <p:nvSpPr>
                <p:cNvPr id="43" name="Text Box 11"/>
                <p:cNvSpPr txBox="1">
                  <a:spLocks noRot="1" noChangeAspect="1" noMove="1" noResize="1" noEditPoints="1" noAdjustHandles="1" noChangeArrowheads="1" noChangeShapeType="1" noTextEdit="1"/>
                </p:cNvSpPr>
                <p:nvPr/>
              </p:nvSpPr>
              <p:spPr bwMode="auto">
                <a:xfrm>
                  <a:off x="2288105" y="2110639"/>
                  <a:ext cx="843147" cy="602055"/>
                </a:xfrm>
                <a:prstGeom prst="rect">
                  <a:avLst/>
                </a:prstGeom>
                <a:blipFill>
                  <a:blip r:embed="rId6"/>
                  <a:stretch>
                    <a:fillRect/>
                  </a:stretch>
                </a:blipFill>
                <a:ln w="9525">
                  <a:noFill/>
                  <a:miter lim="800000"/>
                  <a:headEnd/>
                  <a:tailEnd/>
                </a:ln>
              </p:spPr>
              <p:txBody>
                <a:bodyPr/>
                <a:lstStyle/>
                <a:p>
                  <a:r>
                    <a:rPr lang="it-IT">
                      <a:noFill/>
                    </a:rPr>
                    <a:t> </a:t>
                  </a:r>
                </a:p>
              </p:txBody>
            </p:sp>
          </mc:Fallback>
        </mc:AlternateContent>
        <p:sp>
          <p:nvSpPr>
            <p:cNvPr id="44" name="Arco 43"/>
            <p:cNvSpPr>
              <a:spLocks noChangeAspect="1"/>
            </p:cNvSpPr>
            <p:nvPr/>
          </p:nvSpPr>
          <p:spPr bwMode="auto">
            <a:xfrm>
              <a:off x="736268" y="1204653"/>
              <a:ext cx="3068568" cy="3068568"/>
            </a:xfrm>
            <a:prstGeom prst="arc">
              <a:avLst>
                <a:gd name="adj1" fmla="val 17222301"/>
                <a:gd name="adj2" fmla="val 19590839"/>
              </a:avLst>
            </a:prstGeom>
            <a:noFill/>
            <a:ln w="9525"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it-IT" sz="1800" b="0" i="0" u="none" strike="noStrike" cap="none" normalizeH="0" baseline="0" smtClean="0">
                <a:ln>
                  <a:noFill/>
                </a:ln>
                <a:solidFill>
                  <a:schemeClr val="tx1"/>
                </a:solidFill>
                <a:effectLst/>
                <a:latin typeface="Arial" charset="0"/>
              </a:endParaRPr>
            </a:p>
          </p:txBody>
        </p:sp>
        <p:cxnSp>
          <p:nvCxnSpPr>
            <p:cNvPr id="45" name="Connettore 2 44"/>
            <p:cNvCxnSpPr/>
            <p:nvPr/>
          </p:nvCxnSpPr>
          <p:spPr bwMode="auto">
            <a:xfrm rot="16200000" flipH="1">
              <a:off x="89357" y="5159366"/>
              <a:ext cx="1381125" cy="0"/>
            </a:xfrm>
            <a:prstGeom prst="straightConnector1">
              <a:avLst/>
            </a:prstGeom>
            <a:noFill/>
            <a:ln w="9525" cap="flat" cmpd="sng" algn="ctr">
              <a:solidFill>
                <a:schemeClr val="tx1"/>
              </a:solidFill>
              <a:prstDash val="solid"/>
              <a:round/>
              <a:headEnd type="none" w="med" len="med"/>
              <a:tailEnd type="triangle" w="lg" len="lg"/>
            </a:ln>
            <a:effectLst/>
          </p:spPr>
        </p:cxnSp>
        <mc:AlternateContent xmlns:mc="http://schemas.openxmlformats.org/markup-compatibility/2006">
          <mc:Choice xmlns:a14="http://schemas.microsoft.com/office/drawing/2010/main" Requires="a14">
            <p:sp>
              <p:nvSpPr>
                <p:cNvPr id="46" name="Text Box 9"/>
                <p:cNvSpPr txBox="1">
                  <a:spLocks noChangeArrowheads="1"/>
                </p:cNvSpPr>
                <p:nvPr/>
              </p:nvSpPr>
              <p:spPr bwMode="auto">
                <a:xfrm>
                  <a:off x="592316" y="5206036"/>
                  <a:ext cx="693821" cy="5377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14:m>
                    <m:oMathPara xmlns:m="http://schemas.openxmlformats.org/officeDocument/2006/math">
                      <m:oMathParaPr>
                        <m:jc m:val="centerGroup"/>
                      </m:oMathParaPr>
                      <m:oMath xmlns:m="http://schemas.openxmlformats.org/officeDocument/2006/math">
                        <m:r>
                          <a:rPr lang="it-IT" sz="2400" b="0" i="1" dirty="0" smtClean="0">
                            <a:latin typeface="Cambria Math" panose="02040503050406030204" pitchFamily="18" charset="0"/>
                            <a:cs typeface="Times New Roman" pitchFamily="18" charset="0"/>
                          </a:rPr>
                          <m:t>𝑧</m:t>
                        </m:r>
                      </m:oMath>
                    </m:oMathPara>
                  </a14:m>
                  <a:endParaRPr lang="it-IT" sz="3600" baseline="-25000" dirty="0">
                    <a:latin typeface="Times New Roman" pitchFamily="18" charset="0"/>
                    <a:cs typeface="Times New Roman" pitchFamily="18" charset="0"/>
                  </a:endParaRPr>
                </a:p>
              </p:txBody>
            </p:sp>
          </mc:Choice>
          <mc:Fallback>
            <p:sp>
              <p:nvSpPr>
                <p:cNvPr id="46" name="Text Box 9"/>
                <p:cNvSpPr txBox="1">
                  <a:spLocks noRot="1" noChangeAspect="1" noMove="1" noResize="1" noEditPoints="1" noAdjustHandles="1" noChangeArrowheads="1" noChangeShapeType="1" noTextEdit="1"/>
                </p:cNvSpPr>
                <p:nvPr/>
              </p:nvSpPr>
              <p:spPr bwMode="auto">
                <a:xfrm>
                  <a:off x="592316" y="5206036"/>
                  <a:ext cx="693821" cy="537758"/>
                </a:xfrm>
                <a:prstGeom prst="rect">
                  <a:avLst/>
                </a:prstGeom>
                <a:blipFill>
                  <a:blip r:embed="rId7"/>
                  <a:stretch>
                    <a:fillRect/>
                  </a:stretch>
                </a:blipFill>
                <a:ln w="9525">
                  <a:noFill/>
                  <a:miter lim="800000"/>
                  <a:headEnd/>
                  <a:tailEnd/>
                </a:ln>
              </p:spPr>
              <p:txBody>
                <a:bodyPr/>
                <a:lstStyle/>
                <a:p>
                  <a:r>
                    <a:rPr lang="it-IT">
                      <a:noFill/>
                    </a:rPr>
                    <a:t> </a:t>
                  </a:r>
                </a:p>
              </p:txBody>
            </p:sp>
          </mc:Fallback>
        </mc:AlternateContent>
      </p:grpSp>
      <p:graphicFrame>
        <p:nvGraphicFramePr>
          <p:cNvPr id="23" name="Object 1"/>
          <p:cNvGraphicFramePr>
            <a:graphicFrameLocks noChangeAspect="1"/>
          </p:cNvGraphicFramePr>
          <p:nvPr>
            <p:extLst>
              <p:ext uri="{D42A27DB-BD31-4B8C-83A1-F6EECF244321}">
                <p14:modId xmlns:p14="http://schemas.microsoft.com/office/powerpoint/2010/main" val="1613762538"/>
              </p:ext>
            </p:extLst>
          </p:nvPr>
        </p:nvGraphicFramePr>
        <p:xfrm>
          <a:off x="4792972" y="1242717"/>
          <a:ext cx="6634163" cy="3869877"/>
        </p:xfrm>
        <a:graphic>
          <a:graphicData uri="http://schemas.openxmlformats.org/presentationml/2006/ole">
            <mc:AlternateContent xmlns:mc="http://schemas.openxmlformats.org/markup-compatibility/2006">
              <mc:Choice xmlns:v="urn:schemas-microsoft-com:vml" Requires="v">
                <p:oleObj spid="_x0000_s2061" name="Equazione" r:id="rId8" imgW="2311200" imgH="1562040" progId="Equation.3">
                  <p:embed/>
                </p:oleObj>
              </mc:Choice>
              <mc:Fallback>
                <p:oleObj name="Equazione" r:id="rId8" imgW="2311200" imgH="1562040" progId="Equation.3">
                  <p:embed/>
                  <p:pic>
                    <p:nvPicPr>
                      <p:cNvPr id="47" name="Object 1"/>
                      <p:cNvPicPr>
                        <a:picLocks noChangeAspect="1" noChangeArrowheads="1"/>
                      </p:cNvPicPr>
                      <p:nvPr/>
                    </p:nvPicPr>
                    <p:blipFill>
                      <a:blip r:embed="rId9"/>
                      <a:srcRect/>
                      <a:stretch>
                        <a:fillRect/>
                      </a:stretch>
                    </p:blipFill>
                    <p:spPr bwMode="auto">
                      <a:xfrm>
                        <a:off x="4792972" y="1242717"/>
                        <a:ext cx="6634163" cy="3869877"/>
                      </a:xfrm>
                      <a:prstGeom prst="rect">
                        <a:avLst/>
                      </a:prstGeom>
                      <a:noFill/>
                      <a:extLst/>
                    </p:spPr>
                  </p:pic>
                </p:oleObj>
              </mc:Fallback>
            </mc:AlternateContent>
          </a:graphicData>
        </a:graphic>
      </p:graphicFrame>
      <mc:AlternateContent xmlns:mc="http://schemas.openxmlformats.org/markup-compatibility/2006">
        <mc:Choice xmlns:a14="http://schemas.microsoft.com/office/drawing/2010/main" Requires="a14">
          <p:sp>
            <p:nvSpPr>
              <p:cNvPr id="24" name="Segnaposto contenuto 2"/>
              <p:cNvSpPr>
                <a:spLocks noGrp="1"/>
              </p:cNvSpPr>
              <p:nvPr>
                <p:ph sz="quarter" idx="10"/>
              </p:nvPr>
            </p:nvSpPr>
            <p:spPr>
              <a:xfrm>
                <a:off x="4942202" y="5276402"/>
                <a:ext cx="5976007" cy="780108"/>
              </a:xfrm>
            </p:spPr>
            <p:txBody>
              <a:bodyPr>
                <a:normAutofit fontScale="77500" lnSpcReduction="20000"/>
              </a:bodyPr>
              <a:lstStyle/>
              <a:p>
                <a:pPr>
                  <a:lnSpc>
                    <a:spcPct val="120000"/>
                  </a:lnSpc>
                </a:pPr>
                <a:r>
                  <a:rPr lang="it-IT" dirty="0" smtClean="0"/>
                  <a:t>NB </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𝑎</m:t>
                        </m:r>
                      </m:e>
                      <m:sub>
                        <m:r>
                          <a:rPr lang="it-IT" b="0" i="1" smtClean="0">
                            <a:latin typeface="Cambria Math" panose="02040503050406030204" pitchFamily="18" charset="0"/>
                          </a:rPr>
                          <m:t>𝑠</m:t>
                        </m:r>
                      </m:sub>
                    </m:sSub>
                    <m:r>
                      <a:rPr lang="it-IT" i="1">
                        <a:latin typeface="Cambria Math" panose="02040503050406030204" pitchFamily="18" charset="0"/>
                      </a:rPr>
                      <m:t>&gt;0</m:t>
                    </m:r>
                  </m:oMath>
                </a14:m>
                <a:r>
                  <a:rPr lang="it-IT" dirty="0"/>
                  <a:t> (concorde asse </a:t>
                </a:r>
                <a14:m>
                  <m:oMath xmlns:m="http://schemas.openxmlformats.org/officeDocument/2006/math">
                    <m:r>
                      <a:rPr lang="it-IT" i="1">
                        <a:latin typeface="Cambria Math" panose="02040503050406030204" pitchFamily="18" charset="0"/>
                      </a:rPr>
                      <m:t>𝑧</m:t>
                    </m:r>
                  </m:oMath>
                </a14:m>
                <a:r>
                  <a:rPr lang="it-IT" dirty="0"/>
                  <a:t>) </a:t>
                </a:r>
                <a:r>
                  <a:rPr lang="it-IT" dirty="0" smtClean="0"/>
                  <a:t>e </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𝑠</m:t>
                        </m:r>
                      </m:sub>
                    </m:sSub>
                    <m:r>
                      <a:rPr lang="it-IT" b="0" i="1" smtClean="0">
                        <a:latin typeface="Cambria Math" panose="02040503050406030204" pitchFamily="18" charset="0"/>
                        <a:ea typeface="Cambria Math" panose="02040503050406030204" pitchFamily="18" charset="0"/>
                      </a:rPr>
                      <m:t>&lt;</m:t>
                    </m:r>
                    <m:r>
                      <a:rPr lang="it-IT" i="1">
                        <a:latin typeface="Cambria Math" panose="02040503050406030204" pitchFamily="18" charset="0"/>
                      </a:rPr>
                      <m:t>0</m:t>
                    </m:r>
                  </m:oMath>
                </a14:m>
                <a:r>
                  <a:rPr lang="it-IT" dirty="0" smtClean="0"/>
                  <a:t> (discorde al verso della rotazione oraria).</a:t>
                </a:r>
                <a:endParaRPr lang="it-IT" dirty="0"/>
              </a:p>
            </p:txBody>
          </p:sp>
        </mc:Choice>
        <mc:Fallback>
          <p:sp>
            <p:nvSpPr>
              <p:cNvPr id="24" name="Segnaposto contenuto 2"/>
              <p:cNvSpPr>
                <a:spLocks noGrp="1" noRot="1" noChangeAspect="1" noMove="1" noResize="1" noEditPoints="1" noAdjustHandles="1" noChangeArrowheads="1" noChangeShapeType="1" noTextEdit="1"/>
              </p:cNvSpPr>
              <p:nvPr>
                <p:ph sz="quarter" idx="10"/>
              </p:nvPr>
            </p:nvSpPr>
            <p:spPr>
              <a:xfrm>
                <a:off x="4942202" y="5276402"/>
                <a:ext cx="5976007" cy="780108"/>
              </a:xfrm>
              <a:blipFill>
                <a:blip r:embed="rId10"/>
                <a:stretch>
                  <a:fillRect l="-1327" t="-4688" b="-14063"/>
                </a:stretch>
              </a:blipFill>
            </p:spPr>
            <p:txBody>
              <a:bodyPr/>
              <a:lstStyle/>
              <a:p>
                <a:r>
                  <a:rPr lang="it-IT">
                    <a:noFill/>
                  </a:rPr>
                  <a:t> </a:t>
                </a:r>
              </a:p>
            </p:txBody>
          </p:sp>
        </mc:Fallback>
      </mc:AlternateContent>
    </p:spTree>
    <p:extLst>
      <p:ext uri="{BB962C8B-B14F-4D97-AF65-F5344CB8AC3E}">
        <p14:creationId xmlns:p14="http://schemas.microsoft.com/office/powerpoint/2010/main" val="296934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98387" y="0"/>
            <a:ext cx="9393613" cy="1138767"/>
          </a:xfrm>
        </p:spPr>
        <p:txBody>
          <a:bodyPr/>
          <a:lstStyle/>
          <a:p>
            <a:r>
              <a:rPr lang="it-IT" dirty="0" smtClean="0"/>
              <a:t>Calcolo del momento di inerzia del volano</a:t>
            </a: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8</a:t>
            </a:fld>
            <a:endParaRPr lang="it-IT"/>
          </a:p>
        </p:txBody>
      </p:sp>
      <p:graphicFrame>
        <p:nvGraphicFramePr>
          <p:cNvPr id="24" name="Object 1"/>
          <p:cNvGraphicFramePr>
            <a:graphicFrameLocks noChangeAspect="1"/>
          </p:cNvGraphicFramePr>
          <p:nvPr>
            <p:extLst>
              <p:ext uri="{D42A27DB-BD31-4B8C-83A1-F6EECF244321}">
                <p14:modId xmlns:p14="http://schemas.microsoft.com/office/powerpoint/2010/main" val="109225327"/>
              </p:ext>
            </p:extLst>
          </p:nvPr>
        </p:nvGraphicFramePr>
        <p:xfrm>
          <a:off x="1412875" y="1458889"/>
          <a:ext cx="9001125" cy="4075113"/>
        </p:xfrm>
        <a:graphic>
          <a:graphicData uri="http://schemas.openxmlformats.org/presentationml/2006/ole">
            <mc:AlternateContent xmlns:mc="http://schemas.openxmlformats.org/markup-compatibility/2006">
              <mc:Choice xmlns:v="urn:schemas-microsoft-com:vml" Requires="v">
                <p:oleObj spid="_x0000_s3083" name="Equazione" r:id="rId3" imgW="3136680" imgH="1447560" progId="Equation.3">
                  <p:embed/>
                </p:oleObj>
              </mc:Choice>
              <mc:Fallback>
                <p:oleObj name="Equazione" r:id="rId3" imgW="3136680" imgH="1447560" progId="Equation.3">
                  <p:embed/>
                  <p:pic>
                    <p:nvPicPr>
                      <p:cNvPr id="55297" name="Object 1"/>
                      <p:cNvPicPr>
                        <a:picLocks noChangeAspect="1" noChangeArrowheads="1"/>
                      </p:cNvPicPr>
                      <p:nvPr/>
                    </p:nvPicPr>
                    <p:blipFill>
                      <a:blip r:embed="rId4"/>
                      <a:srcRect/>
                      <a:stretch>
                        <a:fillRect/>
                      </a:stretch>
                    </p:blipFill>
                    <p:spPr bwMode="auto">
                      <a:xfrm>
                        <a:off x="1412875" y="1458889"/>
                        <a:ext cx="9001125" cy="4075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803267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98387" y="0"/>
            <a:ext cx="9393613" cy="1138767"/>
          </a:xfrm>
        </p:spPr>
        <p:txBody>
          <a:bodyPr/>
          <a:lstStyle/>
          <a:p>
            <a:r>
              <a:rPr lang="it-IT" dirty="0" smtClean="0"/>
              <a:t>Calcolo del momento di attrito</a:t>
            </a:r>
            <a:endParaRPr lang="it-IT" dirty="0"/>
          </a:p>
        </p:txBody>
      </p:sp>
      <p:sp>
        <p:nvSpPr>
          <p:cNvPr id="5" name="Segnaposto piè di pagina 4"/>
          <p:cNvSpPr>
            <a:spLocks noGrp="1"/>
          </p:cNvSpPr>
          <p:nvPr>
            <p:ph type="ftr" sz="quarter" idx="3"/>
          </p:nvPr>
        </p:nvSpPr>
        <p:spPr/>
        <p:txBody>
          <a:bodyPr/>
          <a:lstStyle/>
          <a:p>
            <a:r>
              <a:rPr lang="it-IT" dirty="0" smtClean="0"/>
              <a:t>Misura del momento di inerzia di un volano</a:t>
            </a:r>
            <a:endParaRPr lang="it-IT" dirty="0"/>
          </a:p>
        </p:txBody>
      </p:sp>
      <p:sp>
        <p:nvSpPr>
          <p:cNvPr id="6" name="Segnaposto numero diapositiva 5"/>
          <p:cNvSpPr>
            <a:spLocks noGrp="1"/>
          </p:cNvSpPr>
          <p:nvPr>
            <p:ph type="sldNum" sz="quarter" idx="4"/>
          </p:nvPr>
        </p:nvSpPr>
        <p:spPr/>
        <p:txBody>
          <a:bodyPr/>
          <a:lstStyle/>
          <a:p>
            <a:fld id="{2853EDDF-5A9A-47DE-A5A9-DE053ED61E9B}" type="slidenum">
              <a:rPr lang="it-IT" smtClean="0"/>
              <a:t>9</a:t>
            </a:fld>
            <a:endParaRPr lang="it-IT"/>
          </a:p>
        </p:txBody>
      </p:sp>
      <p:graphicFrame>
        <p:nvGraphicFramePr>
          <p:cNvPr id="24" name="Object 1"/>
          <p:cNvGraphicFramePr>
            <a:graphicFrameLocks noChangeAspect="1"/>
          </p:cNvGraphicFramePr>
          <p:nvPr>
            <p:extLst>
              <p:ext uri="{D42A27DB-BD31-4B8C-83A1-F6EECF244321}">
                <p14:modId xmlns:p14="http://schemas.microsoft.com/office/powerpoint/2010/main" val="254582628"/>
              </p:ext>
            </p:extLst>
          </p:nvPr>
        </p:nvGraphicFramePr>
        <p:xfrm>
          <a:off x="2087563" y="1138238"/>
          <a:ext cx="7359650" cy="3543300"/>
        </p:xfrm>
        <a:graphic>
          <a:graphicData uri="http://schemas.openxmlformats.org/presentationml/2006/ole">
            <mc:AlternateContent xmlns:mc="http://schemas.openxmlformats.org/markup-compatibility/2006">
              <mc:Choice xmlns:v="urn:schemas-microsoft-com:vml" Requires="v">
                <p:oleObj spid="_x0000_s4104" name="Equazione" r:id="rId3" imgW="2565360" imgH="1422360" progId="Equation.3">
                  <p:embed/>
                </p:oleObj>
              </mc:Choice>
              <mc:Fallback>
                <p:oleObj name="Equazione" r:id="rId3" imgW="2565360" imgH="1422360" progId="Equation.3">
                  <p:embed/>
                  <p:pic>
                    <p:nvPicPr>
                      <p:cNvPr id="24" name="Object 1"/>
                      <p:cNvPicPr>
                        <a:picLocks noChangeAspect="1" noChangeArrowheads="1"/>
                      </p:cNvPicPr>
                      <p:nvPr/>
                    </p:nvPicPr>
                    <p:blipFill>
                      <a:blip r:embed="rId4"/>
                      <a:srcRect/>
                      <a:stretch>
                        <a:fillRect/>
                      </a:stretch>
                    </p:blipFill>
                    <p:spPr bwMode="auto">
                      <a:xfrm>
                        <a:off x="2087563" y="1138238"/>
                        <a:ext cx="7359650" cy="3543300"/>
                      </a:xfrm>
                      <a:prstGeom prst="rect">
                        <a:avLst/>
                      </a:prstGeom>
                      <a:noFill/>
                      <a:extLst/>
                    </p:spPr>
                  </p:pic>
                </p:oleObj>
              </mc:Fallback>
            </mc:AlternateContent>
          </a:graphicData>
        </a:graphic>
      </p:graphicFrame>
      <p:sp>
        <p:nvSpPr>
          <p:cNvPr id="7" name="Rettangolo 6"/>
          <p:cNvSpPr/>
          <p:nvPr/>
        </p:nvSpPr>
        <p:spPr>
          <a:xfrm>
            <a:off x="536027" y="4848245"/>
            <a:ext cx="8418787" cy="1508105"/>
          </a:xfrm>
          <a:prstGeom prst="rect">
            <a:avLst/>
          </a:prstGeom>
        </p:spPr>
        <p:txBody>
          <a:bodyPr wrap="square">
            <a:spAutoFit/>
          </a:bodyPr>
          <a:lstStyle/>
          <a:p>
            <a:r>
              <a:rPr lang="it-IT" sz="2000" dirty="0" smtClean="0"/>
              <a:t>Per i calcoli utilizzare i seguenti valori:</a:t>
            </a:r>
          </a:p>
          <a:p>
            <a:r>
              <a:rPr lang="it-IT" sz="2000" i="1" dirty="0" smtClean="0">
                <a:latin typeface="Times New Roman" pitchFamily="18" charset="0"/>
                <a:cs typeface="Times New Roman" pitchFamily="18" charset="0"/>
              </a:rPr>
              <a:t>m</a:t>
            </a:r>
            <a:r>
              <a:rPr lang="it-IT" sz="2000" dirty="0" smtClean="0"/>
              <a:t> = 35.0 ± 0.5 g (massa del peso)</a:t>
            </a:r>
          </a:p>
          <a:p>
            <a:r>
              <a:rPr lang="it-IT" sz="2000" i="1" dirty="0" smtClean="0">
                <a:latin typeface="Times New Roman" pitchFamily="18" charset="0"/>
                <a:cs typeface="Times New Roman" pitchFamily="18" charset="0"/>
              </a:rPr>
              <a:t>R</a:t>
            </a:r>
            <a:r>
              <a:rPr lang="it-IT" sz="2000" dirty="0" smtClean="0"/>
              <a:t> = 19.0 ± 0.2 mm </a:t>
            </a:r>
          </a:p>
          <a:p>
            <a:r>
              <a:rPr lang="it-IT" sz="2000" i="1" dirty="0" smtClean="0">
                <a:latin typeface="Times New Roman" pitchFamily="18" charset="0"/>
                <a:cs typeface="Times New Roman" pitchFamily="18" charset="0"/>
              </a:rPr>
              <a:t>g</a:t>
            </a:r>
            <a:r>
              <a:rPr lang="it-IT" sz="2000" dirty="0" smtClean="0"/>
              <a:t> = 9.806 ± 0.001 m/s</a:t>
            </a:r>
            <a:r>
              <a:rPr lang="it-IT" sz="2000" baseline="30000" dirty="0" smtClean="0"/>
              <a:t>2</a:t>
            </a:r>
            <a:r>
              <a:rPr lang="it-IT" sz="2000" dirty="0" smtClean="0"/>
              <a:t> (valore della accelerazione di gravità a Padova)</a:t>
            </a:r>
          </a:p>
        </p:txBody>
      </p:sp>
    </p:spTree>
    <p:extLst>
      <p:ext uri="{BB962C8B-B14F-4D97-AF65-F5344CB8AC3E}">
        <p14:creationId xmlns:p14="http://schemas.microsoft.com/office/powerpoint/2010/main" val="204517044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5347</TotalTime>
  <Words>824</Words>
  <Application>Microsoft Office PowerPoint</Application>
  <PresentationFormat>Widescreen</PresentationFormat>
  <Paragraphs>92</Paragraphs>
  <Slides>13</Slides>
  <Notes>2</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1</vt:i4>
      </vt:variant>
      <vt:variant>
        <vt:lpstr>Titoli diapositive</vt:lpstr>
      </vt:variant>
      <vt:variant>
        <vt:i4>13</vt:i4>
      </vt:variant>
    </vt:vector>
  </HeadingPairs>
  <TitlesOfParts>
    <vt:vector size="20" baseType="lpstr">
      <vt:lpstr>Arial</vt:lpstr>
      <vt:lpstr>Calibri</vt:lpstr>
      <vt:lpstr>Cambria Math</vt:lpstr>
      <vt:lpstr>Times New Roman</vt:lpstr>
      <vt:lpstr>Wingdings</vt:lpstr>
      <vt:lpstr>Tema di Office</vt:lpstr>
      <vt:lpstr>Microsoft Equation 3.0</vt:lpstr>
      <vt:lpstr>Misura del momento d’inerzia di un volano</vt:lpstr>
      <vt:lpstr>Descrizione della misura</vt:lpstr>
      <vt:lpstr>Posizionamento del volano</vt:lpstr>
      <vt:lpstr>Descrizione del moto del sistema (I)</vt:lpstr>
      <vt:lpstr>Descrizione del moto del sistema (II)</vt:lpstr>
      <vt:lpstr>Schema delle forze e momenti applicati: discesa del corpo</vt:lpstr>
      <vt:lpstr>Schema delle forze e momenti applicati: salita del corpo</vt:lpstr>
      <vt:lpstr>Calcolo del momento di inerzia del volano</vt:lpstr>
      <vt:lpstr>Calcolo del momento di attrito</vt:lpstr>
      <vt:lpstr>Descrizione dell'esperienza (I)</vt:lpstr>
      <vt:lpstr>Descrizione dell'esperienza (II)</vt:lpstr>
      <vt:lpstr>Strumenti di calcolo</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Bocchi Giuliano</dc:creator>
  <cp:lastModifiedBy>Gip</cp:lastModifiedBy>
  <cp:revision>122</cp:revision>
  <dcterms:created xsi:type="dcterms:W3CDTF">2022-07-26T10:43:33Z</dcterms:created>
  <dcterms:modified xsi:type="dcterms:W3CDTF">2023-03-03T13:59:47Z</dcterms:modified>
</cp:coreProperties>
</file>