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8.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45"/>
  </p:notesMasterIdLst>
  <p:handoutMasterIdLst>
    <p:handoutMasterId r:id="rId46"/>
  </p:handoutMasterIdLst>
  <p:sldIdLst>
    <p:sldId id="275" r:id="rId10"/>
    <p:sldId id="487" r:id="rId11"/>
    <p:sldId id="514" r:id="rId12"/>
    <p:sldId id="515" r:id="rId13"/>
    <p:sldId id="516" r:id="rId14"/>
    <p:sldId id="513" r:id="rId15"/>
    <p:sldId id="489" r:id="rId16"/>
    <p:sldId id="518" r:id="rId17"/>
    <p:sldId id="517" r:id="rId18"/>
    <p:sldId id="520" r:id="rId19"/>
    <p:sldId id="521" r:id="rId20"/>
    <p:sldId id="492" r:id="rId21"/>
    <p:sldId id="522" r:id="rId22"/>
    <p:sldId id="493" r:id="rId23"/>
    <p:sldId id="524" r:id="rId24"/>
    <p:sldId id="488" r:id="rId25"/>
    <p:sldId id="525" r:id="rId26"/>
    <p:sldId id="526" r:id="rId27"/>
    <p:sldId id="527" r:id="rId28"/>
    <p:sldId id="528" r:id="rId29"/>
    <p:sldId id="538" r:id="rId30"/>
    <p:sldId id="529" r:id="rId31"/>
    <p:sldId id="503" r:id="rId32"/>
    <p:sldId id="530" r:id="rId33"/>
    <p:sldId id="505" r:id="rId34"/>
    <p:sldId id="532" r:id="rId35"/>
    <p:sldId id="506" r:id="rId36"/>
    <p:sldId id="508" r:id="rId37"/>
    <p:sldId id="491" r:id="rId38"/>
    <p:sldId id="533" r:id="rId39"/>
    <p:sldId id="534" r:id="rId40"/>
    <p:sldId id="535" r:id="rId41"/>
    <p:sldId id="536" r:id="rId42"/>
    <p:sldId id="537" r:id="rId43"/>
    <p:sldId id="509"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828FA8E7-1995-4CD2-8455-5B8058A49411}">
          <p14:sldIdLst>
            <p14:sldId id="275"/>
            <p14:sldId id="487"/>
            <p14:sldId id="514"/>
            <p14:sldId id="515"/>
            <p14:sldId id="516"/>
            <p14:sldId id="513"/>
            <p14:sldId id="489"/>
            <p14:sldId id="518"/>
            <p14:sldId id="517"/>
            <p14:sldId id="520"/>
            <p14:sldId id="521"/>
            <p14:sldId id="492"/>
            <p14:sldId id="522"/>
            <p14:sldId id="493"/>
            <p14:sldId id="524"/>
            <p14:sldId id="488"/>
            <p14:sldId id="525"/>
            <p14:sldId id="526"/>
            <p14:sldId id="527"/>
            <p14:sldId id="528"/>
            <p14:sldId id="538"/>
            <p14:sldId id="529"/>
            <p14:sldId id="503"/>
            <p14:sldId id="530"/>
            <p14:sldId id="505"/>
            <p14:sldId id="532"/>
            <p14:sldId id="506"/>
            <p14:sldId id="508"/>
            <p14:sldId id="491"/>
            <p14:sldId id="533"/>
            <p14:sldId id="534"/>
            <p14:sldId id="535"/>
            <p14:sldId id="536"/>
            <p14:sldId id="537"/>
            <p14:sldId id="509"/>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74"/>
    <a:srgbClr val="CACACA"/>
    <a:srgbClr val="B60000"/>
    <a:srgbClr val="0000FF"/>
    <a:srgbClr val="214E91"/>
    <a:srgbClr val="CCCCCC"/>
    <a:srgbClr val="B70000"/>
    <a:srgbClr val="525252"/>
    <a:srgbClr val="E2F3F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67" autoAdjust="0"/>
    <p:restoredTop sz="86397" autoAdjust="0"/>
  </p:normalViewPr>
  <p:slideViewPr>
    <p:cSldViewPr>
      <p:cViewPr varScale="1">
        <p:scale>
          <a:sx n="75" d="100"/>
          <a:sy n="75" d="100"/>
        </p:scale>
        <p:origin x="1072" y="168"/>
      </p:cViewPr>
      <p:guideLst>
        <p:guide orient="horz" pos="3408"/>
        <p:guide orient="horz" pos="3600"/>
        <p:guide orient="horz" pos="912"/>
        <p:guide orient="horz" pos="3360"/>
        <p:guide pos="5616"/>
        <p:guide pos="4320"/>
      </p:guideLst>
    </p:cSldViewPr>
  </p:slideViewPr>
  <p:outlineViewPr>
    <p:cViewPr>
      <p:scale>
        <a:sx n="33" d="100"/>
        <a:sy n="33" d="100"/>
      </p:scale>
      <p:origin x="0" y="-1554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11/13/21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‹N›</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11/13/21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‹N›</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7</a:t>
            </a:fld>
            <a:endParaRPr lang="en-US"/>
          </a:p>
        </p:txBody>
      </p:sp>
    </p:spTree>
    <p:extLst>
      <p:ext uri="{BB962C8B-B14F-4D97-AF65-F5344CB8AC3E}">
        <p14:creationId xmlns:p14="http://schemas.microsoft.com/office/powerpoint/2010/main" val="78306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31</a:t>
            </a:fld>
            <a:endParaRPr lang="en-US"/>
          </a:p>
        </p:txBody>
      </p:sp>
    </p:spTree>
    <p:extLst>
      <p:ext uri="{BB962C8B-B14F-4D97-AF65-F5344CB8AC3E}">
        <p14:creationId xmlns:p14="http://schemas.microsoft.com/office/powerpoint/2010/main" val="583192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33</a:t>
            </a:fld>
            <a:endParaRPr lang="en-US"/>
          </a:p>
        </p:txBody>
      </p:sp>
    </p:spTree>
    <p:extLst>
      <p:ext uri="{BB962C8B-B14F-4D97-AF65-F5344CB8AC3E}">
        <p14:creationId xmlns:p14="http://schemas.microsoft.com/office/powerpoint/2010/main" val="2318393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34</a:t>
            </a:fld>
            <a:endParaRPr lang="en-US"/>
          </a:p>
        </p:txBody>
      </p:sp>
    </p:spTree>
    <p:extLst>
      <p:ext uri="{BB962C8B-B14F-4D97-AF65-F5344CB8AC3E}">
        <p14:creationId xmlns:p14="http://schemas.microsoft.com/office/powerpoint/2010/main" val="2193395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8</a:t>
            </a:fld>
            <a:endParaRPr lang="en-US"/>
          </a:p>
        </p:txBody>
      </p:sp>
    </p:spTree>
    <p:extLst>
      <p:ext uri="{BB962C8B-B14F-4D97-AF65-F5344CB8AC3E}">
        <p14:creationId xmlns:p14="http://schemas.microsoft.com/office/powerpoint/2010/main" val="103843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10</a:t>
            </a:fld>
            <a:endParaRPr lang="en-US"/>
          </a:p>
        </p:txBody>
      </p:sp>
    </p:spTree>
    <p:extLst>
      <p:ext uri="{BB962C8B-B14F-4D97-AF65-F5344CB8AC3E}">
        <p14:creationId xmlns:p14="http://schemas.microsoft.com/office/powerpoint/2010/main" val="181401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11</a:t>
            </a:fld>
            <a:endParaRPr lang="en-US"/>
          </a:p>
        </p:txBody>
      </p:sp>
    </p:spTree>
    <p:extLst>
      <p:ext uri="{BB962C8B-B14F-4D97-AF65-F5344CB8AC3E}">
        <p14:creationId xmlns:p14="http://schemas.microsoft.com/office/powerpoint/2010/main" val="632382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12</a:t>
            </a:fld>
            <a:endParaRPr lang="en-US"/>
          </a:p>
        </p:txBody>
      </p:sp>
    </p:spTree>
    <p:extLst>
      <p:ext uri="{BB962C8B-B14F-4D97-AF65-F5344CB8AC3E}">
        <p14:creationId xmlns:p14="http://schemas.microsoft.com/office/powerpoint/2010/main" val="1744175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13</a:t>
            </a:fld>
            <a:endParaRPr lang="en-US"/>
          </a:p>
        </p:txBody>
      </p:sp>
    </p:spTree>
    <p:extLst>
      <p:ext uri="{BB962C8B-B14F-4D97-AF65-F5344CB8AC3E}">
        <p14:creationId xmlns:p14="http://schemas.microsoft.com/office/powerpoint/2010/main" val="309730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15</a:t>
            </a:fld>
            <a:endParaRPr lang="en-US"/>
          </a:p>
        </p:txBody>
      </p:sp>
    </p:spTree>
    <p:extLst>
      <p:ext uri="{BB962C8B-B14F-4D97-AF65-F5344CB8AC3E}">
        <p14:creationId xmlns:p14="http://schemas.microsoft.com/office/powerpoint/2010/main" val="3675032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17</a:t>
            </a:fld>
            <a:endParaRPr lang="en-US"/>
          </a:p>
        </p:txBody>
      </p:sp>
    </p:spTree>
    <p:extLst>
      <p:ext uri="{BB962C8B-B14F-4D97-AF65-F5344CB8AC3E}">
        <p14:creationId xmlns:p14="http://schemas.microsoft.com/office/powerpoint/2010/main" val="111948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D003D02-7E89-4EBF-B123-9C334E1BFEF7}" type="slidenum">
              <a:rPr lang="en-US" smtClean="0"/>
              <a:t>23</a:t>
            </a:fld>
            <a:endParaRPr lang="en-US"/>
          </a:p>
        </p:txBody>
      </p:sp>
    </p:spTree>
    <p:extLst>
      <p:ext uri="{BB962C8B-B14F-4D97-AF65-F5344CB8AC3E}">
        <p14:creationId xmlns:p14="http://schemas.microsoft.com/office/powerpoint/2010/main" val="386533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950720"/>
            <a:ext cx="8229600" cy="1097280"/>
          </a:xfrm>
          <a:prstGeom prst="rect">
            <a:avLst/>
          </a:prstGeom>
        </p:spPr>
        <p:txBody>
          <a:bodyPr anchor="ctr"/>
          <a:lstStyle>
            <a:lvl1pPr>
              <a:defRPr sz="4800" b="1">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3124200"/>
            <a:ext cx="8229600" cy="2743200"/>
          </a:xfrm>
          <a:prstGeom prst="rect">
            <a:avLst/>
          </a:prstGeom>
        </p:spPr>
        <p:txBody>
          <a:bodyPr/>
          <a:lstStyle>
            <a:lvl1pPr marL="0" indent="0" algn="ctr">
              <a:spcBef>
                <a:spcPts val="600"/>
              </a:spcBef>
              <a:spcAft>
                <a:spcPts val="600"/>
              </a:spcAft>
              <a:buFont typeface="Arial" panose="020B0604020202020204" pitchFamily="34" charset="0"/>
              <a:buNone/>
              <a:defRPr sz="4000" b="1">
                <a:solidFill>
                  <a:srgbClr val="005C74"/>
                </a:solidFill>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ea typeface="Verdana" panose="020B0604030504040204" pitchFamily="34" charset="0"/>
                <a:cs typeface="Verdana" panose="020B0604030504040204" pitchFamily="34" charset="0"/>
              </a:defRPr>
            </a:lvl5pPr>
          </a:lstStyle>
          <a:p>
            <a:pPr lvl="0"/>
            <a:r>
              <a:rPr lang="en-US" dirty="0"/>
              <a:t>Click to edit Master text styles</a:t>
            </a:r>
          </a:p>
        </p:txBody>
      </p:sp>
      <p:sp>
        <p:nvSpPr>
          <p:cNvPr id="2" name="Rectangle 1"/>
          <p:cNvSpPr/>
          <p:nvPr userDrawn="1"/>
        </p:nvSpPr>
        <p:spPr>
          <a:xfrm>
            <a:off x="7817427" y="6303818"/>
            <a:ext cx="12954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429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477000"/>
            <a:ext cx="2208976"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24688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4008120"/>
            <a:ext cx="8229600" cy="23164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04301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754880" y="1447800"/>
            <a:ext cx="3931920" cy="487680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1" name="Text Placeholder 10"/>
          <p:cNvSpPr>
            <a:spLocks noGrp="1"/>
          </p:cNvSpPr>
          <p:nvPr>
            <p:ph type="body" sz="quarter" idx="15"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206766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109728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64160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92684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5212080"/>
            <a:ext cx="8229600" cy="11887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6"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3" name="Text Placeholder 10"/>
          <p:cNvSpPr>
            <a:spLocks noGrp="1"/>
          </p:cNvSpPr>
          <p:nvPr>
            <p:ph type="body" sz="quarter" idx="17"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1800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457200" y="152400"/>
            <a:ext cx="8229600" cy="1097280"/>
          </a:xfrm>
          <a:prstGeom prst="rect">
            <a:avLst/>
          </a:prstGeom>
        </p:spPr>
        <p:txBody>
          <a:bodyPr anchor="ctr"/>
          <a:lstStyle>
            <a:lvl1pPr algn="l">
              <a:defRPr sz="4000" b="1">
                <a:solidFill>
                  <a:srgbClr val="005C74"/>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4478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3"/>
          </p:nvPr>
        </p:nvSpPr>
        <p:spPr>
          <a:xfrm>
            <a:off x="457200" y="230124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4"/>
          </p:nvPr>
        </p:nvSpPr>
        <p:spPr>
          <a:xfrm>
            <a:off x="457200" y="315468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5"/>
          </p:nvPr>
        </p:nvSpPr>
        <p:spPr>
          <a:xfrm>
            <a:off x="457200" y="400812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6"/>
          </p:nvPr>
        </p:nvSpPr>
        <p:spPr>
          <a:xfrm>
            <a:off x="457200" y="486156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7"/>
          </p:nvPr>
        </p:nvSpPr>
        <p:spPr>
          <a:xfrm>
            <a:off x="457200" y="5715000"/>
            <a:ext cx="8229600" cy="731520"/>
          </a:xfrm>
          <a:prstGeom prst="rect">
            <a:avLst/>
          </a:prstGeom>
        </p:spPr>
        <p:txBody>
          <a:bodyPr/>
          <a:lstStyle>
            <a:lvl1pPr marL="0" indent="0">
              <a:spcBef>
                <a:spcPts val="600"/>
              </a:spcBef>
              <a:spcAft>
                <a:spcPts val="600"/>
              </a:spcAft>
              <a:buFont typeface="Arial" panose="020B0604020202020204" pitchFamily="34" charset="0"/>
              <a:buNone/>
              <a:defRPr sz="3200">
                <a:latin typeface="+mj-lt"/>
                <a:ea typeface="Verdana" panose="020B0604030504040204" pitchFamily="34" charset="0"/>
                <a:cs typeface="Verdana" panose="020B0604030504040204" pitchFamily="34" charset="0"/>
              </a:defRPr>
            </a:lvl1pPr>
            <a:lvl2pPr marL="457200" indent="-342900">
              <a:spcBef>
                <a:spcPts val="600"/>
              </a:spcBef>
              <a:spcAft>
                <a:spcPts val="600"/>
              </a:spcAft>
              <a:buClr>
                <a:schemeClr val="tx1"/>
              </a:buClr>
              <a:buFont typeface="Arial" panose="020B0604020202020204" pitchFamily="34" charset="0"/>
              <a:buChar char="•"/>
              <a:defRPr sz="2800">
                <a:latin typeface="+mj-lt"/>
                <a:ea typeface="Verdana" panose="020B0604030504040204" pitchFamily="34" charset="0"/>
                <a:cs typeface="Verdana" panose="020B0604030504040204" pitchFamily="34" charset="0"/>
              </a:defRPr>
            </a:lvl2pPr>
            <a:lvl3pPr marL="822960" indent="-274320">
              <a:spcBef>
                <a:spcPts val="600"/>
              </a:spcBef>
              <a:spcAft>
                <a:spcPts val="600"/>
              </a:spcAft>
              <a:buClr>
                <a:schemeClr val="tx1"/>
              </a:buClr>
              <a:buFont typeface="Arial" panose="020B0604020202020204" pitchFamily="34" charset="0"/>
              <a:buChar char="•"/>
              <a:defRPr sz="2400">
                <a:latin typeface="+mj-lt"/>
                <a:ea typeface="Verdana" panose="020B0604030504040204" pitchFamily="34" charset="0"/>
                <a:cs typeface="Verdana" panose="020B0604030504040204" pitchFamily="34" charset="0"/>
              </a:defRPr>
            </a:lvl3pPr>
            <a:lvl4pPr marL="1188720" indent="-274320">
              <a:spcBef>
                <a:spcPts val="600"/>
              </a:spcBef>
              <a:spcAft>
                <a:spcPts val="600"/>
              </a:spcAft>
              <a:buClr>
                <a:schemeClr val="tx1"/>
              </a:buClr>
              <a:buFont typeface="Arial" panose="020B0604020202020204" pitchFamily="34" charset="0"/>
              <a:buChar char="•"/>
              <a:defRPr sz="2000">
                <a:latin typeface="+mj-lt"/>
                <a:ea typeface="Verdana" panose="020B0604030504040204" pitchFamily="34" charset="0"/>
                <a:cs typeface="Verdana" panose="020B0604030504040204" pitchFamily="34" charset="0"/>
              </a:defRPr>
            </a:lvl4pPr>
            <a:lvl5pPr marL="1554480" indent="-228600">
              <a:spcBef>
                <a:spcPts val="600"/>
              </a:spcBef>
              <a:spcAft>
                <a:spcPts val="600"/>
              </a:spcAft>
              <a:buClr>
                <a:schemeClr val="tx1"/>
              </a:buClr>
              <a:buFont typeface="Arial" panose="020B0604020202020204" pitchFamily="34" charset="0"/>
              <a:buChar char="•"/>
              <a:defRPr sz="1600">
                <a:latin typeface="+mj-lt"/>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4"/>
          <p:cNvSpPr>
            <a:spLocks noGrp="1"/>
          </p:cNvSpPr>
          <p:nvPr>
            <p:ph type="body" sz="quarter" idx="18" hasCustomPrompt="1"/>
          </p:nvPr>
        </p:nvSpPr>
        <p:spPr>
          <a:xfrm>
            <a:off x="3463640" y="6477000"/>
            <a:ext cx="2212848"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5" name="Text Placeholder 10"/>
          <p:cNvSpPr>
            <a:spLocks noGrp="1"/>
          </p:cNvSpPr>
          <p:nvPr>
            <p:ph type="body" sz="quarter" idx="19"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06411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2514600" y="152400"/>
            <a:ext cx="6400800" cy="1447800"/>
          </a:xfrm>
          <a:prstGeom prst="rect">
            <a:avLst/>
          </a:prstGeom>
        </p:spPr>
        <p:txBody>
          <a:bodyPr anchor="t" anchorCtr="0"/>
          <a:lstStyle>
            <a:lvl1pPr algn="r">
              <a:spcBef>
                <a:spcPts val="480"/>
              </a:spcBef>
              <a:defRPr sz="4400" b="1" cap="none">
                <a:solidFill>
                  <a:schemeClr val="tx1"/>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1"/>
          <p:cNvSpPr>
            <a:spLocks noGrp="1"/>
          </p:cNvSpPr>
          <p:nvPr>
            <p:ph type="body" idx="1"/>
          </p:nvPr>
        </p:nvSpPr>
        <p:spPr>
          <a:xfrm>
            <a:off x="4526280" y="3810000"/>
            <a:ext cx="4389120" cy="533400"/>
          </a:xfrm>
          <a:prstGeom prst="rect">
            <a:avLst/>
          </a:prstGeom>
        </p:spPr>
        <p:txBody>
          <a:bodyPr anchor="t" anchorCtr="0"/>
          <a:lstStyle>
            <a:lvl1pPr marL="0" indent="0" algn="ctr">
              <a:spcBef>
                <a:spcPts val="0"/>
              </a:spcBef>
              <a:buNone/>
              <a:defRPr sz="2800" b="1">
                <a:solidFill>
                  <a:srgbClr val="214E91"/>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8"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chemeClr val="tx1"/>
                </a:solidFill>
              </a:defRPr>
            </a:lvl1pPr>
          </a:lstStyle>
          <a:p>
            <a:pPr lvl="0"/>
            <a:r>
              <a:rPr lang="en-US" dirty="0"/>
              <a:t>Click to edit Master text styles</a:t>
            </a:r>
          </a:p>
        </p:txBody>
      </p:sp>
      <p:pic>
        <p:nvPicPr>
          <p:cNvPr id="9"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800" y="812800"/>
            <a:ext cx="4375470" cy="5394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4.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tx1"/>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64592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4" name="TextBox 3"/>
          <p:cNvSpPr txBox="1"/>
          <p:nvPr userDrawn="1"/>
        </p:nvSpPr>
        <p:spPr>
          <a:xfrm>
            <a:off x="8382000" y="6324600"/>
            <a:ext cx="685800" cy="304800"/>
          </a:xfrm>
          <a:prstGeom prst="rect">
            <a:avLst/>
          </a:prstGeom>
          <a:noFill/>
        </p:spPr>
        <p:txBody>
          <a:bodyPr wrap="square" rtlCol="0">
            <a:noAutofit/>
          </a:bodyPr>
          <a:lstStyle/>
          <a:p>
            <a:pPr algn="r"/>
            <a:r>
              <a:rPr lang="en-US" sz="1200" dirty="0"/>
              <a:t>12-</a:t>
            </a:r>
            <a:fld id="{D284030D-0224-4BD8-89C1-1614B36E06C2}" type="slidenum">
              <a:rPr lang="en-US" sz="1200" smtClean="0"/>
              <a:pPr algn="r"/>
              <a:t>‹N›</a:t>
            </a:fld>
            <a:endParaRPr lang="en-US" sz="12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51" r:id="rId2"/>
    <p:sldLayoutId id="2147483966" r:id="rId3"/>
    <p:sldLayoutId id="2147483969" r:id="rId4"/>
    <p:sldLayoutId id="2147483967" r:id="rId5"/>
    <p:sldLayoutId id="2147483968"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tx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p:txBody>
          <a:bodyPr/>
          <a:lstStyle/>
          <a:p>
            <a:r>
              <a:rPr lang="en-US" dirty="0"/>
              <a:t>Managing New Product Development Teams</a:t>
            </a:r>
          </a:p>
        </p:txBody>
      </p:sp>
    </p:spTree>
    <p:extLst>
      <p:ext uri="{BB962C8B-B14F-4D97-AF65-F5344CB8AC3E}">
        <p14:creationId xmlns:p14="http://schemas.microsoft.com/office/powerpoint/2010/main" val="3022123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sz="3200" dirty="0"/>
              <a:t>Team Composition</a:t>
            </a:r>
          </a:p>
        </p:txBody>
      </p:sp>
      <p:sp>
        <p:nvSpPr>
          <p:cNvPr id="3" name="Content Placeholder 2"/>
          <p:cNvSpPr>
            <a:spLocks noGrp="1"/>
          </p:cNvSpPr>
          <p:nvPr>
            <p:ph idx="1"/>
          </p:nvPr>
        </p:nvSpPr>
        <p:spPr>
          <a:xfrm>
            <a:off x="457200" y="1447800"/>
            <a:ext cx="8229600" cy="4953000"/>
          </a:xfrm>
        </p:spPr>
        <p:txBody>
          <a:bodyPr/>
          <a:lstStyle/>
          <a:p>
            <a:pPr marL="0" lvl="2" indent="0">
              <a:buNone/>
            </a:pPr>
            <a:r>
              <a:rPr lang="en-US" sz="2800" dirty="0"/>
              <a:t>The </a:t>
            </a:r>
            <a:r>
              <a:rPr lang="en-US" sz="2800" b="1" dirty="0"/>
              <a:t>advantages</a:t>
            </a:r>
            <a:r>
              <a:rPr lang="en-US" sz="2800" dirty="0"/>
              <a:t> of cross-functional teams include:</a:t>
            </a:r>
            <a:endParaRPr lang="it-IT" sz="2800" b="1" dirty="0"/>
          </a:p>
          <a:p>
            <a:pPr lvl="3"/>
            <a:r>
              <a:rPr lang="en-US" sz="2800" dirty="0"/>
              <a:t>The development of a</a:t>
            </a:r>
            <a:r>
              <a:rPr lang="en-US" sz="2800" b="1" dirty="0"/>
              <a:t> broader knowledge base</a:t>
            </a:r>
            <a:r>
              <a:rPr lang="en-US" sz="2800" dirty="0"/>
              <a:t>.</a:t>
            </a:r>
            <a:endParaRPr lang="it-IT" sz="2800" b="1" dirty="0"/>
          </a:p>
          <a:p>
            <a:pPr lvl="3"/>
            <a:r>
              <a:rPr lang="en-US" sz="2800" dirty="0"/>
              <a:t>The “</a:t>
            </a:r>
            <a:r>
              <a:rPr lang="en-US" sz="2800" b="1" dirty="0"/>
              <a:t>cross-fertilization of ideas</a:t>
            </a:r>
            <a:r>
              <a:rPr lang="en-US" sz="2800" dirty="0"/>
              <a:t>”.</a:t>
            </a:r>
            <a:endParaRPr lang="it-IT" sz="2800" b="1" dirty="0"/>
          </a:p>
          <a:p>
            <a:pPr lvl="3"/>
            <a:r>
              <a:rPr lang="en-US" sz="2800" dirty="0"/>
              <a:t>The opportunity to draw on a </a:t>
            </a:r>
            <a:r>
              <a:rPr lang="en-US" sz="2800" b="1" dirty="0"/>
              <a:t>wider mix of information sources.</a:t>
            </a:r>
            <a:endParaRPr lang="it-IT" sz="2800" b="1" dirty="0"/>
          </a:p>
          <a:p>
            <a:pPr lvl="3"/>
            <a:r>
              <a:rPr lang="en-US" sz="2800" b="1" dirty="0"/>
              <a:t>Coordination among multiple functional areas </a:t>
            </a:r>
            <a:r>
              <a:rPr lang="en-US" sz="2800" dirty="0"/>
              <a:t>of the firm</a:t>
            </a:r>
            <a:r>
              <a:rPr lang="en-US" sz="2800" b="1" dirty="0"/>
              <a:t>.</a:t>
            </a:r>
            <a:endParaRPr lang="it-IT" sz="2800" b="1" dirty="0"/>
          </a:p>
        </p:txBody>
      </p:sp>
    </p:spTree>
    <p:extLst>
      <p:ext uri="{BB962C8B-B14F-4D97-AF65-F5344CB8AC3E}">
        <p14:creationId xmlns:p14="http://schemas.microsoft.com/office/powerpoint/2010/main" val="2058342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defTabSz="809625"/>
            <a:r>
              <a:rPr lang="en-US" altLang="en-US" sz="3200" dirty="0"/>
              <a:t>Team Composition</a:t>
            </a:r>
          </a:p>
        </p:txBody>
      </p:sp>
      <p:sp>
        <p:nvSpPr>
          <p:cNvPr id="3" name="Content Placeholder 2"/>
          <p:cNvSpPr>
            <a:spLocks noGrp="1"/>
          </p:cNvSpPr>
          <p:nvPr>
            <p:ph idx="1"/>
          </p:nvPr>
        </p:nvSpPr>
        <p:spPr>
          <a:xfrm>
            <a:off x="457200" y="914400"/>
            <a:ext cx="8229600" cy="5791200"/>
          </a:xfrm>
        </p:spPr>
        <p:txBody>
          <a:bodyPr/>
          <a:lstStyle/>
          <a:p>
            <a:pPr marL="0" lvl="2" indent="0">
              <a:buNone/>
            </a:pPr>
            <a:r>
              <a:rPr lang="en-US" sz="2800" dirty="0"/>
              <a:t>The </a:t>
            </a:r>
            <a:r>
              <a:rPr lang="en-US" sz="2800" b="1" dirty="0"/>
              <a:t>disadvantages </a:t>
            </a:r>
            <a:r>
              <a:rPr lang="en-US" sz="2800" dirty="0"/>
              <a:t>of cross-functional teams include the following:</a:t>
            </a:r>
            <a:endParaRPr lang="it-IT" sz="2800" b="1" dirty="0"/>
          </a:p>
          <a:p>
            <a:pPr lvl="3"/>
            <a:r>
              <a:rPr lang="en-US" sz="2800" b="1" dirty="0"/>
              <a:t>Increases in coordination and communication costs</a:t>
            </a:r>
            <a:r>
              <a:rPr lang="en-US" sz="2800" dirty="0"/>
              <a:t>.  </a:t>
            </a:r>
            <a:endParaRPr lang="it-IT" sz="2800" b="1" dirty="0"/>
          </a:p>
          <a:p>
            <a:pPr lvl="3"/>
            <a:r>
              <a:rPr lang="en-US" sz="2800" b="1" dirty="0"/>
              <a:t>Difficulty in building a cohesive team </a:t>
            </a:r>
            <a:r>
              <a:rPr lang="en-US" sz="2800" dirty="0"/>
              <a:t>with diverse members because the preference of most individuals is to interact with people they perceive as similar (i.e. homophily). </a:t>
            </a:r>
          </a:p>
          <a:p>
            <a:pPr marL="0" lvl="3" indent="0" algn="just">
              <a:buNone/>
            </a:pPr>
            <a:r>
              <a:rPr lang="en-US" sz="2800" b="1" dirty="0">
                <a:solidFill>
                  <a:srgbClr val="FF0000"/>
                </a:solidFill>
              </a:rPr>
              <a:t>►Long-term contact</a:t>
            </a:r>
            <a:r>
              <a:rPr lang="en-US" sz="2800" dirty="0">
                <a:solidFill>
                  <a:srgbClr val="FF0000"/>
                </a:solidFill>
              </a:rPr>
              <a:t>, however, can improve communication and cohesion for heterogeneous teams with the end result being a team with more information.</a:t>
            </a:r>
            <a:endParaRPr lang="it-IT" sz="2800" b="1" dirty="0">
              <a:solidFill>
                <a:srgbClr val="FF0000"/>
              </a:solidFill>
            </a:endParaRPr>
          </a:p>
          <a:p>
            <a:pPr lvl="3"/>
            <a:r>
              <a:rPr lang="en-US" sz="2800" dirty="0"/>
              <a:t> </a:t>
            </a:r>
            <a:endParaRPr lang="it-IT" sz="2800" b="1" dirty="0"/>
          </a:p>
        </p:txBody>
      </p:sp>
    </p:spTree>
    <p:extLst>
      <p:ext uri="{BB962C8B-B14F-4D97-AF65-F5344CB8AC3E}">
        <p14:creationId xmlns:p14="http://schemas.microsoft.com/office/powerpoint/2010/main" val="262724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br>
              <a:rPr lang="en-US" sz="3200" dirty="0"/>
            </a:br>
            <a:r>
              <a:rPr lang="en-US" sz="3200" dirty="0"/>
              <a:t>Research Brief : Why Brainstorming Teams Kill Breakthrough Ideas</a:t>
            </a:r>
            <a:br>
              <a:rPr lang="en-US" sz="3200" dirty="0"/>
            </a:br>
            <a:endParaRPr lang="en-US" sz="3200" dirty="0"/>
          </a:p>
        </p:txBody>
      </p:sp>
      <p:sp>
        <p:nvSpPr>
          <p:cNvPr id="3" name="Content Placeholder 2"/>
          <p:cNvSpPr>
            <a:spLocks noGrp="1"/>
          </p:cNvSpPr>
          <p:nvPr>
            <p:ph idx="1"/>
          </p:nvPr>
        </p:nvSpPr>
        <p:spPr>
          <a:xfrm>
            <a:off x="228600" y="1066800"/>
            <a:ext cx="8915400" cy="5257800"/>
          </a:xfrm>
        </p:spPr>
        <p:txBody>
          <a:bodyPr/>
          <a:lstStyle/>
          <a:p>
            <a:pPr defTabSz="809625">
              <a:spcBef>
                <a:spcPts val="300"/>
              </a:spcBef>
              <a:defRPr/>
            </a:pPr>
            <a:endParaRPr lang="en-US" sz="2800" b="1" dirty="0"/>
          </a:p>
          <a:p>
            <a:pPr lvl="1" defTabSz="809625">
              <a:spcBef>
                <a:spcPts val="300"/>
              </a:spcBef>
              <a:defRPr/>
            </a:pPr>
            <a:r>
              <a:rPr lang="en-US" sz="3200" dirty="0"/>
              <a:t>Dozens of laboratory studies have shown that brainstorming groups </a:t>
            </a:r>
            <a:r>
              <a:rPr lang="en-US" sz="3200" u="sng" dirty="0"/>
              <a:t>produced fewer ideas and ideas of less novelty</a:t>
            </a:r>
            <a:r>
              <a:rPr lang="en-US" sz="3200" dirty="0"/>
              <a:t> than the sum of the ideas created by the same number of individuals </a:t>
            </a:r>
            <a:r>
              <a:rPr lang="en-US" sz="3200" u="sng" dirty="0"/>
              <a:t>working alone.</a:t>
            </a:r>
          </a:p>
        </p:txBody>
      </p:sp>
    </p:spTree>
    <p:extLst>
      <p:ext uri="{BB962C8B-B14F-4D97-AF65-F5344CB8AC3E}">
        <p14:creationId xmlns:p14="http://schemas.microsoft.com/office/powerpoint/2010/main" val="1265359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Research Brief : Why Brainstorming Teams Kill Breakthrough Ideas</a:t>
            </a:r>
          </a:p>
        </p:txBody>
      </p:sp>
      <p:sp>
        <p:nvSpPr>
          <p:cNvPr id="3" name="Content Placeholder 2"/>
          <p:cNvSpPr>
            <a:spLocks noGrp="1"/>
          </p:cNvSpPr>
          <p:nvPr>
            <p:ph idx="1"/>
          </p:nvPr>
        </p:nvSpPr>
        <p:spPr>
          <a:xfrm>
            <a:off x="228600" y="1066800"/>
            <a:ext cx="8915400" cy="5257800"/>
          </a:xfrm>
        </p:spPr>
        <p:txBody>
          <a:bodyPr/>
          <a:lstStyle/>
          <a:p>
            <a:pPr lvl="1" defTabSz="809625">
              <a:spcBef>
                <a:spcPts val="300"/>
              </a:spcBef>
              <a:defRPr/>
            </a:pPr>
            <a:r>
              <a:rPr lang="en-US" dirty="0"/>
              <a:t>Three main reasons:</a:t>
            </a:r>
          </a:p>
          <a:p>
            <a:pPr lvl="2" defTabSz="809625">
              <a:spcBef>
                <a:spcPts val="300"/>
              </a:spcBef>
              <a:defRPr/>
            </a:pPr>
            <a:r>
              <a:rPr lang="en-US" sz="2800" dirty="0"/>
              <a:t>Fear of Judgment – people self-censor many of their most creative ideas for fear of being judged.</a:t>
            </a:r>
          </a:p>
          <a:p>
            <a:pPr lvl="2" defTabSz="809625">
              <a:spcBef>
                <a:spcPts val="300"/>
              </a:spcBef>
              <a:defRPr/>
            </a:pPr>
            <a:r>
              <a:rPr lang="en-US" sz="2800" dirty="0"/>
              <a:t>Production Blocking – when one person is talking, others are blocked from ideating.</a:t>
            </a:r>
          </a:p>
          <a:p>
            <a:pPr lvl="2" defTabSz="809625">
              <a:spcBef>
                <a:spcPts val="300"/>
              </a:spcBef>
              <a:defRPr/>
            </a:pPr>
            <a:r>
              <a:rPr lang="en-US" sz="2800" dirty="0"/>
              <a:t>Feasibility Trumps Originality – groups tend to weight “feasible” more highly than “original”.</a:t>
            </a:r>
          </a:p>
          <a:p>
            <a:pPr marL="114300" lvl="1" indent="0" defTabSz="809625">
              <a:spcBef>
                <a:spcPts val="300"/>
              </a:spcBef>
              <a:buNone/>
              <a:defRPr/>
            </a:pPr>
            <a:r>
              <a:rPr lang="en-US" dirty="0">
                <a:solidFill>
                  <a:srgbClr val="FF0000"/>
                </a:solidFill>
              </a:rPr>
              <a:t>►Indicates that people should brainstorm alone first and elaborate their ideas before moving into team development.</a:t>
            </a:r>
          </a:p>
        </p:txBody>
      </p:sp>
    </p:spTree>
    <p:extLst>
      <p:ext uri="{BB962C8B-B14F-4D97-AF65-F5344CB8AC3E}">
        <p14:creationId xmlns:p14="http://schemas.microsoft.com/office/powerpoint/2010/main" val="184825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Research Brief: Boundary Spanning Activities in New Product Development Teams </a:t>
            </a:r>
          </a:p>
        </p:txBody>
      </p:sp>
      <p:sp>
        <p:nvSpPr>
          <p:cNvPr id="3" name="Content Placeholder 2"/>
          <p:cNvSpPr>
            <a:spLocks noGrp="1"/>
          </p:cNvSpPr>
          <p:nvPr>
            <p:ph idx="1"/>
          </p:nvPr>
        </p:nvSpPr>
        <p:spPr>
          <a:xfrm>
            <a:off x="457200" y="1447800"/>
            <a:ext cx="8229600" cy="4800600"/>
          </a:xfrm>
        </p:spPr>
        <p:txBody>
          <a:bodyPr/>
          <a:lstStyle/>
          <a:p>
            <a:pPr defTabSz="809625">
              <a:defRPr/>
            </a:pPr>
            <a:r>
              <a:rPr lang="en-US" sz="2800" b="1" dirty="0"/>
              <a:t>The ability to</a:t>
            </a:r>
            <a:r>
              <a:rPr lang="en-US" sz="2800" dirty="0"/>
              <a:t> manage relationships outside the team’s boundaries</a:t>
            </a:r>
            <a:r>
              <a:rPr lang="en-US" sz="2800" b="1" dirty="0"/>
              <a:t> is another key to a successful innovation team.  </a:t>
            </a:r>
          </a:p>
          <a:p>
            <a:pPr defTabSz="809625">
              <a:defRPr/>
            </a:pPr>
            <a:r>
              <a:rPr lang="en-US" sz="2800" b="1" dirty="0"/>
              <a:t>Research has shown that these activities are most effective when </a:t>
            </a:r>
            <a:r>
              <a:rPr lang="en-US" sz="2800" dirty="0"/>
              <a:t>performed early</a:t>
            </a:r>
            <a:r>
              <a:rPr lang="en-US" sz="2800" b="1" dirty="0"/>
              <a:t> in development process.  </a:t>
            </a:r>
            <a:r>
              <a:rPr lang="en-US" sz="2800" dirty="0"/>
              <a:t>Gatekeepers</a:t>
            </a:r>
            <a:r>
              <a:rPr lang="en-US" sz="2800" b="1" dirty="0"/>
              <a:t> serve as important links to these outside relationships. </a:t>
            </a:r>
            <a:endParaRPr lang="en-US" sz="2800" dirty="0"/>
          </a:p>
        </p:txBody>
      </p:sp>
    </p:spTree>
    <p:extLst>
      <p:ext uri="{BB962C8B-B14F-4D97-AF65-F5344CB8AC3E}">
        <p14:creationId xmlns:p14="http://schemas.microsoft.com/office/powerpoint/2010/main" val="3359083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Research Brief: Boundary Spanning Activities in New Product Development Teams </a:t>
            </a:r>
          </a:p>
        </p:txBody>
      </p:sp>
      <p:sp>
        <p:nvSpPr>
          <p:cNvPr id="3" name="Content Placeholder 2"/>
          <p:cNvSpPr>
            <a:spLocks noGrp="1"/>
          </p:cNvSpPr>
          <p:nvPr>
            <p:ph idx="1"/>
          </p:nvPr>
        </p:nvSpPr>
        <p:spPr>
          <a:xfrm>
            <a:off x="457200" y="1447800"/>
            <a:ext cx="8229600" cy="4800600"/>
          </a:xfrm>
        </p:spPr>
        <p:txBody>
          <a:bodyPr/>
          <a:lstStyle/>
          <a:p>
            <a:pPr marL="114300" lvl="1" indent="0">
              <a:buNone/>
            </a:pPr>
            <a:r>
              <a:rPr lang="en-US" dirty="0"/>
              <a:t>Three primary types of boundary spanning activity are:</a:t>
            </a:r>
            <a:endParaRPr lang="it-IT" b="1" dirty="0"/>
          </a:p>
          <a:p>
            <a:pPr lvl="2"/>
            <a:r>
              <a:rPr lang="en-US" sz="2800" b="1" dirty="0"/>
              <a:t>Ambassador </a:t>
            </a:r>
            <a:r>
              <a:rPr lang="en-US" sz="2800" dirty="0"/>
              <a:t>activities include representing the team to others and protecting the team from external interference. </a:t>
            </a:r>
            <a:endParaRPr lang="it-IT" sz="2800" b="1" dirty="0"/>
          </a:p>
          <a:p>
            <a:pPr lvl="2"/>
            <a:r>
              <a:rPr lang="en-US" sz="2800" b="1" dirty="0"/>
              <a:t>Task coordination</a:t>
            </a:r>
            <a:r>
              <a:rPr lang="en-US" sz="2800" dirty="0"/>
              <a:t> activities include coordinating and negotiating with other groups.</a:t>
            </a:r>
            <a:endParaRPr lang="it-IT" sz="2800" b="1" dirty="0"/>
          </a:p>
          <a:p>
            <a:pPr lvl="2"/>
            <a:r>
              <a:rPr lang="en-US" sz="2800" b="1" dirty="0"/>
              <a:t>Scouting activities</a:t>
            </a:r>
            <a:r>
              <a:rPr lang="en-US" sz="2800" dirty="0"/>
              <a:t> include </a:t>
            </a:r>
            <a:r>
              <a:rPr lang="en-US" sz="2800" b="1" dirty="0"/>
              <a:t>scanning for ideas</a:t>
            </a:r>
            <a:r>
              <a:rPr lang="en-US" sz="2800" dirty="0"/>
              <a:t> and information that might enhance the team’s knowledge base.</a:t>
            </a:r>
            <a:endParaRPr lang="it-IT" sz="2800" b="1" dirty="0"/>
          </a:p>
        </p:txBody>
      </p:sp>
    </p:spTree>
    <p:extLst>
      <p:ext uri="{BB962C8B-B14F-4D97-AF65-F5344CB8AC3E}">
        <p14:creationId xmlns:p14="http://schemas.microsoft.com/office/powerpoint/2010/main" val="124866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lstStyle/>
          <a:p>
            <a:r>
              <a:rPr lang="en-US" sz="3200" dirty="0">
                <a:solidFill>
                  <a:schemeClr val="accent5">
                    <a:lumMod val="75000"/>
                  </a:schemeClr>
                </a:solidFill>
              </a:rPr>
              <a:t>Teams </a:t>
            </a:r>
            <a:r>
              <a:rPr lang="en-US" sz="3200" dirty="0">
                <a:solidFill>
                  <a:srgbClr val="FF0000"/>
                </a:solidFill>
              </a:rPr>
              <a:t>Structure</a:t>
            </a:r>
            <a:endParaRPr lang="en-US" sz="3200" dirty="0"/>
          </a:p>
        </p:txBody>
      </p:sp>
      <p:sp>
        <p:nvSpPr>
          <p:cNvPr id="3" name="Content Placeholder 2"/>
          <p:cNvSpPr>
            <a:spLocks noGrp="1"/>
          </p:cNvSpPr>
          <p:nvPr>
            <p:ph idx="1"/>
          </p:nvPr>
        </p:nvSpPr>
        <p:spPr>
          <a:xfrm>
            <a:off x="0" y="1600200"/>
            <a:ext cx="1905000" cy="5059680"/>
          </a:xfrm>
        </p:spPr>
        <p:txBody>
          <a:bodyPr/>
          <a:lstStyle/>
          <a:p>
            <a:pPr marL="114300" lvl="1" indent="0">
              <a:buNone/>
            </a:pPr>
            <a:r>
              <a:rPr lang="en-US" sz="2200" dirty="0"/>
              <a:t>Teams may be classified into </a:t>
            </a:r>
            <a:r>
              <a:rPr lang="en-US" sz="2200" b="1" dirty="0"/>
              <a:t>four types</a:t>
            </a:r>
            <a:r>
              <a:rPr lang="en-US" sz="2200" dirty="0"/>
              <a:t>:</a:t>
            </a:r>
            <a:endParaRPr lang="it-IT" sz="2200" b="1" dirty="0"/>
          </a:p>
          <a:p>
            <a:pPr marL="109728" lvl="1" indent="0" defTabSz="809625">
              <a:buNone/>
            </a:pPr>
            <a:r>
              <a:rPr lang="en-US" altLang="en-US" sz="2200" b="1" dirty="0"/>
              <a:t>Functional.</a:t>
            </a:r>
          </a:p>
          <a:p>
            <a:pPr marL="109728" lvl="1" indent="0" defTabSz="809625">
              <a:buNone/>
            </a:pPr>
            <a:r>
              <a:rPr lang="en-US" altLang="en-US" sz="2200" b="1" dirty="0"/>
              <a:t>Lightweight.</a:t>
            </a:r>
          </a:p>
          <a:p>
            <a:pPr marL="109728" lvl="1" indent="0" defTabSz="809625">
              <a:buNone/>
            </a:pPr>
            <a:r>
              <a:rPr lang="en-US" altLang="en-US" sz="2200" b="1" dirty="0"/>
              <a:t>Heavyweight.</a:t>
            </a:r>
          </a:p>
          <a:p>
            <a:pPr marL="109728" lvl="1" indent="0" defTabSz="809625">
              <a:buNone/>
            </a:pPr>
            <a:r>
              <a:rPr lang="en-US" altLang="en-US" sz="2200" b="1" dirty="0"/>
              <a:t>Autonomous</a:t>
            </a:r>
            <a:r>
              <a:rPr lang="en-US" altLang="en-US" sz="2400" b="1" dirty="0"/>
              <a:t>.</a:t>
            </a:r>
          </a:p>
        </p:txBody>
      </p:sp>
      <p:pic>
        <p:nvPicPr>
          <p:cNvPr id="6" name="Picture 3" descr="Four different types of team structures are depicted.">
            <a:extLst>
              <a:ext uri="{FF2B5EF4-FFF2-40B4-BE49-F238E27FC236}">
                <a16:creationId xmlns:a16="http://schemas.microsoft.com/office/drawing/2014/main" id="{AFE85EEC-B042-4D01-9B14-945580389B13}"/>
              </a:ext>
            </a:extLst>
          </p:cNvPr>
          <p:cNvPicPr>
            <a:picLocks noGrp="1" noChangeAspect="1" noChangeArrowheads="1"/>
          </p:cNvPicPr>
          <p:nvPr>
            <p:ph idx="13"/>
          </p:nvPr>
        </p:nvPicPr>
        <p:blipFill>
          <a:blip r:embed="rId2">
            <a:extLst>
              <a:ext uri="{28A0092B-C50C-407E-A947-70E740481C1C}">
                <a14:useLocalDpi xmlns:a14="http://schemas.microsoft.com/office/drawing/2010/main" val="0"/>
              </a:ext>
            </a:extLst>
          </a:blip>
          <a:stretch>
            <a:fillRect/>
          </a:stretch>
        </p:blipFill>
        <p:spPr bwMode="auto">
          <a:xfrm>
            <a:off x="2057400" y="868680"/>
            <a:ext cx="6324600" cy="56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4"/>
          <p:cNvSpPr>
            <a:spLocks noGrp="1"/>
          </p:cNvSpPr>
          <p:nvPr>
            <p:ph type="body" sz="quarter" idx="14"/>
          </p:nvPr>
        </p:nvSpPr>
        <p:spPr>
          <a:xfrm>
            <a:off x="3200400" y="6477000"/>
            <a:ext cx="2743200" cy="182880"/>
          </a:xfrm>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208566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B4881A8C-45F5-AB49-B7C1-455AF6033674}"/>
              </a:ext>
            </a:extLst>
          </p:cNvPr>
          <p:cNvSpPr>
            <a:spLocks noGrp="1"/>
          </p:cNvSpPr>
          <p:nvPr>
            <p:ph type="title"/>
          </p:nvPr>
        </p:nvSpPr>
        <p:spPr/>
        <p:txBody>
          <a:bodyPr/>
          <a:lstStyle/>
          <a:p>
            <a:r>
              <a:rPr lang="en-US" altLang="en-US" dirty="0"/>
              <a:t>Functional Teams.</a:t>
            </a:r>
            <a:br>
              <a:rPr lang="en-US" altLang="en-US" dirty="0"/>
            </a:br>
            <a:endParaRPr lang="it-IT" dirty="0"/>
          </a:p>
        </p:txBody>
      </p:sp>
      <p:sp>
        <p:nvSpPr>
          <p:cNvPr id="29" name="Segnaposto testo 28">
            <a:extLst>
              <a:ext uri="{FF2B5EF4-FFF2-40B4-BE49-F238E27FC236}">
                <a16:creationId xmlns:a16="http://schemas.microsoft.com/office/drawing/2014/main" id="{3C888F4E-3F28-E645-B420-BB96BA81B15C}"/>
              </a:ext>
            </a:extLst>
          </p:cNvPr>
          <p:cNvSpPr>
            <a:spLocks noGrp="1"/>
          </p:cNvSpPr>
          <p:nvPr>
            <p:ph type="body" sz="half" idx="2"/>
          </p:nvPr>
        </p:nvSpPr>
        <p:spPr>
          <a:xfrm>
            <a:off x="457201" y="1143000"/>
            <a:ext cx="3276599" cy="5334000"/>
          </a:xfrm>
        </p:spPr>
        <p:txBody>
          <a:bodyPr/>
          <a:lstStyle/>
          <a:p>
            <a:pPr marL="457200" lvl="2" indent="-347472" defTabSz="809625"/>
            <a:r>
              <a:rPr lang="en-US" altLang="en-US" sz="2000" dirty="0"/>
              <a:t>- Members report to functional manager.</a:t>
            </a:r>
          </a:p>
          <a:p>
            <a:pPr marL="457200" lvl="2" indent="-347472" defTabSz="809625"/>
            <a:r>
              <a:rPr lang="en-US" altLang="en-US" sz="2000" dirty="0"/>
              <a:t>- Temporary, and members may spend less than 10% of their time on project.</a:t>
            </a:r>
          </a:p>
          <a:p>
            <a:pPr marL="457200" lvl="2" indent="-347472" defTabSz="809625"/>
            <a:r>
              <a:rPr lang="en-US" altLang="en-US" sz="2000" dirty="0"/>
              <a:t>- Typically no project manager or dedicated liaison personnel.</a:t>
            </a:r>
          </a:p>
          <a:p>
            <a:pPr marL="457200" lvl="2" indent="-347472" defTabSz="809625"/>
            <a:r>
              <a:rPr lang="en-US" altLang="en-US" sz="2000" dirty="0"/>
              <a:t>- Little opportunity for cross-functional integration.</a:t>
            </a:r>
          </a:p>
          <a:p>
            <a:pPr marL="0" lvl="2"/>
            <a:r>
              <a:rPr lang="en-US" sz="2000" dirty="0">
                <a:solidFill>
                  <a:srgbClr val="FF0000"/>
                </a:solidFill>
              </a:rPr>
              <a:t>These teams are relatively </a:t>
            </a:r>
            <a:r>
              <a:rPr lang="en-US" sz="2000" b="1" dirty="0">
                <a:solidFill>
                  <a:srgbClr val="FF0000"/>
                </a:solidFill>
              </a:rPr>
              <a:t>easy to implement</a:t>
            </a:r>
            <a:r>
              <a:rPr lang="en-US" sz="2000" dirty="0">
                <a:solidFill>
                  <a:srgbClr val="FF0000"/>
                </a:solidFill>
              </a:rPr>
              <a:t> but usually suffer from a </a:t>
            </a:r>
            <a:r>
              <a:rPr lang="en-US" sz="2000" b="1" dirty="0">
                <a:solidFill>
                  <a:srgbClr val="FF0000"/>
                </a:solidFill>
              </a:rPr>
              <a:t>lack of cross-functional coordination</a:t>
            </a:r>
            <a:r>
              <a:rPr lang="en-US" sz="2000" dirty="0">
                <a:solidFill>
                  <a:srgbClr val="FF0000"/>
                </a:solidFill>
              </a:rPr>
              <a:t>.  </a:t>
            </a:r>
            <a:endParaRPr lang="it-IT" sz="2000" b="1" dirty="0">
              <a:solidFill>
                <a:srgbClr val="FF0000"/>
              </a:solidFill>
            </a:endParaRPr>
          </a:p>
          <a:p>
            <a:endParaRPr lang="it-IT" dirty="0"/>
          </a:p>
        </p:txBody>
      </p:sp>
      <p:pic>
        <p:nvPicPr>
          <p:cNvPr id="11" name="Picture 3" descr="Four different types of team structures are depicted.">
            <a:extLst>
              <a:ext uri="{FF2B5EF4-FFF2-40B4-BE49-F238E27FC236}">
                <a16:creationId xmlns:a16="http://schemas.microsoft.com/office/drawing/2014/main" id="{C96E1570-C15C-984D-8985-A69A3E01B74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615" r="49192" b="56316"/>
          <a:stretch/>
        </p:blipFill>
        <p:spPr bwMode="auto">
          <a:xfrm>
            <a:off x="4568413" y="723900"/>
            <a:ext cx="4118386" cy="460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egnaposto testo 30">
            <a:extLst>
              <a:ext uri="{FF2B5EF4-FFF2-40B4-BE49-F238E27FC236}">
                <a16:creationId xmlns:a16="http://schemas.microsoft.com/office/drawing/2014/main" id="{FB15A16A-0AC6-EB4B-8FB3-E700E63A3100}"/>
              </a:ext>
            </a:extLst>
          </p:cNvPr>
          <p:cNvSpPr>
            <a:spLocks noGrp="1"/>
          </p:cNvSpPr>
          <p:nvPr>
            <p:ph type="body" sz="quarter" idx="12"/>
          </p:nvPr>
        </p:nvSpPr>
        <p:spPr/>
        <p:txBody>
          <a:bodyPr/>
          <a:lstStyle/>
          <a:p>
            <a:endParaRPr lang="it-IT"/>
          </a:p>
        </p:txBody>
      </p:sp>
      <p:sp>
        <p:nvSpPr>
          <p:cNvPr id="30" name="Segnaposto testo 29">
            <a:extLst>
              <a:ext uri="{FF2B5EF4-FFF2-40B4-BE49-F238E27FC236}">
                <a16:creationId xmlns:a16="http://schemas.microsoft.com/office/drawing/2014/main" id="{94CE4FF0-CFBF-B24D-93CE-4AE2EE44EFBC}"/>
              </a:ext>
            </a:extLst>
          </p:cNvPr>
          <p:cNvSpPr>
            <a:spLocks noGrp="1"/>
          </p:cNvSpPr>
          <p:nvPr>
            <p:ph type="body" sz="quarter" idx="11"/>
          </p:nvPr>
        </p:nvSpPr>
        <p:spPr/>
        <p:txBody>
          <a:bodyPr/>
          <a:lstStyle/>
          <a:p>
            <a:endParaRPr lang="it-IT"/>
          </a:p>
        </p:txBody>
      </p:sp>
    </p:spTree>
    <p:extLst>
      <p:ext uri="{BB962C8B-B14F-4D97-AF65-F5344CB8AC3E}">
        <p14:creationId xmlns:p14="http://schemas.microsoft.com/office/powerpoint/2010/main" val="1357822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B4881A8C-45F5-AB49-B7C1-455AF6033674}"/>
              </a:ext>
            </a:extLst>
          </p:cNvPr>
          <p:cNvSpPr>
            <a:spLocks noGrp="1"/>
          </p:cNvSpPr>
          <p:nvPr>
            <p:ph type="title"/>
          </p:nvPr>
        </p:nvSpPr>
        <p:spPr/>
        <p:txBody>
          <a:bodyPr/>
          <a:lstStyle/>
          <a:p>
            <a:r>
              <a:rPr lang="en-US" cap="all" dirty="0"/>
              <a:t>Lightweight teams </a:t>
            </a:r>
            <a:br>
              <a:rPr lang="en-US" altLang="en-US" dirty="0"/>
            </a:br>
            <a:endParaRPr lang="it-IT" dirty="0"/>
          </a:p>
        </p:txBody>
      </p:sp>
      <p:sp>
        <p:nvSpPr>
          <p:cNvPr id="29" name="Segnaposto testo 28">
            <a:extLst>
              <a:ext uri="{FF2B5EF4-FFF2-40B4-BE49-F238E27FC236}">
                <a16:creationId xmlns:a16="http://schemas.microsoft.com/office/drawing/2014/main" id="{3C888F4E-3F28-E645-B420-BB96BA81B15C}"/>
              </a:ext>
            </a:extLst>
          </p:cNvPr>
          <p:cNvSpPr>
            <a:spLocks noGrp="1"/>
          </p:cNvSpPr>
          <p:nvPr>
            <p:ph type="body" sz="half" idx="2"/>
          </p:nvPr>
        </p:nvSpPr>
        <p:spPr>
          <a:xfrm>
            <a:off x="304800" y="1143000"/>
            <a:ext cx="3809999" cy="5334000"/>
          </a:xfrm>
        </p:spPr>
        <p:txBody>
          <a:bodyPr/>
          <a:lstStyle/>
          <a:p>
            <a:pPr marL="457200" lvl="2" indent="-347472" defTabSz="809625"/>
            <a:r>
              <a:rPr lang="en-US" altLang="en-US" sz="2000" dirty="0"/>
              <a:t>Members still report to functional manager.</a:t>
            </a:r>
          </a:p>
          <a:p>
            <a:pPr marL="457200" lvl="2" indent="-347472" defTabSz="809625"/>
            <a:r>
              <a:rPr lang="en-US" altLang="en-US" sz="2000" dirty="0"/>
              <a:t>Temporary, and member may spend less than 25% of their time on project.</a:t>
            </a:r>
          </a:p>
          <a:p>
            <a:pPr marL="457200" lvl="2" indent="-347472" defTabSz="809625"/>
            <a:r>
              <a:rPr lang="en-US" altLang="en-US" sz="2000" dirty="0"/>
              <a:t>.Typically have a project manager and dedicated liaison personnel.</a:t>
            </a:r>
          </a:p>
          <a:p>
            <a:pPr marL="457200" lvl="2" indent="-347472" defTabSz="809625"/>
            <a:r>
              <a:rPr lang="en-US" altLang="en-US" sz="2000" dirty="0"/>
              <a:t>Manager is typically junior or middle management.</a:t>
            </a:r>
          </a:p>
          <a:p>
            <a:pPr marL="457200" lvl="2" indent="-347472" defTabSz="809625"/>
            <a:r>
              <a:rPr lang="en-US" altLang="en-US" sz="2000" dirty="0"/>
              <a:t>Likely to be appropriate for derivative projects.</a:t>
            </a:r>
          </a:p>
          <a:p>
            <a:pPr marL="457200" lvl="2" indent="-347472" defTabSz="809625"/>
            <a:r>
              <a:rPr lang="en-US" sz="2000" b="1" dirty="0">
                <a:solidFill>
                  <a:srgbClr val="FF0000"/>
                </a:solidFill>
              </a:rPr>
              <a:t>These teams experience </a:t>
            </a:r>
            <a:r>
              <a:rPr lang="en-US" sz="2000" dirty="0">
                <a:solidFill>
                  <a:srgbClr val="FF0000"/>
                </a:solidFill>
              </a:rPr>
              <a:t>slightly better team coordination </a:t>
            </a:r>
            <a:r>
              <a:rPr lang="en-US" sz="2000" b="1" dirty="0">
                <a:solidFill>
                  <a:srgbClr val="FF0000"/>
                </a:solidFill>
              </a:rPr>
              <a:t>and likelihood of success over functional teams.</a:t>
            </a:r>
            <a:r>
              <a:rPr lang="it-IT" sz="2000" dirty="0">
                <a:solidFill>
                  <a:srgbClr val="FF0000"/>
                </a:solidFill>
              </a:rPr>
              <a:t> </a:t>
            </a:r>
            <a:endParaRPr lang="en-US" altLang="en-US" sz="2000" dirty="0">
              <a:solidFill>
                <a:srgbClr val="FF0000"/>
              </a:solidFill>
            </a:endParaRPr>
          </a:p>
          <a:p>
            <a:endParaRPr lang="it-IT" dirty="0"/>
          </a:p>
        </p:txBody>
      </p:sp>
      <p:sp>
        <p:nvSpPr>
          <p:cNvPr id="31" name="Segnaposto testo 30">
            <a:extLst>
              <a:ext uri="{FF2B5EF4-FFF2-40B4-BE49-F238E27FC236}">
                <a16:creationId xmlns:a16="http://schemas.microsoft.com/office/drawing/2014/main" id="{FB15A16A-0AC6-EB4B-8FB3-E700E63A3100}"/>
              </a:ext>
            </a:extLst>
          </p:cNvPr>
          <p:cNvSpPr>
            <a:spLocks noGrp="1"/>
          </p:cNvSpPr>
          <p:nvPr>
            <p:ph type="body" sz="quarter" idx="12"/>
          </p:nvPr>
        </p:nvSpPr>
        <p:spPr/>
        <p:txBody>
          <a:bodyPr/>
          <a:lstStyle/>
          <a:p>
            <a:endParaRPr lang="it-IT"/>
          </a:p>
        </p:txBody>
      </p:sp>
      <p:sp>
        <p:nvSpPr>
          <p:cNvPr id="30" name="Segnaposto testo 29">
            <a:extLst>
              <a:ext uri="{FF2B5EF4-FFF2-40B4-BE49-F238E27FC236}">
                <a16:creationId xmlns:a16="http://schemas.microsoft.com/office/drawing/2014/main" id="{94CE4FF0-CFBF-B24D-93CE-4AE2EE44EFBC}"/>
              </a:ext>
            </a:extLst>
          </p:cNvPr>
          <p:cNvSpPr>
            <a:spLocks noGrp="1"/>
          </p:cNvSpPr>
          <p:nvPr>
            <p:ph type="body" sz="quarter" idx="11"/>
          </p:nvPr>
        </p:nvSpPr>
        <p:spPr/>
        <p:txBody>
          <a:bodyPr/>
          <a:lstStyle/>
          <a:p>
            <a:endParaRPr lang="it-IT"/>
          </a:p>
        </p:txBody>
      </p:sp>
      <p:pic>
        <p:nvPicPr>
          <p:cNvPr id="8" name="Picture 3" descr="Four different types of team structures are depicted.">
            <a:extLst>
              <a:ext uri="{FF2B5EF4-FFF2-40B4-BE49-F238E27FC236}">
                <a16:creationId xmlns:a16="http://schemas.microsoft.com/office/drawing/2014/main" id="{0CB33C4A-BA8B-4D4D-9BF7-4FF454242E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826" b="49378"/>
          <a:stretch/>
        </p:blipFill>
        <p:spPr bwMode="auto">
          <a:xfrm>
            <a:off x="4572000" y="648967"/>
            <a:ext cx="411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617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B4881A8C-45F5-AB49-B7C1-455AF6033674}"/>
              </a:ext>
            </a:extLst>
          </p:cNvPr>
          <p:cNvSpPr>
            <a:spLocks noGrp="1"/>
          </p:cNvSpPr>
          <p:nvPr>
            <p:ph type="title"/>
          </p:nvPr>
        </p:nvSpPr>
        <p:spPr/>
        <p:txBody>
          <a:bodyPr/>
          <a:lstStyle/>
          <a:p>
            <a:r>
              <a:rPr lang="en-US" altLang="en-US" sz="2000" dirty="0"/>
              <a:t>Heavyweight Teams.</a:t>
            </a:r>
            <a:br>
              <a:rPr lang="en-US" altLang="en-US" dirty="0"/>
            </a:br>
            <a:br>
              <a:rPr lang="en-US" altLang="en-US" dirty="0"/>
            </a:br>
            <a:endParaRPr lang="it-IT" dirty="0"/>
          </a:p>
        </p:txBody>
      </p:sp>
      <p:sp>
        <p:nvSpPr>
          <p:cNvPr id="29" name="Segnaposto testo 28">
            <a:extLst>
              <a:ext uri="{FF2B5EF4-FFF2-40B4-BE49-F238E27FC236}">
                <a16:creationId xmlns:a16="http://schemas.microsoft.com/office/drawing/2014/main" id="{3C888F4E-3F28-E645-B420-BB96BA81B15C}"/>
              </a:ext>
            </a:extLst>
          </p:cNvPr>
          <p:cNvSpPr>
            <a:spLocks noGrp="1"/>
          </p:cNvSpPr>
          <p:nvPr>
            <p:ph type="body" sz="half" idx="2"/>
          </p:nvPr>
        </p:nvSpPr>
        <p:spPr>
          <a:xfrm>
            <a:off x="304800" y="1143000"/>
            <a:ext cx="3809999" cy="5334000"/>
          </a:xfrm>
        </p:spPr>
        <p:txBody>
          <a:bodyPr/>
          <a:lstStyle/>
          <a:p>
            <a:pPr marL="0" lvl="2" defTabSz="809625"/>
            <a:r>
              <a:rPr lang="en-US" altLang="en-US" sz="2000" dirty="0"/>
              <a:t>- Members are </a:t>
            </a:r>
            <a:r>
              <a:rPr lang="en-US" altLang="en-US" sz="2000" i="1" dirty="0"/>
              <a:t>collocated</a:t>
            </a:r>
            <a:r>
              <a:rPr lang="en-US" altLang="en-US" sz="2000" dirty="0"/>
              <a:t> with project manager. </a:t>
            </a:r>
          </a:p>
          <a:p>
            <a:pPr marL="0" lvl="2" defTabSz="809625"/>
            <a:r>
              <a:rPr lang="en-US" altLang="en-US" sz="2000" dirty="0"/>
              <a:t>- Manager is typically senior and has significant authority to command resources and evaluate members.</a:t>
            </a:r>
          </a:p>
          <a:p>
            <a:pPr marL="0" lvl="2" defTabSz="809625"/>
            <a:r>
              <a:rPr lang="en-US" altLang="en-US" sz="2000" dirty="0"/>
              <a:t>- Often still temporary, but core team members often dedicated full-time to project.</a:t>
            </a:r>
          </a:p>
          <a:p>
            <a:pPr marL="0" lvl="2" defTabSz="809625"/>
            <a:r>
              <a:rPr lang="en-US" altLang="en-US" sz="2000" dirty="0"/>
              <a:t>- Likely to be appropriate for platform projects.</a:t>
            </a:r>
          </a:p>
          <a:p>
            <a:r>
              <a:rPr lang="en-US" sz="2000" dirty="0">
                <a:solidFill>
                  <a:srgbClr val="FF0000"/>
                </a:solidFill>
              </a:rPr>
              <a:t>The potential impact (e.g. promotions, raises, etc.) of the project manager on members’ careers </a:t>
            </a:r>
            <a:r>
              <a:rPr lang="en-US" sz="2000" b="1" dirty="0">
                <a:solidFill>
                  <a:srgbClr val="FF0000"/>
                </a:solidFill>
              </a:rPr>
              <a:t>creates</a:t>
            </a:r>
            <a:r>
              <a:rPr lang="en-US" sz="2000" dirty="0">
                <a:solidFill>
                  <a:srgbClr val="FF0000"/>
                </a:solidFill>
              </a:rPr>
              <a:t> </a:t>
            </a:r>
            <a:r>
              <a:rPr lang="en-US" sz="2000" b="1" dirty="0">
                <a:solidFill>
                  <a:srgbClr val="FF0000"/>
                </a:solidFill>
              </a:rPr>
              <a:t>commitment</a:t>
            </a:r>
            <a:r>
              <a:rPr lang="en-US" sz="2000" dirty="0">
                <a:solidFill>
                  <a:srgbClr val="FF0000"/>
                </a:solidFill>
              </a:rPr>
              <a:t> to project.  </a:t>
            </a:r>
            <a:endParaRPr lang="it-IT" sz="2000" b="1" dirty="0">
              <a:solidFill>
                <a:srgbClr val="FF0000"/>
              </a:solidFill>
            </a:endParaRPr>
          </a:p>
          <a:p>
            <a:endParaRPr lang="it-IT" dirty="0"/>
          </a:p>
        </p:txBody>
      </p:sp>
      <p:sp>
        <p:nvSpPr>
          <p:cNvPr id="31" name="Segnaposto testo 30">
            <a:extLst>
              <a:ext uri="{FF2B5EF4-FFF2-40B4-BE49-F238E27FC236}">
                <a16:creationId xmlns:a16="http://schemas.microsoft.com/office/drawing/2014/main" id="{FB15A16A-0AC6-EB4B-8FB3-E700E63A3100}"/>
              </a:ext>
            </a:extLst>
          </p:cNvPr>
          <p:cNvSpPr>
            <a:spLocks noGrp="1"/>
          </p:cNvSpPr>
          <p:nvPr>
            <p:ph type="body" sz="quarter" idx="12"/>
          </p:nvPr>
        </p:nvSpPr>
        <p:spPr/>
        <p:txBody>
          <a:bodyPr/>
          <a:lstStyle/>
          <a:p>
            <a:endParaRPr lang="it-IT"/>
          </a:p>
        </p:txBody>
      </p:sp>
      <p:sp>
        <p:nvSpPr>
          <p:cNvPr id="30" name="Segnaposto testo 29">
            <a:extLst>
              <a:ext uri="{FF2B5EF4-FFF2-40B4-BE49-F238E27FC236}">
                <a16:creationId xmlns:a16="http://schemas.microsoft.com/office/drawing/2014/main" id="{94CE4FF0-CFBF-B24D-93CE-4AE2EE44EFBC}"/>
              </a:ext>
            </a:extLst>
          </p:cNvPr>
          <p:cNvSpPr>
            <a:spLocks noGrp="1"/>
          </p:cNvSpPr>
          <p:nvPr>
            <p:ph type="body" sz="quarter" idx="11"/>
          </p:nvPr>
        </p:nvSpPr>
        <p:spPr/>
        <p:txBody>
          <a:bodyPr/>
          <a:lstStyle/>
          <a:p>
            <a:endParaRPr lang="it-IT"/>
          </a:p>
        </p:txBody>
      </p:sp>
      <p:pic>
        <p:nvPicPr>
          <p:cNvPr id="9" name="Picture 3" descr="Four different types of team structures are depicted.">
            <a:extLst>
              <a:ext uri="{FF2B5EF4-FFF2-40B4-BE49-F238E27FC236}">
                <a16:creationId xmlns:a16="http://schemas.microsoft.com/office/drawing/2014/main" id="{05CF4FDE-3A2C-1048-A744-1AFF3FEC50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5" t="46556" r="46211"/>
          <a:stretch/>
        </p:blipFill>
        <p:spPr bwMode="auto">
          <a:xfrm>
            <a:off x="4267201" y="1090550"/>
            <a:ext cx="4419598" cy="505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17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The question posed (1)</a:t>
            </a:r>
          </a:p>
        </p:txBody>
      </p:sp>
      <p:sp>
        <p:nvSpPr>
          <p:cNvPr id="3" name="Content Placeholder 2"/>
          <p:cNvSpPr>
            <a:spLocks noGrp="1"/>
          </p:cNvSpPr>
          <p:nvPr>
            <p:ph idx="1"/>
          </p:nvPr>
        </p:nvSpPr>
        <p:spPr>
          <a:xfrm>
            <a:off x="457200" y="1447800"/>
            <a:ext cx="8686800" cy="4800600"/>
          </a:xfrm>
        </p:spPr>
        <p:txBody>
          <a:bodyPr/>
          <a:lstStyle/>
          <a:p>
            <a:pPr defTabSz="809625"/>
            <a:r>
              <a:rPr lang="en-US" sz="2800" dirty="0"/>
              <a:t>By using teams to solve new product development issues, firms benefit from the experience and knowledge base of several individuals.  </a:t>
            </a:r>
          </a:p>
          <a:p>
            <a:pPr defTabSz="809625"/>
            <a:r>
              <a:rPr lang="en-US" sz="2800" dirty="0"/>
              <a:t>Team </a:t>
            </a:r>
            <a:r>
              <a:rPr lang="en-US" sz="2800" b="1" dirty="0"/>
              <a:t>size</a:t>
            </a:r>
            <a:r>
              <a:rPr lang="en-US" sz="2800" dirty="0"/>
              <a:t>, </a:t>
            </a:r>
            <a:r>
              <a:rPr lang="en-US" sz="2800" b="1" dirty="0"/>
              <a:t>composition</a:t>
            </a:r>
            <a:r>
              <a:rPr lang="en-US" sz="2800" dirty="0"/>
              <a:t>, </a:t>
            </a:r>
            <a:r>
              <a:rPr lang="en-US" sz="2800" b="1" dirty="0"/>
              <a:t>structure</a:t>
            </a:r>
            <a:r>
              <a:rPr lang="en-US" sz="2800" dirty="0"/>
              <a:t>, l</a:t>
            </a:r>
            <a:r>
              <a:rPr lang="en-US" sz="2800" b="1" dirty="0"/>
              <a:t>eadership</a:t>
            </a:r>
            <a:r>
              <a:rPr lang="en-US" sz="2800" dirty="0"/>
              <a:t> and </a:t>
            </a:r>
            <a:r>
              <a:rPr lang="en-US" sz="2800" b="1" dirty="0"/>
              <a:t>administration</a:t>
            </a:r>
            <a:r>
              <a:rPr lang="en-US" sz="2800" dirty="0"/>
              <a:t> are all factors that will impact the success of a new product development team.  </a:t>
            </a:r>
          </a:p>
          <a:p>
            <a:pPr defTabSz="809625"/>
            <a:r>
              <a:rPr lang="en-US" sz="2800" dirty="0"/>
              <a:t>The optimal team size will bring enough experience to the table, but not be so big as to push administrative costs and communication problems out of control. </a:t>
            </a:r>
            <a:endParaRPr lang="en-US" altLang="en-US" sz="2800" dirty="0"/>
          </a:p>
        </p:txBody>
      </p:sp>
    </p:spTree>
    <p:extLst>
      <p:ext uri="{BB962C8B-B14F-4D97-AF65-F5344CB8AC3E}">
        <p14:creationId xmlns:p14="http://schemas.microsoft.com/office/powerpoint/2010/main" val="2984074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27">
            <a:extLst>
              <a:ext uri="{FF2B5EF4-FFF2-40B4-BE49-F238E27FC236}">
                <a16:creationId xmlns:a16="http://schemas.microsoft.com/office/drawing/2014/main" id="{B4881A8C-45F5-AB49-B7C1-455AF6033674}"/>
              </a:ext>
            </a:extLst>
          </p:cNvPr>
          <p:cNvSpPr>
            <a:spLocks noGrp="1"/>
          </p:cNvSpPr>
          <p:nvPr>
            <p:ph type="title"/>
          </p:nvPr>
        </p:nvSpPr>
        <p:spPr>
          <a:xfrm>
            <a:off x="457201" y="0"/>
            <a:ext cx="2514599" cy="990600"/>
          </a:xfrm>
        </p:spPr>
        <p:txBody>
          <a:bodyPr/>
          <a:lstStyle/>
          <a:p>
            <a:r>
              <a:rPr lang="en-US" cap="all" dirty="0"/>
              <a:t>Autonomous teams </a:t>
            </a:r>
            <a:br>
              <a:rPr lang="en-US" altLang="en-US" dirty="0"/>
            </a:br>
            <a:br>
              <a:rPr lang="en-US" altLang="en-US" dirty="0"/>
            </a:br>
            <a:endParaRPr lang="it-IT" dirty="0"/>
          </a:p>
        </p:txBody>
      </p:sp>
      <p:sp>
        <p:nvSpPr>
          <p:cNvPr id="29" name="Segnaposto testo 28">
            <a:extLst>
              <a:ext uri="{FF2B5EF4-FFF2-40B4-BE49-F238E27FC236}">
                <a16:creationId xmlns:a16="http://schemas.microsoft.com/office/drawing/2014/main" id="{3C888F4E-3F28-E645-B420-BB96BA81B15C}"/>
              </a:ext>
            </a:extLst>
          </p:cNvPr>
          <p:cNvSpPr>
            <a:spLocks noGrp="1"/>
          </p:cNvSpPr>
          <p:nvPr>
            <p:ph type="body" sz="half" idx="2"/>
          </p:nvPr>
        </p:nvSpPr>
        <p:spPr>
          <a:xfrm>
            <a:off x="0" y="709550"/>
            <a:ext cx="4419600" cy="5767450"/>
          </a:xfrm>
        </p:spPr>
        <p:txBody>
          <a:bodyPr/>
          <a:lstStyle/>
          <a:p>
            <a:pPr marL="0" lvl="2" defTabSz="809625"/>
            <a:r>
              <a:rPr lang="en-US" altLang="en-US" sz="1900" dirty="0"/>
              <a:t>- Members collocated and dedicated full-time (and often permanently) to team. </a:t>
            </a:r>
          </a:p>
          <a:p>
            <a:pPr marL="0" lvl="2" defTabSz="809625"/>
            <a:r>
              <a:rPr lang="en-US" altLang="en-US" sz="1900" dirty="0"/>
              <a:t>- Project manager is typically very senior manager.</a:t>
            </a:r>
          </a:p>
          <a:p>
            <a:pPr marL="0" lvl="2" defTabSz="809625"/>
            <a:r>
              <a:rPr lang="en-US" altLang="en-US" sz="1900" dirty="0"/>
              <a:t>- Project manager is given full control over resources contributed from functional departments and has exclusive authority over evaluation and reward of members.</a:t>
            </a:r>
          </a:p>
          <a:p>
            <a:pPr marL="0" lvl="2" defTabSz="809625"/>
            <a:r>
              <a:rPr lang="en-US" altLang="en-US" sz="1900" dirty="0"/>
              <a:t>Autonomous teams may have own policies, procedures and reward systems that may be different from rest of firm.</a:t>
            </a:r>
          </a:p>
          <a:p>
            <a:pPr marL="0" lvl="2" defTabSz="809625"/>
            <a:r>
              <a:rPr lang="en-US" altLang="en-US" sz="1900" dirty="0"/>
              <a:t>Likely to be appropriate for breakthrough and major platform projects. </a:t>
            </a:r>
          </a:p>
          <a:p>
            <a:pPr marL="0" lvl="2" defTabSz="809625"/>
            <a:r>
              <a:rPr lang="en-US" altLang="en-US" sz="1900" dirty="0"/>
              <a:t>Can be difficult to fold back into the organization.</a:t>
            </a:r>
          </a:p>
          <a:p>
            <a:pPr marL="0" lvl="2" defTabSz="809625"/>
            <a:r>
              <a:rPr lang="en-US" sz="1900" dirty="0">
                <a:solidFill>
                  <a:srgbClr val="FF0000"/>
                </a:solidFill>
              </a:rPr>
              <a:t>Potential for </a:t>
            </a:r>
            <a:r>
              <a:rPr lang="en-US" sz="1900" b="1" dirty="0">
                <a:solidFill>
                  <a:srgbClr val="FF0000"/>
                </a:solidFill>
              </a:rPr>
              <a:t>conflict</a:t>
            </a:r>
            <a:r>
              <a:rPr lang="en-US" sz="1900" dirty="0">
                <a:solidFill>
                  <a:srgbClr val="FF0000"/>
                </a:solidFill>
              </a:rPr>
              <a:t> between team and functional divisions </a:t>
            </a:r>
            <a:r>
              <a:rPr lang="en-US" sz="1900" b="1" dirty="0">
                <a:solidFill>
                  <a:srgbClr val="FF0000"/>
                </a:solidFill>
              </a:rPr>
              <a:t>grows with the autonomy of team</a:t>
            </a:r>
            <a:r>
              <a:rPr lang="en-US" sz="1900" dirty="0">
                <a:solidFill>
                  <a:srgbClr val="FF0000"/>
                </a:solidFill>
              </a:rPr>
              <a:t>.</a:t>
            </a:r>
            <a:endParaRPr lang="it-IT" sz="1900" b="1" dirty="0">
              <a:solidFill>
                <a:srgbClr val="FF0000"/>
              </a:solidFill>
            </a:endParaRPr>
          </a:p>
          <a:p>
            <a:pPr marL="0" lvl="2" defTabSz="809625"/>
            <a:endParaRPr lang="it-IT" dirty="0"/>
          </a:p>
        </p:txBody>
      </p:sp>
      <p:sp>
        <p:nvSpPr>
          <p:cNvPr id="31" name="Segnaposto testo 30">
            <a:extLst>
              <a:ext uri="{FF2B5EF4-FFF2-40B4-BE49-F238E27FC236}">
                <a16:creationId xmlns:a16="http://schemas.microsoft.com/office/drawing/2014/main" id="{FB15A16A-0AC6-EB4B-8FB3-E700E63A3100}"/>
              </a:ext>
            </a:extLst>
          </p:cNvPr>
          <p:cNvSpPr>
            <a:spLocks noGrp="1"/>
          </p:cNvSpPr>
          <p:nvPr>
            <p:ph type="body" sz="quarter" idx="12"/>
          </p:nvPr>
        </p:nvSpPr>
        <p:spPr/>
        <p:txBody>
          <a:bodyPr/>
          <a:lstStyle/>
          <a:p>
            <a:endParaRPr lang="it-IT"/>
          </a:p>
        </p:txBody>
      </p:sp>
      <p:sp>
        <p:nvSpPr>
          <p:cNvPr id="30" name="Segnaposto testo 29">
            <a:extLst>
              <a:ext uri="{FF2B5EF4-FFF2-40B4-BE49-F238E27FC236}">
                <a16:creationId xmlns:a16="http://schemas.microsoft.com/office/drawing/2014/main" id="{94CE4FF0-CFBF-B24D-93CE-4AE2EE44EFBC}"/>
              </a:ext>
            </a:extLst>
          </p:cNvPr>
          <p:cNvSpPr>
            <a:spLocks noGrp="1"/>
          </p:cNvSpPr>
          <p:nvPr>
            <p:ph type="body" sz="quarter" idx="11"/>
          </p:nvPr>
        </p:nvSpPr>
        <p:spPr/>
        <p:txBody>
          <a:bodyPr/>
          <a:lstStyle/>
          <a:p>
            <a:endParaRPr lang="it-IT"/>
          </a:p>
        </p:txBody>
      </p:sp>
      <p:pic>
        <p:nvPicPr>
          <p:cNvPr id="8" name="Picture 3">
            <a:extLst>
              <a:ext uri="{FF2B5EF4-FFF2-40B4-BE49-F238E27FC236}">
                <a16:creationId xmlns:a16="http://schemas.microsoft.com/office/drawing/2014/main" id="{6A3C0625-C398-BF4B-8ECC-2C8B700F41A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807" t="48279"/>
          <a:stretch/>
        </p:blipFill>
        <p:spPr bwMode="auto">
          <a:xfrm>
            <a:off x="4267200" y="709550"/>
            <a:ext cx="4419600" cy="543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731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egnaposto contenuto 13">
            <a:extLst>
              <a:ext uri="{FF2B5EF4-FFF2-40B4-BE49-F238E27FC236}">
                <a16:creationId xmlns:a16="http://schemas.microsoft.com/office/drawing/2014/main" id="{D2F2EB6B-3BE6-404F-959F-799F25482C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6857990"/>
          </a:xfrm>
          <a:noFill/>
        </p:spPr>
      </p:pic>
    </p:spTree>
    <p:extLst>
      <p:ext uri="{BB962C8B-B14F-4D97-AF65-F5344CB8AC3E}">
        <p14:creationId xmlns:p14="http://schemas.microsoft.com/office/powerpoint/2010/main" val="1981829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935B539-274C-CA41-918C-C10A1BB9EA86}"/>
              </a:ext>
            </a:extLst>
          </p:cNvPr>
          <p:cNvSpPr>
            <a:spLocks noGrp="1"/>
          </p:cNvSpPr>
          <p:nvPr>
            <p:ph type="title"/>
          </p:nvPr>
        </p:nvSpPr>
        <p:spPr/>
        <p:txBody>
          <a:bodyPr/>
          <a:lstStyle/>
          <a:p>
            <a:endParaRPr lang="it-IT"/>
          </a:p>
        </p:txBody>
      </p:sp>
      <p:sp>
        <p:nvSpPr>
          <p:cNvPr id="8" name="Segnaposto contenuto 7">
            <a:extLst>
              <a:ext uri="{FF2B5EF4-FFF2-40B4-BE49-F238E27FC236}">
                <a16:creationId xmlns:a16="http://schemas.microsoft.com/office/drawing/2014/main" id="{5CC252BA-0D71-AC4E-A8B8-0D033E9A782A}"/>
              </a:ext>
            </a:extLst>
          </p:cNvPr>
          <p:cNvSpPr>
            <a:spLocks noGrp="1"/>
          </p:cNvSpPr>
          <p:nvPr>
            <p:ph idx="1"/>
          </p:nvPr>
        </p:nvSpPr>
        <p:spPr/>
        <p:txBody>
          <a:bodyPr/>
          <a:lstStyle/>
          <a:p>
            <a:r>
              <a:rPr lang="en-US" sz="3200" b="0" dirty="0"/>
              <a:t>Team </a:t>
            </a:r>
            <a:r>
              <a:rPr lang="en-US" sz="3200" dirty="0"/>
              <a:t>effectiveness is a function</a:t>
            </a:r>
            <a:r>
              <a:rPr lang="en-US" sz="3200" b="0" dirty="0"/>
              <a:t> of </a:t>
            </a:r>
            <a:r>
              <a:rPr lang="en-US" sz="3200" dirty="0"/>
              <a:t>how well suited</a:t>
            </a:r>
            <a:r>
              <a:rPr lang="en-US" sz="3200" b="0" dirty="0"/>
              <a:t> </a:t>
            </a:r>
            <a:r>
              <a:rPr lang="en-US" sz="3200" dirty="0"/>
              <a:t>leadership</a:t>
            </a:r>
            <a:r>
              <a:rPr lang="en-US" sz="3200" b="0" dirty="0"/>
              <a:t> and </a:t>
            </a:r>
            <a:r>
              <a:rPr lang="en-US" sz="3200" dirty="0"/>
              <a:t>administrative policies </a:t>
            </a:r>
            <a:r>
              <a:rPr lang="en-US" sz="3200" b="0" dirty="0"/>
              <a:t>are to team’s structure and needs.</a:t>
            </a:r>
            <a:endParaRPr lang="it-IT" sz="3200" dirty="0"/>
          </a:p>
          <a:p>
            <a:endParaRPr lang="it-IT" dirty="0"/>
          </a:p>
        </p:txBody>
      </p:sp>
    </p:spTree>
    <p:extLst>
      <p:ext uri="{BB962C8B-B14F-4D97-AF65-F5344CB8AC3E}">
        <p14:creationId xmlns:p14="http://schemas.microsoft.com/office/powerpoint/2010/main" val="2020637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Team Leadership</a:t>
            </a:r>
            <a:br>
              <a:rPr lang="en-US" altLang="en-US" sz="1600" dirty="0"/>
            </a:br>
            <a:endParaRPr lang="en-US" sz="1500" dirty="0"/>
          </a:p>
        </p:txBody>
      </p:sp>
      <p:sp>
        <p:nvSpPr>
          <p:cNvPr id="3" name="Content Placeholder 2"/>
          <p:cNvSpPr>
            <a:spLocks noGrp="1"/>
          </p:cNvSpPr>
          <p:nvPr>
            <p:ph idx="1"/>
          </p:nvPr>
        </p:nvSpPr>
        <p:spPr/>
        <p:txBody>
          <a:bodyPr/>
          <a:lstStyle/>
          <a:p>
            <a:pPr lvl="1"/>
            <a:r>
              <a:rPr lang="en-US" b="1" dirty="0"/>
              <a:t>Team leadership</a:t>
            </a:r>
            <a:r>
              <a:rPr lang="en-US" dirty="0"/>
              <a:t> needs </a:t>
            </a:r>
            <a:r>
              <a:rPr lang="en-US" b="1" dirty="0"/>
              <a:t>vary with the</a:t>
            </a:r>
            <a:r>
              <a:rPr lang="en-US" dirty="0"/>
              <a:t> </a:t>
            </a:r>
            <a:r>
              <a:rPr lang="en-US" b="1" dirty="0"/>
              <a:t>type of team</a:t>
            </a:r>
            <a:r>
              <a:rPr lang="en-US" dirty="0"/>
              <a:t> with </a:t>
            </a:r>
            <a:r>
              <a:rPr lang="en-US" u="sng" dirty="0"/>
              <a:t>autonomous teams having greatest need for project manager </a:t>
            </a:r>
            <a:r>
              <a:rPr lang="en-US" dirty="0"/>
              <a:t>with strong leadership and managerial skills. </a:t>
            </a:r>
          </a:p>
          <a:p>
            <a:pPr lvl="1"/>
            <a:r>
              <a:rPr lang="en-US" dirty="0"/>
              <a:t>Because of their direct relationship with team members, </a:t>
            </a:r>
            <a:r>
              <a:rPr lang="en-US" b="1" dirty="0">
                <a:solidFill>
                  <a:srgbClr val="FF0000"/>
                </a:solidFill>
              </a:rPr>
              <a:t>project managers </a:t>
            </a:r>
            <a:r>
              <a:rPr lang="en-US" dirty="0"/>
              <a:t>can be </a:t>
            </a:r>
            <a:r>
              <a:rPr lang="en-US" b="1" dirty="0"/>
              <a:t>more closely related to team success than </a:t>
            </a:r>
            <a:r>
              <a:rPr lang="en-US" b="1" u="sng" dirty="0"/>
              <a:t>senior management or project champions</a:t>
            </a:r>
            <a:r>
              <a:rPr lang="en-US" b="1" u="sng" cap="all" dirty="0"/>
              <a:t>.  </a:t>
            </a:r>
            <a:endParaRPr lang="it-IT" b="1" u="sng" cap="all" dirty="0"/>
          </a:p>
        </p:txBody>
      </p:sp>
    </p:spTree>
    <p:extLst>
      <p:ext uri="{BB962C8B-B14F-4D97-AF65-F5344CB8AC3E}">
        <p14:creationId xmlns:p14="http://schemas.microsoft.com/office/powerpoint/2010/main" val="1097718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Team Leadership</a:t>
            </a:r>
            <a:br>
              <a:rPr lang="en-US" altLang="en-US" sz="1600" dirty="0"/>
            </a:br>
            <a:endParaRPr lang="en-US" sz="1500" dirty="0"/>
          </a:p>
        </p:txBody>
      </p:sp>
      <p:sp>
        <p:nvSpPr>
          <p:cNvPr id="3" name="Content Placeholder 2"/>
          <p:cNvSpPr>
            <a:spLocks noGrp="1"/>
          </p:cNvSpPr>
          <p:nvPr>
            <p:ph idx="1"/>
          </p:nvPr>
        </p:nvSpPr>
        <p:spPr>
          <a:xfrm>
            <a:off x="457200" y="914400"/>
            <a:ext cx="8229600" cy="5410200"/>
          </a:xfrm>
        </p:spPr>
        <p:txBody>
          <a:bodyPr/>
          <a:lstStyle/>
          <a:p>
            <a:pPr lvl="1" indent="-347472" defTabSz="809625"/>
            <a:r>
              <a:rPr lang="en-US" altLang="en-US" sz="2600" dirty="0"/>
              <a:t>Team leader is responsible for directing team’s activities, maintaining alignment with project goals, and communicating with senior management.</a:t>
            </a:r>
          </a:p>
          <a:p>
            <a:pPr lvl="1" indent="-347472" defTabSz="809625"/>
            <a:r>
              <a:rPr lang="en-US" altLang="en-US" sz="2600" b="1" dirty="0"/>
              <a:t>Team leaders impact team performance more directly than senior management or champions</a:t>
            </a:r>
            <a:r>
              <a:rPr lang="en-US" altLang="en-US" sz="2600" dirty="0"/>
              <a:t>.</a:t>
            </a:r>
          </a:p>
          <a:p>
            <a:pPr lvl="1" indent="-347472" defTabSz="809625"/>
            <a:r>
              <a:rPr lang="en-US" altLang="en-US" sz="2600" dirty="0"/>
              <a:t>Different team types need different leader types:</a:t>
            </a:r>
          </a:p>
          <a:p>
            <a:pPr lvl="2" defTabSz="809625"/>
            <a:r>
              <a:rPr lang="en-US" altLang="en-US" sz="2600" b="1" dirty="0">
                <a:solidFill>
                  <a:srgbClr val="FF0000"/>
                </a:solidFill>
              </a:rPr>
              <a:t>Lightweight teams </a:t>
            </a:r>
            <a:r>
              <a:rPr lang="en-US" altLang="en-US" sz="2600" dirty="0"/>
              <a:t>need </a:t>
            </a:r>
            <a:r>
              <a:rPr lang="en-US" altLang="en-US" sz="2600" b="1" dirty="0"/>
              <a:t>junior or middle manager</a:t>
            </a:r>
            <a:r>
              <a:rPr lang="en-US" altLang="en-US" sz="2600" dirty="0"/>
              <a:t>.</a:t>
            </a:r>
          </a:p>
          <a:p>
            <a:pPr lvl="2" defTabSz="809625"/>
            <a:r>
              <a:rPr lang="en-US" altLang="en-US" sz="2600" b="1" dirty="0">
                <a:solidFill>
                  <a:srgbClr val="FF0000"/>
                </a:solidFill>
              </a:rPr>
              <a:t>Heavyweight and autonomous teams </a:t>
            </a:r>
            <a:r>
              <a:rPr lang="en-US" altLang="en-US" sz="2600" dirty="0"/>
              <a:t>need </a:t>
            </a:r>
            <a:r>
              <a:rPr lang="en-US" altLang="en-US" sz="2600" b="1" dirty="0"/>
              <a:t>senior manager </a:t>
            </a:r>
            <a:r>
              <a:rPr lang="en-US" altLang="en-US" sz="2600" dirty="0"/>
              <a:t>with high status, who are good at conflict resolution, and capable of influencing engineering, manufacturing, and marketing functions.</a:t>
            </a:r>
          </a:p>
        </p:txBody>
      </p:sp>
    </p:spTree>
    <p:extLst>
      <p:ext uri="{BB962C8B-B14F-4D97-AF65-F5344CB8AC3E}">
        <p14:creationId xmlns:p14="http://schemas.microsoft.com/office/powerpoint/2010/main" val="3435548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Team Administration</a:t>
            </a:r>
            <a:br>
              <a:rPr lang="en-US" altLang="en-US" sz="1600" dirty="0"/>
            </a:br>
            <a:endParaRPr lang="en-US" sz="1500" dirty="0"/>
          </a:p>
        </p:txBody>
      </p:sp>
      <p:sp>
        <p:nvSpPr>
          <p:cNvPr id="3" name="Content Placeholder 2"/>
          <p:cNvSpPr>
            <a:spLocks noGrp="1"/>
          </p:cNvSpPr>
          <p:nvPr>
            <p:ph idx="1"/>
          </p:nvPr>
        </p:nvSpPr>
        <p:spPr>
          <a:xfrm>
            <a:off x="457200" y="1447800"/>
            <a:ext cx="8229600" cy="4876800"/>
          </a:xfrm>
        </p:spPr>
        <p:txBody>
          <a:bodyPr/>
          <a:lstStyle/>
          <a:p>
            <a:pPr lvl="1" indent="-347472" defTabSz="809625"/>
            <a:r>
              <a:rPr lang="en-US" dirty="0"/>
              <a:t>Team administration</a:t>
            </a:r>
            <a:r>
              <a:rPr lang="en-US" b="1" dirty="0"/>
              <a:t> should be designed to ensure that team members have a clear focus and commitment to project (e.g. </a:t>
            </a:r>
            <a:r>
              <a:rPr lang="en-US" dirty="0"/>
              <a:t>project charter</a:t>
            </a:r>
            <a:r>
              <a:rPr lang="en-US" b="1" dirty="0"/>
              <a:t> or </a:t>
            </a:r>
            <a:r>
              <a:rPr lang="en-US" dirty="0"/>
              <a:t>mission statement</a:t>
            </a:r>
            <a:r>
              <a:rPr lang="en-US" b="1" dirty="0"/>
              <a:t>, </a:t>
            </a:r>
            <a:r>
              <a:rPr lang="en-US" dirty="0"/>
              <a:t>contract book</a:t>
            </a:r>
            <a:r>
              <a:rPr lang="en-US" b="1" dirty="0"/>
              <a:t> or </a:t>
            </a:r>
            <a:r>
              <a:rPr lang="en-US" dirty="0"/>
              <a:t>project plan</a:t>
            </a:r>
            <a:r>
              <a:rPr lang="en-US" b="1" dirty="0"/>
              <a:t>, etc.). </a:t>
            </a:r>
            <a:endParaRPr lang="en-US" altLang="en-US" sz="1800" dirty="0"/>
          </a:p>
        </p:txBody>
      </p:sp>
    </p:spTree>
    <p:extLst>
      <p:ext uri="{BB962C8B-B14F-4D97-AF65-F5344CB8AC3E}">
        <p14:creationId xmlns:p14="http://schemas.microsoft.com/office/powerpoint/2010/main" val="385421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Team Administration</a:t>
            </a:r>
            <a:br>
              <a:rPr lang="en-US" altLang="en-US" sz="1600" dirty="0"/>
            </a:br>
            <a:endParaRPr lang="en-US" sz="1500" dirty="0"/>
          </a:p>
        </p:txBody>
      </p:sp>
      <p:sp>
        <p:nvSpPr>
          <p:cNvPr id="3" name="Content Placeholder 2"/>
          <p:cNvSpPr>
            <a:spLocks noGrp="1"/>
          </p:cNvSpPr>
          <p:nvPr>
            <p:ph idx="1"/>
          </p:nvPr>
        </p:nvSpPr>
        <p:spPr>
          <a:xfrm>
            <a:off x="457200" y="1447800"/>
            <a:ext cx="8229600" cy="4876800"/>
          </a:xfrm>
        </p:spPr>
        <p:txBody>
          <a:bodyPr/>
          <a:lstStyle/>
          <a:p>
            <a:pPr marL="548640" lvl="2" indent="0" defTabSz="809625">
              <a:buNone/>
            </a:pPr>
            <a:r>
              <a:rPr lang="en-US" altLang="en-US" sz="2800" b="1" dirty="0"/>
              <a:t>Project charter</a:t>
            </a:r>
            <a:r>
              <a:rPr lang="en-US" altLang="en-US" sz="2800" dirty="0"/>
              <a:t> encapsulates the project’s mission and provides measurable goals. May also describe:</a:t>
            </a:r>
          </a:p>
          <a:p>
            <a:pPr lvl="3" defTabSz="809625"/>
            <a:r>
              <a:rPr lang="en-US" altLang="en-US" sz="2800" dirty="0"/>
              <a:t>Who is on team.</a:t>
            </a:r>
          </a:p>
          <a:p>
            <a:pPr lvl="3" defTabSz="809625"/>
            <a:r>
              <a:rPr lang="en-US" altLang="en-US" sz="2800" dirty="0"/>
              <a:t>Length of time members will be on team.</a:t>
            </a:r>
          </a:p>
          <a:p>
            <a:pPr lvl="3" defTabSz="809625"/>
            <a:r>
              <a:rPr lang="en-US" altLang="en-US" sz="2800" dirty="0"/>
              <a:t>Percentage of time members spend on team.</a:t>
            </a:r>
          </a:p>
          <a:p>
            <a:pPr lvl="3" defTabSz="809625"/>
            <a:r>
              <a:rPr lang="en-US" altLang="en-US" sz="2800" dirty="0"/>
              <a:t>Team budget.</a:t>
            </a:r>
          </a:p>
          <a:p>
            <a:pPr lvl="3" defTabSz="809625"/>
            <a:r>
              <a:rPr lang="en-US" altLang="en-US" sz="2800" dirty="0"/>
              <a:t>Reporting timeline.</a:t>
            </a:r>
          </a:p>
          <a:p>
            <a:pPr lvl="3" defTabSz="809625"/>
            <a:r>
              <a:rPr lang="en-US" altLang="en-US" sz="2800" dirty="0"/>
              <a:t>Key success criteria.</a:t>
            </a:r>
          </a:p>
        </p:txBody>
      </p:sp>
    </p:spTree>
    <p:extLst>
      <p:ext uri="{BB962C8B-B14F-4D97-AF65-F5344CB8AC3E}">
        <p14:creationId xmlns:p14="http://schemas.microsoft.com/office/powerpoint/2010/main" val="277467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Team Administration</a:t>
            </a:r>
            <a:endParaRPr lang="en-US" sz="3200" dirty="0"/>
          </a:p>
        </p:txBody>
      </p:sp>
      <p:sp>
        <p:nvSpPr>
          <p:cNvPr id="3" name="Content Placeholder 2"/>
          <p:cNvSpPr>
            <a:spLocks noGrp="1"/>
          </p:cNvSpPr>
          <p:nvPr>
            <p:ph idx="1"/>
          </p:nvPr>
        </p:nvSpPr>
        <p:spPr>
          <a:xfrm>
            <a:off x="457200" y="990600"/>
            <a:ext cx="8229600" cy="5257800"/>
          </a:xfrm>
        </p:spPr>
        <p:txBody>
          <a:bodyPr/>
          <a:lstStyle/>
          <a:p>
            <a:pPr marL="548640" lvl="2" indent="0" defTabSz="809625">
              <a:buNone/>
            </a:pPr>
            <a:r>
              <a:rPr lang="en-US" altLang="en-US" sz="2800" b="1" dirty="0"/>
              <a:t>Contract book</a:t>
            </a:r>
            <a:r>
              <a:rPr lang="en-US" altLang="en-US" sz="2800" dirty="0"/>
              <a:t> defines in detail the basic plan to achieve goals laid out in charter. It provides a tool for monitoring and evaluating the team’s performance. Typically provides:</a:t>
            </a:r>
          </a:p>
          <a:p>
            <a:pPr lvl="3" defTabSz="809625"/>
            <a:r>
              <a:rPr lang="en-US" altLang="en-US" sz="2800" dirty="0"/>
              <a:t>Estimates of resources required.</a:t>
            </a:r>
          </a:p>
          <a:p>
            <a:pPr lvl="3" defTabSz="809625"/>
            <a:r>
              <a:rPr lang="en-US" altLang="en-US" sz="2800" dirty="0"/>
              <a:t>Development time schedule.</a:t>
            </a:r>
          </a:p>
          <a:p>
            <a:pPr lvl="3" defTabSz="809625"/>
            <a:r>
              <a:rPr lang="en-US" altLang="en-US" sz="2800" dirty="0"/>
              <a:t>Results that will be achieved.</a:t>
            </a:r>
          </a:p>
          <a:p>
            <a:pPr lvl="2" defTabSz="809625"/>
            <a:r>
              <a:rPr lang="en-US" altLang="en-US" sz="2800" dirty="0"/>
              <a:t>Team members sign contract book; </a:t>
            </a:r>
          </a:p>
          <a:p>
            <a:pPr marL="548640" lvl="2" indent="0" defTabSz="809625">
              <a:buNone/>
            </a:pPr>
            <a:r>
              <a:rPr lang="en-US" altLang="en-US" sz="2800" b="1" dirty="0">
                <a:solidFill>
                  <a:srgbClr val="FF0000"/>
                </a:solidFill>
              </a:rPr>
              <a:t>It helps to establish commitment and sense of ownership over project.</a:t>
            </a:r>
          </a:p>
        </p:txBody>
      </p:sp>
    </p:spTree>
    <p:extLst>
      <p:ext uri="{BB962C8B-B14F-4D97-AF65-F5344CB8AC3E}">
        <p14:creationId xmlns:p14="http://schemas.microsoft.com/office/powerpoint/2010/main" val="77734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dirty="0"/>
              <a:t>Managing Virtual Teams.</a:t>
            </a:r>
            <a:br>
              <a:rPr lang="en-US" altLang="en-US" sz="3200" dirty="0"/>
            </a:br>
            <a:endParaRPr lang="en-US" sz="3200" dirty="0"/>
          </a:p>
        </p:txBody>
      </p:sp>
      <p:sp>
        <p:nvSpPr>
          <p:cNvPr id="3" name="Content Placeholder 2"/>
          <p:cNvSpPr>
            <a:spLocks noGrp="1"/>
          </p:cNvSpPr>
          <p:nvPr>
            <p:ph idx="1"/>
          </p:nvPr>
        </p:nvSpPr>
        <p:spPr>
          <a:xfrm>
            <a:off x="457200" y="1066800"/>
            <a:ext cx="8229600" cy="5257800"/>
          </a:xfrm>
        </p:spPr>
        <p:txBody>
          <a:bodyPr/>
          <a:lstStyle/>
          <a:p>
            <a:pPr lvl="1" indent="-347472" defTabSz="809625"/>
            <a:r>
              <a:rPr lang="en-US" altLang="en-US" sz="2600" dirty="0"/>
              <a:t>In </a:t>
            </a:r>
            <a:r>
              <a:rPr lang="en-US" altLang="en-US" sz="2600" b="1" dirty="0"/>
              <a:t>virtual teams</a:t>
            </a:r>
            <a:r>
              <a:rPr lang="en-US" altLang="en-US" sz="2600" dirty="0"/>
              <a:t>, members may be a great distance from each other, but are still able to collaborate intensely via videoconferencing, groupware, email, and internet chat programs. </a:t>
            </a:r>
          </a:p>
          <a:p>
            <a:pPr marL="452628" lvl="2" indent="-342900" defTabSz="809625"/>
            <a:r>
              <a:rPr lang="en-US" altLang="en-US" sz="2600" b="1" dirty="0"/>
              <a:t>Enables people with special skills to be combined without disruption to their personal lives.</a:t>
            </a:r>
          </a:p>
          <a:p>
            <a:pPr marL="457200" lvl="2" indent="-347472" defTabSz="809625"/>
            <a:r>
              <a:rPr lang="en-US" altLang="en-US" sz="2600" b="1" dirty="0">
                <a:solidFill>
                  <a:srgbClr val="FF0000"/>
                </a:solidFill>
              </a:rPr>
              <a:t>However, </a:t>
            </a:r>
            <a:r>
              <a:rPr lang="en-US" altLang="en-US" sz="2600" dirty="0"/>
              <a:t>may be losses of communication due to lack of proximity and direct, frequent contact. </a:t>
            </a:r>
          </a:p>
          <a:p>
            <a:pPr marL="457200" lvl="2" indent="-347472" defTabSz="809625"/>
            <a:r>
              <a:rPr lang="en-US" altLang="en-US" sz="2600" dirty="0"/>
              <a:t>Requires members who are comfortable with technology,  have strong interpersonal skills and work ethic, and can work independently.</a:t>
            </a:r>
          </a:p>
        </p:txBody>
      </p:sp>
    </p:spTree>
    <p:extLst>
      <p:ext uri="{BB962C8B-B14F-4D97-AF65-F5344CB8AC3E}">
        <p14:creationId xmlns:p14="http://schemas.microsoft.com/office/powerpoint/2010/main" val="2233927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Virtual International R&amp;D Teams</a:t>
            </a:r>
            <a:br>
              <a:rPr lang="en-US" dirty="0"/>
            </a:br>
            <a:endParaRPr lang="en-US" dirty="0"/>
          </a:p>
        </p:txBody>
      </p:sp>
      <p:sp>
        <p:nvSpPr>
          <p:cNvPr id="5" name="Segnaposto contenuto 4">
            <a:extLst>
              <a:ext uri="{FF2B5EF4-FFF2-40B4-BE49-F238E27FC236}">
                <a16:creationId xmlns:a16="http://schemas.microsoft.com/office/drawing/2014/main" id="{C9AFAFF2-F482-2E43-AEF6-4997982CF565}"/>
              </a:ext>
            </a:extLst>
          </p:cNvPr>
          <p:cNvSpPr>
            <a:spLocks noGrp="1"/>
          </p:cNvSpPr>
          <p:nvPr>
            <p:ph idx="1"/>
          </p:nvPr>
        </p:nvSpPr>
        <p:spPr/>
        <p:txBody>
          <a:bodyPr/>
          <a:lstStyle/>
          <a:p>
            <a:r>
              <a:rPr lang="en-US" sz="2800" dirty="0" err="1"/>
              <a:t>Gassman</a:t>
            </a:r>
            <a:r>
              <a:rPr lang="en-US" sz="2800" dirty="0"/>
              <a:t> &amp; von </a:t>
            </a:r>
            <a:r>
              <a:rPr lang="en-US" sz="2800" dirty="0" err="1"/>
              <a:t>Zedwitz</a:t>
            </a:r>
            <a:r>
              <a:rPr lang="en-US" sz="2800" dirty="0"/>
              <a:t> studied 37 technology-intensive multinationals and identified </a:t>
            </a:r>
            <a:r>
              <a:rPr lang="en-US" sz="2800" b="1" dirty="0"/>
              <a:t>four team types</a:t>
            </a:r>
            <a:r>
              <a:rPr lang="en-US" sz="2800" dirty="0"/>
              <a:t>.</a:t>
            </a:r>
            <a:r>
              <a:rPr lang="en-US" sz="2800" b="1" dirty="0"/>
              <a:t> </a:t>
            </a:r>
          </a:p>
          <a:p>
            <a:r>
              <a:rPr lang="en-US" sz="2800" dirty="0"/>
              <a:t>They concluded that</a:t>
            </a:r>
            <a:r>
              <a:rPr lang="en-US" sz="2800" b="1" dirty="0"/>
              <a:t> </a:t>
            </a:r>
            <a:r>
              <a:rPr lang="en-US" sz="2800" dirty="0"/>
              <a:t>the </a:t>
            </a:r>
            <a:r>
              <a:rPr lang="en-US" sz="2800" b="1" dirty="0"/>
              <a:t>more radical </a:t>
            </a:r>
            <a:r>
              <a:rPr lang="en-US" sz="2800" dirty="0"/>
              <a:t>the innovation, the</a:t>
            </a:r>
            <a:r>
              <a:rPr lang="en-US" sz="2800" b="1" dirty="0"/>
              <a:t> greater the need for centralization</a:t>
            </a:r>
            <a:r>
              <a:rPr lang="en-US" sz="2800" dirty="0"/>
              <a:t> in the team structure.  </a:t>
            </a:r>
            <a:endParaRPr lang="it-IT" sz="2800" b="1" dirty="0"/>
          </a:p>
          <a:p>
            <a:endParaRPr lang="it-IT" dirty="0"/>
          </a:p>
        </p:txBody>
      </p:sp>
      <p:sp>
        <p:nvSpPr>
          <p:cNvPr id="8" name="Segnaposto testo 7">
            <a:extLst>
              <a:ext uri="{FF2B5EF4-FFF2-40B4-BE49-F238E27FC236}">
                <a16:creationId xmlns:a16="http://schemas.microsoft.com/office/drawing/2014/main" id="{83FFCB28-4BC4-D54E-80FC-1D9758076B43}"/>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45771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The question posed (2)</a:t>
            </a:r>
          </a:p>
        </p:txBody>
      </p:sp>
      <p:sp>
        <p:nvSpPr>
          <p:cNvPr id="3" name="Content Placeholder 2"/>
          <p:cNvSpPr>
            <a:spLocks noGrp="1"/>
          </p:cNvSpPr>
          <p:nvPr>
            <p:ph idx="1"/>
          </p:nvPr>
        </p:nvSpPr>
        <p:spPr>
          <a:xfrm>
            <a:off x="457200" y="914400"/>
            <a:ext cx="8686800" cy="5791200"/>
          </a:xfrm>
        </p:spPr>
        <p:txBody>
          <a:bodyPr/>
          <a:lstStyle/>
          <a:p>
            <a:r>
              <a:rPr lang="en-US" sz="2800" dirty="0"/>
              <a:t>Teams composed of individuals from </a:t>
            </a:r>
            <a:r>
              <a:rPr lang="en-US" sz="2800" u="sng" dirty="0"/>
              <a:t>different functional expertise </a:t>
            </a:r>
            <a:r>
              <a:rPr lang="en-US" sz="2800" dirty="0"/>
              <a:t>will benefit by a broader range of expertise and viewpoints. </a:t>
            </a:r>
          </a:p>
          <a:p>
            <a:r>
              <a:rPr lang="en-US" sz="2800" dirty="0"/>
              <a:t>Having team members who are diverse in other ways (e.g. organizational tenure, age, cultural background, gender or demographics) will also add value to the team because of the experience and knowledge they add.  </a:t>
            </a:r>
          </a:p>
          <a:p>
            <a:r>
              <a:rPr lang="en-US" sz="2800" i="1" dirty="0"/>
              <a:t>The risk</a:t>
            </a:r>
            <a:r>
              <a:rPr lang="en-US" sz="2800" dirty="0"/>
              <a:t>, however, is that diversity will increase coordination and communication costs. </a:t>
            </a:r>
          </a:p>
          <a:p>
            <a:r>
              <a:rPr lang="en-US" sz="2800" i="1" dirty="0">
                <a:solidFill>
                  <a:srgbClr val="FF0000"/>
                </a:solidFill>
              </a:rPr>
              <a:t>This effect can be mitigated by long-term contact among team members and by providing incentives to work cooperatively.  </a:t>
            </a:r>
            <a:endParaRPr lang="it-IT" sz="2800" i="1" dirty="0">
              <a:solidFill>
                <a:srgbClr val="FF0000"/>
              </a:solidFill>
            </a:endParaRPr>
          </a:p>
          <a:p>
            <a:pPr defTabSz="809625"/>
            <a:r>
              <a:rPr lang="en-US" sz="2800" dirty="0"/>
              <a:t>. </a:t>
            </a:r>
            <a:endParaRPr lang="en-US" altLang="en-US" sz="2800" dirty="0"/>
          </a:p>
        </p:txBody>
      </p:sp>
    </p:spTree>
    <p:extLst>
      <p:ext uri="{BB962C8B-B14F-4D97-AF65-F5344CB8AC3E}">
        <p14:creationId xmlns:p14="http://schemas.microsoft.com/office/powerpoint/2010/main" val="295198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Gassman</a:t>
            </a:r>
            <a:r>
              <a:rPr lang="en-US" sz="3200" dirty="0"/>
              <a:t> and von </a:t>
            </a:r>
            <a:r>
              <a:rPr lang="en-US" sz="3200" dirty="0" err="1"/>
              <a:t>Zedtwitz’s</a:t>
            </a:r>
            <a:r>
              <a:rPr lang="en-US" sz="3200" dirty="0"/>
              <a:t> types of virtual teams </a:t>
            </a:r>
          </a:p>
        </p:txBody>
      </p:sp>
      <p:pic>
        <p:nvPicPr>
          <p:cNvPr id="6" name="Picture 3" descr="Gassman and von Zedtwitz’s model is summarized.">
            <a:extLst>
              <a:ext uri="{FF2B5EF4-FFF2-40B4-BE49-F238E27FC236}">
                <a16:creationId xmlns:a16="http://schemas.microsoft.com/office/drawing/2014/main" id="{A055E9A1-597A-49CE-8754-AF79FEB6AA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8092" y="1447800"/>
            <a:ext cx="762781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testo 3">
            <a:extLst>
              <a:ext uri="{FF2B5EF4-FFF2-40B4-BE49-F238E27FC236}">
                <a16:creationId xmlns:a16="http://schemas.microsoft.com/office/drawing/2014/main" id="{F3A14B96-A97A-6C49-8A7F-901F1BFE2C5F}"/>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109132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Gassman</a:t>
            </a:r>
            <a:r>
              <a:rPr lang="en-US" sz="3200" dirty="0"/>
              <a:t> and von </a:t>
            </a:r>
            <a:r>
              <a:rPr lang="en-US" sz="3200" dirty="0" err="1"/>
              <a:t>Zedtwitz’s</a:t>
            </a:r>
            <a:r>
              <a:rPr lang="en-US" sz="3200" dirty="0"/>
              <a:t> types of virtual teams </a:t>
            </a:r>
          </a:p>
        </p:txBody>
      </p:sp>
      <p:pic>
        <p:nvPicPr>
          <p:cNvPr id="6" name="Picture 3" descr="Gassman and von Zedtwitz’s model is summarized.">
            <a:extLst>
              <a:ext uri="{FF2B5EF4-FFF2-40B4-BE49-F238E27FC236}">
                <a16:creationId xmlns:a16="http://schemas.microsoft.com/office/drawing/2014/main" id="{A055E9A1-597A-49CE-8754-AF79FEB6AA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2400" y="1447800"/>
            <a:ext cx="510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EFD9B758-57F8-6E46-BDB6-1DCEDEA79C1D}"/>
              </a:ext>
            </a:extLst>
          </p:cNvPr>
          <p:cNvSpPr>
            <a:spLocks noGrp="1"/>
          </p:cNvSpPr>
          <p:nvPr>
            <p:ph sz="half" idx="2"/>
          </p:nvPr>
        </p:nvSpPr>
        <p:spPr>
          <a:xfrm>
            <a:off x="5562600" y="1447800"/>
            <a:ext cx="3124200" cy="5082540"/>
          </a:xfrm>
        </p:spPr>
        <p:txBody>
          <a:bodyPr/>
          <a:lstStyle/>
          <a:p>
            <a:r>
              <a:rPr lang="en-US" dirty="0"/>
              <a:t>Decentralized self-coordinating teams</a:t>
            </a:r>
            <a:r>
              <a:rPr lang="en-US" b="1" dirty="0"/>
              <a:t> are best suited to </a:t>
            </a:r>
            <a:r>
              <a:rPr lang="en-US" b="1" dirty="0">
                <a:solidFill>
                  <a:srgbClr val="FF0000"/>
                </a:solidFill>
              </a:rPr>
              <a:t>modular innovation</a:t>
            </a:r>
            <a:r>
              <a:rPr lang="en-US" b="1" dirty="0"/>
              <a:t> and are characterized by the </a:t>
            </a:r>
            <a:r>
              <a:rPr lang="en-US" dirty="0">
                <a:solidFill>
                  <a:srgbClr val="FF0000"/>
                </a:solidFill>
              </a:rPr>
              <a:t>lack of a central authority</a:t>
            </a:r>
            <a:r>
              <a:rPr lang="en-US" b="1" dirty="0">
                <a:solidFill>
                  <a:srgbClr val="FF0000"/>
                </a:solidFill>
              </a:rPr>
              <a:t> </a:t>
            </a:r>
            <a:r>
              <a:rPr lang="en-US" b="1" dirty="0"/>
              <a:t>and </a:t>
            </a:r>
            <a:r>
              <a:rPr lang="en-US" dirty="0">
                <a:solidFill>
                  <a:srgbClr val="FF0000"/>
                </a:solidFill>
              </a:rPr>
              <a:t>team communication via telephone, the internet, shared databases and groupware</a:t>
            </a:r>
            <a:r>
              <a:rPr lang="en-US" b="1" dirty="0">
                <a:solidFill>
                  <a:srgbClr val="FF0000"/>
                </a:solidFill>
              </a:rPr>
              <a:t>. </a:t>
            </a:r>
            <a:endParaRPr lang="it-IT" dirty="0">
              <a:solidFill>
                <a:srgbClr val="FF0000"/>
              </a:solidFill>
            </a:endParaRPr>
          </a:p>
        </p:txBody>
      </p:sp>
      <p:sp>
        <p:nvSpPr>
          <p:cNvPr id="5" name="Segnaposto testo 4">
            <a:extLst>
              <a:ext uri="{FF2B5EF4-FFF2-40B4-BE49-F238E27FC236}">
                <a16:creationId xmlns:a16="http://schemas.microsoft.com/office/drawing/2014/main" id="{4C62D9B7-1A3F-A943-995E-3362431982DF}"/>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3749508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Gassman</a:t>
            </a:r>
            <a:r>
              <a:rPr lang="en-US" sz="3200" dirty="0"/>
              <a:t> and von </a:t>
            </a:r>
            <a:r>
              <a:rPr lang="en-US" sz="3200" dirty="0" err="1"/>
              <a:t>Zedtwitz’s</a:t>
            </a:r>
            <a:r>
              <a:rPr lang="en-US" sz="3200" dirty="0"/>
              <a:t> types of virtual teams </a:t>
            </a:r>
          </a:p>
        </p:txBody>
      </p:sp>
      <p:pic>
        <p:nvPicPr>
          <p:cNvPr id="6" name="Picture 3" descr="Gassman and von Zedtwitz’s model is summarized.">
            <a:extLst>
              <a:ext uri="{FF2B5EF4-FFF2-40B4-BE49-F238E27FC236}">
                <a16:creationId xmlns:a16="http://schemas.microsoft.com/office/drawing/2014/main" id="{A055E9A1-597A-49CE-8754-AF79FEB6AA1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52400" y="1447800"/>
            <a:ext cx="510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EFD9B758-57F8-6E46-BDB6-1DCEDEA79C1D}"/>
              </a:ext>
            </a:extLst>
          </p:cNvPr>
          <p:cNvSpPr>
            <a:spLocks noGrp="1"/>
          </p:cNvSpPr>
          <p:nvPr>
            <p:ph sz="half" idx="2"/>
          </p:nvPr>
        </p:nvSpPr>
        <p:spPr>
          <a:xfrm>
            <a:off x="5562600" y="1447800"/>
            <a:ext cx="3124200" cy="5082540"/>
          </a:xfrm>
        </p:spPr>
        <p:txBody>
          <a:bodyPr/>
          <a:lstStyle/>
          <a:p>
            <a:pPr marL="0" lvl="2" indent="0">
              <a:buNone/>
            </a:pPr>
            <a:r>
              <a:rPr lang="en-US" sz="2400" b="1" dirty="0"/>
              <a:t>System integrator as coordinator </a:t>
            </a:r>
            <a:r>
              <a:rPr lang="en-US" sz="2400" dirty="0"/>
              <a:t>utilizes </a:t>
            </a:r>
            <a:r>
              <a:rPr lang="en-US" sz="2400" b="1" dirty="0">
                <a:solidFill>
                  <a:srgbClr val="FF0000"/>
                </a:solidFill>
              </a:rPr>
              <a:t>one individual or office </a:t>
            </a:r>
            <a:r>
              <a:rPr lang="en-US" sz="2400" b="1" dirty="0"/>
              <a:t>assumes responsibility for coordination,</a:t>
            </a:r>
            <a:r>
              <a:rPr lang="en-US" sz="2400" dirty="0"/>
              <a:t> for building common understanding, and providing </a:t>
            </a:r>
            <a:r>
              <a:rPr lang="en-US" sz="2400" b="1" dirty="0"/>
              <a:t>a central focus for project.</a:t>
            </a:r>
            <a:endParaRPr lang="it-IT" sz="2400" b="1" dirty="0"/>
          </a:p>
        </p:txBody>
      </p:sp>
      <p:sp>
        <p:nvSpPr>
          <p:cNvPr id="5" name="Segnaposto testo 4">
            <a:extLst>
              <a:ext uri="{FF2B5EF4-FFF2-40B4-BE49-F238E27FC236}">
                <a16:creationId xmlns:a16="http://schemas.microsoft.com/office/drawing/2014/main" id="{4C62D9B7-1A3F-A943-995E-3362431982DF}"/>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1050096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Gassman</a:t>
            </a:r>
            <a:r>
              <a:rPr lang="en-US" sz="3200" dirty="0"/>
              <a:t> and von </a:t>
            </a:r>
            <a:r>
              <a:rPr lang="en-US" sz="3200" dirty="0" err="1"/>
              <a:t>Zedtwitz’s</a:t>
            </a:r>
            <a:r>
              <a:rPr lang="en-US" sz="3200" dirty="0"/>
              <a:t> types of virtual teams </a:t>
            </a:r>
          </a:p>
        </p:txBody>
      </p:sp>
      <p:pic>
        <p:nvPicPr>
          <p:cNvPr id="6" name="Picture 3" descr="Gassman and von Zedtwitz’s model is summarized.">
            <a:extLst>
              <a:ext uri="{FF2B5EF4-FFF2-40B4-BE49-F238E27FC236}">
                <a16:creationId xmlns:a16="http://schemas.microsoft.com/office/drawing/2014/main" id="{A055E9A1-597A-49CE-8754-AF79FEB6AA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2400" y="1447800"/>
            <a:ext cx="510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EFD9B758-57F8-6E46-BDB6-1DCEDEA79C1D}"/>
              </a:ext>
            </a:extLst>
          </p:cNvPr>
          <p:cNvSpPr>
            <a:spLocks noGrp="1"/>
          </p:cNvSpPr>
          <p:nvPr>
            <p:ph sz="half" idx="2"/>
          </p:nvPr>
        </p:nvSpPr>
        <p:spPr>
          <a:xfrm>
            <a:off x="5562600" y="1447800"/>
            <a:ext cx="3124200" cy="5082540"/>
          </a:xfrm>
        </p:spPr>
        <p:txBody>
          <a:bodyPr/>
          <a:lstStyle/>
          <a:p>
            <a:pPr marL="0" lvl="2" indent="0">
              <a:buNone/>
            </a:pPr>
            <a:r>
              <a:rPr lang="en-US" sz="2200" b="1" dirty="0"/>
              <a:t>Core team as system architect </a:t>
            </a:r>
            <a:r>
              <a:rPr lang="en-US" sz="2200" dirty="0"/>
              <a:t>is constructed of </a:t>
            </a:r>
            <a:r>
              <a:rPr lang="en-US" sz="2200" b="1" dirty="0"/>
              <a:t>key decision makers from decentralized R&amp;D groups</a:t>
            </a:r>
            <a:r>
              <a:rPr lang="en-US" sz="2200" dirty="0"/>
              <a:t>, a </a:t>
            </a:r>
            <a:r>
              <a:rPr lang="en-US" sz="2200" b="1" dirty="0"/>
              <a:t>strong project manager</a:t>
            </a:r>
            <a:r>
              <a:rPr lang="en-US" sz="2200" dirty="0"/>
              <a:t>, and </a:t>
            </a:r>
            <a:r>
              <a:rPr lang="en-US" sz="2200" b="1" dirty="0"/>
              <a:t>possibly external customers or consultants </a:t>
            </a:r>
            <a:r>
              <a:rPr lang="en-US" sz="2200" dirty="0"/>
              <a:t>that </a:t>
            </a:r>
            <a:r>
              <a:rPr lang="en-US" sz="2200" b="1" dirty="0"/>
              <a:t>provide structure and oversight </a:t>
            </a:r>
            <a:r>
              <a:rPr lang="en-US" sz="2200" dirty="0"/>
              <a:t>throughout the project. </a:t>
            </a:r>
            <a:r>
              <a:rPr lang="en-US" sz="2200" dirty="0">
                <a:solidFill>
                  <a:srgbClr val="FF0000"/>
                </a:solidFill>
              </a:rPr>
              <a:t>This type of team is best suited to the development of </a:t>
            </a:r>
            <a:r>
              <a:rPr lang="en-US" sz="2200" b="1" dirty="0">
                <a:solidFill>
                  <a:srgbClr val="FF0000"/>
                </a:solidFill>
              </a:rPr>
              <a:t>architectural innovation</a:t>
            </a:r>
            <a:r>
              <a:rPr lang="en-US" sz="2200" b="1" dirty="0"/>
              <a:t>.</a:t>
            </a:r>
            <a:endParaRPr lang="it-IT" sz="2200" b="1" dirty="0"/>
          </a:p>
        </p:txBody>
      </p:sp>
      <p:sp>
        <p:nvSpPr>
          <p:cNvPr id="5" name="Segnaposto testo 4">
            <a:extLst>
              <a:ext uri="{FF2B5EF4-FFF2-40B4-BE49-F238E27FC236}">
                <a16:creationId xmlns:a16="http://schemas.microsoft.com/office/drawing/2014/main" id="{4C62D9B7-1A3F-A943-995E-3362431982DF}"/>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2107436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err="1"/>
              <a:t>Gassman</a:t>
            </a:r>
            <a:r>
              <a:rPr lang="en-US" sz="3200" dirty="0"/>
              <a:t> and von </a:t>
            </a:r>
            <a:r>
              <a:rPr lang="en-US" sz="3200" dirty="0" err="1"/>
              <a:t>Zedtwitz’s</a:t>
            </a:r>
            <a:r>
              <a:rPr lang="en-US" sz="3200" dirty="0"/>
              <a:t> types of virtual teams </a:t>
            </a:r>
          </a:p>
        </p:txBody>
      </p:sp>
      <p:pic>
        <p:nvPicPr>
          <p:cNvPr id="6" name="Picture 3" descr="Gassman and von Zedtwitz’s model is summarized.">
            <a:extLst>
              <a:ext uri="{FF2B5EF4-FFF2-40B4-BE49-F238E27FC236}">
                <a16:creationId xmlns:a16="http://schemas.microsoft.com/office/drawing/2014/main" id="{A055E9A1-597A-49CE-8754-AF79FEB6AA1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152400" y="1447800"/>
            <a:ext cx="5105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contenuto 2">
            <a:extLst>
              <a:ext uri="{FF2B5EF4-FFF2-40B4-BE49-F238E27FC236}">
                <a16:creationId xmlns:a16="http://schemas.microsoft.com/office/drawing/2014/main" id="{EFD9B758-57F8-6E46-BDB6-1DCEDEA79C1D}"/>
              </a:ext>
            </a:extLst>
          </p:cNvPr>
          <p:cNvSpPr>
            <a:spLocks noGrp="1"/>
          </p:cNvSpPr>
          <p:nvPr>
            <p:ph sz="half" idx="2"/>
          </p:nvPr>
        </p:nvSpPr>
        <p:spPr>
          <a:xfrm>
            <a:off x="5562600" y="1447800"/>
            <a:ext cx="3124200" cy="5082540"/>
          </a:xfrm>
        </p:spPr>
        <p:txBody>
          <a:bodyPr/>
          <a:lstStyle/>
          <a:p>
            <a:pPr marL="0" lvl="2" indent="0">
              <a:buNone/>
            </a:pPr>
            <a:r>
              <a:rPr lang="en-US" sz="2200" b="1" dirty="0"/>
              <a:t>Centralized venture teams </a:t>
            </a:r>
            <a:r>
              <a:rPr lang="en-US" sz="2200" dirty="0"/>
              <a:t>are constructed of</a:t>
            </a:r>
            <a:r>
              <a:rPr lang="en-US" sz="2200" b="1" dirty="0"/>
              <a:t> R&amp;D</a:t>
            </a:r>
            <a:r>
              <a:rPr lang="en-US" sz="2200" dirty="0"/>
              <a:t> </a:t>
            </a:r>
            <a:r>
              <a:rPr lang="en-US" sz="2200" b="1" dirty="0"/>
              <a:t>personnel and resources brought to central location</a:t>
            </a:r>
            <a:r>
              <a:rPr lang="en-US" sz="2200" dirty="0"/>
              <a:t> and are </a:t>
            </a:r>
            <a:r>
              <a:rPr lang="en-US" sz="2200" b="1" dirty="0"/>
              <a:t>assigned a senior project manager</a:t>
            </a:r>
            <a:r>
              <a:rPr lang="en-US" sz="2200" dirty="0"/>
              <a:t>.  This type of team </a:t>
            </a:r>
            <a:r>
              <a:rPr lang="en-US" sz="2200" b="1" dirty="0">
                <a:solidFill>
                  <a:srgbClr val="FF0000"/>
                </a:solidFill>
              </a:rPr>
              <a:t>maximizes integration, coordination and effective resource allocation</a:t>
            </a:r>
            <a:r>
              <a:rPr lang="en-US" sz="2200" dirty="0"/>
              <a:t> but is the most </a:t>
            </a:r>
            <a:r>
              <a:rPr lang="en-US" sz="2200" b="1" dirty="0"/>
              <a:t>expensive</a:t>
            </a:r>
            <a:r>
              <a:rPr lang="en-US" sz="2200" dirty="0"/>
              <a:t> type of team so it is usually used to develop </a:t>
            </a:r>
            <a:r>
              <a:rPr lang="en-US" sz="2200" b="1" dirty="0">
                <a:solidFill>
                  <a:srgbClr val="FF0000"/>
                </a:solidFill>
              </a:rPr>
              <a:t>strategic innovations</a:t>
            </a:r>
            <a:r>
              <a:rPr lang="en-US" cap="all" dirty="0">
                <a:solidFill>
                  <a:srgbClr val="FF0000"/>
                </a:solidFill>
              </a:rPr>
              <a:t>.</a:t>
            </a:r>
            <a:endParaRPr lang="it-IT" b="1" cap="all" dirty="0">
              <a:solidFill>
                <a:srgbClr val="FF0000"/>
              </a:solidFill>
            </a:endParaRPr>
          </a:p>
        </p:txBody>
      </p:sp>
      <p:sp>
        <p:nvSpPr>
          <p:cNvPr id="5" name="Segnaposto testo 4">
            <a:extLst>
              <a:ext uri="{FF2B5EF4-FFF2-40B4-BE49-F238E27FC236}">
                <a16:creationId xmlns:a16="http://schemas.microsoft.com/office/drawing/2014/main" id="{4C62D9B7-1A3F-A943-995E-3362431982DF}"/>
              </a:ext>
            </a:extLst>
          </p:cNvPr>
          <p:cNvSpPr>
            <a:spLocks noGrp="1"/>
          </p:cNvSpPr>
          <p:nvPr>
            <p:ph type="body" sz="quarter" idx="12"/>
          </p:nvPr>
        </p:nvSpPr>
        <p:spPr/>
        <p:txBody>
          <a:bodyPr/>
          <a:lstStyle/>
          <a:p>
            <a:endParaRPr lang="it-IT"/>
          </a:p>
        </p:txBody>
      </p:sp>
      <p:sp>
        <p:nvSpPr>
          <p:cNvPr id="7" name="Text Placeholder 4"/>
          <p:cNvSpPr>
            <a:spLocks noGrp="1"/>
          </p:cNvSpPr>
          <p:nvPr>
            <p:ph type="body" sz="quarter" idx="11"/>
          </p:nvPr>
        </p:nvSpPr>
        <p:spPr/>
        <p:txBody>
          <a:bodyPr/>
          <a:lstStyle/>
          <a:p>
            <a:r>
              <a:rPr lang="en-US" dirty="0">
                <a:hlinkClick r:id="" action="ppaction://noaction"/>
              </a:rPr>
              <a:t>Access the text alternative for these images</a:t>
            </a:r>
            <a:endParaRPr lang="en-US" dirty="0"/>
          </a:p>
        </p:txBody>
      </p:sp>
    </p:spTree>
    <p:extLst>
      <p:ext uri="{BB962C8B-B14F-4D97-AF65-F5344CB8AC3E}">
        <p14:creationId xmlns:p14="http://schemas.microsoft.com/office/powerpoint/2010/main" val="2407700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Discussion Questions</a:t>
            </a:r>
          </a:p>
        </p:txBody>
      </p:sp>
      <p:sp>
        <p:nvSpPr>
          <p:cNvPr id="3" name="Content Placeholder 2"/>
          <p:cNvSpPr>
            <a:spLocks noGrp="1"/>
          </p:cNvSpPr>
          <p:nvPr>
            <p:ph idx="1"/>
          </p:nvPr>
        </p:nvSpPr>
        <p:spPr>
          <a:xfrm>
            <a:off x="457200" y="1447800"/>
            <a:ext cx="8229600" cy="4953000"/>
          </a:xfrm>
        </p:spPr>
        <p:txBody>
          <a:bodyPr/>
          <a:lstStyle/>
          <a:p>
            <a:pPr marL="457200" indent="-457200" defTabSz="809625">
              <a:buFontTx/>
              <a:buAutoNum type="arabicPeriod"/>
            </a:pPr>
            <a:r>
              <a:rPr lang="en-US" altLang="en-US" sz="2400" dirty="0">
                <a:cs typeface="Times New Roman" panose="02020603050405020304" pitchFamily="18" charset="0"/>
              </a:rPr>
              <a:t>Why are the tradeoffs in choosing a team's size and level of diversity?</a:t>
            </a:r>
          </a:p>
          <a:p>
            <a:pPr marL="457200" indent="-457200" defTabSz="809625">
              <a:buFontTx/>
              <a:buAutoNum type="arabicPeriod"/>
            </a:pPr>
            <a:r>
              <a:rPr lang="en-US" altLang="en-US" sz="2400" dirty="0">
                <a:cs typeface="Times New Roman" panose="02020603050405020304" pitchFamily="18" charset="0"/>
              </a:rPr>
              <a:t>What are some of the ways that managers can ensure that a team reaps the advantages of diversity while not being thwarted by some of the challenges team diversity raises?</a:t>
            </a:r>
          </a:p>
          <a:p>
            <a:pPr marL="457200" indent="-457200" defTabSz="809625">
              <a:buFontTx/>
              <a:buAutoNum type="arabicPeriod"/>
            </a:pPr>
            <a:r>
              <a:rPr lang="en-US" altLang="en-US" sz="2400" dirty="0">
                <a:cs typeface="Times New Roman" panose="02020603050405020304" pitchFamily="18" charset="0"/>
              </a:rPr>
              <a:t>Can you identify an example of a development project, and what type of team you believed they used? Do you think this was the appropriate type of team given the nature of the project?</a:t>
            </a:r>
          </a:p>
          <a:p>
            <a:pPr marL="457200" indent="-457200" defTabSz="809625">
              <a:buFontTx/>
              <a:buAutoNum type="arabicPeriod"/>
            </a:pPr>
            <a:r>
              <a:rPr lang="en-US" altLang="en-US" sz="2400" dirty="0">
                <a:cs typeface="Times New Roman" panose="02020603050405020304" pitchFamily="18" charset="0"/>
              </a:rPr>
              <a:t>What are some of the advantages and disadvantages of co-location? Are there some types of projects for which “virtual teams” are inappropriate?</a:t>
            </a:r>
            <a:endParaRPr lang="en-US" altLang="en-US" sz="2400" dirty="0"/>
          </a:p>
        </p:txBody>
      </p:sp>
    </p:spTree>
    <p:extLst>
      <p:ext uri="{BB962C8B-B14F-4D97-AF65-F5344CB8AC3E}">
        <p14:creationId xmlns:p14="http://schemas.microsoft.com/office/powerpoint/2010/main" val="3750258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The question posed (3)</a:t>
            </a:r>
          </a:p>
        </p:txBody>
      </p:sp>
      <p:sp>
        <p:nvSpPr>
          <p:cNvPr id="3" name="Content Placeholder 2"/>
          <p:cNvSpPr>
            <a:spLocks noGrp="1"/>
          </p:cNvSpPr>
          <p:nvPr>
            <p:ph idx="1"/>
          </p:nvPr>
        </p:nvSpPr>
        <p:spPr>
          <a:xfrm>
            <a:off x="457200" y="914400"/>
            <a:ext cx="8686800" cy="5791200"/>
          </a:xfrm>
        </p:spPr>
        <p:txBody>
          <a:bodyPr/>
          <a:lstStyle/>
          <a:p>
            <a:r>
              <a:rPr lang="en-US" sz="3000" dirty="0"/>
              <a:t>Team structure can also impact team success. </a:t>
            </a:r>
          </a:p>
          <a:p>
            <a:r>
              <a:rPr lang="en-US" sz="3000" dirty="0"/>
              <a:t>Factors such as co-location, permanence, and the type of leader (level of authority, experience, managerial skills) should be matched to the type of project being undertaken.  </a:t>
            </a:r>
          </a:p>
          <a:p>
            <a:r>
              <a:rPr lang="en-US" sz="3000" dirty="0"/>
              <a:t>Additionally, the use a project charter and contract book are useful tools in keeping all team members focused on the projects goals and help each team member to feel a sense of ownership in the project.  </a:t>
            </a:r>
            <a:endParaRPr lang="it-IT" sz="3000" dirty="0"/>
          </a:p>
          <a:p>
            <a:r>
              <a:rPr lang="en-US" dirty="0"/>
              <a:t> </a:t>
            </a:r>
            <a:endParaRPr lang="it-IT" dirty="0"/>
          </a:p>
          <a:p>
            <a:pPr defTabSz="809625"/>
            <a:r>
              <a:rPr lang="en-US" sz="2800" dirty="0"/>
              <a:t>. </a:t>
            </a:r>
            <a:endParaRPr lang="en-US" altLang="en-US" sz="2800" dirty="0"/>
          </a:p>
        </p:txBody>
      </p:sp>
    </p:spTree>
    <p:extLst>
      <p:ext uri="{BB962C8B-B14F-4D97-AF65-F5344CB8AC3E}">
        <p14:creationId xmlns:p14="http://schemas.microsoft.com/office/powerpoint/2010/main" val="194365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3200" dirty="0"/>
              <a:t>The question posed (4)</a:t>
            </a:r>
          </a:p>
        </p:txBody>
      </p:sp>
      <p:sp>
        <p:nvSpPr>
          <p:cNvPr id="3" name="Content Placeholder 2"/>
          <p:cNvSpPr>
            <a:spLocks noGrp="1"/>
          </p:cNvSpPr>
          <p:nvPr>
            <p:ph idx="1"/>
          </p:nvPr>
        </p:nvSpPr>
        <p:spPr>
          <a:xfrm>
            <a:off x="457200" y="914400"/>
            <a:ext cx="8686800" cy="5791200"/>
          </a:xfrm>
        </p:spPr>
        <p:txBody>
          <a:bodyPr/>
          <a:lstStyle/>
          <a:p>
            <a:endParaRPr lang="en-US" sz="2800" dirty="0"/>
          </a:p>
          <a:p>
            <a:r>
              <a:rPr lang="en-US" sz="2800" dirty="0"/>
              <a:t>When a project requires the unique skills of individuals who are geographically dispersed and unable to be reassigned, firms might use </a:t>
            </a:r>
            <a:r>
              <a:rPr lang="en-US" sz="2800" u="sng" dirty="0"/>
              <a:t>virtual teams </a:t>
            </a:r>
            <a:r>
              <a:rPr lang="en-US" sz="2800" dirty="0"/>
              <a:t>(teams that meet via information technology rather than through face-to-face contact).  </a:t>
            </a:r>
          </a:p>
          <a:p>
            <a:endParaRPr lang="en-US" sz="2800" dirty="0"/>
          </a:p>
          <a:p>
            <a:r>
              <a:rPr lang="en-US" sz="2800" dirty="0"/>
              <a:t>While information technologies have made this a more feasible method of working, </a:t>
            </a:r>
            <a:r>
              <a:rPr lang="en-US" sz="2800" u="sng" dirty="0"/>
              <a:t>the virtual team requires special attention to the issues concerning team member participation, cooperation and trust</a:t>
            </a:r>
            <a:r>
              <a:rPr lang="en-US" sz="2800" dirty="0"/>
              <a:t>.  </a:t>
            </a:r>
            <a:endParaRPr lang="it-IT" sz="2800" dirty="0"/>
          </a:p>
          <a:p>
            <a:pPr defTabSz="809625"/>
            <a:endParaRPr lang="en-US" altLang="en-US" sz="2800" dirty="0"/>
          </a:p>
        </p:txBody>
      </p:sp>
    </p:spTree>
    <p:extLst>
      <p:ext uri="{BB962C8B-B14F-4D97-AF65-F5344CB8AC3E}">
        <p14:creationId xmlns:p14="http://schemas.microsoft.com/office/powerpoint/2010/main" val="3334237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sz="3200" dirty="0"/>
              <a:t>The question posed (5)</a:t>
            </a:r>
          </a:p>
        </p:txBody>
      </p:sp>
      <p:sp>
        <p:nvSpPr>
          <p:cNvPr id="3" name="Content Placeholder 2"/>
          <p:cNvSpPr>
            <a:spLocks noGrp="1"/>
          </p:cNvSpPr>
          <p:nvPr>
            <p:ph idx="1"/>
          </p:nvPr>
        </p:nvSpPr>
        <p:spPr>
          <a:xfrm>
            <a:off x="457200" y="1447800"/>
            <a:ext cx="8382000" cy="4800600"/>
          </a:xfrm>
        </p:spPr>
        <p:txBody>
          <a:bodyPr/>
          <a:lstStyle/>
          <a:p>
            <a:pPr defTabSz="809625"/>
            <a:r>
              <a:rPr lang="en-US" altLang="en-US" sz="2800" dirty="0"/>
              <a:t>Many organizations now use cross-functional teams to lead and manage the N</a:t>
            </a:r>
            <a:r>
              <a:rPr lang="en-US" altLang="en-US" sz="100" dirty="0"/>
              <a:t> </a:t>
            </a:r>
            <a:r>
              <a:rPr lang="en-US" altLang="en-US" sz="2800" dirty="0"/>
              <a:t>P</a:t>
            </a:r>
            <a:r>
              <a:rPr lang="en-US" altLang="en-US" sz="100" dirty="0"/>
              <a:t> </a:t>
            </a:r>
            <a:r>
              <a:rPr lang="en-US" altLang="en-US" sz="2800" dirty="0"/>
              <a:t>D process.</a:t>
            </a:r>
          </a:p>
          <a:p>
            <a:pPr defTabSz="809625"/>
            <a:r>
              <a:rPr lang="en-US" altLang="en-US" sz="2800" dirty="0"/>
              <a:t>There is considerable variation in how these teams are formed and managed.</a:t>
            </a:r>
          </a:p>
          <a:p>
            <a:pPr defTabSz="809625"/>
            <a:r>
              <a:rPr lang="en-US" altLang="en-US" sz="2800" i="1" dirty="0">
                <a:solidFill>
                  <a:srgbClr val="FF0000"/>
                </a:solidFill>
              </a:rPr>
              <a:t>The chapter will look at size, composition,  structure,  administration, and leadership of teams.</a:t>
            </a:r>
          </a:p>
        </p:txBody>
      </p:sp>
    </p:spTree>
    <p:extLst>
      <p:ext uri="{BB962C8B-B14F-4D97-AF65-F5344CB8AC3E}">
        <p14:creationId xmlns:p14="http://schemas.microsoft.com/office/powerpoint/2010/main" val="4039230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t>Team </a:t>
            </a:r>
            <a:r>
              <a:rPr lang="en-US" altLang="en-US" sz="3200" dirty="0">
                <a:solidFill>
                  <a:srgbClr val="FF0000"/>
                </a:solidFill>
              </a:rPr>
              <a:t>Size</a:t>
            </a:r>
            <a:endParaRPr lang="en-US" sz="3200" dirty="0">
              <a:solidFill>
                <a:srgbClr val="FF0000"/>
              </a:solidFill>
            </a:endParaRPr>
          </a:p>
        </p:txBody>
      </p:sp>
      <p:sp>
        <p:nvSpPr>
          <p:cNvPr id="3" name="Content Placeholder 2"/>
          <p:cNvSpPr>
            <a:spLocks noGrp="1"/>
          </p:cNvSpPr>
          <p:nvPr>
            <p:ph idx="1"/>
          </p:nvPr>
        </p:nvSpPr>
        <p:spPr>
          <a:xfrm>
            <a:off x="457200" y="1447800"/>
            <a:ext cx="8229600" cy="4953000"/>
          </a:xfrm>
        </p:spPr>
        <p:txBody>
          <a:bodyPr/>
          <a:lstStyle/>
          <a:p>
            <a:pPr lvl="1"/>
            <a:r>
              <a:rPr lang="en-US" b="1" dirty="0"/>
              <a:t>Team size</a:t>
            </a:r>
            <a:r>
              <a:rPr lang="en-US" dirty="0"/>
              <a:t> affects a team’s ability to draw upon the </a:t>
            </a:r>
            <a:r>
              <a:rPr lang="en-US" b="1" dirty="0"/>
              <a:t>efforts and expertise of multiple individuals</a:t>
            </a:r>
            <a:r>
              <a:rPr lang="en-US" dirty="0"/>
              <a:t> and the </a:t>
            </a:r>
            <a:r>
              <a:rPr lang="en-US" b="1" dirty="0"/>
              <a:t>costs associated with coordinating </a:t>
            </a:r>
            <a:r>
              <a:rPr lang="en-US" dirty="0"/>
              <a:t>team members. </a:t>
            </a:r>
          </a:p>
          <a:p>
            <a:pPr lvl="1"/>
            <a:r>
              <a:rPr lang="en-US" dirty="0"/>
              <a:t>Teams can often </a:t>
            </a:r>
            <a:r>
              <a:rPr lang="en-US" b="1" dirty="0"/>
              <a:t>outperform individuals</a:t>
            </a:r>
            <a:r>
              <a:rPr lang="en-US" dirty="0"/>
              <a:t> suggesting a direct relationship between team size and potential for success. </a:t>
            </a:r>
          </a:p>
        </p:txBody>
      </p:sp>
    </p:spTree>
    <p:extLst>
      <p:ext uri="{BB962C8B-B14F-4D97-AF65-F5344CB8AC3E}">
        <p14:creationId xmlns:p14="http://schemas.microsoft.com/office/powerpoint/2010/main" val="274380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r>
              <a:rPr lang="en-US" altLang="en-US" sz="3200" dirty="0"/>
              <a:t>Team Size</a:t>
            </a:r>
            <a:endParaRPr lang="en-US" sz="3200" dirty="0"/>
          </a:p>
        </p:txBody>
      </p:sp>
      <p:sp>
        <p:nvSpPr>
          <p:cNvPr id="3" name="Content Placeholder 2"/>
          <p:cNvSpPr>
            <a:spLocks noGrp="1"/>
          </p:cNvSpPr>
          <p:nvPr>
            <p:ph idx="1"/>
          </p:nvPr>
        </p:nvSpPr>
        <p:spPr>
          <a:xfrm>
            <a:off x="457200" y="1447800"/>
            <a:ext cx="8229600" cy="4953000"/>
          </a:xfrm>
        </p:spPr>
        <p:txBody>
          <a:bodyPr/>
          <a:lstStyle/>
          <a:p>
            <a:pPr lvl="1"/>
            <a:r>
              <a:rPr lang="en-US" dirty="0">
                <a:solidFill>
                  <a:srgbClr val="FF0000"/>
                </a:solidFill>
              </a:rPr>
              <a:t>However, large teams have </a:t>
            </a:r>
            <a:r>
              <a:rPr lang="en-US" b="1" dirty="0">
                <a:solidFill>
                  <a:srgbClr val="FF0000"/>
                </a:solidFill>
              </a:rPr>
              <a:t>drawbacks</a:t>
            </a:r>
            <a:r>
              <a:rPr lang="en-US" dirty="0">
                <a:solidFill>
                  <a:srgbClr val="FF0000"/>
                </a:solidFill>
              </a:rPr>
              <a:t> including: </a:t>
            </a:r>
          </a:p>
          <a:p>
            <a:pPr lvl="2"/>
            <a:r>
              <a:rPr lang="en-US" sz="2800" dirty="0"/>
              <a:t>Greater </a:t>
            </a:r>
            <a:r>
              <a:rPr lang="en-US" sz="2800" b="1" dirty="0"/>
              <a:t>administrative costs</a:t>
            </a:r>
            <a:r>
              <a:rPr lang="en-US" sz="2800" dirty="0"/>
              <a:t> and</a:t>
            </a:r>
            <a:r>
              <a:rPr lang="en-US" sz="2800" b="1" dirty="0"/>
              <a:t> </a:t>
            </a:r>
            <a:r>
              <a:rPr lang="en-US" sz="2800" dirty="0"/>
              <a:t>more frequent</a:t>
            </a:r>
            <a:r>
              <a:rPr lang="en-US" sz="2800" b="1" dirty="0"/>
              <a:t> communication problems</a:t>
            </a:r>
            <a:r>
              <a:rPr lang="en-US" sz="2800" dirty="0"/>
              <a:t>.</a:t>
            </a:r>
            <a:endParaRPr lang="it-IT" sz="2800" b="1" dirty="0"/>
          </a:p>
          <a:p>
            <a:pPr lvl="2"/>
            <a:r>
              <a:rPr lang="en-US" sz="2800" dirty="0"/>
              <a:t>Difficulty developing a </a:t>
            </a:r>
            <a:r>
              <a:rPr lang="en-US" sz="2800" b="1" dirty="0"/>
              <a:t>shared sense of identity </a:t>
            </a:r>
            <a:r>
              <a:rPr lang="en-US" sz="2800" dirty="0"/>
              <a:t>among team members.</a:t>
            </a:r>
            <a:endParaRPr lang="it-IT" sz="2800" b="1" dirty="0"/>
          </a:p>
          <a:p>
            <a:r>
              <a:rPr lang="en-US" sz="2800" dirty="0"/>
              <a:t>►</a:t>
            </a:r>
            <a:r>
              <a:rPr lang="en-US" sz="2800" u="sng" dirty="0"/>
              <a:t>Greater potential for social loafing </a:t>
            </a:r>
            <a:r>
              <a:rPr lang="en-US" sz="2800" dirty="0"/>
              <a:t>(i.e. the likelihood of individuals thinking they will not receive full credit, or blame, for individual contribution to team effort and thus not contributing their full effort).</a:t>
            </a:r>
            <a:endParaRPr lang="it-IT" sz="2800" dirty="0">
              <a:solidFill>
                <a:srgbClr val="FF0000"/>
              </a:solidFill>
            </a:endParaRPr>
          </a:p>
        </p:txBody>
      </p:sp>
    </p:spTree>
    <p:extLst>
      <p:ext uri="{BB962C8B-B14F-4D97-AF65-F5344CB8AC3E}">
        <p14:creationId xmlns:p14="http://schemas.microsoft.com/office/powerpoint/2010/main" val="3998607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p:spPr>
        <p:txBody>
          <a:bodyPr/>
          <a:lstStyle/>
          <a:p>
            <a:pPr defTabSz="809625"/>
            <a:r>
              <a:rPr lang="en-US" altLang="en-US" sz="3200" dirty="0"/>
              <a:t>Team </a:t>
            </a:r>
            <a:r>
              <a:rPr lang="en-US" altLang="en-US" sz="3200" dirty="0">
                <a:solidFill>
                  <a:srgbClr val="FF0000"/>
                </a:solidFill>
              </a:rPr>
              <a:t>Composition</a:t>
            </a:r>
          </a:p>
        </p:txBody>
      </p:sp>
      <p:sp>
        <p:nvSpPr>
          <p:cNvPr id="3" name="Content Placeholder 2"/>
          <p:cNvSpPr>
            <a:spLocks noGrp="1"/>
          </p:cNvSpPr>
          <p:nvPr>
            <p:ph idx="1"/>
          </p:nvPr>
        </p:nvSpPr>
        <p:spPr>
          <a:xfrm>
            <a:off x="457200" y="1447800"/>
            <a:ext cx="8229600" cy="4953000"/>
          </a:xfrm>
        </p:spPr>
        <p:txBody>
          <a:bodyPr/>
          <a:lstStyle/>
          <a:p>
            <a:pPr lvl="1" indent="-347472" defTabSz="809625"/>
            <a:r>
              <a:rPr lang="en-US" dirty="0"/>
              <a:t>Team composition</a:t>
            </a:r>
            <a:r>
              <a:rPr lang="en-US" b="1" dirty="0"/>
              <a:t> can also affect the </a:t>
            </a:r>
            <a:r>
              <a:rPr lang="en-US" dirty="0"/>
              <a:t>knowledge</a:t>
            </a:r>
            <a:r>
              <a:rPr lang="en-US" b="1" dirty="0"/>
              <a:t> of the team, its </a:t>
            </a:r>
            <a:r>
              <a:rPr lang="en-US" dirty="0"/>
              <a:t>access to resources</a:t>
            </a:r>
            <a:r>
              <a:rPr lang="en-US" b="1" dirty="0"/>
              <a:t>, and its </a:t>
            </a:r>
            <a:r>
              <a:rPr lang="en-US" dirty="0"/>
              <a:t>coordination costs</a:t>
            </a:r>
            <a:r>
              <a:rPr lang="en-US" b="1" dirty="0"/>
              <a:t>. </a:t>
            </a:r>
            <a:endParaRPr lang="en-US" altLang="en-US" sz="2400" dirty="0"/>
          </a:p>
          <a:p>
            <a:pPr lvl="1" indent="-347472" defTabSz="809625"/>
            <a:r>
              <a:rPr lang="en-US" altLang="en-US" dirty="0"/>
              <a:t>Including members from multiple functions of firm ensures greater coordination between functions.</a:t>
            </a:r>
          </a:p>
          <a:p>
            <a:pPr lvl="1" indent="-347472" defTabSz="809625"/>
            <a:r>
              <a:rPr lang="en-US" altLang="en-US" dirty="0"/>
              <a:t>Firms around the world rely heavily on cross-functional teams for their new product development efforts.</a:t>
            </a:r>
          </a:p>
        </p:txBody>
      </p:sp>
    </p:spTree>
    <p:extLst>
      <p:ext uri="{BB962C8B-B14F-4D97-AF65-F5344CB8AC3E}">
        <p14:creationId xmlns:p14="http://schemas.microsoft.com/office/powerpoint/2010/main" val="3945046940"/>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38">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2695</TotalTime>
  <Words>2089</Words>
  <Application>Microsoft Macintosh PowerPoint</Application>
  <PresentationFormat>Presentazione su schermo (4:3)</PresentationFormat>
  <Paragraphs>168</Paragraphs>
  <Slides>35</Slides>
  <Notes>12</Notes>
  <HiddenSlides>0</HiddenSlides>
  <MMClips>0</MMClips>
  <ScaleCrop>false</ScaleCrop>
  <HeadingPairs>
    <vt:vector size="6" baseType="variant">
      <vt:variant>
        <vt:lpstr>Caratteri utilizzati</vt:lpstr>
      </vt:variant>
      <vt:variant>
        <vt:i4>6</vt:i4>
      </vt:variant>
      <vt:variant>
        <vt:lpstr>Tema</vt:lpstr>
      </vt:variant>
      <vt:variant>
        <vt:i4>9</vt:i4>
      </vt:variant>
      <vt:variant>
        <vt:lpstr>Titoli diapositive</vt:lpstr>
      </vt:variant>
      <vt:variant>
        <vt:i4>35</vt:i4>
      </vt:variant>
    </vt:vector>
  </HeadingPairs>
  <TitlesOfParts>
    <vt:vector size="50" baseType="lpstr">
      <vt:lpstr>Arial</vt:lpstr>
      <vt:lpstr>ArumSans Bd</vt:lpstr>
      <vt:lpstr>ArumSans Bold</vt:lpstr>
      <vt:lpstr>ArumSans Regular</vt:lpstr>
      <vt:lpstr>Calibri</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Presentazione standard di PowerPoint</vt:lpstr>
      <vt:lpstr>The question posed (1)</vt:lpstr>
      <vt:lpstr>The question posed (2)</vt:lpstr>
      <vt:lpstr>The question posed (3)</vt:lpstr>
      <vt:lpstr>The question posed (4)</vt:lpstr>
      <vt:lpstr>The question posed (5)</vt:lpstr>
      <vt:lpstr>Team Size</vt:lpstr>
      <vt:lpstr>Team Size</vt:lpstr>
      <vt:lpstr>Team Composition</vt:lpstr>
      <vt:lpstr>Team Composition</vt:lpstr>
      <vt:lpstr>Team Composition</vt:lpstr>
      <vt:lpstr> Research Brief : Why Brainstorming Teams Kill Breakthrough Ideas </vt:lpstr>
      <vt:lpstr>Research Brief : Why Brainstorming Teams Kill Breakthrough Ideas</vt:lpstr>
      <vt:lpstr>Research Brief: Boundary Spanning Activities in New Product Development Teams </vt:lpstr>
      <vt:lpstr>Research Brief: Boundary Spanning Activities in New Product Development Teams </vt:lpstr>
      <vt:lpstr>Teams Structure</vt:lpstr>
      <vt:lpstr>Functional Teams. </vt:lpstr>
      <vt:lpstr>Lightweight teams  </vt:lpstr>
      <vt:lpstr>Heavyweight Teams.  </vt:lpstr>
      <vt:lpstr>Autonomous teams   </vt:lpstr>
      <vt:lpstr>Presentazione standard di PowerPoint</vt:lpstr>
      <vt:lpstr>Presentazione standard di PowerPoint</vt:lpstr>
      <vt:lpstr>Team Leadership </vt:lpstr>
      <vt:lpstr>Team Leadership </vt:lpstr>
      <vt:lpstr>Team Administration </vt:lpstr>
      <vt:lpstr>Team Administration </vt:lpstr>
      <vt:lpstr>Team Administration</vt:lpstr>
      <vt:lpstr>Managing Virtual Teams. </vt:lpstr>
      <vt:lpstr>Virtual International R&amp;D Teams </vt:lpstr>
      <vt:lpstr>Gassman and von Zedtwitz’s types of virtual teams </vt:lpstr>
      <vt:lpstr>Gassman and von Zedtwitz’s types of virtual teams </vt:lpstr>
      <vt:lpstr>Gassman and von Zedtwitz’s types of virtual teams </vt:lpstr>
      <vt:lpstr>Gassman and von Zedtwitz’s types of virtual teams </vt:lpstr>
      <vt:lpstr>Gassman and von Zedtwitz’s types of virtual teams </vt:lpstr>
      <vt:lpstr>Discussion Questions</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Caldari Katia</cp:lastModifiedBy>
  <cp:revision>408</cp:revision>
  <dcterms:created xsi:type="dcterms:W3CDTF">2017-12-05T17:18:18Z</dcterms:created>
  <dcterms:modified xsi:type="dcterms:W3CDTF">2021-11-13T15:14:06Z</dcterms:modified>
</cp:coreProperties>
</file>