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0" r:id="rId1"/>
  </p:sldMasterIdLst>
  <p:notesMasterIdLst>
    <p:notesMasterId r:id="rId24"/>
  </p:notesMasterIdLst>
  <p:sldIdLst>
    <p:sldId id="256" r:id="rId2"/>
    <p:sldId id="263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280" r:id="rId20"/>
    <p:sldId id="281" r:id="rId21"/>
    <p:sldId id="282" r:id="rId22"/>
    <p:sldId id="283" r:id="rId23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3840">
          <p15:clr>
            <a:srgbClr val="000000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5" roundtripDataSignature="AMtx7mjSH1BJ99SAikIpBDKzZ29+zP2Ky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59"/>
  </p:normalViewPr>
  <p:slideViewPr>
    <p:cSldViewPr snapToGrid="0">
      <p:cViewPr varScale="1">
        <p:scale>
          <a:sx n="69" d="100"/>
          <a:sy n="69" d="100"/>
        </p:scale>
        <p:origin x="564" y="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BE158B7F-E216-4F4C-BA4E-AE2279B964A1}" type="slidenum">
              <a:rPr lang="it-IT" altLang="it-IT" sz="1200"/>
              <a:pPr/>
              <a:t>2</a:t>
            </a:fld>
            <a:endParaRPr lang="it-IT" altLang="it-IT" sz="12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it-IT" altLang="it-IT" smtClean="0"/>
          </a:p>
          <a:p>
            <a:pPr eaLnBrk="1" hangingPunct="1"/>
            <a:r>
              <a:rPr lang="it-IT" altLang="it-IT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431902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9C10726D-EFE5-4C58-865E-31B1978155EB}" type="slidenum">
              <a:rPr lang="it-IT" altLang="it-IT" sz="1200"/>
              <a:pPr/>
              <a:t>3</a:t>
            </a:fld>
            <a:endParaRPr lang="it-IT" altLang="it-IT" sz="120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it-IT" altLang="it-IT" smtClean="0"/>
          </a:p>
          <a:p>
            <a:pPr eaLnBrk="1" hangingPunct="1"/>
            <a:r>
              <a:rPr lang="it-IT" altLang="it-IT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674652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69B45D6F-FCA1-4691-89F0-D2FCF5282426}" type="slidenum">
              <a:rPr lang="it-IT" altLang="it-IT" sz="1200"/>
              <a:pPr/>
              <a:t>10</a:t>
            </a:fld>
            <a:endParaRPr lang="it-IT" altLang="it-IT" sz="120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  <p:extLst>
      <p:ext uri="{BB962C8B-B14F-4D97-AF65-F5344CB8AC3E}">
        <p14:creationId xmlns:p14="http://schemas.microsoft.com/office/powerpoint/2010/main" val="13476212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A3C7697F-1BA0-42E3-891A-28890F379151}" type="slidenum">
              <a:rPr lang="it-IT" altLang="it-IT" sz="1200"/>
              <a:pPr/>
              <a:t>13</a:t>
            </a:fld>
            <a:endParaRPr lang="it-IT" altLang="it-IT" sz="120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it-IT" altLang="it-IT" smtClean="0"/>
          </a:p>
        </p:txBody>
      </p:sp>
    </p:spTree>
    <p:extLst>
      <p:ext uri="{BB962C8B-B14F-4D97-AF65-F5344CB8AC3E}">
        <p14:creationId xmlns:p14="http://schemas.microsoft.com/office/powerpoint/2010/main" val="9087477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olo e testo verticale">
  <p:cSld name="1_Titolo e testo verticale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9"/>
          <p:cNvSpPr txBox="1">
            <a:spLocks noGrp="1"/>
          </p:cNvSpPr>
          <p:nvPr>
            <p:ph type="title"/>
          </p:nvPr>
        </p:nvSpPr>
        <p:spPr>
          <a:xfrm rot="5400000">
            <a:off x="7874390" y="2418153"/>
            <a:ext cx="4672820" cy="27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9"/>
          <p:cNvSpPr txBox="1">
            <a:spLocks noGrp="1"/>
          </p:cNvSpPr>
          <p:nvPr>
            <p:ph type="body" idx="1"/>
          </p:nvPr>
        </p:nvSpPr>
        <p:spPr>
          <a:xfrm rot="5400000">
            <a:off x="2286390" y="-223447"/>
            <a:ext cx="4672820" cy="802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dt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ft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sldNum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2916F1-C42E-4F87-9D54-CB1B5D011AB3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321952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olo e tab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abella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endParaRPr lang="it-IT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28945A-F752-43C8-918F-FB70F03E6984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878746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testo verticale" type="vertTx">
  <p:cSld name="VERTICAL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0"/>
          <p:cNvSpPr txBox="1">
            <a:spLocks noGrp="1"/>
          </p:cNvSpPr>
          <p:nvPr>
            <p:ph type="title"/>
          </p:nvPr>
        </p:nvSpPr>
        <p:spPr>
          <a:xfrm>
            <a:off x="609600" y="1370986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C00000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 rot="5400000">
            <a:off x="4387379" y="-1068855"/>
            <a:ext cx="3417243" cy="1097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dt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0"/>
          <p:cNvSpPr txBox="1">
            <a:spLocks noGrp="1"/>
          </p:cNvSpPr>
          <p:nvPr>
            <p:ph type="ft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10"/>
          <p:cNvSpPr txBox="1">
            <a:spLocks noGrp="1"/>
          </p:cNvSpPr>
          <p:nvPr>
            <p:ph type="sldNum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magine con didascalia">
  <p:cSld name="Immagine con didascalia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1"/>
          <p:cNvSpPr>
            <a:spLocks noGrp="1"/>
          </p:cNvSpPr>
          <p:nvPr>
            <p:ph type="pic" idx="2"/>
          </p:nvPr>
        </p:nvSpPr>
        <p:spPr>
          <a:xfrm>
            <a:off x="2389717" y="1370988"/>
            <a:ext cx="7315200" cy="33565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9" name="Google Shape;49;p11"/>
          <p:cNvSpPr txBox="1">
            <a:spLocks noGrp="1"/>
          </p:cNvSpPr>
          <p:nvPr>
            <p:ph type="body" idx="1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>
            <a:endParaRPr/>
          </a:p>
        </p:txBody>
      </p:sp>
      <p:sp>
        <p:nvSpPr>
          <p:cNvPr id="50" name="Google Shape;50;p11"/>
          <p:cNvSpPr txBox="1">
            <a:spLocks noGrp="1"/>
          </p:cNvSpPr>
          <p:nvPr>
            <p:ph type="dt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1"/>
          <p:cNvSpPr txBox="1">
            <a:spLocks noGrp="1"/>
          </p:cNvSpPr>
          <p:nvPr>
            <p:ph type="ft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sldNum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uto con didascalia">
  <p:cSld name="Contenuto con didascalia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>
            <a:spLocks noGrp="1"/>
          </p:cNvSpPr>
          <p:nvPr>
            <p:ph type="title"/>
          </p:nvPr>
        </p:nvSpPr>
        <p:spPr>
          <a:xfrm>
            <a:off x="609599" y="1435100"/>
            <a:ext cx="4011084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>
                <a:solidFill>
                  <a:srgbClr val="C00000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2"/>
          <p:cNvSpPr txBox="1">
            <a:spLocks noGrp="1"/>
          </p:cNvSpPr>
          <p:nvPr>
            <p:ph type="body" idx="1"/>
          </p:nvPr>
        </p:nvSpPr>
        <p:spPr>
          <a:xfrm>
            <a:off x="4766733" y="1435103"/>
            <a:ext cx="6815667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9pPr>
          </a:lstStyle>
          <a:p>
            <a:endParaRPr/>
          </a:p>
        </p:txBody>
      </p:sp>
      <p:sp>
        <p:nvSpPr>
          <p:cNvPr id="56" name="Google Shape;56;p12"/>
          <p:cNvSpPr txBox="1">
            <a:spLocks noGrp="1"/>
          </p:cNvSpPr>
          <p:nvPr>
            <p:ph type="body" idx="2"/>
          </p:nvPr>
        </p:nvSpPr>
        <p:spPr>
          <a:xfrm>
            <a:off x="609600" y="2716215"/>
            <a:ext cx="4011085" cy="34099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>
            <a:endParaRPr/>
          </a:p>
        </p:txBody>
      </p:sp>
      <p:sp>
        <p:nvSpPr>
          <p:cNvPr id="57" name="Google Shape;57;p12"/>
          <p:cNvSpPr txBox="1">
            <a:spLocks noGrp="1"/>
          </p:cNvSpPr>
          <p:nvPr>
            <p:ph type="dt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2"/>
          <p:cNvSpPr txBox="1">
            <a:spLocks noGrp="1"/>
          </p:cNvSpPr>
          <p:nvPr>
            <p:ph type="ft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2"/>
          <p:cNvSpPr txBox="1">
            <a:spLocks noGrp="1"/>
          </p:cNvSpPr>
          <p:nvPr>
            <p:ph type="sldNum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uota">
  <p:cSld name="Vuota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3"/>
          <p:cNvSpPr txBox="1">
            <a:spLocks noGrp="1"/>
          </p:cNvSpPr>
          <p:nvPr>
            <p:ph type="dt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3"/>
          <p:cNvSpPr txBox="1">
            <a:spLocks noGrp="1"/>
          </p:cNvSpPr>
          <p:nvPr>
            <p:ph type="ft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3"/>
          <p:cNvSpPr txBox="1">
            <a:spLocks noGrp="1"/>
          </p:cNvSpPr>
          <p:nvPr>
            <p:ph type="sldNum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titolo">
  <p:cSld name="Solo titolo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>
            <a:spLocks noGrp="1"/>
          </p:cNvSpPr>
          <p:nvPr>
            <p:ph type="title"/>
          </p:nvPr>
        </p:nvSpPr>
        <p:spPr>
          <a:xfrm>
            <a:off x="552449" y="1453343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C00000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4"/>
          <p:cNvSpPr txBox="1">
            <a:spLocks noGrp="1"/>
          </p:cNvSpPr>
          <p:nvPr>
            <p:ph type="dt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4"/>
          <p:cNvSpPr txBox="1">
            <a:spLocks noGrp="1"/>
          </p:cNvSpPr>
          <p:nvPr>
            <p:ph type="ft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4"/>
          <p:cNvSpPr txBox="1">
            <a:spLocks noGrp="1"/>
          </p:cNvSpPr>
          <p:nvPr>
            <p:ph type="sldNum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fronto">
  <p:cSld name="Confronto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>
            <a:spLocks noGrp="1"/>
          </p:cNvSpPr>
          <p:nvPr>
            <p:ph type="title"/>
          </p:nvPr>
        </p:nvSpPr>
        <p:spPr>
          <a:xfrm>
            <a:off x="596523" y="1127992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3600">
                <a:solidFill>
                  <a:srgbClr val="C00000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5"/>
          <p:cNvSpPr txBox="1">
            <a:spLocks noGrp="1"/>
          </p:cNvSpPr>
          <p:nvPr>
            <p:ph type="body" idx="1"/>
          </p:nvPr>
        </p:nvSpPr>
        <p:spPr>
          <a:xfrm>
            <a:off x="609600" y="2323727"/>
            <a:ext cx="5386917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360"/>
              </a:spcBef>
              <a:spcAft>
                <a:spcPts val="0"/>
              </a:spcAft>
              <a:buClr>
                <a:srgbClr val="C00000"/>
              </a:buClr>
              <a:buSzPts val="1800"/>
              <a:buFont typeface="Arial"/>
              <a:buNone/>
              <a:defRPr sz="1800" b="1">
                <a:solidFill>
                  <a:srgbClr val="C00000"/>
                </a:solidFill>
              </a:defRPr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72" name="Google Shape;72;p15"/>
          <p:cNvSpPr txBox="1">
            <a:spLocks noGrp="1"/>
          </p:cNvSpPr>
          <p:nvPr>
            <p:ph type="body" idx="2"/>
          </p:nvPr>
        </p:nvSpPr>
        <p:spPr>
          <a:xfrm>
            <a:off x="609600" y="3068962"/>
            <a:ext cx="5386917" cy="30572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>
            <a:endParaRPr/>
          </a:p>
        </p:txBody>
      </p:sp>
      <p:sp>
        <p:nvSpPr>
          <p:cNvPr id="73" name="Google Shape;73;p15"/>
          <p:cNvSpPr txBox="1">
            <a:spLocks noGrp="1"/>
          </p:cNvSpPr>
          <p:nvPr>
            <p:ph type="body" idx="3"/>
          </p:nvPr>
        </p:nvSpPr>
        <p:spPr>
          <a:xfrm>
            <a:off x="6193368" y="2310135"/>
            <a:ext cx="5389033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rgbClr val="C00000"/>
              </a:buClr>
              <a:buSzPts val="1800"/>
              <a:buFont typeface="Arial"/>
              <a:buChar char="•"/>
              <a:defRPr sz="1800" b="1">
                <a:solidFill>
                  <a:srgbClr val="C00000"/>
                </a:solidFill>
              </a:defRPr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74" name="Google Shape;74;p15"/>
          <p:cNvSpPr txBox="1">
            <a:spLocks noGrp="1"/>
          </p:cNvSpPr>
          <p:nvPr>
            <p:ph type="body" idx="4"/>
          </p:nvPr>
        </p:nvSpPr>
        <p:spPr>
          <a:xfrm>
            <a:off x="6193369" y="3068959"/>
            <a:ext cx="5389033" cy="30572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>
            <a:endParaRPr/>
          </a:p>
        </p:txBody>
      </p:sp>
      <p:sp>
        <p:nvSpPr>
          <p:cNvPr id="75" name="Google Shape;75;p15"/>
          <p:cNvSpPr txBox="1">
            <a:spLocks noGrp="1"/>
          </p:cNvSpPr>
          <p:nvPr>
            <p:ph type="dt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5"/>
          <p:cNvSpPr txBox="1">
            <a:spLocks noGrp="1"/>
          </p:cNvSpPr>
          <p:nvPr>
            <p:ph type="ft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5"/>
          <p:cNvSpPr txBox="1">
            <a:spLocks noGrp="1"/>
          </p:cNvSpPr>
          <p:nvPr>
            <p:ph type="sldNum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e contenuti" type="twoObj">
  <p:cSld name="TWO_OBJECTS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6"/>
          <p:cNvSpPr txBox="1">
            <a:spLocks noGrp="1"/>
          </p:cNvSpPr>
          <p:nvPr>
            <p:ph type="title"/>
          </p:nvPr>
        </p:nvSpPr>
        <p:spPr>
          <a:xfrm>
            <a:off x="609600" y="1262924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C00000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6"/>
          <p:cNvSpPr txBox="1">
            <a:spLocks noGrp="1"/>
          </p:cNvSpPr>
          <p:nvPr>
            <p:ph type="body" idx="1"/>
          </p:nvPr>
        </p:nvSpPr>
        <p:spPr>
          <a:xfrm>
            <a:off x="609600" y="2492899"/>
            <a:ext cx="5384800" cy="3633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>
            <a:endParaRPr/>
          </a:p>
        </p:txBody>
      </p:sp>
      <p:sp>
        <p:nvSpPr>
          <p:cNvPr id="81" name="Google Shape;81;p16"/>
          <p:cNvSpPr txBox="1">
            <a:spLocks noGrp="1"/>
          </p:cNvSpPr>
          <p:nvPr>
            <p:ph type="body" idx="2"/>
          </p:nvPr>
        </p:nvSpPr>
        <p:spPr>
          <a:xfrm>
            <a:off x="6197600" y="2492899"/>
            <a:ext cx="5384800" cy="3633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>
            <a:endParaRPr/>
          </a:p>
        </p:txBody>
      </p:sp>
      <p:sp>
        <p:nvSpPr>
          <p:cNvPr id="82" name="Google Shape;82;p16"/>
          <p:cNvSpPr txBox="1">
            <a:spLocks noGrp="1"/>
          </p:cNvSpPr>
          <p:nvPr>
            <p:ph type="dt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6"/>
          <p:cNvSpPr txBox="1">
            <a:spLocks noGrp="1"/>
          </p:cNvSpPr>
          <p:nvPr>
            <p:ph type="ft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6"/>
          <p:cNvSpPr txBox="1">
            <a:spLocks noGrp="1"/>
          </p:cNvSpPr>
          <p:nvPr>
            <p:ph type="sldNum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titolo">
  <p:cSld name="Diapositiva titolo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8"/>
          <p:cNvSpPr txBox="1"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18"/>
          <p:cNvSpPr txBox="1"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/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/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/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18"/>
          <p:cNvSpPr txBox="1">
            <a:spLocks noGrp="1"/>
          </p:cNvSpPr>
          <p:nvPr>
            <p:ph type="dt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8"/>
          <p:cNvSpPr txBox="1">
            <a:spLocks noGrp="1"/>
          </p:cNvSpPr>
          <p:nvPr>
            <p:ph type="ft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18"/>
          <p:cNvSpPr txBox="1">
            <a:spLocks noGrp="1"/>
          </p:cNvSpPr>
          <p:nvPr>
            <p:ph type="sldNum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7"/>
          <p:cNvSpPr txBox="1">
            <a:spLocks noGrp="1"/>
          </p:cNvSpPr>
          <p:nvPr>
            <p:ph type="title"/>
          </p:nvPr>
        </p:nvSpPr>
        <p:spPr>
          <a:xfrm>
            <a:off x="609600" y="1343025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rgbClr val="C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1" name="Google Shape;21;p7"/>
          <p:cNvSpPr txBox="1">
            <a:spLocks noGrp="1"/>
          </p:cNvSpPr>
          <p:nvPr>
            <p:ph type="body" idx="1"/>
          </p:nvPr>
        </p:nvSpPr>
        <p:spPr>
          <a:xfrm>
            <a:off x="609600" y="2492375"/>
            <a:ext cx="10972800" cy="3633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2" name="Google Shape;22;p7"/>
          <p:cNvSpPr txBox="1">
            <a:spLocks noGrp="1"/>
          </p:cNvSpPr>
          <p:nvPr>
            <p:ph type="dt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3" name="Google Shape;23;p7"/>
          <p:cNvSpPr txBox="1">
            <a:spLocks noGrp="1"/>
          </p:cNvSpPr>
          <p:nvPr>
            <p:ph type="ft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4" name="Google Shape;24;p7"/>
          <p:cNvSpPr txBox="1">
            <a:spLocks noGrp="1"/>
          </p:cNvSpPr>
          <p:nvPr>
            <p:ph type="sldNum" idx="12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‹N›</a:t>
            </a:fld>
            <a:endParaRPr>
              <a:solidFill>
                <a:srgbClr val="000000"/>
              </a:solidFill>
            </a:endParaRPr>
          </a:p>
        </p:txBody>
      </p:sp>
      <p:sp>
        <p:nvSpPr>
          <p:cNvPr id="25" name="Google Shape;25;p7"/>
          <p:cNvSpPr txBox="1"/>
          <p:nvPr/>
        </p:nvSpPr>
        <p:spPr>
          <a:xfrm>
            <a:off x="-96837" y="-100012"/>
            <a:ext cx="12530138" cy="1368425"/>
          </a:xfrm>
          <a:prstGeom prst="rect">
            <a:avLst/>
          </a:prstGeom>
          <a:solidFill>
            <a:srgbClr val="B3071B"/>
          </a:solidFill>
          <a:ln>
            <a:noFill/>
          </a:ln>
        </p:spPr>
        <p:txBody>
          <a:bodyPr spcFirstLastPara="1" wrap="square" lIns="91425" tIns="45700" rIns="360000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1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" name="Google Shape;26;p7" descr="SigilloLogoLAST_WhiteOK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84150" y="115887"/>
            <a:ext cx="2173287" cy="973137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Google Shape;27;p7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8399462" y="333375"/>
            <a:ext cx="3702050" cy="59055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1" r:id="rId9"/>
    <p:sldLayoutId id="2147483662" r:id="rId10"/>
    <p:sldLayoutId id="2147483663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16.xml"/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3071B"/>
        </a:solidFill>
        <a:effectLst/>
      </p:bgPr>
    </p:bg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"/>
          <p:cNvSpPr txBox="1">
            <a:spLocks noGrp="1"/>
          </p:cNvSpPr>
          <p:nvPr>
            <p:ph type="subTitle" idx="4294967295"/>
          </p:nvPr>
        </p:nvSpPr>
        <p:spPr>
          <a:xfrm>
            <a:off x="0" y="4508500"/>
            <a:ext cx="121920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</a:pPr>
            <a:r>
              <a:rPr lang="en-US" sz="28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Corso di </a:t>
            </a:r>
            <a:r>
              <a:rPr lang="en-US" sz="2800" b="1" i="0" u="none" strike="noStrike" cap="none" dirty="0" err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laurea</a:t>
            </a:r>
            <a:r>
              <a:rPr lang="en-US" sz="28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in Informatica</a:t>
            </a:r>
            <a:endParaRPr dirty="0"/>
          </a:p>
          <a:p>
            <a:pPr marL="0" marR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</a:pPr>
            <a:r>
              <a:rPr lang="en-US" sz="2800" b="1" i="1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DIRITTO, INFORMATICA E SOCIETA’ 2020-20201</a:t>
            </a:r>
            <a:endParaRPr dirty="0"/>
          </a:p>
          <a:p>
            <a:pPr marL="0" marR="0" lvl="0" indent="0" algn="ctr" rtl="0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lang="en-US" sz="24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Andrea </a:t>
            </a:r>
            <a:r>
              <a:rPr lang="en-US" sz="2400" b="1" i="0" u="none" strike="noStrike" cap="none" dirty="0" err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Sitzia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, Filippo </a:t>
            </a:r>
            <a:r>
              <a:rPr lang="en-US" sz="2400" b="1" i="0" u="none" strike="noStrike" cap="none" dirty="0" err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Viglione</a:t>
            </a:r>
            <a:r>
              <a:rPr lang="en-US" sz="24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, Daniele Ruggiu</a:t>
            </a:r>
            <a:endParaRPr dirty="0"/>
          </a:p>
          <a:p>
            <a:pPr marL="0" marR="0" lvl="0" indent="0" algn="ctr" rtl="0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endParaRPr dirty="0"/>
          </a:p>
          <a:p>
            <a:pPr marL="228600" marR="0" lvl="0" indent="-76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1" i="0" u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2" name="Google Shape;102;p1" descr="SigilloLogoLAST_WhiteOK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719512" y="549275"/>
            <a:ext cx="4537075" cy="2028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27350" y="3068637"/>
            <a:ext cx="6546850" cy="1044575"/>
          </a:xfrm>
          <a:prstGeom prst="rect">
            <a:avLst/>
          </a:prstGeom>
          <a:noFill/>
          <a:ln>
            <a:noFill/>
          </a:ln>
        </p:spPr>
      </p:pic>
      <p:sp>
        <p:nvSpPr>
          <p:cNvPr id="104" name="Google Shape;104;p1"/>
          <p:cNvSpPr txBox="1"/>
          <p:nvPr/>
        </p:nvSpPr>
        <p:spPr>
          <a:xfrm>
            <a:off x="550862" y="384175"/>
            <a:ext cx="9480550" cy="460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1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2336800" y="-157019"/>
            <a:ext cx="6096000" cy="1542473"/>
          </a:xfrm>
        </p:spPr>
        <p:txBody>
          <a:bodyPr/>
          <a:lstStyle/>
          <a:p>
            <a:pPr eaLnBrk="1" hangingPunct="1"/>
            <a:r>
              <a:rPr lang="it-IT" altLang="it-IT" sz="3200" dirty="0">
                <a:solidFill>
                  <a:schemeClr val="bg1"/>
                </a:solidFill>
              </a:rPr>
              <a:t>Il decreto legislativo 70/03 in materia di commercio elettronico</a:t>
            </a:r>
            <a:endParaRPr lang="it-IT" altLang="it-IT" sz="3200" dirty="0" smtClean="0">
              <a:solidFill>
                <a:schemeClr val="bg1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it-IT" altLang="it-IT" sz="2000" dirty="0"/>
              <a:t>Si applica al commercio elettronico in generale senza alcuna distinzione tra B2B e B2C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it-IT" altLang="it-IT" sz="2000" dirty="0"/>
          </a:p>
          <a:p>
            <a:pPr eaLnBrk="1" hangingPunct="1">
              <a:lnSpc>
                <a:spcPct val="90000"/>
              </a:lnSpc>
            </a:pPr>
            <a:r>
              <a:rPr lang="it-IT" altLang="it-IT" sz="2000" dirty="0"/>
              <a:t>Si applica alla vendita di beni e di servizi (anche di natura professionale)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it-IT" altLang="it-IT" sz="2000" dirty="0"/>
          </a:p>
          <a:p>
            <a:pPr eaLnBrk="1" hangingPunct="1">
              <a:lnSpc>
                <a:spcPct val="90000"/>
              </a:lnSpc>
            </a:pPr>
            <a:r>
              <a:rPr lang="it-IT" altLang="it-IT" sz="2000" dirty="0"/>
              <a:t>Stabilisce il divieto di qualsiasi autorizzazione preventiva per l’esercizio dell’attività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it-IT" altLang="it-IT" sz="2000" dirty="0"/>
          </a:p>
          <a:p>
            <a:pPr eaLnBrk="1" hangingPunct="1">
              <a:lnSpc>
                <a:spcPct val="90000"/>
              </a:lnSpc>
            </a:pPr>
            <a:r>
              <a:rPr lang="it-IT" altLang="it-IT" sz="2000" dirty="0"/>
              <a:t>Per la trasparenza delle transazioni economiche stabilisce l’obbligo di informazione</a:t>
            </a:r>
          </a:p>
        </p:txBody>
      </p:sp>
    </p:spTree>
    <p:extLst>
      <p:ext uri="{BB962C8B-B14F-4D97-AF65-F5344CB8AC3E}">
        <p14:creationId xmlns:p14="http://schemas.microsoft.com/office/powerpoint/2010/main" val="7564588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14589"/>
            <a:ext cx="10972800" cy="1143000"/>
          </a:xfrm>
        </p:spPr>
        <p:txBody>
          <a:bodyPr/>
          <a:lstStyle/>
          <a:p>
            <a:pPr eaLnBrk="1" hangingPunct="1"/>
            <a:r>
              <a:rPr lang="it-IT" altLang="it-IT" sz="3600" dirty="0">
                <a:solidFill>
                  <a:schemeClr val="bg1"/>
                </a:solidFill>
              </a:rPr>
              <a:t>Informazioni precontrattuali</a:t>
            </a:r>
            <a:endParaRPr lang="it-IT" altLang="it-IT" dirty="0" smtClean="0">
              <a:solidFill>
                <a:schemeClr val="bg1"/>
              </a:solidFill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989138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it-IT" altLang="it-IT" sz="2400" dirty="0"/>
              <a:t>Codice del consumo – Art. 49</a:t>
            </a:r>
          </a:p>
          <a:p>
            <a:pPr eaLnBrk="1" hangingPunct="1">
              <a:lnSpc>
                <a:spcPct val="90000"/>
              </a:lnSpc>
            </a:pPr>
            <a:endParaRPr lang="it-IT" altLang="it-IT" sz="2400" dirty="0"/>
          </a:p>
          <a:p>
            <a:pPr eaLnBrk="1" hangingPunct="1">
              <a:lnSpc>
                <a:spcPct val="90000"/>
              </a:lnSpc>
            </a:pPr>
            <a:r>
              <a:rPr lang="it-IT" altLang="it-IT" sz="2400" dirty="0"/>
              <a:t>Caratteristiche principali del servizio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400" dirty="0"/>
              <a:t>Identità e indirizzo del professionista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400" dirty="0"/>
              <a:t>Modalità di pagamento e consegna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400" dirty="0"/>
              <a:t>Garanzie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400" dirty="0"/>
              <a:t>Esercizio del diritto di recesso (</a:t>
            </a:r>
            <a:r>
              <a:rPr lang="it-IT" altLang="it-IT" sz="2400" i="1" dirty="0"/>
              <a:t>ad </a:t>
            </a:r>
            <a:r>
              <a:rPr lang="it-IT" altLang="it-IT" sz="2400" i="1" dirty="0" err="1"/>
              <a:t>nutum</a:t>
            </a:r>
            <a:r>
              <a:rPr lang="it-IT" altLang="it-IT" sz="2400" dirty="0"/>
              <a:t>, entro 14 giorni dalla conclusione)</a:t>
            </a:r>
          </a:p>
        </p:txBody>
      </p:sp>
    </p:spTree>
    <p:extLst>
      <p:ext uri="{BB962C8B-B14F-4D97-AF65-F5344CB8AC3E}">
        <p14:creationId xmlns:p14="http://schemas.microsoft.com/office/powerpoint/2010/main" val="19339457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z="3600"/>
              <a:t>Composizione extragiudiziale delle controversie</a:t>
            </a:r>
            <a:endParaRPr lang="it-IT" altLang="it-IT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FontTx/>
              <a:buNone/>
            </a:pPr>
            <a:r>
              <a:rPr lang="it-IT" altLang="it-IT" sz="2800" dirty="0"/>
              <a:t>	In caso di controversie, prestatore e destinatario del servizio della società dell'informazione possono adire anche organi di composizione extragiudiziale che operano </a:t>
            </a:r>
            <a:r>
              <a:rPr lang="it-IT" altLang="it-IT" sz="2800" dirty="0" smtClean="0"/>
              <a:t>anche per via telematica</a:t>
            </a:r>
            <a:r>
              <a:rPr lang="it-IT" altLang="it-IT" dirty="0" smtClean="0">
                <a:solidFill>
                  <a:schemeClr val="tx1"/>
                </a:solidFill>
                <a:hlinkClick r:id="rId2" action="ppaction://hlinksldjump"/>
              </a:rPr>
              <a:t> </a:t>
            </a:r>
            <a:endParaRPr lang="it-IT" altLang="it-IT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29455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5899727" cy="1447800"/>
          </a:xfrm>
        </p:spPr>
        <p:txBody>
          <a:bodyPr/>
          <a:lstStyle/>
          <a:p>
            <a:pPr eaLnBrk="1" hangingPunct="1"/>
            <a:r>
              <a:rPr lang="it-IT" altLang="it-IT" sz="3200" dirty="0" smtClean="0">
                <a:solidFill>
                  <a:schemeClr val="bg1"/>
                </a:solidFill>
              </a:rPr>
              <a:t>I contratti </a:t>
            </a:r>
            <a:r>
              <a:rPr lang="it-IT" altLang="it-IT" sz="3200" dirty="0">
                <a:solidFill>
                  <a:schemeClr val="bg1"/>
                </a:solidFill>
              </a:rPr>
              <a:t>stipulati a distanza</a:t>
            </a:r>
            <a:endParaRPr lang="it-IT" altLang="it-IT" dirty="0" smtClean="0">
              <a:solidFill>
                <a:schemeClr val="bg1"/>
              </a:solidFill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5709" y="1828800"/>
            <a:ext cx="11129818" cy="4267200"/>
          </a:xfrm>
        </p:spPr>
        <p:txBody>
          <a:bodyPr/>
          <a:lstStyle/>
          <a:p>
            <a:pPr marL="25400" indent="0" eaLnBrk="1" hangingPunct="1">
              <a:lnSpc>
                <a:spcPct val="90000"/>
              </a:lnSpc>
              <a:buNone/>
            </a:pPr>
            <a:r>
              <a:rPr lang="it-IT" altLang="it-IT" sz="2400" dirty="0" smtClean="0"/>
              <a:t>Codice del consumo</a:t>
            </a:r>
          </a:p>
          <a:p>
            <a:pPr eaLnBrk="1" hangingPunct="1">
              <a:lnSpc>
                <a:spcPct val="90000"/>
              </a:lnSpc>
            </a:pPr>
            <a:endParaRPr lang="it-IT" altLang="it-IT" sz="2400" dirty="0"/>
          </a:p>
          <a:p>
            <a:pPr eaLnBrk="1" hangingPunct="1">
              <a:lnSpc>
                <a:spcPct val="90000"/>
              </a:lnSpc>
            </a:pPr>
            <a:r>
              <a:rPr lang="it-IT" altLang="it-IT" sz="2400" dirty="0" smtClean="0"/>
              <a:t>Si </a:t>
            </a:r>
            <a:r>
              <a:rPr lang="it-IT" altLang="it-IT" sz="2400" dirty="0"/>
              <a:t>applica ai contratti a distanza tra fornitore e consumatore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400" dirty="0"/>
              <a:t>Non si applica: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it-IT" altLang="it-IT" sz="2000" dirty="0"/>
              <a:t>ai contratti relativi a servizi finanziari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it-IT" altLang="it-IT" sz="2000" dirty="0"/>
              <a:t>ai contratti conclusi mediante distributori automatici o locali commerciali automatizzati;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it-IT" altLang="it-IT" sz="2000" dirty="0"/>
              <a:t>ai contratti conclusi con gli operatori delle telecomunicazioni impiegando telefoni pubblici;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it-IT" altLang="it-IT" sz="2000" dirty="0"/>
              <a:t>ai contratti relativi alla costruzione o alla vendita o altri diritti relativi a beni immobili, con esclusione della locazione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it-IT" altLang="it-IT" sz="2000" dirty="0"/>
              <a:t>ai contratti conclusi in occasione di vendita all’asta</a:t>
            </a:r>
          </a:p>
          <a:p>
            <a:pPr eaLnBrk="1" hangingPunct="1">
              <a:lnSpc>
                <a:spcPct val="90000"/>
              </a:lnSpc>
            </a:pPr>
            <a:endParaRPr lang="it-IT" altLang="it-IT" sz="2400" dirty="0"/>
          </a:p>
          <a:p>
            <a:pPr eaLnBrk="1" hangingPunct="1">
              <a:lnSpc>
                <a:spcPct val="90000"/>
              </a:lnSpc>
            </a:pPr>
            <a:endParaRPr lang="it-IT" altLang="it-IT" sz="2400" dirty="0"/>
          </a:p>
        </p:txBody>
      </p:sp>
    </p:spTree>
    <p:extLst>
      <p:ext uri="{BB962C8B-B14F-4D97-AF65-F5344CB8AC3E}">
        <p14:creationId xmlns:p14="http://schemas.microsoft.com/office/powerpoint/2010/main" val="13621813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447636" y="-50800"/>
            <a:ext cx="5772728" cy="609600"/>
          </a:xfrm>
        </p:spPr>
        <p:txBody>
          <a:bodyPr/>
          <a:lstStyle/>
          <a:p>
            <a:pPr eaLnBrk="1" hangingPunct="1"/>
            <a:r>
              <a:rPr lang="it-IT" altLang="it-IT" sz="3200" b="1" dirty="0"/>
              <a:t/>
            </a:r>
            <a:br>
              <a:rPr lang="it-IT" altLang="it-IT" sz="3200" b="1" dirty="0"/>
            </a:br>
            <a:r>
              <a:rPr lang="it-IT" altLang="it-IT" sz="3200" dirty="0">
                <a:solidFill>
                  <a:schemeClr val="bg1"/>
                </a:solidFill>
              </a:rPr>
              <a:t>Il diritto di recesso (artt. 52-59 cod. </a:t>
            </a:r>
            <a:r>
              <a:rPr lang="it-IT" altLang="it-IT" sz="3200" dirty="0" err="1">
                <a:solidFill>
                  <a:schemeClr val="bg1"/>
                </a:solidFill>
              </a:rPr>
              <a:t>cons</a:t>
            </a:r>
            <a:r>
              <a:rPr lang="it-IT" altLang="it-IT" sz="3200" dirty="0">
                <a:solidFill>
                  <a:schemeClr val="bg1"/>
                </a:solidFill>
              </a:rPr>
              <a:t>.)</a:t>
            </a:r>
            <a:endParaRPr lang="it-IT" altLang="it-IT" dirty="0" smtClean="0">
              <a:solidFill>
                <a:schemeClr val="bg1"/>
              </a:solidFill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7235" y="1209964"/>
            <a:ext cx="11102109" cy="4886036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it-IT" altLang="it-IT" sz="20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000" dirty="0"/>
              <a:t>Il consumatore ha il diritto di recedere entro </a:t>
            </a:r>
            <a:r>
              <a:rPr lang="it-IT" altLang="it-IT" sz="2000" b="1" dirty="0"/>
              <a:t>14 giorni </a:t>
            </a:r>
            <a:r>
              <a:rPr lang="it-IT" altLang="it-IT" sz="2000" dirty="0"/>
              <a:t>lavorativi: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it-IT" altLang="it-IT" sz="2000" dirty="0"/>
              <a:t>per i </a:t>
            </a:r>
            <a:r>
              <a:rPr lang="it-IT" altLang="it-IT" sz="2000" dirty="0" smtClean="0"/>
              <a:t>beni, </a:t>
            </a:r>
            <a:r>
              <a:rPr lang="it-IT" altLang="it-IT" sz="2000" dirty="0"/>
              <a:t>dal giorno del loro ricevimento;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it-IT" altLang="it-IT" sz="2000" dirty="0"/>
              <a:t>per i servizi, dal giorno di conclusione del contratto;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it-IT" altLang="it-IT" sz="2000" dirty="0"/>
              <a:t>entro tre mesi, se il fornitore non ha informato per iscritto dei suoi diritti il consumatore.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it-IT" altLang="it-IT" sz="1800" dirty="0">
                <a:latin typeface="+mn-lt"/>
              </a:rPr>
              <a:t>Il diritto di recesso non si esercita, salvo patto contrario, per i contratti:</a:t>
            </a:r>
          </a:p>
          <a:p>
            <a:pPr algn="just" eaLnBrk="1" hangingPunct="1">
              <a:lnSpc>
                <a:spcPct val="90000"/>
              </a:lnSpc>
              <a:buFontTx/>
              <a:buChar char="-"/>
            </a:pPr>
            <a:r>
              <a:rPr lang="it-IT" altLang="it-IT" sz="1800" dirty="0">
                <a:latin typeface="+mn-lt"/>
              </a:rPr>
              <a:t>di fornitura di generi alimentari forniti al domicilio del consumatore da distributori che effettuano giri frequenti e regolari;</a:t>
            </a:r>
          </a:p>
          <a:p>
            <a:pPr algn="just" eaLnBrk="1" hangingPunct="1">
              <a:lnSpc>
                <a:spcPct val="90000"/>
              </a:lnSpc>
              <a:buFontTx/>
              <a:buChar char="-"/>
            </a:pPr>
            <a:r>
              <a:rPr lang="it-IT" altLang="it-IT" sz="1800" dirty="0">
                <a:latin typeface="+mn-lt"/>
              </a:rPr>
              <a:t>di servizi relativi all’alloggio, ai trasporti, alla ristorazione, al tempo libero quando all'atto della conclusione del contratto il professionista si impegna a fornire tali prestazioni ad una data determinata o in un periodo prestabilito.</a:t>
            </a:r>
          </a:p>
          <a:p>
            <a:pPr algn="just" eaLnBrk="1" hangingPunct="1">
              <a:lnSpc>
                <a:spcPct val="90000"/>
              </a:lnSpc>
              <a:buFontTx/>
              <a:buChar char="-"/>
            </a:pPr>
            <a:r>
              <a:rPr lang="it-IT" altLang="it-IT" sz="1800" dirty="0">
                <a:latin typeface="+mn-lt"/>
              </a:rPr>
              <a:t>di fornitura di servizi la cui esecuzione sia iniziata, con l’accordo del consumatore, prima della scadenza del termine di recesso;</a:t>
            </a:r>
          </a:p>
          <a:p>
            <a:pPr algn="just" eaLnBrk="1" hangingPunct="1">
              <a:lnSpc>
                <a:spcPct val="90000"/>
              </a:lnSpc>
              <a:buFontTx/>
              <a:buChar char="-"/>
            </a:pPr>
            <a:r>
              <a:rPr lang="it-IT" altLang="it-IT" sz="1800" dirty="0">
                <a:latin typeface="+mn-lt"/>
              </a:rPr>
              <a:t>di fornitura di beni o servizi </a:t>
            </a:r>
            <a:r>
              <a:rPr lang="it-IT" altLang="it-IT" sz="1800" dirty="0" err="1">
                <a:latin typeface="+mn-lt"/>
              </a:rPr>
              <a:t>ilcui</a:t>
            </a:r>
            <a:r>
              <a:rPr lang="it-IT" altLang="it-IT" sz="1800" dirty="0">
                <a:latin typeface="+mn-lt"/>
              </a:rPr>
              <a:t> prezzo è legato a fluttuazioni di tassi del mercato;</a:t>
            </a:r>
          </a:p>
          <a:p>
            <a:pPr algn="just" eaLnBrk="1" hangingPunct="1">
              <a:lnSpc>
                <a:spcPct val="90000"/>
              </a:lnSpc>
              <a:buFontTx/>
              <a:buChar char="-"/>
            </a:pPr>
            <a:r>
              <a:rPr lang="it-IT" altLang="it-IT" sz="1800" dirty="0">
                <a:latin typeface="+mn-lt"/>
              </a:rPr>
              <a:t>di fornitura di beni confezionati su misura o che si deteriorano;</a:t>
            </a:r>
          </a:p>
          <a:p>
            <a:pPr algn="just" eaLnBrk="1" hangingPunct="1">
              <a:lnSpc>
                <a:spcPct val="90000"/>
              </a:lnSpc>
              <a:buFontTx/>
              <a:buChar char="-"/>
            </a:pPr>
            <a:r>
              <a:rPr lang="it-IT" altLang="it-IT" sz="1800" dirty="0">
                <a:latin typeface="+mn-lt"/>
              </a:rPr>
              <a:t>di fornitura di prodotti audiovisivi o di software informatici sigillati, aperti dal consumatore;</a:t>
            </a:r>
          </a:p>
          <a:p>
            <a:pPr algn="just" eaLnBrk="1" hangingPunct="1">
              <a:lnSpc>
                <a:spcPct val="90000"/>
              </a:lnSpc>
              <a:buFontTx/>
              <a:buChar char="-"/>
            </a:pPr>
            <a:r>
              <a:rPr lang="it-IT" altLang="it-IT" sz="1800" dirty="0">
                <a:latin typeface="+mn-lt"/>
              </a:rPr>
              <a:t>di fornitura di giornali</a:t>
            </a:r>
          </a:p>
        </p:txBody>
      </p:sp>
    </p:spTree>
    <p:extLst>
      <p:ext uri="{BB962C8B-B14F-4D97-AF65-F5344CB8AC3E}">
        <p14:creationId xmlns:p14="http://schemas.microsoft.com/office/powerpoint/2010/main" val="36401069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mtClean="0"/>
              <a:t>Gli obblighi del fornitore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it-IT" altLang="it-IT" sz="2800"/>
              <a:t>Deve dare adeguate informazioni al consumatore</a:t>
            </a:r>
          </a:p>
          <a:p>
            <a:pPr eaLnBrk="1" hangingPunct="1"/>
            <a:r>
              <a:rPr lang="it-IT" altLang="it-IT" sz="2800"/>
              <a:t>Deve dare conferma scritta delle informazioni</a:t>
            </a:r>
          </a:p>
          <a:p>
            <a:pPr eaLnBrk="1" hangingPunct="1"/>
            <a:r>
              <a:rPr lang="it-IT" altLang="it-IT" sz="2800"/>
              <a:t>Deve permettere l’esercizio del diritto di recesso</a:t>
            </a:r>
          </a:p>
          <a:p>
            <a:pPr eaLnBrk="1" hangingPunct="1"/>
            <a:r>
              <a:rPr lang="it-IT" altLang="it-IT" sz="2800"/>
              <a:t>Deve eseguire l’ordinazione entro 30 giorni salvo diverso accordo</a:t>
            </a:r>
          </a:p>
          <a:p>
            <a:pPr eaLnBrk="1" hangingPunct="1">
              <a:buFontTx/>
              <a:buNone/>
            </a:pPr>
            <a:r>
              <a:rPr lang="it-IT" altLang="it-IT" sz="2800"/>
              <a:t>I diritti attribuiti al consumatore sono irrinunciabili</a:t>
            </a:r>
          </a:p>
        </p:txBody>
      </p:sp>
    </p:spTree>
    <p:extLst>
      <p:ext uri="{BB962C8B-B14F-4D97-AF65-F5344CB8AC3E}">
        <p14:creationId xmlns:p14="http://schemas.microsoft.com/office/powerpoint/2010/main" val="8511311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762000"/>
          </a:xfrm>
        </p:spPr>
        <p:txBody>
          <a:bodyPr/>
          <a:lstStyle/>
          <a:p>
            <a:pPr eaLnBrk="1" hangingPunct="1"/>
            <a:r>
              <a:rPr lang="it-IT" altLang="it-IT" sz="3200" b="1" dirty="0">
                <a:solidFill>
                  <a:schemeClr val="bg1"/>
                </a:solidFill>
              </a:rPr>
              <a:t>La tutela dei minori</a:t>
            </a:r>
            <a:endParaRPr lang="it-IT" altLang="it-IT" dirty="0" smtClean="0">
              <a:solidFill>
                <a:schemeClr val="bg1"/>
              </a:solidFill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3964" y="1348508"/>
            <a:ext cx="11739418" cy="5509491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it-IT" altLang="it-IT" sz="2000" dirty="0"/>
              <a:t>Codice del consumo art. 52</a:t>
            </a:r>
            <a:endParaRPr lang="it-IT" altLang="it-IT" sz="20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it-IT" altLang="it-IT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	Le informazioni di cui al comma 1, il cui scopo commerciale deve essere inequivocabile, devono essere fornite in modo chiaro e comprensibile, con ogni mezzo adeguato alla tecnica di comunicazione a distanza impiegata, osservando in particolare i princìpi di buona fede e di lealtà in materia di transazioni commerciali, valutati alla stregua delle esigenze di protezione delle categorie di </a:t>
            </a:r>
            <a:r>
              <a:rPr lang="it-IT" altLang="it-IT" sz="2000" u="sng" dirty="0">
                <a:latin typeface="Times New Roman" panose="02020603050405020304" pitchFamily="18" charset="0"/>
              </a:rPr>
              <a:t>consumatori particolarmente vulnerabili. </a:t>
            </a:r>
          </a:p>
          <a:p>
            <a:pPr eaLnBrk="1" hangingPunct="1">
              <a:buFontTx/>
              <a:buNone/>
            </a:pPr>
            <a:r>
              <a:rPr lang="it-IT" altLang="it-IT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decr</a:t>
            </a:r>
            <a:r>
              <a:rPr lang="it-IT" altLang="it-IT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it-IT" altLang="it-IT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leg</a:t>
            </a:r>
            <a:r>
              <a:rPr lang="it-IT" altLang="it-IT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. 70/03, art. 5</a:t>
            </a:r>
          </a:p>
          <a:p>
            <a:pPr eaLnBrk="1" hangingPunct="1">
              <a:buFontTx/>
              <a:buNone/>
            </a:pPr>
            <a:r>
              <a:rPr lang="it-IT" altLang="it-IT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	 La libera circolazione di un determinato servizio della società dell'informazione proveniente da un altro Stato membro può essere limitata, con provvedimento dell'autorità giudiziaria o degli organi amministrativi di vigilanza o delle autorità indipendenti di settore, per motivi di: </a:t>
            </a:r>
          </a:p>
          <a:p>
            <a:pPr eaLnBrk="1" hangingPunct="1">
              <a:buFontTx/>
              <a:buNone/>
            </a:pPr>
            <a:r>
              <a:rPr lang="it-IT" altLang="it-IT" sz="20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	a</a:t>
            </a:r>
            <a:r>
              <a:rPr lang="it-IT" altLang="it-IT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) ordine pubblico, per l'opera di prevenzione, investigazione, individuazione e perseguimento di reati, in particolare la </a:t>
            </a:r>
            <a:r>
              <a:rPr lang="it-IT" altLang="it-IT" sz="2000" u="sng" dirty="0">
                <a:latin typeface="Times New Roman" panose="02020603050405020304" pitchFamily="18" charset="0"/>
              </a:rPr>
              <a:t>tutela dei minori</a:t>
            </a:r>
            <a:r>
              <a:rPr lang="it-IT" altLang="it-IT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e la lotta contro l'incitamento all'odio razziale, sessuale, religioso o etnico, nonché contro la violazione della dignità umana</a:t>
            </a:r>
          </a:p>
          <a:p>
            <a:pPr eaLnBrk="1" hangingPunct="1">
              <a:buFontTx/>
              <a:buNone/>
            </a:pPr>
            <a:r>
              <a:rPr lang="it-IT" altLang="it-IT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decr</a:t>
            </a:r>
            <a:r>
              <a:rPr lang="it-IT" altLang="it-IT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it-IT" altLang="it-IT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leg</a:t>
            </a:r>
            <a:r>
              <a:rPr lang="it-IT" altLang="it-IT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. 70/03, art. 18</a:t>
            </a:r>
          </a:p>
          <a:p>
            <a:pPr eaLnBrk="1" hangingPunct="1">
              <a:buFontTx/>
              <a:buNone/>
            </a:pPr>
            <a:r>
              <a:rPr lang="it-IT" altLang="it-IT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	Nella redazione di codici di condotta deve essere garantita </a:t>
            </a:r>
            <a:r>
              <a:rPr lang="it-IT" altLang="it-IT" sz="2000" u="sng" dirty="0">
                <a:latin typeface="Times New Roman" panose="02020603050405020304" pitchFamily="18" charset="0"/>
              </a:rPr>
              <a:t>la protezione dei minori</a:t>
            </a:r>
            <a:r>
              <a:rPr lang="it-IT" altLang="it-IT" sz="2000" dirty="0">
                <a:latin typeface="Times New Roman" panose="02020603050405020304" pitchFamily="18" charset="0"/>
              </a:rPr>
              <a:t> e</a:t>
            </a:r>
            <a:r>
              <a:rPr lang="it-IT" altLang="it-IT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salvaguardata la dignità umana.</a:t>
            </a:r>
            <a:r>
              <a:rPr lang="it-IT" altLang="it-IT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757356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2309091" y="333375"/>
            <a:ext cx="6086764" cy="685800"/>
          </a:xfrm>
        </p:spPr>
        <p:txBody>
          <a:bodyPr/>
          <a:lstStyle/>
          <a:p>
            <a:pPr eaLnBrk="1" hangingPunct="1"/>
            <a:r>
              <a:rPr lang="it-IT" altLang="it-IT" sz="2800" dirty="0">
                <a:solidFill>
                  <a:schemeClr val="bg1"/>
                </a:solidFill>
              </a:rPr>
              <a:t>Operatore che presta SSI e prestatore del servizio sottostante professionista</a:t>
            </a:r>
            <a:endParaRPr lang="it-IT" altLang="it-IT" sz="4000" dirty="0" smtClean="0">
              <a:solidFill>
                <a:schemeClr val="bg1"/>
              </a:solidFill>
            </a:endParaRP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3345" y="2057400"/>
            <a:ext cx="11379200" cy="4108450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  <a:defRPr/>
            </a:pPr>
            <a:r>
              <a:rPr lang="it-IT" altLang="it-IT" sz="2800" noProof="1">
                <a:solidFill>
                  <a:srgbClr val="000000"/>
                </a:solidFill>
              </a:rPr>
              <a:t>Fonte: Regolamento UE 1150/2019</a:t>
            </a:r>
          </a:p>
          <a:p>
            <a:pPr marL="0" indent="0" algn="just">
              <a:lnSpc>
                <a:spcPct val="90000"/>
              </a:lnSpc>
              <a:buNone/>
              <a:defRPr/>
            </a:pPr>
            <a:endParaRPr lang="it-IT" altLang="it-IT" sz="2800" noProof="1">
              <a:solidFill>
                <a:srgbClr val="000000"/>
              </a:solidFill>
            </a:endParaRPr>
          </a:p>
          <a:p>
            <a:pPr marL="0" indent="0" algn="just">
              <a:lnSpc>
                <a:spcPct val="90000"/>
              </a:lnSpc>
              <a:buNone/>
              <a:defRPr/>
            </a:pPr>
            <a:r>
              <a:rPr lang="it-IT" altLang="it-IT" sz="2800" noProof="1">
                <a:solidFill>
                  <a:srgbClr val="000000"/>
                </a:solidFill>
              </a:rPr>
              <a:t>Obiettivo: definire un sistema di tutele per i professionisti che usano i servizi dell’intermediazione online e motori di ricerca online</a:t>
            </a:r>
          </a:p>
          <a:p>
            <a:pPr marL="0" indent="0" algn="just">
              <a:lnSpc>
                <a:spcPct val="90000"/>
              </a:lnSpc>
              <a:buNone/>
              <a:defRPr/>
            </a:pPr>
            <a:endParaRPr lang="it-IT" altLang="it-IT" sz="2800" noProof="1">
              <a:solidFill>
                <a:srgbClr val="000000"/>
              </a:solidFill>
            </a:endParaRPr>
          </a:p>
          <a:p>
            <a:pPr algn="just" eaLnBrk="1" hangingPunct="1">
              <a:lnSpc>
                <a:spcPct val="90000"/>
              </a:lnSpc>
              <a:buFontTx/>
              <a:buChar char="-"/>
              <a:defRPr/>
            </a:pPr>
            <a:r>
              <a:rPr lang="it-IT" altLang="it-IT" sz="2800" noProof="1">
                <a:solidFill>
                  <a:srgbClr val="000000"/>
                </a:solidFill>
              </a:rPr>
              <a:t>Redazione dei termini d’uso</a:t>
            </a:r>
          </a:p>
          <a:p>
            <a:pPr algn="just" eaLnBrk="1" hangingPunct="1">
              <a:lnSpc>
                <a:spcPct val="90000"/>
              </a:lnSpc>
              <a:buFontTx/>
              <a:buChar char="-"/>
              <a:defRPr/>
            </a:pPr>
            <a:r>
              <a:rPr lang="it-IT" altLang="it-IT" sz="2800" noProof="1">
                <a:solidFill>
                  <a:srgbClr val="000000"/>
                </a:solidFill>
              </a:rPr>
              <a:t>Limitazione, sospensione, cessazione dell’account</a:t>
            </a:r>
          </a:p>
          <a:p>
            <a:pPr algn="just" eaLnBrk="1" hangingPunct="1">
              <a:lnSpc>
                <a:spcPct val="90000"/>
              </a:lnSpc>
              <a:buFontTx/>
              <a:buChar char="-"/>
              <a:defRPr/>
            </a:pPr>
            <a:r>
              <a:rPr lang="it-IT" altLang="it-IT" sz="2800" noProof="1">
                <a:solidFill>
                  <a:srgbClr val="000000"/>
                </a:solidFill>
              </a:rPr>
              <a:t>Posizionamento di offerta e sito web</a:t>
            </a:r>
            <a:endParaRPr lang="it-IT" altLang="it-IT" sz="2800" dirty="0"/>
          </a:p>
        </p:txBody>
      </p:sp>
    </p:spTree>
    <p:extLst>
      <p:ext uri="{BB962C8B-B14F-4D97-AF65-F5344CB8AC3E}">
        <p14:creationId xmlns:p14="http://schemas.microsoft.com/office/powerpoint/2010/main" val="6334551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2540000" y="184728"/>
            <a:ext cx="5892800" cy="685800"/>
          </a:xfrm>
        </p:spPr>
        <p:txBody>
          <a:bodyPr/>
          <a:lstStyle/>
          <a:p>
            <a:pPr eaLnBrk="1" hangingPunct="1"/>
            <a:r>
              <a:rPr lang="it-IT" altLang="it-IT" sz="3200" dirty="0">
                <a:solidFill>
                  <a:schemeClr val="bg1"/>
                </a:solidFill>
              </a:rPr>
              <a:t>La composizione extragiudiziale delle </a:t>
            </a:r>
            <a:r>
              <a:rPr lang="it-IT" altLang="it-IT" sz="3200" dirty="0" smtClean="0">
                <a:solidFill>
                  <a:schemeClr val="bg1"/>
                </a:solidFill>
              </a:rPr>
              <a:t>controversie</a:t>
            </a:r>
            <a:endParaRPr lang="it-IT" altLang="it-IT" dirty="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55781" y="2057400"/>
            <a:ext cx="11046691" cy="5181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800" noProof="1">
                <a:solidFill>
                  <a:srgbClr val="000000"/>
                </a:solidFill>
              </a:rPr>
              <a:t>La composizione delle controversie giudiziale ed extragiudiziale (di tipo tradizionale) ha: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it-IT" altLang="it-IT" sz="2800" noProof="1">
                <a:solidFill>
                  <a:srgbClr val="000000"/>
                </a:solidFill>
              </a:rPr>
              <a:t>* costi eccessivi rispetto al valore della controversia;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it-IT" altLang="it-IT" sz="2800" noProof="1">
                <a:solidFill>
                  <a:srgbClr val="000000"/>
                </a:solidFill>
              </a:rPr>
              <a:t>* tempi lunghi e incerti.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endParaRPr lang="it-IT" altLang="it-IT" sz="2800" noProof="1">
              <a:solidFill>
                <a:srgbClr val="000000"/>
              </a:solidFill>
            </a:endParaRP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it-IT" altLang="it-IT" sz="2800" noProof="1">
                <a:solidFill>
                  <a:srgbClr val="000000"/>
                </a:solidFill>
              </a:rPr>
              <a:t>Tendenza: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it-IT" altLang="it-IT" sz="2800" noProof="1">
                <a:solidFill>
                  <a:srgbClr val="000000"/>
                </a:solidFill>
              </a:rPr>
              <a:t>- crescita delle dispute internazionali  di scarso valore economico;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it-IT" altLang="it-IT" sz="2800" noProof="1">
                <a:solidFill>
                  <a:srgbClr val="000000"/>
                </a:solidFill>
              </a:rPr>
              <a:t>- crescita delle dispute di natura non commerciale.</a:t>
            </a:r>
          </a:p>
          <a:p>
            <a:pPr algn="just" eaLnBrk="1" hangingPunct="1">
              <a:lnSpc>
                <a:spcPct val="90000"/>
              </a:lnSpc>
            </a:pPr>
            <a:endParaRPr lang="it-IT" altLang="it-IT" sz="2800" noProof="1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it-IT" altLang="it-IT" sz="2800" dirty="0"/>
          </a:p>
        </p:txBody>
      </p:sp>
    </p:spTree>
    <p:extLst>
      <p:ext uri="{BB962C8B-B14F-4D97-AF65-F5344CB8AC3E}">
        <p14:creationId xmlns:p14="http://schemas.microsoft.com/office/powerpoint/2010/main" val="6163829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6158345" cy="1219200"/>
          </a:xfrm>
        </p:spPr>
        <p:txBody>
          <a:bodyPr/>
          <a:lstStyle/>
          <a:p>
            <a:pPr eaLnBrk="1" hangingPunct="1"/>
            <a:r>
              <a:rPr lang="it-IT" altLang="it-IT" dirty="0" smtClean="0">
                <a:solidFill>
                  <a:schemeClr val="bg1"/>
                </a:solidFill>
              </a:rPr>
              <a:t>Quali controversie?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37309" y="1143000"/>
            <a:ext cx="9344891" cy="541020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endParaRPr lang="it-IT" altLang="it-IT" sz="2400" noProof="1" smtClean="0">
              <a:solidFill>
                <a:srgbClr val="000000"/>
              </a:solidFill>
            </a:endParaRPr>
          </a:p>
          <a:p>
            <a:pPr algn="just" eaLnBrk="1" hangingPunct="1">
              <a:lnSpc>
                <a:spcPct val="90000"/>
              </a:lnSpc>
              <a:buFontTx/>
              <a:buNone/>
            </a:pPr>
            <a:endParaRPr lang="it-IT" altLang="it-IT" sz="2400" noProof="1">
              <a:solidFill>
                <a:srgbClr val="000000"/>
              </a:solidFill>
            </a:endParaRP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it-IT" altLang="it-IT" sz="2400" noProof="1" smtClean="0">
                <a:solidFill>
                  <a:srgbClr val="000000"/>
                </a:solidFill>
              </a:rPr>
              <a:t>*</a:t>
            </a:r>
            <a:r>
              <a:rPr lang="it-IT" altLang="it-IT" sz="2400" noProof="1">
                <a:solidFill>
                  <a:srgbClr val="000000"/>
                </a:solidFill>
              </a:rPr>
              <a:t>controversie di natura commerciale (B2C e B2B):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it-IT" altLang="it-IT" sz="2400" noProof="1">
                <a:solidFill>
                  <a:srgbClr val="000000"/>
                </a:solidFill>
              </a:rPr>
              <a:t>- relative ai beni e servizi oggetto della transazione;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it-IT" altLang="it-IT" sz="2400" noProof="1">
                <a:solidFill>
                  <a:srgbClr val="000000"/>
                </a:solidFill>
              </a:rPr>
              <a:t>- relative ai pagamenti;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it-IT" altLang="it-IT" sz="2400" noProof="1">
                <a:solidFill>
                  <a:srgbClr val="000000"/>
                </a:solidFill>
              </a:rPr>
              <a:t>- relative a violazioni di diritti (diritto d’autore, nome a dominio);</a:t>
            </a:r>
          </a:p>
          <a:p>
            <a:pPr algn="just" eaLnBrk="1" hangingPunct="1">
              <a:lnSpc>
                <a:spcPct val="90000"/>
              </a:lnSpc>
            </a:pPr>
            <a:endParaRPr lang="it-IT" altLang="it-IT" sz="2400" noProof="1">
              <a:solidFill>
                <a:srgbClr val="000000"/>
              </a:solidFill>
            </a:endParaRP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it-IT" altLang="it-IT" sz="2400" noProof="1">
                <a:solidFill>
                  <a:srgbClr val="000000"/>
                </a:solidFill>
              </a:rPr>
              <a:t>*controversie di natura non commerciale: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it-IT" altLang="it-IT" sz="2400" noProof="1">
                <a:solidFill>
                  <a:srgbClr val="000000"/>
                </a:solidFill>
              </a:rPr>
              <a:t>- relative a violazioni della privacy;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it-IT" altLang="it-IT" sz="2400" noProof="1">
                <a:solidFill>
                  <a:srgbClr val="000000"/>
                </a:solidFill>
              </a:rPr>
              <a:t>- relative alla diffusione di contenuti diffamatori o offensivi;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it-IT" altLang="it-IT" sz="2400" noProof="1">
                <a:solidFill>
                  <a:srgbClr val="000000"/>
                </a:solidFill>
              </a:rPr>
              <a:t>- relative allo spamming.</a:t>
            </a:r>
          </a:p>
          <a:p>
            <a:pPr algn="just" eaLnBrk="1" hangingPunct="1">
              <a:lnSpc>
                <a:spcPct val="90000"/>
              </a:lnSpc>
            </a:pPr>
            <a:endParaRPr lang="it-IT" altLang="it-IT" sz="2400" noProof="1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it-IT" altLang="it-IT" sz="2400" dirty="0"/>
          </a:p>
        </p:txBody>
      </p:sp>
    </p:spTree>
    <p:extLst>
      <p:ext uri="{BB962C8B-B14F-4D97-AF65-F5344CB8AC3E}">
        <p14:creationId xmlns:p14="http://schemas.microsoft.com/office/powerpoint/2010/main" val="41925724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smtClean="0"/>
              <a:t>Diritto dei contratti digitali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3600" y="2286000"/>
            <a:ext cx="7772400" cy="4114800"/>
          </a:xfrm>
        </p:spPr>
        <p:txBody>
          <a:bodyPr/>
          <a:lstStyle/>
          <a:p>
            <a:pPr eaLnBrk="1" hangingPunct="1"/>
            <a:endParaRPr lang="it-IT" altLang="it-IT" dirty="0" smtClean="0"/>
          </a:p>
          <a:p>
            <a:pPr eaLnBrk="1" hangingPunct="1"/>
            <a:endParaRPr lang="it-IT" altLang="it-IT" dirty="0" smtClean="0"/>
          </a:p>
          <a:p>
            <a:pPr eaLnBrk="1" hangingPunct="1"/>
            <a:endParaRPr lang="it-IT" altLang="it-IT" dirty="0"/>
          </a:p>
          <a:p>
            <a:pPr eaLnBrk="1" hangingPunct="1"/>
            <a:r>
              <a:rPr lang="it-IT" altLang="it-IT" dirty="0" smtClean="0"/>
              <a:t>Disciplina generale</a:t>
            </a:r>
          </a:p>
          <a:p>
            <a:pPr eaLnBrk="1" hangingPunct="1">
              <a:buFontTx/>
              <a:buNone/>
            </a:pPr>
            <a:endParaRPr lang="it-IT" altLang="it-IT" dirty="0" smtClean="0"/>
          </a:p>
          <a:p>
            <a:pPr eaLnBrk="1" hangingPunct="1"/>
            <a:r>
              <a:rPr lang="it-IT" altLang="it-IT" dirty="0" smtClean="0"/>
              <a:t>Disciplina a tutela dei consumatori</a:t>
            </a:r>
          </a:p>
        </p:txBody>
      </p:sp>
      <p:sp>
        <p:nvSpPr>
          <p:cNvPr id="3076" name="AutoShape 4"/>
          <p:cNvSpPr>
            <a:spLocks noChangeArrowheads="1"/>
          </p:cNvSpPr>
          <p:nvPr/>
        </p:nvSpPr>
        <p:spPr bwMode="auto">
          <a:xfrm>
            <a:off x="5410201" y="2667000"/>
            <a:ext cx="485775" cy="762000"/>
          </a:xfrm>
          <a:prstGeom prst="downArrow">
            <a:avLst>
              <a:gd name="adj1" fmla="val 50000"/>
              <a:gd name="adj2" fmla="val 3921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7669704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990600"/>
          </a:xfrm>
        </p:spPr>
        <p:txBody>
          <a:bodyPr/>
          <a:lstStyle/>
          <a:p>
            <a:pPr eaLnBrk="1" hangingPunct="1"/>
            <a:r>
              <a:rPr lang="it-IT" altLang="it-IT" sz="3600" dirty="0"/>
              <a:t/>
            </a:r>
            <a:br>
              <a:rPr lang="it-IT" altLang="it-IT" sz="3600" dirty="0"/>
            </a:br>
            <a:r>
              <a:rPr lang="it-IT" altLang="it-IT" sz="3600" dirty="0">
                <a:solidFill>
                  <a:schemeClr val="bg1"/>
                </a:solidFill>
              </a:rPr>
              <a:t>Modalità di ADR on line</a:t>
            </a:r>
            <a:endParaRPr lang="it-IT" altLang="it-IT" dirty="0" smtClean="0">
              <a:solidFill>
                <a:schemeClr val="bg1"/>
              </a:solidFill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8000" y="990600"/>
            <a:ext cx="10871200" cy="5562600"/>
          </a:xfrm>
        </p:spPr>
        <p:txBody>
          <a:bodyPr/>
          <a:lstStyle/>
          <a:p>
            <a:pPr algn="just" eaLnBrk="1" hangingPunct="1">
              <a:buFontTx/>
              <a:buChar char="-"/>
            </a:pPr>
            <a:endParaRPr lang="it-IT" altLang="it-IT" sz="1800" noProof="1">
              <a:solidFill>
                <a:srgbClr val="000000"/>
              </a:solidFill>
            </a:endParaRPr>
          </a:p>
          <a:p>
            <a:pPr algn="just" eaLnBrk="1" hangingPunct="1">
              <a:buFontTx/>
              <a:buChar char="-"/>
            </a:pPr>
            <a:r>
              <a:rPr lang="it-IT" altLang="it-IT" sz="2400" u="sng" noProof="1" smtClean="0">
                <a:solidFill>
                  <a:srgbClr val="000000"/>
                </a:solidFill>
              </a:rPr>
              <a:t>arbitrato </a:t>
            </a:r>
            <a:r>
              <a:rPr lang="it-IT" altLang="it-IT" sz="2400" u="sng" noProof="1">
                <a:solidFill>
                  <a:srgbClr val="000000"/>
                </a:solidFill>
              </a:rPr>
              <a:t>on line</a:t>
            </a:r>
            <a:endParaRPr lang="it-IT" altLang="it-IT" sz="2400" noProof="1">
              <a:solidFill>
                <a:srgbClr val="000000"/>
              </a:solidFill>
            </a:endParaRPr>
          </a:p>
          <a:p>
            <a:pPr algn="just" eaLnBrk="1" hangingPunct="1">
              <a:buFontTx/>
              <a:buNone/>
            </a:pPr>
            <a:r>
              <a:rPr lang="it-IT" altLang="it-IT" sz="2400" noProof="1">
                <a:solidFill>
                  <a:srgbClr val="000000"/>
                </a:solidFill>
              </a:rPr>
              <a:t>	Si segnala ad oggi solo qualche raro esempio di arbitrato on line (WIPO Arbitration Center)</a:t>
            </a:r>
          </a:p>
          <a:p>
            <a:pPr algn="just" eaLnBrk="1" hangingPunct="1">
              <a:buFontTx/>
              <a:buNone/>
            </a:pPr>
            <a:endParaRPr lang="it-IT" altLang="it-IT" sz="2400" noProof="1">
              <a:solidFill>
                <a:srgbClr val="000000"/>
              </a:solidFill>
            </a:endParaRPr>
          </a:p>
          <a:p>
            <a:pPr algn="just" eaLnBrk="1" hangingPunct="1">
              <a:buFontTx/>
              <a:buNone/>
            </a:pPr>
            <a:r>
              <a:rPr lang="it-IT" altLang="it-IT" sz="2400" noProof="1">
                <a:solidFill>
                  <a:srgbClr val="000000"/>
                </a:solidFill>
              </a:rPr>
              <a:t>-  </a:t>
            </a:r>
            <a:r>
              <a:rPr lang="it-IT" altLang="it-IT" sz="2400" u="sng" noProof="1">
                <a:solidFill>
                  <a:srgbClr val="000000"/>
                </a:solidFill>
              </a:rPr>
              <a:t>mediazione on line</a:t>
            </a:r>
            <a:endParaRPr lang="it-IT" altLang="it-IT" sz="2400" noProof="1">
              <a:solidFill>
                <a:srgbClr val="000000"/>
              </a:solidFill>
            </a:endParaRPr>
          </a:p>
          <a:p>
            <a:pPr algn="just" eaLnBrk="1" hangingPunct="1">
              <a:buFontTx/>
              <a:buNone/>
            </a:pPr>
            <a:r>
              <a:rPr lang="it-IT" altLang="it-IT" sz="2400" noProof="1">
                <a:solidFill>
                  <a:srgbClr val="000000"/>
                </a:solidFill>
              </a:rPr>
              <a:t>	La mediazione, con l’accordo finale negoziale delle parti, costituisce la modalità alternativa nettamente prevalente in rete</a:t>
            </a:r>
            <a:r>
              <a:rPr lang="it-IT" altLang="it-IT" sz="2400" noProof="1" smtClean="0">
                <a:solidFill>
                  <a:srgbClr val="000000"/>
                </a:solidFill>
              </a:rPr>
              <a:t>.</a:t>
            </a:r>
          </a:p>
          <a:p>
            <a:pPr algn="just" eaLnBrk="1" hangingPunct="1">
              <a:buFontTx/>
              <a:buNone/>
            </a:pPr>
            <a:endParaRPr lang="it-IT" altLang="it-IT" sz="2400" b="1" noProof="1">
              <a:solidFill>
                <a:srgbClr val="000000"/>
              </a:solidFill>
            </a:endParaRPr>
          </a:p>
          <a:p>
            <a:pPr algn="just" eaLnBrk="1" hangingPunct="1">
              <a:buFontTx/>
              <a:buNone/>
            </a:pPr>
            <a:r>
              <a:rPr lang="it-IT" altLang="it-IT" sz="2400" b="1" noProof="1" smtClean="0">
                <a:solidFill>
                  <a:srgbClr val="000000"/>
                </a:solidFill>
              </a:rPr>
              <a:t>Art. 22 Reg. 679/2019/UE: </a:t>
            </a:r>
            <a:r>
              <a:rPr lang="it-IT" altLang="it-IT" sz="2400" i="1" noProof="1" smtClean="0">
                <a:solidFill>
                  <a:srgbClr val="000000"/>
                </a:solidFill>
              </a:rPr>
              <a:t>il destinatario dei servizi ha diritto di non essere sottoposto a una decisione basata unicamente sul trattamento automatizzato, compresa la profilazione, che produca effetti giuridici che lo riguardano o che incida in modo analogo sulla sua persona</a:t>
            </a:r>
            <a:endParaRPr lang="it-IT" altLang="it-IT" sz="2400" b="1" i="1" noProof="1">
              <a:solidFill>
                <a:srgbClr val="000000"/>
              </a:solidFill>
            </a:endParaRPr>
          </a:p>
          <a:p>
            <a:pPr algn="just" eaLnBrk="1" hangingPunct="1">
              <a:buFontTx/>
              <a:buNone/>
            </a:pPr>
            <a:endParaRPr lang="it-IT" altLang="it-IT" sz="2400" b="1" noProof="1">
              <a:solidFill>
                <a:srgbClr val="000000"/>
              </a:solidFill>
            </a:endParaRPr>
          </a:p>
          <a:p>
            <a:pPr eaLnBrk="1" hangingPunct="1">
              <a:buFontTx/>
              <a:buNone/>
            </a:pPr>
            <a:endParaRPr lang="it-IT" altLang="it-IT" sz="2400" b="1" dirty="0"/>
          </a:p>
        </p:txBody>
      </p:sp>
    </p:spTree>
    <p:extLst>
      <p:ext uri="{BB962C8B-B14F-4D97-AF65-F5344CB8AC3E}">
        <p14:creationId xmlns:p14="http://schemas.microsoft.com/office/powerpoint/2010/main" val="4446122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-92364" y="68407"/>
            <a:ext cx="10972800" cy="1143000"/>
          </a:xfrm>
        </p:spPr>
        <p:txBody>
          <a:bodyPr/>
          <a:lstStyle/>
          <a:p>
            <a:pPr eaLnBrk="1" hangingPunct="1"/>
            <a:r>
              <a:rPr lang="it-IT" altLang="it-IT" dirty="0" smtClean="0">
                <a:solidFill>
                  <a:schemeClr val="bg1"/>
                </a:solidFill>
              </a:rPr>
              <a:t>Mediazione on line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it-IT" altLang="it-IT" sz="2400" noProof="1" smtClean="0">
                <a:solidFill>
                  <a:srgbClr val="000000"/>
                </a:solidFill>
              </a:rPr>
              <a:t>Nel 2013 l’Ue ha reso disponibile una piattaforma di ODR (online dispute resolution) tramite cui attivare la procedura stragiudiziale di risoluzione delle controversie relative all’acquisto online di prodotti o servizi</a:t>
            </a:r>
          </a:p>
          <a:p>
            <a:pPr algn="just" eaLnBrk="1" hangingPunct="1">
              <a:lnSpc>
                <a:spcPct val="90000"/>
              </a:lnSpc>
            </a:pPr>
            <a:endParaRPr lang="it-IT" altLang="it-IT" sz="2400" noProof="1">
              <a:solidFill>
                <a:srgbClr val="000000"/>
              </a:solidFill>
            </a:endParaRPr>
          </a:p>
          <a:p>
            <a:pPr algn="just" eaLnBrk="1" hangingPunct="1">
              <a:lnSpc>
                <a:spcPct val="90000"/>
              </a:lnSpc>
            </a:pPr>
            <a:r>
              <a:rPr lang="it-IT" altLang="it-IT" sz="2400" noProof="1" smtClean="0">
                <a:solidFill>
                  <a:srgbClr val="000000"/>
                </a:solidFill>
              </a:rPr>
              <a:t>Es.: Amazon richiama espressamente questa procedura in caso di controversia</a:t>
            </a:r>
          </a:p>
          <a:p>
            <a:pPr algn="just" eaLnBrk="1" hangingPunct="1">
              <a:lnSpc>
                <a:spcPct val="90000"/>
              </a:lnSpc>
            </a:pPr>
            <a:endParaRPr lang="it-IT" altLang="it-IT" sz="2400" noProof="1">
              <a:solidFill>
                <a:srgbClr val="000000"/>
              </a:solidFill>
            </a:endParaRPr>
          </a:p>
          <a:p>
            <a:pPr algn="just" eaLnBrk="1" hangingPunct="1">
              <a:lnSpc>
                <a:spcPct val="90000"/>
              </a:lnSpc>
            </a:pPr>
            <a:r>
              <a:rPr lang="it-IT" altLang="it-IT" sz="2400" noProof="1" smtClean="0">
                <a:solidFill>
                  <a:srgbClr val="000000"/>
                </a:solidFill>
              </a:rPr>
              <a:t>L’accesso alla giustizia ordinaria non è comunque precluso</a:t>
            </a:r>
            <a:endParaRPr lang="it-IT" altLang="it-IT" sz="2400" noProof="1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it-IT" altLang="it-IT" sz="2400" dirty="0"/>
          </a:p>
        </p:txBody>
      </p:sp>
    </p:spTree>
    <p:extLst>
      <p:ext uri="{BB962C8B-B14F-4D97-AF65-F5344CB8AC3E}">
        <p14:creationId xmlns:p14="http://schemas.microsoft.com/office/powerpoint/2010/main" val="12224986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-92364" y="68407"/>
            <a:ext cx="10972800" cy="1143000"/>
          </a:xfrm>
        </p:spPr>
        <p:txBody>
          <a:bodyPr/>
          <a:lstStyle/>
          <a:p>
            <a:pPr eaLnBrk="1" hangingPunct="1"/>
            <a:r>
              <a:rPr lang="it-IT" altLang="it-IT" dirty="0" smtClean="0">
                <a:solidFill>
                  <a:schemeClr val="bg1"/>
                </a:solidFill>
              </a:rPr>
              <a:t>Gli </a:t>
            </a:r>
            <a:r>
              <a:rPr lang="it-IT" altLang="it-IT" dirty="0" err="1" smtClean="0">
                <a:solidFill>
                  <a:schemeClr val="bg1"/>
                </a:solidFill>
              </a:rPr>
              <a:t>smart</a:t>
            </a:r>
            <a:r>
              <a:rPr lang="it-IT" altLang="it-IT" dirty="0" smtClean="0">
                <a:solidFill>
                  <a:schemeClr val="bg1"/>
                </a:solidFill>
              </a:rPr>
              <a:t> </a:t>
            </a:r>
            <a:r>
              <a:rPr lang="it-IT" altLang="it-IT" dirty="0" err="1" smtClean="0">
                <a:solidFill>
                  <a:schemeClr val="bg1"/>
                </a:solidFill>
              </a:rPr>
              <a:t>contracts</a:t>
            </a:r>
            <a:endParaRPr lang="it-IT" altLang="it-IT" dirty="0" smtClean="0">
              <a:solidFill>
                <a:schemeClr val="bg1"/>
              </a:solidFill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it-IT" altLang="it-IT" sz="2400" noProof="1" smtClean="0">
                <a:solidFill>
                  <a:srgbClr val="000000"/>
                </a:solidFill>
              </a:rPr>
              <a:t>Si tratta di accordi tradotti in codice informatico e registrati dalla rete, che si eseguono automaticamente al verificarsi delle condizioni stabilite dalle parti e riprodotte nel codice, senza intermediazione umana</a:t>
            </a:r>
          </a:p>
          <a:p>
            <a:pPr algn="just" eaLnBrk="1" hangingPunct="1">
              <a:lnSpc>
                <a:spcPct val="90000"/>
              </a:lnSpc>
            </a:pPr>
            <a:endParaRPr lang="it-IT" altLang="it-IT" sz="2400" noProof="1">
              <a:solidFill>
                <a:srgbClr val="000000"/>
              </a:solidFill>
            </a:endParaRPr>
          </a:p>
          <a:p>
            <a:pPr algn="just" eaLnBrk="1" hangingPunct="1">
              <a:lnSpc>
                <a:spcPct val="90000"/>
              </a:lnSpc>
            </a:pPr>
            <a:r>
              <a:rPr lang="it-IT" altLang="it-IT" sz="2400" noProof="1" smtClean="0">
                <a:solidFill>
                  <a:srgbClr val="000000"/>
                </a:solidFill>
              </a:rPr>
              <a:t>Gli smart contracts eseguono automaticamente le prestazioni che le parti registrano su blockchain</a:t>
            </a:r>
            <a:endParaRPr lang="it-IT" altLang="it-IT" sz="2400" noProof="1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it-IT" altLang="it-IT" sz="2400" dirty="0"/>
          </a:p>
        </p:txBody>
      </p:sp>
    </p:spTree>
    <p:extLst>
      <p:ext uri="{BB962C8B-B14F-4D97-AF65-F5344CB8AC3E}">
        <p14:creationId xmlns:p14="http://schemas.microsoft.com/office/powerpoint/2010/main" val="1525824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3600" y="2286000"/>
            <a:ext cx="7772400" cy="4114800"/>
          </a:xfrm>
        </p:spPr>
        <p:txBody>
          <a:bodyPr/>
          <a:lstStyle/>
          <a:p>
            <a:pPr eaLnBrk="1" hangingPunct="1"/>
            <a:r>
              <a:rPr lang="it-IT" altLang="it-IT" dirty="0" smtClean="0"/>
              <a:t>Art. 1321 codice civile</a:t>
            </a:r>
          </a:p>
          <a:p>
            <a:pPr eaLnBrk="1" hangingPunct="1"/>
            <a:endParaRPr lang="it-IT" altLang="it-IT" dirty="0" smtClean="0"/>
          </a:p>
          <a:p>
            <a:pPr eaLnBrk="1" hangingPunct="1"/>
            <a:r>
              <a:rPr lang="it-IT" altLang="it-IT" dirty="0" smtClean="0"/>
              <a:t>Quali sono gli elementi essenziali?</a:t>
            </a:r>
          </a:p>
          <a:p>
            <a:pPr lvl="1" eaLnBrk="1" hangingPunct="1"/>
            <a:r>
              <a:rPr lang="it-IT" altLang="it-IT" dirty="0" smtClean="0"/>
              <a:t>Accordo (v. art. 13, d. </a:t>
            </a:r>
            <a:r>
              <a:rPr lang="it-IT" altLang="it-IT" dirty="0" err="1" smtClean="0"/>
              <a:t>legis</a:t>
            </a:r>
            <a:r>
              <a:rPr lang="it-IT" altLang="it-IT" dirty="0" smtClean="0"/>
              <a:t>. 70/2003)</a:t>
            </a:r>
          </a:p>
          <a:p>
            <a:pPr lvl="1" eaLnBrk="1" hangingPunct="1"/>
            <a:r>
              <a:rPr lang="it-IT" altLang="it-IT" dirty="0" smtClean="0"/>
              <a:t>Causa</a:t>
            </a:r>
          </a:p>
          <a:p>
            <a:pPr lvl="1" eaLnBrk="1" hangingPunct="1"/>
            <a:r>
              <a:rPr lang="it-IT" altLang="it-IT" dirty="0" smtClean="0"/>
              <a:t>Oggetto</a:t>
            </a:r>
          </a:p>
          <a:p>
            <a:pPr lvl="1" eaLnBrk="1" hangingPunct="1"/>
            <a:r>
              <a:rPr lang="it-IT" altLang="it-IT" dirty="0" smtClean="0"/>
              <a:t>Forma 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613890" y="0"/>
            <a:ext cx="5855855" cy="1143000"/>
          </a:xfrm>
        </p:spPr>
        <p:txBody>
          <a:bodyPr/>
          <a:lstStyle/>
          <a:p>
            <a:r>
              <a:rPr lang="it-IT" dirty="0" smtClean="0">
                <a:solidFill>
                  <a:schemeClr val="bg1"/>
                </a:solidFill>
              </a:rPr>
              <a:t>Cos’è un contratto?</a:t>
            </a:r>
            <a:endParaRPr lang="it-IT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59766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228600"/>
            <a:ext cx="7772400" cy="381000"/>
          </a:xfrm>
        </p:spPr>
        <p:txBody>
          <a:bodyPr/>
          <a:lstStyle/>
          <a:p>
            <a:pPr eaLnBrk="1" hangingPunct="1"/>
            <a:r>
              <a:rPr lang="it-IT" altLang="it-IT" sz="2800" dirty="0">
                <a:solidFill>
                  <a:schemeClr val="bg1"/>
                </a:solidFill>
              </a:rPr>
              <a:t>La stipula del contratto</a:t>
            </a:r>
            <a:endParaRPr lang="it-IT" altLang="it-IT" dirty="0" smtClean="0">
              <a:solidFill>
                <a:schemeClr val="bg1"/>
              </a:solidFill>
            </a:endParaRPr>
          </a:p>
        </p:txBody>
      </p:sp>
      <p:graphicFrame>
        <p:nvGraphicFramePr>
          <p:cNvPr id="6147" name="Group 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756996848"/>
              </p:ext>
            </p:extLst>
          </p:nvPr>
        </p:nvGraphicFramePr>
        <p:xfrm>
          <a:off x="406400" y="1576540"/>
          <a:ext cx="11554691" cy="5164790"/>
        </p:xfrm>
        <a:graphic>
          <a:graphicData uri="http://schemas.openxmlformats.org/drawingml/2006/table">
            <a:tbl>
              <a:tblPr/>
              <a:tblGrid>
                <a:gridCol w="5939835">
                  <a:extLst>
                    <a:ext uri="{9D8B030D-6E8A-4147-A177-3AD203B41FA5}">
                      <a16:colId xmlns:a16="http://schemas.microsoft.com/office/drawing/2014/main" val="1347711450"/>
                    </a:ext>
                  </a:extLst>
                </a:gridCol>
                <a:gridCol w="5614856">
                  <a:extLst>
                    <a:ext uri="{9D8B030D-6E8A-4147-A177-3AD203B41FA5}">
                      <a16:colId xmlns:a16="http://schemas.microsoft.com/office/drawing/2014/main" val="3418263850"/>
                    </a:ext>
                  </a:extLst>
                </a:gridCol>
              </a:tblGrid>
              <a:tr h="57516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Come si stipula il contratto?</a:t>
                      </a:r>
                    </a:p>
                  </a:txBody>
                  <a:tcPr marL="91439" marR="91439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Quando si conclude?</a:t>
                      </a:r>
                    </a:p>
                  </a:txBody>
                  <a:tcPr marL="91439" marR="91439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3846939"/>
                  </a:ext>
                </a:extLst>
              </a:tr>
              <a:tr h="86123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Mediante scambio di email</a:t>
                      </a:r>
                    </a:p>
                  </a:txBody>
                  <a:tcPr marL="91439" marR="91439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Quando chi ha fatto la proposta viene a conoscenza dell’accettazione</a:t>
                      </a:r>
                    </a:p>
                  </a:txBody>
                  <a:tcPr marL="91439" marR="91439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1810238"/>
                  </a:ext>
                </a:extLst>
              </a:tr>
              <a:tr h="112221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0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Offerta al pubblico</a:t>
                      </a:r>
                      <a:r>
                        <a:rPr kumimoji="0" lang="it-IT" alt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  Il sito web presenta una proposta contrattuale alla quale si aderisce mediante click su un’icona</a:t>
                      </a:r>
                      <a:endParaRPr kumimoji="0" lang="it-IT" altLang="it-IT" sz="2000" b="0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anose="02020603050405020304" pitchFamily="18" charset="0"/>
                      </a:endParaRPr>
                    </a:p>
                  </a:txBody>
                  <a:tcPr marL="91439" marR="91439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Con il click sull’icona (</a:t>
                      </a:r>
                      <a:r>
                        <a:rPr kumimoji="0" lang="it-IT" altLang="it-IT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click </a:t>
                      </a:r>
                      <a:r>
                        <a:rPr kumimoji="0" lang="it-IT" altLang="it-IT" sz="20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wrap</a:t>
                      </a:r>
                      <a:r>
                        <a:rPr kumimoji="0" lang="it-IT" altLang="it-IT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 </a:t>
                      </a:r>
                      <a:r>
                        <a:rPr kumimoji="0" lang="it-IT" altLang="it-IT" sz="20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agreement</a:t>
                      </a:r>
                      <a:r>
                        <a:rPr kumimoji="0" lang="it-IT" alt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)</a:t>
                      </a:r>
                    </a:p>
                  </a:txBody>
                  <a:tcPr marL="91439" marR="91439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4113426"/>
                  </a:ext>
                </a:extLst>
              </a:tr>
              <a:tr h="190515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0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Invito a proporre</a:t>
                      </a:r>
                      <a:r>
                        <a:rPr kumimoji="0" lang="it-IT" alt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 Il sito web presenta una proposta contrattuale che l’utente mediante click sull’icona presenta al fornitore. Quest’ultimo aderisce alla proposta o inviando un’accettazione o per fatti concludenti, eseguendo il contratto. </a:t>
                      </a:r>
                    </a:p>
                  </a:txBody>
                  <a:tcPr marL="91439" marR="91439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Quando chi ha fatto la proposta viene a conoscenza dell’accettazione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Quando inizia l’esecuzione del contratto</a:t>
                      </a:r>
                    </a:p>
                  </a:txBody>
                  <a:tcPr marL="91439" marR="91439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8861087"/>
                  </a:ext>
                </a:extLst>
              </a:tr>
              <a:tr h="66703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Ad una richiesta (via email o via web) segue l’esecuzione</a:t>
                      </a:r>
                    </a:p>
                  </a:txBody>
                  <a:tcPr marL="91439" marR="91439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" panose="02020603050405020304" pitchFamily="18" charset="0"/>
                        </a:rPr>
                        <a:t>Per fatti concludenti con l’inizio dell’esecuzione</a:t>
                      </a:r>
                    </a:p>
                  </a:txBody>
                  <a:tcPr marL="91439" marR="91439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65368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92121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736437"/>
            <a:ext cx="10972800" cy="4389726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  <a:defRPr/>
            </a:pPr>
            <a:r>
              <a:rPr lang="it-IT" altLang="it-IT" sz="2000" dirty="0"/>
              <a:t>Fino ai 18 anni, le persone fisiche non hanno capacità di agire</a:t>
            </a:r>
          </a:p>
          <a:p>
            <a:pPr marL="0" indent="0">
              <a:lnSpc>
                <a:spcPct val="90000"/>
              </a:lnSpc>
              <a:buNone/>
              <a:defRPr/>
            </a:pPr>
            <a:endParaRPr lang="it-IT" altLang="it-IT" sz="2000" dirty="0"/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it-IT" altLang="it-IT" sz="2000" dirty="0"/>
              <a:t>In linea di principio, questo comporta la annullabilità di tutti gli atti compiuti dai minori di età</a:t>
            </a:r>
          </a:p>
          <a:p>
            <a:pPr marL="0" indent="0">
              <a:lnSpc>
                <a:spcPct val="90000"/>
              </a:lnSpc>
              <a:buNone/>
              <a:defRPr/>
            </a:pPr>
            <a:endParaRPr lang="it-IT" altLang="it-IT" sz="2000" dirty="0"/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it-IT" altLang="it-IT" sz="2000" dirty="0"/>
              <a:t>Si fa una eccezione per gli atti della vita quotidiana: su questa base si potrà affermare la validità di alcuni contratti stipulati online dai minori, ma non di tutti</a:t>
            </a:r>
          </a:p>
          <a:p>
            <a:pPr marL="0" indent="0">
              <a:lnSpc>
                <a:spcPct val="90000"/>
              </a:lnSpc>
              <a:buNone/>
              <a:defRPr/>
            </a:pPr>
            <a:endParaRPr lang="it-IT" altLang="it-IT" sz="2000" dirty="0"/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it-IT" altLang="it-IT" sz="2000" dirty="0"/>
              <a:t>In ogni caso, bisogna tenere conto del Reg. UE sulla protezione dei dati personali (il trattamento dei dati è lecito a partire dai 16 anni – l’Italia lo considera lecito solo dai 14 anni)</a:t>
            </a:r>
            <a:endParaRPr lang="it-IT" altLang="it-IT" sz="2800" dirty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it-IT" altLang="it-IT" sz="2800" dirty="0"/>
          </a:p>
        </p:txBody>
      </p:sp>
      <p:sp>
        <p:nvSpPr>
          <p:cNvPr id="2" name="Rettangolo 1"/>
          <p:cNvSpPr/>
          <p:nvPr/>
        </p:nvSpPr>
        <p:spPr>
          <a:xfrm>
            <a:off x="2844800" y="11212"/>
            <a:ext cx="592974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/>
            <a:r>
              <a:rPr lang="it-IT" altLang="it-IT" sz="2800" dirty="0">
                <a:solidFill>
                  <a:schemeClr val="bg1"/>
                </a:solidFill>
              </a:rPr>
              <a:t>Contratti online stipulati da </a:t>
            </a:r>
            <a:endParaRPr lang="it-IT" altLang="it-IT" sz="2800" dirty="0" smtClean="0">
              <a:solidFill>
                <a:schemeClr val="bg1"/>
              </a:solidFill>
            </a:endParaRPr>
          </a:p>
          <a:p>
            <a:pPr algn="ctr" eaLnBrk="1" hangingPunct="1"/>
            <a:r>
              <a:rPr lang="it-IT" altLang="it-IT" sz="2800" dirty="0" smtClean="0">
                <a:solidFill>
                  <a:schemeClr val="bg1"/>
                </a:solidFill>
              </a:rPr>
              <a:t>minori </a:t>
            </a:r>
            <a:r>
              <a:rPr lang="it-IT" altLang="it-IT" sz="2800" dirty="0">
                <a:solidFill>
                  <a:schemeClr val="bg1"/>
                </a:solidFill>
              </a:rPr>
              <a:t>di età</a:t>
            </a:r>
          </a:p>
        </p:txBody>
      </p:sp>
    </p:spTree>
    <p:extLst>
      <p:ext uri="{BB962C8B-B14F-4D97-AF65-F5344CB8AC3E}">
        <p14:creationId xmlns:p14="http://schemas.microsoft.com/office/powerpoint/2010/main" val="14907202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 dirty="0" smtClean="0"/>
              <a:t>Quali contratti richiedono la forma scritta? (art. 1350 c.c</a:t>
            </a:r>
            <a:r>
              <a:rPr lang="it-IT" altLang="it-IT" dirty="0" smtClean="0"/>
              <a:t>.)</a:t>
            </a:r>
            <a:endParaRPr lang="it-IT" altLang="it-IT" dirty="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it-IT" altLang="it-IT" sz="2000" dirty="0" smtClean="0"/>
          </a:p>
          <a:p>
            <a:pPr eaLnBrk="1" hangingPunct="1">
              <a:lnSpc>
                <a:spcPct val="90000"/>
              </a:lnSpc>
            </a:pPr>
            <a:r>
              <a:rPr lang="it-IT" altLang="it-IT" sz="2000" dirty="0" smtClean="0"/>
              <a:t>Contratti </a:t>
            </a:r>
            <a:r>
              <a:rPr lang="it-IT" altLang="it-IT" sz="2000" dirty="0"/>
              <a:t>che trasferiscono la proprietà di immobili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000" dirty="0"/>
              <a:t>Contratti che costituiscono, modificano o trasferiscono il diritto di usufrutto su beni immobili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000" dirty="0"/>
              <a:t>Contratti che costituiscono la comunione su beni immobili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000" dirty="0"/>
              <a:t>Contratti di locazione di beni immobili per una durata superiore a nove anni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000" dirty="0"/>
              <a:t>Contratti di società e di associazione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sz="2000" dirty="0"/>
              <a:t>(….)</a:t>
            </a:r>
            <a:endParaRPr lang="it-IT" altLang="it-IT" sz="28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t-IT" altLang="it-IT" sz="2400" dirty="0"/>
              <a:t>	</a:t>
            </a:r>
            <a:r>
              <a:rPr lang="it-IT" altLang="it-IT" sz="2400" i="1" dirty="0"/>
              <a:t>Per essi sarà necessario ricorrere alla firma elettronica semplice o avanzata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it-IT" altLang="it-IT" sz="2800" i="1" dirty="0"/>
          </a:p>
        </p:txBody>
      </p:sp>
    </p:spTree>
    <p:extLst>
      <p:ext uri="{BB962C8B-B14F-4D97-AF65-F5344CB8AC3E}">
        <p14:creationId xmlns:p14="http://schemas.microsoft.com/office/powerpoint/2010/main" val="20598203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1"/>
            <a:ext cx="6149109" cy="1196975"/>
          </a:xfrm>
        </p:spPr>
        <p:txBody>
          <a:bodyPr/>
          <a:lstStyle/>
          <a:p>
            <a:pPr eaLnBrk="1" hangingPunct="1"/>
            <a:r>
              <a:rPr lang="it-IT" altLang="it-IT" sz="3200" dirty="0">
                <a:solidFill>
                  <a:schemeClr val="bg1"/>
                </a:solidFill>
              </a:rPr>
              <a:t>Condizioni generali di contratto e clausole </a:t>
            </a:r>
            <a:r>
              <a:rPr lang="it-IT" altLang="it-IT" sz="3200" dirty="0" smtClean="0">
                <a:solidFill>
                  <a:schemeClr val="bg1"/>
                </a:solidFill>
              </a:rPr>
              <a:t>vessatorie</a:t>
            </a:r>
            <a:endParaRPr lang="it-IT" altLang="it-IT" dirty="0" smtClean="0">
              <a:solidFill>
                <a:schemeClr val="bg1"/>
              </a:solidFill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892" y="1508558"/>
            <a:ext cx="11499272" cy="5040312"/>
          </a:xfrm>
        </p:spPr>
        <p:txBody>
          <a:bodyPr/>
          <a:lstStyle/>
          <a:p>
            <a:pPr indent="0" algn="just">
              <a:lnSpc>
                <a:spcPct val="90000"/>
              </a:lnSpc>
              <a:buNone/>
            </a:pPr>
            <a:r>
              <a:rPr lang="it-IT" altLang="it-IT" sz="2400" dirty="0"/>
              <a:t>Le condizioni generali di contratto predisposte da uno dei contraenti sono efficaci nei confronti dell’altro se al momento della conclusione del contratto questi le ha conosciute o avrebbe dovuto conoscerle usando l’ordinaria diligenza.</a:t>
            </a:r>
          </a:p>
          <a:p>
            <a:pPr indent="0">
              <a:lnSpc>
                <a:spcPct val="90000"/>
              </a:lnSpc>
              <a:buNone/>
            </a:pPr>
            <a:r>
              <a:rPr lang="it-IT" altLang="it-IT" sz="2400" dirty="0"/>
              <a:t>	</a:t>
            </a:r>
          </a:p>
          <a:p>
            <a:pPr indent="0" algn="just">
              <a:lnSpc>
                <a:spcPct val="90000"/>
              </a:lnSpc>
              <a:buNone/>
            </a:pPr>
            <a:r>
              <a:rPr lang="it-IT" altLang="it-IT" sz="2400" dirty="0"/>
              <a:t>In ogni caso non hanno effetto, se non sono specificatamente </a:t>
            </a:r>
            <a:r>
              <a:rPr lang="it-IT" altLang="it-IT" sz="2400" u="sng" dirty="0"/>
              <a:t>approvate per iscritto,</a:t>
            </a:r>
            <a:r>
              <a:rPr lang="it-IT" altLang="it-IT" sz="2400" dirty="0"/>
              <a:t> le condizioni che stabiliscono, a favore di colui che le ha predisposte: 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sz="1600" dirty="0"/>
              <a:t>Limitazioni della responsabilità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sz="1600" dirty="0"/>
              <a:t>Facoltà di recedere dal contratto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sz="1600" dirty="0"/>
              <a:t>Decadenze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sz="1600" dirty="0"/>
              <a:t>Limitazioni alla facoltà di opporre  eccezioni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sz="1600" dirty="0"/>
              <a:t>Restrizioni della libertà contrattuale nei confronti di terzi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sz="1600" dirty="0"/>
              <a:t>Tacita proroga o rinnovazione del contratto</a:t>
            </a:r>
          </a:p>
          <a:p>
            <a:pPr lvl="1" eaLnBrk="1" hangingPunct="1">
              <a:lnSpc>
                <a:spcPct val="90000"/>
              </a:lnSpc>
            </a:pPr>
            <a:r>
              <a:rPr lang="it-IT" altLang="it-IT" sz="1600" dirty="0"/>
              <a:t>Clausole compromissorie</a:t>
            </a:r>
          </a:p>
        </p:txBody>
      </p:sp>
    </p:spTree>
    <p:extLst>
      <p:ext uri="{BB962C8B-B14F-4D97-AF65-F5344CB8AC3E}">
        <p14:creationId xmlns:p14="http://schemas.microsoft.com/office/powerpoint/2010/main" val="42902152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1"/>
            <a:ext cx="6010564" cy="1196975"/>
          </a:xfrm>
        </p:spPr>
        <p:txBody>
          <a:bodyPr/>
          <a:lstStyle/>
          <a:p>
            <a:pPr eaLnBrk="1" hangingPunct="1"/>
            <a:r>
              <a:rPr lang="it-IT" altLang="it-IT" sz="3200" dirty="0">
                <a:solidFill>
                  <a:schemeClr val="bg1"/>
                </a:solidFill>
              </a:rPr>
              <a:t>Condizioni generali di contratto e clausole </a:t>
            </a:r>
            <a:r>
              <a:rPr lang="it-IT" altLang="it-IT" sz="3200" dirty="0" smtClean="0">
                <a:solidFill>
                  <a:schemeClr val="bg1"/>
                </a:solidFill>
              </a:rPr>
              <a:t>vessatorie</a:t>
            </a:r>
            <a:endParaRPr lang="it-IT" altLang="it-IT" dirty="0" smtClean="0">
              <a:solidFill>
                <a:schemeClr val="bg1"/>
              </a:solidFill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2615" y="1508558"/>
            <a:ext cx="9826912" cy="5040312"/>
          </a:xfrm>
        </p:spPr>
        <p:txBody>
          <a:bodyPr/>
          <a:lstStyle/>
          <a:p>
            <a:pPr indent="0" algn="just">
              <a:lnSpc>
                <a:spcPct val="90000"/>
              </a:lnSpc>
              <a:buNone/>
            </a:pPr>
            <a:endParaRPr lang="it-IT" altLang="it-IT" sz="2400" dirty="0"/>
          </a:p>
          <a:p>
            <a:pPr indent="0" algn="just">
              <a:lnSpc>
                <a:spcPct val="90000"/>
              </a:lnSpc>
              <a:buNone/>
            </a:pPr>
            <a:r>
              <a:rPr lang="it-IT" altLang="it-IT" sz="2400" dirty="0"/>
              <a:t>Il sistema </a:t>
            </a:r>
            <a:r>
              <a:rPr lang="it-IT" altLang="it-IT" sz="2400" dirty="0" err="1"/>
              <a:t>point</a:t>
            </a:r>
            <a:r>
              <a:rPr lang="it-IT" altLang="it-IT" sz="2400" dirty="0"/>
              <a:t> and click è sufficiente a ritenere «specificamente approvata per iscritto» la clausola vessatoria?</a:t>
            </a:r>
          </a:p>
          <a:p>
            <a:pPr indent="0" algn="just">
              <a:lnSpc>
                <a:spcPct val="90000"/>
              </a:lnSpc>
              <a:buNone/>
            </a:pPr>
            <a:endParaRPr lang="it-IT" altLang="it-IT" sz="2400" dirty="0"/>
          </a:p>
          <a:p>
            <a:pPr indent="0" algn="just">
              <a:lnSpc>
                <a:spcPct val="90000"/>
              </a:lnSpc>
              <a:buNone/>
            </a:pPr>
            <a:r>
              <a:rPr lang="it-IT" altLang="it-IT" sz="2400" dirty="0"/>
              <a:t>Orientamenti difformi in giurisprudenza.</a:t>
            </a:r>
          </a:p>
          <a:p>
            <a:pPr indent="0" algn="just">
              <a:lnSpc>
                <a:spcPct val="90000"/>
              </a:lnSpc>
              <a:buNone/>
            </a:pPr>
            <a:endParaRPr lang="it-IT" altLang="it-IT" sz="2400" dirty="0"/>
          </a:p>
          <a:p>
            <a:pPr indent="0" algn="just">
              <a:lnSpc>
                <a:spcPct val="90000"/>
              </a:lnSpc>
              <a:buNone/>
            </a:pPr>
            <a:r>
              <a:rPr lang="it-IT" altLang="it-IT" sz="2400" dirty="0"/>
              <a:t>Sembra preferibile quello positivo (es.: </a:t>
            </a:r>
            <a:r>
              <a:rPr lang="it-IT" altLang="it-IT" sz="2400" dirty="0" err="1"/>
              <a:t>Trib</a:t>
            </a:r>
            <a:r>
              <a:rPr lang="it-IT" altLang="it-IT" sz="2400" dirty="0"/>
              <a:t>. Napoli 2018), altrimenti tutti questi contratti sarebbero vincolati alla firma digitale (e alla forma scritta, non prevista dalla legge</a:t>
            </a:r>
            <a:r>
              <a:rPr lang="it-IT" altLang="it-IT" sz="2400" dirty="0" smtClean="0"/>
              <a:t>).</a:t>
            </a:r>
            <a:endParaRPr lang="it-IT" altLang="it-IT" sz="1600" dirty="0"/>
          </a:p>
        </p:txBody>
      </p:sp>
    </p:spTree>
    <p:extLst>
      <p:ext uri="{BB962C8B-B14F-4D97-AF65-F5344CB8AC3E}">
        <p14:creationId xmlns:p14="http://schemas.microsoft.com/office/powerpoint/2010/main" val="12546618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1"/>
            <a:ext cx="6130636" cy="1196975"/>
          </a:xfrm>
        </p:spPr>
        <p:txBody>
          <a:bodyPr/>
          <a:lstStyle/>
          <a:p>
            <a:pPr eaLnBrk="1" hangingPunct="1"/>
            <a:r>
              <a:rPr lang="it-IT" altLang="it-IT" sz="3200" dirty="0">
                <a:solidFill>
                  <a:schemeClr val="bg1"/>
                </a:solidFill>
              </a:rPr>
              <a:t>Clausole abusive nei contratti con i consumatori</a:t>
            </a:r>
            <a:endParaRPr lang="it-IT" altLang="it-IT" dirty="0" smtClean="0">
              <a:solidFill>
                <a:schemeClr val="bg1"/>
              </a:solidFill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47851" y="1268413"/>
            <a:ext cx="8569325" cy="5040312"/>
          </a:xfrm>
        </p:spPr>
        <p:txBody>
          <a:bodyPr/>
          <a:lstStyle/>
          <a:p>
            <a:pPr indent="0" algn="just">
              <a:lnSpc>
                <a:spcPct val="90000"/>
              </a:lnSpc>
              <a:buNone/>
            </a:pPr>
            <a:endParaRPr lang="it-IT" altLang="it-IT" sz="2400" dirty="0"/>
          </a:p>
          <a:p>
            <a:pPr indent="0" algn="just">
              <a:lnSpc>
                <a:spcPct val="90000"/>
              </a:lnSpc>
              <a:buNone/>
            </a:pPr>
            <a:r>
              <a:rPr lang="it-IT" altLang="it-IT" sz="2400" dirty="0"/>
              <a:t>Fonti: </a:t>
            </a:r>
          </a:p>
          <a:p>
            <a:pPr indent="0" algn="just">
              <a:lnSpc>
                <a:spcPct val="90000"/>
              </a:lnSpc>
              <a:buNone/>
            </a:pPr>
            <a:endParaRPr lang="it-IT" altLang="it-IT" sz="2400" dirty="0"/>
          </a:p>
          <a:p>
            <a:pPr indent="0" algn="just">
              <a:lnSpc>
                <a:spcPct val="90000"/>
              </a:lnSpc>
              <a:buNone/>
            </a:pPr>
            <a:r>
              <a:rPr lang="it-IT" altLang="it-IT" sz="2400" dirty="0"/>
              <a:t>Direttiva 93/13/CEE</a:t>
            </a:r>
          </a:p>
          <a:p>
            <a:pPr indent="0" algn="just">
              <a:lnSpc>
                <a:spcPct val="90000"/>
              </a:lnSpc>
              <a:buNone/>
            </a:pPr>
            <a:r>
              <a:rPr lang="it-IT" altLang="it-IT" sz="2400" dirty="0"/>
              <a:t>Direttiva 2019/2161/UE </a:t>
            </a:r>
          </a:p>
          <a:p>
            <a:pPr indent="0" algn="just">
              <a:lnSpc>
                <a:spcPct val="90000"/>
              </a:lnSpc>
              <a:buNone/>
            </a:pPr>
            <a:endParaRPr lang="it-IT" altLang="it-IT" sz="2400" dirty="0"/>
          </a:p>
          <a:p>
            <a:pPr indent="0" algn="just">
              <a:lnSpc>
                <a:spcPct val="90000"/>
              </a:lnSpc>
              <a:buNone/>
            </a:pPr>
            <a:r>
              <a:rPr lang="it-IT" altLang="it-IT" sz="2400" dirty="0"/>
              <a:t>Codice del consumo, art. 33 (lista grigia e lista nera di clausole abusive)</a:t>
            </a:r>
          </a:p>
          <a:p>
            <a:pPr indent="0" algn="just">
              <a:lnSpc>
                <a:spcPct val="90000"/>
              </a:lnSpc>
              <a:buNone/>
            </a:pPr>
            <a:endParaRPr lang="it-IT" altLang="it-IT" sz="2400" dirty="0"/>
          </a:p>
          <a:p>
            <a:pPr indent="0" algn="just">
              <a:lnSpc>
                <a:spcPct val="90000"/>
              </a:lnSpc>
              <a:buNone/>
            </a:pPr>
            <a:endParaRPr lang="it-IT" altLang="it-IT" sz="2400" dirty="0"/>
          </a:p>
          <a:p>
            <a:pPr indent="0" algn="just">
              <a:lnSpc>
                <a:spcPct val="90000"/>
              </a:lnSpc>
              <a:buNone/>
            </a:pPr>
            <a:r>
              <a:rPr lang="it-IT" altLang="it-IT" sz="2400" dirty="0"/>
              <a:t>Esempio: la decisione dell’AGCM  sulla nullità di alcune clausole del contratto standard utilizzato da </a:t>
            </a:r>
            <a:r>
              <a:rPr lang="it-IT" altLang="it-IT" sz="2400" dirty="0" err="1"/>
              <a:t>Whatsapp</a:t>
            </a:r>
            <a:r>
              <a:rPr lang="it-IT" altLang="it-IT" sz="2400" dirty="0"/>
              <a:t> </a:t>
            </a:r>
          </a:p>
          <a:p>
            <a:pPr indent="0" algn="just">
              <a:lnSpc>
                <a:spcPct val="90000"/>
              </a:lnSpc>
              <a:buNone/>
            </a:pPr>
            <a:r>
              <a:rPr lang="it-IT" altLang="it-IT" sz="1600" dirty="0"/>
              <a:t>https://www.agcm.it/dotcmsDOC/allegati-news/CV154_vessestratto_omi.pdf</a:t>
            </a:r>
          </a:p>
        </p:txBody>
      </p:sp>
    </p:spTree>
    <p:extLst>
      <p:ext uri="{BB962C8B-B14F-4D97-AF65-F5344CB8AC3E}">
        <p14:creationId xmlns:p14="http://schemas.microsoft.com/office/powerpoint/2010/main" val="456193121"/>
      </p:ext>
    </p:extLst>
  </p:cSld>
  <p:clrMapOvr>
    <a:masterClrMapping/>
  </p:clrMapOvr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2351</TotalTime>
  <Words>1221</Words>
  <Application>Microsoft Office PowerPoint</Application>
  <PresentationFormat>Widescreen</PresentationFormat>
  <Paragraphs>189</Paragraphs>
  <Slides>22</Slides>
  <Notes>5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22</vt:i4>
      </vt:variant>
    </vt:vector>
  </HeadingPairs>
  <TitlesOfParts>
    <vt:vector size="27" baseType="lpstr">
      <vt:lpstr>Arial</vt:lpstr>
      <vt:lpstr>Calibri</vt:lpstr>
      <vt:lpstr>Times</vt:lpstr>
      <vt:lpstr>Times New Roman</vt:lpstr>
      <vt:lpstr>Struttura predefinita</vt:lpstr>
      <vt:lpstr>Presentazione standard di PowerPoint</vt:lpstr>
      <vt:lpstr>Diritto dei contratti digitali </vt:lpstr>
      <vt:lpstr>Cos’è un contratto?</vt:lpstr>
      <vt:lpstr>La stipula del contratto</vt:lpstr>
      <vt:lpstr>Presentazione standard di PowerPoint</vt:lpstr>
      <vt:lpstr>Quali contratti richiedono la forma scritta? (art. 1350 c.c.)</vt:lpstr>
      <vt:lpstr>Condizioni generali di contratto e clausole vessatorie</vt:lpstr>
      <vt:lpstr>Condizioni generali di contratto e clausole vessatorie</vt:lpstr>
      <vt:lpstr>Clausole abusive nei contratti con i consumatori</vt:lpstr>
      <vt:lpstr>Il decreto legislativo 70/03 in materia di commercio elettronico</vt:lpstr>
      <vt:lpstr>Informazioni precontrattuali</vt:lpstr>
      <vt:lpstr>Composizione extragiudiziale delle controversie</vt:lpstr>
      <vt:lpstr>I contratti stipulati a distanza</vt:lpstr>
      <vt:lpstr> Il diritto di recesso (artt. 52-59 cod. cons.)</vt:lpstr>
      <vt:lpstr>Gli obblighi del fornitore</vt:lpstr>
      <vt:lpstr>La tutela dei minori</vt:lpstr>
      <vt:lpstr>Operatore che presta SSI e prestatore del servizio sottostante professionista</vt:lpstr>
      <vt:lpstr>La composizione extragiudiziale delle controversie</vt:lpstr>
      <vt:lpstr>Quali controversie?</vt:lpstr>
      <vt:lpstr> Modalità di ADR on line</vt:lpstr>
      <vt:lpstr>Mediazione on line</vt:lpstr>
      <vt:lpstr>Gli smart contracts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 di Microsoft Office</dc:creator>
  <cp:lastModifiedBy>Viglione Filippo</cp:lastModifiedBy>
  <cp:revision>29</cp:revision>
  <dcterms:created xsi:type="dcterms:W3CDTF">2020-03-26T17:27:58Z</dcterms:created>
  <dcterms:modified xsi:type="dcterms:W3CDTF">2021-03-07T18:30:46Z</dcterms:modified>
</cp:coreProperties>
</file>