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6" r:id="rId17"/>
    <p:sldId id="272" r:id="rId18"/>
    <p:sldId id="273" r:id="rId19"/>
    <p:sldId id="274" r:id="rId20"/>
    <p:sldId id="275" r:id="rId21"/>
  </p:sldIdLst>
  <p:sldSz cx="18288000" cy="10287000"/>
  <p:notesSz cx="6858000" cy="9144000"/>
  <p:embeddedFontLst>
    <p:embeddedFont>
      <p:font typeface="Canva Sans" panose="020B0604020202020204" charset="0"/>
      <p:regular r:id="rId23"/>
    </p:embeddedFont>
    <p:embeddedFont>
      <p:font typeface="Canva Sans Bold" panose="020B0604020202020204" charset="0"/>
      <p:regular r:id="rId24"/>
    </p:embeddedFont>
    <p:embeddedFont>
      <p:font typeface="DM Sans" pitchFamily="2" charset="0"/>
      <p:regular r:id="rId25"/>
      <p:bold r:id="rId26"/>
      <p:italic r:id="rId27"/>
      <p:boldItalic r:id="rId28"/>
    </p:embeddedFont>
    <p:embeddedFont>
      <p:font typeface="DM Sans Bold" charset="0"/>
      <p:regular r:id="rId29"/>
    </p:embeddedFont>
    <p:embeddedFont>
      <p:font typeface="DM Sans Italics" panose="020B0604020202020204" charset="0"/>
      <p:regular r:id="rId30"/>
    </p:embeddedFont>
    <p:embeddedFont>
      <p:font typeface="Now Bold" panose="020B060402020202020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22" autoAdjust="0"/>
  </p:normalViewPr>
  <p:slideViewPr>
    <p:cSldViewPr>
      <p:cViewPr varScale="1">
        <p:scale>
          <a:sx n="56" d="100"/>
          <a:sy n="56" d="100"/>
        </p:scale>
        <p:origin x="61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786271-CF66-4A21-8A53-CE236EF59C6E}" type="datetimeFigureOut">
              <a:rPr lang="pt-PT" smtClean="0"/>
              <a:t>21/05/2024</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9DCBC4-472C-4053-8488-75DBA29BB627}" type="slidenum">
              <a:rPr lang="pt-PT" smtClean="0"/>
              <a:t>‹nº›</a:t>
            </a:fld>
            <a:endParaRPr lang="pt-PT"/>
          </a:p>
        </p:txBody>
      </p:sp>
    </p:spTree>
    <p:extLst>
      <p:ext uri="{BB962C8B-B14F-4D97-AF65-F5344CB8AC3E}">
        <p14:creationId xmlns:p14="http://schemas.microsoft.com/office/powerpoint/2010/main" val="5021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b="0" i="0" dirty="0">
                <a:solidFill>
                  <a:srgbClr val="0D0D0D"/>
                </a:solidFill>
                <a:effectLst/>
                <a:highlight>
                  <a:srgbClr val="FFFFFF"/>
                </a:highlight>
                <a:latin typeface="+mn-lt"/>
              </a:rPr>
              <a:t>"Epitaxial" refers to a type of crystal growth where a thin layer of material is deposited on a crystalline substrate in such a way that the layer follows the crystallographic orientation of the substrate.</a:t>
            </a:r>
            <a:endParaRPr lang="pt-PT" dirty="0">
              <a:latin typeface="+mn-lt"/>
            </a:endParaRPr>
          </a:p>
        </p:txBody>
      </p:sp>
      <p:sp>
        <p:nvSpPr>
          <p:cNvPr id="4" name="Marcador de Posição do Número do Diapositivo 3"/>
          <p:cNvSpPr>
            <a:spLocks noGrp="1"/>
          </p:cNvSpPr>
          <p:nvPr>
            <p:ph type="sldNum" sz="quarter" idx="5"/>
          </p:nvPr>
        </p:nvSpPr>
        <p:spPr/>
        <p:txBody>
          <a:bodyPr/>
          <a:lstStyle/>
          <a:p>
            <a:fld id="{C39DCBC4-472C-4053-8488-75DBA29BB627}" type="slidenum">
              <a:rPr lang="pt-PT" smtClean="0"/>
              <a:t>6</a:t>
            </a:fld>
            <a:endParaRPr lang="pt-PT"/>
          </a:p>
        </p:txBody>
      </p:sp>
    </p:spTree>
    <p:extLst>
      <p:ext uri="{BB962C8B-B14F-4D97-AF65-F5344CB8AC3E}">
        <p14:creationId xmlns:p14="http://schemas.microsoft.com/office/powerpoint/2010/main" val="2230956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b="0" i="0" dirty="0">
                <a:solidFill>
                  <a:srgbClr val="0D0D0D"/>
                </a:solidFill>
                <a:effectLst/>
                <a:highlight>
                  <a:srgbClr val="FFFFFF"/>
                </a:highlight>
                <a:latin typeface="+mn-lt"/>
              </a:rPr>
              <a:t>Homoepitaxial: epitaxial layer is made of the same material as the substrate. This process involves depositing a thin film of the same crystalline material onto a substrate, ensuring that the deposited layer inherits the crystallographic orientation of the underlying material.</a:t>
            </a:r>
            <a:endParaRPr lang="pt-PT" dirty="0">
              <a:latin typeface="+mn-lt"/>
            </a:endParaRPr>
          </a:p>
        </p:txBody>
      </p:sp>
      <p:sp>
        <p:nvSpPr>
          <p:cNvPr id="4" name="Marcador de Posição do Número do Diapositivo 3"/>
          <p:cNvSpPr>
            <a:spLocks noGrp="1"/>
          </p:cNvSpPr>
          <p:nvPr>
            <p:ph type="sldNum" sz="quarter" idx="5"/>
          </p:nvPr>
        </p:nvSpPr>
        <p:spPr/>
        <p:txBody>
          <a:bodyPr/>
          <a:lstStyle/>
          <a:p>
            <a:fld id="{C39DCBC4-472C-4053-8488-75DBA29BB627}" type="slidenum">
              <a:rPr lang="pt-PT" smtClean="0"/>
              <a:t>9</a:t>
            </a:fld>
            <a:endParaRPr lang="pt-PT"/>
          </a:p>
        </p:txBody>
      </p:sp>
    </p:spTree>
    <p:extLst>
      <p:ext uri="{BB962C8B-B14F-4D97-AF65-F5344CB8AC3E}">
        <p14:creationId xmlns:p14="http://schemas.microsoft.com/office/powerpoint/2010/main" val="403327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b="0" i="0" dirty="0">
                <a:solidFill>
                  <a:srgbClr val="0D0D0D"/>
                </a:solidFill>
                <a:effectLst/>
                <a:highlight>
                  <a:srgbClr val="FFFFFF"/>
                </a:highlight>
                <a:latin typeface="+mn-lt"/>
              </a:rPr>
              <a:t>SUS: corrugated stainless steel tubing or piping. "Corrugated" refers to a surface that is shaped into a series of parallel ridges and grooves. </a:t>
            </a:r>
          </a:p>
          <a:p>
            <a:endParaRPr lang="pt-PT" dirty="0"/>
          </a:p>
        </p:txBody>
      </p:sp>
      <p:sp>
        <p:nvSpPr>
          <p:cNvPr id="4" name="Marcador de Posição do Número do Diapositivo 3"/>
          <p:cNvSpPr>
            <a:spLocks noGrp="1"/>
          </p:cNvSpPr>
          <p:nvPr>
            <p:ph type="sldNum" sz="quarter" idx="5"/>
          </p:nvPr>
        </p:nvSpPr>
        <p:spPr/>
        <p:txBody>
          <a:bodyPr/>
          <a:lstStyle/>
          <a:p>
            <a:fld id="{C39DCBC4-472C-4053-8488-75DBA29BB627}" type="slidenum">
              <a:rPr lang="pt-PT" smtClean="0"/>
              <a:t>14</a:t>
            </a:fld>
            <a:endParaRPr lang="pt-PT"/>
          </a:p>
        </p:txBody>
      </p:sp>
    </p:spTree>
    <p:extLst>
      <p:ext uri="{BB962C8B-B14F-4D97-AF65-F5344CB8AC3E}">
        <p14:creationId xmlns:p14="http://schemas.microsoft.com/office/powerpoint/2010/main" val="2514792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096632C-70D3-4FA9-B320-CBE7F14601A1}" type="datetime1">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871C81-C38F-4439-98D2-1A4D6977367F}" type="datetime1">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3FF23C-C2FC-4787-B466-E20427D48B56}" type="datetime1">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3CE3BB-38D5-4149-B316-A880D2585887}" type="datetime1">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368CDC-BC2D-4284-A6AB-370330834CE0}" type="datetime1">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50E069-FF17-4D14-A5A2-10ECD5CEA9A7}" type="datetime1">
              <a:rPr lang="en-US" smtClean="0"/>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42295E-DC1A-4F34-9A1E-D7EBBC921EB5}" type="datetime1">
              <a:rPr lang="en-US" smtClean="0"/>
              <a:t>5/21/2024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CAD3A1-E18B-425B-B624-1BBA26EFF8B6}" type="datetime1">
              <a:rPr lang="en-US" smtClean="0"/>
              <a:t>5/21/2024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6F1695-D48D-4DAB-B0AF-299B7340A361}" type="datetime1">
              <a:rPr lang="en-US" smtClean="0"/>
              <a:t>5/21/2024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742778-B870-4986-89BF-E114676E43C7}" type="datetime1">
              <a:rPr lang="en-US" smtClean="0"/>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3E63C3-0AE3-4AB2-AE72-078BC459A67B}" type="datetime1">
              <a:rPr lang="en-US" smtClean="0"/>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EA2B60-F009-4F62-97E2-98FF30995A9D}" type="datetime1">
              <a:rPr lang="en-US" smtClean="0"/>
              <a:t>5/21/2024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3.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sv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45.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1392544" y="4154952"/>
            <a:ext cx="11958151" cy="1929323"/>
            <a:chOff x="0" y="0"/>
            <a:chExt cx="3149472" cy="508135"/>
          </a:xfrm>
        </p:grpSpPr>
        <p:sp>
          <p:nvSpPr>
            <p:cNvPr id="3" name="Freeform 3"/>
            <p:cNvSpPr/>
            <p:nvPr/>
          </p:nvSpPr>
          <p:spPr>
            <a:xfrm>
              <a:off x="0" y="0"/>
              <a:ext cx="3149472" cy="508135"/>
            </a:xfrm>
            <a:custGeom>
              <a:avLst/>
              <a:gdLst/>
              <a:ahLst/>
              <a:cxnLst/>
              <a:rect l="l" t="t" r="r" b="b"/>
              <a:pathLst>
                <a:path w="3149472" h="508135">
                  <a:moveTo>
                    <a:pt x="0" y="0"/>
                  </a:moveTo>
                  <a:lnTo>
                    <a:pt x="3149472" y="0"/>
                  </a:lnTo>
                  <a:lnTo>
                    <a:pt x="3149472" y="508135"/>
                  </a:lnTo>
                  <a:lnTo>
                    <a:pt x="0" y="508135"/>
                  </a:lnTo>
                  <a:close/>
                </a:path>
              </a:pathLst>
            </a:custGeom>
            <a:solidFill>
              <a:srgbClr val="145DA0"/>
            </a:solidFill>
          </p:spPr>
          <p:txBody>
            <a:bodyPr/>
            <a:lstStyle/>
            <a:p>
              <a:endParaRPr lang="pt-PT"/>
            </a:p>
          </p:txBody>
        </p:sp>
        <p:sp>
          <p:nvSpPr>
            <p:cNvPr id="4" name="TextBox 4"/>
            <p:cNvSpPr txBox="1"/>
            <p:nvPr/>
          </p:nvSpPr>
          <p:spPr>
            <a:xfrm>
              <a:off x="0" y="-28575"/>
              <a:ext cx="3149472" cy="536710"/>
            </a:xfrm>
            <a:prstGeom prst="rect">
              <a:avLst/>
            </a:prstGeom>
          </p:spPr>
          <p:txBody>
            <a:bodyPr lIns="50800" tIns="50800" rIns="50800" bIns="50800" rtlCol="0" anchor="ctr"/>
            <a:lstStyle/>
            <a:p>
              <a:pPr algn="ctr">
                <a:lnSpc>
                  <a:spcPts val="2590"/>
                </a:lnSpc>
              </a:pPr>
              <a:endParaRPr/>
            </a:p>
          </p:txBody>
        </p:sp>
      </p:grpSp>
      <p:grpSp>
        <p:nvGrpSpPr>
          <p:cNvPr id="5" name="Group 5"/>
          <p:cNvGrpSpPr>
            <a:grpSpLocks noChangeAspect="1"/>
          </p:cNvGrpSpPr>
          <p:nvPr/>
        </p:nvGrpSpPr>
        <p:grpSpPr>
          <a:xfrm>
            <a:off x="10380940" y="649592"/>
            <a:ext cx="7516996" cy="8987817"/>
            <a:chOff x="0" y="0"/>
            <a:chExt cx="8603361" cy="10286746"/>
          </a:xfrm>
        </p:grpSpPr>
        <p:sp>
          <p:nvSpPr>
            <p:cNvPr id="6" name="Freeform 6"/>
            <p:cNvSpPr/>
            <p:nvPr/>
          </p:nvSpPr>
          <p:spPr>
            <a:xfrm>
              <a:off x="-2794" y="-128"/>
              <a:ext cx="8606155" cy="10286874"/>
            </a:xfrm>
            <a:custGeom>
              <a:avLst/>
              <a:gdLst/>
              <a:ahLst/>
              <a:cxnLst/>
              <a:rect l="l" t="t" r="r" b="b"/>
              <a:pathLst>
                <a:path w="8606155" h="10286874">
                  <a:moveTo>
                    <a:pt x="8606155" y="10251441"/>
                  </a:moveTo>
                  <a:cubicBezTo>
                    <a:pt x="8606155" y="10284588"/>
                    <a:pt x="8595487" y="10286874"/>
                    <a:pt x="8567674" y="10286874"/>
                  </a:cubicBezTo>
                  <a:cubicBezTo>
                    <a:pt x="5713094" y="10286239"/>
                    <a:pt x="2858643" y="10286239"/>
                    <a:pt x="4064" y="10286239"/>
                  </a:cubicBezTo>
                  <a:cubicBezTo>
                    <a:pt x="0" y="10272396"/>
                    <a:pt x="6350" y="10259823"/>
                    <a:pt x="9271" y="10246996"/>
                  </a:cubicBezTo>
                  <a:cubicBezTo>
                    <a:pt x="134747" y="9685402"/>
                    <a:pt x="260350" y="9123935"/>
                    <a:pt x="386207" y="8562467"/>
                  </a:cubicBezTo>
                  <a:cubicBezTo>
                    <a:pt x="565658" y="7761986"/>
                    <a:pt x="745490" y="6961633"/>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6"/>
                    <a:pt x="8605139" y="6846317"/>
                    <a:pt x="8606155" y="10251441"/>
                  </a:cubicBezTo>
                  <a:close/>
                </a:path>
              </a:pathLst>
            </a:custGeom>
            <a:blipFill>
              <a:blip r:embed="rId2"/>
              <a:stretch>
                <a:fillRect l="-7692" r="-7692"/>
              </a:stretch>
            </a:blipFill>
          </p:spPr>
          <p:txBody>
            <a:bodyPr/>
            <a:lstStyle/>
            <a:p>
              <a:endParaRPr lang="pt-PT"/>
            </a:p>
          </p:txBody>
        </p:sp>
      </p:grpSp>
      <p:sp>
        <p:nvSpPr>
          <p:cNvPr id="7" name="Freeform 7"/>
          <p:cNvSpPr/>
          <p:nvPr/>
        </p:nvSpPr>
        <p:spPr>
          <a:xfrm>
            <a:off x="0" y="-674283"/>
            <a:ext cx="2647750" cy="2647750"/>
          </a:xfrm>
          <a:custGeom>
            <a:avLst/>
            <a:gdLst/>
            <a:ahLst/>
            <a:cxnLst/>
            <a:rect l="l" t="t" r="r" b="b"/>
            <a:pathLst>
              <a:path w="2647750" h="2647750">
                <a:moveTo>
                  <a:pt x="0" y="0"/>
                </a:moveTo>
                <a:lnTo>
                  <a:pt x="2647750" y="0"/>
                </a:lnTo>
                <a:lnTo>
                  <a:pt x="2647750" y="2647750"/>
                </a:lnTo>
                <a:lnTo>
                  <a:pt x="0" y="26477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t-PT"/>
          </a:p>
        </p:txBody>
      </p:sp>
      <p:grpSp>
        <p:nvGrpSpPr>
          <p:cNvPr id="8" name="Group 8"/>
          <p:cNvGrpSpPr/>
          <p:nvPr/>
        </p:nvGrpSpPr>
        <p:grpSpPr>
          <a:xfrm>
            <a:off x="559525" y="8243412"/>
            <a:ext cx="1627739" cy="1627739"/>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l="-23567" t="-48590" r="-140989" b="-49979"/>
              </a:stretch>
            </a:blipFill>
          </p:spPr>
          <p:txBody>
            <a:bodyPr/>
            <a:lstStyle/>
            <a:p>
              <a:endParaRPr lang="pt-PT"/>
            </a:p>
          </p:txBody>
        </p:sp>
      </p:grpSp>
      <p:sp>
        <p:nvSpPr>
          <p:cNvPr id="10" name="TextBox 10"/>
          <p:cNvSpPr txBox="1"/>
          <p:nvPr/>
        </p:nvSpPr>
        <p:spPr>
          <a:xfrm>
            <a:off x="3295036" y="6819371"/>
            <a:ext cx="7913921" cy="462835"/>
          </a:xfrm>
          <a:prstGeom prst="rect">
            <a:avLst/>
          </a:prstGeom>
        </p:spPr>
        <p:txBody>
          <a:bodyPr lIns="0" tIns="0" rIns="0" bIns="0" rtlCol="0" anchor="t">
            <a:spAutoFit/>
          </a:bodyPr>
          <a:lstStyle/>
          <a:p>
            <a:pPr marL="0" lvl="0" indent="0" algn="l">
              <a:lnSpc>
                <a:spcPts val="3727"/>
              </a:lnSpc>
              <a:spcBef>
                <a:spcPct val="0"/>
              </a:spcBef>
            </a:pPr>
            <a:r>
              <a:rPr lang="en-US" sz="3030">
                <a:solidFill>
                  <a:srgbClr val="56AEFF"/>
                </a:solidFill>
                <a:latin typeface="DM Sans Italics"/>
              </a:rPr>
              <a:t>Presented by: Matilde Matos</a:t>
            </a:r>
          </a:p>
        </p:txBody>
      </p:sp>
      <p:sp>
        <p:nvSpPr>
          <p:cNvPr id="11" name="TextBox 11"/>
          <p:cNvSpPr txBox="1"/>
          <p:nvPr/>
        </p:nvSpPr>
        <p:spPr>
          <a:xfrm>
            <a:off x="559525" y="3728006"/>
            <a:ext cx="10959085" cy="1226820"/>
          </a:xfrm>
          <a:prstGeom prst="rect">
            <a:avLst/>
          </a:prstGeom>
        </p:spPr>
        <p:txBody>
          <a:bodyPr lIns="0" tIns="0" rIns="0" bIns="0" rtlCol="0" anchor="t">
            <a:spAutoFit/>
          </a:bodyPr>
          <a:lstStyle/>
          <a:p>
            <a:pPr algn="l">
              <a:lnSpc>
                <a:spcPts val="9609"/>
              </a:lnSpc>
            </a:pPr>
            <a:r>
              <a:rPr lang="en-US" sz="8007">
                <a:solidFill>
                  <a:srgbClr val="FFFBFB"/>
                </a:solidFill>
                <a:latin typeface="Now Bold"/>
              </a:rPr>
              <a:t>SUPERCONDUCTING</a:t>
            </a:r>
          </a:p>
        </p:txBody>
      </p:sp>
      <p:sp>
        <p:nvSpPr>
          <p:cNvPr id="12" name="TextBox 12"/>
          <p:cNvSpPr txBox="1"/>
          <p:nvPr/>
        </p:nvSpPr>
        <p:spPr>
          <a:xfrm>
            <a:off x="559525" y="4809720"/>
            <a:ext cx="10167049" cy="1236345"/>
          </a:xfrm>
          <a:prstGeom prst="rect">
            <a:avLst/>
          </a:prstGeom>
        </p:spPr>
        <p:txBody>
          <a:bodyPr lIns="0" tIns="0" rIns="0" bIns="0" rtlCol="0" anchor="t">
            <a:spAutoFit/>
          </a:bodyPr>
          <a:lstStyle/>
          <a:p>
            <a:pPr algn="l">
              <a:lnSpc>
                <a:spcPts val="9600"/>
              </a:lnSpc>
            </a:pPr>
            <a:r>
              <a:rPr lang="en-US" sz="8000">
                <a:solidFill>
                  <a:srgbClr val="56AEFF"/>
                </a:solidFill>
                <a:latin typeface="Now Bold"/>
              </a:rPr>
              <a:t>CABLES AND TAPES</a:t>
            </a:r>
          </a:p>
        </p:txBody>
      </p:sp>
      <p:sp>
        <p:nvSpPr>
          <p:cNvPr id="14" name="CaixaDeTexto 13">
            <a:extLst>
              <a:ext uri="{FF2B5EF4-FFF2-40B4-BE49-F238E27FC236}">
                <a16:creationId xmlns:a16="http://schemas.microsoft.com/office/drawing/2014/main" id="{75F58455-E7FE-9E44-B644-B838ACB609EA}"/>
              </a:ext>
            </a:extLst>
          </p:cNvPr>
          <p:cNvSpPr txBox="1"/>
          <p:nvPr/>
        </p:nvSpPr>
        <p:spPr>
          <a:xfrm>
            <a:off x="17426789" y="9686485"/>
            <a:ext cx="301686" cy="369332"/>
          </a:xfrm>
          <a:prstGeom prst="rect">
            <a:avLst/>
          </a:prstGeom>
          <a:noFill/>
        </p:spPr>
        <p:txBody>
          <a:bodyPr wrap="none" rtlCol="0">
            <a:spAutoFit/>
          </a:bodyPr>
          <a:lstStyle/>
          <a:p>
            <a:r>
              <a:rPr lang="pt-PT" dirty="0"/>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sp>
        <p:nvSpPr>
          <p:cNvPr id="2" name="Freeform 2"/>
          <p:cNvSpPr/>
          <p:nvPr/>
        </p:nvSpPr>
        <p:spPr>
          <a:xfrm>
            <a:off x="10744158" y="2194146"/>
            <a:ext cx="7070929" cy="3299579"/>
          </a:xfrm>
          <a:custGeom>
            <a:avLst/>
            <a:gdLst/>
            <a:ahLst/>
            <a:cxnLst/>
            <a:rect l="l" t="t" r="r" b="b"/>
            <a:pathLst>
              <a:path w="7070929" h="3299579">
                <a:moveTo>
                  <a:pt x="0" y="0"/>
                </a:moveTo>
                <a:lnTo>
                  <a:pt x="7070929" y="0"/>
                </a:lnTo>
                <a:lnTo>
                  <a:pt x="7070929" y="3299579"/>
                </a:lnTo>
                <a:lnTo>
                  <a:pt x="0" y="3299579"/>
                </a:lnTo>
                <a:lnTo>
                  <a:pt x="0" y="0"/>
                </a:lnTo>
                <a:close/>
              </a:path>
            </a:pathLst>
          </a:custGeom>
          <a:blipFill>
            <a:blip r:embed="rId2"/>
            <a:stretch>
              <a:fillRect t="-1142" b="-11517"/>
            </a:stretch>
          </a:blipFill>
        </p:spPr>
        <p:txBody>
          <a:bodyPr/>
          <a:lstStyle/>
          <a:p>
            <a:endParaRPr lang="pt-PT"/>
          </a:p>
        </p:txBody>
      </p:sp>
      <p:sp>
        <p:nvSpPr>
          <p:cNvPr id="3" name="Freeform 3"/>
          <p:cNvSpPr/>
          <p:nvPr/>
        </p:nvSpPr>
        <p:spPr>
          <a:xfrm>
            <a:off x="12221098" y="6131900"/>
            <a:ext cx="4090715" cy="2626854"/>
          </a:xfrm>
          <a:custGeom>
            <a:avLst/>
            <a:gdLst/>
            <a:ahLst/>
            <a:cxnLst/>
            <a:rect l="l" t="t" r="r" b="b"/>
            <a:pathLst>
              <a:path w="4090715" h="2626854">
                <a:moveTo>
                  <a:pt x="0" y="0"/>
                </a:moveTo>
                <a:lnTo>
                  <a:pt x="4090715" y="0"/>
                </a:lnTo>
                <a:lnTo>
                  <a:pt x="4090715" y="2626854"/>
                </a:lnTo>
                <a:lnTo>
                  <a:pt x="0" y="2626854"/>
                </a:lnTo>
                <a:lnTo>
                  <a:pt x="0" y="0"/>
                </a:lnTo>
                <a:close/>
              </a:path>
            </a:pathLst>
          </a:custGeom>
          <a:blipFill>
            <a:blip r:embed="rId3"/>
            <a:stretch>
              <a:fillRect l="-475" r="-1118"/>
            </a:stretch>
          </a:blipFill>
        </p:spPr>
        <p:txBody>
          <a:bodyPr/>
          <a:lstStyle/>
          <a:p>
            <a:endParaRPr lang="pt-PT"/>
          </a:p>
        </p:txBody>
      </p:sp>
      <p:sp>
        <p:nvSpPr>
          <p:cNvPr id="4" name="TextBox 4"/>
          <p:cNvSpPr txBox="1"/>
          <p:nvPr/>
        </p:nvSpPr>
        <p:spPr>
          <a:xfrm>
            <a:off x="712708" y="933263"/>
            <a:ext cx="13125209" cy="969645"/>
          </a:xfrm>
          <a:prstGeom prst="rect">
            <a:avLst/>
          </a:prstGeom>
        </p:spPr>
        <p:txBody>
          <a:bodyPr lIns="0" tIns="0" rIns="0" bIns="0" rtlCol="0" anchor="t">
            <a:spAutoFit/>
          </a:bodyPr>
          <a:lstStyle/>
          <a:p>
            <a:pPr marL="0" lvl="0" indent="0" algn="l">
              <a:lnSpc>
                <a:spcPts val="7522"/>
              </a:lnSpc>
              <a:spcBef>
                <a:spcPct val="0"/>
              </a:spcBef>
            </a:pPr>
            <a:r>
              <a:rPr lang="en-US" sz="6268">
                <a:solidFill>
                  <a:srgbClr val="FFFFFF"/>
                </a:solidFill>
                <a:latin typeface="Now Bold"/>
              </a:rPr>
              <a:t>02 MANUFACTURE OF SC TAPES</a:t>
            </a:r>
          </a:p>
        </p:txBody>
      </p:sp>
      <p:sp>
        <p:nvSpPr>
          <p:cNvPr id="5" name="TextBox 5"/>
          <p:cNvSpPr txBox="1"/>
          <p:nvPr/>
        </p:nvSpPr>
        <p:spPr>
          <a:xfrm>
            <a:off x="1590471" y="4518844"/>
            <a:ext cx="8289724" cy="3651962"/>
          </a:xfrm>
          <a:prstGeom prst="rect">
            <a:avLst/>
          </a:prstGeom>
        </p:spPr>
        <p:txBody>
          <a:bodyPr wrap="square" lIns="0" tIns="0" rIns="0" bIns="0" rtlCol="0" anchor="t">
            <a:spAutoFit/>
          </a:bodyPr>
          <a:lstStyle/>
          <a:p>
            <a:pPr algn="l">
              <a:lnSpc>
                <a:spcPts val="4759"/>
              </a:lnSpc>
            </a:pPr>
            <a:r>
              <a:rPr lang="en-US" sz="3399" dirty="0">
                <a:solidFill>
                  <a:srgbClr val="FFFFFF"/>
                </a:solidFill>
                <a:latin typeface="Canva Sans"/>
              </a:rPr>
              <a:t>The HTS layer REBCO is then deposited using metalorganic chemical vapor deposition (MOCVD) machine at around 870 degrees. This thick layer is responsible for the zero resistivity at cryogenic temperatures.</a:t>
            </a:r>
          </a:p>
        </p:txBody>
      </p:sp>
      <p:sp>
        <p:nvSpPr>
          <p:cNvPr id="6" name="TextBox 6"/>
          <p:cNvSpPr txBox="1"/>
          <p:nvPr/>
        </p:nvSpPr>
        <p:spPr>
          <a:xfrm>
            <a:off x="1382069" y="2563835"/>
            <a:ext cx="8289724" cy="1811020"/>
          </a:xfrm>
          <a:prstGeom prst="rect">
            <a:avLst/>
          </a:prstGeom>
        </p:spPr>
        <p:txBody>
          <a:bodyPr lIns="0" tIns="0" rIns="0" bIns="0" rtlCol="0" anchor="t">
            <a:spAutoFit/>
          </a:bodyPr>
          <a:lstStyle/>
          <a:p>
            <a:pPr algn="ctr">
              <a:lnSpc>
                <a:spcPts val="7279"/>
              </a:lnSpc>
            </a:pPr>
            <a:r>
              <a:rPr lang="en-US" sz="5199">
                <a:solidFill>
                  <a:srgbClr val="FFFFFF"/>
                </a:solidFill>
                <a:latin typeface="Canva Sans Bold"/>
              </a:rPr>
              <a:t>5. Metalorganic Chemical Vapor Deposition</a:t>
            </a:r>
          </a:p>
        </p:txBody>
      </p:sp>
      <p:sp>
        <p:nvSpPr>
          <p:cNvPr id="8" name="CaixaDeTexto 7">
            <a:extLst>
              <a:ext uri="{FF2B5EF4-FFF2-40B4-BE49-F238E27FC236}">
                <a16:creationId xmlns:a16="http://schemas.microsoft.com/office/drawing/2014/main" id="{0F7BA14B-59FB-3FE6-FD30-957B1071E250}"/>
              </a:ext>
            </a:extLst>
          </p:cNvPr>
          <p:cNvSpPr txBox="1"/>
          <p:nvPr/>
        </p:nvSpPr>
        <p:spPr>
          <a:xfrm>
            <a:off x="17426789" y="9686485"/>
            <a:ext cx="418704" cy="369332"/>
          </a:xfrm>
          <a:prstGeom prst="rect">
            <a:avLst/>
          </a:prstGeom>
          <a:noFill/>
        </p:spPr>
        <p:txBody>
          <a:bodyPr wrap="none" rtlCol="0">
            <a:spAutoFit/>
          </a:bodyPr>
          <a:lstStyle/>
          <a:p>
            <a:r>
              <a:rPr lang="pt-PT" dirty="0"/>
              <a:t>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sp>
        <p:nvSpPr>
          <p:cNvPr id="2" name="Freeform 2"/>
          <p:cNvSpPr/>
          <p:nvPr/>
        </p:nvSpPr>
        <p:spPr>
          <a:xfrm>
            <a:off x="10188371" y="2194146"/>
            <a:ext cx="7571258" cy="3299579"/>
          </a:xfrm>
          <a:custGeom>
            <a:avLst/>
            <a:gdLst/>
            <a:ahLst/>
            <a:cxnLst/>
            <a:rect l="l" t="t" r="r" b="b"/>
            <a:pathLst>
              <a:path w="7571258" h="3299579">
                <a:moveTo>
                  <a:pt x="0" y="0"/>
                </a:moveTo>
                <a:lnTo>
                  <a:pt x="7571258" y="0"/>
                </a:lnTo>
                <a:lnTo>
                  <a:pt x="7571258" y="3299579"/>
                </a:lnTo>
                <a:lnTo>
                  <a:pt x="0" y="3299579"/>
                </a:lnTo>
                <a:lnTo>
                  <a:pt x="0" y="0"/>
                </a:lnTo>
                <a:close/>
              </a:path>
            </a:pathLst>
          </a:custGeom>
          <a:blipFill>
            <a:blip r:embed="rId2"/>
            <a:stretch>
              <a:fillRect l="-6789" r="-180"/>
            </a:stretch>
          </a:blipFill>
        </p:spPr>
        <p:txBody>
          <a:bodyPr/>
          <a:lstStyle/>
          <a:p>
            <a:endParaRPr lang="pt-PT"/>
          </a:p>
        </p:txBody>
      </p:sp>
      <p:sp>
        <p:nvSpPr>
          <p:cNvPr id="3" name="Freeform 3"/>
          <p:cNvSpPr/>
          <p:nvPr/>
        </p:nvSpPr>
        <p:spPr>
          <a:xfrm>
            <a:off x="12221098" y="6131900"/>
            <a:ext cx="4090715" cy="2626854"/>
          </a:xfrm>
          <a:custGeom>
            <a:avLst/>
            <a:gdLst/>
            <a:ahLst/>
            <a:cxnLst/>
            <a:rect l="l" t="t" r="r" b="b"/>
            <a:pathLst>
              <a:path w="4090715" h="2626854">
                <a:moveTo>
                  <a:pt x="0" y="0"/>
                </a:moveTo>
                <a:lnTo>
                  <a:pt x="4090715" y="0"/>
                </a:lnTo>
                <a:lnTo>
                  <a:pt x="4090715" y="2626854"/>
                </a:lnTo>
                <a:lnTo>
                  <a:pt x="0" y="2626854"/>
                </a:lnTo>
                <a:lnTo>
                  <a:pt x="0" y="0"/>
                </a:lnTo>
                <a:close/>
              </a:path>
            </a:pathLst>
          </a:custGeom>
          <a:blipFill>
            <a:blip r:embed="rId3"/>
            <a:stretch>
              <a:fillRect l="-1579" r="-1579"/>
            </a:stretch>
          </a:blipFill>
        </p:spPr>
        <p:txBody>
          <a:bodyPr/>
          <a:lstStyle/>
          <a:p>
            <a:endParaRPr lang="pt-PT"/>
          </a:p>
        </p:txBody>
      </p:sp>
      <p:sp>
        <p:nvSpPr>
          <p:cNvPr id="4" name="TextBox 4"/>
          <p:cNvSpPr txBox="1"/>
          <p:nvPr/>
        </p:nvSpPr>
        <p:spPr>
          <a:xfrm>
            <a:off x="712708" y="933263"/>
            <a:ext cx="13125209" cy="969645"/>
          </a:xfrm>
          <a:prstGeom prst="rect">
            <a:avLst/>
          </a:prstGeom>
        </p:spPr>
        <p:txBody>
          <a:bodyPr lIns="0" tIns="0" rIns="0" bIns="0" rtlCol="0" anchor="t">
            <a:spAutoFit/>
          </a:bodyPr>
          <a:lstStyle/>
          <a:p>
            <a:pPr marL="0" lvl="0" indent="0" algn="l">
              <a:lnSpc>
                <a:spcPts val="7522"/>
              </a:lnSpc>
              <a:spcBef>
                <a:spcPct val="0"/>
              </a:spcBef>
            </a:pPr>
            <a:r>
              <a:rPr lang="en-US" sz="6268">
                <a:solidFill>
                  <a:srgbClr val="FFFFFF"/>
                </a:solidFill>
                <a:latin typeface="Now Bold"/>
              </a:rPr>
              <a:t>02 MANUFACTURE OF SC TAPES</a:t>
            </a:r>
          </a:p>
        </p:txBody>
      </p:sp>
      <p:sp>
        <p:nvSpPr>
          <p:cNvPr id="5" name="TextBox 5"/>
          <p:cNvSpPr txBox="1"/>
          <p:nvPr/>
        </p:nvSpPr>
        <p:spPr>
          <a:xfrm>
            <a:off x="1590471" y="4518844"/>
            <a:ext cx="8081323" cy="2380615"/>
          </a:xfrm>
          <a:prstGeom prst="rect">
            <a:avLst/>
          </a:prstGeom>
        </p:spPr>
        <p:txBody>
          <a:bodyPr lIns="0" tIns="0" rIns="0" bIns="0" rtlCol="0" anchor="t">
            <a:spAutoFit/>
          </a:bodyPr>
          <a:lstStyle/>
          <a:p>
            <a:pPr algn="l">
              <a:lnSpc>
                <a:spcPts val="4759"/>
              </a:lnSpc>
            </a:pPr>
            <a:r>
              <a:rPr lang="en-US" sz="3399">
                <a:solidFill>
                  <a:srgbClr val="FFFFFF"/>
                </a:solidFill>
                <a:latin typeface="Canva Sans"/>
              </a:rPr>
              <a:t>A silver layer is then deposited to protect the HTS layer. This layer also serves as a low resistivity electrical contact. </a:t>
            </a:r>
          </a:p>
        </p:txBody>
      </p:sp>
      <p:sp>
        <p:nvSpPr>
          <p:cNvPr id="6" name="TextBox 6"/>
          <p:cNvSpPr txBox="1"/>
          <p:nvPr/>
        </p:nvSpPr>
        <p:spPr>
          <a:xfrm>
            <a:off x="1382069" y="2563835"/>
            <a:ext cx="8289724" cy="887095"/>
          </a:xfrm>
          <a:prstGeom prst="rect">
            <a:avLst/>
          </a:prstGeom>
        </p:spPr>
        <p:txBody>
          <a:bodyPr lIns="0" tIns="0" rIns="0" bIns="0" rtlCol="0" anchor="t">
            <a:spAutoFit/>
          </a:bodyPr>
          <a:lstStyle/>
          <a:p>
            <a:pPr algn="ctr">
              <a:lnSpc>
                <a:spcPts val="7279"/>
              </a:lnSpc>
            </a:pPr>
            <a:r>
              <a:rPr lang="en-US" sz="5199">
                <a:solidFill>
                  <a:srgbClr val="FFFFFF"/>
                </a:solidFill>
                <a:latin typeface="Canva Sans Bold"/>
              </a:rPr>
              <a:t>6. Magnetron Sputtering</a:t>
            </a:r>
          </a:p>
        </p:txBody>
      </p:sp>
      <p:sp>
        <p:nvSpPr>
          <p:cNvPr id="8" name="CaixaDeTexto 7">
            <a:extLst>
              <a:ext uri="{FF2B5EF4-FFF2-40B4-BE49-F238E27FC236}">
                <a16:creationId xmlns:a16="http://schemas.microsoft.com/office/drawing/2014/main" id="{AEF47F46-9C2B-FB4D-609A-B8B8F69D60D7}"/>
              </a:ext>
            </a:extLst>
          </p:cNvPr>
          <p:cNvSpPr txBox="1"/>
          <p:nvPr/>
        </p:nvSpPr>
        <p:spPr>
          <a:xfrm>
            <a:off x="17426789" y="9686485"/>
            <a:ext cx="418704" cy="369332"/>
          </a:xfrm>
          <a:prstGeom prst="rect">
            <a:avLst/>
          </a:prstGeom>
          <a:noFill/>
        </p:spPr>
        <p:txBody>
          <a:bodyPr wrap="none" rtlCol="0">
            <a:spAutoFit/>
          </a:bodyPr>
          <a:lstStyle/>
          <a:p>
            <a:r>
              <a:rPr lang="pt-PT" dirty="0"/>
              <a:t>11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sp>
        <p:nvSpPr>
          <p:cNvPr id="2" name="Freeform 2"/>
          <p:cNvSpPr/>
          <p:nvPr/>
        </p:nvSpPr>
        <p:spPr>
          <a:xfrm>
            <a:off x="10454494" y="2311245"/>
            <a:ext cx="7571258" cy="3431244"/>
          </a:xfrm>
          <a:custGeom>
            <a:avLst/>
            <a:gdLst/>
            <a:ahLst/>
            <a:cxnLst/>
            <a:rect l="l" t="t" r="r" b="b"/>
            <a:pathLst>
              <a:path w="7571258" h="3431244">
                <a:moveTo>
                  <a:pt x="0" y="0"/>
                </a:moveTo>
                <a:lnTo>
                  <a:pt x="7571257" y="0"/>
                </a:lnTo>
                <a:lnTo>
                  <a:pt x="7571257" y="3431244"/>
                </a:lnTo>
                <a:lnTo>
                  <a:pt x="0" y="3431244"/>
                </a:lnTo>
                <a:lnTo>
                  <a:pt x="0" y="0"/>
                </a:lnTo>
                <a:close/>
              </a:path>
            </a:pathLst>
          </a:custGeom>
          <a:blipFill>
            <a:blip r:embed="rId2"/>
            <a:stretch>
              <a:fillRect t="-524" b="-4361"/>
            </a:stretch>
          </a:blipFill>
        </p:spPr>
        <p:txBody>
          <a:bodyPr/>
          <a:lstStyle/>
          <a:p>
            <a:endParaRPr lang="pt-PT"/>
          </a:p>
        </p:txBody>
      </p:sp>
      <p:sp>
        <p:nvSpPr>
          <p:cNvPr id="3" name="Freeform 3"/>
          <p:cNvSpPr/>
          <p:nvPr/>
        </p:nvSpPr>
        <p:spPr>
          <a:xfrm>
            <a:off x="12194765" y="6288546"/>
            <a:ext cx="4090715" cy="2969754"/>
          </a:xfrm>
          <a:custGeom>
            <a:avLst/>
            <a:gdLst/>
            <a:ahLst/>
            <a:cxnLst/>
            <a:rect l="l" t="t" r="r" b="b"/>
            <a:pathLst>
              <a:path w="4090715" h="2969754">
                <a:moveTo>
                  <a:pt x="0" y="0"/>
                </a:moveTo>
                <a:lnTo>
                  <a:pt x="4090715" y="0"/>
                </a:lnTo>
                <a:lnTo>
                  <a:pt x="4090715" y="2969754"/>
                </a:lnTo>
                <a:lnTo>
                  <a:pt x="0" y="2969754"/>
                </a:lnTo>
                <a:lnTo>
                  <a:pt x="0" y="0"/>
                </a:lnTo>
                <a:close/>
              </a:path>
            </a:pathLst>
          </a:custGeom>
          <a:blipFill>
            <a:blip r:embed="rId3"/>
            <a:stretch>
              <a:fillRect l="-288" r="-288" b="-11035"/>
            </a:stretch>
          </a:blipFill>
        </p:spPr>
        <p:txBody>
          <a:bodyPr/>
          <a:lstStyle/>
          <a:p>
            <a:endParaRPr lang="pt-PT"/>
          </a:p>
        </p:txBody>
      </p:sp>
      <p:sp>
        <p:nvSpPr>
          <p:cNvPr id="4" name="TextBox 4"/>
          <p:cNvSpPr txBox="1"/>
          <p:nvPr/>
        </p:nvSpPr>
        <p:spPr>
          <a:xfrm>
            <a:off x="712708" y="933263"/>
            <a:ext cx="13125209" cy="969645"/>
          </a:xfrm>
          <a:prstGeom prst="rect">
            <a:avLst/>
          </a:prstGeom>
        </p:spPr>
        <p:txBody>
          <a:bodyPr lIns="0" tIns="0" rIns="0" bIns="0" rtlCol="0" anchor="t">
            <a:spAutoFit/>
          </a:bodyPr>
          <a:lstStyle/>
          <a:p>
            <a:pPr marL="0" lvl="0" indent="0" algn="l">
              <a:lnSpc>
                <a:spcPts val="7522"/>
              </a:lnSpc>
              <a:spcBef>
                <a:spcPct val="0"/>
              </a:spcBef>
            </a:pPr>
            <a:r>
              <a:rPr lang="en-US" sz="6268">
                <a:solidFill>
                  <a:srgbClr val="FFFFFF"/>
                </a:solidFill>
                <a:latin typeface="Now Bold"/>
              </a:rPr>
              <a:t>02 MANUFACTURE OF SC TAPES</a:t>
            </a:r>
          </a:p>
        </p:txBody>
      </p:sp>
      <p:sp>
        <p:nvSpPr>
          <p:cNvPr id="5" name="TextBox 5"/>
          <p:cNvSpPr txBox="1"/>
          <p:nvPr/>
        </p:nvSpPr>
        <p:spPr>
          <a:xfrm>
            <a:off x="1590471" y="4518844"/>
            <a:ext cx="8081323" cy="1780540"/>
          </a:xfrm>
          <a:prstGeom prst="rect">
            <a:avLst/>
          </a:prstGeom>
        </p:spPr>
        <p:txBody>
          <a:bodyPr lIns="0" tIns="0" rIns="0" bIns="0" rtlCol="0" anchor="t">
            <a:spAutoFit/>
          </a:bodyPr>
          <a:lstStyle/>
          <a:p>
            <a:pPr algn="l">
              <a:lnSpc>
                <a:spcPts val="4759"/>
              </a:lnSpc>
            </a:pPr>
            <a:r>
              <a:rPr lang="en-US" sz="3399">
                <a:solidFill>
                  <a:srgbClr val="FFFFFF"/>
                </a:solidFill>
                <a:latin typeface="Canva Sans"/>
              </a:rPr>
              <a:t>A copper layer is electroplated in a chemical bath on both sides of the tape. This layer acts as a shunt layer.</a:t>
            </a:r>
          </a:p>
        </p:txBody>
      </p:sp>
      <p:sp>
        <p:nvSpPr>
          <p:cNvPr id="6" name="TextBox 6"/>
          <p:cNvSpPr txBox="1"/>
          <p:nvPr/>
        </p:nvSpPr>
        <p:spPr>
          <a:xfrm>
            <a:off x="1382069" y="2563835"/>
            <a:ext cx="8289724" cy="887095"/>
          </a:xfrm>
          <a:prstGeom prst="rect">
            <a:avLst/>
          </a:prstGeom>
        </p:spPr>
        <p:txBody>
          <a:bodyPr lIns="0" tIns="0" rIns="0" bIns="0" rtlCol="0" anchor="t">
            <a:spAutoFit/>
          </a:bodyPr>
          <a:lstStyle/>
          <a:p>
            <a:pPr algn="ctr">
              <a:lnSpc>
                <a:spcPts val="7279"/>
              </a:lnSpc>
            </a:pPr>
            <a:r>
              <a:rPr lang="en-US" sz="5199">
                <a:solidFill>
                  <a:srgbClr val="FFFFFF"/>
                </a:solidFill>
                <a:latin typeface="Canva Sans Bold"/>
              </a:rPr>
              <a:t>7. Electropolishing</a:t>
            </a:r>
          </a:p>
        </p:txBody>
      </p:sp>
      <p:sp>
        <p:nvSpPr>
          <p:cNvPr id="8" name="CaixaDeTexto 7">
            <a:extLst>
              <a:ext uri="{FF2B5EF4-FFF2-40B4-BE49-F238E27FC236}">
                <a16:creationId xmlns:a16="http://schemas.microsoft.com/office/drawing/2014/main" id="{BCBA0DC7-85C6-4BB3-D7E7-D8307DB3ACE7}"/>
              </a:ext>
            </a:extLst>
          </p:cNvPr>
          <p:cNvSpPr txBox="1"/>
          <p:nvPr/>
        </p:nvSpPr>
        <p:spPr>
          <a:xfrm>
            <a:off x="17426789" y="9686485"/>
            <a:ext cx="418704" cy="369332"/>
          </a:xfrm>
          <a:prstGeom prst="rect">
            <a:avLst/>
          </a:prstGeom>
          <a:noFill/>
        </p:spPr>
        <p:txBody>
          <a:bodyPr wrap="none" rtlCol="0">
            <a:spAutoFit/>
          </a:bodyPr>
          <a:lstStyle/>
          <a:p>
            <a:r>
              <a:rPr lang="pt-PT" dirty="0"/>
              <a:t>12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grpSp>
        <p:nvGrpSpPr>
          <p:cNvPr id="2" name="Group 2"/>
          <p:cNvGrpSpPr/>
          <p:nvPr/>
        </p:nvGrpSpPr>
        <p:grpSpPr>
          <a:xfrm>
            <a:off x="4458366" y="0"/>
            <a:ext cx="9658350" cy="10287000"/>
            <a:chOff x="0" y="0"/>
            <a:chExt cx="2543763" cy="2709333"/>
          </a:xfrm>
        </p:grpSpPr>
        <p:sp>
          <p:nvSpPr>
            <p:cNvPr id="3" name="Freeform 3"/>
            <p:cNvSpPr/>
            <p:nvPr/>
          </p:nvSpPr>
          <p:spPr>
            <a:xfrm>
              <a:off x="0" y="0"/>
              <a:ext cx="2543763" cy="2709333"/>
            </a:xfrm>
            <a:custGeom>
              <a:avLst/>
              <a:gdLst/>
              <a:ahLst/>
              <a:cxnLst/>
              <a:rect l="l" t="t" r="r" b="b"/>
              <a:pathLst>
                <a:path w="2543763" h="2709333">
                  <a:moveTo>
                    <a:pt x="0" y="0"/>
                  </a:moveTo>
                  <a:lnTo>
                    <a:pt x="2543763" y="0"/>
                  </a:lnTo>
                  <a:lnTo>
                    <a:pt x="2543763" y="2709333"/>
                  </a:lnTo>
                  <a:lnTo>
                    <a:pt x="0" y="2709333"/>
                  </a:lnTo>
                  <a:close/>
                </a:path>
              </a:pathLst>
            </a:custGeom>
            <a:solidFill>
              <a:srgbClr val="051D40">
                <a:alpha val="74902"/>
              </a:srgbClr>
            </a:solidFill>
          </p:spPr>
          <p:txBody>
            <a:bodyPr/>
            <a:lstStyle/>
            <a:p>
              <a:endParaRPr lang="pt-PT"/>
            </a:p>
          </p:txBody>
        </p:sp>
        <p:sp>
          <p:nvSpPr>
            <p:cNvPr id="4" name="TextBox 4"/>
            <p:cNvSpPr txBox="1"/>
            <p:nvPr/>
          </p:nvSpPr>
          <p:spPr>
            <a:xfrm>
              <a:off x="0" y="-38100"/>
              <a:ext cx="2543763" cy="2747433"/>
            </a:xfrm>
            <a:prstGeom prst="rect">
              <a:avLst/>
            </a:prstGeom>
          </p:spPr>
          <p:txBody>
            <a:bodyPr lIns="50800" tIns="50800" rIns="50800" bIns="50800" rtlCol="0" anchor="ctr"/>
            <a:lstStyle/>
            <a:p>
              <a:pPr algn="ctr">
                <a:lnSpc>
                  <a:spcPts val="2605"/>
                </a:lnSpc>
              </a:pPr>
              <a:endParaRPr/>
            </a:p>
          </p:txBody>
        </p:sp>
      </p:grpSp>
      <p:sp>
        <p:nvSpPr>
          <p:cNvPr id="5" name="TextBox 5"/>
          <p:cNvSpPr txBox="1"/>
          <p:nvPr/>
        </p:nvSpPr>
        <p:spPr>
          <a:xfrm>
            <a:off x="5021151" y="1270104"/>
            <a:ext cx="8245699" cy="712470"/>
          </a:xfrm>
          <a:prstGeom prst="rect">
            <a:avLst/>
          </a:prstGeom>
        </p:spPr>
        <p:txBody>
          <a:bodyPr lIns="0" tIns="0" rIns="0" bIns="0" rtlCol="0" anchor="t">
            <a:spAutoFit/>
          </a:bodyPr>
          <a:lstStyle/>
          <a:p>
            <a:pPr marL="0" lvl="0" indent="0" algn="ctr">
              <a:lnSpc>
                <a:spcPts val="5687"/>
              </a:lnSpc>
              <a:spcBef>
                <a:spcPct val="0"/>
              </a:spcBef>
            </a:pPr>
            <a:r>
              <a:rPr lang="en-US" sz="4739">
                <a:solidFill>
                  <a:srgbClr val="FFFFFF"/>
                </a:solidFill>
                <a:latin typeface="Now Bold"/>
              </a:rPr>
              <a:t>03 SC CABLES</a:t>
            </a:r>
          </a:p>
        </p:txBody>
      </p:sp>
      <p:sp>
        <p:nvSpPr>
          <p:cNvPr id="6" name="AutoShape 6"/>
          <p:cNvSpPr/>
          <p:nvPr/>
        </p:nvSpPr>
        <p:spPr>
          <a:xfrm>
            <a:off x="5021151" y="2464160"/>
            <a:ext cx="8735422" cy="0"/>
          </a:xfrm>
          <a:prstGeom prst="line">
            <a:avLst/>
          </a:prstGeom>
          <a:ln w="47625" cap="flat">
            <a:solidFill>
              <a:srgbClr val="145DA0"/>
            </a:solidFill>
            <a:prstDash val="solid"/>
            <a:headEnd type="none" w="sm" len="sm"/>
            <a:tailEnd type="none" w="sm" len="sm"/>
          </a:ln>
        </p:spPr>
        <p:txBody>
          <a:bodyPr/>
          <a:lstStyle/>
          <a:p>
            <a:endParaRPr lang="pt-PT"/>
          </a:p>
        </p:txBody>
      </p:sp>
      <p:sp>
        <p:nvSpPr>
          <p:cNvPr id="7" name="TextBox 7"/>
          <p:cNvSpPr txBox="1"/>
          <p:nvPr/>
        </p:nvSpPr>
        <p:spPr>
          <a:xfrm>
            <a:off x="5574864" y="2888023"/>
            <a:ext cx="7138272" cy="628474"/>
          </a:xfrm>
          <a:prstGeom prst="rect">
            <a:avLst/>
          </a:prstGeom>
        </p:spPr>
        <p:txBody>
          <a:bodyPr lIns="0" tIns="0" rIns="0" bIns="0" rtlCol="0" anchor="t">
            <a:spAutoFit/>
          </a:bodyPr>
          <a:lstStyle/>
          <a:p>
            <a:pPr marL="0" lvl="0" indent="0" algn="ctr">
              <a:lnSpc>
                <a:spcPts val="5185"/>
              </a:lnSpc>
              <a:spcBef>
                <a:spcPct val="0"/>
              </a:spcBef>
            </a:pPr>
            <a:r>
              <a:rPr lang="en-US" sz="3757">
                <a:solidFill>
                  <a:srgbClr val="4BD1FB"/>
                </a:solidFill>
                <a:latin typeface="DM Sans Bold"/>
              </a:rPr>
              <a:t>OVERVIEW</a:t>
            </a:r>
          </a:p>
        </p:txBody>
      </p:sp>
      <p:sp>
        <p:nvSpPr>
          <p:cNvPr id="8" name="AutoShape 8"/>
          <p:cNvSpPr/>
          <p:nvPr/>
        </p:nvSpPr>
        <p:spPr>
          <a:xfrm>
            <a:off x="5021151" y="7296724"/>
            <a:ext cx="8735422" cy="0"/>
          </a:xfrm>
          <a:prstGeom prst="line">
            <a:avLst/>
          </a:prstGeom>
          <a:ln w="47625" cap="flat">
            <a:solidFill>
              <a:srgbClr val="145DA0"/>
            </a:solidFill>
            <a:prstDash val="solid"/>
            <a:headEnd type="none" w="sm" len="sm"/>
            <a:tailEnd type="none" w="sm" len="sm"/>
          </a:ln>
        </p:spPr>
        <p:txBody>
          <a:bodyPr/>
          <a:lstStyle/>
          <a:p>
            <a:endParaRPr lang="pt-PT"/>
          </a:p>
        </p:txBody>
      </p:sp>
      <p:sp>
        <p:nvSpPr>
          <p:cNvPr id="9" name="TextBox 9"/>
          <p:cNvSpPr txBox="1"/>
          <p:nvPr/>
        </p:nvSpPr>
        <p:spPr>
          <a:xfrm>
            <a:off x="4776289" y="3926072"/>
            <a:ext cx="8735422" cy="2771336"/>
          </a:xfrm>
          <a:prstGeom prst="rect">
            <a:avLst/>
          </a:prstGeom>
        </p:spPr>
        <p:txBody>
          <a:bodyPr lIns="0" tIns="0" rIns="0" bIns="0" rtlCol="0" anchor="t">
            <a:spAutoFit/>
          </a:bodyPr>
          <a:lstStyle/>
          <a:p>
            <a:pPr marL="0" lvl="0" indent="0" algn="ctr">
              <a:lnSpc>
                <a:spcPts val="3057"/>
              </a:lnSpc>
              <a:spcBef>
                <a:spcPct val="0"/>
              </a:spcBef>
            </a:pPr>
            <a:r>
              <a:rPr lang="en-US" sz="2400" dirty="0">
                <a:solidFill>
                  <a:srgbClr val="FFFFFF"/>
                </a:solidFill>
                <a:latin typeface="DM Sans"/>
              </a:rPr>
              <a:t>The HTS cables are placed in a pipe with vacuum (cryogen) which thermally isolates the superconductor from the remaining environment. They carry five times the current of a conventional cable system and they do not emit any heat to the environment. The technology requires special cable joints and specific cable termination for extreme temperature differences and permanent cooling for keeping cryostat.</a:t>
            </a:r>
          </a:p>
        </p:txBody>
      </p:sp>
      <p:sp>
        <p:nvSpPr>
          <p:cNvPr id="11" name="CaixaDeTexto 10">
            <a:extLst>
              <a:ext uri="{FF2B5EF4-FFF2-40B4-BE49-F238E27FC236}">
                <a16:creationId xmlns:a16="http://schemas.microsoft.com/office/drawing/2014/main" id="{A0EE2C03-BA9B-53B1-D4C4-4E9F91FFFDD6}"/>
              </a:ext>
            </a:extLst>
          </p:cNvPr>
          <p:cNvSpPr txBox="1"/>
          <p:nvPr/>
        </p:nvSpPr>
        <p:spPr>
          <a:xfrm>
            <a:off x="17426789" y="9686485"/>
            <a:ext cx="418704" cy="369332"/>
          </a:xfrm>
          <a:prstGeom prst="rect">
            <a:avLst/>
          </a:prstGeom>
          <a:noFill/>
        </p:spPr>
        <p:txBody>
          <a:bodyPr wrap="none" rtlCol="0">
            <a:spAutoFit/>
          </a:bodyPr>
          <a:lstStyle/>
          <a:p>
            <a:r>
              <a:rPr lang="pt-PT" dirty="0"/>
              <a:t>13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sp>
        <p:nvSpPr>
          <p:cNvPr id="2" name="Freeform 2"/>
          <p:cNvSpPr/>
          <p:nvPr/>
        </p:nvSpPr>
        <p:spPr>
          <a:xfrm>
            <a:off x="1044655" y="9258300"/>
            <a:ext cx="1802889" cy="1802889"/>
          </a:xfrm>
          <a:custGeom>
            <a:avLst/>
            <a:gdLst/>
            <a:ahLst/>
            <a:cxnLst/>
            <a:rect l="l" t="t" r="r" b="b"/>
            <a:pathLst>
              <a:path w="1802889" h="1802889">
                <a:moveTo>
                  <a:pt x="0" y="0"/>
                </a:moveTo>
                <a:lnTo>
                  <a:pt x="1802888" y="0"/>
                </a:lnTo>
                <a:lnTo>
                  <a:pt x="1802888" y="1802889"/>
                </a:lnTo>
                <a:lnTo>
                  <a:pt x="0" y="180288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t-PT"/>
          </a:p>
        </p:txBody>
      </p:sp>
      <p:sp>
        <p:nvSpPr>
          <p:cNvPr id="3" name="Freeform 3"/>
          <p:cNvSpPr/>
          <p:nvPr/>
        </p:nvSpPr>
        <p:spPr>
          <a:xfrm>
            <a:off x="16373206" y="-836439"/>
            <a:ext cx="2293320" cy="2293320"/>
          </a:xfrm>
          <a:custGeom>
            <a:avLst/>
            <a:gdLst/>
            <a:ahLst/>
            <a:cxnLst/>
            <a:rect l="l" t="t" r="r" b="b"/>
            <a:pathLst>
              <a:path w="2293320" h="2293320">
                <a:moveTo>
                  <a:pt x="0" y="0"/>
                </a:moveTo>
                <a:lnTo>
                  <a:pt x="2293320" y="0"/>
                </a:lnTo>
                <a:lnTo>
                  <a:pt x="2293320" y="2293320"/>
                </a:lnTo>
                <a:lnTo>
                  <a:pt x="0" y="22933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t-PT"/>
          </a:p>
        </p:txBody>
      </p:sp>
      <p:grpSp>
        <p:nvGrpSpPr>
          <p:cNvPr id="4" name="Group 4"/>
          <p:cNvGrpSpPr/>
          <p:nvPr/>
        </p:nvGrpSpPr>
        <p:grpSpPr>
          <a:xfrm>
            <a:off x="-1543050" y="-54747"/>
            <a:ext cx="2760734" cy="10341747"/>
            <a:chOff x="0" y="0"/>
            <a:chExt cx="727107" cy="2723752"/>
          </a:xfrm>
        </p:grpSpPr>
        <p:sp>
          <p:nvSpPr>
            <p:cNvPr id="5" name="Freeform 5"/>
            <p:cNvSpPr/>
            <p:nvPr/>
          </p:nvSpPr>
          <p:spPr>
            <a:xfrm>
              <a:off x="0" y="0"/>
              <a:ext cx="727107" cy="2723752"/>
            </a:xfrm>
            <a:custGeom>
              <a:avLst/>
              <a:gdLst/>
              <a:ahLst/>
              <a:cxnLst/>
              <a:rect l="l" t="t" r="r" b="b"/>
              <a:pathLst>
                <a:path w="727107" h="2723752">
                  <a:moveTo>
                    <a:pt x="0" y="0"/>
                  </a:moveTo>
                  <a:lnTo>
                    <a:pt x="727107" y="0"/>
                  </a:lnTo>
                  <a:lnTo>
                    <a:pt x="727107" y="2723752"/>
                  </a:lnTo>
                  <a:lnTo>
                    <a:pt x="0" y="2723752"/>
                  </a:lnTo>
                  <a:close/>
                </a:path>
              </a:pathLst>
            </a:custGeom>
            <a:solidFill>
              <a:srgbClr val="145DA0"/>
            </a:solidFill>
          </p:spPr>
          <p:txBody>
            <a:bodyPr/>
            <a:lstStyle/>
            <a:p>
              <a:endParaRPr lang="pt-PT"/>
            </a:p>
          </p:txBody>
        </p:sp>
        <p:sp>
          <p:nvSpPr>
            <p:cNvPr id="6" name="TextBox 6"/>
            <p:cNvSpPr txBox="1"/>
            <p:nvPr/>
          </p:nvSpPr>
          <p:spPr>
            <a:xfrm>
              <a:off x="0" y="-38100"/>
              <a:ext cx="727107" cy="2761852"/>
            </a:xfrm>
            <a:prstGeom prst="rect">
              <a:avLst/>
            </a:prstGeom>
          </p:spPr>
          <p:txBody>
            <a:bodyPr lIns="50800" tIns="50800" rIns="50800" bIns="50800" rtlCol="0" anchor="ctr"/>
            <a:lstStyle/>
            <a:p>
              <a:pPr algn="ctr">
                <a:lnSpc>
                  <a:spcPts val="2605"/>
                </a:lnSpc>
              </a:pPr>
              <a:endParaRPr/>
            </a:p>
          </p:txBody>
        </p:sp>
      </p:grpSp>
      <p:sp>
        <p:nvSpPr>
          <p:cNvPr id="7" name="Freeform 7"/>
          <p:cNvSpPr/>
          <p:nvPr/>
        </p:nvSpPr>
        <p:spPr>
          <a:xfrm>
            <a:off x="10293833" y="2652855"/>
            <a:ext cx="7582926" cy="4142174"/>
          </a:xfrm>
          <a:custGeom>
            <a:avLst/>
            <a:gdLst/>
            <a:ahLst/>
            <a:cxnLst/>
            <a:rect l="l" t="t" r="r" b="b"/>
            <a:pathLst>
              <a:path w="7582926" h="4142174">
                <a:moveTo>
                  <a:pt x="0" y="0"/>
                </a:moveTo>
                <a:lnTo>
                  <a:pt x="7582926" y="0"/>
                </a:lnTo>
                <a:lnTo>
                  <a:pt x="7582926" y="4142173"/>
                </a:lnTo>
                <a:lnTo>
                  <a:pt x="0" y="4142173"/>
                </a:lnTo>
                <a:lnTo>
                  <a:pt x="0" y="0"/>
                </a:lnTo>
                <a:close/>
              </a:path>
            </a:pathLst>
          </a:custGeom>
          <a:blipFill>
            <a:blip r:embed="rId5"/>
            <a:stretch>
              <a:fillRect/>
            </a:stretch>
          </a:blipFill>
        </p:spPr>
        <p:txBody>
          <a:bodyPr/>
          <a:lstStyle/>
          <a:p>
            <a:endParaRPr lang="pt-PT"/>
          </a:p>
        </p:txBody>
      </p:sp>
      <p:sp>
        <p:nvSpPr>
          <p:cNvPr id="8" name="Freeform 8"/>
          <p:cNvSpPr/>
          <p:nvPr/>
        </p:nvSpPr>
        <p:spPr>
          <a:xfrm>
            <a:off x="10465825" y="2652855"/>
            <a:ext cx="7238943" cy="4054848"/>
          </a:xfrm>
          <a:custGeom>
            <a:avLst/>
            <a:gdLst/>
            <a:ahLst/>
            <a:cxnLst/>
            <a:rect l="l" t="t" r="r" b="b"/>
            <a:pathLst>
              <a:path w="7238943" h="4054848">
                <a:moveTo>
                  <a:pt x="0" y="0"/>
                </a:moveTo>
                <a:lnTo>
                  <a:pt x="7238943" y="0"/>
                </a:lnTo>
                <a:lnTo>
                  <a:pt x="7238943" y="4054848"/>
                </a:lnTo>
                <a:lnTo>
                  <a:pt x="0" y="4054848"/>
                </a:lnTo>
                <a:lnTo>
                  <a:pt x="0" y="0"/>
                </a:lnTo>
                <a:close/>
              </a:path>
            </a:pathLst>
          </a:custGeom>
          <a:blipFill>
            <a:blip r:embed="rId6"/>
            <a:stretch>
              <a:fillRect/>
            </a:stretch>
          </a:blipFill>
        </p:spPr>
        <p:txBody>
          <a:bodyPr/>
          <a:lstStyle/>
          <a:p>
            <a:endParaRPr lang="pt-PT"/>
          </a:p>
        </p:txBody>
      </p:sp>
      <p:grpSp>
        <p:nvGrpSpPr>
          <p:cNvPr id="9" name="Group 9"/>
          <p:cNvGrpSpPr/>
          <p:nvPr/>
        </p:nvGrpSpPr>
        <p:grpSpPr>
          <a:xfrm rot="5400000">
            <a:off x="4425428" y="5699171"/>
            <a:ext cx="2361983" cy="5246370"/>
            <a:chOff x="0" y="0"/>
            <a:chExt cx="4641631" cy="10309860"/>
          </a:xfrm>
        </p:grpSpPr>
        <p:sp>
          <p:nvSpPr>
            <p:cNvPr id="10" name="Freeform 10"/>
            <p:cNvSpPr/>
            <p:nvPr/>
          </p:nvSpPr>
          <p:spPr>
            <a:xfrm rot="-5400000">
              <a:off x="-2834115" y="2834115"/>
              <a:ext cx="10309860" cy="4641631"/>
            </a:xfrm>
            <a:custGeom>
              <a:avLst/>
              <a:gdLst/>
              <a:ahLst/>
              <a:cxnLst/>
              <a:rect l="l" t="t" r="r" b="b"/>
              <a:pathLst>
                <a:path w="10309860" h="4641631">
                  <a:moveTo>
                    <a:pt x="10058400" y="4641630"/>
                  </a:moveTo>
                  <a:lnTo>
                    <a:pt x="254000" y="4641630"/>
                  </a:lnTo>
                  <a:cubicBezTo>
                    <a:pt x="113666" y="4641630"/>
                    <a:pt x="0" y="4530850"/>
                    <a:pt x="0" y="4394077"/>
                  </a:cubicBezTo>
                  <a:lnTo>
                    <a:pt x="0" y="247553"/>
                  </a:lnTo>
                  <a:cubicBezTo>
                    <a:pt x="0" y="110780"/>
                    <a:pt x="113666" y="0"/>
                    <a:pt x="254000" y="0"/>
                  </a:cubicBezTo>
                  <a:lnTo>
                    <a:pt x="10058400" y="0"/>
                  </a:lnTo>
                  <a:cubicBezTo>
                    <a:pt x="10187178" y="0"/>
                    <a:pt x="10293223" y="93451"/>
                    <a:pt x="10309860" y="214381"/>
                  </a:cubicBezTo>
                  <a:lnTo>
                    <a:pt x="10309860" y="4427249"/>
                  </a:lnTo>
                  <a:cubicBezTo>
                    <a:pt x="10293223" y="4548179"/>
                    <a:pt x="10187178" y="4641630"/>
                    <a:pt x="10058400" y="4641630"/>
                  </a:cubicBezTo>
                  <a:close/>
                </a:path>
              </a:pathLst>
            </a:custGeom>
            <a:blipFill>
              <a:blip r:embed="rId7"/>
              <a:stretch>
                <a:fillRect t="-2262" b="-2262"/>
              </a:stretch>
            </a:blipFill>
          </p:spPr>
          <p:txBody>
            <a:bodyPr/>
            <a:lstStyle/>
            <a:p>
              <a:endParaRPr lang="pt-PT"/>
            </a:p>
          </p:txBody>
        </p:sp>
      </p:grpSp>
      <p:sp>
        <p:nvSpPr>
          <p:cNvPr id="11" name="TextBox 11"/>
          <p:cNvSpPr txBox="1"/>
          <p:nvPr/>
        </p:nvSpPr>
        <p:spPr>
          <a:xfrm>
            <a:off x="1946099" y="953009"/>
            <a:ext cx="13514940" cy="1007745"/>
          </a:xfrm>
          <a:prstGeom prst="rect">
            <a:avLst/>
          </a:prstGeom>
        </p:spPr>
        <p:txBody>
          <a:bodyPr lIns="0" tIns="0" rIns="0" bIns="0" rtlCol="0" anchor="t">
            <a:spAutoFit/>
          </a:bodyPr>
          <a:lstStyle/>
          <a:p>
            <a:pPr marL="0" lvl="0" indent="0" algn="ctr">
              <a:lnSpc>
                <a:spcPts val="7884"/>
              </a:lnSpc>
              <a:spcBef>
                <a:spcPct val="0"/>
              </a:spcBef>
            </a:pPr>
            <a:r>
              <a:rPr lang="en-US" sz="6570">
                <a:solidFill>
                  <a:srgbClr val="FFFFFF"/>
                </a:solidFill>
                <a:latin typeface="Now Bold"/>
              </a:rPr>
              <a:t>03 SC CABLE CONSTRUCTION</a:t>
            </a:r>
          </a:p>
        </p:txBody>
      </p:sp>
      <p:sp>
        <p:nvSpPr>
          <p:cNvPr id="12" name="TextBox 12"/>
          <p:cNvSpPr txBox="1"/>
          <p:nvPr/>
        </p:nvSpPr>
        <p:spPr>
          <a:xfrm>
            <a:off x="1914993" y="3037380"/>
            <a:ext cx="8292844" cy="1022011"/>
          </a:xfrm>
          <a:prstGeom prst="rect">
            <a:avLst/>
          </a:prstGeom>
        </p:spPr>
        <p:txBody>
          <a:bodyPr lIns="0" tIns="0" rIns="0" bIns="0" rtlCol="0" anchor="t">
            <a:spAutoFit/>
          </a:bodyPr>
          <a:lstStyle/>
          <a:p>
            <a:pPr algn="l">
              <a:lnSpc>
                <a:spcPts val="4200"/>
              </a:lnSpc>
            </a:pPr>
            <a:r>
              <a:rPr lang="en-US" sz="2400" dirty="0">
                <a:solidFill>
                  <a:srgbClr val="FFFBFB"/>
                </a:solidFill>
                <a:latin typeface="Canva Sans" panose="020B0604020202020204" charset="0"/>
              </a:rPr>
              <a:t>This image is an example of a </a:t>
            </a:r>
            <a:r>
              <a:rPr lang="en-US" sz="2400" dirty="0" err="1">
                <a:solidFill>
                  <a:srgbClr val="FFFBFB"/>
                </a:solidFill>
                <a:latin typeface="Canva Sans" panose="020B0604020202020204" charset="0"/>
              </a:rPr>
              <a:t>sc</a:t>
            </a:r>
            <a:r>
              <a:rPr lang="en-US" sz="2400" dirty="0">
                <a:solidFill>
                  <a:srgbClr val="FFFBFB"/>
                </a:solidFill>
                <a:latin typeface="Canva Sans" panose="020B0604020202020204" charset="0"/>
              </a:rPr>
              <a:t> cables construction and includes the following components:</a:t>
            </a:r>
          </a:p>
        </p:txBody>
      </p:sp>
      <p:sp>
        <p:nvSpPr>
          <p:cNvPr id="13" name="TextBox 13"/>
          <p:cNvSpPr txBox="1"/>
          <p:nvPr/>
        </p:nvSpPr>
        <p:spPr>
          <a:xfrm>
            <a:off x="1914993" y="4410332"/>
            <a:ext cx="8292844" cy="2439066"/>
          </a:xfrm>
          <a:prstGeom prst="rect">
            <a:avLst/>
          </a:prstGeom>
        </p:spPr>
        <p:txBody>
          <a:bodyPr lIns="0" tIns="0" rIns="0" bIns="0" rtlCol="0" anchor="t">
            <a:spAutoFit/>
          </a:bodyPr>
          <a:lstStyle/>
          <a:p>
            <a:pPr marL="496575" lvl="1" indent="-248288" algn="l">
              <a:lnSpc>
                <a:spcPts val="3220"/>
              </a:lnSpc>
              <a:buFont typeface="Arial"/>
              <a:buChar char="•"/>
            </a:pPr>
            <a:r>
              <a:rPr lang="en-US" sz="2400" dirty="0">
                <a:solidFill>
                  <a:srgbClr val="FFFBFB"/>
                </a:solidFill>
                <a:latin typeface="Canva Sans Bold"/>
              </a:rPr>
              <a:t>Conductor</a:t>
            </a:r>
            <a:r>
              <a:rPr lang="en-US" sz="2400" dirty="0">
                <a:solidFill>
                  <a:srgbClr val="FFFBFB"/>
                </a:solidFill>
                <a:latin typeface="Canva Sans"/>
              </a:rPr>
              <a:t>: Bi-based SC wires spirally laid on a former</a:t>
            </a:r>
          </a:p>
          <a:p>
            <a:pPr marL="496575" lvl="1" indent="-248288" algn="l">
              <a:lnSpc>
                <a:spcPts val="3220"/>
              </a:lnSpc>
              <a:buFont typeface="Arial"/>
              <a:buChar char="•"/>
            </a:pPr>
            <a:r>
              <a:rPr lang="en-US" sz="2400" dirty="0">
                <a:solidFill>
                  <a:srgbClr val="FFFBFB"/>
                </a:solidFill>
                <a:latin typeface="Canva Sans Bold"/>
              </a:rPr>
              <a:t>Electrical Insulation</a:t>
            </a:r>
            <a:r>
              <a:rPr lang="en-US" sz="2400" dirty="0">
                <a:solidFill>
                  <a:srgbClr val="FFFBFB"/>
                </a:solidFill>
                <a:latin typeface="Canva Sans"/>
              </a:rPr>
              <a:t>: Polypropylene Laminated Paper (PPLP) for its insulation and low dielectric loss at low temperatures</a:t>
            </a:r>
          </a:p>
          <a:p>
            <a:pPr marL="496575" lvl="1" indent="-248288" algn="l">
              <a:lnSpc>
                <a:spcPts val="3220"/>
              </a:lnSpc>
              <a:buFont typeface="Arial"/>
              <a:buChar char="•"/>
            </a:pPr>
            <a:r>
              <a:rPr lang="en-US" sz="2400" dirty="0">
                <a:solidFill>
                  <a:srgbClr val="FFFBFB"/>
                </a:solidFill>
                <a:latin typeface="Canva Sans Bold"/>
              </a:rPr>
              <a:t>Coolant</a:t>
            </a:r>
            <a:r>
              <a:rPr lang="en-US" sz="2400" dirty="0">
                <a:solidFill>
                  <a:srgbClr val="FFFBFB"/>
                </a:solidFill>
                <a:latin typeface="Canva Sans"/>
              </a:rPr>
              <a:t>: Liquid Nitrogen</a:t>
            </a:r>
          </a:p>
        </p:txBody>
      </p:sp>
      <p:sp>
        <p:nvSpPr>
          <p:cNvPr id="14" name="TextBox 14"/>
          <p:cNvSpPr txBox="1"/>
          <p:nvPr/>
        </p:nvSpPr>
        <p:spPr>
          <a:xfrm>
            <a:off x="9995156" y="6903766"/>
            <a:ext cx="8058803" cy="2849434"/>
          </a:xfrm>
          <a:prstGeom prst="rect">
            <a:avLst/>
          </a:prstGeom>
        </p:spPr>
        <p:txBody>
          <a:bodyPr lIns="0" tIns="0" rIns="0" bIns="0" rtlCol="0" anchor="t">
            <a:spAutoFit/>
          </a:bodyPr>
          <a:lstStyle/>
          <a:p>
            <a:pPr marL="496575" lvl="1" indent="-248288" algn="l">
              <a:lnSpc>
                <a:spcPts val="3220"/>
              </a:lnSpc>
              <a:buFont typeface="Arial"/>
              <a:buChar char="•"/>
            </a:pPr>
            <a:r>
              <a:rPr lang="en-US" sz="2400" dirty="0">
                <a:solidFill>
                  <a:srgbClr val="FFFBFB"/>
                </a:solidFill>
                <a:latin typeface="Canva Sans Bold"/>
              </a:rPr>
              <a:t>Shield Layer</a:t>
            </a:r>
            <a:r>
              <a:rPr lang="en-US" sz="2400" dirty="0">
                <a:solidFill>
                  <a:srgbClr val="FFFBFB"/>
                </a:solidFill>
                <a:latin typeface="Canva Sans"/>
              </a:rPr>
              <a:t>: SC wire of the same conductor material wound spirally outside the insulation layer and connected at both ends of the cable, inducing reverse electrical current to cancel EM field leakage</a:t>
            </a:r>
          </a:p>
          <a:p>
            <a:pPr marL="496575" lvl="1" indent="-248288" algn="l">
              <a:lnSpc>
                <a:spcPts val="3220"/>
              </a:lnSpc>
              <a:buFont typeface="Arial"/>
              <a:buChar char="•"/>
            </a:pPr>
            <a:r>
              <a:rPr lang="en-US" sz="2400" dirty="0">
                <a:solidFill>
                  <a:srgbClr val="FFFBFB"/>
                </a:solidFill>
                <a:latin typeface="Canva Sans Bold"/>
              </a:rPr>
              <a:t>Housing</a:t>
            </a:r>
            <a:r>
              <a:rPr lang="en-US" sz="2400" dirty="0">
                <a:solidFill>
                  <a:srgbClr val="FFFBFB"/>
                </a:solidFill>
                <a:latin typeface="Canva Sans"/>
              </a:rPr>
              <a:t>: Double-</a:t>
            </a:r>
            <a:r>
              <a:rPr lang="en-US" sz="2400" dirty="0" err="1">
                <a:solidFill>
                  <a:srgbClr val="FFFBFB"/>
                </a:solidFill>
                <a:latin typeface="Canva Sans"/>
              </a:rPr>
              <a:t>layred</a:t>
            </a:r>
            <a:r>
              <a:rPr lang="en-US" sz="2400" dirty="0">
                <a:solidFill>
                  <a:srgbClr val="FFFBFB"/>
                </a:solidFill>
                <a:latin typeface="Canva Sans"/>
              </a:rPr>
              <a:t> SUS corrugated piping with thermal insulation. </a:t>
            </a:r>
          </a:p>
        </p:txBody>
      </p:sp>
      <p:sp>
        <p:nvSpPr>
          <p:cNvPr id="16" name="CaixaDeTexto 15">
            <a:extLst>
              <a:ext uri="{FF2B5EF4-FFF2-40B4-BE49-F238E27FC236}">
                <a16:creationId xmlns:a16="http://schemas.microsoft.com/office/drawing/2014/main" id="{64782CEB-A396-6C51-0CEE-F6CC9961D8AE}"/>
              </a:ext>
            </a:extLst>
          </p:cNvPr>
          <p:cNvSpPr txBox="1"/>
          <p:nvPr/>
        </p:nvSpPr>
        <p:spPr>
          <a:xfrm>
            <a:off x="17426789" y="9686485"/>
            <a:ext cx="418704" cy="369332"/>
          </a:xfrm>
          <a:prstGeom prst="rect">
            <a:avLst/>
          </a:prstGeom>
          <a:noFill/>
        </p:spPr>
        <p:txBody>
          <a:bodyPr wrap="none" rtlCol="0">
            <a:spAutoFit/>
          </a:bodyPr>
          <a:lstStyle/>
          <a:p>
            <a:r>
              <a:rPr lang="pt-PT" dirty="0"/>
              <a:t>14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grpSp>
        <p:nvGrpSpPr>
          <p:cNvPr id="2" name="Group 2"/>
          <p:cNvGrpSpPr/>
          <p:nvPr/>
        </p:nvGrpSpPr>
        <p:grpSpPr>
          <a:xfrm>
            <a:off x="4458366" y="0"/>
            <a:ext cx="9658350" cy="10287000"/>
            <a:chOff x="0" y="0"/>
            <a:chExt cx="2543763" cy="2709333"/>
          </a:xfrm>
        </p:grpSpPr>
        <p:sp>
          <p:nvSpPr>
            <p:cNvPr id="3" name="Freeform 3"/>
            <p:cNvSpPr/>
            <p:nvPr/>
          </p:nvSpPr>
          <p:spPr>
            <a:xfrm>
              <a:off x="0" y="0"/>
              <a:ext cx="2543763" cy="2709333"/>
            </a:xfrm>
            <a:custGeom>
              <a:avLst/>
              <a:gdLst/>
              <a:ahLst/>
              <a:cxnLst/>
              <a:rect l="l" t="t" r="r" b="b"/>
              <a:pathLst>
                <a:path w="2543763" h="2709333">
                  <a:moveTo>
                    <a:pt x="0" y="0"/>
                  </a:moveTo>
                  <a:lnTo>
                    <a:pt x="2543763" y="0"/>
                  </a:lnTo>
                  <a:lnTo>
                    <a:pt x="2543763" y="2709333"/>
                  </a:lnTo>
                  <a:lnTo>
                    <a:pt x="0" y="2709333"/>
                  </a:lnTo>
                  <a:close/>
                </a:path>
              </a:pathLst>
            </a:custGeom>
            <a:solidFill>
              <a:srgbClr val="051D40">
                <a:alpha val="74902"/>
              </a:srgbClr>
            </a:solidFill>
          </p:spPr>
          <p:txBody>
            <a:bodyPr/>
            <a:lstStyle/>
            <a:p>
              <a:endParaRPr lang="pt-PT"/>
            </a:p>
          </p:txBody>
        </p:sp>
        <p:sp>
          <p:nvSpPr>
            <p:cNvPr id="4" name="TextBox 4"/>
            <p:cNvSpPr txBox="1"/>
            <p:nvPr/>
          </p:nvSpPr>
          <p:spPr>
            <a:xfrm>
              <a:off x="0" y="-38100"/>
              <a:ext cx="2543763" cy="2747433"/>
            </a:xfrm>
            <a:prstGeom prst="rect">
              <a:avLst/>
            </a:prstGeom>
          </p:spPr>
          <p:txBody>
            <a:bodyPr lIns="50800" tIns="50800" rIns="50800" bIns="50800" rtlCol="0" anchor="ctr"/>
            <a:lstStyle/>
            <a:p>
              <a:pPr algn="ctr">
                <a:lnSpc>
                  <a:spcPts val="2605"/>
                </a:lnSpc>
              </a:pPr>
              <a:endParaRPr/>
            </a:p>
          </p:txBody>
        </p:sp>
      </p:grpSp>
      <p:sp>
        <p:nvSpPr>
          <p:cNvPr id="5" name="TextBox 5"/>
          <p:cNvSpPr txBox="1"/>
          <p:nvPr/>
        </p:nvSpPr>
        <p:spPr>
          <a:xfrm>
            <a:off x="5021151" y="1270104"/>
            <a:ext cx="8245699" cy="712470"/>
          </a:xfrm>
          <a:prstGeom prst="rect">
            <a:avLst/>
          </a:prstGeom>
        </p:spPr>
        <p:txBody>
          <a:bodyPr lIns="0" tIns="0" rIns="0" bIns="0" rtlCol="0" anchor="t">
            <a:spAutoFit/>
          </a:bodyPr>
          <a:lstStyle/>
          <a:p>
            <a:pPr marL="0" lvl="0" indent="0" algn="ctr">
              <a:lnSpc>
                <a:spcPts val="5687"/>
              </a:lnSpc>
              <a:spcBef>
                <a:spcPct val="0"/>
              </a:spcBef>
            </a:pPr>
            <a:r>
              <a:rPr lang="en-US" sz="4739">
                <a:solidFill>
                  <a:srgbClr val="FFFFFF"/>
                </a:solidFill>
                <a:latin typeface="Now Bold"/>
              </a:rPr>
              <a:t>03 CABLE DESGIN</a:t>
            </a:r>
          </a:p>
        </p:txBody>
      </p:sp>
      <p:sp>
        <p:nvSpPr>
          <p:cNvPr id="6" name="TextBox 6"/>
          <p:cNvSpPr txBox="1"/>
          <p:nvPr/>
        </p:nvSpPr>
        <p:spPr>
          <a:xfrm>
            <a:off x="6367119" y="2601121"/>
            <a:ext cx="5840843" cy="628474"/>
          </a:xfrm>
          <a:prstGeom prst="rect">
            <a:avLst/>
          </a:prstGeom>
        </p:spPr>
        <p:txBody>
          <a:bodyPr lIns="0" tIns="0" rIns="0" bIns="0" rtlCol="0" anchor="t">
            <a:spAutoFit/>
          </a:bodyPr>
          <a:lstStyle/>
          <a:p>
            <a:pPr marL="0" lvl="0" indent="0" algn="ctr">
              <a:lnSpc>
                <a:spcPts val="5185"/>
              </a:lnSpc>
              <a:spcBef>
                <a:spcPct val="0"/>
              </a:spcBef>
            </a:pPr>
            <a:r>
              <a:rPr lang="en-US" sz="3757">
                <a:solidFill>
                  <a:srgbClr val="4BD1FB"/>
                </a:solidFill>
                <a:latin typeface="DM Sans Bold"/>
              </a:rPr>
              <a:t>Warm dielectric design</a:t>
            </a:r>
          </a:p>
        </p:txBody>
      </p:sp>
      <p:sp>
        <p:nvSpPr>
          <p:cNvPr id="7" name="AutoShape 7"/>
          <p:cNvSpPr/>
          <p:nvPr/>
        </p:nvSpPr>
        <p:spPr>
          <a:xfrm>
            <a:off x="5021151" y="5600700"/>
            <a:ext cx="8735422" cy="0"/>
          </a:xfrm>
          <a:prstGeom prst="line">
            <a:avLst/>
          </a:prstGeom>
          <a:ln w="47625" cap="flat">
            <a:solidFill>
              <a:srgbClr val="145DA0"/>
            </a:solidFill>
            <a:prstDash val="solid"/>
            <a:headEnd type="none" w="sm" len="sm"/>
            <a:tailEnd type="none" w="sm" len="sm"/>
          </a:ln>
        </p:spPr>
        <p:txBody>
          <a:bodyPr/>
          <a:lstStyle/>
          <a:p>
            <a:endParaRPr lang="pt-PT"/>
          </a:p>
        </p:txBody>
      </p:sp>
      <p:sp>
        <p:nvSpPr>
          <p:cNvPr id="8" name="TextBox 8"/>
          <p:cNvSpPr txBox="1"/>
          <p:nvPr/>
        </p:nvSpPr>
        <p:spPr>
          <a:xfrm>
            <a:off x="5718405" y="3420094"/>
            <a:ext cx="7138272" cy="1578702"/>
          </a:xfrm>
          <a:prstGeom prst="rect">
            <a:avLst/>
          </a:prstGeom>
        </p:spPr>
        <p:txBody>
          <a:bodyPr wrap="square" lIns="0" tIns="0" rIns="0" bIns="0" rtlCol="0" anchor="t">
            <a:spAutoFit/>
          </a:bodyPr>
          <a:lstStyle/>
          <a:p>
            <a:pPr marL="0" lvl="0" indent="0" algn="ctr">
              <a:lnSpc>
                <a:spcPts val="3057"/>
              </a:lnSpc>
              <a:spcBef>
                <a:spcPct val="0"/>
              </a:spcBef>
            </a:pPr>
            <a:r>
              <a:rPr lang="en-US" sz="2400" dirty="0">
                <a:solidFill>
                  <a:srgbClr val="FFFFFF"/>
                </a:solidFill>
                <a:latin typeface="DM Sans"/>
              </a:rPr>
              <a:t>Based on a conductor, cooled by the flow of liquid nitrogen surrounded by a cryogenic envelope using two concentric flexible stainless steel tubes with vacuum and superinsulation in between</a:t>
            </a:r>
          </a:p>
        </p:txBody>
      </p:sp>
      <p:sp>
        <p:nvSpPr>
          <p:cNvPr id="9" name="TextBox 9"/>
          <p:cNvSpPr txBox="1"/>
          <p:nvPr/>
        </p:nvSpPr>
        <p:spPr>
          <a:xfrm>
            <a:off x="5718404" y="5871134"/>
            <a:ext cx="7138272" cy="628474"/>
          </a:xfrm>
          <a:prstGeom prst="rect">
            <a:avLst/>
          </a:prstGeom>
        </p:spPr>
        <p:txBody>
          <a:bodyPr lIns="0" tIns="0" rIns="0" bIns="0" rtlCol="0" anchor="t">
            <a:spAutoFit/>
          </a:bodyPr>
          <a:lstStyle/>
          <a:p>
            <a:pPr marL="0" lvl="0" indent="0" algn="ctr">
              <a:lnSpc>
                <a:spcPts val="5185"/>
              </a:lnSpc>
              <a:spcBef>
                <a:spcPct val="0"/>
              </a:spcBef>
            </a:pPr>
            <a:r>
              <a:rPr lang="en-US" sz="3757" dirty="0">
                <a:solidFill>
                  <a:srgbClr val="4BD1FB"/>
                </a:solidFill>
                <a:latin typeface="DM Sans Bold"/>
              </a:rPr>
              <a:t>Cold dielectric design</a:t>
            </a:r>
          </a:p>
        </p:txBody>
      </p:sp>
      <p:sp>
        <p:nvSpPr>
          <p:cNvPr id="10" name="AutoShape 10"/>
          <p:cNvSpPr/>
          <p:nvPr/>
        </p:nvSpPr>
        <p:spPr>
          <a:xfrm>
            <a:off x="5021151" y="9130445"/>
            <a:ext cx="8735422" cy="0"/>
          </a:xfrm>
          <a:prstGeom prst="line">
            <a:avLst/>
          </a:prstGeom>
          <a:ln w="47625" cap="flat">
            <a:solidFill>
              <a:srgbClr val="145DA0"/>
            </a:solidFill>
            <a:prstDash val="solid"/>
            <a:headEnd type="none" w="sm" len="sm"/>
            <a:tailEnd type="none" w="sm" len="sm"/>
          </a:ln>
        </p:spPr>
        <p:txBody>
          <a:bodyPr/>
          <a:lstStyle/>
          <a:p>
            <a:endParaRPr lang="pt-PT"/>
          </a:p>
        </p:txBody>
      </p:sp>
      <p:sp>
        <p:nvSpPr>
          <p:cNvPr id="11" name="TextBox 11"/>
          <p:cNvSpPr txBox="1"/>
          <p:nvPr/>
        </p:nvSpPr>
        <p:spPr>
          <a:xfrm>
            <a:off x="5425699" y="6608174"/>
            <a:ext cx="7723681" cy="2373791"/>
          </a:xfrm>
          <a:prstGeom prst="rect">
            <a:avLst/>
          </a:prstGeom>
        </p:spPr>
        <p:txBody>
          <a:bodyPr lIns="0" tIns="0" rIns="0" bIns="0" rtlCol="0" anchor="t">
            <a:spAutoFit/>
          </a:bodyPr>
          <a:lstStyle/>
          <a:p>
            <a:pPr marL="0" lvl="0" indent="0" algn="ctr">
              <a:lnSpc>
                <a:spcPts val="3057"/>
              </a:lnSpc>
              <a:spcBef>
                <a:spcPct val="0"/>
              </a:spcBef>
            </a:pPr>
            <a:r>
              <a:rPr lang="en-US" sz="2400" dirty="0">
                <a:solidFill>
                  <a:srgbClr val="FFFFFF"/>
                </a:solidFill>
                <a:latin typeface="DM Sans"/>
              </a:rPr>
              <a:t>The liquid nitrogen is used as a part of the dielectric system. Although more ambitious to manufacture, the cold configuration has the advantage of containing the electromagnetic field inside the superconducting screen, which significantly reduces the cable inductance.</a:t>
            </a:r>
          </a:p>
        </p:txBody>
      </p:sp>
      <p:sp>
        <p:nvSpPr>
          <p:cNvPr id="13" name="CaixaDeTexto 12">
            <a:extLst>
              <a:ext uri="{FF2B5EF4-FFF2-40B4-BE49-F238E27FC236}">
                <a16:creationId xmlns:a16="http://schemas.microsoft.com/office/drawing/2014/main" id="{3F5DE0EF-D6F5-042D-0ED1-5AC067915ECD}"/>
              </a:ext>
            </a:extLst>
          </p:cNvPr>
          <p:cNvSpPr txBox="1"/>
          <p:nvPr/>
        </p:nvSpPr>
        <p:spPr>
          <a:xfrm>
            <a:off x="17426789" y="9686485"/>
            <a:ext cx="418704" cy="369332"/>
          </a:xfrm>
          <a:prstGeom prst="rect">
            <a:avLst/>
          </a:prstGeom>
          <a:noFill/>
        </p:spPr>
        <p:txBody>
          <a:bodyPr wrap="none" rtlCol="0">
            <a:spAutoFit/>
          </a:bodyPr>
          <a:lstStyle/>
          <a:p>
            <a:r>
              <a:rPr lang="pt-PT" dirty="0"/>
              <a:t>15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grpSp>
        <p:nvGrpSpPr>
          <p:cNvPr id="2" name="Group 2"/>
          <p:cNvGrpSpPr/>
          <p:nvPr/>
        </p:nvGrpSpPr>
        <p:grpSpPr>
          <a:xfrm>
            <a:off x="6854295" y="7342240"/>
            <a:ext cx="4161751" cy="1184729"/>
            <a:chOff x="0" y="0"/>
            <a:chExt cx="2565722" cy="730386"/>
          </a:xfrm>
        </p:grpSpPr>
        <p:sp>
          <p:nvSpPr>
            <p:cNvPr id="3" name="Freeform 3"/>
            <p:cNvSpPr/>
            <p:nvPr/>
          </p:nvSpPr>
          <p:spPr>
            <a:xfrm>
              <a:off x="0" y="0"/>
              <a:ext cx="2565722" cy="730386"/>
            </a:xfrm>
            <a:custGeom>
              <a:avLst/>
              <a:gdLst/>
              <a:ahLst/>
              <a:cxnLst/>
              <a:rect l="l" t="t" r="r" b="b"/>
              <a:pathLst>
                <a:path w="2565722" h="730386">
                  <a:moveTo>
                    <a:pt x="0" y="0"/>
                  </a:moveTo>
                  <a:lnTo>
                    <a:pt x="2362522" y="0"/>
                  </a:lnTo>
                  <a:lnTo>
                    <a:pt x="2565722" y="365193"/>
                  </a:lnTo>
                  <a:lnTo>
                    <a:pt x="2362522" y="730386"/>
                  </a:lnTo>
                  <a:lnTo>
                    <a:pt x="0" y="730386"/>
                  </a:lnTo>
                  <a:lnTo>
                    <a:pt x="203200" y="365193"/>
                  </a:lnTo>
                  <a:lnTo>
                    <a:pt x="0" y="0"/>
                  </a:lnTo>
                  <a:close/>
                </a:path>
              </a:pathLst>
            </a:custGeom>
            <a:solidFill>
              <a:srgbClr val="56AEFF"/>
            </a:solidFill>
          </p:spPr>
          <p:txBody>
            <a:bodyPr/>
            <a:lstStyle/>
            <a:p>
              <a:endParaRPr lang="pt-PT"/>
            </a:p>
          </p:txBody>
        </p:sp>
        <p:sp>
          <p:nvSpPr>
            <p:cNvPr id="4" name="TextBox 4"/>
            <p:cNvSpPr txBox="1"/>
            <p:nvPr/>
          </p:nvSpPr>
          <p:spPr>
            <a:xfrm>
              <a:off x="177800" y="-38100"/>
              <a:ext cx="2311722" cy="768486"/>
            </a:xfrm>
            <a:prstGeom prst="rect">
              <a:avLst/>
            </a:prstGeom>
          </p:spPr>
          <p:txBody>
            <a:bodyPr lIns="50800" tIns="50800" rIns="50800" bIns="50800" rtlCol="0" anchor="ctr"/>
            <a:lstStyle/>
            <a:p>
              <a:pPr algn="ctr">
                <a:lnSpc>
                  <a:spcPts val="2605"/>
                </a:lnSpc>
              </a:pPr>
              <a:endParaRPr/>
            </a:p>
          </p:txBody>
        </p:sp>
      </p:grpSp>
      <p:grpSp>
        <p:nvGrpSpPr>
          <p:cNvPr id="5" name="Group 5"/>
          <p:cNvGrpSpPr/>
          <p:nvPr/>
        </p:nvGrpSpPr>
        <p:grpSpPr>
          <a:xfrm>
            <a:off x="6869611" y="2132239"/>
            <a:ext cx="4161751" cy="1184729"/>
            <a:chOff x="0" y="0"/>
            <a:chExt cx="2565722" cy="730386"/>
          </a:xfrm>
        </p:grpSpPr>
        <p:sp>
          <p:nvSpPr>
            <p:cNvPr id="6" name="Freeform 6"/>
            <p:cNvSpPr/>
            <p:nvPr/>
          </p:nvSpPr>
          <p:spPr>
            <a:xfrm>
              <a:off x="0" y="0"/>
              <a:ext cx="2565722" cy="730386"/>
            </a:xfrm>
            <a:custGeom>
              <a:avLst/>
              <a:gdLst/>
              <a:ahLst/>
              <a:cxnLst/>
              <a:rect l="l" t="t" r="r" b="b"/>
              <a:pathLst>
                <a:path w="2565722" h="730386">
                  <a:moveTo>
                    <a:pt x="0" y="0"/>
                  </a:moveTo>
                  <a:lnTo>
                    <a:pt x="2362522" y="0"/>
                  </a:lnTo>
                  <a:lnTo>
                    <a:pt x="2565722" y="365193"/>
                  </a:lnTo>
                  <a:lnTo>
                    <a:pt x="2362522" y="730386"/>
                  </a:lnTo>
                  <a:lnTo>
                    <a:pt x="0" y="730386"/>
                  </a:lnTo>
                  <a:lnTo>
                    <a:pt x="203200" y="365193"/>
                  </a:lnTo>
                  <a:lnTo>
                    <a:pt x="0" y="0"/>
                  </a:lnTo>
                  <a:close/>
                </a:path>
              </a:pathLst>
            </a:custGeom>
            <a:solidFill>
              <a:srgbClr val="4BD1FB"/>
            </a:solidFill>
          </p:spPr>
          <p:txBody>
            <a:bodyPr/>
            <a:lstStyle/>
            <a:p>
              <a:endParaRPr lang="pt-PT"/>
            </a:p>
          </p:txBody>
        </p:sp>
        <p:sp>
          <p:nvSpPr>
            <p:cNvPr id="7" name="TextBox 7"/>
            <p:cNvSpPr txBox="1"/>
            <p:nvPr/>
          </p:nvSpPr>
          <p:spPr>
            <a:xfrm>
              <a:off x="177800" y="-38100"/>
              <a:ext cx="2311722" cy="768486"/>
            </a:xfrm>
            <a:prstGeom prst="rect">
              <a:avLst/>
            </a:prstGeom>
          </p:spPr>
          <p:txBody>
            <a:bodyPr lIns="50800" tIns="50800" rIns="50800" bIns="50800" rtlCol="0" anchor="ctr"/>
            <a:lstStyle/>
            <a:p>
              <a:pPr algn="ctr">
                <a:lnSpc>
                  <a:spcPts val="2605"/>
                </a:lnSpc>
              </a:pPr>
              <a:endParaRPr/>
            </a:p>
          </p:txBody>
        </p:sp>
      </p:grpSp>
      <p:sp>
        <p:nvSpPr>
          <p:cNvPr id="8" name="Freeform 8"/>
          <p:cNvSpPr/>
          <p:nvPr/>
        </p:nvSpPr>
        <p:spPr>
          <a:xfrm>
            <a:off x="-2519628" y="7227483"/>
            <a:ext cx="7086596" cy="7086596"/>
          </a:xfrm>
          <a:custGeom>
            <a:avLst/>
            <a:gdLst/>
            <a:ahLst/>
            <a:cxnLst/>
            <a:rect l="l" t="t" r="r" b="b"/>
            <a:pathLst>
              <a:path w="7086596" h="7086596">
                <a:moveTo>
                  <a:pt x="0" y="0"/>
                </a:moveTo>
                <a:lnTo>
                  <a:pt x="7086596" y="0"/>
                </a:lnTo>
                <a:lnTo>
                  <a:pt x="7086596" y="7086596"/>
                </a:lnTo>
                <a:lnTo>
                  <a:pt x="0" y="70865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PT"/>
          </a:p>
        </p:txBody>
      </p:sp>
      <p:sp>
        <p:nvSpPr>
          <p:cNvPr id="9" name="Freeform 9"/>
          <p:cNvSpPr/>
          <p:nvPr/>
        </p:nvSpPr>
        <p:spPr>
          <a:xfrm rot="10436461">
            <a:off x="14152110" y="-4118246"/>
            <a:ext cx="6566182" cy="6566182"/>
          </a:xfrm>
          <a:custGeom>
            <a:avLst/>
            <a:gdLst/>
            <a:ahLst/>
            <a:cxnLst/>
            <a:rect l="l" t="t" r="r" b="b"/>
            <a:pathLst>
              <a:path w="6566182" h="6566182">
                <a:moveTo>
                  <a:pt x="0" y="0"/>
                </a:moveTo>
                <a:lnTo>
                  <a:pt x="6566182" y="0"/>
                </a:lnTo>
                <a:lnTo>
                  <a:pt x="6566182" y="6566183"/>
                </a:lnTo>
                <a:lnTo>
                  <a:pt x="0" y="65661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PT"/>
          </a:p>
        </p:txBody>
      </p:sp>
      <p:grpSp>
        <p:nvGrpSpPr>
          <p:cNvPr id="10" name="Group 10"/>
          <p:cNvGrpSpPr/>
          <p:nvPr/>
        </p:nvGrpSpPr>
        <p:grpSpPr>
          <a:xfrm rot="-10800000">
            <a:off x="6729455" y="3554511"/>
            <a:ext cx="4161751" cy="1184729"/>
            <a:chOff x="0" y="0"/>
            <a:chExt cx="2565722" cy="730386"/>
          </a:xfrm>
        </p:grpSpPr>
        <p:sp>
          <p:nvSpPr>
            <p:cNvPr id="11" name="Freeform 11"/>
            <p:cNvSpPr/>
            <p:nvPr/>
          </p:nvSpPr>
          <p:spPr>
            <a:xfrm>
              <a:off x="0" y="0"/>
              <a:ext cx="2565722" cy="730386"/>
            </a:xfrm>
            <a:custGeom>
              <a:avLst/>
              <a:gdLst/>
              <a:ahLst/>
              <a:cxnLst/>
              <a:rect l="l" t="t" r="r" b="b"/>
              <a:pathLst>
                <a:path w="2565722" h="730386">
                  <a:moveTo>
                    <a:pt x="0" y="0"/>
                  </a:moveTo>
                  <a:lnTo>
                    <a:pt x="2362522" y="0"/>
                  </a:lnTo>
                  <a:lnTo>
                    <a:pt x="2565722" y="365193"/>
                  </a:lnTo>
                  <a:lnTo>
                    <a:pt x="2362522" y="730386"/>
                  </a:lnTo>
                  <a:lnTo>
                    <a:pt x="0" y="730386"/>
                  </a:lnTo>
                  <a:lnTo>
                    <a:pt x="203200" y="365193"/>
                  </a:lnTo>
                  <a:lnTo>
                    <a:pt x="0" y="0"/>
                  </a:lnTo>
                  <a:close/>
                </a:path>
              </a:pathLst>
            </a:custGeom>
            <a:solidFill>
              <a:srgbClr val="CFF4FF"/>
            </a:solidFill>
          </p:spPr>
          <p:txBody>
            <a:bodyPr/>
            <a:lstStyle/>
            <a:p>
              <a:endParaRPr lang="pt-PT"/>
            </a:p>
          </p:txBody>
        </p:sp>
        <p:sp>
          <p:nvSpPr>
            <p:cNvPr id="12" name="TextBox 12"/>
            <p:cNvSpPr txBox="1"/>
            <p:nvPr/>
          </p:nvSpPr>
          <p:spPr>
            <a:xfrm>
              <a:off x="177800" y="-38100"/>
              <a:ext cx="2311722" cy="768486"/>
            </a:xfrm>
            <a:prstGeom prst="rect">
              <a:avLst/>
            </a:prstGeom>
          </p:spPr>
          <p:txBody>
            <a:bodyPr lIns="50800" tIns="50800" rIns="50800" bIns="50800" rtlCol="0" anchor="ctr"/>
            <a:lstStyle/>
            <a:p>
              <a:pPr algn="ctr">
                <a:lnSpc>
                  <a:spcPts val="2605"/>
                </a:lnSpc>
              </a:pPr>
              <a:endParaRPr/>
            </a:p>
          </p:txBody>
        </p:sp>
      </p:grpSp>
      <p:grpSp>
        <p:nvGrpSpPr>
          <p:cNvPr id="13" name="Group 13"/>
          <p:cNvGrpSpPr/>
          <p:nvPr/>
        </p:nvGrpSpPr>
        <p:grpSpPr>
          <a:xfrm>
            <a:off x="1349935" y="5135283"/>
            <a:ext cx="4684938" cy="4113492"/>
            <a:chOff x="0" y="0"/>
            <a:chExt cx="1009733" cy="812800"/>
          </a:xfrm>
        </p:grpSpPr>
        <p:sp>
          <p:nvSpPr>
            <p:cNvPr id="14" name="Freeform 14"/>
            <p:cNvSpPr/>
            <p:nvPr/>
          </p:nvSpPr>
          <p:spPr>
            <a:xfrm>
              <a:off x="0" y="0"/>
              <a:ext cx="1009733" cy="812800"/>
            </a:xfrm>
            <a:custGeom>
              <a:avLst/>
              <a:gdLst/>
              <a:ahLst/>
              <a:cxnLst/>
              <a:rect l="l" t="t" r="r" b="b"/>
              <a:pathLst>
                <a:path w="1009733" h="812800">
                  <a:moveTo>
                    <a:pt x="46930" y="0"/>
                  </a:moveTo>
                  <a:lnTo>
                    <a:pt x="962803" y="0"/>
                  </a:lnTo>
                  <a:cubicBezTo>
                    <a:pt x="975249" y="0"/>
                    <a:pt x="987186" y="4944"/>
                    <a:pt x="995987" y="13745"/>
                  </a:cubicBezTo>
                  <a:cubicBezTo>
                    <a:pt x="1004788" y="22546"/>
                    <a:pt x="1009733" y="34483"/>
                    <a:pt x="1009733" y="46930"/>
                  </a:cubicBezTo>
                  <a:lnTo>
                    <a:pt x="1009733" y="765870"/>
                  </a:lnTo>
                  <a:cubicBezTo>
                    <a:pt x="1009733" y="778317"/>
                    <a:pt x="1004788" y="790254"/>
                    <a:pt x="995987" y="799055"/>
                  </a:cubicBezTo>
                  <a:cubicBezTo>
                    <a:pt x="987186" y="807856"/>
                    <a:pt x="975249" y="812800"/>
                    <a:pt x="962803" y="812800"/>
                  </a:cubicBezTo>
                  <a:lnTo>
                    <a:pt x="46930" y="812800"/>
                  </a:lnTo>
                  <a:cubicBezTo>
                    <a:pt x="34483" y="812800"/>
                    <a:pt x="22546" y="807856"/>
                    <a:pt x="13745" y="799055"/>
                  </a:cubicBezTo>
                  <a:cubicBezTo>
                    <a:pt x="4944" y="790254"/>
                    <a:pt x="0" y="778317"/>
                    <a:pt x="0" y="765870"/>
                  </a:cubicBezTo>
                  <a:lnTo>
                    <a:pt x="0" y="46930"/>
                  </a:lnTo>
                  <a:cubicBezTo>
                    <a:pt x="0" y="34483"/>
                    <a:pt x="4944" y="22546"/>
                    <a:pt x="13745" y="13745"/>
                  </a:cubicBezTo>
                  <a:cubicBezTo>
                    <a:pt x="22546" y="4944"/>
                    <a:pt x="34483" y="0"/>
                    <a:pt x="46930" y="0"/>
                  </a:cubicBezTo>
                  <a:close/>
                </a:path>
              </a:pathLst>
            </a:custGeom>
            <a:blipFill>
              <a:blip r:embed="rId4"/>
              <a:stretch>
                <a:fillRect l="-2137" r="-2137"/>
              </a:stretch>
            </a:blipFill>
          </p:spPr>
          <p:txBody>
            <a:bodyPr/>
            <a:lstStyle/>
            <a:p>
              <a:endParaRPr lang="pt-PT"/>
            </a:p>
          </p:txBody>
        </p:sp>
      </p:grpSp>
      <p:grpSp>
        <p:nvGrpSpPr>
          <p:cNvPr id="15" name="Group 15"/>
          <p:cNvGrpSpPr/>
          <p:nvPr/>
        </p:nvGrpSpPr>
        <p:grpSpPr>
          <a:xfrm rot="-5400000">
            <a:off x="13454645" y="2478515"/>
            <a:ext cx="1817678" cy="5687910"/>
            <a:chOff x="0" y="0"/>
            <a:chExt cx="4762500" cy="14902898"/>
          </a:xfrm>
        </p:grpSpPr>
        <p:sp>
          <p:nvSpPr>
            <p:cNvPr id="16" name="Freeform 16"/>
            <p:cNvSpPr/>
            <p:nvPr/>
          </p:nvSpPr>
          <p:spPr>
            <a:xfrm rot="5400000">
              <a:off x="-5070199" y="5070199"/>
              <a:ext cx="14902898" cy="4762500"/>
            </a:xfrm>
            <a:custGeom>
              <a:avLst/>
              <a:gdLst/>
              <a:ahLst/>
              <a:cxnLst/>
              <a:rect l="l" t="t" r="r" b="b"/>
              <a:pathLst>
                <a:path w="14902898" h="4762500">
                  <a:moveTo>
                    <a:pt x="363485" y="0"/>
                  </a:moveTo>
                  <a:lnTo>
                    <a:pt x="14535741" y="0"/>
                  </a:lnTo>
                  <a:cubicBezTo>
                    <a:pt x="14738595" y="0"/>
                    <a:pt x="14902898" y="113665"/>
                    <a:pt x="14902898" y="254000"/>
                  </a:cubicBezTo>
                  <a:lnTo>
                    <a:pt x="14902898" y="4508500"/>
                  </a:lnTo>
                  <a:cubicBezTo>
                    <a:pt x="14902898" y="4648835"/>
                    <a:pt x="14738595" y="4762500"/>
                    <a:pt x="14535741" y="4762500"/>
                  </a:cubicBezTo>
                  <a:lnTo>
                    <a:pt x="363485" y="4762500"/>
                  </a:lnTo>
                  <a:cubicBezTo>
                    <a:pt x="177337" y="4762500"/>
                    <a:pt x="24049" y="4666615"/>
                    <a:pt x="0" y="4542536"/>
                  </a:cubicBezTo>
                  <a:lnTo>
                    <a:pt x="0" y="219964"/>
                  </a:lnTo>
                  <a:cubicBezTo>
                    <a:pt x="24049" y="95885"/>
                    <a:pt x="177337" y="0"/>
                    <a:pt x="363485" y="0"/>
                  </a:cubicBezTo>
                  <a:close/>
                </a:path>
              </a:pathLst>
            </a:custGeom>
            <a:blipFill>
              <a:blip r:embed="rId5"/>
              <a:stretch>
                <a:fillRect l="-2368" r="-2368"/>
              </a:stretch>
            </a:blipFill>
          </p:spPr>
          <p:txBody>
            <a:bodyPr/>
            <a:lstStyle/>
            <a:p>
              <a:endParaRPr lang="pt-PT" dirty="0"/>
            </a:p>
          </p:txBody>
        </p:sp>
      </p:grpSp>
      <p:sp>
        <p:nvSpPr>
          <p:cNvPr id="17" name="TextBox 17"/>
          <p:cNvSpPr txBox="1"/>
          <p:nvPr/>
        </p:nvSpPr>
        <p:spPr>
          <a:xfrm>
            <a:off x="11465984" y="1745031"/>
            <a:ext cx="5324478" cy="2469522"/>
          </a:xfrm>
          <a:prstGeom prst="rect">
            <a:avLst/>
          </a:prstGeom>
        </p:spPr>
        <p:txBody>
          <a:bodyPr lIns="0" tIns="0" rIns="0" bIns="0" rtlCol="0" anchor="t">
            <a:spAutoFit/>
          </a:bodyPr>
          <a:lstStyle/>
          <a:p>
            <a:pPr marL="0" lvl="0" indent="0" algn="just">
              <a:lnSpc>
                <a:spcPts val="2355"/>
              </a:lnSpc>
            </a:pPr>
            <a:r>
              <a:rPr lang="en-US" sz="2300" dirty="0">
                <a:solidFill>
                  <a:srgbClr val="FFFFFF"/>
                </a:solidFill>
                <a:latin typeface="DM Sans"/>
              </a:rPr>
              <a:t>Superconducting cable can transmit electric power at an effective current density of over 100 A/mm2 . This allows high-capacity power transmission over the cables with more compact size than conventional cables, which makes it possible to greatly reduce construction costs.</a:t>
            </a:r>
          </a:p>
        </p:txBody>
      </p:sp>
      <p:sp>
        <p:nvSpPr>
          <p:cNvPr id="18" name="TextBox 18"/>
          <p:cNvSpPr txBox="1"/>
          <p:nvPr/>
        </p:nvSpPr>
        <p:spPr>
          <a:xfrm>
            <a:off x="6437778" y="7448155"/>
            <a:ext cx="4856334" cy="972897"/>
          </a:xfrm>
          <a:prstGeom prst="rect">
            <a:avLst/>
          </a:prstGeom>
        </p:spPr>
        <p:txBody>
          <a:bodyPr lIns="0" tIns="0" rIns="0" bIns="0" rtlCol="0" anchor="t">
            <a:spAutoFit/>
          </a:bodyPr>
          <a:lstStyle/>
          <a:p>
            <a:pPr algn="ctr">
              <a:lnSpc>
                <a:spcPts val="3943"/>
              </a:lnSpc>
            </a:pPr>
            <a:r>
              <a:rPr lang="en-US" sz="2857" dirty="0">
                <a:solidFill>
                  <a:srgbClr val="051D40"/>
                </a:solidFill>
                <a:latin typeface="DM Sans Bold"/>
              </a:rPr>
              <a:t>Low Impact on </a:t>
            </a:r>
          </a:p>
          <a:p>
            <a:pPr marL="0" lvl="0" indent="0" algn="ctr">
              <a:lnSpc>
                <a:spcPts val="3943"/>
              </a:lnSpc>
              <a:spcBef>
                <a:spcPct val="0"/>
              </a:spcBef>
            </a:pPr>
            <a:r>
              <a:rPr lang="en-US" sz="2857" dirty="0">
                <a:solidFill>
                  <a:srgbClr val="051D40"/>
                </a:solidFill>
                <a:latin typeface="DM Sans Bold"/>
              </a:rPr>
              <a:t>the Environment</a:t>
            </a:r>
          </a:p>
        </p:txBody>
      </p:sp>
      <p:sp>
        <p:nvSpPr>
          <p:cNvPr id="19" name="TextBox 19"/>
          <p:cNvSpPr txBox="1"/>
          <p:nvPr/>
        </p:nvSpPr>
        <p:spPr>
          <a:xfrm>
            <a:off x="7083573" y="2207254"/>
            <a:ext cx="3453516" cy="972897"/>
          </a:xfrm>
          <a:prstGeom prst="rect">
            <a:avLst/>
          </a:prstGeom>
        </p:spPr>
        <p:txBody>
          <a:bodyPr lIns="0" tIns="0" rIns="0" bIns="0" rtlCol="0" anchor="t">
            <a:spAutoFit/>
          </a:bodyPr>
          <a:lstStyle/>
          <a:p>
            <a:pPr marL="0" lvl="0" indent="0" algn="ctr">
              <a:lnSpc>
                <a:spcPts val="3943"/>
              </a:lnSpc>
              <a:spcBef>
                <a:spcPct val="0"/>
              </a:spcBef>
            </a:pPr>
            <a:r>
              <a:rPr lang="en-US" sz="2857" dirty="0">
                <a:solidFill>
                  <a:srgbClr val="051D40"/>
                </a:solidFill>
                <a:latin typeface="DM Sans Bold"/>
              </a:rPr>
              <a:t>Compactness and High Capacity</a:t>
            </a:r>
          </a:p>
        </p:txBody>
      </p:sp>
      <p:sp>
        <p:nvSpPr>
          <p:cNvPr id="20" name="TextBox 20"/>
          <p:cNvSpPr txBox="1"/>
          <p:nvPr/>
        </p:nvSpPr>
        <p:spPr>
          <a:xfrm>
            <a:off x="11432563" y="7303553"/>
            <a:ext cx="5699673" cy="1238416"/>
          </a:xfrm>
          <a:prstGeom prst="rect">
            <a:avLst/>
          </a:prstGeom>
        </p:spPr>
        <p:txBody>
          <a:bodyPr lIns="0" tIns="0" rIns="0" bIns="0" rtlCol="0" anchor="t">
            <a:spAutoFit/>
          </a:bodyPr>
          <a:lstStyle/>
          <a:p>
            <a:pPr marL="0" lvl="0" indent="0" algn="just">
              <a:lnSpc>
                <a:spcPts val="2355"/>
              </a:lnSpc>
            </a:pPr>
            <a:r>
              <a:rPr lang="en-US" sz="2300" dirty="0">
                <a:solidFill>
                  <a:srgbClr val="FFFFFF"/>
                </a:solidFill>
                <a:latin typeface="DM Sans"/>
              </a:rPr>
              <a:t>A superconductor system also has a smaller footprint in an underground installation as a result of not requiring large separation between cables.</a:t>
            </a:r>
          </a:p>
        </p:txBody>
      </p:sp>
      <p:sp>
        <p:nvSpPr>
          <p:cNvPr id="21" name="TextBox 21"/>
          <p:cNvSpPr txBox="1"/>
          <p:nvPr/>
        </p:nvSpPr>
        <p:spPr>
          <a:xfrm>
            <a:off x="529228" y="1038225"/>
            <a:ext cx="11129136" cy="712470"/>
          </a:xfrm>
          <a:prstGeom prst="rect">
            <a:avLst/>
          </a:prstGeom>
        </p:spPr>
        <p:txBody>
          <a:bodyPr lIns="0" tIns="0" rIns="0" bIns="0" rtlCol="0" anchor="t">
            <a:spAutoFit/>
          </a:bodyPr>
          <a:lstStyle/>
          <a:p>
            <a:pPr marL="0" lvl="0" indent="0" algn="ctr">
              <a:lnSpc>
                <a:spcPts val="5687"/>
              </a:lnSpc>
              <a:spcBef>
                <a:spcPct val="0"/>
              </a:spcBef>
            </a:pPr>
            <a:r>
              <a:rPr lang="en-US" sz="4739">
                <a:solidFill>
                  <a:srgbClr val="FFFFFF"/>
                </a:solidFill>
                <a:latin typeface="Now Bold"/>
              </a:rPr>
              <a:t>03 ADVANTAGES OF SC CABLES</a:t>
            </a:r>
          </a:p>
        </p:txBody>
      </p:sp>
      <p:sp>
        <p:nvSpPr>
          <p:cNvPr id="22" name="TextBox 22"/>
          <p:cNvSpPr txBox="1"/>
          <p:nvPr/>
        </p:nvSpPr>
        <p:spPr>
          <a:xfrm>
            <a:off x="7274884" y="3675303"/>
            <a:ext cx="3320574" cy="1468197"/>
          </a:xfrm>
          <a:prstGeom prst="rect">
            <a:avLst/>
          </a:prstGeom>
        </p:spPr>
        <p:txBody>
          <a:bodyPr lIns="0" tIns="0" rIns="0" bIns="0" rtlCol="0" anchor="t">
            <a:spAutoFit/>
          </a:bodyPr>
          <a:lstStyle/>
          <a:p>
            <a:pPr algn="ctr">
              <a:lnSpc>
                <a:spcPts val="3943"/>
              </a:lnSpc>
            </a:pPr>
            <a:r>
              <a:rPr lang="en-US" sz="2857" dirty="0">
                <a:solidFill>
                  <a:srgbClr val="051D40"/>
                </a:solidFill>
                <a:latin typeface="DM Sans Bold"/>
              </a:rPr>
              <a:t>Low Transmission</a:t>
            </a:r>
          </a:p>
          <a:p>
            <a:pPr algn="ctr">
              <a:lnSpc>
                <a:spcPts val="3943"/>
              </a:lnSpc>
            </a:pPr>
            <a:r>
              <a:rPr lang="en-US" sz="2857" dirty="0">
                <a:solidFill>
                  <a:srgbClr val="051D40"/>
                </a:solidFill>
                <a:latin typeface="DM Sans Bold"/>
              </a:rPr>
              <a:t>Loss</a:t>
            </a:r>
          </a:p>
          <a:p>
            <a:pPr marL="0" lvl="0" indent="0" algn="ctr">
              <a:lnSpc>
                <a:spcPts val="3943"/>
              </a:lnSpc>
              <a:spcBef>
                <a:spcPct val="0"/>
              </a:spcBef>
            </a:pPr>
            <a:endParaRPr lang="en-US" sz="2857" dirty="0">
              <a:solidFill>
                <a:srgbClr val="051D40"/>
              </a:solidFill>
              <a:latin typeface="DM Sans Bold"/>
            </a:endParaRPr>
          </a:p>
        </p:txBody>
      </p:sp>
      <p:sp>
        <p:nvSpPr>
          <p:cNvPr id="23" name="TextBox 23"/>
          <p:cNvSpPr txBox="1"/>
          <p:nvPr/>
        </p:nvSpPr>
        <p:spPr>
          <a:xfrm>
            <a:off x="735316" y="3628927"/>
            <a:ext cx="5911245" cy="1238416"/>
          </a:xfrm>
          <a:prstGeom prst="rect">
            <a:avLst/>
          </a:prstGeom>
        </p:spPr>
        <p:txBody>
          <a:bodyPr lIns="0" tIns="0" rIns="0" bIns="0" rtlCol="0" anchor="t">
            <a:spAutoFit/>
          </a:bodyPr>
          <a:lstStyle/>
          <a:p>
            <a:pPr marL="0" lvl="0" indent="0" algn="l">
              <a:lnSpc>
                <a:spcPts val="2355"/>
              </a:lnSpc>
            </a:pPr>
            <a:r>
              <a:rPr lang="en-US" sz="2300" dirty="0">
                <a:solidFill>
                  <a:srgbClr val="FFFFFF"/>
                </a:solidFill>
                <a:latin typeface="DM Sans"/>
              </a:rPr>
              <a:t>In superconducting cables, the electrical resistance is zero at temperatures below the critical temperature, so its transmission loss is very small.</a:t>
            </a:r>
          </a:p>
        </p:txBody>
      </p:sp>
      <p:sp>
        <p:nvSpPr>
          <p:cNvPr id="25" name="CaixaDeTexto 24">
            <a:extLst>
              <a:ext uri="{FF2B5EF4-FFF2-40B4-BE49-F238E27FC236}">
                <a16:creationId xmlns:a16="http://schemas.microsoft.com/office/drawing/2014/main" id="{A9FA5F4A-41A3-9C8F-EEE5-C8C6875CC882}"/>
              </a:ext>
            </a:extLst>
          </p:cNvPr>
          <p:cNvSpPr txBox="1"/>
          <p:nvPr/>
        </p:nvSpPr>
        <p:spPr>
          <a:xfrm>
            <a:off x="17426789" y="9686485"/>
            <a:ext cx="418704" cy="369332"/>
          </a:xfrm>
          <a:prstGeom prst="rect">
            <a:avLst/>
          </a:prstGeom>
          <a:noFill/>
        </p:spPr>
        <p:txBody>
          <a:bodyPr wrap="none" rtlCol="0">
            <a:spAutoFit/>
          </a:bodyPr>
          <a:lstStyle/>
          <a:p>
            <a:r>
              <a:rPr lang="pt-PT" dirty="0"/>
              <a:t>16</a:t>
            </a:r>
          </a:p>
        </p:txBody>
      </p:sp>
      <p:sp>
        <p:nvSpPr>
          <p:cNvPr id="24" name="Seta: Para Baixo 23">
            <a:extLst>
              <a:ext uri="{FF2B5EF4-FFF2-40B4-BE49-F238E27FC236}">
                <a16:creationId xmlns:a16="http://schemas.microsoft.com/office/drawing/2014/main" id="{B115C2A6-2B12-0BE4-FBD7-E2F8AF35DD23}"/>
              </a:ext>
            </a:extLst>
          </p:cNvPr>
          <p:cNvSpPr/>
          <p:nvPr/>
        </p:nvSpPr>
        <p:spPr>
          <a:xfrm>
            <a:off x="8439870" y="5317091"/>
            <a:ext cx="990600" cy="1363966"/>
          </a:xfrm>
          <a:prstGeom prst="down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368008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2" name="Freeform 2"/>
          <p:cNvSpPr/>
          <p:nvPr/>
        </p:nvSpPr>
        <p:spPr>
          <a:xfrm>
            <a:off x="14697329" y="6667836"/>
            <a:ext cx="8414387" cy="8414387"/>
          </a:xfrm>
          <a:custGeom>
            <a:avLst/>
            <a:gdLst/>
            <a:ahLst/>
            <a:cxnLst/>
            <a:rect l="l" t="t" r="r" b="b"/>
            <a:pathLst>
              <a:path w="8414387" h="8414387">
                <a:moveTo>
                  <a:pt x="0" y="0"/>
                </a:moveTo>
                <a:lnTo>
                  <a:pt x="8414387" y="0"/>
                </a:lnTo>
                <a:lnTo>
                  <a:pt x="8414387" y="8414387"/>
                </a:lnTo>
                <a:lnTo>
                  <a:pt x="0" y="8414387"/>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p:spPr>
        <p:txBody>
          <a:bodyPr/>
          <a:lstStyle/>
          <a:p>
            <a:endParaRPr lang="pt-PT"/>
          </a:p>
        </p:txBody>
      </p:sp>
      <p:sp>
        <p:nvSpPr>
          <p:cNvPr id="3" name="Freeform 3"/>
          <p:cNvSpPr/>
          <p:nvPr/>
        </p:nvSpPr>
        <p:spPr>
          <a:xfrm rot="5400000">
            <a:off x="2983075" y="1355890"/>
            <a:ext cx="3334391" cy="5195226"/>
          </a:xfrm>
          <a:custGeom>
            <a:avLst/>
            <a:gdLst/>
            <a:ahLst/>
            <a:cxnLst/>
            <a:rect l="l" t="t" r="r" b="b"/>
            <a:pathLst>
              <a:path w="3334391" h="5195226">
                <a:moveTo>
                  <a:pt x="0" y="0"/>
                </a:moveTo>
                <a:lnTo>
                  <a:pt x="3334390" y="0"/>
                </a:lnTo>
                <a:lnTo>
                  <a:pt x="3334390" y="5195226"/>
                </a:lnTo>
                <a:lnTo>
                  <a:pt x="0" y="51952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pt-PT"/>
          </a:p>
        </p:txBody>
      </p:sp>
      <p:sp>
        <p:nvSpPr>
          <p:cNvPr id="4" name="TextBox 4"/>
          <p:cNvSpPr txBox="1"/>
          <p:nvPr/>
        </p:nvSpPr>
        <p:spPr>
          <a:xfrm>
            <a:off x="1028700" y="658177"/>
            <a:ext cx="15600470" cy="741045"/>
          </a:xfrm>
          <a:prstGeom prst="rect">
            <a:avLst/>
          </a:prstGeom>
        </p:spPr>
        <p:txBody>
          <a:bodyPr lIns="0" tIns="0" rIns="0" bIns="0" rtlCol="0" anchor="t">
            <a:spAutoFit/>
          </a:bodyPr>
          <a:lstStyle/>
          <a:p>
            <a:pPr marL="0" lvl="0" indent="0" algn="l">
              <a:lnSpc>
                <a:spcPts val="5839"/>
              </a:lnSpc>
              <a:spcBef>
                <a:spcPct val="0"/>
              </a:spcBef>
            </a:pPr>
            <a:r>
              <a:rPr lang="en-US" sz="4866">
                <a:solidFill>
                  <a:srgbClr val="FFFFFF"/>
                </a:solidFill>
                <a:latin typeface="Now Bold"/>
              </a:rPr>
              <a:t>04 APPLICATIONS OF SC TAPES AND CABLES</a:t>
            </a:r>
          </a:p>
        </p:txBody>
      </p:sp>
      <p:sp>
        <p:nvSpPr>
          <p:cNvPr id="5" name="Freeform 5"/>
          <p:cNvSpPr/>
          <p:nvPr/>
        </p:nvSpPr>
        <p:spPr>
          <a:xfrm rot="5400000">
            <a:off x="11558888" y="1355890"/>
            <a:ext cx="3334391" cy="5195226"/>
          </a:xfrm>
          <a:custGeom>
            <a:avLst/>
            <a:gdLst/>
            <a:ahLst/>
            <a:cxnLst/>
            <a:rect l="l" t="t" r="r" b="b"/>
            <a:pathLst>
              <a:path w="3334391" h="5195226">
                <a:moveTo>
                  <a:pt x="0" y="0"/>
                </a:moveTo>
                <a:lnTo>
                  <a:pt x="3334390" y="0"/>
                </a:lnTo>
                <a:lnTo>
                  <a:pt x="3334390" y="5195226"/>
                </a:lnTo>
                <a:lnTo>
                  <a:pt x="0" y="51952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pt-PT"/>
          </a:p>
        </p:txBody>
      </p:sp>
      <p:sp>
        <p:nvSpPr>
          <p:cNvPr id="6" name="Freeform 6"/>
          <p:cNvSpPr/>
          <p:nvPr/>
        </p:nvSpPr>
        <p:spPr>
          <a:xfrm rot="5400000">
            <a:off x="2983075" y="5252256"/>
            <a:ext cx="3334391" cy="5195226"/>
          </a:xfrm>
          <a:custGeom>
            <a:avLst/>
            <a:gdLst/>
            <a:ahLst/>
            <a:cxnLst/>
            <a:rect l="l" t="t" r="r" b="b"/>
            <a:pathLst>
              <a:path w="3334391" h="5195226">
                <a:moveTo>
                  <a:pt x="0" y="0"/>
                </a:moveTo>
                <a:lnTo>
                  <a:pt x="3334390" y="0"/>
                </a:lnTo>
                <a:lnTo>
                  <a:pt x="3334390" y="5195226"/>
                </a:lnTo>
                <a:lnTo>
                  <a:pt x="0" y="51952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pt-PT"/>
          </a:p>
        </p:txBody>
      </p:sp>
      <p:sp>
        <p:nvSpPr>
          <p:cNvPr id="7" name="Freeform 7"/>
          <p:cNvSpPr/>
          <p:nvPr/>
        </p:nvSpPr>
        <p:spPr>
          <a:xfrm rot="5400000">
            <a:off x="11558888" y="5252256"/>
            <a:ext cx="3334391" cy="5195226"/>
          </a:xfrm>
          <a:custGeom>
            <a:avLst/>
            <a:gdLst/>
            <a:ahLst/>
            <a:cxnLst/>
            <a:rect l="l" t="t" r="r" b="b"/>
            <a:pathLst>
              <a:path w="3334391" h="5195226">
                <a:moveTo>
                  <a:pt x="0" y="0"/>
                </a:moveTo>
                <a:lnTo>
                  <a:pt x="3334390" y="0"/>
                </a:lnTo>
                <a:lnTo>
                  <a:pt x="3334390" y="5195226"/>
                </a:lnTo>
                <a:lnTo>
                  <a:pt x="0" y="51952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pt-PT"/>
          </a:p>
        </p:txBody>
      </p:sp>
      <p:sp>
        <p:nvSpPr>
          <p:cNvPr id="8" name="TextBox 8"/>
          <p:cNvSpPr txBox="1"/>
          <p:nvPr/>
        </p:nvSpPr>
        <p:spPr>
          <a:xfrm>
            <a:off x="2854712" y="1848860"/>
            <a:ext cx="3682278" cy="495557"/>
          </a:xfrm>
          <a:prstGeom prst="rect">
            <a:avLst/>
          </a:prstGeom>
        </p:spPr>
        <p:txBody>
          <a:bodyPr wrap="square" lIns="0" tIns="0" rIns="0" bIns="0" rtlCol="0" anchor="t">
            <a:spAutoFit/>
          </a:bodyPr>
          <a:lstStyle/>
          <a:p>
            <a:pPr algn="ctr">
              <a:lnSpc>
                <a:spcPts val="4047"/>
              </a:lnSpc>
            </a:pPr>
            <a:r>
              <a:rPr lang="en-US" sz="2891" dirty="0">
                <a:solidFill>
                  <a:srgbClr val="FFFFFF"/>
                </a:solidFill>
                <a:latin typeface="Canva Sans Bold"/>
              </a:rPr>
              <a:t>Power Transmission</a:t>
            </a:r>
          </a:p>
        </p:txBody>
      </p:sp>
      <p:sp>
        <p:nvSpPr>
          <p:cNvPr id="9" name="TextBox 9"/>
          <p:cNvSpPr txBox="1"/>
          <p:nvPr/>
        </p:nvSpPr>
        <p:spPr>
          <a:xfrm>
            <a:off x="10000065" y="1790751"/>
            <a:ext cx="6452036" cy="495557"/>
          </a:xfrm>
          <a:prstGeom prst="rect">
            <a:avLst/>
          </a:prstGeom>
        </p:spPr>
        <p:txBody>
          <a:bodyPr lIns="0" tIns="0" rIns="0" bIns="0" rtlCol="0" anchor="t">
            <a:spAutoFit/>
          </a:bodyPr>
          <a:lstStyle/>
          <a:p>
            <a:pPr algn="ctr">
              <a:lnSpc>
                <a:spcPts val="4047"/>
              </a:lnSpc>
            </a:pPr>
            <a:r>
              <a:rPr lang="en-US" sz="2891">
                <a:solidFill>
                  <a:srgbClr val="FFFFFF"/>
                </a:solidFill>
                <a:latin typeface="Canva Sans Bold"/>
              </a:rPr>
              <a:t>Magnetic Ressonance Imaging (MRI)</a:t>
            </a:r>
          </a:p>
        </p:txBody>
      </p:sp>
      <p:sp>
        <p:nvSpPr>
          <p:cNvPr id="10" name="TextBox 10"/>
          <p:cNvSpPr txBox="1"/>
          <p:nvPr/>
        </p:nvSpPr>
        <p:spPr>
          <a:xfrm>
            <a:off x="2763550" y="5687117"/>
            <a:ext cx="3942050" cy="495557"/>
          </a:xfrm>
          <a:prstGeom prst="rect">
            <a:avLst/>
          </a:prstGeom>
        </p:spPr>
        <p:txBody>
          <a:bodyPr wrap="square" lIns="0" tIns="0" rIns="0" bIns="0" rtlCol="0" anchor="t">
            <a:spAutoFit/>
          </a:bodyPr>
          <a:lstStyle/>
          <a:p>
            <a:pPr algn="ctr">
              <a:lnSpc>
                <a:spcPts val="4047"/>
              </a:lnSpc>
            </a:pPr>
            <a:r>
              <a:rPr lang="en-US" sz="2891" dirty="0">
                <a:solidFill>
                  <a:srgbClr val="FFFFFF"/>
                </a:solidFill>
                <a:latin typeface="Canva Sans Bold"/>
              </a:rPr>
              <a:t>Particle Accelerators</a:t>
            </a:r>
          </a:p>
        </p:txBody>
      </p:sp>
      <p:sp>
        <p:nvSpPr>
          <p:cNvPr id="11" name="TextBox 11"/>
          <p:cNvSpPr txBox="1"/>
          <p:nvPr/>
        </p:nvSpPr>
        <p:spPr>
          <a:xfrm>
            <a:off x="11093394" y="5687117"/>
            <a:ext cx="4431055" cy="495557"/>
          </a:xfrm>
          <a:prstGeom prst="rect">
            <a:avLst/>
          </a:prstGeom>
        </p:spPr>
        <p:txBody>
          <a:bodyPr wrap="square" lIns="0" tIns="0" rIns="0" bIns="0" rtlCol="0" anchor="t">
            <a:spAutoFit/>
          </a:bodyPr>
          <a:lstStyle/>
          <a:p>
            <a:pPr algn="ctr">
              <a:lnSpc>
                <a:spcPts val="4047"/>
              </a:lnSpc>
            </a:pPr>
            <a:r>
              <a:rPr lang="en-US" sz="2891" dirty="0">
                <a:solidFill>
                  <a:srgbClr val="FFFFFF"/>
                </a:solidFill>
                <a:latin typeface="Canva Sans Bold"/>
              </a:rPr>
              <a:t>Fusion Energy Research</a:t>
            </a:r>
          </a:p>
        </p:txBody>
      </p:sp>
      <p:sp>
        <p:nvSpPr>
          <p:cNvPr id="12" name="TextBox 12"/>
          <p:cNvSpPr txBox="1"/>
          <p:nvPr/>
        </p:nvSpPr>
        <p:spPr>
          <a:xfrm>
            <a:off x="2147610" y="2572383"/>
            <a:ext cx="5005319" cy="2389504"/>
          </a:xfrm>
          <a:prstGeom prst="rect">
            <a:avLst/>
          </a:prstGeom>
        </p:spPr>
        <p:txBody>
          <a:bodyPr lIns="0" tIns="0" rIns="0" bIns="0" rtlCol="0" anchor="t">
            <a:spAutoFit/>
          </a:bodyPr>
          <a:lstStyle/>
          <a:p>
            <a:pPr algn="ctr">
              <a:lnSpc>
                <a:spcPts val="3220"/>
              </a:lnSpc>
            </a:pPr>
            <a:r>
              <a:rPr lang="en-US" sz="2300" dirty="0">
                <a:solidFill>
                  <a:srgbClr val="051D40"/>
                </a:solidFill>
                <a:latin typeface="Canva Sans"/>
              </a:rPr>
              <a:t>Superconducting cables can transmit large amounts of electricity over long distances with minimal energy loss, making them ideal for urban power grids and long-distance power transmission.</a:t>
            </a:r>
          </a:p>
        </p:txBody>
      </p:sp>
      <p:sp>
        <p:nvSpPr>
          <p:cNvPr id="13" name="TextBox 13"/>
          <p:cNvSpPr txBox="1"/>
          <p:nvPr/>
        </p:nvSpPr>
        <p:spPr>
          <a:xfrm>
            <a:off x="10723423" y="2572383"/>
            <a:ext cx="5005319" cy="2389504"/>
          </a:xfrm>
          <a:prstGeom prst="rect">
            <a:avLst/>
          </a:prstGeom>
        </p:spPr>
        <p:txBody>
          <a:bodyPr lIns="0" tIns="0" rIns="0" bIns="0" rtlCol="0" anchor="t">
            <a:spAutoFit/>
          </a:bodyPr>
          <a:lstStyle/>
          <a:p>
            <a:pPr algn="ctr">
              <a:lnSpc>
                <a:spcPts val="3220"/>
              </a:lnSpc>
            </a:pPr>
            <a:r>
              <a:rPr lang="en-US" sz="2300">
                <a:solidFill>
                  <a:srgbClr val="051D40"/>
                </a:solidFill>
                <a:latin typeface="Canva Sans"/>
              </a:rPr>
              <a:t>Advances in superconducting tape technology are enabling the development of more compact and portable MRI systems, expanding their accessibility and use in remote locations.</a:t>
            </a:r>
          </a:p>
        </p:txBody>
      </p:sp>
      <p:sp>
        <p:nvSpPr>
          <p:cNvPr id="14" name="TextBox 14"/>
          <p:cNvSpPr txBox="1"/>
          <p:nvPr/>
        </p:nvSpPr>
        <p:spPr>
          <a:xfrm>
            <a:off x="2147610" y="6620211"/>
            <a:ext cx="5005319" cy="2389504"/>
          </a:xfrm>
          <a:prstGeom prst="rect">
            <a:avLst/>
          </a:prstGeom>
        </p:spPr>
        <p:txBody>
          <a:bodyPr lIns="0" tIns="0" rIns="0" bIns="0" rtlCol="0" anchor="t">
            <a:spAutoFit/>
          </a:bodyPr>
          <a:lstStyle/>
          <a:p>
            <a:pPr algn="ctr">
              <a:lnSpc>
                <a:spcPts val="3220"/>
              </a:lnSpc>
            </a:pPr>
            <a:r>
              <a:rPr lang="en-US" sz="2300">
                <a:solidFill>
                  <a:srgbClr val="051D40"/>
                </a:solidFill>
                <a:latin typeface="Canva Sans"/>
              </a:rPr>
              <a:t>Superconducting cables are essential in building high-field magnets used in particle accelerators, which are crucial for advanced scientific research in physics.</a:t>
            </a:r>
          </a:p>
        </p:txBody>
      </p:sp>
      <p:sp>
        <p:nvSpPr>
          <p:cNvPr id="15" name="TextBox 15"/>
          <p:cNvSpPr txBox="1"/>
          <p:nvPr/>
        </p:nvSpPr>
        <p:spPr>
          <a:xfrm>
            <a:off x="10723423" y="6582723"/>
            <a:ext cx="5005319" cy="2389504"/>
          </a:xfrm>
          <a:prstGeom prst="rect">
            <a:avLst/>
          </a:prstGeom>
        </p:spPr>
        <p:txBody>
          <a:bodyPr lIns="0" tIns="0" rIns="0" bIns="0" rtlCol="0" anchor="t">
            <a:spAutoFit/>
          </a:bodyPr>
          <a:lstStyle/>
          <a:p>
            <a:pPr algn="ctr">
              <a:lnSpc>
                <a:spcPts val="3220"/>
              </a:lnSpc>
            </a:pPr>
            <a:r>
              <a:rPr lang="en-US" sz="2300">
                <a:solidFill>
                  <a:srgbClr val="051D40"/>
                </a:solidFill>
                <a:latin typeface="Canva Sans"/>
              </a:rPr>
              <a:t>Superconducting magnets are critical components in fusion reactors, such as tokamaks and stellarators, which aim to provide a sustainable and virtually limitless source of energy.</a:t>
            </a:r>
          </a:p>
        </p:txBody>
      </p:sp>
      <p:sp>
        <p:nvSpPr>
          <p:cNvPr id="17" name="CaixaDeTexto 16">
            <a:extLst>
              <a:ext uri="{FF2B5EF4-FFF2-40B4-BE49-F238E27FC236}">
                <a16:creationId xmlns:a16="http://schemas.microsoft.com/office/drawing/2014/main" id="{1C7DE207-5A59-6971-1694-96C7A333BDA8}"/>
              </a:ext>
            </a:extLst>
          </p:cNvPr>
          <p:cNvSpPr txBox="1"/>
          <p:nvPr/>
        </p:nvSpPr>
        <p:spPr>
          <a:xfrm>
            <a:off x="17426789" y="9686485"/>
            <a:ext cx="418704" cy="369332"/>
          </a:xfrm>
          <a:prstGeom prst="rect">
            <a:avLst/>
          </a:prstGeom>
          <a:noFill/>
        </p:spPr>
        <p:txBody>
          <a:bodyPr wrap="none" rtlCol="0">
            <a:spAutoFit/>
          </a:bodyPr>
          <a:lstStyle/>
          <a:p>
            <a:r>
              <a:rPr lang="pt-PT" dirty="0"/>
              <a:t>17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sp>
        <p:nvSpPr>
          <p:cNvPr id="3" name="Freeform 3"/>
          <p:cNvSpPr/>
          <p:nvPr/>
        </p:nvSpPr>
        <p:spPr>
          <a:xfrm>
            <a:off x="16373206" y="-836439"/>
            <a:ext cx="2293320" cy="2293320"/>
          </a:xfrm>
          <a:custGeom>
            <a:avLst/>
            <a:gdLst/>
            <a:ahLst/>
            <a:cxnLst/>
            <a:rect l="l" t="t" r="r" b="b"/>
            <a:pathLst>
              <a:path w="2293320" h="2293320">
                <a:moveTo>
                  <a:pt x="0" y="0"/>
                </a:moveTo>
                <a:lnTo>
                  <a:pt x="2293320" y="0"/>
                </a:lnTo>
                <a:lnTo>
                  <a:pt x="2293320" y="2293320"/>
                </a:lnTo>
                <a:lnTo>
                  <a:pt x="0" y="22933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PT"/>
          </a:p>
        </p:txBody>
      </p:sp>
      <p:grpSp>
        <p:nvGrpSpPr>
          <p:cNvPr id="4" name="Group 4"/>
          <p:cNvGrpSpPr/>
          <p:nvPr/>
        </p:nvGrpSpPr>
        <p:grpSpPr>
          <a:xfrm>
            <a:off x="-1543050" y="-54747"/>
            <a:ext cx="2760734" cy="10341747"/>
            <a:chOff x="0" y="0"/>
            <a:chExt cx="727107" cy="2723752"/>
          </a:xfrm>
        </p:grpSpPr>
        <p:sp>
          <p:nvSpPr>
            <p:cNvPr id="5" name="Freeform 5"/>
            <p:cNvSpPr/>
            <p:nvPr/>
          </p:nvSpPr>
          <p:spPr>
            <a:xfrm>
              <a:off x="0" y="0"/>
              <a:ext cx="727107" cy="2723752"/>
            </a:xfrm>
            <a:custGeom>
              <a:avLst/>
              <a:gdLst/>
              <a:ahLst/>
              <a:cxnLst/>
              <a:rect l="l" t="t" r="r" b="b"/>
              <a:pathLst>
                <a:path w="727107" h="2723752">
                  <a:moveTo>
                    <a:pt x="0" y="0"/>
                  </a:moveTo>
                  <a:lnTo>
                    <a:pt x="727107" y="0"/>
                  </a:lnTo>
                  <a:lnTo>
                    <a:pt x="727107" y="2723752"/>
                  </a:lnTo>
                  <a:lnTo>
                    <a:pt x="0" y="2723752"/>
                  </a:lnTo>
                  <a:close/>
                </a:path>
              </a:pathLst>
            </a:custGeom>
            <a:solidFill>
              <a:srgbClr val="145DA0"/>
            </a:solidFill>
          </p:spPr>
          <p:txBody>
            <a:bodyPr/>
            <a:lstStyle/>
            <a:p>
              <a:endParaRPr lang="pt-PT"/>
            </a:p>
          </p:txBody>
        </p:sp>
        <p:sp>
          <p:nvSpPr>
            <p:cNvPr id="6" name="TextBox 6"/>
            <p:cNvSpPr txBox="1"/>
            <p:nvPr/>
          </p:nvSpPr>
          <p:spPr>
            <a:xfrm>
              <a:off x="0" y="-38100"/>
              <a:ext cx="727107" cy="2761852"/>
            </a:xfrm>
            <a:prstGeom prst="rect">
              <a:avLst/>
            </a:prstGeom>
          </p:spPr>
          <p:txBody>
            <a:bodyPr lIns="50800" tIns="50800" rIns="50800" bIns="50800" rtlCol="0" anchor="ctr"/>
            <a:lstStyle/>
            <a:p>
              <a:pPr algn="ctr">
                <a:lnSpc>
                  <a:spcPts val="2605"/>
                </a:lnSpc>
              </a:pPr>
              <a:endParaRPr/>
            </a:p>
          </p:txBody>
        </p:sp>
      </p:grpSp>
      <p:sp>
        <p:nvSpPr>
          <p:cNvPr id="7" name="Freeform 7"/>
          <p:cNvSpPr/>
          <p:nvPr/>
        </p:nvSpPr>
        <p:spPr>
          <a:xfrm>
            <a:off x="1946099" y="2629955"/>
            <a:ext cx="7197901" cy="4114800"/>
          </a:xfrm>
          <a:custGeom>
            <a:avLst/>
            <a:gdLst/>
            <a:ahLst/>
            <a:cxnLst/>
            <a:rect l="l" t="t" r="r" b="b"/>
            <a:pathLst>
              <a:path w="7197901" h="4114800">
                <a:moveTo>
                  <a:pt x="0" y="0"/>
                </a:moveTo>
                <a:lnTo>
                  <a:pt x="7197901" y="0"/>
                </a:lnTo>
                <a:lnTo>
                  <a:pt x="719790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pt-PT"/>
          </a:p>
        </p:txBody>
      </p:sp>
      <p:sp>
        <p:nvSpPr>
          <p:cNvPr id="8" name="Freeform 8"/>
          <p:cNvSpPr/>
          <p:nvPr/>
        </p:nvSpPr>
        <p:spPr>
          <a:xfrm rot="-10800000">
            <a:off x="10424023" y="5815392"/>
            <a:ext cx="7197901" cy="4114800"/>
          </a:xfrm>
          <a:custGeom>
            <a:avLst/>
            <a:gdLst/>
            <a:ahLst/>
            <a:cxnLst/>
            <a:rect l="l" t="t" r="r" b="b"/>
            <a:pathLst>
              <a:path w="7197901" h="4114800">
                <a:moveTo>
                  <a:pt x="0" y="0"/>
                </a:moveTo>
                <a:lnTo>
                  <a:pt x="7197901" y="0"/>
                </a:lnTo>
                <a:lnTo>
                  <a:pt x="719790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pt-PT"/>
          </a:p>
        </p:txBody>
      </p:sp>
      <p:sp>
        <p:nvSpPr>
          <p:cNvPr id="9" name="Freeform 9"/>
          <p:cNvSpPr/>
          <p:nvPr/>
        </p:nvSpPr>
        <p:spPr>
          <a:xfrm>
            <a:off x="2950651" y="2781784"/>
            <a:ext cx="5069873" cy="3504058"/>
          </a:xfrm>
          <a:custGeom>
            <a:avLst/>
            <a:gdLst/>
            <a:ahLst/>
            <a:cxnLst/>
            <a:rect l="l" t="t" r="r" b="b"/>
            <a:pathLst>
              <a:path w="5069873" h="3504058">
                <a:moveTo>
                  <a:pt x="0" y="0"/>
                </a:moveTo>
                <a:lnTo>
                  <a:pt x="5069873" y="0"/>
                </a:lnTo>
                <a:lnTo>
                  <a:pt x="5069873" y="3504057"/>
                </a:lnTo>
                <a:lnTo>
                  <a:pt x="0" y="3504057"/>
                </a:lnTo>
                <a:lnTo>
                  <a:pt x="0" y="0"/>
                </a:lnTo>
                <a:close/>
              </a:path>
            </a:pathLst>
          </a:custGeom>
          <a:blipFill>
            <a:blip r:embed="rId6"/>
            <a:stretch>
              <a:fillRect r="-2139" b="-10836"/>
            </a:stretch>
          </a:blipFill>
        </p:spPr>
        <p:txBody>
          <a:bodyPr/>
          <a:lstStyle/>
          <a:p>
            <a:endParaRPr lang="pt-PT"/>
          </a:p>
        </p:txBody>
      </p:sp>
      <p:sp>
        <p:nvSpPr>
          <p:cNvPr id="10" name="Freeform 10"/>
          <p:cNvSpPr/>
          <p:nvPr/>
        </p:nvSpPr>
        <p:spPr>
          <a:xfrm>
            <a:off x="10922399" y="6349497"/>
            <a:ext cx="6474001" cy="3046589"/>
          </a:xfrm>
          <a:custGeom>
            <a:avLst/>
            <a:gdLst/>
            <a:ahLst/>
            <a:cxnLst/>
            <a:rect l="l" t="t" r="r" b="b"/>
            <a:pathLst>
              <a:path w="6474001" h="3046589">
                <a:moveTo>
                  <a:pt x="0" y="0"/>
                </a:moveTo>
                <a:lnTo>
                  <a:pt x="6474001" y="0"/>
                </a:lnTo>
                <a:lnTo>
                  <a:pt x="6474001" y="3046589"/>
                </a:lnTo>
                <a:lnTo>
                  <a:pt x="0" y="3046589"/>
                </a:lnTo>
                <a:lnTo>
                  <a:pt x="0" y="0"/>
                </a:lnTo>
                <a:close/>
              </a:path>
            </a:pathLst>
          </a:custGeom>
          <a:blipFill>
            <a:blip r:embed="rId7"/>
            <a:stretch>
              <a:fillRect/>
            </a:stretch>
          </a:blipFill>
        </p:spPr>
        <p:txBody>
          <a:bodyPr/>
          <a:lstStyle/>
          <a:p>
            <a:endParaRPr lang="pt-PT"/>
          </a:p>
        </p:txBody>
      </p:sp>
      <p:sp>
        <p:nvSpPr>
          <p:cNvPr id="11" name="TextBox 11"/>
          <p:cNvSpPr txBox="1"/>
          <p:nvPr/>
        </p:nvSpPr>
        <p:spPr>
          <a:xfrm>
            <a:off x="2950651" y="310221"/>
            <a:ext cx="12386698" cy="2015490"/>
          </a:xfrm>
          <a:prstGeom prst="rect">
            <a:avLst/>
          </a:prstGeom>
        </p:spPr>
        <p:txBody>
          <a:bodyPr lIns="0" tIns="0" rIns="0" bIns="0" rtlCol="0" anchor="t">
            <a:spAutoFit/>
          </a:bodyPr>
          <a:lstStyle/>
          <a:p>
            <a:pPr marL="0" lvl="0" indent="0" algn="ctr">
              <a:lnSpc>
                <a:spcPts val="7884"/>
              </a:lnSpc>
              <a:spcBef>
                <a:spcPct val="0"/>
              </a:spcBef>
            </a:pPr>
            <a:r>
              <a:rPr lang="en-US" sz="6570">
                <a:solidFill>
                  <a:srgbClr val="FFFFFF"/>
                </a:solidFill>
                <a:latin typeface="Now Bold"/>
              </a:rPr>
              <a:t>04 APPLICATIONS OF SC TAPES AND CABLES</a:t>
            </a:r>
          </a:p>
        </p:txBody>
      </p:sp>
      <p:sp>
        <p:nvSpPr>
          <p:cNvPr id="12" name="TextBox 12"/>
          <p:cNvSpPr txBox="1"/>
          <p:nvPr/>
        </p:nvSpPr>
        <p:spPr>
          <a:xfrm>
            <a:off x="9384373" y="2734159"/>
            <a:ext cx="8903627" cy="2920364"/>
          </a:xfrm>
          <a:prstGeom prst="rect">
            <a:avLst/>
          </a:prstGeom>
        </p:spPr>
        <p:txBody>
          <a:bodyPr lIns="0" tIns="0" rIns="0" bIns="0" rtlCol="0" anchor="t">
            <a:spAutoFit/>
          </a:bodyPr>
          <a:lstStyle/>
          <a:p>
            <a:pPr algn="l">
              <a:lnSpc>
                <a:spcPts val="3360"/>
              </a:lnSpc>
            </a:pPr>
            <a:r>
              <a:rPr lang="en-US" sz="2400">
                <a:solidFill>
                  <a:srgbClr val="FFFFFF"/>
                </a:solidFill>
                <a:latin typeface="DM Sans"/>
              </a:rPr>
              <a:t>Fujikura Ltd. has delivered mass-production volumes of rare-earth-based HTS tapes to Commonwealth Fusion Systems (CFS), which is building the world's first commercially relevant fusion machine in the United States and has begun expanding production capacity for these tapes. The mission is to deploy fusion power plants to meet global decarbonization goals as fast as possible.</a:t>
            </a:r>
          </a:p>
        </p:txBody>
      </p:sp>
      <p:sp>
        <p:nvSpPr>
          <p:cNvPr id="13" name="TextBox 13"/>
          <p:cNvSpPr txBox="1"/>
          <p:nvPr/>
        </p:nvSpPr>
        <p:spPr>
          <a:xfrm>
            <a:off x="1520396" y="7154330"/>
            <a:ext cx="8903627" cy="2082164"/>
          </a:xfrm>
          <a:prstGeom prst="rect">
            <a:avLst/>
          </a:prstGeom>
        </p:spPr>
        <p:txBody>
          <a:bodyPr lIns="0" tIns="0" rIns="0" bIns="0" rtlCol="0" anchor="t">
            <a:spAutoFit/>
          </a:bodyPr>
          <a:lstStyle/>
          <a:p>
            <a:pPr algn="l">
              <a:lnSpc>
                <a:spcPts val="3360"/>
              </a:lnSpc>
            </a:pPr>
            <a:r>
              <a:rPr lang="en-US" sz="2400">
                <a:solidFill>
                  <a:srgbClr val="FFFFFF"/>
                </a:solidFill>
                <a:latin typeface="DM Sans"/>
              </a:rPr>
              <a:t>The Shingal Project is a 1 km 23 kV AC HTS cable connecting the 154 kV substations of Shingal and Heungdeok. This project used HTS cable with 50 km of HTS tape used.</a:t>
            </a:r>
          </a:p>
          <a:p>
            <a:pPr algn="l">
              <a:lnSpc>
                <a:spcPts val="3360"/>
              </a:lnSpc>
            </a:pPr>
            <a:r>
              <a:rPr lang="en-US" sz="2400">
                <a:solidFill>
                  <a:srgbClr val="FFFFFF"/>
                </a:solidFill>
                <a:latin typeface="DM Sans"/>
              </a:rPr>
              <a:t>The system was able to share the supply capacity between the two substations and this led to further research.</a:t>
            </a:r>
          </a:p>
        </p:txBody>
      </p:sp>
      <p:sp>
        <p:nvSpPr>
          <p:cNvPr id="15" name="CaixaDeTexto 14">
            <a:extLst>
              <a:ext uri="{FF2B5EF4-FFF2-40B4-BE49-F238E27FC236}">
                <a16:creationId xmlns:a16="http://schemas.microsoft.com/office/drawing/2014/main" id="{37F933D3-D655-F522-EA25-DDFAED42CE7E}"/>
              </a:ext>
            </a:extLst>
          </p:cNvPr>
          <p:cNvSpPr txBox="1"/>
          <p:nvPr/>
        </p:nvSpPr>
        <p:spPr>
          <a:xfrm>
            <a:off x="17426789" y="9686485"/>
            <a:ext cx="418704" cy="369332"/>
          </a:xfrm>
          <a:prstGeom prst="rect">
            <a:avLst/>
          </a:prstGeom>
          <a:noFill/>
        </p:spPr>
        <p:txBody>
          <a:bodyPr wrap="none" rtlCol="0">
            <a:spAutoFit/>
          </a:bodyPr>
          <a:lstStyle/>
          <a:p>
            <a:r>
              <a:rPr lang="pt-PT" dirty="0"/>
              <a:t>18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2" name="Freeform 2"/>
          <p:cNvSpPr/>
          <p:nvPr/>
        </p:nvSpPr>
        <p:spPr>
          <a:xfrm rot="1313163">
            <a:off x="-4261137" y="6573910"/>
            <a:ext cx="9085628" cy="5368780"/>
          </a:xfrm>
          <a:custGeom>
            <a:avLst/>
            <a:gdLst/>
            <a:ahLst/>
            <a:cxnLst/>
            <a:rect l="l" t="t" r="r" b="b"/>
            <a:pathLst>
              <a:path w="9085628" h="5368780">
                <a:moveTo>
                  <a:pt x="0" y="0"/>
                </a:moveTo>
                <a:lnTo>
                  <a:pt x="9085628" y="0"/>
                </a:lnTo>
                <a:lnTo>
                  <a:pt x="9085628" y="5368780"/>
                </a:lnTo>
                <a:lnTo>
                  <a:pt x="0" y="53687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PT"/>
          </a:p>
        </p:txBody>
      </p:sp>
      <p:sp>
        <p:nvSpPr>
          <p:cNvPr id="3" name="Freeform 3"/>
          <p:cNvSpPr/>
          <p:nvPr/>
        </p:nvSpPr>
        <p:spPr>
          <a:xfrm>
            <a:off x="2267961" y="8412696"/>
            <a:ext cx="4319810" cy="426581"/>
          </a:xfrm>
          <a:custGeom>
            <a:avLst/>
            <a:gdLst/>
            <a:ahLst/>
            <a:cxnLst/>
            <a:rect l="l" t="t" r="r" b="b"/>
            <a:pathLst>
              <a:path w="4319810" h="426581">
                <a:moveTo>
                  <a:pt x="0" y="0"/>
                </a:moveTo>
                <a:lnTo>
                  <a:pt x="4319809" y="0"/>
                </a:lnTo>
                <a:lnTo>
                  <a:pt x="4319809" y="426581"/>
                </a:lnTo>
                <a:lnTo>
                  <a:pt x="0" y="426581"/>
                </a:lnTo>
                <a:lnTo>
                  <a:pt x="0" y="0"/>
                </a:lnTo>
                <a:close/>
              </a:path>
            </a:pathLst>
          </a:custGeom>
          <a:blipFill>
            <a:blip r:embed="rId4"/>
            <a:stretch>
              <a:fillRect t="-99999"/>
            </a:stretch>
          </a:blipFill>
        </p:spPr>
        <p:txBody>
          <a:bodyPr/>
          <a:lstStyle/>
          <a:p>
            <a:endParaRPr lang="pt-PT"/>
          </a:p>
        </p:txBody>
      </p:sp>
      <p:sp>
        <p:nvSpPr>
          <p:cNvPr id="4" name="Freeform 4"/>
          <p:cNvSpPr/>
          <p:nvPr/>
        </p:nvSpPr>
        <p:spPr>
          <a:xfrm>
            <a:off x="6984095" y="8412696"/>
            <a:ext cx="4319810" cy="426581"/>
          </a:xfrm>
          <a:custGeom>
            <a:avLst/>
            <a:gdLst/>
            <a:ahLst/>
            <a:cxnLst/>
            <a:rect l="l" t="t" r="r" b="b"/>
            <a:pathLst>
              <a:path w="4319810" h="426581">
                <a:moveTo>
                  <a:pt x="0" y="0"/>
                </a:moveTo>
                <a:lnTo>
                  <a:pt x="4319810" y="0"/>
                </a:lnTo>
                <a:lnTo>
                  <a:pt x="4319810" y="426581"/>
                </a:lnTo>
                <a:lnTo>
                  <a:pt x="0" y="426581"/>
                </a:lnTo>
                <a:lnTo>
                  <a:pt x="0" y="0"/>
                </a:lnTo>
                <a:close/>
              </a:path>
            </a:pathLst>
          </a:custGeom>
          <a:blipFill>
            <a:blip r:embed="rId4"/>
            <a:stretch>
              <a:fillRect t="-99999"/>
            </a:stretch>
          </a:blipFill>
        </p:spPr>
        <p:txBody>
          <a:bodyPr/>
          <a:lstStyle/>
          <a:p>
            <a:endParaRPr lang="pt-PT"/>
          </a:p>
        </p:txBody>
      </p:sp>
      <p:sp>
        <p:nvSpPr>
          <p:cNvPr id="5" name="Freeform 5"/>
          <p:cNvSpPr/>
          <p:nvPr/>
        </p:nvSpPr>
        <p:spPr>
          <a:xfrm>
            <a:off x="11703955" y="8412696"/>
            <a:ext cx="4319810" cy="426581"/>
          </a:xfrm>
          <a:custGeom>
            <a:avLst/>
            <a:gdLst/>
            <a:ahLst/>
            <a:cxnLst/>
            <a:rect l="l" t="t" r="r" b="b"/>
            <a:pathLst>
              <a:path w="4319810" h="426581">
                <a:moveTo>
                  <a:pt x="0" y="0"/>
                </a:moveTo>
                <a:lnTo>
                  <a:pt x="4319809" y="0"/>
                </a:lnTo>
                <a:lnTo>
                  <a:pt x="4319809" y="426581"/>
                </a:lnTo>
                <a:lnTo>
                  <a:pt x="0" y="426581"/>
                </a:lnTo>
                <a:lnTo>
                  <a:pt x="0" y="0"/>
                </a:lnTo>
                <a:close/>
              </a:path>
            </a:pathLst>
          </a:custGeom>
          <a:blipFill>
            <a:blip r:embed="rId4"/>
            <a:stretch>
              <a:fillRect t="-99999"/>
            </a:stretch>
          </a:blipFill>
        </p:spPr>
        <p:txBody>
          <a:bodyPr/>
          <a:lstStyle/>
          <a:p>
            <a:endParaRPr lang="pt-PT"/>
          </a:p>
        </p:txBody>
      </p:sp>
      <p:grpSp>
        <p:nvGrpSpPr>
          <p:cNvPr id="6" name="Group 6"/>
          <p:cNvGrpSpPr/>
          <p:nvPr/>
        </p:nvGrpSpPr>
        <p:grpSpPr>
          <a:xfrm>
            <a:off x="2290722" y="2394080"/>
            <a:ext cx="4297048" cy="5736017"/>
            <a:chOff x="0" y="0"/>
            <a:chExt cx="1131733" cy="1510721"/>
          </a:xfrm>
        </p:grpSpPr>
        <p:sp>
          <p:nvSpPr>
            <p:cNvPr id="7" name="Freeform 7"/>
            <p:cNvSpPr/>
            <p:nvPr/>
          </p:nvSpPr>
          <p:spPr>
            <a:xfrm>
              <a:off x="0" y="0"/>
              <a:ext cx="1131733" cy="1510721"/>
            </a:xfrm>
            <a:custGeom>
              <a:avLst/>
              <a:gdLst/>
              <a:ahLst/>
              <a:cxnLst/>
              <a:rect l="l" t="t" r="r" b="b"/>
              <a:pathLst>
                <a:path w="1131733" h="1510721">
                  <a:moveTo>
                    <a:pt x="0" y="0"/>
                  </a:moveTo>
                  <a:lnTo>
                    <a:pt x="1131733" y="0"/>
                  </a:lnTo>
                  <a:lnTo>
                    <a:pt x="1131733" y="1510721"/>
                  </a:lnTo>
                  <a:lnTo>
                    <a:pt x="0" y="1510721"/>
                  </a:lnTo>
                  <a:close/>
                </a:path>
              </a:pathLst>
            </a:custGeom>
            <a:solidFill>
              <a:srgbClr val="CFF4FF"/>
            </a:solidFill>
            <a:ln w="19050" cap="sq">
              <a:solidFill>
                <a:srgbClr val="FFFFFF"/>
              </a:solidFill>
              <a:prstDash val="solid"/>
              <a:miter/>
            </a:ln>
          </p:spPr>
          <p:txBody>
            <a:bodyPr/>
            <a:lstStyle/>
            <a:p>
              <a:endParaRPr lang="pt-PT"/>
            </a:p>
          </p:txBody>
        </p:sp>
        <p:sp>
          <p:nvSpPr>
            <p:cNvPr id="8" name="TextBox 8"/>
            <p:cNvSpPr txBox="1"/>
            <p:nvPr/>
          </p:nvSpPr>
          <p:spPr>
            <a:xfrm>
              <a:off x="0" y="-38100"/>
              <a:ext cx="1131733" cy="1548821"/>
            </a:xfrm>
            <a:prstGeom prst="rect">
              <a:avLst/>
            </a:prstGeom>
          </p:spPr>
          <p:txBody>
            <a:bodyPr lIns="50800" tIns="50800" rIns="50800" bIns="50800" rtlCol="0" anchor="ctr"/>
            <a:lstStyle/>
            <a:p>
              <a:pPr algn="ctr">
                <a:lnSpc>
                  <a:spcPts val="2605"/>
                </a:lnSpc>
              </a:pPr>
              <a:endParaRPr/>
            </a:p>
          </p:txBody>
        </p:sp>
      </p:grpSp>
      <p:grpSp>
        <p:nvGrpSpPr>
          <p:cNvPr id="9" name="Group 9"/>
          <p:cNvGrpSpPr/>
          <p:nvPr/>
        </p:nvGrpSpPr>
        <p:grpSpPr>
          <a:xfrm>
            <a:off x="6993607" y="2394080"/>
            <a:ext cx="4297048" cy="5736017"/>
            <a:chOff x="0" y="0"/>
            <a:chExt cx="1131733" cy="1510721"/>
          </a:xfrm>
        </p:grpSpPr>
        <p:sp>
          <p:nvSpPr>
            <p:cNvPr id="10" name="Freeform 10"/>
            <p:cNvSpPr/>
            <p:nvPr/>
          </p:nvSpPr>
          <p:spPr>
            <a:xfrm>
              <a:off x="0" y="0"/>
              <a:ext cx="1131733" cy="1510721"/>
            </a:xfrm>
            <a:custGeom>
              <a:avLst/>
              <a:gdLst/>
              <a:ahLst/>
              <a:cxnLst/>
              <a:rect l="l" t="t" r="r" b="b"/>
              <a:pathLst>
                <a:path w="1131733" h="1510721">
                  <a:moveTo>
                    <a:pt x="0" y="0"/>
                  </a:moveTo>
                  <a:lnTo>
                    <a:pt x="1131733" y="0"/>
                  </a:lnTo>
                  <a:lnTo>
                    <a:pt x="1131733" y="1510721"/>
                  </a:lnTo>
                  <a:lnTo>
                    <a:pt x="0" y="1510721"/>
                  </a:lnTo>
                  <a:close/>
                </a:path>
              </a:pathLst>
            </a:custGeom>
            <a:solidFill>
              <a:srgbClr val="CFF4FF"/>
            </a:solidFill>
            <a:ln w="19050" cap="sq">
              <a:solidFill>
                <a:srgbClr val="FFFFFF"/>
              </a:solidFill>
              <a:prstDash val="solid"/>
              <a:miter/>
            </a:ln>
          </p:spPr>
          <p:txBody>
            <a:bodyPr/>
            <a:lstStyle/>
            <a:p>
              <a:endParaRPr lang="pt-PT"/>
            </a:p>
          </p:txBody>
        </p:sp>
        <p:sp>
          <p:nvSpPr>
            <p:cNvPr id="11" name="TextBox 11"/>
            <p:cNvSpPr txBox="1"/>
            <p:nvPr/>
          </p:nvSpPr>
          <p:spPr>
            <a:xfrm>
              <a:off x="0" y="-38100"/>
              <a:ext cx="1131733" cy="1548821"/>
            </a:xfrm>
            <a:prstGeom prst="rect">
              <a:avLst/>
            </a:prstGeom>
          </p:spPr>
          <p:txBody>
            <a:bodyPr lIns="50800" tIns="50800" rIns="50800" bIns="50800" rtlCol="0" anchor="ctr"/>
            <a:lstStyle/>
            <a:p>
              <a:pPr algn="ctr">
                <a:lnSpc>
                  <a:spcPts val="2605"/>
                </a:lnSpc>
              </a:pPr>
              <a:endParaRPr/>
            </a:p>
          </p:txBody>
        </p:sp>
      </p:grpSp>
      <p:grpSp>
        <p:nvGrpSpPr>
          <p:cNvPr id="12" name="Group 12"/>
          <p:cNvGrpSpPr/>
          <p:nvPr/>
        </p:nvGrpSpPr>
        <p:grpSpPr>
          <a:xfrm>
            <a:off x="11700230" y="2394080"/>
            <a:ext cx="4297048" cy="5736017"/>
            <a:chOff x="0" y="0"/>
            <a:chExt cx="1131733" cy="1510721"/>
          </a:xfrm>
        </p:grpSpPr>
        <p:sp>
          <p:nvSpPr>
            <p:cNvPr id="13" name="Freeform 13"/>
            <p:cNvSpPr/>
            <p:nvPr/>
          </p:nvSpPr>
          <p:spPr>
            <a:xfrm>
              <a:off x="0" y="0"/>
              <a:ext cx="1131733" cy="1510721"/>
            </a:xfrm>
            <a:custGeom>
              <a:avLst/>
              <a:gdLst/>
              <a:ahLst/>
              <a:cxnLst/>
              <a:rect l="l" t="t" r="r" b="b"/>
              <a:pathLst>
                <a:path w="1131733" h="1510721">
                  <a:moveTo>
                    <a:pt x="0" y="0"/>
                  </a:moveTo>
                  <a:lnTo>
                    <a:pt x="1131733" y="0"/>
                  </a:lnTo>
                  <a:lnTo>
                    <a:pt x="1131733" y="1510721"/>
                  </a:lnTo>
                  <a:lnTo>
                    <a:pt x="0" y="1510721"/>
                  </a:lnTo>
                  <a:close/>
                </a:path>
              </a:pathLst>
            </a:custGeom>
            <a:solidFill>
              <a:srgbClr val="CFF4FF"/>
            </a:solidFill>
            <a:ln w="19050" cap="sq">
              <a:solidFill>
                <a:srgbClr val="FFFFFF"/>
              </a:solidFill>
              <a:prstDash val="solid"/>
              <a:miter/>
            </a:ln>
          </p:spPr>
          <p:txBody>
            <a:bodyPr/>
            <a:lstStyle/>
            <a:p>
              <a:endParaRPr lang="pt-PT"/>
            </a:p>
          </p:txBody>
        </p:sp>
        <p:sp>
          <p:nvSpPr>
            <p:cNvPr id="14" name="TextBox 14"/>
            <p:cNvSpPr txBox="1"/>
            <p:nvPr/>
          </p:nvSpPr>
          <p:spPr>
            <a:xfrm>
              <a:off x="0" y="-38100"/>
              <a:ext cx="1131733" cy="1548821"/>
            </a:xfrm>
            <a:prstGeom prst="rect">
              <a:avLst/>
            </a:prstGeom>
          </p:spPr>
          <p:txBody>
            <a:bodyPr lIns="50800" tIns="50800" rIns="50800" bIns="50800" rtlCol="0" anchor="ctr"/>
            <a:lstStyle/>
            <a:p>
              <a:pPr algn="ctr">
                <a:lnSpc>
                  <a:spcPts val="2605"/>
                </a:lnSpc>
              </a:pPr>
              <a:endParaRPr/>
            </a:p>
          </p:txBody>
        </p:sp>
      </p:grpSp>
      <p:sp>
        <p:nvSpPr>
          <p:cNvPr id="15" name="Freeform 15"/>
          <p:cNvSpPr/>
          <p:nvPr/>
        </p:nvSpPr>
        <p:spPr>
          <a:xfrm rot="1313163">
            <a:off x="14330817" y="-1655690"/>
            <a:ext cx="9085628" cy="5368780"/>
          </a:xfrm>
          <a:custGeom>
            <a:avLst/>
            <a:gdLst/>
            <a:ahLst/>
            <a:cxnLst/>
            <a:rect l="l" t="t" r="r" b="b"/>
            <a:pathLst>
              <a:path w="9085628" h="5368780">
                <a:moveTo>
                  <a:pt x="0" y="0"/>
                </a:moveTo>
                <a:lnTo>
                  <a:pt x="9085629" y="0"/>
                </a:lnTo>
                <a:lnTo>
                  <a:pt x="9085629" y="5368780"/>
                </a:lnTo>
                <a:lnTo>
                  <a:pt x="0" y="53687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PT"/>
          </a:p>
        </p:txBody>
      </p:sp>
      <p:sp>
        <p:nvSpPr>
          <p:cNvPr id="16" name="TextBox 16"/>
          <p:cNvSpPr txBox="1"/>
          <p:nvPr/>
        </p:nvSpPr>
        <p:spPr>
          <a:xfrm>
            <a:off x="2608798" y="744861"/>
            <a:ext cx="11239956" cy="1649219"/>
          </a:xfrm>
          <a:prstGeom prst="rect">
            <a:avLst/>
          </a:prstGeom>
        </p:spPr>
        <p:txBody>
          <a:bodyPr lIns="0" tIns="0" rIns="0" bIns="0" rtlCol="0" anchor="t">
            <a:spAutoFit/>
          </a:bodyPr>
          <a:lstStyle/>
          <a:p>
            <a:pPr marL="0" lvl="0" indent="0" algn="ctr">
              <a:lnSpc>
                <a:spcPts val="6451"/>
              </a:lnSpc>
              <a:spcBef>
                <a:spcPct val="0"/>
              </a:spcBef>
            </a:pPr>
            <a:r>
              <a:rPr lang="en-US" sz="5376">
                <a:solidFill>
                  <a:srgbClr val="FFFFFF"/>
                </a:solidFill>
                <a:latin typeface="Now Bold"/>
              </a:rPr>
              <a:t>FUTURE OUTLOOKS AND POTENTIAL BREAKTHROUGH</a:t>
            </a:r>
          </a:p>
        </p:txBody>
      </p:sp>
      <p:sp>
        <p:nvSpPr>
          <p:cNvPr id="17" name="TextBox 17"/>
          <p:cNvSpPr txBox="1"/>
          <p:nvPr/>
        </p:nvSpPr>
        <p:spPr>
          <a:xfrm>
            <a:off x="2711792" y="2404075"/>
            <a:ext cx="3432147" cy="847725"/>
          </a:xfrm>
          <a:prstGeom prst="rect">
            <a:avLst/>
          </a:prstGeom>
        </p:spPr>
        <p:txBody>
          <a:bodyPr lIns="0" tIns="0" rIns="0" bIns="0" rtlCol="0" anchor="t">
            <a:spAutoFit/>
          </a:bodyPr>
          <a:lstStyle/>
          <a:p>
            <a:pPr algn="ctr">
              <a:lnSpc>
                <a:spcPts val="3449"/>
              </a:lnSpc>
            </a:pPr>
            <a:r>
              <a:rPr lang="en-US" sz="2499">
                <a:solidFill>
                  <a:srgbClr val="0071C9"/>
                </a:solidFill>
                <a:latin typeface="DM Sans Bold"/>
              </a:rPr>
              <a:t>Room Temperature</a:t>
            </a:r>
          </a:p>
          <a:p>
            <a:pPr marL="0" lvl="0" indent="0" algn="ctr">
              <a:lnSpc>
                <a:spcPts val="3449"/>
              </a:lnSpc>
              <a:spcBef>
                <a:spcPct val="0"/>
              </a:spcBef>
            </a:pPr>
            <a:r>
              <a:rPr lang="en-US" sz="2499">
                <a:solidFill>
                  <a:srgbClr val="0071C9"/>
                </a:solidFill>
                <a:latin typeface="DM Sans Bold"/>
              </a:rPr>
              <a:t>Superconductors</a:t>
            </a:r>
          </a:p>
        </p:txBody>
      </p:sp>
      <p:sp>
        <p:nvSpPr>
          <p:cNvPr id="18" name="TextBox 18"/>
          <p:cNvSpPr txBox="1"/>
          <p:nvPr/>
        </p:nvSpPr>
        <p:spPr>
          <a:xfrm>
            <a:off x="6984095" y="2383647"/>
            <a:ext cx="4306560" cy="419100"/>
          </a:xfrm>
          <a:prstGeom prst="rect">
            <a:avLst/>
          </a:prstGeom>
        </p:spPr>
        <p:txBody>
          <a:bodyPr lIns="0" tIns="0" rIns="0" bIns="0" rtlCol="0" anchor="t">
            <a:spAutoFit/>
          </a:bodyPr>
          <a:lstStyle/>
          <a:p>
            <a:pPr marL="0" lvl="0" indent="0" algn="ctr">
              <a:lnSpc>
                <a:spcPts val="3449"/>
              </a:lnSpc>
              <a:spcBef>
                <a:spcPct val="0"/>
              </a:spcBef>
            </a:pPr>
            <a:r>
              <a:rPr lang="en-US" sz="2499">
                <a:solidFill>
                  <a:srgbClr val="F1945B"/>
                </a:solidFill>
                <a:latin typeface="DM Sans Bold"/>
              </a:rPr>
              <a:t>Flexible SC Tapes</a:t>
            </a:r>
          </a:p>
        </p:txBody>
      </p:sp>
      <p:sp>
        <p:nvSpPr>
          <p:cNvPr id="19" name="TextBox 19"/>
          <p:cNvSpPr txBox="1"/>
          <p:nvPr/>
        </p:nvSpPr>
        <p:spPr>
          <a:xfrm>
            <a:off x="12666278" y="2375265"/>
            <a:ext cx="2395164" cy="847725"/>
          </a:xfrm>
          <a:prstGeom prst="rect">
            <a:avLst/>
          </a:prstGeom>
        </p:spPr>
        <p:txBody>
          <a:bodyPr lIns="0" tIns="0" rIns="0" bIns="0" rtlCol="0" anchor="t">
            <a:spAutoFit/>
          </a:bodyPr>
          <a:lstStyle/>
          <a:p>
            <a:pPr marL="0" lvl="0" indent="0" algn="ctr">
              <a:lnSpc>
                <a:spcPts val="3449"/>
              </a:lnSpc>
              <a:spcBef>
                <a:spcPct val="0"/>
              </a:spcBef>
            </a:pPr>
            <a:r>
              <a:rPr lang="en-US" sz="2499">
                <a:solidFill>
                  <a:srgbClr val="39B54A"/>
                </a:solidFill>
                <a:latin typeface="DM Sans Bold"/>
              </a:rPr>
              <a:t>Compact Cable Designs</a:t>
            </a:r>
          </a:p>
        </p:txBody>
      </p:sp>
      <p:sp>
        <p:nvSpPr>
          <p:cNvPr id="20" name="TextBox 20"/>
          <p:cNvSpPr txBox="1"/>
          <p:nvPr/>
        </p:nvSpPr>
        <p:spPr>
          <a:xfrm>
            <a:off x="2512638" y="3634318"/>
            <a:ext cx="3853217" cy="3980971"/>
          </a:xfrm>
          <a:prstGeom prst="rect">
            <a:avLst/>
          </a:prstGeom>
        </p:spPr>
        <p:txBody>
          <a:bodyPr lIns="0" tIns="0" rIns="0" bIns="0" rtlCol="0" anchor="t">
            <a:spAutoFit/>
          </a:bodyPr>
          <a:lstStyle/>
          <a:p>
            <a:pPr algn="ctr">
              <a:lnSpc>
                <a:spcPts val="3176"/>
              </a:lnSpc>
            </a:pPr>
            <a:r>
              <a:rPr lang="en-US" sz="2268">
                <a:solidFill>
                  <a:srgbClr val="000000"/>
                </a:solidFill>
                <a:latin typeface="DM Sans"/>
              </a:rPr>
              <a:t>Advancements in materials science are enabling the development of HTS who can operate at less extreme cryogenic temperatures, reducing the complexity and cost of cooling systems. Eventually reaching room temperature superconductors</a:t>
            </a:r>
          </a:p>
        </p:txBody>
      </p:sp>
      <p:sp>
        <p:nvSpPr>
          <p:cNvPr id="21" name="TextBox 21"/>
          <p:cNvSpPr txBox="1"/>
          <p:nvPr/>
        </p:nvSpPr>
        <p:spPr>
          <a:xfrm>
            <a:off x="7215522" y="3634318"/>
            <a:ext cx="3853217" cy="2780821"/>
          </a:xfrm>
          <a:prstGeom prst="rect">
            <a:avLst/>
          </a:prstGeom>
        </p:spPr>
        <p:txBody>
          <a:bodyPr lIns="0" tIns="0" rIns="0" bIns="0" rtlCol="0" anchor="t">
            <a:spAutoFit/>
          </a:bodyPr>
          <a:lstStyle/>
          <a:p>
            <a:pPr algn="ctr">
              <a:lnSpc>
                <a:spcPts val="3176"/>
              </a:lnSpc>
            </a:pPr>
            <a:r>
              <a:rPr lang="en-US" sz="2268">
                <a:solidFill>
                  <a:srgbClr val="000000"/>
                </a:solidFill>
                <a:latin typeface="DM Sans"/>
              </a:rPr>
              <a:t>Innovative fabrication techniques are producing highly flexible SC tapes, expanding the range of applications and making installation in small spaces more feasible</a:t>
            </a:r>
          </a:p>
        </p:txBody>
      </p:sp>
      <p:sp>
        <p:nvSpPr>
          <p:cNvPr id="22" name="TextBox 22"/>
          <p:cNvSpPr txBox="1"/>
          <p:nvPr/>
        </p:nvSpPr>
        <p:spPr>
          <a:xfrm>
            <a:off x="11809767" y="3634318"/>
            <a:ext cx="4077973" cy="2586093"/>
          </a:xfrm>
          <a:prstGeom prst="rect">
            <a:avLst/>
          </a:prstGeom>
        </p:spPr>
        <p:txBody>
          <a:bodyPr lIns="0" tIns="0" rIns="0" bIns="0" rtlCol="0" anchor="t">
            <a:spAutoFit/>
          </a:bodyPr>
          <a:lstStyle/>
          <a:p>
            <a:pPr algn="ctr">
              <a:lnSpc>
                <a:spcPts val="2896"/>
              </a:lnSpc>
            </a:pPr>
            <a:r>
              <a:rPr lang="en-US" sz="2068" dirty="0">
                <a:solidFill>
                  <a:srgbClr val="000000"/>
                </a:solidFill>
                <a:latin typeface="DM Sans"/>
              </a:rPr>
              <a:t>Advances in SC materials and cryogenic engineering are </a:t>
            </a:r>
            <a:r>
              <a:rPr lang="en-US" sz="2068" dirty="0" err="1">
                <a:solidFill>
                  <a:srgbClr val="000000"/>
                </a:solidFill>
                <a:latin typeface="DM Sans"/>
              </a:rPr>
              <a:t>eneabling</a:t>
            </a:r>
            <a:r>
              <a:rPr lang="en-US" sz="2068" dirty="0">
                <a:solidFill>
                  <a:srgbClr val="000000"/>
                </a:solidFill>
                <a:latin typeface="DM Sans"/>
              </a:rPr>
              <a:t> the creation of more compact, high-capacity cable designs that can be easily integrated into existing infrastructures</a:t>
            </a:r>
          </a:p>
        </p:txBody>
      </p:sp>
      <p:sp>
        <p:nvSpPr>
          <p:cNvPr id="24" name="CaixaDeTexto 23">
            <a:extLst>
              <a:ext uri="{FF2B5EF4-FFF2-40B4-BE49-F238E27FC236}">
                <a16:creationId xmlns:a16="http://schemas.microsoft.com/office/drawing/2014/main" id="{78F83FE0-D6DF-595C-AF6D-A0EDE2589DEC}"/>
              </a:ext>
            </a:extLst>
          </p:cNvPr>
          <p:cNvSpPr txBox="1"/>
          <p:nvPr/>
        </p:nvSpPr>
        <p:spPr>
          <a:xfrm>
            <a:off x="17426789" y="9686485"/>
            <a:ext cx="418704" cy="369332"/>
          </a:xfrm>
          <a:prstGeom prst="rect">
            <a:avLst/>
          </a:prstGeom>
          <a:noFill/>
        </p:spPr>
        <p:txBody>
          <a:bodyPr wrap="none" rtlCol="0">
            <a:spAutoFit/>
          </a:bodyPr>
          <a:lstStyle/>
          <a:p>
            <a:r>
              <a:rPr lang="pt-PT" dirty="0"/>
              <a:t>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grpSp>
        <p:nvGrpSpPr>
          <p:cNvPr id="2" name="Group 2"/>
          <p:cNvGrpSpPr/>
          <p:nvPr/>
        </p:nvGrpSpPr>
        <p:grpSpPr>
          <a:xfrm>
            <a:off x="2986667" y="3084143"/>
            <a:ext cx="2613061" cy="2273181"/>
            <a:chOff x="0" y="0"/>
            <a:chExt cx="991873" cy="862860"/>
          </a:xfrm>
        </p:grpSpPr>
        <p:sp>
          <p:nvSpPr>
            <p:cNvPr id="3" name="Freeform 3"/>
            <p:cNvSpPr/>
            <p:nvPr/>
          </p:nvSpPr>
          <p:spPr>
            <a:xfrm>
              <a:off x="0" y="0"/>
              <a:ext cx="991873" cy="862860"/>
            </a:xfrm>
            <a:custGeom>
              <a:avLst/>
              <a:gdLst/>
              <a:ahLst/>
              <a:cxnLst/>
              <a:rect l="l" t="t" r="r" b="b"/>
              <a:pathLst>
                <a:path w="991873" h="862860">
                  <a:moveTo>
                    <a:pt x="0" y="0"/>
                  </a:moveTo>
                  <a:lnTo>
                    <a:pt x="991873" y="0"/>
                  </a:lnTo>
                  <a:lnTo>
                    <a:pt x="991873" y="862860"/>
                  </a:lnTo>
                  <a:lnTo>
                    <a:pt x="0" y="862860"/>
                  </a:lnTo>
                  <a:close/>
                </a:path>
              </a:pathLst>
            </a:custGeom>
            <a:solidFill>
              <a:srgbClr val="145DA0"/>
            </a:solidFill>
            <a:ln w="9525" cap="sq">
              <a:solidFill>
                <a:srgbClr val="FFFFFF"/>
              </a:solidFill>
              <a:prstDash val="solid"/>
              <a:miter/>
            </a:ln>
          </p:spPr>
          <p:txBody>
            <a:bodyPr/>
            <a:lstStyle/>
            <a:p>
              <a:endParaRPr lang="pt-PT"/>
            </a:p>
          </p:txBody>
        </p:sp>
        <p:sp>
          <p:nvSpPr>
            <p:cNvPr id="4" name="TextBox 4"/>
            <p:cNvSpPr txBox="1"/>
            <p:nvPr/>
          </p:nvSpPr>
          <p:spPr>
            <a:xfrm>
              <a:off x="0" y="-38100"/>
              <a:ext cx="991873" cy="900960"/>
            </a:xfrm>
            <a:prstGeom prst="rect">
              <a:avLst/>
            </a:prstGeom>
          </p:spPr>
          <p:txBody>
            <a:bodyPr lIns="50800" tIns="50800" rIns="50800" bIns="50800" rtlCol="0" anchor="ctr"/>
            <a:lstStyle/>
            <a:p>
              <a:pPr algn="ctr">
                <a:lnSpc>
                  <a:spcPts val="3483"/>
                </a:lnSpc>
              </a:pPr>
              <a:endParaRPr/>
            </a:p>
          </p:txBody>
        </p:sp>
      </p:grpSp>
      <p:sp>
        <p:nvSpPr>
          <p:cNvPr id="5" name="AutoShape 5"/>
          <p:cNvSpPr/>
          <p:nvPr/>
        </p:nvSpPr>
        <p:spPr>
          <a:xfrm flipV="1">
            <a:off x="3133964" y="4640463"/>
            <a:ext cx="2203125" cy="0"/>
          </a:xfrm>
          <a:prstGeom prst="line">
            <a:avLst/>
          </a:prstGeom>
          <a:ln w="38100" cap="flat">
            <a:solidFill>
              <a:srgbClr val="FFFFFF"/>
            </a:solidFill>
            <a:prstDash val="solid"/>
            <a:headEnd type="none" w="sm" len="sm"/>
            <a:tailEnd type="none" w="sm" len="sm"/>
          </a:ln>
        </p:spPr>
        <p:txBody>
          <a:bodyPr/>
          <a:lstStyle/>
          <a:p>
            <a:endParaRPr lang="pt-PT"/>
          </a:p>
        </p:txBody>
      </p:sp>
      <p:grpSp>
        <p:nvGrpSpPr>
          <p:cNvPr id="6" name="Group 6"/>
          <p:cNvGrpSpPr/>
          <p:nvPr/>
        </p:nvGrpSpPr>
        <p:grpSpPr>
          <a:xfrm>
            <a:off x="5844564" y="3084143"/>
            <a:ext cx="2613061" cy="2273181"/>
            <a:chOff x="0" y="0"/>
            <a:chExt cx="991873" cy="862860"/>
          </a:xfrm>
        </p:grpSpPr>
        <p:sp>
          <p:nvSpPr>
            <p:cNvPr id="7" name="Freeform 7"/>
            <p:cNvSpPr/>
            <p:nvPr/>
          </p:nvSpPr>
          <p:spPr>
            <a:xfrm>
              <a:off x="0" y="0"/>
              <a:ext cx="991873" cy="862860"/>
            </a:xfrm>
            <a:custGeom>
              <a:avLst/>
              <a:gdLst/>
              <a:ahLst/>
              <a:cxnLst/>
              <a:rect l="l" t="t" r="r" b="b"/>
              <a:pathLst>
                <a:path w="991873" h="862860">
                  <a:moveTo>
                    <a:pt x="0" y="0"/>
                  </a:moveTo>
                  <a:lnTo>
                    <a:pt x="991873" y="0"/>
                  </a:lnTo>
                  <a:lnTo>
                    <a:pt x="991873" y="862860"/>
                  </a:lnTo>
                  <a:lnTo>
                    <a:pt x="0" y="862860"/>
                  </a:lnTo>
                  <a:close/>
                </a:path>
              </a:pathLst>
            </a:custGeom>
            <a:solidFill>
              <a:srgbClr val="145DA0"/>
            </a:solidFill>
            <a:ln w="9525" cap="sq">
              <a:solidFill>
                <a:srgbClr val="FFFFFF"/>
              </a:solidFill>
              <a:prstDash val="solid"/>
              <a:miter/>
            </a:ln>
          </p:spPr>
          <p:txBody>
            <a:bodyPr/>
            <a:lstStyle/>
            <a:p>
              <a:endParaRPr lang="pt-PT"/>
            </a:p>
          </p:txBody>
        </p:sp>
        <p:sp>
          <p:nvSpPr>
            <p:cNvPr id="8" name="TextBox 8"/>
            <p:cNvSpPr txBox="1"/>
            <p:nvPr/>
          </p:nvSpPr>
          <p:spPr>
            <a:xfrm>
              <a:off x="0" y="-38100"/>
              <a:ext cx="991873" cy="900960"/>
            </a:xfrm>
            <a:prstGeom prst="rect">
              <a:avLst/>
            </a:prstGeom>
          </p:spPr>
          <p:txBody>
            <a:bodyPr lIns="50800" tIns="50800" rIns="50800" bIns="50800" rtlCol="0" anchor="ctr"/>
            <a:lstStyle/>
            <a:p>
              <a:pPr algn="ctr">
                <a:lnSpc>
                  <a:spcPts val="3483"/>
                </a:lnSpc>
              </a:pPr>
              <a:endParaRPr/>
            </a:p>
          </p:txBody>
        </p:sp>
      </p:grpSp>
      <p:sp>
        <p:nvSpPr>
          <p:cNvPr id="9" name="AutoShape 9"/>
          <p:cNvSpPr/>
          <p:nvPr/>
        </p:nvSpPr>
        <p:spPr>
          <a:xfrm flipV="1">
            <a:off x="5991861" y="4640463"/>
            <a:ext cx="2203125" cy="0"/>
          </a:xfrm>
          <a:prstGeom prst="line">
            <a:avLst/>
          </a:prstGeom>
          <a:ln w="38100" cap="flat">
            <a:solidFill>
              <a:srgbClr val="FFFFFF"/>
            </a:solidFill>
            <a:prstDash val="solid"/>
            <a:headEnd type="none" w="sm" len="sm"/>
            <a:tailEnd type="none" w="sm" len="sm"/>
          </a:ln>
        </p:spPr>
        <p:txBody>
          <a:bodyPr/>
          <a:lstStyle/>
          <a:p>
            <a:endParaRPr lang="pt-PT"/>
          </a:p>
        </p:txBody>
      </p:sp>
      <p:grpSp>
        <p:nvGrpSpPr>
          <p:cNvPr id="10" name="Group 10"/>
          <p:cNvGrpSpPr/>
          <p:nvPr/>
        </p:nvGrpSpPr>
        <p:grpSpPr>
          <a:xfrm>
            <a:off x="2986667" y="5870734"/>
            <a:ext cx="2613061" cy="2252658"/>
            <a:chOff x="0" y="0"/>
            <a:chExt cx="991873" cy="855070"/>
          </a:xfrm>
        </p:grpSpPr>
        <p:sp>
          <p:nvSpPr>
            <p:cNvPr id="11" name="Freeform 11"/>
            <p:cNvSpPr/>
            <p:nvPr/>
          </p:nvSpPr>
          <p:spPr>
            <a:xfrm>
              <a:off x="0" y="0"/>
              <a:ext cx="991873" cy="855070"/>
            </a:xfrm>
            <a:custGeom>
              <a:avLst/>
              <a:gdLst/>
              <a:ahLst/>
              <a:cxnLst/>
              <a:rect l="l" t="t" r="r" b="b"/>
              <a:pathLst>
                <a:path w="991873" h="855070">
                  <a:moveTo>
                    <a:pt x="0" y="0"/>
                  </a:moveTo>
                  <a:lnTo>
                    <a:pt x="991873" y="0"/>
                  </a:lnTo>
                  <a:lnTo>
                    <a:pt x="991873" y="855070"/>
                  </a:lnTo>
                  <a:lnTo>
                    <a:pt x="0" y="855070"/>
                  </a:lnTo>
                  <a:close/>
                </a:path>
              </a:pathLst>
            </a:custGeom>
            <a:solidFill>
              <a:srgbClr val="145DA0"/>
            </a:solidFill>
            <a:ln w="9525" cap="sq">
              <a:solidFill>
                <a:srgbClr val="FFFFFF"/>
              </a:solidFill>
              <a:prstDash val="solid"/>
              <a:miter/>
            </a:ln>
          </p:spPr>
          <p:txBody>
            <a:bodyPr/>
            <a:lstStyle/>
            <a:p>
              <a:endParaRPr lang="pt-PT"/>
            </a:p>
          </p:txBody>
        </p:sp>
        <p:sp>
          <p:nvSpPr>
            <p:cNvPr id="12" name="TextBox 12"/>
            <p:cNvSpPr txBox="1"/>
            <p:nvPr/>
          </p:nvSpPr>
          <p:spPr>
            <a:xfrm>
              <a:off x="0" y="-38100"/>
              <a:ext cx="991873" cy="893170"/>
            </a:xfrm>
            <a:prstGeom prst="rect">
              <a:avLst/>
            </a:prstGeom>
          </p:spPr>
          <p:txBody>
            <a:bodyPr lIns="50800" tIns="50800" rIns="50800" bIns="50800" rtlCol="0" anchor="ctr"/>
            <a:lstStyle/>
            <a:p>
              <a:pPr algn="ctr">
                <a:lnSpc>
                  <a:spcPts val="3483"/>
                </a:lnSpc>
              </a:pPr>
              <a:endParaRPr/>
            </a:p>
          </p:txBody>
        </p:sp>
      </p:grpSp>
      <p:sp>
        <p:nvSpPr>
          <p:cNvPr id="13" name="AutoShape 13"/>
          <p:cNvSpPr/>
          <p:nvPr/>
        </p:nvSpPr>
        <p:spPr>
          <a:xfrm flipV="1">
            <a:off x="3133964" y="7427054"/>
            <a:ext cx="2203125" cy="0"/>
          </a:xfrm>
          <a:prstGeom prst="line">
            <a:avLst/>
          </a:prstGeom>
          <a:ln w="38100" cap="flat">
            <a:solidFill>
              <a:srgbClr val="FFFFFF"/>
            </a:solidFill>
            <a:prstDash val="solid"/>
            <a:headEnd type="none" w="sm" len="sm"/>
            <a:tailEnd type="none" w="sm" len="sm"/>
          </a:ln>
        </p:spPr>
        <p:txBody>
          <a:bodyPr/>
          <a:lstStyle/>
          <a:p>
            <a:endParaRPr lang="pt-PT"/>
          </a:p>
        </p:txBody>
      </p:sp>
      <p:grpSp>
        <p:nvGrpSpPr>
          <p:cNvPr id="14" name="Group 14"/>
          <p:cNvGrpSpPr/>
          <p:nvPr/>
        </p:nvGrpSpPr>
        <p:grpSpPr>
          <a:xfrm>
            <a:off x="5844564" y="5870734"/>
            <a:ext cx="2613061" cy="2252658"/>
            <a:chOff x="0" y="0"/>
            <a:chExt cx="991873" cy="855070"/>
          </a:xfrm>
        </p:grpSpPr>
        <p:sp>
          <p:nvSpPr>
            <p:cNvPr id="15" name="Freeform 15"/>
            <p:cNvSpPr/>
            <p:nvPr/>
          </p:nvSpPr>
          <p:spPr>
            <a:xfrm>
              <a:off x="0" y="0"/>
              <a:ext cx="991873" cy="855070"/>
            </a:xfrm>
            <a:custGeom>
              <a:avLst/>
              <a:gdLst/>
              <a:ahLst/>
              <a:cxnLst/>
              <a:rect l="l" t="t" r="r" b="b"/>
              <a:pathLst>
                <a:path w="991873" h="855070">
                  <a:moveTo>
                    <a:pt x="0" y="0"/>
                  </a:moveTo>
                  <a:lnTo>
                    <a:pt x="991873" y="0"/>
                  </a:lnTo>
                  <a:lnTo>
                    <a:pt x="991873" y="855070"/>
                  </a:lnTo>
                  <a:lnTo>
                    <a:pt x="0" y="855070"/>
                  </a:lnTo>
                  <a:close/>
                </a:path>
              </a:pathLst>
            </a:custGeom>
            <a:solidFill>
              <a:srgbClr val="145DA0"/>
            </a:solidFill>
            <a:ln w="9525" cap="sq">
              <a:solidFill>
                <a:srgbClr val="FFFFFF"/>
              </a:solidFill>
              <a:prstDash val="solid"/>
              <a:miter/>
            </a:ln>
          </p:spPr>
          <p:txBody>
            <a:bodyPr/>
            <a:lstStyle/>
            <a:p>
              <a:endParaRPr lang="pt-PT"/>
            </a:p>
          </p:txBody>
        </p:sp>
        <p:sp>
          <p:nvSpPr>
            <p:cNvPr id="16" name="TextBox 16"/>
            <p:cNvSpPr txBox="1"/>
            <p:nvPr/>
          </p:nvSpPr>
          <p:spPr>
            <a:xfrm>
              <a:off x="0" y="-38100"/>
              <a:ext cx="991873" cy="893170"/>
            </a:xfrm>
            <a:prstGeom prst="rect">
              <a:avLst/>
            </a:prstGeom>
          </p:spPr>
          <p:txBody>
            <a:bodyPr lIns="50800" tIns="50800" rIns="50800" bIns="50800" rtlCol="0" anchor="ctr"/>
            <a:lstStyle/>
            <a:p>
              <a:pPr algn="ctr">
                <a:lnSpc>
                  <a:spcPts val="3483"/>
                </a:lnSpc>
              </a:pPr>
              <a:endParaRPr/>
            </a:p>
          </p:txBody>
        </p:sp>
      </p:grpSp>
      <p:sp>
        <p:nvSpPr>
          <p:cNvPr id="17" name="AutoShape 17"/>
          <p:cNvSpPr/>
          <p:nvPr/>
        </p:nvSpPr>
        <p:spPr>
          <a:xfrm flipV="1">
            <a:off x="5991861" y="7427054"/>
            <a:ext cx="2203125" cy="0"/>
          </a:xfrm>
          <a:prstGeom prst="line">
            <a:avLst/>
          </a:prstGeom>
          <a:ln w="38100" cap="flat">
            <a:solidFill>
              <a:srgbClr val="FFFFFF"/>
            </a:solidFill>
            <a:prstDash val="solid"/>
            <a:headEnd type="none" w="sm" len="sm"/>
            <a:tailEnd type="none" w="sm" len="sm"/>
          </a:ln>
        </p:spPr>
        <p:txBody>
          <a:bodyPr/>
          <a:lstStyle/>
          <a:p>
            <a:endParaRPr lang="pt-PT"/>
          </a:p>
        </p:txBody>
      </p:sp>
      <p:grpSp>
        <p:nvGrpSpPr>
          <p:cNvPr id="18" name="Group 18"/>
          <p:cNvGrpSpPr>
            <a:grpSpLocks noChangeAspect="1"/>
          </p:cNvGrpSpPr>
          <p:nvPr/>
        </p:nvGrpSpPr>
        <p:grpSpPr>
          <a:xfrm>
            <a:off x="10000675" y="1509629"/>
            <a:ext cx="6992751" cy="8074770"/>
            <a:chOff x="0" y="0"/>
            <a:chExt cx="5499100" cy="6350000"/>
          </a:xfrm>
        </p:grpSpPr>
        <p:sp>
          <p:nvSpPr>
            <p:cNvPr id="19" name="Freeform 19"/>
            <p:cNvSpPr/>
            <p:nvPr/>
          </p:nvSpPr>
          <p:spPr>
            <a:xfrm>
              <a:off x="0" y="0"/>
              <a:ext cx="5499100" cy="6350000"/>
            </a:xfrm>
            <a:custGeom>
              <a:avLst/>
              <a:gdLst/>
              <a:ahLst/>
              <a:cxnLst/>
              <a:rect l="l" t="t" r="r" b="b"/>
              <a:pathLst>
                <a:path w="5499100" h="6350000">
                  <a:moveTo>
                    <a:pt x="2749550" y="6350000"/>
                  </a:moveTo>
                  <a:lnTo>
                    <a:pt x="0" y="4762500"/>
                  </a:lnTo>
                  <a:lnTo>
                    <a:pt x="0" y="1587500"/>
                  </a:lnTo>
                  <a:lnTo>
                    <a:pt x="2749550" y="0"/>
                  </a:lnTo>
                  <a:lnTo>
                    <a:pt x="5499100" y="1587500"/>
                  </a:lnTo>
                  <a:lnTo>
                    <a:pt x="5499100" y="4762500"/>
                  </a:lnTo>
                  <a:lnTo>
                    <a:pt x="2749550" y="6350000"/>
                  </a:lnTo>
                  <a:close/>
                </a:path>
              </a:pathLst>
            </a:custGeom>
            <a:solidFill>
              <a:srgbClr val="56AEFF"/>
            </a:solidFill>
            <a:ln w="12700">
              <a:solidFill>
                <a:srgbClr val="000000"/>
              </a:solidFill>
            </a:ln>
          </p:spPr>
          <p:txBody>
            <a:bodyPr/>
            <a:lstStyle/>
            <a:p>
              <a:endParaRPr lang="pt-PT"/>
            </a:p>
          </p:txBody>
        </p:sp>
      </p:grpSp>
      <p:grpSp>
        <p:nvGrpSpPr>
          <p:cNvPr id="20" name="Group 20"/>
          <p:cNvGrpSpPr>
            <a:grpSpLocks noChangeAspect="1"/>
          </p:cNvGrpSpPr>
          <p:nvPr/>
        </p:nvGrpSpPr>
        <p:grpSpPr>
          <a:xfrm>
            <a:off x="10143550" y="1698193"/>
            <a:ext cx="6697476" cy="7733806"/>
            <a:chOff x="0" y="0"/>
            <a:chExt cx="5499100" cy="6350000"/>
          </a:xfrm>
        </p:grpSpPr>
        <p:sp>
          <p:nvSpPr>
            <p:cNvPr id="21" name="Freeform 21"/>
            <p:cNvSpPr/>
            <p:nvPr/>
          </p:nvSpPr>
          <p:spPr>
            <a:xfrm>
              <a:off x="0" y="0"/>
              <a:ext cx="5499100" cy="6350000"/>
            </a:xfrm>
            <a:custGeom>
              <a:avLst/>
              <a:gdLst/>
              <a:ahLst/>
              <a:cxnLst/>
              <a:rect l="l" t="t" r="r" b="b"/>
              <a:pathLst>
                <a:path w="5499100" h="6350000">
                  <a:moveTo>
                    <a:pt x="2749550" y="6350000"/>
                  </a:moveTo>
                  <a:lnTo>
                    <a:pt x="0" y="4762500"/>
                  </a:lnTo>
                  <a:lnTo>
                    <a:pt x="0" y="1587500"/>
                  </a:lnTo>
                  <a:lnTo>
                    <a:pt x="2749550" y="0"/>
                  </a:lnTo>
                  <a:lnTo>
                    <a:pt x="5499100" y="1587500"/>
                  </a:lnTo>
                  <a:lnTo>
                    <a:pt x="5499100" y="4762500"/>
                  </a:lnTo>
                  <a:lnTo>
                    <a:pt x="2749550" y="6350000"/>
                  </a:lnTo>
                  <a:close/>
                </a:path>
              </a:pathLst>
            </a:custGeom>
            <a:blipFill>
              <a:blip r:embed="rId2"/>
              <a:stretch>
                <a:fillRect l="-36767" r="-36767"/>
              </a:stretch>
            </a:blipFill>
          </p:spPr>
          <p:txBody>
            <a:bodyPr/>
            <a:lstStyle/>
            <a:p>
              <a:endParaRPr lang="pt-PT"/>
            </a:p>
          </p:txBody>
        </p:sp>
      </p:grpSp>
      <p:grpSp>
        <p:nvGrpSpPr>
          <p:cNvPr id="22" name="Group 22"/>
          <p:cNvGrpSpPr/>
          <p:nvPr/>
        </p:nvGrpSpPr>
        <p:grpSpPr>
          <a:xfrm>
            <a:off x="8705275" y="3084143"/>
            <a:ext cx="2613061" cy="2273181"/>
            <a:chOff x="0" y="0"/>
            <a:chExt cx="991873" cy="862860"/>
          </a:xfrm>
        </p:grpSpPr>
        <p:sp>
          <p:nvSpPr>
            <p:cNvPr id="23" name="Freeform 23"/>
            <p:cNvSpPr/>
            <p:nvPr/>
          </p:nvSpPr>
          <p:spPr>
            <a:xfrm>
              <a:off x="0" y="0"/>
              <a:ext cx="991873" cy="862860"/>
            </a:xfrm>
            <a:custGeom>
              <a:avLst/>
              <a:gdLst/>
              <a:ahLst/>
              <a:cxnLst/>
              <a:rect l="l" t="t" r="r" b="b"/>
              <a:pathLst>
                <a:path w="991873" h="862860">
                  <a:moveTo>
                    <a:pt x="0" y="0"/>
                  </a:moveTo>
                  <a:lnTo>
                    <a:pt x="991873" y="0"/>
                  </a:lnTo>
                  <a:lnTo>
                    <a:pt x="991873" y="862860"/>
                  </a:lnTo>
                  <a:lnTo>
                    <a:pt x="0" y="862860"/>
                  </a:lnTo>
                  <a:close/>
                </a:path>
              </a:pathLst>
            </a:custGeom>
            <a:solidFill>
              <a:srgbClr val="145DA0"/>
            </a:solidFill>
            <a:ln w="9525" cap="sq">
              <a:solidFill>
                <a:srgbClr val="FFFFFF"/>
              </a:solidFill>
              <a:prstDash val="solid"/>
              <a:miter/>
            </a:ln>
          </p:spPr>
          <p:txBody>
            <a:bodyPr/>
            <a:lstStyle/>
            <a:p>
              <a:endParaRPr lang="pt-PT"/>
            </a:p>
          </p:txBody>
        </p:sp>
        <p:sp>
          <p:nvSpPr>
            <p:cNvPr id="24" name="TextBox 24"/>
            <p:cNvSpPr txBox="1"/>
            <p:nvPr/>
          </p:nvSpPr>
          <p:spPr>
            <a:xfrm>
              <a:off x="0" y="-38100"/>
              <a:ext cx="991873" cy="900960"/>
            </a:xfrm>
            <a:prstGeom prst="rect">
              <a:avLst/>
            </a:prstGeom>
          </p:spPr>
          <p:txBody>
            <a:bodyPr lIns="50800" tIns="50800" rIns="50800" bIns="50800" rtlCol="0" anchor="ctr"/>
            <a:lstStyle/>
            <a:p>
              <a:pPr algn="ctr">
                <a:lnSpc>
                  <a:spcPts val="3483"/>
                </a:lnSpc>
              </a:pPr>
              <a:endParaRPr/>
            </a:p>
          </p:txBody>
        </p:sp>
      </p:grpSp>
      <p:sp>
        <p:nvSpPr>
          <p:cNvPr id="25" name="AutoShape 25"/>
          <p:cNvSpPr/>
          <p:nvPr/>
        </p:nvSpPr>
        <p:spPr>
          <a:xfrm flipV="1">
            <a:off x="8852572" y="4640463"/>
            <a:ext cx="2203125" cy="0"/>
          </a:xfrm>
          <a:prstGeom prst="line">
            <a:avLst/>
          </a:prstGeom>
          <a:ln w="38100" cap="flat">
            <a:solidFill>
              <a:srgbClr val="FFFFFF"/>
            </a:solidFill>
            <a:prstDash val="solid"/>
            <a:headEnd type="none" w="sm" len="sm"/>
            <a:tailEnd type="none" w="sm" len="sm"/>
          </a:ln>
        </p:spPr>
        <p:txBody>
          <a:bodyPr/>
          <a:lstStyle/>
          <a:p>
            <a:endParaRPr lang="pt-PT"/>
          </a:p>
        </p:txBody>
      </p:sp>
      <p:grpSp>
        <p:nvGrpSpPr>
          <p:cNvPr id="26" name="Group 26"/>
          <p:cNvGrpSpPr/>
          <p:nvPr/>
        </p:nvGrpSpPr>
        <p:grpSpPr>
          <a:xfrm>
            <a:off x="8705275" y="5870734"/>
            <a:ext cx="2613061" cy="2252658"/>
            <a:chOff x="0" y="0"/>
            <a:chExt cx="991873" cy="855070"/>
          </a:xfrm>
        </p:grpSpPr>
        <p:sp>
          <p:nvSpPr>
            <p:cNvPr id="27" name="Freeform 27"/>
            <p:cNvSpPr/>
            <p:nvPr/>
          </p:nvSpPr>
          <p:spPr>
            <a:xfrm>
              <a:off x="0" y="0"/>
              <a:ext cx="991873" cy="855070"/>
            </a:xfrm>
            <a:custGeom>
              <a:avLst/>
              <a:gdLst/>
              <a:ahLst/>
              <a:cxnLst/>
              <a:rect l="l" t="t" r="r" b="b"/>
              <a:pathLst>
                <a:path w="991873" h="855070">
                  <a:moveTo>
                    <a:pt x="0" y="0"/>
                  </a:moveTo>
                  <a:lnTo>
                    <a:pt x="991873" y="0"/>
                  </a:lnTo>
                  <a:lnTo>
                    <a:pt x="991873" y="855070"/>
                  </a:lnTo>
                  <a:lnTo>
                    <a:pt x="0" y="855070"/>
                  </a:lnTo>
                  <a:close/>
                </a:path>
              </a:pathLst>
            </a:custGeom>
            <a:solidFill>
              <a:srgbClr val="145DA0"/>
            </a:solidFill>
            <a:ln w="9525" cap="sq">
              <a:solidFill>
                <a:srgbClr val="FFFFFF"/>
              </a:solidFill>
              <a:prstDash val="solid"/>
              <a:miter/>
            </a:ln>
          </p:spPr>
          <p:txBody>
            <a:bodyPr/>
            <a:lstStyle/>
            <a:p>
              <a:endParaRPr lang="pt-PT"/>
            </a:p>
          </p:txBody>
        </p:sp>
        <p:sp>
          <p:nvSpPr>
            <p:cNvPr id="28" name="TextBox 28"/>
            <p:cNvSpPr txBox="1"/>
            <p:nvPr/>
          </p:nvSpPr>
          <p:spPr>
            <a:xfrm>
              <a:off x="0" y="-38100"/>
              <a:ext cx="991873" cy="893170"/>
            </a:xfrm>
            <a:prstGeom prst="rect">
              <a:avLst/>
            </a:prstGeom>
          </p:spPr>
          <p:txBody>
            <a:bodyPr lIns="50800" tIns="50800" rIns="50800" bIns="50800" rtlCol="0" anchor="ctr"/>
            <a:lstStyle/>
            <a:p>
              <a:pPr algn="ctr">
                <a:lnSpc>
                  <a:spcPts val="3483"/>
                </a:lnSpc>
              </a:pPr>
              <a:endParaRPr/>
            </a:p>
          </p:txBody>
        </p:sp>
      </p:grpSp>
      <p:sp>
        <p:nvSpPr>
          <p:cNvPr id="29" name="AutoShape 29"/>
          <p:cNvSpPr/>
          <p:nvPr/>
        </p:nvSpPr>
        <p:spPr>
          <a:xfrm flipV="1">
            <a:off x="8852572" y="7427054"/>
            <a:ext cx="2203125" cy="0"/>
          </a:xfrm>
          <a:prstGeom prst="line">
            <a:avLst/>
          </a:prstGeom>
          <a:ln w="38100" cap="flat">
            <a:solidFill>
              <a:srgbClr val="FFFFFF"/>
            </a:solidFill>
            <a:prstDash val="solid"/>
            <a:headEnd type="none" w="sm" len="sm"/>
            <a:tailEnd type="none" w="sm" len="sm"/>
          </a:ln>
        </p:spPr>
        <p:txBody>
          <a:bodyPr/>
          <a:lstStyle/>
          <a:p>
            <a:endParaRPr lang="pt-PT"/>
          </a:p>
        </p:txBody>
      </p:sp>
      <p:sp>
        <p:nvSpPr>
          <p:cNvPr id="30" name="Freeform 30"/>
          <p:cNvSpPr/>
          <p:nvPr/>
        </p:nvSpPr>
        <p:spPr>
          <a:xfrm>
            <a:off x="-7631327" y="597505"/>
            <a:ext cx="9077445" cy="9077445"/>
          </a:xfrm>
          <a:custGeom>
            <a:avLst/>
            <a:gdLst/>
            <a:ahLst/>
            <a:cxnLst/>
            <a:rect l="l" t="t" r="r" b="b"/>
            <a:pathLst>
              <a:path w="9077445" h="9077445">
                <a:moveTo>
                  <a:pt x="0" y="0"/>
                </a:moveTo>
                <a:lnTo>
                  <a:pt x="9077444" y="0"/>
                </a:lnTo>
                <a:lnTo>
                  <a:pt x="9077444" y="9077445"/>
                </a:lnTo>
                <a:lnTo>
                  <a:pt x="0" y="90774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t-PT"/>
          </a:p>
        </p:txBody>
      </p:sp>
      <p:sp>
        <p:nvSpPr>
          <p:cNvPr id="31" name="TextBox 31"/>
          <p:cNvSpPr txBox="1"/>
          <p:nvPr/>
        </p:nvSpPr>
        <p:spPr>
          <a:xfrm>
            <a:off x="2986667" y="1698193"/>
            <a:ext cx="8437330" cy="1214499"/>
          </a:xfrm>
          <a:prstGeom prst="rect">
            <a:avLst/>
          </a:prstGeom>
        </p:spPr>
        <p:txBody>
          <a:bodyPr lIns="0" tIns="0" rIns="0" bIns="0" rtlCol="0" anchor="t">
            <a:spAutoFit/>
          </a:bodyPr>
          <a:lstStyle/>
          <a:p>
            <a:pPr marL="0" lvl="0" indent="0" algn="ctr">
              <a:lnSpc>
                <a:spcPts val="9625"/>
              </a:lnSpc>
              <a:spcBef>
                <a:spcPct val="0"/>
              </a:spcBef>
            </a:pPr>
            <a:r>
              <a:rPr lang="en-US" sz="8020">
                <a:solidFill>
                  <a:srgbClr val="56AEFF"/>
                </a:solidFill>
                <a:latin typeface="Now Bold"/>
              </a:rPr>
              <a:t>OVERVIEW</a:t>
            </a:r>
          </a:p>
        </p:txBody>
      </p:sp>
      <p:sp>
        <p:nvSpPr>
          <p:cNvPr id="32" name="TextBox 32"/>
          <p:cNvSpPr txBox="1"/>
          <p:nvPr/>
        </p:nvSpPr>
        <p:spPr>
          <a:xfrm>
            <a:off x="3145097" y="4694843"/>
            <a:ext cx="2318467" cy="318796"/>
          </a:xfrm>
          <a:prstGeom prst="rect">
            <a:avLst/>
          </a:prstGeom>
        </p:spPr>
        <p:txBody>
          <a:bodyPr lIns="0" tIns="0" rIns="0" bIns="0" rtlCol="0" anchor="t">
            <a:spAutoFit/>
          </a:bodyPr>
          <a:lstStyle/>
          <a:p>
            <a:pPr algn="ctr">
              <a:lnSpc>
                <a:spcPts val="2605"/>
              </a:lnSpc>
            </a:pPr>
            <a:r>
              <a:rPr lang="en-US" sz="1887">
                <a:solidFill>
                  <a:srgbClr val="FFFFFF"/>
                </a:solidFill>
                <a:latin typeface="DM Sans"/>
              </a:rPr>
              <a:t>Superconductivity</a:t>
            </a:r>
          </a:p>
        </p:txBody>
      </p:sp>
      <p:sp>
        <p:nvSpPr>
          <p:cNvPr id="33" name="TextBox 33"/>
          <p:cNvSpPr txBox="1"/>
          <p:nvPr/>
        </p:nvSpPr>
        <p:spPr>
          <a:xfrm>
            <a:off x="3447970" y="3225902"/>
            <a:ext cx="1690455" cy="973796"/>
          </a:xfrm>
          <a:prstGeom prst="rect">
            <a:avLst/>
          </a:prstGeom>
        </p:spPr>
        <p:txBody>
          <a:bodyPr lIns="0" tIns="0" rIns="0" bIns="0" rtlCol="0" anchor="t">
            <a:spAutoFit/>
          </a:bodyPr>
          <a:lstStyle/>
          <a:p>
            <a:pPr algn="ctr">
              <a:lnSpc>
                <a:spcPts val="7914"/>
              </a:lnSpc>
            </a:pPr>
            <a:r>
              <a:rPr lang="en-US" sz="5735">
                <a:solidFill>
                  <a:srgbClr val="FFFFFF"/>
                </a:solidFill>
                <a:latin typeface="DM Sans Bold"/>
              </a:rPr>
              <a:t>01</a:t>
            </a:r>
          </a:p>
        </p:txBody>
      </p:sp>
      <p:sp>
        <p:nvSpPr>
          <p:cNvPr id="34" name="TextBox 34"/>
          <p:cNvSpPr txBox="1"/>
          <p:nvPr/>
        </p:nvSpPr>
        <p:spPr>
          <a:xfrm>
            <a:off x="5991861" y="4673266"/>
            <a:ext cx="2318467" cy="642646"/>
          </a:xfrm>
          <a:prstGeom prst="rect">
            <a:avLst/>
          </a:prstGeom>
        </p:spPr>
        <p:txBody>
          <a:bodyPr lIns="0" tIns="0" rIns="0" bIns="0" rtlCol="0" anchor="t">
            <a:spAutoFit/>
          </a:bodyPr>
          <a:lstStyle/>
          <a:p>
            <a:pPr algn="ctr">
              <a:lnSpc>
                <a:spcPts val="2605"/>
              </a:lnSpc>
            </a:pPr>
            <a:r>
              <a:rPr lang="en-US" sz="1887">
                <a:solidFill>
                  <a:srgbClr val="FFFFFF"/>
                </a:solidFill>
                <a:latin typeface="DM Sans"/>
              </a:rPr>
              <a:t>Overview of SC Tapes</a:t>
            </a:r>
          </a:p>
        </p:txBody>
      </p:sp>
      <p:sp>
        <p:nvSpPr>
          <p:cNvPr id="35" name="TextBox 35"/>
          <p:cNvSpPr txBox="1"/>
          <p:nvPr/>
        </p:nvSpPr>
        <p:spPr>
          <a:xfrm>
            <a:off x="6305867" y="3225902"/>
            <a:ext cx="1690455" cy="973796"/>
          </a:xfrm>
          <a:prstGeom prst="rect">
            <a:avLst/>
          </a:prstGeom>
        </p:spPr>
        <p:txBody>
          <a:bodyPr lIns="0" tIns="0" rIns="0" bIns="0" rtlCol="0" anchor="t">
            <a:spAutoFit/>
          </a:bodyPr>
          <a:lstStyle/>
          <a:p>
            <a:pPr algn="ctr">
              <a:lnSpc>
                <a:spcPts val="7914"/>
              </a:lnSpc>
            </a:pPr>
            <a:r>
              <a:rPr lang="en-US" sz="5735">
                <a:solidFill>
                  <a:srgbClr val="FFFFFF"/>
                </a:solidFill>
                <a:latin typeface="DM Sans Bold"/>
              </a:rPr>
              <a:t>02</a:t>
            </a:r>
          </a:p>
        </p:txBody>
      </p:sp>
      <p:sp>
        <p:nvSpPr>
          <p:cNvPr id="36" name="TextBox 36"/>
          <p:cNvSpPr txBox="1"/>
          <p:nvPr/>
        </p:nvSpPr>
        <p:spPr>
          <a:xfrm>
            <a:off x="3447970" y="6012493"/>
            <a:ext cx="1690455" cy="973796"/>
          </a:xfrm>
          <a:prstGeom prst="rect">
            <a:avLst/>
          </a:prstGeom>
        </p:spPr>
        <p:txBody>
          <a:bodyPr lIns="0" tIns="0" rIns="0" bIns="0" rtlCol="0" anchor="t">
            <a:spAutoFit/>
          </a:bodyPr>
          <a:lstStyle/>
          <a:p>
            <a:pPr algn="ctr">
              <a:lnSpc>
                <a:spcPts val="7914"/>
              </a:lnSpc>
            </a:pPr>
            <a:r>
              <a:rPr lang="en-US" sz="5735">
                <a:solidFill>
                  <a:srgbClr val="FFFFFF"/>
                </a:solidFill>
                <a:latin typeface="DM Sans Bold"/>
              </a:rPr>
              <a:t>04</a:t>
            </a:r>
          </a:p>
        </p:txBody>
      </p:sp>
      <p:sp>
        <p:nvSpPr>
          <p:cNvPr id="37" name="TextBox 37"/>
          <p:cNvSpPr txBox="1"/>
          <p:nvPr/>
        </p:nvSpPr>
        <p:spPr>
          <a:xfrm>
            <a:off x="6305867" y="6012493"/>
            <a:ext cx="1690455" cy="973796"/>
          </a:xfrm>
          <a:prstGeom prst="rect">
            <a:avLst/>
          </a:prstGeom>
        </p:spPr>
        <p:txBody>
          <a:bodyPr lIns="0" tIns="0" rIns="0" bIns="0" rtlCol="0" anchor="t">
            <a:spAutoFit/>
          </a:bodyPr>
          <a:lstStyle/>
          <a:p>
            <a:pPr algn="ctr">
              <a:lnSpc>
                <a:spcPts val="7914"/>
              </a:lnSpc>
            </a:pPr>
            <a:r>
              <a:rPr lang="en-US" sz="5735">
                <a:solidFill>
                  <a:srgbClr val="FFFFFF"/>
                </a:solidFill>
                <a:latin typeface="DM Sans Bold"/>
              </a:rPr>
              <a:t>05</a:t>
            </a:r>
          </a:p>
        </p:txBody>
      </p:sp>
      <p:sp>
        <p:nvSpPr>
          <p:cNvPr id="38" name="TextBox 38"/>
          <p:cNvSpPr txBox="1"/>
          <p:nvPr/>
        </p:nvSpPr>
        <p:spPr>
          <a:xfrm>
            <a:off x="9166578" y="3225902"/>
            <a:ext cx="1690455" cy="973796"/>
          </a:xfrm>
          <a:prstGeom prst="rect">
            <a:avLst/>
          </a:prstGeom>
        </p:spPr>
        <p:txBody>
          <a:bodyPr lIns="0" tIns="0" rIns="0" bIns="0" rtlCol="0" anchor="t">
            <a:spAutoFit/>
          </a:bodyPr>
          <a:lstStyle/>
          <a:p>
            <a:pPr algn="ctr">
              <a:lnSpc>
                <a:spcPts val="7914"/>
              </a:lnSpc>
            </a:pPr>
            <a:r>
              <a:rPr lang="en-US" sz="5735">
                <a:solidFill>
                  <a:srgbClr val="FFFFFF"/>
                </a:solidFill>
                <a:latin typeface="DM Sans Bold"/>
              </a:rPr>
              <a:t>03</a:t>
            </a:r>
          </a:p>
        </p:txBody>
      </p:sp>
      <p:sp>
        <p:nvSpPr>
          <p:cNvPr id="39" name="TextBox 39"/>
          <p:cNvSpPr txBox="1"/>
          <p:nvPr/>
        </p:nvSpPr>
        <p:spPr>
          <a:xfrm>
            <a:off x="8852572" y="7582446"/>
            <a:ext cx="2318467" cy="318796"/>
          </a:xfrm>
          <a:prstGeom prst="rect">
            <a:avLst/>
          </a:prstGeom>
        </p:spPr>
        <p:txBody>
          <a:bodyPr lIns="0" tIns="0" rIns="0" bIns="0" rtlCol="0" anchor="t">
            <a:spAutoFit/>
          </a:bodyPr>
          <a:lstStyle/>
          <a:p>
            <a:pPr algn="ctr">
              <a:lnSpc>
                <a:spcPts val="2605"/>
              </a:lnSpc>
            </a:pPr>
            <a:r>
              <a:rPr lang="en-US" sz="1887">
                <a:solidFill>
                  <a:srgbClr val="FFFFFF"/>
                </a:solidFill>
                <a:latin typeface="DM Sans"/>
              </a:rPr>
              <a:t>Conclusions</a:t>
            </a:r>
          </a:p>
        </p:txBody>
      </p:sp>
      <p:sp>
        <p:nvSpPr>
          <p:cNvPr id="40" name="TextBox 40"/>
          <p:cNvSpPr txBox="1"/>
          <p:nvPr/>
        </p:nvSpPr>
        <p:spPr>
          <a:xfrm>
            <a:off x="9166578" y="6012493"/>
            <a:ext cx="1690455" cy="973796"/>
          </a:xfrm>
          <a:prstGeom prst="rect">
            <a:avLst/>
          </a:prstGeom>
        </p:spPr>
        <p:txBody>
          <a:bodyPr lIns="0" tIns="0" rIns="0" bIns="0" rtlCol="0" anchor="t">
            <a:spAutoFit/>
          </a:bodyPr>
          <a:lstStyle/>
          <a:p>
            <a:pPr algn="ctr">
              <a:lnSpc>
                <a:spcPts val="7914"/>
              </a:lnSpc>
            </a:pPr>
            <a:r>
              <a:rPr lang="en-US" sz="5735">
                <a:solidFill>
                  <a:srgbClr val="FFFFFF"/>
                </a:solidFill>
                <a:latin typeface="DM Sans Bold"/>
              </a:rPr>
              <a:t>06</a:t>
            </a:r>
          </a:p>
        </p:txBody>
      </p:sp>
      <p:sp>
        <p:nvSpPr>
          <p:cNvPr id="41" name="TextBox 41"/>
          <p:cNvSpPr txBox="1"/>
          <p:nvPr/>
        </p:nvSpPr>
        <p:spPr>
          <a:xfrm>
            <a:off x="9097766" y="4673266"/>
            <a:ext cx="1759267" cy="642646"/>
          </a:xfrm>
          <a:prstGeom prst="rect">
            <a:avLst/>
          </a:prstGeom>
        </p:spPr>
        <p:txBody>
          <a:bodyPr lIns="0" tIns="0" rIns="0" bIns="0" rtlCol="0" anchor="t">
            <a:spAutoFit/>
          </a:bodyPr>
          <a:lstStyle/>
          <a:p>
            <a:pPr algn="ctr">
              <a:lnSpc>
                <a:spcPts val="2605"/>
              </a:lnSpc>
            </a:pPr>
            <a:r>
              <a:rPr lang="en-US" sz="1887">
                <a:solidFill>
                  <a:srgbClr val="FFFFFF"/>
                </a:solidFill>
                <a:latin typeface="DM Sans"/>
              </a:rPr>
              <a:t>Overview of SC </a:t>
            </a:r>
          </a:p>
          <a:p>
            <a:pPr algn="ctr">
              <a:lnSpc>
                <a:spcPts val="2605"/>
              </a:lnSpc>
              <a:spcBef>
                <a:spcPct val="0"/>
              </a:spcBef>
            </a:pPr>
            <a:r>
              <a:rPr lang="en-US" sz="1887">
                <a:solidFill>
                  <a:srgbClr val="FFFFFF"/>
                </a:solidFill>
                <a:latin typeface="DM Sans"/>
              </a:rPr>
              <a:t>Cables</a:t>
            </a:r>
          </a:p>
        </p:txBody>
      </p:sp>
      <p:sp>
        <p:nvSpPr>
          <p:cNvPr id="42" name="TextBox 42"/>
          <p:cNvSpPr txBox="1"/>
          <p:nvPr/>
        </p:nvSpPr>
        <p:spPr>
          <a:xfrm>
            <a:off x="3249496" y="7420521"/>
            <a:ext cx="2109668" cy="642646"/>
          </a:xfrm>
          <a:prstGeom prst="rect">
            <a:avLst/>
          </a:prstGeom>
        </p:spPr>
        <p:txBody>
          <a:bodyPr lIns="0" tIns="0" rIns="0" bIns="0" rtlCol="0" anchor="t">
            <a:spAutoFit/>
          </a:bodyPr>
          <a:lstStyle/>
          <a:p>
            <a:pPr algn="ctr">
              <a:lnSpc>
                <a:spcPts val="2605"/>
              </a:lnSpc>
            </a:pPr>
            <a:r>
              <a:rPr lang="en-US" sz="1887">
                <a:solidFill>
                  <a:srgbClr val="FFFFFF"/>
                </a:solidFill>
                <a:latin typeface="DM Sans"/>
              </a:rPr>
              <a:t>Applications of SC </a:t>
            </a:r>
          </a:p>
          <a:p>
            <a:pPr algn="ctr">
              <a:lnSpc>
                <a:spcPts val="2605"/>
              </a:lnSpc>
              <a:spcBef>
                <a:spcPct val="0"/>
              </a:spcBef>
            </a:pPr>
            <a:r>
              <a:rPr lang="en-US" sz="1887">
                <a:solidFill>
                  <a:srgbClr val="FFFFFF"/>
                </a:solidFill>
                <a:latin typeface="DM Sans"/>
              </a:rPr>
              <a:t>Tapes and Cables</a:t>
            </a:r>
          </a:p>
        </p:txBody>
      </p:sp>
      <p:sp>
        <p:nvSpPr>
          <p:cNvPr id="43" name="TextBox 43"/>
          <p:cNvSpPr txBox="1"/>
          <p:nvPr/>
        </p:nvSpPr>
        <p:spPr>
          <a:xfrm>
            <a:off x="6707531" y="7455629"/>
            <a:ext cx="995601" cy="642646"/>
          </a:xfrm>
          <a:prstGeom prst="rect">
            <a:avLst/>
          </a:prstGeom>
        </p:spPr>
        <p:txBody>
          <a:bodyPr lIns="0" tIns="0" rIns="0" bIns="0" rtlCol="0" anchor="t">
            <a:spAutoFit/>
          </a:bodyPr>
          <a:lstStyle/>
          <a:p>
            <a:pPr algn="ctr">
              <a:lnSpc>
                <a:spcPts val="2605"/>
              </a:lnSpc>
            </a:pPr>
            <a:r>
              <a:rPr lang="en-US" sz="1887">
                <a:solidFill>
                  <a:srgbClr val="FFFFFF"/>
                </a:solidFill>
                <a:latin typeface="DM Sans"/>
              </a:rPr>
              <a:t>Future</a:t>
            </a:r>
          </a:p>
          <a:p>
            <a:pPr algn="ctr">
              <a:lnSpc>
                <a:spcPts val="2605"/>
              </a:lnSpc>
              <a:spcBef>
                <a:spcPct val="0"/>
              </a:spcBef>
            </a:pPr>
            <a:r>
              <a:rPr lang="en-US" sz="1887">
                <a:solidFill>
                  <a:srgbClr val="FFFFFF"/>
                </a:solidFill>
                <a:latin typeface="DM Sans"/>
              </a:rPr>
              <a:t>Outlooks</a:t>
            </a:r>
          </a:p>
        </p:txBody>
      </p:sp>
      <p:sp>
        <p:nvSpPr>
          <p:cNvPr id="47" name="CaixaDeTexto 46">
            <a:extLst>
              <a:ext uri="{FF2B5EF4-FFF2-40B4-BE49-F238E27FC236}">
                <a16:creationId xmlns:a16="http://schemas.microsoft.com/office/drawing/2014/main" id="{AF6BC6D3-C084-0AA0-C88A-074C9BCE1412}"/>
              </a:ext>
            </a:extLst>
          </p:cNvPr>
          <p:cNvSpPr txBox="1"/>
          <p:nvPr/>
        </p:nvSpPr>
        <p:spPr>
          <a:xfrm>
            <a:off x="17426789" y="9686485"/>
            <a:ext cx="301686" cy="369332"/>
          </a:xfrm>
          <a:prstGeom prst="rect">
            <a:avLst/>
          </a:prstGeom>
          <a:noFill/>
        </p:spPr>
        <p:txBody>
          <a:bodyPr wrap="none" rtlCol="0">
            <a:spAutoFit/>
          </a:bodyPr>
          <a:lstStyle/>
          <a:p>
            <a:r>
              <a:rPr lang="pt-PT" dirty="0"/>
              <a:t>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sp>
        <p:nvSpPr>
          <p:cNvPr id="2" name="Freeform 2"/>
          <p:cNvSpPr/>
          <p:nvPr/>
        </p:nvSpPr>
        <p:spPr>
          <a:xfrm>
            <a:off x="16683520" y="1590911"/>
            <a:ext cx="2651835" cy="2651835"/>
          </a:xfrm>
          <a:custGeom>
            <a:avLst/>
            <a:gdLst/>
            <a:ahLst/>
            <a:cxnLst/>
            <a:rect l="l" t="t" r="r" b="b"/>
            <a:pathLst>
              <a:path w="2651835" h="2651835">
                <a:moveTo>
                  <a:pt x="0" y="0"/>
                </a:moveTo>
                <a:lnTo>
                  <a:pt x="2651835" y="0"/>
                </a:lnTo>
                <a:lnTo>
                  <a:pt x="2651835" y="2651835"/>
                </a:lnTo>
                <a:lnTo>
                  <a:pt x="0" y="2651835"/>
                </a:lnTo>
                <a:lnTo>
                  <a:pt x="0" y="0"/>
                </a:lnTo>
                <a:close/>
              </a:path>
            </a:pathLst>
          </a:custGeom>
          <a:blipFill>
            <a:blip r:embed="rId2">
              <a:alphaModFix amt="20999"/>
              <a:extLst>
                <a:ext uri="{96DAC541-7B7A-43D3-8B79-37D633B846F1}">
                  <asvg:svgBlip xmlns:asvg="http://schemas.microsoft.com/office/drawing/2016/SVG/main" r:embed="rId3"/>
                </a:ext>
              </a:extLst>
            </a:blip>
            <a:stretch>
              <a:fillRect/>
            </a:stretch>
          </a:blipFill>
        </p:spPr>
        <p:txBody>
          <a:bodyPr/>
          <a:lstStyle/>
          <a:p>
            <a:endParaRPr lang="pt-PT"/>
          </a:p>
        </p:txBody>
      </p:sp>
      <p:grpSp>
        <p:nvGrpSpPr>
          <p:cNvPr id="3" name="Group 3"/>
          <p:cNvGrpSpPr>
            <a:grpSpLocks noChangeAspect="1"/>
          </p:cNvGrpSpPr>
          <p:nvPr/>
        </p:nvGrpSpPr>
        <p:grpSpPr>
          <a:xfrm>
            <a:off x="10637321" y="2636321"/>
            <a:ext cx="7650679" cy="7650679"/>
            <a:chOff x="0" y="0"/>
            <a:chExt cx="3331210" cy="3331210"/>
          </a:xfrm>
        </p:grpSpPr>
        <p:sp>
          <p:nvSpPr>
            <p:cNvPr id="4" name="Freeform 4"/>
            <p:cNvSpPr/>
            <p:nvPr/>
          </p:nvSpPr>
          <p:spPr>
            <a:xfrm>
              <a:off x="0" y="0"/>
              <a:ext cx="3331210" cy="3331210"/>
            </a:xfrm>
            <a:custGeom>
              <a:avLst/>
              <a:gdLst/>
              <a:ahLst/>
              <a:cxnLst/>
              <a:rect l="l" t="t" r="r" b="b"/>
              <a:pathLst>
                <a:path w="3331210" h="3331210">
                  <a:moveTo>
                    <a:pt x="3331210" y="3331210"/>
                  </a:moveTo>
                  <a:lnTo>
                    <a:pt x="0" y="3331210"/>
                  </a:lnTo>
                  <a:cubicBezTo>
                    <a:pt x="0" y="1490980"/>
                    <a:pt x="1490980" y="0"/>
                    <a:pt x="3331210" y="0"/>
                  </a:cubicBezTo>
                  <a:lnTo>
                    <a:pt x="3331210" y="3331210"/>
                  </a:lnTo>
                  <a:close/>
                </a:path>
              </a:pathLst>
            </a:custGeom>
            <a:blipFill>
              <a:blip r:embed="rId4"/>
              <a:stretch>
                <a:fillRect t="-14055" b="-14055"/>
              </a:stretch>
            </a:blipFill>
          </p:spPr>
          <p:txBody>
            <a:bodyPr/>
            <a:lstStyle/>
            <a:p>
              <a:endParaRPr lang="pt-PT"/>
            </a:p>
          </p:txBody>
        </p:sp>
      </p:grpSp>
      <p:sp>
        <p:nvSpPr>
          <p:cNvPr id="5" name="Freeform 5"/>
          <p:cNvSpPr/>
          <p:nvPr/>
        </p:nvSpPr>
        <p:spPr>
          <a:xfrm>
            <a:off x="-789475" y="-570381"/>
            <a:ext cx="2651835" cy="2651835"/>
          </a:xfrm>
          <a:custGeom>
            <a:avLst/>
            <a:gdLst/>
            <a:ahLst/>
            <a:cxnLst/>
            <a:rect l="l" t="t" r="r" b="b"/>
            <a:pathLst>
              <a:path w="2651835" h="2651835">
                <a:moveTo>
                  <a:pt x="0" y="0"/>
                </a:moveTo>
                <a:lnTo>
                  <a:pt x="2651836" y="0"/>
                </a:lnTo>
                <a:lnTo>
                  <a:pt x="2651836" y="2651835"/>
                </a:lnTo>
                <a:lnTo>
                  <a:pt x="0" y="2651835"/>
                </a:lnTo>
                <a:lnTo>
                  <a:pt x="0" y="0"/>
                </a:lnTo>
                <a:close/>
              </a:path>
            </a:pathLst>
          </a:custGeom>
          <a:blipFill>
            <a:blip r:embed="rId2">
              <a:alphaModFix amt="20999"/>
              <a:extLst>
                <a:ext uri="{96DAC541-7B7A-43D3-8B79-37D633B846F1}">
                  <asvg:svgBlip xmlns:asvg="http://schemas.microsoft.com/office/drawing/2016/SVG/main" r:embed="rId3"/>
                </a:ext>
              </a:extLst>
            </a:blip>
            <a:stretch>
              <a:fillRect/>
            </a:stretch>
          </a:blipFill>
        </p:spPr>
        <p:txBody>
          <a:bodyPr/>
          <a:lstStyle/>
          <a:p>
            <a:endParaRPr lang="pt-PT"/>
          </a:p>
        </p:txBody>
      </p:sp>
      <p:sp>
        <p:nvSpPr>
          <p:cNvPr id="6" name="TextBox 6"/>
          <p:cNvSpPr txBox="1"/>
          <p:nvPr/>
        </p:nvSpPr>
        <p:spPr>
          <a:xfrm>
            <a:off x="1028700" y="2773954"/>
            <a:ext cx="10434893" cy="1297954"/>
          </a:xfrm>
          <a:prstGeom prst="rect">
            <a:avLst/>
          </a:prstGeom>
        </p:spPr>
        <p:txBody>
          <a:bodyPr lIns="0" tIns="0" rIns="0" bIns="0" rtlCol="0" anchor="t">
            <a:spAutoFit/>
          </a:bodyPr>
          <a:lstStyle/>
          <a:p>
            <a:pPr marL="0" lvl="0" indent="0" algn="l">
              <a:lnSpc>
                <a:spcPts val="10543"/>
              </a:lnSpc>
            </a:pPr>
            <a:r>
              <a:rPr lang="en-US" sz="7530" spc="459">
                <a:solidFill>
                  <a:srgbClr val="FFFFFF"/>
                </a:solidFill>
                <a:latin typeface="Now Bold"/>
              </a:rPr>
              <a:t>The End!</a:t>
            </a:r>
          </a:p>
        </p:txBody>
      </p:sp>
      <p:sp>
        <p:nvSpPr>
          <p:cNvPr id="8" name="CaixaDeTexto 7">
            <a:extLst>
              <a:ext uri="{FF2B5EF4-FFF2-40B4-BE49-F238E27FC236}">
                <a16:creationId xmlns:a16="http://schemas.microsoft.com/office/drawing/2014/main" id="{30D68033-27E0-4B20-FB1B-FF47B7D2F420}"/>
              </a:ext>
            </a:extLst>
          </p:cNvPr>
          <p:cNvSpPr txBox="1"/>
          <p:nvPr/>
        </p:nvSpPr>
        <p:spPr>
          <a:xfrm>
            <a:off x="17426789" y="9686485"/>
            <a:ext cx="418704" cy="369332"/>
          </a:xfrm>
          <a:prstGeom prst="rect">
            <a:avLst/>
          </a:prstGeom>
          <a:noFill/>
        </p:spPr>
        <p:txBody>
          <a:bodyPr wrap="none" rtlCol="0">
            <a:spAutoFit/>
          </a:bodyPr>
          <a:lstStyle/>
          <a:p>
            <a:r>
              <a:rPr lang="pt-PT" dirty="0"/>
              <a:t>20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2" name="AutoShape 2"/>
          <p:cNvSpPr/>
          <p:nvPr/>
        </p:nvSpPr>
        <p:spPr>
          <a:xfrm>
            <a:off x="7159728" y="2256068"/>
            <a:ext cx="0" cy="7002232"/>
          </a:xfrm>
          <a:prstGeom prst="line">
            <a:avLst/>
          </a:prstGeom>
          <a:ln w="47625" cap="flat">
            <a:solidFill>
              <a:srgbClr val="FFFFFF"/>
            </a:solidFill>
            <a:prstDash val="solid"/>
            <a:headEnd type="none" w="sm" len="sm"/>
            <a:tailEnd type="none" w="sm" len="sm"/>
          </a:ln>
        </p:spPr>
        <p:txBody>
          <a:bodyPr/>
          <a:lstStyle/>
          <a:p>
            <a:endParaRPr lang="pt-PT"/>
          </a:p>
        </p:txBody>
      </p:sp>
      <p:sp>
        <p:nvSpPr>
          <p:cNvPr id="3" name="Freeform 3"/>
          <p:cNvSpPr/>
          <p:nvPr/>
        </p:nvSpPr>
        <p:spPr>
          <a:xfrm rot="-4615544">
            <a:off x="10510810" y="5041623"/>
            <a:ext cx="13544802" cy="1127911"/>
          </a:xfrm>
          <a:custGeom>
            <a:avLst/>
            <a:gdLst/>
            <a:ahLst/>
            <a:cxnLst/>
            <a:rect l="l" t="t" r="r" b="b"/>
            <a:pathLst>
              <a:path w="13544802" h="1127911">
                <a:moveTo>
                  <a:pt x="0" y="0"/>
                </a:moveTo>
                <a:lnTo>
                  <a:pt x="13544801" y="0"/>
                </a:lnTo>
                <a:lnTo>
                  <a:pt x="13544801" y="1127912"/>
                </a:lnTo>
                <a:lnTo>
                  <a:pt x="0" y="1127912"/>
                </a:lnTo>
                <a:lnTo>
                  <a:pt x="0" y="0"/>
                </a:lnTo>
                <a:close/>
              </a:path>
            </a:pathLst>
          </a:custGeom>
          <a:blipFill>
            <a:blip r:embed="rId2"/>
            <a:stretch>
              <a:fillRect t="-137172"/>
            </a:stretch>
          </a:blipFill>
        </p:spPr>
        <p:txBody>
          <a:bodyPr/>
          <a:lstStyle/>
          <a:p>
            <a:endParaRPr lang="pt-PT"/>
          </a:p>
        </p:txBody>
      </p:sp>
      <p:grpSp>
        <p:nvGrpSpPr>
          <p:cNvPr id="4" name="Group 4"/>
          <p:cNvGrpSpPr/>
          <p:nvPr/>
        </p:nvGrpSpPr>
        <p:grpSpPr>
          <a:xfrm rot="-10800000">
            <a:off x="15966396" y="9258300"/>
            <a:ext cx="13457996" cy="3264379"/>
            <a:chOff x="0" y="0"/>
            <a:chExt cx="17943995" cy="4352506"/>
          </a:xfrm>
        </p:grpSpPr>
        <p:sp>
          <p:nvSpPr>
            <p:cNvPr id="5" name="Freeform 5"/>
            <p:cNvSpPr/>
            <p:nvPr/>
          </p:nvSpPr>
          <p:spPr>
            <a:xfrm>
              <a:off x="0" y="0"/>
              <a:ext cx="4149650" cy="4149650"/>
            </a:xfrm>
            <a:custGeom>
              <a:avLst/>
              <a:gdLst/>
              <a:ahLst/>
              <a:cxnLst/>
              <a:rect l="l" t="t" r="r" b="b"/>
              <a:pathLst>
                <a:path w="4149650" h="4149650">
                  <a:moveTo>
                    <a:pt x="0" y="0"/>
                  </a:moveTo>
                  <a:lnTo>
                    <a:pt x="4149650" y="0"/>
                  </a:lnTo>
                  <a:lnTo>
                    <a:pt x="4149650" y="4149650"/>
                  </a:lnTo>
                  <a:lnTo>
                    <a:pt x="0" y="41496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t-PT"/>
            </a:p>
          </p:txBody>
        </p:sp>
        <p:sp>
          <p:nvSpPr>
            <p:cNvPr id="6" name="Freeform 6"/>
            <p:cNvSpPr/>
            <p:nvPr/>
          </p:nvSpPr>
          <p:spPr>
            <a:xfrm>
              <a:off x="4600097" y="861572"/>
              <a:ext cx="4149650" cy="3288079"/>
            </a:xfrm>
            <a:custGeom>
              <a:avLst/>
              <a:gdLst/>
              <a:ahLst/>
              <a:cxnLst/>
              <a:rect l="l" t="t" r="r" b="b"/>
              <a:pathLst>
                <a:path w="4149650" h="3288079">
                  <a:moveTo>
                    <a:pt x="0" y="0"/>
                  </a:moveTo>
                  <a:lnTo>
                    <a:pt x="4149651" y="0"/>
                  </a:lnTo>
                  <a:lnTo>
                    <a:pt x="4149651" y="3288078"/>
                  </a:lnTo>
                  <a:lnTo>
                    <a:pt x="0" y="3288078"/>
                  </a:lnTo>
                  <a:lnTo>
                    <a:pt x="0" y="0"/>
                  </a:lnTo>
                  <a:close/>
                </a:path>
              </a:pathLst>
            </a:custGeom>
            <a:blipFill>
              <a:blip r:embed="rId3">
                <a:extLst>
                  <a:ext uri="{96DAC541-7B7A-43D3-8B79-37D633B846F1}">
                    <asvg:svgBlip xmlns:asvg="http://schemas.microsoft.com/office/drawing/2016/SVG/main" r:embed="rId4"/>
                  </a:ext>
                </a:extLst>
              </a:blip>
              <a:stretch>
                <a:fillRect b="-26202"/>
              </a:stretch>
            </a:blipFill>
          </p:spPr>
          <p:txBody>
            <a:bodyPr/>
            <a:lstStyle/>
            <a:p>
              <a:endParaRPr lang="pt-PT"/>
            </a:p>
          </p:txBody>
        </p:sp>
        <p:sp>
          <p:nvSpPr>
            <p:cNvPr id="7" name="Freeform 7"/>
            <p:cNvSpPr/>
            <p:nvPr/>
          </p:nvSpPr>
          <p:spPr>
            <a:xfrm>
              <a:off x="9194248" y="202855"/>
              <a:ext cx="4149650" cy="4149650"/>
            </a:xfrm>
            <a:custGeom>
              <a:avLst/>
              <a:gdLst/>
              <a:ahLst/>
              <a:cxnLst/>
              <a:rect l="l" t="t" r="r" b="b"/>
              <a:pathLst>
                <a:path w="4149650" h="4149650">
                  <a:moveTo>
                    <a:pt x="0" y="0"/>
                  </a:moveTo>
                  <a:lnTo>
                    <a:pt x="4149650" y="0"/>
                  </a:lnTo>
                  <a:lnTo>
                    <a:pt x="4149650" y="4149651"/>
                  </a:lnTo>
                  <a:lnTo>
                    <a:pt x="0" y="41496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t-PT"/>
            </a:p>
          </p:txBody>
        </p:sp>
        <p:sp>
          <p:nvSpPr>
            <p:cNvPr id="8" name="Freeform 8"/>
            <p:cNvSpPr/>
            <p:nvPr/>
          </p:nvSpPr>
          <p:spPr>
            <a:xfrm>
              <a:off x="13794345" y="1064427"/>
              <a:ext cx="4149650" cy="3288079"/>
            </a:xfrm>
            <a:custGeom>
              <a:avLst/>
              <a:gdLst/>
              <a:ahLst/>
              <a:cxnLst/>
              <a:rect l="l" t="t" r="r" b="b"/>
              <a:pathLst>
                <a:path w="4149650" h="3288079">
                  <a:moveTo>
                    <a:pt x="0" y="0"/>
                  </a:moveTo>
                  <a:lnTo>
                    <a:pt x="4149650" y="0"/>
                  </a:lnTo>
                  <a:lnTo>
                    <a:pt x="4149650" y="3288079"/>
                  </a:lnTo>
                  <a:lnTo>
                    <a:pt x="0" y="3288079"/>
                  </a:lnTo>
                  <a:lnTo>
                    <a:pt x="0" y="0"/>
                  </a:lnTo>
                  <a:close/>
                </a:path>
              </a:pathLst>
            </a:custGeom>
            <a:blipFill>
              <a:blip r:embed="rId3">
                <a:extLst>
                  <a:ext uri="{96DAC541-7B7A-43D3-8B79-37D633B846F1}">
                    <asvg:svgBlip xmlns:asvg="http://schemas.microsoft.com/office/drawing/2016/SVG/main" r:embed="rId4"/>
                  </a:ext>
                </a:extLst>
              </a:blip>
              <a:stretch>
                <a:fillRect b="-26202"/>
              </a:stretch>
            </a:blipFill>
          </p:spPr>
          <p:txBody>
            <a:bodyPr/>
            <a:lstStyle/>
            <a:p>
              <a:endParaRPr lang="pt-PT"/>
            </a:p>
          </p:txBody>
        </p:sp>
      </p:grpSp>
      <p:sp>
        <p:nvSpPr>
          <p:cNvPr id="9" name="Freeform 9"/>
          <p:cNvSpPr/>
          <p:nvPr/>
        </p:nvSpPr>
        <p:spPr>
          <a:xfrm>
            <a:off x="8669439" y="7069476"/>
            <a:ext cx="4291423" cy="1984783"/>
          </a:xfrm>
          <a:custGeom>
            <a:avLst/>
            <a:gdLst/>
            <a:ahLst/>
            <a:cxnLst/>
            <a:rect l="l" t="t" r="r" b="b"/>
            <a:pathLst>
              <a:path w="4291423" h="1984783">
                <a:moveTo>
                  <a:pt x="0" y="0"/>
                </a:moveTo>
                <a:lnTo>
                  <a:pt x="4291423" y="0"/>
                </a:lnTo>
                <a:lnTo>
                  <a:pt x="4291423" y="1984783"/>
                </a:lnTo>
                <a:lnTo>
                  <a:pt x="0" y="1984783"/>
                </a:lnTo>
                <a:lnTo>
                  <a:pt x="0" y="0"/>
                </a:lnTo>
                <a:close/>
              </a:path>
            </a:pathLst>
          </a:custGeom>
          <a:blipFill>
            <a:blip r:embed="rId5"/>
            <a:stretch>
              <a:fillRect/>
            </a:stretch>
          </a:blipFill>
        </p:spPr>
        <p:txBody>
          <a:bodyPr/>
          <a:lstStyle/>
          <a:p>
            <a:endParaRPr lang="pt-PT"/>
          </a:p>
        </p:txBody>
      </p:sp>
      <p:sp>
        <p:nvSpPr>
          <p:cNvPr id="10" name="Freeform 10"/>
          <p:cNvSpPr/>
          <p:nvPr/>
        </p:nvSpPr>
        <p:spPr>
          <a:xfrm>
            <a:off x="4290321" y="5605579"/>
            <a:ext cx="2138115" cy="2680563"/>
          </a:xfrm>
          <a:custGeom>
            <a:avLst/>
            <a:gdLst/>
            <a:ahLst/>
            <a:cxnLst/>
            <a:rect l="l" t="t" r="r" b="b"/>
            <a:pathLst>
              <a:path w="2138115" h="2680563">
                <a:moveTo>
                  <a:pt x="0" y="0"/>
                </a:moveTo>
                <a:lnTo>
                  <a:pt x="2138115" y="0"/>
                </a:lnTo>
                <a:lnTo>
                  <a:pt x="2138115" y="2680563"/>
                </a:lnTo>
                <a:lnTo>
                  <a:pt x="0" y="2680563"/>
                </a:lnTo>
                <a:lnTo>
                  <a:pt x="0" y="0"/>
                </a:lnTo>
                <a:close/>
              </a:path>
            </a:pathLst>
          </a:custGeom>
          <a:blipFill>
            <a:blip r:embed="rId6"/>
            <a:stretch>
              <a:fillRect/>
            </a:stretch>
          </a:blipFill>
        </p:spPr>
        <p:txBody>
          <a:bodyPr/>
          <a:lstStyle/>
          <a:p>
            <a:endParaRPr lang="pt-PT"/>
          </a:p>
        </p:txBody>
      </p:sp>
      <p:sp>
        <p:nvSpPr>
          <p:cNvPr id="11" name="TextBox 11"/>
          <p:cNvSpPr txBox="1"/>
          <p:nvPr/>
        </p:nvSpPr>
        <p:spPr>
          <a:xfrm>
            <a:off x="7586181" y="3151269"/>
            <a:ext cx="6146614" cy="4781950"/>
          </a:xfrm>
          <a:prstGeom prst="rect">
            <a:avLst/>
          </a:prstGeom>
        </p:spPr>
        <p:txBody>
          <a:bodyPr lIns="0" tIns="0" rIns="0" bIns="0" rtlCol="0" anchor="t">
            <a:spAutoFit/>
          </a:bodyPr>
          <a:lstStyle/>
          <a:p>
            <a:pPr>
              <a:lnSpc>
                <a:spcPct val="107000"/>
              </a:lnSpc>
              <a:spcAft>
                <a:spcPts val="800"/>
              </a:spcAft>
            </a:pPr>
            <a:r>
              <a:rPr lang="pt-PT" sz="2220" kern="0" dirty="0">
                <a:solidFill>
                  <a:schemeClr val="bg1"/>
                </a:solidFill>
                <a:effectLst/>
                <a:latin typeface="DM Sans" pitchFamily="2" charset="0"/>
                <a:ea typeface="Times New Roman" panose="02020603050405020304" pitchFamily="18" charset="0"/>
                <a:cs typeface="Times New Roman" panose="02020603050405020304" pitchFamily="18" charset="0"/>
              </a:rPr>
              <a:t>1933 </a:t>
            </a:r>
            <a:r>
              <a:rPr lang="pt-PT" sz="2220" kern="0" dirty="0" err="1">
                <a:solidFill>
                  <a:schemeClr val="bg1"/>
                </a:solidFill>
                <a:effectLst/>
                <a:latin typeface="DM Sans" pitchFamily="2" charset="0"/>
                <a:ea typeface="Times New Roman" panose="02020603050405020304" pitchFamily="18" charset="0"/>
                <a:cs typeface="Times New Roman" panose="02020603050405020304" pitchFamily="18" charset="0"/>
              </a:rPr>
              <a:t>that</a:t>
            </a:r>
            <a:r>
              <a:rPr lang="pt-PT" sz="2220" kern="0" dirty="0">
                <a:solidFill>
                  <a:schemeClr val="bg1"/>
                </a:solidFill>
                <a:effectLst/>
                <a:latin typeface="DM Sans" pitchFamily="2" charset="0"/>
                <a:ea typeface="Times New Roman" panose="02020603050405020304" pitchFamily="18" charset="0"/>
                <a:cs typeface="Times New Roman" panose="02020603050405020304" pitchFamily="18" charset="0"/>
              </a:rPr>
              <a:t> </a:t>
            </a:r>
            <a:r>
              <a:rPr lang="pt-PT" sz="2220" kern="0" dirty="0" err="1">
                <a:solidFill>
                  <a:schemeClr val="bg1"/>
                </a:solidFill>
                <a:effectLst/>
                <a:latin typeface="DM Sans" pitchFamily="2" charset="0"/>
                <a:ea typeface="Times New Roman" panose="02020603050405020304" pitchFamily="18" charset="0"/>
                <a:cs typeface="Times New Roman" panose="02020603050405020304" pitchFamily="18" charset="0"/>
              </a:rPr>
              <a:t>physicists</a:t>
            </a:r>
            <a:r>
              <a:rPr lang="pt-PT" sz="2220" kern="0" dirty="0">
                <a:solidFill>
                  <a:schemeClr val="bg1"/>
                </a:solidFill>
                <a:effectLst/>
                <a:latin typeface="DM Sans" pitchFamily="2" charset="0"/>
                <a:ea typeface="Times New Roman" panose="02020603050405020304" pitchFamily="18" charset="0"/>
                <a:cs typeface="Times New Roman" panose="02020603050405020304" pitchFamily="18" charset="0"/>
              </a:rPr>
              <a:t> </a:t>
            </a:r>
            <a:r>
              <a:rPr lang="pt-PT" sz="2220" kern="0" dirty="0" err="1">
                <a:solidFill>
                  <a:schemeClr val="bg1"/>
                </a:solidFill>
                <a:effectLst/>
                <a:latin typeface="DM Sans" pitchFamily="2" charset="0"/>
                <a:ea typeface="Times New Roman" panose="02020603050405020304" pitchFamily="18" charset="0"/>
                <a:cs typeface="Times New Roman" panose="02020603050405020304" pitchFamily="18" charset="0"/>
              </a:rPr>
              <a:t>became</a:t>
            </a:r>
            <a:r>
              <a:rPr lang="pt-PT" sz="2220" kern="0" dirty="0">
                <a:solidFill>
                  <a:schemeClr val="bg1"/>
                </a:solidFill>
                <a:effectLst/>
                <a:latin typeface="DM Sans" pitchFamily="2" charset="0"/>
                <a:ea typeface="Times New Roman" panose="02020603050405020304" pitchFamily="18" charset="0"/>
                <a:cs typeface="Times New Roman" panose="02020603050405020304" pitchFamily="18" charset="0"/>
              </a:rPr>
              <a:t> </a:t>
            </a:r>
            <a:r>
              <a:rPr lang="pt-PT" sz="2220" kern="0" dirty="0" err="1">
                <a:solidFill>
                  <a:schemeClr val="bg1"/>
                </a:solidFill>
                <a:effectLst/>
                <a:latin typeface="DM Sans" pitchFamily="2" charset="0"/>
                <a:ea typeface="Times New Roman" panose="02020603050405020304" pitchFamily="18" charset="0"/>
                <a:cs typeface="Times New Roman" panose="02020603050405020304" pitchFamily="18" charset="0"/>
              </a:rPr>
              <a:t>aware</a:t>
            </a:r>
            <a:r>
              <a:rPr lang="pt-PT" sz="2220" kern="0" dirty="0">
                <a:solidFill>
                  <a:schemeClr val="bg1"/>
                </a:solidFill>
                <a:effectLst/>
                <a:latin typeface="DM Sans" pitchFamily="2" charset="0"/>
                <a:ea typeface="Times New Roman" panose="02020603050405020304" pitchFamily="18" charset="0"/>
                <a:cs typeface="Times New Roman" panose="02020603050405020304" pitchFamily="18" charset="0"/>
              </a:rPr>
              <a:t> </a:t>
            </a:r>
            <a:r>
              <a:rPr lang="pt-PT" sz="2220" kern="0" dirty="0" err="1">
                <a:solidFill>
                  <a:schemeClr val="bg1"/>
                </a:solidFill>
                <a:effectLst/>
                <a:latin typeface="DM Sans" pitchFamily="2" charset="0"/>
                <a:ea typeface="Times New Roman" panose="02020603050405020304" pitchFamily="18" charset="0"/>
                <a:cs typeface="Times New Roman" panose="02020603050405020304" pitchFamily="18" charset="0"/>
              </a:rPr>
              <a:t>of</a:t>
            </a:r>
            <a:r>
              <a:rPr lang="pt-PT" sz="2220" kern="0" dirty="0">
                <a:solidFill>
                  <a:schemeClr val="bg1"/>
                </a:solidFill>
                <a:effectLst/>
                <a:latin typeface="DM Sans" pitchFamily="2" charset="0"/>
                <a:ea typeface="Times New Roman" panose="02020603050405020304" pitchFamily="18" charset="0"/>
                <a:cs typeface="Times New Roman" panose="02020603050405020304" pitchFamily="18" charset="0"/>
              </a:rPr>
              <a:t> </a:t>
            </a:r>
            <a:r>
              <a:rPr lang="pt-PT" sz="2220" kern="0" dirty="0" err="1">
                <a:solidFill>
                  <a:schemeClr val="bg1"/>
                </a:solidFill>
                <a:effectLst/>
                <a:latin typeface="DM Sans" pitchFamily="2" charset="0"/>
                <a:ea typeface="Times New Roman" panose="02020603050405020304" pitchFamily="18" charset="0"/>
                <a:cs typeface="Times New Roman" panose="02020603050405020304" pitchFamily="18" charset="0"/>
              </a:rPr>
              <a:t>the</a:t>
            </a:r>
            <a:r>
              <a:rPr lang="pt-PT" sz="2220" kern="0" dirty="0">
                <a:solidFill>
                  <a:schemeClr val="bg1"/>
                </a:solidFill>
                <a:effectLst/>
                <a:latin typeface="DM Sans" pitchFamily="2" charset="0"/>
                <a:ea typeface="Times New Roman" panose="02020603050405020304" pitchFamily="18" charset="0"/>
                <a:cs typeface="Times New Roman" panose="02020603050405020304" pitchFamily="18" charset="0"/>
              </a:rPr>
              <a:t> </a:t>
            </a:r>
            <a:r>
              <a:rPr lang="pt-PT" sz="2220" kern="0" dirty="0" err="1">
                <a:solidFill>
                  <a:schemeClr val="bg1"/>
                </a:solidFill>
                <a:effectLst/>
                <a:latin typeface="DM Sans" pitchFamily="2" charset="0"/>
                <a:ea typeface="Times New Roman" panose="02020603050405020304" pitchFamily="18" charset="0"/>
                <a:cs typeface="Times New Roman" panose="02020603050405020304" pitchFamily="18" charset="0"/>
              </a:rPr>
              <a:t>other</a:t>
            </a:r>
            <a:r>
              <a:rPr lang="pt-PT" sz="2220" kern="0" dirty="0">
                <a:solidFill>
                  <a:schemeClr val="bg1"/>
                </a:solidFill>
                <a:effectLst/>
                <a:latin typeface="DM Sans" pitchFamily="2" charset="0"/>
                <a:ea typeface="Times New Roman" panose="02020603050405020304" pitchFamily="18" charset="0"/>
                <a:cs typeface="Times New Roman" panose="02020603050405020304" pitchFamily="18" charset="0"/>
              </a:rPr>
              <a:t> </a:t>
            </a:r>
            <a:r>
              <a:rPr lang="pt-PT" sz="2220" kern="0" dirty="0" err="1">
                <a:solidFill>
                  <a:schemeClr val="bg1"/>
                </a:solidFill>
                <a:effectLst/>
                <a:latin typeface="DM Sans" pitchFamily="2" charset="0"/>
                <a:ea typeface="Times New Roman" panose="02020603050405020304" pitchFamily="18" charset="0"/>
                <a:cs typeface="Times New Roman" panose="02020603050405020304" pitchFamily="18" charset="0"/>
              </a:rPr>
              <a:t>property</a:t>
            </a:r>
            <a:r>
              <a:rPr lang="pt-PT" sz="2220" kern="0" dirty="0">
                <a:solidFill>
                  <a:schemeClr val="bg1"/>
                </a:solidFill>
                <a:effectLst/>
                <a:latin typeface="DM Sans" pitchFamily="2" charset="0"/>
                <a:ea typeface="Times New Roman" panose="02020603050405020304" pitchFamily="18" charset="0"/>
                <a:cs typeface="Times New Roman" panose="02020603050405020304" pitchFamily="18" charset="0"/>
              </a:rPr>
              <a:t> </a:t>
            </a:r>
            <a:r>
              <a:rPr lang="pt-PT" sz="2220" kern="0" dirty="0" err="1">
                <a:solidFill>
                  <a:schemeClr val="bg1"/>
                </a:solidFill>
                <a:effectLst/>
                <a:latin typeface="DM Sans" pitchFamily="2" charset="0"/>
                <a:ea typeface="Times New Roman" panose="02020603050405020304" pitchFamily="18" charset="0"/>
                <a:cs typeface="Times New Roman" panose="02020603050405020304" pitchFamily="18" charset="0"/>
              </a:rPr>
              <a:t>of</a:t>
            </a:r>
            <a:r>
              <a:rPr lang="pt-PT" sz="2220" kern="0" dirty="0">
                <a:solidFill>
                  <a:schemeClr val="bg1"/>
                </a:solidFill>
                <a:effectLst/>
                <a:latin typeface="DM Sans" pitchFamily="2" charset="0"/>
                <a:ea typeface="Times New Roman" panose="02020603050405020304" pitchFamily="18" charset="0"/>
                <a:cs typeface="Times New Roman" panose="02020603050405020304" pitchFamily="18" charset="0"/>
              </a:rPr>
              <a:t> </a:t>
            </a:r>
            <a:r>
              <a:rPr lang="pt-PT" sz="2220" kern="0" dirty="0" err="1">
                <a:solidFill>
                  <a:schemeClr val="bg1"/>
                </a:solidFill>
                <a:effectLst/>
                <a:latin typeface="DM Sans" pitchFamily="2" charset="0"/>
                <a:ea typeface="Times New Roman" panose="02020603050405020304" pitchFamily="18" charset="0"/>
                <a:cs typeface="Times New Roman" panose="02020603050405020304" pitchFamily="18" charset="0"/>
              </a:rPr>
              <a:t>superconductors</a:t>
            </a:r>
            <a:r>
              <a:rPr lang="pt-PT" sz="2220" kern="0" dirty="0">
                <a:solidFill>
                  <a:schemeClr val="bg1"/>
                </a:solidFill>
                <a:effectLst/>
                <a:latin typeface="DM Sans" pitchFamily="2" charset="0"/>
                <a:ea typeface="Times New Roman" panose="02020603050405020304" pitchFamily="18" charset="0"/>
                <a:cs typeface="Times New Roman" panose="02020603050405020304" pitchFamily="18" charset="0"/>
              </a:rPr>
              <a:t> - </a:t>
            </a:r>
            <a:r>
              <a:rPr lang="pt-PT" sz="2220" kern="0" dirty="0" err="1">
                <a:solidFill>
                  <a:schemeClr val="bg1"/>
                </a:solidFill>
                <a:effectLst/>
                <a:latin typeface="DM Sans" pitchFamily="2" charset="0"/>
                <a:ea typeface="Times New Roman" panose="02020603050405020304" pitchFamily="18" charset="0"/>
                <a:cs typeface="Times New Roman" panose="02020603050405020304" pitchFamily="18" charset="0"/>
              </a:rPr>
              <a:t>perfect</a:t>
            </a:r>
            <a:r>
              <a:rPr lang="pt-PT" sz="2220" kern="0" dirty="0">
                <a:solidFill>
                  <a:schemeClr val="bg1"/>
                </a:solidFill>
                <a:effectLst/>
                <a:latin typeface="DM Sans" pitchFamily="2" charset="0"/>
                <a:ea typeface="Times New Roman" panose="02020603050405020304" pitchFamily="18" charset="0"/>
                <a:cs typeface="Times New Roman" panose="02020603050405020304" pitchFamily="18" charset="0"/>
              </a:rPr>
              <a:t> </a:t>
            </a:r>
            <a:r>
              <a:rPr lang="pt-PT" sz="2430" kern="0" dirty="0" err="1">
                <a:solidFill>
                  <a:schemeClr val="bg1"/>
                </a:solidFill>
                <a:effectLst/>
                <a:latin typeface="DM Sans" pitchFamily="2" charset="0"/>
                <a:ea typeface="Times New Roman" panose="02020603050405020304" pitchFamily="18" charset="0"/>
                <a:cs typeface="Times New Roman" panose="02020603050405020304" pitchFamily="18" charset="0"/>
              </a:rPr>
              <a:t>diamagnetism</a:t>
            </a:r>
            <a:r>
              <a:rPr lang="pt-PT" sz="2220" kern="0" dirty="0">
                <a:solidFill>
                  <a:schemeClr val="bg1"/>
                </a:solidFill>
                <a:effectLst/>
                <a:latin typeface="DM Sans" pitchFamily="2" charset="0"/>
                <a:ea typeface="Times New Roman" panose="02020603050405020304" pitchFamily="18" charset="0"/>
                <a:cs typeface="Times New Roman" panose="02020603050405020304" pitchFamily="18" charset="0"/>
              </a:rPr>
              <a:t>. </a:t>
            </a:r>
          </a:p>
          <a:p>
            <a:pPr>
              <a:lnSpc>
                <a:spcPct val="107000"/>
              </a:lnSpc>
              <a:spcAft>
                <a:spcPts val="800"/>
              </a:spcAft>
            </a:pPr>
            <a:r>
              <a:rPr lang="pt-PT" sz="2220" kern="0" dirty="0" err="1">
                <a:solidFill>
                  <a:schemeClr val="bg1"/>
                </a:solidFill>
                <a:effectLst/>
                <a:latin typeface="DM Sans" pitchFamily="2" charset="0"/>
                <a:ea typeface="Times New Roman" panose="02020603050405020304" pitchFamily="18" charset="0"/>
                <a:cs typeface="Times New Roman" panose="02020603050405020304" pitchFamily="18" charset="0"/>
              </a:rPr>
              <a:t>This</a:t>
            </a:r>
            <a:r>
              <a:rPr lang="pt-PT" sz="2220" kern="0" dirty="0">
                <a:solidFill>
                  <a:schemeClr val="bg1"/>
                </a:solidFill>
                <a:effectLst/>
                <a:latin typeface="DM Sans" pitchFamily="2" charset="0"/>
                <a:ea typeface="Times New Roman" panose="02020603050405020304" pitchFamily="18" charset="0"/>
                <a:cs typeface="Times New Roman" panose="02020603050405020304" pitchFamily="18" charset="0"/>
              </a:rPr>
              <a:t> </a:t>
            </a:r>
            <a:r>
              <a:rPr lang="pt-PT" sz="2220" kern="0" dirty="0" err="1">
                <a:solidFill>
                  <a:schemeClr val="bg1"/>
                </a:solidFill>
                <a:effectLst/>
                <a:latin typeface="DM Sans" pitchFamily="2" charset="0"/>
                <a:ea typeface="Times New Roman" panose="02020603050405020304" pitchFamily="18" charset="0"/>
                <a:cs typeface="Times New Roman" panose="02020603050405020304" pitchFamily="18" charset="0"/>
              </a:rPr>
              <a:t>was</a:t>
            </a:r>
            <a:r>
              <a:rPr lang="pt-PT" sz="2220" kern="0" dirty="0">
                <a:solidFill>
                  <a:schemeClr val="bg1"/>
                </a:solidFill>
                <a:effectLst/>
                <a:latin typeface="DM Sans" pitchFamily="2" charset="0"/>
                <a:ea typeface="Times New Roman" panose="02020603050405020304" pitchFamily="18" charset="0"/>
                <a:cs typeface="Times New Roman" panose="02020603050405020304" pitchFamily="18" charset="0"/>
              </a:rPr>
              <a:t> </a:t>
            </a:r>
            <a:r>
              <a:rPr lang="pt-PT" sz="2220" kern="0" dirty="0" err="1">
                <a:solidFill>
                  <a:schemeClr val="bg1"/>
                </a:solidFill>
                <a:effectLst/>
                <a:latin typeface="DM Sans" pitchFamily="2" charset="0"/>
                <a:ea typeface="Times New Roman" panose="02020603050405020304" pitchFamily="18" charset="0"/>
                <a:cs typeface="Times New Roman" panose="02020603050405020304" pitchFamily="18" charset="0"/>
              </a:rPr>
              <a:t>when</a:t>
            </a:r>
            <a:r>
              <a:rPr lang="pt-PT" sz="2220" kern="0" dirty="0">
                <a:solidFill>
                  <a:schemeClr val="bg1"/>
                </a:solidFill>
                <a:effectLst/>
                <a:latin typeface="DM Sans" pitchFamily="2" charset="0"/>
                <a:ea typeface="Times New Roman" panose="02020603050405020304" pitchFamily="18" charset="0"/>
                <a:cs typeface="Times New Roman" panose="02020603050405020304" pitchFamily="18" charset="0"/>
              </a:rPr>
              <a:t> </a:t>
            </a:r>
            <a:r>
              <a:rPr lang="pt-PT" sz="2220" kern="0" dirty="0" err="1">
                <a:solidFill>
                  <a:schemeClr val="bg1"/>
                </a:solidFill>
                <a:effectLst/>
                <a:latin typeface="DM Sans" pitchFamily="2" charset="0"/>
                <a:ea typeface="Times New Roman" panose="02020603050405020304" pitchFamily="18" charset="0"/>
                <a:cs typeface="Times New Roman" panose="02020603050405020304" pitchFamily="18" charset="0"/>
              </a:rPr>
              <a:t>Meissner</a:t>
            </a:r>
            <a:r>
              <a:rPr lang="pt-PT" sz="2220" kern="0" dirty="0">
                <a:solidFill>
                  <a:schemeClr val="bg1"/>
                </a:solidFill>
                <a:effectLst/>
                <a:latin typeface="DM Sans" pitchFamily="2" charset="0"/>
                <a:ea typeface="Times New Roman" panose="02020603050405020304" pitchFamily="18" charset="0"/>
                <a:cs typeface="Times New Roman" panose="02020603050405020304" pitchFamily="18" charset="0"/>
              </a:rPr>
              <a:t> </a:t>
            </a:r>
            <a:r>
              <a:rPr lang="pt-PT" sz="2220" kern="0" dirty="0" err="1">
                <a:solidFill>
                  <a:schemeClr val="bg1"/>
                </a:solidFill>
                <a:effectLst/>
                <a:latin typeface="DM Sans" pitchFamily="2" charset="0"/>
                <a:ea typeface="Times New Roman" panose="02020603050405020304" pitchFamily="18" charset="0"/>
                <a:cs typeface="Times New Roman" panose="02020603050405020304" pitchFamily="18" charset="0"/>
              </a:rPr>
              <a:t>and</a:t>
            </a:r>
            <a:r>
              <a:rPr lang="pt-PT" sz="2220" kern="0" dirty="0">
                <a:solidFill>
                  <a:schemeClr val="bg1"/>
                </a:solidFill>
                <a:effectLst/>
                <a:latin typeface="DM Sans" pitchFamily="2" charset="0"/>
                <a:ea typeface="Times New Roman" panose="02020603050405020304" pitchFamily="18" charset="0"/>
                <a:cs typeface="Times New Roman" panose="02020603050405020304" pitchFamily="18" charset="0"/>
              </a:rPr>
              <a:t> </a:t>
            </a:r>
            <a:r>
              <a:rPr lang="pt-PT" sz="2220" kern="0" dirty="0" err="1">
                <a:solidFill>
                  <a:schemeClr val="bg1"/>
                </a:solidFill>
                <a:effectLst/>
                <a:latin typeface="DM Sans" pitchFamily="2" charset="0"/>
                <a:ea typeface="Times New Roman" panose="02020603050405020304" pitchFamily="18" charset="0"/>
                <a:cs typeface="Times New Roman" panose="02020603050405020304" pitchFamily="18" charset="0"/>
              </a:rPr>
              <a:t>Oschenfeld</a:t>
            </a:r>
            <a:r>
              <a:rPr lang="pt-PT" sz="2220" kern="0" dirty="0">
                <a:solidFill>
                  <a:schemeClr val="bg1"/>
                </a:solidFill>
                <a:effectLst/>
                <a:latin typeface="DM Sans" pitchFamily="2" charset="0"/>
                <a:ea typeface="Times New Roman" panose="02020603050405020304" pitchFamily="18" charset="0"/>
                <a:cs typeface="Times New Roman" panose="02020603050405020304" pitchFamily="18" charset="0"/>
              </a:rPr>
              <a:t> </a:t>
            </a:r>
            <a:r>
              <a:rPr lang="pt-PT" sz="2220" kern="0" dirty="0" err="1">
                <a:solidFill>
                  <a:schemeClr val="bg1"/>
                </a:solidFill>
                <a:effectLst/>
                <a:latin typeface="DM Sans" pitchFamily="2" charset="0"/>
                <a:ea typeface="Times New Roman" panose="02020603050405020304" pitchFamily="18" charset="0"/>
                <a:cs typeface="Times New Roman" panose="02020603050405020304" pitchFamily="18" charset="0"/>
              </a:rPr>
              <a:t>discovered</a:t>
            </a:r>
            <a:r>
              <a:rPr lang="pt-PT" sz="2220" kern="0" dirty="0">
                <a:solidFill>
                  <a:schemeClr val="bg1"/>
                </a:solidFill>
                <a:effectLst/>
                <a:latin typeface="DM Sans" pitchFamily="2" charset="0"/>
                <a:ea typeface="Times New Roman" panose="02020603050405020304" pitchFamily="18" charset="0"/>
                <a:cs typeface="Times New Roman" panose="02020603050405020304" pitchFamily="18" charset="0"/>
              </a:rPr>
              <a:t> </a:t>
            </a:r>
            <a:r>
              <a:rPr lang="pt-PT" sz="2220" kern="0" dirty="0" err="1">
                <a:solidFill>
                  <a:schemeClr val="bg1"/>
                </a:solidFill>
                <a:effectLst/>
                <a:latin typeface="DM Sans" pitchFamily="2" charset="0"/>
                <a:ea typeface="Times New Roman" panose="02020603050405020304" pitchFamily="18" charset="0"/>
                <a:cs typeface="Times New Roman" panose="02020603050405020304" pitchFamily="18" charset="0"/>
              </a:rPr>
              <a:t>that</a:t>
            </a:r>
            <a:r>
              <a:rPr lang="pt-PT" sz="2220" kern="0" dirty="0">
                <a:solidFill>
                  <a:schemeClr val="bg1"/>
                </a:solidFill>
                <a:effectLst/>
                <a:latin typeface="DM Sans" pitchFamily="2" charset="0"/>
                <a:ea typeface="Times New Roman" panose="02020603050405020304" pitchFamily="18" charset="0"/>
                <a:cs typeface="Times New Roman" panose="02020603050405020304" pitchFamily="18" charset="0"/>
              </a:rPr>
              <a:t> a </a:t>
            </a:r>
            <a:r>
              <a:rPr lang="pt-PT" sz="2220" kern="0" dirty="0" err="1">
                <a:solidFill>
                  <a:schemeClr val="bg1"/>
                </a:solidFill>
                <a:effectLst/>
                <a:latin typeface="DM Sans" pitchFamily="2" charset="0"/>
                <a:ea typeface="Times New Roman" panose="02020603050405020304" pitchFamily="18" charset="0"/>
                <a:cs typeface="Times New Roman" panose="02020603050405020304" pitchFamily="18" charset="0"/>
              </a:rPr>
              <a:t>superconducting</a:t>
            </a:r>
            <a:r>
              <a:rPr lang="pt-PT" sz="2220" kern="0" dirty="0">
                <a:solidFill>
                  <a:schemeClr val="bg1"/>
                </a:solidFill>
                <a:effectLst/>
                <a:latin typeface="DM Sans" pitchFamily="2" charset="0"/>
                <a:ea typeface="Times New Roman" panose="02020603050405020304" pitchFamily="18" charset="0"/>
                <a:cs typeface="Times New Roman" panose="02020603050405020304" pitchFamily="18" charset="0"/>
              </a:rPr>
              <a:t> material </a:t>
            </a:r>
            <a:r>
              <a:rPr lang="pt-PT" sz="2220" kern="0" dirty="0" err="1">
                <a:solidFill>
                  <a:schemeClr val="bg1"/>
                </a:solidFill>
                <a:effectLst/>
                <a:latin typeface="DM Sans" pitchFamily="2" charset="0"/>
                <a:ea typeface="Times New Roman" panose="02020603050405020304" pitchFamily="18" charset="0"/>
                <a:cs typeface="Times New Roman" panose="02020603050405020304" pitchFamily="18" charset="0"/>
              </a:rPr>
              <a:t>cooled</a:t>
            </a:r>
            <a:r>
              <a:rPr lang="pt-PT" sz="2220" kern="0" dirty="0">
                <a:solidFill>
                  <a:schemeClr val="bg1"/>
                </a:solidFill>
                <a:effectLst/>
                <a:latin typeface="DM Sans" pitchFamily="2" charset="0"/>
                <a:ea typeface="Times New Roman" panose="02020603050405020304" pitchFamily="18" charset="0"/>
                <a:cs typeface="Times New Roman" panose="02020603050405020304" pitchFamily="18" charset="0"/>
              </a:rPr>
              <a:t> </a:t>
            </a:r>
            <a:r>
              <a:rPr lang="pt-PT" sz="2220" kern="0" dirty="0" err="1">
                <a:solidFill>
                  <a:schemeClr val="bg1"/>
                </a:solidFill>
                <a:effectLst/>
                <a:latin typeface="DM Sans" pitchFamily="2" charset="0"/>
                <a:ea typeface="Times New Roman" panose="02020603050405020304" pitchFamily="18" charset="0"/>
                <a:cs typeface="Times New Roman" panose="02020603050405020304" pitchFamily="18" charset="0"/>
              </a:rPr>
              <a:t>below</a:t>
            </a:r>
            <a:r>
              <a:rPr lang="pt-PT" sz="2220" kern="0" dirty="0">
                <a:solidFill>
                  <a:schemeClr val="bg1"/>
                </a:solidFill>
                <a:effectLst/>
                <a:latin typeface="DM Sans" pitchFamily="2" charset="0"/>
                <a:ea typeface="Times New Roman" panose="02020603050405020304" pitchFamily="18" charset="0"/>
                <a:cs typeface="Times New Roman" panose="02020603050405020304" pitchFamily="18" charset="0"/>
              </a:rPr>
              <a:t> </a:t>
            </a:r>
            <a:r>
              <a:rPr lang="pt-PT" sz="2220" kern="0" dirty="0" err="1">
                <a:solidFill>
                  <a:schemeClr val="bg1"/>
                </a:solidFill>
                <a:effectLst/>
                <a:latin typeface="DM Sans" pitchFamily="2" charset="0"/>
                <a:ea typeface="Times New Roman" panose="02020603050405020304" pitchFamily="18" charset="0"/>
                <a:cs typeface="Times New Roman" panose="02020603050405020304" pitchFamily="18" charset="0"/>
              </a:rPr>
              <a:t>its</a:t>
            </a:r>
            <a:r>
              <a:rPr lang="pt-PT" sz="2220" kern="0" dirty="0">
                <a:solidFill>
                  <a:schemeClr val="bg1"/>
                </a:solidFill>
                <a:latin typeface="DM Sans" pitchFamily="2" charset="0"/>
                <a:ea typeface="Times New Roman" panose="02020603050405020304" pitchFamily="18" charset="0"/>
                <a:cs typeface="Times New Roman" panose="02020603050405020304" pitchFamily="18" charset="0"/>
              </a:rPr>
              <a:t> </a:t>
            </a:r>
            <a:r>
              <a:rPr lang="pt-PT" sz="2220" kern="0" dirty="0" err="1">
                <a:solidFill>
                  <a:schemeClr val="bg1"/>
                </a:solidFill>
                <a:latin typeface="DM Sans" pitchFamily="2" charset="0"/>
                <a:ea typeface="Times New Roman" panose="02020603050405020304" pitchFamily="18" charset="0"/>
                <a:cs typeface="Times New Roman" panose="02020603050405020304" pitchFamily="18" charset="0"/>
              </a:rPr>
              <a:t>critical</a:t>
            </a:r>
            <a:r>
              <a:rPr lang="pt-PT" sz="2220" kern="0" dirty="0">
                <a:solidFill>
                  <a:schemeClr val="bg1"/>
                </a:solidFill>
                <a:latin typeface="DM Sans" pitchFamily="2" charset="0"/>
                <a:ea typeface="Times New Roman" panose="02020603050405020304" pitchFamily="18" charset="0"/>
                <a:cs typeface="Times New Roman" panose="02020603050405020304" pitchFamily="18" charset="0"/>
              </a:rPr>
              <a:t> </a:t>
            </a:r>
            <a:r>
              <a:rPr lang="pt-PT" sz="2220" kern="0" dirty="0" err="1">
                <a:solidFill>
                  <a:schemeClr val="bg1"/>
                </a:solidFill>
                <a:latin typeface="DM Sans" pitchFamily="2" charset="0"/>
                <a:ea typeface="Times New Roman" panose="02020603050405020304" pitchFamily="18" charset="0"/>
                <a:cs typeface="Times New Roman" panose="02020603050405020304" pitchFamily="18" charset="0"/>
              </a:rPr>
              <a:t>temperature</a:t>
            </a:r>
            <a:r>
              <a:rPr lang="pt-PT" sz="2220" kern="0" dirty="0">
                <a:solidFill>
                  <a:schemeClr val="bg1"/>
                </a:solidFill>
                <a:effectLst/>
                <a:latin typeface="DM Sans" pitchFamily="2" charset="0"/>
                <a:ea typeface="Times New Roman" panose="02020603050405020304" pitchFamily="18" charset="0"/>
                <a:cs typeface="Times New Roman" panose="02020603050405020304" pitchFamily="18" charset="0"/>
              </a:rPr>
              <a:t> in a </a:t>
            </a:r>
            <a:r>
              <a:rPr lang="pt-PT" sz="2220" kern="0" dirty="0" err="1">
                <a:solidFill>
                  <a:schemeClr val="bg1"/>
                </a:solidFill>
                <a:effectLst/>
                <a:latin typeface="DM Sans" pitchFamily="2" charset="0"/>
                <a:ea typeface="Times New Roman" panose="02020603050405020304" pitchFamily="18" charset="0"/>
                <a:cs typeface="Times New Roman" panose="02020603050405020304" pitchFamily="18" charset="0"/>
              </a:rPr>
              <a:t>magnetic</a:t>
            </a:r>
            <a:r>
              <a:rPr lang="pt-PT" sz="2220" kern="0" dirty="0">
                <a:solidFill>
                  <a:schemeClr val="bg1"/>
                </a:solidFill>
                <a:effectLst/>
                <a:latin typeface="DM Sans" pitchFamily="2" charset="0"/>
                <a:ea typeface="Times New Roman" panose="02020603050405020304" pitchFamily="18" charset="0"/>
                <a:cs typeface="Times New Roman" panose="02020603050405020304" pitchFamily="18" charset="0"/>
              </a:rPr>
              <a:t> </a:t>
            </a:r>
            <a:r>
              <a:rPr lang="pt-PT" sz="2220" kern="0" dirty="0" err="1">
                <a:solidFill>
                  <a:schemeClr val="bg1"/>
                </a:solidFill>
                <a:effectLst/>
                <a:latin typeface="DM Sans" pitchFamily="2" charset="0"/>
                <a:ea typeface="Times New Roman" panose="02020603050405020304" pitchFamily="18" charset="0"/>
                <a:cs typeface="Times New Roman" panose="02020603050405020304" pitchFamily="18" charset="0"/>
              </a:rPr>
              <a:t>field</a:t>
            </a:r>
            <a:r>
              <a:rPr lang="pt-PT" sz="2220" kern="0" dirty="0">
                <a:solidFill>
                  <a:schemeClr val="bg1"/>
                </a:solidFill>
                <a:effectLst/>
                <a:latin typeface="DM Sans" pitchFamily="2" charset="0"/>
                <a:ea typeface="Times New Roman" panose="02020603050405020304" pitchFamily="18" charset="0"/>
                <a:cs typeface="Times New Roman" panose="02020603050405020304" pitchFamily="18" charset="0"/>
              </a:rPr>
              <a:t> </a:t>
            </a:r>
            <a:r>
              <a:rPr lang="pt-PT" sz="2220" kern="0" dirty="0" err="1">
                <a:solidFill>
                  <a:schemeClr val="bg1"/>
                </a:solidFill>
                <a:effectLst/>
                <a:latin typeface="DM Sans" pitchFamily="2" charset="0"/>
                <a:ea typeface="Times New Roman" panose="02020603050405020304" pitchFamily="18" charset="0"/>
                <a:cs typeface="Times New Roman" panose="02020603050405020304" pitchFamily="18" charset="0"/>
              </a:rPr>
              <a:t>excluded</a:t>
            </a:r>
            <a:r>
              <a:rPr lang="pt-PT" sz="2220" kern="0" dirty="0">
                <a:solidFill>
                  <a:schemeClr val="bg1"/>
                </a:solidFill>
                <a:effectLst/>
                <a:latin typeface="DM Sans" pitchFamily="2" charset="0"/>
                <a:ea typeface="Times New Roman" panose="02020603050405020304" pitchFamily="18" charset="0"/>
                <a:cs typeface="Times New Roman" panose="02020603050405020304" pitchFamily="18" charset="0"/>
              </a:rPr>
              <a:t> </a:t>
            </a:r>
            <a:r>
              <a:rPr lang="pt-PT" sz="2220" kern="0" dirty="0" err="1">
                <a:solidFill>
                  <a:schemeClr val="bg1"/>
                </a:solidFill>
                <a:effectLst/>
                <a:latin typeface="DM Sans" pitchFamily="2" charset="0"/>
                <a:ea typeface="Times New Roman" panose="02020603050405020304" pitchFamily="18" charset="0"/>
                <a:cs typeface="Times New Roman" panose="02020603050405020304" pitchFamily="18" charset="0"/>
              </a:rPr>
              <a:t>the</a:t>
            </a:r>
            <a:r>
              <a:rPr lang="pt-PT" sz="2220" kern="0" dirty="0">
                <a:solidFill>
                  <a:schemeClr val="bg1"/>
                </a:solidFill>
                <a:effectLst/>
                <a:latin typeface="DM Sans" pitchFamily="2" charset="0"/>
                <a:ea typeface="Times New Roman" panose="02020603050405020304" pitchFamily="18" charset="0"/>
                <a:cs typeface="Times New Roman" panose="02020603050405020304" pitchFamily="18" charset="0"/>
              </a:rPr>
              <a:t> </a:t>
            </a:r>
            <a:r>
              <a:rPr lang="pt-PT" sz="2220" kern="0" dirty="0" err="1">
                <a:solidFill>
                  <a:schemeClr val="bg1"/>
                </a:solidFill>
                <a:effectLst/>
                <a:latin typeface="DM Sans" pitchFamily="2" charset="0"/>
                <a:ea typeface="Times New Roman" panose="02020603050405020304" pitchFamily="18" charset="0"/>
                <a:cs typeface="Times New Roman" panose="02020603050405020304" pitchFamily="18" charset="0"/>
              </a:rPr>
              <a:t>magnetic</a:t>
            </a:r>
            <a:r>
              <a:rPr lang="pt-PT" sz="2220" kern="0" dirty="0">
                <a:solidFill>
                  <a:schemeClr val="bg1"/>
                </a:solidFill>
                <a:effectLst/>
                <a:latin typeface="DM Sans" pitchFamily="2" charset="0"/>
                <a:ea typeface="Times New Roman" panose="02020603050405020304" pitchFamily="18" charset="0"/>
                <a:cs typeface="Times New Roman" panose="02020603050405020304" pitchFamily="18" charset="0"/>
              </a:rPr>
              <a:t> flux. </a:t>
            </a:r>
            <a:r>
              <a:rPr lang="pt-PT" sz="2220" kern="0" dirty="0" err="1">
                <a:solidFill>
                  <a:schemeClr val="bg1"/>
                </a:solidFill>
                <a:effectLst/>
                <a:latin typeface="DM Sans" pitchFamily="2" charset="0"/>
                <a:ea typeface="Times New Roman" panose="02020603050405020304" pitchFamily="18" charset="0"/>
                <a:cs typeface="Times New Roman" panose="02020603050405020304" pitchFamily="18" charset="0"/>
              </a:rPr>
              <a:t>This</a:t>
            </a:r>
            <a:r>
              <a:rPr lang="pt-PT" sz="2220" kern="0" dirty="0">
                <a:solidFill>
                  <a:schemeClr val="bg1"/>
                </a:solidFill>
                <a:effectLst/>
                <a:latin typeface="DM Sans" pitchFamily="2" charset="0"/>
                <a:ea typeface="Times New Roman" panose="02020603050405020304" pitchFamily="18" charset="0"/>
                <a:cs typeface="Times New Roman" panose="02020603050405020304" pitchFamily="18" charset="0"/>
              </a:rPr>
              <a:t> </a:t>
            </a:r>
            <a:r>
              <a:rPr lang="pt-PT" sz="2220" kern="0" dirty="0" err="1">
                <a:solidFill>
                  <a:schemeClr val="bg1"/>
                </a:solidFill>
                <a:effectLst/>
                <a:latin typeface="DM Sans" pitchFamily="2" charset="0"/>
                <a:ea typeface="Times New Roman" panose="02020603050405020304" pitchFamily="18" charset="0"/>
                <a:cs typeface="Times New Roman" panose="02020603050405020304" pitchFamily="18" charset="0"/>
              </a:rPr>
              <a:t>effect</a:t>
            </a:r>
            <a:r>
              <a:rPr lang="pt-PT" sz="2220" kern="0" dirty="0">
                <a:solidFill>
                  <a:schemeClr val="bg1"/>
                </a:solidFill>
                <a:effectLst/>
                <a:latin typeface="DM Sans" pitchFamily="2" charset="0"/>
                <a:ea typeface="Times New Roman" panose="02020603050405020304" pitchFamily="18" charset="0"/>
                <a:cs typeface="Times New Roman" panose="02020603050405020304" pitchFamily="18" charset="0"/>
              </a:rPr>
              <a:t> </a:t>
            </a:r>
            <a:r>
              <a:rPr lang="pt-PT" sz="2220" kern="0" dirty="0" err="1">
                <a:solidFill>
                  <a:schemeClr val="bg1"/>
                </a:solidFill>
                <a:effectLst/>
                <a:latin typeface="DM Sans" pitchFamily="2" charset="0"/>
                <a:ea typeface="Times New Roman" panose="02020603050405020304" pitchFamily="18" charset="0"/>
                <a:cs typeface="Times New Roman" panose="02020603050405020304" pitchFamily="18" charset="0"/>
              </a:rPr>
              <a:t>has</a:t>
            </a:r>
            <a:r>
              <a:rPr lang="pt-PT" sz="2220" kern="0" dirty="0">
                <a:solidFill>
                  <a:schemeClr val="bg1"/>
                </a:solidFill>
                <a:effectLst/>
                <a:latin typeface="DM Sans" pitchFamily="2" charset="0"/>
                <a:ea typeface="Times New Roman" panose="02020603050405020304" pitchFamily="18" charset="0"/>
                <a:cs typeface="Times New Roman" panose="02020603050405020304" pitchFamily="18" charset="0"/>
              </a:rPr>
              <a:t> </a:t>
            </a:r>
            <a:r>
              <a:rPr lang="pt-PT" sz="2220" kern="0" dirty="0" err="1">
                <a:solidFill>
                  <a:schemeClr val="bg1"/>
                </a:solidFill>
                <a:effectLst/>
                <a:latin typeface="DM Sans" pitchFamily="2" charset="0"/>
                <a:ea typeface="Times New Roman" panose="02020603050405020304" pitchFamily="18" charset="0"/>
                <a:cs typeface="Times New Roman" panose="02020603050405020304" pitchFamily="18" charset="0"/>
              </a:rPr>
              <a:t>now</a:t>
            </a:r>
            <a:r>
              <a:rPr lang="pt-PT" sz="2220" kern="0" dirty="0">
                <a:solidFill>
                  <a:schemeClr val="bg1"/>
                </a:solidFill>
                <a:effectLst/>
                <a:latin typeface="DM Sans" pitchFamily="2" charset="0"/>
                <a:ea typeface="Times New Roman" panose="02020603050405020304" pitchFamily="18" charset="0"/>
                <a:cs typeface="Times New Roman" panose="02020603050405020304" pitchFamily="18" charset="0"/>
              </a:rPr>
              <a:t> </a:t>
            </a:r>
            <a:r>
              <a:rPr lang="pt-PT" sz="2220" kern="0" dirty="0" err="1">
                <a:solidFill>
                  <a:schemeClr val="bg1"/>
                </a:solidFill>
                <a:effectLst/>
                <a:latin typeface="DM Sans" pitchFamily="2" charset="0"/>
                <a:ea typeface="Times New Roman" panose="02020603050405020304" pitchFamily="18" charset="0"/>
                <a:cs typeface="Times New Roman" panose="02020603050405020304" pitchFamily="18" charset="0"/>
              </a:rPr>
              <a:t>become</a:t>
            </a:r>
            <a:r>
              <a:rPr lang="pt-PT" sz="2220" kern="0" dirty="0">
                <a:solidFill>
                  <a:schemeClr val="bg1"/>
                </a:solidFill>
                <a:effectLst/>
                <a:latin typeface="DM Sans" pitchFamily="2" charset="0"/>
                <a:ea typeface="Times New Roman" panose="02020603050405020304" pitchFamily="18" charset="0"/>
                <a:cs typeface="Times New Roman" panose="02020603050405020304" pitchFamily="18" charset="0"/>
              </a:rPr>
              <a:t> </a:t>
            </a:r>
            <a:r>
              <a:rPr lang="pt-PT" sz="2220" kern="0" dirty="0" err="1">
                <a:solidFill>
                  <a:schemeClr val="bg1"/>
                </a:solidFill>
                <a:effectLst/>
                <a:latin typeface="DM Sans" pitchFamily="2" charset="0"/>
                <a:ea typeface="Times New Roman" panose="02020603050405020304" pitchFamily="18" charset="0"/>
                <a:cs typeface="Times New Roman" panose="02020603050405020304" pitchFamily="18" charset="0"/>
              </a:rPr>
              <a:t>known</a:t>
            </a:r>
            <a:r>
              <a:rPr lang="pt-PT" sz="2220" kern="0" dirty="0">
                <a:solidFill>
                  <a:schemeClr val="bg1"/>
                </a:solidFill>
                <a:effectLst/>
                <a:latin typeface="DM Sans" pitchFamily="2" charset="0"/>
                <a:ea typeface="Times New Roman" panose="02020603050405020304" pitchFamily="18" charset="0"/>
                <a:cs typeface="Times New Roman" panose="02020603050405020304" pitchFamily="18" charset="0"/>
              </a:rPr>
              <a:t> as </a:t>
            </a:r>
            <a:r>
              <a:rPr lang="pt-PT" sz="2220" kern="0" dirty="0" err="1">
                <a:solidFill>
                  <a:schemeClr val="bg1"/>
                </a:solidFill>
                <a:effectLst/>
                <a:latin typeface="DM Sans" pitchFamily="2" charset="0"/>
                <a:ea typeface="Times New Roman" panose="02020603050405020304" pitchFamily="18" charset="0"/>
                <a:cs typeface="Times New Roman" panose="02020603050405020304" pitchFamily="18" charset="0"/>
              </a:rPr>
              <a:t>the</a:t>
            </a:r>
            <a:r>
              <a:rPr lang="pt-PT" sz="2220" kern="0" dirty="0">
                <a:solidFill>
                  <a:schemeClr val="bg1"/>
                </a:solidFill>
                <a:effectLst/>
                <a:latin typeface="DM Sans" pitchFamily="2" charset="0"/>
                <a:ea typeface="Times New Roman" panose="02020603050405020304" pitchFamily="18" charset="0"/>
                <a:cs typeface="Times New Roman" panose="02020603050405020304" pitchFamily="18" charset="0"/>
              </a:rPr>
              <a:t> </a:t>
            </a:r>
            <a:r>
              <a:rPr lang="pt-PT" sz="2220" kern="0" dirty="0" err="1">
                <a:solidFill>
                  <a:schemeClr val="bg1"/>
                </a:solidFill>
                <a:effectLst/>
                <a:latin typeface="DM Sans" pitchFamily="2" charset="0"/>
                <a:ea typeface="Times New Roman" panose="02020603050405020304" pitchFamily="18" charset="0"/>
                <a:cs typeface="Times New Roman" panose="02020603050405020304" pitchFamily="18" charset="0"/>
              </a:rPr>
              <a:t>Meissner</a:t>
            </a:r>
            <a:r>
              <a:rPr lang="pt-PT" sz="2220" kern="0" dirty="0">
                <a:solidFill>
                  <a:schemeClr val="bg1"/>
                </a:solidFill>
                <a:effectLst/>
                <a:latin typeface="DM Sans" pitchFamily="2" charset="0"/>
                <a:ea typeface="Times New Roman" panose="02020603050405020304" pitchFamily="18" charset="0"/>
                <a:cs typeface="Times New Roman" panose="02020603050405020304" pitchFamily="18" charset="0"/>
              </a:rPr>
              <a:t> </a:t>
            </a:r>
            <a:r>
              <a:rPr lang="pt-PT" sz="2220" kern="0" dirty="0" err="1">
                <a:solidFill>
                  <a:schemeClr val="bg1"/>
                </a:solidFill>
                <a:effectLst/>
                <a:latin typeface="DM Sans" pitchFamily="2" charset="0"/>
                <a:ea typeface="Times New Roman" panose="02020603050405020304" pitchFamily="18" charset="0"/>
                <a:cs typeface="Times New Roman" panose="02020603050405020304" pitchFamily="18" charset="0"/>
              </a:rPr>
              <a:t>effect</a:t>
            </a:r>
            <a:r>
              <a:rPr lang="pt-PT" sz="2220" kern="0" dirty="0">
                <a:solidFill>
                  <a:schemeClr val="bg1"/>
                </a:solidFill>
                <a:effectLst/>
                <a:latin typeface="DM Sans" pitchFamily="2" charset="0"/>
                <a:ea typeface="Times New Roman" panose="02020603050405020304" pitchFamily="18" charset="0"/>
                <a:cs typeface="Times New Roman" panose="02020603050405020304" pitchFamily="18" charset="0"/>
              </a:rPr>
              <a:t>.</a:t>
            </a:r>
            <a:endParaRPr lang="pt-PT" sz="2220" kern="100" dirty="0">
              <a:solidFill>
                <a:schemeClr val="bg1"/>
              </a:solidFill>
              <a:effectLst/>
              <a:latin typeface="DM Sans" pitchFamily="2" charset="0"/>
              <a:ea typeface="Aptos" panose="020B0004020202020204" pitchFamily="34" charset="0"/>
              <a:cs typeface="Times New Roman" panose="02020603050405020304" pitchFamily="18" charset="0"/>
            </a:endParaRPr>
          </a:p>
          <a:p>
            <a:pPr algn="just">
              <a:lnSpc>
                <a:spcPts val="3333"/>
              </a:lnSpc>
            </a:pPr>
            <a:endParaRPr lang="en-US" sz="2415" dirty="0">
              <a:solidFill>
                <a:schemeClr val="bg1"/>
              </a:solidFill>
              <a:latin typeface="DM Sans"/>
            </a:endParaRPr>
          </a:p>
          <a:p>
            <a:pPr algn="just">
              <a:lnSpc>
                <a:spcPts val="3333"/>
              </a:lnSpc>
            </a:pPr>
            <a:endParaRPr lang="en-US" sz="2415" dirty="0">
              <a:solidFill>
                <a:srgbClr val="FFFFFF"/>
              </a:solidFill>
              <a:latin typeface="DM Sans"/>
            </a:endParaRPr>
          </a:p>
          <a:p>
            <a:pPr marL="0" lvl="0" indent="0" algn="just">
              <a:lnSpc>
                <a:spcPts val="3333"/>
              </a:lnSpc>
              <a:spcBef>
                <a:spcPct val="0"/>
              </a:spcBef>
            </a:pPr>
            <a:endParaRPr lang="en-US" sz="2415" dirty="0">
              <a:solidFill>
                <a:srgbClr val="FFFFFF"/>
              </a:solidFill>
              <a:latin typeface="DM Sans"/>
            </a:endParaRPr>
          </a:p>
        </p:txBody>
      </p:sp>
      <p:sp>
        <p:nvSpPr>
          <p:cNvPr id="12" name="TextBox 12"/>
          <p:cNvSpPr txBox="1"/>
          <p:nvPr/>
        </p:nvSpPr>
        <p:spPr>
          <a:xfrm>
            <a:off x="586661" y="1028700"/>
            <a:ext cx="13146133" cy="1227368"/>
          </a:xfrm>
          <a:prstGeom prst="rect">
            <a:avLst/>
          </a:prstGeom>
        </p:spPr>
        <p:txBody>
          <a:bodyPr lIns="0" tIns="0" rIns="0" bIns="0" rtlCol="0" anchor="t">
            <a:spAutoFit/>
          </a:bodyPr>
          <a:lstStyle/>
          <a:p>
            <a:pPr marL="0" lvl="0" indent="0" algn="ctr">
              <a:lnSpc>
                <a:spcPts val="9625"/>
              </a:lnSpc>
              <a:spcBef>
                <a:spcPct val="0"/>
              </a:spcBef>
            </a:pPr>
            <a:r>
              <a:rPr lang="en-US" sz="8020">
                <a:solidFill>
                  <a:srgbClr val="FFFFFF"/>
                </a:solidFill>
                <a:latin typeface="Now Bold"/>
              </a:rPr>
              <a:t>01 SUPERCONDUCTIVITY</a:t>
            </a:r>
          </a:p>
        </p:txBody>
      </p:sp>
      <p:sp>
        <p:nvSpPr>
          <p:cNvPr id="13" name="TextBox 13"/>
          <p:cNvSpPr txBox="1"/>
          <p:nvPr/>
        </p:nvSpPr>
        <p:spPr>
          <a:xfrm>
            <a:off x="1110266" y="3190709"/>
            <a:ext cx="5699891" cy="2926101"/>
          </a:xfrm>
          <a:prstGeom prst="rect">
            <a:avLst/>
          </a:prstGeom>
        </p:spPr>
        <p:txBody>
          <a:bodyPr lIns="0" tIns="0" rIns="0" bIns="0" rtlCol="0" anchor="t">
            <a:spAutoFit/>
          </a:bodyPr>
          <a:lstStyle/>
          <a:p>
            <a:pPr algn="just">
              <a:lnSpc>
                <a:spcPts val="3333"/>
              </a:lnSpc>
            </a:pPr>
            <a:r>
              <a:rPr lang="en-US" sz="2415" dirty="0">
                <a:solidFill>
                  <a:srgbClr val="FFFFFF"/>
                </a:solidFill>
                <a:latin typeface="DM Sans"/>
                <a:ea typeface="DM Sans"/>
              </a:rPr>
              <a:t>In 1911, Kamerlingh-</a:t>
            </a:r>
            <a:r>
              <a:rPr lang="en-US" sz="2415" dirty="0" err="1">
                <a:solidFill>
                  <a:srgbClr val="FFFFFF"/>
                </a:solidFill>
                <a:latin typeface="DM Sans"/>
                <a:ea typeface="DM Sans"/>
              </a:rPr>
              <a:t>Onnes</a:t>
            </a:r>
            <a:r>
              <a:rPr lang="en-US" sz="2415" dirty="0">
                <a:solidFill>
                  <a:srgbClr val="FFFFFF"/>
                </a:solidFill>
                <a:latin typeface="DM Sans"/>
                <a:ea typeface="DM Sans"/>
              </a:rPr>
              <a:t> discovered that the electrical resistance of mercury goes to zero below 4.2 K (-269°C). This was the very first observation of the phenomenon of superconductivity.</a:t>
            </a:r>
          </a:p>
          <a:p>
            <a:pPr marL="0" lvl="0" indent="0" algn="just">
              <a:lnSpc>
                <a:spcPts val="3333"/>
              </a:lnSpc>
              <a:spcBef>
                <a:spcPct val="0"/>
              </a:spcBef>
            </a:pPr>
            <a:endParaRPr lang="en-US" sz="2415" dirty="0">
              <a:solidFill>
                <a:srgbClr val="FFFFFF"/>
              </a:solidFill>
              <a:latin typeface="DM Sans"/>
              <a:ea typeface="DM Sans"/>
            </a:endParaRPr>
          </a:p>
        </p:txBody>
      </p:sp>
      <p:sp>
        <p:nvSpPr>
          <p:cNvPr id="14" name="TextBox 14"/>
          <p:cNvSpPr txBox="1"/>
          <p:nvPr/>
        </p:nvSpPr>
        <p:spPr>
          <a:xfrm>
            <a:off x="1946788" y="2512593"/>
            <a:ext cx="4026849" cy="381500"/>
          </a:xfrm>
          <a:prstGeom prst="rect">
            <a:avLst/>
          </a:prstGeom>
        </p:spPr>
        <p:txBody>
          <a:bodyPr lIns="0" tIns="0" rIns="0" bIns="0" rtlCol="0" anchor="t">
            <a:spAutoFit/>
          </a:bodyPr>
          <a:lstStyle/>
          <a:p>
            <a:pPr marL="0" lvl="0" indent="0" algn="ctr">
              <a:lnSpc>
                <a:spcPts val="3057"/>
              </a:lnSpc>
              <a:spcBef>
                <a:spcPct val="0"/>
              </a:spcBef>
            </a:pPr>
            <a:r>
              <a:rPr lang="en-US" sz="2215">
                <a:solidFill>
                  <a:srgbClr val="FFFFFF"/>
                </a:solidFill>
                <a:latin typeface="DM Sans Bold"/>
              </a:rPr>
              <a:t>DISCOVERY</a:t>
            </a:r>
          </a:p>
        </p:txBody>
      </p:sp>
      <p:sp>
        <p:nvSpPr>
          <p:cNvPr id="15" name="TextBox 15"/>
          <p:cNvSpPr txBox="1"/>
          <p:nvPr/>
        </p:nvSpPr>
        <p:spPr>
          <a:xfrm>
            <a:off x="8646063" y="2512593"/>
            <a:ext cx="4026849" cy="381500"/>
          </a:xfrm>
          <a:prstGeom prst="rect">
            <a:avLst/>
          </a:prstGeom>
        </p:spPr>
        <p:txBody>
          <a:bodyPr lIns="0" tIns="0" rIns="0" bIns="0" rtlCol="0" anchor="t">
            <a:spAutoFit/>
          </a:bodyPr>
          <a:lstStyle/>
          <a:p>
            <a:pPr marL="0" lvl="0" indent="0" algn="ctr">
              <a:lnSpc>
                <a:spcPts val="3057"/>
              </a:lnSpc>
              <a:spcBef>
                <a:spcPct val="0"/>
              </a:spcBef>
            </a:pPr>
            <a:r>
              <a:rPr lang="en-US" sz="2215">
                <a:solidFill>
                  <a:srgbClr val="FFFFFF"/>
                </a:solidFill>
                <a:latin typeface="DM Sans Bold"/>
              </a:rPr>
              <a:t>MEISSNER EFFECT</a:t>
            </a:r>
          </a:p>
        </p:txBody>
      </p:sp>
      <p:sp>
        <p:nvSpPr>
          <p:cNvPr id="18" name="CaixaDeTexto 17">
            <a:extLst>
              <a:ext uri="{FF2B5EF4-FFF2-40B4-BE49-F238E27FC236}">
                <a16:creationId xmlns:a16="http://schemas.microsoft.com/office/drawing/2014/main" id="{D906F14C-77CA-A135-B669-8D41DE611B68}"/>
              </a:ext>
            </a:extLst>
          </p:cNvPr>
          <p:cNvSpPr txBox="1"/>
          <p:nvPr/>
        </p:nvSpPr>
        <p:spPr>
          <a:xfrm>
            <a:off x="17426789" y="9686485"/>
            <a:ext cx="301686" cy="369332"/>
          </a:xfrm>
          <a:prstGeom prst="rect">
            <a:avLst/>
          </a:prstGeom>
          <a:noFill/>
        </p:spPr>
        <p:txBody>
          <a:bodyPr wrap="none" rtlCol="0">
            <a:spAutoFit/>
          </a:bodyPr>
          <a:lstStyle/>
          <a:p>
            <a:r>
              <a:rPr lang="pt-PT" dirty="0"/>
              <a:t>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2" name="AutoShape 2"/>
          <p:cNvSpPr/>
          <p:nvPr/>
        </p:nvSpPr>
        <p:spPr>
          <a:xfrm flipH="1">
            <a:off x="2058507" y="6137263"/>
            <a:ext cx="13143358" cy="0"/>
          </a:xfrm>
          <a:prstGeom prst="line">
            <a:avLst/>
          </a:prstGeom>
          <a:ln w="47625" cap="flat">
            <a:solidFill>
              <a:srgbClr val="FFFFFF"/>
            </a:solidFill>
            <a:prstDash val="solid"/>
            <a:headEnd type="none" w="sm" len="sm"/>
            <a:tailEnd type="none" w="sm" len="sm"/>
          </a:ln>
        </p:spPr>
        <p:txBody>
          <a:bodyPr/>
          <a:lstStyle/>
          <a:p>
            <a:endParaRPr lang="pt-PT"/>
          </a:p>
        </p:txBody>
      </p:sp>
      <p:sp>
        <p:nvSpPr>
          <p:cNvPr id="3" name="Freeform 3"/>
          <p:cNvSpPr/>
          <p:nvPr/>
        </p:nvSpPr>
        <p:spPr>
          <a:xfrm rot="-4615544">
            <a:off x="10510810" y="5041623"/>
            <a:ext cx="13544802" cy="1127911"/>
          </a:xfrm>
          <a:custGeom>
            <a:avLst/>
            <a:gdLst/>
            <a:ahLst/>
            <a:cxnLst/>
            <a:rect l="l" t="t" r="r" b="b"/>
            <a:pathLst>
              <a:path w="13544802" h="1127911">
                <a:moveTo>
                  <a:pt x="0" y="0"/>
                </a:moveTo>
                <a:lnTo>
                  <a:pt x="13544801" y="0"/>
                </a:lnTo>
                <a:lnTo>
                  <a:pt x="13544801" y="1127912"/>
                </a:lnTo>
                <a:lnTo>
                  <a:pt x="0" y="1127912"/>
                </a:lnTo>
                <a:lnTo>
                  <a:pt x="0" y="0"/>
                </a:lnTo>
                <a:close/>
              </a:path>
            </a:pathLst>
          </a:custGeom>
          <a:blipFill>
            <a:blip r:embed="rId2"/>
            <a:stretch>
              <a:fillRect t="-137172"/>
            </a:stretch>
          </a:blipFill>
        </p:spPr>
        <p:txBody>
          <a:bodyPr/>
          <a:lstStyle/>
          <a:p>
            <a:endParaRPr lang="pt-PT"/>
          </a:p>
        </p:txBody>
      </p:sp>
      <p:grpSp>
        <p:nvGrpSpPr>
          <p:cNvPr id="4" name="Group 4"/>
          <p:cNvGrpSpPr/>
          <p:nvPr/>
        </p:nvGrpSpPr>
        <p:grpSpPr>
          <a:xfrm rot="-10800000">
            <a:off x="15966396" y="9258300"/>
            <a:ext cx="13457996" cy="3264379"/>
            <a:chOff x="0" y="0"/>
            <a:chExt cx="17943995" cy="4352506"/>
          </a:xfrm>
        </p:grpSpPr>
        <p:sp>
          <p:nvSpPr>
            <p:cNvPr id="5" name="Freeform 5"/>
            <p:cNvSpPr/>
            <p:nvPr/>
          </p:nvSpPr>
          <p:spPr>
            <a:xfrm>
              <a:off x="0" y="0"/>
              <a:ext cx="4149650" cy="4149650"/>
            </a:xfrm>
            <a:custGeom>
              <a:avLst/>
              <a:gdLst/>
              <a:ahLst/>
              <a:cxnLst/>
              <a:rect l="l" t="t" r="r" b="b"/>
              <a:pathLst>
                <a:path w="4149650" h="4149650">
                  <a:moveTo>
                    <a:pt x="0" y="0"/>
                  </a:moveTo>
                  <a:lnTo>
                    <a:pt x="4149650" y="0"/>
                  </a:lnTo>
                  <a:lnTo>
                    <a:pt x="4149650" y="4149650"/>
                  </a:lnTo>
                  <a:lnTo>
                    <a:pt x="0" y="41496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t-PT"/>
            </a:p>
          </p:txBody>
        </p:sp>
        <p:sp>
          <p:nvSpPr>
            <p:cNvPr id="6" name="Freeform 6"/>
            <p:cNvSpPr/>
            <p:nvPr/>
          </p:nvSpPr>
          <p:spPr>
            <a:xfrm>
              <a:off x="4600097" y="861572"/>
              <a:ext cx="4149650" cy="3288079"/>
            </a:xfrm>
            <a:custGeom>
              <a:avLst/>
              <a:gdLst/>
              <a:ahLst/>
              <a:cxnLst/>
              <a:rect l="l" t="t" r="r" b="b"/>
              <a:pathLst>
                <a:path w="4149650" h="3288079">
                  <a:moveTo>
                    <a:pt x="0" y="0"/>
                  </a:moveTo>
                  <a:lnTo>
                    <a:pt x="4149651" y="0"/>
                  </a:lnTo>
                  <a:lnTo>
                    <a:pt x="4149651" y="3288078"/>
                  </a:lnTo>
                  <a:lnTo>
                    <a:pt x="0" y="3288078"/>
                  </a:lnTo>
                  <a:lnTo>
                    <a:pt x="0" y="0"/>
                  </a:lnTo>
                  <a:close/>
                </a:path>
              </a:pathLst>
            </a:custGeom>
            <a:blipFill>
              <a:blip r:embed="rId3">
                <a:extLst>
                  <a:ext uri="{96DAC541-7B7A-43D3-8B79-37D633B846F1}">
                    <asvg:svgBlip xmlns:asvg="http://schemas.microsoft.com/office/drawing/2016/SVG/main" r:embed="rId4"/>
                  </a:ext>
                </a:extLst>
              </a:blip>
              <a:stretch>
                <a:fillRect b="-26202"/>
              </a:stretch>
            </a:blipFill>
          </p:spPr>
          <p:txBody>
            <a:bodyPr/>
            <a:lstStyle/>
            <a:p>
              <a:endParaRPr lang="pt-PT"/>
            </a:p>
          </p:txBody>
        </p:sp>
        <p:sp>
          <p:nvSpPr>
            <p:cNvPr id="7" name="Freeform 7"/>
            <p:cNvSpPr/>
            <p:nvPr/>
          </p:nvSpPr>
          <p:spPr>
            <a:xfrm>
              <a:off x="9194248" y="202855"/>
              <a:ext cx="4149650" cy="4149650"/>
            </a:xfrm>
            <a:custGeom>
              <a:avLst/>
              <a:gdLst/>
              <a:ahLst/>
              <a:cxnLst/>
              <a:rect l="l" t="t" r="r" b="b"/>
              <a:pathLst>
                <a:path w="4149650" h="4149650">
                  <a:moveTo>
                    <a:pt x="0" y="0"/>
                  </a:moveTo>
                  <a:lnTo>
                    <a:pt x="4149650" y="0"/>
                  </a:lnTo>
                  <a:lnTo>
                    <a:pt x="4149650" y="4149651"/>
                  </a:lnTo>
                  <a:lnTo>
                    <a:pt x="0" y="41496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t-PT"/>
            </a:p>
          </p:txBody>
        </p:sp>
        <p:sp>
          <p:nvSpPr>
            <p:cNvPr id="8" name="Freeform 8"/>
            <p:cNvSpPr/>
            <p:nvPr/>
          </p:nvSpPr>
          <p:spPr>
            <a:xfrm>
              <a:off x="13794345" y="1064427"/>
              <a:ext cx="4149650" cy="3288079"/>
            </a:xfrm>
            <a:custGeom>
              <a:avLst/>
              <a:gdLst/>
              <a:ahLst/>
              <a:cxnLst/>
              <a:rect l="l" t="t" r="r" b="b"/>
              <a:pathLst>
                <a:path w="4149650" h="3288079">
                  <a:moveTo>
                    <a:pt x="0" y="0"/>
                  </a:moveTo>
                  <a:lnTo>
                    <a:pt x="4149650" y="0"/>
                  </a:lnTo>
                  <a:lnTo>
                    <a:pt x="4149650" y="3288079"/>
                  </a:lnTo>
                  <a:lnTo>
                    <a:pt x="0" y="3288079"/>
                  </a:lnTo>
                  <a:lnTo>
                    <a:pt x="0" y="0"/>
                  </a:lnTo>
                  <a:close/>
                </a:path>
              </a:pathLst>
            </a:custGeom>
            <a:blipFill>
              <a:blip r:embed="rId3">
                <a:extLst>
                  <a:ext uri="{96DAC541-7B7A-43D3-8B79-37D633B846F1}">
                    <asvg:svgBlip xmlns:asvg="http://schemas.microsoft.com/office/drawing/2016/SVG/main" r:embed="rId4"/>
                  </a:ext>
                </a:extLst>
              </a:blip>
              <a:stretch>
                <a:fillRect b="-26202"/>
              </a:stretch>
            </a:blipFill>
          </p:spPr>
          <p:txBody>
            <a:bodyPr/>
            <a:lstStyle/>
            <a:p>
              <a:endParaRPr lang="pt-PT"/>
            </a:p>
          </p:txBody>
        </p:sp>
      </p:grpSp>
      <p:sp>
        <p:nvSpPr>
          <p:cNvPr id="9" name="Freeform 9"/>
          <p:cNvSpPr/>
          <p:nvPr/>
        </p:nvSpPr>
        <p:spPr>
          <a:xfrm>
            <a:off x="11080508" y="2797538"/>
            <a:ext cx="3858377" cy="2808041"/>
          </a:xfrm>
          <a:custGeom>
            <a:avLst/>
            <a:gdLst/>
            <a:ahLst/>
            <a:cxnLst/>
            <a:rect l="l" t="t" r="r" b="b"/>
            <a:pathLst>
              <a:path w="3858377" h="2808041">
                <a:moveTo>
                  <a:pt x="0" y="0"/>
                </a:moveTo>
                <a:lnTo>
                  <a:pt x="3858377" y="0"/>
                </a:lnTo>
                <a:lnTo>
                  <a:pt x="3858377" y="2808041"/>
                </a:lnTo>
                <a:lnTo>
                  <a:pt x="0" y="2808041"/>
                </a:lnTo>
                <a:lnTo>
                  <a:pt x="0" y="0"/>
                </a:lnTo>
                <a:close/>
              </a:path>
            </a:pathLst>
          </a:custGeom>
          <a:blipFill>
            <a:blip r:embed="rId5"/>
            <a:stretch>
              <a:fillRect/>
            </a:stretch>
          </a:blipFill>
        </p:spPr>
        <p:txBody>
          <a:bodyPr/>
          <a:lstStyle/>
          <a:p>
            <a:endParaRPr lang="pt-PT"/>
          </a:p>
        </p:txBody>
      </p:sp>
      <p:sp>
        <p:nvSpPr>
          <p:cNvPr id="10" name="TextBox 10"/>
          <p:cNvSpPr txBox="1"/>
          <p:nvPr/>
        </p:nvSpPr>
        <p:spPr>
          <a:xfrm>
            <a:off x="2068031" y="7578317"/>
            <a:ext cx="7833043" cy="1520973"/>
          </a:xfrm>
          <a:prstGeom prst="rect">
            <a:avLst/>
          </a:prstGeom>
        </p:spPr>
        <p:txBody>
          <a:bodyPr lIns="0" tIns="0" rIns="0" bIns="0" rtlCol="0" anchor="t">
            <a:spAutoFit/>
          </a:bodyPr>
          <a:lstStyle/>
          <a:p>
            <a:pPr algn="just">
              <a:lnSpc>
                <a:spcPts val="3057"/>
              </a:lnSpc>
            </a:pPr>
            <a:r>
              <a:rPr lang="en-US" sz="2215">
                <a:solidFill>
                  <a:srgbClr val="FFFFFF"/>
                </a:solidFill>
                <a:latin typeface="DM Sans"/>
              </a:rPr>
              <a:t>Materials were found that superconduct above 77K (the melting point of liquid nitrogen which is safer and more economic than liquid helium as a refrigerant).</a:t>
            </a:r>
          </a:p>
          <a:p>
            <a:pPr marL="0" lvl="0" indent="0" algn="just">
              <a:lnSpc>
                <a:spcPts val="3057"/>
              </a:lnSpc>
              <a:spcBef>
                <a:spcPct val="0"/>
              </a:spcBef>
            </a:pPr>
            <a:endParaRPr lang="en-US" sz="2215">
              <a:solidFill>
                <a:srgbClr val="FFFFFF"/>
              </a:solidFill>
              <a:latin typeface="DM Sans"/>
            </a:endParaRPr>
          </a:p>
        </p:txBody>
      </p:sp>
      <p:sp>
        <p:nvSpPr>
          <p:cNvPr id="11" name="TextBox 11"/>
          <p:cNvSpPr txBox="1"/>
          <p:nvPr/>
        </p:nvSpPr>
        <p:spPr>
          <a:xfrm>
            <a:off x="586661" y="1028700"/>
            <a:ext cx="13146133" cy="1227368"/>
          </a:xfrm>
          <a:prstGeom prst="rect">
            <a:avLst/>
          </a:prstGeom>
        </p:spPr>
        <p:txBody>
          <a:bodyPr lIns="0" tIns="0" rIns="0" bIns="0" rtlCol="0" anchor="t">
            <a:spAutoFit/>
          </a:bodyPr>
          <a:lstStyle/>
          <a:p>
            <a:pPr marL="0" lvl="0" indent="0" algn="ctr">
              <a:lnSpc>
                <a:spcPts val="9625"/>
              </a:lnSpc>
              <a:spcBef>
                <a:spcPct val="0"/>
              </a:spcBef>
            </a:pPr>
            <a:r>
              <a:rPr lang="en-US" sz="8020">
                <a:solidFill>
                  <a:srgbClr val="FFFFFF"/>
                </a:solidFill>
                <a:latin typeface="Now Bold"/>
              </a:rPr>
              <a:t>01 SUPERCONDUCTIVITY</a:t>
            </a:r>
          </a:p>
        </p:txBody>
      </p:sp>
      <p:sp>
        <p:nvSpPr>
          <p:cNvPr id="12" name="TextBox 12"/>
          <p:cNvSpPr txBox="1"/>
          <p:nvPr/>
        </p:nvSpPr>
        <p:spPr>
          <a:xfrm>
            <a:off x="2058507" y="3322606"/>
            <a:ext cx="7842566" cy="2282973"/>
          </a:xfrm>
          <a:prstGeom prst="rect">
            <a:avLst/>
          </a:prstGeom>
        </p:spPr>
        <p:txBody>
          <a:bodyPr lIns="0" tIns="0" rIns="0" bIns="0" rtlCol="0" anchor="t">
            <a:spAutoFit/>
          </a:bodyPr>
          <a:lstStyle/>
          <a:p>
            <a:pPr algn="just">
              <a:lnSpc>
                <a:spcPts val="3057"/>
              </a:lnSpc>
            </a:pPr>
            <a:r>
              <a:rPr lang="en-US" sz="2215">
                <a:solidFill>
                  <a:srgbClr val="FFFFFF"/>
                </a:solidFill>
                <a:latin typeface="DM Sans"/>
              </a:rPr>
              <a:t>Conventional physics and the quantum theory of solid state are not capable of accurately explaining the superconducting state. In 1957 three american researchers (John </a:t>
            </a:r>
            <a:r>
              <a:rPr lang="en-US" sz="2215">
                <a:solidFill>
                  <a:srgbClr val="FFFFFF"/>
                </a:solidFill>
                <a:latin typeface="DM Sans Bold"/>
              </a:rPr>
              <a:t>B</a:t>
            </a:r>
            <a:r>
              <a:rPr lang="en-US" sz="2215">
                <a:solidFill>
                  <a:srgbClr val="FFFFFF"/>
                </a:solidFill>
                <a:latin typeface="DM Sans"/>
              </a:rPr>
              <a:t>ardeen, Leon </a:t>
            </a:r>
            <a:r>
              <a:rPr lang="en-US" sz="2215">
                <a:solidFill>
                  <a:srgbClr val="FFFFFF"/>
                </a:solidFill>
                <a:latin typeface="DM Sans Bold"/>
              </a:rPr>
              <a:t>C</a:t>
            </a:r>
            <a:r>
              <a:rPr lang="en-US" sz="2215">
                <a:solidFill>
                  <a:srgbClr val="FFFFFF"/>
                </a:solidFill>
                <a:latin typeface="DM Sans"/>
              </a:rPr>
              <a:t>ooper and John </a:t>
            </a:r>
            <a:r>
              <a:rPr lang="en-US" sz="2215">
                <a:solidFill>
                  <a:srgbClr val="FFFFFF"/>
                </a:solidFill>
                <a:latin typeface="DM Sans Bold"/>
              </a:rPr>
              <a:t>S</a:t>
            </a:r>
            <a:r>
              <a:rPr lang="en-US" sz="2215">
                <a:solidFill>
                  <a:srgbClr val="FFFFFF"/>
                </a:solidFill>
                <a:latin typeface="DM Sans"/>
              </a:rPr>
              <a:t>chrieffer) established the microscopic theory of superconductivity.</a:t>
            </a:r>
          </a:p>
          <a:p>
            <a:pPr marL="0" lvl="0" indent="0" algn="just">
              <a:lnSpc>
                <a:spcPts val="3057"/>
              </a:lnSpc>
              <a:spcBef>
                <a:spcPct val="0"/>
              </a:spcBef>
            </a:pPr>
            <a:endParaRPr lang="en-US" sz="2215">
              <a:solidFill>
                <a:srgbClr val="FFFFFF"/>
              </a:solidFill>
              <a:latin typeface="DM Sans"/>
            </a:endParaRPr>
          </a:p>
        </p:txBody>
      </p:sp>
      <p:sp>
        <p:nvSpPr>
          <p:cNvPr id="13" name="TextBox 13"/>
          <p:cNvSpPr txBox="1"/>
          <p:nvPr/>
        </p:nvSpPr>
        <p:spPr>
          <a:xfrm>
            <a:off x="1004701" y="2794509"/>
            <a:ext cx="4026849" cy="377973"/>
          </a:xfrm>
          <a:prstGeom prst="rect">
            <a:avLst/>
          </a:prstGeom>
        </p:spPr>
        <p:txBody>
          <a:bodyPr lIns="0" tIns="0" rIns="0" bIns="0" rtlCol="0" anchor="t">
            <a:spAutoFit/>
          </a:bodyPr>
          <a:lstStyle/>
          <a:p>
            <a:pPr marL="0" lvl="0" indent="0" algn="ctr">
              <a:lnSpc>
                <a:spcPts val="3057"/>
              </a:lnSpc>
              <a:spcBef>
                <a:spcPct val="0"/>
              </a:spcBef>
            </a:pPr>
            <a:r>
              <a:rPr lang="en-US" sz="2215">
                <a:solidFill>
                  <a:srgbClr val="FFFFFF"/>
                </a:solidFill>
                <a:latin typeface="DM Sans Bold"/>
              </a:rPr>
              <a:t>BCS THEORY</a:t>
            </a:r>
          </a:p>
        </p:txBody>
      </p:sp>
      <p:sp>
        <p:nvSpPr>
          <p:cNvPr id="14" name="TextBox 14"/>
          <p:cNvSpPr txBox="1"/>
          <p:nvPr/>
        </p:nvSpPr>
        <p:spPr>
          <a:xfrm>
            <a:off x="2068031" y="6818301"/>
            <a:ext cx="5939994" cy="381500"/>
          </a:xfrm>
          <a:prstGeom prst="rect">
            <a:avLst/>
          </a:prstGeom>
        </p:spPr>
        <p:txBody>
          <a:bodyPr lIns="0" tIns="0" rIns="0" bIns="0" rtlCol="0" anchor="t">
            <a:spAutoFit/>
          </a:bodyPr>
          <a:lstStyle/>
          <a:p>
            <a:pPr marL="0" lvl="0" indent="0" algn="ctr">
              <a:lnSpc>
                <a:spcPts val="3057"/>
              </a:lnSpc>
              <a:spcBef>
                <a:spcPct val="0"/>
              </a:spcBef>
            </a:pPr>
            <a:r>
              <a:rPr lang="en-US" sz="2215">
                <a:solidFill>
                  <a:srgbClr val="FFFFFF"/>
                </a:solidFill>
                <a:latin typeface="DM Sans Bold"/>
              </a:rPr>
              <a:t>HIGH TEMPERATURE SUPERCONDUCTION</a:t>
            </a:r>
          </a:p>
        </p:txBody>
      </p:sp>
      <p:sp>
        <p:nvSpPr>
          <p:cNvPr id="16" name="CaixaDeTexto 15">
            <a:extLst>
              <a:ext uri="{FF2B5EF4-FFF2-40B4-BE49-F238E27FC236}">
                <a16:creationId xmlns:a16="http://schemas.microsoft.com/office/drawing/2014/main" id="{BA2AEB6F-30A8-B624-F7CB-97FDDECDC0EC}"/>
              </a:ext>
            </a:extLst>
          </p:cNvPr>
          <p:cNvSpPr txBox="1"/>
          <p:nvPr/>
        </p:nvSpPr>
        <p:spPr>
          <a:xfrm>
            <a:off x="17426789" y="9686485"/>
            <a:ext cx="301686" cy="369332"/>
          </a:xfrm>
          <a:prstGeom prst="rect">
            <a:avLst/>
          </a:prstGeom>
          <a:noFill/>
        </p:spPr>
        <p:txBody>
          <a:bodyPr wrap="none" rtlCol="0">
            <a:spAutoFit/>
          </a:bodyPr>
          <a:lstStyle/>
          <a:p>
            <a:r>
              <a:rPr lang="pt-PT" dirty="0"/>
              <a:t>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grpSp>
        <p:nvGrpSpPr>
          <p:cNvPr id="2" name="Group 2"/>
          <p:cNvGrpSpPr/>
          <p:nvPr/>
        </p:nvGrpSpPr>
        <p:grpSpPr>
          <a:xfrm>
            <a:off x="972879" y="3893230"/>
            <a:ext cx="2845162" cy="4381054"/>
            <a:chOff x="0" y="0"/>
            <a:chExt cx="862412" cy="1327963"/>
          </a:xfrm>
        </p:grpSpPr>
        <p:sp>
          <p:nvSpPr>
            <p:cNvPr id="3" name="Freeform 3"/>
            <p:cNvSpPr/>
            <p:nvPr/>
          </p:nvSpPr>
          <p:spPr>
            <a:xfrm>
              <a:off x="0" y="0"/>
              <a:ext cx="862412" cy="1327963"/>
            </a:xfrm>
            <a:custGeom>
              <a:avLst/>
              <a:gdLst/>
              <a:ahLst/>
              <a:cxnLst/>
              <a:rect l="l" t="t" r="r" b="b"/>
              <a:pathLst>
                <a:path w="862412" h="1327963">
                  <a:moveTo>
                    <a:pt x="0" y="0"/>
                  </a:moveTo>
                  <a:lnTo>
                    <a:pt x="862412" y="0"/>
                  </a:lnTo>
                  <a:lnTo>
                    <a:pt x="862412" y="1327963"/>
                  </a:lnTo>
                  <a:lnTo>
                    <a:pt x="0" y="1327963"/>
                  </a:lnTo>
                  <a:close/>
                </a:path>
              </a:pathLst>
            </a:custGeom>
            <a:solidFill>
              <a:srgbClr val="051D40"/>
            </a:solidFill>
            <a:ln cap="sq">
              <a:noFill/>
              <a:prstDash val="solid"/>
              <a:miter/>
            </a:ln>
          </p:spPr>
          <p:txBody>
            <a:bodyPr/>
            <a:lstStyle/>
            <a:p>
              <a:endParaRPr lang="pt-PT"/>
            </a:p>
          </p:txBody>
        </p:sp>
        <p:sp>
          <p:nvSpPr>
            <p:cNvPr id="4" name="TextBox 4"/>
            <p:cNvSpPr txBox="1"/>
            <p:nvPr/>
          </p:nvSpPr>
          <p:spPr>
            <a:xfrm>
              <a:off x="0" y="-47625"/>
              <a:ext cx="862412" cy="1375588"/>
            </a:xfrm>
            <a:prstGeom prst="rect">
              <a:avLst/>
            </a:prstGeom>
          </p:spPr>
          <p:txBody>
            <a:bodyPr lIns="50800" tIns="50800" rIns="50800" bIns="50800" rtlCol="0" anchor="ctr"/>
            <a:lstStyle/>
            <a:p>
              <a:pPr marL="0" lvl="0" indent="0" algn="ctr">
                <a:lnSpc>
                  <a:spcPts val="3360"/>
                </a:lnSpc>
                <a:spcBef>
                  <a:spcPct val="0"/>
                </a:spcBef>
              </a:pPr>
              <a:endParaRPr/>
            </a:p>
          </p:txBody>
        </p:sp>
      </p:grpSp>
      <p:grpSp>
        <p:nvGrpSpPr>
          <p:cNvPr id="5" name="Group 5"/>
          <p:cNvGrpSpPr/>
          <p:nvPr/>
        </p:nvGrpSpPr>
        <p:grpSpPr>
          <a:xfrm>
            <a:off x="4362448" y="3893230"/>
            <a:ext cx="2845162" cy="4381054"/>
            <a:chOff x="0" y="0"/>
            <a:chExt cx="862412" cy="1327963"/>
          </a:xfrm>
        </p:grpSpPr>
        <p:sp>
          <p:nvSpPr>
            <p:cNvPr id="6" name="Freeform 6"/>
            <p:cNvSpPr/>
            <p:nvPr/>
          </p:nvSpPr>
          <p:spPr>
            <a:xfrm>
              <a:off x="0" y="0"/>
              <a:ext cx="862412" cy="1327963"/>
            </a:xfrm>
            <a:custGeom>
              <a:avLst/>
              <a:gdLst/>
              <a:ahLst/>
              <a:cxnLst/>
              <a:rect l="l" t="t" r="r" b="b"/>
              <a:pathLst>
                <a:path w="862412" h="1327963">
                  <a:moveTo>
                    <a:pt x="0" y="0"/>
                  </a:moveTo>
                  <a:lnTo>
                    <a:pt x="862412" y="0"/>
                  </a:lnTo>
                  <a:lnTo>
                    <a:pt x="862412" y="1327963"/>
                  </a:lnTo>
                  <a:lnTo>
                    <a:pt x="0" y="1327963"/>
                  </a:lnTo>
                  <a:close/>
                </a:path>
              </a:pathLst>
            </a:custGeom>
            <a:solidFill>
              <a:srgbClr val="051D40"/>
            </a:solidFill>
            <a:ln cap="sq">
              <a:noFill/>
              <a:prstDash val="solid"/>
              <a:miter/>
            </a:ln>
          </p:spPr>
          <p:txBody>
            <a:bodyPr/>
            <a:lstStyle/>
            <a:p>
              <a:endParaRPr lang="pt-PT"/>
            </a:p>
          </p:txBody>
        </p:sp>
        <p:sp>
          <p:nvSpPr>
            <p:cNvPr id="7" name="TextBox 7"/>
            <p:cNvSpPr txBox="1"/>
            <p:nvPr/>
          </p:nvSpPr>
          <p:spPr>
            <a:xfrm>
              <a:off x="0" y="-47625"/>
              <a:ext cx="862412" cy="1375588"/>
            </a:xfrm>
            <a:prstGeom prst="rect">
              <a:avLst/>
            </a:prstGeom>
          </p:spPr>
          <p:txBody>
            <a:bodyPr lIns="50800" tIns="50800" rIns="50800" bIns="50800" rtlCol="0" anchor="ctr"/>
            <a:lstStyle/>
            <a:p>
              <a:pPr marL="0" lvl="0" indent="0" algn="ctr">
                <a:lnSpc>
                  <a:spcPts val="3360"/>
                </a:lnSpc>
                <a:spcBef>
                  <a:spcPct val="0"/>
                </a:spcBef>
              </a:pPr>
              <a:endParaRPr/>
            </a:p>
          </p:txBody>
        </p:sp>
      </p:grpSp>
      <p:grpSp>
        <p:nvGrpSpPr>
          <p:cNvPr id="8" name="Group 8"/>
          <p:cNvGrpSpPr/>
          <p:nvPr/>
        </p:nvGrpSpPr>
        <p:grpSpPr>
          <a:xfrm>
            <a:off x="7722024" y="3893230"/>
            <a:ext cx="2845162" cy="4381054"/>
            <a:chOff x="0" y="0"/>
            <a:chExt cx="862412" cy="1327963"/>
          </a:xfrm>
        </p:grpSpPr>
        <p:sp>
          <p:nvSpPr>
            <p:cNvPr id="9" name="Freeform 9"/>
            <p:cNvSpPr/>
            <p:nvPr/>
          </p:nvSpPr>
          <p:spPr>
            <a:xfrm>
              <a:off x="0" y="0"/>
              <a:ext cx="862412" cy="1327963"/>
            </a:xfrm>
            <a:custGeom>
              <a:avLst/>
              <a:gdLst/>
              <a:ahLst/>
              <a:cxnLst/>
              <a:rect l="l" t="t" r="r" b="b"/>
              <a:pathLst>
                <a:path w="862412" h="1327963">
                  <a:moveTo>
                    <a:pt x="0" y="0"/>
                  </a:moveTo>
                  <a:lnTo>
                    <a:pt x="862412" y="0"/>
                  </a:lnTo>
                  <a:lnTo>
                    <a:pt x="862412" y="1327963"/>
                  </a:lnTo>
                  <a:lnTo>
                    <a:pt x="0" y="1327963"/>
                  </a:lnTo>
                  <a:close/>
                </a:path>
              </a:pathLst>
            </a:custGeom>
            <a:solidFill>
              <a:srgbClr val="051D40"/>
            </a:solidFill>
            <a:ln cap="sq">
              <a:noFill/>
              <a:prstDash val="solid"/>
              <a:miter/>
            </a:ln>
          </p:spPr>
          <p:txBody>
            <a:bodyPr/>
            <a:lstStyle/>
            <a:p>
              <a:endParaRPr lang="pt-PT"/>
            </a:p>
          </p:txBody>
        </p:sp>
        <p:sp>
          <p:nvSpPr>
            <p:cNvPr id="10" name="TextBox 10"/>
            <p:cNvSpPr txBox="1"/>
            <p:nvPr/>
          </p:nvSpPr>
          <p:spPr>
            <a:xfrm>
              <a:off x="0" y="-47625"/>
              <a:ext cx="862412" cy="1375588"/>
            </a:xfrm>
            <a:prstGeom prst="rect">
              <a:avLst/>
            </a:prstGeom>
          </p:spPr>
          <p:txBody>
            <a:bodyPr lIns="50800" tIns="50800" rIns="50800" bIns="50800" rtlCol="0" anchor="ctr"/>
            <a:lstStyle/>
            <a:p>
              <a:pPr marL="0" lvl="0" indent="0" algn="ctr">
                <a:lnSpc>
                  <a:spcPts val="3360"/>
                </a:lnSpc>
                <a:spcBef>
                  <a:spcPct val="0"/>
                </a:spcBef>
              </a:pPr>
              <a:endParaRPr/>
            </a:p>
          </p:txBody>
        </p:sp>
      </p:grpSp>
      <p:sp>
        <p:nvSpPr>
          <p:cNvPr id="11" name="Freeform 11"/>
          <p:cNvSpPr/>
          <p:nvPr/>
        </p:nvSpPr>
        <p:spPr>
          <a:xfrm>
            <a:off x="4362448" y="8274283"/>
            <a:ext cx="2845162" cy="301305"/>
          </a:xfrm>
          <a:custGeom>
            <a:avLst/>
            <a:gdLst/>
            <a:ahLst/>
            <a:cxnLst/>
            <a:rect l="l" t="t" r="r" b="b"/>
            <a:pathLst>
              <a:path w="2845162" h="301305">
                <a:moveTo>
                  <a:pt x="0" y="0"/>
                </a:moveTo>
                <a:lnTo>
                  <a:pt x="2845163" y="0"/>
                </a:lnTo>
                <a:lnTo>
                  <a:pt x="2845163" y="301305"/>
                </a:lnTo>
                <a:lnTo>
                  <a:pt x="0" y="301305"/>
                </a:lnTo>
                <a:lnTo>
                  <a:pt x="0" y="0"/>
                </a:lnTo>
                <a:close/>
              </a:path>
            </a:pathLst>
          </a:custGeom>
          <a:blipFill>
            <a:blip r:embed="rId2"/>
            <a:stretch>
              <a:fillRect t="-86495"/>
            </a:stretch>
          </a:blipFill>
        </p:spPr>
        <p:txBody>
          <a:bodyPr/>
          <a:lstStyle/>
          <a:p>
            <a:endParaRPr lang="pt-PT"/>
          </a:p>
        </p:txBody>
      </p:sp>
      <p:sp>
        <p:nvSpPr>
          <p:cNvPr id="12" name="Freeform 12"/>
          <p:cNvSpPr/>
          <p:nvPr/>
        </p:nvSpPr>
        <p:spPr>
          <a:xfrm>
            <a:off x="7721419" y="8274283"/>
            <a:ext cx="2845162" cy="301305"/>
          </a:xfrm>
          <a:custGeom>
            <a:avLst/>
            <a:gdLst/>
            <a:ahLst/>
            <a:cxnLst/>
            <a:rect l="l" t="t" r="r" b="b"/>
            <a:pathLst>
              <a:path w="2845162" h="301305">
                <a:moveTo>
                  <a:pt x="0" y="0"/>
                </a:moveTo>
                <a:lnTo>
                  <a:pt x="2845162" y="0"/>
                </a:lnTo>
                <a:lnTo>
                  <a:pt x="2845162" y="301305"/>
                </a:lnTo>
                <a:lnTo>
                  <a:pt x="0" y="301305"/>
                </a:lnTo>
                <a:lnTo>
                  <a:pt x="0" y="0"/>
                </a:lnTo>
                <a:close/>
              </a:path>
            </a:pathLst>
          </a:custGeom>
          <a:blipFill>
            <a:blip r:embed="rId2"/>
            <a:stretch>
              <a:fillRect t="-86495"/>
            </a:stretch>
          </a:blipFill>
        </p:spPr>
        <p:txBody>
          <a:bodyPr/>
          <a:lstStyle/>
          <a:p>
            <a:endParaRPr lang="pt-PT"/>
          </a:p>
        </p:txBody>
      </p:sp>
      <p:sp>
        <p:nvSpPr>
          <p:cNvPr id="13" name="Freeform 13"/>
          <p:cNvSpPr/>
          <p:nvPr/>
        </p:nvSpPr>
        <p:spPr>
          <a:xfrm>
            <a:off x="972879" y="8274283"/>
            <a:ext cx="2845162" cy="301305"/>
          </a:xfrm>
          <a:custGeom>
            <a:avLst/>
            <a:gdLst/>
            <a:ahLst/>
            <a:cxnLst/>
            <a:rect l="l" t="t" r="r" b="b"/>
            <a:pathLst>
              <a:path w="2845162" h="301305">
                <a:moveTo>
                  <a:pt x="0" y="0"/>
                </a:moveTo>
                <a:lnTo>
                  <a:pt x="2845162" y="0"/>
                </a:lnTo>
                <a:lnTo>
                  <a:pt x="2845162" y="301305"/>
                </a:lnTo>
                <a:lnTo>
                  <a:pt x="0" y="301305"/>
                </a:lnTo>
                <a:lnTo>
                  <a:pt x="0" y="0"/>
                </a:lnTo>
                <a:close/>
              </a:path>
            </a:pathLst>
          </a:custGeom>
          <a:blipFill>
            <a:blip r:embed="rId2"/>
            <a:stretch>
              <a:fillRect t="-86495"/>
            </a:stretch>
          </a:blipFill>
        </p:spPr>
        <p:txBody>
          <a:bodyPr/>
          <a:lstStyle/>
          <a:p>
            <a:endParaRPr lang="pt-PT"/>
          </a:p>
        </p:txBody>
      </p:sp>
      <p:grpSp>
        <p:nvGrpSpPr>
          <p:cNvPr id="14" name="Group 14"/>
          <p:cNvGrpSpPr/>
          <p:nvPr/>
        </p:nvGrpSpPr>
        <p:grpSpPr>
          <a:xfrm>
            <a:off x="-690640" y="-1543050"/>
            <a:ext cx="19210521" cy="4453378"/>
            <a:chOff x="0" y="0"/>
            <a:chExt cx="5059561" cy="1172906"/>
          </a:xfrm>
        </p:grpSpPr>
        <p:sp>
          <p:nvSpPr>
            <p:cNvPr id="15" name="Freeform 15"/>
            <p:cNvSpPr/>
            <p:nvPr/>
          </p:nvSpPr>
          <p:spPr>
            <a:xfrm>
              <a:off x="0" y="0"/>
              <a:ext cx="5059561" cy="1172906"/>
            </a:xfrm>
            <a:custGeom>
              <a:avLst/>
              <a:gdLst/>
              <a:ahLst/>
              <a:cxnLst/>
              <a:rect l="l" t="t" r="r" b="b"/>
              <a:pathLst>
                <a:path w="5059561" h="1172906">
                  <a:moveTo>
                    <a:pt x="0" y="0"/>
                  </a:moveTo>
                  <a:lnTo>
                    <a:pt x="5059561" y="0"/>
                  </a:lnTo>
                  <a:lnTo>
                    <a:pt x="5059561" y="1172906"/>
                  </a:lnTo>
                  <a:lnTo>
                    <a:pt x="0" y="1172906"/>
                  </a:lnTo>
                  <a:close/>
                </a:path>
              </a:pathLst>
            </a:custGeom>
            <a:solidFill>
              <a:srgbClr val="051D40"/>
            </a:solidFill>
            <a:ln w="38100" cap="sq">
              <a:solidFill>
                <a:srgbClr val="56AEFF"/>
              </a:solidFill>
              <a:prstDash val="solid"/>
              <a:miter/>
            </a:ln>
          </p:spPr>
          <p:txBody>
            <a:bodyPr/>
            <a:lstStyle/>
            <a:p>
              <a:endParaRPr lang="pt-PT"/>
            </a:p>
          </p:txBody>
        </p:sp>
        <p:sp>
          <p:nvSpPr>
            <p:cNvPr id="16" name="TextBox 16"/>
            <p:cNvSpPr txBox="1"/>
            <p:nvPr/>
          </p:nvSpPr>
          <p:spPr>
            <a:xfrm>
              <a:off x="0" y="-38100"/>
              <a:ext cx="5059561" cy="1211006"/>
            </a:xfrm>
            <a:prstGeom prst="rect">
              <a:avLst/>
            </a:prstGeom>
          </p:spPr>
          <p:txBody>
            <a:bodyPr lIns="50800" tIns="50800" rIns="50800" bIns="50800" rtlCol="0" anchor="ctr"/>
            <a:lstStyle/>
            <a:p>
              <a:pPr algn="ctr">
                <a:lnSpc>
                  <a:spcPts val="2605"/>
                </a:lnSpc>
              </a:pPr>
              <a:endParaRPr/>
            </a:p>
          </p:txBody>
        </p:sp>
      </p:grpSp>
      <p:sp>
        <p:nvSpPr>
          <p:cNvPr id="18" name="Freeform 18"/>
          <p:cNvSpPr/>
          <p:nvPr/>
        </p:nvSpPr>
        <p:spPr>
          <a:xfrm>
            <a:off x="-363441" y="-390286"/>
            <a:ext cx="1715127" cy="1715127"/>
          </a:xfrm>
          <a:custGeom>
            <a:avLst/>
            <a:gdLst/>
            <a:ahLst/>
            <a:cxnLst/>
            <a:rect l="l" t="t" r="r" b="b"/>
            <a:pathLst>
              <a:path w="1715127" h="1715127">
                <a:moveTo>
                  <a:pt x="0" y="0"/>
                </a:moveTo>
                <a:lnTo>
                  <a:pt x="1715127" y="0"/>
                </a:lnTo>
                <a:lnTo>
                  <a:pt x="1715127" y="1715127"/>
                </a:lnTo>
                <a:lnTo>
                  <a:pt x="0" y="17151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t-PT"/>
          </a:p>
        </p:txBody>
      </p:sp>
      <p:sp>
        <p:nvSpPr>
          <p:cNvPr id="19" name="Freeform 19"/>
          <p:cNvSpPr/>
          <p:nvPr/>
        </p:nvSpPr>
        <p:spPr>
          <a:xfrm>
            <a:off x="14398071" y="-136788"/>
            <a:ext cx="2988937" cy="570615"/>
          </a:xfrm>
          <a:custGeom>
            <a:avLst/>
            <a:gdLst/>
            <a:ahLst/>
            <a:cxnLst/>
            <a:rect l="l" t="t" r="r" b="b"/>
            <a:pathLst>
              <a:path w="2988937" h="570615">
                <a:moveTo>
                  <a:pt x="0" y="0"/>
                </a:moveTo>
                <a:lnTo>
                  <a:pt x="2988938" y="0"/>
                </a:lnTo>
                <a:lnTo>
                  <a:pt x="2988938" y="570616"/>
                </a:lnTo>
                <a:lnTo>
                  <a:pt x="0" y="5706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PT"/>
          </a:p>
        </p:txBody>
      </p:sp>
      <p:sp>
        <p:nvSpPr>
          <p:cNvPr id="20" name="Freeform 20"/>
          <p:cNvSpPr/>
          <p:nvPr/>
        </p:nvSpPr>
        <p:spPr>
          <a:xfrm>
            <a:off x="900991" y="9922935"/>
            <a:ext cx="2988937" cy="570615"/>
          </a:xfrm>
          <a:custGeom>
            <a:avLst/>
            <a:gdLst/>
            <a:ahLst/>
            <a:cxnLst/>
            <a:rect l="l" t="t" r="r" b="b"/>
            <a:pathLst>
              <a:path w="2988937" h="570615">
                <a:moveTo>
                  <a:pt x="0" y="0"/>
                </a:moveTo>
                <a:lnTo>
                  <a:pt x="2988938" y="0"/>
                </a:lnTo>
                <a:lnTo>
                  <a:pt x="2988938" y="570616"/>
                </a:lnTo>
                <a:lnTo>
                  <a:pt x="0" y="5706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PT"/>
          </a:p>
        </p:txBody>
      </p:sp>
      <p:grpSp>
        <p:nvGrpSpPr>
          <p:cNvPr id="21" name="Group 21"/>
          <p:cNvGrpSpPr/>
          <p:nvPr/>
        </p:nvGrpSpPr>
        <p:grpSpPr>
          <a:xfrm>
            <a:off x="11131935" y="3893230"/>
            <a:ext cx="2845162" cy="4381054"/>
            <a:chOff x="0" y="0"/>
            <a:chExt cx="862412" cy="1327963"/>
          </a:xfrm>
        </p:grpSpPr>
        <p:sp>
          <p:nvSpPr>
            <p:cNvPr id="22" name="Freeform 22"/>
            <p:cNvSpPr/>
            <p:nvPr/>
          </p:nvSpPr>
          <p:spPr>
            <a:xfrm>
              <a:off x="0" y="0"/>
              <a:ext cx="862412" cy="1327963"/>
            </a:xfrm>
            <a:custGeom>
              <a:avLst/>
              <a:gdLst/>
              <a:ahLst/>
              <a:cxnLst/>
              <a:rect l="l" t="t" r="r" b="b"/>
              <a:pathLst>
                <a:path w="862412" h="1327963">
                  <a:moveTo>
                    <a:pt x="0" y="0"/>
                  </a:moveTo>
                  <a:lnTo>
                    <a:pt x="862412" y="0"/>
                  </a:lnTo>
                  <a:lnTo>
                    <a:pt x="862412" y="1327963"/>
                  </a:lnTo>
                  <a:lnTo>
                    <a:pt x="0" y="1327963"/>
                  </a:lnTo>
                  <a:close/>
                </a:path>
              </a:pathLst>
            </a:custGeom>
            <a:solidFill>
              <a:srgbClr val="051D40"/>
            </a:solidFill>
            <a:ln cap="sq">
              <a:noFill/>
              <a:prstDash val="solid"/>
              <a:miter/>
            </a:ln>
          </p:spPr>
          <p:txBody>
            <a:bodyPr/>
            <a:lstStyle/>
            <a:p>
              <a:endParaRPr lang="pt-PT"/>
            </a:p>
          </p:txBody>
        </p:sp>
        <p:sp>
          <p:nvSpPr>
            <p:cNvPr id="23" name="TextBox 23"/>
            <p:cNvSpPr txBox="1"/>
            <p:nvPr/>
          </p:nvSpPr>
          <p:spPr>
            <a:xfrm>
              <a:off x="0" y="-47625"/>
              <a:ext cx="862412" cy="1375588"/>
            </a:xfrm>
            <a:prstGeom prst="rect">
              <a:avLst/>
            </a:prstGeom>
          </p:spPr>
          <p:txBody>
            <a:bodyPr lIns="50800" tIns="50800" rIns="50800" bIns="50800" rtlCol="0" anchor="ctr"/>
            <a:lstStyle/>
            <a:p>
              <a:pPr marL="0" lvl="0" indent="0" algn="ctr">
                <a:lnSpc>
                  <a:spcPts val="3360"/>
                </a:lnSpc>
                <a:spcBef>
                  <a:spcPct val="0"/>
                </a:spcBef>
              </a:pPr>
              <a:endParaRPr/>
            </a:p>
          </p:txBody>
        </p:sp>
      </p:grpSp>
      <p:grpSp>
        <p:nvGrpSpPr>
          <p:cNvPr id="24" name="Group 24"/>
          <p:cNvGrpSpPr/>
          <p:nvPr/>
        </p:nvGrpSpPr>
        <p:grpSpPr>
          <a:xfrm>
            <a:off x="14541846" y="3893230"/>
            <a:ext cx="2845162" cy="4381054"/>
            <a:chOff x="0" y="0"/>
            <a:chExt cx="862412" cy="1327963"/>
          </a:xfrm>
        </p:grpSpPr>
        <p:sp>
          <p:nvSpPr>
            <p:cNvPr id="25" name="Freeform 25"/>
            <p:cNvSpPr/>
            <p:nvPr/>
          </p:nvSpPr>
          <p:spPr>
            <a:xfrm>
              <a:off x="0" y="0"/>
              <a:ext cx="862412" cy="1327963"/>
            </a:xfrm>
            <a:custGeom>
              <a:avLst/>
              <a:gdLst/>
              <a:ahLst/>
              <a:cxnLst/>
              <a:rect l="l" t="t" r="r" b="b"/>
              <a:pathLst>
                <a:path w="862412" h="1327963">
                  <a:moveTo>
                    <a:pt x="0" y="0"/>
                  </a:moveTo>
                  <a:lnTo>
                    <a:pt x="862412" y="0"/>
                  </a:lnTo>
                  <a:lnTo>
                    <a:pt x="862412" y="1327963"/>
                  </a:lnTo>
                  <a:lnTo>
                    <a:pt x="0" y="1327963"/>
                  </a:lnTo>
                  <a:close/>
                </a:path>
              </a:pathLst>
            </a:custGeom>
            <a:solidFill>
              <a:srgbClr val="051D40"/>
            </a:solidFill>
            <a:ln cap="sq">
              <a:noFill/>
              <a:prstDash val="solid"/>
              <a:miter/>
            </a:ln>
          </p:spPr>
          <p:txBody>
            <a:bodyPr/>
            <a:lstStyle/>
            <a:p>
              <a:endParaRPr lang="pt-PT"/>
            </a:p>
          </p:txBody>
        </p:sp>
        <p:sp>
          <p:nvSpPr>
            <p:cNvPr id="26" name="TextBox 26"/>
            <p:cNvSpPr txBox="1"/>
            <p:nvPr/>
          </p:nvSpPr>
          <p:spPr>
            <a:xfrm>
              <a:off x="0" y="-47625"/>
              <a:ext cx="862412" cy="1375588"/>
            </a:xfrm>
            <a:prstGeom prst="rect">
              <a:avLst/>
            </a:prstGeom>
          </p:spPr>
          <p:txBody>
            <a:bodyPr lIns="50800" tIns="50800" rIns="50800" bIns="50800" rtlCol="0" anchor="ctr"/>
            <a:lstStyle/>
            <a:p>
              <a:pPr marL="0" lvl="0" indent="0" algn="ctr">
                <a:lnSpc>
                  <a:spcPts val="3360"/>
                </a:lnSpc>
                <a:spcBef>
                  <a:spcPct val="0"/>
                </a:spcBef>
              </a:pPr>
              <a:endParaRPr/>
            </a:p>
          </p:txBody>
        </p:sp>
      </p:grpSp>
      <p:sp>
        <p:nvSpPr>
          <p:cNvPr id="27" name="Freeform 27"/>
          <p:cNvSpPr/>
          <p:nvPr/>
        </p:nvSpPr>
        <p:spPr>
          <a:xfrm>
            <a:off x="11131935" y="8274283"/>
            <a:ext cx="2845162" cy="301305"/>
          </a:xfrm>
          <a:custGeom>
            <a:avLst/>
            <a:gdLst/>
            <a:ahLst/>
            <a:cxnLst/>
            <a:rect l="l" t="t" r="r" b="b"/>
            <a:pathLst>
              <a:path w="2845162" h="301305">
                <a:moveTo>
                  <a:pt x="0" y="0"/>
                </a:moveTo>
                <a:lnTo>
                  <a:pt x="2845163" y="0"/>
                </a:lnTo>
                <a:lnTo>
                  <a:pt x="2845163" y="301305"/>
                </a:lnTo>
                <a:lnTo>
                  <a:pt x="0" y="301305"/>
                </a:lnTo>
                <a:lnTo>
                  <a:pt x="0" y="0"/>
                </a:lnTo>
                <a:close/>
              </a:path>
            </a:pathLst>
          </a:custGeom>
          <a:blipFill>
            <a:blip r:embed="rId2"/>
            <a:stretch>
              <a:fillRect t="-86495"/>
            </a:stretch>
          </a:blipFill>
        </p:spPr>
        <p:txBody>
          <a:bodyPr/>
          <a:lstStyle/>
          <a:p>
            <a:endParaRPr lang="pt-PT"/>
          </a:p>
        </p:txBody>
      </p:sp>
      <p:sp>
        <p:nvSpPr>
          <p:cNvPr id="28" name="Freeform 28"/>
          <p:cNvSpPr/>
          <p:nvPr/>
        </p:nvSpPr>
        <p:spPr>
          <a:xfrm>
            <a:off x="14414138" y="8274283"/>
            <a:ext cx="2845162" cy="301305"/>
          </a:xfrm>
          <a:custGeom>
            <a:avLst/>
            <a:gdLst/>
            <a:ahLst/>
            <a:cxnLst/>
            <a:rect l="l" t="t" r="r" b="b"/>
            <a:pathLst>
              <a:path w="2845162" h="301305">
                <a:moveTo>
                  <a:pt x="0" y="0"/>
                </a:moveTo>
                <a:lnTo>
                  <a:pt x="2845162" y="0"/>
                </a:lnTo>
                <a:lnTo>
                  <a:pt x="2845162" y="301305"/>
                </a:lnTo>
                <a:lnTo>
                  <a:pt x="0" y="301305"/>
                </a:lnTo>
                <a:lnTo>
                  <a:pt x="0" y="0"/>
                </a:lnTo>
                <a:close/>
              </a:path>
            </a:pathLst>
          </a:custGeom>
          <a:blipFill>
            <a:blip r:embed="rId2"/>
            <a:stretch>
              <a:fillRect t="-86495"/>
            </a:stretch>
          </a:blipFill>
        </p:spPr>
        <p:txBody>
          <a:bodyPr/>
          <a:lstStyle/>
          <a:p>
            <a:endParaRPr lang="pt-PT"/>
          </a:p>
        </p:txBody>
      </p:sp>
      <p:sp>
        <p:nvSpPr>
          <p:cNvPr id="29" name="Freeform 29"/>
          <p:cNvSpPr/>
          <p:nvPr/>
        </p:nvSpPr>
        <p:spPr>
          <a:xfrm>
            <a:off x="1122631" y="4502830"/>
            <a:ext cx="229055" cy="216978"/>
          </a:xfrm>
          <a:custGeom>
            <a:avLst/>
            <a:gdLst/>
            <a:ahLst/>
            <a:cxnLst/>
            <a:rect l="l" t="t" r="r" b="b"/>
            <a:pathLst>
              <a:path w="229055" h="216978">
                <a:moveTo>
                  <a:pt x="0" y="0"/>
                </a:moveTo>
                <a:lnTo>
                  <a:pt x="229055" y="0"/>
                </a:lnTo>
                <a:lnTo>
                  <a:pt x="229055" y="216978"/>
                </a:lnTo>
                <a:lnTo>
                  <a:pt x="0" y="2169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PT"/>
          </a:p>
        </p:txBody>
      </p:sp>
      <p:sp>
        <p:nvSpPr>
          <p:cNvPr id="30" name="TextBox 30"/>
          <p:cNvSpPr txBox="1"/>
          <p:nvPr/>
        </p:nvSpPr>
        <p:spPr>
          <a:xfrm>
            <a:off x="3919280" y="1636188"/>
            <a:ext cx="10450651" cy="731520"/>
          </a:xfrm>
          <a:prstGeom prst="rect">
            <a:avLst/>
          </a:prstGeom>
        </p:spPr>
        <p:txBody>
          <a:bodyPr lIns="0" tIns="0" rIns="0" bIns="0" rtlCol="0" anchor="t">
            <a:spAutoFit/>
          </a:bodyPr>
          <a:lstStyle/>
          <a:p>
            <a:pPr marL="0" lvl="0" indent="0" algn="ctr">
              <a:lnSpc>
                <a:spcPts val="5719"/>
              </a:lnSpc>
              <a:spcBef>
                <a:spcPct val="0"/>
              </a:spcBef>
            </a:pPr>
            <a:r>
              <a:rPr lang="en-US" sz="4766">
                <a:solidFill>
                  <a:srgbClr val="FFFFFF"/>
                </a:solidFill>
                <a:latin typeface="Now Bold"/>
              </a:rPr>
              <a:t>02 MATERIALS OF SC TAPES</a:t>
            </a:r>
          </a:p>
        </p:txBody>
      </p:sp>
      <p:sp>
        <p:nvSpPr>
          <p:cNvPr id="31" name="TextBox 31"/>
          <p:cNvSpPr txBox="1"/>
          <p:nvPr/>
        </p:nvSpPr>
        <p:spPr>
          <a:xfrm>
            <a:off x="1160146" y="3687189"/>
            <a:ext cx="2470628" cy="371475"/>
          </a:xfrm>
          <a:prstGeom prst="rect">
            <a:avLst/>
          </a:prstGeom>
        </p:spPr>
        <p:txBody>
          <a:bodyPr lIns="0" tIns="0" rIns="0" bIns="0" rtlCol="0" anchor="t">
            <a:spAutoFit/>
          </a:bodyPr>
          <a:lstStyle/>
          <a:p>
            <a:pPr algn="ctr">
              <a:lnSpc>
                <a:spcPts val="2972"/>
              </a:lnSpc>
            </a:pPr>
            <a:r>
              <a:rPr lang="en-US" sz="2477" spc="123">
                <a:solidFill>
                  <a:srgbClr val="FFFBFB"/>
                </a:solidFill>
                <a:latin typeface="DM Sans Bold"/>
              </a:rPr>
              <a:t>HTS</a:t>
            </a:r>
          </a:p>
        </p:txBody>
      </p:sp>
      <p:sp>
        <p:nvSpPr>
          <p:cNvPr id="32" name="TextBox 32"/>
          <p:cNvSpPr txBox="1"/>
          <p:nvPr/>
        </p:nvSpPr>
        <p:spPr>
          <a:xfrm>
            <a:off x="4876256" y="3687189"/>
            <a:ext cx="1817546" cy="371475"/>
          </a:xfrm>
          <a:prstGeom prst="rect">
            <a:avLst/>
          </a:prstGeom>
        </p:spPr>
        <p:txBody>
          <a:bodyPr lIns="0" tIns="0" rIns="0" bIns="0" rtlCol="0" anchor="t">
            <a:spAutoFit/>
          </a:bodyPr>
          <a:lstStyle/>
          <a:p>
            <a:pPr algn="ctr">
              <a:lnSpc>
                <a:spcPts val="2972"/>
              </a:lnSpc>
            </a:pPr>
            <a:r>
              <a:rPr lang="en-US" sz="2477" spc="123">
                <a:solidFill>
                  <a:srgbClr val="FFFBFB"/>
                </a:solidFill>
                <a:latin typeface="DM Sans Bold"/>
              </a:rPr>
              <a:t>LTS</a:t>
            </a:r>
          </a:p>
        </p:txBody>
      </p:sp>
      <p:sp>
        <p:nvSpPr>
          <p:cNvPr id="33" name="TextBox 33"/>
          <p:cNvSpPr txBox="1"/>
          <p:nvPr/>
        </p:nvSpPr>
        <p:spPr>
          <a:xfrm>
            <a:off x="7721419" y="3316687"/>
            <a:ext cx="2761467" cy="742950"/>
          </a:xfrm>
          <a:prstGeom prst="rect">
            <a:avLst/>
          </a:prstGeom>
        </p:spPr>
        <p:txBody>
          <a:bodyPr lIns="0" tIns="0" rIns="0" bIns="0" rtlCol="0" anchor="t">
            <a:spAutoFit/>
          </a:bodyPr>
          <a:lstStyle/>
          <a:p>
            <a:pPr algn="ctr">
              <a:lnSpc>
                <a:spcPts val="2972"/>
              </a:lnSpc>
            </a:pPr>
            <a:r>
              <a:rPr lang="en-US" sz="2477" spc="123">
                <a:solidFill>
                  <a:srgbClr val="FFFBFB"/>
                </a:solidFill>
                <a:latin typeface="DM Sans Bold"/>
              </a:rPr>
              <a:t>Substrates and</a:t>
            </a:r>
          </a:p>
          <a:p>
            <a:pPr algn="ctr">
              <a:lnSpc>
                <a:spcPts val="2972"/>
              </a:lnSpc>
            </a:pPr>
            <a:r>
              <a:rPr lang="en-US" sz="2477" spc="123">
                <a:solidFill>
                  <a:srgbClr val="FFFBFB"/>
                </a:solidFill>
                <a:latin typeface="DM Sans Bold"/>
              </a:rPr>
              <a:t>Stabilizers</a:t>
            </a:r>
          </a:p>
        </p:txBody>
      </p:sp>
      <p:sp>
        <p:nvSpPr>
          <p:cNvPr id="34" name="TextBox 34"/>
          <p:cNvSpPr txBox="1"/>
          <p:nvPr/>
        </p:nvSpPr>
        <p:spPr>
          <a:xfrm>
            <a:off x="11173783" y="3335104"/>
            <a:ext cx="2761467" cy="742950"/>
          </a:xfrm>
          <a:prstGeom prst="rect">
            <a:avLst/>
          </a:prstGeom>
        </p:spPr>
        <p:txBody>
          <a:bodyPr lIns="0" tIns="0" rIns="0" bIns="0" rtlCol="0" anchor="t">
            <a:spAutoFit/>
          </a:bodyPr>
          <a:lstStyle/>
          <a:p>
            <a:pPr algn="ctr">
              <a:lnSpc>
                <a:spcPts val="2972"/>
              </a:lnSpc>
            </a:pPr>
            <a:r>
              <a:rPr lang="en-US" sz="2477" spc="123">
                <a:solidFill>
                  <a:srgbClr val="FFFBFB"/>
                </a:solidFill>
                <a:latin typeface="DM Sans Bold"/>
              </a:rPr>
              <a:t>Insulating Layers</a:t>
            </a:r>
          </a:p>
        </p:txBody>
      </p:sp>
      <p:sp>
        <p:nvSpPr>
          <p:cNvPr id="35" name="TextBox 35"/>
          <p:cNvSpPr txBox="1"/>
          <p:nvPr/>
        </p:nvSpPr>
        <p:spPr>
          <a:xfrm>
            <a:off x="14583694" y="3687189"/>
            <a:ext cx="2761467" cy="371475"/>
          </a:xfrm>
          <a:prstGeom prst="rect">
            <a:avLst/>
          </a:prstGeom>
        </p:spPr>
        <p:txBody>
          <a:bodyPr lIns="0" tIns="0" rIns="0" bIns="0" rtlCol="0" anchor="t">
            <a:spAutoFit/>
          </a:bodyPr>
          <a:lstStyle/>
          <a:p>
            <a:pPr algn="ctr">
              <a:lnSpc>
                <a:spcPts val="2972"/>
              </a:lnSpc>
            </a:pPr>
            <a:r>
              <a:rPr lang="en-US" sz="2477" spc="123">
                <a:solidFill>
                  <a:srgbClr val="FFFBFB"/>
                </a:solidFill>
                <a:latin typeface="DM Sans Bold"/>
              </a:rPr>
              <a:t>Buffer Layers</a:t>
            </a:r>
          </a:p>
        </p:txBody>
      </p:sp>
      <p:sp>
        <p:nvSpPr>
          <p:cNvPr id="36" name="TextBox 36"/>
          <p:cNvSpPr txBox="1"/>
          <p:nvPr/>
        </p:nvSpPr>
        <p:spPr>
          <a:xfrm>
            <a:off x="1508008" y="4416425"/>
            <a:ext cx="2292465" cy="1406525"/>
          </a:xfrm>
          <a:prstGeom prst="rect">
            <a:avLst/>
          </a:prstGeom>
        </p:spPr>
        <p:txBody>
          <a:bodyPr lIns="0" tIns="0" rIns="0" bIns="0" rtlCol="0" anchor="t">
            <a:spAutoFit/>
          </a:bodyPr>
          <a:lstStyle/>
          <a:p>
            <a:pPr algn="l">
              <a:lnSpc>
                <a:spcPts val="2800"/>
              </a:lnSpc>
            </a:pPr>
            <a:r>
              <a:rPr lang="en-US" sz="2000" u="sng">
                <a:solidFill>
                  <a:srgbClr val="FFFFFF"/>
                </a:solidFill>
                <a:latin typeface="DM Sans Bold"/>
              </a:rPr>
              <a:t>YBCO</a:t>
            </a:r>
            <a:r>
              <a:rPr lang="en-US" sz="2000" u="sng">
                <a:solidFill>
                  <a:srgbClr val="FFFFFF"/>
                </a:solidFill>
                <a:latin typeface="DM Sans"/>
              </a:rPr>
              <a:t>: </a:t>
            </a:r>
          </a:p>
          <a:p>
            <a:pPr algn="l">
              <a:lnSpc>
                <a:spcPts val="2800"/>
              </a:lnSpc>
            </a:pPr>
            <a:r>
              <a:rPr lang="en-US" sz="2000">
                <a:solidFill>
                  <a:srgbClr val="FFFFFF"/>
                </a:solidFill>
                <a:latin typeface="DM Sans"/>
              </a:rPr>
              <a:t>Often deposited in thin film form on a substrate</a:t>
            </a:r>
          </a:p>
        </p:txBody>
      </p:sp>
      <p:sp>
        <p:nvSpPr>
          <p:cNvPr id="37" name="Freeform 37"/>
          <p:cNvSpPr/>
          <p:nvPr/>
        </p:nvSpPr>
        <p:spPr>
          <a:xfrm>
            <a:off x="1122631" y="6083757"/>
            <a:ext cx="229055" cy="216978"/>
          </a:xfrm>
          <a:custGeom>
            <a:avLst/>
            <a:gdLst/>
            <a:ahLst/>
            <a:cxnLst/>
            <a:rect l="l" t="t" r="r" b="b"/>
            <a:pathLst>
              <a:path w="229055" h="216978">
                <a:moveTo>
                  <a:pt x="0" y="0"/>
                </a:moveTo>
                <a:lnTo>
                  <a:pt x="229055" y="0"/>
                </a:lnTo>
                <a:lnTo>
                  <a:pt x="229055" y="216977"/>
                </a:lnTo>
                <a:lnTo>
                  <a:pt x="0" y="21697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PT"/>
          </a:p>
        </p:txBody>
      </p:sp>
      <p:sp>
        <p:nvSpPr>
          <p:cNvPr id="38" name="TextBox 38"/>
          <p:cNvSpPr txBox="1"/>
          <p:nvPr/>
        </p:nvSpPr>
        <p:spPr>
          <a:xfrm>
            <a:off x="1508008" y="6004795"/>
            <a:ext cx="2292465" cy="1758950"/>
          </a:xfrm>
          <a:prstGeom prst="rect">
            <a:avLst/>
          </a:prstGeom>
        </p:spPr>
        <p:txBody>
          <a:bodyPr lIns="0" tIns="0" rIns="0" bIns="0" rtlCol="0" anchor="t">
            <a:spAutoFit/>
          </a:bodyPr>
          <a:lstStyle/>
          <a:p>
            <a:pPr algn="l">
              <a:lnSpc>
                <a:spcPts val="2800"/>
              </a:lnSpc>
            </a:pPr>
            <a:r>
              <a:rPr lang="en-US" sz="2000" u="sng">
                <a:solidFill>
                  <a:srgbClr val="FFFFFF"/>
                </a:solidFill>
                <a:latin typeface="DM Sans Bold"/>
              </a:rPr>
              <a:t>BSCCO</a:t>
            </a:r>
            <a:r>
              <a:rPr lang="en-US" sz="2000" u="sng">
                <a:solidFill>
                  <a:srgbClr val="FFFFFF"/>
                </a:solidFill>
                <a:latin typeface="DM Sans"/>
              </a:rPr>
              <a:t>:</a:t>
            </a:r>
          </a:p>
          <a:p>
            <a:pPr algn="l">
              <a:lnSpc>
                <a:spcPts val="2800"/>
              </a:lnSpc>
            </a:pPr>
            <a:r>
              <a:rPr lang="en-US" sz="2000">
                <a:solidFill>
                  <a:srgbClr val="FFFFFF"/>
                </a:solidFill>
                <a:latin typeface="DM Sans"/>
              </a:rPr>
              <a:t>Common material, especially in the form of multifilamentary</a:t>
            </a:r>
          </a:p>
        </p:txBody>
      </p:sp>
      <p:sp>
        <p:nvSpPr>
          <p:cNvPr id="39" name="Freeform 39"/>
          <p:cNvSpPr/>
          <p:nvPr/>
        </p:nvSpPr>
        <p:spPr>
          <a:xfrm>
            <a:off x="4532673" y="4502830"/>
            <a:ext cx="229055" cy="216978"/>
          </a:xfrm>
          <a:custGeom>
            <a:avLst/>
            <a:gdLst/>
            <a:ahLst/>
            <a:cxnLst/>
            <a:rect l="l" t="t" r="r" b="b"/>
            <a:pathLst>
              <a:path w="229055" h="216978">
                <a:moveTo>
                  <a:pt x="0" y="0"/>
                </a:moveTo>
                <a:lnTo>
                  <a:pt x="229056" y="0"/>
                </a:lnTo>
                <a:lnTo>
                  <a:pt x="229056" y="216978"/>
                </a:lnTo>
                <a:lnTo>
                  <a:pt x="0" y="2169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PT"/>
          </a:p>
        </p:txBody>
      </p:sp>
      <p:sp>
        <p:nvSpPr>
          <p:cNvPr id="40" name="Freeform 40"/>
          <p:cNvSpPr/>
          <p:nvPr/>
        </p:nvSpPr>
        <p:spPr>
          <a:xfrm>
            <a:off x="4532673" y="6083757"/>
            <a:ext cx="229055" cy="216978"/>
          </a:xfrm>
          <a:custGeom>
            <a:avLst/>
            <a:gdLst/>
            <a:ahLst/>
            <a:cxnLst/>
            <a:rect l="l" t="t" r="r" b="b"/>
            <a:pathLst>
              <a:path w="229055" h="216978">
                <a:moveTo>
                  <a:pt x="0" y="0"/>
                </a:moveTo>
                <a:lnTo>
                  <a:pt x="229056" y="0"/>
                </a:lnTo>
                <a:lnTo>
                  <a:pt x="229056" y="216977"/>
                </a:lnTo>
                <a:lnTo>
                  <a:pt x="0" y="21697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PT"/>
          </a:p>
        </p:txBody>
      </p:sp>
      <p:sp>
        <p:nvSpPr>
          <p:cNvPr id="41" name="TextBox 41"/>
          <p:cNvSpPr txBox="1"/>
          <p:nvPr/>
        </p:nvSpPr>
        <p:spPr>
          <a:xfrm>
            <a:off x="4915145" y="4416425"/>
            <a:ext cx="2292465" cy="1406525"/>
          </a:xfrm>
          <a:prstGeom prst="rect">
            <a:avLst/>
          </a:prstGeom>
        </p:spPr>
        <p:txBody>
          <a:bodyPr lIns="0" tIns="0" rIns="0" bIns="0" rtlCol="0" anchor="t">
            <a:spAutoFit/>
          </a:bodyPr>
          <a:lstStyle/>
          <a:p>
            <a:pPr algn="l">
              <a:lnSpc>
                <a:spcPts val="2800"/>
              </a:lnSpc>
            </a:pPr>
            <a:r>
              <a:rPr lang="en-US" sz="2000" u="sng">
                <a:solidFill>
                  <a:srgbClr val="FFFFFF"/>
                </a:solidFill>
                <a:latin typeface="DM Sans Bold"/>
              </a:rPr>
              <a:t>NbTi</a:t>
            </a:r>
            <a:r>
              <a:rPr lang="en-US" sz="2000" u="sng">
                <a:solidFill>
                  <a:srgbClr val="FFFFFF"/>
                </a:solidFill>
                <a:latin typeface="DM Sans"/>
              </a:rPr>
              <a:t>: </a:t>
            </a:r>
          </a:p>
          <a:p>
            <a:pPr algn="l">
              <a:lnSpc>
                <a:spcPts val="2800"/>
              </a:lnSpc>
            </a:pPr>
            <a:r>
              <a:rPr lang="en-US" sz="2000">
                <a:solidFill>
                  <a:srgbClr val="FFFFFF"/>
                </a:solidFill>
                <a:latin typeface="DM Sans"/>
              </a:rPr>
              <a:t>Especially used in applications like MRI</a:t>
            </a:r>
          </a:p>
        </p:txBody>
      </p:sp>
      <p:sp>
        <p:nvSpPr>
          <p:cNvPr id="42" name="TextBox 42"/>
          <p:cNvSpPr txBox="1"/>
          <p:nvPr/>
        </p:nvSpPr>
        <p:spPr>
          <a:xfrm>
            <a:off x="4914129" y="6004795"/>
            <a:ext cx="2293482" cy="2111375"/>
          </a:xfrm>
          <a:prstGeom prst="rect">
            <a:avLst/>
          </a:prstGeom>
        </p:spPr>
        <p:txBody>
          <a:bodyPr lIns="0" tIns="0" rIns="0" bIns="0" rtlCol="0" anchor="t">
            <a:spAutoFit/>
          </a:bodyPr>
          <a:lstStyle/>
          <a:p>
            <a:pPr algn="l">
              <a:lnSpc>
                <a:spcPts val="2800"/>
              </a:lnSpc>
            </a:pPr>
            <a:r>
              <a:rPr lang="en-US" sz="2000" u="sng">
                <a:solidFill>
                  <a:srgbClr val="FFFFFF"/>
                </a:solidFill>
                <a:latin typeface="DM Sans Bold"/>
              </a:rPr>
              <a:t>Nb3Sn</a:t>
            </a:r>
            <a:r>
              <a:rPr lang="en-US" sz="2000" u="sng">
                <a:solidFill>
                  <a:srgbClr val="FFFFFF"/>
                </a:solidFill>
                <a:latin typeface="DM Sans"/>
              </a:rPr>
              <a:t>: </a:t>
            </a:r>
          </a:p>
          <a:p>
            <a:pPr algn="l">
              <a:lnSpc>
                <a:spcPts val="2800"/>
              </a:lnSpc>
            </a:pPr>
            <a:r>
              <a:rPr lang="en-US" sz="2000">
                <a:solidFill>
                  <a:srgbClr val="FFFFFF"/>
                </a:solidFill>
                <a:latin typeface="DM Sans"/>
              </a:rPr>
              <a:t>Has higher Tc than NbTi, making it suitable for applications like high-field magnets</a:t>
            </a:r>
          </a:p>
        </p:txBody>
      </p:sp>
      <p:sp>
        <p:nvSpPr>
          <p:cNvPr id="43" name="Freeform 43"/>
          <p:cNvSpPr/>
          <p:nvPr/>
        </p:nvSpPr>
        <p:spPr>
          <a:xfrm>
            <a:off x="7807458" y="4502830"/>
            <a:ext cx="229055" cy="216978"/>
          </a:xfrm>
          <a:custGeom>
            <a:avLst/>
            <a:gdLst/>
            <a:ahLst/>
            <a:cxnLst/>
            <a:rect l="l" t="t" r="r" b="b"/>
            <a:pathLst>
              <a:path w="229055" h="216978">
                <a:moveTo>
                  <a:pt x="0" y="0"/>
                </a:moveTo>
                <a:lnTo>
                  <a:pt x="229055" y="0"/>
                </a:lnTo>
                <a:lnTo>
                  <a:pt x="229055" y="216978"/>
                </a:lnTo>
                <a:lnTo>
                  <a:pt x="0" y="2169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PT"/>
          </a:p>
        </p:txBody>
      </p:sp>
      <p:sp>
        <p:nvSpPr>
          <p:cNvPr id="44" name="Freeform 44"/>
          <p:cNvSpPr/>
          <p:nvPr/>
        </p:nvSpPr>
        <p:spPr>
          <a:xfrm>
            <a:off x="7807458" y="6083757"/>
            <a:ext cx="229055" cy="216978"/>
          </a:xfrm>
          <a:custGeom>
            <a:avLst/>
            <a:gdLst/>
            <a:ahLst/>
            <a:cxnLst/>
            <a:rect l="l" t="t" r="r" b="b"/>
            <a:pathLst>
              <a:path w="229055" h="216978">
                <a:moveTo>
                  <a:pt x="0" y="0"/>
                </a:moveTo>
                <a:lnTo>
                  <a:pt x="229055" y="0"/>
                </a:lnTo>
                <a:lnTo>
                  <a:pt x="229055" y="216977"/>
                </a:lnTo>
                <a:lnTo>
                  <a:pt x="0" y="21697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PT"/>
          </a:p>
        </p:txBody>
      </p:sp>
      <p:sp>
        <p:nvSpPr>
          <p:cNvPr id="45" name="TextBox 45"/>
          <p:cNvSpPr txBox="1"/>
          <p:nvPr/>
        </p:nvSpPr>
        <p:spPr>
          <a:xfrm>
            <a:off x="8093216" y="4416425"/>
            <a:ext cx="2473365" cy="1406525"/>
          </a:xfrm>
          <a:prstGeom prst="rect">
            <a:avLst/>
          </a:prstGeom>
        </p:spPr>
        <p:txBody>
          <a:bodyPr lIns="0" tIns="0" rIns="0" bIns="0" rtlCol="0" anchor="t">
            <a:spAutoFit/>
          </a:bodyPr>
          <a:lstStyle/>
          <a:p>
            <a:pPr algn="l">
              <a:lnSpc>
                <a:spcPts val="2800"/>
              </a:lnSpc>
            </a:pPr>
            <a:r>
              <a:rPr lang="en-US" sz="2000" u="sng">
                <a:solidFill>
                  <a:srgbClr val="FFFFFF"/>
                </a:solidFill>
                <a:latin typeface="DM Sans Bold"/>
              </a:rPr>
              <a:t>Metals</a:t>
            </a:r>
            <a:r>
              <a:rPr lang="en-US" sz="2000" u="sng">
                <a:solidFill>
                  <a:srgbClr val="FFFFFF"/>
                </a:solidFill>
                <a:latin typeface="DM Sans"/>
              </a:rPr>
              <a:t>: </a:t>
            </a:r>
          </a:p>
          <a:p>
            <a:pPr algn="l">
              <a:lnSpc>
                <a:spcPts val="2800"/>
              </a:lnSpc>
            </a:pPr>
            <a:r>
              <a:rPr lang="en-US" sz="2000">
                <a:solidFill>
                  <a:srgbClr val="FFFFFF"/>
                </a:solidFill>
                <a:latin typeface="DM Sans"/>
              </a:rPr>
              <a:t>Provide mechanical support and help dissipate heat</a:t>
            </a:r>
          </a:p>
        </p:txBody>
      </p:sp>
      <p:sp>
        <p:nvSpPr>
          <p:cNvPr id="46" name="TextBox 46"/>
          <p:cNvSpPr txBox="1"/>
          <p:nvPr/>
        </p:nvSpPr>
        <p:spPr>
          <a:xfrm>
            <a:off x="8130490" y="6004795"/>
            <a:ext cx="2533447" cy="2111375"/>
          </a:xfrm>
          <a:prstGeom prst="rect">
            <a:avLst/>
          </a:prstGeom>
        </p:spPr>
        <p:txBody>
          <a:bodyPr lIns="0" tIns="0" rIns="0" bIns="0" rtlCol="0" anchor="t">
            <a:spAutoFit/>
          </a:bodyPr>
          <a:lstStyle/>
          <a:p>
            <a:pPr algn="l">
              <a:lnSpc>
                <a:spcPts val="2800"/>
              </a:lnSpc>
            </a:pPr>
            <a:r>
              <a:rPr lang="en-US" sz="2000" u="sng">
                <a:solidFill>
                  <a:srgbClr val="FFFFFF"/>
                </a:solidFill>
                <a:latin typeface="DM Sans Bold"/>
              </a:rPr>
              <a:t>Rare Earth  Elements:</a:t>
            </a:r>
          </a:p>
          <a:p>
            <a:pPr algn="l">
              <a:lnSpc>
                <a:spcPts val="2800"/>
              </a:lnSpc>
            </a:pPr>
            <a:r>
              <a:rPr lang="en-US" sz="2000">
                <a:solidFill>
                  <a:srgbClr val="FFFFFF"/>
                </a:solidFill>
                <a:latin typeface="DM Sans"/>
              </a:rPr>
              <a:t>Added to enhance the mechanical properties and stability</a:t>
            </a:r>
          </a:p>
        </p:txBody>
      </p:sp>
      <p:sp>
        <p:nvSpPr>
          <p:cNvPr id="47" name="Freeform 47"/>
          <p:cNvSpPr/>
          <p:nvPr/>
        </p:nvSpPr>
        <p:spPr>
          <a:xfrm>
            <a:off x="11300611" y="4502830"/>
            <a:ext cx="229055" cy="216978"/>
          </a:xfrm>
          <a:custGeom>
            <a:avLst/>
            <a:gdLst/>
            <a:ahLst/>
            <a:cxnLst/>
            <a:rect l="l" t="t" r="r" b="b"/>
            <a:pathLst>
              <a:path w="229055" h="216978">
                <a:moveTo>
                  <a:pt x="0" y="0"/>
                </a:moveTo>
                <a:lnTo>
                  <a:pt x="229056" y="0"/>
                </a:lnTo>
                <a:lnTo>
                  <a:pt x="229056" y="216978"/>
                </a:lnTo>
                <a:lnTo>
                  <a:pt x="0" y="2169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PT"/>
          </a:p>
        </p:txBody>
      </p:sp>
      <p:sp>
        <p:nvSpPr>
          <p:cNvPr id="48" name="Freeform 48"/>
          <p:cNvSpPr/>
          <p:nvPr/>
        </p:nvSpPr>
        <p:spPr>
          <a:xfrm>
            <a:off x="14710523" y="4502830"/>
            <a:ext cx="229055" cy="216978"/>
          </a:xfrm>
          <a:custGeom>
            <a:avLst/>
            <a:gdLst/>
            <a:ahLst/>
            <a:cxnLst/>
            <a:rect l="l" t="t" r="r" b="b"/>
            <a:pathLst>
              <a:path w="229055" h="216978">
                <a:moveTo>
                  <a:pt x="0" y="0"/>
                </a:moveTo>
                <a:lnTo>
                  <a:pt x="229055" y="0"/>
                </a:lnTo>
                <a:lnTo>
                  <a:pt x="229055" y="216978"/>
                </a:lnTo>
                <a:lnTo>
                  <a:pt x="0" y="2169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PT"/>
          </a:p>
        </p:txBody>
      </p:sp>
      <p:sp>
        <p:nvSpPr>
          <p:cNvPr id="49" name="TextBox 49"/>
          <p:cNvSpPr txBox="1"/>
          <p:nvPr/>
        </p:nvSpPr>
        <p:spPr>
          <a:xfrm>
            <a:off x="11586817" y="4416425"/>
            <a:ext cx="2390281" cy="2497030"/>
          </a:xfrm>
          <a:prstGeom prst="rect">
            <a:avLst/>
          </a:prstGeom>
        </p:spPr>
        <p:txBody>
          <a:bodyPr lIns="0" tIns="0" rIns="0" bIns="0" rtlCol="0" anchor="t">
            <a:spAutoFit/>
          </a:bodyPr>
          <a:lstStyle/>
          <a:p>
            <a:pPr algn="l">
              <a:lnSpc>
                <a:spcPts val="2800"/>
              </a:lnSpc>
            </a:pPr>
            <a:r>
              <a:rPr lang="en-US" sz="2000" u="sng" dirty="0">
                <a:solidFill>
                  <a:srgbClr val="FFFFFF"/>
                </a:solidFill>
                <a:latin typeface="DM Sans Bold"/>
              </a:rPr>
              <a:t>MgO</a:t>
            </a:r>
            <a:r>
              <a:rPr lang="en-US" sz="2000" u="sng" dirty="0">
                <a:solidFill>
                  <a:srgbClr val="FFFFFF"/>
                </a:solidFill>
                <a:latin typeface="DM Sans"/>
              </a:rPr>
              <a:t>:</a:t>
            </a:r>
          </a:p>
          <a:p>
            <a:pPr algn="l">
              <a:lnSpc>
                <a:spcPts val="2800"/>
              </a:lnSpc>
            </a:pPr>
            <a:r>
              <a:rPr lang="en-US" sz="2000" dirty="0">
                <a:solidFill>
                  <a:srgbClr val="FFFFFF"/>
                </a:solidFill>
                <a:latin typeface="DM Sans"/>
              </a:rPr>
              <a:t>Essential to prevent electrical shorts between the SC layers and the substrate</a:t>
            </a:r>
          </a:p>
          <a:p>
            <a:pPr algn="l">
              <a:lnSpc>
                <a:spcPts val="2800"/>
              </a:lnSpc>
            </a:pPr>
            <a:endParaRPr lang="en-US" sz="2000" dirty="0">
              <a:solidFill>
                <a:srgbClr val="FFFFFF"/>
              </a:solidFill>
              <a:latin typeface="DM Sans"/>
            </a:endParaRPr>
          </a:p>
        </p:txBody>
      </p:sp>
      <p:sp>
        <p:nvSpPr>
          <p:cNvPr id="50" name="TextBox 50"/>
          <p:cNvSpPr txBox="1"/>
          <p:nvPr/>
        </p:nvSpPr>
        <p:spPr>
          <a:xfrm>
            <a:off x="14996728" y="4416425"/>
            <a:ext cx="2390281" cy="2497030"/>
          </a:xfrm>
          <a:prstGeom prst="rect">
            <a:avLst/>
          </a:prstGeom>
        </p:spPr>
        <p:txBody>
          <a:bodyPr lIns="0" tIns="0" rIns="0" bIns="0" rtlCol="0" anchor="t">
            <a:spAutoFit/>
          </a:bodyPr>
          <a:lstStyle/>
          <a:p>
            <a:pPr algn="l">
              <a:lnSpc>
                <a:spcPts val="2800"/>
              </a:lnSpc>
            </a:pPr>
            <a:r>
              <a:rPr lang="en-US" sz="2000" u="sng" dirty="0">
                <a:solidFill>
                  <a:srgbClr val="FFFFFF"/>
                </a:solidFill>
                <a:latin typeface="DM Sans Bold"/>
              </a:rPr>
              <a:t>CeO2</a:t>
            </a:r>
            <a:r>
              <a:rPr lang="en-US" sz="2000" u="sng" dirty="0">
                <a:solidFill>
                  <a:srgbClr val="FFFFFF"/>
                </a:solidFill>
                <a:latin typeface="DM Sans"/>
              </a:rPr>
              <a:t>:</a:t>
            </a:r>
          </a:p>
          <a:p>
            <a:pPr algn="l">
              <a:lnSpc>
                <a:spcPts val="2800"/>
              </a:lnSpc>
            </a:pPr>
            <a:r>
              <a:rPr lang="en-US" sz="2000" dirty="0">
                <a:solidFill>
                  <a:srgbClr val="FFFFFF"/>
                </a:solidFill>
                <a:latin typeface="DM Sans"/>
              </a:rPr>
              <a:t>Used to promote the growth of high quality SC films and improve their performance</a:t>
            </a:r>
          </a:p>
          <a:p>
            <a:pPr algn="l">
              <a:lnSpc>
                <a:spcPts val="2800"/>
              </a:lnSpc>
            </a:pPr>
            <a:endParaRPr lang="en-US" sz="2000" u="sng" dirty="0">
              <a:solidFill>
                <a:srgbClr val="FFFFFF"/>
              </a:solidFill>
              <a:latin typeface="DM Sans"/>
            </a:endParaRPr>
          </a:p>
        </p:txBody>
      </p:sp>
      <p:sp>
        <p:nvSpPr>
          <p:cNvPr id="52" name="CaixaDeTexto 51">
            <a:extLst>
              <a:ext uri="{FF2B5EF4-FFF2-40B4-BE49-F238E27FC236}">
                <a16:creationId xmlns:a16="http://schemas.microsoft.com/office/drawing/2014/main" id="{65626EEC-1F17-2560-3D2F-831DB042164D}"/>
              </a:ext>
            </a:extLst>
          </p:cNvPr>
          <p:cNvSpPr txBox="1"/>
          <p:nvPr/>
        </p:nvSpPr>
        <p:spPr>
          <a:xfrm>
            <a:off x="17426789" y="9686485"/>
            <a:ext cx="301686" cy="369332"/>
          </a:xfrm>
          <a:prstGeom prst="rect">
            <a:avLst/>
          </a:prstGeom>
          <a:noFill/>
        </p:spPr>
        <p:txBody>
          <a:bodyPr wrap="none" rtlCol="0">
            <a:spAutoFit/>
          </a:bodyPr>
          <a:lstStyle/>
          <a:p>
            <a:r>
              <a:rPr lang="pt-PT" dirty="0"/>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sp>
        <p:nvSpPr>
          <p:cNvPr id="2" name="Freeform 2"/>
          <p:cNvSpPr/>
          <p:nvPr/>
        </p:nvSpPr>
        <p:spPr>
          <a:xfrm>
            <a:off x="11560850" y="2269011"/>
            <a:ext cx="6411845" cy="3047783"/>
          </a:xfrm>
          <a:custGeom>
            <a:avLst/>
            <a:gdLst/>
            <a:ahLst/>
            <a:cxnLst/>
            <a:rect l="l" t="t" r="r" b="b"/>
            <a:pathLst>
              <a:path w="6411845" h="3047783">
                <a:moveTo>
                  <a:pt x="0" y="0"/>
                </a:moveTo>
                <a:lnTo>
                  <a:pt x="6411845" y="0"/>
                </a:lnTo>
                <a:lnTo>
                  <a:pt x="6411845" y="3047783"/>
                </a:lnTo>
                <a:lnTo>
                  <a:pt x="0" y="3047783"/>
                </a:lnTo>
                <a:lnTo>
                  <a:pt x="0" y="0"/>
                </a:lnTo>
                <a:close/>
              </a:path>
            </a:pathLst>
          </a:custGeom>
          <a:blipFill>
            <a:blip r:embed="rId3"/>
            <a:stretch>
              <a:fillRect/>
            </a:stretch>
          </a:blipFill>
        </p:spPr>
        <p:txBody>
          <a:bodyPr/>
          <a:lstStyle/>
          <a:p>
            <a:endParaRPr lang="pt-PT"/>
          </a:p>
        </p:txBody>
      </p:sp>
      <p:sp>
        <p:nvSpPr>
          <p:cNvPr id="3" name="Freeform 3"/>
          <p:cNvSpPr/>
          <p:nvPr/>
        </p:nvSpPr>
        <p:spPr>
          <a:xfrm>
            <a:off x="12876340" y="6362699"/>
            <a:ext cx="3354260" cy="1444179"/>
          </a:xfrm>
          <a:custGeom>
            <a:avLst/>
            <a:gdLst/>
            <a:ahLst/>
            <a:cxnLst/>
            <a:rect l="l" t="t" r="r" b="b"/>
            <a:pathLst>
              <a:path w="2778781" h="750271">
                <a:moveTo>
                  <a:pt x="0" y="0"/>
                </a:moveTo>
                <a:lnTo>
                  <a:pt x="2778782" y="0"/>
                </a:lnTo>
                <a:lnTo>
                  <a:pt x="2778782" y="750271"/>
                </a:lnTo>
                <a:lnTo>
                  <a:pt x="0" y="750271"/>
                </a:lnTo>
                <a:lnTo>
                  <a:pt x="0" y="0"/>
                </a:lnTo>
                <a:close/>
              </a:path>
            </a:pathLst>
          </a:custGeom>
          <a:blipFill>
            <a:blip r:embed="rId4"/>
            <a:stretch>
              <a:fillRect/>
            </a:stretch>
          </a:blipFill>
        </p:spPr>
        <p:txBody>
          <a:bodyPr/>
          <a:lstStyle/>
          <a:p>
            <a:endParaRPr lang="pt-PT"/>
          </a:p>
        </p:txBody>
      </p:sp>
      <p:sp>
        <p:nvSpPr>
          <p:cNvPr id="4" name="TextBox 4"/>
          <p:cNvSpPr txBox="1"/>
          <p:nvPr/>
        </p:nvSpPr>
        <p:spPr>
          <a:xfrm>
            <a:off x="712708" y="933263"/>
            <a:ext cx="13125209" cy="969645"/>
          </a:xfrm>
          <a:prstGeom prst="rect">
            <a:avLst/>
          </a:prstGeom>
        </p:spPr>
        <p:txBody>
          <a:bodyPr lIns="0" tIns="0" rIns="0" bIns="0" rtlCol="0" anchor="t">
            <a:spAutoFit/>
          </a:bodyPr>
          <a:lstStyle/>
          <a:p>
            <a:pPr marL="0" lvl="0" indent="0" algn="l">
              <a:lnSpc>
                <a:spcPts val="7522"/>
              </a:lnSpc>
              <a:spcBef>
                <a:spcPct val="0"/>
              </a:spcBef>
            </a:pPr>
            <a:r>
              <a:rPr lang="en-US" sz="6268">
                <a:solidFill>
                  <a:srgbClr val="FFFFFF"/>
                </a:solidFill>
                <a:latin typeface="Now Bold"/>
              </a:rPr>
              <a:t>02 MANUFACTURE OF SC TAPES</a:t>
            </a:r>
          </a:p>
        </p:txBody>
      </p:sp>
      <p:sp>
        <p:nvSpPr>
          <p:cNvPr id="5" name="TextBox 5"/>
          <p:cNvSpPr txBox="1"/>
          <p:nvPr/>
        </p:nvSpPr>
        <p:spPr>
          <a:xfrm>
            <a:off x="1628384" y="3630085"/>
            <a:ext cx="9108313" cy="3651962"/>
          </a:xfrm>
          <a:prstGeom prst="rect">
            <a:avLst/>
          </a:prstGeom>
        </p:spPr>
        <p:txBody>
          <a:bodyPr lIns="0" tIns="0" rIns="0" bIns="0" rtlCol="0" anchor="t">
            <a:spAutoFit/>
          </a:bodyPr>
          <a:lstStyle/>
          <a:p>
            <a:pPr algn="l">
              <a:lnSpc>
                <a:spcPts val="4759"/>
              </a:lnSpc>
            </a:pPr>
            <a:r>
              <a:rPr lang="en-US" sz="3399" dirty="0">
                <a:solidFill>
                  <a:srgbClr val="FFFFFF"/>
                </a:solidFill>
                <a:latin typeface="Canva Sans"/>
              </a:rPr>
              <a:t>Starts with the electropolishing of a metallic substrate (usually </a:t>
            </a:r>
            <a:r>
              <a:rPr lang="en-US" sz="3399" dirty="0" err="1">
                <a:solidFill>
                  <a:srgbClr val="FFFFFF"/>
                </a:solidFill>
                <a:latin typeface="Canva Sans"/>
              </a:rPr>
              <a:t>hastelloid</a:t>
            </a:r>
            <a:r>
              <a:rPr lang="en-US" sz="3399" dirty="0">
                <a:solidFill>
                  <a:srgbClr val="FFFFFF"/>
                </a:solidFill>
                <a:latin typeface="Canva Sans"/>
              </a:rPr>
              <a:t>) in an acid bath to a surface roughness of around 1nm. Several layers are then deposited to form the buffer layers needed to achieve an epitaxial growth of the HTS film. </a:t>
            </a:r>
          </a:p>
        </p:txBody>
      </p:sp>
      <p:sp>
        <p:nvSpPr>
          <p:cNvPr id="6" name="TextBox 6"/>
          <p:cNvSpPr txBox="1"/>
          <p:nvPr/>
        </p:nvSpPr>
        <p:spPr>
          <a:xfrm>
            <a:off x="2463048" y="2621774"/>
            <a:ext cx="6528551" cy="887095"/>
          </a:xfrm>
          <a:prstGeom prst="rect">
            <a:avLst/>
          </a:prstGeom>
        </p:spPr>
        <p:txBody>
          <a:bodyPr wrap="square" lIns="0" tIns="0" rIns="0" bIns="0" rtlCol="0" anchor="t">
            <a:spAutoFit/>
          </a:bodyPr>
          <a:lstStyle/>
          <a:p>
            <a:pPr marL="1122679" lvl="1" indent="-561340" algn="ctr">
              <a:lnSpc>
                <a:spcPts val="7279"/>
              </a:lnSpc>
              <a:buAutoNum type="arabicPeriod"/>
            </a:pPr>
            <a:r>
              <a:rPr lang="en-US" sz="5199" dirty="0">
                <a:solidFill>
                  <a:srgbClr val="FFFFFF"/>
                </a:solidFill>
                <a:latin typeface="Canva Sans Bold"/>
              </a:rPr>
              <a:t>Electropolishing</a:t>
            </a:r>
          </a:p>
        </p:txBody>
      </p:sp>
      <p:sp>
        <p:nvSpPr>
          <p:cNvPr id="8" name="CaixaDeTexto 7">
            <a:extLst>
              <a:ext uri="{FF2B5EF4-FFF2-40B4-BE49-F238E27FC236}">
                <a16:creationId xmlns:a16="http://schemas.microsoft.com/office/drawing/2014/main" id="{0368B5CC-411A-BCC1-08E3-C4639C1F6C85}"/>
              </a:ext>
            </a:extLst>
          </p:cNvPr>
          <p:cNvSpPr txBox="1"/>
          <p:nvPr/>
        </p:nvSpPr>
        <p:spPr>
          <a:xfrm>
            <a:off x="17426789" y="9686485"/>
            <a:ext cx="301686" cy="369332"/>
          </a:xfrm>
          <a:prstGeom prst="rect">
            <a:avLst/>
          </a:prstGeom>
          <a:noFill/>
        </p:spPr>
        <p:txBody>
          <a:bodyPr wrap="none" rtlCol="0">
            <a:spAutoFit/>
          </a:bodyPr>
          <a:lstStyle/>
          <a:p>
            <a:r>
              <a:rPr lang="pt-PT" dirty="0"/>
              <a:t>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sp>
        <p:nvSpPr>
          <p:cNvPr id="2" name="Freeform 2"/>
          <p:cNvSpPr/>
          <p:nvPr/>
        </p:nvSpPr>
        <p:spPr>
          <a:xfrm>
            <a:off x="11560850" y="2269011"/>
            <a:ext cx="6411845" cy="3047783"/>
          </a:xfrm>
          <a:custGeom>
            <a:avLst/>
            <a:gdLst/>
            <a:ahLst/>
            <a:cxnLst/>
            <a:rect l="l" t="t" r="r" b="b"/>
            <a:pathLst>
              <a:path w="6411845" h="3047783">
                <a:moveTo>
                  <a:pt x="0" y="0"/>
                </a:moveTo>
                <a:lnTo>
                  <a:pt x="6411845" y="0"/>
                </a:lnTo>
                <a:lnTo>
                  <a:pt x="6411845" y="3047783"/>
                </a:lnTo>
                <a:lnTo>
                  <a:pt x="0" y="3047783"/>
                </a:lnTo>
                <a:lnTo>
                  <a:pt x="0" y="0"/>
                </a:lnTo>
                <a:close/>
              </a:path>
            </a:pathLst>
          </a:custGeom>
          <a:blipFill>
            <a:blip r:embed="rId2"/>
            <a:stretch>
              <a:fillRect t="-1007" b="-1007"/>
            </a:stretch>
          </a:blipFill>
        </p:spPr>
        <p:txBody>
          <a:bodyPr/>
          <a:lstStyle/>
          <a:p>
            <a:endParaRPr lang="pt-PT"/>
          </a:p>
        </p:txBody>
      </p:sp>
      <p:sp>
        <p:nvSpPr>
          <p:cNvPr id="3" name="Freeform 3"/>
          <p:cNvSpPr/>
          <p:nvPr/>
        </p:nvSpPr>
        <p:spPr>
          <a:xfrm>
            <a:off x="12876340" y="6057900"/>
            <a:ext cx="3783276" cy="2140001"/>
          </a:xfrm>
          <a:custGeom>
            <a:avLst/>
            <a:gdLst/>
            <a:ahLst/>
            <a:cxnLst/>
            <a:rect l="l" t="t" r="r" b="b"/>
            <a:pathLst>
              <a:path w="2778781" h="1543946">
                <a:moveTo>
                  <a:pt x="0" y="0"/>
                </a:moveTo>
                <a:lnTo>
                  <a:pt x="2778782" y="0"/>
                </a:lnTo>
                <a:lnTo>
                  <a:pt x="2778782" y="1543946"/>
                </a:lnTo>
                <a:lnTo>
                  <a:pt x="0" y="1543946"/>
                </a:lnTo>
                <a:lnTo>
                  <a:pt x="0" y="0"/>
                </a:lnTo>
                <a:close/>
              </a:path>
            </a:pathLst>
          </a:custGeom>
          <a:blipFill>
            <a:blip r:embed="rId3"/>
            <a:stretch>
              <a:fillRect t="-3547" b="-4300"/>
            </a:stretch>
          </a:blipFill>
        </p:spPr>
        <p:txBody>
          <a:bodyPr/>
          <a:lstStyle/>
          <a:p>
            <a:endParaRPr lang="pt-PT"/>
          </a:p>
        </p:txBody>
      </p:sp>
      <p:sp>
        <p:nvSpPr>
          <p:cNvPr id="4" name="TextBox 4"/>
          <p:cNvSpPr txBox="1"/>
          <p:nvPr/>
        </p:nvSpPr>
        <p:spPr>
          <a:xfrm>
            <a:off x="712708" y="933263"/>
            <a:ext cx="13125209" cy="969645"/>
          </a:xfrm>
          <a:prstGeom prst="rect">
            <a:avLst/>
          </a:prstGeom>
        </p:spPr>
        <p:txBody>
          <a:bodyPr lIns="0" tIns="0" rIns="0" bIns="0" rtlCol="0" anchor="t">
            <a:spAutoFit/>
          </a:bodyPr>
          <a:lstStyle/>
          <a:p>
            <a:pPr marL="0" lvl="0" indent="0" algn="l">
              <a:lnSpc>
                <a:spcPts val="7522"/>
              </a:lnSpc>
              <a:spcBef>
                <a:spcPct val="0"/>
              </a:spcBef>
            </a:pPr>
            <a:r>
              <a:rPr lang="en-US" sz="6268">
                <a:solidFill>
                  <a:srgbClr val="FFFFFF"/>
                </a:solidFill>
                <a:latin typeface="Now Bold"/>
              </a:rPr>
              <a:t>02 MANUFACTURE OF SC TAPES</a:t>
            </a:r>
          </a:p>
        </p:txBody>
      </p:sp>
      <p:sp>
        <p:nvSpPr>
          <p:cNvPr id="5" name="TextBox 5"/>
          <p:cNvSpPr txBox="1"/>
          <p:nvPr/>
        </p:nvSpPr>
        <p:spPr>
          <a:xfrm>
            <a:off x="1628384" y="5730347"/>
            <a:ext cx="8081323" cy="1780540"/>
          </a:xfrm>
          <a:prstGeom prst="rect">
            <a:avLst/>
          </a:prstGeom>
        </p:spPr>
        <p:txBody>
          <a:bodyPr lIns="0" tIns="0" rIns="0" bIns="0" rtlCol="0" anchor="t">
            <a:spAutoFit/>
          </a:bodyPr>
          <a:lstStyle/>
          <a:p>
            <a:pPr algn="l">
              <a:lnSpc>
                <a:spcPts val="4759"/>
              </a:lnSpc>
            </a:pPr>
            <a:r>
              <a:rPr lang="en-US" sz="3399">
                <a:solidFill>
                  <a:srgbClr val="FFFFFF"/>
                </a:solidFill>
                <a:latin typeface="Canva Sans"/>
              </a:rPr>
              <a:t>The aluminium is the first layer and its sputtered usually in the same chamber as the next layer, the yttrium. </a:t>
            </a:r>
          </a:p>
        </p:txBody>
      </p:sp>
      <p:sp>
        <p:nvSpPr>
          <p:cNvPr id="6" name="TextBox 6"/>
          <p:cNvSpPr txBox="1"/>
          <p:nvPr/>
        </p:nvSpPr>
        <p:spPr>
          <a:xfrm>
            <a:off x="1628384" y="4652327"/>
            <a:ext cx="7841695" cy="887095"/>
          </a:xfrm>
          <a:prstGeom prst="rect">
            <a:avLst/>
          </a:prstGeom>
        </p:spPr>
        <p:txBody>
          <a:bodyPr lIns="0" tIns="0" rIns="0" bIns="0" rtlCol="0" anchor="t">
            <a:spAutoFit/>
          </a:bodyPr>
          <a:lstStyle/>
          <a:p>
            <a:pPr algn="ctr">
              <a:lnSpc>
                <a:spcPts val="7279"/>
              </a:lnSpc>
            </a:pPr>
            <a:r>
              <a:rPr lang="en-US" sz="5199">
                <a:solidFill>
                  <a:srgbClr val="FFFFFF"/>
                </a:solidFill>
                <a:latin typeface="Canva Sans Bold"/>
              </a:rPr>
              <a:t>2. Magnetron Sputtering</a:t>
            </a:r>
          </a:p>
        </p:txBody>
      </p:sp>
      <p:sp>
        <p:nvSpPr>
          <p:cNvPr id="8" name="CaixaDeTexto 7">
            <a:extLst>
              <a:ext uri="{FF2B5EF4-FFF2-40B4-BE49-F238E27FC236}">
                <a16:creationId xmlns:a16="http://schemas.microsoft.com/office/drawing/2014/main" id="{805BC7F9-B5EA-7FE4-B293-1DFC7230DBC0}"/>
              </a:ext>
            </a:extLst>
          </p:cNvPr>
          <p:cNvSpPr txBox="1"/>
          <p:nvPr/>
        </p:nvSpPr>
        <p:spPr>
          <a:xfrm>
            <a:off x="17426789" y="9686485"/>
            <a:ext cx="301686" cy="369332"/>
          </a:xfrm>
          <a:prstGeom prst="rect">
            <a:avLst/>
          </a:prstGeom>
          <a:noFill/>
        </p:spPr>
        <p:txBody>
          <a:bodyPr wrap="none" rtlCol="0">
            <a:spAutoFit/>
          </a:bodyPr>
          <a:lstStyle/>
          <a:p>
            <a:r>
              <a:rPr lang="pt-PT" dirty="0"/>
              <a:t>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sp>
        <p:nvSpPr>
          <p:cNvPr id="2" name="Freeform 2"/>
          <p:cNvSpPr/>
          <p:nvPr/>
        </p:nvSpPr>
        <p:spPr>
          <a:xfrm>
            <a:off x="10744158" y="2536476"/>
            <a:ext cx="7070929" cy="2957249"/>
          </a:xfrm>
          <a:custGeom>
            <a:avLst/>
            <a:gdLst/>
            <a:ahLst/>
            <a:cxnLst/>
            <a:rect l="l" t="t" r="r" b="b"/>
            <a:pathLst>
              <a:path w="7070929" h="2957249">
                <a:moveTo>
                  <a:pt x="0" y="0"/>
                </a:moveTo>
                <a:lnTo>
                  <a:pt x="7070929" y="0"/>
                </a:lnTo>
                <a:lnTo>
                  <a:pt x="7070929" y="2957249"/>
                </a:lnTo>
                <a:lnTo>
                  <a:pt x="0" y="2957249"/>
                </a:lnTo>
                <a:lnTo>
                  <a:pt x="0" y="0"/>
                </a:lnTo>
                <a:close/>
              </a:path>
            </a:pathLst>
          </a:custGeom>
          <a:blipFill>
            <a:blip r:embed="rId2"/>
            <a:stretch>
              <a:fillRect l="-3797" r="-455"/>
            </a:stretch>
          </a:blipFill>
        </p:spPr>
        <p:txBody>
          <a:bodyPr/>
          <a:lstStyle/>
          <a:p>
            <a:endParaRPr lang="pt-PT"/>
          </a:p>
        </p:txBody>
      </p:sp>
      <p:sp>
        <p:nvSpPr>
          <p:cNvPr id="3" name="Freeform 3"/>
          <p:cNvSpPr/>
          <p:nvPr/>
        </p:nvSpPr>
        <p:spPr>
          <a:xfrm>
            <a:off x="12721426" y="6127293"/>
            <a:ext cx="3116391" cy="1731529"/>
          </a:xfrm>
          <a:custGeom>
            <a:avLst/>
            <a:gdLst/>
            <a:ahLst/>
            <a:cxnLst/>
            <a:rect l="l" t="t" r="r" b="b"/>
            <a:pathLst>
              <a:path w="3116391" h="1731529">
                <a:moveTo>
                  <a:pt x="0" y="0"/>
                </a:moveTo>
                <a:lnTo>
                  <a:pt x="3116392" y="0"/>
                </a:lnTo>
                <a:lnTo>
                  <a:pt x="3116392" y="1731529"/>
                </a:lnTo>
                <a:lnTo>
                  <a:pt x="0" y="1731529"/>
                </a:lnTo>
                <a:lnTo>
                  <a:pt x="0" y="0"/>
                </a:lnTo>
                <a:close/>
              </a:path>
            </a:pathLst>
          </a:custGeom>
          <a:blipFill>
            <a:blip r:embed="rId3"/>
            <a:stretch>
              <a:fillRect t="-8166" b="-8166"/>
            </a:stretch>
          </a:blipFill>
        </p:spPr>
        <p:txBody>
          <a:bodyPr/>
          <a:lstStyle/>
          <a:p>
            <a:endParaRPr lang="pt-PT"/>
          </a:p>
        </p:txBody>
      </p:sp>
      <p:sp>
        <p:nvSpPr>
          <p:cNvPr id="4" name="TextBox 4"/>
          <p:cNvSpPr txBox="1"/>
          <p:nvPr/>
        </p:nvSpPr>
        <p:spPr>
          <a:xfrm>
            <a:off x="712708" y="933263"/>
            <a:ext cx="13125209" cy="969645"/>
          </a:xfrm>
          <a:prstGeom prst="rect">
            <a:avLst/>
          </a:prstGeom>
        </p:spPr>
        <p:txBody>
          <a:bodyPr lIns="0" tIns="0" rIns="0" bIns="0" rtlCol="0" anchor="t">
            <a:spAutoFit/>
          </a:bodyPr>
          <a:lstStyle/>
          <a:p>
            <a:pPr marL="0" lvl="0" indent="0" algn="l">
              <a:lnSpc>
                <a:spcPts val="7522"/>
              </a:lnSpc>
              <a:spcBef>
                <a:spcPct val="0"/>
              </a:spcBef>
            </a:pPr>
            <a:r>
              <a:rPr lang="en-US" sz="6268">
                <a:solidFill>
                  <a:srgbClr val="FFFFFF"/>
                </a:solidFill>
                <a:latin typeface="Now Bold"/>
              </a:rPr>
              <a:t>02 MANUFACTURE OF SC TAPES</a:t>
            </a:r>
          </a:p>
        </p:txBody>
      </p:sp>
      <p:sp>
        <p:nvSpPr>
          <p:cNvPr id="5" name="TextBox 5"/>
          <p:cNvSpPr txBox="1"/>
          <p:nvPr/>
        </p:nvSpPr>
        <p:spPr>
          <a:xfrm>
            <a:off x="1590471" y="5245978"/>
            <a:ext cx="8081323" cy="2380615"/>
          </a:xfrm>
          <a:prstGeom prst="rect">
            <a:avLst/>
          </a:prstGeom>
        </p:spPr>
        <p:txBody>
          <a:bodyPr lIns="0" tIns="0" rIns="0" bIns="0" rtlCol="0" anchor="t">
            <a:spAutoFit/>
          </a:bodyPr>
          <a:lstStyle/>
          <a:p>
            <a:pPr algn="l">
              <a:lnSpc>
                <a:spcPts val="4759"/>
              </a:lnSpc>
            </a:pPr>
            <a:r>
              <a:rPr lang="en-US" sz="3399">
                <a:solidFill>
                  <a:srgbClr val="FFFFFF"/>
                </a:solidFill>
                <a:latin typeface="Canva Sans"/>
              </a:rPr>
              <a:t>After that in an ion beam assisted deposition chamber an epitaxial magnesium oxide layer is deposited.</a:t>
            </a:r>
          </a:p>
          <a:p>
            <a:pPr algn="l">
              <a:lnSpc>
                <a:spcPts val="4759"/>
              </a:lnSpc>
            </a:pPr>
            <a:endParaRPr lang="en-US" sz="3399">
              <a:solidFill>
                <a:srgbClr val="FFFFFF"/>
              </a:solidFill>
              <a:latin typeface="Canva Sans"/>
            </a:endParaRPr>
          </a:p>
        </p:txBody>
      </p:sp>
      <p:sp>
        <p:nvSpPr>
          <p:cNvPr id="6" name="TextBox 6"/>
          <p:cNvSpPr txBox="1"/>
          <p:nvPr/>
        </p:nvSpPr>
        <p:spPr>
          <a:xfrm>
            <a:off x="2118264" y="3061965"/>
            <a:ext cx="7025736" cy="1811020"/>
          </a:xfrm>
          <a:prstGeom prst="rect">
            <a:avLst/>
          </a:prstGeom>
        </p:spPr>
        <p:txBody>
          <a:bodyPr lIns="0" tIns="0" rIns="0" bIns="0" rtlCol="0" anchor="t">
            <a:spAutoFit/>
          </a:bodyPr>
          <a:lstStyle/>
          <a:p>
            <a:pPr algn="ctr">
              <a:lnSpc>
                <a:spcPts val="7279"/>
              </a:lnSpc>
            </a:pPr>
            <a:r>
              <a:rPr lang="en-US" sz="5199">
                <a:solidFill>
                  <a:srgbClr val="FFFFFF"/>
                </a:solidFill>
                <a:latin typeface="Canva Sans Bold"/>
              </a:rPr>
              <a:t>3. Ion Beam Assisted Deposition</a:t>
            </a:r>
          </a:p>
        </p:txBody>
      </p:sp>
      <p:sp>
        <p:nvSpPr>
          <p:cNvPr id="8" name="CaixaDeTexto 7">
            <a:extLst>
              <a:ext uri="{FF2B5EF4-FFF2-40B4-BE49-F238E27FC236}">
                <a16:creationId xmlns:a16="http://schemas.microsoft.com/office/drawing/2014/main" id="{6557B6E9-0C97-AE99-4E4E-73C8CC3DEBE6}"/>
              </a:ext>
            </a:extLst>
          </p:cNvPr>
          <p:cNvSpPr txBox="1"/>
          <p:nvPr/>
        </p:nvSpPr>
        <p:spPr>
          <a:xfrm>
            <a:off x="17426789" y="9686485"/>
            <a:ext cx="301686" cy="369332"/>
          </a:xfrm>
          <a:prstGeom prst="rect">
            <a:avLst/>
          </a:prstGeom>
          <a:noFill/>
        </p:spPr>
        <p:txBody>
          <a:bodyPr wrap="none" rtlCol="0">
            <a:spAutoFit/>
          </a:bodyPr>
          <a:lstStyle/>
          <a:p>
            <a:r>
              <a:rPr lang="pt-PT" dirty="0"/>
              <a:t>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sp>
        <p:nvSpPr>
          <p:cNvPr id="2" name="Freeform 2"/>
          <p:cNvSpPr/>
          <p:nvPr/>
        </p:nvSpPr>
        <p:spPr>
          <a:xfrm>
            <a:off x="10744158" y="2536476"/>
            <a:ext cx="7070929" cy="2957249"/>
          </a:xfrm>
          <a:custGeom>
            <a:avLst/>
            <a:gdLst/>
            <a:ahLst/>
            <a:cxnLst/>
            <a:rect l="l" t="t" r="r" b="b"/>
            <a:pathLst>
              <a:path w="7070929" h="2957249">
                <a:moveTo>
                  <a:pt x="0" y="0"/>
                </a:moveTo>
                <a:lnTo>
                  <a:pt x="7070929" y="0"/>
                </a:lnTo>
                <a:lnTo>
                  <a:pt x="7070929" y="2957249"/>
                </a:lnTo>
                <a:lnTo>
                  <a:pt x="0" y="2957249"/>
                </a:lnTo>
                <a:lnTo>
                  <a:pt x="0" y="0"/>
                </a:lnTo>
                <a:close/>
              </a:path>
            </a:pathLst>
          </a:custGeom>
          <a:blipFill>
            <a:blip r:embed="rId3"/>
            <a:stretch>
              <a:fillRect t="-8727" b="-8727"/>
            </a:stretch>
          </a:blipFill>
        </p:spPr>
        <p:txBody>
          <a:bodyPr/>
          <a:lstStyle/>
          <a:p>
            <a:endParaRPr lang="pt-PT"/>
          </a:p>
        </p:txBody>
      </p:sp>
      <p:sp>
        <p:nvSpPr>
          <p:cNvPr id="3" name="Freeform 3"/>
          <p:cNvSpPr/>
          <p:nvPr/>
        </p:nvSpPr>
        <p:spPr>
          <a:xfrm>
            <a:off x="12721426" y="6131900"/>
            <a:ext cx="3116391" cy="2626854"/>
          </a:xfrm>
          <a:custGeom>
            <a:avLst/>
            <a:gdLst/>
            <a:ahLst/>
            <a:cxnLst/>
            <a:rect l="l" t="t" r="r" b="b"/>
            <a:pathLst>
              <a:path w="3116391" h="2626854">
                <a:moveTo>
                  <a:pt x="0" y="0"/>
                </a:moveTo>
                <a:lnTo>
                  <a:pt x="3116392" y="0"/>
                </a:lnTo>
                <a:lnTo>
                  <a:pt x="3116392" y="2626854"/>
                </a:lnTo>
                <a:lnTo>
                  <a:pt x="0" y="2626854"/>
                </a:lnTo>
                <a:lnTo>
                  <a:pt x="0" y="0"/>
                </a:lnTo>
                <a:close/>
              </a:path>
            </a:pathLst>
          </a:custGeom>
          <a:blipFill>
            <a:blip r:embed="rId4"/>
            <a:stretch>
              <a:fillRect l="-341" t="-1554" r="-341"/>
            </a:stretch>
          </a:blipFill>
        </p:spPr>
        <p:txBody>
          <a:bodyPr/>
          <a:lstStyle/>
          <a:p>
            <a:endParaRPr lang="pt-PT"/>
          </a:p>
        </p:txBody>
      </p:sp>
      <p:sp>
        <p:nvSpPr>
          <p:cNvPr id="4" name="TextBox 4"/>
          <p:cNvSpPr txBox="1"/>
          <p:nvPr/>
        </p:nvSpPr>
        <p:spPr>
          <a:xfrm>
            <a:off x="712708" y="933263"/>
            <a:ext cx="13125209" cy="969645"/>
          </a:xfrm>
          <a:prstGeom prst="rect">
            <a:avLst/>
          </a:prstGeom>
        </p:spPr>
        <p:txBody>
          <a:bodyPr lIns="0" tIns="0" rIns="0" bIns="0" rtlCol="0" anchor="t">
            <a:spAutoFit/>
          </a:bodyPr>
          <a:lstStyle/>
          <a:p>
            <a:pPr marL="0" lvl="0" indent="0" algn="l">
              <a:lnSpc>
                <a:spcPts val="7522"/>
              </a:lnSpc>
              <a:spcBef>
                <a:spcPct val="0"/>
              </a:spcBef>
            </a:pPr>
            <a:r>
              <a:rPr lang="en-US" sz="6268">
                <a:solidFill>
                  <a:srgbClr val="FFFFFF"/>
                </a:solidFill>
                <a:latin typeface="Now Bold"/>
              </a:rPr>
              <a:t>02 MANUFACTURE OF SC TAPES</a:t>
            </a:r>
          </a:p>
        </p:txBody>
      </p:sp>
      <p:sp>
        <p:nvSpPr>
          <p:cNvPr id="5" name="TextBox 5"/>
          <p:cNvSpPr txBox="1"/>
          <p:nvPr/>
        </p:nvSpPr>
        <p:spPr>
          <a:xfrm>
            <a:off x="1590471" y="4308180"/>
            <a:ext cx="8081323" cy="3580765"/>
          </a:xfrm>
          <a:prstGeom prst="rect">
            <a:avLst/>
          </a:prstGeom>
        </p:spPr>
        <p:txBody>
          <a:bodyPr lIns="0" tIns="0" rIns="0" bIns="0" rtlCol="0" anchor="t">
            <a:spAutoFit/>
          </a:bodyPr>
          <a:lstStyle/>
          <a:p>
            <a:pPr algn="l">
              <a:lnSpc>
                <a:spcPts val="4759"/>
              </a:lnSpc>
            </a:pPr>
            <a:r>
              <a:rPr lang="en-US" sz="3399">
                <a:solidFill>
                  <a:srgbClr val="FFFFFF"/>
                </a:solidFill>
                <a:latin typeface="Canva Sans"/>
              </a:rPr>
              <a:t>At high temperatures a homoepitaxial magnesium oxide layer is then deposited followed by lanthanum manganite layer to provide robustness to the film and to match the lattice parameters of the HTS.</a:t>
            </a:r>
          </a:p>
        </p:txBody>
      </p:sp>
      <p:sp>
        <p:nvSpPr>
          <p:cNvPr id="6" name="TextBox 6"/>
          <p:cNvSpPr txBox="1"/>
          <p:nvPr/>
        </p:nvSpPr>
        <p:spPr>
          <a:xfrm>
            <a:off x="1486270" y="3128005"/>
            <a:ext cx="8289724" cy="887095"/>
          </a:xfrm>
          <a:prstGeom prst="rect">
            <a:avLst/>
          </a:prstGeom>
        </p:spPr>
        <p:txBody>
          <a:bodyPr lIns="0" tIns="0" rIns="0" bIns="0" rtlCol="0" anchor="t">
            <a:spAutoFit/>
          </a:bodyPr>
          <a:lstStyle/>
          <a:p>
            <a:pPr algn="ctr">
              <a:lnSpc>
                <a:spcPts val="7279"/>
              </a:lnSpc>
            </a:pPr>
            <a:r>
              <a:rPr lang="en-US" sz="5199">
                <a:solidFill>
                  <a:srgbClr val="FFFFFF"/>
                </a:solidFill>
                <a:latin typeface="Canva Sans Bold"/>
              </a:rPr>
              <a:t>4. Magnetron Sputtering</a:t>
            </a:r>
          </a:p>
        </p:txBody>
      </p:sp>
      <p:sp>
        <p:nvSpPr>
          <p:cNvPr id="8" name="CaixaDeTexto 7">
            <a:extLst>
              <a:ext uri="{FF2B5EF4-FFF2-40B4-BE49-F238E27FC236}">
                <a16:creationId xmlns:a16="http://schemas.microsoft.com/office/drawing/2014/main" id="{5DB24E3E-4658-5696-1724-A07C340328F3}"/>
              </a:ext>
            </a:extLst>
          </p:cNvPr>
          <p:cNvSpPr txBox="1"/>
          <p:nvPr/>
        </p:nvSpPr>
        <p:spPr>
          <a:xfrm>
            <a:off x="17426789" y="9686485"/>
            <a:ext cx="301686" cy="369332"/>
          </a:xfrm>
          <a:prstGeom prst="rect">
            <a:avLst/>
          </a:prstGeom>
          <a:noFill/>
        </p:spPr>
        <p:txBody>
          <a:bodyPr wrap="none" rtlCol="0">
            <a:spAutoFit/>
          </a:bodyPr>
          <a:lstStyle/>
          <a:p>
            <a:r>
              <a:rPr lang="pt-PT" dirty="0"/>
              <a:t>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898</TotalTime>
  <Words>1404</Words>
  <Application>Microsoft Office PowerPoint</Application>
  <PresentationFormat>Personalizados</PresentationFormat>
  <Paragraphs>147</Paragraphs>
  <Slides>20</Slides>
  <Notes>3</Notes>
  <HiddenSlides>0</HiddenSlides>
  <MMClips>0</MMClips>
  <ScaleCrop>false</ScaleCrop>
  <HeadingPairs>
    <vt:vector size="6" baseType="variant">
      <vt:variant>
        <vt:lpstr>Tipos de letra usados</vt:lpstr>
      </vt:variant>
      <vt:variant>
        <vt:i4>9</vt:i4>
      </vt:variant>
      <vt:variant>
        <vt:lpstr>Tema</vt:lpstr>
      </vt:variant>
      <vt:variant>
        <vt:i4>1</vt:i4>
      </vt:variant>
      <vt:variant>
        <vt:lpstr>Títulos dos diapositivos</vt:lpstr>
      </vt:variant>
      <vt:variant>
        <vt:i4>20</vt:i4>
      </vt:variant>
    </vt:vector>
  </HeadingPairs>
  <TitlesOfParts>
    <vt:vector size="30" baseType="lpstr">
      <vt:lpstr>DM Sans Italics</vt:lpstr>
      <vt:lpstr>Calibri</vt:lpstr>
      <vt:lpstr>Arial</vt:lpstr>
      <vt:lpstr>DM Sans Bold</vt:lpstr>
      <vt:lpstr>Aptos</vt:lpstr>
      <vt:lpstr>Canva Sans Bold</vt:lpstr>
      <vt:lpstr>Now Bold</vt:lpstr>
      <vt:lpstr>DM Sans</vt:lpstr>
      <vt:lpstr>Canva Sans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 Tapes and Cables Final</dc:title>
  <dc:creator>Matilde Matos</dc:creator>
  <cp:lastModifiedBy>Matilde Matos</cp:lastModifiedBy>
  <cp:revision>9</cp:revision>
  <dcterms:created xsi:type="dcterms:W3CDTF">2006-08-16T00:00:00Z</dcterms:created>
  <dcterms:modified xsi:type="dcterms:W3CDTF">2024-05-22T08:32:37Z</dcterms:modified>
  <dc:identifier>DAGEohGqvVY</dc:identifier>
</cp:coreProperties>
</file>