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0" r:id="rId1"/>
  </p:sldMasterIdLst>
  <p:notesMasterIdLst>
    <p:notesMasterId r:id="rId22"/>
  </p:notesMasterIdLst>
  <p:handoutMasterIdLst>
    <p:handoutMasterId r:id="rId23"/>
  </p:handoutMasterIdLst>
  <p:sldIdLst>
    <p:sldId id="405" r:id="rId2"/>
    <p:sldId id="427" r:id="rId3"/>
    <p:sldId id="786" r:id="rId4"/>
    <p:sldId id="787" r:id="rId5"/>
    <p:sldId id="788" r:id="rId6"/>
    <p:sldId id="789" r:id="rId7"/>
    <p:sldId id="790" r:id="rId8"/>
    <p:sldId id="792" r:id="rId9"/>
    <p:sldId id="794" r:id="rId10"/>
    <p:sldId id="795" r:id="rId11"/>
    <p:sldId id="796" r:id="rId12"/>
    <p:sldId id="797" r:id="rId13"/>
    <p:sldId id="798" r:id="rId14"/>
    <p:sldId id="799" r:id="rId15"/>
    <p:sldId id="800" r:id="rId16"/>
    <p:sldId id="805" r:id="rId17"/>
    <p:sldId id="802" r:id="rId18"/>
    <p:sldId id="806" r:id="rId19"/>
    <p:sldId id="807" r:id="rId20"/>
    <p:sldId id="803" r:id="rId21"/>
  </p:sldIdLst>
  <p:sldSz cx="9144000" cy="6858000" type="overhead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3399FF"/>
    <a:srgbClr val="6699FF"/>
    <a:srgbClr val="990033"/>
    <a:srgbClr val="993366"/>
    <a:srgbClr val="FFFF66"/>
    <a:srgbClr val="CCFF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ile con tema 1 - Color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27F97BB-C833-4FB7-BDE5-3F7075034690}" styleName="Stile con tema 2 - Color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2644" autoAdjust="0"/>
  </p:normalViewPr>
  <p:slideViewPr>
    <p:cSldViewPr>
      <p:cViewPr varScale="1">
        <p:scale>
          <a:sx n="63" d="100"/>
          <a:sy n="63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56"/>
    </p:cViewPr>
  </p:sorterViewPr>
  <p:notesViewPr>
    <p:cSldViewPr>
      <p:cViewPr>
        <p:scale>
          <a:sx n="100" d="100"/>
          <a:sy n="100" d="100"/>
        </p:scale>
        <p:origin x="-924" y="-6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6145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31" y="1"/>
            <a:ext cx="2946145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algn="r"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672B2D8-3D47-4589-B0B4-B7FCB56F6545}" type="datetime1">
              <a:rPr lang="it-IT"/>
              <a:pPr>
                <a:defRPr/>
              </a:pPr>
              <a:t>23/11/2022</a:t>
            </a:fld>
            <a:endParaRPr lang="it-IT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30789"/>
            <a:ext cx="2946145" cy="4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it-IT"/>
              <a:t>Le fonti dei dati in demografia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31" y="9430789"/>
            <a:ext cx="2946145" cy="4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algn="r"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2777F2E-213C-47E8-B259-B55073DD8DE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073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6145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531" y="1"/>
            <a:ext cx="2946145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algn="r"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096F664-DA16-4770-8BBD-D5986393844B}" type="datetime1">
              <a:rPr lang="it-IT"/>
              <a:pPr>
                <a:defRPr/>
              </a:pPr>
              <a:t>23/11/2022</a:t>
            </a:fld>
            <a:endParaRPr lang="it-IT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6" y="4714593"/>
            <a:ext cx="4983666" cy="4467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30789"/>
            <a:ext cx="2946145" cy="4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531" y="9430789"/>
            <a:ext cx="2946145" cy="4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algn="r"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18A28E6-C9EB-4422-8DAE-753E0364353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49716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A5F34BD-758E-4687-92C7-21193D5A2BC0}" type="datetime1">
              <a:rPr lang="it-IT" smtClean="0"/>
              <a:pPr/>
              <a:t>23/11/2022</a:t>
            </a:fld>
            <a:endParaRPr lang="it-IT" smtClean="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593685-6C11-40AB-AC0E-767D10F257C1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it-IT" smtClean="0">
                <a:latin typeface="Arial" pitchFamily="34" charset="0"/>
                <a:cs typeface="Times New Roman" pitchFamily="18" charset="0"/>
              </a:rPr>
              <a:t> </a:t>
            </a:r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DA8BD89-5281-45C1-83AF-22F2C9ABF14C}" type="datetime1">
              <a:rPr lang="it-IT" smtClean="0"/>
              <a:pPr/>
              <a:t>23/11/2022</a:t>
            </a:fld>
            <a:endParaRPr lang="it-IT" smtClean="0"/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9E53E-6ED1-4839-B4AA-0A4BDFBD7142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003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03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4C955AA-1FD1-43A1-9E0E-1BA720D4DB67}" type="datetime1">
              <a:rPr lang="it-IT"/>
              <a:pPr>
                <a:defRPr/>
              </a:pPr>
              <a:t>23/11/2022</a:t>
            </a:fld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1C1D9D0-0704-4042-9876-9AF57E6227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02F90-EF24-403B-909D-A6C10B4B20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67500" y="457200"/>
            <a:ext cx="20955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81000" y="457200"/>
            <a:ext cx="61341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25FD3-F565-4DB4-BB0C-0D99D27CE2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793038" cy="6096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lipArt 2"/>
          <p:cNvSpPr>
            <a:spLocks noGrp="1"/>
          </p:cNvSpPr>
          <p:nvPr>
            <p:ph type="clipArt"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B5A64-09F1-491C-89D8-5123C3C9F9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5DD10-BAFA-4340-8C81-6DBF4DE21D9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F9F31-76CE-4283-940E-F8175CDE013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6BB53-7519-4AF4-B837-8654D77F2A0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E77E6-FC15-48A0-8097-E05C3C84C5E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9655C-6218-4C0C-9841-96632609F0B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53491-E88B-4886-89A6-11F95898852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2D1D-F914-409F-86B9-CD58C148B2F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F766F-37A5-497F-95C8-97F536E6EE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457200"/>
            <a:ext cx="77930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993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93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993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B6DE127-57FB-440A-BA3A-C524116BA7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99343" name="Line 15"/>
          <p:cNvSpPr>
            <a:spLocks noChangeShapeType="1"/>
          </p:cNvSpPr>
          <p:nvPr userDrawn="1"/>
        </p:nvSpPr>
        <p:spPr bwMode="auto">
          <a:xfrm>
            <a:off x="323850" y="1125538"/>
            <a:ext cx="8610600" cy="0"/>
          </a:xfrm>
          <a:prstGeom prst="line">
            <a:avLst/>
          </a:prstGeom>
          <a:noFill/>
          <a:ln w="38100">
            <a:solidFill>
              <a:srgbClr val="777777">
                <a:alpha val="50000"/>
              </a:srgbClr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app.iussp.org/sessions/papp104_s03/PAPP104_s03_090_010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asureevaluation.org/resources/training/online-courses-and-resources/non-certificate-courses-and-mini-tutorials/multiple-decrement-life-tables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204864"/>
            <a:ext cx="8387779" cy="1495425"/>
          </a:xfrm>
        </p:spPr>
        <p:txBody>
          <a:bodyPr/>
          <a:lstStyle/>
          <a:p>
            <a:pPr lvl="0" eaLnBrk="1" hangingPunct="1">
              <a:defRPr/>
            </a:pPr>
            <a:r>
              <a:rPr lang="en-US" sz="5400" b="1" dirty="0" err="1" smtClean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Multidecrement</a:t>
            </a:r>
            <a:r>
              <a:rPr lang="en-US" sz="54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54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life-table B </a:t>
            </a:r>
            <a:endParaRPr lang="it-IT" sz="6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323850" y="3716338"/>
            <a:ext cx="8610600" cy="0"/>
          </a:xfrm>
          <a:prstGeom prst="line">
            <a:avLst/>
          </a:prstGeom>
          <a:noFill/>
          <a:ln w="38100">
            <a:solidFill>
              <a:srgbClr val="808080">
                <a:alpha val="50195"/>
              </a:srgbClr>
            </a:solidFill>
            <a:miter lim="800000"/>
            <a:headEnd/>
            <a:tailEnd/>
          </a:ln>
        </p:spPr>
        <p:txBody>
          <a:bodyPr wrap="none"/>
          <a:lstStyle/>
          <a:p>
            <a:endParaRPr lang="it-IT"/>
          </a:p>
        </p:txBody>
      </p:sp>
      <p:sp>
        <p:nvSpPr>
          <p:cNvPr id="421892" name="Text Box 4"/>
          <p:cNvSpPr txBox="1">
            <a:spLocks noChangeArrowheads="1"/>
          </p:cNvSpPr>
          <p:nvPr/>
        </p:nvSpPr>
        <p:spPr bwMode="auto">
          <a:xfrm>
            <a:off x="1116013" y="188913"/>
            <a:ext cx="802798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it-IT" sz="2000" dirty="0">
                <a:solidFill>
                  <a:srgbClr val="777777"/>
                </a:solidFill>
                <a:latin typeface="Arial" charset="0"/>
                <a:cs typeface="Arial" charset="0"/>
              </a:rPr>
              <a:t>Università di Padova, Facoltà di Scienze Statistiche </a:t>
            </a:r>
          </a:p>
          <a:p>
            <a:pPr algn="ctr">
              <a:lnSpc>
                <a:spcPct val="110000"/>
              </a:lnSpc>
              <a:defRPr/>
            </a:pPr>
            <a:r>
              <a:rPr lang="it-IT" sz="2000" dirty="0">
                <a:solidFill>
                  <a:srgbClr val="777777"/>
                </a:solidFill>
                <a:latin typeface="Arial" charset="0"/>
                <a:cs typeface="Arial" charset="0"/>
              </a:rPr>
              <a:t>Laurea </a:t>
            </a:r>
            <a:r>
              <a:rPr lang="it-IT" sz="2000" dirty="0" smtClean="0">
                <a:solidFill>
                  <a:srgbClr val="777777"/>
                </a:solidFill>
                <a:latin typeface="Arial" charset="0"/>
                <a:cs typeface="Arial" charset="0"/>
              </a:rPr>
              <a:t>Magistrale in Scienze Statistiche</a:t>
            </a:r>
            <a:endParaRPr lang="it-IT" sz="2000" dirty="0">
              <a:solidFill>
                <a:srgbClr val="777777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110000"/>
              </a:lnSpc>
              <a:defRPr/>
            </a:pPr>
            <a:r>
              <a:rPr lang="it-IT" sz="2000" dirty="0">
                <a:solidFill>
                  <a:srgbClr val="777777"/>
                </a:solidFill>
                <a:latin typeface="Arial" charset="0"/>
                <a:cs typeface="Arial" charset="0"/>
              </a:rPr>
              <a:t>Corso</a:t>
            </a:r>
            <a:r>
              <a:rPr lang="it-IT" sz="2000" b="1" dirty="0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: </a:t>
            </a:r>
            <a:r>
              <a:rPr lang="it-IT" sz="2000" b="1" dirty="0" smtClean="0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Teorie e modelli demografici</a:t>
            </a:r>
            <a:endParaRPr lang="it-IT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4238625" y="3090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323850" y="5445125"/>
            <a:ext cx="403225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2000" b="1">
                <a:solidFill>
                  <a:srgbClr val="003399"/>
                </a:solidFill>
              </a:rPr>
              <a:t>Maria Letizia Tanturri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1800">
                <a:solidFill>
                  <a:srgbClr val="808080"/>
                </a:solidFill>
              </a:rPr>
              <a:t>Dipartimento di Scienze Statistiche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1800">
                <a:solidFill>
                  <a:srgbClr val="808080"/>
                </a:solidFill>
              </a:rPr>
              <a:t>tanturri@stat.unipd.it</a:t>
            </a:r>
          </a:p>
        </p:txBody>
      </p:sp>
      <p:sp>
        <p:nvSpPr>
          <p:cNvPr id="3079" name="Text Box 18"/>
          <p:cNvSpPr txBox="1">
            <a:spLocks noChangeArrowheads="1"/>
          </p:cNvSpPr>
          <p:nvPr/>
        </p:nvSpPr>
        <p:spPr bwMode="auto">
          <a:xfrm>
            <a:off x="5940425" y="5876925"/>
            <a:ext cx="2808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it-IT" sz="2000" b="1" dirty="0">
                <a:solidFill>
                  <a:srgbClr val="990033"/>
                </a:solidFill>
              </a:rPr>
              <a:t>Lezione </a:t>
            </a:r>
            <a:r>
              <a:rPr lang="it-IT" sz="2000" b="1" dirty="0" smtClean="0">
                <a:solidFill>
                  <a:srgbClr val="990033"/>
                </a:solidFill>
              </a:rPr>
              <a:t>14b</a:t>
            </a:r>
            <a:endParaRPr lang="it-IT" sz="2000" b="1" dirty="0">
              <a:solidFill>
                <a:srgbClr val="990033"/>
              </a:solidFill>
            </a:endParaRPr>
          </a:p>
        </p:txBody>
      </p:sp>
      <p:pic>
        <p:nvPicPr>
          <p:cNvPr id="3081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88913"/>
            <a:ext cx="1646238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699792" y="4293096"/>
            <a:ext cx="613796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0" cap="none" spc="0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Cause Delated tables</a:t>
            </a:r>
            <a:endParaRPr kumimoji="0" lang="en-US" sz="3600" i="0" u="none" strike="noStrike" kern="0" cap="none" spc="0" normalizeH="0" baseline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Notation</a:t>
            </a:r>
            <a:endParaRPr lang="en-GB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1381" y="1162078"/>
            <a:ext cx="7712657" cy="5391122"/>
          </a:xfrm>
          <a:prstGeom prst="rect">
            <a:avLst/>
          </a:prstGeo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128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92344" y="1484784"/>
            <a:ext cx="7772400" cy="4114800"/>
          </a:xfrm>
        </p:spPr>
        <p:txBody>
          <a:bodyPr/>
          <a:lstStyle/>
          <a:p>
            <a:r>
              <a:rPr lang="en-GB" sz="2800" dirty="0"/>
              <a:t>Associated single decrement rates and probabilities cannot be directly observed and are NOT typically the same as multiple decrement probabilities. </a:t>
            </a:r>
            <a:endParaRPr lang="en-GB" sz="2800" dirty="0" smtClean="0"/>
          </a:p>
          <a:p>
            <a:r>
              <a:rPr lang="en-GB" sz="2800" dirty="0" smtClean="0"/>
              <a:t>Consider</a:t>
            </a:r>
            <a:r>
              <a:rPr lang="en-GB" sz="2800" dirty="0"/>
              <a:t>, for example, the difference between the </a:t>
            </a:r>
            <a:r>
              <a:rPr lang="en-GB" sz="2800" dirty="0" smtClean="0"/>
              <a:t>associated </a:t>
            </a:r>
            <a:r>
              <a:rPr lang="en-GB" sz="2800" b="1" u="sng" dirty="0">
                <a:solidFill>
                  <a:srgbClr val="FF0000"/>
                </a:solidFill>
              </a:rPr>
              <a:t>single</a:t>
            </a:r>
            <a:r>
              <a:rPr lang="en-GB" sz="2800" dirty="0"/>
              <a:t> </a:t>
            </a:r>
            <a:r>
              <a:rPr lang="en-GB" sz="2800" dirty="0" smtClean="0"/>
              <a:t>decrement (*) </a:t>
            </a:r>
            <a:r>
              <a:rPr lang="en-GB" sz="2800" b="1" dirty="0">
                <a:solidFill>
                  <a:srgbClr val="FF0000"/>
                </a:solidFill>
              </a:rPr>
              <a:t>death rate</a:t>
            </a:r>
            <a:r>
              <a:rPr lang="en-GB" sz="2800" dirty="0"/>
              <a:t> </a:t>
            </a:r>
            <a:r>
              <a:rPr lang="en-GB" sz="2800" b="1" dirty="0" smtClean="0">
                <a:solidFill>
                  <a:srgbClr val="FF0000"/>
                </a:solidFill>
              </a:rPr>
              <a:t>from cause </a:t>
            </a:r>
            <a:r>
              <a:rPr lang="en-GB" sz="2800" b="1" dirty="0" err="1" smtClean="0">
                <a:solidFill>
                  <a:srgbClr val="FF0000"/>
                </a:solidFill>
              </a:rPr>
              <a:t>i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dirty="0"/>
              <a:t>and the </a:t>
            </a:r>
            <a:r>
              <a:rPr lang="en-GB" sz="2800" u="sng" dirty="0">
                <a:solidFill>
                  <a:schemeClr val="tx2"/>
                </a:solidFill>
              </a:rPr>
              <a:t>multiple</a:t>
            </a:r>
            <a:r>
              <a:rPr lang="en-GB" sz="2800" u="sng" dirty="0"/>
              <a:t> </a:t>
            </a:r>
            <a:r>
              <a:rPr lang="en-GB" sz="2800" dirty="0"/>
              <a:t>decrement rate from cause i: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552" y="5341445"/>
            <a:ext cx="4464496" cy="96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17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Differences</a:t>
            </a:r>
            <a:r>
              <a:rPr lang="it-IT" dirty="0" smtClean="0"/>
              <a:t> in PY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1804" y="2739400"/>
            <a:ext cx="8532440" cy="4114800"/>
          </a:xfrm>
        </p:spPr>
        <p:txBody>
          <a:bodyPr/>
          <a:lstStyle/>
          <a:p>
            <a:r>
              <a:rPr lang="en-GB" sz="2800" dirty="0"/>
              <a:t>The difference between both has to do with the </a:t>
            </a:r>
            <a:r>
              <a:rPr lang="en-GB" sz="2800" b="1" dirty="0">
                <a:solidFill>
                  <a:srgbClr val="C00000"/>
                </a:solidFill>
              </a:rPr>
              <a:t>person-years</a:t>
            </a:r>
            <a:r>
              <a:rPr lang="en-GB" sz="2800" dirty="0"/>
              <a:t> lived in the age interval x to </a:t>
            </a:r>
            <a:r>
              <a:rPr lang="en-GB" sz="2800" dirty="0" err="1"/>
              <a:t>x+n</a:t>
            </a:r>
            <a:r>
              <a:rPr lang="en-GB" sz="2800" dirty="0"/>
              <a:t>. </a:t>
            </a:r>
            <a:endParaRPr lang="en-GB" sz="2800" dirty="0" smtClean="0"/>
          </a:p>
          <a:p>
            <a:r>
              <a:rPr lang="en-GB" sz="2800" dirty="0" smtClean="0"/>
              <a:t>When </a:t>
            </a:r>
            <a:r>
              <a:rPr lang="en-GB" sz="2800" dirty="0"/>
              <a:t>a cause of death is deleted, </a:t>
            </a:r>
            <a:endParaRPr lang="en-GB" sz="2800" dirty="0" smtClean="0"/>
          </a:p>
          <a:p>
            <a:pPr lvl="1"/>
            <a:r>
              <a:rPr lang="en-GB" sz="2400" dirty="0" smtClean="0"/>
              <a:t>there </a:t>
            </a:r>
            <a:r>
              <a:rPr lang="en-GB" sz="2400" dirty="0"/>
              <a:t>will be </a:t>
            </a:r>
            <a:r>
              <a:rPr lang="en-GB" sz="2400" b="1" dirty="0">
                <a:solidFill>
                  <a:srgbClr val="C00000"/>
                </a:solidFill>
              </a:rPr>
              <a:t>more survivors</a:t>
            </a:r>
            <a:r>
              <a:rPr lang="en-GB" sz="2400" dirty="0"/>
              <a:t> and </a:t>
            </a:r>
            <a:endParaRPr lang="en-GB" sz="2400" dirty="0" smtClean="0"/>
          </a:p>
          <a:p>
            <a:pPr lvl="1"/>
            <a:r>
              <a:rPr lang="en-GB" sz="2400" dirty="0" smtClean="0"/>
              <a:t>the </a:t>
            </a:r>
            <a:r>
              <a:rPr lang="en-GB" sz="2400" dirty="0"/>
              <a:t>age distribution in an age interval will be older compared to a situation where multiple decrements operate</a:t>
            </a:r>
            <a:r>
              <a:rPr lang="en-GB" sz="2400" dirty="0" smtClean="0"/>
              <a:t>. </a:t>
            </a:r>
          </a:p>
          <a:p>
            <a:pPr lvl="2"/>
            <a:r>
              <a:rPr lang="en-GB" sz="2000" dirty="0" smtClean="0"/>
              <a:t>it depends on mortality force: increasing or decreasing by age)</a:t>
            </a:r>
            <a:endParaRPr lang="en-GB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12</a:t>
            </a:fld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1506998"/>
            <a:ext cx="4464496" cy="96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/>
              <a:t>C</a:t>
            </a:r>
            <a:r>
              <a:rPr lang="it-IT" dirty="0" err="1" smtClean="0"/>
              <a:t>hang</a:t>
            </a:r>
            <a:r>
              <a:rPr lang="it-IT" dirty="0" smtClean="0"/>
              <a:t> </a:t>
            </a:r>
            <a:r>
              <a:rPr lang="it-IT" dirty="0" err="1" smtClean="0"/>
              <a:t>method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1916832"/>
            <a:ext cx="7772400" cy="4114800"/>
          </a:xfrm>
        </p:spPr>
        <p:txBody>
          <a:bodyPr/>
          <a:lstStyle/>
          <a:p>
            <a:r>
              <a:rPr lang="en-GB" dirty="0" smtClean="0"/>
              <a:t>We </a:t>
            </a:r>
            <a:r>
              <a:rPr lang="en-GB" dirty="0"/>
              <a:t>will assume that the force of mortality from cause </a:t>
            </a:r>
            <a:r>
              <a:rPr lang="en-GB" dirty="0" err="1"/>
              <a:t>i</a:t>
            </a:r>
            <a:r>
              <a:rPr lang="en-GB" dirty="0"/>
              <a:t> is constant in the age </a:t>
            </a:r>
            <a:r>
              <a:rPr lang="en-GB" dirty="0" smtClean="0"/>
              <a:t>interval or</a:t>
            </a:r>
          </a:p>
          <a:p>
            <a:r>
              <a:rPr lang="en-GB" dirty="0" smtClean="0"/>
              <a:t>That force </a:t>
            </a:r>
            <a:r>
              <a:rPr lang="en-GB" dirty="0"/>
              <a:t>decrement from cause </a:t>
            </a:r>
            <a:r>
              <a:rPr lang="en-GB" dirty="0" err="1"/>
              <a:t>i</a:t>
            </a:r>
            <a:r>
              <a:rPr lang="en-GB" dirty="0"/>
              <a:t> in the age interval x to </a:t>
            </a:r>
            <a:r>
              <a:rPr lang="en-GB" dirty="0" err="1"/>
              <a:t>x+n</a:t>
            </a:r>
            <a:r>
              <a:rPr lang="en-GB" dirty="0"/>
              <a:t> is proportional to the force of decrement from all causes combined.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638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…to estimate the </a:t>
            </a:r>
            <a:r>
              <a:rPr lang="it-IT" sz="3200" dirty="0" err="1" smtClean="0"/>
              <a:t>probability</a:t>
            </a:r>
            <a:r>
              <a:rPr lang="it-IT" sz="3200" dirty="0" smtClean="0"/>
              <a:t> of </a:t>
            </a:r>
            <a:r>
              <a:rPr lang="it-IT" sz="3200" dirty="0" err="1" smtClean="0"/>
              <a:t>surviving</a:t>
            </a:r>
            <a:endParaRPr lang="en-GB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484784"/>
            <a:ext cx="7772400" cy="4114800"/>
          </a:xfrm>
        </p:spPr>
        <p:txBody>
          <a:bodyPr/>
          <a:lstStyle/>
          <a:p>
            <a:r>
              <a:rPr lang="en-GB" sz="2800" dirty="0"/>
              <a:t>If the force of mortality in an age interval is constant, the age structure in the interval does not matter, and the following equality will hold</a:t>
            </a:r>
            <a:r>
              <a:rPr lang="en-GB" sz="2800" dirty="0" smtClean="0"/>
              <a:t>:</a:t>
            </a:r>
          </a:p>
          <a:p>
            <a:pPr marL="0" indent="0" algn="ctr">
              <a:buNone/>
            </a:pPr>
            <a:r>
              <a:rPr lang="en-GB" sz="2400" dirty="0" smtClean="0"/>
              <a:t> </a:t>
            </a:r>
            <a:r>
              <a:rPr lang="en-GB" sz="2400" dirty="0"/>
              <a:t>* </a:t>
            </a:r>
            <a:r>
              <a:rPr lang="en-GB" sz="2400" i="1" baseline="-25000" dirty="0" err="1"/>
              <a:t>n</a:t>
            </a:r>
            <a:r>
              <a:rPr lang="en-GB" sz="2400" i="1" dirty="0" err="1"/>
              <a:t>m</a:t>
            </a:r>
            <a:r>
              <a:rPr lang="en-GB" sz="2400" i="1" baseline="-25000" dirty="0" err="1"/>
              <a:t>x</a:t>
            </a:r>
            <a:r>
              <a:rPr lang="en-GB" sz="2400" i="1" baseline="30000" dirty="0" err="1"/>
              <a:t>i</a:t>
            </a:r>
            <a:r>
              <a:rPr lang="en-GB" sz="2400" dirty="0"/>
              <a:t> = </a:t>
            </a:r>
            <a:r>
              <a:rPr lang="en-GB" sz="2400" i="1" baseline="-25000" dirty="0" err="1" smtClean="0"/>
              <a:t>n</a:t>
            </a:r>
            <a:r>
              <a:rPr lang="en-GB" sz="2400" i="1" dirty="0" err="1" smtClean="0"/>
              <a:t>m</a:t>
            </a:r>
            <a:r>
              <a:rPr lang="en-GB" sz="2400" i="1" baseline="-25000" dirty="0" err="1" smtClean="0"/>
              <a:t>x</a:t>
            </a:r>
            <a:r>
              <a:rPr lang="en-GB" sz="2400" i="1" baseline="30000" dirty="0" err="1" smtClean="0"/>
              <a:t>i</a:t>
            </a:r>
            <a:endParaRPr lang="it-IT" i="1" baseline="30000" dirty="0"/>
          </a:p>
          <a:p>
            <a:r>
              <a:rPr lang="en-GB" sz="2800" dirty="0"/>
              <a:t>Provided that the mortality hazard is constant with respect to age, the associated single decrement </a:t>
            </a:r>
            <a:r>
              <a:rPr lang="en-GB" sz="2800" b="1" dirty="0">
                <a:solidFill>
                  <a:srgbClr val="C00000"/>
                </a:solidFill>
              </a:rPr>
              <a:t>probability of surviving</a:t>
            </a:r>
            <a:r>
              <a:rPr lang="en-GB" sz="2800" dirty="0"/>
              <a:t> the interval can be estimated as: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14</a:t>
            </a:fld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2434" y="5627832"/>
            <a:ext cx="3384376" cy="988358"/>
          </a:xfrm>
          <a:prstGeom prst="rect">
            <a:avLst/>
          </a:prstGeom>
        </p:spPr>
      </p:pic>
      <p:sp>
        <p:nvSpPr>
          <p:cNvPr id="7" name="Fumetto 3 6"/>
          <p:cNvSpPr/>
          <p:nvPr/>
        </p:nvSpPr>
        <p:spPr bwMode="auto">
          <a:xfrm>
            <a:off x="5868144" y="5211698"/>
            <a:ext cx="3169990" cy="1376244"/>
          </a:xfrm>
          <a:prstGeom prst="wedgeEllipseCallout">
            <a:avLst>
              <a:gd name="adj1" fmla="val -72961"/>
              <a:gd name="adj2" fmla="val 21955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Modeling</a:t>
            </a:r>
            <a:r>
              <a:rPr kumimoji="0" lang="it-IT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the </a:t>
            </a:r>
            <a:r>
              <a:rPr kumimoji="0" lang="it-IT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decline</a:t>
            </a:r>
            <a:r>
              <a:rPr kumimoji="0" lang="it-IT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of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population</a:t>
            </a:r>
            <a:r>
              <a:rPr kumimoji="0" lang="it-IT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between</a:t>
            </a:r>
            <a:r>
              <a:rPr kumimoji="0" lang="it-IT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</a:t>
            </a:r>
            <a:r>
              <a:rPr kumimoji="0" lang="it-IT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two</a:t>
            </a:r>
            <a:r>
              <a:rPr kumimoji="0" lang="it-IT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</a:t>
            </a:r>
            <a:r>
              <a:rPr kumimoji="0" lang="it-IT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ages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11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Estimate the </a:t>
            </a:r>
            <a:r>
              <a:rPr lang="it-IT" dirty="0" err="1" smtClean="0"/>
              <a:t>person-years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90600" y="1874168"/>
            <a:ext cx="7772400" cy="4114800"/>
          </a:xfrm>
        </p:spPr>
        <p:txBody>
          <a:bodyPr/>
          <a:lstStyle/>
          <a:p>
            <a:r>
              <a:rPr lang="en-GB" sz="2800" dirty="0"/>
              <a:t>Under the assumption that the cause-specific death rates are constant within age intervals, we do not to need additional estimates for 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en-GB" sz="2800" b="1" i="1" baseline="-25000" dirty="0" err="1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en-GB" sz="2800" b="1" i="1" dirty="0" err="1" smtClean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en-GB" sz="2800" b="1" i="1" baseline="-25000" dirty="0" err="1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en-GB" sz="2800" b="1" i="1" baseline="30000" dirty="0" err="1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endParaRPr lang="en-GB" sz="28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GB" sz="2800" dirty="0" smtClean="0"/>
              <a:t>We can </a:t>
            </a:r>
            <a:r>
              <a:rPr lang="en-GB" sz="2800" dirty="0"/>
              <a:t>estimate the person-years lived directly from the </a:t>
            </a:r>
            <a:r>
              <a:rPr lang="en-GB" sz="2800" dirty="0">
                <a:solidFill>
                  <a:srgbClr val="7030A0"/>
                </a:solidFill>
              </a:rPr>
              <a:t>life table deaths </a:t>
            </a:r>
            <a:r>
              <a:rPr lang="en-GB" sz="2800" dirty="0"/>
              <a:t>and </a:t>
            </a:r>
            <a:r>
              <a:rPr lang="en-GB" sz="2800" dirty="0">
                <a:solidFill>
                  <a:srgbClr val="339933"/>
                </a:solidFill>
              </a:rPr>
              <a:t>death rates</a:t>
            </a:r>
            <a:r>
              <a:rPr lang="en-GB" sz="2800" dirty="0"/>
              <a:t>. </a:t>
            </a:r>
            <a:endParaRPr lang="en-GB" sz="28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3024" y="5243264"/>
            <a:ext cx="2520280" cy="1132105"/>
          </a:xfrm>
          <a:prstGeom prst="rect">
            <a:avLst/>
          </a:prstGeom>
        </p:spPr>
      </p:pic>
      <p:sp>
        <p:nvSpPr>
          <p:cNvPr id="7" name="Callout 2 6"/>
          <p:cNvSpPr/>
          <p:nvPr/>
        </p:nvSpPr>
        <p:spPr bwMode="auto">
          <a:xfrm>
            <a:off x="4876800" y="4941168"/>
            <a:ext cx="2575520" cy="576064"/>
          </a:xfrm>
          <a:prstGeom prst="borderCallout2">
            <a:avLst>
              <a:gd name="adj1" fmla="val 18750"/>
              <a:gd name="adj2" fmla="val -8333"/>
              <a:gd name="adj3" fmla="val 45205"/>
              <a:gd name="adj4" fmla="val -16301"/>
              <a:gd name="adj5" fmla="val 83828"/>
              <a:gd name="adj6" fmla="val -17647"/>
            </a:avLst>
          </a:prstGeom>
          <a:noFill/>
          <a:ln w="95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ahoma" pitchFamily="34" charset="0"/>
              </a:rPr>
              <a:t>Deaths</a:t>
            </a:r>
            <a:r>
              <a:rPr kumimoji="0" lang="it-IT" sz="2000" b="0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ahoma" pitchFamily="34" charset="0"/>
              </a:rPr>
              <a:t> for cause i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ahoma" pitchFamily="34" charset="0"/>
            </a:endParaRPr>
          </a:p>
        </p:txBody>
      </p:sp>
      <p:sp>
        <p:nvSpPr>
          <p:cNvPr id="12" name="Callout 2 11"/>
          <p:cNvSpPr/>
          <p:nvPr/>
        </p:nvSpPr>
        <p:spPr bwMode="auto">
          <a:xfrm>
            <a:off x="5196096" y="5977136"/>
            <a:ext cx="3171408" cy="576064"/>
          </a:xfrm>
          <a:prstGeom prst="borderCallout2">
            <a:avLst>
              <a:gd name="adj1" fmla="val 18750"/>
              <a:gd name="adj2" fmla="val -8333"/>
              <a:gd name="adj3" fmla="val 47851"/>
              <a:gd name="adj4" fmla="val -10439"/>
              <a:gd name="adj5" fmla="val 22981"/>
              <a:gd name="adj6" fmla="val -28929"/>
            </a:avLst>
          </a:prstGeom>
          <a:noFill/>
          <a:ln w="95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err="1" smtClean="0">
                <a:ln>
                  <a:noFill/>
                </a:ln>
                <a:solidFill>
                  <a:srgbClr val="339933"/>
                </a:solidFill>
                <a:effectLst/>
              </a:rPr>
              <a:t>Mort</a:t>
            </a:r>
            <a:r>
              <a:rPr lang="it-IT" sz="2000" dirty="0" err="1" smtClean="0">
                <a:solidFill>
                  <a:srgbClr val="339933"/>
                </a:solidFill>
              </a:rPr>
              <a:t>ality</a:t>
            </a: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rgbClr val="339933"/>
                </a:solidFill>
                <a:effectLst/>
              </a:rPr>
              <a:t> </a:t>
            </a:r>
            <a:r>
              <a:rPr kumimoji="0" lang="it-IT" sz="2000" b="0" i="0" u="none" strike="noStrike" cap="none" normalizeH="0" baseline="0" dirty="0" err="1" smtClean="0">
                <a:ln>
                  <a:noFill/>
                </a:ln>
                <a:solidFill>
                  <a:srgbClr val="339933"/>
                </a:solidFill>
                <a:effectLst/>
              </a:rPr>
              <a:t>rates</a:t>
            </a:r>
            <a:r>
              <a:rPr kumimoji="0" lang="it-IT" sz="2000" b="0" i="0" u="none" strike="noStrike" cap="none" normalizeH="0" dirty="0" smtClean="0">
                <a:ln>
                  <a:noFill/>
                </a:ln>
                <a:solidFill>
                  <a:srgbClr val="339933"/>
                </a:solidFill>
                <a:effectLst/>
              </a:rPr>
              <a:t> for cause </a:t>
            </a:r>
            <a:r>
              <a:rPr kumimoji="0" lang="it-IT" sz="2400" b="0" i="0" u="none" strike="noStrike" cap="none" normalizeH="0" dirty="0" smtClean="0">
                <a:ln>
                  <a:noFill/>
                </a:ln>
                <a:solidFill>
                  <a:srgbClr val="339933"/>
                </a:solidFill>
                <a:effectLst/>
                <a:latin typeface="Tahoma" pitchFamily="34" charset="0"/>
              </a:rPr>
              <a:t>i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339933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40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Examples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we quantify the potential gains in life expectancy that would arise from </a:t>
            </a:r>
            <a:r>
              <a:rPr lang="en-GB" sz="2800" b="1" dirty="0">
                <a:solidFill>
                  <a:srgbClr val="FF0000"/>
                </a:solidFill>
              </a:rPr>
              <a:t>deleting external injuries</a:t>
            </a:r>
            <a:r>
              <a:rPr lang="en-GB" sz="2800" dirty="0"/>
              <a:t> as a cause of death. </a:t>
            </a:r>
            <a:endParaRPr lang="en-GB" sz="2800" dirty="0" smtClean="0"/>
          </a:p>
          <a:p>
            <a:r>
              <a:rPr lang="en-GB" sz="2800" dirty="0" smtClean="0"/>
              <a:t>We assume that </a:t>
            </a:r>
            <a:r>
              <a:rPr lang="en-GB" sz="2800" dirty="0"/>
              <a:t>the cause-specific force of mortality in the age interval is constant. </a:t>
            </a:r>
            <a:endParaRPr lang="en-GB" sz="2800" dirty="0" smtClean="0"/>
          </a:p>
          <a:p>
            <a:r>
              <a:rPr lang="en-GB" sz="2800" dirty="0" smtClean="0"/>
              <a:t>This </a:t>
            </a:r>
            <a:r>
              <a:rPr lang="en-GB" sz="2800" dirty="0"/>
              <a:t>assumption is almost certainly violated, but its effect on the estimated gains in life expectancy will be small, and would have been negligible if we did these calculations for a complete life table.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73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03"/>
            <a:ext cx="7884368" cy="6829425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6588224" y="1268760"/>
            <a:ext cx="2555776" cy="2448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8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432" y="35079"/>
            <a:ext cx="7884368" cy="682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3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03"/>
            <a:ext cx="7884368" cy="682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86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B46025-0BCD-4CAF-BFE8-35852094774D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dirty="0" smtClean="0"/>
              <a:t>Riferimenti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844675"/>
            <a:ext cx="7602612" cy="4248621"/>
          </a:xfrm>
          <a:solidFill>
            <a:srgbClr val="FFFF66"/>
          </a:solidFill>
        </p:spPr>
        <p:txBody>
          <a:bodyPr/>
          <a:lstStyle/>
          <a:p>
            <a:pPr eaLnBrk="1" hangingPunct="1"/>
            <a:r>
              <a:rPr lang="it-IT" sz="2800" dirty="0" err="1" smtClean="0"/>
              <a:t>Preston</a:t>
            </a:r>
            <a:r>
              <a:rPr lang="it-IT" sz="2800" dirty="0" smtClean="0"/>
              <a:t> </a:t>
            </a:r>
            <a:r>
              <a:rPr lang="it-IT" sz="2800" dirty="0" err="1" smtClean="0"/>
              <a:t>et</a:t>
            </a:r>
            <a:r>
              <a:rPr lang="it-IT" sz="2800" dirty="0" smtClean="0"/>
              <a:t> al.  (2001), ch. 4, </a:t>
            </a:r>
          </a:p>
          <a:p>
            <a:pPr eaLnBrk="1" hangingPunct="1"/>
            <a:r>
              <a:rPr lang="en-GB" sz="2800" dirty="0" smtClean="0"/>
              <a:t>On-line </a:t>
            </a:r>
            <a:r>
              <a:rPr lang="en-GB" sz="2800" dirty="0"/>
              <a:t>courses at</a:t>
            </a:r>
            <a:r>
              <a:rPr lang="en-GB" sz="2800" dirty="0" smtClean="0"/>
              <a:t>:</a:t>
            </a:r>
          </a:p>
          <a:p>
            <a:pPr eaLnBrk="1" hangingPunct="1"/>
            <a:r>
              <a:rPr lang="en-GB" sz="2800" dirty="0">
                <a:hlinkClick r:id="rId3"/>
              </a:rPr>
              <a:t>http://</a:t>
            </a:r>
            <a:r>
              <a:rPr lang="en-GB" sz="2800" dirty="0" smtClean="0">
                <a:hlinkClick r:id="rId3"/>
              </a:rPr>
              <a:t>papp.iussp.org/sessions/papp104_s03/PAPP104_s03_090_010.html</a:t>
            </a:r>
            <a:endParaRPr lang="en-GB" sz="2800" dirty="0"/>
          </a:p>
          <a:p>
            <a:pPr eaLnBrk="1" hangingPunct="1"/>
            <a:endParaRPr lang="en-GB" sz="2800" dirty="0" smtClean="0">
              <a:hlinkClick r:id="rId4"/>
            </a:endParaRPr>
          </a:p>
          <a:p>
            <a:pPr eaLnBrk="1" hangingPunct="1"/>
            <a:r>
              <a:rPr lang="en-GB" sz="2400" dirty="0" smtClean="0">
                <a:hlinkClick r:id="rId4"/>
              </a:rPr>
              <a:t>https</a:t>
            </a:r>
            <a:r>
              <a:rPr lang="en-GB" sz="2400" dirty="0">
                <a:hlinkClick r:id="rId4"/>
              </a:rPr>
              <a:t>://</a:t>
            </a:r>
            <a:r>
              <a:rPr lang="en-GB" sz="2400" dirty="0" smtClean="0">
                <a:hlinkClick r:id="rId4"/>
              </a:rPr>
              <a:t>www.measureevaluation.org/resources/training/online-courses-and-resources/non-certificate-courses-and-mini-tutorials/multiple-decrement-life-tables</a:t>
            </a:r>
            <a:r>
              <a:rPr lang="en-GB" sz="2400" dirty="0" smtClean="0"/>
              <a:t> 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endParaRPr lang="it-IT" sz="2800" dirty="0" smtClean="0"/>
          </a:p>
          <a:p>
            <a:pPr eaLnBrk="1" hangingPunct="1">
              <a:buNone/>
            </a:pPr>
            <a:endParaRPr lang="it-IT" sz="2800" dirty="0" smtClean="0"/>
          </a:p>
          <a:p>
            <a:pPr eaLnBrk="1" hangingPunct="1">
              <a:buNone/>
            </a:pPr>
            <a:endParaRPr lang="it-I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1638300"/>
            <a:ext cx="7772400" cy="4114800"/>
          </a:xfrm>
        </p:spPr>
        <p:txBody>
          <a:bodyPr/>
          <a:lstStyle/>
          <a:p>
            <a:pPr algn="just"/>
            <a:r>
              <a:rPr lang="en-GB" sz="2800" dirty="0" smtClean="0"/>
              <a:t>the </a:t>
            </a:r>
            <a:r>
              <a:rPr lang="en-GB" sz="2800" dirty="0"/>
              <a:t>number of life-years gained from deleting external </a:t>
            </a:r>
            <a:r>
              <a:rPr lang="en-GB" sz="2800" dirty="0" smtClean="0"/>
              <a:t>injuries</a:t>
            </a:r>
          </a:p>
          <a:p>
            <a:pPr marL="0" indent="0" algn="ctr">
              <a:buNone/>
            </a:pPr>
            <a:r>
              <a:rPr lang="en-GB" sz="2800" dirty="0" smtClean="0"/>
              <a:t>=</a:t>
            </a:r>
          </a:p>
          <a:p>
            <a:pPr algn="just"/>
            <a:r>
              <a:rPr lang="en-GB" sz="2800" dirty="0" smtClean="0"/>
              <a:t>the </a:t>
            </a:r>
            <a:r>
              <a:rPr lang="en-GB" sz="2800" dirty="0"/>
              <a:t>difference between the all-cause life expectancy (e</a:t>
            </a:r>
            <a:r>
              <a:rPr lang="en-GB" sz="2800" baseline="-25000" dirty="0"/>
              <a:t>0</a:t>
            </a:r>
            <a:r>
              <a:rPr lang="en-GB" sz="2800" dirty="0"/>
              <a:t>) at birth and the cause-deleted life expectancy (*e</a:t>
            </a:r>
            <a:r>
              <a:rPr lang="en-GB" sz="2800" baseline="-25000" dirty="0"/>
              <a:t>0</a:t>
            </a:r>
            <a:r>
              <a:rPr lang="en-GB" sz="2800" baseline="30000" dirty="0"/>
              <a:t>-e</a:t>
            </a:r>
            <a:r>
              <a:rPr lang="en-GB" sz="2800" dirty="0"/>
              <a:t>): </a:t>
            </a:r>
            <a:endParaRPr lang="en-GB" sz="2800" dirty="0" smtClean="0"/>
          </a:p>
          <a:p>
            <a:pPr marL="0" indent="0" algn="ctr">
              <a:buNone/>
            </a:pPr>
            <a:r>
              <a:rPr lang="en-GB" sz="2800" dirty="0" smtClean="0"/>
              <a:t>68.86 </a:t>
            </a:r>
            <a:r>
              <a:rPr lang="en-GB" sz="2800" dirty="0"/>
              <a:t>- 66.89=1.97 years. 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In </a:t>
            </a:r>
            <a:r>
              <a:rPr lang="en-GB" sz="2800" dirty="0"/>
              <a:t>other words, Japanese men would have live about 2 years longer if fatal external injuries could be avoided.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079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Cause-</a:t>
            </a:r>
            <a:r>
              <a:rPr lang="it-IT" dirty="0" err="1" smtClean="0"/>
              <a:t>delated</a:t>
            </a:r>
            <a:r>
              <a:rPr lang="it-IT" dirty="0" smtClean="0"/>
              <a:t> life </a:t>
            </a:r>
            <a:r>
              <a:rPr lang="it-IT" dirty="0" err="1" smtClean="0"/>
              <a:t>tables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1628036"/>
            <a:ext cx="7772400" cy="4114800"/>
          </a:xfrm>
        </p:spPr>
        <p:txBody>
          <a:bodyPr/>
          <a:lstStyle/>
          <a:p>
            <a:r>
              <a:rPr lang="en-GB" sz="2800" dirty="0" smtClean="0"/>
              <a:t>Multiple decrement life tables offer answers to questions about the risks of dying from a particular cause in the presence of all other causes. </a:t>
            </a:r>
          </a:p>
          <a:p>
            <a:r>
              <a:rPr lang="en-GB" sz="2800" dirty="0" smtClean="0"/>
              <a:t>In some cases we are, however, interested in the risks of dying </a:t>
            </a:r>
            <a:r>
              <a:rPr lang="en-GB" sz="2800" dirty="0" smtClean="0">
                <a:solidFill>
                  <a:srgbClr val="FF0000"/>
                </a:solidFill>
              </a:rPr>
              <a:t>in the absence of other causes</a:t>
            </a:r>
            <a:r>
              <a:rPr lang="en-GB" sz="2800" dirty="0" smtClean="0"/>
              <a:t>. </a:t>
            </a:r>
            <a:endParaRPr lang="en-GB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  <p:sp>
        <p:nvSpPr>
          <p:cNvPr id="5" name="Rettangolo 4"/>
          <p:cNvSpPr/>
          <p:nvPr/>
        </p:nvSpPr>
        <p:spPr bwMode="auto">
          <a:xfrm>
            <a:off x="899592" y="5069240"/>
            <a:ext cx="7787208" cy="1456104"/>
          </a:xfrm>
          <a:prstGeom prst="rect">
            <a:avLst/>
          </a:prstGeom>
          <a:solidFill>
            <a:srgbClr val="C00000"/>
          </a:solidFill>
          <a:ln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Useful to quantify </a:t>
            </a:r>
            <a:r>
              <a:rPr lang="en-GB" dirty="0"/>
              <a:t>the hypothetical gains </a:t>
            </a:r>
            <a:endParaRPr lang="en-GB" dirty="0" smtClean="0"/>
          </a:p>
          <a:p>
            <a:pPr algn="ctr"/>
            <a:r>
              <a:rPr lang="en-GB" dirty="0" smtClean="0"/>
              <a:t>in </a:t>
            </a:r>
            <a:r>
              <a:rPr lang="en-GB" dirty="0"/>
              <a:t>life expectancy resulting from </a:t>
            </a:r>
            <a:endParaRPr lang="en-GB" dirty="0" smtClean="0"/>
          </a:p>
          <a:p>
            <a:pPr algn="ctr"/>
            <a:r>
              <a:rPr lang="en-GB" dirty="0" smtClean="0"/>
              <a:t>the </a:t>
            </a:r>
            <a:r>
              <a:rPr lang="en-GB" dirty="0"/>
              <a:t>elimination of a particular cause of death. </a:t>
            </a:r>
          </a:p>
        </p:txBody>
      </p:sp>
    </p:spTree>
    <p:extLst>
      <p:ext uri="{BB962C8B-B14F-4D97-AF65-F5344CB8AC3E}">
        <p14:creationId xmlns:p14="http://schemas.microsoft.com/office/powerpoint/2010/main" val="34101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Associated </a:t>
            </a:r>
            <a:r>
              <a:rPr lang="en-GB" sz="3200" dirty="0"/>
              <a:t>Single Decrement Life Tables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Cause-deleted life tables are sometimes also referred to as </a:t>
            </a:r>
            <a:r>
              <a:rPr lang="en-GB" sz="2800" i="1" dirty="0"/>
              <a:t>Associated Single Decrement Life Tables (ASDLT)</a:t>
            </a:r>
            <a:r>
              <a:rPr lang="en-GB" sz="2800" dirty="0"/>
              <a:t>. </a:t>
            </a:r>
            <a:endParaRPr lang="en-GB" sz="2800" dirty="0" smtClean="0"/>
          </a:p>
          <a:p>
            <a:r>
              <a:rPr lang="en-GB" sz="2800" dirty="0" smtClean="0"/>
              <a:t>ASDLT </a:t>
            </a:r>
            <a:r>
              <a:rPr lang="en-GB" sz="2800" dirty="0"/>
              <a:t>represent the mortality experience of a population where </a:t>
            </a:r>
            <a:r>
              <a:rPr lang="en-GB" sz="2800" dirty="0">
                <a:solidFill>
                  <a:srgbClr val="FF0000"/>
                </a:solidFill>
              </a:rPr>
              <a:t>only one decrement operates</a:t>
            </a:r>
            <a:r>
              <a:rPr lang="en-GB" sz="2800" dirty="0"/>
              <a:t>, but that decrement can be defined so that it is </a:t>
            </a:r>
            <a:r>
              <a:rPr lang="en-GB" sz="2800" dirty="0">
                <a:solidFill>
                  <a:srgbClr val="FF0000"/>
                </a:solidFill>
              </a:rPr>
              <a:t>equivalent to a cause-deleted </a:t>
            </a:r>
            <a:r>
              <a:rPr lang="en-GB" sz="2800" dirty="0"/>
              <a:t>life tables</a:t>
            </a:r>
            <a:r>
              <a:rPr lang="en-GB" sz="2800" dirty="0" smtClean="0"/>
              <a:t>.</a:t>
            </a:r>
            <a:endParaRPr lang="en-GB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927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1772816"/>
            <a:ext cx="7772400" cy="4114800"/>
          </a:xfrm>
        </p:spPr>
        <p:txBody>
          <a:bodyPr/>
          <a:lstStyle/>
          <a:p>
            <a:r>
              <a:rPr lang="en-GB" sz="2800" dirty="0" smtClean="0"/>
              <a:t>Imagine </a:t>
            </a:r>
            <a:r>
              <a:rPr lang="en-GB" sz="2800" dirty="0"/>
              <a:t>a situation where all causes of death are classified into two groups: malaria and other causes. </a:t>
            </a:r>
            <a:endParaRPr lang="en-GB" sz="2800" dirty="0" smtClean="0"/>
          </a:p>
          <a:p>
            <a:r>
              <a:rPr lang="en-GB" sz="2800" dirty="0"/>
              <a:t>A cause-deleted life table will provide an estimate of the life expectancy of that population if malaria deaths were </a:t>
            </a:r>
            <a:r>
              <a:rPr lang="en-GB" sz="2800" dirty="0" smtClean="0"/>
              <a:t>eliminated.</a:t>
            </a:r>
          </a:p>
          <a:p>
            <a:pPr marL="0" indent="0" algn="ctr">
              <a:buNone/>
            </a:pPr>
            <a:r>
              <a:rPr lang="en-GB" b="1" dirty="0" smtClean="0">
                <a:solidFill>
                  <a:srgbClr val="FF0000"/>
                </a:solidFill>
              </a:rPr>
              <a:t>=</a:t>
            </a:r>
          </a:p>
          <a:p>
            <a:pPr marL="0" indent="0" algn="ctr">
              <a:buNone/>
            </a:pPr>
            <a:r>
              <a:rPr lang="en-GB" sz="2800" dirty="0" smtClean="0"/>
              <a:t>an </a:t>
            </a:r>
            <a:r>
              <a:rPr lang="en-GB" sz="2800" dirty="0"/>
              <a:t>ASDLT where the “</a:t>
            </a:r>
            <a:r>
              <a:rPr lang="en-GB" sz="2800" dirty="0">
                <a:solidFill>
                  <a:srgbClr val="FF0000"/>
                </a:solidFill>
              </a:rPr>
              <a:t>other causes”</a:t>
            </a:r>
            <a:r>
              <a:rPr lang="en-GB" sz="2800" dirty="0"/>
              <a:t> </a:t>
            </a:r>
            <a:endParaRPr lang="en-GB" sz="2800" dirty="0" smtClean="0"/>
          </a:p>
          <a:p>
            <a:pPr marL="0" indent="0" algn="ctr">
              <a:buNone/>
            </a:pPr>
            <a:r>
              <a:rPr lang="en-GB" sz="2800" dirty="0" smtClean="0"/>
              <a:t>are </a:t>
            </a:r>
            <a:r>
              <a:rPr lang="en-GB" sz="2800" dirty="0">
                <a:solidFill>
                  <a:srgbClr val="FF0000"/>
                </a:solidFill>
              </a:rPr>
              <a:t>the only decrements</a:t>
            </a:r>
            <a:r>
              <a:rPr lang="en-GB" sz="2800" dirty="0"/>
              <a:t> that operate to decrease the population.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882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The gain in expectation of life </a:t>
            </a:r>
            <a:r>
              <a:rPr lang="en-GB" dirty="0"/>
              <a:t>after a particular cause of death is eliminated gives a summary measure of the </a:t>
            </a:r>
            <a:r>
              <a:rPr lang="en-GB" dirty="0">
                <a:solidFill>
                  <a:srgbClr val="FF0000"/>
                </a:solidFill>
              </a:rPr>
              <a:t>impact of a particular cause of death</a:t>
            </a:r>
            <a:r>
              <a:rPr lang="en-GB" dirty="0"/>
              <a:t> in the population. </a:t>
            </a:r>
            <a:endParaRPr lang="en-GB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46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340768"/>
            <a:ext cx="7772400" cy="4114800"/>
          </a:xfrm>
        </p:spPr>
        <p:txBody>
          <a:bodyPr/>
          <a:lstStyle/>
          <a:p>
            <a:r>
              <a:rPr lang="en-GB" sz="2800" dirty="0"/>
              <a:t>When </a:t>
            </a:r>
            <a:r>
              <a:rPr lang="en-GB" sz="2800" dirty="0">
                <a:solidFill>
                  <a:srgbClr val="FF0000"/>
                </a:solidFill>
              </a:rPr>
              <a:t>all the causes except a particular cause </a:t>
            </a:r>
            <a:r>
              <a:rPr lang="en-GB" sz="2800" dirty="0"/>
              <a:t>are eliminated (i.e. all competing causes are eliminated) the resulting cause-eliminated life table gives a life table that can be used to </a:t>
            </a:r>
            <a:r>
              <a:rPr lang="en-GB" sz="2800" dirty="0">
                <a:solidFill>
                  <a:srgbClr val="FF0000"/>
                </a:solidFill>
              </a:rPr>
              <a:t>compare the morta</a:t>
            </a:r>
            <a:r>
              <a:rPr lang="en-GB" sz="2800" dirty="0"/>
              <a:t>lity with respect to the selected cause </a:t>
            </a:r>
            <a:r>
              <a:rPr lang="en-GB" sz="2800" dirty="0">
                <a:solidFill>
                  <a:srgbClr val="FF0000"/>
                </a:solidFill>
              </a:rPr>
              <a:t>across populations and across </a:t>
            </a:r>
            <a:r>
              <a:rPr lang="en-GB" sz="2800" dirty="0" smtClean="0">
                <a:solidFill>
                  <a:srgbClr val="FF0000"/>
                </a:solidFill>
              </a:rPr>
              <a:t>time</a:t>
            </a:r>
          </a:p>
          <a:p>
            <a:r>
              <a:rPr lang="en-GB" sz="2800" dirty="0"/>
              <a:t>This comparison is possible because the resulting life table in this situation </a:t>
            </a:r>
            <a:r>
              <a:rPr lang="en-GB" sz="2800" dirty="0">
                <a:solidFill>
                  <a:srgbClr val="FF0000"/>
                </a:solidFill>
              </a:rPr>
              <a:t>adjusts for the differences in the intensity of all other competing causes of death </a:t>
            </a:r>
            <a:r>
              <a:rPr lang="en-GB" sz="2800" dirty="0"/>
              <a:t>among the different populations.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22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Assumptions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1000" y="1644804"/>
            <a:ext cx="8382000" cy="4114800"/>
          </a:xfrm>
        </p:spPr>
        <p:txBody>
          <a:bodyPr/>
          <a:lstStyle/>
          <a:p>
            <a:r>
              <a:rPr lang="en-GB" sz="2800" dirty="0"/>
              <a:t>The development of cause-deleted life tables requires the strong assumption that causes of death act independently. </a:t>
            </a:r>
            <a:endParaRPr lang="en-GB" sz="2800" dirty="0" smtClean="0"/>
          </a:p>
          <a:p>
            <a:r>
              <a:rPr lang="en-GB" sz="2800" dirty="0" smtClean="0"/>
              <a:t>this </a:t>
            </a:r>
            <a:r>
              <a:rPr lang="en-GB" sz="2800" dirty="0"/>
              <a:t>means that removing a cause of death leaves the hazards from all other causes unchanged. </a:t>
            </a:r>
            <a:endParaRPr lang="en-GB" sz="2800" dirty="0" smtClean="0"/>
          </a:p>
          <a:p>
            <a:pPr lvl="1"/>
            <a:r>
              <a:rPr lang="en-GB" sz="2400" dirty="0" smtClean="0"/>
              <a:t>this </a:t>
            </a:r>
            <a:r>
              <a:rPr lang="en-GB" sz="2400" dirty="0"/>
              <a:t>assumption may be untenable in some circumstances </a:t>
            </a:r>
            <a:endParaRPr lang="en-GB" sz="2400" dirty="0" smtClean="0"/>
          </a:p>
          <a:p>
            <a:pPr lvl="2"/>
            <a:r>
              <a:rPr lang="en-GB" sz="2000" dirty="0" smtClean="0"/>
              <a:t>think</a:t>
            </a:r>
            <a:r>
              <a:rPr lang="en-GB" sz="2000" dirty="0"/>
              <a:t>, for example, of the interactions between diabetes and cardiovascular disease or TB and </a:t>
            </a:r>
            <a:r>
              <a:rPr lang="en-GB" sz="2000" dirty="0" smtClean="0"/>
              <a:t>HIV </a:t>
            </a:r>
          </a:p>
          <a:p>
            <a:pPr lvl="1"/>
            <a:r>
              <a:rPr lang="en-GB" sz="2400" dirty="0" smtClean="0"/>
              <a:t>But is </a:t>
            </a:r>
            <a:r>
              <a:rPr lang="en-GB" sz="2400" dirty="0"/>
              <a:t>reasonably accurate for many other conditions</a:t>
            </a:r>
            <a:r>
              <a:rPr lang="en-GB" sz="2400" dirty="0" smtClean="0"/>
              <a:t>.</a:t>
            </a:r>
          </a:p>
          <a:p>
            <a:pPr marL="457200" lvl="1" indent="0">
              <a:buNone/>
            </a:pPr>
            <a:r>
              <a:rPr lang="en-GB" sz="2400" dirty="0" smtClean="0"/>
              <a:t>  </a:t>
            </a:r>
            <a:endParaRPr lang="en-GB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534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Cause-deleted or associated single decrement life table functions are usually denoted with a '*'. </a:t>
            </a:r>
            <a:endParaRPr lang="en-GB" dirty="0" smtClean="0"/>
          </a:p>
          <a:p>
            <a:endParaRPr lang="it-IT" dirty="0"/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535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 fonti 3">
  <a:themeElements>
    <a:clrScheme name="Le fonti 3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Le fonti 3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Le fonti 3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 fonti 3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 fonti 3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 fonti 3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 fonti 3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 fonti 3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 fonti 3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e fonti 3 2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14272</TotalTime>
  <Words>875</Words>
  <Application>Microsoft Office PowerPoint</Application>
  <PresentationFormat>Lucidi</PresentationFormat>
  <Paragraphs>99</Paragraphs>
  <Slides>20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Tahoma</vt:lpstr>
      <vt:lpstr>Times New Roman</vt:lpstr>
      <vt:lpstr>Wingdings</vt:lpstr>
      <vt:lpstr>Le fonti 3</vt:lpstr>
      <vt:lpstr>Multidecrement life-table B </vt:lpstr>
      <vt:lpstr>Riferimenti</vt:lpstr>
      <vt:lpstr>Cause-delated life tables</vt:lpstr>
      <vt:lpstr>Associated Single Decrement Life Tables</vt:lpstr>
      <vt:lpstr>Presentazione standard di PowerPoint</vt:lpstr>
      <vt:lpstr>Presentazione standard di PowerPoint</vt:lpstr>
      <vt:lpstr>Presentazione standard di PowerPoint</vt:lpstr>
      <vt:lpstr>Assumptions</vt:lpstr>
      <vt:lpstr>Presentazione standard di PowerPoint</vt:lpstr>
      <vt:lpstr>Notation</vt:lpstr>
      <vt:lpstr>Presentazione standard di PowerPoint</vt:lpstr>
      <vt:lpstr>Differences in PY</vt:lpstr>
      <vt:lpstr>The Chang method</vt:lpstr>
      <vt:lpstr>…to estimate the probability of surviving</vt:lpstr>
      <vt:lpstr>Estimate the person-years</vt:lpstr>
      <vt:lpstr>Examples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Dipartimento di Statistica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Esercitazioni demografiche</dc:title>
  <dc:creator>1801867</dc:creator>
  <cp:lastModifiedBy>Tanturri Maria Letizia</cp:lastModifiedBy>
  <cp:revision>1115</cp:revision>
  <cp:lastPrinted>1601-01-01T00:00:00Z</cp:lastPrinted>
  <dcterms:created xsi:type="dcterms:W3CDTF">2003-05-06T12:12:46Z</dcterms:created>
  <dcterms:modified xsi:type="dcterms:W3CDTF">2022-11-23T10:45:03Z</dcterms:modified>
</cp:coreProperties>
</file>