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405" r:id="rId2"/>
    <p:sldId id="427" r:id="rId3"/>
    <p:sldId id="655" r:id="rId4"/>
    <p:sldId id="562" r:id="rId5"/>
    <p:sldId id="598" r:id="rId6"/>
    <p:sldId id="604" r:id="rId7"/>
    <p:sldId id="601" r:id="rId8"/>
    <p:sldId id="602" r:id="rId9"/>
    <p:sldId id="600" r:id="rId10"/>
    <p:sldId id="599" r:id="rId11"/>
    <p:sldId id="639" r:id="rId12"/>
    <p:sldId id="603" r:id="rId13"/>
    <p:sldId id="462" r:id="rId14"/>
    <p:sldId id="605" r:id="rId15"/>
    <p:sldId id="606" r:id="rId16"/>
    <p:sldId id="607" r:id="rId17"/>
    <p:sldId id="540" r:id="rId18"/>
    <p:sldId id="640" r:id="rId19"/>
    <p:sldId id="614" r:id="rId20"/>
    <p:sldId id="656" r:id="rId21"/>
    <p:sldId id="615" r:id="rId22"/>
    <p:sldId id="616" r:id="rId23"/>
    <p:sldId id="617" r:id="rId24"/>
    <p:sldId id="618" r:id="rId25"/>
    <p:sldId id="642" r:id="rId26"/>
    <p:sldId id="643" r:id="rId27"/>
    <p:sldId id="644" r:id="rId28"/>
    <p:sldId id="621" r:id="rId29"/>
    <p:sldId id="646" r:id="rId30"/>
    <p:sldId id="647" r:id="rId31"/>
    <p:sldId id="619" r:id="rId32"/>
    <p:sldId id="620" r:id="rId33"/>
    <p:sldId id="622" r:id="rId34"/>
    <p:sldId id="623" r:id="rId35"/>
    <p:sldId id="624" r:id="rId36"/>
    <p:sldId id="625" r:id="rId37"/>
    <p:sldId id="626" r:id="rId38"/>
    <p:sldId id="627" r:id="rId39"/>
    <p:sldId id="641" r:id="rId40"/>
    <p:sldId id="593" r:id="rId41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990033"/>
    <a:srgbClr val="339933"/>
    <a:srgbClr val="993366"/>
    <a:srgbClr val="FFFF66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9" autoAdjust="0"/>
    <p:restoredTop sz="96644" autoAdjust="0"/>
  </p:normalViewPr>
  <p:slideViewPr>
    <p:cSldViewPr>
      <p:cViewPr varScale="1">
        <p:scale>
          <a:sx n="80" d="100"/>
          <a:sy n="80" d="100"/>
        </p:scale>
        <p:origin x="111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72B2D8-3D47-4589-B0B4-B7FCB56F6545}" type="datetime1">
              <a:rPr lang="it-IT"/>
              <a:pPr>
                <a:defRPr/>
              </a:pPr>
              <a:t>15/10/2024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777F2E-213C-47E8-B259-B55073DD8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7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96F664-DA16-4770-8BBD-D5986393844B}" type="datetime1">
              <a:rPr lang="it-IT"/>
              <a:pPr>
                <a:defRPr/>
              </a:pPr>
              <a:t>15/10/2024</a:t>
            </a:fld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6" y="4714593"/>
            <a:ext cx="4983666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8A28E6-C9EB-4422-8DAE-753E03643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2053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>
                <a:latin typeface="Arial" pitchFamily="34" charset="0"/>
                <a:cs typeface="Times New Roman" pitchFamily="18" charset="0"/>
              </a:rPr>
              <a:t> </a:t>
            </a: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A8BD89-5281-45C1-83AF-22F2C9ABF14C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E53E-6ED1-4839-B4AA-0A4BDFBD714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>
                <a:latin typeface="Arial" pitchFamily="34" charset="0"/>
                <a:cs typeface="Times New Roman" pitchFamily="18" charset="0"/>
              </a:rPr>
              <a:t> </a:t>
            </a: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>
                <a:latin typeface="Arial" pitchFamily="34" charset="0"/>
                <a:cs typeface="Times New Roman" pitchFamily="18" charset="0"/>
              </a:rPr>
              <a:t> </a:t>
            </a: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>
                <a:latin typeface="Arial" pitchFamily="34" charset="0"/>
                <a:cs typeface="Times New Roman" pitchFamily="18" charset="0"/>
              </a:rPr>
              <a:t> </a:t>
            </a: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15/10/2024</a:t>
            </a:fld>
            <a:endParaRPr lang="it-IT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>
                <a:latin typeface="Arial" pitchFamily="34" charset="0"/>
                <a:cs typeface="Times New Roman" pitchFamily="18" charset="0"/>
              </a:rPr>
              <a:t> </a:t>
            </a: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C955AA-1FD1-43A1-9E0E-1BA720D4DB67}" type="datetime1">
              <a:rPr lang="it-IT"/>
              <a:pPr>
                <a:defRPr/>
              </a:pPr>
              <a:t>15/10/2024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1D9D0-0704-4042-9876-9AF57E622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F90-EF24-403B-909D-A6C10B4B2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FD3-F565-4DB4-BB0C-0D99D27C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5A64-09F1-491C-89D8-5123C3C9F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DD10-BAFA-4340-8C81-6DBF4DE21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F31-76CE-4283-940E-F8175CDE0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BB53-7519-4AF4-B837-8654D77F2A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77E6-FC15-48A0-8097-E05C3C84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655C-6218-4C0C-9841-96632609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3491-E88B-4886-89A6-11F958988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D1D-F914-409F-86B9-CD58C148B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66F-37A5-497F-95C8-97F536E6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DE127-57FB-440A-BA3A-C524116BA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071678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</a:t>
            </a:r>
            <a:r>
              <a:rPr lang="it-IT" sz="4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</a:t>
            </a:r>
            <a:r>
              <a:rPr lang="it-IT" sz="4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r>
              <a:rPr lang="it-IT" sz="4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</a:t>
            </a:r>
            <a:r>
              <a:rPr lang="it-IT" sz="4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indirect</a:t>
            </a:r>
            <a:r>
              <a:rPr lang="it-IT" sz="4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standardization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Magistrale in Scienze Statistiche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Teoria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6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83488" cy="609600"/>
          </a:xfrm>
        </p:spPr>
        <p:txBody>
          <a:bodyPr/>
          <a:lstStyle/>
          <a:p>
            <a:r>
              <a:rPr lang="en-US" sz="3200" dirty="0"/>
              <a:t>Where is mortality higher? </a:t>
            </a:r>
            <a:br>
              <a:rPr lang="en-US" sz="3200" dirty="0"/>
            </a:br>
            <a:r>
              <a:rPr lang="en-US" sz="3200" dirty="0"/>
              <a:t>			Sweden versus Kazakhstan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72706" name="Picture 2" descr="http://data.princeton.edu/eco572/swkzasm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340080" cy="3987798"/>
          </a:xfrm>
          <a:prstGeom prst="rect">
            <a:avLst/>
          </a:prstGeom>
          <a:noFill/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475656" y="1484784"/>
          <a:ext cx="6096000" cy="802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Kazakhstan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10.55 p.</a:t>
                      </a:r>
                      <a:r>
                        <a:rPr lang="en-US" baseline="0" dirty="0"/>
                        <a:t> 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7.42</a:t>
                      </a:r>
                      <a:r>
                        <a:rPr lang="en-US" baseline="0" dirty="0"/>
                        <a:t> p. 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93038" cy="609600"/>
          </a:xfrm>
        </p:spPr>
        <p:txBody>
          <a:bodyPr/>
          <a:lstStyle/>
          <a:p>
            <a:r>
              <a:rPr lang="en-US" sz="2400" dirty="0"/>
              <a:t>Let’s compare  the age structure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6318">
            <a:off x="772730" y="939726"/>
            <a:ext cx="5739566" cy="51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relationship between CDR and 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484784"/>
            <a:ext cx="7772400" cy="1152128"/>
          </a:xfrm>
        </p:spPr>
        <p:txBody>
          <a:bodyPr/>
          <a:lstStyle/>
          <a:p>
            <a:r>
              <a:rPr lang="en-US" dirty="0"/>
              <a:t>The CDR is a </a:t>
            </a:r>
            <a:r>
              <a:rPr lang="en-US" dirty="0">
                <a:solidFill>
                  <a:srgbClr val="FF0000"/>
                </a:solidFill>
              </a:rPr>
              <a:t>weighted average </a:t>
            </a:r>
            <a:r>
              <a:rPr lang="en-US" dirty="0"/>
              <a:t>of the age-specific rates across all age-ranges.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2638817" cy="11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1886935" cy="10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2359866" cy="7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2427148" cy="10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 bwMode="auto">
          <a:xfrm>
            <a:off x="3131840" y="4149080"/>
            <a:ext cx="720080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3995936" y="4149080"/>
            <a:ext cx="720080" cy="792088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96136" y="5013176"/>
            <a:ext cx="3240360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Weight: </a:t>
            </a:r>
            <a:r>
              <a:rPr lang="en-US" sz="1400" dirty="0" err="1"/>
              <a:t>n</a:t>
            </a:r>
            <a:r>
              <a:rPr lang="en-US" sz="2000" dirty="0" err="1"/>
              <a:t>C</a:t>
            </a:r>
            <a:r>
              <a:rPr lang="en-US" sz="1600" dirty="0" err="1"/>
              <a:t>x</a:t>
            </a:r>
            <a:r>
              <a:rPr lang="en-US" sz="2000" dirty="0"/>
              <a:t> the proportion of total population that belongs to  the age interval x to </a:t>
            </a:r>
            <a:r>
              <a:rPr lang="en-US" sz="2000" i="1" dirty="0" err="1"/>
              <a:t>x+n</a:t>
            </a:r>
            <a:endParaRPr lang="en-US" sz="2000" i="1" dirty="0"/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4716016" y="4941168"/>
            <a:ext cx="108012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Ovale 16"/>
          <p:cNvSpPr/>
          <p:nvPr/>
        </p:nvSpPr>
        <p:spPr bwMode="auto">
          <a:xfrm>
            <a:off x="7308304" y="2924944"/>
            <a:ext cx="936104" cy="1008112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 flipH="1">
            <a:off x="2915816" y="4941168"/>
            <a:ext cx="432048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251520" y="5589240"/>
            <a:ext cx="288032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set of age-specific death rates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compare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Magistrale in Scienze Statistiche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Teoria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6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Es. 2 populations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810000" cy="131216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Population A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young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low mortality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810000" cy="1528192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Population B:</a:t>
            </a:r>
          </a:p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	</a:t>
            </a:r>
            <a:r>
              <a:rPr lang="en-US" sz="2400" dirty="0">
                <a:solidFill>
                  <a:srgbClr val="6699FF"/>
                </a:solidFill>
              </a:rPr>
              <a:t>- older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6699FF"/>
                </a:solidFill>
              </a:rPr>
              <a:t>	- high mortality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872" y="3573016"/>
            <a:ext cx="4427984" cy="216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320341" cy="219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4072934" cy="3630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021288"/>
            <a:ext cx="3530875" cy="43204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example, a comparison of CDRs suggests the right order of mortality: higher in B. But should it be twice higher, or in other words: </a:t>
            </a:r>
          </a:p>
          <a:p>
            <a:pPr lvl="1"/>
            <a:r>
              <a:rPr lang="en-US" dirty="0"/>
              <a:t>how much is due to higher mortality, </a:t>
            </a:r>
          </a:p>
          <a:p>
            <a:pPr lvl="1"/>
            <a:r>
              <a:rPr lang="en-US" dirty="0"/>
              <a:t>how much is due to older population?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In some cases, it can even reverse the order.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BB53-7519-4AF4-B837-8654D77F2A0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39472" cy="609600"/>
          </a:xfrm>
        </p:spPr>
        <p:txBody>
          <a:bodyPr/>
          <a:lstStyle/>
          <a:p>
            <a:r>
              <a:rPr lang="en-US" sz="3600" dirty="0"/>
              <a:t>How to deal with structural influence?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important techniques to:</a:t>
            </a:r>
          </a:p>
          <a:p>
            <a:endParaRPr lang="en-US" dirty="0"/>
          </a:p>
          <a:p>
            <a:pPr lvl="1"/>
            <a:r>
              <a:rPr lang="en-US" dirty="0"/>
              <a:t> (1) suppress the effect of age distribution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STANDARDIZATION 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(2) assess how much difference in crude rates is due to different age distribution.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6699FF"/>
                </a:solidFill>
              </a:rPr>
              <a:t>DECOMPOSITION</a:t>
            </a:r>
          </a:p>
          <a:p>
            <a:pPr lvl="1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 bwMode="auto">
          <a:xfrm>
            <a:off x="1907704" y="5445224"/>
            <a:ext cx="28803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1835696" y="3573016"/>
            <a:ext cx="28803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standardization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Magistrale in Scienze Statistiche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Teoria e modelli demografici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6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Es. 2 populations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810000" cy="131216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Population A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young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low mortality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810000" cy="1528192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Population B:</a:t>
            </a:r>
          </a:p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	</a:t>
            </a:r>
            <a:r>
              <a:rPr lang="en-US" sz="2400" dirty="0">
                <a:solidFill>
                  <a:srgbClr val="6699FF"/>
                </a:solidFill>
              </a:rPr>
              <a:t>- older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6699FF"/>
                </a:solidFill>
              </a:rPr>
              <a:t>	- high mortality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872" y="3573016"/>
            <a:ext cx="4427984" cy="216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320341" cy="219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4072934" cy="3630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021288"/>
            <a:ext cx="3530875" cy="43204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population A and 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628800"/>
            <a:ext cx="7772400" cy="4114800"/>
          </a:xfrm>
        </p:spPr>
        <p:txBody>
          <a:bodyPr/>
          <a:lstStyle/>
          <a:p>
            <a:r>
              <a:rPr lang="en-US" sz="2800" dirty="0"/>
              <a:t>In example, if population B had the age distribution of population A, CDR would have been lower: </a:t>
            </a:r>
          </a:p>
          <a:p>
            <a:pPr>
              <a:buNone/>
            </a:pPr>
            <a:r>
              <a:rPr lang="en-US" sz="2400" dirty="0"/>
              <a:t>.6(.16) + .3(.10) + .1(.40) = .096 + .03 + .04 = .166</a:t>
            </a:r>
          </a:p>
          <a:p>
            <a:pPr>
              <a:buNone/>
            </a:pPr>
            <a:endParaRPr lang="en-US" sz="2400" dirty="0"/>
          </a:p>
          <a:p>
            <a:r>
              <a:rPr lang="en-US" sz="2800" dirty="0"/>
              <a:t>To compare mortality in A and B, we are better off taking </a:t>
            </a:r>
            <a:r>
              <a:rPr lang="en-US" sz="2800" dirty="0">
                <a:solidFill>
                  <a:srgbClr val="FF0000"/>
                </a:solidFill>
              </a:rPr>
              <a:t>the same age distribution</a:t>
            </a:r>
            <a:r>
              <a:rPr lang="en-US" sz="2800" dirty="0"/>
              <a:t>. Could be the distribution in A, or in B, or </a:t>
            </a:r>
            <a:r>
              <a:rPr lang="en-US" sz="2800" dirty="0">
                <a:solidFill>
                  <a:srgbClr val="FF0000"/>
                </a:solidFill>
              </a:rPr>
              <a:t>any other </a:t>
            </a:r>
            <a:r>
              <a:rPr lang="en-US" sz="2800" dirty="0"/>
              <a:t>distribution.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6025-0BCD-4CAF-BFE8-35852094774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/>
              <a:t>Riferimenti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02538" cy="237014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t-IT" sz="2800" dirty="0" err="1"/>
              <a:t>Preston</a:t>
            </a:r>
            <a:r>
              <a:rPr lang="it-IT" sz="2800" dirty="0"/>
              <a:t> </a:t>
            </a:r>
            <a:r>
              <a:rPr lang="it-IT" sz="2800" dirty="0" err="1"/>
              <a:t>et</a:t>
            </a:r>
            <a:r>
              <a:rPr lang="it-IT" sz="2800" dirty="0"/>
              <a:t> al.  (2001), p. 21-37</a:t>
            </a:r>
          </a:p>
          <a:p>
            <a:pPr eaLnBrk="1" hangingPunct="1"/>
            <a:r>
              <a:rPr lang="it-IT" sz="2800" dirty="0" err="1"/>
              <a:t>Livi</a:t>
            </a:r>
            <a:r>
              <a:rPr lang="it-IT" sz="2800" dirty="0"/>
              <a:t> </a:t>
            </a:r>
            <a:r>
              <a:rPr lang="it-IT" sz="2800" dirty="0" err="1"/>
              <a:t>Bacci</a:t>
            </a:r>
            <a:r>
              <a:rPr lang="it-IT" sz="2800" dirty="0"/>
              <a:t>, Introduzione alla Demografia, capp. 3-4</a:t>
            </a:r>
          </a:p>
          <a:p>
            <a:pPr eaLnBrk="1" hangingPunct="1"/>
            <a:endParaRPr lang="it-IT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Es. 2 populations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810000" cy="131216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Population A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young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low mortality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810000" cy="1528192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Population B:</a:t>
            </a:r>
          </a:p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	</a:t>
            </a:r>
            <a:r>
              <a:rPr lang="en-US" sz="2400" dirty="0">
                <a:solidFill>
                  <a:srgbClr val="6699FF"/>
                </a:solidFill>
              </a:rPr>
              <a:t>- older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6699FF"/>
                </a:solidFill>
              </a:rPr>
              <a:t>	- high mortality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048" y="3229000"/>
            <a:ext cx="4427984" cy="216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16" y="3229000"/>
            <a:ext cx="4320341" cy="219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85" y="5612635"/>
            <a:ext cx="4072934" cy="3630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602" y="5578157"/>
            <a:ext cx="3530875" cy="43204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092170" y="6083796"/>
                <a:ext cx="2773260" cy="48962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𝑨𝑺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𝑫</m:t>
                    </m:r>
                    <m:sSubSup>
                      <m:sSub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GB" b="1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GB" dirty="0"/>
                  <a:t>=. 166  </a:t>
                </a: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70" y="6083796"/>
                <a:ext cx="2773260" cy="489621"/>
              </a:xfrm>
              <a:prstGeom prst="rect">
                <a:avLst/>
              </a:prstGeom>
              <a:blipFill>
                <a:blip r:embed="rId6"/>
                <a:stretch>
                  <a:fillRect t="-12195" r="-6565" b="-378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6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standard population matters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828800"/>
            <a:ext cx="8007424" cy="4114800"/>
          </a:xfrm>
        </p:spPr>
        <p:txBody>
          <a:bodyPr/>
          <a:lstStyle/>
          <a:p>
            <a:r>
              <a:rPr lang="en-US" dirty="0"/>
              <a:t>The population distribution used is called the </a:t>
            </a:r>
            <a:r>
              <a:rPr lang="en-US" dirty="0">
                <a:solidFill>
                  <a:srgbClr val="FF0000"/>
                </a:solidFill>
              </a:rPr>
              <a:t>standard </a:t>
            </a:r>
            <a:r>
              <a:rPr lang="en-US" dirty="0"/>
              <a:t>of the comparison. </a:t>
            </a:r>
          </a:p>
          <a:p>
            <a:r>
              <a:rPr lang="en-US" dirty="0"/>
              <a:t>The comparison will depend on that standard. </a:t>
            </a:r>
          </a:p>
          <a:p>
            <a:pPr lvl="2"/>
            <a:r>
              <a:rPr lang="en-US" dirty="0"/>
              <a:t>For example, if population A has higher mortality in childhood and lower mortality at old-ages than population B, a very young standard may suggest that A has higher mortality, </a:t>
            </a:r>
          </a:p>
          <a:p>
            <a:pPr lvl="2"/>
            <a:r>
              <a:rPr lang="en-US" dirty="0"/>
              <a:t>whereas an older one may suggest that B has higher mortality 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sz="2000" dirty="0"/>
              <a:t>(e.g., textbook Table 2.2, p.25).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but in practice…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8007424" cy="4114800"/>
          </a:xfrm>
        </p:spPr>
        <p:txBody>
          <a:bodyPr/>
          <a:lstStyle/>
          <a:p>
            <a:pPr lvl="2"/>
            <a:r>
              <a:rPr lang="en-US" dirty="0"/>
              <a:t>But if population A has lower mortality rates than population B in each age-group, then any standard age distribution will show lower mortality in A </a:t>
            </a:r>
          </a:p>
          <a:p>
            <a:pPr lvl="2">
              <a:buNone/>
            </a:pPr>
            <a:r>
              <a:rPr lang="en-US" dirty="0"/>
              <a:t>(</a:t>
            </a:r>
            <a:r>
              <a:rPr lang="en-US" dirty="0" err="1"/>
              <a:t>e.g.Sweden</a:t>
            </a:r>
            <a:r>
              <a:rPr lang="en-US" dirty="0"/>
              <a:t> and Kazakhstan in Table 2.1)</a:t>
            </a:r>
          </a:p>
          <a:p>
            <a:pPr lvl="2">
              <a:buNone/>
            </a:pPr>
            <a:endParaRPr lang="en-US" dirty="0"/>
          </a:p>
          <a:p>
            <a:pPr lvl="1"/>
            <a:r>
              <a:rPr lang="en-US" sz="2400" dirty="0"/>
              <a:t>Note that it is more </a:t>
            </a:r>
            <a:r>
              <a:rPr lang="en-US" sz="2400" dirty="0">
                <a:solidFill>
                  <a:srgbClr val="FF0000"/>
                </a:solidFill>
              </a:rPr>
              <a:t>a potential problem </a:t>
            </a:r>
            <a:r>
              <a:rPr lang="en-US" sz="2400" dirty="0"/>
              <a:t>than a real one because typically populations with </a:t>
            </a:r>
            <a:r>
              <a:rPr lang="en-US" sz="2400" dirty="0">
                <a:solidFill>
                  <a:srgbClr val="FF0000"/>
                </a:solidFill>
              </a:rPr>
              <a:t>lower mortality have lower mortality at all ages </a:t>
            </a:r>
            <a:r>
              <a:rPr lang="en-US" sz="2400" dirty="0"/>
              <a:t>(the two populations above refer to different periods). </a:t>
            </a:r>
          </a:p>
          <a:p>
            <a:pPr lvl="2"/>
            <a:r>
              <a:rPr lang="en-US" sz="2000" dirty="0"/>
              <a:t>Little evidence of real “cross-over” effects, seems to be bad data.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8153400" cy="4114800"/>
          </a:xfrm>
        </p:spPr>
        <p:txBody>
          <a:bodyPr/>
          <a:lstStyle/>
          <a:p>
            <a:r>
              <a:rPr lang="en-US" dirty="0"/>
              <a:t>Need to agree on a standard. </a:t>
            </a:r>
          </a:p>
          <a:p>
            <a:r>
              <a:rPr lang="en-US" dirty="0"/>
              <a:t>May use an </a:t>
            </a:r>
            <a:r>
              <a:rPr lang="en-US" dirty="0">
                <a:solidFill>
                  <a:srgbClr val="FF0000"/>
                </a:solidFill>
              </a:rPr>
              <a:t>external </a:t>
            </a:r>
            <a:r>
              <a:rPr lang="en-US" dirty="0"/>
              <a:t>or derive an </a:t>
            </a:r>
            <a:r>
              <a:rPr lang="en-US" dirty="0">
                <a:solidFill>
                  <a:srgbClr val="FF0000"/>
                </a:solidFill>
              </a:rPr>
              <a:t>internal one </a:t>
            </a:r>
            <a:r>
              <a:rPr lang="en-US" dirty="0"/>
              <a:t>(such as the average age-distribution of the populations being compared).</a:t>
            </a:r>
          </a:p>
          <a:p>
            <a:pPr lvl="1"/>
            <a:r>
              <a:rPr lang="en-US" dirty="0"/>
              <a:t>E.g. for comparing mortality among the Italian regions, Italy as a standard population</a:t>
            </a:r>
          </a:p>
          <a:p>
            <a:r>
              <a:rPr lang="en-US" dirty="0"/>
              <a:t>Once a standard distribution is selected, we can compute an age-standardized crude death rates</a:t>
            </a:r>
            <a:r>
              <a:rPr lang="en-US" sz="2800" dirty="0"/>
              <a:t>: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11480" cy="609600"/>
          </a:xfrm>
        </p:spPr>
        <p:txBody>
          <a:bodyPr/>
          <a:lstStyle/>
          <a:p>
            <a:r>
              <a:rPr lang="en-US" sz="4000" dirty="0"/>
              <a:t>Age-standardized crude death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3573016"/>
                <a:ext cx="7772400" cy="2370584"/>
              </a:xfrm>
            </p:spPr>
            <p:txBody>
              <a:bodyPr/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/>
                  <a:t> s is the proportion of the population that falls in the </a:t>
                </a:r>
                <a:r>
                  <a:rPr lang="en-US" sz="2400" dirty="0" err="1"/>
                  <a:t>i</a:t>
                </a:r>
                <a:r>
                  <a:rPr lang="en-US" dirty="0" err="1"/>
                  <a:t>th</a:t>
                </a:r>
                <a:r>
                  <a:rPr lang="en-US" dirty="0"/>
                  <a:t> age interval in </a:t>
                </a:r>
                <a:r>
                  <a:rPr lang="en-US" dirty="0">
                    <a:solidFill>
                      <a:srgbClr val="FF0000"/>
                    </a:solidFill>
                  </a:rPr>
                  <a:t>some population chosen as a "standard."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3573016"/>
                <a:ext cx="7772400" cy="2370584"/>
              </a:xfrm>
              <a:blipFill>
                <a:blip r:embed="rId2"/>
                <a:stretch>
                  <a:fillRect l="-627" t="-3856" r="-1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104246" cy="1087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12" y="332656"/>
            <a:ext cx="5688633" cy="669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3491-E88B-4886-89A6-11F95898852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3" name="Rettangolo 2"/>
          <p:cNvSpPr/>
          <p:nvPr/>
        </p:nvSpPr>
        <p:spPr bwMode="auto">
          <a:xfrm>
            <a:off x="3546355" y="2438168"/>
            <a:ext cx="958552" cy="38731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148063" y="2364160"/>
            <a:ext cx="936105" cy="39604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1340768"/>
            <a:ext cx="3168351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ASCDR</a:t>
            </a:r>
            <a:r>
              <a:rPr lang="it-IT" baseline="30000" dirty="0"/>
              <a:t>S= </a:t>
            </a:r>
            <a:r>
              <a:rPr lang="it-IT" dirty="0"/>
              <a:t>7.37</a:t>
            </a:r>
            <a:r>
              <a:rPr lang="it-IT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‰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90457" y="2610490"/>
            <a:ext cx="295354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ASCDR</a:t>
            </a:r>
            <a:r>
              <a:rPr lang="it-IT" baseline="30000" dirty="0"/>
              <a:t>K= </a:t>
            </a:r>
            <a:r>
              <a:rPr lang="it-IT" dirty="0"/>
              <a:t>11.88</a:t>
            </a:r>
            <a:r>
              <a:rPr lang="it-IT" dirty="0">
                <a:latin typeface="Times New Roman Uni" panose="02020603050405020304" pitchFamily="18" charset="-128"/>
                <a:ea typeface="Times New Roman Uni" panose="02020603050405020304" pitchFamily="18" charset="-128"/>
                <a:cs typeface="Times New Roman Uni" panose="02020603050405020304" pitchFamily="18" charset="-128"/>
              </a:rPr>
              <a:t>‰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only age…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4114800"/>
          </a:xfrm>
        </p:spPr>
        <p:txBody>
          <a:bodyPr/>
          <a:lstStyle/>
          <a:p>
            <a:r>
              <a:rPr lang="en-US" dirty="0"/>
              <a:t>These techniques can be applied to </a:t>
            </a:r>
            <a:r>
              <a:rPr lang="en-US" dirty="0">
                <a:solidFill>
                  <a:srgbClr val="FF0000"/>
                </a:solidFill>
              </a:rPr>
              <a:t>any factor of heterogeneity</a:t>
            </a:r>
            <a:r>
              <a:rPr lang="en-US" dirty="0"/>
              <a:t> within the population.</a:t>
            </a:r>
          </a:p>
          <a:p>
            <a:pPr lvl="1"/>
            <a:r>
              <a:rPr lang="en-US" dirty="0"/>
              <a:t>For example, if marriage typically precedes fertility, fertility will vary by marital status.</a:t>
            </a:r>
          </a:p>
          <a:p>
            <a:pPr lvl="1"/>
            <a:r>
              <a:rPr lang="en-US" dirty="0"/>
              <a:t>Compute status-specific rates restricting both births and person-years lived to each marital status. </a:t>
            </a:r>
          </a:p>
          <a:p>
            <a:pPr lvl="1"/>
            <a:r>
              <a:rPr lang="en-US" dirty="0"/>
              <a:t>These specific rates are now only affected by fertility variation within marital status.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but age is important!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114800"/>
          </a:xfrm>
        </p:spPr>
        <p:txBody>
          <a:bodyPr/>
          <a:lstStyle/>
          <a:p>
            <a:r>
              <a:rPr lang="en-US" sz="2800" dirty="0"/>
              <a:t>However, our discussion centers on </a:t>
            </a:r>
            <a:r>
              <a:rPr lang="en-US" sz="2800" dirty="0">
                <a:solidFill>
                  <a:srgbClr val="FF0000"/>
                </a:solidFill>
              </a:rPr>
              <a:t>age</a:t>
            </a:r>
            <a:r>
              <a:rPr lang="en-US" sz="2800" dirty="0"/>
              <a:t> because:</a:t>
            </a:r>
          </a:p>
          <a:p>
            <a:pPr>
              <a:buNone/>
            </a:pPr>
            <a:endParaRPr lang="en-US" sz="2400" dirty="0"/>
          </a:p>
          <a:p>
            <a:pPr lvl="1"/>
            <a:r>
              <a:rPr lang="en-US" dirty="0"/>
              <a:t>(1) age is an essential factor of variation in demographic frequencies in a population; </a:t>
            </a:r>
          </a:p>
          <a:p>
            <a:pPr lvl="1"/>
            <a:r>
              <a:rPr lang="en-US" dirty="0"/>
              <a:t>(2) populations vary in their age composition; </a:t>
            </a:r>
          </a:p>
          <a:p>
            <a:pPr lvl="1"/>
            <a:r>
              <a:rPr lang="en-US" dirty="0"/>
              <a:t>(3) age distribution itself is a demographic variable depending on the population past demographic rates; </a:t>
            </a:r>
          </a:p>
          <a:p>
            <a:pPr lvl="1"/>
            <a:r>
              <a:rPr lang="en-US" dirty="0"/>
              <a:t>(4) data on demographic events are routinely collected by age (and data quality can be assessed).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Indirect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standardization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Magistrale in Scienze Statistiche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Teorie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6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24028" y="26064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99FF"/>
                </a:solidFill>
              </a:rPr>
              <a:t>Popolazione</a:t>
            </a:r>
            <a:r>
              <a:rPr lang="en-US" sz="2400" dirty="0">
                <a:solidFill>
                  <a:srgbClr val="3399FF"/>
                </a:solidFill>
              </a:rPr>
              <a:t> </a:t>
            </a:r>
            <a:r>
              <a:rPr lang="en-US" sz="2400" dirty="0" err="1">
                <a:solidFill>
                  <a:srgbClr val="3399FF"/>
                </a:solidFill>
              </a:rPr>
              <a:t>Quartiere</a:t>
            </a:r>
            <a:endParaRPr lang="en-US" sz="2400" dirty="0">
              <a:solidFill>
                <a:srgbClr val="3399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60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Popolazione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Città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Total number of </a:t>
            </a:r>
            <a:r>
              <a:rPr lang="en-US" sz="1800" dirty="0">
                <a:solidFill>
                  <a:srgbClr val="3399FF"/>
                </a:solidFill>
              </a:rPr>
              <a:t>deaths (=19)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Age structure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Age specific mortality rate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76056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Age structure</a:t>
            </a:r>
          </a:p>
          <a:p>
            <a:endParaRPr lang="en-US" sz="1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320341" cy="219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-87" t="-391" r="50087" b="391"/>
          <a:stretch/>
        </p:blipFill>
        <p:spPr bwMode="auto">
          <a:xfrm>
            <a:off x="5364088" y="2415421"/>
            <a:ext cx="2213992" cy="21644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763688" y="55172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Dove è più alta la mortalità?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Es. Discuss in pairs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1441326"/>
            <a:ext cx="3810000" cy="131216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Population A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965176" y="1370112"/>
            <a:ext cx="3810000" cy="1528192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Population B:</a:t>
            </a:r>
          </a:p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	</a:t>
            </a:r>
            <a:endParaRPr lang="en-US" sz="2400" dirty="0">
              <a:solidFill>
                <a:srgbClr val="6699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94425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mortality</a:t>
            </a:r>
            <a:r>
              <a:rPr lang="it-IT" sz="1800" dirty="0"/>
              <a:t> </a:t>
            </a:r>
            <a:r>
              <a:rPr lang="it-IT" sz="1800" dirty="0" err="1"/>
              <a:t>higher</a:t>
            </a:r>
            <a:r>
              <a:rPr lang="it-IT" sz="1800" dirty="0"/>
              <a:t> in A or in B?</a:t>
            </a:r>
          </a:p>
          <a:p>
            <a:endParaRPr lang="it-IT" sz="1800" dirty="0"/>
          </a:p>
          <a:p>
            <a:r>
              <a:rPr lang="it-IT" sz="1800" dirty="0" err="1"/>
              <a:t>What</a:t>
            </a:r>
            <a:r>
              <a:rPr lang="it-IT" sz="1800" dirty="0"/>
              <a:t> do </a:t>
            </a:r>
            <a:r>
              <a:rPr lang="it-IT" sz="1800" dirty="0" err="1"/>
              <a:t>you</a:t>
            </a:r>
            <a:r>
              <a:rPr lang="it-IT" sz="1800" dirty="0"/>
              <a:t> look </a:t>
            </a:r>
            <a:r>
              <a:rPr lang="it-IT" sz="1800" dirty="0" err="1"/>
              <a:t>at</a:t>
            </a:r>
            <a:r>
              <a:rPr lang="it-IT" sz="1800" dirty="0"/>
              <a:t>?</a:t>
            </a:r>
          </a:p>
          <a:p>
            <a:r>
              <a:rPr lang="it-IT" sz="1800" dirty="0"/>
              <a:t> </a:t>
            </a:r>
            <a:endParaRPr lang="en-GB" sz="18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2088" y="2134208"/>
          <a:ext cx="3149600" cy="188595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57875712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5305117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7928707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Age Group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Pop. 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Deaths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1595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0-29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6831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30-59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9373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60+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03015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46362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Total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324741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040110" y="2103728"/>
          <a:ext cx="3204730" cy="188595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15287">
                  <a:extLst>
                    <a:ext uri="{9D8B030D-6E8A-4147-A177-3AD203B41FA5}">
                      <a16:colId xmlns:a16="http://schemas.microsoft.com/office/drawing/2014/main" val="44049160"/>
                    </a:ext>
                  </a:extLst>
                </a:gridCol>
                <a:gridCol w="684882">
                  <a:extLst>
                    <a:ext uri="{9D8B030D-6E8A-4147-A177-3AD203B41FA5}">
                      <a16:colId xmlns:a16="http://schemas.microsoft.com/office/drawing/2014/main" val="2149642341"/>
                    </a:ext>
                  </a:extLst>
                </a:gridCol>
                <a:gridCol w="904561">
                  <a:extLst>
                    <a:ext uri="{9D8B030D-6E8A-4147-A177-3AD203B41FA5}">
                      <a16:colId xmlns:a16="http://schemas.microsoft.com/office/drawing/2014/main" val="38929877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Age Group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Pop. 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Deaths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3014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0-29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2234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30-59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49482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60+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3160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68043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Total 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3223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Es. 2 populations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3810000" cy="131216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Population A (</a:t>
            </a:r>
            <a:r>
              <a:rPr lang="en-US" sz="2400" b="1" dirty="0" err="1">
                <a:solidFill>
                  <a:srgbClr val="FF0000"/>
                </a:solidFill>
              </a:rPr>
              <a:t>città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young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- low mortality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104456" cy="1528192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Population B (</a:t>
            </a:r>
            <a:r>
              <a:rPr lang="en-US" sz="2400" b="1" dirty="0" err="1">
                <a:solidFill>
                  <a:srgbClr val="6699FF"/>
                </a:solidFill>
              </a:rPr>
              <a:t>quartiere</a:t>
            </a:r>
            <a:r>
              <a:rPr lang="en-US" sz="2400" b="1" dirty="0">
                <a:solidFill>
                  <a:srgbClr val="6699FF"/>
                </a:solidFill>
              </a:rPr>
              <a:t>):</a:t>
            </a:r>
          </a:p>
          <a:p>
            <a:pPr>
              <a:buNone/>
            </a:pPr>
            <a:r>
              <a:rPr lang="en-US" sz="2400" b="1" dirty="0">
                <a:solidFill>
                  <a:srgbClr val="6699FF"/>
                </a:solidFill>
              </a:rPr>
              <a:t>	</a:t>
            </a:r>
            <a:r>
              <a:rPr lang="en-US" sz="2400" dirty="0">
                <a:solidFill>
                  <a:srgbClr val="6699FF"/>
                </a:solidFill>
              </a:rPr>
              <a:t>- older age distribution</a:t>
            </a:r>
          </a:p>
          <a:p>
            <a:pPr>
              <a:buNone/>
            </a:pPr>
            <a:r>
              <a:rPr lang="en-US" sz="2400" dirty="0">
                <a:solidFill>
                  <a:srgbClr val="6699FF"/>
                </a:solidFill>
              </a:rPr>
              <a:t>	- high mortality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872" y="3573016"/>
            <a:ext cx="4427984" cy="216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320341" cy="2193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4072934" cy="3630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021288"/>
            <a:ext cx="3530875" cy="43204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mortality patterns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511480" cy="4114800"/>
          </a:xfrm>
        </p:spPr>
        <p:txBody>
          <a:bodyPr/>
          <a:lstStyle/>
          <a:p>
            <a:r>
              <a:rPr lang="en-US" sz="2800" dirty="0"/>
              <a:t>To get rid of the influence of the age-distribution, we asked what would have been the crude death rates in B if it had its age-specific mortality rates but the age-distribution of A.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We could also have asked what if it had its own age distribution but </a:t>
            </a:r>
            <a:r>
              <a:rPr lang="en-US" sz="2800" dirty="0">
                <a:solidFill>
                  <a:srgbClr val="00B0F0"/>
                </a:solidFill>
              </a:rPr>
              <a:t>the age-specific mortality rates of A</a:t>
            </a:r>
            <a:r>
              <a:rPr lang="en-US" sz="2800" dirty="0"/>
              <a:t>: </a:t>
            </a:r>
          </a:p>
          <a:p>
            <a:pPr algn="ctr">
              <a:buNone/>
            </a:pPr>
            <a:r>
              <a:rPr lang="en-US" sz="2800" dirty="0"/>
              <a:t>.</a:t>
            </a:r>
            <a:r>
              <a:rPr lang="en-US" sz="2400" dirty="0"/>
              <a:t>5(.10) + .3(.05) + .2(.25) = .05 + .015 + .05 = </a:t>
            </a:r>
            <a:r>
              <a:rPr lang="en-US" sz="2400" b="1" dirty="0"/>
              <a:t>.115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standardization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related technique is called </a:t>
            </a:r>
            <a:r>
              <a:rPr lang="en-US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standardization</a:t>
            </a:r>
            <a:r>
              <a:rPr lang="en-US" dirty="0"/>
              <a:t>. It makes the same point as (direct) standardization: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If population </a:t>
            </a:r>
            <a:r>
              <a:rPr lang="en-US" dirty="0">
                <a:solidFill>
                  <a:srgbClr val="3399FF"/>
                </a:solidFill>
              </a:rPr>
              <a:t>B had the age-specific mortality rates of population A</a:t>
            </a:r>
            <a:r>
              <a:rPr lang="en-US" dirty="0"/>
              <a:t>, its CDR would decrease from </a:t>
            </a:r>
            <a:r>
              <a:rPr lang="en-US" dirty="0">
                <a:solidFill>
                  <a:srgbClr val="3399FF"/>
                </a:solidFill>
              </a:rPr>
              <a:t>.190 </a:t>
            </a:r>
            <a:r>
              <a:rPr lang="en-US" dirty="0"/>
              <a:t>to .</a:t>
            </a:r>
            <a:r>
              <a:rPr lang="en-US" dirty="0">
                <a:solidFill>
                  <a:srgbClr val="3399FF"/>
                </a:solidFill>
              </a:rPr>
              <a:t>115</a:t>
            </a:r>
            <a:r>
              <a:rPr lang="en-US" dirty="0"/>
              <a:t> so mortality is higher in B.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using indirect standardization?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two techniques achieve the same (and direct standardization is more intuitive),</a:t>
            </a:r>
          </a:p>
          <a:p>
            <a:pPr>
              <a:buNone/>
            </a:pPr>
            <a:r>
              <a:rPr lang="en-US" dirty="0"/>
              <a:t>why ever use indirect standardization?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ratio of the actual crude death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rate to an </a:t>
            </a:r>
            <a:r>
              <a:rPr lang="en-US" dirty="0">
                <a:solidFill>
                  <a:srgbClr val="FF0000"/>
                </a:solidFill>
              </a:rPr>
              <a:t>indirectly standardized CDR </a:t>
            </a:r>
            <a:r>
              <a:rPr lang="en-US" dirty="0"/>
              <a:t>can be written simply as: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Comparative Mortality Ratio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3284984"/>
            <a:ext cx="8460432" cy="2658616"/>
          </a:xfrm>
        </p:spPr>
        <p:txBody>
          <a:bodyPr/>
          <a:lstStyle/>
          <a:p>
            <a:r>
              <a:rPr lang="en-US" dirty="0"/>
              <a:t>CMR = Comparative Mortality Ratio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Where: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sz="2000" baseline="-25000" dirty="0" err="1"/>
              <a:t>i</a:t>
            </a:r>
            <a:r>
              <a:rPr lang="en-US" baseline="30000" dirty="0" err="1"/>
              <a:t>B</a:t>
            </a:r>
            <a:r>
              <a:rPr lang="en-US" dirty="0"/>
              <a:t> = </a:t>
            </a:r>
            <a:r>
              <a:rPr lang="en-US" sz="2800" dirty="0"/>
              <a:t>number of persons in the </a:t>
            </a:r>
            <a:r>
              <a:rPr lang="en-US" sz="2800" i="1" dirty="0" err="1"/>
              <a:t>ith</a:t>
            </a:r>
            <a:r>
              <a:rPr lang="en-US" sz="2800" i="1" dirty="0"/>
              <a:t> </a:t>
            </a:r>
            <a:r>
              <a:rPr lang="en-US" sz="2800" dirty="0"/>
              <a:t>age interval in population B</a:t>
            </a:r>
            <a:endParaRPr lang="en-US" dirty="0"/>
          </a:p>
          <a:p>
            <a:pPr>
              <a:buNone/>
            </a:pPr>
            <a:r>
              <a:rPr lang="en-US" dirty="0"/>
              <a:t>D</a:t>
            </a:r>
            <a:r>
              <a:rPr lang="en-US" baseline="30000" dirty="0"/>
              <a:t>B</a:t>
            </a:r>
            <a:r>
              <a:rPr lang="en-US" dirty="0"/>
              <a:t> = </a:t>
            </a:r>
            <a:r>
              <a:rPr lang="en-US" sz="2800" dirty="0"/>
              <a:t>recorded deaths at all ages in population B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2520280" cy="161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1944216" cy="160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772816"/>
            <a:ext cx="8439472" cy="4114800"/>
          </a:xfrm>
        </p:spPr>
        <p:txBody>
          <a:bodyPr/>
          <a:lstStyle/>
          <a:p>
            <a:r>
              <a:rPr lang="en-US" dirty="0"/>
              <a:t>Direct standardization requires data by subgroup on</a:t>
            </a:r>
          </a:p>
          <a:p>
            <a:pPr lvl="1"/>
            <a:r>
              <a:rPr lang="en-US" dirty="0"/>
              <a:t>The composition of population</a:t>
            </a:r>
          </a:p>
          <a:p>
            <a:pPr lvl="1"/>
            <a:r>
              <a:rPr lang="en-US" dirty="0"/>
              <a:t>Number of events of interest (e.g. deaths)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If data are lacking and for a certain population I only have the </a:t>
            </a:r>
            <a:r>
              <a:rPr lang="en-US" dirty="0">
                <a:solidFill>
                  <a:srgbClr val="FF0000"/>
                </a:solidFill>
              </a:rPr>
              <a:t>total number of deaths </a:t>
            </a:r>
            <a:r>
              <a:rPr lang="en-US" dirty="0"/>
              <a:t>(and not the age-specific death rates), I can compare </a:t>
            </a:r>
            <a:r>
              <a:rPr lang="en-US" dirty="0">
                <a:solidFill>
                  <a:srgbClr val="FF0000"/>
                </a:solidFill>
              </a:rPr>
              <a:t>indirectly the unknown death pattern in B and to the known schedule in 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3429000"/>
            <a:ext cx="7772400" cy="2514600"/>
          </a:xfrm>
        </p:spPr>
        <p:txBody>
          <a:bodyPr/>
          <a:lstStyle/>
          <a:p>
            <a:r>
              <a:rPr lang="en-US" dirty="0"/>
              <a:t>A ratio between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ACTUAL</a:t>
            </a:r>
            <a:r>
              <a:rPr lang="en-US" dirty="0"/>
              <a:t> number of death in B (numerator) to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number based on A’s rate schedule (denominator)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2520280" cy="161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1944216" cy="160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llout 14 8"/>
          <p:cNvSpPr/>
          <p:nvPr/>
        </p:nvSpPr>
        <p:spPr bwMode="auto">
          <a:xfrm>
            <a:off x="6282889" y="1343553"/>
            <a:ext cx="1305807" cy="504056"/>
          </a:xfrm>
          <a:prstGeom prst="accentBorderCallout2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>
                <a:ln>
                  <a:noFill/>
                </a:ln>
                <a:solidFill>
                  <a:srgbClr val="6699FF"/>
                </a:solidFill>
                <a:effectLst/>
                <a:latin typeface="Tahoma" pitchFamily="34" charset="0"/>
              </a:rPr>
              <a:t>Actual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6699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llout 14 9"/>
          <p:cNvSpPr/>
          <p:nvPr/>
        </p:nvSpPr>
        <p:spPr bwMode="auto">
          <a:xfrm>
            <a:off x="6490711" y="3176972"/>
            <a:ext cx="1750640" cy="50405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171"/>
              <a:gd name="adj6" fmla="val -35902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Expected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compare death rates of occupational group or ethnic group</a:t>
            </a:r>
          </a:p>
          <a:p>
            <a:pPr lvl="1"/>
            <a:r>
              <a:rPr lang="en-US" dirty="0"/>
              <a:t> if &gt; 1the unknown age specific death rate for a certain occupational group (or </a:t>
            </a:r>
            <a:r>
              <a:rPr lang="en-US"/>
              <a:t>ethnic group) </a:t>
            </a:r>
            <a:r>
              <a:rPr lang="en-US" dirty="0"/>
              <a:t>are higher than the standard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09600"/>
          </a:xfrm>
        </p:spPr>
        <p:txBody>
          <a:bodyPr/>
          <a:lstStyle/>
          <a:p>
            <a:r>
              <a:rPr lang="en-US" dirty="0"/>
              <a:t>Application to fertility: </a:t>
            </a:r>
            <a:r>
              <a:rPr lang="en-US" sz="4000" dirty="0" err="1"/>
              <a:t>Coale</a:t>
            </a:r>
            <a:r>
              <a:rPr lang="en-US" sz="4000" dirty="0"/>
              <a:t> Indexes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04448" cy="4114800"/>
          </a:xfrm>
        </p:spPr>
        <p:txBody>
          <a:bodyPr/>
          <a:lstStyle/>
          <a:p>
            <a:r>
              <a:rPr lang="en-US" dirty="0"/>
              <a:t>Standardization techniques are not limited to the study of mortality. </a:t>
            </a:r>
          </a:p>
          <a:p>
            <a:r>
              <a:rPr lang="en-US" dirty="0"/>
              <a:t>The greatest use of indirect standardization has been in the study of fertility in past European population.</a:t>
            </a:r>
          </a:p>
          <a:p>
            <a:pPr lvl="1"/>
            <a:r>
              <a:rPr lang="en-US" sz="2400" dirty="0"/>
              <a:t>The objective was to identify when and where fertility first declined by comparing fertility trends across historical European populations and over time. </a:t>
            </a:r>
          </a:p>
          <a:p>
            <a:pPr lvl="1"/>
            <a:r>
              <a:rPr lang="en-US" sz="2400" dirty="0"/>
              <a:t>Use indirect standardization because data on births were not tabulated by age of the mother.</a:t>
            </a:r>
          </a:p>
          <a:p>
            <a:pPr lvl="1"/>
            <a:r>
              <a:rPr lang="en-US" sz="2400" dirty="0"/>
              <a:t>Standard population: </a:t>
            </a:r>
            <a:r>
              <a:rPr lang="en-US" sz="2400" dirty="0" err="1"/>
              <a:t>Hutterites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Coale</a:t>
            </a:r>
            <a:r>
              <a:rPr lang="en-US" dirty="0"/>
              <a:t> index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an index of fertility that is the ratio of the actual CBR and an indirectly standardized CBR: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4104456" cy="18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</a:t>
            </a:r>
            <a:r>
              <a:rPr lang="it-IT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Magistrale in Scienze Statistiche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Teoria e modelli demografici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6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Preston’s notation summary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655C-6218-4C0C-9841-96632609F0B0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2952328" cy="129329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6011987" cy="16647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CasellaDiTesto 5"/>
          <p:cNvSpPr txBox="1"/>
          <p:nvPr/>
        </p:nvSpPr>
        <p:spPr>
          <a:xfrm>
            <a:off x="683568" y="170080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Relationship between CDR and age specific rates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49880"/>
            <a:ext cx="5976664" cy="2082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dependency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processes (mortality, fertility, and migration) vary substantially with </a:t>
            </a:r>
            <a:r>
              <a:rPr lang="en-US" dirty="0">
                <a:solidFill>
                  <a:srgbClr val="FF0000"/>
                </a:solidFill>
              </a:rPr>
              <a:t>age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Crude rates </a:t>
            </a:r>
            <a:r>
              <a:rPr lang="en-US" dirty="0"/>
              <a:t>represent the frequency of event in the entire population and are thus </a:t>
            </a:r>
            <a:r>
              <a:rPr lang="en-US" dirty="0">
                <a:solidFill>
                  <a:srgbClr val="FF0000"/>
                </a:solidFill>
              </a:rPr>
              <a:t>very sensitive to the age structure </a:t>
            </a:r>
            <a:r>
              <a:rPr lang="en-US" dirty="0"/>
              <a:t>of that population.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43438" cy="354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427537" cy="334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403648" y="1484784"/>
            <a:ext cx="64083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deaths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en-US" sz="3200" dirty="0"/>
              <a:t>e.g. when the structure make the difference!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matters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024" y="1628800"/>
            <a:ext cx="8784976" cy="4186808"/>
          </a:xfrm>
        </p:spPr>
        <p:txBody>
          <a:bodyPr/>
          <a:lstStyle/>
          <a:p>
            <a:r>
              <a:rPr lang="en-US" sz="2800" dirty="0"/>
              <a:t>a population with relatively </a:t>
            </a:r>
            <a:r>
              <a:rPr lang="en-US" sz="2800" dirty="0">
                <a:solidFill>
                  <a:srgbClr val="FF0000"/>
                </a:solidFill>
              </a:rPr>
              <a:t>more elderly people </a:t>
            </a:r>
            <a:r>
              <a:rPr lang="en-US" sz="2800" dirty="0"/>
              <a:t>may have a </a:t>
            </a:r>
            <a:r>
              <a:rPr lang="en-US" sz="2800" dirty="0">
                <a:solidFill>
                  <a:srgbClr val="FF0000"/>
                </a:solidFill>
              </a:rPr>
              <a:t>higher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Crude Death Rate</a:t>
            </a:r>
            <a:r>
              <a:rPr lang="en-US" sz="2800" dirty="0"/>
              <a:t> than a “younger” population even if the second one has higher mortality at all ages </a:t>
            </a:r>
          </a:p>
          <a:p>
            <a:pPr lvl="1"/>
            <a:r>
              <a:rPr lang="en-US" sz="2400" dirty="0"/>
              <a:t>e.g. the U.S. and Mexico</a:t>
            </a:r>
          </a:p>
          <a:p>
            <a:pPr lvl="1"/>
            <a:r>
              <a:rPr lang="en-US" sz="2400" dirty="0"/>
              <a:t>E.g. Liguria and Campania</a:t>
            </a:r>
          </a:p>
          <a:p>
            <a:pPr lvl="1">
              <a:buNone/>
            </a:pPr>
            <a:endParaRPr lang="en-US" sz="2400" dirty="0"/>
          </a:p>
          <a:p>
            <a:pPr marL="342900" lvl="1" indent="-342900">
              <a:buClr>
                <a:schemeClr val="folHlink"/>
              </a:buClr>
              <a:buSzPct val="60000"/>
              <a:buFont typeface="Symbol"/>
              <a:buChar char="Þ"/>
            </a:pPr>
            <a:r>
              <a:rPr lang="en-US" dirty="0"/>
              <a:t>we need to measure rates on more homogeneous groups,</a:t>
            </a:r>
          </a:p>
          <a:p>
            <a:pPr marL="342900" lvl="1" indent="-342900">
              <a:buClr>
                <a:schemeClr val="folHlink"/>
              </a:buClr>
              <a:buSzPct val="60000"/>
              <a:buFont typeface="Symbol"/>
              <a:buChar char="Þ"/>
            </a:pPr>
            <a:r>
              <a:rPr lang="en-US" dirty="0"/>
              <a:t> for demographic processes first make age categories. 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Age-specific rates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484784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6699FF"/>
                </a:solidFill>
              </a:rPr>
              <a:t>Age-specific rates </a:t>
            </a:r>
            <a:r>
              <a:rPr lang="en-US" dirty="0"/>
              <a:t>restrict both the count of event and the amount of exposure in the population, to a certain </a:t>
            </a:r>
            <a:r>
              <a:rPr lang="en-US" dirty="0">
                <a:solidFill>
                  <a:srgbClr val="6699FF"/>
                </a:solidFill>
              </a:rPr>
              <a:t>age-range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Age-specific rates still depends on age structure but only within the age range, should choose age range narrow enough that it doesn’t really matter.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62" y="4005064"/>
            <a:ext cx="8268438" cy="84754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rates varies by age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912768" cy="50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11599</TotalTime>
  <Words>1755</Words>
  <Application>Microsoft Office PowerPoint</Application>
  <PresentationFormat>Lucidi</PresentationFormat>
  <Paragraphs>288</Paragraphs>
  <Slides>40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Times New Roman Uni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Le fonti 3</vt:lpstr>
      <vt:lpstr>Age specific rates and direct and indirect standardization</vt:lpstr>
      <vt:lpstr>Riferimenti</vt:lpstr>
      <vt:lpstr>Es. Discuss in pairs</vt:lpstr>
      <vt:lpstr>Period age specific rates</vt:lpstr>
      <vt:lpstr>Age dependency</vt:lpstr>
      <vt:lpstr>e.g. when the structure make the difference!</vt:lpstr>
      <vt:lpstr>The structure matters</vt:lpstr>
      <vt:lpstr>Age-specific rates</vt:lpstr>
      <vt:lpstr>Death rates varies by age</vt:lpstr>
      <vt:lpstr>Where is mortality higher?     Sweden versus Kazakhstan</vt:lpstr>
      <vt:lpstr>Let’s compare  the age structure</vt:lpstr>
      <vt:lpstr>The relationship between CDR and M</vt:lpstr>
      <vt:lpstr>How to compare demographic process across time and space?</vt:lpstr>
      <vt:lpstr>Es. 2 populations</vt:lpstr>
      <vt:lpstr>Presentazione standard di PowerPoint</vt:lpstr>
      <vt:lpstr>How to deal with structural influence?</vt:lpstr>
      <vt:lpstr>Direct standardization</vt:lpstr>
      <vt:lpstr>Es. 2 populations</vt:lpstr>
      <vt:lpstr>E.g. population A and B</vt:lpstr>
      <vt:lpstr>Es. 2 populations</vt:lpstr>
      <vt:lpstr>The standard population matters</vt:lpstr>
      <vt:lpstr>… but in practice…</vt:lpstr>
      <vt:lpstr>Presentazione standard di PowerPoint</vt:lpstr>
      <vt:lpstr>Age-standardized crude death rates</vt:lpstr>
      <vt:lpstr>Presentazione standard di PowerPoint</vt:lpstr>
      <vt:lpstr>Not only age…</vt:lpstr>
      <vt:lpstr>… but age is important!</vt:lpstr>
      <vt:lpstr>Indirect standardization</vt:lpstr>
      <vt:lpstr>Presentazione standard di PowerPoint</vt:lpstr>
      <vt:lpstr>Es. 2 populations</vt:lpstr>
      <vt:lpstr>Standard mortality patterns</vt:lpstr>
      <vt:lpstr>Indirect standardization</vt:lpstr>
      <vt:lpstr>Why using indirect standardization?</vt:lpstr>
      <vt:lpstr>  Comparative Mortality Ratio</vt:lpstr>
      <vt:lpstr>Presentazione standard di PowerPoint</vt:lpstr>
      <vt:lpstr> </vt:lpstr>
      <vt:lpstr>Applications</vt:lpstr>
      <vt:lpstr>Application to fertility: Coale Indexes</vt:lpstr>
      <vt:lpstr>Coale index</vt:lpstr>
      <vt:lpstr>Preston’s notation summary</vt:lpstr>
    </vt:vector>
  </TitlesOfParts>
  <Company>Dipartimento di Statistica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marialetizia</cp:lastModifiedBy>
  <cp:revision>955</cp:revision>
  <cp:lastPrinted>2021-10-22T10:33:41Z</cp:lastPrinted>
  <dcterms:created xsi:type="dcterms:W3CDTF">2003-05-06T12:12:46Z</dcterms:created>
  <dcterms:modified xsi:type="dcterms:W3CDTF">2024-10-15T13:08:19Z</dcterms:modified>
</cp:coreProperties>
</file>