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2"/>
  </p:notesMasterIdLst>
  <p:handoutMasterIdLst>
    <p:handoutMasterId r:id="rId43"/>
  </p:handoutMasterIdLst>
  <p:sldIdLst>
    <p:sldId id="405" r:id="rId2"/>
    <p:sldId id="427" r:id="rId3"/>
    <p:sldId id="655" r:id="rId4"/>
    <p:sldId id="562" r:id="rId5"/>
    <p:sldId id="598" r:id="rId6"/>
    <p:sldId id="604" r:id="rId7"/>
    <p:sldId id="601" r:id="rId8"/>
    <p:sldId id="602" r:id="rId9"/>
    <p:sldId id="600" r:id="rId10"/>
    <p:sldId id="599" r:id="rId11"/>
    <p:sldId id="639" r:id="rId12"/>
    <p:sldId id="603" r:id="rId13"/>
    <p:sldId id="462" r:id="rId14"/>
    <p:sldId id="605" r:id="rId15"/>
    <p:sldId id="606" r:id="rId16"/>
    <p:sldId id="607" r:id="rId17"/>
    <p:sldId id="540" r:id="rId18"/>
    <p:sldId id="640" r:id="rId19"/>
    <p:sldId id="614" r:id="rId20"/>
    <p:sldId id="656" r:id="rId21"/>
    <p:sldId id="615" r:id="rId22"/>
    <p:sldId id="616" r:id="rId23"/>
    <p:sldId id="617" r:id="rId24"/>
    <p:sldId id="618" r:id="rId25"/>
    <p:sldId id="642" r:id="rId26"/>
    <p:sldId id="643" r:id="rId27"/>
    <p:sldId id="644" r:id="rId28"/>
    <p:sldId id="621" r:id="rId29"/>
    <p:sldId id="646" r:id="rId30"/>
    <p:sldId id="647" r:id="rId31"/>
    <p:sldId id="619" r:id="rId32"/>
    <p:sldId id="620" r:id="rId33"/>
    <p:sldId id="622" r:id="rId34"/>
    <p:sldId id="623" r:id="rId35"/>
    <p:sldId id="624" r:id="rId36"/>
    <p:sldId id="625" r:id="rId37"/>
    <p:sldId id="626" r:id="rId38"/>
    <p:sldId id="627" r:id="rId39"/>
    <p:sldId id="641" r:id="rId40"/>
    <p:sldId id="593" r:id="rId41"/>
  </p:sldIdLst>
  <p:sldSz cx="9144000" cy="6858000" type="overhead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3399FF"/>
    <a:srgbClr val="990033"/>
    <a:srgbClr val="339933"/>
    <a:srgbClr val="993366"/>
    <a:srgbClr val="FFFF66"/>
    <a:srgbClr val="CCFF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9" autoAdjust="0"/>
    <p:restoredTop sz="96644" autoAdjust="0"/>
  </p:normalViewPr>
  <p:slideViewPr>
    <p:cSldViewPr>
      <p:cViewPr varScale="1">
        <p:scale>
          <a:sx n="80" d="100"/>
          <a:sy n="80" d="100"/>
        </p:scale>
        <p:origin x="111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notesViewPr>
    <p:cSldViewPr>
      <p:cViewPr>
        <p:scale>
          <a:sx n="100" d="100"/>
          <a:sy n="100" d="100"/>
        </p:scale>
        <p:origin x="-924" y="-6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672B2D8-3D47-4589-B0B4-B7FCB56F6545}" type="datetime1">
              <a:rPr lang="it-IT"/>
              <a:pPr>
                <a:defRPr/>
              </a:pPr>
              <a:t>15/10/2024</a:t>
            </a:fld>
            <a:endParaRPr lang="it-IT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it-IT"/>
              <a:t>Le fonti dei dati in demografia</a:t>
            </a: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2777F2E-213C-47E8-B259-B55073DD8D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417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1" y="1"/>
            <a:ext cx="2946145" cy="4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96F664-DA16-4770-8BBD-D5986393844B}" type="datetime1">
              <a:rPr lang="it-IT"/>
              <a:pPr>
                <a:defRPr/>
              </a:pPr>
              <a:t>15/10/2024</a:t>
            </a:fld>
            <a:endParaRPr lang="it-IT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6" y="4714593"/>
            <a:ext cx="4983666" cy="446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1" y="9430789"/>
            <a:ext cx="2946145" cy="4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b" anchorCtr="0" compatLnSpc="1">
            <a:prstTxWarp prst="textNoShape">
              <a:avLst/>
            </a:prstTxWarp>
          </a:bodyPr>
          <a:lstStyle>
            <a:lvl1pPr algn="r" defTabSz="914242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18A28E6-C9EB-4422-8DAE-753E036435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620537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15/10/2024</a:t>
            </a:fld>
            <a:endParaRPr lang="it-IT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>
                <a:latin typeface="Arial" pitchFamily="34" charset="0"/>
                <a:cs typeface="Times New Roman" pitchFamily="18" charset="0"/>
              </a:rPr>
              <a:t> </a:t>
            </a:r>
            <a:endParaRPr lang="it-IT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DA8BD89-5281-45C1-83AF-22F2C9ABF14C}" type="datetime1">
              <a:rPr lang="it-IT" smtClean="0"/>
              <a:pPr/>
              <a:t>15/10/2024</a:t>
            </a:fld>
            <a:endParaRPr lang="it-IT"/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29E53E-6ED1-4839-B4AA-0A4BDFBD7142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15/10/2024</a:t>
            </a:fld>
            <a:endParaRPr lang="it-IT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>
                <a:latin typeface="Arial" pitchFamily="34" charset="0"/>
                <a:cs typeface="Times New Roman" pitchFamily="18" charset="0"/>
              </a:rPr>
              <a:t> </a:t>
            </a:r>
            <a:endParaRPr lang="it-IT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15/10/2024</a:t>
            </a:fld>
            <a:endParaRPr lang="it-IT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>
                <a:latin typeface="Arial" pitchFamily="34" charset="0"/>
                <a:cs typeface="Times New Roman" pitchFamily="18" charset="0"/>
              </a:rPr>
              <a:t> </a:t>
            </a:r>
            <a:endParaRPr lang="it-IT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15/10/2024</a:t>
            </a:fld>
            <a:endParaRPr lang="it-IT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>
                <a:latin typeface="Arial" pitchFamily="34" charset="0"/>
                <a:cs typeface="Times New Roman" pitchFamily="18" charset="0"/>
              </a:rPr>
              <a:t> </a:t>
            </a:r>
            <a:endParaRPr lang="it-IT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A5F34BD-758E-4687-92C7-21193D5A2BC0}" type="datetime1">
              <a:rPr lang="it-IT" smtClean="0"/>
              <a:pPr/>
              <a:t>15/10/2024</a:t>
            </a:fld>
            <a:endParaRPr lang="it-IT"/>
          </a:p>
        </p:txBody>
      </p:sp>
      <p:sp>
        <p:nvSpPr>
          <p:cNvPr id="1945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593685-6C11-40AB-AC0E-767D10F257C1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it-IT">
                <a:latin typeface="Arial" pitchFamily="34" charset="0"/>
                <a:cs typeface="Times New Roman" pitchFamily="18" charset="0"/>
              </a:rPr>
              <a:t> </a:t>
            </a:r>
            <a:endParaRPr lang="it-IT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1003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03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4C955AA-1FD1-43A1-9E0E-1BA720D4DB67}" type="datetime1">
              <a:rPr lang="it-IT"/>
              <a:pPr>
                <a:defRPr/>
              </a:pPr>
              <a:t>15/10/2024</a:t>
            </a:fld>
            <a:endParaRPr lang="it-IT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C1D9D0-0704-4042-9876-9AF57E6227E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02F90-EF24-403B-909D-A6C10B4B20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67500" y="457200"/>
            <a:ext cx="20955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81000" y="457200"/>
            <a:ext cx="61341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25FD3-F565-4DB4-BB0C-0D99D27CE2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7793038" cy="6096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B5A64-09F1-491C-89D8-5123C3C9F9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5DD10-BAFA-4340-8C81-6DBF4DE21D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F9F31-76CE-4283-940E-F8175CDE013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906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6BB53-7519-4AF4-B837-8654D77F2A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E77E6-FC15-48A0-8097-E05C3C84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9655C-6218-4C0C-9841-96632609F0B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53491-E88B-4886-89A6-11F958988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E2D1D-F914-409F-86B9-CD58C148B2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F766F-37A5-497F-95C8-97F536E6EE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457200"/>
            <a:ext cx="77930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 dello schema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828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9933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934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it-IT"/>
              <a:t>Facoltà di Scienze Politiche. Corso di Demografia. Dott.ssa Letizia Mencarini</a:t>
            </a:r>
          </a:p>
        </p:txBody>
      </p:sp>
      <p:sp>
        <p:nvSpPr>
          <p:cNvPr id="9934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6DE127-57FB-440A-BA3A-C524116BA7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9343" name="Line 15"/>
          <p:cNvSpPr>
            <a:spLocks noChangeShapeType="1"/>
          </p:cNvSpPr>
          <p:nvPr userDrawn="1"/>
        </p:nvSpPr>
        <p:spPr bwMode="auto">
          <a:xfrm>
            <a:off x="323850" y="1125538"/>
            <a:ext cx="8610600" cy="0"/>
          </a:xfrm>
          <a:prstGeom prst="line">
            <a:avLst/>
          </a:prstGeom>
          <a:noFill/>
          <a:ln w="38100">
            <a:solidFill>
              <a:srgbClr val="777777">
                <a:alpha val="50000"/>
              </a:srgbClr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8" y="2071678"/>
            <a:ext cx="8459787" cy="1495425"/>
          </a:xfrm>
        </p:spPr>
        <p:txBody>
          <a:bodyPr/>
          <a:lstStyle/>
          <a:p>
            <a:pPr eaLnBrk="1" hangingPunct="1">
              <a:defRPr/>
            </a:pPr>
            <a:r>
              <a:rPr lang="it-IT" sz="42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</a:t>
            </a:r>
            <a:r>
              <a:rPr lang="it-IT" sz="42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specific</a:t>
            </a:r>
            <a:r>
              <a:rPr lang="it-IT" sz="42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rates</a:t>
            </a:r>
            <a:r>
              <a:rPr lang="it-IT" sz="42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it-IT" sz="42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direct</a:t>
            </a:r>
            <a:r>
              <a:rPr lang="it-IT" sz="42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it-IT" sz="42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indirect</a:t>
            </a:r>
            <a:r>
              <a:rPr lang="it-IT" sz="42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2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standardization</a:t>
            </a:r>
            <a:endParaRPr lang="it-IT" sz="4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Magistrale in Scienze Statistiche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Teoria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323850" y="5445125"/>
            <a:ext cx="4032250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2000" b="1">
                <a:solidFill>
                  <a:srgbClr val="003399"/>
                </a:solidFill>
              </a:rPr>
              <a:t>Maria Letizia Tanturri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Dipartimento di Scienze Statistiche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it-IT" sz="1800">
                <a:solidFill>
                  <a:srgbClr val="808080"/>
                </a:solidFill>
              </a:rPr>
              <a:t>tanturri@stat.unipd.it</a:t>
            </a:r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6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583488" cy="609600"/>
          </a:xfrm>
        </p:spPr>
        <p:txBody>
          <a:bodyPr/>
          <a:lstStyle/>
          <a:p>
            <a:r>
              <a:rPr lang="en-US" sz="3200" dirty="0"/>
              <a:t>Where is mortality higher? </a:t>
            </a:r>
            <a:br>
              <a:rPr lang="en-US" sz="3200" dirty="0"/>
            </a:br>
            <a:r>
              <a:rPr lang="en-US" sz="3200" dirty="0"/>
              <a:t>			Sweden versus Kazakhstan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72706" name="Picture 2" descr="http://data.princeton.edu/eco572/swkzasmr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564904"/>
            <a:ext cx="6340080" cy="3987798"/>
          </a:xfrm>
          <a:prstGeom prst="rect">
            <a:avLst/>
          </a:prstGeom>
          <a:noFill/>
        </p:spPr>
      </p:pic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475656" y="1484784"/>
          <a:ext cx="6096000" cy="802888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Sweden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Kazakhstan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10.55 p.</a:t>
                      </a:r>
                      <a:r>
                        <a:rPr lang="en-US" baseline="0" dirty="0"/>
                        <a:t> 1000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7.42</a:t>
                      </a:r>
                      <a:r>
                        <a:rPr lang="en-US" baseline="0" dirty="0"/>
                        <a:t> p. 1000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93038" cy="609600"/>
          </a:xfrm>
        </p:spPr>
        <p:txBody>
          <a:bodyPr/>
          <a:lstStyle/>
          <a:p>
            <a:r>
              <a:rPr lang="en-US" sz="2400" dirty="0"/>
              <a:t>Let’s compare  the age structure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pic>
        <p:nvPicPr>
          <p:cNvPr id="798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6318">
            <a:off x="772730" y="939726"/>
            <a:ext cx="5739566" cy="516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The relationship between CDR and M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484784"/>
            <a:ext cx="7772400" cy="1152128"/>
          </a:xfrm>
        </p:spPr>
        <p:txBody>
          <a:bodyPr/>
          <a:lstStyle/>
          <a:p>
            <a:r>
              <a:rPr lang="en-US" dirty="0"/>
              <a:t>The CDR is a </a:t>
            </a:r>
            <a:r>
              <a:rPr lang="en-US" dirty="0">
                <a:solidFill>
                  <a:srgbClr val="FF0000"/>
                </a:solidFill>
              </a:rPr>
              <a:t>weighted average </a:t>
            </a:r>
            <a:r>
              <a:rPr lang="en-US" dirty="0"/>
              <a:t>of the age-specific rates across all age-ranges.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08920"/>
            <a:ext cx="2638817" cy="1191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852936"/>
            <a:ext cx="1886935" cy="10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3068960"/>
            <a:ext cx="2359866" cy="79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4149080"/>
            <a:ext cx="2427148" cy="101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e 9"/>
          <p:cNvSpPr/>
          <p:nvPr/>
        </p:nvSpPr>
        <p:spPr bwMode="auto">
          <a:xfrm>
            <a:off x="3131840" y="4149080"/>
            <a:ext cx="720080" cy="79208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Ovale 11"/>
          <p:cNvSpPr/>
          <p:nvPr/>
        </p:nvSpPr>
        <p:spPr bwMode="auto">
          <a:xfrm>
            <a:off x="3995936" y="4149080"/>
            <a:ext cx="720080" cy="792088"/>
          </a:xfrm>
          <a:prstGeom prst="ellipse">
            <a:avLst/>
          </a:prstGeom>
          <a:noFill/>
          <a:ln w="285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796136" y="5013176"/>
            <a:ext cx="3240360" cy="132343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70C0"/>
                </a:solidFill>
              </a:rPr>
              <a:t>Weight: </a:t>
            </a:r>
            <a:r>
              <a:rPr lang="en-US" sz="1400" dirty="0" err="1"/>
              <a:t>n</a:t>
            </a:r>
            <a:r>
              <a:rPr lang="en-US" sz="2000" dirty="0" err="1"/>
              <a:t>C</a:t>
            </a:r>
            <a:r>
              <a:rPr lang="en-US" sz="1600" dirty="0" err="1"/>
              <a:t>x</a:t>
            </a:r>
            <a:r>
              <a:rPr lang="en-US" sz="2000" dirty="0"/>
              <a:t> the proportion of total population that belongs to  the age interval x to </a:t>
            </a:r>
            <a:r>
              <a:rPr lang="en-US" sz="2000" i="1" dirty="0" err="1"/>
              <a:t>x+n</a:t>
            </a:r>
            <a:endParaRPr lang="en-US" sz="2000" i="1" dirty="0"/>
          </a:p>
        </p:txBody>
      </p:sp>
      <p:cxnSp>
        <p:nvCxnSpPr>
          <p:cNvPr id="15" name="Connettore 2 14"/>
          <p:cNvCxnSpPr/>
          <p:nvPr/>
        </p:nvCxnSpPr>
        <p:spPr bwMode="auto">
          <a:xfrm>
            <a:off x="4716016" y="4941168"/>
            <a:ext cx="1080120" cy="6480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7" name="Ovale 16"/>
          <p:cNvSpPr/>
          <p:nvPr/>
        </p:nvSpPr>
        <p:spPr bwMode="auto">
          <a:xfrm>
            <a:off x="7308304" y="2924944"/>
            <a:ext cx="936104" cy="1008112"/>
          </a:xfrm>
          <a:prstGeom prst="ellipse">
            <a:avLst/>
          </a:prstGeom>
          <a:noFill/>
          <a:ln w="285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8" name="Connettore 2 17"/>
          <p:cNvCxnSpPr/>
          <p:nvPr/>
        </p:nvCxnSpPr>
        <p:spPr bwMode="auto">
          <a:xfrm flipH="1">
            <a:off x="2915816" y="4941168"/>
            <a:ext cx="432048" cy="3600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251520" y="5589240"/>
            <a:ext cx="288032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The set of age-specific death rates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7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How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compare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demographic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process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across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time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space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it-IT" sz="3600" b="1" dirty="0">
              <a:solidFill>
                <a:srgbClr val="0033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Magistrale in Scienze Statistiche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Teoria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6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Es. 2 populations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3810000" cy="1312168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Population A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young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low mortality</a:t>
            </a:r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810000" cy="1528192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Population B:</a:t>
            </a:r>
          </a:p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	</a:t>
            </a:r>
            <a:r>
              <a:rPr lang="en-US" sz="2400" dirty="0">
                <a:solidFill>
                  <a:srgbClr val="6699FF"/>
                </a:solidFill>
              </a:rPr>
              <a:t>- older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6699FF"/>
                </a:solidFill>
              </a:rPr>
              <a:t>	- high mortality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2872" y="3573016"/>
            <a:ext cx="4427984" cy="21644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4320341" cy="21934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093296"/>
            <a:ext cx="4072934" cy="36309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6021288"/>
            <a:ext cx="3530875" cy="432048"/>
          </a:xfrm>
          <a:prstGeom prst="rect">
            <a:avLst/>
          </a:prstGeom>
          <a:noFill/>
          <a:ln w="9525">
            <a:solidFill>
              <a:srgbClr val="3399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example, a comparison of CDRs suggests the right order of mortality: higher in B. But should it be twice higher, or in other words: </a:t>
            </a:r>
          </a:p>
          <a:p>
            <a:pPr lvl="1"/>
            <a:r>
              <a:rPr lang="en-US" dirty="0"/>
              <a:t>how much is due to higher mortality, </a:t>
            </a:r>
          </a:p>
          <a:p>
            <a:pPr lvl="1"/>
            <a:r>
              <a:rPr lang="en-US" dirty="0"/>
              <a:t>how much is due to older population? 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/>
              <a:t>In some cases, it can even reverse the order.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6BB53-7519-4AF4-B837-8654D77F2A03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439472" cy="609600"/>
          </a:xfrm>
        </p:spPr>
        <p:txBody>
          <a:bodyPr/>
          <a:lstStyle/>
          <a:p>
            <a:r>
              <a:rPr lang="en-US" sz="3600" dirty="0"/>
              <a:t>How to deal with structural influence?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important techniques to:</a:t>
            </a:r>
          </a:p>
          <a:p>
            <a:endParaRPr lang="en-US" dirty="0"/>
          </a:p>
          <a:p>
            <a:pPr lvl="1"/>
            <a:r>
              <a:rPr lang="en-US" dirty="0"/>
              <a:t> (1) suppress the effect of age distribution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STANDARDIZATION </a:t>
            </a:r>
          </a:p>
          <a:p>
            <a:pPr lvl="1">
              <a:buNone/>
            </a:pPr>
            <a:endParaRPr lang="en-US" dirty="0"/>
          </a:p>
          <a:p>
            <a:pPr lvl="1"/>
            <a:r>
              <a:rPr lang="en-US" dirty="0"/>
              <a:t>(2) assess how much difference in crude rates is due to different age distribution.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solidFill>
                  <a:srgbClr val="6699FF"/>
                </a:solidFill>
              </a:rPr>
              <a:t>DECOMPOSITION</a:t>
            </a:r>
          </a:p>
          <a:p>
            <a:pPr lvl="1"/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5" name="Freccia a destra 4"/>
          <p:cNvSpPr/>
          <p:nvPr/>
        </p:nvSpPr>
        <p:spPr bwMode="auto">
          <a:xfrm>
            <a:off x="1907704" y="5445224"/>
            <a:ext cx="288032" cy="3600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Freccia a destra 5"/>
          <p:cNvSpPr/>
          <p:nvPr/>
        </p:nvSpPr>
        <p:spPr bwMode="auto">
          <a:xfrm>
            <a:off x="1835696" y="3573016"/>
            <a:ext cx="288032" cy="360040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Direct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standardization</a:t>
            </a:r>
            <a:endParaRPr lang="it-IT" sz="3600" b="1" dirty="0">
              <a:solidFill>
                <a:srgbClr val="0033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Magistrale in Scienze Statistiche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Teoria e modelli demografici</a:t>
            </a:r>
            <a:endParaRPr lang="it-IT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6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Es. 2 populations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3810000" cy="1312168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Population A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young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low mortality</a:t>
            </a:r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810000" cy="1528192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Population B:</a:t>
            </a:r>
          </a:p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	</a:t>
            </a:r>
            <a:r>
              <a:rPr lang="en-US" sz="2400" dirty="0">
                <a:solidFill>
                  <a:srgbClr val="6699FF"/>
                </a:solidFill>
              </a:rPr>
              <a:t>- older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6699FF"/>
                </a:solidFill>
              </a:rPr>
              <a:t>	- high mortality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2872" y="3573016"/>
            <a:ext cx="4427984" cy="21644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4320341" cy="21934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093296"/>
            <a:ext cx="4072934" cy="36309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6021288"/>
            <a:ext cx="3530875" cy="432048"/>
          </a:xfrm>
          <a:prstGeom prst="rect">
            <a:avLst/>
          </a:prstGeom>
          <a:noFill/>
          <a:ln w="9525">
            <a:solidFill>
              <a:srgbClr val="3399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E.g. population A and B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1628800"/>
            <a:ext cx="7772400" cy="4114800"/>
          </a:xfrm>
        </p:spPr>
        <p:txBody>
          <a:bodyPr/>
          <a:lstStyle/>
          <a:p>
            <a:r>
              <a:rPr lang="en-US" sz="2800" dirty="0"/>
              <a:t>In example, if population B had the age distribution of population A, CDR would have been lower: </a:t>
            </a:r>
          </a:p>
          <a:p>
            <a:pPr>
              <a:buNone/>
            </a:pPr>
            <a:r>
              <a:rPr lang="en-US" sz="2400" dirty="0"/>
              <a:t>.6(.16) + .3(.10) + .1(.40) = .096 + .03 + .04 = .166</a:t>
            </a:r>
          </a:p>
          <a:p>
            <a:pPr>
              <a:buNone/>
            </a:pPr>
            <a:endParaRPr lang="en-US" sz="2400" dirty="0"/>
          </a:p>
          <a:p>
            <a:r>
              <a:rPr lang="en-US" sz="2800" dirty="0"/>
              <a:t>To compare mortality in A and B, we are better off taking </a:t>
            </a:r>
            <a:r>
              <a:rPr lang="en-US" sz="2800" dirty="0">
                <a:solidFill>
                  <a:srgbClr val="FF0000"/>
                </a:solidFill>
              </a:rPr>
              <a:t>the same age distribution</a:t>
            </a:r>
            <a:r>
              <a:rPr lang="en-US" sz="2800" dirty="0"/>
              <a:t>. Could be the distribution in A, or in B, or </a:t>
            </a:r>
            <a:r>
              <a:rPr lang="en-US" sz="2800" dirty="0">
                <a:solidFill>
                  <a:srgbClr val="FF0000"/>
                </a:solidFill>
              </a:rPr>
              <a:t>any other </a:t>
            </a:r>
            <a:r>
              <a:rPr lang="en-US" sz="2800" dirty="0"/>
              <a:t>distribution.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46025-0BCD-4CAF-BFE8-35852094774D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dirty="0"/>
              <a:t>Riferimenti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844675"/>
            <a:ext cx="7602538" cy="2370143"/>
          </a:xfrm>
          <a:solidFill>
            <a:srgbClr val="FFFF66"/>
          </a:solidFill>
        </p:spPr>
        <p:txBody>
          <a:bodyPr/>
          <a:lstStyle/>
          <a:p>
            <a:pPr eaLnBrk="1" hangingPunct="1"/>
            <a:r>
              <a:rPr lang="it-IT" sz="2800" dirty="0" err="1"/>
              <a:t>Preston</a:t>
            </a:r>
            <a:r>
              <a:rPr lang="it-IT" sz="2800" dirty="0"/>
              <a:t> </a:t>
            </a:r>
            <a:r>
              <a:rPr lang="it-IT" sz="2800" dirty="0" err="1"/>
              <a:t>et</a:t>
            </a:r>
            <a:r>
              <a:rPr lang="it-IT" sz="2800" dirty="0"/>
              <a:t> al.  (2001), p. 21-37</a:t>
            </a:r>
          </a:p>
          <a:p>
            <a:pPr eaLnBrk="1" hangingPunct="1"/>
            <a:r>
              <a:rPr lang="it-IT" sz="2800" dirty="0" err="1"/>
              <a:t>Livi</a:t>
            </a:r>
            <a:r>
              <a:rPr lang="it-IT" sz="2800" dirty="0"/>
              <a:t> </a:t>
            </a:r>
            <a:r>
              <a:rPr lang="it-IT" sz="2800" dirty="0" err="1"/>
              <a:t>Bacci</a:t>
            </a:r>
            <a:r>
              <a:rPr lang="it-IT" sz="2800" dirty="0"/>
              <a:t>, Introduzione alla Demografia, capp. 3-4</a:t>
            </a:r>
          </a:p>
          <a:p>
            <a:pPr eaLnBrk="1" hangingPunct="1"/>
            <a:endParaRPr lang="it-IT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Es. 2 populations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3810000" cy="1312168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Population A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young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low mortality</a:t>
            </a:r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932040" y="1700808"/>
            <a:ext cx="3810000" cy="1528192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Population B:</a:t>
            </a:r>
          </a:p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	</a:t>
            </a:r>
            <a:r>
              <a:rPr lang="en-US" sz="2400" dirty="0">
                <a:solidFill>
                  <a:srgbClr val="6699FF"/>
                </a:solidFill>
              </a:rPr>
              <a:t>- older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6699FF"/>
                </a:solidFill>
              </a:rPr>
              <a:t>	- high mortality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3048" y="3229000"/>
            <a:ext cx="4427984" cy="21644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816" y="3229000"/>
            <a:ext cx="4320341" cy="21934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585" y="5612635"/>
            <a:ext cx="4072934" cy="36309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1602" y="5578157"/>
            <a:ext cx="3530875" cy="432048"/>
          </a:xfrm>
          <a:prstGeom prst="rect">
            <a:avLst/>
          </a:prstGeom>
          <a:noFill/>
          <a:ln w="9525">
            <a:solidFill>
              <a:srgbClr val="3399FF"/>
            </a:solidFill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/>
              <p:cNvSpPr txBox="1"/>
              <p:nvPr/>
            </p:nvSpPr>
            <p:spPr>
              <a:xfrm>
                <a:off x="5092170" y="6083796"/>
                <a:ext cx="2773260" cy="489621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b="1" i="1" smtClean="0">
                        <a:latin typeface="Cambria Math" panose="02040503050406030204" pitchFamily="18" charset="0"/>
                      </a:rPr>
                      <m:t>𝑨𝑺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𝑪</m:t>
                    </m:r>
                    <m:r>
                      <a:rPr lang="it-IT" b="1" i="1" smtClean="0">
                        <a:latin typeface="Cambria Math" panose="02040503050406030204" pitchFamily="18" charset="0"/>
                      </a:rPr>
                      <m:t>𝑫</m:t>
                    </m:r>
                    <m:sSubSup>
                      <m:sSubSupPr>
                        <m:ctrlPr>
                          <a:rPr lang="en-GB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it-IT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sub>
                      <m:sup>
                        <m:sSup>
                          <m:sSupPr>
                            <m:ctrlPr>
                              <a:rPr lang="en-GB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GB" b="1" i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GB" dirty="0"/>
                  <a:t>=. 166  </a:t>
                </a:r>
              </a:p>
            </p:txBody>
          </p:sp>
        </mc:Choice>
        <mc:Fallback xmlns=""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170" y="6083796"/>
                <a:ext cx="2773260" cy="489621"/>
              </a:xfrm>
              <a:prstGeom prst="rect">
                <a:avLst/>
              </a:prstGeom>
              <a:blipFill>
                <a:blip r:embed="rId6"/>
                <a:stretch>
                  <a:fillRect t="-12195" r="-6565" b="-37805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67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The standard population matters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828800"/>
            <a:ext cx="8007424" cy="4114800"/>
          </a:xfrm>
        </p:spPr>
        <p:txBody>
          <a:bodyPr/>
          <a:lstStyle/>
          <a:p>
            <a:r>
              <a:rPr lang="en-US" dirty="0"/>
              <a:t>The population distribution used is called the </a:t>
            </a:r>
            <a:r>
              <a:rPr lang="en-US" dirty="0">
                <a:solidFill>
                  <a:srgbClr val="FF0000"/>
                </a:solidFill>
              </a:rPr>
              <a:t>standard </a:t>
            </a:r>
            <a:r>
              <a:rPr lang="en-US" dirty="0"/>
              <a:t>of the comparison. </a:t>
            </a:r>
          </a:p>
          <a:p>
            <a:r>
              <a:rPr lang="en-US" dirty="0"/>
              <a:t>The comparison will depend on that standard. </a:t>
            </a:r>
          </a:p>
          <a:p>
            <a:pPr lvl="2"/>
            <a:r>
              <a:rPr lang="en-US" dirty="0"/>
              <a:t>For example, if population A has higher mortality in childhood and lower mortality at old-ages than population B, a very young standard may suggest that A has higher mortality, </a:t>
            </a:r>
          </a:p>
          <a:p>
            <a:pPr lvl="2"/>
            <a:r>
              <a:rPr lang="en-US" dirty="0"/>
              <a:t>whereas an older one may suggest that B has higher mortality </a:t>
            </a:r>
          </a:p>
          <a:p>
            <a:pPr lvl="2">
              <a:buNone/>
            </a:pPr>
            <a:r>
              <a:rPr lang="en-US" dirty="0"/>
              <a:t>			</a:t>
            </a:r>
            <a:r>
              <a:rPr lang="en-US" sz="2000" dirty="0"/>
              <a:t>(e.g., textbook Table 2.2, p.25). 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but in practice…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1484784"/>
            <a:ext cx="8007424" cy="4114800"/>
          </a:xfrm>
        </p:spPr>
        <p:txBody>
          <a:bodyPr/>
          <a:lstStyle/>
          <a:p>
            <a:pPr lvl="2"/>
            <a:r>
              <a:rPr lang="en-US" dirty="0"/>
              <a:t>But if population A has lower mortality rates than population B in each age-group, then any standard age distribution will show lower mortality in A </a:t>
            </a:r>
          </a:p>
          <a:p>
            <a:pPr lvl="2">
              <a:buNone/>
            </a:pPr>
            <a:r>
              <a:rPr lang="en-US" dirty="0"/>
              <a:t>(</a:t>
            </a:r>
            <a:r>
              <a:rPr lang="en-US" dirty="0" err="1"/>
              <a:t>e.g.Sweden</a:t>
            </a:r>
            <a:r>
              <a:rPr lang="en-US" dirty="0"/>
              <a:t> and Kazakhstan in Table 2.1)</a:t>
            </a:r>
          </a:p>
          <a:p>
            <a:pPr lvl="2">
              <a:buNone/>
            </a:pPr>
            <a:endParaRPr lang="en-US" dirty="0"/>
          </a:p>
          <a:p>
            <a:pPr lvl="1"/>
            <a:r>
              <a:rPr lang="en-US" sz="2400" dirty="0"/>
              <a:t>Note that it is more </a:t>
            </a:r>
            <a:r>
              <a:rPr lang="en-US" sz="2400" dirty="0">
                <a:solidFill>
                  <a:srgbClr val="FF0000"/>
                </a:solidFill>
              </a:rPr>
              <a:t>a potential problem </a:t>
            </a:r>
            <a:r>
              <a:rPr lang="en-US" sz="2400" dirty="0"/>
              <a:t>than a real one because typically populations with </a:t>
            </a:r>
            <a:r>
              <a:rPr lang="en-US" sz="2400" dirty="0">
                <a:solidFill>
                  <a:srgbClr val="FF0000"/>
                </a:solidFill>
              </a:rPr>
              <a:t>lower mortality have lower mortality at all ages </a:t>
            </a:r>
            <a:r>
              <a:rPr lang="en-US" sz="2400" dirty="0"/>
              <a:t>(the two populations above refer to different periods). </a:t>
            </a:r>
          </a:p>
          <a:p>
            <a:pPr lvl="2"/>
            <a:r>
              <a:rPr lang="en-US" sz="2000" dirty="0"/>
              <a:t>Little evidence of real “cross-over” effects, seems to be bad data.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772816"/>
            <a:ext cx="8153400" cy="4114800"/>
          </a:xfrm>
        </p:spPr>
        <p:txBody>
          <a:bodyPr/>
          <a:lstStyle/>
          <a:p>
            <a:r>
              <a:rPr lang="en-US" dirty="0"/>
              <a:t>Need to agree on a standard. </a:t>
            </a:r>
          </a:p>
          <a:p>
            <a:r>
              <a:rPr lang="en-US" dirty="0"/>
              <a:t>May use an </a:t>
            </a:r>
            <a:r>
              <a:rPr lang="en-US" dirty="0">
                <a:solidFill>
                  <a:srgbClr val="FF0000"/>
                </a:solidFill>
              </a:rPr>
              <a:t>external </a:t>
            </a:r>
            <a:r>
              <a:rPr lang="en-US" dirty="0"/>
              <a:t>or derive an </a:t>
            </a:r>
            <a:r>
              <a:rPr lang="en-US" dirty="0">
                <a:solidFill>
                  <a:srgbClr val="FF0000"/>
                </a:solidFill>
              </a:rPr>
              <a:t>internal one </a:t>
            </a:r>
            <a:r>
              <a:rPr lang="en-US" dirty="0"/>
              <a:t>(such as the average age-distribution of the populations being compared).</a:t>
            </a:r>
          </a:p>
          <a:p>
            <a:pPr lvl="1"/>
            <a:r>
              <a:rPr lang="en-US" dirty="0"/>
              <a:t>E.g. for comparing mortality among the Italian regions, Italy as a standard population</a:t>
            </a:r>
          </a:p>
          <a:p>
            <a:r>
              <a:rPr lang="en-US" dirty="0"/>
              <a:t>Once a standard distribution is selected, we can compute an age-standardized crude death rates</a:t>
            </a:r>
            <a:r>
              <a:rPr lang="en-US" sz="2800" dirty="0"/>
              <a:t>: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511480" cy="609600"/>
          </a:xfrm>
        </p:spPr>
        <p:txBody>
          <a:bodyPr/>
          <a:lstStyle/>
          <a:p>
            <a:r>
              <a:rPr lang="en-US" sz="4000" dirty="0"/>
              <a:t>Age-standardized crude death rates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>
              <a:xfrm>
                <a:off x="990600" y="3573016"/>
                <a:ext cx="7772400" cy="2370584"/>
              </a:xfrm>
            </p:spPr>
            <p:txBody>
              <a:bodyPr/>
              <a:lstStyle/>
              <a:p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dirty="0"/>
                  <a:t> s is the proportion of the population that falls in the </a:t>
                </a:r>
                <a:r>
                  <a:rPr lang="en-US" sz="2400" dirty="0" err="1"/>
                  <a:t>i</a:t>
                </a:r>
                <a:r>
                  <a:rPr lang="en-US" dirty="0" err="1"/>
                  <a:t>th</a:t>
                </a:r>
                <a:r>
                  <a:rPr lang="en-US" dirty="0"/>
                  <a:t> age interval in </a:t>
                </a:r>
                <a:r>
                  <a:rPr lang="en-US" dirty="0">
                    <a:solidFill>
                      <a:srgbClr val="FF0000"/>
                    </a:solidFill>
                  </a:rPr>
                  <a:t>some population chosen as a "standard."</a:t>
                </a:r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90600" y="3573016"/>
                <a:ext cx="7772400" cy="2370584"/>
              </a:xfrm>
              <a:blipFill>
                <a:blip r:embed="rId2"/>
                <a:stretch>
                  <a:fillRect l="-627" t="-3856" r="-1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844824"/>
            <a:ext cx="3104246" cy="10873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712" y="332656"/>
            <a:ext cx="5688633" cy="669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53491-E88B-4886-89A6-11F95898852F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sp>
        <p:nvSpPr>
          <p:cNvPr id="3" name="Rettangolo 2"/>
          <p:cNvSpPr/>
          <p:nvPr/>
        </p:nvSpPr>
        <p:spPr bwMode="auto">
          <a:xfrm>
            <a:off x="3546355" y="2438168"/>
            <a:ext cx="958552" cy="387315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5148063" y="2364160"/>
            <a:ext cx="936105" cy="39604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156176" y="1340768"/>
            <a:ext cx="3168351" cy="5232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ASCDR</a:t>
            </a:r>
            <a:r>
              <a:rPr lang="it-IT" baseline="30000" dirty="0"/>
              <a:t>S= </a:t>
            </a:r>
            <a:r>
              <a:rPr lang="it-IT" dirty="0"/>
              <a:t>7.37</a:t>
            </a:r>
            <a:r>
              <a:rPr lang="it-IT" dirty="0">
                <a:latin typeface="Times New Roman Uni" panose="02020603050405020304" pitchFamily="18" charset="-128"/>
                <a:ea typeface="Times New Roman Uni" panose="02020603050405020304" pitchFamily="18" charset="-128"/>
                <a:cs typeface="Times New Roman Uni" panose="02020603050405020304" pitchFamily="18" charset="-128"/>
              </a:rPr>
              <a:t>‰</a:t>
            </a:r>
            <a:endParaRPr lang="en-GB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190457" y="2610490"/>
            <a:ext cx="2953543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ASCDR</a:t>
            </a:r>
            <a:r>
              <a:rPr lang="it-IT" baseline="30000" dirty="0"/>
              <a:t>K= </a:t>
            </a:r>
            <a:r>
              <a:rPr lang="it-IT" dirty="0"/>
              <a:t>11.88</a:t>
            </a:r>
            <a:r>
              <a:rPr lang="it-IT" dirty="0">
                <a:latin typeface="Times New Roman Uni" panose="02020603050405020304" pitchFamily="18" charset="-128"/>
                <a:ea typeface="Times New Roman Uni" panose="02020603050405020304" pitchFamily="18" charset="-128"/>
                <a:cs typeface="Times New Roman Uni" panose="02020603050405020304" pitchFamily="18" charset="-128"/>
              </a:rPr>
              <a:t>‰</a:t>
            </a: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only age…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412776"/>
            <a:ext cx="7772400" cy="4114800"/>
          </a:xfrm>
        </p:spPr>
        <p:txBody>
          <a:bodyPr/>
          <a:lstStyle/>
          <a:p>
            <a:r>
              <a:rPr lang="en-US" dirty="0"/>
              <a:t>These techniques can be applied to </a:t>
            </a:r>
            <a:r>
              <a:rPr lang="en-US" dirty="0">
                <a:solidFill>
                  <a:srgbClr val="FF0000"/>
                </a:solidFill>
              </a:rPr>
              <a:t>any factor of heterogeneity</a:t>
            </a:r>
            <a:r>
              <a:rPr lang="en-US" dirty="0"/>
              <a:t> within the population.</a:t>
            </a:r>
          </a:p>
          <a:p>
            <a:pPr lvl="1"/>
            <a:r>
              <a:rPr lang="en-US" dirty="0"/>
              <a:t>For example, if marriage typically precedes fertility, fertility will vary by marital status.</a:t>
            </a:r>
          </a:p>
          <a:p>
            <a:pPr lvl="1"/>
            <a:r>
              <a:rPr lang="en-US" dirty="0"/>
              <a:t>Compute status-specific rates restricting both births and person-years lived to each marital status. </a:t>
            </a:r>
          </a:p>
          <a:p>
            <a:pPr lvl="1"/>
            <a:r>
              <a:rPr lang="en-US" dirty="0"/>
              <a:t>These specific rates are now only affected by fertility variation within marital status.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 but age is important!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268760"/>
            <a:ext cx="8676456" cy="4114800"/>
          </a:xfrm>
        </p:spPr>
        <p:txBody>
          <a:bodyPr/>
          <a:lstStyle/>
          <a:p>
            <a:r>
              <a:rPr lang="en-US" sz="2800" dirty="0"/>
              <a:t>However, our discussion centers on </a:t>
            </a:r>
            <a:r>
              <a:rPr lang="en-US" sz="2800" dirty="0">
                <a:solidFill>
                  <a:srgbClr val="FF0000"/>
                </a:solidFill>
              </a:rPr>
              <a:t>age</a:t>
            </a:r>
            <a:r>
              <a:rPr lang="en-US" sz="2800" dirty="0"/>
              <a:t> because:</a:t>
            </a:r>
          </a:p>
          <a:p>
            <a:pPr>
              <a:buNone/>
            </a:pPr>
            <a:endParaRPr lang="en-US" sz="2400" dirty="0"/>
          </a:p>
          <a:p>
            <a:pPr lvl="1"/>
            <a:r>
              <a:rPr lang="en-US" dirty="0"/>
              <a:t>(1) age is an essential factor of variation in demographic frequencies in a population; </a:t>
            </a:r>
          </a:p>
          <a:p>
            <a:pPr lvl="1"/>
            <a:r>
              <a:rPr lang="en-US" dirty="0"/>
              <a:t>(2) populations vary in their age composition; </a:t>
            </a:r>
          </a:p>
          <a:p>
            <a:pPr lvl="1"/>
            <a:r>
              <a:rPr lang="en-US" dirty="0"/>
              <a:t>(3) age distribution itself is a demographic variable depending on the population past demographic rates; </a:t>
            </a:r>
          </a:p>
          <a:p>
            <a:pPr lvl="1"/>
            <a:r>
              <a:rPr lang="en-US" dirty="0"/>
              <a:t>(4) data on demographic events are routinely collected by age (and data quality can be assessed).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27</a:t>
            </a:fld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Indirect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standardization</a:t>
            </a:r>
            <a:endParaRPr lang="it-IT" sz="3600" b="1" dirty="0">
              <a:solidFill>
                <a:srgbClr val="0033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Magistrale in Scienze Statistiche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Teorie e modelli demografici</a:t>
            </a:r>
            <a:endParaRPr lang="it-IT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6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4824028" y="260647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3399FF"/>
                </a:solidFill>
              </a:rPr>
              <a:t>Popolazione</a:t>
            </a:r>
            <a:r>
              <a:rPr lang="en-US" sz="2400" dirty="0">
                <a:solidFill>
                  <a:srgbClr val="3399FF"/>
                </a:solidFill>
              </a:rPr>
              <a:t> </a:t>
            </a:r>
            <a:r>
              <a:rPr lang="en-US" sz="2400" dirty="0" err="1">
                <a:solidFill>
                  <a:srgbClr val="3399FF"/>
                </a:solidFill>
              </a:rPr>
              <a:t>Quartiere</a:t>
            </a:r>
            <a:endParaRPr lang="en-US" sz="2400" dirty="0">
              <a:solidFill>
                <a:srgbClr val="3399FF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95536" y="260648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Popolazione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Città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76056" y="105273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Total number of </a:t>
            </a:r>
            <a:r>
              <a:rPr lang="en-US" sz="1800" dirty="0">
                <a:solidFill>
                  <a:srgbClr val="3399FF"/>
                </a:solidFill>
              </a:rPr>
              <a:t>deaths (=19) 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155679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Age structure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39552" y="98072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Age specific mortality rate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076056" y="155679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Age structure</a:t>
            </a:r>
          </a:p>
          <a:p>
            <a:endParaRPr lang="en-US" sz="1800" dirty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0888"/>
            <a:ext cx="4320341" cy="21934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l="-87" t="-391" r="50087" b="391"/>
          <a:stretch/>
        </p:blipFill>
        <p:spPr bwMode="auto">
          <a:xfrm>
            <a:off x="5364088" y="2415421"/>
            <a:ext cx="2213992" cy="2164425"/>
          </a:xfrm>
          <a:prstGeom prst="rect">
            <a:avLst/>
          </a:prstGeom>
          <a:noFill/>
          <a:ln w="9525">
            <a:solidFill>
              <a:srgbClr val="3399FF"/>
            </a:solidFill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1763688" y="5517232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</a:rPr>
              <a:t>Dove è più alta la mortalità?</a:t>
            </a:r>
            <a:endParaRPr lang="en-GB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Es. Discuss in pairs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251520" y="1441326"/>
            <a:ext cx="3810000" cy="1312168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Population A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965176" y="1370112"/>
            <a:ext cx="3810000" cy="1528192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Population B:</a:t>
            </a:r>
          </a:p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	</a:t>
            </a:r>
            <a:endParaRPr lang="en-US" sz="2400" dirty="0">
              <a:solidFill>
                <a:srgbClr val="6699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4944250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 err="1"/>
              <a:t>Is</a:t>
            </a:r>
            <a:r>
              <a:rPr lang="it-IT" sz="1800" dirty="0"/>
              <a:t> </a:t>
            </a:r>
            <a:r>
              <a:rPr lang="it-IT" sz="1800" dirty="0" err="1"/>
              <a:t>mortality</a:t>
            </a:r>
            <a:r>
              <a:rPr lang="it-IT" sz="1800" dirty="0"/>
              <a:t> </a:t>
            </a:r>
            <a:r>
              <a:rPr lang="it-IT" sz="1800" dirty="0" err="1"/>
              <a:t>higher</a:t>
            </a:r>
            <a:r>
              <a:rPr lang="it-IT" sz="1800" dirty="0"/>
              <a:t> in A or in B?</a:t>
            </a:r>
          </a:p>
          <a:p>
            <a:endParaRPr lang="it-IT" sz="1800" dirty="0"/>
          </a:p>
          <a:p>
            <a:r>
              <a:rPr lang="it-IT" sz="1800" dirty="0" err="1"/>
              <a:t>What</a:t>
            </a:r>
            <a:r>
              <a:rPr lang="it-IT" sz="1800" dirty="0"/>
              <a:t> do </a:t>
            </a:r>
            <a:r>
              <a:rPr lang="it-IT" sz="1800" dirty="0" err="1"/>
              <a:t>you</a:t>
            </a:r>
            <a:r>
              <a:rPr lang="it-IT" sz="1800" dirty="0"/>
              <a:t> look </a:t>
            </a:r>
            <a:r>
              <a:rPr lang="it-IT" sz="1800" dirty="0" err="1"/>
              <a:t>at</a:t>
            </a:r>
            <a:r>
              <a:rPr lang="it-IT" sz="1800" dirty="0"/>
              <a:t>?</a:t>
            </a:r>
          </a:p>
          <a:p>
            <a:r>
              <a:rPr lang="it-IT" sz="1800" dirty="0"/>
              <a:t> </a:t>
            </a:r>
            <a:endParaRPr lang="en-GB" sz="1800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392088" y="2134208"/>
          <a:ext cx="3149600" cy="1885950"/>
        </p:xfrm>
        <a:graphic>
          <a:graphicData uri="http://schemas.openxmlformats.org/drawingml/2006/table">
            <a:tbl>
              <a:tblPr bandRow="1">
                <a:tableStyleId>{E8B1032C-EA38-4F05-BA0D-38AFFFC7BED3}</a:tableStyleId>
              </a:tblPr>
              <a:tblGrid>
                <a:gridCol w="1587500">
                  <a:extLst>
                    <a:ext uri="{9D8B030D-6E8A-4147-A177-3AD203B41FA5}">
                      <a16:colId xmlns:a16="http://schemas.microsoft.com/office/drawing/2014/main" val="2578757120"/>
                    </a:ext>
                  </a:extLst>
                </a:gridCol>
                <a:gridCol w="673100">
                  <a:extLst>
                    <a:ext uri="{9D8B030D-6E8A-4147-A177-3AD203B41FA5}">
                      <a16:colId xmlns:a16="http://schemas.microsoft.com/office/drawing/2014/main" val="2530511704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3179287077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Age Group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Pop. 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Deaths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815958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0-29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120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12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268315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30-59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60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3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9493730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60+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20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5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7030158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9463625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Total 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 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43247412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5040110" y="2103728"/>
          <a:ext cx="3204730" cy="1885950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1615287">
                  <a:extLst>
                    <a:ext uri="{9D8B030D-6E8A-4147-A177-3AD203B41FA5}">
                      <a16:colId xmlns:a16="http://schemas.microsoft.com/office/drawing/2014/main" val="44049160"/>
                    </a:ext>
                  </a:extLst>
                </a:gridCol>
                <a:gridCol w="684882">
                  <a:extLst>
                    <a:ext uri="{9D8B030D-6E8A-4147-A177-3AD203B41FA5}">
                      <a16:colId xmlns:a16="http://schemas.microsoft.com/office/drawing/2014/main" val="2149642341"/>
                    </a:ext>
                  </a:extLst>
                </a:gridCol>
                <a:gridCol w="904561">
                  <a:extLst>
                    <a:ext uri="{9D8B030D-6E8A-4147-A177-3AD203B41FA5}">
                      <a16:colId xmlns:a16="http://schemas.microsoft.com/office/drawing/2014/main" val="3892987768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Age Group </a:t>
                      </a:r>
                      <a:endParaRPr lang="en-GB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Pop. 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Deaths</a:t>
                      </a:r>
                      <a:endParaRPr lang="en-GB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43014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0-29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50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8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822347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30-59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30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3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4948249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60+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20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u="none" strike="noStrike">
                          <a:effectLst/>
                        </a:rPr>
                        <a:t>8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031602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680430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Total 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 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 dirty="0">
                          <a:effectLst/>
                        </a:rPr>
                        <a:t> 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3223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98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Es. 2 populations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3810000" cy="1312168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Population A (</a:t>
            </a:r>
            <a:r>
              <a:rPr lang="en-US" sz="2400" b="1" dirty="0" err="1">
                <a:solidFill>
                  <a:srgbClr val="FF0000"/>
                </a:solidFill>
              </a:rPr>
              <a:t>città</a:t>
            </a:r>
            <a:r>
              <a:rPr lang="en-US" sz="2400" b="1" dirty="0">
                <a:solidFill>
                  <a:srgbClr val="FF0000"/>
                </a:solidFill>
              </a:rPr>
              <a:t>)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young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- low mortality</a:t>
            </a:r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788024" y="1700808"/>
            <a:ext cx="4104456" cy="1528192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Population B (</a:t>
            </a:r>
            <a:r>
              <a:rPr lang="en-US" sz="2400" b="1" dirty="0" err="1">
                <a:solidFill>
                  <a:srgbClr val="6699FF"/>
                </a:solidFill>
              </a:rPr>
              <a:t>quartiere</a:t>
            </a:r>
            <a:r>
              <a:rPr lang="en-US" sz="2400" b="1" dirty="0">
                <a:solidFill>
                  <a:srgbClr val="6699FF"/>
                </a:solidFill>
              </a:rPr>
              <a:t>):</a:t>
            </a:r>
          </a:p>
          <a:p>
            <a:pPr>
              <a:buNone/>
            </a:pPr>
            <a:r>
              <a:rPr lang="en-US" sz="2400" b="1" dirty="0">
                <a:solidFill>
                  <a:srgbClr val="6699FF"/>
                </a:solidFill>
              </a:rPr>
              <a:t>	</a:t>
            </a:r>
            <a:r>
              <a:rPr lang="en-US" sz="2400" dirty="0">
                <a:solidFill>
                  <a:srgbClr val="6699FF"/>
                </a:solidFill>
              </a:rPr>
              <a:t>- older age distribution</a:t>
            </a:r>
          </a:p>
          <a:p>
            <a:pPr>
              <a:buNone/>
            </a:pPr>
            <a:r>
              <a:rPr lang="en-US" sz="2400" dirty="0">
                <a:solidFill>
                  <a:srgbClr val="6699FF"/>
                </a:solidFill>
              </a:rPr>
              <a:t>	- high mortality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2872" y="3573016"/>
            <a:ext cx="4427984" cy="2164425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4320341" cy="219340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093296"/>
            <a:ext cx="4072934" cy="36309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98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6021288"/>
            <a:ext cx="3530875" cy="432048"/>
          </a:xfrm>
          <a:prstGeom prst="rect">
            <a:avLst/>
          </a:prstGeom>
          <a:noFill/>
          <a:ln w="9525">
            <a:solidFill>
              <a:srgbClr val="3399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mortality patterns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484784"/>
            <a:ext cx="8511480" cy="4114800"/>
          </a:xfrm>
        </p:spPr>
        <p:txBody>
          <a:bodyPr/>
          <a:lstStyle/>
          <a:p>
            <a:r>
              <a:rPr lang="en-US" sz="2800" dirty="0"/>
              <a:t>To get rid of the influence of the age-distribution, we asked what would have been the crude death rates in B if it had its age-specific mortality rates but the age-distribution of A.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We could also have asked what if it had its own age distribution but </a:t>
            </a:r>
            <a:r>
              <a:rPr lang="en-US" sz="2800" dirty="0">
                <a:solidFill>
                  <a:srgbClr val="00B0F0"/>
                </a:solidFill>
              </a:rPr>
              <a:t>the age-specific mortality rates of A</a:t>
            </a:r>
            <a:r>
              <a:rPr lang="en-US" sz="2800" dirty="0"/>
              <a:t>: </a:t>
            </a:r>
          </a:p>
          <a:p>
            <a:pPr algn="ctr">
              <a:buNone/>
            </a:pPr>
            <a:r>
              <a:rPr lang="en-US" sz="2800" dirty="0"/>
              <a:t>.</a:t>
            </a:r>
            <a:r>
              <a:rPr lang="en-US" sz="2400" dirty="0"/>
              <a:t>5(.10) + .3(.05) + .2(.25) = .05 + .015 + .05 = </a:t>
            </a:r>
            <a:r>
              <a:rPr lang="en-US" sz="2400" b="1" dirty="0"/>
              <a:t>.115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standardization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related technique is called </a:t>
            </a:r>
            <a:r>
              <a:rPr lang="en-US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indirect standardization</a:t>
            </a:r>
            <a:r>
              <a:rPr lang="en-US" dirty="0"/>
              <a:t>. It makes the same point as (direct) standardization: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 If population </a:t>
            </a:r>
            <a:r>
              <a:rPr lang="en-US" dirty="0">
                <a:solidFill>
                  <a:srgbClr val="3399FF"/>
                </a:solidFill>
              </a:rPr>
              <a:t>B had the age-specific mortality rates of population A</a:t>
            </a:r>
            <a:r>
              <a:rPr lang="en-US" dirty="0"/>
              <a:t>, its CDR would decrease from </a:t>
            </a:r>
            <a:r>
              <a:rPr lang="en-US" dirty="0">
                <a:solidFill>
                  <a:srgbClr val="3399FF"/>
                </a:solidFill>
              </a:rPr>
              <a:t>.190 </a:t>
            </a:r>
            <a:r>
              <a:rPr lang="en-US" dirty="0"/>
              <a:t>to .</a:t>
            </a:r>
            <a:r>
              <a:rPr lang="en-US" dirty="0">
                <a:solidFill>
                  <a:srgbClr val="3399FF"/>
                </a:solidFill>
              </a:rPr>
              <a:t>115</a:t>
            </a:r>
            <a:r>
              <a:rPr lang="en-US" dirty="0"/>
              <a:t> so mortality is higher in B.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Why using indirect standardization?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two techniques achieve the same (and direct standardization is more intuitive),</a:t>
            </a:r>
          </a:p>
          <a:p>
            <a:pPr>
              <a:buNone/>
            </a:pPr>
            <a:r>
              <a:rPr lang="en-US" dirty="0"/>
              <a:t>why ever use indirect standardization?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The </a:t>
            </a:r>
            <a:r>
              <a:rPr lang="en-US" dirty="0">
                <a:solidFill>
                  <a:srgbClr val="0070C0"/>
                </a:solidFill>
              </a:rPr>
              <a:t>ratio of the actual crude death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rate to an </a:t>
            </a:r>
            <a:r>
              <a:rPr lang="en-US" dirty="0">
                <a:solidFill>
                  <a:srgbClr val="FF0000"/>
                </a:solidFill>
              </a:rPr>
              <a:t>indirectly standardized CDR </a:t>
            </a:r>
            <a:r>
              <a:rPr lang="en-US" dirty="0"/>
              <a:t>can be written simply as: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Comparative Mortality Ratio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3284984"/>
            <a:ext cx="8460432" cy="2658616"/>
          </a:xfrm>
        </p:spPr>
        <p:txBody>
          <a:bodyPr/>
          <a:lstStyle/>
          <a:p>
            <a:r>
              <a:rPr lang="en-US" dirty="0"/>
              <a:t>CMR = Comparative Mortality Ratio</a:t>
            </a:r>
          </a:p>
          <a:p>
            <a:pPr marL="0" indent="0">
              <a:buNone/>
            </a:pPr>
            <a:endParaRPr lang="en-US" dirty="0"/>
          </a:p>
          <a:p>
            <a:pPr>
              <a:buNone/>
            </a:pPr>
            <a:r>
              <a:rPr lang="en-US" sz="2800" dirty="0"/>
              <a:t>Where: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err="1"/>
              <a:t>N</a:t>
            </a:r>
            <a:r>
              <a:rPr lang="en-US" sz="2000" baseline="-25000" dirty="0" err="1"/>
              <a:t>i</a:t>
            </a:r>
            <a:r>
              <a:rPr lang="en-US" baseline="30000" dirty="0" err="1"/>
              <a:t>B</a:t>
            </a:r>
            <a:r>
              <a:rPr lang="en-US" dirty="0"/>
              <a:t> = </a:t>
            </a:r>
            <a:r>
              <a:rPr lang="en-US" sz="2800" dirty="0"/>
              <a:t>number of persons in the </a:t>
            </a:r>
            <a:r>
              <a:rPr lang="en-US" sz="2800" i="1" dirty="0" err="1"/>
              <a:t>ith</a:t>
            </a:r>
            <a:r>
              <a:rPr lang="en-US" sz="2800" i="1" dirty="0"/>
              <a:t> </a:t>
            </a:r>
            <a:r>
              <a:rPr lang="en-US" sz="2800" dirty="0"/>
              <a:t>age interval in population B</a:t>
            </a:r>
            <a:endParaRPr lang="en-US" dirty="0"/>
          </a:p>
          <a:p>
            <a:pPr>
              <a:buNone/>
            </a:pPr>
            <a:r>
              <a:rPr lang="en-US" dirty="0"/>
              <a:t>D</a:t>
            </a:r>
            <a:r>
              <a:rPr lang="en-US" baseline="30000" dirty="0"/>
              <a:t>B</a:t>
            </a:r>
            <a:r>
              <a:rPr lang="en-US" dirty="0"/>
              <a:t> = </a:t>
            </a:r>
            <a:r>
              <a:rPr lang="en-US" sz="2800" dirty="0"/>
              <a:t>recorded deaths at all ages in population B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196752"/>
            <a:ext cx="2520280" cy="1614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340768"/>
            <a:ext cx="1944216" cy="160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512" y="1772816"/>
            <a:ext cx="8439472" cy="4114800"/>
          </a:xfrm>
        </p:spPr>
        <p:txBody>
          <a:bodyPr/>
          <a:lstStyle/>
          <a:p>
            <a:r>
              <a:rPr lang="en-US" dirty="0"/>
              <a:t>Direct standardization requires data by subgroup on</a:t>
            </a:r>
          </a:p>
          <a:p>
            <a:pPr lvl="1"/>
            <a:r>
              <a:rPr lang="en-US" dirty="0"/>
              <a:t>The composition of population</a:t>
            </a:r>
          </a:p>
          <a:p>
            <a:pPr lvl="1"/>
            <a:r>
              <a:rPr lang="en-US" dirty="0"/>
              <a:t>Number of events of interest (e.g. deaths)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/>
              <a:t>If data are lacking and for a certain population I only have the </a:t>
            </a:r>
            <a:r>
              <a:rPr lang="en-US" dirty="0">
                <a:solidFill>
                  <a:srgbClr val="FF0000"/>
                </a:solidFill>
              </a:rPr>
              <a:t>total number of deaths </a:t>
            </a:r>
            <a:r>
              <a:rPr lang="en-US" dirty="0"/>
              <a:t>(and not the age-specific death rates), I can compare </a:t>
            </a:r>
            <a:r>
              <a:rPr lang="en-US" dirty="0">
                <a:solidFill>
                  <a:srgbClr val="FF0000"/>
                </a:solidFill>
              </a:rPr>
              <a:t>indirectly the unknown death pattern in B and to the known schedule in A.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90600" y="3429000"/>
            <a:ext cx="7772400" cy="2514600"/>
          </a:xfrm>
        </p:spPr>
        <p:txBody>
          <a:bodyPr/>
          <a:lstStyle/>
          <a:p>
            <a:r>
              <a:rPr lang="en-US" dirty="0"/>
              <a:t>A ratio between 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rgbClr val="0070C0"/>
                </a:solidFill>
              </a:rPr>
              <a:t>ACTUAL</a:t>
            </a:r>
            <a:r>
              <a:rPr lang="en-US" dirty="0"/>
              <a:t> number of death in B (numerator) to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expected</a:t>
            </a:r>
            <a:r>
              <a:rPr lang="en-US" dirty="0"/>
              <a:t> number based on A’s rate schedule (denominator)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12776"/>
            <a:ext cx="2520280" cy="1614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556792"/>
            <a:ext cx="1944216" cy="160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llout 14 8"/>
          <p:cNvSpPr/>
          <p:nvPr/>
        </p:nvSpPr>
        <p:spPr bwMode="auto">
          <a:xfrm>
            <a:off x="6282889" y="1343553"/>
            <a:ext cx="1305807" cy="504056"/>
          </a:xfrm>
          <a:prstGeom prst="accentBorderCallout2">
            <a:avLst/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0" i="0" u="none" strike="noStrike" cap="none" normalizeH="0" baseline="0" dirty="0" err="1">
                <a:ln>
                  <a:noFill/>
                </a:ln>
                <a:solidFill>
                  <a:srgbClr val="6699FF"/>
                </a:solidFill>
                <a:effectLst/>
                <a:latin typeface="Tahoma" pitchFamily="34" charset="0"/>
              </a:rPr>
              <a:t>Actual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rgbClr val="6699FF"/>
              </a:solidFill>
              <a:effectLst/>
              <a:latin typeface="Tahoma" pitchFamily="34" charset="0"/>
            </a:endParaRPr>
          </a:p>
        </p:txBody>
      </p:sp>
      <p:sp>
        <p:nvSpPr>
          <p:cNvPr id="10" name="Callout 14 9"/>
          <p:cNvSpPr/>
          <p:nvPr/>
        </p:nvSpPr>
        <p:spPr bwMode="auto">
          <a:xfrm>
            <a:off x="6490711" y="3176972"/>
            <a:ext cx="1750640" cy="504056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4171"/>
              <a:gd name="adj6" fmla="val -35902"/>
            </a:avLst>
          </a:prstGeom>
          <a:noFill/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8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ahoma" pitchFamily="34" charset="0"/>
              </a:rPr>
              <a:t>Expected</a:t>
            </a:r>
            <a:endParaRPr kumimoji="0" lang="it-IT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compare death rates of occupational group or ethnic group</a:t>
            </a:r>
          </a:p>
          <a:p>
            <a:pPr lvl="1"/>
            <a:r>
              <a:rPr lang="en-US" dirty="0"/>
              <a:t> if &gt; 1the unknown age specific death rate for a certain occupational group (or </a:t>
            </a:r>
            <a:r>
              <a:rPr lang="en-US"/>
              <a:t>ethnic group) </a:t>
            </a:r>
            <a:r>
              <a:rPr lang="en-US" dirty="0"/>
              <a:t>are higher than the standard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609600"/>
          </a:xfrm>
        </p:spPr>
        <p:txBody>
          <a:bodyPr/>
          <a:lstStyle/>
          <a:p>
            <a:r>
              <a:rPr lang="en-US" dirty="0"/>
              <a:t>Application to fertility: </a:t>
            </a:r>
            <a:r>
              <a:rPr lang="en-US" sz="4000" dirty="0" err="1"/>
              <a:t>Coale</a:t>
            </a:r>
            <a:r>
              <a:rPr lang="en-US" sz="4000" dirty="0"/>
              <a:t> Indexes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484784"/>
            <a:ext cx="8204448" cy="4114800"/>
          </a:xfrm>
        </p:spPr>
        <p:txBody>
          <a:bodyPr/>
          <a:lstStyle/>
          <a:p>
            <a:r>
              <a:rPr lang="en-US" dirty="0"/>
              <a:t>Standardization techniques are not limited to the study of mortality. </a:t>
            </a:r>
          </a:p>
          <a:p>
            <a:r>
              <a:rPr lang="en-US" dirty="0"/>
              <a:t>The greatest use of indirect standardization has been in the study of fertility in past European population.</a:t>
            </a:r>
          </a:p>
          <a:p>
            <a:pPr lvl="1"/>
            <a:r>
              <a:rPr lang="en-US" sz="2400" dirty="0"/>
              <a:t>The objective was to identify when and where fertility first declined by comparing fertility trends across historical European populations and over time. </a:t>
            </a:r>
          </a:p>
          <a:p>
            <a:pPr lvl="1"/>
            <a:r>
              <a:rPr lang="en-US" sz="2400" dirty="0"/>
              <a:t>Use indirect standardization because data on births were not tabulated by age of the mother.</a:t>
            </a:r>
          </a:p>
          <a:p>
            <a:pPr lvl="1"/>
            <a:r>
              <a:rPr lang="en-US" sz="2400" dirty="0"/>
              <a:t>Standard population: </a:t>
            </a:r>
            <a:r>
              <a:rPr lang="en-US" sz="2400" dirty="0" err="1"/>
              <a:t>Hutterites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Coale</a:t>
            </a:r>
            <a:r>
              <a:rPr lang="en-US" dirty="0"/>
              <a:t> index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derive an index of fertility that is the ratio of the actual CBR and an indirectly standardized CBR: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645024"/>
            <a:ext cx="4104456" cy="182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133600"/>
            <a:ext cx="8459787" cy="1495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defRPr/>
            </a:pP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Period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specific</a:t>
            </a:r>
            <a:r>
              <a:rPr lang="it-IT" sz="4000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4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rates</a:t>
            </a:r>
            <a:endParaRPr lang="it-IT" sz="3600" b="1" dirty="0">
              <a:solidFill>
                <a:srgbClr val="003399"/>
              </a:solidFill>
            </a:endParaRP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>
            <a:off x="323850" y="3716338"/>
            <a:ext cx="8610600" cy="0"/>
          </a:xfrm>
          <a:prstGeom prst="line">
            <a:avLst/>
          </a:prstGeom>
          <a:noFill/>
          <a:ln w="38100">
            <a:solidFill>
              <a:srgbClr val="808080">
                <a:alpha val="50195"/>
              </a:srgbClr>
            </a:solidFill>
            <a:miter lim="800000"/>
            <a:headEnd/>
            <a:tailEnd/>
          </a:ln>
        </p:spPr>
        <p:txBody>
          <a:bodyPr wrap="none"/>
          <a:lstStyle/>
          <a:p>
            <a:endParaRPr lang="it-IT"/>
          </a:p>
        </p:txBody>
      </p:sp>
      <p:sp>
        <p:nvSpPr>
          <p:cNvPr id="421892" name="Text Box 4"/>
          <p:cNvSpPr txBox="1">
            <a:spLocks noChangeArrowheads="1"/>
          </p:cNvSpPr>
          <p:nvPr/>
        </p:nvSpPr>
        <p:spPr bwMode="auto">
          <a:xfrm>
            <a:off x="1116013" y="188913"/>
            <a:ext cx="8027987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Università di Padova, Facoltà di Scienze Statistiche 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Laurea Magistrale in Scienze Statistiche</a:t>
            </a:r>
          </a:p>
          <a:p>
            <a:pPr algn="ctr">
              <a:lnSpc>
                <a:spcPct val="110000"/>
              </a:lnSpc>
              <a:defRPr/>
            </a:pPr>
            <a:r>
              <a:rPr lang="it-IT" sz="2000" dirty="0">
                <a:solidFill>
                  <a:srgbClr val="777777"/>
                </a:solidFill>
                <a:latin typeface="Arial" charset="0"/>
                <a:cs typeface="Arial" charset="0"/>
              </a:rPr>
              <a:t>Corso</a:t>
            </a:r>
            <a:r>
              <a:rPr lang="it-IT" sz="2000" b="1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: Teoria e modelli demografici</a:t>
            </a:r>
            <a:endParaRPr lang="it-IT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4238625" y="3090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3079" name="Text Box 18"/>
          <p:cNvSpPr txBox="1">
            <a:spLocks noChangeArrowheads="1"/>
          </p:cNvSpPr>
          <p:nvPr/>
        </p:nvSpPr>
        <p:spPr bwMode="auto">
          <a:xfrm>
            <a:off x="5940425" y="5876925"/>
            <a:ext cx="2808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90000"/>
              </a:lnSpc>
              <a:spcBef>
                <a:spcPct val="50000"/>
              </a:spcBef>
            </a:pPr>
            <a:r>
              <a:rPr lang="it-IT" sz="2000" b="1" dirty="0">
                <a:solidFill>
                  <a:srgbClr val="990033"/>
                </a:solidFill>
              </a:rPr>
              <a:t>Lezione 6</a:t>
            </a:r>
          </a:p>
        </p:txBody>
      </p:sp>
      <p:pic>
        <p:nvPicPr>
          <p:cNvPr id="3081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1646238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Preston’s notation summary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9655C-6218-4C0C-9841-96632609F0B0}" type="slidenum">
              <a:rPr lang="it-IT" smtClean="0"/>
              <a:pPr>
                <a:defRPr/>
              </a:pPr>
              <a:t>40</a:t>
            </a:fld>
            <a:endParaRPr lang="it-IT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268760"/>
            <a:ext cx="2952328" cy="129329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852936"/>
            <a:ext cx="6011987" cy="16647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6" name="CasellaDiTesto 5"/>
          <p:cNvSpPr txBox="1"/>
          <p:nvPr/>
        </p:nvSpPr>
        <p:spPr>
          <a:xfrm>
            <a:off x="683568" y="1700808"/>
            <a:ext cx="36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Relationship between CDR and age specific rates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649880"/>
            <a:ext cx="5976664" cy="20823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 dependency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Demographic processes (mortality, fertility, and migration) vary substantially with </a:t>
            </a:r>
            <a:r>
              <a:rPr lang="en-US" dirty="0">
                <a:solidFill>
                  <a:srgbClr val="FF0000"/>
                </a:solidFill>
              </a:rPr>
              <a:t>age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Crude rates </a:t>
            </a:r>
            <a:r>
              <a:rPr lang="en-US" dirty="0"/>
              <a:t>represent the frequency of event in the entire population and are thus </a:t>
            </a:r>
            <a:r>
              <a:rPr lang="en-US" dirty="0">
                <a:solidFill>
                  <a:srgbClr val="FF0000"/>
                </a:solidFill>
              </a:rPr>
              <a:t>very sensitive to the age structure </a:t>
            </a:r>
            <a:r>
              <a:rPr lang="en-US" dirty="0"/>
              <a:t>of that population.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4643438" cy="3549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348880"/>
            <a:ext cx="4427537" cy="3340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86724" name="Text Box 4"/>
          <p:cNvSpPr txBox="1">
            <a:spLocks noChangeArrowheads="1"/>
          </p:cNvSpPr>
          <p:nvPr/>
        </p:nvSpPr>
        <p:spPr bwMode="auto">
          <a:xfrm>
            <a:off x="1403648" y="1484784"/>
            <a:ext cx="640839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>
                    <a:alpha val="2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Distribution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population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it-IT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deaths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by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sz="2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</a:t>
            </a:r>
            <a:r>
              <a:rPr lang="it-IT" sz="2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609600"/>
          </a:xfrm>
        </p:spPr>
        <p:txBody>
          <a:bodyPr/>
          <a:lstStyle/>
          <a:p>
            <a:r>
              <a:rPr lang="en-US" sz="3200" dirty="0"/>
              <a:t>e.g. when the structure make the difference!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structure matters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9024" y="1628800"/>
            <a:ext cx="8784976" cy="4186808"/>
          </a:xfrm>
        </p:spPr>
        <p:txBody>
          <a:bodyPr/>
          <a:lstStyle/>
          <a:p>
            <a:r>
              <a:rPr lang="en-US" sz="2800" dirty="0"/>
              <a:t>a population with relatively </a:t>
            </a:r>
            <a:r>
              <a:rPr lang="en-US" sz="2800" dirty="0">
                <a:solidFill>
                  <a:srgbClr val="FF0000"/>
                </a:solidFill>
              </a:rPr>
              <a:t>more elderly people </a:t>
            </a:r>
            <a:r>
              <a:rPr lang="en-US" sz="2800" dirty="0"/>
              <a:t>may have a </a:t>
            </a:r>
            <a:r>
              <a:rPr lang="en-US" sz="2800" dirty="0">
                <a:solidFill>
                  <a:srgbClr val="FF0000"/>
                </a:solidFill>
              </a:rPr>
              <a:t>higher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Crude Death Rate</a:t>
            </a:r>
            <a:r>
              <a:rPr lang="en-US" sz="2800" dirty="0"/>
              <a:t> than a “younger” population even if the second one has higher mortality at all ages </a:t>
            </a:r>
          </a:p>
          <a:p>
            <a:pPr lvl="1"/>
            <a:r>
              <a:rPr lang="en-US" sz="2400" dirty="0"/>
              <a:t>e.g. the U.S. and Mexico</a:t>
            </a:r>
          </a:p>
          <a:p>
            <a:pPr lvl="1"/>
            <a:r>
              <a:rPr lang="en-US" sz="2400" dirty="0"/>
              <a:t>E.g. Liguria and Campania</a:t>
            </a:r>
          </a:p>
          <a:p>
            <a:pPr lvl="1">
              <a:buNone/>
            </a:pPr>
            <a:endParaRPr lang="en-US" sz="2400" dirty="0"/>
          </a:p>
          <a:p>
            <a:pPr marL="342900" lvl="1" indent="-342900">
              <a:buClr>
                <a:schemeClr val="folHlink"/>
              </a:buClr>
              <a:buSzPct val="60000"/>
              <a:buFont typeface="Symbol"/>
              <a:buChar char="Þ"/>
            </a:pPr>
            <a:r>
              <a:rPr lang="en-US" dirty="0"/>
              <a:t>we need to measure rates on more homogeneous groups,</a:t>
            </a:r>
          </a:p>
          <a:p>
            <a:pPr marL="342900" lvl="1" indent="-342900">
              <a:buClr>
                <a:schemeClr val="folHlink"/>
              </a:buClr>
              <a:buSzPct val="60000"/>
              <a:buFont typeface="Symbol"/>
              <a:buChar char="Þ"/>
            </a:pPr>
            <a:r>
              <a:rPr lang="en-US" dirty="0"/>
              <a:t> for demographic processes first make age categories. 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Age-specific rates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7584" y="1484784"/>
            <a:ext cx="7772400" cy="4114800"/>
          </a:xfrm>
        </p:spPr>
        <p:txBody>
          <a:bodyPr/>
          <a:lstStyle/>
          <a:p>
            <a:r>
              <a:rPr lang="en-US" dirty="0">
                <a:solidFill>
                  <a:srgbClr val="6699FF"/>
                </a:solidFill>
              </a:rPr>
              <a:t>Age-specific rates </a:t>
            </a:r>
            <a:r>
              <a:rPr lang="en-US" dirty="0"/>
              <a:t>restrict both the count of event and the amount of exposure in the population, to a certain </a:t>
            </a:r>
            <a:r>
              <a:rPr lang="en-US" dirty="0">
                <a:solidFill>
                  <a:srgbClr val="6699FF"/>
                </a:solidFill>
              </a:rPr>
              <a:t>age-range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Age-specific rates still depends on age structure but only within the age range, should choose age range narrow enough that it doesn’t really matter.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562" y="4005064"/>
            <a:ext cx="8268438" cy="847540"/>
          </a:xfrm>
          <a:prstGeom prst="rect">
            <a:avLst/>
          </a:prstGeom>
          <a:noFill/>
          <a:ln w="9525">
            <a:solidFill>
              <a:srgbClr val="6699F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Death rates varies by age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5DD10-BAFA-4340-8C81-6DBF4DE21D9C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6912768" cy="501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 fonti 3">
  <a:themeElements>
    <a:clrScheme name="Le fonti 3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Le fonti 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Le fonti 3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 fonti 3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 fonti 3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Settings\1801867\Dati applicazioni\Microsoft\Modelli\Le fonti 3.pot</Template>
  <TotalTime>11599</TotalTime>
  <Words>1755</Words>
  <Application>Microsoft Office PowerPoint</Application>
  <PresentationFormat>Lucidi</PresentationFormat>
  <Paragraphs>288</Paragraphs>
  <Slides>40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9" baseType="lpstr">
      <vt:lpstr>Times New Roman Uni</vt:lpstr>
      <vt:lpstr>Arial</vt:lpstr>
      <vt:lpstr>Calibri</vt:lpstr>
      <vt:lpstr>Cambria Math</vt:lpstr>
      <vt:lpstr>Symbol</vt:lpstr>
      <vt:lpstr>Tahoma</vt:lpstr>
      <vt:lpstr>Times New Roman</vt:lpstr>
      <vt:lpstr>Wingdings</vt:lpstr>
      <vt:lpstr>Le fonti 3</vt:lpstr>
      <vt:lpstr>Age specific rates and direct and indirect standardization</vt:lpstr>
      <vt:lpstr>Riferimenti</vt:lpstr>
      <vt:lpstr>Es. Discuss in pairs</vt:lpstr>
      <vt:lpstr>Period age specific rates</vt:lpstr>
      <vt:lpstr>Age dependency</vt:lpstr>
      <vt:lpstr>e.g. when the structure make the difference!</vt:lpstr>
      <vt:lpstr>The structure matters</vt:lpstr>
      <vt:lpstr>Age-specific rates</vt:lpstr>
      <vt:lpstr>Death rates varies by age</vt:lpstr>
      <vt:lpstr>Where is mortality higher?     Sweden versus Kazakhstan</vt:lpstr>
      <vt:lpstr>Let’s compare  the age structure</vt:lpstr>
      <vt:lpstr>The relationship between CDR and M</vt:lpstr>
      <vt:lpstr>How to compare demographic process across time and space?</vt:lpstr>
      <vt:lpstr>Es. 2 populations</vt:lpstr>
      <vt:lpstr>Presentazione standard di PowerPoint</vt:lpstr>
      <vt:lpstr>How to deal with structural influence?</vt:lpstr>
      <vt:lpstr>Direct standardization</vt:lpstr>
      <vt:lpstr>Es. 2 populations</vt:lpstr>
      <vt:lpstr>E.g. population A and B</vt:lpstr>
      <vt:lpstr>Es. 2 populations</vt:lpstr>
      <vt:lpstr>The standard population matters</vt:lpstr>
      <vt:lpstr>… but in practice…</vt:lpstr>
      <vt:lpstr>Presentazione standard di PowerPoint</vt:lpstr>
      <vt:lpstr>Age-standardized crude death rates</vt:lpstr>
      <vt:lpstr>Presentazione standard di PowerPoint</vt:lpstr>
      <vt:lpstr>Not only age…</vt:lpstr>
      <vt:lpstr>… but age is important!</vt:lpstr>
      <vt:lpstr>Indirect standardization</vt:lpstr>
      <vt:lpstr>Presentazione standard di PowerPoint</vt:lpstr>
      <vt:lpstr>Es. 2 populations</vt:lpstr>
      <vt:lpstr>Standard mortality patterns</vt:lpstr>
      <vt:lpstr>Indirect standardization</vt:lpstr>
      <vt:lpstr>Why using indirect standardization?</vt:lpstr>
      <vt:lpstr>  Comparative Mortality Ratio</vt:lpstr>
      <vt:lpstr>Presentazione standard di PowerPoint</vt:lpstr>
      <vt:lpstr> </vt:lpstr>
      <vt:lpstr>Applications</vt:lpstr>
      <vt:lpstr>Application to fertility: Coale Indexes</vt:lpstr>
      <vt:lpstr>Coale index</vt:lpstr>
      <vt:lpstr>Preston’s notation summary</vt:lpstr>
    </vt:vector>
  </TitlesOfParts>
  <Company>Dipartimento di Statistica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Esercitazioni demografiche</dc:title>
  <dc:creator>1801867</dc:creator>
  <cp:lastModifiedBy>marialetizia</cp:lastModifiedBy>
  <cp:revision>955</cp:revision>
  <cp:lastPrinted>2021-10-22T10:33:41Z</cp:lastPrinted>
  <dcterms:created xsi:type="dcterms:W3CDTF">2003-05-06T12:12:46Z</dcterms:created>
  <dcterms:modified xsi:type="dcterms:W3CDTF">2024-10-15T13:08:19Z</dcterms:modified>
</cp:coreProperties>
</file>