
<file path=[Content_Types].xml><?xml version="1.0" encoding="utf-8"?>
<Types xmlns="http://schemas.openxmlformats.org/package/2006/content-types">
  <Default Extension="png" ContentType="image/png"/>
  <Default Extension="jfif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5"/>
  </p:notesMasterIdLst>
  <p:sldIdLst>
    <p:sldId id="272" r:id="rId2"/>
    <p:sldId id="274" r:id="rId3"/>
    <p:sldId id="275" r:id="rId4"/>
    <p:sldId id="276" r:id="rId5"/>
    <p:sldId id="277" r:id="rId6"/>
    <p:sldId id="278" r:id="rId7"/>
    <p:sldId id="279" r:id="rId8"/>
    <p:sldId id="281" r:id="rId9"/>
    <p:sldId id="280" r:id="rId10"/>
    <p:sldId id="282" r:id="rId11"/>
    <p:sldId id="283" r:id="rId12"/>
    <p:sldId id="284" r:id="rId13"/>
    <p:sldId id="285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jSH1BJ99SAikIpBDKzZ29+zP2K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59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1053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10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8336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11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24195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12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0868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13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7112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33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3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3967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4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9350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5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6324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6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7629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7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4387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8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3532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C10726D-EFE5-4C58-865E-31B1978155EB}" type="slidenum">
              <a:rPr lang="it-IT" altLang="it-IT" sz="1200"/>
              <a:pPr/>
              <a:t>9</a:t>
            </a:fld>
            <a:endParaRPr lang="it-IT" altLang="it-IT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685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>
  <p:cSld name="1_Titolo e testo vertica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 rot="5400000">
            <a:off x="7874390" y="2418153"/>
            <a:ext cx="4672820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 rot="5400000">
            <a:off x="2286390" y="-223447"/>
            <a:ext cx="4672820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609600" y="1370986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 rot="5400000">
            <a:off x="4387379" y="-1068855"/>
            <a:ext cx="341724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>
  <p:cSld name="Immagine con didascali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>
            <a:spLocks noGrp="1"/>
          </p:cNvSpPr>
          <p:nvPr>
            <p:ph type="pic" idx="2"/>
          </p:nvPr>
        </p:nvSpPr>
        <p:spPr>
          <a:xfrm>
            <a:off x="2389717" y="1370988"/>
            <a:ext cx="7315200" cy="335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>
  <p:cSld name="Contenuto con didascalia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609599" y="143510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1"/>
          </p:nvPr>
        </p:nvSpPr>
        <p:spPr>
          <a:xfrm>
            <a:off x="4766733" y="1435103"/>
            <a:ext cx="6815667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2"/>
          </p:nvPr>
        </p:nvSpPr>
        <p:spPr>
          <a:xfrm>
            <a:off x="609600" y="2716215"/>
            <a:ext cx="4011085" cy="340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>
  <p:cSld name="Solo titolo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552449" y="1453343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>
  <p:cSld name="Confronto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596523" y="1127992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609600" y="2323727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  <a:defRPr sz="1800" b="1">
                <a:solidFill>
                  <a:srgbClr val="C00000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2"/>
          </p:nvPr>
        </p:nvSpPr>
        <p:spPr>
          <a:xfrm>
            <a:off x="609600" y="3068962"/>
            <a:ext cx="5386917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3"/>
          </p:nvPr>
        </p:nvSpPr>
        <p:spPr>
          <a:xfrm>
            <a:off x="6193368" y="2310135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  <a:defRPr sz="1800" b="1">
                <a:solidFill>
                  <a:srgbClr val="C00000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4"/>
          </p:nvPr>
        </p:nvSpPr>
        <p:spPr>
          <a:xfrm>
            <a:off x="6193369" y="3068959"/>
            <a:ext cx="5389033" cy="305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609600" y="1262924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C000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609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2"/>
          </p:nvPr>
        </p:nvSpPr>
        <p:spPr>
          <a:xfrm>
            <a:off x="6197600" y="2492899"/>
            <a:ext cx="5384800" cy="3633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916F1-C42E-4F87-9D54-CB1B5D011AB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2195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609600" y="134302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609600" y="2492375"/>
            <a:ext cx="10972800" cy="3633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25" name="Google Shape;25;p7"/>
          <p:cNvSpPr txBox="1"/>
          <p:nvPr/>
        </p:nvSpPr>
        <p:spPr>
          <a:xfrm>
            <a:off x="-96837" y="-100012"/>
            <a:ext cx="12530138" cy="1368425"/>
          </a:xfrm>
          <a:prstGeom prst="rect">
            <a:avLst/>
          </a:prstGeom>
          <a:solidFill>
            <a:srgbClr val="B3071B"/>
          </a:solidFill>
          <a:ln>
            <a:noFill/>
          </a:ln>
        </p:spPr>
        <p:txBody>
          <a:bodyPr spcFirstLastPara="1" wrap="square" lIns="91425" tIns="45700" rIns="360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7" descr="SigilloLogoLAST_WhiteOK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84150" y="115887"/>
            <a:ext cx="2173287" cy="973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7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8399462" y="333375"/>
            <a:ext cx="3702050" cy="5905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7" r:id="rId5"/>
    <p:sldLayoutId id="2147483658" r:id="rId6"/>
    <p:sldLayoutId id="2147483659" r:id="rId7"/>
    <p:sldLayoutId id="2147483661" r:id="rId8"/>
    <p:sldLayoutId id="2147483662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algn="just" eaLnBrk="1" hangingPunct="1"/>
            <a:r>
              <a:rPr lang="it-IT" altLang="it-IT" sz="2800" i="1" dirty="0" smtClean="0">
                <a:latin typeface="Garamond" panose="02020404030301010803" pitchFamily="18" charset="0"/>
              </a:rPr>
              <a:t>Qualunque fatto doloso o colposo che cagiona ad altri un danno ingiusto obbliga chi l’ha commesso a risarcire il danno </a:t>
            </a:r>
            <a:r>
              <a:rPr lang="it-IT" altLang="it-IT" sz="2800" dirty="0" smtClean="0">
                <a:latin typeface="Garamond" panose="02020404030301010803" pitchFamily="18" charset="0"/>
              </a:rPr>
              <a:t>(art. 2043 cod. civ.)</a:t>
            </a:r>
          </a:p>
          <a:p>
            <a:pPr algn="just" eaLnBrk="1" hangingPunct="1"/>
            <a:endParaRPr lang="it-IT" altLang="it-IT" sz="2800" dirty="0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Funzione della responsabilità civile: </a:t>
            </a:r>
            <a:r>
              <a:rPr lang="it-IT" altLang="it-IT" sz="2800" b="1" dirty="0" smtClean="0">
                <a:latin typeface="Garamond" panose="02020404030301010803" pitchFamily="18" charset="0"/>
              </a:rPr>
              <a:t>compensatoria</a:t>
            </a:r>
          </a:p>
          <a:p>
            <a:pPr algn="just" eaLnBrk="1" hangingPunct="1"/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sz="2800" dirty="0" smtClean="0">
                <a:latin typeface="Garamond" panose="02020404030301010803" pitchFamily="18" charset="0"/>
              </a:rPr>
              <a:t>Elementi costitutivi:</a:t>
            </a:r>
          </a:p>
          <a:p>
            <a:pPr lvl="1" algn="just"/>
            <a:r>
              <a:rPr lang="it-IT" altLang="it-IT" sz="2400" dirty="0" smtClean="0">
                <a:latin typeface="Garamond" panose="02020404030301010803" pitchFamily="18" charset="0"/>
              </a:rPr>
              <a:t>Danno ingiusto </a:t>
            </a:r>
          </a:p>
          <a:p>
            <a:pPr lvl="1" algn="just"/>
            <a:r>
              <a:rPr lang="it-IT" altLang="it-IT" sz="2400" dirty="0" smtClean="0">
                <a:latin typeface="Garamond" panose="02020404030301010803" pitchFamily="18" charset="0"/>
              </a:rPr>
              <a:t>Nesso di causalità (causalità adeguata)</a:t>
            </a:r>
          </a:p>
          <a:p>
            <a:pPr lvl="1" algn="just"/>
            <a:r>
              <a:rPr lang="it-IT" altLang="it-IT" sz="2400" dirty="0" smtClean="0">
                <a:latin typeface="Garamond" panose="02020404030301010803" pitchFamily="18" charset="0"/>
              </a:rPr>
              <a:t>Colpevolezza (dolo o colpa)</a:t>
            </a:r>
          </a:p>
          <a:p>
            <a:pPr lvl="1" algn="just"/>
            <a:r>
              <a:rPr lang="it-IT" altLang="it-IT" sz="2400" dirty="0" smtClean="0">
                <a:latin typeface="Garamond" panose="02020404030301010803" pitchFamily="18" charset="0"/>
              </a:rPr>
              <a:t>Imputabilità (capacità di intendere e di volere)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responsabilità civile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69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Direttiva 2019/790/UE sul diritto d’autore nel mercato unico digitale</a:t>
            </a:r>
          </a:p>
          <a:p>
            <a:pPr marL="25400" indent="0" algn="just" eaLnBrk="1" hangingPunct="1">
              <a:buNone/>
            </a:pPr>
            <a:endParaRPr lang="it-IT" altLang="it-IT" sz="24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dirty="0" smtClean="0">
                <a:latin typeface="Garamond" panose="02020404030301010803" pitchFamily="18" charset="0"/>
              </a:rPr>
              <a:t>L’art. 15 </a:t>
            </a:r>
            <a:r>
              <a:rPr lang="it-IT" altLang="it-IT" dirty="0">
                <a:latin typeface="Garamond" panose="02020404030301010803" pitchFamily="18" charset="0"/>
              </a:rPr>
              <a:t>impone alle società tecnologiche </a:t>
            </a:r>
            <a:r>
              <a:rPr lang="it-IT" altLang="it-IT" dirty="0" smtClean="0">
                <a:latin typeface="Garamond" panose="02020404030301010803" pitchFamily="18" charset="0"/>
              </a:rPr>
              <a:t>(es.: </a:t>
            </a:r>
            <a:r>
              <a:rPr lang="it-IT" altLang="it-IT" dirty="0">
                <a:latin typeface="Garamond" panose="02020404030301010803" pitchFamily="18" charset="0"/>
              </a:rPr>
              <a:t>Google) di pagare gli editori una remunerazione per mostrare estratti da “pubblicazioni di carattere giornalistico”, eccetto che si tratti di “utilizzo di singole parole o di estratti molto brevi di pubblicazioni di carattere giornalistico</a:t>
            </a:r>
            <a:r>
              <a:rPr lang="it-IT" altLang="it-IT" dirty="0" smtClean="0">
                <a:latin typeface="Garamond" panose="02020404030301010803" pitchFamily="18" charset="0"/>
              </a:rPr>
              <a:t>”. </a:t>
            </a:r>
            <a:r>
              <a:rPr lang="it-IT" altLang="it-IT" dirty="0">
                <a:latin typeface="Garamond" panose="02020404030301010803" pitchFamily="18" charset="0"/>
              </a:rPr>
              <a:t>Uno dei principali obiettivi della riforma del copyright è tentare di obbligare le grandi imprese tecnologiche a condividere i propri ricavi con editori e </a:t>
            </a:r>
            <a:r>
              <a:rPr lang="it-IT" altLang="it-IT" dirty="0" smtClean="0">
                <a:latin typeface="Garamond" panose="02020404030301010803" pitchFamily="18" charset="0"/>
              </a:rPr>
              <a:t>giornalisti.</a:t>
            </a:r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direttiva Copyright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80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Se il fatto illecito è commesso da un soggetto diverso dalla piattaforma online, ma il servizio è offerto al pubblico tramite la piattaforma, chi risponde dell’illecito?</a:t>
            </a:r>
          </a:p>
          <a:p>
            <a:pPr marL="25400" indent="0" algn="just" eaLnBrk="1" hangingPunct="1"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Esempio: </a:t>
            </a:r>
            <a:r>
              <a:rPr lang="it-IT" altLang="it-IT" sz="2800" dirty="0" err="1" smtClean="0">
                <a:latin typeface="Garamond" panose="02020404030301010803" pitchFamily="18" charset="0"/>
              </a:rPr>
              <a:t>Uber</a:t>
            </a:r>
            <a:r>
              <a:rPr lang="it-IT" altLang="it-IT" sz="2800" dirty="0" smtClean="0">
                <a:latin typeface="Garamond" panose="02020404030301010803" pitchFamily="18" charset="0"/>
              </a:rPr>
              <a:t> può essere ritenuta responsabile dei danni derivanti da un incidente stradale causato dal conducente «affiliato» ad </a:t>
            </a:r>
            <a:r>
              <a:rPr lang="it-IT" altLang="it-IT" sz="2800" dirty="0" err="1" smtClean="0">
                <a:latin typeface="Garamond" panose="02020404030301010803" pitchFamily="18" charset="0"/>
              </a:rPr>
              <a:t>Uber</a:t>
            </a:r>
            <a:r>
              <a:rPr lang="it-IT" altLang="it-IT" sz="2800" dirty="0" smtClean="0">
                <a:latin typeface="Garamond" panose="02020404030301010803" pitchFamily="18" charset="0"/>
              </a:rPr>
              <a:t>?</a:t>
            </a:r>
          </a:p>
          <a:p>
            <a:pPr marL="25400" indent="0" algn="just" eaLnBrk="1" hangingPunct="1"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Si applica l’art. 2049 cod. </a:t>
            </a:r>
            <a:r>
              <a:rPr lang="it-IT" altLang="it-IT" sz="2800" dirty="0">
                <a:latin typeface="Garamond" panose="02020404030301010803" pitchFamily="18" charset="0"/>
              </a:rPr>
              <a:t>civ.? </a:t>
            </a:r>
            <a:r>
              <a:rPr lang="it-IT" altLang="it-IT" sz="2800" dirty="0" smtClean="0">
                <a:latin typeface="Garamond" panose="02020404030301010803" pitchFamily="18" charset="0"/>
              </a:rPr>
              <a:t>(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I </a:t>
            </a:r>
            <a:r>
              <a:rPr lang="it-IT" altLang="it-IT" sz="2800" i="1" dirty="0">
                <a:latin typeface="Garamond" panose="02020404030301010803" pitchFamily="18" charset="0"/>
              </a:rPr>
              <a:t>padroni e i committenti sono responsabili per i danni arrecati dal fatto illecito dei loro domestici e commessi 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nell’esercizio </a:t>
            </a:r>
            <a:r>
              <a:rPr lang="it-IT" altLang="it-IT" sz="2800" i="1" dirty="0">
                <a:latin typeface="Garamond" panose="02020404030301010803" pitchFamily="18" charset="0"/>
              </a:rPr>
              <a:t>delle incombenze a cui sono 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adibiti</a:t>
            </a:r>
            <a:r>
              <a:rPr lang="it-IT" altLang="it-IT" sz="2800" dirty="0" smtClean="0">
                <a:latin typeface="Garamond" panose="02020404030301010803" pitchFamily="18" charset="0"/>
              </a:rPr>
              <a:t>)</a:t>
            </a:r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Responsabilità per servizio sottostante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059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800" i="1" dirty="0" smtClean="0">
                <a:latin typeface="Garamond" panose="02020404030301010803" pitchFamily="18" charset="0"/>
              </a:rPr>
              <a:t>Problema: chi risponde del danno determinato dalla condotta di una macchina?</a:t>
            </a:r>
          </a:p>
          <a:p>
            <a:pPr marL="25400" indent="0" algn="just" eaLnBrk="1" hangingPunct="1"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r>
              <a:rPr lang="it-IT" altLang="it-IT" sz="2800" dirty="0" smtClean="0">
                <a:latin typeface="Garamond" panose="02020404030301010803" pitchFamily="18" charset="0"/>
              </a:rPr>
              <a:t>Il danno è causato da una manovra ordinata o controllata da un operatore umano (es.: medico che opera tramite braccio robotico): del danno risponde l’utilizzatore che l’ha colposamente / dolosamente cagionato (art. 2043 cod. civ.)</a:t>
            </a:r>
          </a:p>
          <a:p>
            <a:pPr algn="just" eaLnBrk="1" hangingPunct="1">
              <a:buFontTx/>
              <a:buChar char="-"/>
            </a:pPr>
            <a:r>
              <a:rPr lang="it-IT" altLang="it-IT" sz="2800" dirty="0" smtClean="0">
                <a:latin typeface="Garamond" panose="02020404030301010803" pitchFamily="18" charset="0"/>
              </a:rPr>
              <a:t>Il danno è causato da un malfunzionamento della macchina: si applica il regime della responsabilità per prodotto difettoso (risponde il produttore)</a:t>
            </a:r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Responsabilità civile e AI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636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50110"/>
            <a:ext cx="11111346" cy="868217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800" i="1" dirty="0" smtClean="0">
                <a:latin typeface="Garamond" panose="02020404030301010803" pitchFamily="18" charset="0"/>
              </a:rPr>
              <a:t>Problema: chi risponde del danno determinato dalla condotta di una macchina?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Responsabilità civile e AI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207" y="2789381"/>
            <a:ext cx="4759037" cy="3172691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2032001"/>
            <a:ext cx="6169891" cy="315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5400" indent="0" algn="just">
              <a:buFont typeface="Arial"/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Se il livello di autonomia della macchina è più alto (es.: macchine dotate di apprendimento automatico come 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self-</a:t>
            </a:r>
            <a:r>
              <a:rPr lang="it-IT" altLang="it-IT" sz="2800" i="1" dirty="0" err="1" smtClean="0">
                <a:latin typeface="Garamond" panose="02020404030301010803" pitchFamily="18" charset="0"/>
              </a:rPr>
              <a:t>driving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 </a:t>
            </a:r>
            <a:r>
              <a:rPr lang="it-IT" altLang="it-IT" sz="2800" i="1" dirty="0" err="1" smtClean="0">
                <a:latin typeface="Garamond" panose="02020404030301010803" pitchFamily="18" charset="0"/>
              </a:rPr>
              <a:t>cars</a:t>
            </a:r>
            <a:r>
              <a:rPr lang="it-IT" altLang="it-IT" sz="2800" dirty="0" smtClean="0">
                <a:latin typeface="Garamond" panose="02020404030301010803" pitchFamily="18" charset="0"/>
              </a:rPr>
              <a:t>), il problema non sembra ancora risolto. L’ordinamento potrebbe far cadere il peso del rischio su molti soggetti:</a:t>
            </a:r>
          </a:p>
          <a:p>
            <a:pPr marL="25400" indent="0" algn="just">
              <a:buFont typeface="Arial"/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- il danneggiato; il produttore; il programmatore; il proprietario; l’utilizzatore; il robot?</a:t>
            </a:r>
          </a:p>
        </p:txBody>
      </p:sp>
    </p:spTree>
    <p:extLst>
      <p:ext uri="{BB962C8B-B14F-4D97-AF65-F5344CB8AC3E}">
        <p14:creationId xmlns:p14="http://schemas.microsoft.com/office/powerpoint/2010/main" val="239193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Quali danni sono risarcibili?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dirty="0" smtClean="0">
                <a:latin typeface="Garamond" panose="02020404030301010803" pitchFamily="18" charset="0"/>
              </a:rPr>
              <a:t>-   Danno patrimoniale</a:t>
            </a:r>
          </a:p>
          <a:p>
            <a:pPr algn="just" eaLnBrk="1" hangingPunct="1">
              <a:buFontTx/>
              <a:buChar char="-"/>
            </a:pPr>
            <a:r>
              <a:rPr lang="it-IT" altLang="it-IT" dirty="0" smtClean="0">
                <a:latin typeface="Garamond" panose="02020404030301010803" pitchFamily="18" charset="0"/>
              </a:rPr>
              <a:t>Danno non patrimoniale (biologico, morale, esistenziale …)</a:t>
            </a:r>
          </a:p>
          <a:p>
            <a:pPr algn="just" eaLnBrk="1" hangingPunct="1">
              <a:buFontTx/>
              <a:buChar char="-"/>
            </a:pPr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r>
              <a:rPr lang="it-IT" altLang="it-IT" dirty="0" smtClean="0">
                <a:latin typeface="Garamond" panose="02020404030301010803" pitchFamily="18" charset="0"/>
              </a:rPr>
              <a:t>Danno emergente</a:t>
            </a:r>
          </a:p>
          <a:p>
            <a:pPr algn="just" eaLnBrk="1" hangingPunct="1">
              <a:buFontTx/>
              <a:buChar char="-"/>
            </a:pPr>
            <a:r>
              <a:rPr lang="it-IT" altLang="it-IT" dirty="0" smtClean="0">
                <a:latin typeface="Garamond" panose="02020404030301010803" pitchFamily="18" charset="0"/>
              </a:rPr>
              <a:t>Lucro cessante</a:t>
            </a:r>
          </a:p>
          <a:p>
            <a:pPr algn="just" eaLnBrk="1" hangingPunct="1">
              <a:buFontTx/>
              <a:buChar char="-"/>
            </a:pPr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responsabilità civile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79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Tipi di responsabilità nel mondo del web: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dirty="0" smtClean="0">
                <a:latin typeface="Garamond" panose="02020404030301010803" pitchFamily="18" charset="0"/>
              </a:rPr>
              <a:t>a) Responsabilità del provider </a:t>
            </a:r>
            <a:r>
              <a:rPr lang="it-IT" altLang="it-IT" i="1" dirty="0" smtClean="0">
                <a:latin typeface="Garamond" panose="02020404030301010803" pitchFamily="18" charset="0"/>
              </a:rPr>
              <a:t>per fatto proprio</a:t>
            </a:r>
          </a:p>
          <a:p>
            <a:pPr marL="25400" indent="0" algn="just" eaLnBrk="1" hangingPunct="1">
              <a:buNone/>
            </a:pPr>
            <a:r>
              <a:rPr lang="it-IT" altLang="it-IT" dirty="0" smtClean="0">
                <a:latin typeface="Garamond" panose="02020404030301010803" pitchFamily="18" charset="0"/>
              </a:rPr>
              <a:t>b) Responsabilità del provider </a:t>
            </a:r>
            <a:r>
              <a:rPr lang="it-IT" altLang="it-IT" i="1" dirty="0" smtClean="0">
                <a:latin typeface="Garamond" panose="02020404030301010803" pitchFamily="18" charset="0"/>
              </a:rPr>
              <a:t>per fatto altrui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it-IT" altLang="it-IT" dirty="0" smtClean="0">
                <a:latin typeface="Garamond" panose="02020404030301010803" pitchFamily="18" charset="0"/>
              </a:rPr>
              <a:t>Quale provider? </a:t>
            </a:r>
            <a:r>
              <a:rPr lang="it-IT" altLang="it-IT" i="1" dirty="0" smtClean="0">
                <a:latin typeface="Garamond" panose="02020404030301010803" pitchFamily="18" charset="0"/>
              </a:rPr>
              <a:t>Access provider, cache provider, </a:t>
            </a:r>
            <a:r>
              <a:rPr lang="it-IT" altLang="it-IT" i="1" dirty="0" err="1" smtClean="0">
                <a:latin typeface="Garamond" panose="02020404030301010803" pitchFamily="18" charset="0"/>
              </a:rPr>
              <a:t>host</a:t>
            </a:r>
            <a:r>
              <a:rPr lang="it-IT" altLang="it-IT" i="1" dirty="0" smtClean="0">
                <a:latin typeface="Garamond" panose="02020404030301010803" pitchFamily="18" charset="0"/>
              </a:rPr>
              <a:t> provider, </a:t>
            </a:r>
            <a:r>
              <a:rPr lang="it-IT" altLang="it-IT" i="1" dirty="0" err="1" smtClean="0">
                <a:latin typeface="Garamond" panose="02020404030301010803" pitchFamily="18" charset="0"/>
              </a:rPr>
              <a:t>content</a:t>
            </a:r>
            <a:r>
              <a:rPr lang="it-IT" altLang="it-IT" i="1" dirty="0" smtClean="0">
                <a:latin typeface="Garamond" panose="02020404030301010803" pitchFamily="18" charset="0"/>
              </a:rPr>
              <a:t> provider</a:t>
            </a:r>
            <a:endParaRPr lang="it-IT" altLang="it-IT" i="1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responsabilità civile</a:t>
            </a: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54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1. Il 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800" dirty="0" smtClean="0">
                <a:latin typeface="Garamond" panose="02020404030301010803" pitchFamily="18" charset="0"/>
              </a:rPr>
              <a:t> è responsabile per i fatti illeciti commessi personalmente, ai sensi dell’art. 2043 cod. civ.;</a:t>
            </a: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2. La responsabilità è solo della persona che ha effettivamente trasmesso o memorizzato contenuti illeciti, purché il 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800" dirty="0" smtClean="0">
                <a:latin typeface="Garamond" panose="02020404030301010803" pitchFamily="18" charset="0"/>
              </a:rPr>
              <a:t> provi specifiche condizioni di esonero;</a:t>
            </a: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3. La responsabilità è «solidale» del </a:t>
            </a:r>
            <a:r>
              <a:rPr lang="it-IT" altLang="it-IT" sz="28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800" dirty="0" smtClean="0">
                <a:latin typeface="Garamond" panose="02020404030301010803" pitchFamily="18" charset="0"/>
              </a:rPr>
              <a:t> e del terzo, se non è possibile provare la condizioni di esonero.</a:t>
            </a:r>
          </a:p>
          <a:p>
            <a:pPr marL="25400" indent="0" algn="just" eaLnBrk="1" hangingPunct="1"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800" dirty="0" smtClean="0">
                <a:latin typeface="Garamond" panose="02020404030301010803" pitchFamily="18" charset="0"/>
              </a:rPr>
              <a:t>Condizione di esonero: svolgimento dell’attività in forma passiva, tecnica e automatica</a:t>
            </a: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Direttiva </a:t>
            </a:r>
            <a:r>
              <a:rPr lang="it-IT" altLang="it-IT" sz="4000" dirty="0">
                <a:solidFill>
                  <a:schemeClr val="bg1"/>
                </a:solidFill>
                <a:latin typeface="Garamond" panose="02020404030301010803" pitchFamily="18" charset="0"/>
              </a:rPr>
              <a:t>2000/31/CE – </a:t>
            </a: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d. </a:t>
            </a:r>
            <a:r>
              <a:rPr lang="it-IT" altLang="it-IT" sz="4000" dirty="0" err="1" smtClean="0">
                <a:solidFill>
                  <a:schemeClr val="bg1"/>
                </a:solidFill>
                <a:latin typeface="Garamond" panose="02020404030301010803" pitchFamily="18" charset="0"/>
              </a:rPr>
              <a:t>legis</a:t>
            </a:r>
            <a:r>
              <a:rPr lang="it-IT" altLang="it-IT" sz="4000" dirty="0">
                <a:solidFill>
                  <a:schemeClr val="bg1"/>
                </a:solidFill>
                <a:latin typeface="Garamond" panose="02020404030301010803" pitchFamily="18" charset="0"/>
              </a:rPr>
              <a:t>. 70/2003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251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algn="just" eaLnBrk="1" hangingPunct="1">
              <a:buFontTx/>
              <a:buChar char="-"/>
            </a:pPr>
            <a:r>
              <a:rPr lang="it-IT" altLang="it-IT" sz="2400" dirty="0" smtClean="0">
                <a:latin typeface="Garamond" panose="02020404030301010803" pitchFamily="18" charset="0"/>
              </a:rPr>
              <a:t>Il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400" dirty="0" smtClean="0">
                <a:latin typeface="Garamond" panose="02020404030301010803" pitchFamily="18" charset="0"/>
              </a:rPr>
              <a:t> </a:t>
            </a:r>
            <a:r>
              <a:rPr lang="it-IT" altLang="it-IT" sz="2400" b="1" dirty="0">
                <a:latin typeface="Garamond" panose="02020404030301010803" pitchFamily="18" charset="0"/>
              </a:rPr>
              <a:t>non</a:t>
            </a:r>
            <a:r>
              <a:rPr lang="it-IT" altLang="it-IT" sz="2400" dirty="0">
                <a:latin typeface="Garamond" panose="02020404030301010803" pitchFamily="18" charset="0"/>
              </a:rPr>
              <a:t> è</a:t>
            </a:r>
            <a:r>
              <a:rPr lang="it-IT" altLang="it-IT" sz="2400" dirty="0" smtClean="0">
                <a:latin typeface="Garamond" panose="02020404030301010803" pitchFamily="18" charset="0"/>
              </a:rPr>
              <a:t> </a:t>
            </a:r>
            <a:r>
              <a:rPr lang="it-IT" altLang="it-IT" sz="2400" dirty="0">
                <a:latin typeface="Garamond" panose="02020404030301010803" pitchFamily="18" charset="0"/>
              </a:rPr>
              <a:t>assoggettato ad un </a:t>
            </a:r>
            <a:r>
              <a:rPr lang="it-IT" altLang="it-IT" sz="2400" b="1" dirty="0">
                <a:latin typeface="Garamond" panose="02020404030301010803" pitchFamily="18" charset="0"/>
              </a:rPr>
              <a:t>obbligo generale di sorveglianza </a:t>
            </a:r>
            <a:r>
              <a:rPr lang="it-IT" altLang="it-IT" sz="2400" dirty="0">
                <a:latin typeface="Garamond" panose="02020404030301010803" pitchFamily="18" charset="0"/>
              </a:rPr>
              <a:t>sulle informazioni che trasmette o memorizza, </a:t>
            </a:r>
            <a:r>
              <a:rPr lang="it-IT" altLang="it-IT" sz="2400" dirty="0" smtClean="0">
                <a:latin typeface="Garamond" panose="02020404030301010803" pitchFamily="18" charset="0"/>
              </a:rPr>
              <a:t>né </a:t>
            </a:r>
            <a:r>
              <a:rPr lang="it-IT" altLang="it-IT" sz="2400" dirty="0">
                <a:latin typeface="Garamond" panose="02020404030301010803" pitchFamily="18" charset="0"/>
              </a:rPr>
              <a:t>ad un obbligo generale di ricercare attivamente fatti o circostanze che indichino la presenza di </a:t>
            </a:r>
            <a:r>
              <a:rPr lang="it-IT" altLang="it-IT" sz="2400" dirty="0" smtClean="0">
                <a:latin typeface="Garamond" panose="02020404030301010803" pitchFamily="18" charset="0"/>
              </a:rPr>
              <a:t>attività </a:t>
            </a:r>
            <a:r>
              <a:rPr lang="it-IT" altLang="it-IT" sz="2400" dirty="0">
                <a:latin typeface="Garamond" panose="02020404030301010803" pitchFamily="18" charset="0"/>
              </a:rPr>
              <a:t>illecite</a:t>
            </a:r>
            <a:r>
              <a:rPr lang="it-IT" altLang="it-IT" sz="2400" dirty="0" smtClean="0">
                <a:latin typeface="Garamond" panose="02020404030301010803" pitchFamily="18" charset="0"/>
              </a:rPr>
              <a:t>.</a:t>
            </a:r>
          </a:p>
          <a:p>
            <a:pPr algn="just" eaLnBrk="1" hangingPunct="1">
              <a:buFontTx/>
              <a:buChar char="-"/>
            </a:pPr>
            <a:endParaRPr lang="it-IT" altLang="it-IT" sz="2400" dirty="0" smtClean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r>
              <a:rPr lang="it-IT" altLang="it-IT" sz="2400" b="1" dirty="0" smtClean="0">
                <a:latin typeface="Garamond" panose="02020404030301010803" pitchFamily="18" charset="0"/>
              </a:rPr>
              <a:t>Se viene a conoscenza di presunte attività illecite</a:t>
            </a:r>
            <a:r>
              <a:rPr lang="it-IT" altLang="it-IT" sz="2400" dirty="0" smtClean="0">
                <a:latin typeface="Garamond" panose="02020404030301010803" pitchFamily="18" charset="0"/>
              </a:rPr>
              <a:t>, il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400" dirty="0" smtClean="0">
                <a:latin typeface="Garamond" panose="02020404030301010803" pitchFamily="18" charset="0"/>
              </a:rPr>
              <a:t> è </a:t>
            </a:r>
            <a:r>
              <a:rPr lang="it-IT" altLang="it-IT" sz="2400" dirty="0">
                <a:latin typeface="Garamond" panose="02020404030301010803" pitchFamily="18" charset="0"/>
              </a:rPr>
              <a:t>comunque </a:t>
            </a:r>
            <a:r>
              <a:rPr lang="it-IT" altLang="it-IT" sz="2400" dirty="0" smtClean="0">
                <a:latin typeface="Garamond" panose="02020404030301010803" pitchFamily="18" charset="0"/>
              </a:rPr>
              <a:t>tenuto ad </a:t>
            </a:r>
            <a:r>
              <a:rPr lang="it-IT" altLang="it-IT" sz="2400" b="1" dirty="0">
                <a:latin typeface="Garamond" panose="02020404030301010803" pitchFamily="18" charset="0"/>
              </a:rPr>
              <a:t>informare</a:t>
            </a:r>
            <a:r>
              <a:rPr lang="it-IT" altLang="it-IT" sz="2400" dirty="0">
                <a:latin typeface="Garamond" panose="02020404030301010803" pitchFamily="18" charset="0"/>
              </a:rPr>
              <a:t> senza indugio </a:t>
            </a:r>
            <a:r>
              <a:rPr lang="it-IT" altLang="it-IT" sz="2400" b="1" dirty="0" smtClean="0">
                <a:latin typeface="Garamond" panose="02020404030301010803" pitchFamily="18" charset="0"/>
              </a:rPr>
              <a:t>l’autorità </a:t>
            </a:r>
            <a:r>
              <a:rPr lang="it-IT" altLang="it-IT" sz="2400" b="1" dirty="0">
                <a:latin typeface="Garamond" panose="02020404030301010803" pitchFamily="18" charset="0"/>
              </a:rPr>
              <a:t>giudiziaria </a:t>
            </a:r>
            <a:r>
              <a:rPr lang="it-IT" altLang="it-IT" sz="2400" dirty="0">
                <a:latin typeface="Garamond" panose="02020404030301010803" pitchFamily="18" charset="0"/>
              </a:rPr>
              <a:t>o quella </a:t>
            </a:r>
            <a:r>
              <a:rPr lang="it-IT" altLang="it-IT" sz="2400" b="1" dirty="0">
                <a:latin typeface="Garamond" panose="02020404030301010803" pitchFamily="18" charset="0"/>
              </a:rPr>
              <a:t>amministrativa</a:t>
            </a:r>
            <a:r>
              <a:rPr lang="it-IT" altLang="it-IT" sz="2400" dirty="0">
                <a:latin typeface="Garamond" panose="02020404030301010803" pitchFamily="18" charset="0"/>
              </a:rPr>
              <a:t> avente funzioni di </a:t>
            </a:r>
            <a:r>
              <a:rPr lang="it-IT" altLang="it-IT" sz="2400" dirty="0" smtClean="0">
                <a:latin typeface="Garamond" panose="02020404030301010803" pitchFamily="18" charset="0"/>
              </a:rPr>
              <a:t>vigilanza (es.: violazione diritto d’autore, </a:t>
            </a:r>
            <a:r>
              <a:rPr lang="it-IT" altLang="it-IT" sz="2400" dirty="0" err="1" smtClean="0">
                <a:latin typeface="Garamond" panose="02020404030301010803" pitchFamily="18" charset="0"/>
              </a:rPr>
              <a:t>cyberbullismo</a:t>
            </a:r>
            <a:r>
              <a:rPr lang="it-IT" altLang="it-IT" sz="2400" dirty="0" smtClean="0">
                <a:latin typeface="Garamond" panose="02020404030301010803" pitchFamily="18" charset="0"/>
              </a:rPr>
              <a:t>, diffamazione)</a:t>
            </a:r>
            <a:endParaRPr lang="it-IT" altLang="it-IT" sz="2400" dirty="0" smtClean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sz="2400" dirty="0" smtClean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r>
              <a:rPr lang="it-IT" altLang="it-IT" sz="2400" dirty="0" smtClean="0">
                <a:latin typeface="Garamond" panose="02020404030301010803" pitchFamily="18" charset="0"/>
              </a:rPr>
              <a:t>Il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400" dirty="0" smtClean="0">
                <a:latin typeface="Garamond" panose="02020404030301010803" pitchFamily="18" charset="0"/>
              </a:rPr>
              <a:t> è </a:t>
            </a:r>
            <a:r>
              <a:rPr lang="it-IT" altLang="it-IT" sz="2400" b="1" dirty="0">
                <a:latin typeface="Garamond" panose="02020404030301010803" pitchFamily="18" charset="0"/>
              </a:rPr>
              <a:t>civilmente responsabile </a:t>
            </a:r>
            <a:r>
              <a:rPr lang="it-IT" altLang="it-IT" sz="2400" dirty="0">
                <a:latin typeface="Garamond" panose="02020404030301010803" pitchFamily="18" charset="0"/>
              </a:rPr>
              <a:t>del contenuto </a:t>
            </a:r>
            <a:r>
              <a:rPr lang="it-IT" altLang="it-IT" sz="2400" dirty="0" smtClean="0">
                <a:latin typeface="Garamond" panose="02020404030301010803" pitchFamily="18" charset="0"/>
              </a:rPr>
              <a:t>dei servizi </a:t>
            </a:r>
            <a:r>
              <a:rPr lang="it-IT" altLang="it-IT" sz="2400" dirty="0">
                <a:latin typeface="Garamond" panose="02020404030301010803" pitchFamily="18" charset="0"/>
              </a:rPr>
              <a:t>nel caso in cui, richiesto </a:t>
            </a:r>
            <a:r>
              <a:rPr lang="it-IT" altLang="it-IT" sz="2400" dirty="0" smtClean="0">
                <a:latin typeface="Garamond" panose="02020404030301010803" pitchFamily="18" charset="0"/>
              </a:rPr>
              <a:t>dall’autorità </a:t>
            </a:r>
            <a:r>
              <a:rPr lang="it-IT" altLang="it-IT" sz="2400" dirty="0">
                <a:latin typeface="Garamond" panose="02020404030301010803" pitchFamily="18" charset="0"/>
              </a:rPr>
              <a:t>giudiziaria o </a:t>
            </a:r>
            <a:r>
              <a:rPr lang="it-IT" altLang="it-IT" sz="2400" dirty="0" smtClean="0">
                <a:latin typeface="Garamond" panose="02020404030301010803" pitchFamily="18" charset="0"/>
              </a:rPr>
              <a:t>amministrativa, </a:t>
            </a:r>
            <a:r>
              <a:rPr lang="it-IT" altLang="it-IT" sz="2400" b="1" dirty="0">
                <a:latin typeface="Garamond" panose="02020404030301010803" pitchFamily="18" charset="0"/>
              </a:rPr>
              <a:t>non ha agito prontamente </a:t>
            </a:r>
            <a:r>
              <a:rPr lang="it-IT" altLang="it-IT" sz="2400" dirty="0">
                <a:latin typeface="Garamond" panose="02020404030301010803" pitchFamily="18" charset="0"/>
              </a:rPr>
              <a:t>per impedire </a:t>
            </a:r>
            <a:r>
              <a:rPr lang="it-IT" altLang="it-IT" sz="2400" dirty="0" smtClean="0">
                <a:latin typeface="Garamond" panose="02020404030301010803" pitchFamily="18" charset="0"/>
              </a:rPr>
              <a:t>l’accesso </a:t>
            </a:r>
            <a:r>
              <a:rPr lang="it-IT" altLang="it-IT" sz="2400" dirty="0">
                <a:latin typeface="Garamond" panose="02020404030301010803" pitchFamily="18" charset="0"/>
              </a:rPr>
              <a:t>a detto </a:t>
            </a:r>
            <a:r>
              <a:rPr lang="it-IT" altLang="it-IT" sz="2400" dirty="0" smtClean="0">
                <a:latin typeface="Garamond" panose="02020404030301010803" pitchFamily="18" charset="0"/>
              </a:rPr>
              <a:t>contenuto illecito, </a:t>
            </a:r>
            <a:r>
              <a:rPr lang="it-IT" altLang="it-IT" sz="2400" dirty="0">
                <a:latin typeface="Garamond" panose="02020404030301010803" pitchFamily="18" charset="0"/>
              </a:rPr>
              <a:t>ovvero se, avendo avuto conoscenza del carattere </a:t>
            </a:r>
            <a:r>
              <a:rPr lang="it-IT" altLang="it-IT" sz="2400" dirty="0" smtClean="0">
                <a:latin typeface="Garamond" panose="02020404030301010803" pitchFamily="18" charset="0"/>
              </a:rPr>
              <a:t>illecito </a:t>
            </a:r>
            <a:r>
              <a:rPr lang="it-IT" altLang="it-IT" sz="2400" dirty="0">
                <a:latin typeface="Garamond" panose="02020404030301010803" pitchFamily="18" charset="0"/>
              </a:rPr>
              <a:t>del contenuto di un servizio al quale assicura </a:t>
            </a:r>
            <a:r>
              <a:rPr lang="it-IT" altLang="it-IT" sz="2400" dirty="0" smtClean="0">
                <a:latin typeface="Garamond" panose="02020404030301010803" pitchFamily="18" charset="0"/>
              </a:rPr>
              <a:t>l’accesso</a:t>
            </a:r>
            <a:r>
              <a:rPr lang="it-IT" altLang="it-IT" sz="2400" dirty="0">
                <a:latin typeface="Garamond" panose="02020404030301010803" pitchFamily="18" charset="0"/>
              </a:rPr>
              <a:t>, non ha provveduto ad informarne </a:t>
            </a:r>
            <a:r>
              <a:rPr lang="it-IT" altLang="it-IT" sz="2400" dirty="0" smtClean="0">
                <a:latin typeface="Garamond" panose="02020404030301010803" pitchFamily="18" charset="0"/>
              </a:rPr>
              <a:t>l’autorità </a:t>
            </a:r>
            <a:r>
              <a:rPr lang="it-IT" altLang="it-IT" sz="2400" dirty="0">
                <a:latin typeface="Garamond" panose="02020404030301010803" pitchFamily="18" charset="0"/>
              </a:rPr>
              <a:t>competente.</a:t>
            </a:r>
          </a:p>
          <a:p>
            <a:pPr algn="just" eaLnBrk="1" hangingPunct="1">
              <a:buFontTx/>
              <a:buChar char="-"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sz="2800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Assenza di obbligo di sorveglianza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72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400" b="1" dirty="0" smtClean="0">
                <a:latin typeface="Garamond" panose="02020404030301010803" pitchFamily="18" charset="0"/>
              </a:rPr>
              <a:t>I fatti</a:t>
            </a:r>
            <a:r>
              <a:rPr lang="it-IT" altLang="it-IT" sz="2400" dirty="0" smtClean="0">
                <a:latin typeface="Garamond" panose="02020404030301010803" pitchFamily="18" charset="0"/>
              </a:rPr>
              <a:t>: viene creato su </a:t>
            </a:r>
            <a:r>
              <a:rPr lang="it-IT" altLang="it-IT" sz="2400" dirty="0" err="1" smtClean="0">
                <a:latin typeface="Garamond" panose="02020404030301010803" pitchFamily="18" charset="0"/>
              </a:rPr>
              <a:t>Facebook</a:t>
            </a:r>
            <a:r>
              <a:rPr lang="it-IT" altLang="it-IT" sz="2400" dirty="0" smtClean="0">
                <a:latin typeface="Garamond" panose="02020404030301010803" pitchFamily="18" charset="0"/>
              </a:rPr>
              <a:t> un </a:t>
            </a:r>
            <a:r>
              <a:rPr lang="it-IT" altLang="it-IT" sz="2400" dirty="0">
                <a:latin typeface="Garamond" panose="02020404030301010803" pitchFamily="18" charset="0"/>
              </a:rPr>
              <a:t>profilo </a:t>
            </a:r>
            <a:r>
              <a:rPr lang="it-IT" altLang="it-IT" sz="2400" dirty="0" smtClean="0">
                <a:latin typeface="Garamond" panose="02020404030301010803" pitchFamily="18" charset="0"/>
              </a:rPr>
              <a:t>dal </a:t>
            </a:r>
            <a:r>
              <a:rPr lang="it-IT" altLang="it-IT" sz="2400" dirty="0">
                <a:latin typeface="Garamond" panose="02020404030301010803" pitchFamily="18" charset="0"/>
              </a:rPr>
              <a:t>titolo “</a:t>
            </a:r>
            <a:r>
              <a:rPr lang="it-IT" altLang="it-IT" sz="2400" i="1" dirty="0">
                <a:latin typeface="Garamond" panose="02020404030301010803" pitchFamily="18" charset="0"/>
              </a:rPr>
              <a:t>Valentina Ponzone nei panni di </a:t>
            </a:r>
            <a:r>
              <a:rPr lang="it-IT" altLang="it-IT" sz="2400" i="1" dirty="0" err="1">
                <a:latin typeface="Garamond" panose="02020404030301010803" pitchFamily="18" charset="0"/>
              </a:rPr>
              <a:t>Kilari</a:t>
            </a:r>
            <a:r>
              <a:rPr lang="it-IT" altLang="it-IT" sz="2400" i="1" dirty="0">
                <a:latin typeface="Garamond" panose="02020404030301010803" pitchFamily="18" charset="0"/>
              </a:rPr>
              <a:t> è assolutamente ridicola</a:t>
            </a:r>
            <a:r>
              <a:rPr lang="it-IT" altLang="it-IT" sz="2400" dirty="0" smtClean="0">
                <a:latin typeface="Garamond" panose="02020404030301010803" pitchFamily="18" charset="0"/>
              </a:rPr>
              <a:t>”. All’interno vengono pubblicati una </a:t>
            </a:r>
            <a:r>
              <a:rPr lang="it-IT" altLang="it-IT" sz="2400" dirty="0">
                <a:latin typeface="Garamond" panose="02020404030301010803" pitchFamily="18" charset="0"/>
              </a:rPr>
              <a:t>fotografia della Sig.ra Ponzone nei panni del personaggio “</a:t>
            </a:r>
            <a:r>
              <a:rPr lang="it-IT" altLang="it-IT" sz="2400" dirty="0" err="1">
                <a:latin typeface="Garamond" panose="02020404030301010803" pitchFamily="18" charset="0"/>
              </a:rPr>
              <a:t>Kilari</a:t>
            </a:r>
            <a:r>
              <a:rPr lang="it-IT" altLang="it-IT" sz="2400" dirty="0">
                <a:latin typeface="Garamond" panose="02020404030301010803" pitchFamily="18" charset="0"/>
              </a:rPr>
              <a:t>” e </a:t>
            </a:r>
            <a:r>
              <a:rPr lang="it-IT" altLang="it-IT" sz="2400" dirty="0" smtClean="0">
                <a:latin typeface="Garamond" panose="02020404030301010803" pitchFamily="18" charset="0"/>
              </a:rPr>
              <a:t>alcuni </a:t>
            </a:r>
            <a:r>
              <a:rPr lang="it-IT" altLang="it-IT" sz="2400" dirty="0">
                <a:latin typeface="Garamond" panose="02020404030301010803" pitchFamily="18" charset="0"/>
              </a:rPr>
              <a:t>collegamenti ipertestuali </a:t>
            </a:r>
            <a:r>
              <a:rPr lang="it-IT" altLang="it-IT" sz="2400" dirty="0" smtClean="0">
                <a:latin typeface="Garamond" panose="02020404030301010803" pitchFamily="18" charset="0"/>
              </a:rPr>
              <a:t>a </a:t>
            </a:r>
            <a:r>
              <a:rPr lang="it-IT" altLang="it-IT" sz="2400" dirty="0">
                <a:latin typeface="Garamond" panose="02020404030301010803" pitchFamily="18" charset="0"/>
              </a:rPr>
              <a:t>sequenze di immagini tratte dalla serie animata, </a:t>
            </a:r>
            <a:r>
              <a:rPr lang="it-IT" altLang="it-IT" sz="2400" dirty="0" smtClean="0">
                <a:latin typeface="Garamond" panose="02020404030301010803" pitchFamily="18" charset="0"/>
              </a:rPr>
              <a:t>con </a:t>
            </a:r>
            <a:r>
              <a:rPr lang="it-IT" altLang="it-IT" sz="2400" dirty="0">
                <a:latin typeface="Garamond" panose="02020404030301010803" pitchFamily="18" charset="0"/>
              </a:rPr>
              <a:t>commenti </a:t>
            </a:r>
            <a:r>
              <a:rPr lang="it-IT" altLang="it-IT" sz="2400" dirty="0" smtClean="0">
                <a:latin typeface="Garamond" panose="02020404030301010803" pitchFamily="18" charset="0"/>
              </a:rPr>
              <a:t>offensivi </a:t>
            </a:r>
            <a:r>
              <a:rPr lang="it-IT" altLang="it-IT" sz="2400" dirty="0">
                <a:latin typeface="Garamond" panose="02020404030301010803" pitchFamily="18" charset="0"/>
              </a:rPr>
              <a:t>nei confronti della Sig.ra Ponzone, derisa per le caratteristiche fisiche, nonché nei confronti </a:t>
            </a:r>
            <a:r>
              <a:rPr lang="it-IT" altLang="it-IT" sz="2400" dirty="0" smtClean="0">
                <a:latin typeface="Garamond" panose="02020404030301010803" pitchFamily="18" charset="0"/>
              </a:rPr>
              <a:t>di RTI.</a:t>
            </a:r>
            <a:endParaRPr lang="it-IT" altLang="it-IT" sz="24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La </a:t>
            </a:r>
            <a:r>
              <a:rPr lang="it-IT" altLang="it-IT" sz="2400" dirty="0">
                <a:latin typeface="Garamond" panose="02020404030301010803" pitchFamily="18" charset="0"/>
              </a:rPr>
              <a:t>società RTI </a:t>
            </a:r>
            <a:r>
              <a:rPr lang="it-IT" altLang="it-IT" sz="2400" dirty="0" smtClean="0">
                <a:latin typeface="Garamond" panose="02020404030301010803" pitchFamily="18" charset="0"/>
              </a:rPr>
              <a:t>invia, </a:t>
            </a:r>
            <a:r>
              <a:rPr lang="it-IT" altLang="it-IT" sz="2400" dirty="0">
                <a:latin typeface="Garamond" panose="02020404030301010803" pitchFamily="18" charset="0"/>
              </a:rPr>
              <a:t>da febbraio ad aprile 2010, cinque lettere di diffida </a:t>
            </a:r>
            <a:r>
              <a:rPr lang="it-IT" altLang="it-IT" sz="2400" dirty="0" smtClean="0">
                <a:latin typeface="Garamond" panose="02020404030301010803" pitchFamily="18" charset="0"/>
              </a:rPr>
              <a:t>a </a:t>
            </a:r>
            <a:r>
              <a:rPr lang="it-IT" altLang="it-IT" sz="2400" dirty="0" err="1" smtClean="0">
                <a:latin typeface="Garamond" panose="02020404030301010803" pitchFamily="18" charset="0"/>
              </a:rPr>
              <a:t>Facebook</a:t>
            </a:r>
            <a:r>
              <a:rPr lang="it-IT" altLang="it-IT" sz="2400" dirty="0" smtClean="0">
                <a:latin typeface="Garamond" panose="02020404030301010803" pitchFamily="18" charset="0"/>
              </a:rPr>
              <a:t>, che però provvede alla rimozione </a:t>
            </a:r>
            <a:r>
              <a:rPr lang="it-IT" altLang="it-IT" sz="2400" dirty="0">
                <a:latin typeface="Garamond" panose="02020404030301010803" pitchFamily="18" charset="0"/>
              </a:rPr>
              <a:t>soltanto nel 2012.</a:t>
            </a:r>
          </a:p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RTI </a:t>
            </a:r>
            <a:r>
              <a:rPr lang="it-IT" altLang="it-IT" sz="2400" dirty="0">
                <a:latin typeface="Garamond" panose="02020404030301010803" pitchFamily="18" charset="0"/>
              </a:rPr>
              <a:t>e la Sig.ra Ponzone </a:t>
            </a:r>
            <a:r>
              <a:rPr lang="it-IT" altLang="it-IT" sz="2400" dirty="0" smtClean="0">
                <a:latin typeface="Garamond" panose="02020404030301010803" pitchFamily="18" charset="0"/>
              </a:rPr>
              <a:t>chiedono giudizialmente i danni: a) violazione </a:t>
            </a:r>
            <a:r>
              <a:rPr lang="it-IT" altLang="it-IT" sz="2400" dirty="0">
                <a:latin typeface="Garamond" panose="02020404030301010803" pitchFamily="18" charset="0"/>
              </a:rPr>
              <a:t>del diritto all’onore, alla reputazione e al </a:t>
            </a:r>
            <a:r>
              <a:rPr lang="it-IT" altLang="it-IT" sz="2400" dirty="0" smtClean="0">
                <a:latin typeface="Garamond" panose="02020404030301010803" pitchFamily="18" charset="0"/>
              </a:rPr>
              <a:t>decoro; b) </a:t>
            </a:r>
            <a:r>
              <a:rPr lang="it-IT" altLang="it-IT" sz="2400" dirty="0">
                <a:latin typeface="Garamond" panose="02020404030301010803" pitchFamily="18" charset="0"/>
              </a:rPr>
              <a:t>violazione dei diritti esclusivi di utilizzazione economica sui contenuti audiovisivi della serie animata </a:t>
            </a:r>
            <a:r>
              <a:rPr lang="it-IT" altLang="it-IT" sz="2400" dirty="0" err="1">
                <a:latin typeface="Garamond" panose="02020404030301010803" pitchFamily="18" charset="0"/>
              </a:rPr>
              <a:t>Kilari</a:t>
            </a:r>
            <a:r>
              <a:rPr lang="it-IT" altLang="it-IT" sz="2400" dirty="0">
                <a:latin typeface="Garamond" panose="02020404030301010803" pitchFamily="18" charset="0"/>
              </a:rPr>
              <a:t> di titolarità di </a:t>
            </a:r>
            <a:r>
              <a:rPr lang="it-IT" altLang="it-IT" sz="2400" dirty="0" smtClean="0">
                <a:latin typeface="Garamond" panose="02020404030301010803" pitchFamily="18" charset="0"/>
              </a:rPr>
              <a:t>RTI.</a:t>
            </a:r>
            <a:endParaRPr lang="it-IT" altLang="it-IT" sz="2400" dirty="0">
              <a:latin typeface="Garamond" panose="02020404030301010803" pitchFamily="18" charset="0"/>
            </a:endParaRPr>
          </a:p>
          <a:p>
            <a:pPr algn="just" eaLnBrk="1" hangingPunct="1"/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Il caso: </a:t>
            </a:r>
            <a:r>
              <a:rPr lang="it-IT" altLang="it-IT" sz="4000" i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RTI vs. </a:t>
            </a:r>
            <a:r>
              <a:rPr lang="it-IT" altLang="it-IT" sz="4000" i="1" dirty="0" err="1" smtClean="0">
                <a:solidFill>
                  <a:schemeClr val="bg1"/>
                </a:solidFill>
                <a:latin typeface="Garamond" panose="02020404030301010803" pitchFamily="18" charset="0"/>
              </a:rPr>
              <a:t>Facebook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94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400" b="1" dirty="0" smtClean="0">
                <a:latin typeface="Garamond" panose="02020404030301010803" pitchFamily="18" charset="0"/>
              </a:rPr>
              <a:t>Decisione Tribunale di Roma: </a:t>
            </a:r>
            <a:r>
              <a:rPr lang="it-IT" altLang="it-IT" sz="2400" dirty="0" smtClean="0">
                <a:latin typeface="Garamond" panose="02020404030301010803" pitchFamily="18" charset="0"/>
              </a:rPr>
              <a:t>è </a:t>
            </a:r>
            <a:r>
              <a:rPr lang="it-IT" altLang="it-IT" sz="2400" dirty="0">
                <a:latin typeface="Garamond" panose="02020404030301010803" pitchFamily="18" charset="0"/>
              </a:rPr>
              <a:t>stata ritenuta illecita la </a:t>
            </a:r>
            <a:r>
              <a:rPr lang="it-IT" altLang="it-IT" sz="2400" dirty="0" smtClean="0">
                <a:latin typeface="Garamond" panose="02020404030301010803" pitchFamily="18" charset="0"/>
              </a:rPr>
              <a:t>presenza di </a:t>
            </a:r>
            <a:r>
              <a:rPr lang="it-IT" altLang="it-IT" sz="2400" dirty="0">
                <a:latin typeface="Garamond" panose="02020404030301010803" pitchFamily="18" charset="0"/>
              </a:rPr>
              <a:t>collegamenti ipertestuali </a:t>
            </a:r>
            <a:r>
              <a:rPr lang="it-IT" altLang="it-IT" sz="2400" dirty="0" smtClean="0">
                <a:latin typeface="Garamond" panose="02020404030301010803" pitchFamily="18" charset="0"/>
              </a:rPr>
              <a:t>che </a:t>
            </a:r>
            <a:r>
              <a:rPr lang="it-IT" altLang="it-IT" sz="2400" dirty="0">
                <a:latin typeface="Garamond" panose="02020404030301010803" pitchFamily="18" charset="0"/>
              </a:rPr>
              <a:t>conducevano alla visione di due sequenze di immagini tratte dalla serie animata trasmessa da RTI e, in particolare, le immagini relative alla sigla iniziale. </a:t>
            </a:r>
            <a:r>
              <a:rPr lang="it-IT" altLang="it-IT" sz="2400" dirty="0" smtClean="0">
                <a:latin typeface="Garamond" panose="02020404030301010803" pitchFamily="18" charset="0"/>
              </a:rPr>
              <a:t>La </a:t>
            </a:r>
            <a:r>
              <a:rPr lang="it-IT" altLang="it-IT" sz="2400" dirty="0">
                <a:latin typeface="Garamond" panose="02020404030301010803" pitchFamily="18" charset="0"/>
              </a:rPr>
              <a:t>messa in rete di un’opera protetta dal diritto d’autore su un sito Internet diverso da quello </a:t>
            </a:r>
            <a:r>
              <a:rPr lang="it-IT" altLang="it-IT" sz="2400" dirty="0" smtClean="0">
                <a:latin typeface="Garamond" panose="02020404030301010803" pitchFamily="18" charset="0"/>
              </a:rPr>
              <a:t>autorizzato dal titolare </a:t>
            </a:r>
            <a:r>
              <a:rPr lang="it-IT" altLang="it-IT" sz="2400" dirty="0">
                <a:latin typeface="Garamond" panose="02020404030301010803" pitchFamily="18" charset="0"/>
              </a:rPr>
              <a:t>del diritto d’autore deve essere qualificata come illecita messa a disposizione del pubblico. In effetti, i link pubblicati su </a:t>
            </a:r>
            <a:r>
              <a:rPr lang="it-IT" altLang="it-IT" sz="2400" dirty="0" err="1">
                <a:latin typeface="Garamond" panose="02020404030301010803" pitchFamily="18" charset="0"/>
              </a:rPr>
              <a:t>Facebook</a:t>
            </a:r>
            <a:r>
              <a:rPr lang="it-IT" altLang="it-IT" sz="2400" dirty="0">
                <a:latin typeface="Garamond" panose="02020404030301010803" pitchFamily="18" charset="0"/>
              </a:rPr>
              <a:t> conducevano non a materiali pubblicati dalla stessa RTI attraverso la propria piattaforma telematica, bensì a materiale pubblicato attraverso </a:t>
            </a:r>
            <a:r>
              <a:rPr lang="it-IT" altLang="it-IT" sz="2400" dirty="0" err="1">
                <a:latin typeface="Garamond" panose="02020404030301010803" pitchFamily="18" charset="0"/>
              </a:rPr>
              <a:t>Youtube</a:t>
            </a:r>
            <a:r>
              <a:rPr lang="it-IT" altLang="it-IT" sz="2400" dirty="0">
                <a:latin typeface="Garamond" panose="02020404030301010803" pitchFamily="18" charset="0"/>
              </a:rPr>
              <a:t> non autorizzato da </a:t>
            </a:r>
            <a:r>
              <a:rPr lang="it-IT" altLang="it-IT" sz="2400" dirty="0" smtClean="0">
                <a:latin typeface="Garamond" panose="02020404030301010803" pitchFamily="18" charset="0"/>
              </a:rPr>
              <a:t>RTI.</a:t>
            </a:r>
            <a:endParaRPr lang="it-IT" altLang="it-IT" sz="24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endParaRPr lang="it-IT" altLang="it-IT" sz="24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La </a:t>
            </a:r>
            <a:r>
              <a:rPr lang="it-IT" altLang="it-IT" sz="2400" dirty="0">
                <a:latin typeface="Garamond" panose="02020404030301010803" pitchFamily="18" charset="0"/>
              </a:rPr>
              <a:t>conoscenza dell’illiceità dei dati memorizzati fa sorgere, in capo al prestatore di servizi, una </a:t>
            </a:r>
            <a:r>
              <a:rPr lang="it-IT" altLang="it-IT" sz="2400" b="1" i="1" dirty="0">
                <a:latin typeface="Garamond" panose="02020404030301010803" pitchFamily="18" charset="0"/>
              </a:rPr>
              <a:t>responsabilità </a:t>
            </a:r>
            <a:r>
              <a:rPr lang="it-IT" altLang="it-IT" sz="2400" b="1" i="1" dirty="0" smtClean="0">
                <a:latin typeface="Garamond" panose="02020404030301010803" pitchFamily="18" charset="0"/>
              </a:rPr>
              <a:t>risarcitoria</a:t>
            </a:r>
            <a:r>
              <a:rPr lang="it-IT" altLang="it-IT" sz="2400" dirty="0" smtClean="0">
                <a:latin typeface="Garamond" panose="02020404030301010803" pitchFamily="18" charset="0"/>
              </a:rPr>
              <a:t> (nei confronti di V.P. € 15.000, nei confronti di RTI € 15.5000, di cui circa 8.000 per lesione del diritto d’autore</a:t>
            </a:r>
            <a:r>
              <a:rPr lang="it-IT" altLang="it-IT" sz="2400" dirty="0" smtClean="0">
                <a:latin typeface="Garamond" panose="02020404030301010803" pitchFamily="18" charset="0"/>
              </a:rPr>
              <a:t>) + </a:t>
            </a:r>
            <a:r>
              <a:rPr lang="it-IT" altLang="it-IT" sz="2400" b="1" i="1" dirty="0" smtClean="0">
                <a:latin typeface="Garamond" panose="02020404030301010803" pitchFamily="18" charset="0"/>
              </a:rPr>
              <a:t>inibitoria</a:t>
            </a:r>
            <a:endParaRPr lang="it-IT" altLang="it-IT" b="1" i="1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Il caso: </a:t>
            </a:r>
            <a:r>
              <a:rPr lang="it-IT" altLang="it-IT" sz="4000" i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RTI vs. </a:t>
            </a:r>
            <a:r>
              <a:rPr lang="it-IT" altLang="it-IT" sz="4000" i="1" dirty="0" err="1" smtClean="0">
                <a:solidFill>
                  <a:schemeClr val="bg1"/>
                </a:solidFill>
                <a:latin typeface="Garamond" panose="02020404030301010803" pitchFamily="18" charset="0"/>
              </a:rPr>
              <a:t>Facebook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629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400" b="1" dirty="0" smtClean="0">
                <a:latin typeface="Garamond" panose="02020404030301010803" pitchFamily="18" charset="0"/>
              </a:rPr>
              <a:t>Decisione Tribunale di Roma</a:t>
            </a:r>
            <a:r>
              <a:rPr lang="it-IT" altLang="it-IT" sz="2400" b="1" dirty="0">
                <a:latin typeface="Garamond" panose="02020404030301010803" pitchFamily="18" charset="0"/>
              </a:rPr>
              <a:t> </a:t>
            </a:r>
            <a:r>
              <a:rPr lang="it-IT" altLang="it-IT" sz="2400" b="1" dirty="0" smtClean="0">
                <a:latin typeface="Garamond" panose="02020404030301010803" pitchFamily="18" charset="0"/>
              </a:rPr>
              <a:t>(gennaio 2021)</a:t>
            </a:r>
          </a:p>
          <a:p>
            <a:pPr marL="25400" indent="0" algn="just" eaLnBrk="1" hangingPunct="1">
              <a:buNone/>
            </a:pPr>
            <a:r>
              <a:rPr lang="it-IT" altLang="it-IT" sz="2400" b="1" dirty="0">
                <a:latin typeface="Garamond" panose="02020404030301010803" pitchFamily="18" charset="0"/>
              </a:rPr>
              <a:t> </a:t>
            </a:r>
            <a:r>
              <a:rPr lang="it-IT" altLang="it-IT" sz="2400" dirty="0">
                <a:latin typeface="Garamond" panose="02020404030301010803" pitchFamily="18" charset="0"/>
              </a:rPr>
              <a:t>il Tribunale di Roma </a:t>
            </a:r>
            <a:r>
              <a:rPr lang="it-IT" altLang="it-IT" sz="2400" dirty="0" smtClean="0">
                <a:latin typeface="Garamond" panose="02020404030301010803" pitchFamily="18" charset="0"/>
              </a:rPr>
              <a:t>accoglie le </a:t>
            </a:r>
            <a:r>
              <a:rPr lang="it-IT" altLang="it-IT" sz="2400" dirty="0">
                <a:latin typeface="Garamond" panose="02020404030301010803" pitchFamily="18" charset="0"/>
              </a:rPr>
              <a:t>domande di </a:t>
            </a:r>
            <a:r>
              <a:rPr lang="it-IT" altLang="it-IT" sz="2400" dirty="0" smtClean="0">
                <a:latin typeface="Garamond" panose="02020404030301010803" pitchFamily="18" charset="0"/>
              </a:rPr>
              <a:t>RTI </a:t>
            </a:r>
            <a:r>
              <a:rPr lang="it-IT" altLang="it-IT" sz="2400" dirty="0">
                <a:latin typeface="Garamond" panose="02020404030301010803" pitchFamily="18" charset="0"/>
              </a:rPr>
              <a:t>volte ad ottenere tutela dei propri diritti connessi all’esercizio del </a:t>
            </a:r>
            <a:r>
              <a:rPr lang="it-IT" altLang="it-IT" sz="2400" b="1" dirty="0">
                <a:latin typeface="Garamond" panose="02020404030301010803" pitchFamily="18" charset="0"/>
              </a:rPr>
              <a:t>diritto </a:t>
            </a:r>
            <a:r>
              <a:rPr lang="it-IT" altLang="it-IT" sz="2400" b="1" dirty="0" smtClean="0">
                <a:latin typeface="Garamond" panose="02020404030301010803" pitchFamily="18" charset="0"/>
              </a:rPr>
              <a:t>d’autore </a:t>
            </a:r>
            <a:r>
              <a:rPr lang="it-IT" altLang="it-IT" sz="2400" dirty="0" smtClean="0">
                <a:latin typeface="Garamond" panose="02020404030301010803" pitchFamily="18" charset="0"/>
              </a:rPr>
              <a:t>relativi </a:t>
            </a:r>
            <a:r>
              <a:rPr lang="it-IT" altLang="it-IT" sz="2400" dirty="0">
                <a:latin typeface="Garamond" panose="02020404030301010803" pitchFamily="18" charset="0"/>
              </a:rPr>
              <a:t>alle attività di produzione ed emissione televisiva, violati dalla messa a disposizione del pubblico, senza autorizzazione, di numerosi brani audiovisivi tratti dai programmi dell’attrice da parte degli utenti delle piattaforme di </a:t>
            </a:r>
            <a:r>
              <a:rPr lang="it-IT" altLang="it-IT" sz="2400" i="1" dirty="0">
                <a:latin typeface="Garamond" panose="02020404030301010803" pitchFamily="18" charset="0"/>
              </a:rPr>
              <a:t>video-</a:t>
            </a:r>
            <a:r>
              <a:rPr lang="it-IT" altLang="it-IT" sz="2400" i="1" dirty="0" err="1">
                <a:latin typeface="Garamond" panose="02020404030301010803" pitchFamily="18" charset="0"/>
              </a:rPr>
              <a:t>sharing</a:t>
            </a:r>
            <a:r>
              <a:rPr lang="it-IT" altLang="it-IT" sz="2400" dirty="0">
                <a:latin typeface="Garamond" panose="02020404030301010803" pitchFamily="18" charset="0"/>
              </a:rPr>
              <a:t> “</a:t>
            </a:r>
            <a:r>
              <a:rPr lang="it-IT" altLang="it-IT" sz="2400" b="1" dirty="0" err="1">
                <a:latin typeface="Garamond" panose="02020404030301010803" pitchFamily="18" charset="0"/>
              </a:rPr>
              <a:t>Veoh</a:t>
            </a:r>
            <a:r>
              <a:rPr lang="it-IT" altLang="it-IT" sz="2400" dirty="0">
                <a:latin typeface="Garamond" panose="02020404030301010803" pitchFamily="18" charset="0"/>
              </a:rPr>
              <a:t>” e “</a:t>
            </a:r>
            <a:r>
              <a:rPr lang="it-IT" altLang="it-IT" sz="2400" b="1" dirty="0" err="1">
                <a:latin typeface="Garamond" panose="02020404030301010803" pitchFamily="18" charset="0"/>
              </a:rPr>
              <a:t>Dailymotion</a:t>
            </a:r>
            <a:r>
              <a:rPr lang="it-IT" altLang="it-IT" sz="2400" dirty="0">
                <a:latin typeface="Garamond" panose="02020404030301010803" pitchFamily="18" charset="0"/>
              </a:rPr>
              <a:t>”. Il Tribunale ha </a:t>
            </a:r>
            <a:r>
              <a:rPr lang="it-IT" altLang="it-IT" sz="2400" dirty="0" smtClean="0">
                <a:latin typeface="Garamond" panose="02020404030301010803" pitchFamily="18" charset="0"/>
              </a:rPr>
              <a:t>riconosciuto </a:t>
            </a:r>
            <a:r>
              <a:rPr lang="it-IT" altLang="it-IT" sz="2400" dirty="0">
                <a:latin typeface="Garamond" panose="02020404030301010803" pitchFamily="18" charset="0"/>
              </a:rPr>
              <a:t>la responsabilità dei gestori </a:t>
            </a:r>
            <a:r>
              <a:rPr lang="it-IT" altLang="it-IT" sz="2400" dirty="0" smtClean="0">
                <a:latin typeface="Garamond" panose="02020404030301010803" pitchFamily="18" charset="0"/>
              </a:rPr>
              <a:t>delle piattaforme</a:t>
            </a:r>
            <a:r>
              <a:rPr lang="it-IT" altLang="it-IT" sz="2400" dirty="0">
                <a:latin typeface="Garamond" panose="02020404030301010803" pitchFamily="18" charset="0"/>
              </a:rPr>
              <a:t>, colpevoli di non aver agito per evitare o porre fine alle attività illecite commesse attraverso i propri </a:t>
            </a:r>
            <a:r>
              <a:rPr lang="it-IT" altLang="it-IT" sz="2400" dirty="0" smtClean="0">
                <a:latin typeface="Garamond" panose="02020404030301010803" pitchFamily="18" charset="0"/>
              </a:rPr>
              <a:t>sistemi. La </a:t>
            </a:r>
            <a:r>
              <a:rPr lang="it-IT" altLang="it-IT" sz="2400" dirty="0">
                <a:latin typeface="Garamond" panose="02020404030301010803" pitchFamily="18" charset="0"/>
              </a:rPr>
              <a:t>responsabilità è stata ritenuta derivare direttamente dalla “natura” </a:t>
            </a:r>
            <a:r>
              <a:rPr lang="it-IT" altLang="it-IT" sz="2400" dirty="0" smtClean="0">
                <a:latin typeface="Garamond" panose="02020404030301010803" pitchFamily="18" charset="0"/>
              </a:rPr>
              <a:t>dei </a:t>
            </a:r>
            <a:r>
              <a:rPr lang="it-IT" altLang="it-IT" sz="2400" dirty="0">
                <a:latin typeface="Garamond" panose="02020404030301010803" pitchFamily="18" charset="0"/>
              </a:rPr>
              <a:t>servizi forniti dai due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400" dirty="0">
                <a:latin typeface="Garamond" panose="02020404030301010803" pitchFamily="18" charset="0"/>
              </a:rPr>
              <a:t> </a:t>
            </a:r>
            <a:r>
              <a:rPr lang="it-IT" altLang="it-IT" sz="2400" dirty="0" smtClean="0">
                <a:latin typeface="Garamond" panose="02020404030301010803" pitchFamily="18" charset="0"/>
              </a:rPr>
              <a:t>e dalla qualificazione di questi come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provider</a:t>
            </a:r>
            <a:r>
              <a:rPr lang="it-IT" altLang="it-IT" sz="2400" dirty="0" smtClean="0">
                <a:latin typeface="Garamond" panose="02020404030301010803" pitchFamily="18" charset="0"/>
              </a:rPr>
              <a:t> «attivi».</a:t>
            </a:r>
            <a:endParaRPr lang="it-IT" altLang="it-IT" sz="2400" b="1" dirty="0" smtClean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«Condanna </a:t>
            </a:r>
            <a:r>
              <a:rPr lang="it-IT" altLang="it-IT" sz="2400" dirty="0">
                <a:latin typeface="Garamond" panose="02020404030301010803" pitchFamily="18" charset="0"/>
              </a:rPr>
              <a:t>la convenuta a risarcire </a:t>
            </a:r>
            <a:r>
              <a:rPr lang="it-IT" altLang="it-IT" sz="2400" dirty="0" smtClean="0">
                <a:latin typeface="Garamond" panose="02020404030301010803" pitchFamily="18" charset="0"/>
              </a:rPr>
              <a:t>all’attrice </a:t>
            </a:r>
            <a:r>
              <a:rPr lang="it-IT" altLang="it-IT" sz="2400" dirty="0">
                <a:latin typeface="Garamond" panose="02020404030301010803" pitchFamily="18" charset="0"/>
              </a:rPr>
              <a:t>i danni, liquidati in complessivi </a:t>
            </a:r>
            <a:r>
              <a:rPr lang="it-IT" altLang="it-IT" sz="2400" dirty="0" smtClean="0">
                <a:latin typeface="Garamond" panose="02020404030301010803" pitchFamily="18" charset="0"/>
              </a:rPr>
              <a:t>Euro </a:t>
            </a:r>
            <a:r>
              <a:rPr lang="it-IT" altLang="it-IT" sz="2400" b="1" dirty="0" smtClean="0">
                <a:latin typeface="Garamond" panose="02020404030301010803" pitchFamily="18" charset="0"/>
              </a:rPr>
              <a:t>22.029.700,00</a:t>
            </a:r>
            <a:r>
              <a:rPr lang="it-IT" altLang="it-IT" sz="2400" dirty="0" smtClean="0">
                <a:latin typeface="Garamond" panose="02020404030301010803" pitchFamily="18" charset="0"/>
              </a:rPr>
              <a:t> </a:t>
            </a:r>
            <a:r>
              <a:rPr lang="it-IT" altLang="it-IT" sz="2400" dirty="0">
                <a:latin typeface="Garamond" panose="02020404030301010803" pitchFamily="18" charset="0"/>
              </a:rPr>
              <a:t>oltre rivalutazione e interessi </a:t>
            </a:r>
            <a:r>
              <a:rPr lang="it-IT" altLang="it-IT" sz="2400" dirty="0" smtClean="0">
                <a:latin typeface="Garamond" panose="02020404030301010803" pitchFamily="18" charset="0"/>
              </a:rPr>
              <a:t>legali»</a:t>
            </a: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Il caso: </a:t>
            </a:r>
            <a:r>
              <a:rPr lang="it-IT" altLang="it-IT" sz="4000" i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RTI vs. DSA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655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05527"/>
            <a:ext cx="11129818" cy="4895273"/>
          </a:xfrm>
        </p:spPr>
        <p:txBody>
          <a:bodyPr/>
          <a:lstStyle/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Con le parole «Luis Vuitton» e «copia» o «imitazione», su Google apparivano alcuni siti che vendevano prodotti Vuitton contraffatti.</a:t>
            </a:r>
          </a:p>
          <a:p>
            <a:pPr marL="25400" indent="0" algn="just" eaLnBrk="1" hangingPunct="1">
              <a:buNone/>
            </a:pPr>
            <a:endParaRPr lang="it-IT" altLang="it-IT" sz="24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La Corte di Giustizia UE (nel 2011) dichiara che Google non è un provider «passivo».  L’organizzazione dei risultati della ricerca e l’indicizzazione lo rendono provider attivo.</a:t>
            </a:r>
          </a:p>
          <a:p>
            <a:pPr marL="25400" indent="0" algn="just" eaLnBrk="1" hangingPunct="1">
              <a:buNone/>
            </a:pPr>
            <a:endParaRPr lang="it-IT" altLang="it-IT" sz="24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Google è quindi responsabile anche prima che Vuitton gli abbia richiesto l’eliminazione di quei risultati della ricerca che potessero essere lesivi dei propri diritti.</a:t>
            </a:r>
          </a:p>
          <a:p>
            <a:pPr marL="25400" indent="0" algn="just" eaLnBrk="1" hangingPunct="1">
              <a:buNone/>
            </a:pPr>
            <a:endParaRPr lang="it-IT" altLang="it-IT" sz="2400" dirty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endParaRPr lang="it-IT" altLang="it-IT" sz="2400" dirty="0" smtClean="0">
              <a:latin typeface="Garamond" panose="02020404030301010803" pitchFamily="18" charset="0"/>
            </a:endParaRPr>
          </a:p>
          <a:p>
            <a:pPr marL="25400" indent="0" algn="just" eaLnBrk="1" hangingPunct="1">
              <a:buNone/>
            </a:pPr>
            <a:r>
              <a:rPr lang="it-IT" altLang="it-IT" sz="2400" dirty="0" smtClean="0">
                <a:latin typeface="Garamond" panose="02020404030301010803" pitchFamily="18" charset="0"/>
              </a:rPr>
              <a:t>Simile l’esito del caso </a:t>
            </a:r>
            <a:r>
              <a:rPr lang="it-IT" altLang="it-IT" sz="2400" i="1" dirty="0" smtClean="0">
                <a:latin typeface="Garamond" panose="02020404030301010803" pitchFamily="18" charset="0"/>
              </a:rPr>
              <a:t>L’Oréal vs. </a:t>
            </a:r>
            <a:r>
              <a:rPr lang="it-IT" altLang="it-IT" sz="2400" i="1" dirty="0" err="1" smtClean="0">
                <a:latin typeface="Garamond" panose="02020404030301010803" pitchFamily="18" charset="0"/>
              </a:rPr>
              <a:t>Ebay</a:t>
            </a:r>
            <a:r>
              <a:rPr lang="it-IT" altLang="it-IT" sz="2400" dirty="0" smtClean="0">
                <a:latin typeface="Garamond" panose="02020404030301010803" pitchFamily="18" charset="0"/>
              </a:rPr>
              <a:t>.</a:t>
            </a:r>
            <a:endParaRPr lang="it-IT" altLang="it-IT" dirty="0">
              <a:latin typeface="Garamond" panose="02020404030301010803" pitchFamily="18" charset="0"/>
            </a:endParaRPr>
          </a:p>
          <a:p>
            <a:pPr algn="just" eaLnBrk="1" hangingPunct="1">
              <a:buFontTx/>
              <a:buChar char="-"/>
            </a:pPr>
            <a:endParaRPr lang="it-IT" altLang="it-IT" dirty="0" smtClean="0">
              <a:latin typeface="Garamond" panose="02020404030301010803" pitchFamily="18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3890" y="0"/>
            <a:ext cx="5855855" cy="1143000"/>
          </a:xfrm>
        </p:spPr>
        <p:txBody>
          <a:bodyPr/>
          <a:lstStyle/>
          <a:p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/>
            </a:r>
            <a:b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it-IT" altLang="it-IT" sz="4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Il caso: </a:t>
            </a:r>
            <a:r>
              <a:rPr lang="it-IT" altLang="it-IT" sz="4000" i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Vuitton vs. Google</a:t>
            </a:r>
            <a:r>
              <a:rPr lang="it-IT" altLang="it-IT" dirty="0">
                <a:latin typeface="Garamond" panose="02020404030301010803" pitchFamily="18" charset="0"/>
              </a:rPr>
              <a:t/>
            </a:r>
            <a:br>
              <a:rPr lang="it-IT" altLang="it-IT" dirty="0">
                <a:latin typeface="Garamond" panose="02020404030301010803" pitchFamily="18" charset="0"/>
              </a:rPr>
            </a:br>
            <a:endParaRPr lang="it-IT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215218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6615</TotalTime>
  <Words>1239</Words>
  <Application>Microsoft Office PowerPoint</Application>
  <PresentationFormat>Widescreen</PresentationFormat>
  <Paragraphs>119</Paragraphs>
  <Slides>13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</vt:lpstr>
      <vt:lpstr>Garamond</vt:lpstr>
      <vt:lpstr>Times</vt:lpstr>
      <vt:lpstr>Struttura predefinita</vt:lpstr>
      <vt:lpstr>La responsabilità civile</vt:lpstr>
      <vt:lpstr>La responsabilità civile</vt:lpstr>
      <vt:lpstr>La responsabilità civile</vt:lpstr>
      <vt:lpstr> Direttiva 2000/31/CE –  d. legis. 70/2003 </vt:lpstr>
      <vt:lpstr> Assenza di obbligo di sorveglianza </vt:lpstr>
      <vt:lpstr> Il caso: RTI vs. Facebook </vt:lpstr>
      <vt:lpstr> Il caso: RTI vs. Facebook </vt:lpstr>
      <vt:lpstr> Il caso: RTI vs. DSA </vt:lpstr>
      <vt:lpstr> Il caso: Vuitton vs. Google </vt:lpstr>
      <vt:lpstr> La direttiva Copyright </vt:lpstr>
      <vt:lpstr> Responsabilità per servizio sottostante </vt:lpstr>
      <vt:lpstr> Responsabilità civile e AI </vt:lpstr>
      <vt:lpstr> Responsabilità civile e AI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Viglione Filippo</cp:lastModifiedBy>
  <cp:revision>89</cp:revision>
  <dcterms:created xsi:type="dcterms:W3CDTF">2020-03-26T17:27:58Z</dcterms:created>
  <dcterms:modified xsi:type="dcterms:W3CDTF">2021-03-26T08:53:14Z</dcterms:modified>
</cp:coreProperties>
</file>