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86" r:id="rId2"/>
    <p:sldId id="287" r:id="rId3"/>
    <p:sldId id="288" r:id="rId4"/>
    <p:sldId id="289" r:id="rId5"/>
    <p:sldId id="290"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7" d="100"/>
          <a:sy n="137" d="100"/>
        </p:scale>
        <p:origin x="258"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291afe6ca7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 name="Google Shape;247;g291afe6ca7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17336be3dd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17336be3dd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17336be3dd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17336be3dd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291afe6ca7b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291afe6ca7b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291afe6ca7b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291afe6ca7b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it"/>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8"/>
        <p:cNvGrpSpPr/>
        <p:nvPr/>
      </p:nvGrpSpPr>
      <p:grpSpPr>
        <a:xfrm>
          <a:off x="0" y="0"/>
          <a:ext cx="0" cy="0"/>
          <a:chOff x="0" y="0"/>
          <a:chExt cx="0" cy="0"/>
        </a:xfrm>
      </p:grpSpPr>
      <p:sp>
        <p:nvSpPr>
          <p:cNvPr id="249" name="Google Shape;249;p4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LLM &amp; Privacy: The notion of “risk”</a:t>
            </a:r>
            <a:endParaRPr/>
          </a:p>
        </p:txBody>
      </p:sp>
      <p:sp>
        <p:nvSpPr>
          <p:cNvPr id="250" name="Google Shape;250;p4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it"/>
              <a:t>AI ACT (still in the making)</a:t>
            </a:r>
            <a:endParaRPr/>
          </a:p>
          <a:p>
            <a:pPr marL="0" lvl="0" indent="0" algn="l" rtl="0">
              <a:spcBef>
                <a:spcPts val="1200"/>
              </a:spcBef>
              <a:spcAft>
                <a:spcPts val="0"/>
              </a:spcAft>
              <a:buNone/>
            </a:pPr>
            <a:r>
              <a:rPr lang="it" sz="1200" b="1" i="1">
                <a:solidFill>
                  <a:schemeClr val="dk1"/>
                </a:solidFill>
                <a:latin typeface="Times New Roman"/>
                <a:ea typeface="Times New Roman"/>
                <a:cs typeface="Times New Roman"/>
                <a:sym typeface="Times New Roman"/>
              </a:rPr>
              <a:t>1c)   	‘foundation model’ means an AI system model that is trained on broad data at scale, is designed for generality of output, and can be adapted to a wide range of distinctive tasks;</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it" sz="1200" b="1" i="1">
                <a:solidFill>
                  <a:schemeClr val="dk1"/>
                </a:solidFill>
                <a:latin typeface="Times New Roman"/>
                <a:ea typeface="Times New Roman"/>
                <a:cs typeface="Times New Roman"/>
                <a:sym typeface="Times New Roman"/>
              </a:rPr>
              <a:t>…</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it" sz="1200" b="1" i="1">
                <a:solidFill>
                  <a:schemeClr val="dk1"/>
                </a:solidFill>
                <a:latin typeface="Times New Roman"/>
                <a:ea typeface="Times New Roman"/>
                <a:cs typeface="Times New Roman"/>
                <a:sym typeface="Times New Roman"/>
              </a:rPr>
              <a:t>Foundation Model providers will … process and incorporate only datasets that are subject to appropriate data governance measures for foundation models, in particular measures to examine the suitability of the data sources and possible biases and appropriate mitigation</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it" sz="1200" b="1" i="1">
                <a:solidFill>
                  <a:schemeClr val="dk1"/>
                </a:solidFill>
                <a:latin typeface="Times New Roman"/>
                <a:ea typeface="Times New Roman"/>
                <a:cs typeface="Times New Roman"/>
                <a:sym typeface="Times New Roman"/>
              </a:rPr>
              <a:t>.. train, and where applicable, design and develop the foundation model in such a way as to ensure adequate safeguards against the generation of content in breach of Union law in line with the generally-acknowledged state of the art, and without prejudice to fundamental rights, including the freedom of expression</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r>
              <a:rPr lang="it" sz="1200" b="1" i="1">
                <a:solidFill>
                  <a:schemeClr val="dk1"/>
                </a:solidFill>
                <a:latin typeface="Times New Roman"/>
                <a:ea typeface="Times New Roman"/>
                <a:cs typeface="Times New Roman"/>
                <a:sym typeface="Times New Roman"/>
              </a:rPr>
              <a:t>… without prejudice to Union or national or Union legislation on copyright, document and make publicly available a sufficiently detailed summary of the use of training data protected under copyright law.</a:t>
            </a:r>
            <a:endParaRPr sz="1200" b="1" i="1">
              <a:solidFill>
                <a:schemeClr val="dk1"/>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p4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What is the Social Credit System?</a:t>
            </a:r>
            <a:endParaRPr/>
          </a:p>
        </p:txBody>
      </p:sp>
      <p:sp>
        <p:nvSpPr>
          <p:cNvPr id="256" name="Google Shape;256;p4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it"/>
              <a:t>In the East?</a:t>
            </a:r>
            <a:endParaRPr/>
          </a:p>
          <a:p>
            <a:pPr marL="0" lvl="0" indent="0" algn="l" rtl="0">
              <a:spcBef>
                <a:spcPts val="1200"/>
              </a:spcBef>
              <a:spcAft>
                <a:spcPts val="0"/>
              </a:spcAft>
              <a:buNone/>
            </a:pPr>
            <a:endParaRPr/>
          </a:p>
          <a:p>
            <a:pPr marL="0" lvl="0" indent="0" algn="l" rtl="0">
              <a:spcBef>
                <a:spcPts val="1200"/>
              </a:spcBef>
              <a:spcAft>
                <a:spcPts val="0"/>
              </a:spcAft>
              <a:buNone/>
            </a:pPr>
            <a:r>
              <a:rPr lang="it"/>
              <a:t>… and in the West?</a:t>
            </a:r>
            <a:endParaRPr/>
          </a:p>
          <a:p>
            <a:pPr marL="0" lvl="0" indent="0" algn="l" rtl="0">
              <a:spcBef>
                <a:spcPts val="1200"/>
              </a:spcBef>
              <a:spcAft>
                <a:spcPts val="0"/>
              </a:spcAft>
              <a:buNone/>
            </a:pPr>
            <a:endParaRPr/>
          </a:p>
          <a:p>
            <a:pPr marL="0" lvl="0" indent="0" algn="l" rtl="0">
              <a:spcBef>
                <a:spcPts val="1200"/>
              </a:spcBef>
              <a:spcAft>
                <a:spcPts val="0"/>
              </a:spcAft>
              <a:buNone/>
            </a:pPr>
            <a:r>
              <a:rPr lang="it" i="1"/>
              <a:t>Which are the main issues of a Social Credit System-based model?</a:t>
            </a:r>
            <a:endParaRPr i="1"/>
          </a:p>
          <a:p>
            <a:pPr marL="0" lvl="0" indent="0" algn="l" rtl="0">
              <a:spcBef>
                <a:spcPts val="1200"/>
              </a:spcBef>
              <a:spcAft>
                <a:spcPts val="0"/>
              </a:spcAft>
              <a:buNone/>
            </a:pPr>
            <a:endParaRPr i="1"/>
          </a:p>
          <a:p>
            <a:pPr marL="0" lvl="0" indent="0" algn="l" rtl="0">
              <a:spcBef>
                <a:spcPts val="1200"/>
              </a:spcBef>
              <a:spcAft>
                <a:spcPts val="0"/>
              </a:spcAft>
              <a:buNone/>
            </a:pPr>
            <a:endParaRPr i="1"/>
          </a:p>
          <a:p>
            <a:pPr marL="0" lvl="0" indent="0" algn="l" rtl="0">
              <a:spcBef>
                <a:spcPts val="1200"/>
              </a:spcBef>
              <a:spcAft>
                <a:spcPts val="1200"/>
              </a:spcAft>
              <a:buNone/>
            </a:pPr>
            <a:r>
              <a:rPr lang="it" i="1"/>
              <a:t>Which are the main achievements?</a:t>
            </a:r>
            <a:endParaRPr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4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Problems	</a:t>
            </a:r>
            <a:endParaRPr/>
          </a:p>
        </p:txBody>
      </p:sp>
      <p:sp>
        <p:nvSpPr>
          <p:cNvPr id="262" name="Google Shape;262;p4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it"/>
              <a:t>The end of the separation between private and public</a:t>
            </a:r>
            <a:endParaRPr/>
          </a:p>
          <a:p>
            <a:pPr marL="0" lvl="0" indent="0" algn="l" rtl="0">
              <a:spcBef>
                <a:spcPts val="1200"/>
              </a:spcBef>
              <a:spcAft>
                <a:spcPts val="0"/>
              </a:spcAft>
              <a:buNone/>
            </a:pPr>
            <a:endParaRPr/>
          </a:p>
          <a:p>
            <a:pPr marL="0" lvl="0" indent="0" algn="l" rtl="0">
              <a:spcBef>
                <a:spcPts val="1200"/>
              </a:spcBef>
              <a:spcAft>
                <a:spcPts val="0"/>
              </a:spcAft>
              <a:buNone/>
            </a:pPr>
            <a:r>
              <a:rPr lang="it"/>
              <a:t>Biases</a:t>
            </a:r>
            <a:endParaRPr/>
          </a:p>
          <a:p>
            <a:pPr marL="0" lvl="0" indent="0" algn="l" rtl="0">
              <a:spcBef>
                <a:spcPts val="1200"/>
              </a:spcBef>
              <a:spcAft>
                <a:spcPts val="0"/>
              </a:spcAft>
              <a:buNone/>
            </a:pPr>
            <a:endParaRPr/>
          </a:p>
          <a:p>
            <a:pPr marL="0" lvl="0" indent="0" algn="l" rtl="0">
              <a:spcBef>
                <a:spcPts val="1200"/>
              </a:spcBef>
              <a:spcAft>
                <a:spcPts val="0"/>
              </a:spcAft>
              <a:buNone/>
            </a:pPr>
            <a:r>
              <a:rPr lang="it"/>
              <a:t>Determinism</a:t>
            </a:r>
            <a:endParaRPr/>
          </a:p>
          <a:p>
            <a:pPr marL="0" lvl="0" indent="0" algn="l" rtl="0">
              <a:spcBef>
                <a:spcPts val="1200"/>
              </a:spcBef>
              <a:spcAft>
                <a:spcPts val="0"/>
              </a:spcAft>
              <a:buNone/>
            </a:pPr>
            <a:endParaRPr/>
          </a:p>
          <a:p>
            <a:pPr marL="0" lvl="0" indent="0" algn="l" rtl="0">
              <a:spcBef>
                <a:spcPts val="1200"/>
              </a:spcBef>
              <a:spcAft>
                <a:spcPts val="0"/>
              </a:spcAft>
              <a:buNone/>
            </a:pPr>
            <a:r>
              <a:rPr lang="it"/>
              <a:t>IP protection of software</a:t>
            </a:r>
            <a:endParaRPr/>
          </a:p>
          <a:p>
            <a:pPr marL="0" lvl="0" indent="0" algn="l" rtl="0">
              <a:spcBef>
                <a:spcPts val="1200"/>
              </a:spcBef>
              <a:spcAft>
                <a:spcPts val="0"/>
              </a:spcAft>
              <a:buNone/>
            </a:pPr>
            <a:endParaRPr/>
          </a:p>
          <a:p>
            <a:pPr marL="0" lvl="0" indent="0" algn="l" rtl="0">
              <a:spcBef>
                <a:spcPts val="1200"/>
              </a:spcBef>
              <a:spcAft>
                <a:spcPts val="1200"/>
              </a:spcAft>
              <a:buNone/>
            </a:pPr>
            <a:r>
              <a:rPr lang="it"/>
              <a:t>Training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4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High Risk systems</a:t>
            </a:r>
            <a:endParaRPr/>
          </a:p>
        </p:txBody>
      </p:sp>
      <p:sp>
        <p:nvSpPr>
          <p:cNvPr id="268" name="Google Shape;268;p4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t" sz="1200">
                <a:solidFill>
                  <a:schemeClr val="dk1"/>
                </a:solidFill>
                <a:latin typeface="Times New Roman"/>
                <a:ea typeface="Times New Roman"/>
                <a:cs typeface="Times New Roman"/>
                <a:sym typeface="Times New Roman"/>
              </a:rPr>
              <a:t>AI systems intended to be used to evaluate the creditworthiness of natural persons or establish their credit score , with the exception of AI systems </a:t>
            </a:r>
            <a:r>
              <a:rPr lang="it" sz="1200" b="1" i="1">
                <a:solidFill>
                  <a:schemeClr val="dk1"/>
                </a:solidFill>
                <a:latin typeface="Times New Roman"/>
                <a:ea typeface="Times New Roman"/>
                <a:cs typeface="Times New Roman"/>
                <a:sym typeface="Times New Roman"/>
              </a:rPr>
              <a:t>used for the purpose of detecting financial fraud (Dutch </a:t>
            </a:r>
            <a:r>
              <a:rPr lang="it" sz="1200" b="1" i="1" u="sng">
                <a:solidFill>
                  <a:schemeClr val="dk1"/>
                </a:solidFill>
                <a:latin typeface="Times New Roman"/>
                <a:ea typeface="Times New Roman"/>
                <a:cs typeface="Times New Roman"/>
                <a:sym typeface="Times New Roman"/>
              </a:rPr>
              <a:t>Syri</a:t>
            </a:r>
            <a:r>
              <a:rPr lang="it" sz="1200" b="1" i="1">
                <a:solidFill>
                  <a:schemeClr val="dk1"/>
                </a:solidFill>
                <a:latin typeface="Times New Roman"/>
                <a:ea typeface="Times New Roman"/>
                <a:cs typeface="Times New Roman"/>
                <a:sym typeface="Times New Roman"/>
              </a:rPr>
              <a:t>)</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it" sz="1200" b="1" i="1">
                <a:solidFill>
                  <a:schemeClr val="dk1"/>
                </a:solidFill>
                <a:latin typeface="Times New Roman"/>
                <a:ea typeface="Times New Roman"/>
                <a:cs typeface="Times New Roman"/>
                <a:sym typeface="Times New Roman"/>
              </a:rPr>
              <a:t>            AI systems intended to be used for making decisions or materially influencing decisions on the eligibility of natural persons for health and life insurance</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0"/>
              </a:spcAft>
              <a:buNone/>
            </a:pPr>
            <a:r>
              <a:rPr lang="it" sz="1200">
                <a:solidFill>
                  <a:schemeClr val="dk1"/>
                </a:solidFill>
                <a:latin typeface="Times New Roman"/>
                <a:ea typeface="Times New Roman"/>
                <a:cs typeface="Times New Roman"/>
                <a:sym typeface="Times New Roman"/>
              </a:rPr>
              <a:t>AI systems intended </a:t>
            </a:r>
            <a:r>
              <a:rPr lang="it" sz="1200" b="1" i="1">
                <a:solidFill>
                  <a:schemeClr val="dk1"/>
                </a:solidFill>
                <a:latin typeface="Times New Roman"/>
                <a:ea typeface="Times New Roman"/>
                <a:cs typeface="Times New Roman"/>
                <a:sym typeface="Times New Roman"/>
              </a:rPr>
              <a:t>to evaluate and classify emergency calls by natural persons or</a:t>
            </a:r>
            <a:r>
              <a:rPr lang="it" sz="1200">
                <a:solidFill>
                  <a:schemeClr val="dk1"/>
                </a:solidFill>
                <a:latin typeface="Times New Roman"/>
                <a:ea typeface="Times New Roman"/>
                <a:cs typeface="Times New Roman"/>
                <a:sym typeface="Times New Roman"/>
              </a:rPr>
              <a:t> to be used to dispatch, or to establish priority in the dispatching of emergency first response services, including by </a:t>
            </a:r>
            <a:r>
              <a:rPr lang="it" sz="1200" b="1" i="1">
                <a:solidFill>
                  <a:schemeClr val="dk1"/>
                </a:solidFill>
                <a:latin typeface="Times New Roman"/>
                <a:ea typeface="Times New Roman"/>
                <a:cs typeface="Times New Roman"/>
                <a:sym typeface="Times New Roman"/>
              </a:rPr>
              <a:t>police and law enforcement,</a:t>
            </a:r>
            <a:r>
              <a:rPr lang="it" sz="1200">
                <a:solidFill>
                  <a:schemeClr val="dk1"/>
                </a:solidFill>
                <a:latin typeface="Times New Roman"/>
                <a:ea typeface="Times New Roman"/>
                <a:cs typeface="Times New Roman"/>
                <a:sym typeface="Times New Roman"/>
              </a:rPr>
              <a:t> firefighters and medical aid</a:t>
            </a:r>
            <a:r>
              <a:rPr lang="it" sz="1200" b="1" i="1">
                <a:solidFill>
                  <a:schemeClr val="dk1"/>
                </a:solidFill>
                <a:latin typeface="Times New Roman"/>
                <a:ea typeface="Times New Roman"/>
                <a:cs typeface="Times New Roman"/>
                <a:sym typeface="Times New Roman"/>
              </a:rPr>
              <a:t>, as well as of emergency healthcare patient triage systems</a:t>
            </a:r>
            <a:endParaRPr sz="1200" b="1" i="1">
              <a:solidFill>
                <a:schemeClr val="dk1"/>
              </a:solidFill>
              <a:latin typeface="Times New Roman"/>
              <a:ea typeface="Times New Roman"/>
              <a:cs typeface="Times New Roman"/>
              <a:sym typeface="Times New Roman"/>
            </a:endParaRPr>
          </a:p>
          <a:p>
            <a:pPr marL="0" lvl="0" indent="0" algn="l" rtl="0">
              <a:spcBef>
                <a:spcPts val="1200"/>
              </a:spcBef>
              <a:spcAft>
                <a:spcPts val="1200"/>
              </a:spcAft>
              <a:buNone/>
            </a:pPr>
            <a:endParaRPr sz="1200" b="1" i="1">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4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it"/>
              <a:t>Social Credit &amp; Biases</a:t>
            </a:r>
            <a:endParaRPr/>
          </a:p>
        </p:txBody>
      </p:sp>
      <p:sp>
        <p:nvSpPr>
          <p:cNvPr id="274" name="Google Shape;274;p47"/>
          <p:cNvSpPr txBox="1">
            <a:spLocks noGrp="1"/>
          </p:cNvSpPr>
          <p:nvPr>
            <p:ph type="body" idx="1"/>
          </p:nvPr>
        </p:nvSpPr>
        <p:spPr>
          <a:xfrm>
            <a:off x="311700" y="13048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it"/>
              <a:t>Garbage In, Garbage Out</a:t>
            </a:r>
            <a:endParaRPr/>
          </a:p>
          <a:p>
            <a:pPr marL="0" lvl="0" indent="0" algn="l" rtl="0">
              <a:spcBef>
                <a:spcPts val="1200"/>
              </a:spcBef>
              <a:spcAft>
                <a:spcPts val="0"/>
              </a:spcAft>
              <a:buNone/>
            </a:pPr>
            <a:endParaRPr/>
          </a:p>
          <a:p>
            <a:pPr marL="0" lvl="0" indent="0" algn="l" rtl="0">
              <a:spcBef>
                <a:spcPts val="1200"/>
              </a:spcBef>
              <a:spcAft>
                <a:spcPts val="0"/>
              </a:spcAft>
              <a:buNone/>
            </a:pPr>
            <a:r>
              <a:rPr lang="it"/>
              <a:t>Bias–how do you fix biases?</a:t>
            </a:r>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373</Words>
  <Application>Microsoft Office PowerPoint</Application>
  <PresentationFormat>On-screen Show (16:9)</PresentationFormat>
  <Paragraphs>36</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Times New Roman</vt:lpstr>
      <vt:lpstr>Arial</vt:lpstr>
      <vt:lpstr>Simple Light</vt:lpstr>
      <vt:lpstr>LLM &amp; Privacy: The notion of “risk”</vt:lpstr>
      <vt:lpstr>What is the Social Credit System?</vt:lpstr>
      <vt:lpstr>Problems </vt:lpstr>
      <vt:lpstr>High Risk systems</vt:lpstr>
      <vt:lpstr>Social Credit &amp; Biases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LLM &amp; Privacy: The notion of “risk”</dc:title>
  <cp:lastModifiedBy>Pin Andrea</cp:lastModifiedBy>
  <cp:revision>1</cp:revision>
  <dcterms:modified xsi:type="dcterms:W3CDTF">2023-10-22T11:06:52Z</dcterms:modified>
</cp:coreProperties>
</file>