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4"/>
  </p:notesMasterIdLst>
  <p:handoutMasterIdLst>
    <p:handoutMasterId r:id="rId45"/>
  </p:handoutMasterIdLst>
  <p:sldIdLst>
    <p:sldId id="405" r:id="rId2"/>
    <p:sldId id="427" r:id="rId3"/>
    <p:sldId id="463" r:id="rId4"/>
    <p:sldId id="551" r:id="rId5"/>
    <p:sldId id="552" r:id="rId6"/>
    <p:sldId id="553" r:id="rId7"/>
    <p:sldId id="554" r:id="rId8"/>
    <p:sldId id="555" r:id="rId9"/>
    <p:sldId id="583" r:id="rId10"/>
    <p:sldId id="556" r:id="rId11"/>
    <p:sldId id="584" r:id="rId12"/>
    <p:sldId id="585" r:id="rId13"/>
    <p:sldId id="586" r:id="rId14"/>
    <p:sldId id="604" r:id="rId15"/>
    <p:sldId id="558" r:id="rId16"/>
    <p:sldId id="587" r:id="rId17"/>
    <p:sldId id="559" r:id="rId18"/>
    <p:sldId id="588" r:id="rId19"/>
    <p:sldId id="563" r:id="rId20"/>
    <p:sldId id="615" r:id="rId21"/>
    <p:sldId id="589" r:id="rId22"/>
    <p:sldId id="618" r:id="rId23"/>
    <p:sldId id="619" r:id="rId24"/>
    <p:sldId id="620" r:id="rId25"/>
    <p:sldId id="607" r:id="rId26"/>
    <p:sldId id="614" r:id="rId27"/>
    <p:sldId id="616" r:id="rId28"/>
    <p:sldId id="617" r:id="rId29"/>
    <p:sldId id="591" r:id="rId30"/>
    <p:sldId id="606" r:id="rId31"/>
    <p:sldId id="610" r:id="rId32"/>
    <p:sldId id="612" r:id="rId33"/>
    <p:sldId id="611" r:id="rId34"/>
    <p:sldId id="613" r:id="rId35"/>
    <p:sldId id="603" r:id="rId36"/>
    <p:sldId id="621" r:id="rId37"/>
    <p:sldId id="608" r:id="rId38"/>
    <p:sldId id="590" r:id="rId39"/>
    <p:sldId id="575" r:id="rId40"/>
    <p:sldId id="576" r:id="rId41"/>
    <p:sldId id="609" r:id="rId42"/>
    <p:sldId id="622" r:id="rId43"/>
  </p:sldIdLst>
  <p:sldSz cx="9144000" cy="6858000" type="overhead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3399FF"/>
    <a:srgbClr val="993366"/>
    <a:srgbClr val="990033"/>
    <a:srgbClr val="6699FF"/>
    <a:srgbClr val="FFFF66"/>
    <a:srgbClr val="CC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644" autoAdjust="0"/>
  </p:normalViewPr>
  <p:slideViewPr>
    <p:cSldViewPr>
      <p:cViewPr varScale="1">
        <p:scale>
          <a:sx n="63" d="100"/>
          <a:sy n="63" d="100"/>
        </p:scale>
        <p:origin x="15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056"/>
    </p:cViewPr>
  </p:sorterViewPr>
  <p:notesViewPr>
    <p:cSldViewPr>
      <p:cViewPr>
        <p:scale>
          <a:sx n="100" d="100"/>
          <a:sy n="100" d="100"/>
        </p:scale>
        <p:origin x="-924" y="-6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30" y="0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672B2D8-3D47-4589-B0B4-B7FCB56F6545}" type="datetime1">
              <a:rPr lang="it-IT"/>
              <a:pPr>
                <a:defRPr/>
              </a:pPr>
              <a:t>29/11/2022</a:t>
            </a:fld>
            <a:endParaRPr 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/>
              <a:t>Le fonti dei dati in demografia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30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algn="r"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2777F2E-213C-47E8-B259-B55073DD8D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6782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30" y="0"/>
            <a:ext cx="2946145" cy="4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096F664-DA16-4770-8BBD-D5986393844B}" type="datetime1">
              <a:rPr lang="it-IT"/>
              <a:pPr>
                <a:defRPr/>
              </a:pPr>
              <a:t>29/11/2022</a:t>
            </a:fld>
            <a:endParaRPr 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06" y="4714592"/>
            <a:ext cx="4983666" cy="446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30" y="9430789"/>
            <a:ext cx="2946145" cy="4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b" anchorCtr="0" compatLnSpc="1">
            <a:prstTxWarp prst="textNoShape">
              <a:avLst/>
            </a:prstTxWarp>
          </a:bodyPr>
          <a:lstStyle>
            <a:lvl1pPr algn="r" defTabSz="914316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18A28E6-C9EB-4422-8DAE-753E03643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1337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29/11/2022</a:t>
            </a:fld>
            <a:endParaRPr lang="it-IT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pitchFamily="34" charset="0"/>
                <a:cs typeface="Times New Roman" pitchFamily="18" charset="0"/>
              </a:rPr>
              <a:t> </a:t>
            </a:r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DA8BD89-5281-45C1-83AF-22F2C9ABF14C}" type="datetime1">
              <a:rPr lang="it-IT" smtClean="0"/>
              <a:pPr/>
              <a:t>29/11/2022</a:t>
            </a:fld>
            <a:endParaRPr lang="it-IT" smtClean="0"/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9E53E-6ED1-4839-B4AA-0A4BDFBD7142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29/11/2022</a:t>
            </a:fld>
            <a:endParaRPr lang="it-IT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pitchFamily="34" charset="0"/>
                <a:cs typeface="Times New Roman" pitchFamily="18" charset="0"/>
              </a:rPr>
              <a:t> </a:t>
            </a:r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A5F34BD-758E-4687-92C7-21193D5A2BC0}" type="datetime1">
              <a:rPr lang="it-IT" smtClean="0"/>
              <a:pPr/>
              <a:t>29/11/2022</a:t>
            </a:fld>
            <a:endParaRPr lang="it-IT" smtClean="0"/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93685-6C11-40AB-AC0E-767D10F257C1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it-IT" smtClean="0">
                <a:latin typeface="Arial" pitchFamily="34" charset="0"/>
                <a:cs typeface="Times New Roman" pitchFamily="18" charset="0"/>
              </a:rPr>
              <a:t> </a:t>
            </a:r>
            <a:endParaRPr 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2A10E-BD7A-456C-B5F4-41A447E3966A}" type="slidenum">
              <a:rPr lang="en-US"/>
              <a:pPr/>
              <a:t>35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03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03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4C955AA-1FD1-43A1-9E0E-1BA720D4DB67}" type="datetime1">
              <a:rPr lang="it-IT"/>
              <a:pPr>
                <a:defRPr/>
              </a:pPr>
              <a:t>29/11/2022</a:t>
            </a:fld>
            <a:endParaRPr lang="it-IT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C1D9D0-0704-4042-9876-9AF57E6227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02F90-EF24-403B-909D-A6C10B4B20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457200"/>
            <a:ext cx="20955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1341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5FD3-F565-4DB4-BB0C-0D99D27CE2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B5A64-09F1-491C-89D8-5123C3C9F9C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5DD10-BAFA-4340-8C81-6DBF4DE21D9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F9F31-76CE-4283-940E-F8175CDE01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6BB53-7519-4AF4-B837-8654D77F2A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E77E6-FC15-48A0-8097-E05C3C84C5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655C-6218-4C0C-9841-96632609F0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53491-E88B-4886-89A6-11F9589885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E2D1D-F914-409F-86B9-CD58C148B2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F766F-37A5-497F-95C8-97F536E6EE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7930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993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93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it-IT"/>
              <a:t>Facoltà di Scienze Politiche. Corso di Demografia. Dott.ssa Letizia Mencarini</a:t>
            </a:r>
          </a:p>
        </p:txBody>
      </p:sp>
      <p:sp>
        <p:nvSpPr>
          <p:cNvPr id="993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B6DE127-57FB-440A-BA3A-C524116BA7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9343" name="Line 15"/>
          <p:cNvSpPr>
            <a:spLocks noChangeShapeType="1"/>
          </p:cNvSpPr>
          <p:nvPr userDrawn="1"/>
        </p:nvSpPr>
        <p:spPr bwMode="auto">
          <a:xfrm>
            <a:off x="323850" y="1125538"/>
            <a:ext cx="8610600" cy="0"/>
          </a:xfrm>
          <a:prstGeom prst="line">
            <a:avLst/>
          </a:prstGeom>
          <a:noFill/>
          <a:ln w="38100">
            <a:solidFill>
              <a:srgbClr val="777777">
                <a:alpha val="50000"/>
              </a:srgbClr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6.wmf"/><Relationship Id="rId3" Type="http://schemas.openxmlformats.org/officeDocument/2006/relationships/image" Target="../media/image17.pn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png"/><Relationship Id="rId5" Type="http://schemas.openxmlformats.org/officeDocument/2006/relationships/image" Target="../media/image13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at.it/it/archivio/114490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ourworldindata.org/grapher/total-fertility-rate-by-world-region-including-un-projections-through-2100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istat.it/" TargetMode="External"/><Relationship Id="rId2" Type="http://schemas.openxmlformats.org/officeDocument/2006/relationships/hyperlink" Target="https://www.humanfertility.org/cgi-bin/main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i.istat.it/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stat.it/it/archivio/26464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459787" cy="1495425"/>
          </a:xfrm>
        </p:spPr>
        <p:txBody>
          <a:bodyPr/>
          <a:lstStyle/>
          <a:p>
            <a:pPr eaLnBrk="1" hangingPunct="1">
              <a:defRPr/>
            </a:pP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Fertility</a:t>
            </a: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reproduction</a:t>
            </a:r>
            <a:endParaRPr lang="it-IT" sz="4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80279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Università di Padova, Facoltà di Scienze Statistiche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Laurea </a:t>
            </a:r>
            <a:r>
              <a:rPr lang="it-IT" sz="2000" dirty="0" smtClean="0">
                <a:solidFill>
                  <a:srgbClr val="777777"/>
                </a:solidFill>
                <a:latin typeface="Arial" charset="0"/>
                <a:cs typeface="Arial" charset="0"/>
              </a:rPr>
              <a:t>Magistrale in Scienze Statistiche</a:t>
            </a:r>
            <a:endParaRPr lang="it-IT" sz="2000" dirty="0">
              <a:solidFill>
                <a:srgbClr val="777777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Corso</a:t>
            </a: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it-IT" sz="20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Teoria e modelli demografici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323850" y="5445125"/>
            <a:ext cx="403225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3399"/>
                </a:solidFill>
              </a:rPr>
              <a:t>Maria Letizia Tanturri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1800">
                <a:solidFill>
                  <a:srgbClr val="808080"/>
                </a:solidFill>
              </a:rPr>
              <a:t>Dipartimento di Scienze Statistiche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it-IT" sz="1800">
                <a:solidFill>
                  <a:srgbClr val="808080"/>
                </a:solidFill>
              </a:rPr>
              <a:t>tanturri@stat.unipd.it</a:t>
            </a:r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6000760" y="5643578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</a:pPr>
            <a:r>
              <a:rPr lang="it-IT" sz="2000" b="1" dirty="0">
                <a:solidFill>
                  <a:srgbClr val="990033"/>
                </a:solidFill>
              </a:rPr>
              <a:t>Lezione </a:t>
            </a:r>
            <a:r>
              <a:rPr lang="it-IT" sz="2000" b="1" dirty="0" smtClean="0">
                <a:solidFill>
                  <a:srgbClr val="990033"/>
                </a:solidFill>
              </a:rPr>
              <a:t>18</a:t>
            </a:r>
            <a:endParaRPr lang="it-IT" sz="2000" b="1" dirty="0">
              <a:solidFill>
                <a:srgbClr val="990033"/>
              </a:solidFill>
            </a:endParaRPr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3707904" y="3861048"/>
            <a:ext cx="4968875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Fertility</a:t>
            </a:r>
            <a:r>
              <a:rPr lang="it-IT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rates</a:t>
            </a:r>
            <a:endParaRPr lang="it-IT" b="1" dirty="0" smtClean="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it-IT" sz="1800" dirty="0">
              <a:solidFill>
                <a:srgbClr val="808080"/>
              </a:solidFill>
            </a:endParaRP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E.g. </a:t>
            </a:r>
            <a:r>
              <a:rPr lang="it-IT" dirty="0" err="1" smtClean="0"/>
              <a:t>Biased</a:t>
            </a:r>
            <a:r>
              <a:rPr lang="it-IT" dirty="0" smtClean="0"/>
              <a:t> </a:t>
            </a:r>
            <a:r>
              <a:rPr lang="it-IT" dirty="0" err="1" smtClean="0"/>
              <a:t>indicator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42910" y="1214422"/>
            <a:ext cx="8058152" cy="3500462"/>
          </a:xfrm>
        </p:spPr>
        <p:txBody>
          <a:bodyPr/>
          <a:lstStyle/>
          <a:p>
            <a:pPr>
              <a:buClr>
                <a:srgbClr val="A50021"/>
              </a:buClr>
              <a:buNone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comparison may be strongly biased.</a:t>
            </a:r>
            <a:endParaRPr lang="en-GB" sz="20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A50021"/>
              </a:buClr>
              <a:buNone/>
              <a:defRPr/>
            </a:pPr>
            <a:r>
              <a:rPr lang="en-GB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Example:</a:t>
            </a:r>
          </a:p>
          <a:p>
            <a:pPr marL="820738" lvl="1">
              <a:buClr>
                <a:srgbClr val="A50021"/>
              </a:buClr>
              <a:buNone/>
              <a:defRPr/>
            </a:pPr>
            <a:r>
              <a:rPr lang="en-GB" dirty="0" smtClean="0"/>
              <a:t>pop. A:  1000 people; 300 women aged 15-49. Consider that 10% of them (30) had a baby in a specific year.</a:t>
            </a:r>
          </a:p>
          <a:p>
            <a:pPr marL="820738" lvl="1">
              <a:buClr>
                <a:srgbClr val="A50021"/>
              </a:buClr>
              <a:buNone/>
              <a:defRPr/>
            </a:pPr>
            <a:r>
              <a:rPr lang="en-GB" dirty="0" smtClean="0"/>
              <a:t>pop. B: 1000 people; 150 women aged 15-49. Consider that 10% of them (15) had a child in a specific year.</a:t>
            </a:r>
          </a:p>
          <a:p>
            <a:pPr marL="820738" lvl="1">
              <a:buClr>
                <a:srgbClr val="A50021"/>
              </a:buClr>
              <a:buNone/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propensity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 have a child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same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but the </a:t>
            </a:r>
            <a:r>
              <a:rPr lang="en-GB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crude rates are different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820738" lvl="1">
              <a:buClr>
                <a:srgbClr val="A50021"/>
              </a:buClr>
              <a:buNone/>
              <a:defRPr/>
            </a:pPr>
            <a:r>
              <a:rPr lang="en-GB" i="1" dirty="0" smtClean="0"/>
              <a:t>CBR</a:t>
            </a:r>
            <a:r>
              <a:rPr lang="en-GB" i="1" baseline="30000" dirty="0" smtClean="0"/>
              <a:t>A</a:t>
            </a:r>
            <a:r>
              <a:rPr lang="en-GB" i="1" dirty="0" smtClean="0"/>
              <a:t>=30/1000=3% </a:t>
            </a:r>
          </a:p>
          <a:p>
            <a:pPr marL="820738" lvl="1">
              <a:buClr>
                <a:srgbClr val="A50021"/>
              </a:buClr>
              <a:buNone/>
              <a:defRPr/>
            </a:pPr>
            <a:r>
              <a:rPr lang="en-GB" i="1" dirty="0" smtClean="0"/>
              <a:t>CBR</a:t>
            </a:r>
            <a:r>
              <a:rPr lang="en-GB" i="1" baseline="30000" dirty="0" smtClean="0"/>
              <a:t>B</a:t>
            </a:r>
            <a:r>
              <a:rPr lang="en-GB" i="1" dirty="0" smtClean="0"/>
              <a:t>=15/1000=1.5% </a:t>
            </a:r>
            <a:endParaRPr lang="en-GB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General</a:t>
            </a:r>
            <a:r>
              <a:rPr lang="it-IT" dirty="0" smtClean="0"/>
              <a:t> </a:t>
            </a:r>
            <a:r>
              <a:rPr lang="it-IT" dirty="0" err="1" smtClean="0"/>
              <a:t>Fertility</a:t>
            </a:r>
            <a:r>
              <a:rPr lang="it-IT" dirty="0" smtClean="0"/>
              <a:t> Rate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2636912"/>
            <a:ext cx="7772400" cy="3829048"/>
          </a:xfrm>
        </p:spPr>
        <p:txBody>
          <a:bodyPr/>
          <a:lstStyle/>
          <a:p>
            <a:r>
              <a:rPr lang="en-US" dirty="0" smtClean="0"/>
              <a:t>GFR is an age-specific fertility rates for the age-group 15-49, </a:t>
            </a:r>
          </a:p>
          <a:p>
            <a:pPr lvl="1"/>
            <a:r>
              <a:rPr lang="en-US" dirty="0" smtClean="0"/>
              <a:t>no restriction to numerator since nearly all births are to mothers between exact ages 15 and 49.</a:t>
            </a:r>
          </a:p>
          <a:p>
            <a:pPr lvl="1"/>
            <a:r>
              <a:rPr lang="en-US" dirty="0" smtClean="0"/>
              <a:t>GFR still influenced by the age-distribution within the age-group 15-49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1547664" y="1556792"/>
          <a:ext cx="6264694" cy="601216"/>
        </p:xfrm>
        <a:graphic>
          <a:graphicData uri="http://schemas.openxmlformats.org/drawingml/2006/table">
            <a:tbl>
              <a:tblPr/>
              <a:tblGrid>
                <a:gridCol w="964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0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6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5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6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608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</a:rPr>
                        <a:t>GFR [0,T]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 of Births in the pop between times 0 and T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08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persons-years lived in the period 0 and T by </a:t>
                      </a:r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women aged 15 to 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50 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016" marR="6016" marT="601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E.g.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A50021"/>
              </a:buClr>
              <a:buNone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Now we refer only to women in the childbearing ages: this provides a solution to point 2 in the previous example.</a:t>
            </a:r>
          </a:p>
          <a:p>
            <a:pPr>
              <a:buClr>
                <a:srgbClr val="A50021"/>
              </a:buClr>
              <a:buNone/>
              <a:defRPr/>
            </a:pPr>
            <a:endParaRPr lang="en-GB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A50021"/>
              </a:buClr>
              <a:buNone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previous example,</a:t>
            </a:r>
          </a:p>
          <a:p>
            <a:pPr lvl="1">
              <a:buClr>
                <a:srgbClr val="A50021"/>
              </a:buClr>
              <a:buNone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GFR</a:t>
            </a:r>
            <a:r>
              <a:rPr lang="en-GB" sz="2000" i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=30/300=1% </a:t>
            </a:r>
          </a:p>
          <a:p>
            <a:pPr lvl="1">
              <a:buClr>
                <a:srgbClr val="A50021"/>
              </a:buClr>
              <a:buNone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GFR</a:t>
            </a:r>
            <a:r>
              <a:rPr lang="en-GB" sz="20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GB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=15/150=1% </a:t>
            </a:r>
            <a:endParaRPr lang="en-GB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A50021"/>
              </a:buClr>
              <a:buNone/>
              <a:defRPr/>
            </a:pPr>
            <a:endParaRPr lang="en-GB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A50021"/>
              </a:buClr>
              <a:buNone/>
              <a:defRPr/>
            </a:pPr>
            <a:r>
              <a:rPr lang="en-GB" sz="2000" dirty="0" smtClean="0"/>
              <a:t>However, GFR </a:t>
            </a:r>
            <a:r>
              <a:rPr lang="en-GB" sz="2000" dirty="0" smtClean="0">
                <a:solidFill>
                  <a:srgbClr val="FF0000"/>
                </a:solidFill>
              </a:rPr>
              <a:t>still depends on age distribution </a:t>
            </a:r>
            <a:r>
              <a:rPr lang="en-GB" sz="2000" dirty="0" smtClean="0"/>
              <a:t>within the childbearing ages. In the age range 15-49 some ages are more fertile than others (usually 20-30). A different age distribution could bias the comparison.</a:t>
            </a:r>
            <a:endParaRPr lang="en-GB" sz="2000" dirty="0" smtClean="0">
              <a:solidFill>
                <a:srgbClr val="3333FF"/>
              </a:solidFill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However</a:t>
            </a:r>
            <a:r>
              <a:rPr lang="it-IT" dirty="0" smtClean="0"/>
              <a:t>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8662" y="1214422"/>
            <a:ext cx="7772400" cy="4114800"/>
          </a:xfrm>
        </p:spPr>
        <p:txBody>
          <a:bodyPr/>
          <a:lstStyle/>
          <a:p>
            <a:r>
              <a:rPr lang="en-US" sz="2800" dirty="0" smtClean="0"/>
              <a:t>Note a simple relation between CBR and GFR: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where  </a:t>
            </a:r>
            <a:r>
              <a:rPr lang="it-IT" sz="2400" baseline="-25000" dirty="0" smtClean="0"/>
              <a:t>35</a:t>
            </a:r>
            <a:r>
              <a:rPr lang="it-IT" sz="2400" dirty="0" smtClean="0"/>
              <a:t>C</a:t>
            </a:r>
            <a:r>
              <a:rPr lang="it-IT" sz="2400" baseline="-25000" dirty="0" smtClean="0"/>
              <a:t>15</a:t>
            </a:r>
            <a:r>
              <a:rPr lang="it-IT" sz="2400" dirty="0" smtClean="0"/>
              <a:t> </a:t>
            </a:r>
            <a:r>
              <a:rPr lang="en-US" sz="2400" dirty="0" smtClean="0"/>
              <a:t>W(0,T) is the proportion of the person-years lived in the population that are lived by women between the (exact) ages 15 and 49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r>
              <a:rPr lang="en-US" sz="2400" dirty="0" smtClean="0"/>
              <a:t>Note that the GFR is more demanding (data and time) than the CBR, but they </a:t>
            </a:r>
            <a:r>
              <a:rPr lang="it-IT" sz="2400" dirty="0" err="1" smtClean="0"/>
              <a:t>provide</a:t>
            </a:r>
            <a:r>
              <a:rPr lang="it-IT" sz="2400" dirty="0" smtClean="0"/>
              <a:t> </a:t>
            </a:r>
            <a:r>
              <a:rPr lang="it-IT" sz="2400" dirty="0" err="1" smtClean="0"/>
              <a:t>similar</a:t>
            </a:r>
            <a:r>
              <a:rPr lang="it-IT" sz="2400" dirty="0" smtClean="0"/>
              <a:t> </a:t>
            </a:r>
            <a:r>
              <a:rPr lang="it-IT" sz="2400" dirty="0" err="1" smtClean="0"/>
              <a:t>rankings</a:t>
            </a:r>
            <a:endParaRPr lang="it-IT" sz="2400" dirty="0" smtClean="0"/>
          </a:p>
          <a:p>
            <a:pPr lvl="1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43050"/>
            <a:ext cx="62960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5912388" y="2176984"/>
            <a:ext cx="151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it-IT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Es: CBR </a:t>
            </a:r>
            <a:r>
              <a:rPr lang="en-US" dirty="0" err="1" smtClean="0"/>
              <a:t>vs</a:t>
            </a:r>
            <a:r>
              <a:rPr lang="en-US" dirty="0" smtClean="0"/>
              <a:t> GFR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460432" cy="526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ChangeArrowheads="1"/>
          </p:cNvSpPr>
          <p:nvPr/>
        </p:nvSpPr>
        <p:spPr bwMode="auto">
          <a:xfrm>
            <a:off x="323850" y="1196975"/>
            <a:ext cx="7921625" cy="1368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GB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order to solve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point 1 </a:t>
            </a:r>
            <a:r>
              <a:rPr lang="en-GB" b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 </a:t>
            </a:r>
            <a:r>
              <a:rPr lang="en-GB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consider the </a:t>
            </a:r>
            <a:r>
              <a:rPr lang="en-GB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Age-Specific Fertility Rates (ASFR)</a:t>
            </a:r>
            <a:endParaRPr lang="en-GB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defRPr/>
            </a:pPr>
            <a:r>
              <a:rPr lang="en-GB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If we have number of births by</a:t>
            </a:r>
            <a:r>
              <a:rPr lang="en-GB" b="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mother’s age </a:t>
            </a:r>
            <a:r>
              <a:rPr lang="en-GB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GB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calendar year </a:t>
            </a:r>
            <a:r>
              <a:rPr lang="en-GB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(age-period classification)</a:t>
            </a:r>
            <a:endParaRPr lang="en-GB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endParaRPr lang="en-GB" sz="2000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endParaRPr lang="en-GB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defRPr/>
            </a:pPr>
            <a:endParaRPr lang="en-GB" sz="24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071670" y="3143248"/>
          <a:ext cx="187166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6" name="Equation" r:id="rId3" imgW="990600" imgH="419100" progId="">
                  <p:embed/>
                </p:oleObj>
              </mc:Choice>
              <mc:Fallback>
                <p:oleObj name="Equation" r:id="rId3" imgW="990600" imgH="4191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143248"/>
                        <a:ext cx="1871663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68313" y="3933825"/>
            <a:ext cx="48958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GB" b="0" dirty="0"/>
              <a:t>If we have </a:t>
            </a:r>
            <a:r>
              <a:rPr lang="en-GB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number of births by</a:t>
            </a:r>
            <a:r>
              <a:rPr lang="en-GB" b="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mother’s cohort </a:t>
            </a:r>
            <a:r>
              <a:rPr lang="en-GB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GB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mother’s age </a:t>
            </a:r>
            <a:r>
              <a:rPr lang="en-GB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(age-cohort classification)</a:t>
            </a:r>
            <a:endParaRPr lang="en-GB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539750" y="5661025"/>
            <a:ext cx="7705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it-IT" b="0"/>
          </a:p>
        </p:txBody>
      </p:sp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2357422" y="5786454"/>
          <a:ext cx="187166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7" name="Equation" r:id="rId5" imgW="990600" imgH="419100" progId="">
                  <p:embed/>
                </p:oleObj>
              </mc:Choice>
              <mc:Fallback>
                <p:oleObj name="Equation" r:id="rId5" imgW="990600" imgH="4191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5786454"/>
                        <a:ext cx="1871662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3771900"/>
            <a:ext cx="36671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dirty="0" err="1" smtClean="0"/>
              <a:t>Age</a:t>
            </a:r>
            <a:r>
              <a:rPr lang="it-IT" dirty="0" smtClean="0"/>
              <a:t>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fertility</a:t>
            </a:r>
            <a:r>
              <a:rPr lang="it-IT" dirty="0" smtClean="0"/>
              <a:t> rate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Age</a:t>
            </a:r>
            <a:r>
              <a:rPr lang="it-IT" dirty="0" smtClean="0"/>
              <a:t> </a:t>
            </a:r>
            <a:r>
              <a:rPr lang="it-IT" dirty="0" err="1" smtClean="0"/>
              <a:t>specific</a:t>
            </a:r>
            <a:r>
              <a:rPr lang="it-IT" dirty="0" smtClean="0"/>
              <a:t> </a:t>
            </a:r>
            <a:r>
              <a:rPr lang="it-IT" dirty="0" err="1" smtClean="0"/>
              <a:t>fertility</a:t>
            </a:r>
            <a:r>
              <a:rPr lang="it-IT" dirty="0" smtClean="0"/>
              <a:t> rate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000100" y="2743200"/>
            <a:ext cx="7772400" cy="3543320"/>
          </a:xfrm>
        </p:spPr>
        <p:txBody>
          <a:bodyPr/>
          <a:lstStyle/>
          <a:p>
            <a:r>
              <a:rPr lang="it-IT" sz="2800" dirty="0" smtClean="0"/>
              <a:t>Can </a:t>
            </a:r>
            <a:r>
              <a:rPr lang="it-IT" sz="2800" dirty="0" err="1" smtClean="0"/>
              <a:t>be</a:t>
            </a:r>
            <a:r>
              <a:rPr lang="it-IT" sz="2800" dirty="0" smtClean="0"/>
              <a:t> </a:t>
            </a:r>
            <a:r>
              <a:rPr lang="it-IT" sz="2800" dirty="0" err="1" smtClean="0"/>
              <a:t>defined</a:t>
            </a:r>
            <a:r>
              <a:rPr lang="it-IT" sz="2800" dirty="0" smtClean="0"/>
              <a:t> </a:t>
            </a:r>
            <a:r>
              <a:rPr lang="it-IT" sz="2800" dirty="0" err="1" smtClean="0"/>
              <a:t>for</a:t>
            </a:r>
            <a:r>
              <a:rPr lang="it-IT" sz="2800" dirty="0" smtClean="0"/>
              <a:t> </a:t>
            </a:r>
            <a:r>
              <a:rPr lang="it-IT" sz="2800" dirty="0" err="1" smtClean="0"/>
              <a:t>very</a:t>
            </a:r>
            <a:r>
              <a:rPr lang="it-IT" sz="2800" dirty="0" smtClean="0"/>
              <a:t> short </a:t>
            </a:r>
            <a:r>
              <a:rPr lang="it-IT" sz="2800" dirty="0" err="1" smtClean="0"/>
              <a:t>age</a:t>
            </a:r>
            <a:r>
              <a:rPr lang="it-IT" sz="2800" dirty="0" smtClean="0"/>
              <a:t> </a:t>
            </a:r>
            <a:r>
              <a:rPr lang="it-IT" sz="2800" dirty="0" err="1" smtClean="0"/>
              <a:t>intervals</a:t>
            </a:r>
            <a:r>
              <a:rPr lang="it-IT" sz="2800" dirty="0" smtClean="0"/>
              <a:t> </a:t>
            </a:r>
            <a:r>
              <a:rPr lang="it-IT" sz="2800" dirty="0" err="1" smtClean="0"/>
              <a:t>as</a:t>
            </a:r>
            <a:r>
              <a:rPr lang="it-IT" sz="2800" dirty="0" smtClean="0"/>
              <a:t> n </a:t>
            </a:r>
            <a:r>
              <a:rPr lang="it-IT" sz="2800" dirty="0" err="1" smtClean="0"/>
              <a:t>tends</a:t>
            </a:r>
            <a:r>
              <a:rPr lang="it-IT" sz="2800" dirty="0" smtClean="0"/>
              <a:t> </a:t>
            </a:r>
            <a:r>
              <a:rPr lang="it-IT" sz="2800" dirty="0" err="1" smtClean="0"/>
              <a:t>towards</a:t>
            </a:r>
            <a:r>
              <a:rPr lang="it-IT" sz="2800" dirty="0" smtClean="0"/>
              <a:t> zero</a:t>
            </a:r>
          </a:p>
          <a:p>
            <a:pPr>
              <a:buNone/>
            </a:pPr>
            <a:endParaRPr lang="it-IT" sz="2800" dirty="0" smtClean="0"/>
          </a:p>
          <a:p>
            <a:r>
              <a:rPr lang="en-US" sz="2800" dirty="0" smtClean="0"/>
              <a:t>Comparison of fertility based on ASFR at different ages can be accomplished, as for mortality, via the technique of </a:t>
            </a:r>
            <a:r>
              <a:rPr lang="en-US" sz="2800" dirty="0" smtClean="0">
                <a:solidFill>
                  <a:srgbClr val="FF0000"/>
                </a:solidFill>
              </a:rPr>
              <a:t>direct standardization</a:t>
            </a:r>
            <a:r>
              <a:rPr lang="en-US" sz="2800" dirty="0" smtClean="0"/>
              <a:t>. </a:t>
            </a:r>
            <a:endParaRPr lang="it-IT" sz="2800" dirty="0"/>
          </a:p>
        </p:txBody>
      </p:sp>
      <p:graphicFrame>
        <p:nvGraphicFramePr>
          <p:cNvPr id="8" name="Segnaposto contenu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7015041"/>
              </p:ext>
            </p:extLst>
          </p:nvPr>
        </p:nvGraphicFramePr>
        <p:xfrm>
          <a:off x="251521" y="1285860"/>
          <a:ext cx="8092351" cy="1279044"/>
        </p:xfrm>
        <a:graphic>
          <a:graphicData uri="http://schemas.openxmlformats.org/drawingml/2006/table">
            <a:tbl>
              <a:tblPr/>
              <a:tblGrid>
                <a:gridCol w="1245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2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1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8062"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 err="1" smtClean="0">
                          <a:solidFill>
                            <a:srgbClr val="92D050"/>
                          </a:solidFill>
                          <a:latin typeface="Calibri"/>
                        </a:rPr>
                        <a:t>n</a:t>
                      </a:r>
                      <a:r>
                        <a:rPr lang="it-IT" sz="2400" b="1" i="0" u="none" strike="noStrike" dirty="0" err="1" smtClean="0">
                          <a:solidFill>
                            <a:srgbClr val="92D050"/>
                          </a:solidFill>
                          <a:latin typeface="Calibri"/>
                        </a:rPr>
                        <a:t>F</a:t>
                      </a:r>
                      <a:r>
                        <a:rPr lang="it-IT" sz="1600" b="1" i="1" u="none" strike="noStrike" dirty="0" err="1" smtClean="0">
                          <a:solidFill>
                            <a:srgbClr val="92D050"/>
                          </a:solidFill>
                          <a:latin typeface="Calibri"/>
                        </a:rPr>
                        <a:t>x</a:t>
                      </a:r>
                      <a:r>
                        <a:rPr lang="it-IT" sz="2000" b="1" i="0" u="none" strike="noStrike" dirty="0" smtClean="0">
                          <a:solidFill>
                            <a:srgbClr val="92D050"/>
                          </a:solidFill>
                          <a:latin typeface="Calibri"/>
                        </a:rPr>
                        <a:t> </a:t>
                      </a:r>
                      <a:r>
                        <a:rPr lang="it-IT" sz="2000" b="1" i="0" u="none" strike="noStrike" dirty="0">
                          <a:solidFill>
                            <a:srgbClr val="92D050"/>
                          </a:solidFill>
                          <a:latin typeface="Calibri"/>
                        </a:rPr>
                        <a:t>[0,T]</a:t>
                      </a:r>
                    </a:p>
                  </a:txBody>
                  <a:tcPr marL="7670" marR="7670" marT="76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7670" marR="7670" marT="76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Births in the period 0 and T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 women aged </a:t>
                      </a:r>
                      <a:r>
                        <a:rPr lang="en-US" sz="18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x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to</a:t>
                      </a:r>
                      <a:r>
                        <a:rPr lang="en-US" sz="1800" b="0" i="1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800" b="0" i="1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x+n</a:t>
                      </a:r>
                      <a:r>
                        <a:rPr lang="en-US" sz="1800" b="0" i="1" u="none" strike="noStrike" dirty="0">
                          <a:solidFill>
                            <a:srgbClr val="FF0000"/>
                          </a:solidFill>
                          <a:latin typeface="Tahoma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670" marR="7670" marT="76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70" marR="7670" marT="76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70" marR="7670" marT="76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982"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0" marR="7670" marT="76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70" marR="7670" marT="76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persons-years lived in the period 0 and T 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by women aged x to </a:t>
                      </a:r>
                      <a:r>
                        <a:rPr lang="en-US" sz="1800" b="0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x+n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7670" marR="7670" marT="76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3346450" cy="2755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85860"/>
            <a:ext cx="5183188" cy="335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5220" name="Rectangle 4"/>
          <p:cNvSpPr>
            <a:spLocks noChangeArrowheads="1"/>
          </p:cNvSpPr>
          <p:nvPr/>
        </p:nvSpPr>
        <p:spPr bwMode="auto">
          <a:xfrm>
            <a:off x="6143636" y="642918"/>
            <a:ext cx="25908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GB" sz="16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Age-specific Fertility Rates</a:t>
            </a:r>
            <a:endParaRPr lang="en-GB" sz="16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57158" y="214290"/>
            <a:ext cx="321471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 1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292600"/>
            <a:ext cx="2665413" cy="2522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059113" y="4927600"/>
            <a:ext cx="51133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(cross-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sectional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3448" cy="609600"/>
          </a:xfrm>
        </p:spPr>
        <p:txBody>
          <a:bodyPr/>
          <a:lstStyle/>
          <a:p>
            <a:r>
              <a:rPr lang="it-IT" sz="3600" dirty="0" err="1" smtClean="0"/>
              <a:t>Age-standardised</a:t>
            </a:r>
            <a:r>
              <a:rPr lang="it-IT" sz="3600" dirty="0" smtClean="0"/>
              <a:t> Crude Birth Rate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1500174"/>
            <a:ext cx="7772400" cy="4114800"/>
          </a:xfrm>
        </p:spPr>
        <p:txBody>
          <a:bodyPr/>
          <a:lstStyle/>
          <a:p>
            <a:r>
              <a:rPr lang="en-US" sz="2800" dirty="0" smtClean="0"/>
              <a:t>An age-standardized crude birth rate would have the following form:</a:t>
            </a:r>
            <a:endParaRPr lang="it-IT" sz="2800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2400" dirty="0" err="1" smtClean="0"/>
              <a:t>where</a:t>
            </a:r>
            <a:r>
              <a:rPr lang="it-IT" sz="2400" dirty="0" smtClean="0"/>
              <a:t> C</a:t>
            </a:r>
            <a:r>
              <a:rPr lang="it-IT" sz="2400" baseline="-25000" dirty="0" smtClean="0"/>
              <a:t>i</a:t>
            </a:r>
            <a:r>
              <a:rPr lang="en-US" sz="2000" baseline="30000" dirty="0" smtClean="0"/>
              <a:t>S</a:t>
            </a:r>
            <a:r>
              <a:rPr lang="en-US" sz="2400" dirty="0" smtClean="0"/>
              <a:t> is the proportion of the total population (male &amp; female) that consists of women in age group </a:t>
            </a:r>
            <a:r>
              <a:rPr lang="en-US" sz="2400" dirty="0" err="1" smtClean="0"/>
              <a:t>i</a:t>
            </a:r>
            <a:r>
              <a:rPr lang="en-US" sz="2400" dirty="0" smtClean="0"/>
              <a:t>, and</a:t>
            </a:r>
          </a:p>
          <a:p>
            <a:r>
              <a:rPr lang="en-US" sz="2400" dirty="0" err="1" smtClean="0"/>
              <a:t>F</a:t>
            </a:r>
            <a:r>
              <a:rPr lang="en-US" sz="2000" baseline="-25000" dirty="0" err="1" smtClean="0"/>
              <a:t>i</a:t>
            </a:r>
            <a:r>
              <a:rPr lang="en-US" sz="2400" dirty="0" smtClean="0"/>
              <a:t> is their age-specific fertility rate. </a:t>
            </a:r>
          </a:p>
          <a:p>
            <a:r>
              <a:rPr lang="en-US" sz="2400" dirty="0" smtClean="0"/>
              <a:t>Caution:</a:t>
            </a:r>
          </a:p>
          <a:p>
            <a:pPr lvl="1"/>
            <a:r>
              <a:rPr lang="en-US" sz="2000" dirty="0" smtClean="0"/>
              <a:t>As always with standardization, the choice of a standard affects the results.</a:t>
            </a: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  <p:pic>
        <p:nvPicPr>
          <p:cNvPr id="238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357430"/>
            <a:ext cx="45339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468313" y="1125538"/>
            <a:ext cx="8229600" cy="935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GB" sz="20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Measuring the </a:t>
            </a:r>
            <a:r>
              <a:rPr lang="en-GB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quantum (= </a:t>
            </a:r>
            <a:r>
              <a:rPr lang="en-GB" sz="2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intensità</a:t>
            </a:r>
            <a:r>
              <a:rPr lang="en-GB" sz="2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GB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GB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information relating to age-specific rates can be summarized into a single fertility index covering all ages: the TFR measures the </a:t>
            </a:r>
            <a:r>
              <a:rPr lang="en-GB" sz="2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mean number of children per woman.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714348" y="4000504"/>
          <a:ext cx="202565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78" name="Equation" r:id="rId3" imgW="812447" imgH="431613" progId="">
                  <p:embed/>
                </p:oleObj>
              </mc:Choice>
              <mc:Fallback>
                <p:oleObj name="Equation" r:id="rId3" imgW="812447" imgH="431613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000504"/>
                        <a:ext cx="2025650" cy="1071563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571472" y="5786454"/>
            <a:ext cx="8072438" cy="747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en-GB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TFR is the best single measure to compare fertility across populations because it is </a:t>
            </a:r>
            <a:r>
              <a:rPr lang="en-GB" sz="20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independent of age structure</a:t>
            </a:r>
            <a:r>
              <a:rPr lang="en-GB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 population .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endParaRPr lang="en-GB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714620"/>
            <a:ext cx="4455389" cy="2635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82" name="CasellaDiTesto 9"/>
          <p:cNvSpPr txBox="1">
            <a:spLocks noChangeArrowheads="1"/>
          </p:cNvSpPr>
          <p:nvPr/>
        </p:nvSpPr>
        <p:spPr bwMode="auto">
          <a:xfrm>
            <a:off x="5429256" y="2643182"/>
            <a:ext cx="32147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0" dirty="0"/>
              <a:t>TFR </a:t>
            </a:r>
            <a:r>
              <a:rPr lang="it-IT" sz="2400" b="0" dirty="0" err="1"/>
              <a:t>is</a:t>
            </a:r>
            <a:r>
              <a:rPr lang="it-IT" sz="2400" b="0" dirty="0"/>
              <a:t> the area under the ASFR curve. </a:t>
            </a:r>
          </a:p>
        </p:txBody>
      </p:sp>
      <p:sp>
        <p:nvSpPr>
          <p:cNvPr id="11" name="Titolo 5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dirty="0" smtClean="0"/>
              <a:t>Total </a:t>
            </a:r>
            <a:r>
              <a:rPr lang="it-IT" dirty="0" err="1" smtClean="0"/>
              <a:t>fertility</a:t>
            </a:r>
            <a:r>
              <a:rPr lang="it-IT" dirty="0" smtClean="0"/>
              <a:t> rate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B46025-0BCD-4CAF-BFE8-35852094774D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 dirty="0" smtClean="0"/>
              <a:t>Riferimenti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2564904"/>
            <a:ext cx="7602538" cy="2370143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it-IT" sz="2800" dirty="0" err="1" smtClean="0"/>
              <a:t>Preston</a:t>
            </a:r>
            <a:r>
              <a:rPr lang="it-IT" sz="2800" dirty="0" smtClean="0"/>
              <a:t> </a:t>
            </a:r>
            <a:r>
              <a:rPr lang="it-IT" sz="2800" dirty="0" err="1" smtClean="0"/>
              <a:t>et</a:t>
            </a:r>
            <a:r>
              <a:rPr lang="it-IT" sz="2800" dirty="0" smtClean="0"/>
              <a:t> al.  (2001), p. 92-99</a:t>
            </a:r>
          </a:p>
          <a:p>
            <a:pPr eaLnBrk="1" hangingPunct="1"/>
            <a:r>
              <a:rPr lang="it-IT" sz="2800" dirty="0" err="1" smtClean="0"/>
              <a:t>Livi</a:t>
            </a:r>
            <a:r>
              <a:rPr lang="it-IT" sz="2800" dirty="0" smtClean="0"/>
              <a:t> </a:t>
            </a:r>
            <a:r>
              <a:rPr lang="it-IT" sz="2800" dirty="0" err="1" smtClean="0"/>
              <a:t>Bacci</a:t>
            </a:r>
            <a:r>
              <a:rPr lang="it-IT" sz="2800" dirty="0" smtClean="0"/>
              <a:t>, Introduzione alla Demografia, cap. 9</a:t>
            </a:r>
          </a:p>
          <a:p>
            <a:pPr eaLnBrk="1" hangingPunct="1"/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596" y="928670"/>
            <a:ext cx="4606925" cy="56356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GB" sz="2000" kern="1200" dirty="0" smtClean="0">
                <a:latin typeface="Tahoma" pitchFamily="34" charset="0"/>
              </a:rPr>
              <a:t>Sometimes, in the period analysis, we have number of births for 5-years age groups.</a:t>
            </a:r>
          </a:p>
        </p:txBody>
      </p:sp>
      <p:pic>
        <p:nvPicPr>
          <p:cNvPr id="4103" name="Picture 3" descr="lexis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85728"/>
            <a:ext cx="2719387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500034" y="2714620"/>
            <a:ext cx="4752975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 i="1" dirty="0"/>
              <a:t>f</a:t>
            </a:r>
            <a:r>
              <a:rPr lang="en-GB" sz="2000" b="0" i="1" baseline="-25000" dirty="0"/>
              <a:t>x,x+4</a:t>
            </a:r>
            <a:r>
              <a:rPr lang="en-GB" sz="2000" b="0" i="1" dirty="0"/>
              <a:t> </a:t>
            </a:r>
            <a:r>
              <a:rPr lang="en-GB" sz="2000" b="0" dirty="0"/>
              <a:t>is the mean number of children per woman at age </a:t>
            </a:r>
            <a:r>
              <a:rPr lang="en-GB" sz="2000" b="0" i="1" dirty="0"/>
              <a:t>x,x+4</a:t>
            </a:r>
            <a:r>
              <a:rPr lang="en-GB" sz="2000" b="0" dirty="0"/>
              <a:t> (i.e. at age </a:t>
            </a:r>
            <a:r>
              <a:rPr lang="en-GB" sz="2000" b="0" i="1" dirty="0"/>
              <a:t>x</a:t>
            </a:r>
            <a:r>
              <a:rPr lang="en-GB" sz="2000" b="0" dirty="0"/>
              <a:t>,</a:t>
            </a:r>
            <a:r>
              <a:rPr lang="en-GB" sz="2000" b="0" i="1" dirty="0"/>
              <a:t> x</a:t>
            </a:r>
            <a:r>
              <a:rPr lang="en-GB" sz="2000" b="0" dirty="0"/>
              <a:t>+1, </a:t>
            </a:r>
            <a:r>
              <a:rPr lang="en-GB" sz="2000" b="0" i="1" dirty="0"/>
              <a:t>x</a:t>
            </a:r>
            <a:r>
              <a:rPr lang="en-GB" sz="2000" b="0" dirty="0"/>
              <a:t>+2</a:t>
            </a:r>
            <a:r>
              <a:rPr lang="en-GB" sz="2000" b="0" dirty="0" smtClean="0"/>
              <a:t>,). </a:t>
            </a:r>
            <a:r>
              <a:rPr lang="en-GB" sz="2000" b="0" dirty="0"/>
              <a:t>Thus, when we do not have more detailed data, we assume that</a:t>
            </a: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214282" y="357166"/>
            <a:ext cx="6335712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Total Fertility Rate with n-years age </a:t>
            </a:r>
            <a:r>
              <a:rPr lang="en-GB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groups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571604" y="1714488"/>
          <a:ext cx="22177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4" name="Equation" r:id="rId4" imgW="1040948" imgH="431613" progId="">
                  <p:embed/>
                </p:oleObj>
              </mc:Choice>
              <mc:Fallback>
                <p:oleObj name="Equation" r:id="rId4" imgW="1040948" imgH="431613" progId="">
                  <p:embed/>
                  <p:pic>
                    <p:nvPicPr>
                      <p:cNvPr id="40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714488"/>
                        <a:ext cx="2217738" cy="914400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714348" y="4000504"/>
          <a:ext cx="40100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5" name="Equation" r:id="rId6" imgW="2298700" imgH="241300" progId="">
                  <p:embed/>
                </p:oleObj>
              </mc:Choice>
              <mc:Fallback>
                <p:oleObj name="Equation" r:id="rId6" imgW="2298700" imgH="241300" progId="">
                  <p:embed/>
                  <p:pic>
                    <p:nvPicPr>
                      <p:cNvPr id="40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000504"/>
                        <a:ext cx="4010025" cy="4206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44" name="Oval 8"/>
          <p:cNvSpPr>
            <a:spLocks noChangeArrowheads="1"/>
          </p:cNvSpPr>
          <p:nvPr/>
        </p:nvSpPr>
        <p:spPr bwMode="auto">
          <a:xfrm>
            <a:off x="2357422" y="1928802"/>
            <a:ext cx="357190" cy="43338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0348" name="Text Box 12"/>
          <p:cNvSpPr txBox="1">
            <a:spLocks noChangeArrowheads="1"/>
          </p:cNvSpPr>
          <p:nvPr/>
        </p:nvSpPr>
        <p:spPr bwMode="auto">
          <a:xfrm>
            <a:off x="428596" y="4572008"/>
            <a:ext cx="4176712" cy="9233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it-IT" sz="18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it-IT" sz="18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endParaRPr lang="it-IT" sz="18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it-IT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18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year</a:t>
            </a:r>
            <a:r>
              <a:rPr lang="it-IT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2008: b</a:t>
            </a:r>
            <a:r>
              <a:rPr lang="it-IT" sz="1800" b="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20-24</a:t>
            </a:r>
            <a:r>
              <a:rPr lang="it-IT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=76  W</a:t>
            </a:r>
            <a:r>
              <a:rPr lang="it-IT" sz="1800" b="0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20-24</a:t>
            </a:r>
            <a:r>
              <a:rPr lang="it-IT" sz="18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=1250</a:t>
            </a:r>
          </a:p>
        </p:txBody>
      </p:sp>
      <p:graphicFrame>
        <p:nvGraphicFramePr>
          <p:cNvPr id="4100" name="Oggetto 1"/>
          <p:cNvGraphicFramePr>
            <a:graphicFrameLocks noChangeAspect="1"/>
          </p:cNvGraphicFramePr>
          <p:nvPr/>
        </p:nvGraphicFramePr>
        <p:xfrm>
          <a:off x="1428728" y="5429264"/>
          <a:ext cx="22320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6" name="Equation" r:id="rId8" imgW="1409088" imgH="393529" progId="">
                  <p:embed/>
                </p:oleObj>
              </mc:Choice>
              <mc:Fallback>
                <p:oleObj name="Equation" r:id="rId8" imgW="1409088" imgH="393529" progId="">
                  <p:embed/>
                  <p:pic>
                    <p:nvPicPr>
                      <p:cNvPr id="410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5429264"/>
                        <a:ext cx="223202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8" name="Picture 263" descr="temp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8850" y="3514725"/>
            <a:ext cx="12954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64" descr="temp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2288" y="3632200"/>
            <a:ext cx="1422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1" name="Object 13"/>
          <p:cNvGraphicFramePr>
            <a:graphicFrameLocks noChangeAspect="1"/>
          </p:cNvGraphicFramePr>
          <p:nvPr/>
        </p:nvGraphicFramePr>
        <p:xfrm>
          <a:off x="1142976" y="6072206"/>
          <a:ext cx="36988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97" name="Equation" r:id="rId12" imgW="2120900" imgH="228600" progId="">
                  <p:embed/>
                </p:oleObj>
              </mc:Choice>
              <mc:Fallback>
                <p:oleObj name="Equation" r:id="rId12" imgW="2120900" imgH="228600" progId="">
                  <p:embed/>
                  <p:pic>
                    <p:nvPicPr>
                      <p:cNvPr id="41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6072206"/>
                        <a:ext cx="36988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85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793038" cy="609600"/>
          </a:xfrm>
        </p:spPr>
        <p:txBody>
          <a:bodyPr/>
          <a:lstStyle/>
          <a:p>
            <a:r>
              <a:rPr lang="it-IT" dirty="0" smtClean="0"/>
              <a:t>TFR </a:t>
            </a:r>
            <a:r>
              <a:rPr lang="it-IT" dirty="0" err="1" smtClean="0"/>
              <a:t>definition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857496"/>
            <a:ext cx="8429684" cy="3500462"/>
          </a:xfrm>
        </p:spPr>
        <p:txBody>
          <a:bodyPr/>
          <a:lstStyle/>
          <a:p>
            <a:r>
              <a:rPr lang="it-IT" sz="2000" dirty="0" err="1" smtClean="0"/>
              <a:t>Where</a:t>
            </a:r>
            <a:r>
              <a:rPr lang="it-IT" sz="2000" dirty="0" smtClean="0"/>
              <a:t> </a:t>
            </a:r>
            <a:r>
              <a:rPr lang="it-IT" sz="2000" dirty="0" smtClean="0">
                <a:sym typeface="Symbol"/>
              </a:rPr>
              <a:t> and  are the minimum and </a:t>
            </a:r>
            <a:r>
              <a:rPr lang="it-IT" sz="2000" dirty="0" err="1" smtClean="0">
                <a:sym typeface="Symbol"/>
              </a:rPr>
              <a:t>maximum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age</a:t>
            </a:r>
            <a:r>
              <a:rPr lang="it-IT" sz="2000" dirty="0" smtClean="0">
                <a:sym typeface="Symbol"/>
              </a:rPr>
              <a:t> at </a:t>
            </a:r>
            <a:r>
              <a:rPr lang="it-IT" sz="2000" dirty="0" err="1" smtClean="0">
                <a:sym typeface="Symbol"/>
              </a:rPr>
              <a:t>childbearing</a:t>
            </a:r>
            <a:r>
              <a:rPr lang="it-IT" sz="2000" dirty="0" smtClean="0">
                <a:sym typeface="Symbol"/>
              </a:rPr>
              <a:t> (</a:t>
            </a:r>
            <a:r>
              <a:rPr lang="it-IT" sz="2000" dirty="0" err="1" smtClean="0">
                <a:sym typeface="Symbol"/>
              </a:rPr>
              <a:t>usually</a:t>
            </a:r>
            <a:r>
              <a:rPr lang="it-IT" sz="2000" dirty="0" smtClean="0">
                <a:sym typeface="Symbol"/>
              </a:rPr>
              <a:t> 15-49)</a:t>
            </a:r>
          </a:p>
          <a:p>
            <a:r>
              <a:rPr lang="en-US" dirty="0" smtClean="0"/>
              <a:t>The TFR is the </a:t>
            </a:r>
            <a:r>
              <a:rPr lang="en-US" dirty="0" smtClean="0">
                <a:solidFill>
                  <a:srgbClr val="FF0000"/>
                </a:solidFill>
              </a:rPr>
              <a:t>average number of children</a:t>
            </a:r>
            <a:r>
              <a:rPr lang="en-US" dirty="0" smtClean="0"/>
              <a:t> a woman would bear </a:t>
            </a:r>
            <a:r>
              <a:rPr lang="en-US" u="sng" dirty="0" smtClean="0"/>
              <a:t>if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she survived through the end of the reproductive age-span and </a:t>
            </a:r>
          </a:p>
          <a:p>
            <a:pPr lvl="1"/>
            <a:r>
              <a:rPr lang="en-US" dirty="0" smtClean="0"/>
              <a:t>experienced at each age a set of age-specific fertility rates.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pic>
        <p:nvPicPr>
          <p:cNvPr id="239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285860"/>
            <a:ext cx="4895850" cy="14859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357158" y="571480"/>
            <a:ext cx="492922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Example 1 (continued)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4156075" cy="3421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611188" y="5300663"/>
          <a:ext cx="41402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45" name="Equation" r:id="rId4" imgW="2146300" imgH="431800" progId="">
                  <p:embed/>
                </p:oleObj>
              </mc:Choice>
              <mc:Fallback>
                <p:oleObj name="Equation" r:id="rId4" imgW="2146300" imgH="431800" progId="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300663"/>
                        <a:ext cx="414020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64163" y="5084763"/>
            <a:ext cx="3384550" cy="85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0"/>
              <a:t>6570 births per 1000 women </a:t>
            </a:r>
          </a:p>
          <a:p>
            <a:r>
              <a:rPr lang="it-IT" sz="2000" b="0"/>
              <a:t>or 6.57 children per women </a:t>
            </a:r>
          </a:p>
        </p:txBody>
      </p:sp>
      <p:sp>
        <p:nvSpPr>
          <p:cNvPr id="272390" name="Rectangle 6"/>
          <p:cNvSpPr>
            <a:spLocks noChangeArrowheads="1"/>
          </p:cNvSpPr>
          <p:nvPr/>
        </p:nvSpPr>
        <p:spPr bwMode="auto">
          <a:xfrm>
            <a:off x="6000760" y="714356"/>
            <a:ext cx="25908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GB" sz="16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Fertility measures</a:t>
            </a:r>
            <a:endParaRPr lang="en-GB" sz="16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84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8000"/>
                </a:solidFill>
              </a:rPr>
              <a:t>Example 1 (continued)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  <p:pic>
        <p:nvPicPr>
          <p:cNvPr id="271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279730" cy="470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95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/>
          </p:cNvSpPr>
          <p:nvPr/>
        </p:nvSpPr>
        <p:spPr bwMode="auto">
          <a:xfrm>
            <a:off x="251520" y="6237312"/>
            <a:ext cx="3312368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1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Source: </a:t>
            </a:r>
            <a:r>
              <a:rPr lang="en-GB" sz="1400" b="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Caltabiano</a:t>
            </a:r>
            <a:r>
              <a:rPr lang="en-GB" sz="14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et at, 2009, </a:t>
            </a:r>
            <a:r>
              <a:rPr lang="en-GB" sz="1400" b="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Demographic research</a:t>
            </a:r>
            <a:endParaRPr lang="en-GB" sz="14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3891" name="Rectangle 3"/>
          <p:cNvSpPr>
            <a:spLocks noChangeArrowheads="1"/>
          </p:cNvSpPr>
          <p:nvPr/>
        </p:nvSpPr>
        <p:spPr bwMode="auto">
          <a:xfrm>
            <a:off x="467544" y="2996952"/>
            <a:ext cx="259080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GB" sz="1600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Age-specific Fertility Rates</a:t>
            </a:r>
            <a:endParaRPr lang="en-GB" sz="16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08920"/>
            <a:ext cx="5292725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539552" y="1700808"/>
            <a:ext cx="74422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it-IT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it-IT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</a:t>
            </a:r>
            <a:r>
              <a:rPr lang="it-IT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it-IT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it-IT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cross-sectional</a:t>
            </a:r>
            <a:r>
              <a:rPr lang="it-IT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it-IT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6" name="Rettangolo 5"/>
          <p:cNvSpPr/>
          <p:nvPr/>
        </p:nvSpPr>
        <p:spPr>
          <a:xfrm>
            <a:off x="357158" y="357166"/>
            <a:ext cx="5826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Example</a:t>
            </a:r>
            <a:r>
              <a:rPr lang="en-GB" sz="1800" dirty="0" smtClean="0">
                <a:solidFill>
                  <a:srgbClr val="3399FF"/>
                </a:solidFill>
              </a:rPr>
              <a:t> </a:t>
            </a:r>
            <a:r>
              <a:rPr lang="en-GB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2: period fertility rates</a:t>
            </a:r>
          </a:p>
        </p:txBody>
      </p:sp>
      <p:sp>
        <p:nvSpPr>
          <p:cNvPr id="8" name="Rettangolo 7"/>
          <p:cNvSpPr/>
          <p:nvPr/>
        </p:nvSpPr>
        <p:spPr>
          <a:xfrm>
            <a:off x="467544" y="1196752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400" dirty="0" smtClean="0"/>
              <a:t>- How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changes</a:t>
            </a:r>
            <a:r>
              <a:rPr lang="it-IT" sz="2400" dirty="0" smtClean="0"/>
              <a:t> </a:t>
            </a:r>
            <a:r>
              <a:rPr lang="it-IT" sz="2400" dirty="0" err="1" smtClean="0"/>
              <a:t>across</a:t>
            </a:r>
            <a:r>
              <a:rPr lang="it-IT" sz="2400" dirty="0" smtClean="0"/>
              <a:t> time: 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http://www.istat.it/it/archivio/114490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791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609600"/>
          </a:xfrm>
        </p:spPr>
        <p:txBody>
          <a:bodyPr/>
          <a:lstStyle/>
          <a:p>
            <a:r>
              <a:rPr lang="it-IT" dirty="0" smtClean="0"/>
              <a:t>La curva dei tassi di fecondità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6" y="1988840"/>
            <a:ext cx="8852328" cy="363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5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curva dei tassi di fecondità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700808"/>
            <a:ext cx="8556630" cy="395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06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temp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133600"/>
            <a:ext cx="29559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temp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060575"/>
            <a:ext cx="3081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79388" y="1196975"/>
            <a:ext cx="8281987" cy="1158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008000"/>
                </a:solidFill>
              </a:rPr>
              <a:t>Period analysis</a:t>
            </a:r>
          </a:p>
          <a:p>
            <a:r>
              <a:rPr lang="en-GB" sz="2000" b="0"/>
              <a:t>Using period data, TFR and mean age are computed considering the sum of age-specific rates for a given calendar year.</a:t>
            </a:r>
            <a:endParaRPr lang="it-IT" sz="2000" b="0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395288" y="5157788"/>
            <a:ext cx="8353425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/>
              <a:t>In this case, we refer to a </a:t>
            </a:r>
            <a:r>
              <a:rPr lang="en-GB" sz="2000" i="1"/>
              <a:t>fictitious cohort</a:t>
            </a:r>
            <a:r>
              <a:rPr lang="en-GB" sz="2000" b="0" i="1"/>
              <a:t>: </a:t>
            </a:r>
            <a:r>
              <a:rPr lang="en-GB" sz="2000" b="0">
                <a:solidFill>
                  <a:srgbClr val="009900"/>
                </a:solidFill>
              </a:rPr>
              <a:t>TFR</a:t>
            </a:r>
            <a:r>
              <a:rPr lang="en-GB" sz="2000" b="0"/>
              <a:t> </a:t>
            </a:r>
            <a:r>
              <a:rPr lang="en-GB" sz="2000" b="0" i="1">
                <a:solidFill>
                  <a:srgbClr val="008000"/>
                </a:solidFill>
              </a:rPr>
              <a:t>is the average number of  children per women that would be born to a woman by the time she ended childbearing if she were to pass through all her childbearing years conforming to the age-specific fertility rates of a given year</a:t>
            </a:r>
            <a:r>
              <a:rPr lang="en-GB" sz="2000" b="0">
                <a:solidFill>
                  <a:srgbClr val="008000"/>
                </a:solidFill>
              </a:rPr>
              <a:t>.</a:t>
            </a:r>
            <a:endParaRPr lang="it-IT">
              <a:latin typeface="Arial" charset="0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93038" cy="609600"/>
          </a:xfrm>
        </p:spPr>
        <p:txBody>
          <a:bodyPr/>
          <a:lstStyle/>
          <a:p>
            <a:r>
              <a:rPr lang="it-IT" dirty="0" err="1" smtClean="0"/>
              <a:t>Period</a:t>
            </a:r>
            <a:r>
              <a:rPr lang="it-IT" dirty="0" smtClean="0"/>
              <a:t> </a:t>
            </a:r>
            <a:r>
              <a:rPr lang="it-IT" dirty="0" err="1" smtClean="0"/>
              <a:t>Fertility</a:t>
            </a:r>
            <a:r>
              <a:rPr lang="it-IT" dirty="0" smtClean="0"/>
              <a:t> 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2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669817"/>
            <a:ext cx="8280400" cy="20875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 TFR permits to evaluate the effects related to the </a:t>
            </a:r>
            <a:r>
              <a:rPr lang="en-GB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 economic and political situation</a:t>
            </a:r>
            <a:r>
              <a:rPr lang="en-GB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eaLnBrk="1" hangingPunct="1">
              <a:buFontTx/>
              <a:buNone/>
              <a:defRPr/>
            </a:pPr>
            <a:endParaRPr lang="en-GB" sz="20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en-GB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9459" name="Picture 3" descr="lexis_sm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2781300"/>
            <a:ext cx="295592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3495477" y="3701256"/>
            <a:ext cx="5111750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GB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Generally speaking (it is true for every demographic behaviour), in a certain calendar year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 observe the </a:t>
            </a:r>
            <a:r>
              <a:rPr lang="en-GB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behaviors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different cohorts </a:t>
            </a:r>
            <a:endParaRPr lang="en-GB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different history and </a:t>
            </a:r>
            <a:endParaRPr lang="en-GB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 </a:t>
            </a:r>
            <a:r>
              <a:rPr lang="en-GB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different plans for the future</a:t>
            </a:r>
            <a:r>
              <a:rPr lang="en-GB" sz="20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it-IT" sz="20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25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CBR vs TFR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More formally, TFR can be seen as the area under the curve of f(a). Parallels life expectancy at birth, area under the p(a) curve. </a:t>
            </a:r>
          </a:p>
          <a:p>
            <a:r>
              <a:rPr lang="en-US" sz="2400" dirty="0" smtClean="0"/>
              <a:t>What does the f(a) curve looks like in different populations? Depends primarily on: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marriage</a:t>
            </a:r>
            <a:r>
              <a:rPr lang="en-US" sz="2000" dirty="0" smtClean="0"/>
              <a:t> and </a:t>
            </a:r>
          </a:p>
          <a:p>
            <a:pPr lvl="1"/>
            <a:r>
              <a:rPr lang="en-US" sz="2000" dirty="0" smtClean="0"/>
              <a:t>use of </a:t>
            </a:r>
            <a:r>
              <a:rPr lang="en-US" sz="2000" dirty="0" smtClean="0">
                <a:solidFill>
                  <a:srgbClr val="FF0000"/>
                </a:solidFill>
              </a:rPr>
              <a:t>contraception</a:t>
            </a:r>
            <a:r>
              <a:rPr lang="en-US" sz="2000" dirty="0" smtClean="0"/>
              <a:t>. </a:t>
            </a:r>
          </a:p>
          <a:p>
            <a:r>
              <a:rPr lang="en-US" sz="2400" dirty="0" smtClean="0"/>
              <a:t>Note that as in most population persons alive between ages 15 and 49 decline usually the </a:t>
            </a:r>
            <a:r>
              <a:rPr lang="en-US" sz="2400" dirty="0" smtClean="0">
                <a:solidFill>
                  <a:srgbClr val="FF0000"/>
                </a:solidFill>
              </a:rPr>
              <a:t>CBR gives more weight to younger age groups </a:t>
            </a:r>
            <a:r>
              <a:rPr lang="en-US" sz="2400" dirty="0" smtClean="0"/>
              <a:t>so it is relatively more sensitive to change </a:t>
            </a:r>
            <a:r>
              <a:rPr lang="en-US" sz="2400" dirty="0" smtClean="0">
                <a:solidFill>
                  <a:srgbClr val="FF0000"/>
                </a:solidFill>
              </a:rPr>
              <a:t>in early fertility</a:t>
            </a:r>
            <a:r>
              <a:rPr lang="en-US" sz="2400" dirty="0" smtClean="0"/>
              <a:t>, change in marriage pattern by example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459787" cy="1495425"/>
          </a:xfrm>
        </p:spPr>
        <p:txBody>
          <a:bodyPr/>
          <a:lstStyle/>
          <a:p>
            <a:pPr eaLnBrk="1" hangingPunct="1">
              <a:defRPr/>
            </a:pP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Definitions</a:t>
            </a:r>
            <a:endParaRPr lang="it-IT" sz="4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80279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Università di Padova, Facoltà di Scienze Statistiche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Laurea </a:t>
            </a:r>
            <a:r>
              <a:rPr lang="it-IT" sz="2000" dirty="0" smtClean="0">
                <a:solidFill>
                  <a:srgbClr val="777777"/>
                </a:solidFill>
                <a:latin typeface="Arial" charset="0"/>
                <a:cs typeface="Arial" charset="0"/>
              </a:rPr>
              <a:t>Magistrale in Scienze Statistiche</a:t>
            </a:r>
            <a:endParaRPr lang="it-IT" sz="2000" dirty="0">
              <a:solidFill>
                <a:srgbClr val="777777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Corso</a:t>
            </a: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it-IT" sz="20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Teoria e modelli demografici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3492500" y="3860800"/>
            <a:ext cx="4968875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</a:t>
            </a:r>
            <a:r>
              <a:rPr lang="it-IT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</a:t>
            </a:r>
            <a:r>
              <a:rPr lang="it-IT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</a:t>
            </a:r>
            <a:r>
              <a:rPr lang="it-IT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2000" b="1" dirty="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it-IT" sz="1800" dirty="0">
              <a:solidFill>
                <a:srgbClr val="808080"/>
              </a:solidFill>
            </a:endParaRP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  <p:pic>
        <p:nvPicPr>
          <p:cNvPr id="275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7772400" cy="261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5384080" cy="277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759722"/>
            <a:ext cx="166369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527563"/>
            <a:ext cx="4752528" cy="74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6308551"/>
            <a:ext cx="49434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TFR </a:t>
            </a:r>
            <a:r>
              <a:rPr lang="it-IT" dirty="0" err="1" smtClean="0"/>
              <a:t>across</a:t>
            </a:r>
            <a:r>
              <a:rPr lang="it-IT" dirty="0" smtClean="0"/>
              <a:t> the world</a:t>
            </a:r>
            <a:endParaRPr lang="en-GB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458" y="1196752"/>
            <a:ext cx="6912768" cy="5731462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06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Fertility</a:t>
            </a:r>
            <a:r>
              <a:rPr lang="it-IT" dirty="0" smtClean="0"/>
              <a:t> by </a:t>
            </a:r>
            <a:r>
              <a:rPr lang="it-IT" dirty="0" err="1" smtClean="0"/>
              <a:t>regions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32</a:t>
            </a:fld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586771"/>
            <a:ext cx="7281814" cy="496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54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ourworldindata.org/grapher/total-fertility-rate-by-world-region-including-un-projections-through-2100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5111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World </a:t>
            </a:r>
            <a:r>
              <a:rPr lang="it-IT" dirty="0" err="1" smtClean="0"/>
              <a:t>population</a:t>
            </a:r>
            <a:r>
              <a:rPr lang="it-IT" dirty="0" smtClean="0"/>
              <a:t> by TFR </a:t>
            </a:r>
            <a:r>
              <a:rPr lang="it-IT" dirty="0" err="1" smtClean="0"/>
              <a:t>level</a:t>
            </a:r>
            <a:endParaRPr lang="en-GB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368234"/>
            <a:ext cx="7128792" cy="5519256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96208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688184" y="6321435"/>
            <a:ext cx="6823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United Nations, </a:t>
            </a:r>
            <a:r>
              <a:rPr lang="en-US" sz="1200" i="1"/>
              <a:t>World Population Prospects: The 2008 Revision </a:t>
            </a:r>
            <a:r>
              <a:rPr lang="en-US" sz="1200"/>
              <a:t>(medium scenario), 2009.</a:t>
            </a:r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title"/>
          </p:nvPr>
        </p:nvSpPr>
        <p:spPr>
          <a:xfrm>
            <a:off x="904875" y="257175"/>
            <a:ext cx="7739063" cy="781050"/>
          </a:xfrm>
        </p:spPr>
        <p:txBody>
          <a:bodyPr/>
          <a:lstStyle/>
          <a:p>
            <a:r>
              <a:rPr lang="en-US" sz="2300">
                <a:latin typeface="Arial Black" pitchFamily="34" charset="0"/>
              </a:rPr>
              <a:t>Women of Childbearing Age and Fertility, </a:t>
            </a:r>
            <a:br>
              <a:rPr lang="en-US" sz="2300">
                <a:latin typeface="Arial Black" pitchFamily="34" charset="0"/>
              </a:rPr>
            </a:br>
            <a:r>
              <a:rPr lang="en-US" sz="2300">
                <a:latin typeface="Arial Black" pitchFamily="34" charset="0"/>
              </a:rPr>
              <a:t>1950-55 to 2045-50</a:t>
            </a: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952500" y="1057275"/>
            <a:ext cx="7810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5005" name="Text Box 13"/>
          <p:cNvSpPr txBox="1">
            <a:spLocks noChangeArrowheads="1"/>
          </p:cNvSpPr>
          <p:nvPr/>
        </p:nvSpPr>
        <p:spPr bwMode="auto">
          <a:xfrm>
            <a:off x="990600" y="1447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graphicFrame>
        <p:nvGraphicFramePr>
          <p:cNvPr id="85020" name="Object 2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04146321"/>
              </p:ext>
            </p:extLst>
          </p:nvPr>
        </p:nvGraphicFramePr>
        <p:xfrm>
          <a:off x="478780" y="1183878"/>
          <a:ext cx="8173095" cy="501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58" name="Chart" r:id="rId4" imgW="8001032" imgH="4876800" progId="MSGraph.Chart.8">
                  <p:embed/>
                </p:oleObj>
              </mc:Choice>
              <mc:Fallback>
                <p:oleObj name="Chart" r:id="rId4" imgW="8001032" imgH="4876800" progId="MSGraph.Char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80" y="1183878"/>
                        <a:ext cx="8173095" cy="5010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5572125" y="18748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7086600" y="1213278"/>
            <a:ext cx="1676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1" dirty="0"/>
              <a:t>Children per Woman</a:t>
            </a:r>
          </a:p>
        </p:txBody>
      </p:sp>
      <p:sp>
        <p:nvSpPr>
          <p:cNvPr id="2" name="Rettangolo arrotondato 1"/>
          <p:cNvSpPr/>
          <p:nvPr/>
        </p:nvSpPr>
        <p:spPr bwMode="auto">
          <a:xfrm>
            <a:off x="2987825" y="1443537"/>
            <a:ext cx="3312368" cy="71694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Declining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fertility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is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consistent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with </a:t>
            </a:r>
            <a:r>
              <a:rPr kumimoji="0" lang="it-IT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increasing</a:t>
            </a:r>
            <a:r>
              <a:rPr kumimoji="0" lang="it-IT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it-IT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births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err="1" smtClean="0"/>
              <a:t>Declining</a:t>
            </a:r>
            <a:r>
              <a:rPr lang="it-IT" sz="3200" dirty="0" smtClean="0"/>
              <a:t> </a:t>
            </a:r>
            <a:r>
              <a:rPr lang="it-IT" sz="3200" dirty="0" err="1" smtClean="0"/>
              <a:t>fertility</a:t>
            </a:r>
            <a:r>
              <a:rPr lang="it-IT" sz="3200" dirty="0" smtClean="0"/>
              <a:t> and </a:t>
            </a:r>
            <a:r>
              <a:rPr lang="it-IT" sz="3200" dirty="0" err="1"/>
              <a:t>i</a:t>
            </a:r>
            <a:r>
              <a:rPr lang="it-IT" sz="3200" dirty="0" err="1" smtClean="0"/>
              <a:t>ncreasing</a:t>
            </a:r>
            <a:r>
              <a:rPr lang="it-IT" sz="3200" dirty="0" smtClean="0"/>
              <a:t> </a:t>
            </a:r>
            <a:r>
              <a:rPr lang="it-IT" sz="3200" dirty="0" err="1" smtClean="0"/>
              <a:t>number</a:t>
            </a:r>
            <a:r>
              <a:rPr lang="it-IT" sz="3200" dirty="0" smtClean="0"/>
              <a:t> of </a:t>
            </a:r>
            <a:r>
              <a:rPr lang="it-IT" sz="3200" dirty="0" err="1" smtClean="0"/>
              <a:t>births</a:t>
            </a:r>
            <a:r>
              <a:rPr lang="it-IT" sz="3200" dirty="0" smtClean="0"/>
              <a:t> </a:t>
            </a:r>
            <a:endParaRPr lang="en-GB" sz="3200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61864"/>
            <a:ext cx="8573033" cy="4407768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6BB53-7519-4AF4-B837-8654D77F2A03}" type="slidenum">
              <a:rPr lang="it-IT" smtClean="0"/>
              <a:pPr>
                <a:defRPr/>
              </a:pPr>
              <a:t>36</a:t>
            </a:fld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12972" y="6264696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Source: World </a:t>
            </a:r>
            <a:r>
              <a:rPr lang="it-IT" sz="1400" dirty="0" err="1" smtClean="0"/>
              <a:t>Population</a:t>
            </a:r>
            <a:r>
              <a:rPr lang="it-IT" sz="1400" dirty="0" smtClean="0"/>
              <a:t> </a:t>
            </a:r>
            <a:r>
              <a:rPr lang="it-IT" sz="1400" dirty="0" err="1" smtClean="0"/>
              <a:t>prospects</a:t>
            </a:r>
            <a:r>
              <a:rPr lang="it-IT" sz="1400" dirty="0" smtClean="0"/>
              <a:t> 2022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406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871520" cy="609600"/>
          </a:xfrm>
        </p:spPr>
        <p:txBody>
          <a:bodyPr/>
          <a:lstStyle/>
          <a:p>
            <a:r>
              <a:rPr lang="it-IT" dirty="0" smtClean="0"/>
              <a:t>Indicatori di natalità e fecondità</a:t>
            </a:r>
            <a:endParaRPr lang="en-GB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13481"/>
              </p:ext>
            </p:extLst>
          </p:nvPr>
        </p:nvGraphicFramePr>
        <p:xfrm>
          <a:off x="868776" y="1642110"/>
          <a:ext cx="8033198" cy="4682490"/>
        </p:xfrm>
        <a:graphic>
          <a:graphicData uri="http://schemas.openxmlformats.org/drawingml/2006/table">
            <a:tbl>
              <a:tblPr/>
              <a:tblGrid>
                <a:gridCol w="2193554">
                  <a:extLst>
                    <a:ext uri="{9D8B030D-6E8A-4147-A177-3AD203B41FA5}">
                      <a16:colId xmlns:a16="http://schemas.microsoft.com/office/drawing/2014/main" val="3596074761"/>
                    </a:ext>
                  </a:extLst>
                </a:gridCol>
                <a:gridCol w="501665">
                  <a:extLst>
                    <a:ext uri="{9D8B030D-6E8A-4147-A177-3AD203B41FA5}">
                      <a16:colId xmlns:a16="http://schemas.microsoft.com/office/drawing/2014/main" val="1793272183"/>
                    </a:ext>
                  </a:extLst>
                </a:gridCol>
                <a:gridCol w="501665">
                  <a:extLst>
                    <a:ext uri="{9D8B030D-6E8A-4147-A177-3AD203B41FA5}">
                      <a16:colId xmlns:a16="http://schemas.microsoft.com/office/drawing/2014/main" val="1344179191"/>
                    </a:ext>
                  </a:extLst>
                </a:gridCol>
                <a:gridCol w="501665">
                  <a:extLst>
                    <a:ext uri="{9D8B030D-6E8A-4147-A177-3AD203B41FA5}">
                      <a16:colId xmlns:a16="http://schemas.microsoft.com/office/drawing/2014/main" val="774130859"/>
                    </a:ext>
                  </a:extLst>
                </a:gridCol>
                <a:gridCol w="501665">
                  <a:extLst>
                    <a:ext uri="{9D8B030D-6E8A-4147-A177-3AD203B41FA5}">
                      <a16:colId xmlns:a16="http://schemas.microsoft.com/office/drawing/2014/main" val="2680740158"/>
                    </a:ext>
                  </a:extLst>
                </a:gridCol>
                <a:gridCol w="501665">
                  <a:extLst>
                    <a:ext uri="{9D8B030D-6E8A-4147-A177-3AD203B41FA5}">
                      <a16:colId xmlns:a16="http://schemas.microsoft.com/office/drawing/2014/main" val="349587159"/>
                    </a:ext>
                  </a:extLst>
                </a:gridCol>
                <a:gridCol w="501665">
                  <a:extLst>
                    <a:ext uri="{9D8B030D-6E8A-4147-A177-3AD203B41FA5}">
                      <a16:colId xmlns:a16="http://schemas.microsoft.com/office/drawing/2014/main" val="3310809232"/>
                    </a:ext>
                  </a:extLst>
                </a:gridCol>
                <a:gridCol w="501665">
                  <a:extLst>
                    <a:ext uri="{9D8B030D-6E8A-4147-A177-3AD203B41FA5}">
                      <a16:colId xmlns:a16="http://schemas.microsoft.com/office/drawing/2014/main" val="3212675786"/>
                    </a:ext>
                  </a:extLst>
                </a:gridCol>
                <a:gridCol w="501665">
                  <a:extLst>
                    <a:ext uri="{9D8B030D-6E8A-4147-A177-3AD203B41FA5}">
                      <a16:colId xmlns:a16="http://schemas.microsoft.com/office/drawing/2014/main" val="1768520593"/>
                    </a:ext>
                  </a:extLst>
                </a:gridCol>
                <a:gridCol w="501665">
                  <a:extLst>
                    <a:ext uri="{9D8B030D-6E8A-4147-A177-3AD203B41FA5}">
                      <a16:colId xmlns:a16="http://schemas.microsoft.com/office/drawing/2014/main" val="1717399441"/>
                    </a:ext>
                  </a:extLst>
                </a:gridCol>
                <a:gridCol w="695118">
                  <a:extLst>
                    <a:ext uri="{9D8B030D-6E8A-4147-A177-3AD203B41FA5}">
                      <a16:colId xmlns:a16="http://schemas.microsoft.com/office/drawing/2014/main" val="585716359"/>
                    </a:ext>
                  </a:extLst>
                </a:gridCol>
                <a:gridCol w="629541">
                  <a:extLst>
                    <a:ext uri="{9D8B030D-6E8A-4147-A177-3AD203B41FA5}">
                      <a16:colId xmlns:a16="http://schemas.microsoft.com/office/drawing/2014/main" val="3295622880"/>
                    </a:ext>
                  </a:extLst>
                </a:gridCol>
              </a:tblGrid>
              <a:tr h="21062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PROSPETTO 1. PRINCIPALI CARATTERISTICHE E INDICATORI DI NATALITÀ E FECONDITÀ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163874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Anni 2008, 2010, 2012 e 2014-2019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06002"/>
                  </a:ext>
                </a:extLst>
              </a:tr>
              <a:tr h="221151">
                <a:tc>
                  <a:txBody>
                    <a:bodyPr/>
                    <a:lstStyle/>
                    <a:p>
                      <a:pPr algn="l" fontAlgn="b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36588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5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492011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Nati in 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576.659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561.944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534.186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502.596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485.780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473.438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458.151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439.747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420.084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404.892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336385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Nati del primo ordine (nuove stime)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284.663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275.586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263.289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244.680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230.876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228.352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214.669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204.852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200.301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192.142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640987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Nati da almeno un genitore straniero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96.442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104.773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107.339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104.056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100.766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100.363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99.211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96.578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92.360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88.345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534262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Nati da genitori stranieri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72.472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78.082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79.894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75.067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72.096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69.379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67.933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65.444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62.918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59.792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438829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Nati da coppie italiane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480.217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457.171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426.847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398.540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385.014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373.075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358.940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343.169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327.724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316.547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091453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Nati fuori dal matrimonio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112.849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123.420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132.379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138.680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139.611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141.757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141.608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141.979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140.340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145.069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05146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Nati fuori dal matrimonio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29,9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33,4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35,8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183998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Tassi di fecondità totale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444687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Età media al parto totale donne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31,5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572737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Tassi di fecondità donne italiane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7309550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Età media al parto donne italiane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31,6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31,8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32,1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32,3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32,6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32,7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79483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Tassi di fecondità donne straniere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2,53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2,31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2,18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2,01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2,04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2,03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1,89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251664"/>
                  </a:ext>
                </a:extLst>
              </a:tr>
              <a:tr h="1958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Età media al parto donne straniere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28,0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28,7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50" b="0" i="0" u="none" strike="noStrike">
                          <a:solidFill>
                            <a:srgbClr val="1F497D"/>
                          </a:solidFill>
                          <a:effectLst/>
                          <a:latin typeface="Arial Narrow" panose="020B0606020202030204" pitchFamily="34" charset="0"/>
                        </a:rPr>
                        <a:t>29,3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637412"/>
                  </a:ext>
                </a:extLst>
              </a:tr>
              <a:tr h="210620">
                <a:tc>
                  <a:txBody>
                    <a:bodyPr/>
                    <a:lstStyle/>
                    <a:p>
                      <a:pPr algn="l" fontAlgn="ctr"/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753922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37</a:t>
            </a:fld>
            <a:endParaRPr lang="it-IT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868776" y="1926400"/>
            <a:ext cx="8279064" cy="46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2428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Timing (</a:t>
            </a:r>
            <a:r>
              <a:rPr lang="it-IT" dirty="0" err="1" smtClean="0"/>
              <a:t>=cadenza</a:t>
            </a:r>
            <a:r>
              <a:rPr lang="it-IT" dirty="0" smtClean="0"/>
              <a:t>)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fertility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</a:t>
            </a: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Mean</a:t>
            </a:r>
            <a:r>
              <a:rPr lang="it-IT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age</a:t>
            </a:r>
            <a:r>
              <a:rPr lang="it-IT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birth </a:t>
            </a:r>
            <a:r>
              <a:rPr lang="en-GB" dirty="0" smtClean="0"/>
              <a:t>expresses the average distance (in years) between the cohort of mothers and the cohort of daughters:</a:t>
            </a:r>
            <a:endParaRPr lang="it-IT" dirty="0" smtClean="0"/>
          </a:p>
          <a:p>
            <a:pPr>
              <a:buNone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38</a:t>
            </a:fld>
            <a:endParaRPr lang="it-IT"/>
          </a:p>
        </p:txBody>
      </p:sp>
      <p:graphicFrame>
        <p:nvGraphicFramePr>
          <p:cNvPr id="267272" name="Object 8"/>
          <p:cNvGraphicFramePr>
            <a:graphicFrameLocks noChangeAspect="1"/>
          </p:cNvGraphicFramePr>
          <p:nvPr/>
        </p:nvGraphicFramePr>
        <p:xfrm>
          <a:off x="3357554" y="4214818"/>
          <a:ext cx="18367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14" name="Equation" r:id="rId3" imgW="1257300" imgH="838200" progId="">
                  <p:embed/>
                </p:oleObj>
              </mc:Choice>
              <mc:Fallback>
                <p:oleObj name="Equation" r:id="rId3" imgW="1257300" imgH="8382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4214818"/>
                        <a:ext cx="1836737" cy="1219200"/>
                      </a:xfrm>
                      <a:prstGeom prst="rect">
                        <a:avLst/>
                      </a:prstGeom>
                      <a:solidFill>
                        <a:srgbClr val="C0C0C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3"/>
            <a:ext cx="8229600" cy="415767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sz="10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graphicFrame>
        <p:nvGraphicFramePr>
          <p:cNvPr id="273411" name="Group 3"/>
          <p:cNvGraphicFramePr>
            <a:graphicFrameLocks noGrp="1"/>
          </p:cNvGraphicFramePr>
          <p:nvPr/>
        </p:nvGraphicFramePr>
        <p:xfrm>
          <a:off x="468313" y="2060575"/>
          <a:ext cx="8035925" cy="4035426"/>
        </p:xfrm>
        <a:graphic>
          <a:graphicData uri="http://schemas.openxmlformats.org/drawingml/2006/table">
            <a:tbl>
              <a:tblPr/>
              <a:tblGrid>
                <a:gridCol w="11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1.1.2005</a:t>
                      </a: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1.1.2006</a:t>
                      </a: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GB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GB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female pop.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fx</a:t>
                      </a:r>
                      <a:endParaRPr kumimoji="0" lang="en-GB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Age group mid-point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214210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217254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195657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197352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19257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25-29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191356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189364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31143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30-34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191850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190367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21442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35-39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187426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185262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12075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40-44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186906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188262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3939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45-49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185276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187526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1352681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1355387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93444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7717" name="Text Box 73"/>
          <p:cNvSpPr txBox="1">
            <a:spLocks noChangeArrowheads="1"/>
          </p:cNvSpPr>
          <p:nvPr/>
        </p:nvSpPr>
        <p:spPr bwMode="auto">
          <a:xfrm>
            <a:off x="468313" y="1268413"/>
            <a:ext cx="7920037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/>
              <a:t>Considering the following data, compute the Total Fertility Rate and the Mean age at Birth. </a:t>
            </a:r>
          </a:p>
        </p:txBody>
      </p:sp>
      <p:sp>
        <p:nvSpPr>
          <p:cNvPr id="273482" name="Rectangle 74"/>
          <p:cNvSpPr>
            <a:spLocks noChangeArrowheads="1"/>
          </p:cNvSpPr>
          <p:nvPr/>
        </p:nvSpPr>
        <p:spPr bwMode="auto">
          <a:xfrm>
            <a:off x="6072198" y="571480"/>
            <a:ext cx="2663825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n-GB" sz="16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Fertility rates</a:t>
            </a:r>
            <a:endParaRPr lang="en-GB" sz="16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8596" y="285728"/>
            <a:ext cx="181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en-GB" b="1" dirty="0" smtClean="0">
                <a:solidFill>
                  <a:srgbClr val="008000"/>
                </a:solidFill>
                <a:latin typeface="Times New Roman" pitchFamily="18" charset="0"/>
              </a:rPr>
              <a:t>Example 3</a:t>
            </a:r>
            <a:endParaRPr lang="en-GB" sz="11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definitions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FERTILITY</a:t>
            </a:r>
            <a:r>
              <a:rPr lang="it-IT" sz="2800" dirty="0" smtClean="0"/>
              <a:t>:</a:t>
            </a:r>
          </a:p>
          <a:p>
            <a:pPr lvl="1"/>
            <a:r>
              <a:rPr lang="en-US" sz="2400" dirty="0" smtClean="0"/>
              <a:t>The increment process by which living members of a population produce live birth</a:t>
            </a:r>
          </a:p>
          <a:p>
            <a:pPr lvl="1">
              <a:buNone/>
            </a:pPr>
            <a:endParaRPr lang="it-IT" sz="2400" dirty="0" smtClean="0"/>
          </a:p>
          <a:p>
            <a:r>
              <a:rPr lang="it-IT" sz="2800" dirty="0" smtClean="0">
                <a:solidFill>
                  <a:srgbClr val="993366"/>
                </a:solidFill>
              </a:rPr>
              <a:t>REPRODUCTION</a:t>
            </a:r>
            <a:r>
              <a:rPr lang="it-IT" sz="2800" dirty="0" smtClean="0"/>
              <a:t>:</a:t>
            </a:r>
          </a:p>
          <a:p>
            <a:pPr lvl="1"/>
            <a:r>
              <a:rPr lang="en-US" sz="2400" dirty="0" smtClean="0"/>
              <a:t>The process by which new members replace the outgoing members of the population</a:t>
            </a:r>
          </a:p>
          <a:p>
            <a:pPr lvl="1"/>
            <a:r>
              <a:rPr lang="en-US" sz="2400" dirty="0" smtClean="0"/>
              <a:t>combination of fertility and mortality processes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8596" y="1142983"/>
            <a:ext cx="8258204" cy="498317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it-IT" sz="2000" b="1" dirty="0" smtClean="0">
              <a:solidFill>
                <a:srgbClr val="008000"/>
              </a:solidFill>
              <a:latin typeface="Times New Roman" pitchFamily="18" charset="0"/>
            </a:endParaRPr>
          </a:p>
        </p:txBody>
      </p:sp>
      <p:graphicFrame>
        <p:nvGraphicFramePr>
          <p:cNvPr id="274435" name="Group 3"/>
          <p:cNvGraphicFramePr>
            <a:graphicFrameLocks noGrp="1"/>
          </p:cNvGraphicFramePr>
          <p:nvPr/>
        </p:nvGraphicFramePr>
        <p:xfrm>
          <a:off x="539750" y="1412875"/>
          <a:ext cx="8035925" cy="3900797"/>
        </p:xfrm>
        <a:graphic>
          <a:graphicData uri="http://schemas.openxmlformats.org/drawingml/2006/table">
            <a:tbl>
              <a:tblPr/>
              <a:tblGrid>
                <a:gridCol w="11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332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1.1.2005</a:t>
                      </a: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GB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GB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1.1.2006</a:t>
                      </a: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</a:t>
                      </a: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GB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GB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female pop.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fx</a:t>
                      </a:r>
                      <a:endParaRPr kumimoji="0" lang="en-GB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Age group mid-point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15-19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214210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217254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215732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0.0246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17.5</a:t>
                      </a:r>
                    </a:p>
                  </a:txBody>
                  <a:tcPr marT="45708" marB="45708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20-24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195657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197352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19257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196504.5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0.098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22.5</a:t>
                      </a:r>
                    </a:p>
                  </a:txBody>
                  <a:tcPr marT="45708" marB="45708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25-29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191356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189364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31143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190360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0.1636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27.5</a:t>
                      </a:r>
                    </a:p>
                  </a:txBody>
                  <a:tcPr marT="45708" marB="45708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30-34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191850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190367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21442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191108.5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0.1122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32.5</a:t>
                      </a:r>
                    </a:p>
                  </a:txBody>
                  <a:tcPr marT="45708" marB="45708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35-39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187426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185262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12075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186344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0.0648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37.5</a:t>
                      </a:r>
                    </a:p>
                  </a:txBody>
                  <a:tcPr marT="45708" marB="45708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40-44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186906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188262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3939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187584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42.5</a:t>
                      </a:r>
                    </a:p>
                  </a:txBody>
                  <a:tcPr marT="45708" marB="45708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45-49</a:t>
                      </a: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185276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187526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186401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0.0015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47.5</a:t>
                      </a:r>
                    </a:p>
                  </a:txBody>
                  <a:tcPr marT="45708" marB="45708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1352681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1355387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93444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0.4857</a:t>
                      </a: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8741" name="Text Box 73"/>
          <p:cNvSpPr txBox="1">
            <a:spLocks noChangeArrowheads="1"/>
          </p:cNvSpPr>
          <p:nvPr/>
        </p:nvSpPr>
        <p:spPr bwMode="auto">
          <a:xfrm>
            <a:off x="539750" y="5373688"/>
            <a:ext cx="820896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TFR</a:t>
            </a:r>
            <a:r>
              <a:rPr lang="it-IT" sz="2000" dirty="0"/>
              <a:t> = 0.4857*5= </a:t>
            </a:r>
            <a:r>
              <a:rPr lang="it-IT" sz="2000" dirty="0" smtClean="0"/>
              <a:t>2.43</a:t>
            </a:r>
          </a:p>
          <a:p>
            <a:endParaRPr lang="it-IT" sz="2000" dirty="0"/>
          </a:p>
          <a:p>
            <a:r>
              <a:rPr lang="it-IT" sz="2000" dirty="0" err="1" smtClean="0">
                <a:solidFill>
                  <a:schemeClr val="accent1">
                    <a:lumMod val="50000"/>
                  </a:schemeClr>
                </a:solidFill>
              </a:rPr>
              <a:t>Mean</a:t>
            </a:r>
            <a:r>
              <a:rPr lang="it-IT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age</a:t>
            </a:r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 at </a:t>
            </a:r>
            <a:r>
              <a:rPr lang="it-IT" sz="2000" dirty="0" err="1">
                <a:solidFill>
                  <a:schemeClr val="accent1">
                    <a:lumMod val="50000"/>
                  </a:schemeClr>
                </a:solidFill>
              </a:rPr>
              <a:t>birth</a:t>
            </a:r>
            <a:r>
              <a:rPr lang="it-IT" sz="2000" dirty="0" err="1"/>
              <a:t>=</a:t>
            </a:r>
            <a:r>
              <a:rPr lang="it-IT" sz="2000" dirty="0"/>
              <a:t> (17.5*0.0246+22.5*0.098+….47.5*0.0015) / 0.4857 = 29.2</a:t>
            </a:r>
          </a:p>
        </p:txBody>
      </p:sp>
      <p:sp>
        <p:nvSpPr>
          <p:cNvPr id="274506" name="Rectangle 74"/>
          <p:cNvSpPr>
            <a:spLocks noChangeArrowheads="1"/>
          </p:cNvSpPr>
          <p:nvPr/>
        </p:nvSpPr>
        <p:spPr bwMode="auto">
          <a:xfrm>
            <a:off x="6072198" y="714356"/>
            <a:ext cx="2663825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endParaRPr lang="en-GB" sz="1600" b="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00034" y="428604"/>
            <a:ext cx="3419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eaLnBrk="1" hangingPunct="1">
              <a:buFontTx/>
              <a:buNone/>
            </a:pPr>
            <a:r>
              <a:rPr lang="it-IT" b="1" dirty="0" err="1" smtClean="0">
                <a:solidFill>
                  <a:srgbClr val="008000"/>
                </a:solidFill>
                <a:latin typeface="Times New Roman" pitchFamily="18" charset="0"/>
              </a:rPr>
              <a:t>Example</a:t>
            </a:r>
            <a:r>
              <a:rPr lang="it-IT" b="1" dirty="0" smtClean="0">
                <a:solidFill>
                  <a:srgbClr val="008000"/>
                </a:solidFill>
                <a:latin typeface="Times New Roman" pitchFamily="18" charset="0"/>
              </a:rPr>
              <a:t> 3 (</a:t>
            </a:r>
            <a:r>
              <a:rPr lang="it-IT" b="1" dirty="0" err="1" smtClean="0">
                <a:solidFill>
                  <a:srgbClr val="008000"/>
                </a:solidFill>
                <a:latin typeface="Times New Roman" pitchFamily="18" charset="0"/>
              </a:rPr>
              <a:t>Solution</a:t>
            </a:r>
            <a:r>
              <a:rPr lang="it-IT" b="1" dirty="0" smtClean="0">
                <a:solidFill>
                  <a:srgbClr val="008000"/>
                </a:solidFill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Es. Data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41</a:t>
            </a:fld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www.humanfertility.org/cgi-bin/main.php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://demo.istat.it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4"/>
              </a:rPr>
              <a:t>http://dati.istat.it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  <a:p>
            <a:r>
              <a:rPr lang="en-US" dirty="0" smtClean="0"/>
              <a:t>DHS Demographic and Health Survey (micro data)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Rapporto sulla fecondità e natalità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www.istat.it/it/archivio/264643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57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False </a:t>
            </a:r>
            <a:r>
              <a:rPr lang="it-IT" dirty="0" err="1" smtClean="0"/>
              <a:t>friends</a:t>
            </a:r>
            <a:r>
              <a:rPr lang="it-IT" dirty="0" smtClean="0"/>
              <a:t>!!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>
                <a:solidFill>
                  <a:srgbClr val="FF0000"/>
                </a:solidFill>
              </a:rPr>
              <a:t>FECUNDITY</a:t>
            </a:r>
            <a:r>
              <a:rPr lang="it-IT" sz="2800" dirty="0" smtClean="0"/>
              <a:t> (in italiano: FERTILITA’)</a:t>
            </a:r>
          </a:p>
          <a:p>
            <a:pPr lvl="1"/>
            <a:r>
              <a:rPr lang="en-US" sz="2400" dirty="0" smtClean="0"/>
              <a:t>La </a:t>
            </a:r>
            <a:r>
              <a:rPr lang="en-US" sz="2400" dirty="0" err="1" smtClean="0"/>
              <a:t>capacità</a:t>
            </a:r>
            <a:r>
              <a:rPr lang="en-US" sz="2400" dirty="0" smtClean="0"/>
              <a:t> o </a:t>
            </a:r>
            <a:r>
              <a:rPr lang="en-US" sz="2400" dirty="0" err="1" smtClean="0"/>
              <a:t>l’attitudine</a:t>
            </a:r>
            <a:r>
              <a:rPr lang="en-US" sz="2400" dirty="0" smtClean="0"/>
              <a:t> a </a:t>
            </a:r>
            <a:r>
              <a:rPr lang="en-US" sz="2400" dirty="0" err="1" smtClean="0"/>
              <a:t>generare</a:t>
            </a:r>
            <a:r>
              <a:rPr lang="en-US" sz="2400" dirty="0" smtClean="0"/>
              <a:t>,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può</a:t>
            </a:r>
            <a:r>
              <a:rPr lang="en-US" sz="2400" dirty="0" smtClean="0"/>
              <a:t> </a:t>
            </a:r>
            <a:r>
              <a:rPr lang="en-US" sz="2400" dirty="0" err="1" smtClean="0"/>
              <a:t>restare</a:t>
            </a:r>
            <a:r>
              <a:rPr lang="en-US" sz="2400" dirty="0" smtClean="0"/>
              <a:t> solo </a:t>
            </a:r>
            <a:r>
              <a:rPr lang="en-US" sz="2400" dirty="0" err="1" smtClean="0"/>
              <a:t>latente</a:t>
            </a:r>
            <a:r>
              <a:rPr lang="en-US" sz="2400" dirty="0" smtClean="0"/>
              <a:t> o </a:t>
            </a:r>
            <a:r>
              <a:rPr lang="en-US" sz="2400" dirty="0" err="1" smtClean="0"/>
              <a:t>potenziale</a:t>
            </a:r>
            <a:r>
              <a:rPr lang="en-US" sz="2400" dirty="0" smtClean="0"/>
              <a:t> in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certa</a:t>
            </a:r>
            <a:r>
              <a:rPr lang="en-US" sz="2400" dirty="0" smtClean="0"/>
              <a:t> </a:t>
            </a:r>
            <a:r>
              <a:rPr lang="en-US" sz="2400" dirty="0" err="1" smtClean="0"/>
              <a:t>frazione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popolazione</a:t>
            </a:r>
            <a:endParaRPr lang="en-US" sz="2400" dirty="0" smtClean="0"/>
          </a:p>
          <a:p>
            <a:pPr lvl="1"/>
            <a:endParaRPr lang="it-IT" sz="2400" dirty="0" smtClean="0"/>
          </a:p>
          <a:p>
            <a:r>
              <a:rPr lang="it-IT" sz="2800" dirty="0" smtClean="0">
                <a:solidFill>
                  <a:srgbClr val="00B050"/>
                </a:solidFill>
              </a:rPr>
              <a:t>FERTILITY </a:t>
            </a:r>
            <a:r>
              <a:rPr lang="it-IT" sz="2800" dirty="0" smtClean="0"/>
              <a:t>(in italiano: FECONDITA’)</a:t>
            </a:r>
          </a:p>
          <a:p>
            <a:pPr lvl="1"/>
            <a:r>
              <a:rPr lang="it-IT" sz="2400" dirty="0" smtClean="0"/>
              <a:t>= </a:t>
            </a:r>
            <a:r>
              <a:rPr lang="en-US" sz="2400" dirty="0" smtClean="0"/>
              <a:t>la </a:t>
            </a:r>
            <a:r>
              <a:rPr lang="en-US" sz="2400" dirty="0" err="1" smtClean="0"/>
              <a:t>manifestazione</a:t>
            </a:r>
            <a:r>
              <a:rPr lang="en-US" sz="2400" dirty="0" smtClean="0"/>
              <a:t> </a:t>
            </a:r>
            <a:r>
              <a:rPr lang="en-US" sz="2400" dirty="0" err="1" smtClean="0"/>
              <a:t>concreta</a:t>
            </a:r>
            <a:r>
              <a:rPr lang="en-US" sz="2400" dirty="0" smtClean="0"/>
              <a:t> e in </a:t>
            </a:r>
            <a:r>
              <a:rPr lang="en-US" sz="2400" dirty="0" err="1" smtClean="0"/>
              <a:t>atto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capacità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procreare</a:t>
            </a:r>
            <a:r>
              <a:rPr lang="en-US" sz="2400" dirty="0" smtClean="0"/>
              <a:t>, </a:t>
            </a:r>
            <a:r>
              <a:rPr lang="en-US" sz="2400" dirty="0" err="1" smtClean="0"/>
              <a:t>suscettibile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misurazione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statistica</a:t>
            </a:r>
            <a:endParaRPr lang="en-US" sz="2400" dirty="0" smtClean="0"/>
          </a:p>
          <a:p>
            <a:pPr lvl="1">
              <a:buNone/>
            </a:pPr>
            <a:r>
              <a:rPr lang="en-US" sz="2000" i="1" dirty="0" smtClean="0"/>
              <a:t>Es: </a:t>
            </a:r>
            <a:r>
              <a:rPr lang="en-US" sz="2000" i="1" dirty="0" err="1" smtClean="0"/>
              <a:t>una</a:t>
            </a:r>
            <a:r>
              <a:rPr lang="en-US" sz="2000" i="1" dirty="0" smtClean="0"/>
              <a:t> donna </a:t>
            </a:r>
            <a:r>
              <a:rPr lang="en-US" sz="2000" i="1" dirty="0" err="1" smtClean="0"/>
              <a:t>feconda</a:t>
            </a:r>
            <a:r>
              <a:rPr lang="en-US" sz="2000" i="1" dirty="0" smtClean="0"/>
              <a:t> è </a:t>
            </a:r>
            <a:r>
              <a:rPr lang="en-US" sz="2000" i="1" dirty="0" err="1" smtClean="0"/>
              <a:t>quindi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anche</a:t>
            </a:r>
            <a:r>
              <a:rPr lang="en-US" sz="2000" i="1" dirty="0" smtClean="0"/>
              <a:t> fertile, </a:t>
            </a:r>
            <a:r>
              <a:rPr lang="en-US" sz="2000" i="1" dirty="0" err="1" smtClean="0"/>
              <a:t>mentre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una</a:t>
            </a:r>
            <a:r>
              <a:rPr lang="en-US" sz="2000" i="1" dirty="0" smtClean="0"/>
              <a:t> donna fertile </a:t>
            </a:r>
            <a:r>
              <a:rPr lang="en-US" sz="2000" i="1" dirty="0" err="1" smtClean="0"/>
              <a:t>può</a:t>
            </a:r>
            <a:r>
              <a:rPr lang="en-US" sz="2000" i="1" dirty="0" smtClean="0"/>
              <a:t> non </a:t>
            </a:r>
            <a:r>
              <a:rPr lang="en-US" sz="2000" i="1" dirty="0" err="1" smtClean="0"/>
              <a:t>essere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feconda</a:t>
            </a:r>
            <a:r>
              <a:rPr lang="en-US" sz="2400" dirty="0" smtClean="0"/>
              <a:t>!</a:t>
            </a:r>
          </a:p>
          <a:p>
            <a:pPr lvl="1">
              <a:buNone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77280" cy="609600"/>
          </a:xfrm>
        </p:spPr>
        <p:txBody>
          <a:bodyPr/>
          <a:lstStyle/>
          <a:p>
            <a:r>
              <a:rPr lang="it-IT" sz="4000" dirty="0" err="1" smtClean="0"/>
              <a:t>Complexity</a:t>
            </a:r>
            <a:r>
              <a:rPr lang="it-IT" sz="4000" dirty="0" smtClean="0"/>
              <a:t> </a:t>
            </a:r>
            <a:r>
              <a:rPr lang="it-IT" sz="4000" dirty="0" err="1" smtClean="0"/>
              <a:t>of</a:t>
            </a:r>
            <a:r>
              <a:rPr lang="it-IT" sz="4000" dirty="0" smtClean="0"/>
              <a:t> </a:t>
            </a:r>
            <a:r>
              <a:rPr lang="it-IT" sz="4000" dirty="0" err="1" smtClean="0"/>
              <a:t>fertility</a:t>
            </a:r>
            <a:r>
              <a:rPr lang="it-IT" sz="4000" dirty="0" smtClean="0"/>
              <a:t> </a:t>
            </a:r>
            <a:r>
              <a:rPr lang="it-IT" sz="4000" dirty="0" err="1" smtClean="0"/>
              <a:t>analysis</a:t>
            </a:r>
            <a:r>
              <a:rPr lang="it-IT" sz="4000" dirty="0" smtClean="0"/>
              <a:t> </a:t>
            </a:r>
            <a:r>
              <a:rPr lang="it-IT" sz="2400" dirty="0" smtClean="0"/>
              <a:t>(1)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8662" y="1643050"/>
            <a:ext cx="7843838" cy="4214842"/>
          </a:xfrm>
        </p:spPr>
        <p:txBody>
          <a:bodyPr/>
          <a:lstStyle/>
          <a:p>
            <a:r>
              <a:rPr lang="it-IT" sz="2800" dirty="0" err="1" smtClean="0"/>
              <a:t>Takes</a:t>
            </a:r>
            <a:r>
              <a:rPr lang="it-IT" sz="2800" dirty="0" smtClean="0"/>
              <a:t> </a:t>
            </a:r>
            <a:r>
              <a:rPr lang="it-IT" sz="2800" dirty="0" err="1" smtClean="0"/>
              <a:t>two</a:t>
            </a:r>
            <a:endParaRPr lang="it-IT" sz="2800" dirty="0" smtClean="0"/>
          </a:p>
          <a:p>
            <a:r>
              <a:rPr lang="en-US" sz="2800" dirty="0" smtClean="0"/>
              <a:t>Risk is not universal (CBR is indeed very crude)</a:t>
            </a:r>
          </a:p>
          <a:p>
            <a:pPr lvl="1"/>
            <a:r>
              <a:rPr lang="en-US" sz="2400" dirty="0" smtClean="0"/>
              <a:t>Primary (for </a:t>
            </a:r>
            <a:r>
              <a:rPr lang="en-US" sz="2400" dirty="0" err="1" smtClean="0"/>
              <a:t>nulliparous</a:t>
            </a:r>
            <a:r>
              <a:rPr lang="en-US" sz="2400" dirty="0" smtClean="0"/>
              <a:t> women) and secondary sterility (after a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child), temporary infecundity</a:t>
            </a:r>
          </a:p>
          <a:p>
            <a:pPr lvl="1"/>
            <a:r>
              <a:rPr lang="en-US" sz="2400" dirty="0" smtClean="0"/>
              <a:t>Age-range (unfortunately called reproductive span)</a:t>
            </a:r>
          </a:p>
          <a:p>
            <a:pPr lvl="1"/>
            <a:r>
              <a:rPr lang="en-US" sz="2400" dirty="0" smtClean="0"/>
              <a:t>Exposure to the risk (takes two again), more or less easily measurable: </a:t>
            </a:r>
          </a:p>
          <a:p>
            <a:pPr lvl="2"/>
            <a:r>
              <a:rPr lang="en-US" sz="2000" dirty="0" smtClean="0"/>
              <a:t>(e.g.</a:t>
            </a:r>
            <a:r>
              <a:rPr lang="it-IT" sz="2000" dirty="0" err="1" smtClean="0"/>
              <a:t>marriage</a:t>
            </a:r>
            <a:r>
              <a:rPr lang="it-IT" sz="2000" dirty="0" smtClean="0"/>
              <a:t>, </a:t>
            </a:r>
            <a:r>
              <a:rPr lang="it-IT" sz="2000" dirty="0" err="1" smtClean="0"/>
              <a:t>coabitation</a:t>
            </a:r>
            <a:r>
              <a:rPr lang="it-IT" sz="2000" dirty="0" smtClean="0"/>
              <a:t>,…)</a:t>
            </a:r>
          </a:p>
          <a:p>
            <a:pPr lvl="1"/>
            <a:r>
              <a:rPr lang="it-IT" sz="2400" dirty="0" err="1" smtClean="0"/>
              <a:t>Contraceptive</a:t>
            </a:r>
            <a:r>
              <a:rPr lang="it-IT" sz="2400" dirty="0" smtClean="0"/>
              <a:t> </a:t>
            </a:r>
            <a:r>
              <a:rPr lang="it-IT" sz="2400" dirty="0" err="1" smtClean="0"/>
              <a:t>behavior</a:t>
            </a:r>
            <a:r>
              <a:rPr lang="it-IT" sz="2400" dirty="0" smtClean="0"/>
              <a:t>/ </a:t>
            </a:r>
            <a:r>
              <a:rPr lang="it-IT" sz="2400" dirty="0" err="1" smtClean="0"/>
              <a:t>desired</a:t>
            </a:r>
            <a:r>
              <a:rPr lang="it-IT" sz="2400" dirty="0" smtClean="0"/>
              <a:t> </a:t>
            </a:r>
            <a:r>
              <a:rPr lang="it-IT" sz="2400" dirty="0" err="1" smtClean="0"/>
              <a:t>fertility</a:t>
            </a:r>
            <a:endParaRPr lang="it-IT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77280" cy="609600"/>
          </a:xfrm>
        </p:spPr>
        <p:txBody>
          <a:bodyPr/>
          <a:lstStyle/>
          <a:p>
            <a:r>
              <a:rPr lang="it-IT" sz="4000" dirty="0" err="1" smtClean="0"/>
              <a:t>Complexity</a:t>
            </a:r>
            <a:r>
              <a:rPr lang="it-IT" sz="4000" dirty="0" smtClean="0"/>
              <a:t> </a:t>
            </a:r>
            <a:r>
              <a:rPr lang="it-IT" sz="4000" dirty="0" err="1" smtClean="0"/>
              <a:t>of</a:t>
            </a:r>
            <a:r>
              <a:rPr lang="it-IT" sz="4000" dirty="0" smtClean="0"/>
              <a:t> </a:t>
            </a:r>
            <a:r>
              <a:rPr lang="it-IT" sz="4000" dirty="0" err="1" smtClean="0"/>
              <a:t>fertility</a:t>
            </a:r>
            <a:r>
              <a:rPr lang="it-IT" sz="4000" dirty="0" smtClean="0"/>
              <a:t> </a:t>
            </a:r>
            <a:r>
              <a:rPr lang="it-IT" sz="4000" dirty="0" err="1" smtClean="0"/>
              <a:t>analysis</a:t>
            </a:r>
            <a:r>
              <a:rPr lang="it-IT" sz="4000" dirty="0" smtClean="0"/>
              <a:t> </a:t>
            </a:r>
            <a:r>
              <a:rPr lang="it-IT" sz="2400" dirty="0" smtClean="0"/>
              <a:t>(2)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0100" y="1785926"/>
            <a:ext cx="7772400" cy="4114800"/>
          </a:xfrm>
        </p:spPr>
        <p:txBody>
          <a:bodyPr/>
          <a:lstStyle/>
          <a:p>
            <a:r>
              <a:rPr lang="en-US" sz="2800" dirty="0" smtClean="0"/>
              <a:t>Repeatable events</a:t>
            </a:r>
          </a:p>
          <a:p>
            <a:pPr lvl="1"/>
            <a:r>
              <a:rPr lang="en-US" sz="2400" dirty="0" smtClean="0"/>
              <a:t>experiencing the event does not remove the individual from population at risk – temporarily only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May want to stratify rates on:</a:t>
            </a:r>
          </a:p>
          <a:p>
            <a:pPr lvl="1"/>
            <a:r>
              <a:rPr lang="en-US" sz="2400" dirty="0" smtClean="0"/>
              <a:t>age, </a:t>
            </a:r>
          </a:p>
          <a:p>
            <a:pPr lvl="1"/>
            <a:r>
              <a:rPr lang="en-US" sz="2400" dirty="0" smtClean="0"/>
              <a:t>marital status, </a:t>
            </a:r>
          </a:p>
          <a:p>
            <a:pPr lvl="1"/>
            <a:r>
              <a:rPr lang="en-US" sz="2400" dirty="0" smtClean="0"/>
              <a:t>contraceptive methods, or </a:t>
            </a:r>
          </a:p>
          <a:p>
            <a:pPr lvl="1"/>
            <a:r>
              <a:rPr lang="en-US" sz="2400" dirty="0" smtClean="0"/>
              <a:t>parity (# of children ever born). </a:t>
            </a:r>
            <a:r>
              <a:rPr lang="en-US" sz="2400" dirty="0" err="1" smtClean="0"/>
              <a:t>Parità</a:t>
            </a:r>
            <a:r>
              <a:rPr lang="en-US" sz="2400" dirty="0" smtClean="0"/>
              <a:t> in </a:t>
            </a:r>
            <a:r>
              <a:rPr lang="en-US" sz="2400" dirty="0" err="1" smtClean="0"/>
              <a:t>italiano</a:t>
            </a:r>
            <a:endParaRPr lang="en-US" sz="240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33600"/>
            <a:ext cx="8459787" cy="1495425"/>
          </a:xfrm>
        </p:spPr>
        <p:txBody>
          <a:bodyPr/>
          <a:lstStyle/>
          <a:p>
            <a:pPr eaLnBrk="1" hangingPunct="1">
              <a:defRPr/>
            </a:pP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Period</a:t>
            </a: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fertility</a:t>
            </a:r>
            <a:r>
              <a:rPr lang="it-IT" sz="4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sz="4200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rates</a:t>
            </a:r>
            <a:endParaRPr lang="it-IT" sz="4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323850" y="3716338"/>
            <a:ext cx="8610600" cy="0"/>
          </a:xfrm>
          <a:prstGeom prst="line">
            <a:avLst/>
          </a:prstGeom>
          <a:noFill/>
          <a:ln w="38100">
            <a:solidFill>
              <a:srgbClr val="808080">
                <a:alpha val="50195"/>
              </a:srgbClr>
            </a:solidFill>
            <a:miter lim="800000"/>
            <a:headEnd/>
            <a:tailEnd/>
          </a:ln>
        </p:spPr>
        <p:txBody>
          <a:bodyPr wrap="none"/>
          <a:lstStyle/>
          <a:p>
            <a:endParaRPr lang="it-IT"/>
          </a:p>
        </p:txBody>
      </p:sp>
      <p:sp>
        <p:nvSpPr>
          <p:cNvPr id="421892" name="Text Box 4"/>
          <p:cNvSpPr txBox="1">
            <a:spLocks noChangeArrowheads="1"/>
          </p:cNvSpPr>
          <p:nvPr/>
        </p:nvSpPr>
        <p:spPr bwMode="auto">
          <a:xfrm>
            <a:off x="1116013" y="188913"/>
            <a:ext cx="802798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Università di Padova, Facoltà di Scienze Statistiche </a:t>
            </a: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Laurea </a:t>
            </a:r>
            <a:r>
              <a:rPr lang="it-IT" sz="2000" dirty="0" smtClean="0">
                <a:solidFill>
                  <a:srgbClr val="777777"/>
                </a:solidFill>
                <a:latin typeface="Arial" charset="0"/>
                <a:cs typeface="Arial" charset="0"/>
              </a:rPr>
              <a:t>Magistrale in Scienze Statistiche</a:t>
            </a:r>
            <a:endParaRPr lang="it-IT" sz="2000" dirty="0">
              <a:solidFill>
                <a:srgbClr val="777777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it-IT" sz="2000" dirty="0">
                <a:solidFill>
                  <a:srgbClr val="777777"/>
                </a:solidFill>
                <a:latin typeface="Arial" charset="0"/>
                <a:cs typeface="Arial" charset="0"/>
              </a:rPr>
              <a:t>Corso</a:t>
            </a:r>
            <a:r>
              <a:rPr lang="it-IT" sz="2000" b="1" dirty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  <a:r>
              <a:rPr lang="it-IT" sz="2000" b="1" dirty="0" smtClean="0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Teoria e modelli demografici</a:t>
            </a:r>
            <a:endParaRPr lang="it-IT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238625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421907" name="Text Box 19"/>
          <p:cNvSpPr txBox="1">
            <a:spLocks noChangeArrowheads="1"/>
          </p:cNvSpPr>
          <p:nvPr/>
        </p:nvSpPr>
        <p:spPr bwMode="auto">
          <a:xfrm>
            <a:off x="1643042" y="3860800"/>
            <a:ext cx="6818333" cy="122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it-IT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Crude Birth Rate, </a:t>
            </a:r>
            <a:r>
              <a:rPr lang="it-IT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</a:t>
            </a:r>
            <a:r>
              <a:rPr lang="it-IT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Ferility</a:t>
            </a:r>
            <a:r>
              <a:rPr lang="it-IT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it-IT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rates</a:t>
            </a:r>
            <a:r>
              <a:rPr lang="it-IT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Total </a:t>
            </a:r>
            <a:r>
              <a:rPr lang="it-IT" b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Fertility</a:t>
            </a:r>
            <a:r>
              <a:rPr lang="it-IT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Rate</a:t>
            </a:r>
            <a:endParaRPr lang="it-IT" sz="2000" b="1" dirty="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it-IT" sz="1800" dirty="0">
              <a:solidFill>
                <a:srgbClr val="808080"/>
              </a:solidFill>
            </a:endParaRPr>
          </a:p>
        </p:txBody>
      </p:sp>
      <p:pic>
        <p:nvPicPr>
          <p:cNvPr id="3081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64623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Crude Birth Rate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8662" y="2143116"/>
            <a:ext cx="7772400" cy="411480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B050"/>
                </a:solidFill>
              </a:rPr>
              <a:t>Crude Birth Rate </a:t>
            </a:r>
            <a:r>
              <a:rPr lang="en-US" sz="2800" dirty="0" smtClean="0"/>
              <a:t>depends on fertility and on age composition, just as the Crude Death Rate. </a:t>
            </a:r>
          </a:p>
          <a:p>
            <a:r>
              <a:rPr lang="en-US" sz="2800" dirty="0" smtClean="0"/>
              <a:t>Limitations are even stronger, because </a:t>
            </a:r>
            <a:r>
              <a:rPr lang="en-US" sz="2800" dirty="0" smtClean="0">
                <a:solidFill>
                  <a:srgbClr val="FF0000"/>
                </a:solidFill>
              </a:rPr>
              <a:t>only women </a:t>
            </a:r>
            <a:r>
              <a:rPr lang="en-US" sz="2800" dirty="0" smtClean="0"/>
              <a:t>in their reproductive ages can give birth. </a:t>
            </a:r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>length of the reproductive life span </a:t>
            </a:r>
            <a:r>
              <a:rPr lang="en-US" sz="2800" dirty="0" smtClean="0"/>
              <a:t>varies from one woman from another, but the vast majority of births occur to mothers </a:t>
            </a:r>
            <a:r>
              <a:rPr lang="it-IT" sz="2800" dirty="0" err="1" smtClean="0"/>
              <a:t>aged</a:t>
            </a:r>
            <a:r>
              <a:rPr lang="it-IT" sz="2800" dirty="0" smtClean="0"/>
              <a:t> 15 </a:t>
            </a:r>
            <a:r>
              <a:rPr lang="it-IT" sz="2800" dirty="0" err="1" smtClean="0"/>
              <a:t>to</a:t>
            </a:r>
            <a:r>
              <a:rPr lang="it-IT" sz="2800" dirty="0" smtClean="0"/>
              <a:t> 49.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45DD10-BAFA-4340-8C81-6DBF4DE21D9C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714480" y="1428736"/>
          <a:ext cx="6096000" cy="564078"/>
        </p:xfrm>
        <a:graphic>
          <a:graphicData uri="http://schemas.openxmlformats.org/drawingml/2006/table">
            <a:tbl>
              <a:tblPr/>
              <a:tblGrid>
                <a:gridCol w="1157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5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5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2039">
                <a:tc>
                  <a:txBody>
                    <a:bodyPr/>
                    <a:lstStyle/>
                    <a:p>
                      <a:pPr algn="r" fontAlgn="b"/>
                      <a:r>
                        <a:rPr lang="it-IT" sz="1700" b="0" i="0" u="none" strike="noStrike" dirty="0">
                          <a:solidFill>
                            <a:srgbClr val="3399FF"/>
                          </a:solidFill>
                          <a:latin typeface="Calibri"/>
                        </a:rPr>
                        <a:t>CBR [0,T]</a:t>
                      </a:r>
                    </a:p>
                  </a:txBody>
                  <a:tcPr marL="7422" marR="7422" marT="74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=</a:t>
                      </a:r>
                    </a:p>
                  </a:txBody>
                  <a:tcPr marL="7422" marR="7422" marT="74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Births in the pop between times 0 and T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22" marR="7422" marT="74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422" marR="7422" marT="74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039">
                <a:tc>
                  <a:txBody>
                    <a:bodyPr/>
                    <a:lstStyle/>
                    <a:p>
                      <a:pPr algn="r" fontAlgn="b"/>
                      <a:endParaRPr lang="it-IT" sz="1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22" marR="7422" marT="74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22" marR="7422" marT="74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 of persons-years in the pop between times 0 and T </a:t>
                      </a:r>
                    </a:p>
                  </a:txBody>
                  <a:tcPr marL="7422" marR="7422" marT="742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 fonti 3">
  <a:themeElements>
    <a:clrScheme name="Le fonti 3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Le fonti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Le fonti 3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 fonti 3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 fonti 3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 fonti 3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Settings\1801867\Dati applicazioni\Microsoft\Modelli\Le fonti 3.pot</Template>
  <TotalTime>10517</TotalTime>
  <Words>1971</Words>
  <Application>Microsoft Office PowerPoint</Application>
  <PresentationFormat>Lucidi</PresentationFormat>
  <Paragraphs>492</Paragraphs>
  <Slides>42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42</vt:i4>
      </vt:variant>
    </vt:vector>
  </HeadingPairs>
  <TitlesOfParts>
    <vt:vector size="53" baseType="lpstr">
      <vt:lpstr>Arial</vt:lpstr>
      <vt:lpstr>Arial Black</vt:lpstr>
      <vt:lpstr>Arial Narrow</vt:lpstr>
      <vt:lpstr>Calibri</vt:lpstr>
      <vt:lpstr>Symbol</vt:lpstr>
      <vt:lpstr>Tahoma</vt:lpstr>
      <vt:lpstr>Times New Roman</vt:lpstr>
      <vt:lpstr>Wingdings</vt:lpstr>
      <vt:lpstr>Le fonti 3</vt:lpstr>
      <vt:lpstr>Equation</vt:lpstr>
      <vt:lpstr>Chart</vt:lpstr>
      <vt:lpstr>Fertility and reproduction</vt:lpstr>
      <vt:lpstr>Riferimenti</vt:lpstr>
      <vt:lpstr>Definitions</vt:lpstr>
      <vt:lpstr>Useful definitions</vt:lpstr>
      <vt:lpstr>False friends!!</vt:lpstr>
      <vt:lpstr>Complexity of fertility analysis (1)</vt:lpstr>
      <vt:lpstr>Complexity of fertility analysis (2)</vt:lpstr>
      <vt:lpstr>Period fertility rates</vt:lpstr>
      <vt:lpstr>The Crude Birth Rate</vt:lpstr>
      <vt:lpstr>E.g. Biased indicator</vt:lpstr>
      <vt:lpstr>The General Fertility Rate</vt:lpstr>
      <vt:lpstr>E.g.</vt:lpstr>
      <vt:lpstr>However:</vt:lpstr>
      <vt:lpstr>Es: CBR vs GFR</vt:lpstr>
      <vt:lpstr>Age specific fertility rate</vt:lpstr>
      <vt:lpstr>Age specific fertility rate</vt:lpstr>
      <vt:lpstr>Presentazione standard di PowerPoint</vt:lpstr>
      <vt:lpstr>Age-standardised Crude Birth Rate</vt:lpstr>
      <vt:lpstr>Total fertility rate</vt:lpstr>
      <vt:lpstr>Presentazione standard di PowerPoint</vt:lpstr>
      <vt:lpstr>TFR definition</vt:lpstr>
      <vt:lpstr>Presentazione standard di PowerPoint</vt:lpstr>
      <vt:lpstr>Example 1 (continued)</vt:lpstr>
      <vt:lpstr>Presentazione standard di PowerPoint</vt:lpstr>
      <vt:lpstr>La curva dei tassi di fecondità</vt:lpstr>
      <vt:lpstr>La curva dei tassi di fecondità</vt:lpstr>
      <vt:lpstr>Period Fertility rate</vt:lpstr>
      <vt:lpstr>Presentazione standard di PowerPoint</vt:lpstr>
      <vt:lpstr>CBR vs TFR</vt:lpstr>
      <vt:lpstr>Presentazione standard di PowerPoint</vt:lpstr>
      <vt:lpstr>TFR across the world</vt:lpstr>
      <vt:lpstr>Fertility by regions</vt:lpstr>
      <vt:lpstr>Presentazione standard di PowerPoint</vt:lpstr>
      <vt:lpstr>World population by TFR level</vt:lpstr>
      <vt:lpstr>Women of Childbearing Age and Fertility,  1950-55 to 2045-50</vt:lpstr>
      <vt:lpstr>Declining fertility and increasing number of births </vt:lpstr>
      <vt:lpstr>Indicatori di natalità e fecondità</vt:lpstr>
      <vt:lpstr>Timing (=cadenza) of fertility</vt:lpstr>
      <vt:lpstr>Presentazione standard di PowerPoint</vt:lpstr>
      <vt:lpstr>Presentazione standard di PowerPoint</vt:lpstr>
      <vt:lpstr>Es. Data</vt:lpstr>
      <vt:lpstr>Presentazione standard di PowerPoint</vt:lpstr>
    </vt:vector>
  </TitlesOfParts>
  <Company>Dipartimento di Statistica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Esercitazioni demografiche</dc:title>
  <dc:creator>1801867</dc:creator>
  <cp:lastModifiedBy>Tanturri Maria Letizia</cp:lastModifiedBy>
  <cp:revision>936</cp:revision>
  <cp:lastPrinted>2018-12-06T09:32:55Z</cp:lastPrinted>
  <dcterms:created xsi:type="dcterms:W3CDTF">2003-05-06T12:12:46Z</dcterms:created>
  <dcterms:modified xsi:type="dcterms:W3CDTF">2022-11-29T10:10:57Z</dcterms:modified>
</cp:coreProperties>
</file>