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0" r:id="rId2"/>
    <p:sldMasterId id="2147483838" r:id="rId3"/>
    <p:sldMasterId id="2147483713" r:id="rId4"/>
    <p:sldMasterId id="2147483674" r:id="rId5"/>
    <p:sldMasterId id="2147483897" r:id="rId6"/>
    <p:sldMasterId id="2147483960" r:id="rId7"/>
  </p:sldMasterIdLst>
  <p:notesMasterIdLst>
    <p:notesMasterId r:id="rId34"/>
  </p:notesMasterIdLst>
  <p:handoutMasterIdLst>
    <p:handoutMasterId r:id="rId35"/>
  </p:handoutMasterIdLst>
  <p:sldIdLst>
    <p:sldId id="273" r:id="rId8"/>
    <p:sldId id="275" r:id="rId9"/>
    <p:sldId id="394" r:id="rId10"/>
    <p:sldId id="499" r:id="rId11"/>
    <p:sldId id="500" r:id="rId12"/>
    <p:sldId id="501" r:id="rId13"/>
    <p:sldId id="502" r:id="rId14"/>
    <p:sldId id="503" r:id="rId15"/>
    <p:sldId id="487" r:id="rId16"/>
    <p:sldId id="504" r:id="rId17"/>
    <p:sldId id="506" r:id="rId18"/>
    <p:sldId id="505" r:id="rId19"/>
    <p:sldId id="488" r:id="rId20"/>
    <p:sldId id="508" r:id="rId21"/>
    <p:sldId id="509" r:id="rId22"/>
    <p:sldId id="507" r:id="rId23"/>
    <p:sldId id="489" r:id="rId24"/>
    <p:sldId id="511" r:id="rId25"/>
    <p:sldId id="512" r:id="rId26"/>
    <p:sldId id="510" r:id="rId27"/>
    <p:sldId id="513" r:id="rId28"/>
    <p:sldId id="490" r:id="rId29"/>
    <p:sldId id="514" r:id="rId30"/>
    <p:sldId id="515" r:id="rId31"/>
    <p:sldId id="491" r:id="rId32"/>
    <p:sldId id="4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A5A48269-12CD-4D5A-A688-0570CEEF8839}">
          <p14:sldIdLst>
            <p14:sldId id="273"/>
            <p14:sldId id="275"/>
            <p14:sldId id="394"/>
            <p14:sldId id="499"/>
            <p14:sldId id="500"/>
            <p14:sldId id="501"/>
            <p14:sldId id="502"/>
            <p14:sldId id="503"/>
            <p14:sldId id="487"/>
            <p14:sldId id="504"/>
            <p14:sldId id="506"/>
            <p14:sldId id="505"/>
            <p14:sldId id="488"/>
            <p14:sldId id="508"/>
            <p14:sldId id="509"/>
            <p14:sldId id="507"/>
            <p14:sldId id="489"/>
            <p14:sldId id="511"/>
            <p14:sldId id="512"/>
            <p14:sldId id="510"/>
            <p14:sldId id="513"/>
            <p14:sldId id="490"/>
            <p14:sldId id="514"/>
            <p14:sldId id="515"/>
            <p14:sldId id="491"/>
            <p14:sldId id="492"/>
          </p14:sldIdLst>
        </p14:section>
        <p14:section name="Appendix: Image Descriptions for Unsighted Students" id="{1588889E-274A-495A-B96C-22F60B9FB40A}">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4"/>
    <a:srgbClr val="CACACA"/>
    <a:srgbClr val="B60000"/>
    <a:srgbClr val="0000FF"/>
    <a:srgbClr val="214E91"/>
    <a:srgbClr val="CCCCCC"/>
    <a:srgbClr val="B70000"/>
    <a:srgbClr val="525252"/>
    <a:srgbClr val="E2F3F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9" autoAdjust="0"/>
    <p:restoredTop sz="86405" autoAdjust="0"/>
  </p:normalViewPr>
  <p:slideViewPr>
    <p:cSldViewPr>
      <p:cViewPr varScale="1">
        <p:scale>
          <a:sx n="80" d="100"/>
          <a:sy n="80" d="100"/>
        </p:scale>
        <p:origin x="1640" y="176"/>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359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‹N›</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‹N›</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335846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12</a:t>
            </a:fld>
            <a:endParaRPr lang="en-US"/>
          </a:p>
        </p:txBody>
      </p:sp>
    </p:spTree>
    <p:extLst>
      <p:ext uri="{BB962C8B-B14F-4D97-AF65-F5344CB8AC3E}">
        <p14:creationId xmlns:p14="http://schemas.microsoft.com/office/powerpoint/2010/main" val="128449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254539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153469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250888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2644966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12134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114549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148508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28692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003D02-7E89-4EBF-B123-9C334E1BFEF7}" type="slidenum">
              <a:rPr lang="en-US" smtClean="0"/>
              <a:t>2</a:t>
            </a:fld>
            <a:endParaRPr lang="en-US"/>
          </a:p>
        </p:txBody>
      </p:sp>
    </p:spTree>
    <p:extLst>
      <p:ext uri="{BB962C8B-B14F-4D97-AF65-F5344CB8AC3E}">
        <p14:creationId xmlns:p14="http://schemas.microsoft.com/office/powerpoint/2010/main" val="122250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161182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118542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a:t>
            </a:fld>
            <a:endParaRPr lang="en-US"/>
          </a:p>
        </p:txBody>
      </p:sp>
    </p:spTree>
    <p:extLst>
      <p:ext uri="{BB962C8B-B14F-4D97-AF65-F5344CB8AC3E}">
        <p14:creationId xmlns:p14="http://schemas.microsoft.com/office/powerpoint/2010/main" val="386352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a:t>
            </a:fld>
            <a:endParaRPr lang="en-US"/>
          </a:p>
        </p:txBody>
      </p:sp>
    </p:spTree>
    <p:extLst>
      <p:ext uri="{BB962C8B-B14F-4D97-AF65-F5344CB8AC3E}">
        <p14:creationId xmlns:p14="http://schemas.microsoft.com/office/powerpoint/2010/main" val="180629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48950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282846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6790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295879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91571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2514600" y="152400"/>
            <a:ext cx="6400800" cy="1447800"/>
          </a:xfrm>
          <a:prstGeom prst="rect">
            <a:avLst/>
          </a:prstGeom>
        </p:spPr>
        <p:txBody>
          <a:bodyPr anchor="t" anchorCtr="0"/>
          <a:lstStyle>
            <a:lvl1pPr algn="r">
              <a:spcBef>
                <a:spcPts val="480"/>
              </a:spcBef>
              <a:defRPr sz="4400" b="1" cap="none">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3810000"/>
            <a:ext cx="4389120" cy="533400"/>
          </a:xfrm>
          <a:prstGeom prst="rect">
            <a:avLst/>
          </a:prstGeom>
        </p:spPr>
        <p:txBody>
          <a:bodyPr anchor="t" anchorCtr="0"/>
          <a:lstStyle>
            <a:lvl1pPr marL="0" indent="0" algn="ctr">
              <a:spcBef>
                <a:spcPts val="0"/>
              </a:spcBef>
              <a:buNone/>
              <a:defRPr sz="2800" b="1">
                <a:solidFill>
                  <a:srgbClr val="214E91"/>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chemeClr val="tx1"/>
                </a:solidFill>
              </a:defRPr>
            </a:lvl1pPr>
          </a:lstStyle>
          <a:p>
            <a:pPr lvl="0"/>
            <a:r>
              <a:rPr lang="en-US" dirty="0"/>
              <a:t>Click to edit Master text styles</a:t>
            </a: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 y="812800"/>
            <a:ext cx="43754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25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950720"/>
            <a:ext cx="8229600" cy="1097280"/>
          </a:xfrm>
          <a:prstGeom prst="rect">
            <a:avLst/>
          </a:prstGeom>
        </p:spPr>
        <p:txBody>
          <a:bodyPr anchor="ctr"/>
          <a:lstStyle>
            <a:lvl1pPr>
              <a:defRPr sz="4800" b="1">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3124200"/>
            <a:ext cx="8229600" cy="27432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005C74"/>
                </a:solidFill>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2" name="Rectangle 1"/>
          <p:cNvSpPr/>
          <p:nvPr userDrawn="1"/>
        </p:nvSpPr>
        <p:spPr>
          <a:xfrm>
            <a:off x="7817427" y="6303818"/>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29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tx1"/>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 id="21474839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64592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a:t>1-</a:t>
            </a:r>
            <a:fld id="{D284030D-0224-4BD8-89C1-1614B36E06C2}" type="slidenum">
              <a:rPr lang="en-US" sz="1200" smtClean="0"/>
              <a:pPr algn="r"/>
              <a:t>‹N›</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0" y="76200"/>
            <a:ext cx="6705600" cy="2362200"/>
          </a:xfrm>
        </p:spPr>
        <p:txBody>
          <a:bodyPr/>
          <a:lstStyle/>
          <a:p>
            <a:pPr>
              <a:spcAft>
                <a:spcPts val="600"/>
              </a:spcAft>
            </a:pPr>
            <a:r>
              <a:rPr lang="en-US" sz="3600" b="0" dirty="0">
                <a:solidFill>
                  <a:srgbClr val="0A0A32"/>
                </a:solidFill>
              </a:rPr>
              <a:t>STRATEGIC MANAGEMENT OF </a:t>
            </a:r>
            <a:r>
              <a:rPr lang="en-US" sz="6000" dirty="0">
                <a:solidFill>
                  <a:srgbClr val="005C74"/>
                </a:solidFill>
              </a:rPr>
              <a:t>Technological Innovation</a:t>
            </a:r>
            <a:br>
              <a:rPr lang="en-US" sz="3200" dirty="0">
                <a:solidFill>
                  <a:srgbClr val="0A0A32"/>
                </a:solidFill>
              </a:rPr>
            </a:br>
            <a:r>
              <a:rPr lang="en-US" sz="2400" b="0" cap="none" dirty="0">
                <a:solidFill>
                  <a:srgbClr val="0A0A32"/>
                </a:solidFill>
              </a:rPr>
              <a:t>Sixth Edition</a:t>
            </a:r>
            <a:endParaRPr lang="en-US" sz="2000" dirty="0">
              <a:solidFill>
                <a:schemeClr val="tx1"/>
              </a:solidFill>
            </a:endParaRPr>
          </a:p>
        </p:txBody>
      </p:sp>
      <p:sp>
        <p:nvSpPr>
          <p:cNvPr id="7" name="Text Placeholder 2"/>
          <p:cNvSpPr>
            <a:spLocks noGrp="1"/>
          </p:cNvSpPr>
          <p:nvPr>
            <p:ph type="body" idx="1"/>
          </p:nvPr>
        </p:nvSpPr>
        <p:spPr/>
        <p:txBody>
          <a:bodyPr/>
          <a:lstStyle/>
          <a:p>
            <a:pPr algn="ctr"/>
            <a:r>
              <a:rPr lang="en-US" b="1" dirty="0">
                <a:solidFill>
                  <a:srgbClr val="005C74"/>
                </a:solidFill>
              </a:rPr>
              <a:t>Melissa A. Schilling</a:t>
            </a:r>
          </a:p>
        </p:txBody>
      </p:sp>
      <p:sp>
        <p:nvSpPr>
          <p:cNvPr id="3" name="Content Placeholder 3"/>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Impact of technological Innovation on Society (1)</a:t>
            </a:r>
            <a:endParaRPr lang="en-US" sz="1500" dirty="0"/>
          </a:p>
        </p:txBody>
      </p:sp>
      <p:sp>
        <p:nvSpPr>
          <p:cNvPr id="3" name="Content Placeholder 2"/>
          <p:cNvSpPr>
            <a:spLocks noGrp="1"/>
          </p:cNvSpPr>
          <p:nvPr>
            <p:ph idx="1"/>
          </p:nvPr>
        </p:nvSpPr>
        <p:spPr>
          <a:xfrm>
            <a:off x="457200" y="2057400"/>
            <a:ext cx="8229600" cy="4419600"/>
          </a:xfrm>
        </p:spPr>
        <p:txBody>
          <a:bodyPr/>
          <a:lstStyle/>
          <a:p>
            <a:pPr lvl="0" algn="just"/>
            <a:r>
              <a:rPr lang="en-US" dirty="0"/>
              <a:t>The </a:t>
            </a:r>
            <a:r>
              <a:rPr lang="en-US" b="1" dirty="0"/>
              <a:t>Solow residual</a:t>
            </a:r>
            <a:r>
              <a:rPr lang="en-US" dirty="0"/>
              <a:t> is the GDP growth represented by technological change. </a:t>
            </a:r>
          </a:p>
          <a:p>
            <a:pPr lvl="0" algn="just"/>
            <a:r>
              <a:rPr lang="en-US" dirty="0"/>
              <a:t>Average world GDP per capita has risen steadily since 1971 and cannot be attributed solely to the growth of labor and capital inputs.</a:t>
            </a:r>
            <a:endParaRPr lang="it-IT" dirty="0"/>
          </a:p>
          <a:p>
            <a:pPr lvl="0"/>
            <a:r>
              <a:rPr lang="en-US" dirty="0"/>
              <a:t>. </a:t>
            </a:r>
            <a:endParaRPr lang="it-IT" dirty="0"/>
          </a:p>
        </p:txBody>
      </p:sp>
    </p:spTree>
    <p:extLst>
      <p:ext uri="{BB962C8B-B14F-4D97-AF65-F5344CB8AC3E}">
        <p14:creationId xmlns:p14="http://schemas.microsoft.com/office/powerpoint/2010/main" val="137308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71327-C076-F140-94F9-B73377D24AB0}"/>
              </a:ext>
            </a:extLst>
          </p:cNvPr>
          <p:cNvSpPr>
            <a:spLocks noGrp="1"/>
          </p:cNvSpPr>
          <p:nvPr>
            <p:ph type="title"/>
          </p:nvPr>
        </p:nvSpPr>
        <p:spPr>
          <a:xfrm>
            <a:off x="457200" y="152400"/>
            <a:ext cx="8229600" cy="1097280"/>
          </a:xfrm>
        </p:spPr>
        <p:txBody>
          <a:bodyPr anchor="ctr">
            <a:normAutofit/>
          </a:bodyPr>
          <a:lstStyle/>
          <a:p>
            <a:r>
              <a:rPr lang="it-IT" dirty="0"/>
              <a:t>Picture page 4</a:t>
            </a:r>
          </a:p>
        </p:txBody>
      </p:sp>
      <p:pic>
        <p:nvPicPr>
          <p:cNvPr id="11" name="Segnaposto immagine 10">
            <a:extLst>
              <a:ext uri="{FF2B5EF4-FFF2-40B4-BE49-F238E27FC236}">
                <a16:creationId xmlns:a16="http://schemas.microsoft.com/office/drawing/2014/main" id="{BCE5F508-BFEF-7349-A188-10463C3259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494" b="10494"/>
          <a:stretch/>
        </p:blipFill>
        <p:spPr>
          <a:xfrm rot="10800000">
            <a:off x="457200" y="1447800"/>
            <a:ext cx="8229600" cy="4876800"/>
          </a:xfrm>
          <a:prstGeom prst="rect">
            <a:avLst/>
          </a:prstGeom>
          <a:noFill/>
        </p:spPr>
      </p:pic>
      <p:sp>
        <p:nvSpPr>
          <p:cNvPr id="16" name="Text Placeholder 3">
            <a:extLst>
              <a:ext uri="{FF2B5EF4-FFF2-40B4-BE49-F238E27FC236}">
                <a16:creationId xmlns:a16="http://schemas.microsoft.com/office/drawing/2014/main" id="{2C28E6C6-6771-4652-BF39-05B39205A94D}"/>
              </a:ext>
            </a:extLst>
          </p:cNvPr>
          <p:cNvSpPr>
            <a:spLocks noGrp="1"/>
          </p:cNvSpPr>
          <p:nvPr>
            <p:ph type="body" sz="quarter" idx="12"/>
          </p:nvPr>
        </p:nvSpPr>
        <p:spPr>
          <a:xfrm>
            <a:off x="3467512" y="6477000"/>
            <a:ext cx="2208976" cy="182880"/>
          </a:xfrm>
        </p:spPr>
        <p:txBody>
          <a:bodyPr/>
          <a:lstStyle/>
          <a:p>
            <a:endParaRPr lang="en-US"/>
          </a:p>
        </p:txBody>
      </p:sp>
      <p:sp>
        <p:nvSpPr>
          <p:cNvPr id="18" name="Text Placeholder 4">
            <a:extLst>
              <a:ext uri="{FF2B5EF4-FFF2-40B4-BE49-F238E27FC236}">
                <a16:creationId xmlns:a16="http://schemas.microsoft.com/office/drawing/2014/main" id="{926933CB-A15F-4ED3-B28C-ECC93419C5F6}"/>
              </a:ext>
            </a:extLst>
          </p:cNvPr>
          <p:cNvSpPr>
            <a:spLocks noGrp="1"/>
          </p:cNvSpPr>
          <p:nvPr>
            <p:ph type="body" sz="quarter" idx="11"/>
          </p:nvPr>
        </p:nvSpPr>
        <p:spPr>
          <a:xfrm>
            <a:off x="6477000" y="6705600"/>
            <a:ext cx="2667000" cy="152400"/>
          </a:xfrm>
        </p:spPr>
        <p:txBody>
          <a:bodyPr/>
          <a:lstStyle/>
          <a:p>
            <a:endParaRPr lang="en-US"/>
          </a:p>
        </p:txBody>
      </p:sp>
    </p:spTree>
    <p:extLst>
      <p:ext uri="{BB962C8B-B14F-4D97-AF65-F5344CB8AC3E}">
        <p14:creationId xmlns:p14="http://schemas.microsoft.com/office/powerpoint/2010/main" val="383958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Impact of technological Innovation on Society (2)… However ….</a:t>
            </a:r>
            <a:br>
              <a:rPr lang="en-US" dirty="0"/>
            </a:br>
            <a:endParaRPr lang="en-US" sz="1500" dirty="0"/>
          </a:p>
        </p:txBody>
      </p:sp>
      <p:sp>
        <p:nvSpPr>
          <p:cNvPr id="3" name="Content Placeholder 2"/>
          <p:cNvSpPr>
            <a:spLocks noGrp="1"/>
          </p:cNvSpPr>
          <p:nvPr>
            <p:ph idx="1"/>
          </p:nvPr>
        </p:nvSpPr>
        <p:spPr>
          <a:xfrm>
            <a:off x="457200" y="1447800"/>
            <a:ext cx="8229600" cy="5029200"/>
          </a:xfrm>
        </p:spPr>
        <p:txBody>
          <a:bodyPr/>
          <a:lstStyle/>
          <a:p>
            <a:pPr lvl="0"/>
            <a:endParaRPr lang="en-US" dirty="0"/>
          </a:p>
          <a:p>
            <a:pPr lvl="0"/>
            <a:r>
              <a:rPr lang="en-US" dirty="0"/>
              <a:t>The </a:t>
            </a:r>
            <a:r>
              <a:rPr lang="en-US" b="1" dirty="0"/>
              <a:t>story is not all positive, </a:t>
            </a:r>
            <a:r>
              <a:rPr lang="en-US" dirty="0"/>
              <a:t>however</a:t>
            </a:r>
            <a:r>
              <a:rPr lang="en-US" b="1" dirty="0"/>
              <a:t>.</a:t>
            </a:r>
            <a:r>
              <a:rPr lang="en-US" dirty="0"/>
              <a:t> Sometimes technological innovation results in </a:t>
            </a:r>
            <a:r>
              <a:rPr lang="en-US" b="1" dirty="0"/>
              <a:t>negative externalities</a:t>
            </a:r>
            <a:r>
              <a:rPr lang="en-US" dirty="0"/>
              <a:t> such as pollution and medical technologies can have unanticipated consequences. </a:t>
            </a:r>
            <a:endParaRPr lang="it-IT" dirty="0"/>
          </a:p>
        </p:txBody>
      </p:sp>
    </p:spTree>
    <p:extLst>
      <p:ext uri="{BB962C8B-B14F-4D97-AF65-F5344CB8AC3E}">
        <p14:creationId xmlns:p14="http://schemas.microsoft.com/office/powerpoint/2010/main" val="141112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Innovation by Industry: </a:t>
            </a:r>
            <a:br>
              <a:rPr lang="en-US" dirty="0"/>
            </a:br>
            <a:r>
              <a:rPr lang="en-US" dirty="0"/>
              <a:t>The Importance of Strategy</a:t>
            </a:r>
            <a:endParaRPr lang="en-US" sz="1500" dirty="0"/>
          </a:p>
        </p:txBody>
      </p:sp>
      <p:sp>
        <p:nvSpPr>
          <p:cNvPr id="6" name="Content Placeholder 2"/>
          <p:cNvSpPr>
            <a:spLocks noGrp="1"/>
          </p:cNvSpPr>
          <p:nvPr>
            <p:ph idx="1"/>
          </p:nvPr>
        </p:nvSpPr>
        <p:spPr>
          <a:xfrm>
            <a:off x="457200" y="1981200"/>
            <a:ext cx="8229600" cy="3429000"/>
          </a:xfrm>
        </p:spPr>
        <p:txBody>
          <a:bodyPr/>
          <a:lstStyle/>
          <a:p>
            <a:pPr defTabSz="809625">
              <a:spcBef>
                <a:spcPts val="0"/>
              </a:spcBef>
              <a:spcAft>
                <a:spcPts val="300"/>
              </a:spcAft>
              <a:defRPr/>
            </a:pPr>
            <a:r>
              <a:rPr lang="en-US" dirty="0"/>
              <a:t>Successful innovators have </a:t>
            </a:r>
            <a:r>
              <a:rPr lang="en-US" b="1" dirty="0"/>
              <a:t>clearly defined innovation strategies and management processes</a:t>
            </a:r>
            <a:r>
              <a:rPr lang="en-US" dirty="0"/>
              <a:t> that result in a greater percentage of successful products and shorter development cycles.</a:t>
            </a:r>
            <a:endParaRPr lang="it-IT" dirty="0"/>
          </a:p>
          <a:p>
            <a:pPr defTabSz="809625">
              <a:spcBef>
                <a:spcPts val="0"/>
              </a:spcBef>
              <a:spcAft>
                <a:spcPts val="300"/>
              </a:spcAft>
              <a:defRPr/>
            </a:pPr>
            <a:endParaRPr lang="en-US" sz="1800" dirty="0"/>
          </a:p>
        </p:txBody>
      </p:sp>
      <p:sp>
        <p:nvSpPr>
          <p:cNvPr id="8"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
        <p:nvSpPr>
          <p:cNvPr id="4" name="Segnaposto contenuto 3">
            <a:extLst>
              <a:ext uri="{FF2B5EF4-FFF2-40B4-BE49-F238E27FC236}">
                <a16:creationId xmlns:a16="http://schemas.microsoft.com/office/drawing/2014/main" id="{A06F31A6-C1D7-F349-88C2-408D7423FDD6}"/>
              </a:ext>
            </a:extLst>
          </p:cNvPr>
          <p:cNvSpPr>
            <a:spLocks noGrp="1"/>
          </p:cNvSpPr>
          <p:nvPr>
            <p:ph idx="13"/>
          </p:nvPr>
        </p:nvSpPr>
        <p:spPr>
          <a:xfrm>
            <a:off x="457200" y="5791200"/>
            <a:ext cx="8229600" cy="533400"/>
          </a:xfrm>
        </p:spPr>
        <p:txBody>
          <a:bodyPr/>
          <a:lstStyle/>
          <a:p>
            <a:endParaRPr lang="it-IT" dirty="0"/>
          </a:p>
        </p:txBody>
      </p:sp>
    </p:spTree>
    <p:extLst>
      <p:ext uri="{BB962C8B-B14F-4D97-AF65-F5344CB8AC3E}">
        <p14:creationId xmlns:p14="http://schemas.microsoft.com/office/powerpoint/2010/main" val="208566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Innovation by Industry</a:t>
            </a:r>
            <a:r>
              <a:rPr lang="en-US"/>
              <a:t>: </a:t>
            </a:r>
            <a:br>
              <a:rPr lang="en-US"/>
            </a:br>
            <a:r>
              <a:rPr lang="en-US"/>
              <a:t>The </a:t>
            </a:r>
            <a:r>
              <a:rPr lang="en-US" dirty="0"/>
              <a:t>Importance of Strategy</a:t>
            </a:r>
            <a:endParaRPr lang="en-US" sz="1500" dirty="0"/>
          </a:p>
        </p:txBody>
      </p:sp>
      <p:sp>
        <p:nvSpPr>
          <p:cNvPr id="6" name="Content Placeholder 2"/>
          <p:cNvSpPr>
            <a:spLocks noGrp="1"/>
          </p:cNvSpPr>
          <p:nvPr>
            <p:ph idx="1"/>
          </p:nvPr>
        </p:nvSpPr>
        <p:spPr/>
        <p:txBody>
          <a:bodyPr/>
          <a:lstStyle/>
          <a:p>
            <a:pPr algn="just" defTabSz="809625">
              <a:spcBef>
                <a:spcPts val="0"/>
              </a:spcBef>
              <a:spcAft>
                <a:spcPts val="300"/>
              </a:spcAft>
              <a:defRPr/>
            </a:pPr>
            <a:r>
              <a:rPr lang="en-US" b="1" dirty="0"/>
              <a:t>How Long Does New Product Development Take?</a:t>
            </a:r>
            <a:r>
              <a:rPr lang="en-US" dirty="0"/>
              <a:t> </a:t>
            </a:r>
          </a:p>
          <a:p>
            <a:pPr algn="just" defTabSz="809625">
              <a:spcBef>
                <a:spcPts val="0"/>
              </a:spcBef>
              <a:spcAft>
                <a:spcPts val="300"/>
              </a:spcAft>
              <a:defRPr/>
            </a:pPr>
            <a:r>
              <a:rPr lang="en-US" dirty="0"/>
              <a:t>Cycle time varies with the “innovativeness” of the project. </a:t>
            </a:r>
          </a:p>
          <a:p>
            <a:pPr algn="just" defTabSz="809625">
              <a:spcBef>
                <a:spcPts val="0"/>
              </a:spcBef>
              <a:spcAft>
                <a:spcPts val="300"/>
              </a:spcAft>
              <a:defRPr/>
            </a:pPr>
            <a:r>
              <a:rPr lang="en-US" dirty="0"/>
              <a:t>Incremental improvements take less time than next generation improvements while new-to-the-world products or technologies take the longest.</a:t>
            </a:r>
            <a:endParaRPr lang="it-IT" dirty="0"/>
          </a:p>
          <a:p>
            <a:pPr defTabSz="809625">
              <a:spcBef>
                <a:spcPts val="0"/>
              </a:spcBef>
              <a:spcAft>
                <a:spcPts val="300"/>
              </a:spcAft>
              <a:defRPr/>
            </a:pPr>
            <a:endParaRPr lang="en-US" sz="1800" dirty="0"/>
          </a:p>
        </p:txBody>
      </p:sp>
      <p:sp>
        <p:nvSpPr>
          <p:cNvPr id="3" name="Segnaposto testo 2">
            <a:extLst>
              <a:ext uri="{FF2B5EF4-FFF2-40B4-BE49-F238E27FC236}">
                <a16:creationId xmlns:a16="http://schemas.microsoft.com/office/drawing/2014/main" id="{702D694C-1DB5-7B44-ADDB-5C13A3C95BA8}"/>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343881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Innovation by Industry</a:t>
            </a:r>
            <a:r>
              <a:rPr lang="en-US"/>
              <a:t>: </a:t>
            </a:r>
            <a:br>
              <a:rPr lang="en-US"/>
            </a:br>
            <a:r>
              <a:rPr lang="en-US"/>
              <a:t>The </a:t>
            </a:r>
            <a:r>
              <a:rPr lang="en-US" dirty="0"/>
              <a:t>Importance of Strategy</a:t>
            </a:r>
            <a:endParaRPr lang="en-US" sz="1500" dirty="0"/>
          </a:p>
        </p:txBody>
      </p:sp>
      <p:sp>
        <p:nvSpPr>
          <p:cNvPr id="6" name="Content Placeholder 2"/>
          <p:cNvSpPr>
            <a:spLocks noGrp="1"/>
          </p:cNvSpPr>
          <p:nvPr>
            <p:ph idx="1"/>
          </p:nvPr>
        </p:nvSpPr>
        <p:spPr/>
        <p:txBody>
          <a:bodyPr/>
          <a:lstStyle/>
          <a:p>
            <a:pPr marL="114300" lvl="1" indent="0">
              <a:buNone/>
            </a:pPr>
            <a:endParaRPr lang="en-US" b="1" dirty="0"/>
          </a:p>
          <a:p>
            <a:pPr marL="114300" lvl="1" indent="0">
              <a:buNone/>
            </a:pPr>
            <a:r>
              <a:rPr lang="en-US" b="1" dirty="0"/>
              <a:t>The Innovation Funnel </a:t>
            </a:r>
            <a:r>
              <a:rPr lang="en-US" dirty="0"/>
              <a:t>depicts the new product development process as beginning with many new product ideas going in the wide end and ending with very few projects making it through the development process (the bottom of the funnel). </a:t>
            </a:r>
            <a:endParaRPr lang="it-IT" dirty="0"/>
          </a:p>
          <a:p>
            <a:pPr defTabSz="809625">
              <a:spcBef>
                <a:spcPts val="0"/>
              </a:spcBef>
              <a:spcAft>
                <a:spcPts val="300"/>
              </a:spcAft>
              <a:defRPr/>
            </a:pPr>
            <a:endParaRPr lang="en-US" sz="1800" dirty="0"/>
          </a:p>
        </p:txBody>
      </p:sp>
      <p:sp>
        <p:nvSpPr>
          <p:cNvPr id="3" name="Segnaposto testo 2">
            <a:extLst>
              <a:ext uri="{FF2B5EF4-FFF2-40B4-BE49-F238E27FC236}">
                <a16:creationId xmlns:a16="http://schemas.microsoft.com/office/drawing/2014/main" id="{869D8133-FD49-C844-AFD5-5790B7D20CB3}"/>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224357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 Funnel </a:t>
            </a:r>
            <a:endParaRPr lang="en-US" sz="1500" dirty="0"/>
          </a:p>
        </p:txBody>
      </p:sp>
      <p:sp>
        <p:nvSpPr>
          <p:cNvPr id="6" name="Content Placeholder 2"/>
          <p:cNvSpPr>
            <a:spLocks noGrp="1"/>
          </p:cNvSpPr>
          <p:nvPr>
            <p:ph idx="1"/>
          </p:nvPr>
        </p:nvSpPr>
        <p:spPr>
          <a:xfrm>
            <a:off x="457200" y="1447800"/>
            <a:ext cx="8229600" cy="2011680"/>
          </a:xfrm>
        </p:spPr>
        <p:txBody>
          <a:bodyPr/>
          <a:lstStyle/>
          <a:p>
            <a:pPr defTabSz="809625">
              <a:spcBef>
                <a:spcPts val="0"/>
              </a:spcBef>
              <a:spcAft>
                <a:spcPts val="300"/>
              </a:spcAft>
              <a:defRPr/>
            </a:pPr>
            <a:r>
              <a:rPr lang="en-US" sz="2400" dirty="0"/>
              <a:t>Successful innovation requires carefully crafted strategies and implementation processes.</a:t>
            </a:r>
          </a:p>
          <a:p>
            <a:pPr lvl="1" indent="-347472" defTabSz="809625">
              <a:spcBef>
                <a:spcPts val="0"/>
              </a:spcBef>
              <a:spcAft>
                <a:spcPts val="300"/>
              </a:spcAft>
              <a:defRPr/>
            </a:pPr>
            <a:endParaRPr lang="en-US" sz="2000" dirty="0"/>
          </a:p>
          <a:p>
            <a:pPr lvl="1" indent="-347472" defTabSz="809625">
              <a:spcBef>
                <a:spcPts val="0"/>
              </a:spcBef>
              <a:spcAft>
                <a:spcPts val="300"/>
              </a:spcAft>
              <a:defRPr/>
            </a:pPr>
            <a:r>
              <a:rPr lang="en-US" sz="2000" dirty="0"/>
              <a:t>Most innovative ideas do not become successful new products.</a:t>
            </a:r>
          </a:p>
          <a:p>
            <a:pPr lvl="2" defTabSz="809625">
              <a:spcBef>
                <a:spcPts val="0"/>
              </a:spcBef>
              <a:spcAft>
                <a:spcPts val="300"/>
              </a:spcAft>
              <a:defRPr/>
            </a:pPr>
            <a:r>
              <a:rPr lang="en-US" sz="1800" dirty="0"/>
              <a:t>For example, The New Product Development Funnel in Pharmaceuticals.</a:t>
            </a:r>
          </a:p>
        </p:txBody>
      </p:sp>
      <p:pic>
        <p:nvPicPr>
          <p:cNvPr id="7" name="Picture 3" descr="The evaluation of pharmaceutical drugs is illustrated using the new product development funnel.&#10;">
            <a:extLst>
              <a:ext uri="{FF2B5EF4-FFF2-40B4-BE49-F238E27FC236}">
                <a16:creationId xmlns:a16="http://schemas.microsoft.com/office/drawing/2014/main" id="{5B572A8B-5374-4EAF-B85E-BCE9422A2179}"/>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078236" y="3352800"/>
            <a:ext cx="4987528" cy="3017520"/>
          </a:xfrm>
          <a:prstGeom prst="rect">
            <a:avLst/>
          </a:prstGeom>
        </p:spPr>
      </p:pic>
      <p:sp>
        <p:nvSpPr>
          <p:cNvPr id="4" name="Segnaposto testo 3">
            <a:extLst>
              <a:ext uri="{FF2B5EF4-FFF2-40B4-BE49-F238E27FC236}">
                <a16:creationId xmlns:a16="http://schemas.microsoft.com/office/drawing/2014/main" id="{628B88EC-007B-E741-B0F2-CBAB91102405}"/>
              </a:ext>
            </a:extLst>
          </p:cNvPr>
          <p:cNvSpPr>
            <a:spLocks noGrp="1"/>
          </p:cNvSpPr>
          <p:nvPr>
            <p:ph type="body" sz="quarter" idx="14"/>
          </p:nvPr>
        </p:nvSpPr>
        <p:spPr/>
        <p:txBody>
          <a:bodyPr/>
          <a:lstStyle/>
          <a:p>
            <a:endParaRPr lang="it-IT" dirty="0"/>
          </a:p>
        </p:txBody>
      </p:sp>
    </p:spTree>
    <p:extLst>
      <p:ext uri="{BB962C8B-B14F-4D97-AF65-F5344CB8AC3E}">
        <p14:creationId xmlns:p14="http://schemas.microsoft.com/office/powerpoint/2010/main" val="405579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8229600" cy="1097280"/>
          </a:xfrm>
        </p:spPr>
        <p:txBody>
          <a:bodyPr/>
          <a:lstStyle/>
          <a:p>
            <a:pPr algn="ctr"/>
            <a:r>
              <a:rPr lang="en-US" dirty="0"/>
              <a:t>The Strategic Management of Technological Innovation (1)</a:t>
            </a:r>
            <a:r>
              <a:rPr lang="en-US" sz="1500" dirty="0"/>
              <a:t>  </a:t>
            </a:r>
          </a:p>
        </p:txBody>
      </p:sp>
      <p:sp>
        <p:nvSpPr>
          <p:cNvPr id="4" name="Segnaposto contenuto 3">
            <a:extLst>
              <a:ext uri="{FF2B5EF4-FFF2-40B4-BE49-F238E27FC236}">
                <a16:creationId xmlns:a16="http://schemas.microsoft.com/office/drawing/2014/main" id="{F79C43CD-E494-A545-B2C1-4CE3D764A2F5}"/>
              </a:ext>
            </a:extLst>
          </p:cNvPr>
          <p:cNvSpPr>
            <a:spLocks noGrp="1"/>
          </p:cNvSpPr>
          <p:nvPr>
            <p:ph idx="1"/>
          </p:nvPr>
        </p:nvSpPr>
        <p:spPr/>
        <p:txBody>
          <a:bodyPr/>
          <a:lstStyle/>
          <a:p>
            <a:pPr lvl="0"/>
            <a:endParaRPr lang="en-US" dirty="0"/>
          </a:p>
          <a:p>
            <a:pPr lvl="0"/>
            <a:r>
              <a:rPr lang="en-US" dirty="0"/>
              <a:t>A firm’s </a:t>
            </a:r>
            <a:r>
              <a:rPr lang="en-US" b="1" dirty="0"/>
              <a:t>innovation projects</a:t>
            </a:r>
            <a:r>
              <a:rPr lang="en-US" dirty="0"/>
              <a:t> should </a:t>
            </a:r>
            <a:r>
              <a:rPr lang="en-US" b="1" dirty="0"/>
              <a:t>align</a:t>
            </a:r>
            <a:r>
              <a:rPr lang="en-US" dirty="0"/>
              <a:t> with its </a:t>
            </a:r>
            <a:r>
              <a:rPr lang="en-US" b="1" dirty="0"/>
              <a:t>resources and objectives</a:t>
            </a:r>
            <a:r>
              <a:rPr lang="en-US" dirty="0"/>
              <a:t>, leverage its </a:t>
            </a:r>
            <a:r>
              <a:rPr lang="en-US" b="1" dirty="0"/>
              <a:t>core competencies</a:t>
            </a:r>
            <a:r>
              <a:rPr lang="en-US" dirty="0"/>
              <a:t> and should help the firm achieve its </a:t>
            </a:r>
            <a:r>
              <a:rPr lang="en-US" b="1" dirty="0"/>
              <a:t>strategic intent</a:t>
            </a:r>
            <a:r>
              <a:rPr lang="en-US" dirty="0"/>
              <a:t>. </a:t>
            </a:r>
            <a:endParaRPr lang="it-IT" dirty="0"/>
          </a:p>
          <a:p>
            <a:endParaRPr lang="it-IT" dirty="0"/>
          </a:p>
        </p:txBody>
      </p:sp>
      <p:sp>
        <p:nvSpPr>
          <p:cNvPr id="5" name="Segnaposto testo 4">
            <a:extLst>
              <a:ext uri="{FF2B5EF4-FFF2-40B4-BE49-F238E27FC236}">
                <a16:creationId xmlns:a16="http://schemas.microsoft.com/office/drawing/2014/main" id="{0AE1C865-4B3D-2245-A514-097F451DE833}"/>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274380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Strategic Management of Technological Innovation (2)</a:t>
            </a:r>
            <a:r>
              <a:rPr lang="en-US" sz="1500" dirty="0"/>
              <a:t>  </a:t>
            </a:r>
          </a:p>
        </p:txBody>
      </p:sp>
      <p:sp>
        <p:nvSpPr>
          <p:cNvPr id="4" name="Segnaposto contenuto 3">
            <a:extLst>
              <a:ext uri="{FF2B5EF4-FFF2-40B4-BE49-F238E27FC236}">
                <a16:creationId xmlns:a16="http://schemas.microsoft.com/office/drawing/2014/main" id="{F79C43CD-E494-A545-B2C1-4CE3D764A2F5}"/>
              </a:ext>
            </a:extLst>
          </p:cNvPr>
          <p:cNvSpPr>
            <a:spLocks noGrp="1"/>
          </p:cNvSpPr>
          <p:nvPr>
            <p:ph idx="1"/>
          </p:nvPr>
        </p:nvSpPr>
        <p:spPr/>
        <p:txBody>
          <a:bodyPr/>
          <a:lstStyle/>
          <a:p>
            <a:pPr lvl="0"/>
            <a:endParaRPr lang="en-US" dirty="0"/>
          </a:p>
          <a:p>
            <a:pPr marL="457200" lvl="0" indent="-457200">
              <a:buFont typeface="Arial" panose="020B0604020202020204" pitchFamily="34" charset="0"/>
              <a:buChar char="•"/>
            </a:pPr>
            <a:r>
              <a:rPr lang="en-US" dirty="0"/>
              <a:t>A firm’s </a:t>
            </a:r>
            <a:r>
              <a:rPr lang="en-US" b="1" dirty="0"/>
              <a:t>organizational structure and control systems</a:t>
            </a:r>
            <a:r>
              <a:rPr lang="en-US" dirty="0"/>
              <a:t> should encourage the generation and efficient implementation of innovative ideas and </a:t>
            </a:r>
          </a:p>
          <a:p>
            <a:pPr marL="457200" lvl="0" indent="-457200">
              <a:buFont typeface="Arial" panose="020B0604020202020204" pitchFamily="34" charset="0"/>
              <a:buChar char="•"/>
            </a:pPr>
            <a:r>
              <a:rPr lang="en-US" dirty="0"/>
              <a:t>a firm’s </a:t>
            </a:r>
            <a:r>
              <a:rPr lang="en-US" b="1" dirty="0"/>
              <a:t>new product development processes </a:t>
            </a:r>
            <a:r>
              <a:rPr lang="en-US" dirty="0"/>
              <a:t>should maximize the technical and commercial success of each project. </a:t>
            </a:r>
            <a:endParaRPr lang="it-IT" dirty="0"/>
          </a:p>
          <a:p>
            <a:endParaRPr lang="it-IT" dirty="0"/>
          </a:p>
        </p:txBody>
      </p:sp>
      <p:sp>
        <p:nvSpPr>
          <p:cNvPr id="5" name="Segnaposto testo 4">
            <a:extLst>
              <a:ext uri="{FF2B5EF4-FFF2-40B4-BE49-F238E27FC236}">
                <a16:creationId xmlns:a16="http://schemas.microsoft.com/office/drawing/2014/main" id="{0AE1C865-4B3D-2245-A514-097F451DE833}"/>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244585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Strategic Management of Technological Innovation (3)</a:t>
            </a:r>
            <a:r>
              <a:rPr lang="en-US" sz="1500" dirty="0"/>
              <a:t> </a:t>
            </a:r>
          </a:p>
        </p:txBody>
      </p:sp>
      <p:sp>
        <p:nvSpPr>
          <p:cNvPr id="4" name="Segnaposto contenuto 3">
            <a:extLst>
              <a:ext uri="{FF2B5EF4-FFF2-40B4-BE49-F238E27FC236}">
                <a16:creationId xmlns:a16="http://schemas.microsoft.com/office/drawing/2014/main" id="{F79C43CD-E494-A545-B2C1-4CE3D764A2F5}"/>
              </a:ext>
            </a:extLst>
          </p:cNvPr>
          <p:cNvSpPr>
            <a:spLocks noGrp="1"/>
          </p:cNvSpPr>
          <p:nvPr>
            <p:ph idx="1"/>
          </p:nvPr>
        </p:nvSpPr>
        <p:spPr/>
        <p:txBody>
          <a:bodyPr/>
          <a:lstStyle/>
          <a:p>
            <a:pPr lvl="0"/>
            <a:endParaRPr lang="en-US" dirty="0"/>
          </a:p>
          <a:p>
            <a:pPr lvl="0"/>
            <a:r>
              <a:rPr lang="en-US" dirty="0"/>
              <a:t>To achieve these goals, a firm needs </a:t>
            </a:r>
            <a:endParaRPr lang="it-IT" dirty="0"/>
          </a:p>
          <a:p>
            <a:pPr lvl="1"/>
            <a:r>
              <a:rPr lang="en-US" dirty="0"/>
              <a:t>An </a:t>
            </a:r>
            <a:r>
              <a:rPr lang="en-US" b="1" dirty="0"/>
              <a:t>in-depth understanding of the dynamics of innovation</a:t>
            </a:r>
            <a:r>
              <a:rPr lang="en-US" dirty="0"/>
              <a:t>, </a:t>
            </a:r>
            <a:endParaRPr lang="it-IT" dirty="0"/>
          </a:p>
          <a:p>
            <a:pPr lvl="1"/>
            <a:r>
              <a:rPr lang="en-US" dirty="0"/>
              <a:t>A </a:t>
            </a:r>
            <a:r>
              <a:rPr lang="en-US" b="1" dirty="0"/>
              <a:t>well-crafted innovation strategy</a:t>
            </a:r>
            <a:r>
              <a:rPr lang="en-US" dirty="0"/>
              <a:t>,</a:t>
            </a:r>
            <a:endParaRPr lang="it-IT" dirty="0"/>
          </a:p>
          <a:p>
            <a:pPr lvl="1"/>
            <a:r>
              <a:rPr lang="en-US" b="1" dirty="0"/>
              <a:t>well-designed processes</a:t>
            </a:r>
            <a:r>
              <a:rPr lang="en-US" dirty="0"/>
              <a:t> for implementing the innovation strategy.</a:t>
            </a:r>
            <a:endParaRPr lang="it-IT" dirty="0"/>
          </a:p>
          <a:p>
            <a:endParaRPr lang="it-IT" dirty="0"/>
          </a:p>
        </p:txBody>
      </p:sp>
      <p:sp>
        <p:nvSpPr>
          <p:cNvPr id="5" name="Segnaposto testo 4">
            <a:extLst>
              <a:ext uri="{FF2B5EF4-FFF2-40B4-BE49-F238E27FC236}">
                <a16:creationId xmlns:a16="http://schemas.microsoft.com/office/drawing/2014/main" id="{0AE1C865-4B3D-2245-A514-097F451DE833}"/>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33511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A269A51-F4D6-7342-9B3F-15BC7CC7C28C}"/>
              </a:ext>
            </a:extLst>
          </p:cNvPr>
          <p:cNvSpPr>
            <a:spLocks noGrp="1"/>
          </p:cNvSpPr>
          <p:nvPr>
            <p:ph type="title"/>
          </p:nvPr>
        </p:nvSpPr>
        <p:spPr>
          <a:xfrm flipV="1">
            <a:off x="457200" y="1905000"/>
            <a:ext cx="8229600" cy="45720"/>
          </a:xfrm>
        </p:spPr>
        <p:txBody>
          <a:bodyPr/>
          <a:lstStyle/>
          <a:p>
            <a:endParaRPr lang="it-IT" dirty="0"/>
          </a:p>
        </p:txBody>
      </p:sp>
      <p:sp>
        <p:nvSpPr>
          <p:cNvPr id="5" name="Content Placeholder 2"/>
          <p:cNvSpPr>
            <a:spLocks noGrp="1"/>
          </p:cNvSpPr>
          <p:nvPr>
            <p:ph idx="1"/>
          </p:nvPr>
        </p:nvSpPr>
        <p:spPr/>
        <p:txBody>
          <a:bodyPr/>
          <a:lstStyle/>
          <a:p>
            <a:r>
              <a:rPr lang="en-US" dirty="0"/>
              <a:t>What is the importance of Technological Innovation?</a:t>
            </a:r>
          </a:p>
        </p:txBody>
      </p:sp>
    </p:spTree>
    <p:extLst>
      <p:ext uri="{BB962C8B-B14F-4D97-AF65-F5344CB8AC3E}">
        <p14:creationId xmlns:p14="http://schemas.microsoft.com/office/powerpoint/2010/main" val="302212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 Part 1</a:t>
            </a:r>
            <a:br>
              <a:rPr lang="it-IT" dirty="0"/>
            </a:br>
            <a:endParaRPr lang="en-US" sz="1500" dirty="0"/>
          </a:p>
        </p:txBody>
      </p:sp>
      <p:sp>
        <p:nvSpPr>
          <p:cNvPr id="9" name="Content Placeholder 2"/>
          <p:cNvSpPr>
            <a:spLocks noGrp="1"/>
          </p:cNvSpPr>
          <p:nvPr>
            <p:ph idx="1"/>
          </p:nvPr>
        </p:nvSpPr>
        <p:spPr/>
        <p:txBody>
          <a:bodyPr/>
          <a:lstStyle/>
          <a:p>
            <a:pPr defTabSz="809625">
              <a:spcBef>
                <a:spcPts val="400"/>
              </a:spcBef>
              <a:spcAft>
                <a:spcPts val="400"/>
              </a:spcAft>
              <a:defRPr/>
            </a:pPr>
            <a:r>
              <a:rPr lang="en-US" b="1" dirty="0"/>
              <a:t>Part I</a:t>
            </a:r>
            <a:r>
              <a:rPr lang="en-US" dirty="0"/>
              <a:t> focuses on </a:t>
            </a:r>
            <a:r>
              <a:rPr lang="en-US" b="1" dirty="0"/>
              <a:t>how and why innovation occurs in an industry</a:t>
            </a:r>
            <a:r>
              <a:rPr lang="en-US" dirty="0"/>
              <a:t> and </a:t>
            </a:r>
            <a:r>
              <a:rPr lang="en-US" b="1" dirty="0"/>
              <a:t>why some  innovations rise to dominate others</a:t>
            </a:r>
            <a:r>
              <a:rPr lang="en-US" dirty="0"/>
              <a:t>. </a:t>
            </a:r>
            <a:endParaRPr lang="it-IT" dirty="0"/>
          </a:p>
          <a:p>
            <a:pPr defTabSz="809625">
              <a:spcBef>
                <a:spcPts val="400"/>
              </a:spcBef>
              <a:spcAft>
                <a:spcPts val="400"/>
              </a:spcAft>
              <a:defRPr/>
            </a:pPr>
            <a:endParaRPr lang="en-US" sz="2400" dirty="0"/>
          </a:p>
        </p:txBody>
      </p:sp>
      <p:sp>
        <p:nvSpPr>
          <p:cNvPr id="4" name="Segnaposto testo 3">
            <a:extLst>
              <a:ext uri="{FF2B5EF4-FFF2-40B4-BE49-F238E27FC236}">
                <a16:creationId xmlns:a16="http://schemas.microsoft.com/office/drawing/2014/main" id="{F0228A70-9878-0B49-AA9F-4EDC59EACDC9}"/>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rId2" action="ppaction://hlinksldjump"/>
              </a:rPr>
              <a:t>Access the text alternative for these images</a:t>
            </a:r>
            <a:endParaRPr lang="en-US" dirty="0"/>
          </a:p>
        </p:txBody>
      </p:sp>
    </p:spTree>
    <p:extLst>
      <p:ext uri="{BB962C8B-B14F-4D97-AF65-F5344CB8AC3E}">
        <p14:creationId xmlns:p14="http://schemas.microsoft.com/office/powerpoint/2010/main" val="309303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 Part 1</a:t>
            </a:r>
            <a:br>
              <a:rPr lang="it-IT" dirty="0"/>
            </a:br>
            <a:endParaRPr lang="en-US" sz="1500" dirty="0"/>
          </a:p>
        </p:txBody>
      </p:sp>
      <p:sp>
        <p:nvSpPr>
          <p:cNvPr id="9" name="Content Placeholder 2"/>
          <p:cNvSpPr>
            <a:spLocks noGrp="1"/>
          </p:cNvSpPr>
          <p:nvPr>
            <p:ph idx="1"/>
          </p:nvPr>
        </p:nvSpPr>
        <p:spPr>
          <a:xfrm>
            <a:off x="457200" y="1447800"/>
            <a:ext cx="8229600" cy="2362200"/>
          </a:xfrm>
        </p:spPr>
        <p:txBody>
          <a:bodyPr/>
          <a:lstStyle/>
          <a:p>
            <a:pPr defTabSz="809625">
              <a:spcBef>
                <a:spcPts val="400"/>
              </a:spcBef>
              <a:spcAft>
                <a:spcPts val="400"/>
              </a:spcAft>
              <a:defRPr/>
            </a:pPr>
            <a:r>
              <a:rPr lang="en-US" sz="2800" b="1" dirty="0"/>
              <a:t>Part One</a:t>
            </a:r>
            <a:r>
              <a:rPr lang="en-US" sz="2800" dirty="0"/>
              <a:t>: The foundations of technological Innovation.</a:t>
            </a:r>
            <a:endParaRPr lang="en-US" sz="800" dirty="0"/>
          </a:p>
          <a:p>
            <a:pPr marL="109728" lvl="1" indent="0" defTabSz="809625">
              <a:spcBef>
                <a:spcPts val="400"/>
              </a:spcBef>
              <a:spcAft>
                <a:spcPts val="400"/>
              </a:spcAft>
              <a:buClrTx/>
              <a:buNone/>
              <a:defRPr/>
            </a:pPr>
            <a:r>
              <a:rPr lang="en-US" sz="2400" dirty="0"/>
              <a:t>2. Sources of innovation.</a:t>
            </a:r>
          </a:p>
          <a:p>
            <a:pPr marL="109728" lvl="1" indent="0" defTabSz="809625">
              <a:spcBef>
                <a:spcPts val="400"/>
              </a:spcBef>
              <a:spcAft>
                <a:spcPts val="400"/>
              </a:spcAft>
              <a:buClrTx/>
              <a:buNone/>
              <a:defRPr/>
            </a:pPr>
            <a:r>
              <a:rPr lang="en-US" sz="2400" dirty="0"/>
              <a:t>3. Types and patterns of innovation.</a:t>
            </a:r>
          </a:p>
          <a:p>
            <a:pPr marL="109728" lvl="1" indent="0" defTabSz="809625">
              <a:spcBef>
                <a:spcPts val="400"/>
              </a:spcBef>
              <a:spcAft>
                <a:spcPts val="400"/>
              </a:spcAft>
              <a:buClrTx/>
              <a:buNone/>
              <a:defRPr/>
            </a:pPr>
            <a:r>
              <a:rPr lang="en-US" sz="2400" dirty="0"/>
              <a:t>4. Standards battles and design dominance.</a:t>
            </a:r>
          </a:p>
          <a:p>
            <a:pPr marL="109728" lvl="1" indent="0" defTabSz="809625">
              <a:spcBef>
                <a:spcPts val="400"/>
              </a:spcBef>
              <a:spcAft>
                <a:spcPts val="400"/>
              </a:spcAft>
              <a:buClrTx/>
              <a:buNone/>
              <a:defRPr/>
            </a:pPr>
            <a:r>
              <a:rPr lang="en-US" sz="2400" dirty="0"/>
              <a:t>5. Timing of Entry.</a:t>
            </a:r>
          </a:p>
        </p:txBody>
      </p:sp>
      <p:pic>
        <p:nvPicPr>
          <p:cNvPr id="13" name="Picture 3" descr="The core concepts of chapters 2 to 13 in the book are listed in a flowchart, which illustrates the strategic management of technological innovation.">
            <a:extLst>
              <a:ext uri="{FF2B5EF4-FFF2-40B4-BE49-F238E27FC236}">
                <a16:creationId xmlns:a16="http://schemas.microsoft.com/office/drawing/2014/main" id="{44691FEF-8B78-4F53-86F8-498FAC0CC532}"/>
              </a:ext>
            </a:extLst>
          </p:cNvPr>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tretch>
            <a:fillRect/>
          </a:stretch>
        </p:blipFill>
        <p:spPr bwMode="auto">
          <a:xfrm>
            <a:off x="842889" y="3949700"/>
            <a:ext cx="7458222" cy="245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4"/>
          </p:nvPr>
        </p:nvSpPr>
        <p:spPr>
          <a:xfrm>
            <a:off x="3200400" y="6477000"/>
            <a:ext cx="2743200" cy="182880"/>
          </a:xfrm>
        </p:spPr>
        <p:txBody>
          <a:bodyPr/>
          <a:lstStyle/>
          <a:p>
            <a:endParaRPr lang="en-US" dirty="0"/>
          </a:p>
        </p:txBody>
      </p:sp>
    </p:spTree>
    <p:extLst>
      <p:ext uri="{BB962C8B-B14F-4D97-AF65-F5344CB8AC3E}">
        <p14:creationId xmlns:p14="http://schemas.microsoft.com/office/powerpoint/2010/main" val="393693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Course Overview: Part 2</a:t>
            </a:r>
            <a:endParaRPr lang="it-IT" dirty="0"/>
          </a:p>
        </p:txBody>
      </p:sp>
      <p:sp>
        <p:nvSpPr>
          <p:cNvPr id="4" name="Segnaposto contenuto 3">
            <a:extLst>
              <a:ext uri="{FF2B5EF4-FFF2-40B4-BE49-F238E27FC236}">
                <a16:creationId xmlns:a16="http://schemas.microsoft.com/office/drawing/2014/main" id="{D591207A-D991-A748-B96A-C476FEF08413}"/>
              </a:ext>
            </a:extLst>
          </p:cNvPr>
          <p:cNvSpPr>
            <a:spLocks noGrp="1"/>
          </p:cNvSpPr>
          <p:nvPr>
            <p:ph idx="1"/>
          </p:nvPr>
        </p:nvSpPr>
        <p:spPr/>
        <p:txBody>
          <a:bodyPr/>
          <a:lstStyle/>
          <a:p>
            <a:r>
              <a:rPr lang="en-US" b="1" dirty="0"/>
              <a:t>Part II </a:t>
            </a:r>
            <a:r>
              <a:rPr lang="en-US" dirty="0"/>
              <a:t>focuses on the formulation of </a:t>
            </a:r>
            <a:r>
              <a:rPr lang="en-US" b="1" dirty="0"/>
              <a:t>technological innovation strategy</a:t>
            </a:r>
            <a:r>
              <a:rPr lang="en-US" dirty="0"/>
              <a:t>. </a:t>
            </a:r>
            <a:endParaRPr lang="it-IT" dirty="0"/>
          </a:p>
          <a:p>
            <a:endParaRPr lang="it-IT" dirty="0"/>
          </a:p>
        </p:txBody>
      </p:sp>
      <p:sp>
        <p:nvSpPr>
          <p:cNvPr id="7" name="Segnaposto testo 6">
            <a:extLst>
              <a:ext uri="{FF2B5EF4-FFF2-40B4-BE49-F238E27FC236}">
                <a16:creationId xmlns:a16="http://schemas.microsoft.com/office/drawing/2014/main" id="{6C75B2E0-1DFD-DD48-B525-FCF52C634AFF}"/>
              </a:ext>
            </a:extLst>
          </p:cNvPr>
          <p:cNvSpPr>
            <a:spLocks noGrp="1"/>
          </p:cNvSpPr>
          <p:nvPr>
            <p:ph type="body" sz="quarter" idx="12"/>
          </p:nvPr>
        </p:nvSpPr>
        <p:spPr/>
        <p:txBody>
          <a:bodyPr/>
          <a:lstStyle/>
          <a:p>
            <a:endParaRPr lang="it-IT"/>
          </a:p>
        </p:txBody>
      </p:sp>
      <p:sp>
        <p:nvSpPr>
          <p:cNvPr id="6" name="Text Placeholder 4"/>
          <p:cNvSpPr>
            <a:spLocks noGrp="1"/>
          </p:cNvSpPr>
          <p:nvPr>
            <p:ph type="body" sz="quarter" idx="11"/>
          </p:nvPr>
        </p:nvSpPr>
        <p:spPr/>
        <p:txBody>
          <a:bodyPr/>
          <a:lstStyle/>
          <a:p>
            <a:r>
              <a:rPr lang="en-US" dirty="0">
                <a:hlinkClick r:id="rId2" action="ppaction://hlinksldjump"/>
              </a:rPr>
              <a:t>Access the text alternative for these images</a:t>
            </a:r>
            <a:endParaRPr lang="en-US" dirty="0"/>
          </a:p>
        </p:txBody>
      </p:sp>
    </p:spTree>
    <p:extLst>
      <p:ext uri="{BB962C8B-B14F-4D97-AF65-F5344CB8AC3E}">
        <p14:creationId xmlns:p14="http://schemas.microsoft.com/office/powerpoint/2010/main" val="175136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Course Overview</a:t>
            </a:r>
            <a:endParaRPr lang="it-IT" dirty="0"/>
          </a:p>
        </p:txBody>
      </p:sp>
      <p:sp>
        <p:nvSpPr>
          <p:cNvPr id="5" name="Content Placeholder 2"/>
          <p:cNvSpPr>
            <a:spLocks noGrp="1"/>
          </p:cNvSpPr>
          <p:nvPr>
            <p:ph idx="1"/>
          </p:nvPr>
        </p:nvSpPr>
        <p:spPr>
          <a:xfrm>
            <a:off x="457200" y="1447800"/>
            <a:ext cx="8229600" cy="2011680"/>
          </a:xfrm>
        </p:spPr>
        <p:txBody>
          <a:bodyPr/>
          <a:lstStyle/>
          <a:p>
            <a:pPr defTabSz="809625">
              <a:spcBef>
                <a:spcPts val="200"/>
              </a:spcBef>
            </a:pPr>
            <a:r>
              <a:rPr lang="en-US" altLang="en-US" sz="2400" b="1" dirty="0"/>
              <a:t>Part Two</a:t>
            </a:r>
            <a:r>
              <a:rPr lang="en-US" altLang="en-US" sz="2400" dirty="0"/>
              <a:t>: Formulating Technological Innovation Strategy.</a:t>
            </a:r>
          </a:p>
          <a:p>
            <a:pPr marL="109728" lvl="1" indent="0" defTabSz="809625">
              <a:spcBef>
                <a:spcPts val="0"/>
              </a:spcBef>
              <a:buClrTx/>
              <a:buNone/>
            </a:pPr>
            <a:r>
              <a:rPr lang="en-US" altLang="en-US" sz="2000" dirty="0"/>
              <a:t>6. Defining the organization’s strategic direction.</a:t>
            </a:r>
          </a:p>
          <a:p>
            <a:pPr marL="109728" lvl="1" indent="0" defTabSz="809625">
              <a:spcBef>
                <a:spcPts val="0"/>
              </a:spcBef>
              <a:buClrTx/>
              <a:buNone/>
            </a:pPr>
            <a:r>
              <a:rPr lang="en-US" altLang="en-US" sz="2000" dirty="0"/>
              <a:t>7. Choosing innovation projects.</a:t>
            </a:r>
          </a:p>
          <a:p>
            <a:pPr marL="109728" lvl="1" indent="0" defTabSz="809625">
              <a:spcBef>
                <a:spcPts val="0"/>
              </a:spcBef>
              <a:buClrTx/>
              <a:buNone/>
            </a:pPr>
            <a:r>
              <a:rPr lang="en-US" altLang="en-US" sz="2000" dirty="0"/>
              <a:t>8. Collaboration strategies.</a:t>
            </a:r>
          </a:p>
          <a:p>
            <a:pPr marL="109728" lvl="1" indent="0" defTabSz="809625">
              <a:spcBef>
                <a:spcPts val="0"/>
              </a:spcBef>
              <a:buClrTx/>
              <a:buNone/>
            </a:pPr>
            <a:r>
              <a:rPr lang="en-US" altLang="en-US" sz="2000" dirty="0"/>
              <a:t>9. Protecting innovation.</a:t>
            </a:r>
          </a:p>
        </p:txBody>
      </p:sp>
      <p:pic>
        <p:nvPicPr>
          <p:cNvPr id="9" name="Picture 3" descr="The core concepts of chapters 2 to 13 in the book are listed in a flowchart, which illustrates the strategic management of technological innovation.">
            <a:extLst>
              <a:ext uri="{FF2B5EF4-FFF2-40B4-BE49-F238E27FC236}">
                <a16:creationId xmlns:a16="http://schemas.microsoft.com/office/drawing/2014/main" id="{E1A11674-7FF3-4B73-826A-7529DAF0218C}"/>
              </a:ext>
            </a:extLst>
          </p:cNvPr>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tretch>
            <a:fillRect/>
          </a:stretch>
        </p:blipFill>
        <p:spPr bwMode="auto">
          <a:xfrm>
            <a:off x="1847969" y="3505200"/>
            <a:ext cx="5448062" cy="280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4"/>
          <p:cNvSpPr>
            <a:spLocks noGrp="1"/>
          </p:cNvSpPr>
          <p:nvPr>
            <p:ph type="body" sz="quarter" idx="14"/>
          </p:nvPr>
        </p:nvSpPr>
        <p:spPr>
          <a:xfrm>
            <a:off x="3200400" y="6477000"/>
            <a:ext cx="2743200" cy="182880"/>
          </a:xfrm>
        </p:spPr>
        <p:txBody>
          <a:bodyPr/>
          <a:lstStyle/>
          <a:p>
            <a:endParaRPr lang="en-US" dirty="0"/>
          </a:p>
        </p:txBody>
      </p:sp>
    </p:spTree>
    <p:extLst>
      <p:ext uri="{BB962C8B-B14F-4D97-AF65-F5344CB8AC3E}">
        <p14:creationId xmlns:p14="http://schemas.microsoft.com/office/powerpoint/2010/main" val="76881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Course Overview: Part 3</a:t>
            </a:r>
            <a:endParaRPr lang="it-IT" dirty="0"/>
          </a:p>
        </p:txBody>
      </p:sp>
      <p:sp>
        <p:nvSpPr>
          <p:cNvPr id="6" name="Segnaposto contenuto 5">
            <a:extLst>
              <a:ext uri="{FF2B5EF4-FFF2-40B4-BE49-F238E27FC236}">
                <a16:creationId xmlns:a16="http://schemas.microsoft.com/office/drawing/2014/main" id="{1232A879-61F7-4248-9355-AC3E9685894B}"/>
              </a:ext>
            </a:extLst>
          </p:cNvPr>
          <p:cNvSpPr>
            <a:spLocks noGrp="1"/>
          </p:cNvSpPr>
          <p:nvPr>
            <p:ph idx="1"/>
          </p:nvPr>
        </p:nvSpPr>
        <p:spPr/>
        <p:txBody>
          <a:bodyPr/>
          <a:lstStyle/>
          <a:p>
            <a:r>
              <a:rPr lang="fr-FR" b="1" dirty="0"/>
              <a:t>Part III </a:t>
            </a:r>
            <a:r>
              <a:rPr lang="fr-FR" dirty="0" err="1"/>
              <a:t>focuses</a:t>
            </a:r>
            <a:r>
              <a:rPr lang="fr-FR" dirty="0"/>
              <a:t> on</a:t>
            </a:r>
            <a:r>
              <a:rPr lang="fr-FR" b="1" dirty="0"/>
              <a:t> </a:t>
            </a:r>
            <a:r>
              <a:rPr lang="fr-FR" b="1" dirty="0" err="1"/>
              <a:t>implementation</a:t>
            </a:r>
            <a:r>
              <a:rPr lang="it-IT" dirty="0"/>
              <a:t> </a:t>
            </a:r>
          </a:p>
        </p:txBody>
      </p:sp>
      <p:sp>
        <p:nvSpPr>
          <p:cNvPr id="7" name="Segnaposto testo 6">
            <a:extLst>
              <a:ext uri="{FF2B5EF4-FFF2-40B4-BE49-F238E27FC236}">
                <a16:creationId xmlns:a16="http://schemas.microsoft.com/office/drawing/2014/main" id="{CD3404FB-1E6C-2F4A-9036-5085EF9481A8}"/>
              </a:ext>
            </a:extLst>
          </p:cNvPr>
          <p:cNvSpPr>
            <a:spLocks noGrp="1"/>
          </p:cNvSpPr>
          <p:nvPr>
            <p:ph type="body" sz="quarter" idx="12"/>
          </p:nvPr>
        </p:nvSpPr>
        <p:spPr/>
        <p:txBody>
          <a:bodyPr/>
          <a:lstStyle/>
          <a:p>
            <a:endParaRPr lang="it-IT"/>
          </a:p>
        </p:txBody>
      </p:sp>
      <p:sp>
        <p:nvSpPr>
          <p:cNvPr id="5"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117125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Course Overview: Part 3</a:t>
            </a:r>
            <a:endParaRPr lang="it-IT" dirty="0"/>
          </a:p>
        </p:txBody>
      </p:sp>
      <p:sp>
        <p:nvSpPr>
          <p:cNvPr id="4" name="Content Placeholder 2"/>
          <p:cNvSpPr>
            <a:spLocks noGrp="1"/>
          </p:cNvSpPr>
          <p:nvPr>
            <p:ph idx="1"/>
          </p:nvPr>
        </p:nvSpPr>
        <p:spPr>
          <a:xfrm>
            <a:off x="457200" y="1447800"/>
            <a:ext cx="8229600" cy="2133600"/>
          </a:xfrm>
        </p:spPr>
        <p:txBody>
          <a:bodyPr/>
          <a:lstStyle/>
          <a:p>
            <a:pPr defTabSz="809625">
              <a:spcBef>
                <a:spcPts val="200"/>
              </a:spcBef>
              <a:defRPr/>
            </a:pPr>
            <a:r>
              <a:rPr lang="en-US" sz="2400" b="1" dirty="0"/>
              <a:t>Part Three</a:t>
            </a:r>
            <a:r>
              <a:rPr lang="en-US" sz="2400" dirty="0"/>
              <a:t>: Implementing Technological Innovation Strategy.</a:t>
            </a:r>
          </a:p>
          <a:p>
            <a:pPr marL="109728" lvl="1" indent="0" defTabSz="809625">
              <a:spcBef>
                <a:spcPts val="200"/>
              </a:spcBef>
              <a:buClrTx/>
              <a:buNone/>
              <a:defRPr/>
            </a:pPr>
            <a:r>
              <a:rPr lang="en-US" sz="2000" dirty="0"/>
              <a:t>10. Organizing for innovation.</a:t>
            </a:r>
          </a:p>
          <a:p>
            <a:pPr marL="109728" lvl="1" indent="0" defTabSz="809625">
              <a:spcBef>
                <a:spcPts val="200"/>
              </a:spcBef>
              <a:buClrTx/>
              <a:buNone/>
              <a:defRPr/>
            </a:pPr>
            <a:r>
              <a:rPr lang="en-US" sz="2000" dirty="0"/>
              <a:t>11. Managing the new product development process.</a:t>
            </a:r>
          </a:p>
          <a:p>
            <a:pPr marL="109728" lvl="1" indent="0" defTabSz="809625">
              <a:spcBef>
                <a:spcPts val="200"/>
              </a:spcBef>
              <a:buClrTx/>
              <a:buNone/>
              <a:defRPr/>
            </a:pPr>
            <a:r>
              <a:rPr lang="en-US" sz="2000" dirty="0"/>
              <a:t>12. Managing new product development teams.</a:t>
            </a:r>
          </a:p>
          <a:p>
            <a:pPr marL="109728" lvl="1" indent="0" defTabSz="809625">
              <a:spcBef>
                <a:spcPts val="200"/>
              </a:spcBef>
              <a:buClrTx/>
              <a:buNone/>
              <a:defRPr/>
            </a:pPr>
            <a:r>
              <a:rPr lang="en-US" sz="2000" dirty="0"/>
              <a:t>13. Crafting a deployment strategy.</a:t>
            </a:r>
          </a:p>
        </p:txBody>
      </p:sp>
      <p:pic>
        <p:nvPicPr>
          <p:cNvPr id="8" name="Picture 3" descr="The core concepts of chapters 2 to 13 in the book are listed in a flowchart, which illustrates the strategic management of technological innovation.">
            <a:extLst>
              <a:ext uri="{FF2B5EF4-FFF2-40B4-BE49-F238E27FC236}">
                <a16:creationId xmlns:a16="http://schemas.microsoft.com/office/drawing/2014/main" id="{8C772B22-A1E9-469A-BD33-720DEFF74102}"/>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740001" y="3865490"/>
            <a:ext cx="7663998" cy="238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4"/>
          </p:nvPr>
        </p:nvSpPr>
        <p:spPr>
          <a:xfrm>
            <a:off x="3200400" y="6477000"/>
            <a:ext cx="2743200" cy="182880"/>
          </a:xfrm>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457715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Discussion Questions</a:t>
            </a:r>
            <a:endParaRPr lang="en-US" sz="1500" dirty="0"/>
          </a:p>
        </p:txBody>
      </p:sp>
      <p:sp>
        <p:nvSpPr>
          <p:cNvPr id="4" name="Content Placeholder 2"/>
          <p:cNvSpPr>
            <a:spLocks noGrp="1"/>
          </p:cNvSpPr>
          <p:nvPr>
            <p:ph idx="1"/>
          </p:nvPr>
        </p:nvSpPr>
        <p:spPr/>
        <p:txBody>
          <a:bodyPr/>
          <a:lstStyle/>
          <a:p>
            <a:pPr marL="457200" indent="-457200" defTabSz="809625">
              <a:buFont typeface="+mj-lt"/>
              <a:buAutoNum type="arabicPeriod"/>
            </a:pPr>
            <a:r>
              <a:rPr lang="en-US" altLang="en-US" dirty="0">
                <a:cs typeface="Times New Roman" panose="02020603050405020304" pitchFamily="18" charset="0"/>
              </a:rPr>
              <a:t>Why is innovation so important for firms to compete in many industries?</a:t>
            </a:r>
          </a:p>
          <a:p>
            <a:pPr marL="457200" indent="-457200" defTabSz="809625">
              <a:spcBef>
                <a:spcPts val="2400"/>
              </a:spcBef>
              <a:buFont typeface="+mj-lt"/>
              <a:buAutoNum type="arabicPeriod"/>
            </a:pPr>
            <a:r>
              <a:rPr lang="en-US" altLang="en-US" dirty="0">
                <a:cs typeface="Times New Roman" panose="02020603050405020304" pitchFamily="18" charset="0"/>
              </a:rPr>
              <a:t>What are some of the advantages of technological innovation? Disadvantages?</a:t>
            </a:r>
          </a:p>
          <a:p>
            <a:pPr marL="457200" indent="-457200" defTabSz="809625">
              <a:spcBef>
                <a:spcPts val="2400"/>
              </a:spcBef>
              <a:buFont typeface="+mj-lt"/>
              <a:buAutoNum type="arabicPeriod"/>
            </a:pPr>
            <a:r>
              <a:rPr lang="en-US" altLang="en-US" dirty="0">
                <a:cs typeface="Times New Roman" panose="02020603050405020304" pitchFamily="18" charset="0"/>
              </a:rPr>
              <a:t>Why do you think so many innovation projects fail to generate an economic return?</a:t>
            </a:r>
          </a:p>
        </p:txBody>
      </p:sp>
    </p:spTree>
    <p:extLst>
      <p:ext uri="{BB962C8B-B14F-4D97-AF65-F5344CB8AC3E}">
        <p14:creationId xmlns:p14="http://schemas.microsoft.com/office/powerpoint/2010/main" val="126535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(1)</a:t>
            </a:r>
            <a:endParaRPr lang="en-US" sz="1500" dirty="0"/>
          </a:p>
        </p:txBody>
      </p:sp>
      <p:sp>
        <p:nvSpPr>
          <p:cNvPr id="3" name="Content Placeholder 2"/>
          <p:cNvSpPr>
            <a:spLocks noGrp="1"/>
          </p:cNvSpPr>
          <p:nvPr>
            <p:ph idx="1"/>
          </p:nvPr>
        </p:nvSpPr>
        <p:spPr>
          <a:xfrm>
            <a:off x="457200" y="1447800"/>
            <a:ext cx="8503920" cy="4953000"/>
          </a:xfrm>
        </p:spPr>
        <p:txBody>
          <a:bodyPr/>
          <a:lstStyle/>
          <a:p>
            <a:pPr algn="just" defTabSz="809625">
              <a:defRPr/>
            </a:pPr>
            <a:r>
              <a:rPr lang="en-US" dirty="0"/>
              <a:t>In many industries technological innovation is now the </a:t>
            </a:r>
            <a:r>
              <a:rPr lang="en-US" b="1" dirty="0"/>
              <a:t>single most important driver of competitive success</a:t>
            </a:r>
            <a:r>
              <a:rPr lang="en-US" dirty="0"/>
              <a:t> and because the </a:t>
            </a:r>
            <a:r>
              <a:rPr lang="en-US" b="1" dirty="0"/>
              <a:t>pace</a:t>
            </a:r>
            <a:r>
              <a:rPr lang="en-US" dirty="0"/>
              <a:t> of innovation has increased many firms now rely on </a:t>
            </a:r>
            <a:r>
              <a:rPr lang="en-US" b="1" dirty="0"/>
              <a:t>products developed within the prior</a:t>
            </a:r>
            <a:r>
              <a:rPr lang="en-US" dirty="0"/>
              <a:t> </a:t>
            </a:r>
            <a:r>
              <a:rPr lang="en-US" b="1" dirty="0"/>
              <a:t>five years</a:t>
            </a:r>
            <a:r>
              <a:rPr lang="en-US" dirty="0"/>
              <a:t> for a large portion of their sales and profits.  This period is reduced to </a:t>
            </a:r>
            <a:r>
              <a:rPr lang="en-US" b="1" dirty="0"/>
              <a:t>three years</a:t>
            </a:r>
            <a:r>
              <a:rPr lang="en-US" dirty="0"/>
              <a:t> for firms in </a:t>
            </a:r>
            <a:r>
              <a:rPr lang="en-US" b="1" dirty="0"/>
              <a:t>fast-paced industries</a:t>
            </a:r>
            <a:r>
              <a:rPr lang="en-US" dirty="0"/>
              <a:t> such as computers, software and telecommunications</a:t>
            </a:r>
            <a:r>
              <a:rPr lang="it-IT" dirty="0"/>
              <a:t> </a:t>
            </a:r>
            <a:endParaRPr lang="en-US" sz="2400" dirty="0"/>
          </a:p>
        </p:txBody>
      </p:sp>
    </p:spTree>
    <p:extLst>
      <p:ext uri="{BB962C8B-B14F-4D97-AF65-F5344CB8AC3E}">
        <p14:creationId xmlns:p14="http://schemas.microsoft.com/office/powerpoint/2010/main" val="38981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(2)</a:t>
            </a:r>
            <a:endParaRPr lang="en-US" sz="1500" dirty="0"/>
          </a:p>
        </p:txBody>
      </p:sp>
      <p:sp>
        <p:nvSpPr>
          <p:cNvPr id="3" name="Content Placeholder 2"/>
          <p:cNvSpPr>
            <a:spLocks noGrp="1"/>
          </p:cNvSpPr>
          <p:nvPr>
            <p:ph idx="1"/>
          </p:nvPr>
        </p:nvSpPr>
        <p:spPr>
          <a:xfrm>
            <a:off x="457200" y="1447800"/>
            <a:ext cx="8503920" cy="4953000"/>
          </a:xfrm>
        </p:spPr>
        <p:txBody>
          <a:bodyPr/>
          <a:lstStyle/>
          <a:p>
            <a:pPr marL="457200" indent="-457200" algn="just" defTabSz="809625">
              <a:buFont typeface="Arial" panose="020B0604020202020204" pitchFamily="34" charset="0"/>
              <a:buChar char="•"/>
              <a:defRPr/>
            </a:pPr>
            <a:r>
              <a:rPr lang="en-US" dirty="0"/>
              <a:t>Innovation is also a very powerful driver of </a:t>
            </a:r>
            <a:r>
              <a:rPr lang="en-US" b="1" dirty="0"/>
              <a:t>increased effectiveness and efficiency</a:t>
            </a:r>
            <a:r>
              <a:rPr lang="en-US" dirty="0"/>
              <a:t> in producing goods and bringing them to market; </a:t>
            </a:r>
          </a:p>
          <a:p>
            <a:pPr marL="457200" indent="-457200" algn="just" defTabSz="809625">
              <a:buFont typeface="Arial" panose="020B0604020202020204" pitchFamily="34" charset="0"/>
              <a:buChar char="•"/>
              <a:defRPr/>
            </a:pPr>
            <a:r>
              <a:rPr lang="en-US" dirty="0"/>
              <a:t>firms that do not constantly innovate to make their development, production, and distribution processes more effective and efficient are likely to fall behind their competitors.</a:t>
            </a:r>
            <a:endParaRPr lang="it-IT" dirty="0"/>
          </a:p>
          <a:p>
            <a:pPr defTabSz="809625">
              <a:defRPr/>
            </a:pPr>
            <a:endParaRPr lang="en-US" sz="2400" dirty="0"/>
          </a:p>
        </p:txBody>
      </p:sp>
    </p:spTree>
    <p:extLst>
      <p:ext uri="{BB962C8B-B14F-4D97-AF65-F5344CB8AC3E}">
        <p14:creationId xmlns:p14="http://schemas.microsoft.com/office/powerpoint/2010/main" val="401728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(3)</a:t>
            </a:r>
            <a:endParaRPr lang="en-US" sz="1500" dirty="0"/>
          </a:p>
        </p:txBody>
      </p:sp>
      <p:sp>
        <p:nvSpPr>
          <p:cNvPr id="3" name="Content Placeholder 2"/>
          <p:cNvSpPr>
            <a:spLocks noGrp="1"/>
          </p:cNvSpPr>
          <p:nvPr>
            <p:ph idx="1"/>
          </p:nvPr>
        </p:nvSpPr>
        <p:spPr>
          <a:xfrm>
            <a:off x="457200" y="1447800"/>
            <a:ext cx="8503920" cy="4953000"/>
          </a:xfrm>
        </p:spPr>
        <p:txBody>
          <a:bodyPr/>
          <a:lstStyle/>
          <a:p>
            <a:pPr algn="just" defTabSz="809625">
              <a:defRPr/>
            </a:pPr>
            <a:endParaRPr lang="en-US" dirty="0"/>
          </a:p>
          <a:p>
            <a:pPr algn="just" defTabSz="809625">
              <a:defRPr/>
            </a:pPr>
            <a:r>
              <a:rPr lang="en-US" dirty="0"/>
              <a:t>The </a:t>
            </a:r>
            <a:r>
              <a:rPr lang="en-US" b="1" dirty="0"/>
              <a:t>globalization of markets</a:t>
            </a:r>
            <a:r>
              <a:rPr lang="en-US" dirty="0"/>
              <a:t> has played a significant role in increasing the importance of innovation as a competitive strategy by increasing competitive pressure. </a:t>
            </a:r>
            <a:endParaRPr lang="it-IT" dirty="0"/>
          </a:p>
          <a:p>
            <a:pPr defTabSz="809625">
              <a:defRPr/>
            </a:pPr>
            <a:endParaRPr lang="en-US" sz="2400" dirty="0"/>
          </a:p>
        </p:txBody>
      </p:sp>
    </p:spTree>
    <p:extLst>
      <p:ext uri="{BB962C8B-B14F-4D97-AF65-F5344CB8AC3E}">
        <p14:creationId xmlns:p14="http://schemas.microsoft.com/office/powerpoint/2010/main" val="203935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(4)</a:t>
            </a:r>
            <a:endParaRPr lang="en-US" sz="1500" dirty="0"/>
          </a:p>
        </p:txBody>
      </p:sp>
      <p:sp>
        <p:nvSpPr>
          <p:cNvPr id="3" name="Content Placeholder 2"/>
          <p:cNvSpPr>
            <a:spLocks noGrp="1"/>
          </p:cNvSpPr>
          <p:nvPr>
            <p:ph idx="1"/>
          </p:nvPr>
        </p:nvSpPr>
        <p:spPr>
          <a:xfrm>
            <a:off x="457200" y="1447800"/>
            <a:ext cx="8503920" cy="4953000"/>
          </a:xfrm>
        </p:spPr>
        <p:txBody>
          <a:bodyPr/>
          <a:lstStyle/>
          <a:p>
            <a:pPr lvl="1" algn="just"/>
            <a:r>
              <a:rPr lang="en-US" dirty="0"/>
              <a:t>Technological innovations also help firms to develop and produce </a:t>
            </a:r>
            <a:r>
              <a:rPr lang="en-US" u="sng" dirty="0"/>
              <a:t>more product variants </a:t>
            </a:r>
            <a:r>
              <a:rPr lang="en-US" dirty="0"/>
              <a:t>enabling them to </a:t>
            </a:r>
            <a:r>
              <a:rPr lang="en-US" b="1" dirty="0"/>
              <a:t>out-focus</a:t>
            </a:r>
            <a:r>
              <a:rPr lang="en-US" dirty="0"/>
              <a:t> their competitors.</a:t>
            </a:r>
            <a:endParaRPr lang="it-IT" dirty="0"/>
          </a:p>
          <a:p>
            <a:pPr lvl="2"/>
            <a:r>
              <a:rPr lang="en-US" dirty="0"/>
              <a:t>For example, </a:t>
            </a:r>
            <a:r>
              <a:rPr lang="en-US" b="1" dirty="0"/>
              <a:t>Toyota produces 21 different passenger vehicle lines, each with several different models</a:t>
            </a:r>
            <a:r>
              <a:rPr lang="en-US" dirty="0"/>
              <a:t> and Samsung introduced 52 unique smartphones in 2014. </a:t>
            </a:r>
            <a:endParaRPr lang="it-IT" dirty="0"/>
          </a:p>
          <a:p>
            <a:pPr defTabSz="809625">
              <a:defRPr/>
            </a:pPr>
            <a:endParaRPr lang="en-US" sz="2400" dirty="0"/>
          </a:p>
        </p:txBody>
      </p:sp>
    </p:spTree>
    <p:extLst>
      <p:ext uri="{BB962C8B-B14F-4D97-AF65-F5344CB8AC3E}">
        <p14:creationId xmlns:p14="http://schemas.microsoft.com/office/powerpoint/2010/main" val="422891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(5)</a:t>
            </a:r>
            <a:endParaRPr lang="en-US" sz="1500" dirty="0"/>
          </a:p>
        </p:txBody>
      </p:sp>
      <p:sp>
        <p:nvSpPr>
          <p:cNvPr id="3" name="Content Placeholder 2"/>
          <p:cNvSpPr>
            <a:spLocks noGrp="1"/>
          </p:cNvSpPr>
          <p:nvPr>
            <p:ph idx="1"/>
          </p:nvPr>
        </p:nvSpPr>
        <p:spPr>
          <a:xfrm>
            <a:off x="457200" y="2057400"/>
            <a:ext cx="8503920" cy="4343400"/>
          </a:xfrm>
        </p:spPr>
        <p:txBody>
          <a:bodyPr/>
          <a:lstStyle/>
          <a:p>
            <a:pPr algn="just" defTabSz="809625">
              <a:defRPr/>
            </a:pPr>
            <a:r>
              <a:rPr lang="en-US" dirty="0"/>
              <a:t>Adoption of these new technologies has triggered industry-wide shifts to </a:t>
            </a:r>
            <a:r>
              <a:rPr lang="en-US" b="1" dirty="0"/>
              <a:t>shortened development cycles</a:t>
            </a:r>
            <a:r>
              <a:rPr lang="en-US" dirty="0"/>
              <a:t> and </a:t>
            </a:r>
            <a:r>
              <a:rPr lang="en-US" b="1" dirty="0"/>
              <a:t>more rapid new product introductions</a:t>
            </a:r>
            <a:r>
              <a:rPr lang="it-IT" sz="2400" dirty="0"/>
              <a:t> </a:t>
            </a:r>
            <a:endParaRPr lang="en-US" sz="2400" dirty="0"/>
          </a:p>
        </p:txBody>
      </p:sp>
    </p:spTree>
    <p:extLst>
      <p:ext uri="{BB962C8B-B14F-4D97-AF65-F5344CB8AC3E}">
        <p14:creationId xmlns:p14="http://schemas.microsoft.com/office/powerpoint/2010/main" val="28650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Importance of Technological Innovation (6)</a:t>
            </a:r>
            <a:endParaRPr lang="en-US" sz="1500" dirty="0"/>
          </a:p>
        </p:txBody>
      </p:sp>
      <p:sp>
        <p:nvSpPr>
          <p:cNvPr id="3" name="Content Placeholder 2"/>
          <p:cNvSpPr>
            <a:spLocks noGrp="1"/>
          </p:cNvSpPr>
          <p:nvPr>
            <p:ph idx="1"/>
          </p:nvPr>
        </p:nvSpPr>
        <p:spPr>
          <a:xfrm>
            <a:off x="457200" y="1447800"/>
            <a:ext cx="8503920" cy="4953000"/>
          </a:xfrm>
        </p:spPr>
        <p:txBody>
          <a:bodyPr/>
          <a:lstStyle/>
          <a:p>
            <a:pPr algn="just" defTabSz="809625">
              <a:defRPr/>
            </a:pPr>
            <a:endParaRPr lang="en-US" dirty="0"/>
          </a:p>
          <a:p>
            <a:pPr algn="just" defTabSz="809625">
              <a:defRPr/>
            </a:pPr>
            <a:r>
              <a:rPr lang="en-US" dirty="0"/>
              <a:t>The </a:t>
            </a:r>
            <a:r>
              <a:rPr lang="en-US" b="1" dirty="0"/>
              <a:t>proportion of funds</a:t>
            </a:r>
            <a:r>
              <a:rPr lang="en-US" dirty="0"/>
              <a:t> for technological innovation </a:t>
            </a:r>
            <a:r>
              <a:rPr lang="en-US" b="1" dirty="0"/>
              <a:t>provided by firms</a:t>
            </a:r>
            <a:r>
              <a:rPr lang="en-US" dirty="0"/>
              <a:t> relative to government funding has been </a:t>
            </a:r>
            <a:r>
              <a:rPr lang="en-US" b="1" dirty="0"/>
              <a:t>increasing</a:t>
            </a:r>
            <a:r>
              <a:rPr lang="en-US" dirty="0"/>
              <a:t> but </a:t>
            </a:r>
            <a:r>
              <a:rPr lang="en-US" b="1" dirty="0"/>
              <a:t>governments do play a significant role</a:t>
            </a:r>
            <a:r>
              <a:rPr lang="en-US" dirty="0"/>
              <a:t> in the innovation process.</a:t>
            </a:r>
            <a:endParaRPr lang="it-IT" dirty="0"/>
          </a:p>
          <a:p>
            <a:pPr defTabSz="809625">
              <a:defRPr/>
            </a:pPr>
            <a:endParaRPr lang="en-US" sz="2400" dirty="0"/>
          </a:p>
        </p:txBody>
      </p:sp>
    </p:spTree>
    <p:extLst>
      <p:ext uri="{BB962C8B-B14F-4D97-AF65-F5344CB8AC3E}">
        <p14:creationId xmlns:p14="http://schemas.microsoft.com/office/powerpoint/2010/main" val="246274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algn="ctr"/>
            <a:r>
              <a:rPr lang="en-US" dirty="0"/>
              <a:t>Impact of technological Innovation on Society (1)</a:t>
            </a:r>
            <a:endParaRPr lang="en-US" sz="1500" dirty="0"/>
          </a:p>
        </p:txBody>
      </p:sp>
      <p:sp>
        <p:nvSpPr>
          <p:cNvPr id="3" name="Content Placeholder 2"/>
          <p:cNvSpPr>
            <a:spLocks noGrp="1"/>
          </p:cNvSpPr>
          <p:nvPr>
            <p:ph idx="1"/>
          </p:nvPr>
        </p:nvSpPr>
        <p:spPr>
          <a:xfrm>
            <a:off x="457200" y="1447800"/>
            <a:ext cx="8229600" cy="5029200"/>
          </a:xfrm>
        </p:spPr>
        <p:txBody>
          <a:bodyPr/>
          <a:lstStyle/>
          <a:p>
            <a:pPr lvl="0"/>
            <a:r>
              <a:rPr lang="en-US" dirty="0"/>
              <a:t>Technological innovation </a:t>
            </a:r>
            <a:r>
              <a:rPr lang="en-US" b="1" dirty="0"/>
              <a:t>increases the range of goods and services available</a:t>
            </a:r>
            <a:r>
              <a:rPr lang="en-US" dirty="0"/>
              <a:t> to a society, and the </a:t>
            </a:r>
            <a:r>
              <a:rPr lang="en-US" b="1" dirty="0"/>
              <a:t>efficiency of providing them</a:t>
            </a:r>
            <a:r>
              <a:rPr lang="en-US" dirty="0"/>
              <a:t>. </a:t>
            </a:r>
          </a:p>
          <a:p>
            <a:pPr lvl="0"/>
            <a:r>
              <a:rPr lang="en-US" dirty="0"/>
              <a:t>For example, innovation has increased the development of new medical treatments and the efficiency of food production. </a:t>
            </a:r>
            <a:endParaRPr lang="it-IT" dirty="0"/>
          </a:p>
        </p:txBody>
      </p:sp>
    </p:spTree>
    <p:extLst>
      <p:ext uri="{BB962C8B-B14F-4D97-AF65-F5344CB8AC3E}">
        <p14:creationId xmlns:p14="http://schemas.microsoft.com/office/powerpoint/2010/main" val="2984074077"/>
      </p:ext>
    </p:extLst>
  </p:cSld>
  <p:clrMapOvr>
    <a:masterClrMapping/>
  </p:clrMapOvr>
</p:sld>
</file>

<file path=ppt/theme/theme1.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2633</TotalTime>
  <Words>1050</Words>
  <Application>Microsoft Macintosh PowerPoint</Application>
  <PresentationFormat>Presentazione su schermo (4:3)</PresentationFormat>
  <Paragraphs>120</Paragraphs>
  <Slides>26</Slides>
  <Notes>21</Notes>
  <HiddenSlides>0</HiddenSlides>
  <MMClips>0</MMClips>
  <ScaleCrop>false</ScaleCrop>
  <HeadingPairs>
    <vt:vector size="6" baseType="variant">
      <vt:variant>
        <vt:lpstr>Caratteri utilizzati</vt:lpstr>
      </vt:variant>
      <vt:variant>
        <vt:i4>5</vt:i4>
      </vt:variant>
      <vt:variant>
        <vt:lpstr>Tema</vt:lpstr>
      </vt:variant>
      <vt:variant>
        <vt:i4>7</vt:i4>
      </vt:variant>
      <vt:variant>
        <vt:lpstr>Titoli diapositive</vt:lpstr>
      </vt:variant>
      <vt:variant>
        <vt:i4>26</vt:i4>
      </vt:variant>
    </vt:vector>
  </HeadingPairs>
  <TitlesOfParts>
    <vt:vector size="38" baseType="lpstr">
      <vt:lpstr>Arial</vt:lpstr>
      <vt:lpstr>ArumSans Bold</vt:lpstr>
      <vt:lpstr>ArumSans Regular</vt:lpstr>
      <vt:lpstr>Calibri</vt:lpstr>
      <vt:lpstr>Vectipede Rg</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STRATEGIC MANAGEMENT OF Technological Innovation Sixth Edition</vt:lpstr>
      <vt:lpstr>Presentazione standard di PowerPoint</vt:lpstr>
      <vt:lpstr>Importance of Technological Innovation (1)</vt:lpstr>
      <vt:lpstr>Importance of Technological Innovation (2)</vt:lpstr>
      <vt:lpstr>Importance of Technological Innovation (3)</vt:lpstr>
      <vt:lpstr>Importance of Technological Innovation (4)</vt:lpstr>
      <vt:lpstr>Importance of Technological Innovation (5)</vt:lpstr>
      <vt:lpstr>Importance of Technological Innovation (6)</vt:lpstr>
      <vt:lpstr>Impact of technological Innovation on Society (1)</vt:lpstr>
      <vt:lpstr>Impact of technological Innovation on Society (1)</vt:lpstr>
      <vt:lpstr>Picture page 4</vt:lpstr>
      <vt:lpstr>Impact of technological Innovation on Society (2)… However …. </vt:lpstr>
      <vt:lpstr>Innovation by Industry:  The Importance of Strategy</vt:lpstr>
      <vt:lpstr>Innovation by Industry:  The Importance of Strategy</vt:lpstr>
      <vt:lpstr>Innovation by Industry:  The Importance of Strategy</vt:lpstr>
      <vt:lpstr>Innovation Funnel </vt:lpstr>
      <vt:lpstr>The Strategic Management of Technological Innovation (1)  </vt:lpstr>
      <vt:lpstr>The Strategic Management of Technological Innovation (2)  </vt:lpstr>
      <vt:lpstr>The Strategic Management of Technological Innovation (3) </vt:lpstr>
      <vt:lpstr>Course Overview: Part 1 </vt:lpstr>
      <vt:lpstr>Course Overview: Part 1 </vt:lpstr>
      <vt:lpstr>Course Overview: Part 2</vt:lpstr>
      <vt:lpstr>Course Overview</vt:lpstr>
      <vt:lpstr>Course Overview: Part 3</vt:lpstr>
      <vt:lpstr>Course Overview: Part 3</vt:lpstr>
      <vt:lpstr>Discussion Questions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Caldari Katia</cp:lastModifiedBy>
  <cp:revision>416</cp:revision>
  <dcterms:created xsi:type="dcterms:W3CDTF">2017-12-05T17:18:18Z</dcterms:created>
  <dcterms:modified xsi:type="dcterms:W3CDTF">2021-10-01T08:00:56Z</dcterms:modified>
</cp:coreProperties>
</file>