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6.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7.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8.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713" r:id="rId6"/>
    <p:sldMasterId id="2147483674" r:id="rId7"/>
    <p:sldMasterId id="2147483897" r:id="rId8"/>
    <p:sldMasterId id="2147483960" r:id="rId9"/>
  </p:sldMasterIdLst>
  <p:notesMasterIdLst>
    <p:notesMasterId r:id="rId44"/>
  </p:notesMasterIdLst>
  <p:handoutMasterIdLst>
    <p:handoutMasterId r:id="rId45"/>
  </p:handoutMasterIdLst>
  <p:sldIdLst>
    <p:sldId id="275" r:id="rId10"/>
    <p:sldId id="489" r:id="rId11"/>
    <p:sldId id="524" r:id="rId12"/>
    <p:sldId id="533" r:id="rId13"/>
    <p:sldId id="526" r:id="rId14"/>
    <p:sldId id="527" r:id="rId15"/>
    <p:sldId id="528" r:id="rId16"/>
    <p:sldId id="525" r:id="rId17"/>
    <p:sldId id="488" r:id="rId18"/>
    <p:sldId id="490" r:id="rId19"/>
    <p:sldId id="530" r:id="rId20"/>
    <p:sldId id="529" r:id="rId21"/>
    <p:sldId id="493" r:id="rId22"/>
    <p:sldId id="494" r:id="rId23"/>
    <p:sldId id="531" r:id="rId24"/>
    <p:sldId id="534" r:id="rId25"/>
    <p:sldId id="535" r:id="rId26"/>
    <p:sldId id="497" r:id="rId27"/>
    <p:sldId id="532" r:id="rId28"/>
    <p:sldId id="515" r:id="rId29"/>
    <p:sldId id="516" r:id="rId30"/>
    <p:sldId id="498" r:id="rId31"/>
    <p:sldId id="536" r:id="rId32"/>
    <p:sldId id="503" r:id="rId33"/>
    <p:sldId id="499" r:id="rId34"/>
    <p:sldId id="500" r:id="rId35"/>
    <p:sldId id="505" r:id="rId36"/>
    <p:sldId id="506" r:id="rId37"/>
    <p:sldId id="508" r:id="rId38"/>
    <p:sldId id="510" r:id="rId39"/>
    <p:sldId id="537" r:id="rId40"/>
    <p:sldId id="511" r:id="rId41"/>
    <p:sldId id="512" r:id="rId42"/>
    <p:sldId id="514"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58641793-D52A-4DC9-B355-2DD442F86286}">
          <p14:sldIdLst>
            <p14:sldId id="275"/>
            <p14:sldId id="489"/>
            <p14:sldId id="524"/>
            <p14:sldId id="533"/>
            <p14:sldId id="526"/>
            <p14:sldId id="527"/>
            <p14:sldId id="528"/>
            <p14:sldId id="525"/>
            <p14:sldId id="488"/>
            <p14:sldId id="490"/>
            <p14:sldId id="530"/>
            <p14:sldId id="529"/>
            <p14:sldId id="493"/>
            <p14:sldId id="494"/>
            <p14:sldId id="531"/>
            <p14:sldId id="534"/>
            <p14:sldId id="535"/>
            <p14:sldId id="497"/>
            <p14:sldId id="532"/>
            <p14:sldId id="515"/>
            <p14:sldId id="516"/>
            <p14:sldId id="498"/>
            <p14:sldId id="536"/>
            <p14:sldId id="503"/>
            <p14:sldId id="499"/>
            <p14:sldId id="500"/>
            <p14:sldId id="505"/>
            <p14:sldId id="506"/>
            <p14:sldId id="508"/>
            <p14:sldId id="510"/>
            <p14:sldId id="537"/>
            <p14:sldId id="511"/>
            <p14:sldId id="512"/>
            <p14:sldId id="514"/>
          </p14:sldIdLst>
        </p14:section>
      </p14:sectionLst>
    </p:ex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7D8"/>
    <a:srgbClr val="ECECEC"/>
    <a:srgbClr val="C9E9BE"/>
    <a:srgbClr val="ECE0E2"/>
    <a:srgbClr val="005C74"/>
    <a:srgbClr val="CACACA"/>
    <a:srgbClr val="B60000"/>
    <a:srgbClr val="0000FF"/>
    <a:srgbClr val="214E91"/>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137" autoAdjust="0"/>
    <p:restoredTop sz="86397" autoAdjust="0"/>
  </p:normalViewPr>
  <p:slideViewPr>
    <p:cSldViewPr>
      <p:cViewPr varScale="1">
        <p:scale>
          <a:sx n="75" d="100"/>
          <a:sy n="75" d="100"/>
        </p:scale>
        <p:origin x="1560" y="168"/>
      </p:cViewPr>
      <p:guideLst>
        <p:guide orient="horz" pos="3408"/>
        <p:guide orient="horz" pos="3600"/>
        <p:guide orient="horz" pos="912"/>
        <p:guide orient="horz" pos="3360"/>
        <p:guide pos="5616"/>
        <p:guide pos="4320"/>
      </p:guideLst>
    </p:cSldViewPr>
  </p:slideViewPr>
  <p:outlineViewPr>
    <p:cViewPr>
      <p:scale>
        <a:sx n="33" d="100"/>
        <a:sy n="33" d="100"/>
      </p:scale>
      <p:origin x="0" y="-2856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3" d="100"/>
          <a:sy n="73" d="100"/>
        </p:scale>
        <p:origin x="199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theme" Target="theme/theme1.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presProps" Target="presProps.xml"/><Relationship Id="rId20" Type="http://schemas.openxmlformats.org/officeDocument/2006/relationships/slide" Target="slides/slide11.xml"/><Relationship Id="rId41" Type="http://schemas.openxmlformats.org/officeDocument/2006/relationships/slide" Target="slides/slide32.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11/13/21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‹N›</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11/13/21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‹N›</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8</a:t>
            </a:fld>
            <a:endParaRPr lang="en-US"/>
          </a:p>
        </p:txBody>
      </p:sp>
    </p:spTree>
    <p:extLst>
      <p:ext uri="{BB962C8B-B14F-4D97-AF65-F5344CB8AC3E}">
        <p14:creationId xmlns:p14="http://schemas.microsoft.com/office/powerpoint/2010/main" val="4234895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21</a:t>
            </a:fld>
            <a:endParaRPr lang="en-US"/>
          </a:p>
        </p:txBody>
      </p:sp>
    </p:spTree>
    <p:extLst>
      <p:ext uri="{BB962C8B-B14F-4D97-AF65-F5344CB8AC3E}">
        <p14:creationId xmlns:p14="http://schemas.microsoft.com/office/powerpoint/2010/main" val="4269231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22</a:t>
            </a:fld>
            <a:endParaRPr lang="en-US"/>
          </a:p>
        </p:txBody>
      </p:sp>
    </p:spTree>
    <p:extLst>
      <p:ext uri="{BB962C8B-B14F-4D97-AF65-F5344CB8AC3E}">
        <p14:creationId xmlns:p14="http://schemas.microsoft.com/office/powerpoint/2010/main" val="3139693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23</a:t>
            </a:fld>
            <a:endParaRPr lang="en-US"/>
          </a:p>
        </p:txBody>
      </p:sp>
    </p:spTree>
    <p:extLst>
      <p:ext uri="{BB962C8B-B14F-4D97-AF65-F5344CB8AC3E}">
        <p14:creationId xmlns:p14="http://schemas.microsoft.com/office/powerpoint/2010/main" val="491210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25</a:t>
            </a:fld>
            <a:endParaRPr lang="en-US"/>
          </a:p>
        </p:txBody>
      </p:sp>
    </p:spTree>
    <p:extLst>
      <p:ext uri="{BB962C8B-B14F-4D97-AF65-F5344CB8AC3E}">
        <p14:creationId xmlns:p14="http://schemas.microsoft.com/office/powerpoint/2010/main" val="15435232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26</a:t>
            </a:fld>
            <a:endParaRPr lang="en-US"/>
          </a:p>
        </p:txBody>
      </p:sp>
    </p:spTree>
    <p:extLst>
      <p:ext uri="{BB962C8B-B14F-4D97-AF65-F5344CB8AC3E}">
        <p14:creationId xmlns:p14="http://schemas.microsoft.com/office/powerpoint/2010/main" val="3529818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27</a:t>
            </a:fld>
            <a:endParaRPr lang="en-US"/>
          </a:p>
        </p:txBody>
      </p:sp>
    </p:spTree>
    <p:extLst>
      <p:ext uri="{BB962C8B-B14F-4D97-AF65-F5344CB8AC3E}">
        <p14:creationId xmlns:p14="http://schemas.microsoft.com/office/powerpoint/2010/main" val="7436207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28</a:t>
            </a:fld>
            <a:endParaRPr lang="en-US"/>
          </a:p>
        </p:txBody>
      </p:sp>
    </p:spTree>
    <p:extLst>
      <p:ext uri="{BB962C8B-B14F-4D97-AF65-F5344CB8AC3E}">
        <p14:creationId xmlns:p14="http://schemas.microsoft.com/office/powerpoint/2010/main" val="11086489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30</a:t>
            </a:fld>
            <a:endParaRPr lang="en-US"/>
          </a:p>
        </p:txBody>
      </p:sp>
    </p:spTree>
    <p:extLst>
      <p:ext uri="{BB962C8B-B14F-4D97-AF65-F5344CB8AC3E}">
        <p14:creationId xmlns:p14="http://schemas.microsoft.com/office/powerpoint/2010/main" val="18853162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31</a:t>
            </a:fld>
            <a:endParaRPr lang="en-US"/>
          </a:p>
        </p:txBody>
      </p:sp>
    </p:spTree>
    <p:extLst>
      <p:ext uri="{BB962C8B-B14F-4D97-AF65-F5344CB8AC3E}">
        <p14:creationId xmlns:p14="http://schemas.microsoft.com/office/powerpoint/2010/main" val="2104844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9</a:t>
            </a:fld>
            <a:endParaRPr lang="en-US"/>
          </a:p>
        </p:txBody>
      </p:sp>
    </p:spTree>
    <p:extLst>
      <p:ext uri="{BB962C8B-B14F-4D97-AF65-F5344CB8AC3E}">
        <p14:creationId xmlns:p14="http://schemas.microsoft.com/office/powerpoint/2010/main" val="3646328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10</a:t>
            </a:fld>
            <a:endParaRPr lang="en-US"/>
          </a:p>
        </p:txBody>
      </p:sp>
    </p:spTree>
    <p:extLst>
      <p:ext uri="{BB962C8B-B14F-4D97-AF65-F5344CB8AC3E}">
        <p14:creationId xmlns:p14="http://schemas.microsoft.com/office/powerpoint/2010/main" val="1799595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11</a:t>
            </a:fld>
            <a:endParaRPr lang="en-US"/>
          </a:p>
        </p:txBody>
      </p:sp>
    </p:spTree>
    <p:extLst>
      <p:ext uri="{BB962C8B-B14F-4D97-AF65-F5344CB8AC3E}">
        <p14:creationId xmlns:p14="http://schemas.microsoft.com/office/powerpoint/2010/main" val="3399958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13</a:t>
            </a:fld>
            <a:endParaRPr lang="en-US"/>
          </a:p>
        </p:txBody>
      </p:sp>
    </p:spTree>
    <p:extLst>
      <p:ext uri="{BB962C8B-B14F-4D97-AF65-F5344CB8AC3E}">
        <p14:creationId xmlns:p14="http://schemas.microsoft.com/office/powerpoint/2010/main" val="501646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15</a:t>
            </a:fld>
            <a:endParaRPr lang="en-US"/>
          </a:p>
        </p:txBody>
      </p:sp>
    </p:spTree>
    <p:extLst>
      <p:ext uri="{BB962C8B-B14F-4D97-AF65-F5344CB8AC3E}">
        <p14:creationId xmlns:p14="http://schemas.microsoft.com/office/powerpoint/2010/main" val="2833732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16</a:t>
            </a:fld>
            <a:endParaRPr lang="en-US"/>
          </a:p>
        </p:txBody>
      </p:sp>
    </p:spTree>
    <p:extLst>
      <p:ext uri="{BB962C8B-B14F-4D97-AF65-F5344CB8AC3E}">
        <p14:creationId xmlns:p14="http://schemas.microsoft.com/office/powerpoint/2010/main" val="1761102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19</a:t>
            </a:fld>
            <a:endParaRPr lang="en-US"/>
          </a:p>
        </p:txBody>
      </p:sp>
    </p:spTree>
    <p:extLst>
      <p:ext uri="{BB962C8B-B14F-4D97-AF65-F5344CB8AC3E}">
        <p14:creationId xmlns:p14="http://schemas.microsoft.com/office/powerpoint/2010/main" val="749314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20</a:t>
            </a:fld>
            <a:endParaRPr lang="en-US"/>
          </a:p>
        </p:txBody>
      </p:sp>
    </p:spTree>
    <p:extLst>
      <p:ext uri="{BB962C8B-B14F-4D97-AF65-F5344CB8AC3E}">
        <p14:creationId xmlns:p14="http://schemas.microsoft.com/office/powerpoint/2010/main" val="3916059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1560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marL="0" indent="0">
              <a:spcAft>
                <a:spcPts val="800"/>
              </a:spcAft>
              <a:buFont typeface="Arial" panose="020B0604020202020204" pitchFamily="34" charset="0"/>
              <a:buNone/>
              <a:defRPr sz="2400"/>
            </a:lvl1pPr>
            <a:lvl2pPr marL="742950" indent="-285750">
              <a:spcAft>
                <a:spcPts val="800"/>
              </a:spcAft>
              <a:buFont typeface="Arial" panose="020B0604020202020204" pitchFamily="34" charset="0"/>
              <a:buChar char="•"/>
              <a:defRPr sz="2000"/>
            </a:lvl2pPr>
            <a:lvl3pPr marL="1143000" indent="-228600">
              <a:spcAft>
                <a:spcPts val="800"/>
              </a:spcAft>
              <a:buFont typeface="Arial" panose="020B0604020202020204" pitchFamily="34" charset="0"/>
              <a:buChar char="•"/>
              <a:defRPr sz="1800"/>
            </a:lvl3pPr>
            <a:lvl4pPr marL="1600200" indent="-228600">
              <a:spcAft>
                <a:spcPts val="800"/>
              </a:spcAft>
              <a:buFont typeface="Arial" panose="020B0604020202020204" pitchFamily="34" charset="0"/>
              <a:buChar char="•"/>
              <a:defRPr sz="1600"/>
            </a:lvl4pPr>
            <a:lvl5pPr marL="2057400" indent="-22860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7" hasCustomPrompt="1"/>
          </p:nvPr>
        </p:nvSpPr>
        <p:spPr>
          <a:xfrm>
            <a:off x="3465912" y="6605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56202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12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159416" y="1066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159416" y="19812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159416" y="28956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159416" y="38100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159416" y="47244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159416" y="5638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7"/>
          <p:cNvSpPr>
            <a:spLocks noGrp="1"/>
          </p:cNvSpPr>
          <p:nvPr>
            <p:ph sz="quarter" idx="18"/>
          </p:nvPr>
        </p:nvSpPr>
        <p:spPr>
          <a:xfrm>
            <a:off x="4800600" y="1066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dirty="0"/>
              <a:t>Click to edit Master text styles</a:t>
            </a:r>
          </a:p>
          <a:p>
            <a:pPr marL="800100" lvl="1" indent="-342900">
              <a:spcAft>
                <a:spcPts val="800"/>
              </a:spcAft>
              <a:buFont typeface="Arial" panose="020B0604020202020204" pitchFamily="34" charset="0"/>
              <a:buChar char="•"/>
            </a:pPr>
            <a:r>
              <a:rPr lang="en-US" dirty="0"/>
              <a:t>Second level</a:t>
            </a:r>
          </a:p>
          <a:p>
            <a:pPr marL="1200150" lvl="2" indent="-285750">
              <a:spcAft>
                <a:spcPts val="800"/>
              </a:spcAft>
              <a:buFont typeface="Arial" panose="020B0604020202020204" pitchFamily="34" charset="0"/>
            </a:pPr>
            <a:r>
              <a:rPr lang="en-US" dirty="0"/>
              <a:t>Third level</a:t>
            </a:r>
          </a:p>
          <a:p>
            <a:pPr marL="1657350" lvl="3" indent="-285750">
              <a:spcAft>
                <a:spcPts val="800"/>
              </a:spcAft>
              <a:buFont typeface="Arial" panose="020B0604020202020204" pitchFamily="34" charset="0"/>
              <a:buChar char="•"/>
            </a:pPr>
            <a:r>
              <a:rPr lang="en-US" dirty="0"/>
              <a:t>Fourth level</a:t>
            </a:r>
          </a:p>
          <a:p>
            <a:pPr marL="2114550" lvl="4" indent="-285750">
              <a:spcAft>
                <a:spcPts val="800"/>
              </a:spcAft>
              <a:buFont typeface="Arial" panose="020B0604020202020204" pitchFamily="34" charset="0"/>
              <a:buChar char="•"/>
            </a:pPr>
            <a:r>
              <a:rPr lang="en-US" dirty="0"/>
              <a:t>Fifth level</a:t>
            </a:r>
          </a:p>
        </p:txBody>
      </p:sp>
      <p:sp>
        <p:nvSpPr>
          <p:cNvPr id="19" name="Content Placeholder 8"/>
          <p:cNvSpPr>
            <a:spLocks noGrp="1"/>
          </p:cNvSpPr>
          <p:nvPr>
            <p:ph sz="quarter" idx="19"/>
          </p:nvPr>
        </p:nvSpPr>
        <p:spPr>
          <a:xfrm>
            <a:off x="4800600" y="19812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1" name="Content Placeholder 9"/>
          <p:cNvSpPr>
            <a:spLocks noGrp="1"/>
          </p:cNvSpPr>
          <p:nvPr>
            <p:ph sz="quarter" idx="20"/>
          </p:nvPr>
        </p:nvSpPr>
        <p:spPr>
          <a:xfrm>
            <a:off x="4800600" y="28956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3" name="Content Placeholder 10"/>
          <p:cNvSpPr>
            <a:spLocks noGrp="1"/>
          </p:cNvSpPr>
          <p:nvPr>
            <p:ph sz="quarter" idx="21"/>
          </p:nvPr>
        </p:nvSpPr>
        <p:spPr>
          <a:xfrm>
            <a:off x="4800600" y="38100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5" name="Content Placeholder 11"/>
          <p:cNvSpPr>
            <a:spLocks noGrp="1"/>
          </p:cNvSpPr>
          <p:nvPr>
            <p:ph sz="quarter" idx="22"/>
          </p:nvPr>
        </p:nvSpPr>
        <p:spPr>
          <a:xfrm>
            <a:off x="4800600" y="47244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7" name="Content Placeholder 12"/>
          <p:cNvSpPr>
            <a:spLocks noGrp="1"/>
          </p:cNvSpPr>
          <p:nvPr>
            <p:ph sz="quarter" idx="23"/>
          </p:nvPr>
        </p:nvSpPr>
        <p:spPr>
          <a:xfrm>
            <a:off x="4800600" y="5638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13" name="Jump Link"/>
          <p:cNvSpPr>
            <a:spLocks noGrp="1"/>
          </p:cNvSpPr>
          <p:nvPr>
            <p:ph type="body" sz="quarter" idx="17" hasCustomPrompt="1"/>
          </p:nvPr>
        </p:nvSpPr>
        <p:spPr>
          <a:xfrm>
            <a:off x="34675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980540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118797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5612"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87407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124200" y="3429000"/>
            <a:ext cx="6019800" cy="1752600"/>
          </a:xfrm>
          <a:prstGeom prst="rect">
            <a:avLst/>
          </a:prstGeom>
          <a:solidFill>
            <a:srgbClr val="52525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276600" y="35052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276600" y="4190999"/>
            <a:ext cx="5699760" cy="914400"/>
          </a:xfrm>
          <a:prstGeom prst="rect">
            <a:avLst/>
          </a:prstGeom>
        </p:spPr>
        <p:txBody>
          <a:bodyPr/>
          <a:lstStyle>
            <a:lvl1pPr marL="0" indent="0" algn="r">
              <a:buNone/>
              <a:defRPr sz="2800" b="0">
                <a:solidFill>
                  <a:schemeClr val="bg1"/>
                </a:solidFill>
                <a:latin typeface="+mj-lt"/>
              </a:defRPr>
            </a:lvl1pPr>
            <a:lvl2pPr marL="457200" indent="0" algn="r">
              <a:buNone/>
              <a:defRPr sz="2400" b="0">
                <a:solidFill>
                  <a:schemeClr val="bg1"/>
                </a:solidFill>
                <a:latin typeface="ArumSans Bd" panose="020B0B04010000020C00" pitchFamily="34" charset="0"/>
              </a:defRPr>
            </a:lvl2pPr>
            <a:lvl3pPr marL="914400" indent="0" algn="r">
              <a:buNone/>
              <a:defRPr sz="2400" b="0">
                <a:solidFill>
                  <a:schemeClr val="bg1"/>
                </a:solidFill>
                <a:latin typeface="ArumSans Bd" panose="020B0B04010000020C00" pitchFamily="34" charset="0"/>
              </a:defRPr>
            </a:lvl3pPr>
            <a:lvl4pPr marL="1371600" indent="0" algn="r">
              <a:buNone/>
              <a:defRPr sz="2400" b="0">
                <a:solidFill>
                  <a:schemeClr val="bg1"/>
                </a:solidFill>
                <a:latin typeface="ArumSans Bd" panose="020B0B04010000020C00" pitchFamily="34" charset="0"/>
              </a:defRPr>
            </a:lvl4pPr>
            <a:lvl5pPr marL="1828800" indent="0" algn="r">
              <a:buNone/>
              <a:defRPr sz="2400" b="0">
                <a:solidFill>
                  <a:schemeClr val="bg1"/>
                </a:solidFill>
                <a:latin typeface="ArumSans Bd" panose="020B0B04010000020C00" pitchFamily="34" charset="0"/>
              </a:defRPr>
            </a:lvl5pPr>
          </a:lstStyle>
          <a:p>
            <a:pPr lvl="0"/>
            <a:r>
              <a:rPr lang="en-US" dirty="0"/>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10"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rgbClr val="6A6A6A"/>
                </a:solidFill>
              </a:defRPr>
            </a:lvl1pPr>
          </a:lstStyle>
          <a:p>
            <a:pPr lvl="0"/>
            <a:r>
              <a:rPr lang="en-US" dirty="0"/>
              <a:t>Click to edit Master text styles</a:t>
            </a:r>
          </a:p>
        </p:txBody>
      </p:sp>
    </p:spTree>
    <p:extLst>
      <p:ext uri="{BB962C8B-B14F-4D97-AF65-F5344CB8AC3E}">
        <p14:creationId xmlns:p14="http://schemas.microsoft.com/office/powerpoint/2010/main" val="3480686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0198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587377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3" hasCustomPrompt="1"/>
          </p:nvPr>
        </p:nvSpPr>
        <p:spPr>
          <a:xfrm>
            <a:off x="4999894"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975049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49100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Jump Link"/>
          <p:cNvSpPr>
            <a:spLocks noGrp="1"/>
          </p:cNvSpPr>
          <p:nvPr>
            <p:ph type="body" sz="quarter" idx="12" hasCustomPrompt="1"/>
          </p:nvPr>
        </p:nvSpPr>
        <p:spPr>
          <a:xfrm>
            <a:off x="3357063" y="510540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32661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1"/>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dirty="0"/>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Video Credit Here</a:t>
            </a:r>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950720"/>
            <a:ext cx="8229600" cy="1097280"/>
          </a:xfrm>
          <a:prstGeom prst="rect">
            <a:avLst/>
          </a:prstGeom>
        </p:spPr>
        <p:txBody>
          <a:bodyPr anchor="ctr"/>
          <a:lstStyle>
            <a:lvl1pPr>
              <a:defRPr sz="4800" b="1">
                <a:solidFill>
                  <a:schemeClr val="tx1"/>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3124200"/>
            <a:ext cx="8229600" cy="2743200"/>
          </a:xfrm>
          <a:prstGeom prst="rect">
            <a:avLst/>
          </a:prstGeom>
        </p:spPr>
        <p:txBody>
          <a:bodyPr/>
          <a:lstStyle>
            <a:lvl1pPr marL="0" indent="0" algn="ctr">
              <a:spcBef>
                <a:spcPts val="600"/>
              </a:spcBef>
              <a:spcAft>
                <a:spcPts val="600"/>
              </a:spcAft>
              <a:buFont typeface="Arial" panose="020B0604020202020204" pitchFamily="34" charset="0"/>
              <a:buNone/>
              <a:defRPr sz="4000" b="1">
                <a:solidFill>
                  <a:srgbClr val="005C74"/>
                </a:solidFill>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18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400">
                <a:latin typeface="+mj-lt"/>
                <a:ea typeface="Verdana" panose="020B0604030504040204" pitchFamily="34" charset="0"/>
                <a:cs typeface="Verdana" panose="020B0604030504040204" pitchFamily="34" charset="0"/>
              </a:defRPr>
            </a:lvl5pPr>
          </a:lstStyle>
          <a:p>
            <a:pPr lvl="0"/>
            <a:r>
              <a:rPr lang="en-US" dirty="0"/>
              <a:t>Click to edit Master text styles</a:t>
            </a:r>
          </a:p>
        </p:txBody>
      </p:sp>
      <p:sp>
        <p:nvSpPr>
          <p:cNvPr id="2" name="Rectangle 1"/>
          <p:cNvSpPr/>
          <p:nvPr userDrawn="1"/>
        </p:nvSpPr>
        <p:spPr>
          <a:xfrm>
            <a:off x="7817427" y="6303818"/>
            <a:ext cx="1295400" cy="381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24298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467512" y="6477000"/>
            <a:ext cx="2208976"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24688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4008120"/>
            <a:ext cx="8229600" cy="23164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1" name="Text Placeholder 10"/>
          <p:cNvSpPr>
            <a:spLocks noGrp="1"/>
          </p:cNvSpPr>
          <p:nvPr>
            <p:ph type="body" sz="quarter" idx="15"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2043018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393192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754880" y="1447800"/>
            <a:ext cx="393192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1" name="Text Placeholder 10"/>
          <p:cNvSpPr>
            <a:spLocks noGrp="1"/>
          </p:cNvSpPr>
          <p:nvPr>
            <p:ph type="body" sz="quarter" idx="15"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13206766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10972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64160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92684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521208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16"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3" name="Text Placeholder 10"/>
          <p:cNvSpPr>
            <a:spLocks noGrp="1"/>
          </p:cNvSpPr>
          <p:nvPr>
            <p:ph type="body" sz="quarter" idx="17"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118001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3682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30124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15468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400812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
          <p:cNvSpPr>
            <a:spLocks noGrp="1"/>
          </p:cNvSpPr>
          <p:nvPr>
            <p:ph idx="16"/>
          </p:nvPr>
        </p:nvSpPr>
        <p:spPr>
          <a:xfrm>
            <a:off x="457200" y="486156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
          <p:cNvSpPr>
            <a:spLocks noGrp="1"/>
          </p:cNvSpPr>
          <p:nvPr>
            <p:ph idx="17"/>
          </p:nvPr>
        </p:nvSpPr>
        <p:spPr>
          <a:xfrm>
            <a:off x="457200" y="571500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5" name="Text Placeholder 10"/>
          <p:cNvSpPr>
            <a:spLocks noGrp="1"/>
          </p:cNvSpPr>
          <p:nvPr>
            <p:ph type="body" sz="quarter" idx="19"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11064114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35706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Jump Link"/>
          <p:cNvSpPr>
            <a:spLocks noGrp="1"/>
          </p:cNvSpPr>
          <p:nvPr>
            <p:ph type="body" sz="quarter" idx="12" hasCustomPrompt="1"/>
          </p:nvPr>
        </p:nvSpPr>
        <p:spPr>
          <a:xfrm>
            <a:off x="327324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357063" y="59960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02643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467512" y="5081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8335032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9" name="Slide Title"/>
          <p:cNvSpPr>
            <a:spLocks noGrp="1"/>
          </p:cNvSpPr>
          <p:nvPr>
            <p:ph type="title"/>
          </p:nvPr>
        </p:nvSpPr>
        <p:spPr>
          <a:xfrm>
            <a:off x="762000" y="152400"/>
            <a:ext cx="7620000" cy="1097280"/>
          </a:xfrm>
          <a:prstGeom prst="rect">
            <a:avLst/>
          </a:prstGeom>
        </p:spPr>
        <p:txBody>
          <a:bodyPr anchor="ctr"/>
          <a:lstStyle>
            <a:lvl1pPr>
              <a:defRPr sz="3600" b="0">
                <a:solidFill>
                  <a:srgbClr val="B60000"/>
                </a:solidFill>
                <a:latin typeface="+mj-lt"/>
                <a:cs typeface="Arial" panose="020B0604020202020204" pitchFamily="34" charset="0"/>
              </a:defRPr>
            </a:lvl1pPr>
          </a:lstStyle>
          <a:p>
            <a:r>
              <a:rPr lang="en-US" dirty="0"/>
              <a:t>Click to edit Master title style</a:t>
            </a:r>
          </a:p>
        </p:txBody>
      </p:sp>
      <p:sp>
        <p:nvSpPr>
          <p:cNvPr id="10" name="Content Placeholder 1"/>
          <p:cNvSpPr>
            <a:spLocks noGrp="1"/>
          </p:cNvSpPr>
          <p:nvPr>
            <p:ph idx="1"/>
          </p:nvPr>
        </p:nvSpPr>
        <p:spPr>
          <a:xfrm>
            <a:off x="457200" y="1447800"/>
            <a:ext cx="8229600" cy="4754880"/>
          </a:xfrm>
          <a:prstGeom prst="rect">
            <a:avLst/>
          </a:prstGeom>
        </p:spPr>
        <p:txBody>
          <a:bodyPr/>
          <a:lstStyle>
            <a:lvl1pPr marL="0" indent="0" algn="l">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lgn="l">
              <a:spcBef>
                <a:spcPts val="1200"/>
              </a:spcBef>
              <a:spcAft>
                <a:spcPts val="600"/>
              </a:spcAft>
              <a:buClr>
                <a:schemeClr val="tx1"/>
              </a:buClr>
              <a:buFont typeface="Arial" panose="020B0604020202020204" pitchFamily="34" charset="0"/>
              <a:buChar char="•"/>
              <a:defRPr sz="2800">
                <a:latin typeface="+mj-lt"/>
                <a:cs typeface="Arial" panose="020B0604020202020204" pitchFamily="34" charset="0"/>
              </a:defRPr>
            </a:lvl2pPr>
            <a:lvl3pPr marL="822960" indent="-274320" algn="l">
              <a:spcBef>
                <a:spcPts val="1200"/>
              </a:spcBef>
              <a:spcAft>
                <a:spcPts val="600"/>
              </a:spcAft>
              <a:buClr>
                <a:schemeClr val="tx1"/>
              </a:buClr>
              <a:buFont typeface="Arial" panose="020B0604020202020204" pitchFamily="34" charset="0"/>
              <a:buChar char="•"/>
              <a:defRPr sz="2400">
                <a:latin typeface="+mj-lt"/>
                <a:cs typeface="Arial" panose="020B0604020202020204" pitchFamily="34" charset="0"/>
              </a:defRPr>
            </a:lvl3pPr>
            <a:lvl4pPr marL="1188720" indent="-274320" algn="l">
              <a:spcBef>
                <a:spcPts val="1200"/>
              </a:spcBef>
              <a:spcAft>
                <a:spcPts val="600"/>
              </a:spcAft>
              <a:buClr>
                <a:schemeClr val="tx1"/>
              </a:buClr>
              <a:buFont typeface="Arial" panose="020B0604020202020204" pitchFamily="34" charset="0"/>
              <a:buChar char="•"/>
              <a:defRPr sz="2000">
                <a:latin typeface="+mj-lt"/>
                <a:cs typeface="Arial" panose="020B0604020202020204" pitchFamily="34" charset="0"/>
              </a:defRPr>
            </a:lvl4pPr>
            <a:lvl5pPr marL="1554480" indent="-228600" algn="l">
              <a:spcBef>
                <a:spcPts val="1200"/>
              </a:spcBef>
              <a:spcAft>
                <a:spcPts val="600"/>
              </a:spcAft>
              <a:buClr>
                <a:schemeClr val="tx1"/>
              </a:buClr>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213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©McGraw-Hill Education.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859920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887237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a:t>Click to edit Master title style</a:t>
            </a:r>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0531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
        <p:nvSpPr>
          <p:cNvPr id="7" name="Jump Link"/>
          <p:cNvSpPr>
            <a:spLocks noGrp="1"/>
          </p:cNvSpPr>
          <p:nvPr>
            <p:ph type="body" sz="quarter" idx="11" hasCustomPrompt="1"/>
          </p:nvPr>
        </p:nvSpPr>
        <p:spPr>
          <a:xfrm>
            <a:off x="3356610" y="66294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94921454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2"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6562608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
        <p:nvSpPr>
          <p:cNvPr id="8" name="Text Placeholder 1"/>
          <p:cNvSpPr>
            <a:spLocks noGrp="1"/>
          </p:cNvSpPr>
          <p:nvPr>
            <p:ph type="body" sz="quarter" idx="12"/>
          </p:nvPr>
        </p:nvSpPr>
        <p:spPr>
          <a:xfrm>
            <a:off x="457200" y="990600"/>
            <a:ext cx="8229600" cy="54102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10997478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11237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75564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hasCustomPrompt="1"/>
          </p:nvPr>
        </p:nvSpPr>
        <p:spPr>
          <a:xfrm>
            <a:off x="2514600" y="152400"/>
            <a:ext cx="6400800" cy="1447800"/>
          </a:xfrm>
          <a:prstGeom prst="rect">
            <a:avLst/>
          </a:prstGeom>
        </p:spPr>
        <p:txBody>
          <a:bodyPr anchor="t" anchorCtr="0"/>
          <a:lstStyle>
            <a:lvl1pPr algn="r">
              <a:spcBef>
                <a:spcPts val="480"/>
              </a:spcBef>
              <a:defRPr sz="4400" b="1" cap="none">
                <a:solidFill>
                  <a:schemeClr val="tx1"/>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Text Placeholder 1"/>
          <p:cNvSpPr>
            <a:spLocks noGrp="1"/>
          </p:cNvSpPr>
          <p:nvPr>
            <p:ph type="body" idx="1"/>
          </p:nvPr>
        </p:nvSpPr>
        <p:spPr>
          <a:xfrm>
            <a:off x="4526280" y="3810000"/>
            <a:ext cx="4389120" cy="533400"/>
          </a:xfrm>
          <a:prstGeom prst="rect">
            <a:avLst/>
          </a:prstGeom>
        </p:spPr>
        <p:txBody>
          <a:bodyPr anchor="t" anchorCtr="0"/>
          <a:lstStyle>
            <a:lvl1pPr marL="0" indent="0" algn="ctr">
              <a:spcBef>
                <a:spcPts val="0"/>
              </a:spcBef>
              <a:buNone/>
              <a:defRPr sz="2800" b="1">
                <a:solidFill>
                  <a:srgbClr val="214E91"/>
                </a:solidFill>
                <a:latin typeface="+mj-lt"/>
                <a:ea typeface="Verdana" panose="020B0604030504040204" pitchFamily="34" charset="0"/>
                <a:cs typeface="Verdana" panose="020B060403050404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8"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chemeClr val="tx1"/>
                </a:solidFill>
              </a:defRPr>
            </a:lvl1pPr>
          </a:lstStyle>
          <a:p>
            <a:pPr lvl="0"/>
            <a:r>
              <a:rPr lang="en-US" dirty="0"/>
              <a:t>Click to edit Master text styles</a:t>
            </a:r>
          </a:p>
        </p:txBody>
      </p:sp>
      <p:pic>
        <p:nvPicPr>
          <p:cNvPr id="9"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00" y="812800"/>
            <a:ext cx="4375470" cy="5394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41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436620" y="4260273"/>
            <a:ext cx="569976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4.gif"/><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3.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7.xml"/><Relationship Id="rId7" Type="http://schemas.openxmlformats.org/officeDocument/2006/relationships/slideLayout" Target="../slideLayouts/slideLayout51.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53.xml"/><Relationship Id="rId1" Type="http://schemas.openxmlformats.org/officeDocument/2006/relationships/slideLayout" Target="../slideLayouts/slideLayout52.xml"/><Relationship Id="rId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pic>
        <p:nvPicPr>
          <p:cNvPr id="12" name="MH Tagline" descr="Tagline: Because learning changes everything.™"/>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3481" y="6351925"/>
            <a:ext cx="3223119" cy="272375"/>
          </a:xfrm>
          <a:prstGeom prst="rect">
            <a:avLst/>
          </a:prstGeom>
        </p:spPr>
      </p:pic>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tx1"/>
                </a:solidFill>
                <a:effectLst/>
                <a:latin typeface="+mn-lt"/>
                <a:ea typeface="+mn-ea"/>
                <a:cs typeface="+mn-cs"/>
              </a:rPr>
              <a:t>©McGraw-Hill Education</a:t>
            </a: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965" r:id="rId3"/>
    <p:sldLayoutId id="2147483753" r:id="rId4"/>
    <p:sldLayoutId id="2147483908" r:id="rId5"/>
    <p:sldLayoutId id="2147483950" r:id="rId6"/>
    <p:sldLayoutId id="2147483757" r:id="rId7"/>
    <p:sldLayoutId id="2147483877" r:id="rId8"/>
    <p:sldLayoutId id="2147483761" r:id="rId9"/>
    <p:sldLayoutId id="2147483800"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Copyright" descr="©McGraw-Hill Education&#10;"/>
          <p:cNvSpPr txBox="1">
            <a:spLocks/>
          </p:cNvSpPr>
          <p:nvPr userDrawn="1"/>
        </p:nvSpPr>
        <p:spPr>
          <a:xfrm>
            <a:off x="0" y="6705600"/>
            <a:ext cx="164592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©2020 McGraw-Hill Education</a:t>
            </a:r>
          </a:p>
        </p:txBody>
      </p:sp>
      <p:sp>
        <p:nvSpPr>
          <p:cNvPr id="4" name="TextBox 3"/>
          <p:cNvSpPr txBox="1"/>
          <p:nvPr userDrawn="1"/>
        </p:nvSpPr>
        <p:spPr>
          <a:xfrm>
            <a:off x="8458201" y="6477000"/>
            <a:ext cx="685800" cy="228600"/>
          </a:xfrm>
          <a:prstGeom prst="rect">
            <a:avLst/>
          </a:prstGeom>
          <a:noFill/>
        </p:spPr>
        <p:txBody>
          <a:bodyPr wrap="square" rtlCol="0">
            <a:noAutofit/>
          </a:bodyPr>
          <a:lstStyle/>
          <a:p>
            <a:pPr algn="r"/>
            <a:r>
              <a:rPr lang="en-US" sz="1200" dirty="0"/>
              <a:t>11-</a:t>
            </a:r>
            <a:fld id="{D284030D-0224-4BD8-89C1-1614B36E06C2}" type="slidenum">
              <a:rPr lang="en-US" sz="1200" smtClean="0"/>
              <a:pPr algn="r"/>
              <a:t>‹N›</a:t>
            </a:fld>
            <a:endParaRPr lang="en-US" sz="1200" dirty="0"/>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70" r:id="rId1"/>
    <p:sldLayoutId id="2147483951" r:id="rId2"/>
    <p:sldLayoutId id="2147483966" r:id="rId3"/>
    <p:sldLayoutId id="2147483969" r:id="rId4"/>
    <p:sldLayoutId id="2147483967" r:id="rId5"/>
    <p:sldLayoutId id="2147483968" r:id="rId6"/>
    <p:sldLayoutId id="2147483953" r:id="rId7"/>
    <p:sldLayoutId id="2147483954" r:id="rId8"/>
    <p:sldLayoutId id="2147483955" r:id="rId9"/>
    <p:sldLayoutId id="2147483956" r:id="rId10"/>
    <p:sldLayoutId id="2147483957" r:id="rId11"/>
    <p:sldLayoutId id="2147483958" r:id="rId12"/>
    <p:sldLayoutId id="2147483959"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Copyright" descr="©McGraw-Hill Education&#10;"/>
          <p:cNvSpPr txBox="1"/>
          <p:nvPr userDrawn="1"/>
        </p:nvSpPr>
        <p:spPr>
          <a:xfrm>
            <a:off x="0" y="6642556"/>
            <a:ext cx="1295400" cy="215444"/>
          </a:xfrm>
          <a:prstGeom prst="rect">
            <a:avLst/>
          </a:prstGeom>
          <a:noFill/>
        </p:spPr>
        <p:txBody>
          <a:bodyPr wrap="square" rtlCol="0">
            <a:spAutoFit/>
          </a:bodyPr>
          <a:lstStyle/>
          <a:p>
            <a:r>
              <a:rPr lang="en-US" sz="800" dirty="0">
                <a:solidFill>
                  <a:schemeClr val="tx1"/>
                </a:solidFill>
              </a:rPr>
              <a:t>©McGraw-Hill Education</a:t>
            </a: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629400"/>
            <a:ext cx="9144000" cy="2286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tx1"/>
                </a:solidFill>
              </a:rPr>
              <a:t>©McGraw-Hill Education</a:t>
            </a: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bg1"/>
                </a:solidFill>
              </a:rPr>
              <a:t>©McGraw-Hill Education</a:t>
            </a: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rgbClr val="6A6A6A"/>
                </a:solidFill>
                <a:effectLst/>
                <a:latin typeface="+mn-lt"/>
                <a:ea typeface="+mn-ea"/>
                <a:cs typeface="+mn-cs"/>
              </a:rPr>
              <a:t>©McGraw-Hill Education</a:t>
            </a: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©McGraw-Hill Education</a:t>
            </a: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slide" Target="slide34.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7.xml"/><Relationship Id="rId4" Type="http://schemas.openxmlformats.org/officeDocument/2006/relationships/slide" Target="slide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ontent Placeholder 2"/>
          <p:cNvSpPr>
            <a:spLocks noGrp="1"/>
          </p:cNvSpPr>
          <p:nvPr>
            <p:ph idx="1"/>
          </p:nvPr>
        </p:nvSpPr>
        <p:spPr/>
        <p:txBody>
          <a:bodyPr/>
          <a:lstStyle/>
          <a:p>
            <a:r>
              <a:rPr lang="en-US" dirty="0"/>
              <a:t>Managing the New Product Development Process</a:t>
            </a:r>
          </a:p>
        </p:txBody>
      </p:sp>
    </p:spTree>
    <p:extLst>
      <p:ext uri="{BB962C8B-B14F-4D97-AF65-F5344CB8AC3E}">
        <p14:creationId xmlns:p14="http://schemas.microsoft.com/office/powerpoint/2010/main" val="3022123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sz="3200" dirty="0"/>
              <a:t>Project Champions</a:t>
            </a:r>
          </a:p>
        </p:txBody>
      </p:sp>
      <p:sp>
        <p:nvSpPr>
          <p:cNvPr id="3" name="Content Placeholder 2"/>
          <p:cNvSpPr>
            <a:spLocks noGrp="1"/>
          </p:cNvSpPr>
          <p:nvPr>
            <p:ph idx="1"/>
          </p:nvPr>
        </p:nvSpPr>
        <p:spPr>
          <a:xfrm>
            <a:off x="457200" y="1447800"/>
            <a:ext cx="8229600" cy="5120640"/>
          </a:xfrm>
        </p:spPr>
        <p:txBody>
          <a:bodyPr/>
          <a:lstStyle/>
          <a:p>
            <a:pPr lvl="1"/>
            <a:r>
              <a:rPr lang="en-US" dirty="0"/>
              <a:t>Assigning a </a:t>
            </a:r>
            <a:r>
              <a:rPr lang="en-US" b="1" dirty="0"/>
              <a:t>senior executive</a:t>
            </a:r>
            <a:r>
              <a:rPr lang="en-US" dirty="0"/>
              <a:t> to champion a new product development project can </a:t>
            </a:r>
            <a:r>
              <a:rPr lang="en-US" b="1" dirty="0"/>
              <a:t>shorten cycle time</a:t>
            </a:r>
            <a:r>
              <a:rPr lang="en-US" dirty="0"/>
              <a:t> and ensure that the </a:t>
            </a:r>
            <a:r>
              <a:rPr lang="en-US" b="1" dirty="0"/>
              <a:t>product attributes match customer requirements</a:t>
            </a:r>
            <a:r>
              <a:rPr lang="en-US" dirty="0"/>
              <a:t> by</a:t>
            </a:r>
            <a:r>
              <a:rPr lang="en-US" b="1" dirty="0"/>
              <a:t> facilitating the allocation of resources </a:t>
            </a:r>
            <a:r>
              <a:rPr lang="en-US" dirty="0"/>
              <a:t>to the project and by </a:t>
            </a:r>
            <a:r>
              <a:rPr lang="en-US" b="1" dirty="0"/>
              <a:t>ensuring proper communication and cooperation</a:t>
            </a:r>
            <a:r>
              <a:rPr lang="en-US" dirty="0"/>
              <a:t> among the different functional groups needed on the project.  </a:t>
            </a:r>
            <a:endParaRPr lang="it-IT" b="1" dirty="0"/>
          </a:p>
          <a:p>
            <a:pPr defTabSz="809625">
              <a:spcBef>
                <a:spcPts val="300"/>
              </a:spcBef>
              <a:spcAft>
                <a:spcPts val="300"/>
              </a:spcAft>
            </a:pPr>
            <a:endParaRPr lang="en-US" altLang="en-US" sz="2400" dirty="0"/>
          </a:p>
        </p:txBody>
      </p:sp>
    </p:spTree>
    <p:extLst>
      <p:ext uri="{BB962C8B-B14F-4D97-AF65-F5344CB8AC3E}">
        <p14:creationId xmlns:p14="http://schemas.microsoft.com/office/powerpoint/2010/main" val="1751368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dirty="0"/>
              <a:t>Project Champions</a:t>
            </a:r>
            <a:endParaRPr lang="en-US" sz="1500" dirty="0"/>
          </a:p>
        </p:txBody>
      </p:sp>
      <p:sp>
        <p:nvSpPr>
          <p:cNvPr id="3" name="Content Placeholder 2"/>
          <p:cNvSpPr>
            <a:spLocks noGrp="1"/>
          </p:cNvSpPr>
          <p:nvPr>
            <p:ph idx="1"/>
          </p:nvPr>
        </p:nvSpPr>
        <p:spPr>
          <a:xfrm>
            <a:off x="457200" y="1447800"/>
            <a:ext cx="8229600" cy="5120640"/>
          </a:xfrm>
        </p:spPr>
        <p:txBody>
          <a:bodyPr/>
          <a:lstStyle/>
          <a:p>
            <a:pPr lvl="1"/>
            <a:r>
              <a:rPr lang="en-US" b="1" dirty="0"/>
              <a:t>Risks of Championing</a:t>
            </a:r>
            <a:r>
              <a:rPr lang="en-US" dirty="0"/>
              <a:t> include the </a:t>
            </a:r>
            <a:r>
              <a:rPr lang="en-US" b="1" dirty="0"/>
              <a:t>loss of objectivity</a:t>
            </a:r>
            <a:r>
              <a:rPr lang="en-US" dirty="0"/>
              <a:t> by the project champion that can result in an inability to admit when a project has no future and if the champion occupies a senior level position in the organization </a:t>
            </a:r>
            <a:r>
              <a:rPr lang="en-US" b="1" dirty="0"/>
              <a:t>others may be reluctant to express their true thoughts </a:t>
            </a:r>
            <a:r>
              <a:rPr lang="en-US" dirty="0"/>
              <a:t>regarding the value of the project.  </a:t>
            </a:r>
          </a:p>
          <a:p>
            <a:pPr lvl="1"/>
            <a:r>
              <a:rPr lang="en-US" dirty="0"/>
              <a:t>To counteract these risks, firms may create the role of </a:t>
            </a:r>
            <a:r>
              <a:rPr lang="en-US" b="1" dirty="0"/>
              <a:t>“anti-champion”</a:t>
            </a:r>
            <a:r>
              <a:rPr lang="en-US" dirty="0"/>
              <a:t> to play devil’s advocate.</a:t>
            </a:r>
            <a:endParaRPr lang="it-IT" b="1" dirty="0"/>
          </a:p>
          <a:p>
            <a:pPr defTabSz="809625">
              <a:spcBef>
                <a:spcPts val="300"/>
              </a:spcBef>
              <a:spcAft>
                <a:spcPts val="300"/>
              </a:spcAft>
            </a:pPr>
            <a:endParaRPr lang="en-US" altLang="en-US" sz="2400" dirty="0"/>
          </a:p>
        </p:txBody>
      </p:sp>
    </p:spTree>
    <p:extLst>
      <p:ext uri="{BB962C8B-B14F-4D97-AF65-F5344CB8AC3E}">
        <p14:creationId xmlns:p14="http://schemas.microsoft.com/office/powerpoint/2010/main" val="973953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dirty="0"/>
              <a:t>Project Champions</a:t>
            </a:r>
            <a:endParaRPr lang="en-US" sz="1500" dirty="0"/>
          </a:p>
        </p:txBody>
      </p:sp>
      <p:sp>
        <p:nvSpPr>
          <p:cNvPr id="3" name="Content Placeholder 2"/>
          <p:cNvSpPr>
            <a:spLocks noGrp="1"/>
          </p:cNvSpPr>
          <p:nvPr>
            <p:ph idx="1"/>
          </p:nvPr>
        </p:nvSpPr>
        <p:spPr>
          <a:xfrm>
            <a:off x="457200" y="1447800"/>
            <a:ext cx="8229600" cy="5120640"/>
          </a:xfrm>
        </p:spPr>
        <p:txBody>
          <a:bodyPr/>
          <a:lstStyle/>
          <a:p>
            <a:pPr defTabSz="809625">
              <a:spcBef>
                <a:spcPts val="300"/>
              </a:spcBef>
              <a:spcAft>
                <a:spcPts val="300"/>
              </a:spcAft>
            </a:pPr>
            <a:r>
              <a:rPr lang="en-US" altLang="en-US" sz="2400" dirty="0"/>
              <a:t>68% of North American firms, 58% of European firms, and 48% of Japanese firms report using senior executives to champion their N</a:t>
            </a:r>
            <a:r>
              <a:rPr lang="en-US" altLang="en-US" sz="100" dirty="0"/>
              <a:t> </a:t>
            </a:r>
            <a:r>
              <a:rPr lang="en-US" altLang="en-US" sz="2400" dirty="0"/>
              <a:t>P</a:t>
            </a:r>
            <a:r>
              <a:rPr lang="en-US" altLang="en-US" sz="100" dirty="0"/>
              <a:t> </a:t>
            </a:r>
            <a:r>
              <a:rPr lang="en-US" altLang="en-US" sz="2400" dirty="0"/>
              <a:t>D projects. </a:t>
            </a:r>
          </a:p>
          <a:p>
            <a:pPr defTabSz="809625">
              <a:spcBef>
                <a:spcPts val="300"/>
              </a:spcBef>
              <a:spcAft>
                <a:spcPts val="300"/>
              </a:spcAft>
            </a:pPr>
            <a:r>
              <a:rPr lang="en-US" altLang="en-US" sz="2400" b="1" dirty="0"/>
              <a:t>Benefits of Championing</a:t>
            </a:r>
          </a:p>
          <a:p>
            <a:pPr lvl="1" indent="-347472" defTabSz="809625">
              <a:spcBef>
                <a:spcPts val="300"/>
              </a:spcBef>
              <a:spcAft>
                <a:spcPts val="300"/>
              </a:spcAft>
            </a:pPr>
            <a:r>
              <a:rPr lang="en-US" altLang="en-US" sz="2000" dirty="0"/>
              <a:t>Senior execs have power to fight for project.</a:t>
            </a:r>
          </a:p>
          <a:p>
            <a:pPr lvl="1" indent="-347472" defTabSz="809625">
              <a:spcBef>
                <a:spcPts val="300"/>
              </a:spcBef>
              <a:spcAft>
                <a:spcPts val="300"/>
              </a:spcAft>
            </a:pPr>
            <a:r>
              <a:rPr lang="en-US" altLang="en-US" sz="2000" dirty="0"/>
              <a:t>They can gain access to resources.</a:t>
            </a:r>
          </a:p>
          <a:p>
            <a:pPr lvl="1" indent="-347472" defTabSz="809625">
              <a:spcBef>
                <a:spcPts val="300"/>
              </a:spcBef>
              <a:spcAft>
                <a:spcPts val="300"/>
              </a:spcAft>
            </a:pPr>
            <a:r>
              <a:rPr lang="en-US" altLang="en-US" sz="2000" dirty="0"/>
              <a:t>They can communicate with multiple areas of firm.</a:t>
            </a:r>
          </a:p>
          <a:p>
            <a:pPr defTabSz="809625">
              <a:spcBef>
                <a:spcPts val="300"/>
              </a:spcBef>
              <a:spcAft>
                <a:spcPts val="300"/>
              </a:spcAft>
            </a:pPr>
            <a:r>
              <a:rPr lang="en-US" altLang="en-US" sz="2400" b="1" dirty="0"/>
              <a:t>Risks of Championing</a:t>
            </a:r>
          </a:p>
          <a:p>
            <a:pPr lvl="1" indent="-347472" defTabSz="809625">
              <a:spcBef>
                <a:spcPts val="300"/>
              </a:spcBef>
              <a:spcAft>
                <a:spcPts val="300"/>
              </a:spcAft>
            </a:pPr>
            <a:r>
              <a:rPr lang="en-US" altLang="en-US" sz="2000" dirty="0"/>
              <a:t>Role as champion may cloud judgment about project.</a:t>
            </a:r>
          </a:p>
          <a:p>
            <a:pPr lvl="1" indent="-347472" defTabSz="809625">
              <a:spcBef>
                <a:spcPts val="300"/>
              </a:spcBef>
              <a:spcAft>
                <a:spcPts val="300"/>
              </a:spcAft>
            </a:pPr>
            <a:r>
              <a:rPr lang="en-US" altLang="en-US" sz="2000" dirty="0"/>
              <a:t>May suffer from escalating commitment.</a:t>
            </a:r>
          </a:p>
          <a:p>
            <a:pPr lvl="1" indent="-347472" defTabSz="809625">
              <a:spcBef>
                <a:spcPts val="300"/>
              </a:spcBef>
              <a:spcAft>
                <a:spcPts val="300"/>
              </a:spcAft>
            </a:pPr>
            <a:r>
              <a:rPr lang="en-US" altLang="en-US" sz="2000" dirty="0"/>
              <a:t>Others may fear challenging senior executive.</a:t>
            </a:r>
          </a:p>
          <a:p>
            <a:pPr defTabSz="809625">
              <a:spcBef>
                <a:spcPts val="300"/>
              </a:spcBef>
              <a:spcAft>
                <a:spcPts val="300"/>
              </a:spcAft>
            </a:pPr>
            <a:r>
              <a:rPr lang="en-US" altLang="en-US" sz="2400" dirty="0"/>
              <a:t>May benefit firm to develop “antichampions” and encourage expression of dissenting opinion.</a:t>
            </a:r>
          </a:p>
        </p:txBody>
      </p:sp>
    </p:spTree>
    <p:extLst>
      <p:ext uri="{BB962C8B-B14F-4D97-AF65-F5344CB8AC3E}">
        <p14:creationId xmlns:p14="http://schemas.microsoft.com/office/powerpoint/2010/main" val="1408900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lstStyle/>
          <a:p>
            <a:pPr marL="233363" indent="-233363" algn="ctr" defTabSz="809625">
              <a:spcBef>
                <a:spcPts val="300"/>
              </a:spcBef>
              <a:defRPr/>
            </a:pPr>
            <a:r>
              <a:rPr lang="en-US" sz="3200" dirty="0"/>
              <a:t>Five Myths About Product Champions</a:t>
            </a:r>
          </a:p>
        </p:txBody>
      </p:sp>
      <p:sp>
        <p:nvSpPr>
          <p:cNvPr id="3" name="Content Placeholder 2"/>
          <p:cNvSpPr>
            <a:spLocks noGrp="1"/>
          </p:cNvSpPr>
          <p:nvPr>
            <p:ph idx="1"/>
          </p:nvPr>
        </p:nvSpPr>
        <p:spPr>
          <a:xfrm>
            <a:off x="304800" y="838200"/>
            <a:ext cx="8839200" cy="5867400"/>
          </a:xfrm>
        </p:spPr>
        <p:txBody>
          <a:bodyPr/>
          <a:lstStyle/>
          <a:p>
            <a:pPr marL="0" lvl="1" indent="0" defTabSz="809625">
              <a:spcBef>
                <a:spcPts val="300"/>
              </a:spcBef>
              <a:buNone/>
              <a:defRPr/>
            </a:pPr>
            <a:r>
              <a:rPr lang="en-US" sz="2200" dirty="0"/>
              <a:t>Markham and Aiman-Smith</a:t>
            </a:r>
            <a:r>
              <a:rPr lang="en-US" sz="2200" b="1" dirty="0"/>
              <a:t> </a:t>
            </a:r>
            <a:r>
              <a:rPr lang="en-US" sz="2200" dirty="0"/>
              <a:t>argue that a number of myths have become widely accepted about champions.</a:t>
            </a:r>
          </a:p>
          <a:p>
            <a:pPr marL="109728" lvl="2" indent="0" defTabSz="809625">
              <a:spcBef>
                <a:spcPts val="300"/>
              </a:spcBef>
              <a:buNone/>
              <a:defRPr/>
            </a:pPr>
            <a:r>
              <a:rPr lang="en-US" sz="2200" b="1" dirty="0"/>
              <a:t>Myth 1: Projects with champions are more likely to be successful in the market</a:t>
            </a:r>
            <a:r>
              <a:rPr lang="en-US" sz="2200" dirty="0"/>
              <a:t> (many factors determining market success are typically beyond champion’s control).</a:t>
            </a:r>
          </a:p>
          <a:p>
            <a:pPr marL="109728" lvl="2" indent="0" defTabSz="809625">
              <a:spcBef>
                <a:spcPts val="300"/>
              </a:spcBef>
              <a:buNone/>
              <a:defRPr/>
            </a:pPr>
            <a:r>
              <a:rPr lang="en-US" sz="2200" b="1" dirty="0"/>
              <a:t>Myth 2: Champions get involved because they are excited about project rather than from self-interest</a:t>
            </a:r>
            <a:r>
              <a:rPr lang="en-US" sz="2200" dirty="0"/>
              <a:t> (results suggest that champions more likely to support projects that benefit their own departments).</a:t>
            </a:r>
          </a:p>
          <a:p>
            <a:pPr marL="109728" lvl="2" indent="0" defTabSz="809625">
              <a:spcBef>
                <a:spcPts val="300"/>
              </a:spcBef>
              <a:buNone/>
              <a:defRPr/>
            </a:pPr>
            <a:r>
              <a:rPr lang="en-US" sz="2200" b="1" dirty="0"/>
              <a:t>Myth 3: Champions are more likely to be involved with radical innovation projects</a:t>
            </a:r>
            <a:r>
              <a:rPr lang="en-US" sz="2200" dirty="0"/>
              <a:t> (equally likely to be involved with incremental projects).</a:t>
            </a:r>
          </a:p>
          <a:p>
            <a:pPr marL="109728" lvl="2" indent="0" defTabSz="809625">
              <a:spcBef>
                <a:spcPts val="300"/>
              </a:spcBef>
              <a:buNone/>
              <a:defRPr/>
            </a:pPr>
            <a:r>
              <a:rPr lang="en-US" sz="2200" b="1" dirty="0"/>
              <a:t>Myth 4: Champions are more likely to be from high (low) levels in firm</a:t>
            </a:r>
            <a:r>
              <a:rPr lang="en-US" sz="2200" dirty="0"/>
              <a:t> (either is equally likely).</a:t>
            </a:r>
          </a:p>
          <a:p>
            <a:pPr marL="109728" lvl="2" indent="0" defTabSz="809625">
              <a:spcBef>
                <a:spcPts val="300"/>
              </a:spcBef>
              <a:buNone/>
              <a:defRPr/>
            </a:pPr>
            <a:r>
              <a:rPr lang="en-US" sz="2200" b="1" dirty="0"/>
              <a:t>Myth 5: Champions are more likely to be from marketing</a:t>
            </a:r>
            <a:r>
              <a:rPr lang="en-US" sz="2200" dirty="0"/>
              <a:t> (15% from R&amp;D, 14% from marketing, rest were from other functions or were users).</a:t>
            </a:r>
          </a:p>
        </p:txBody>
      </p:sp>
    </p:spTree>
    <p:extLst>
      <p:ext uri="{BB962C8B-B14F-4D97-AF65-F5344CB8AC3E}">
        <p14:creationId xmlns:p14="http://schemas.microsoft.com/office/powerpoint/2010/main" val="3359083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5"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sz="3200" dirty="0"/>
              <a:t>Involving Customers and Suppliers in the Development Process</a:t>
            </a:r>
          </a:p>
        </p:txBody>
      </p:sp>
      <p:sp>
        <p:nvSpPr>
          <p:cNvPr id="3" name="Content Placeholder 2"/>
          <p:cNvSpPr>
            <a:spLocks noGrp="1"/>
          </p:cNvSpPr>
          <p:nvPr>
            <p:ph idx="1"/>
          </p:nvPr>
        </p:nvSpPr>
        <p:spPr>
          <a:xfrm>
            <a:off x="457200" y="2667000"/>
            <a:ext cx="8229600" cy="4038600"/>
          </a:xfrm>
        </p:spPr>
        <p:txBody>
          <a:bodyPr/>
          <a:lstStyle/>
          <a:p>
            <a:pPr defTabSz="809625">
              <a:spcBef>
                <a:spcPts val="100"/>
              </a:spcBef>
              <a:spcAft>
                <a:spcPts val="200"/>
              </a:spcAft>
              <a:defRPr/>
            </a:pPr>
            <a:r>
              <a:rPr lang="en-US" sz="2600" dirty="0"/>
              <a:t>Involving </a:t>
            </a:r>
            <a:r>
              <a:rPr lang="en-US" sz="2600" b="1" dirty="0">
                <a:solidFill>
                  <a:srgbClr val="FF0000"/>
                </a:solidFill>
              </a:rPr>
              <a:t>customers</a:t>
            </a:r>
            <a:r>
              <a:rPr lang="en-US" sz="2600" dirty="0"/>
              <a:t> and </a:t>
            </a:r>
            <a:r>
              <a:rPr lang="en-US" sz="2600" b="1" dirty="0">
                <a:solidFill>
                  <a:srgbClr val="FF0000"/>
                </a:solidFill>
              </a:rPr>
              <a:t>suppliers</a:t>
            </a:r>
            <a:r>
              <a:rPr lang="en-US" sz="2600" dirty="0"/>
              <a:t> in the development process may ensure that products fulfill customer performance/price requirements, </a:t>
            </a:r>
            <a:r>
              <a:rPr lang="en-US" sz="2600" b="1" dirty="0"/>
              <a:t>and </a:t>
            </a:r>
            <a:r>
              <a:rPr lang="en-US" sz="2600" dirty="0"/>
              <a:t>help control costs while speeding up development</a:t>
            </a:r>
            <a:r>
              <a:rPr lang="it-IT" sz="2600" dirty="0"/>
              <a:t> </a:t>
            </a:r>
          </a:p>
          <a:p>
            <a:pPr defTabSz="809625">
              <a:spcBef>
                <a:spcPts val="100"/>
              </a:spcBef>
              <a:spcAft>
                <a:spcPts val="200"/>
              </a:spcAft>
              <a:defRPr/>
            </a:pPr>
            <a:endParaRPr lang="en-US" sz="2000" dirty="0"/>
          </a:p>
        </p:txBody>
      </p:sp>
    </p:spTree>
    <p:extLst>
      <p:ext uri="{BB962C8B-B14F-4D97-AF65-F5344CB8AC3E}">
        <p14:creationId xmlns:p14="http://schemas.microsoft.com/office/powerpoint/2010/main" val="1263052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762000"/>
          </a:xfrm>
        </p:spPr>
        <p:txBody>
          <a:bodyPr/>
          <a:lstStyle/>
          <a:p>
            <a:r>
              <a:rPr lang="en-US" sz="3200" dirty="0"/>
              <a:t>Involving Customers</a:t>
            </a:r>
          </a:p>
        </p:txBody>
      </p:sp>
      <p:sp>
        <p:nvSpPr>
          <p:cNvPr id="3" name="Content Placeholder 2"/>
          <p:cNvSpPr>
            <a:spLocks noGrp="1"/>
          </p:cNvSpPr>
          <p:nvPr>
            <p:ph idx="1"/>
          </p:nvPr>
        </p:nvSpPr>
        <p:spPr>
          <a:xfrm>
            <a:off x="457200" y="1066800"/>
            <a:ext cx="8229600" cy="5410200"/>
          </a:xfrm>
        </p:spPr>
        <p:txBody>
          <a:bodyPr/>
          <a:lstStyle/>
          <a:p>
            <a:pPr lvl="1" indent="-347472" defTabSz="809625">
              <a:spcBef>
                <a:spcPts val="100"/>
              </a:spcBef>
              <a:spcAft>
                <a:spcPts val="200"/>
              </a:spcAft>
              <a:defRPr/>
            </a:pPr>
            <a:r>
              <a:rPr lang="en-US" sz="2200" dirty="0"/>
              <a:t>Customer is often best able to identify the maximum performance capabilities and minimum service requirements of new product.</a:t>
            </a:r>
          </a:p>
          <a:p>
            <a:pPr lvl="1" indent="-347472" defTabSz="809625">
              <a:spcBef>
                <a:spcPts val="100"/>
              </a:spcBef>
              <a:spcAft>
                <a:spcPts val="200"/>
              </a:spcAft>
              <a:defRPr/>
            </a:pPr>
            <a:r>
              <a:rPr lang="en-US" sz="2200" dirty="0"/>
              <a:t>Customers may be involved on N P D team.</a:t>
            </a:r>
          </a:p>
          <a:p>
            <a:pPr lvl="1" indent="-347472" defTabSz="809625">
              <a:spcBef>
                <a:spcPts val="100"/>
              </a:spcBef>
              <a:spcAft>
                <a:spcPts val="200"/>
              </a:spcAft>
              <a:defRPr/>
            </a:pPr>
            <a:r>
              <a:rPr lang="en-US" sz="2200" dirty="0"/>
              <a:t>Firms may also use </a:t>
            </a:r>
            <a:r>
              <a:rPr lang="en-US" sz="2200" i="1" dirty="0"/>
              <a:t>beta testing</a:t>
            </a:r>
            <a:r>
              <a:rPr lang="en-US" sz="2200" dirty="0"/>
              <a:t> to get customer input early in the development process.</a:t>
            </a:r>
          </a:p>
          <a:p>
            <a:pPr lvl="1" indent="-347472" defTabSz="809625">
              <a:spcBef>
                <a:spcPts val="100"/>
              </a:spcBef>
              <a:spcAft>
                <a:spcPts val="200"/>
              </a:spcAft>
              <a:defRPr/>
            </a:pPr>
            <a:r>
              <a:rPr lang="en-US" sz="2200" dirty="0"/>
              <a:t>Some studies suggest that it is more valuable to use “lead users” than a random sample of customers.</a:t>
            </a:r>
          </a:p>
          <a:p>
            <a:pPr lvl="2" defTabSz="809625">
              <a:spcBef>
                <a:spcPts val="100"/>
              </a:spcBef>
              <a:spcAft>
                <a:spcPts val="200"/>
              </a:spcAft>
              <a:defRPr/>
            </a:pPr>
            <a:r>
              <a:rPr lang="en-US" sz="2200" b="1" dirty="0"/>
              <a:t>Lead users</a:t>
            </a:r>
            <a:r>
              <a:rPr lang="en-US" sz="2200" dirty="0"/>
              <a:t>: Customers who face the same general needs of marketplace but experience them earlier than rest of market and benefit disproportionately from solutions. </a:t>
            </a:r>
          </a:p>
          <a:p>
            <a:pPr lvl="1" indent="-347472" defTabSz="809625">
              <a:spcBef>
                <a:spcPts val="100"/>
              </a:spcBef>
              <a:spcAft>
                <a:spcPts val="200"/>
              </a:spcAft>
              <a:defRPr/>
            </a:pPr>
            <a:r>
              <a:rPr lang="en-US" sz="2200" b="1" dirty="0"/>
              <a:t>Crowdsourcing</a:t>
            </a:r>
          </a:p>
          <a:p>
            <a:pPr lvl="2" defTabSz="809625">
              <a:spcBef>
                <a:spcPts val="100"/>
              </a:spcBef>
              <a:spcAft>
                <a:spcPts val="200"/>
              </a:spcAft>
              <a:defRPr/>
            </a:pPr>
            <a:r>
              <a:rPr lang="en-US" sz="2200" dirty="0"/>
              <a:t>Firms can also open up an innovation task to the public through crowdsourcing, where people voluntarily contribute their ideas or effort. </a:t>
            </a:r>
          </a:p>
        </p:txBody>
      </p:sp>
    </p:spTree>
    <p:extLst>
      <p:ext uri="{BB962C8B-B14F-4D97-AF65-F5344CB8AC3E}">
        <p14:creationId xmlns:p14="http://schemas.microsoft.com/office/powerpoint/2010/main" val="2183882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sz="3200" dirty="0"/>
              <a:t>Involving Customers</a:t>
            </a:r>
          </a:p>
        </p:txBody>
      </p:sp>
      <p:sp>
        <p:nvSpPr>
          <p:cNvPr id="3" name="Content Placeholder 2"/>
          <p:cNvSpPr>
            <a:spLocks noGrp="1"/>
          </p:cNvSpPr>
          <p:nvPr>
            <p:ph idx="1"/>
          </p:nvPr>
        </p:nvSpPr>
        <p:spPr>
          <a:xfrm>
            <a:off x="457200" y="1249680"/>
            <a:ext cx="8229600" cy="5455920"/>
          </a:xfrm>
        </p:spPr>
        <p:txBody>
          <a:bodyPr/>
          <a:lstStyle/>
          <a:p>
            <a:pPr marL="548640" lvl="2" indent="0">
              <a:buNone/>
            </a:pPr>
            <a:endParaRPr lang="en-US" sz="2000" b="1" dirty="0"/>
          </a:p>
          <a:p>
            <a:pPr marL="548640" lvl="2" indent="0">
              <a:buNone/>
            </a:pPr>
            <a:endParaRPr lang="en-US" sz="2000" b="1" dirty="0"/>
          </a:p>
          <a:p>
            <a:pPr marL="548640" lvl="2" indent="0">
              <a:buNone/>
            </a:pPr>
            <a:r>
              <a:rPr lang="en-US" b="1" dirty="0"/>
              <a:t>Involving customers</a:t>
            </a:r>
            <a:r>
              <a:rPr lang="en-US" dirty="0"/>
              <a:t> often involves </a:t>
            </a:r>
            <a:r>
              <a:rPr lang="en-US" b="1" dirty="0"/>
              <a:t>beta testing</a:t>
            </a:r>
            <a:r>
              <a:rPr lang="en-US" dirty="0"/>
              <a:t> early version of a product by customers to get early feedback. </a:t>
            </a:r>
          </a:p>
          <a:p>
            <a:pPr marL="548640" lvl="2" indent="0">
              <a:buNone/>
            </a:pPr>
            <a:r>
              <a:rPr lang="en-US" dirty="0"/>
              <a:t>Reliance on “</a:t>
            </a:r>
            <a:r>
              <a:rPr lang="en-US" b="1" dirty="0"/>
              <a:t>lead users</a:t>
            </a:r>
            <a:r>
              <a:rPr lang="en-US" dirty="0"/>
              <a:t>” (i.e. those who often recognize a need in advance of the general market) may more effective and practical than relying on a random sample of users.  </a:t>
            </a:r>
          </a:p>
          <a:p>
            <a:pPr marL="548640" lvl="2" indent="0">
              <a:buNone/>
            </a:pPr>
            <a:r>
              <a:rPr lang="en-US" dirty="0"/>
              <a:t>Some firms are even involving customers in the “cocreation” of products</a:t>
            </a:r>
            <a:endParaRPr lang="it-IT" b="1" dirty="0"/>
          </a:p>
          <a:p>
            <a:pPr defTabSz="809625">
              <a:spcBef>
                <a:spcPts val="100"/>
              </a:spcBef>
              <a:spcAft>
                <a:spcPts val="200"/>
              </a:spcAft>
              <a:defRPr/>
            </a:pPr>
            <a:endParaRPr lang="en-US" sz="2000" dirty="0"/>
          </a:p>
        </p:txBody>
      </p:sp>
    </p:spTree>
    <p:extLst>
      <p:ext uri="{BB962C8B-B14F-4D97-AF65-F5344CB8AC3E}">
        <p14:creationId xmlns:p14="http://schemas.microsoft.com/office/powerpoint/2010/main" val="3281249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sz="3200" dirty="0"/>
              <a:t>Involving Suppliers</a:t>
            </a:r>
          </a:p>
        </p:txBody>
      </p:sp>
      <p:sp>
        <p:nvSpPr>
          <p:cNvPr id="3" name="Content Placeholder 2"/>
          <p:cNvSpPr>
            <a:spLocks noGrp="1"/>
          </p:cNvSpPr>
          <p:nvPr>
            <p:ph idx="1"/>
          </p:nvPr>
        </p:nvSpPr>
        <p:spPr>
          <a:xfrm>
            <a:off x="457200" y="1249680"/>
            <a:ext cx="8229600" cy="5455920"/>
          </a:xfrm>
        </p:spPr>
        <p:txBody>
          <a:bodyPr/>
          <a:lstStyle/>
          <a:p>
            <a:pPr lvl="2"/>
            <a:endParaRPr lang="en-US" sz="2000" b="1" dirty="0"/>
          </a:p>
          <a:p>
            <a:pPr lvl="2"/>
            <a:endParaRPr lang="en-US" sz="2000" b="1" dirty="0"/>
          </a:p>
          <a:p>
            <a:pPr marL="548640" lvl="2" indent="0">
              <a:buNone/>
            </a:pPr>
            <a:r>
              <a:rPr lang="en-US" sz="2600" b="1" dirty="0"/>
              <a:t>Involving suppliers</a:t>
            </a:r>
            <a:r>
              <a:rPr lang="en-US" sz="2600" dirty="0"/>
              <a:t> can improve the new product development process by sourcing information regarding </a:t>
            </a:r>
            <a:r>
              <a:rPr lang="en-US" sz="2600" b="1" dirty="0"/>
              <a:t>alternative inputs</a:t>
            </a:r>
            <a:r>
              <a:rPr lang="en-US" sz="2600" dirty="0"/>
              <a:t> and by improving coordination between the firm and its suppliers that should result in the </a:t>
            </a:r>
            <a:r>
              <a:rPr lang="en-US" sz="2600" b="1" dirty="0"/>
              <a:t>timely availability of inputs.</a:t>
            </a:r>
            <a:r>
              <a:rPr lang="en-US" sz="2600" dirty="0"/>
              <a:t> </a:t>
            </a:r>
          </a:p>
          <a:p>
            <a:pPr marL="548640" lvl="2" indent="0">
              <a:buNone/>
            </a:pPr>
            <a:r>
              <a:rPr lang="en-US" sz="2600" dirty="0"/>
              <a:t>Evidence shows firms that involve suppliers produce new products in</a:t>
            </a:r>
            <a:r>
              <a:rPr lang="en-US" sz="2600" b="1" dirty="0"/>
              <a:t> less time</a:t>
            </a:r>
            <a:r>
              <a:rPr lang="en-US" sz="2600" dirty="0"/>
              <a:t>, at </a:t>
            </a:r>
            <a:r>
              <a:rPr lang="en-US" sz="2600" b="1" dirty="0"/>
              <a:t>lower cost</a:t>
            </a:r>
            <a:r>
              <a:rPr lang="en-US" sz="2600" dirty="0"/>
              <a:t> and with </a:t>
            </a:r>
            <a:r>
              <a:rPr lang="en-US" sz="2600" b="1" dirty="0"/>
              <a:t>higher quality</a:t>
            </a:r>
            <a:r>
              <a:rPr lang="en-US" sz="2600" dirty="0"/>
              <a:t>.  </a:t>
            </a:r>
            <a:endParaRPr lang="it-IT" sz="2600" b="1" dirty="0"/>
          </a:p>
          <a:p>
            <a:pPr defTabSz="809625">
              <a:spcBef>
                <a:spcPts val="100"/>
              </a:spcBef>
              <a:spcAft>
                <a:spcPts val="200"/>
              </a:spcAft>
              <a:defRPr/>
            </a:pPr>
            <a:endParaRPr lang="en-US" sz="2000" dirty="0"/>
          </a:p>
        </p:txBody>
      </p:sp>
    </p:spTree>
    <p:extLst>
      <p:ext uri="{BB962C8B-B14F-4D97-AF65-F5344CB8AC3E}">
        <p14:creationId xmlns:p14="http://schemas.microsoft.com/office/powerpoint/2010/main" val="3540260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sz="3200" dirty="0"/>
              <a:t>Involving Suppliers</a:t>
            </a:r>
          </a:p>
        </p:txBody>
      </p:sp>
      <p:sp>
        <p:nvSpPr>
          <p:cNvPr id="3" name="Content Placeholder 2"/>
          <p:cNvSpPr>
            <a:spLocks noGrp="1"/>
          </p:cNvSpPr>
          <p:nvPr>
            <p:ph idx="1"/>
          </p:nvPr>
        </p:nvSpPr>
        <p:spPr>
          <a:xfrm>
            <a:off x="457200" y="1447800"/>
            <a:ext cx="8229600" cy="5120640"/>
          </a:xfrm>
        </p:spPr>
        <p:txBody>
          <a:bodyPr/>
          <a:lstStyle/>
          <a:p>
            <a:pPr lvl="1" indent="-347472" defTabSz="809625"/>
            <a:r>
              <a:rPr lang="en-US" altLang="en-US" sz="2600" dirty="0"/>
              <a:t>Involving suppliers on N P D team or consulting as an alliance partner can improve product design and development efficiency.</a:t>
            </a:r>
          </a:p>
          <a:p>
            <a:pPr lvl="1" indent="-347472" defTabSz="809625"/>
            <a:r>
              <a:rPr lang="en-US" altLang="en-US" sz="2600" dirty="0"/>
              <a:t>Suppliers can suggest alternative inputs that reduce cost or improve functionality.</a:t>
            </a:r>
          </a:p>
        </p:txBody>
      </p:sp>
    </p:spTree>
    <p:extLst>
      <p:ext uri="{BB962C8B-B14F-4D97-AF65-F5344CB8AC3E}">
        <p14:creationId xmlns:p14="http://schemas.microsoft.com/office/powerpoint/2010/main" val="592741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35D723-7B15-864A-A1ED-3133A769DBFD}"/>
              </a:ext>
            </a:extLst>
          </p:cNvPr>
          <p:cNvSpPr>
            <a:spLocks noGrp="1"/>
          </p:cNvSpPr>
          <p:nvPr>
            <p:ph type="title"/>
          </p:nvPr>
        </p:nvSpPr>
        <p:spPr>
          <a:xfrm>
            <a:off x="457200" y="152400"/>
            <a:ext cx="8229600" cy="609600"/>
          </a:xfrm>
        </p:spPr>
        <p:txBody>
          <a:bodyPr/>
          <a:lstStyle/>
          <a:p>
            <a:r>
              <a:rPr lang="en-US" sz="3200" dirty="0"/>
              <a:t>Stage-Gate Process</a:t>
            </a:r>
            <a:endParaRPr lang="it-IT" sz="3200" dirty="0"/>
          </a:p>
        </p:txBody>
      </p:sp>
      <p:sp>
        <p:nvSpPr>
          <p:cNvPr id="3" name="Segnaposto contenuto 2">
            <a:extLst>
              <a:ext uri="{FF2B5EF4-FFF2-40B4-BE49-F238E27FC236}">
                <a16:creationId xmlns:a16="http://schemas.microsoft.com/office/drawing/2014/main" id="{9E683194-A652-D745-A051-43BCA64C271F}"/>
              </a:ext>
            </a:extLst>
          </p:cNvPr>
          <p:cNvSpPr>
            <a:spLocks noGrp="1"/>
          </p:cNvSpPr>
          <p:nvPr>
            <p:ph idx="1"/>
          </p:nvPr>
        </p:nvSpPr>
        <p:spPr>
          <a:xfrm>
            <a:off x="457200" y="1066800"/>
            <a:ext cx="8229600" cy="5257800"/>
          </a:xfrm>
        </p:spPr>
        <p:txBody>
          <a:bodyPr/>
          <a:lstStyle/>
          <a:p>
            <a:r>
              <a:rPr lang="en-US" sz="2200" dirty="0"/>
              <a:t>The </a:t>
            </a:r>
            <a:r>
              <a:rPr lang="en-US" sz="2200" b="1" dirty="0"/>
              <a:t>Stage-Gate Process</a:t>
            </a:r>
            <a:r>
              <a:rPr lang="en-US" sz="2200" dirty="0"/>
              <a:t> applies a </a:t>
            </a:r>
            <a:r>
              <a:rPr lang="en-US" sz="2200" b="1" dirty="0"/>
              <a:t>tough multi-functional review</a:t>
            </a:r>
            <a:r>
              <a:rPr lang="en-US" sz="2200" dirty="0"/>
              <a:t> at the end of each stage of the design process to ensure that only those projects demonstrating increasing certainty with regard to success move forward. </a:t>
            </a:r>
          </a:p>
          <a:p>
            <a:r>
              <a:rPr lang="en-US" sz="2200" dirty="0"/>
              <a:t>Prior to moving to the next stage the project must clear a</a:t>
            </a:r>
            <a:r>
              <a:rPr lang="en-US" sz="2200" b="1" dirty="0"/>
              <a:t> Go/Kill gate</a:t>
            </a:r>
            <a:r>
              <a:rPr lang="en-US" sz="2200" dirty="0"/>
              <a:t> </a:t>
            </a:r>
          </a:p>
          <a:p>
            <a:endParaRPr lang="en-US" sz="2200" b="1" dirty="0">
              <a:solidFill>
                <a:srgbClr val="FF0000"/>
              </a:solidFill>
            </a:endParaRPr>
          </a:p>
          <a:p>
            <a:endParaRPr lang="en-US" sz="2200" b="1" dirty="0">
              <a:solidFill>
                <a:srgbClr val="FF0000"/>
              </a:solidFill>
            </a:endParaRPr>
          </a:p>
          <a:p>
            <a:r>
              <a:rPr lang="en-US" sz="2200" b="1" dirty="0">
                <a:solidFill>
                  <a:srgbClr val="FF0000"/>
                </a:solidFill>
              </a:rPr>
              <a:t>► This is important since risks and costs escalate as a project proceeds</a:t>
            </a:r>
            <a:r>
              <a:rPr lang="en-US" sz="2200" dirty="0">
                <a:solidFill>
                  <a:srgbClr val="FF0000"/>
                </a:solidFill>
              </a:rPr>
              <a:t>.</a:t>
            </a:r>
            <a:endParaRPr lang="it-IT" sz="2200" b="1" dirty="0">
              <a:solidFill>
                <a:srgbClr val="FF0000"/>
              </a:solidFill>
            </a:endParaRPr>
          </a:p>
          <a:p>
            <a:endParaRPr lang="it-IT" dirty="0"/>
          </a:p>
        </p:txBody>
      </p:sp>
      <p:sp>
        <p:nvSpPr>
          <p:cNvPr id="4" name="Segnaposto testo 3">
            <a:extLst>
              <a:ext uri="{FF2B5EF4-FFF2-40B4-BE49-F238E27FC236}">
                <a16:creationId xmlns:a16="http://schemas.microsoft.com/office/drawing/2014/main" id="{4A06F610-AE49-C849-A30E-F3CFE065C470}"/>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6AB6E25A-6514-B141-8623-67FFC021C58C}"/>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5076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sz="3200" dirty="0"/>
              <a:t>The question posed </a:t>
            </a:r>
          </a:p>
        </p:txBody>
      </p:sp>
      <p:sp>
        <p:nvSpPr>
          <p:cNvPr id="3" name="Content Placeholder 2"/>
          <p:cNvSpPr>
            <a:spLocks noGrp="1"/>
          </p:cNvSpPr>
          <p:nvPr>
            <p:ph idx="1"/>
          </p:nvPr>
        </p:nvSpPr>
        <p:spPr>
          <a:xfrm>
            <a:off x="457200" y="1447800"/>
            <a:ext cx="8229600" cy="4953000"/>
          </a:xfrm>
        </p:spPr>
        <p:txBody>
          <a:bodyPr/>
          <a:lstStyle/>
          <a:p>
            <a:pPr defTabSz="809625"/>
            <a:r>
              <a:rPr lang="en-US" altLang="en-US" sz="2800" dirty="0"/>
              <a:t>Despite the intense attention paid to innovation, failure rates are still very high.</a:t>
            </a:r>
          </a:p>
          <a:p>
            <a:pPr defTabSz="809625"/>
            <a:r>
              <a:rPr lang="en-US" altLang="en-US" sz="2800" dirty="0"/>
              <a:t>More than </a:t>
            </a:r>
            <a:r>
              <a:rPr lang="en-US" altLang="en-US" sz="2800" b="1" dirty="0">
                <a:solidFill>
                  <a:srgbClr val="FF0000"/>
                </a:solidFill>
              </a:rPr>
              <a:t>95%</a:t>
            </a:r>
            <a:r>
              <a:rPr lang="en-US" altLang="en-US" sz="2800" dirty="0"/>
              <a:t> of new product development projects fail to earn an economic return.</a:t>
            </a:r>
          </a:p>
          <a:p>
            <a:pPr defTabSz="809625"/>
            <a:r>
              <a:rPr lang="en-US" altLang="en-US" sz="2800" dirty="0"/>
              <a:t>This chapter summarizes research on how to make new product development more effective and efficient.</a:t>
            </a:r>
          </a:p>
        </p:txBody>
      </p:sp>
    </p:spTree>
    <p:extLst>
      <p:ext uri="{BB962C8B-B14F-4D97-AF65-F5344CB8AC3E}">
        <p14:creationId xmlns:p14="http://schemas.microsoft.com/office/powerpoint/2010/main" val="2743802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Stage-Gate Processes</a:t>
            </a:r>
            <a:br>
              <a:rPr lang="en-US" altLang="en-US" dirty="0"/>
            </a:br>
            <a:endParaRPr lang="en-US" dirty="0"/>
          </a:p>
        </p:txBody>
      </p:sp>
      <p:sp>
        <p:nvSpPr>
          <p:cNvPr id="3" name="Content Placeholder 2"/>
          <p:cNvSpPr>
            <a:spLocks noGrp="1"/>
          </p:cNvSpPr>
          <p:nvPr>
            <p:ph idx="1"/>
          </p:nvPr>
        </p:nvSpPr>
        <p:spPr>
          <a:xfrm>
            <a:off x="457200" y="838200"/>
            <a:ext cx="3581400" cy="228600"/>
          </a:xfrm>
        </p:spPr>
        <p:txBody>
          <a:bodyPr/>
          <a:lstStyle/>
          <a:p>
            <a:endParaRPr lang="en-US" altLang="en-US" sz="2800" b="1" dirty="0"/>
          </a:p>
        </p:txBody>
      </p:sp>
      <p:pic>
        <p:nvPicPr>
          <p:cNvPr id="9" name="Picture 3" descr="A diagrammatic representation of the stage-gate process that depicts the different levels of development of a project is provided.">
            <a:extLst>
              <a:ext uri="{FF2B5EF4-FFF2-40B4-BE49-F238E27FC236}">
                <a16:creationId xmlns:a16="http://schemas.microsoft.com/office/drawing/2014/main" id="{5760730A-0328-41F3-93DA-3DA852428F35}"/>
              </a:ext>
            </a:extLst>
          </p:cNvPr>
          <p:cNvPicPr>
            <a:picLocks noGrp="1" noChangeAspect="1"/>
          </p:cNvPicPr>
          <p:nvPr>
            <p:ph idx="13"/>
          </p:nvPr>
        </p:nvPicPr>
        <p:blipFill>
          <a:blip r:embed="rId3">
            <a:extLst>
              <a:ext uri="{28A0092B-C50C-407E-A947-70E740481C1C}">
                <a14:useLocalDpi xmlns:a14="http://schemas.microsoft.com/office/drawing/2010/main" val="0"/>
              </a:ext>
            </a:extLst>
          </a:blip>
          <a:stretch>
            <a:fillRect/>
          </a:stretch>
        </p:blipFill>
        <p:spPr>
          <a:xfrm>
            <a:off x="310106" y="838200"/>
            <a:ext cx="6324600" cy="5547360"/>
          </a:xfrm>
          <a:prstGeom prst="rect">
            <a:avLst/>
          </a:prstGeom>
        </p:spPr>
      </p:pic>
      <p:sp>
        <p:nvSpPr>
          <p:cNvPr id="5" name="Content Placeholder 4"/>
          <p:cNvSpPr>
            <a:spLocks noGrp="1"/>
          </p:cNvSpPr>
          <p:nvPr>
            <p:ph idx="14"/>
          </p:nvPr>
        </p:nvSpPr>
        <p:spPr>
          <a:xfrm>
            <a:off x="6781800" y="609600"/>
            <a:ext cx="2052094" cy="1600200"/>
          </a:xfrm>
          <a:solidFill>
            <a:srgbClr val="C9E9BE"/>
          </a:solidFill>
        </p:spPr>
        <p:txBody>
          <a:bodyPr/>
          <a:lstStyle/>
          <a:p>
            <a:r>
              <a:rPr lang="en-US" sz="1800" dirty="0"/>
              <a:t>Utilize tough go/kill decision points in the development process help filter out bad projects.</a:t>
            </a:r>
          </a:p>
        </p:txBody>
      </p:sp>
      <p:sp>
        <p:nvSpPr>
          <p:cNvPr id="6" name="Content Placeholder 5"/>
          <p:cNvSpPr>
            <a:spLocks noGrp="1"/>
          </p:cNvSpPr>
          <p:nvPr>
            <p:ph idx="15"/>
          </p:nvPr>
        </p:nvSpPr>
        <p:spPr>
          <a:xfrm>
            <a:off x="7239000" y="4114800"/>
            <a:ext cx="1828800" cy="1447800"/>
          </a:xfrm>
        </p:spPr>
        <p:txBody>
          <a:bodyPr/>
          <a:lstStyle/>
          <a:p>
            <a:r>
              <a:rPr lang="en-US" sz="1400" dirty="0"/>
              <a:t>Source: R. G. Cooper, “Stage-Gate Idea to Launch System,” </a:t>
            </a:r>
            <a:r>
              <a:rPr lang="en-US" sz="1400" i="1" dirty="0"/>
              <a:t>Wiley International Encyclopedia of Marketing: Product Innovation &amp; Management </a:t>
            </a:r>
            <a:r>
              <a:rPr lang="en-US" sz="1400" dirty="0"/>
              <a:t>5, B. L. </a:t>
            </a:r>
            <a:r>
              <a:rPr lang="en-US" sz="1400" dirty="0" err="1"/>
              <a:t>Bayus</a:t>
            </a:r>
            <a:r>
              <a:rPr lang="en-US" sz="1400" dirty="0"/>
              <a:t> (ed.), (West Sussex UK: Wiley, 2011).</a:t>
            </a:r>
            <a:endParaRPr lang="en-US" altLang="en-US" sz="1400" dirty="0"/>
          </a:p>
        </p:txBody>
      </p:sp>
      <p:sp>
        <p:nvSpPr>
          <p:cNvPr id="7" name="Text Placeholder 6"/>
          <p:cNvSpPr>
            <a:spLocks noGrp="1"/>
          </p:cNvSpPr>
          <p:nvPr>
            <p:ph type="body" sz="quarter" idx="16"/>
          </p:nvPr>
        </p:nvSpPr>
        <p:spPr>
          <a:xfrm>
            <a:off x="3200400" y="6477000"/>
            <a:ext cx="2743200" cy="182880"/>
          </a:xfrm>
        </p:spPr>
        <p:txBody>
          <a:bodyPr/>
          <a:lstStyle/>
          <a:p>
            <a:r>
              <a:rPr lang="en-US" dirty="0">
                <a:hlinkClick r:id="rId4" action="ppaction://hlinksldjump"/>
              </a:rPr>
              <a:t>Access the text alternative for these images</a:t>
            </a:r>
            <a:endParaRPr lang="en-US" dirty="0"/>
          </a:p>
        </p:txBody>
      </p:sp>
    </p:spTree>
    <p:extLst>
      <p:ext uri="{BB962C8B-B14F-4D97-AF65-F5344CB8AC3E}">
        <p14:creationId xmlns:p14="http://schemas.microsoft.com/office/powerpoint/2010/main" val="235584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for Improving the New Product Development Process</a:t>
            </a:r>
            <a:r>
              <a:rPr lang="en-US" sz="1500" dirty="0"/>
              <a:t> 2</a:t>
            </a:r>
            <a:endParaRPr lang="en-US" dirty="0"/>
          </a:p>
        </p:txBody>
      </p:sp>
      <p:sp>
        <p:nvSpPr>
          <p:cNvPr id="3" name="Content Placeholder 2"/>
          <p:cNvSpPr>
            <a:spLocks noGrp="1"/>
          </p:cNvSpPr>
          <p:nvPr>
            <p:ph idx="1"/>
          </p:nvPr>
        </p:nvSpPr>
        <p:spPr/>
        <p:txBody>
          <a:bodyPr/>
          <a:lstStyle/>
          <a:p>
            <a:pPr lvl="0" defTabSz="809625"/>
            <a:r>
              <a:rPr lang="en-US" altLang="en-US" sz="2200" dirty="0">
                <a:solidFill>
                  <a:prstClr val="black"/>
                </a:solidFill>
              </a:rPr>
              <a:t>The time and cost of projects escalates with each stage, thus stage-gate processes only permit a project to proceed if all assessments indicate success.</a:t>
            </a:r>
          </a:p>
        </p:txBody>
      </p:sp>
      <p:graphicFrame>
        <p:nvGraphicFramePr>
          <p:cNvPr id="9" name="Table 3"/>
          <p:cNvGraphicFramePr>
            <a:graphicFrameLocks noGrp="1"/>
          </p:cNvGraphicFramePr>
          <p:nvPr>
            <p:ph idx="13"/>
            <p:extLst>
              <p:ext uri="{D42A27DB-BD31-4B8C-83A1-F6EECF244321}">
                <p14:modId xmlns:p14="http://schemas.microsoft.com/office/powerpoint/2010/main" val="1838618113"/>
              </p:ext>
            </p:extLst>
          </p:nvPr>
        </p:nvGraphicFramePr>
        <p:xfrm>
          <a:off x="457200" y="2641600"/>
          <a:ext cx="4572000" cy="34747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636834141"/>
                    </a:ext>
                  </a:extLst>
                </a:gridCol>
                <a:gridCol w="914400">
                  <a:extLst>
                    <a:ext uri="{9D8B030D-6E8A-4147-A177-3AD203B41FA5}">
                      <a16:colId xmlns:a16="http://schemas.microsoft.com/office/drawing/2014/main" val="3536808346"/>
                    </a:ext>
                  </a:extLst>
                </a:gridCol>
                <a:gridCol w="914400">
                  <a:extLst>
                    <a:ext uri="{9D8B030D-6E8A-4147-A177-3AD203B41FA5}">
                      <a16:colId xmlns:a16="http://schemas.microsoft.com/office/drawing/2014/main" val="3607821645"/>
                    </a:ext>
                  </a:extLst>
                </a:gridCol>
              </a:tblGrid>
              <a:tr h="267101">
                <a:tc>
                  <a:txBody>
                    <a:bodyPr/>
                    <a:lstStyle/>
                    <a:p>
                      <a:pPr algn="l"/>
                      <a:r>
                        <a:rPr lang="en-US" sz="1200" dirty="0">
                          <a:solidFill>
                            <a:schemeClr val="bg1"/>
                          </a:solidFill>
                        </a:rPr>
                        <a:t>Stage</a:t>
                      </a:r>
                    </a:p>
                  </a:txBody>
                  <a:tcPr>
                    <a:lnR w="12700" cap="flat" cmpd="sng" algn="ctr">
                      <a:noFill/>
                      <a:prstDash val="solid"/>
                      <a:round/>
                      <a:headEnd type="none" w="med" len="med"/>
                      <a:tailEnd type="none" w="med" len="med"/>
                    </a:lnR>
                    <a:lnT w="19050" cap="flat" cmpd="sng" algn="ctr">
                      <a:solidFill>
                        <a:srgbClr val="C4A2A7"/>
                      </a:solidFill>
                      <a:prstDash val="solid"/>
                      <a:round/>
                      <a:headEnd type="none" w="med" len="med"/>
                      <a:tailEnd type="none" w="med" len="med"/>
                    </a:lnT>
                    <a:lnB w="12700" cap="flat" cmpd="sng" algn="ctr">
                      <a:noFill/>
                      <a:prstDash val="solid"/>
                      <a:round/>
                      <a:headEnd type="none" w="med" len="med"/>
                      <a:tailEnd type="none" w="med" len="med"/>
                    </a:lnB>
                    <a:solidFill>
                      <a:schemeClr val="tx1">
                        <a:lumMod val="65000"/>
                        <a:lumOff val="35000"/>
                      </a:schemeClr>
                    </a:solidFill>
                  </a:tcPr>
                </a:tc>
                <a:tc>
                  <a:txBody>
                    <a:bodyPr/>
                    <a:lstStyle/>
                    <a:p>
                      <a:pPr algn="l"/>
                      <a:r>
                        <a:rPr lang="en-US" sz="1200" dirty="0">
                          <a:solidFill>
                            <a:schemeClr val="bg1"/>
                          </a:solidFill>
                        </a:rPr>
                        <a:t>Time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C4A2A7"/>
                      </a:solidFill>
                      <a:prstDash val="solid"/>
                      <a:round/>
                      <a:headEnd type="none" w="med" len="med"/>
                      <a:tailEnd type="none" w="med" len="med"/>
                    </a:lnT>
                    <a:lnB w="12700" cap="flat" cmpd="sng" algn="ctr">
                      <a:noFill/>
                      <a:prstDash val="solid"/>
                      <a:round/>
                      <a:headEnd type="none" w="med" len="med"/>
                      <a:tailEnd type="none" w="med" len="med"/>
                    </a:lnB>
                    <a:solidFill>
                      <a:schemeClr val="tx1">
                        <a:lumMod val="65000"/>
                        <a:lumOff val="35000"/>
                      </a:schemeClr>
                    </a:solidFill>
                  </a:tcPr>
                </a:tc>
                <a:tc>
                  <a:txBody>
                    <a:bodyPr/>
                    <a:lstStyle/>
                    <a:p>
                      <a:pPr algn="l"/>
                      <a:r>
                        <a:rPr lang="en-US" sz="1200" dirty="0">
                          <a:solidFill>
                            <a:schemeClr val="bg1"/>
                          </a:solidFill>
                        </a:rPr>
                        <a:t>Cost </a:t>
                      </a:r>
                    </a:p>
                  </a:txBody>
                  <a:tcPr>
                    <a:lnL w="12700" cap="flat" cmpd="sng" algn="ctr">
                      <a:noFill/>
                      <a:prstDash val="solid"/>
                      <a:round/>
                      <a:headEnd type="none" w="med" len="med"/>
                      <a:tailEnd type="none" w="med" len="med"/>
                    </a:lnL>
                    <a:lnT w="19050" cap="flat" cmpd="sng" algn="ctr">
                      <a:solidFill>
                        <a:srgbClr val="C4A2A7"/>
                      </a:solidFill>
                      <a:prstDash val="solid"/>
                      <a:round/>
                      <a:headEnd type="none" w="med" len="med"/>
                      <a:tailEnd type="none" w="med" len="med"/>
                    </a:lnT>
                    <a:lnB w="12700" cap="flat" cmpd="sng" algn="ctr">
                      <a:no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1175091664"/>
                  </a:ext>
                </a:extLst>
              </a:tr>
              <a:tr h="267101">
                <a:tc>
                  <a:txBody>
                    <a:bodyPr/>
                    <a:lstStyle/>
                    <a:p>
                      <a:r>
                        <a:rPr lang="en-US" sz="1200" dirty="0"/>
                        <a:t>0.   "Here's an idea!" </a:t>
                      </a:r>
                    </a:p>
                  </a:txBody>
                  <a:tcPr marL="18288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endParaRPr lang="en-US" sz="1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endParaRPr lang="en-US" sz="12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extLst>
                  <a:ext uri="{0D108BD9-81ED-4DB2-BD59-A6C34878D82A}">
                    <a16:rowId xmlns:a16="http://schemas.microsoft.com/office/drawing/2014/main" val="644818857"/>
                  </a:ext>
                </a:extLst>
              </a:tr>
              <a:tr h="267101">
                <a:tc>
                  <a:txBody>
                    <a:bodyPr/>
                    <a:lstStyle/>
                    <a:p>
                      <a:r>
                        <a:rPr lang="en-US" sz="1200" dirty="0"/>
                        <a:t>1.   Formulate-describe and sketch </a:t>
                      </a:r>
                    </a:p>
                  </a:txBody>
                  <a:tcPr marL="18288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r>
                        <a:rPr lang="en-US" sz="1200" dirty="0"/>
                        <a:t>1 week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r>
                        <a:rPr lang="en-US" sz="1200" dirty="0"/>
                        <a:t>$100 </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extLst>
                  <a:ext uri="{0D108BD9-81ED-4DB2-BD59-A6C34878D82A}">
                    <a16:rowId xmlns:a16="http://schemas.microsoft.com/office/drawing/2014/main" val="2575701426"/>
                  </a:ext>
                </a:extLst>
              </a:tr>
              <a:tr h="267101">
                <a:tc>
                  <a:txBody>
                    <a:bodyPr/>
                    <a:lstStyle/>
                    <a:p>
                      <a:r>
                        <a:rPr lang="en-US" sz="1200" dirty="0"/>
                        <a:t>2.   Conduct</a:t>
                      </a:r>
                      <a:r>
                        <a:rPr lang="en-US" sz="1200" baseline="0" dirty="0"/>
                        <a:t> </a:t>
                      </a:r>
                      <a:r>
                        <a:rPr lang="en-US" sz="1200" dirty="0"/>
                        <a:t>preliminary investigations </a:t>
                      </a:r>
                    </a:p>
                  </a:txBody>
                  <a:tcPr marL="18288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r>
                        <a:rPr lang="en-US" sz="1200" dirty="0"/>
                        <a:t>2 weeks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r>
                        <a:rPr lang="en-US" sz="1200" dirty="0"/>
                        <a:t>$1,000 </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extLst>
                  <a:ext uri="{0D108BD9-81ED-4DB2-BD59-A6C34878D82A}">
                    <a16:rowId xmlns:a16="http://schemas.microsoft.com/office/drawing/2014/main" val="3577707441"/>
                  </a:ext>
                </a:extLst>
              </a:tr>
              <a:tr h="267101">
                <a:tc>
                  <a:txBody>
                    <a:bodyPr/>
                    <a:lstStyle/>
                    <a:p>
                      <a:r>
                        <a:rPr lang="en-US" sz="1200" dirty="0"/>
                        <a:t>3.   Design and define specifications </a:t>
                      </a:r>
                    </a:p>
                  </a:txBody>
                  <a:tcPr marL="18288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r>
                        <a:rPr lang="en-US" sz="1200" dirty="0"/>
                        <a:t>1 month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r>
                        <a:rPr lang="en-US" sz="1200" dirty="0"/>
                        <a:t> $10,000 </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extLst>
                  <a:ext uri="{0D108BD9-81ED-4DB2-BD59-A6C34878D82A}">
                    <a16:rowId xmlns:a16="http://schemas.microsoft.com/office/drawing/2014/main" val="4289091362"/>
                  </a:ext>
                </a:extLst>
              </a:tr>
              <a:tr h="267101">
                <a:tc>
                  <a:txBody>
                    <a:bodyPr/>
                    <a:lstStyle/>
                    <a:p>
                      <a:r>
                        <a:rPr lang="en-US" sz="1200" dirty="0"/>
                        <a:t>4A.  </a:t>
                      </a:r>
                      <a:r>
                        <a:rPr lang="en-US" sz="1200" baseline="0" dirty="0"/>
                        <a:t> </a:t>
                      </a:r>
                      <a:r>
                        <a:rPr lang="en-US" sz="1200" dirty="0"/>
                        <a:t>Develop prototype and test</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endParaRPr lang="en-US" sz="1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endParaRPr lang="en-US" sz="12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extLst>
                  <a:ext uri="{0D108BD9-81ED-4DB2-BD59-A6C34878D82A}">
                    <a16:rowId xmlns:a16="http://schemas.microsoft.com/office/drawing/2014/main" val="2492839758"/>
                  </a:ext>
                </a:extLst>
              </a:tr>
              <a:tr h="267101">
                <a:tc>
                  <a:txBody>
                    <a:bodyPr/>
                    <a:lstStyle/>
                    <a:p>
                      <a:r>
                        <a:rPr lang="en-US" sz="1200" dirty="0"/>
                        <a:t>4B.   Market research </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endParaRPr lang="en-US" sz="1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endParaRPr lang="en-US" sz="12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extLst>
                  <a:ext uri="{0D108BD9-81ED-4DB2-BD59-A6C34878D82A}">
                    <a16:rowId xmlns:a16="http://schemas.microsoft.com/office/drawing/2014/main" val="3581458734"/>
                  </a:ext>
                </a:extLst>
              </a:tr>
              <a:tr h="445168">
                <a:tc>
                  <a:txBody>
                    <a:bodyPr/>
                    <a:lstStyle/>
                    <a:p>
                      <a:pPr marL="274320" indent="-914400"/>
                      <a:r>
                        <a:rPr lang="en-US" sz="1200" dirty="0"/>
                        <a:t>4C.  Strategic fit evaluation and NPV      risk analysis </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r>
                        <a:rPr lang="en-US" sz="1200" dirty="0"/>
                        <a:t>2 months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t>$ 100,000</a:t>
                      </a:r>
                    </a:p>
                    <a:p>
                      <a:endParaRPr lang="en-US" sz="12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extLst>
                  <a:ext uri="{0D108BD9-81ED-4DB2-BD59-A6C34878D82A}">
                    <a16:rowId xmlns:a16="http://schemas.microsoft.com/office/drawing/2014/main" val="2515360862"/>
                  </a:ext>
                </a:extLst>
              </a:tr>
              <a:tr h="267101">
                <a:tc>
                  <a:txBody>
                    <a:bodyPr/>
                    <a:lstStyle/>
                    <a:p>
                      <a:r>
                        <a:rPr lang="en-US" sz="1200" dirty="0"/>
                        <a:t>5A.  Scale up, build pilot plant</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endParaRPr lang="en-US" sz="1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endParaRPr lang="en-US" sz="12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extLst>
                  <a:ext uri="{0D108BD9-81ED-4DB2-BD59-A6C34878D82A}">
                    <a16:rowId xmlns:a16="http://schemas.microsoft.com/office/drawing/2014/main" val="622457622"/>
                  </a:ext>
                </a:extLst>
              </a:tr>
              <a:tr h="267101">
                <a:tc>
                  <a:txBody>
                    <a:bodyPr/>
                    <a:lstStyle/>
                    <a:p>
                      <a:r>
                        <a:rPr lang="en-US" sz="1200" dirty="0"/>
                        <a:t>5B.  Market test</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r>
                        <a:rPr lang="en-US" sz="1200" dirty="0"/>
                        <a:t>8 months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tc>
                  <a:txBody>
                    <a:bodyPr/>
                    <a:lstStyle/>
                    <a:p>
                      <a:r>
                        <a:rPr lang="en-US" sz="1200" dirty="0"/>
                        <a:t>$ 1  million </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7D7D8"/>
                    </a:solidFill>
                  </a:tcPr>
                </a:tc>
                <a:extLst>
                  <a:ext uri="{0D108BD9-81ED-4DB2-BD59-A6C34878D82A}">
                    <a16:rowId xmlns:a16="http://schemas.microsoft.com/office/drawing/2014/main" val="4044175745"/>
                  </a:ext>
                </a:extLst>
              </a:tr>
              <a:tr h="267101">
                <a:tc>
                  <a:txBody>
                    <a:bodyPr/>
                    <a:lstStyle/>
                    <a:p>
                      <a:r>
                        <a:rPr lang="en-US" sz="1200" dirty="0"/>
                        <a:t>6A.  Build plant </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endParaRPr lang="en-US"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tc>
                  <a:txBody>
                    <a:bodyPr/>
                    <a:lstStyle/>
                    <a:p>
                      <a:endParaRPr lang="en-US" sz="12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CECEC"/>
                    </a:solidFill>
                  </a:tcPr>
                </a:tc>
                <a:extLst>
                  <a:ext uri="{0D108BD9-81ED-4DB2-BD59-A6C34878D82A}">
                    <a16:rowId xmlns:a16="http://schemas.microsoft.com/office/drawing/2014/main" val="1497414804"/>
                  </a:ext>
                </a:extLst>
              </a:tr>
              <a:tr h="267101">
                <a:tc>
                  <a:txBody>
                    <a:bodyPr/>
                    <a:lstStyle/>
                    <a:p>
                      <a:r>
                        <a:rPr lang="en-US" sz="1200" dirty="0"/>
                        <a:t>6B.  Promote,  launch, market </a:t>
                      </a: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C4A2A7"/>
                      </a:solidFill>
                      <a:prstDash val="solid"/>
                      <a:round/>
                      <a:headEnd type="none" w="med" len="med"/>
                      <a:tailEnd type="none" w="med" len="med"/>
                    </a:lnB>
                    <a:solidFill>
                      <a:srgbClr val="D7D7D8"/>
                    </a:solidFill>
                  </a:tcPr>
                </a:tc>
                <a:tc>
                  <a:txBody>
                    <a:bodyPr/>
                    <a:lstStyle/>
                    <a:p>
                      <a:r>
                        <a:rPr lang="en-US" sz="1200" dirty="0"/>
                        <a:t>16 months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C4A2A7"/>
                      </a:solidFill>
                      <a:prstDash val="solid"/>
                      <a:round/>
                      <a:headEnd type="none" w="med" len="med"/>
                      <a:tailEnd type="none" w="med" len="med"/>
                    </a:lnB>
                    <a:solidFill>
                      <a:srgbClr val="D7D7D8"/>
                    </a:solidFill>
                  </a:tcPr>
                </a:tc>
                <a:tc>
                  <a:txBody>
                    <a:bodyPr/>
                    <a:lstStyle/>
                    <a:p>
                      <a:r>
                        <a:rPr lang="en-US" sz="1200" dirty="0"/>
                        <a:t>$ 10 million </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9050" cap="flat" cmpd="sng" algn="ctr">
                      <a:solidFill>
                        <a:srgbClr val="C4A2A7"/>
                      </a:solidFill>
                      <a:prstDash val="solid"/>
                      <a:round/>
                      <a:headEnd type="none" w="med" len="med"/>
                      <a:tailEnd type="none" w="med" len="med"/>
                    </a:lnB>
                    <a:solidFill>
                      <a:srgbClr val="D7D7D8"/>
                    </a:solidFill>
                  </a:tcPr>
                </a:tc>
                <a:extLst>
                  <a:ext uri="{0D108BD9-81ED-4DB2-BD59-A6C34878D82A}">
                    <a16:rowId xmlns:a16="http://schemas.microsoft.com/office/drawing/2014/main" val="1072002268"/>
                  </a:ext>
                </a:extLst>
              </a:tr>
            </a:tbl>
          </a:graphicData>
        </a:graphic>
      </p:graphicFrame>
      <p:pic>
        <p:nvPicPr>
          <p:cNvPr id="10" name="Picture 4" descr="A table and a graph depict the cost of escalation and cycle time for each stage of a development process in a manufacturing industry. ">
            <a:extLst>
              <a:ext uri="{FF2B5EF4-FFF2-40B4-BE49-F238E27FC236}">
                <a16:creationId xmlns:a16="http://schemas.microsoft.com/office/drawing/2014/main" id="{3AF7A3D2-D866-476B-931E-75F20852AD5F}"/>
              </a:ext>
            </a:extLst>
          </p:cNvPr>
          <p:cNvPicPr>
            <a:picLocks noGrp="1" noChangeAspect="1" noChangeArrowheads="1"/>
          </p:cNvPicPr>
          <p:nvPr>
            <p:ph idx="14"/>
          </p:nvPr>
        </p:nvPicPr>
        <p:blipFill rotWithShape="1">
          <a:blip r:embed="rId3">
            <a:extLst>
              <a:ext uri="{28A0092B-C50C-407E-A947-70E740481C1C}">
                <a14:useLocalDpi xmlns:a14="http://schemas.microsoft.com/office/drawing/2010/main" val="0"/>
              </a:ext>
            </a:extLst>
          </a:blip>
          <a:srcRect l="56852"/>
          <a:stretch/>
        </p:blipFill>
        <p:spPr bwMode="auto">
          <a:xfrm>
            <a:off x="5198212" y="2392680"/>
            <a:ext cx="3488588" cy="3017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5"/>
          </p:nvPr>
        </p:nvSpPr>
        <p:spPr>
          <a:xfrm>
            <a:off x="5105400" y="5410200"/>
            <a:ext cx="3810000" cy="914400"/>
          </a:xfrm>
        </p:spPr>
        <p:txBody>
          <a:bodyPr/>
          <a:lstStyle/>
          <a:p>
            <a:r>
              <a:rPr lang="en-US" sz="1400" dirty="0"/>
              <a:t>Source: R. G. Cooper, “Stage-Gate Idea to Launch System,” </a:t>
            </a:r>
            <a:r>
              <a:rPr lang="en-US" sz="1400" i="1" dirty="0"/>
              <a:t>Wiley International Encyclopedia of Marketing: Product Innovation &amp; Management </a:t>
            </a:r>
            <a:r>
              <a:rPr lang="en-US" sz="1400" dirty="0"/>
              <a:t>5, B. L. </a:t>
            </a:r>
            <a:r>
              <a:rPr lang="en-US" sz="1400" dirty="0" err="1"/>
              <a:t>Bayus</a:t>
            </a:r>
            <a:r>
              <a:rPr lang="en-US" sz="1400" dirty="0"/>
              <a:t> (ed.), (West Sussex UK: Wiley, 2011). </a:t>
            </a:r>
            <a:endParaRPr lang="en-US" altLang="en-US" sz="1400" dirty="0"/>
          </a:p>
        </p:txBody>
      </p:sp>
      <p:sp>
        <p:nvSpPr>
          <p:cNvPr id="11" name="Text Placeholder 6"/>
          <p:cNvSpPr>
            <a:spLocks noGrp="1"/>
          </p:cNvSpPr>
          <p:nvPr>
            <p:ph type="body" sz="quarter" idx="16"/>
          </p:nvPr>
        </p:nvSpPr>
        <p:spPr>
          <a:xfrm>
            <a:off x="3200400" y="6477000"/>
            <a:ext cx="2743200" cy="182880"/>
          </a:xfrm>
        </p:spPr>
        <p:txBody>
          <a:bodyPr/>
          <a:lstStyle/>
          <a:p>
            <a:r>
              <a:rPr lang="en-US" dirty="0">
                <a:hlinkClick r:id="" action="ppaction://noaction"/>
              </a:rPr>
              <a:t>Access the text alternative for these images</a:t>
            </a:r>
            <a:endParaRPr lang="en-US" dirty="0"/>
          </a:p>
        </p:txBody>
      </p:sp>
    </p:spTree>
    <p:extLst>
      <p:ext uri="{BB962C8B-B14F-4D97-AF65-F5344CB8AC3E}">
        <p14:creationId xmlns:p14="http://schemas.microsoft.com/office/powerpoint/2010/main" val="1080781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1097280"/>
          </a:xfrm>
        </p:spPr>
        <p:txBody>
          <a:bodyPr/>
          <a:lstStyle/>
          <a:p>
            <a:r>
              <a:rPr lang="en-US" sz="3200" dirty="0"/>
              <a:t>Tools for Improving the New Product Development Process </a:t>
            </a:r>
          </a:p>
        </p:txBody>
      </p:sp>
      <p:sp>
        <p:nvSpPr>
          <p:cNvPr id="3" name="Content Placeholder 2"/>
          <p:cNvSpPr>
            <a:spLocks noGrp="1"/>
          </p:cNvSpPr>
          <p:nvPr>
            <p:ph idx="1"/>
          </p:nvPr>
        </p:nvSpPr>
        <p:spPr>
          <a:xfrm>
            <a:off x="457200" y="1447800"/>
            <a:ext cx="8229600" cy="1482484"/>
          </a:xfrm>
        </p:spPr>
        <p:txBody>
          <a:bodyPr/>
          <a:lstStyle/>
          <a:p>
            <a:pPr defTabSz="809625"/>
            <a:r>
              <a:rPr lang="en-US" altLang="en-US" sz="2200" dirty="0"/>
              <a:t>The stage-gate process can be modified to better fit a firm’s particular development needs.</a:t>
            </a:r>
          </a:p>
          <a:p>
            <a:pPr lvl="1" indent="-347472" defTabSz="809625"/>
            <a:r>
              <a:rPr lang="en-US" altLang="en-US" sz="2200" dirty="0"/>
              <a:t>For example, Exxon Research and Engineering’s stage-gate system.</a:t>
            </a:r>
          </a:p>
        </p:txBody>
      </p:sp>
      <p:pic>
        <p:nvPicPr>
          <p:cNvPr id="7" name="Picture 3" descr="Exxon’s extended stage-gate system is depicted.">
            <a:extLst>
              <a:ext uri="{FF2B5EF4-FFF2-40B4-BE49-F238E27FC236}">
                <a16:creationId xmlns:a16="http://schemas.microsoft.com/office/drawing/2014/main" id="{982C91B3-843A-452F-A18C-1D80981A7EDC}"/>
              </a:ext>
            </a:extLst>
          </p:cNvPr>
          <p:cNvPicPr>
            <a:picLocks noGrp="1" noChangeAspect="1" noChangeArrowheads="1"/>
          </p:cNvPicPr>
          <p:nvPr>
            <p:ph idx="13"/>
          </p:nvPr>
        </p:nvPicPr>
        <p:blipFill>
          <a:blip r:embed="rId3">
            <a:extLst>
              <a:ext uri="{28A0092B-C50C-407E-A947-70E740481C1C}">
                <a14:useLocalDpi xmlns:a14="http://schemas.microsoft.com/office/drawing/2010/main" val="0"/>
              </a:ext>
            </a:extLst>
          </a:blip>
          <a:stretch>
            <a:fillRect/>
          </a:stretch>
        </p:blipFill>
        <p:spPr bwMode="auto">
          <a:xfrm>
            <a:off x="457200" y="3296339"/>
            <a:ext cx="8229600" cy="234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a:spLocks noGrp="1"/>
          </p:cNvSpPr>
          <p:nvPr>
            <p:ph idx="14"/>
          </p:nvPr>
        </p:nvSpPr>
        <p:spPr>
          <a:xfrm>
            <a:off x="457200" y="5593398"/>
            <a:ext cx="8229600" cy="807402"/>
          </a:xfrm>
        </p:spPr>
        <p:txBody>
          <a:bodyPr/>
          <a:lstStyle/>
          <a:p>
            <a:pPr lvl="1" indent="-347472" defTabSz="809625"/>
            <a:r>
              <a:rPr lang="en-US" altLang="en-US" sz="2400" dirty="0"/>
              <a:t>Nearly 60% of firms use some type of stage-gate process to manage their NPD process.</a:t>
            </a:r>
          </a:p>
        </p:txBody>
      </p:sp>
      <p:sp>
        <p:nvSpPr>
          <p:cNvPr id="8" name="Text Placeholder 5"/>
          <p:cNvSpPr>
            <a:spLocks noGrp="1"/>
          </p:cNvSpPr>
          <p:nvPr>
            <p:ph type="body" sz="quarter" idx="16"/>
          </p:nvPr>
        </p:nvSpPr>
        <p:spPr>
          <a:xfrm>
            <a:off x="3200400" y="6477000"/>
            <a:ext cx="2743200" cy="182880"/>
          </a:xfrm>
        </p:spPr>
        <p:txBody>
          <a:bodyPr/>
          <a:lstStyle/>
          <a:p>
            <a:r>
              <a:rPr lang="en-US" dirty="0">
                <a:hlinkClick r:id="" action="ppaction://noaction"/>
              </a:rPr>
              <a:t>Access the text alternative for these images</a:t>
            </a:r>
            <a:endParaRPr lang="en-US" dirty="0"/>
          </a:p>
        </p:txBody>
      </p:sp>
    </p:spTree>
    <p:extLst>
      <p:ext uri="{BB962C8B-B14F-4D97-AF65-F5344CB8AC3E}">
        <p14:creationId xmlns:p14="http://schemas.microsoft.com/office/powerpoint/2010/main" val="2201891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8">
            <a:extLst>
              <a:ext uri="{FF2B5EF4-FFF2-40B4-BE49-F238E27FC236}">
                <a16:creationId xmlns:a16="http://schemas.microsoft.com/office/drawing/2014/main" id="{D04B57EA-157E-8043-A4EE-1F933B58251D}"/>
              </a:ext>
            </a:extLst>
          </p:cNvPr>
          <p:cNvSpPr>
            <a:spLocks noGrp="1"/>
          </p:cNvSpPr>
          <p:nvPr>
            <p:ph type="title"/>
          </p:nvPr>
        </p:nvSpPr>
        <p:spPr/>
        <p:txBody>
          <a:bodyPr/>
          <a:lstStyle/>
          <a:p>
            <a:r>
              <a:rPr lang="en-US" sz="3200" dirty="0"/>
              <a:t>House of Quality</a:t>
            </a:r>
            <a:endParaRPr lang="it-IT" sz="3200" dirty="0"/>
          </a:p>
        </p:txBody>
      </p:sp>
      <p:sp>
        <p:nvSpPr>
          <p:cNvPr id="10" name="Segnaposto contenuto 9">
            <a:extLst>
              <a:ext uri="{FF2B5EF4-FFF2-40B4-BE49-F238E27FC236}">
                <a16:creationId xmlns:a16="http://schemas.microsoft.com/office/drawing/2014/main" id="{AB961CFB-4D86-E64F-B477-845AF3A8B755}"/>
              </a:ext>
            </a:extLst>
          </p:cNvPr>
          <p:cNvSpPr>
            <a:spLocks noGrp="1"/>
          </p:cNvSpPr>
          <p:nvPr>
            <p:ph idx="1"/>
          </p:nvPr>
        </p:nvSpPr>
        <p:spPr/>
        <p:txBody>
          <a:bodyPr/>
          <a:lstStyle/>
          <a:p>
            <a:r>
              <a:rPr lang="en-US" sz="2400" b="1" dirty="0"/>
              <a:t>Quality Function Deployment</a:t>
            </a:r>
            <a:r>
              <a:rPr lang="en-US" sz="2400" dirty="0"/>
              <a:t> or the “</a:t>
            </a:r>
            <a:r>
              <a:rPr lang="en-US" sz="2400" b="1" dirty="0"/>
              <a:t>House of Quality</a:t>
            </a:r>
            <a:r>
              <a:rPr lang="en-US" sz="2400" dirty="0"/>
              <a:t>” was developed in Japan as a comprehensive process for </a:t>
            </a:r>
            <a:r>
              <a:rPr lang="en-US" sz="2400" b="1" dirty="0"/>
              <a:t>improving communication and coordination</a:t>
            </a:r>
            <a:r>
              <a:rPr lang="en-US" sz="2400" dirty="0"/>
              <a:t> between engineering, marketing and manufacturing personnel.  </a:t>
            </a:r>
          </a:p>
          <a:p>
            <a:r>
              <a:rPr lang="en-US" sz="2400" dirty="0"/>
              <a:t>The</a:t>
            </a:r>
            <a:r>
              <a:rPr lang="en-US" sz="2400" b="1" dirty="0"/>
              <a:t> </a:t>
            </a:r>
            <a:r>
              <a:rPr lang="en-US" sz="2400" dirty="0"/>
              <a:t>house of quality </a:t>
            </a:r>
            <a:r>
              <a:rPr lang="en-US" sz="2400" b="1" dirty="0"/>
              <a:t>maps customer requirements and product attributes </a:t>
            </a:r>
            <a:r>
              <a:rPr lang="en-US" sz="2400" dirty="0"/>
              <a:t>and</a:t>
            </a:r>
            <a:r>
              <a:rPr lang="en-US" sz="2400" b="1" dirty="0"/>
              <a:t> </a:t>
            </a:r>
            <a:r>
              <a:rPr lang="en-US" sz="2400" dirty="0"/>
              <a:t>provides a</a:t>
            </a:r>
            <a:r>
              <a:rPr lang="en-US" sz="2400" b="1" dirty="0"/>
              <a:t> common language and framework,</a:t>
            </a:r>
            <a:r>
              <a:rPr lang="en-US" sz="2400" dirty="0"/>
              <a:t> through which teams can understand the </a:t>
            </a:r>
            <a:r>
              <a:rPr lang="en-US" sz="2400" b="1" dirty="0"/>
              <a:t>relationship between product attributes and customer requirements</a:t>
            </a:r>
            <a:r>
              <a:rPr lang="en-US" sz="2400" dirty="0"/>
              <a:t>, identify </a:t>
            </a:r>
            <a:r>
              <a:rPr lang="en-US" sz="2400" b="1" dirty="0"/>
              <a:t>design tradeoffs</a:t>
            </a:r>
            <a:r>
              <a:rPr lang="en-US" sz="2400" dirty="0"/>
              <a:t>, highlight the </a:t>
            </a:r>
            <a:r>
              <a:rPr lang="en-US" sz="2400" b="1" dirty="0"/>
              <a:t>competitive shortcomings</a:t>
            </a:r>
            <a:r>
              <a:rPr lang="en-US" sz="2400" dirty="0"/>
              <a:t> of existing products and identify the steps to improve them.  </a:t>
            </a:r>
          </a:p>
          <a:p>
            <a:r>
              <a:rPr lang="en-US" sz="2400" dirty="0"/>
              <a:t> Steps in the process are as follows:</a:t>
            </a:r>
            <a:endParaRPr lang="it-IT" sz="2400" b="1" dirty="0"/>
          </a:p>
          <a:p>
            <a:endParaRPr lang="it-IT" dirty="0"/>
          </a:p>
        </p:txBody>
      </p:sp>
      <p:sp>
        <p:nvSpPr>
          <p:cNvPr id="12" name="Segnaposto testo 11">
            <a:extLst>
              <a:ext uri="{FF2B5EF4-FFF2-40B4-BE49-F238E27FC236}">
                <a16:creationId xmlns:a16="http://schemas.microsoft.com/office/drawing/2014/main" id="{C6DD373F-87B9-DD4B-BBCD-6E40F377515B}"/>
              </a:ext>
            </a:extLst>
          </p:cNvPr>
          <p:cNvSpPr>
            <a:spLocks noGrp="1"/>
          </p:cNvSpPr>
          <p:nvPr>
            <p:ph type="body" sz="quarter" idx="12"/>
          </p:nvPr>
        </p:nvSpPr>
        <p:spPr/>
        <p:txBody>
          <a:bodyPr/>
          <a:lstStyle/>
          <a:p>
            <a:endParaRPr lang="it-IT"/>
          </a:p>
        </p:txBody>
      </p:sp>
      <p:sp>
        <p:nvSpPr>
          <p:cNvPr id="11" name="Segnaposto testo 10">
            <a:extLst>
              <a:ext uri="{FF2B5EF4-FFF2-40B4-BE49-F238E27FC236}">
                <a16:creationId xmlns:a16="http://schemas.microsoft.com/office/drawing/2014/main" id="{2D46E90C-BE93-D44A-86AA-3F25312848C2}"/>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942121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Quality Function Deployment (Q F D) – The House of Quality </a:t>
            </a:r>
          </a:p>
        </p:txBody>
      </p:sp>
      <p:sp>
        <p:nvSpPr>
          <p:cNvPr id="3" name="Content Placeholder 2"/>
          <p:cNvSpPr>
            <a:spLocks noGrp="1"/>
          </p:cNvSpPr>
          <p:nvPr>
            <p:ph idx="1"/>
          </p:nvPr>
        </p:nvSpPr>
        <p:spPr/>
        <p:txBody>
          <a:bodyPr/>
          <a:lstStyle/>
          <a:p>
            <a:pPr marL="381000" indent="-381000" defTabSz="809625">
              <a:spcBef>
                <a:spcPts val="300"/>
              </a:spcBef>
              <a:spcAft>
                <a:spcPts val="300"/>
              </a:spcAft>
            </a:pPr>
            <a:r>
              <a:rPr lang="en-US" altLang="en-US" sz="2400" b="1" dirty="0"/>
              <a:t>Steps for Q</a:t>
            </a:r>
            <a:r>
              <a:rPr lang="en-US" altLang="en-US" sz="100" b="1" dirty="0"/>
              <a:t> </a:t>
            </a:r>
            <a:r>
              <a:rPr lang="en-US" altLang="en-US" sz="2400" b="1" dirty="0"/>
              <a:t>F</a:t>
            </a:r>
            <a:r>
              <a:rPr lang="en-US" altLang="en-US" sz="100" b="1" dirty="0"/>
              <a:t> </a:t>
            </a:r>
            <a:r>
              <a:rPr lang="en-US" altLang="en-US" sz="2400" b="1" dirty="0"/>
              <a:t>D</a:t>
            </a:r>
          </a:p>
          <a:p>
            <a:pPr lvl="1" indent="-457200" defTabSz="809625">
              <a:spcBef>
                <a:spcPts val="300"/>
              </a:spcBef>
              <a:spcAft>
                <a:spcPts val="300"/>
              </a:spcAft>
              <a:buFontTx/>
              <a:buAutoNum type="arabicPeriod"/>
            </a:pPr>
            <a:r>
              <a:rPr lang="en-US" altLang="en-US" sz="2000" dirty="0"/>
              <a:t>Team identifies customer requirements.</a:t>
            </a:r>
          </a:p>
          <a:p>
            <a:pPr lvl="1" indent="-457200" defTabSz="809625">
              <a:spcBef>
                <a:spcPts val="300"/>
              </a:spcBef>
              <a:spcAft>
                <a:spcPts val="300"/>
              </a:spcAft>
              <a:buFontTx/>
              <a:buAutoNum type="arabicPeriod"/>
            </a:pPr>
            <a:r>
              <a:rPr lang="en-US" altLang="en-US" sz="2000" dirty="0"/>
              <a:t>Team weights requirements in terms of relative importance.</a:t>
            </a:r>
          </a:p>
          <a:p>
            <a:pPr lvl="1" indent="-457200" defTabSz="809625">
              <a:spcBef>
                <a:spcPts val="300"/>
              </a:spcBef>
              <a:spcAft>
                <a:spcPts val="300"/>
              </a:spcAft>
              <a:buFontTx/>
              <a:buAutoNum type="arabicPeriod"/>
            </a:pPr>
            <a:r>
              <a:rPr lang="en-US" altLang="en-US" sz="2000" dirty="0"/>
              <a:t>Team identifies engineering attributes that drive performance.</a:t>
            </a:r>
          </a:p>
          <a:p>
            <a:pPr lvl="1" indent="-457200" defTabSz="809625">
              <a:spcBef>
                <a:spcPts val="300"/>
              </a:spcBef>
              <a:spcAft>
                <a:spcPts val="300"/>
              </a:spcAft>
              <a:buFontTx/>
              <a:buAutoNum type="arabicPeriod"/>
            </a:pPr>
            <a:r>
              <a:rPr lang="en-US" altLang="en-US" sz="2000" dirty="0"/>
              <a:t>Team enters correlations between different engineering attributes.</a:t>
            </a:r>
          </a:p>
          <a:p>
            <a:pPr lvl="1" indent="-457200" defTabSz="809625">
              <a:spcBef>
                <a:spcPts val="300"/>
              </a:spcBef>
              <a:spcAft>
                <a:spcPts val="300"/>
              </a:spcAft>
              <a:buFontTx/>
              <a:buAutoNum type="arabicPeriod"/>
            </a:pPr>
            <a:r>
              <a:rPr lang="en-US" altLang="en-US" sz="2000" dirty="0"/>
              <a:t>Team indicates relationship between engineering attributes and customer requirements.</a:t>
            </a:r>
          </a:p>
          <a:p>
            <a:pPr lvl="1" indent="-457200" defTabSz="809625">
              <a:spcBef>
                <a:spcPts val="300"/>
              </a:spcBef>
              <a:spcAft>
                <a:spcPts val="300"/>
              </a:spcAft>
              <a:buFontTx/>
              <a:buAutoNum type="arabicPeriod"/>
            </a:pPr>
            <a:r>
              <a:rPr lang="en-US" altLang="en-US" sz="2000" dirty="0"/>
              <a:t>Team multiplies customer importance rating by relationship to engineering attribute and then sums for each attribute.</a:t>
            </a:r>
          </a:p>
          <a:p>
            <a:pPr lvl="1" indent="-457200" defTabSz="809625">
              <a:spcBef>
                <a:spcPts val="300"/>
              </a:spcBef>
              <a:spcAft>
                <a:spcPts val="300"/>
              </a:spcAft>
              <a:buFontTx/>
              <a:buAutoNum type="arabicPeriod"/>
            </a:pPr>
            <a:r>
              <a:rPr lang="en-US" altLang="en-US" sz="2000" dirty="0"/>
              <a:t>Team evaluates competition.</a:t>
            </a:r>
          </a:p>
          <a:p>
            <a:pPr lvl="1" indent="-457200" defTabSz="809625">
              <a:spcBef>
                <a:spcPts val="300"/>
              </a:spcBef>
              <a:spcAft>
                <a:spcPts val="300"/>
              </a:spcAft>
              <a:buFontTx/>
              <a:buAutoNum type="arabicPeriod"/>
            </a:pPr>
            <a:r>
              <a:rPr lang="en-US" altLang="en-US" sz="2000" dirty="0"/>
              <a:t>Using relative importance ratings for engineering attributes and scores for competing products, team determines design targets.</a:t>
            </a:r>
          </a:p>
          <a:p>
            <a:pPr lvl="1" indent="-457200" defTabSz="809625">
              <a:spcBef>
                <a:spcPts val="300"/>
              </a:spcBef>
              <a:spcAft>
                <a:spcPts val="300"/>
              </a:spcAft>
              <a:buFontTx/>
              <a:buAutoNum type="arabicPeriod"/>
            </a:pPr>
            <a:r>
              <a:rPr lang="en-US" altLang="en-US" sz="2000" dirty="0"/>
              <a:t>Team evaluates the new design based on the design targets. </a:t>
            </a:r>
          </a:p>
        </p:txBody>
      </p:sp>
    </p:spTree>
    <p:extLst>
      <p:ext uri="{BB962C8B-B14F-4D97-AF65-F5344CB8AC3E}">
        <p14:creationId xmlns:p14="http://schemas.microsoft.com/office/powerpoint/2010/main" val="1097718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Quality Function Deployment (Q F D) – The House of Quality: </a:t>
            </a:r>
            <a:r>
              <a:rPr lang="en-US" altLang="en-US" sz="3200" dirty="0"/>
              <a:t>Case of Car Door</a:t>
            </a:r>
            <a:br>
              <a:rPr lang="en-US" altLang="en-US" sz="3200" dirty="0"/>
            </a:br>
            <a:endParaRPr lang="en-US" sz="3200" dirty="0"/>
          </a:p>
        </p:txBody>
      </p:sp>
      <p:pic>
        <p:nvPicPr>
          <p:cNvPr id="6" name="Picture 3" descr="The quality function deployment for a car door is depicted using a matrix.">
            <a:extLst>
              <a:ext uri="{FF2B5EF4-FFF2-40B4-BE49-F238E27FC236}">
                <a16:creationId xmlns:a16="http://schemas.microsoft.com/office/drawing/2014/main" id="{6160A81D-4F66-415D-98EE-3162A4716BD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111442" y="1447800"/>
            <a:ext cx="6921115"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egnaposto testo 3">
            <a:extLst>
              <a:ext uri="{FF2B5EF4-FFF2-40B4-BE49-F238E27FC236}">
                <a16:creationId xmlns:a16="http://schemas.microsoft.com/office/drawing/2014/main" id="{ACAAF14A-4C6D-EF49-BA52-AD9B8FDE77AE}"/>
              </a:ext>
            </a:extLst>
          </p:cNvPr>
          <p:cNvSpPr>
            <a:spLocks noGrp="1"/>
          </p:cNvSpPr>
          <p:nvPr>
            <p:ph type="body" sz="quarter" idx="12"/>
          </p:nvPr>
        </p:nvSpPr>
        <p:spPr/>
        <p:txBody>
          <a:bodyPr/>
          <a:lstStyle/>
          <a:p>
            <a:endParaRPr lang="it-IT"/>
          </a:p>
        </p:txBody>
      </p:sp>
      <p:sp>
        <p:nvSpPr>
          <p:cNvPr id="7" name="Text Placeholder 4"/>
          <p:cNvSpPr>
            <a:spLocks noGrp="1"/>
          </p:cNvSpPr>
          <p:nvPr>
            <p:ph type="body" sz="quarter" idx="11"/>
          </p:nvPr>
        </p:nvSpPr>
        <p:spPr/>
        <p:txBody>
          <a:bodyPr/>
          <a:lstStyle/>
          <a:p>
            <a:r>
              <a:rPr lang="en-US" dirty="0">
                <a:hlinkClick r:id="" action="ppaction://noaction"/>
              </a:rPr>
              <a:t>Access the text alternative for these images</a:t>
            </a:r>
            <a:endParaRPr lang="en-US" dirty="0"/>
          </a:p>
        </p:txBody>
      </p:sp>
    </p:spTree>
    <p:extLst>
      <p:ext uri="{BB962C8B-B14F-4D97-AF65-F5344CB8AC3E}">
        <p14:creationId xmlns:p14="http://schemas.microsoft.com/office/powerpoint/2010/main" val="2614071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lstStyle/>
          <a:p>
            <a:r>
              <a:rPr lang="en-US" sz="3200" dirty="0"/>
              <a:t>Design for Manufacturing</a:t>
            </a:r>
          </a:p>
        </p:txBody>
      </p:sp>
      <p:sp>
        <p:nvSpPr>
          <p:cNvPr id="3" name="Content Placeholder 2"/>
          <p:cNvSpPr>
            <a:spLocks noGrp="1"/>
          </p:cNvSpPr>
          <p:nvPr>
            <p:ph idx="1"/>
          </p:nvPr>
        </p:nvSpPr>
        <p:spPr>
          <a:xfrm>
            <a:off x="457200" y="609600"/>
            <a:ext cx="8229600" cy="685800"/>
          </a:xfrm>
        </p:spPr>
        <p:txBody>
          <a:bodyPr/>
          <a:lstStyle/>
          <a:p>
            <a:pPr defTabSz="809625"/>
            <a:r>
              <a:rPr lang="en-US" altLang="en-US" sz="2200" b="1" dirty="0"/>
              <a:t>Design for Manufacturing</a:t>
            </a:r>
            <a:r>
              <a:rPr lang="en-US" altLang="en-US" sz="2200" dirty="0"/>
              <a:t> often involves a set of design rules that reduce cost and development time, while boosting quality</a:t>
            </a:r>
            <a:r>
              <a:rPr lang="en-US" altLang="en-US" sz="2400" dirty="0"/>
              <a:t>. </a:t>
            </a:r>
          </a:p>
        </p:txBody>
      </p:sp>
      <p:graphicFrame>
        <p:nvGraphicFramePr>
          <p:cNvPr id="9" name="Table 3">
            <a:extLst>
              <a:ext uri="{FF2B5EF4-FFF2-40B4-BE49-F238E27FC236}">
                <a16:creationId xmlns:a16="http://schemas.microsoft.com/office/drawing/2014/main" id="{D341591F-611B-47A4-9633-0E0B0D09BC28}"/>
              </a:ext>
            </a:extLst>
          </p:cNvPr>
          <p:cNvGraphicFramePr>
            <a:graphicFrameLocks noGrp="1"/>
          </p:cNvGraphicFramePr>
          <p:nvPr>
            <p:ph idx="13"/>
            <p:extLst>
              <p:ext uri="{D42A27DB-BD31-4B8C-83A1-F6EECF244321}">
                <p14:modId xmlns:p14="http://schemas.microsoft.com/office/powerpoint/2010/main" val="3653634903"/>
              </p:ext>
            </p:extLst>
          </p:nvPr>
        </p:nvGraphicFramePr>
        <p:xfrm>
          <a:off x="457200" y="1447800"/>
          <a:ext cx="8153400" cy="5074921"/>
        </p:xfrm>
        <a:graphic>
          <a:graphicData uri="http://schemas.openxmlformats.org/drawingml/2006/table">
            <a:tbl>
              <a:tblPr firstRow="1" bandRow="1"/>
              <a:tblGrid>
                <a:gridCol w="2988040">
                  <a:extLst>
                    <a:ext uri="{9D8B030D-6E8A-4147-A177-3AD203B41FA5}">
                      <a16:colId xmlns:a16="http://schemas.microsoft.com/office/drawing/2014/main" val="1779251358"/>
                    </a:ext>
                  </a:extLst>
                </a:gridCol>
                <a:gridCol w="5165360">
                  <a:extLst>
                    <a:ext uri="{9D8B030D-6E8A-4147-A177-3AD203B41FA5}">
                      <a16:colId xmlns:a16="http://schemas.microsoft.com/office/drawing/2014/main" val="2715935752"/>
                    </a:ext>
                  </a:extLst>
                </a:gridCol>
              </a:tblGrid>
              <a:tr h="422910">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r>
                        <a:rPr lang="en-US" dirty="0">
                          <a:latin typeface="+mj-lt"/>
                        </a:rPr>
                        <a:t>Design Rule</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chemeClr val="tx1">
                        <a:lumMod val="65000"/>
                        <a:lumOff val="3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r>
                        <a:rPr lang="en-US" dirty="0">
                          <a:latin typeface="+mj-lt"/>
                        </a:rPr>
                        <a:t>Impact of Performance</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chemeClr val="tx1">
                        <a:lumMod val="65000"/>
                        <a:lumOff val="35000"/>
                      </a:schemeClr>
                    </a:solidFill>
                  </a:tcPr>
                </a:tc>
                <a:extLst>
                  <a:ext uri="{0D108BD9-81ED-4DB2-BD59-A6C34878D82A}">
                    <a16:rowId xmlns:a16="http://schemas.microsoft.com/office/drawing/2014/main" val="1848873945"/>
                  </a:ext>
                </a:extLst>
              </a:tr>
              <a:tr h="1057275">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Minimize the number of parts </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D7D7D8"/>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Simplifies assembly; reduces direct labor; reduces material handling and inventory costs; boosts product quality</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extLst>
                  <a:ext uri="{0D108BD9-81ED-4DB2-BD59-A6C34878D82A}">
                    <a16:rowId xmlns:a16="http://schemas.microsoft.com/office/drawing/2014/main" val="2583540758"/>
                  </a:ext>
                </a:extLst>
              </a:tr>
              <a:tr h="1057275">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Minimize the number of part numbers (use common parts across product family)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CECEC"/>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Reduces material handling and inventory costs; improves economies of scale (increases volume through commonalty)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extLst>
                  <a:ext uri="{0D108BD9-81ED-4DB2-BD59-A6C34878D82A}">
                    <a16:rowId xmlns:a16="http://schemas.microsoft.com/office/drawing/2014/main" val="2727444863"/>
                  </a:ext>
                </a:extLst>
              </a:tr>
              <a:tr h="740093">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Eliminate adjustments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Reduces assembly errors (increases quality); allows for automation; increases capacity and throughput</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extLst>
                  <a:ext uri="{0D108BD9-81ED-4DB2-BD59-A6C34878D82A}">
                    <a16:rowId xmlns:a16="http://schemas.microsoft.com/office/drawing/2014/main" val="806477343"/>
                  </a:ext>
                </a:extLst>
              </a:tr>
              <a:tr h="1057275">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Eliminate fasteners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Simplifies assembly (increases quality); reduces direct labor costs; reduces squeaks and rattles; improves durability; allows for automation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extLst>
                  <a:ext uri="{0D108BD9-81ED-4DB2-BD59-A6C34878D82A}">
                    <a16:rowId xmlns:a16="http://schemas.microsoft.com/office/drawing/2014/main" val="1260548018"/>
                  </a:ext>
                </a:extLst>
              </a:tr>
              <a:tr h="740093">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Eliminate jigs and fixtures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j-lt"/>
                          <a:ea typeface="+mn-ea"/>
                          <a:cs typeface="+mn-cs"/>
                        </a:rPr>
                        <a:t>Reduces line changeover costs; lowers required investment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extLst>
                  <a:ext uri="{0D108BD9-81ED-4DB2-BD59-A6C34878D82A}">
                    <a16:rowId xmlns:a16="http://schemas.microsoft.com/office/drawing/2014/main" val="490141243"/>
                  </a:ext>
                </a:extLst>
              </a:tr>
            </a:tbl>
          </a:graphicData>
        </a:graphic>
      </p:graphicFrame>
    </p:spTree>
    <p:extLst>
      <p:ext uri="{BB962C8B-B14F-4D97-AF65-F5344CB8AC3E}">
        <p14:creationId xmlns:p14="http://schemas.microsoft.com/office/powerpoint/2010/main" val="3243037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Failure Modes and Effects Analysis</a:t>
            </a:r>
          </a:p>
        </p:txBody>
      </p:sp>
      <p:sp>
        <p:nvSpPr>
          <p:cNvPr id="3" name="Content Placeholder 2"/>
          <p:cNvSpPr>
            <a:spLocks noGrp="1"/>
          </p:cNvSpPr>
          <p:nvPr>
            <p:ph idx="1"/>
          </p:nvPr>
        </p:nvSpPr>
        <p:spPr>
          <a:xfrm>
            <a:off x="457200" y="1447800"/>
            <a:ext cx="8229600" cy="4953000"/>
          </a:xfrm>
        </p:spPr>
        <p:txBody>
          <a:bodyPr/>
          <a:lstStyle/>
          <a:p>
            <a:r>
              <a:rPr lang="en-US" altLang="en-US" sz="2800" dirty="0"/>
              <a:t>F</a:t>
            </a:r>
            <a:r>
              <a:rPr lang="en-US" altLang="en-US" sz="100" dirty="0"/>
              <a:t> </a:t>
            </a:r>
            <a:r>
              <a:rPr lang="en-US" altLang="en-US" sz="2800" dirty="0"/>
              <a:t>M</a:t>
            </a:r>
            <a:r>
              <a:rPr lang="en-US" altLang="en-US" sz="100" dirty="0"/>
              <a:t> </a:t>
            </a:r>
            <a:r>
              <a:rPr lang="en-US" altLang="en-US" sz="2800" dirty="0"/>
              <a:t>E</a:t>
            </a:r>
            <a:r>
              <a:rPr lang="en-US" altLang="en-US" sz="100" dirty="0"/>
              <a:t> </a:t>
            </a:r>
            <a:r>
              <a:rPr lang="en-US" altLang="en-US" sz="2800" dirty="0"/>
              <a:t>A is a method by which firms identify potential failures in a system, classify them according to their severity, and create a plan to prevent them.</a:t>
            </a:r>
          </a:p>
          <a:p>
            <a:pPr lvl="1"/>
            <a:r>
              <a:rPr lang="en-US" altLang="en-US" sz="2400" dirty="0"/>
              <a:t>Potential failure modes are evaluated on three criteria of risk: severity, likelihood, and inability of controls to detect the failure.</a:t>
            </a:r>
          </a:p>
          <a:p>
            <a:pPr lvl="1"/>
            <a:r>
              <a:rPr lang="en-US" altLang="en-US" sz="2400" dirty="0"/>
              <a:t>Each criteria is given a score (1-lowest, 5-highest).</a:t>
            </a:r>
          </a:p>
          <a:p>
            <a:pPr lvl="1"/>
            <a:r>
              <a:rPr lang="en-US" altLang="en-US" sz="2400" dirty="0"/>
              <a:t>Composite score is used to prioritize development efforts.</a:t>
            </a:r>
          </a:p>
        </p:txBody>
      </p:sp>
    </p:spTree>
    <p:extLst>
      <p:ext uri="{BB962C8B-B14F-4D97-AF65-F5344CB8AC3E}">
        <p14:creationId xmlns:p14="http://schemas.microsoft.com/office/powerpoint/2010/main" val="385421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Computer-Aided Design/Computer-Aided Manufacturing</a:t>
            </a:r>
          </a:p>
        </p:txBody>
      </p:sp>
      <p:sp>
        <p:nvSpPr>
          <p:cNvPr id="3" name="Content Placeholder 2"/>
          <p:cNvSpPr>
            <a:spLocks noGrp="1"/>
          </p:cNvSpPr>
          <p:nvPr>
            <p:ph idx="1"/>
          </p:nvPr>
        </p:nvSpPr>
        <p:spPr>
          <a:xfrm>
            <a:off x="457200" y="1447800"/>
            <a:ext cx="8229600" cy="5029200"/>
          </a:xfrm>
        </p:spPr>
        <p:txBody>
          <a:bodyPr/>
          <a:lstStyle/>
          <a:p>
            <a:pPr defTabSz="809625"/>
            <a:r>
              <a:rPr lang="en-US" altLang="en-US" sz="2800" b="1" dirty="0"/>
              <a:t>Computer-Aided Design</a:t>
            </a:r>
            <a:r>
              <a:rPr lang="en-US" altLang="en-US" sz="2800" dirty="0"/>
              <a:t> (C</a:t>
            </a:r>
            <a:r>
              <a:rPr lang="en-US" altLang="en-US" sz="100" dirty="0"/>
              <a:t> </a:t>
            </a:r>
            <a:r>
              <a:rPr lang="en-US" altLang="en-US" sz="2800" dirty="0"/>
              <a:t>A</a:t>
            </a:r>
            <a:r>
              <a:rPr lang="en-US" altLang="en-US" sz="100" dirty="0"/>
              <a:t> </a:t>
            </a:r>
            <a:r>
              <a:rPr lang="en-US" altLang="en-US" sz="2800" dirty="0"/>
              <a:t>D) is the use of computers to build and test designs.</a:t>
            </a:r>
          </a:p>
          <a:p>
            <a:pPr lvl="1" indent="-347472" defTabSz="809625"/>
            <a:r>
              <a:rPr lang="en-US" altLang="en-US" sz="2400" dirty="0"/>
              <a:t>Enables rapid and inexpensive prototyping.</a:t>
            </a:r>
          </a:p>
          <a:p>
            <a:pPr defTabSz="809625"/>
            <a:r>
              <a:rPr lang="en-US" altLang="en-US" sz="2800" b="1" dirty="0"/>
              <a:t>Computer-Aided Manufacturing</a:t>
            </a:r>
            <a:r>
              <a:rPr lang="en-US" altLang="en-US" sz="2800" dirty="0"/>
              <a:t> (C</a:t>
            </a:r>
            <a:r>
              <a:rPr lang="en-US" altLang="en-US" sz="100" dirty="0"/>
              <a:t> </a:t>
            </a:r>
            <a:r>
              <a:rPr lang="en-US" altLang="en-US" sz="2800" dirty="0"/>
              <a:t>A</a:t>
            </a:r>
            <a:r>
              <a:rPr lang="en-US" altLang="en-US" sz="100" dirty="0"/>
              <a:t> </a:t>
            </a:r>
            <a:r>
              <a:rPr lang="en-US" altLang="en-US" sz="2800" dirty="0"/>
              <a:t>M) is the use of machine-controlled processes in manufacturing.</a:t>
            </a:r>
          </a:p>
          <a:p>
            <a:pPr lvl="1" indent="-347472" defTabSz="809625"/>
            <a:r>
              <a:rPr lang="en-US" altLang="en-US" sz="2400" dirty="0"/>
              <a:t>Increases flexibility by enabling faster changes in production set ups. More product variations can be offered at a reasonable cost.</a:t>
            </a:r>
          </a:p>
          <a:p>
            <a:pPr lvl="1" indent="-347472" defTabSz="809625"/>
            <a:r>
              <a:rPr lang="en-US" altLang="en-US" sz="2400" b="1" dirty="0"/>
              <a:t>Three-dimensional printing</a:t>
            </a:r>
            <a:r>
              <a:rPr lang="en-US" altLang="en-US" sz="2400" dirty="0"/>
              <a:t> is where a design is printed by laying down thin horizontal strips of material until the model is complete.</a:t>
            </a:r>
          </a:p>
        </p:txBody>
      </p:sp>
    </p:spTree>
    <p:extLst>
      <p:ext uri="{BB962C8B-B14F-4D97-AF65-F5344CB8AC3E}">
        <p14:creationId xmlns:p14="http://schemas.microsoft.com/office/powerpoint/2010/main" val="777343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Theory In Action</a:t>
            </a:r>
          </a:p>
        </p:txBody>
      </p:sp>
      <p:sp>
        <p:nvSpPr>
          <p:cNvPr id="3" name="Content Placeholder 2"/>
          <p:cNvSpPr>
            <a:spLocks noGrp="1"/>
          </p:cNvSpPr>
          <p:nvPr>
            <p:ph idx="1"/>
          </p:nvPr>
        </p:nvSpPr>
        <p:spPr>
          <a:xfrm>
            <a:off x="457200" y="1447800"/>
            <a:ext cx="8229600" cy="5029200"/>
          </a:xfrm>
        </p:spPr>
        <p:txBody>
          <a:bodyPr/>
          <a:lstStyle/>
          <a:p>
            <a:r>
              <a:rPr lang="en-US" altLang="en-US" sz="2800" b="1" dirty="0"/>
              <a:t>Computer-Aided Design of an America’s Cup Yacht.</a:t>
            </a:r>
          </a:p>
          <a:p>
            <a:r>
              <a:rPr lang="en-US" altLang="en-US" sz="2800" dirty="0"/>
              <a:t>Normally designing America’s Cup yachts required several months to develop smaller-scale models at a cost of $50,000 per prototype.</a:t>
            </a:r>
          </a:p>
          <a:p>
            <a:r>
              <a:rPr lang="en-US" altLang="en-US" sz="2800" dirty="0"/>
              <a:t>Using computer-aided design, Team New Zealand was able to consider many design specifications in a matter of hours at little cost, enabling more insight into design trade-offs.</a:t>
            </a:r>
          </a:p>
          <a:p>
            <a:r>
              <a:rPr lang="en-US" altLang="en-US" sz="2800" dirty="0"/>
              <a:t>Computer-aided design also avoided inaccurate results from using scaled-down prototypes. </a:t>
            </a:r>
          </a:p>
        </p:txBody>
      </p:sp>
    </p:spTree>
    <p:extLst>
      <p:ext uri="{BB962C8B-B14F-4D97-AF65-F5344CB8AC3E}">
        <p14:creationId xmlns:p14="http://schemas.microsoft.com/office/powerpoint/2010/main" val="2233927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254804D8-3379-9744-81B8-95C0E620A53A}"/>
              </a:ext>
            </a:extLst>
          </p:cNvPr>
          <p:cNvSpPr>
            <a:spLocks noGrp="1"/>
          </p:cNvSpPr>
          <p:nvPr>
            <p:ph type="title"/>
          </p:nvPr>
        </p:nvSpPr>
        <p:spPr>
          <a:xfrm>
            <a:off x="457200" y="152400"/>
            <a:ext cx="8229600" cy="381000"/>
          </a:xfrm>
        </p:spPr>
        <p:txBody>
          <a:bodyPr/>
          <a:lstStyle/>
          <a:p>
            <a:endParaRPr lang="it-IT" dirty="0"/>
          </a:p>
        </p:txBody>
      </p:sp>
      <p:sp>
        <p:nvSpPr>
          <p:cNvPr id="7" name="Segnaposto contenuto 6">
            <a:extLst>
              <a:ext uri="{FF2B5EF4-FFF2-40B4-BE49-F238E27FC236}">
                <a16:creationId xmlns:a16="http://schemas.microsoft.com/office/drawing/2014/main" id="{EEBE5C26-8CC6-1E4B-9CD0-CC7198123F26}"/>
              </a:ext>
            </a:extLst>
          </p:cNvPr>
          <p:cNvSpPr>
            <a:spLocks noGrp="1"/>
          </p:cNvSpPr>
          <p:nvPr>
            <p:ph idx="1"/>
          </p:nvPr>
        </p:nvSpPr>
        <p:spPr>
          <a:xfrm>
            <a:off x="457200" y="1905000"/>
            <a:ext cx="8229600" cy="4419600"/>
          </a:xfrm>
        </p:spPr>
        <p:txBody>
          <a:bodyPr/>
          <a:lstStyle/>
          <a:p>
            <a:pPr marL="114300" lvl="1" indent="0">
              <a:buNone/>
            </a:pPr>
            <a:r>
              <a:rPr lang="en-US" b="1" dirty="0"/>
              <a:t>The high failure rate</a:t>
            </a:r>
            <a:r>
              <a:rPr lang="en-US" dirty="0"/>
              <a:t> for such projects underscores the </a:t>
            </a:r>
            <a:r>
              <a:rPr lang="en-US" b="1" dirty="0"/>
              <a:t>importance of identifying the</a:t>
            </a:r>
            <a:r>
              <a:rPr lang="en-US" dirty="0"/>
              <a:t> </a:t>
            </a:r>
            <a:r>
              <a:rPr lang="en-US" b="1" dirty="0"/>
              <a:t>most effective process for managing</a:t>
            </a:r>
            <a:r>
              <a:rPr lang="en-US" dirty="0"/>
              <a:t> </a:t>
            </a:r>
            <a:r>
              <a:rPr lang="en-US" b="1" dirty="0"/>
              <a:t>new product development</a:t>
            </a:r>
            <a:r>
              <a:rPr lang="en-US" dirty="0"/>
              <a:t>.</a:t>
            </a:r>
            <a:endParaRPr lang="it-IT" b="1" dirty="0"/>
          </a:p>
          <a:p>
            <a:endParaRPr lang="en-US" dirty="0"/>
          </a:p>
          <a:p>
            <a:endParaRPr lang="it-IT" dirty="0">
              <a:solidFill>
                <a:srgbClr val="FF0000"/>
              </a:solidFill>
            </a:endParaRPr>
          </a:p>
        </p:txBody>
      </p:sp>
      <p:sp>
        <p:nvSpPr>
          <p:cNvPr id="9" name="Segnaposto testo 8">
            <a:extLst>
              <a:ext uri="{FF2B5EF4-FFF2-40B4-BE49-F238E27FC236}">
                <a16:creationId xmlns:a16="http://schemas.microsoft.com/office/drawing/2014/main" id="{30E9CA31-03EB-F846-9046-092C62FD193B}"/>
              </a:ext>
            </a:extLst>
          </p:cNvPr>
          <p:cNvSpPr>
            <a:spLocks noGrp="1"/>
          </p:cNvSpPr>
          <p:nvPr>
            <p:ph type="body" sz="quarter" idx="12"/>
          </p:nvPr>
        </p:nvSpPr>
        <p:spPr/>
        <p:txBody>
          <a:bodyPr/>
          <a:lstStyle/>
          <a:p>
            <a:endParaRPr lang="it-IT"/>
          </a:p>
        </p:txBody>
      </p:sp>
      <p:sp>
        <p:nvSpPr>
          <p:cNvPr id="8" name="Segnaposto testo 7">
            <a:extLst>
              <a:ext uri="{FF2B5EF4-FFF2-40B4-BE49-F238E27FC236}">
                <a16:creationId xmlns:a16="http://schemas.microsoft.com/office/drawing/2014/main" id="{2EC27673-5A6F-8443-90B5-CD29FD320FCD}"/>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30743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Tools for Measuring New Product Development Performance </a:t>
            </a:r>
          </a:p>
        </p:txBody>
      </p:sp>
      <p:sp>
        <p:nvSpPr>
          <p:cNvPr id="3" name="Content Placeholder 2"/>
          <p:cNvSpPr>
            <a:spLocks noGrp="1"/>
          </p:cNvSpPr>
          <p:nvPr>
            <p:ph idx="1"/>
          </p:nvPr>
        </p:nvSpPr>
        <p:spPr>
          <a:xfrm>
            <a:off x="152400" y="1676400"/>
            <a:ext cx="8991600" cy="4800600"/>
          </a:xfrm>
        </p:spPr>
        <p:txBody>
          <a:bodyPr/>
          <a:lstStyle/>
          <a:p>
            <a:pPr marL="114300" lvl="1" indent="0">
              <a:buNone/>
            </a:pPr>
            <a:r>
              <a:rPr lang="en-US" dirty="0"/>
              <a:t>While the means used to conduct an assessment may vary, many firms use some means of </a:t>
            </a:r>
            <a:r>
              <a:rPr lang="en-US" b="1" dirty="0"/>
              <a:t>evaluating the new product development process</a:t>
            </a:r>
            <a:r>
              <a:rPr lang="en-US" dirty="0"/>
              <a:t> in order to </a:t>
            </a:r>
            <a:r>
              <a:rPr lang="en-US" b="1" dirty="0"/>
              <a:t>identify which projects met their goals</a:t>
            </a:r>
            <a:r>
              <a:rPr lang="en-US" dirty="0"/>
              <a:t> and why, and to </a:t>
            </a:r>
            <a:r>
              <a:rPr lang="en-US" b="1" dirty="0"/>
              <a:t>benchmark performance</a:t>
            </a:r>
            <a:r>
              <a:rPr lang="en-US" dirty="0"/>
              <a:t> against competitors or historical experience.  </a:t>
            </a:r>
          </a:p>
          <a:p>
            <a:pPr marL="114300" lvl="1" indent="0">
              <a:buNone/>
            </a:pPr>
            <a:r>
              <a:rPr lang="en-US" dirty="0"/>
              <a:t>Results of the assessment are used to improve resource allocation, employee compensation and to refine future innovation strategies.</a:t>
            </a:r>
            <a:endParaRPr lang="it-IT" b="1" dirty="0"/>
          </a:p>
        </p:txBody>
      </p:sp>
    </p:spTree>
    <p:extLst>
      <p:ext uri="{BB962C8B-B14F-4D97-AF65-F5344CB8AC3E}">
        <p14:creationId xmlns:p14="http://schemas.microsoft.com/office/powerpoint/2010/main" val="2786489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Tools for Measuring New Product Development Performance </a:t>
            </a:r>
          </a:p>
        </p:txBody>
      </p:sp>
      <p:sp>
        <p:nvSpPr>
          <p:cNvPr id="3" name="Content Placeholder 2"/>
          <p:cNvSpPr>
            <a:spLocks noGrp="1"/>
          </p:cNvSpPr>
          <p:nvPr>
            <p:ph idx="1"/>
          </p:nvPr>
        </p:nvSpPr>
        <p:spPr>
          <a:xfrm>
            <a:off x="152400" y="1249680"/>
            <a:ext cx="8991600" cy="5227320"/>
          </a:xfrm>
        </p:spPr>
        <p:txBody>
          <a:bodyPr/>
          <a:lstStyle/>
          <a:p>
            <a:pPr defTabSz="809625"/>
            <a:r>
              <a:rPr lang="en-US" altLang="en-US" sz="2800" dirty="0"/>
              <a:t>Measuring performance of NPD process can help company improve its innovation strategy and process.</a:t>
            </a:r>
          </a:p>
          <a:p>
            <a:pPr lvl="1" indent="-347472" defTabSz="809625"/>
            <a:r>
              <a:rPr lang="en-US" altLang="en-US" dirty="0"/>
              <a:t>Measures of NPD performance can help management:</a:t>
            </a:r>
          </a:p>
          <a:p>
            <a:pPr lvl="2" defTabSz="809625"/>
            <a:r>
              <a:rPr lang="en-US" altLang="en-US" sz="2800" dirty="0">
                <a:cs typeface="Times New Roman" panose="02020603050405020304" pitchFamily="18" charset="0"/>
              </a:rPr>
              <a:t>identify which projects met their goals and why.</a:t>
            </a:r>
          </a:p>
          <a:p>
            <a:pPr lvl="2" defTabSz="809625"/>
            <a:r>
              <a:rPr lang="en-US" altLang="en-US" sz="2800" dirty="0">
                <a:cs typeface="Times New Roman" panose="02020603050405020304" pitchFamily="18" charset="0"/>
              </a:rPr>
              <a:t>benchmark the organization’s performance compared to that of competitors, or to the organization’s own prior performance.</a:t>
            </a:r>
          </a:p>
          <a:p>
            <a:pPr lvl="2" defTabSz="809625"/>
            <a:r>
              <a:rPr lang="en-US" altLang="en-US" sz="2800" dirty="0">
                <a:cs typeface="Times New Roman" panose="02020603050405020304" pitchFamily="18" charset="0"/>
              </a:rPr>
              <a:t>improve resource allocation and employee compensation</a:t>
            </a:r>
          </a:p>
          <a:p>
            <a:pPr lvl="2" defTabSz="809625"/>
            <a:r>
              <a:rPr lang="en-US" altLang="en-US" sz="2800" dirty="0">
                <a:cs typeface="Times New Roman" panose="02020603050405020304" pitchFamily="18" charset="0"/>
              </a:rPr>
              <a:t>refine future innovation strategies</a:t>
            </a:r>
            <a:endParaRPr lang="en-US" altLang="en-US" sz="2800" dirty="0"/>
          </a:p>
        </p:txBody>
      </p:sp>
    </p:spTree>
    <p:extLst>
      <p:ext uri="{BB962C8B-B14F-4D97-AF65-F5344CB8AC3E}">
        <p14:creationId xmlns:p14="http://schemas.microsoft.com/office/powerpoint/2010/main" val="13482661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Tools for Measuring New Product Development Performance </a:t>
            </a:r>
          </a:p>
        </p:txBody>
      </p:sp>
      <p:sp>
        <p:nvSpPr>
          <p:cNvPr id="3" name="Content Placeholder 2"/>
          <p:cNvSpPr>
            <a:spLocks noGrp="1"/>
          </p:cNvSpPr>
          <p:nvPr>
            <p:ph idx="1"/>
          </p:nvPr>
        </p:nvSpPr>
        <p:spPr>
          <a:xfrm>
            <a:off x="457200" y="1447800"/>
            <a:ext cx="8229600" cy="5120640"/>
          </a:xfrm>
        </p:spPr>
        <p:txBody>
          <a:bodyPr/>
          <a:lstStyle/>
          <a:p>
            <a:pPr marL="381000" indent="-381000" defTabSz="809625"/>
            <a:r>
              <a:rPr lang="en-US" altLang="en-US" sz="2800" b="1" dirty="0"/>
              <a:t>New Product Development Process Metrics </a:t>
            </a:r>
            <a:r>
              <a:rPr lang="en-US" altLang="en-US" sz="2800" dirty="0"/>
              <a:t>include:</a:t>
            </a:r>
          </a:p>
          <a:p>
            <a:pPr lvl="1" indent="-457200" defTabSz="809625">
              <a:buFontTx/>
              <a:buAutoNum type="arabicPeriod"/>
            </a:pPr>
            <a:r>
              <a:rPr lang="en-US" altLang="en-US" sz="2400" dirty="0">
                <a:cs typeface="Times New Roman" panose="02020603050405020304" pitchFamily="18" charset="0"/>
              </a:rPr>
              <a:t>What was the average cycle time (time-to-market) for development projects? How did this cycle time vary for projects characterized as breakthrough, platform, or derivative projects?</a:t>
            </a:r>
          </a:p>
          <a:p>
            <a:pPr lvl="1" indent="-457200" defTabSz="809625">
              <a:buFontTx/>
              <a:buAutoNum type="arabicPeriod"/>
            </a:pPr>
            <a:r>
              <a:rPr lang="en-US" altLang="en-US" sz="2400" dirty="0">
                <a:cs typeface="Times New Roman" panose="02020603050405020304" pitchFamily="18" charset="0"/>
              </a:rPr>
              <a:t>What percentage of development projects undertaken within the last five years met all or most of the deadlines set for the project?</a:t>
            </a:r>
          </a:p>
          <a:p>
            <a:pPr lvl="1" indent="-457200" defTabSz="809625">
              <a:buFontTx/>
              <a:buAutoNum type="arabicPeriod"/>
            </a:pPr>
            <a:r>
              <a:rPr lang="en-US" altLang="en-US" sz="2400" dirty="0">
                <a:cs typeface="Times New Roman" panose="02020603050405020304" pitchFamily="18" charset="0"/>
              </a:rPr>
              <a:t>What percentage of development projects undertaken within the last five years stayed within budget?</a:t>
            </a:r>
          </a:p>
          <a:p>
            <a:pPr lvl="1" indent="-457200" defTabSz="809625">
              <a:buFontTx/>
              <a:buAutoNum type="arabicPeriod"/>
            </a:pPr>
            <a:r>
              <a:rPr lang="en-US" altLang="en-US" sz="2400" dirty="0">
                <a:cs typeface="Times New Roman" panose="02020603050405020304" pitchFamily="18" charset="0"/>
              </a:rPr>
              <a:t>What percentage of development projects undertaken within the last five years resulted in a completed product?</a:t>
            </a:r>
            <a:r>
              <a:rPr lang="en-US" altLang="en-US" sz="2400" dirty="0"/>
              <a:t> </a:t>
            </a:r>
          </a:p>
        </p:txBody>
      </p:sp>
    </p:spTree>
    <p:extLst>
      <p:ext uri="{BB962C8B-B14F-4D97-AF65-F5344CB8AC3E}">
        <p14:creationId xmlns:p14="http://schemas.microsoft.com/office/powerpoint/2010/main" val="3957428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Tools for Measuring New Product Development Performance </a:t>
            </a:r>
          </a:p>
        </p:txBody>
      </p:sp>
      <p:sp>
        <p:nvSpPr>
          <p:cNvPr id="3" name="Content Placeholder 2"/>
          <p:cNvSpPr>
            <a:spLocks noGrp="1"/>
          </p:cNvSpPr>
          <p:nvPr>
            <p:ph idx="1"/>
          </p:nvPr>
        </p:nvSpPr>
        <p:spPr>
          <a:xfrm>
            <a:off x="457200" y="1447800"/>
            <a:ext cx="8229600" cy="5120640"/>
          </a:xfrm>
        </p:spPr>
        <p:txBody>
          <a:bodyPr/>
          <a:lstStyle/>
          <a:p>
            <a:pPr defTabSz="809625">
              <a:spcBef>
                <a:spcPts val="200"/>
              </a:spcBef>
              <a:spcAft>
                <a:spcPts val="300"/>
              </a:spcAft>
            </a:pPr>
            <a:r>
              <a:rPr lang="en-US" altLang="en-US" sz="2800" b="1" dirty="0"/>
              <a:t>Overall Innovation Performance</a:t>
            </a:r>
            <a:r>
              <a:rPr lang="en-US" altLang="en-US" sz="2800" dirty="0"/>
              <a:t> measures include:</a:t>
            </a:r>
          </a:p>
          <a:p>
            <a:pPr lvl="1" indent="-457200" defTabSz="809625">
              <a:spcBef>
                <a:spcPts val="200"/>
              </a:spcBef>
              <a:spcAft>
                <a:spcPts val="300"/>
              </a:spcAft>
              <a:buFontTx/>
              <a:buAutoNum type="arabicPeriod"/>
            </a:pPr>
            <a:r>
              <a:rPr lang="en-US" altLang="en-US" sz="2400" dirty="0">
                <a:cs typeface="Times New Roman" panose="02020603050405020304" pitchFamily="18" charset="0"/>
              </a:rPr>
              <a:t>What is the firm’s return on innovation? (This measure assesses the ratio of the firm’s total profits from new products to its total expeditures, including research and development costs, the costs of retooling and staffing production facilities, and initial commercialization and marketing costs.).</a:t>
            </a:r>
          </a:p>
          <a:p>
            <a:pPr lvl="1" indent="-457200" defTabSz="809625">
              <a:spcBef>
                <a:spcPts val="200"/>
              </a:spcBef>
              <a:spcAft>
                <a:spcPts val="300"/>
              </a:spcAft>
              <a:buFontTx/>
              <a:buAutoNum type="arabicPeriod"/>
            </a:pPr>
            <a:r>
              <a:rPr lang="en-US" altLang="en-US" sz="2400" dirty="0">
                <a:cs typeface="Times New Roman" panose="02020603050405020304" pitchFamily="18" charset="0"/>
              </a:rPr>
              <a:t>What is the percentage of projects that achieve their sales goals?</a:t>
            </a:r>
          </a:p>
          <a:p>
            <a:pPr lvl="1" indent="-457200" defTabSz="809625">
              <a:spcBef>
                <a:spcPts val="200"/>
              </a:spcBef>
              <a:spcAft>
                <a:spcPts val="300"/>
              </a:spcAft>
              <a:buFontTx/>
              <a:buAutoNum type="arabicPeriod"/>
            </a:pPr>
            <a:r>
              <a:rPr lang="en-US" altLang="en-US" sz="2400" dirty="0">
                <a:cs typeface="Times New Roman" panose="02020603050405020304" pitchFamily="18" charset="0"/>
              </a:rPr>
              <a:t>What percentage of revenues are generated by products developed within the last five years?</a:t>
            </a:r>
          </a:p>
          <a:p>
            <a:pPr lvl="1" indent="-457200" defTabSz="809625">
              <a:spcBef>
                <a:spcPts val="200"/>
              </a:spcBef>
              <a:spcAft>
                <a:spcPts val="300"/>
              </a:spcAft>
              <a:buFontTx/>
              <a:buAutoNum type="arabicPeriod"/>
            </a:pPr>
            <a:r>
              <a:rPr lang="en-US" altLang="en-US" sz="2400" dirty="0">
                <a:cs typeface="Times New Roman" panose="02020603050405020304" pitchFamily="18" charset="0"/>
              </a:rPr>
              <a:t>What is the firm’s ratio of successful projects to its total project portfolio?</a:t>
            </a:r>
            <a:endParaRPr lang="en-US" altLang="en-US" sz="2400" dirty="0"/>
          </a:p>
        </p:txBody>
      </p:sp>
    </p:spTree>
    <p:extLst>
      <p:ext uri="{BB962C8B-B14F-4D97-AF65-F5344CB8AC3E}">
        <p14:creationId xmlns:p14="http://schemas.microsoft.com/office/powerpoint/2010/main" val="12571753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Questions</a:t>
            </a:r>
          </a:p>
        </p:txBody>
      </p:sp>
      <p:sp>
        <p:nvSpPr>
          <p:cNvPr id="3" name="Content Placeholder 2"/>
          <p:cNvSpPr>
            <a:spLocks noGrp="1"/>
          </p:cNvSpPr>
          <p:nvPr>
            <p:ph idx="1"/>
          </p:nvPr>
        </p:nvSpPr>
        <p:spPr>
          <a:xfrm>
            <a:off x="457200" y="1447800"/>
            <a:ext cx="8229600" cy="4953000"/>
          </a:xfrm>
        </p:spPr>
        <p:txBody>
          <a:bodyPr/>
          <a:lstStyle/>
          <a:p>
            <a:pPr marL="457200" indent="-457200" defTabSz="809625">
              <a:buFontTx/>
              <a:buAutoNum type="arabicPeriod"/>
            </a:pPr>
            <a:r>
              <a:rPr lang="en-US" altLang="en-US" sz="1800" dirty="0">
                <a:cs typeface="Times New Roman" panose="02020603050405020304" pitchFamily="18" charset="0"/>
              </a:rPr>
              <a:t>What are some of the advantages and disadvantages of a parallel development process?  What obstacles might a firm face in attempting to adopt a parallel process?</a:t>
            </a:r>
          </a:p>
          <a:p>
            <a:pPr marL="457200" indent="-457200" defTabSz="809625">
              <a:buFontTx/>
              <a:buAutoNum type="arabicPeriod"/>
            </a:pPr>
            <a:r>
              <a:rPr lang="en-US" altLang="en-US" sz="1800" dirty="0">
                <a:cs typeface="Times New Roman" panose="02020603050405020304" pitchFamily="18" charset="0"/>
              </a:rPr>
              <a:t>Consider a group project you have worked on at work or school. Did your group use mostly sequential or parallel processes?  </a:t>
            </a:r>
          </a:p>
          <a:p>
            <a:pPr marL="457200" indent="-457200" defTabSz="809625">
              <a:buFontTx/>
              <a:buAutoNum type="arabicPeriod"/>
            </a:pPr>
            <a:r>
              <a:rPr lang="en-US" altLang="en-US" sz="1800" dirty="0">
                <a:cs typeface="Times New Roman" panose="02020603050405020304" pitchFamily="18" charset="0"/>
              </a:rPr>
              <a:t>Are there some industries in which a parallel process would not be possible or effective?</a:t>
            </a:r>
          </a:p>
          <a:p>
            <a:pPr marL="457200" indent="-457200" defTabSz="809625">
              <a:buFontTx/>
              <a:buAutoNum type="arabicPeriod"/>
            </a:pPr>
            <a:r>
              <a:rPr lang="en-US" altLang="en-US" sz="1800" dirty="0">
                <a:cs typeface="Times New Roman" panose="02020603050405020304" pitchFamily="18" charset="0"/>
              </a:rPr>
              <a:t>What kinds of people make good project champions?  How can a firm ensure that it gets the benefits of championing while minimizing the risks?</a:t>
            </a:r>
          </a:p>
          <a:p>
            <a:pPr marL="457200" indent="-457200" defTabSz="809625">
              <a:buFontTx/>
              <a:buAutoNum type="arabicPeriod"/>
            </a:pPr>
            <a:r>
              <a:rPr lang="en-US" altLang="en-US" sz="1800" dirty="0">
                <a:cs typeface="Times New Roman" panose="02020603050405020304" pitchFamily="18" charset="0"/>
              </a:rPr>
              <a:t>Is the Stage-Gate process consistent with suggestions that firms adopt parallel processes?  What impact do you think using Stage-Gate processes would have on development cycle time and development costs?</a:t>
            </a:r>
          </a:p>
          <a:p>
            <a:pPr marL="457200" indent="-457200" defTabSz="809625">
              <a:buFontTx/>
              <a:buAutoNum type="arabicPeriod"/>
            </a:pPr>
            <a:r>
              <a:rPr lang="en-US" altLang="en-US" sz="1800" dirty="0">
                <a:cs typeface="Times New Roman" panose="02020603050405020304" pitchFamily="18" charset="0"/>
              </a:rPr>
              <a:t>What are the benefits and costs of involving customers and suppliers in the development process? </a:t>
            </a:r>
            <a:endParaRPr lang="en-US" altLang="en-US" sz="2000" dirty="0"/>
          </a:p>
        </p:txBody>
      </p:sp>
    </p:spTree>
    <p:extLst>
      <p:ext uri="{BB962C8B-B14F-4D97-AF65-F5344CB8AC3E}">
        <p14:creationId xmlns:p14="http://schemas.microsoft.com/office/powerpoint/2010/main" val="3559511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254804D8-3379-9744-81B8-95C0E620A53A}"/>
              </a:ext>
            </a:extLst>
          </p:cNvPr>
          <p:cNvSpPr>
            <a:spLocks noGrp="1"/>
          </p:cNvSpPr>
          <p:nvPr>
            <p:ph type="title"/>
          </p:nvPr>
        </p:nvSpPr>
        <p:spPr>
          <a:xfrm>
            <a:off x="457200" y="152400"/>
            <a:ext cx="8229600" cy="381000"/>
          </a:xfrm>
        </p:spPr>
        <p:txBody>
          <a:bodyPr/>
          <a:lstStyle/>
          <a:p>
            <a:endParaRPr lang="it-IT" dirty="0"/>
          </a:p>
        </p:txBody>
      </p:sp>
      <p:sp>
        <p:nvSpPr>
          <p:cNvPr id="7" name="Segnaposto contenuto 6">
            <a:extLst>
              <a:ext uri="{FF2B5EF4-FFF2-40B4-BE49-F238E27FC236}">
                <a16:creationId xmlns:a16="http://schemas.microsoft.com/office/drawing/2014/main" id="{EEBE5C26-8CC6-1E4B-9CD0-CC7198123F26}"/>
              </a:ext>
            </a:extLst>
          </p:cNvPr>
          <p:cNvSpPr>
            <a:spLocks noGrp="1"/>
          </p:cNvSpPr>
          <p:nvPr>
            <p:ph idx="1"/>
          </p:nvPr>
        </p:nvSpPr>
        <p:spPr>
          <a:xfrm>
            <a:off x="457200" y="1447800"/>
            <a:ext cx="8229600" cy="4876800"/>
          </a:xfrm>
        </p:spPr>
        <p:txBody>
          <a:bodyPr/>
          <a:lstStyle/>
          <a:p>
            <a:r>
              <a:rPr lang="en-US" dirty="0"/>
              <a:t>Key objectives</a:t>
            </a:r>
            <a:r>
              <a:rPr lang="en-US" b="1" dirty="0"/>
              <a:t> of the new product development process are </a:t>
            </a:r>
          </a:p>
          <a:p>
            <a:r>
              <a:rPr lang="en-US" b="1" dirty="0">
                <a:solidFill>
                  <a:srgbClr val="FF0000"/>
                </a:solidFill>
              </a:rPr>
              <a:t>(1)</a:t>
            </a:r>
            <a:r>
              <a:rPr lang="en-US" dirty="0">
                <a:solidFill>
                  <a:srgbClr val="FF0000"/>
                </a:solidFill>
              </a:rPr>
              <a:t> maximizing fit with customer requirements,</a:t>
            </a:r>
          </a:p>
          <a:p>
            <a:r>
              <a:rPr lang="en-US" b="1" dirty="0">
                <a:solidFill>
                  <a:srgbClr val="FF0000"/>
                </a:solidFill>
              </a:rPr>
              <a:t>(2) </a:t>
            </a:r>
            <a:r>
              <a:rPr lang="en-US" dirty="0">
                <a:solidFill>
                  <a:srgbClr val="FF0000"/>
                </a:solidFill>
              </a:rPr>
              <a:t>minimizing cycle time,</a:t>
            </a:r>
            <a:r>
              <a:rPr lang="en-US" b="1" dirty="0"/>
              <a:t> </a:t>
            </a:r>
          </a:p>
          <a:p>
            <a:r>
              <a:rPr lang="en-US" b="1" dirty="0">
                <a:solidFill>
                  <a:srgbClr val="FF0000"/>
                </a:solidFill>
              </a:rPr>
              <a:t>(3)</a:t>
            </a:r>
            <a:r>
              <a:rPr lang="en-US" dirty="0">
                <a:solidFill>
                  <a:srgbClr val="FF0000"/>
                </a:solidFill>
              </a:rPr>
              <a:t> controlling development costs</a:t>
            </a:r>
            <a:r>
              <a:rPr lang="en-US" b="1" dirty="0">
                <a:solidFill>
                  <a:srgbClr val="FF0000"/>
                </a:solidFill>
              </a:rPr>
              <a:t>.</a:t>
            </a:r>
            <a:endParaRPr lang="it-IT" dirty="0">
              <a:solidFill>
                <a:srgbClr val="FF0000"/>
              </a:solidFill>
            </a:endParaRPr>
          </a:p>
        </p:txBody>
      </p:sp>
      <p:sp>
        <p:nvSpPr>
          <p:cNvPr id="9" name="Segnaposto testo 8">
            <a:extLst>
              <a:ext uri="{FF2B5EF4-FFF2-40B4-BE49-F238E27FC236}">
                <a16:creationId xmlns:a16="http://schemas.microsoft.com/office/drawing/2014/main" id="{30E9CA31-03EB-F846-9046-092C62FD193B}"/>
              </a:ext>
            </a:extLst>
          </p:cNvPr>
          <p:cNvSpPr>
            <a:spLocks noGrp="1"/>
          </p:cNvSpPr>
          <p:nvPr>
            <p:ph type="body" sz="quarter" idx="12"/>
          </p:nvPr>
        </p:nvSpPr>
        <p:spPr/>
        <p:txBody>
          <a:bodyPr/>
          <a:lstStyle/>
          <a:p>
            <a:endParaRPr lang="it-IT"/>
          </a:p>
        </p:txBody>
      </p:sp>
      <p:sp>
        <p:nvSpPr>
          <p:cNvPr id="8" name="Segnaposto testo 7">
            <a:extLst>
              <a:ext uri="{FF2B5EF4-FFF2-40B4-BE49-F238E27FC236}">
                <a16:creationId xmlns:a16="http://schemas.microsoft.com/office/drawing/2014/main" id="{2EC27673-5A6F-8443-90B5-CD29FD320FCD}"/>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1653229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A73808-FF3B-6041-A929-B2CD44A711F3}"/>
              </a:ext>
            </a:extLst>
          </p:cNvPr>
          <p:cNvSpPr>
            <a:spLocks noGrp="1"/>
          </p:cNvSpPr>
          <p:nvPr>
            <p:ph type="title"/>
          </p:nvPr>
        </p:nvSpPr>
        <p:spPr/>
        <p:txBody>
          <a:bodyPr/>
          <a:lstStyle/>
          <a:p>
            <a:r>
              <a:rPr lang="en-US" sz="3200" dirty="0">
                <a:solidFill>
                  <a:srgbClr val="FF0000"/>
                </a:solidFill>
              </a:rPr>
              <a:t>1. Maximizing fit with customer requirements</a:t>
            </a:r>
            <a:endParaRPr lang="it-IT" sz="3200" dirty="0">
              <a:solidFill>
                <a:srgbClr val="FF0000"/>
              </a:solidFill>
            </a:endParaRPr>
          </a:p>
        </p:txBody>
      </p:sp>
      <p:sp>
        <p:nvSpPr>
          <p:cNvPr id="3" name="Segnaposto contenuto 2">
            <a:extLst>
              <a:ext uri="{FF2B5EF4-FFF2-40B4-BE49-F238E27FC236}">
                <a16:creationId xmlns:a16="http://schemas.microsoft.com/office/drawing/2014/main" id="{39D089AF-7EEF-CF42-8B51-0CB5BA9902CA}"/>
              </a:ext>
            </a:extLst>
          </p:cNvPr>
          <p:cNvSpPr>
            <a:spLocks noGrp="1"/>
          </p:cNvSpPr>
          <p:nvPr>
            <p:ph idx="1"/>
          </p:nvPr>
        </p:nvSpPr>
        <p:spPr/>
        <p:txBody>
          <a:bodyPr/>
          <a:lstStyle/>
          <a:p>
            <a:pPr marL="114300" lvl="1" indent="0">
              <a:buNone/>
            </a:pPr>
            <a:endParaRPr lang="en-US" b="1" dirty="0"/>
          </a:p>
          <a:p>
            <a:pPr marL="114300" lvl="1" indent="0">
              <a:buNone/>
            </a:pPr>
            <a:r>
              <a:rPr lang="en-US" b="1" dirty="0"/>
              <a:t>Maximizing fit with customer requirements</a:t>
            </a:r>
            <a:r>
              <a:rPr lang="en-US" dirty="0"/>
              <a:t> requires knowing </a:t>
            </a:r>
          </a:p>
          <a:p>
            <a:pPr marL="114300" lvl="1" indent="0">
              <a:buNone/>
            </a:pPr>
            <a:r>
              <a:rPr lang="en-US" dirty="0"/>
              <a:t>- which </a:t>
            </a:r>
            <a:r>
              <a:rPr lang="en-US" b="1" dirty="0"/>
              <a:t>features</a:t>
            </a:r>
            <a:r>
              <a:rPr lang="en-US" dirty="0"/>
              <a:t> </a:t>
            </a:r>
            <a:r>
              <a:rPr lang="en-US" b="1" dirty="0"/>
              <a:t>are most important</a:t>
            </a:r>
            <a:r>
              <a:rPr lang="en-US" dirty="0"/>
              <a:t> to customers,</a:t>
            </a:r>
          </a:p>
          <a:p>
            <a:pPr marL="114300" lvl="1" indent="0">
              <a:buNone/>
            </a:pPr>
            <a:r>
              <a:rPr lang="en-US" dirty="0"/>
              <a:t>- what a customer is </a:t>
            </a:r>
            <a:r>
              <a:rPr lang="en-US" b="1" dirty="0"/>
              <a:t>willing to pay</a:t>
            </a:r>
            <a:r>
              <a:rPr lang="en-US" dirty="0"/>
              <a:t>, and </a:t>
            </a:r>
          </a:p>
          <a:p>
            <a:pPr marL="114300" lvl="1" indent="0">
              <a:buNone/>
            </a:pPr>
            <a:r>
              <a:rPr lang="en-US" dirty="0"/>
              <a:t>- how to </a:t>
            </a:r>
            <a:r>
              <a:rPr lang="en-US" b="1" dirty="0"/>
              <a:t>resolve competing customer desires</a:t>
            </a:r>
            <a:r>
              <a:rPr lang="en-US" dirty="0"/>
              <a:t>  </a:t>
            </a:r>
            <a:endParaRPr lang="it-IT" b="1" dirty="0"/>
          </a:p>
          <a:p>
            <a:endParaRPr lang="it-IT" dirty="0"/>
          </a:p>
        </p:txBody>
      </p:sp>
      <p:sp>
        <p:nvSpPr>
          <p:cNvPr id="4" name="Segnaposto testo 3">
            <a:extLst>
              <a:ext uri="{FF2B5EF4-FFF2-40B4-BE49-F238E27FC236}">
                <a16:creationId xmlns:a16="http://schemas.microsoft.com/office/drawing/2014/main" id="{859175B9-AD3E-C347-915C-BFAF87A27AD1}"/>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0091A0F7-D4C7-6C46-B917-339C486A74CA}"/>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3023982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C6623A-6263-9748-A58E-637FD6F88A96}"/>
              </a:ext>
            </a:extLst>
          </p:cNvPr>
          <p:cNvSpPr>
            <a:spLocks noGrp="1"/>
          </p:cNvSpPr>
          <p:nvPr>
            <p:ph type="title"/>
          </p:nvPr>
        </p:nvSpPr>
        <p:spPr/>
        <p:txBody>
          <a:bodyPr/>
          <a:lstStyle/>
          <a:p>
            <a:r>
              <a:rPr lang="en-US" sz="3200" dirty="0">
                <a:solidFill>
                  <a:srgbClr val="FF0000"/>
                </a:solidFill>
              </a:rPr>
              <a:t>2. Minimizing development cycle time </a:t>
            </a:r>
            <a:br>
              <a:rPr lang="en-US" sz="3200" dirty="0">
                <a:solidFill>
                  <a:srgbClr val="FF0000"/>
                </a:solidFill>
              </a:rPr>
            </a:br>
            <a:endParaRPr lang="it-IT" sz="3200" dirty="0">
              <a:solidFill>
                <a:srgbClr val="FF0000"/>
              </a:solidFill>
            </a:endParaRPr>
          </a:p>
        </p:txBody>
      </p:sp>
      <p:sp>
        <p:nvSpPr>
          <p:cNvPr id="3" name="Segnaposto contenuto 2">
            <a:extLst>
              <a:ext uri="{FF2B5EF4-FFF2-40B4-BE49-F238E27FC236}">
                <a16:creationId xmlns:a16="http://schemas.microsoft.com/office/drawing/2014/main" id="{4F3B25D0-7F32-A24A-81AC-CAC7308E7A45}"/>
              </a:ext>
            </a:extLst>
          </p:cNvPr>
          <p:cNvSpPr>
            <a:spLocks noGrp="1"/>
          </p:cNvSpPr>
          <p:nvPr>
            <p:ph idx="1"/>
          </p:nvPr>
        </p:nvSpPr>
        <p:spPr>
          <a:xfrm>
            <a:off x="457200" y="1249680"/>
            <a:ext cx="8229600" cy="5074920"/>
          </a:xfrm>
        </p:spPr>
        <p:txBody>
          <a:bodyPr/>
          <a:lstStyle/>
          <a:p>
            <a:r>
              <a:rPr lang="en-US" b="1" dirty="0"/>
              <a:t>Minimizing development cycle time</a:t>
            </a:r>
            <a:r>
              <a:rPr lang="en-US" dirty="0"/>
              <a:t> can afford a firm the opportunity to be </a:t>
            </a:r>
            <a:r>
              <a:rPr lang="en-US" b="1" dirty="0"/>
              <a:t>first to market</a:t>
            </a:r>
            <a:r>
              <a:rPr lang="en-US" dirty="0"/>
              <a:t> with a new product (i.e. better opportunity to </a:t>
            </a:r>
            <a:r>
              <a:rPr lang="en-US" b="1" dirty="0"/>
              <a:t>build brand loyalty</a:t>
            </a:r>
            <a:r>
              <a:rPr lang="en-US" dirty="0"/>
              <a:t>, </a:t>
            </a:r>
            <a:r>
              <a:rPr lang="en-US" b="1" dirty="0"/>
              <a:t>capture scarce assets</a:t>
            </a:r>
            <a:r>
              <a:rPr lang="en-US" dirty="0"/>
              <a:t>, </a:t>
            </a:r>
            <a:r>
              <a:rPr lang="en-US" b="1" dirty="0"/>
              <a:t>build customer switching costs</a:t>
            </a:r>
            <a:r>
              <a:rPr lang="en-US" dirty="0"/>
              <a:t>, and </a:t>
            </a:r>
            <a:r>
              <a:rPr lang="en-US" b="1" dirty="0"/>
              <a:t>develop complementary goods)</a:t>
            </a:r>
            <a:r>
              <a:rPr lang="en-US" dirty="0"/>
              <a:t>.  </a:t>
            </a:r>
          </a:p>
          <a:p>
            <a:r>
              <a:rPr lang="en-US" dirty="0"/>
              <a:t>A shorter development process is also required </a:t>
            </a:r>
            <a:r>
              <a:rPr lang="en-US" u="sng" dirty="0"/>
              <a:t>to minimize costs </a:t>
            </a:r>
            <a:r>
              <a:rPr lang="en-US" dirty="0"/>
              <a:t>(including providing a longer period of time over which </a:t>
            </a:r>
            <a:r>
              <a:rPr lang="en-US" u="sng" dirty="0"/>
              <a:t>to amortize costs</a:t>
            </a:r>
            <a:r>
              <a:rPr lang="en-US" dirty="0"/>
              <a:t>).</a:t>
            </a:r>
            <a:endParaRPr lang="it-IT" b="1" dirty="0"/>
          </a:p>
          <a:p>
            <a:endParaRPr lang="it-IT" dirty="0"/>
          </a:p>
        </p:txBody>
      </p:sp>
      <p:sp>
        <p:nvSpPr>
          <p:cNvPr id="4" name="Segnaposto testo 3">
            <a:extLst>
              <a:ext uri="{FF2B5EF4-FFF2-40B4-BE49-F238E27FC236}">
                <a16:creationId xmlns:a16="http://schemas.microsoft.com/office/drawing/2014/main" id="{763134CC-621C-AC45-8BB3-5E86E1BA73DB}"/>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2B2FC88E-4776-2C40-8F37-89B32D1BA588}"/>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365984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50D5F7-5CC1-FC48-9923-823DF121F590}"/>
              </a:ext>
            </a:extLst>
          </p:cNvPr>
          <p:cNvSpPr>
            <a:spLocks noGrp="1"/>
          </p:cNvSpPr>
          <p:nvPr>
            <p:ph type="title"/>
          </p:nvPr>
        </p:nvSpPr>
        <p:spPr/>
        <p:txBody>
          <a:bodyPr/>
          <a:lstStyle/>
          <a:p>
            <a:r>
              <a:rPr lang="en-US" sz="3200" dirty="0">
                <a:solidFill>
                  <a:srgbClr val="FF0000"/>
                </a:solidFill>
              </a:rPr>
              <a:t>3. Controlling development costs</a:t>
            </a:r>
            <a:endParaRPr lang="it-IT" sz="3200" dirty="0">
              <a:solidFill>
                <a:srgbClr val="FF0000"/>
              </a:solidFill>
            </a:endParaRPr>
          </a:p>
        </p:txBody>
      </p:sp>
      <p:sp>
        <p:nvSpPr>
          <p:cNvPr id="3" name="Segnaposto contenuto 2">
            <a:extLst>
              <a:ext uri="{FF2B5EF4-FFF2-40B4-BE49-F238E27FC236}">
                <a16:creationId xmlns:a16="http://schemas.microsoft.com/office/drawing/2014/main" id="{9A3E385D-1960-5946-9EBE-BA6657413D0B}"/>
              </a:ext>
            </a:extLst>
          </p:cNvPr>
          <p:cNvSpPr>
            <a:spLocks noGrp="1"/>
          </p:cNvSpPr>
          <p:nvPr>
            <p:ph idx="1"/>
          </p:nvPr>
        </p:nvSpPr>
        <p:spPr/>
        <p:txBody>
          <a:bodyPr/>
          <a:lstStyle/>
          <a:p>
            <a:endParaRPr lang="en-US" dirty="0"/>
          </a:p>
          <a:p>
            <a:r>
              <a:rPr lang="en-US" dirty="0"/>
              <a:t>Controlling development costs</a:t>
            </a:r>
            <a:r>
              <a:rPr lang="en-US" b="1" dirty="0"/>
              <a:t> is also important because even if products are a good fit with customer requirements and are brought to market quickly, if development costs are uncontrolled the firm will have a difficult time recouping its expenses</a:t>
            </a:r>
            <a:r>
              <a:rPr lang="it-IT" dirty="0"/>
              <a:t> </a:t>
            </a:r>
          </a:p>
        </p:txBody>
      </p:sp>
      <p:sp>
        <p:nvSpPr>
          <p:cNvPr id="4" name="Segnaposto testo 3">
            <a:extLst>
              <a:ext uri="{FF2B5EF4-FFF2-40B4-BE49-F238E27FC236}">
                <a16:creationId xmlns:a16="http://schemas.microsoft.com/office/drawing/2014/main" id="{F54315A7-1EC2-AD4C-9D60-A654B31533AF}"/>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EEAC4074-BBE6-4541-A9D9-6C09F381CACD}"/>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460704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E50FD5-1581-FD41-A32E-59FA69EF2669}"/>
              </a:ext>
            </a:extLst>
          </p:cNvPr>
          <p:cNvSpPr>
            <a:spLocks noGrp="1"/>
          </p:cNvSpPr>
          <p:nvPr>
            <p:ph type="title"/>
          </p:nvPr>
        </p:nvSpPr>
        <p:spPr/>
        <p:txBody>
          <a:bodyPr/>
          <a:lstStyle/>
          <a:p>
            <a:r>
              <a:rPr lang="it-IT" sz="3200" dirty="0" err="1"/>
              <a:t>Means</a:t>
            </a:r>
            <a:endParaRPr lang="it-IT" sz="3200" dirty="0"/>
          </a:p>
        </p:txBody>
      </p:sp>
      <p:sp>
        <p:nvSpPr>
          <p:cNvPr id="3" name="Segnaposto contenuto 2">
            <a:extLst>
              <a:ext uri="{FF2B5EF4-FFF2-40B4-BE49-F238E27FC236}">
                <a16:creationId xmlns:a16="http://schemas.microsoft.com/office/drawing/2014/main" id="{C999779A-163A-E548-97BA-5BEB39F72B47}"/>
              </a:ext>
            </a:extLst>
          </p:cNvPr>
          <p:cNvSpPr>
            <a:spLocks noGrp="1"/>
          </p:cNvSpPr>
          <p:nvPr>
            <p:ph idx="1"/>
          </p:nvPr>
        </p:nvSpPr>
        <p:spPr/>
        <p:txBody>
          <a:bodyPr/>
          <a:lstStyle/>
          <a:p>
            <a:r>
              <a:rPr lang="en-US" dirty="0"/>
              <a:t>The means by which these objectives may be accomplished include </a:t>
            </a:r>
            <a:r>
              <a:rPr lang="en-US" b="1" dirty="0"/>
              <a:t>adopting parallel development processes</a:t>
            </a:r>
            <a:r>
              <a:rPr lang="en-US" dirty="0"/>
              <a:t>, </a:t>
            </a:r>
            <a:r>
              <a:rPr lang="en-US" b="1" dirty="0"/>
              <a:t>using project champions</a:t>
            </a:r>
            <a:r>
              <a:rPr lang="en-US" dirty="0"/>
              <a:t>, i</a:t>
            </a:r>
            <a:r>
              <a:rPr lang="en-US" b="1" dirty="0"/>
              <a:t>nvolving </a:t>
            </a:r>
            <a:r>
              <a:rPr lang="en-US" dirty="0"/>
              <a:t>customers and suppliers </a:t>
            </a:r>
            <a:r>
              <a:rPr lang="en-US" b="1" dirty="0"/>
              <a:t>in the process, and using </a:t>
            </a:r>
            <a:r>
              <a:rPr lang="en-US" dirty="0"/>
              <a:t>tools</a:t>
            </a:r>
            <a:r>
              <a:rPr lang="en-US" b="1" dirty="0"/>
              <a:t> that may improve the process</a:t>
            </a:r>
            <a:endParaRPr lang="it-IT" dirty="0"/>
          </a:p>
        </p:txBody>
      </p:sp>
      <p:sp>
        <p:nvSpPr>
          <p:cNvPr id="4" name="Segnaposto testo 3">
            <a:extLst>
              <a:ext uri="{FF2B5EF4-FFF2-40B4-BE49-F238E27FC236}">
                <a16:creationId xmlns:a16="http://schemas.microsoft.com/office/drawing/2014/main" id="{19564BC0-A8E2-7841-B69C-EE3923B61EA5}"/>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82A38128-DB9E-2142-A413-7BC7D2CF87F2}"/>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800086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Sequential versus Party Parallel Development Processes</a:t>
            </a:r>
            <a:endParaRPr lang="en-US" sz="1500" dirty="0"/>
          </a:p>
        </p:txBody>
      </p:sp>
      <p:sp>
        <p:nvSpPr>
          <p:cNvPr id="3" name="Content Placeholder 2"/>
          <p:cNvSpPr>
            <a:spLocks noGrp="1"/>
          </p:cNvSpPr>
          <p:nvPr>
            <p:ph idx="1"/>
          </p:nvPr>
        </p:nvSpPr>
        <p:spPr>
          <a:xfrm>
            <a:off x="457200" y="1630130"/>
            <a:ext cx="4165042" cy="4694470"/>
          </a:xfrm>
        </p:spPr>
        <p:txBody>
          <a:bodyPr/>
          <a:lstStyle/>
          <a:p>
            <a:pPr defTabSz="809625"/>
            <a:r>
              <a:rPr lang="en-US" altLang="en-US" sz="2400" dirty="0"/>
              <a:t>Before mid-19</a:t>
            </a:r>
            <a:r>
              <a:rPr lang="en-US" altLang="en-US" sz="100" dirty="0"/>
              <a:t> </a:t>
            </a:r>
            <a:r>
              <a:rPr lang="en-US" altLang="en-US" sz="2400" dirty="0"/>
              <a:t>90s, most US companies used sequential N</a:t>
            </a:r>
            <a:r>
              <a:rPr lang="en-US" altLang="en-US" sz="100" dirty="0"/>
              <a:t> </a:t>
            </a:r>
            <a:r>
              <a:rPr lang="en-US" altLang="en-US" sz="2400" dirty="0"/>
              <a:t>P</a:t>
            </a:r>
            <a:r>
              <a:rPr lang="en-US" altLang="en-US" sz="100" dirty="0"/>
              <a:t> </a:t>
            </a:r>
            <a:r>
              <a:rPr lang="en-US" altLang="en-US" sz="2400" dirty="0"/>
              <a:t>D process; now many use partly parallel process.  </a:t>
            </a:r>
          </a:p>
          <a:p>
            <a:pPr defTabSz="809625">
              <a:spcBef>
                <a:spcPts val="1800"/>
              </a:spcBef>
            </a:pPr>
            <a:r>
              <a:rPr lang="en-US" altLang="en-US" sz="2400" dirty="0"/>
              <a:t>Partly parallel process shortens overall development time and enables closer coordination between stages.</a:t>
            </a:r>
          </a:p>
          <a:p>
            <a:pPr defTabSz="809625">
              <a:spcBef>
                <a:spcPts val="1800"/>
              </a:spcBef>
            </a:pPr>
            <a:r>
              <a:rPr lang="en-US" altLang="en-US" sz="2400" dirty="0"/>
              <a:t>In some situations, however, a parallel development process can increase risks.</a:t>
            </a:r>
          </a:p>
        </p:txBody>
      </p:sp>
      <p:pic>
        <p:nvPicPr>
          <p:cNvPr id="7" name="Picture 3" descr="The sequential process and the partly parallel development process are depicted using 2 graphs. ">
            <a:extLst>
              <a:ext uri="{FF2B5EF4-FFF2-40B4-BE49-F238E27FC236}">
                <a16:creationId xmlns:a16="http://schemas.microsoft.com/office/drawing/2014/main" id="{0CDB7A16-C12B-4206-9D49-90DF616AF958}"/>
              </a:ext>
            </a:extLst>
          </p:cNvPr>
          <p:cNvPicPr>
            <a:picLocks noGrp="1" noChangeAspect="1" noChangeArrowheads="1"/>
          </p:cNvPicPr>
          <p:nvPr>
            <p:ph idx="13"/>
          </p:nvPr>
        </p:nvPicPr>
        <p:blipFill>
          <a:blip r:embed="rId3">
            <a:extLst>
              <a:ext uri="{28A0092B-C50C-407E-A947-70E740481C1C}">
                <a14:useLocalDpi xmlns:a14="http://schemas.microsoft.com/office/drawing/2010/main" val="0"/>
              </a:ext>
            </a:extLst>
          </a:blip>
          <a:stretch>
            <a:fillRect/>
          </a:stretch>
        </p:blipFill>
        <p:spPr bwMode="auto">
          <a:xfrm>
            <a:off x="4742488" y="1447799"/>
            <a:ext cx="4096712" cy="4937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4"/>
          <p:cNvSpPr>
            <a:spLocks noGrp="1"/>
          </p:cNvSpPr>
          <p:nvPr>
            <p:ph type="body" sz="quarter" idx="14"/>
          </p:nvPr>
        </p:nvSpPr>
        <p:spPr>
          <a:xfrm>
            <a:off x="3200400" y="6477000"/>
            <a:ext cx="2743200" cy="182880"/>
          </a:xfrm>
        </p:spPr>
        <p:txBody>
          <a:bodyPr/>
          <a:lstStyle/>
          <a:p>
            <a:r>
              <a:rPr lang="en-US" dirty="0">
                <a:hlinkClick r:id="rId4" action="ppaction://hlinksldjump"/>
              </a:rPr>
              <a:t>Access the text alternative for these images</a:t>
            </a:r>
            <a:endParaRPr lang="en-US" dirty="0"/>
          </a:p>
        </p:txBody>
      </p:sp>
    </p:spTree>
    <p:extLst>
      <p:ext uri="{BB962C8B-B14F-4D97-AF65-F5344CB8AC3E}">
        <p14:creationId xmlns:p14="http://schemas.microsoft.com/office/powerpoint/2010/main" val="2085664985"/>
      </p:ext>
    </p:extLst>
  </p:cSld>
  <p:clrMapOvr>
    <a:masterClrMapping/>
  </p:clrMapOvr>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Custom 38">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214E91"/>
      </a:hlink>
      <a:folHlink>
        <a:srgbClr val="214E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MHHE_Accessible_PPT_Template-v4</Template>
  <TotalTime>3453</TotalTime>
  <Words>2561</Words>
  <Application>Microsoft Macintosh PowerPoint</Application>
  <PresentationFormat>Presentazione su schermo (4:3)</PresentationFormat>
  <Paragraphs>215</Paragraphs>
  <Slides>34</Slides>
  <Notes>18</Notes>
  <HiddenSlides>0</HiddenSlides>
  <MMClips>0</MMClips>
  <ScaleCrop>false</ScaleCrop>
  <HeadingPairs>
    <vt:vector size="6" baseType="variant">
      <vt:variant>
        <vt:lpstr>Caratteri utilizzati</vt:lpstr>
      </vt:variant>
      <vt:variant>
        <vt:i4>6</vt:i4>
      </vt:variant>
      <vt:variant>
        <vt:lpstr>Tema</vt:lpstr>
      </vt:variant>
      <vt:variant>
        <vt:i4>9</vt:i4>
      </vt:variant>
      <vt:variant>
        <vt:lpstr>Titoli diapositive</vt:lpstr>
      </vt:variant>
      <vt:variant>
        <vt:i4>34</vt:i4>
      </vt:variant>
    </vt:vector>
  </HeadingPairs>
  <TitlesOfParts>
    <vt:vector size="49" baseType="lpstr">
      <vt:lpstr>Arial</vt:lpstr>
      <vt:lpstr>ArumSans Bd</vt:lpstr>
      <vt:lpstr>ArumSans Bold</vt:lpstr>
      <vt:lpstr>ArumSans Regular</vt:lpstr>
      <vt:lpstr>Calibri</vt:lpstr>
      <vt:lpstr>Vectipede Rg</vt:lpstr>
      <vt:lpstr>FIRST, BREAK, LAST slides </vt:lpstr>
      <vt:lpstr>Alternate FIRST, BREAK, LAST slides</vt:lpstr>
      <vt:lpstr>Plain BODY/MAIN CONTENT</vt:lpstr>
      <vt:lpstr>Red bar footer BODY/MAIN CONTENT</vt:lpstr>
      <vt:lpstr>PLAIN Section Divider, Quotes, Callouts</vt:lpstr>
      <vt:lpstr>RED FOOTER Section Divider, Quotes, Callouts</vt:lpstr>
      <vt:lpstr>BLUE Section Divider, Quotes, Callouts</vt:lpstr>
      <vt:lpstr>Plain_APPENDIX</vt:lpstr>
      <vt:lpstr>Red Bar Footer_APPENDIX</vt:lpstr>
      <vt:lpstr>Presentazione standard di PowerPoint</vt:lpstr>
      <vt:lpstr>The question posed </vt:lpstr>
      <vt:lpstr>Presentazione standard di PowerPoint</vt:lpstr>
      <vt:lpstr>Presentazione standard di PowerPoint</vt:lpstr>
      <vt:lpstr>1. Maximizing fit with customer requirements</vt:lpstr>
      <vt:lpstr>2. Minimizing development cycle time  </vt:lpstr>
      <vt:lpstr>3. Controlling development costs</vt:lpstr>
      <vt:lpstr>Means</vt:lpstr>
      <vt:lpstr>Sequential versus Party Parallel Development Processes</vt:lpstr>
      <vt:lpstr>Project Champions</vt:lpstr>
      <vt:lpstr>Project Champions</vt:lpstr>
      <vt:lpstr>Project Champions</vt:lpstr>
      <vt:lpstr>Five Myths About Product Champions</vt:lpstr>
      <vt:lpstr>Involving Customers and Suppliers in the Development Process</vt:lpstr>
      <vt:lpstr>Involving Customers</vt:lpstr>
      <vt:lpstr>Involving Customers</vt:lpstr>
      <vt:lpstr>Involving Suppliers</vt:lpstr>
      <vt:lpstr>Involving Suppliers</vt:lpstr>
      <vt:lpstr>Stage-Gate Process</vt:lpstr>
      <vt:lpstr>Stage-Gate Processes </vt:lpstr>
      <vt:lpstr>Tools for Improving the New Product Development Process 2</vt:lpstr>
      <vt:lpstr>Tools for Improving the New Product Development Process </vt:lpstr>
      <vt:lpstr>House of Quality</vt:lpstr>
      <vt:lpstr>Quality Function Deployment (Q F D) – The House of Quality </vt:lpstr>
      <vt:lpstr>Quality Function Deployment (Q F D) – The House of Quality: Case of Car Door </vt:lpstr>
      <vt:lpstr>Design for Manufacturing</vt:lpstr>
      <vt:lpstr>Failure Modes and Effects Analysis</vt:lpstr>
      <vt:lpstr>Computer-Aided Design/Computer-Aided Manufacturing</vt:lpstr>
      <vt:lpstr>Theory In Action</vt:lpstr>
      <vt:lpstr>Tools for Measuring New Product Development Performance </vt:lpstr>
      <vt:lpstr>Tools for Measuring New Product Development Performance </vt:lpstr>
      <vt:lpstr>Tools for Measuring New Product Development Performance </vt:lpstr>
      <vt:lpstr>Tools for Measuring New Product Development Performance </vt:lpstr>
      <vt:lpstr>Discussion Questions</vt:lpstr>
    </vt:vector>
  </TitlesOfParts>
  <Company>The McGraw-Hill Companies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 With 1 of These Slides</dc:title>
  <dc:creator>Hahn, Sandra</dc:creator>
  <cp:lastModifiedBy>Caldari Katia</cp:lastModifiedBy>
  <cp:revision>460</cp:revision>
  <dcterms:created xsi:type="dcterms:W3CDTF">2017-12-05T17:18:18Z</dcterms:created>
  <dcterms:modified xsi:type="dcterms:W3CDTF">2021-11-13T15:09:55Z</dcterms:modified>
</cp:coreProperties>
</file>