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83" r:id="rId23"/>
    <p:sldId id="281" r:id="rId24"/>
    <p:sldId id="280" r:id="rId25"/>
    <p:sldId id="279" r:id="rId26"/>
    <p:sldId id="270"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8" d="100"/>
          <a:sy n="78" d="100"/>
        </p:scale>
        <p:origin x="72"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Franzè" userId="52e79b7dc463d6b6" providerId="LiveId" clId="{06443A5C-5EB7-47DD-819C-2C02CF53A812}"/>
    <pc:docChg chg="undo custSel addSld delSld modSld sldOrd">
      <pc:chgData name="Sara Franzè" userId="52e79b7dc463d6b6" providerId="LiveId" clId="{06443A5C-5EB7-47DD-819C-2C02CF53A812}" dt="2023-07-17T06:16:50.843" v="3891"/>
      <pc:docMkLst>
        <pc:docMk/>
      </pc:docMkLst>
      <pc:sldChg chg="modSp mod">
        <pc:chgData name="Sara Franzè" userId="52e79b7dc463d6b6" providerId="LiveId" clId="{06443A5C-5EB7-47DD-819C-2C02CF53A812}" dt="2023-07-15T19:49:56.489" v="2070" actId="20577"/>
        <pc:sldMkLst>
          <pc:docMk/>
          <pc:sldMk cId="2783812983" sldId="256"/>
        </pc:sldMkLst>
        <pc:spChg chg="mod">
          <ac:chgData name="Sara Franzè" userId="52e79b7dc463d6b6" providerId="LiveId" clId="{06443A5C-5EB7-47DD-819C-2C02CF53A812}" dt="2023-07-15T19:49:56.489" v="2070" actId="20577"/>
          <ac:spMkLst>
            <pc:docMk/>
            <pc:sldMk cId="2783812983" sldId="256"/>
            <ac:spMk id="3" creationId="{21F74E6A-39CD-472F-8274-F149600943C3}"/>
          </ac:spMkLst>
        </pc:spChg>
      </pc:sldChg>
      <pc:sldChg chg="addSp delSp modSp mod">
        <pc:chgData name="Sara Franzè" userId="52e79b7dc463d6b6" providerId="LiveId" clId="{06443A5C-5EB7-47DD-819C-2C02CF53A812}" dt="2023-07-17T06:16:50.843" v="3891"/>
        <pc:sldMkLst>
          <pc:docMk/>
          <pc:sldMk cId="1620522003" sldId="257"/>
        </pc:sldMkLst>
        <pc:spChg chg="mod">
          <ac:chgData name="Sara Franzè" userId="52e79b7dc463d6b6" providerId="LiveId" clId="{06443A5C-5EB7-47DD-819C-2C02CF53A812}" dt="2023-07-17T06:11:22.555" v="3860" actId="20577"/>
          <ac:spMkLst>
            <pc:docMk/>
            <pc:sldMk cId="1620522003" sldId="257"/>
            <ac:spMk id="2" creationId="{BBF7AF3A-E5C7-4833-BA29-9E6D24D8F58E}"/>
          </ac:spMkLst>
        </pc:spChg>
        <pc:spChg chg="del mod">
          <ac:chgData name="Sara Franzè" userId="52e79b7dc463d6b6" providerId="LiveId" clId="{06443A5C-5EB7-47DD-819C-2C02CF53A812}" dt="2023-07-16T16:48:03.221" v="3760" actId="478"/>
          <ac:spMkLst>
            <pc:docMk/>
            <pc:sldMk cId="1620522003" sldId="257"/>
            <ac:spMk id="3" creationId="{14944A23-EF64-4FFC-AFF5-AFEEF29EBA12}"/>
          </ac:spMkLst>
        </pc:spChg>
        <pc:spChg chg="add mod">
          <ac:chgData name="Sara Franzè" userId="52e79b7dc463d6b6" providerId="LiveId" clId="{06443A5C-5EB7-47DD-819C-2C02CF53A812}" dt="2023-07-17T06:16:50.843" v="3891"/>
          <ac:spMkLst>
            <pc:docMk/>
            <pc:sldMk cId="1620522003" sldId="257"/>
            <ac:spMk id="4" creationId="{EF9416E0-83D8-4DDF-96C7-59938B95686C}"/>
          </ac:spMkLst>
        </pc:spChg>
        <pc:spChg chg="add del">
          <ac:chgData name="Sara Franzè" userId="52e79b7dc463d6b6" providerId="LiveId" clId="{06443A5C-5EB7-47DD-819C-2C02CF53A812}" dt="2023-07-17T06:10:11.742" v="3840" actId="22"/>
          <ac:spMkLst>
            <pc:docMk/>
            <pc:sldMk cId="1620522003" sldId="257"/>
            <ac:spMk id="5" creationId="{5735919A-083E-4A28-966B-8C9E04CF6216}"/>
          </ac:spMkLst>
        </pc:spChg>
        <pc:spChg chg="add del mod">
          <ac:chgData name="Sara Franzè" userId="52e79b7dc463d6b6" providerId="LiveId" clId="{06443A5C-5EB7-47DD-819C-2C02CF53A812}" dt="2023-07-16T16:48:06.753" v="3761" actId="478"/>
          <ac:spMkLst>
            <pc:docMk/>
            <pc:sldMk cId="1620522003" sldId="257"/>
            <ac:spMk id="6" creationId="{DA6EC6E0-344A-4633-838F-999D6F218F3B}"/>
          </ac:spMkLst>
        </pc:spChg>
      </pc:sldChg>
      <pc:sldChg chg="addSp delSp modSp mod">
        <pc:chgData name="Sara Franzè" userId="52e79b7dc463d6b6" providerId="LiveId" clId="{06443A5C-5EB7-47DD-819C-2C02CF53A812}" dt="2023-07-15T09:25:23.922" v="64" actId="20577"/>
        <pc:sldMkLst>
          <pc:docMk/>
          <pc:sldMk cId="2033355958" sldId="258"/>
        </pc:sldMkLst>
        <pc:spChg chg="del">
          <ac:chgData name="Sara Franzè" userId="52e79b7dc463d6b6" providerId="LiveId" clId="{06443A5C-5EB7-47DD-819C-2C02CF53A812}" dt="2023-07-15T09:14:14.726" v="0" actId="478"/>
          <ac:spMkLst>
            <pc:docMk/>
            <pc:sldMk cId="2033355958" sldId="258"/>
            <ac:spMk id="2" creationId="{D6AF09F4-2537-42E0-8808-E7F3E2F52F4C}"/>
          </ac:spMkLst>
        </pc:spChg>
        <pc:spChg chg="add mod">
          <ac:chgData name="Sara Franzè" userId="52e79b7dc463d6b6" providerId="LiveId" clId="{06443A5C-5EB7-47DD-819C-2C02CF53A812}" dt="2023-07-15T09:25:23.922" v="64" actId="20577"/>
          <ac:spMkLst>
            <pc:docMk/>
            <pc:sldMk cId="2033355958" sldId="258"/>
            <ac:spMk id="8" creationId="{BC703E8D-4443-41FC-BD75-227703FDB9FC}"/>
          </ac:spMkLst>
        </pc:spChg>
        <pc:picChg chg="mod">
          <ac:chgData name="Sara Franzè" userId="52e79b7dc463d6b6" providerId="LiveId" clId="{06443A5C-5EB7-47DD-819C-2C02CF53A812}" dt="2023-07-15T09:14:39.856" v="5" actId="1076"/>
          <ac:picMkLst>
            <pc:docMk/>
            <pc:sldMk cId="2033355958" sldId="258"/>
            <ac:picMk id="5" creationId="{EE7E2F13-4C1D-403A-952E-CBA63F0243A9}"/>
          </ac:picMkLst>
        </pc:picChg>
        <pc:picChg chg="mod">
          <ac:chgData name="Sara Franzè" userId="52e79b7dc463d6b6" providerId="LiveId" clId="{06443A5C-5EB7-47DD-819C-2C02CF53A812}" dt="2023-07-15T09:14:23.012" v="2" actId="1076"/>
          <ac:picMkLst>
            <pc:docMk/>
            <pc:sldMk cId="2033355958" sldId="258"/>
            <ac:picMk id="7" creationId="{A0A493EF-3FF9-4D65-9DF9-76E7E6EE86FF}"/>
          </ac:picMkLst>
        </pc:picChg>
      </pc:sldChg>
      <pc:sldChg chg="delSp modSp mod">
        <pc:chgData name="Sara Franzè" userId="52e79b7dc463d6b6" providerId="LiveId" clId="{06443A5C-5EB7-47DD-819C-2C02CF53A812}" dt="2023-07-15T10:20:53.295" v="331" actId="1076"/>
        <pc:sldMkLst>
          <pc:docMk/>
          <pc:sldMk cId="2742238220" sldId="259"/>
        </pc:sldMkLst>
        <pc:spChg chg="del">
          <ac:chgData name="Sara Franzè" userId="52e79b7dc463d6b6" providerId="LiveId" clId="{06443A5C-5EB7-47DD-819C-2C02CF53A812}" dt="2023-07-15T09:43:21.617" v="74" actId="478"/>
          <ac:spMkLst>
            <pc:docMk/>
            <pc:sldMk cId="2742238220" sldId="259"/>
            <ac:spMk id="2" creationId="{DCBB047A-8003-464A-A804-9798F914D542}"/>
          </ac:spMkLst>
        </pc:spChg>
        <pc:spChg chg="mod">
          <ac:chgData name="Sara Franzè" userId="52e79b7dc463d6b6" providerId="LiveId" clId="{06443A5C-5EB7-47DD-819C-2C02CF53A812}" dt="2023-07-15T10:20:53.295" v="331" actId="1076"/>
          <ac:spMkLst>
            <pc:docMk/>
            <pc:sldMk cId="2742238220" sldId="259"/>
            <ac:spMk id="3" creationId="{8773154A-5557-4250-BF0C-26C816798238}"/>
          </ac:spMkLst>
        </pc:spChg>
      </pc:sldChg>
      <pc:sldChg chg="addSp delSp modSp mod">
        <pc:chgData name="Sara Franzè" userId="52e79b7dc463d6b6" providerId="LiveId" clId="{06443A5C-5EB7-47DD-819C-2C02CF53A812}" dt="2023-07-15T09:28:15.773" v="71" actId="1076"/>
        <pc:sldMkLst>
          <pc:docMk/>
          <pc:sldMk cId="764636522" sldId="260"/>
        </pc:sldMkLst>
        <pc:spChg chg="del">
          <ac:chgData name="Sara Franzè" userId="52e79b7dc463d6b6" providerId="LiveId" clId="{06443A5C-5EB7-47DD-819C-2C02CF53A812}" dt="2023-07-15T09:27:33.187" v="66" actId="478"/>
          <ac:spMkLst>
            <pc:docMk/>
            <pc:sldMk cId="764636522" sldId="260"/>
            <ac:spMk id="2" creationId="{2A5A2A11-D4DA-4051-9BB9-CAB90F10C952}"/>
          </ac:spMkLst>
        </pc:spChg>
        <pc:spChg chg="del">
          <ac:chgData name="Sara Franzè" userId="52e79b7dc463d6b6" providerId="LiveId" clId="{06443A5C-5EB7-47DD-819C-2C02CF53A812}" dt="2023-07-15T09:27:31.608" v="65" actId="478"/>
          <ac:spMkLst>
            <pc:docMk/>
            <pc:sldMk cId="764636522" sldId="260"/>
            <ac:spMk id="3" creationId="{D56725C3-B4BB-49F5-B9D6-CEBDC9463AA3}"/>
          </ac:spMkLst>
        </pc:spChg>
        <pc:picChg chg="add mod">
          <ac:chgData name="Sara Franzè" userId="52e79b7dc463d6b6" providerId="LiveId" clId="{06443A5C-5EB7-47DD-819C-2C02CF53A812}" dt="2023-07-15T09:28:15.773" v="71" actId="1076"/>
          <ac:picMkLst>
            <pc:docMk/>
            <pc:sldMk cId="764636522" sldId="260"/>
            <ac:picMk id="5" creationId="{8C21C8C4-BBA0-4DAD-BFB1-5C8ED8FAEFFC}"/>
          </ac:picMkLst>
        </pc:picChg>
      </pc:sldChg>
      <pc:sldChg chg="addSp delSp modSp new mod">
        <pc:chgData name="Sara Franzè" userId="52e79b7dc463d6b6" providerId="LiveId" clId="{06443A5C-5EB7-47DD-819C-2C02CF53A812}" dt="2023-07-15T19:58:31.435" v="2085" actId="404"/>
        <pc:sldMkLst>
          <pc:docMk/>
          <pc:sldMk cId="1032315223" sldId="261"/>
        </pc:sldMkLst>
        <pc:spChg chg="mod">
          <ac:chgData name="Sara Franzè" userId="52e79b7dc463d6b6" providerId="LiveId" clId="{06443A5C-5EB7-47DD-819C-2C02CF53A812}" dt="2023-07-15T09:47:18.526" v="98" actId="27636"/>
          <ac:spMkLst>
            <pc:docMk/>
            <pc:sldMk cId="1032315223" sldId="261"/>
            <ac:spMk id="2" creationId="{F213834E-0052-4EA8-BE9C-AA918B4628EA}"/>
          </ac:spMkLst>
        </pc:spChg>
        <pc:spChg chg="del">
          <ac:chgData name="Sara Franzè" userId="52e79b7dc463d6b6" providerId="LiveId" clId="{06443A5C-5EB7-47DD-819C-2C02CF53A812}" dt="2023-07-15T09:50:19.661" v="99"/>
          <ac:spMkLst>
            <pc:docMk/>
            <pc:sldMk cId="1032315223" sldId="261"/>
            <ac:spMk id="3" creationId="{1B7165EB-B725-4D2F-BDCF-7265598863D1}"/>
          </ac:spMkLst>
        </pc:spChg>
        <pc:spChg chg="add mod">
          <ac:chgData name="Sara Franzè" userId="52e79b7dc463d6b6" providerId="LiveId" clId="{06443A5C-5EB7-47DD-819C-2C02CF53A812}" dt="2023-07-15T19:58:31.435" v="2085" actId="404"/>
          <ac:spMkLst>
            <pc:docMk/>
            <pc:sldMk cId="1032315223" sldId="261"/>
            <ac:spMk id="6" creationId="{FBE14243-C433-420C-B011-4833C5A5C55E}"/>
          </ac:spMkLst>
        </pc:spChg>
        <pc:spChg chg="add del mod">
          <ac:chgData name="Sara Franzè" userId="52e79b7dc463d6b6" providerId="LiveId" clId="{06443A5C-5EB7-47DD-819C-2C02CF53A812}" dt="2023-07-15T10:07:49.096" v="161"/>
          <ac:spMkLst>
            <pc:docMk/>
            <pc:sldMk cId="1032315223" sldId="261"/>
            <ac:spMk id="7" creationId="{8BF864E8-5EBC-449E-942C-C4A3BFAA231B}"/>
          </ac:spMkLst>
        </pc:spChg>
        <pc:spChg chg="add del mod">
          <ac:chgData name="Sara Franzè" userId="52e79b7dc463d6b6" providerId="LiveId" clId="{06443A5C-5EB7-47DD-819C-2C02CF53A812}" dt="2023-07-15T10:08:22.611" v="165" actId="478"/>
          <ac:spMkLst>
            <pc:docMk/>
            <pc:sldMk cId="1032315223" sldId="261"/>
            <ac:spMk id="8" creationId="{09E60D56-48B5-40B4-803D-C2141D49062D}"/>
          </ac:spMkLst>
        </pc:spChg>
        <pc:spChg chg="add mod">
          <ac:chgData name="Sara Franzè" userId="52e79b7dc463d6b6" providerId="LiveId" clId="{06443A5C-5EB7-47DD-819C-2C02CF53A812}" dt="2023-07-15T10:25:49.668" v="460" actId="1076"/>
          <ac:spMkLst>
            <pc:docMk/>
            <pc:sldMk cId="1032315223" sldId="261"/>
            <ac:spMk id="9" creationId="{7EB1AA86-FD05-4A4D-B9CE-CA148D33A7B2}"/>
          </ac:spMkLst>
        </pc:spChg>
        <pc:picChg chg="add mod">
          <ac:chgData name="Sara Franzè" userId="52e79b7dc463d6b6" providerId="LiveId" clId="{06443A5C-5EB7-47DD-819C-2C02CF53A812}" dt="2023-07-15T10:06:39.281" v="150" actId="1076"/>
          <ac:picMkLst>
            <pc:docMk/>
            <pc:sldMk cId="1032315223" sldId="261"/>
            <ac:picMk id="5" creationId="{3371B9A8-2F0F-4A96-BB53-152488CC0286}"/>
          </ac:picMkLst>
        </pc:picChg>
      </pc:sldChg>
      <pc:sldChg chg="modSp new mod ord">
        <pc:chgData name="Sara Franzè" userId="52e79b7dc463d6b6" providerId="LiveId" clId="{06443A5C-5EB7-47DD-819C-2C02CF53A812}" dt="2023-07-15T12:50:20.645" v="1111" actId="404"/>
        <pc:sldMkLst>
          <pc:docMk/>
          <pc:sldMk cId="1858618537" sldId="262"/>
        </pc:sldMkLst>
        <pc:spChg chg="mod">
          <ac:chgData name="Sara Franzè" userId="52e79b7dc463d6b6" providerId="LiveId" clId="{06443A5C-5EB7-47DD-819C-2C02CF53A812}" dt="2023-07-15T10:26:02.882" v="461"/>
          <ac:spMkLst>
            <pc:docMk/>
            <pc:sldMk cId="1858618537" sldId="262"/>
            <ac:spMk id="2" creationId="{A3C18C08-1521-4B16-9878-FA2AA2067AB8}"/>
          </ac:spMkLst>
        </pc:spChg>
        <pc:spChg chg="mod">
          <ac:chgData name="Sara Franzè" userId="52e79b7dc463d6b6" providerId="LiveId" clId="{06443A5C-5EB7-47DD-819C-2C02CF53A812}" dt="2023-07-15T12:50:20.645" v="1111" actId="404"/>
          <ac:spMkLst>
            <pc:docMk/>
            <pc:sldMk cId="1858618537" sldId="262"/>
            <ac:spMk id="3" creationId="{1F573CD1-661F-46E4-9700-F2AC919DBFF8}"/>
          </ac:spMkLst>
        </pc:spChg>
      </pc:sldChg>
      <pc:sldChg chg="modSp new mod">
        <pc:chgData name="Sara Franzè" userId="52e79b7dc463d6b6" providerId="LiveId" clId="{06443A5C-5EB7-47DD-819C-2C02CF53A812}" dt="2023-07-15T12:45:51.783" v="1110" actId="20577"/>
        <pc:sldMkLst>
          <pc:docMk/>
          <pc:sldMk cId="3719655206" sldId="263"/>
        </pc:sldMkLst>
        <pc:spChg chg="mod">
          <ac:chgData name="Sara Franzè" userId="52e79b7dc463d6b6" providerId="LiveId" clId="{06443A5C-5EB7-47DD-819C-2C02CF53A812}" dt="2023-07-15T12:34:16.484" v="1024"/>
          <ac:spMkLst>
            <pc:docMk/>
            <pc:sldMk cId="3719655206" sldId="263"/>
            <ac:spMk id="2" creationId="{452ED544-0AA1-49B0-9BA3-D4430293F9D8}"/>
          </ac:spMkLst>
        </pc:spChg>
        <pc:spChg chg="mod">
          <ac:chgData name="Sara Franzè" userId="52e79b7dc463d6b6" providerId="LiveId" clId="{06443A5C-5EB7-47DD-819C-2C02CF53A812}" dt="2023-07-15T12:45:51.783" v="1110" actId="20577"/>
          <ac:spMkLst>
            <pc:docMk/>
            <pc:sldMk cId="3719655206" sldId="263"/>
            <ac:spMk id="3" creationId="{5B6C5D84-F148-4673-889B-530EB7515CB5}"/>
          </ac:spMkLst>
        </pc:spChg>
      </pc:sldChg>
      <pc:sldChg chg="addSp modSp new mod">
        <pc:chgData name="Sara Franzè" userId="52e79b7dc463d6b6" providerId="LiveId" clId="{06443A5C-5EB7-47DD-819C-2C02CF53A812}" dt="2023-07-15T13:12:08.455" v="1181" actId="20577"/>
        <pc:sldMkLst>
          <pc:docMk/>
          <pc:sldMk cId="1465873545" sldId="264"/>
        </pc:sldMkLst>
        <pc:spChg chg="mod">
          <ac:chgData name="Sara Franzè" userId="52e79b7dc463d6b6" providerId="LiveId" clId="{06443A5C-5EB7-47DD-819C-2C02CF53A812}" dt="2023-07-15T13:04:04.660" v="1115"/>
          <ac:spMkLst>
            <pc:docMk/>
            <pc:sldMk cId="1465873545" sldId="264"/>
            <ac:spMk id="2" creationId="{70D248E5-CA26-47C3-B932-B54D2F7BBB45}"/>
          </ac:spMkLst>
        </pc:spChg>
        <pc:spChg chg="mod">
          <ac:chgData name="Sara Franzè" userId="52e79b7dc463d6b6" providerId="LiveId" clId="{06443A5C-5EB7-47DD-819C-2C02CF53A812}" dt="2023-07-15T13:12:08.455" v="1181" actId="20577"/>
          <ac:spMkLst>
            <pc:docMk/>
            <pc:sldMk cId="1465873545" sldId="264"/>
            <ac:spMk id="3" creationId="{4045EA35-5F90-4979-83BE-8C2178A31FAC}"/>
          </ac:spMkLst>
        </pc:spChg>
        <pc:spChg chg="add mod">
          <ac:chgData name="Sara Franzè" userId="52e79b7dc463d6b6" providerId="LiveId" clId="{06443A5C-5EB7-47DD-819C-2C02CF53A812}" dt="2023-07-15T13:06:36.169" v="1140" actId="1076"/>
          <ac:spMkLst>
            <pc:docMk/>
            <pc:sldMk cId="1465873545" sldId="264"/>
            <ac:spMk id="6" creationId="{89F9D411-A560-4EF7-B278-619BA98D978F}"/>
          </ac:spMkLst>
        </pc:spChg>
        <pc:picChg chg="add mod">
          <ac:chgData name="Sara Franzè" userId="52e79b7dc463d6b6" providerId="LiveId" clId="{06443A5C-5EB7-47DD-819C-2C02CF53A812}" dt="2023-07-15T13:05:13.655" v="1125" actId="1076"/>
          <ac:picMkLst>
            <pc:docMk/>
            <pc:sldMk cId="1465873545" sldId="264"/>
            <ac:picMk id="5" creationId="{C4B484EB-619D-4CCA-8370-86318371291E}"/>
          </ac:picMkLst>
        </pc:picChg>
      </pc:sldChg>
      <pc:sldChg chg="addSp delSp modSp new mod">
        <pc:chgData name="Sara Franzè" userId="52e79b7dc463d6b6" providerId="LiveId" clId="{06443A5C-5EB7-47DD-819C-2C02CF53A812}" dt="2023-07-15T13:41:23.310" v="1397" actId="1076"/>
        <pc:sldMkLst>
          <pc:docMk/>
          <pc:sldMk cId="3130099136" sldId="265"/>
        </pc:sldMkLst>
        <pc:spChg chg="mod">
          <ac:chgData name="Sara Franzè" userId="52e79b7dc463d6b6" providerId="LiveId" clId="{06443A5C-5EB7-47DD-819C-2C02CF53A812}" dt="2023-07-15T13:20:45.188" v="1185" actId="14100"/>
          <ac:spMkLst>
            <pc:docMk/>
            <pc:sldMk cId="3130099136" sldId="265"/>
            <ac:spMk id="2" creationId="{E9482031-6D4F-4832-B59D-174B3AC81723}"/>
          </ac:spMkLst>
        </pc:spChg>
        <pc:spChg chg="del">
          <ac:chgData name="Sara Franzè" userId="52e79b7dc463d6b6" providerId="LiveId" clId="{06443A5C-5EB7-47DD-819C-2C02CF53A812}" dt="2023-07-15T13:35:58.071" v="1186"/>
          <ac:spMkLst>
            <pc:docMk/>
            <pc:sldMk cId="3130099136" sldId="265"/>
            <ac:spMk id="3" creationId="{4474D963-3601-49C7-9A14-99F854242B77}"/>
          </ac:spMkLst>
        </pc:spChg>
        <pc:spChg chg="add mod">
          <ac:chgData name="Sara Franzè" userId="52e79b7dc463d6b6" providerId="LiveId" clId="{06443A5C-5EB7-47DD-819C-2C02CF53A812}" dt="2023-07-15T13:37:33.801" v="1207" actId="20577"/>
          <ac:spMkLst>
            <pc:docMk/>
            <pc:sldMk cId="3130099136" sldId="265"/>
            <ac:spMk id="6" creationId="{E31DB105-F5DC-48DB-8E56-1BCBD74F06A8}"/>
          </ac:spMkLst>
        </pc:spChg>
        <pc:spChg chg="add mod">
          <ac:chgData name="Sara Franzè" userId="52e79b7dc463d6b6" providerId="LiveId" clId="{06443A5C-5EB7-47DD-819C-2C02CF53A812}" dt="2023-07-15T13:41:23.310" v="1397" actId="1076"/>
          <ac:spMkLst>
            <pc:docMk/>
            <pc:sldMk cId="3130099136" sldId="265"/>
            <ac:spMk id="7" creationId="{0EE6838F-D3C3-4C39-A732-604C493DFAED}"/>
          </ac:spMkLst>
        </pc:spChg>
        <pc:picChg chg="add mod">
          <ac:chgData name="Sara Franzè" userId="52e79b7dc463d6b6" providerId="LiveId" clId="{06443A5C-5EB7-47DD-819C-2C02CF53A812}" dt="2023-07-15T13:36:05.302" v="1187" actId="1076"/>
          <ac:picMkLst>
            <pc:docMk/>
            <pc:sldMk cId="3130099136" sldId="265"/>
            <ac:picMk id="5" creationId="{4E2EA55B-B870-4EF4-9390-AAFAD7453CC8}"/>
          </ac:picMkLst>
        </pc:picChg>
      </pc:sldChg>
      <pc:sldChg chg="modSp new mod">
        <pc:chgData name="Sara Franzè" userId="52e79b7dc463d6b6" providerId="LiveId" clId="{06443A5C-5EB7-47DD-819C-2C02CF53A812}" dt="2023-07-15T13:55:04.597" v="1655" actId="20577"/>
        <pc:sldMkLst>
          <pc:docMk/>
          <pc:sldMk cId="1283741947" sldId="266"/>
        </pc:sldMkLst>
        <pc:spChg chg="mod">
          <ac:chgData name="Sara Franzè" userId="52e79b7dc463d6b6" providerId="LiveId" clId="{06443A5C-5EB7-47DD-819C-2C02CF53A812}" dt="2023-07-15T13:45:40.341" v="1402"/>
          <ac:spMkLst>
            <pc:docMk/>
            <pc:sldMk cId="1283741947" sldId="266"/>
            <ac:spMk id="2" creationId="{B4AA1431-1262-4C90-99D9-703E459AD44E}"/>
          </ac:spMkLst>
        </pc:spChg>
        <pc:spChg chg="mod">
          <ac:chgData name="Sara Franzè" userId="52e79b7dc463d6b6" providerId="LiveId" clId="{06443A5C-5EB7-47DD-819C-2C02CF53A812}" dt="2023-07-15T13:55:04.597" v="1655" actId="20577"/>
          <ac:spMkLst>
            <pc:docMk/>
            <pc:sldMk cId="1283741947" sldId="266"/>
            <ac:spMk id="3" creationId="{FD76190F-490D-4D1A-AFE6-BF37099972EC}"/>
          </ac:spMkLst>
        </pc:spChg>
      </pc:sldChg>
      <pc:sldChg chg="addSp delSp modSp new mod">
        <pc:chgData name="Sara Franzè" userId="52e79b7dc463d6b6" providerId="LiveId" clId="{06443A5C-5EB7-47DD-819C-2C02CF53A812}" dt="2023-07-15T18:30:36.923" v="1844" actId="1076"/>
        <pc:sldMkLst>
          <pc:docMk/>
          <pc:sldMk cId="3585415665" sldId="267"/>
        </pc:sldMkLst>
        <pc:spChg chg="mod">
          <ac:chgData name="Sara Franzè" userId="52e79b7dc463d6b6" providerId="LiveId" clId="{06443A5C-5EB7-47DD-819C-2C02CF53A812}" dt="2023-07-15T18:13:54.907" v="1656"/>
          <ac:spMkLst>
            <pc:docMk/>
            <pc:sldMk cId="3585415665" sldId="267"/>
            <ac:spMk id="2" creationId="{9D8295A7-2F6C-44D3-BE00-1C33AAD74875}"/>
          </ac:spMkLst>
        </pc:spChg>
        <pc:spChg chg="add del mod">
          <ac:chgData name="Sara Franzè" userId="52e79b7dc463d6b6" providerId="LiveId" clId="{06443A5C-5EB7-47DD-819C-2C02CF53A812}" dt="2023-07-15T18:16:56.100" v="1660"/>
          <ac:spMkLst>
            <pc:docMk/>
            <pc:sldMk cId="3585415665" sldId="267"/>
            <ac:spMk id="3" creationId="{CF1757EF-E8DE-4CB4-B2ED-9E12CCB71D17}"/>
          </ac:spMkLst>
        </pc:spChg>
        <pc:spChg chg="add mod">
          <ac:chgData name="Sara Franzè" userId="52e79b7dc463d6b6" providerId="LiveId" clId="{06443A5C-5EB7-47DD-819C-2C02CF53A812}" dt="2023-07-15T18:30:36.923" v="1844" actId="1076"/>
          <ac:spMkLst>
            <pc:docMk/>
            <pc:sldMk cId="3585415665" sldId="267"/>
            <ac:spMk id="10" creationId="{26AFAA80-D26B-4676-BE26-CB6BDB28B349}"/>
          </ac:spMkLst>
        </pc:spChg>
        <pc:spChg chg="add mod">
          <ac:chgData name="Sara Franzè" userId="52e79b7dc463d6b6" providerId="LiveId" clId="{06443A5C-5EB7-47DD-819C-2C02CF53A812}" dt="2023-07-15T18:21:13.237" v="1803" actId="20577"/>
          <ac:spMkLst>
            <pc:docMk/>
            <pc:sldMk cId="3585415665" sldId="267"/>
            <ac:spMk id="11" creationId="{9E2E3713-6718-4A32-B0F6-8407F023E413}"/>
          </ac:spMkLst>
        </pc:spChg>
        <pc:spChg chg="add mod">
          <ac:chgData name="Sara Franzè" userId="52e79b7dc463d6b6" providerId="LiveId" clId="{06443A5C-5EB7-47DD-819C-2C02CF53A812}" dt="2023-07-15T18:22:49.841" v="1815" actId="1076"/>
          <ac:spMkLst>
            <pc:docMk/>
            <pc:sldMk cId="3585415665" sldId="267"/>
            <ac:spMk id="12" creationId="{0EF1D803-E72A-4A63-AFF3-340A40C788C6}"/>
          </ac:spMkLst>
        </pc:spChg>
        <pc:picChg chg="add del mod ord">
          <ac:chgData name="Sara Franzè" userId="52e79b7dc463d6b6" providerId="LiveId" clId="{06443A5C-5EB7-47DD-819C-2C02CF53A812}" dt="2023-07-15T18:15:59.249" v="1658" actId="22"/>
          <ac:picMkLst>
            <pc:docMk/>
            <pc:sldMk cId="3585415665" sldId="267"/>
            <ac:picMk id="5" creationId="{19AC309D-4593-4CD3-A81C-9FCEA859F26A}"/>
          </ac:picMkLst>
        </pc:picChg>
        <pc:picChg chg="add mod">
          <ac:chgData name="Sara Franzè" userId="52e79b7dc463d6b6" providerId="LiveId" clId="{06443A5C-5EB7-47DD-819C-2C02CF53A812}" dt="2023-07-15T18:19:50.984" v="1778" actId="1076"/>
          <ac:picMkLst>
            <pc:docMk/>
            <pc:sldMk cId="3585415665" sldId="267"/>
            <ac:picMk id="7" creationId="{DF3FFA6F-4A8C-43C4-8C64-A8D0FAB2E57F}"/>
          </ac:picMkLst>
        </pc:picChg>
        <pc:picChg chg="add mod">
          <ac:chgData name="Sara Franzè" userId="52e79b7dc463d6b6" providerId="LiveId" clId="{06443A5C-5EB7-47DD-819C-2C02CF53A812}" dt="2023-07-15T18:19:27.547" v="1772" actId="1076"/>
          <ac:picMkLst>
            <pc:docMk/>
            <pc:sldMk cId="3585415665" sldId="267"/>
            <ac:picMk id="9" creationId="{FD1CE5E9-AB9C-4618-86B7-71F868C4BB2F}"/>
          </ac:picMkLst>
        </pc:picChg>
      </pc:sldChg>
      <pc:sldChg chg="addSp modSp new mod">
        <pc:chgData name="Sara Franzè" userId="52e79b7dc463d6b6" providerId="LiveId" clId="{06443A5C-5EB7-47DD-819C-2C02CF53A812}" dt="2023-07-15T18:56:46.805" v="1926" actId="1076"/>
        <pc:sldMkLst>
          <pc:docMk/>
          <pc:sldMk cId="576160254" sldId="268"/>
        </pc:sldMkLst>
        <pc:spChg chg="mod">
          <ac:chgData name="Sara Franzè" userId="52e79b7dc463d6b6" providerId="LiveId" clId="{06443A5C-5EB7-47DD-819C-2C02CF53A812}" dt="2023-07-15T18:35:09.409" v="1845"/>
          <ac:spMkLst>
            <pc:docMk/>
            <pc:sldMk cId="576160254" sldId="268"/>
            <ac:spMk id="2" creationId="{03DF6CE8-0274-4A31-98B1-7B4EC4C7BA65}"/>
          </ac:spMkLst>
        </pc:spChg>
        <pc:spChg chg="mod">
          <ac:chgData name="Sara Franzè" userId="52e79b7dc463d6b6" providerId="LiveId" clId="{06443A5C-5EB7-47DD-819C-2C02CF53A812}" dt="2023-07-15T18:56:46.805" v="1926" actId="1076"/>
          <ac:spMkLst>
            <pc:docMk/>
            <pc:sldMk cId="576160254" sldId="268"/>
            <ac:spMk id="3" creationId="{369CF0E2-F73F-4A0E-BA6D-AE1601DA6F43}"/>
          </ac:spMkLst>
        </pc:spChg>
        <pc:spChg chg="add mod">
          <ac:chgData name="Sara Franzè" userId="52e79b7dc463d6b6" providerId="LiveId" clId="{06443A5C-5EB7-47DD-819C-2C02CF53A812}" dt="2023-07-15T18:56:27.422" v="1925" actId="20577"/>
          <ac:spMkLst>
            <pc:docMk/>
            <pc:sldMk cId="576160254" sldId="268"/>
            <ac:spMk id="6" creationId="{6AC145ED-158A-4F60-B0CF-45217717D69E}"/>
          </ac:spMkLst>
        </pc:spChg>
        <pc:picChg chg="add mod">
          <ac:chgData name="Sara Franzè" userId="52e79b7dc463d6b6" providerId="LiveId" clId="{06443A5C-5EB7-47DD-819C-2C02CF53A812}" dt="2023-07-15T18:55:14.519" v="1913" actId="1076"/>
          <ac:picMkLst>
            <pc:docMk/>
            <pc:sldMk cId="576160254" sldId="268"/>
            <ac:picMk id="5" creationId="{DE3B25F4-BA01-4E60-B3BC-31F64639F964}"/>
          </ac:picMkLst>
        </pc:picChg>
      </pc:sldChg>
      <pc:sldChg chg="addSp delSp modSp new mod">
        <pc:chgData name="Sara Franzè" userId="52e79b7dc463d6b6" providerId="LiveId" clId="{06443A5C-5EB7-47DD-819C-2C02CF53A812}" dt="2023-07-15T19:45:24.697" v="1983" actId="1076"/>
        <pc:sldMkLst>
          <pc:docMk/>
          <pc:sldMk cId="134489119" sldId="269"/>
        </pc:sldMkLst>
        <pc:spChg chg="mod">
          <ac:chgData name="Sara Franzè" userId="52e79b7dc463d6b6" providerId="LiveId" clId="{06443A5C-5EB7-47DD-819C-2C02CF53A812}" dt="2023-07-15T18:54:47.354" v="1906"/>
          <ac:spMkLst>
            <pc:docMk/>
            <pc:sldMk cId="134489119" sldId="269"/>
            <ac:spMk id="2" creationId="{203B7C71-D717-4F06-BF4A-76C667006A1A}"/>
          </ac:spMkLst>
        </pc:spChg>
        <pc:spChg chg="del">
          <ac:chgData name="Sara Franzè" userId="52e79b7dc463d6b6" providerId="LiveId" clId="{06443A5C-5EB7-47DD-819C-2C02CF53A812}" dt="2023-07-15T18:54:10.456" v="1896" actId="478"/>
          <ac:spMkLst>
            <pc:docMk/>
            <pc:sldMk cId="134489119" sldId="269"/>
            <ac:spMk id="3" creationId="{28236F33-C86D-4D33-BFF5-C15774BB12E4}"/>
          </ac:spMkLst>
        </pc:spChg>
        <pc:spChg chg="add mod">
          <ac:chgData name="Sara Franzè" userId="52e79b7dc463d6b6" providerId="LiveId" clId="{06443A5C-5EB7-47DD-819C-2C02CF53A812}" dt="2023-07-15T19:45:24.697" v="1983" actId="1076"/>
          <ac:spMkLst>
            <pc:docMk/>
            <pc:sldMk cId="134489119" sldId="269"/>
            <ac:spMk id="4" creationId="{D1A1EA03-72E7-4617-9918-2212B5D5FC8E}"/>
          </ac:spMkLst>
        </pc:spChg>
      </pc:sldChg>
      <pc:sldChg chg="addSp delSp modSp new mod">
        <pc:chgData name="Sara Franzè" userId="52e79b7dc463d6b6" providerId="LiveId" clId="{06443A5C-5EB7-47DD-819C-2C02CF53A812}" dt="2023-07-16T16:24:04.236" v="3737" actId="20577"/>
        <pc:sldMkLst>
          <pc:docMk/>
          <pc:sldMk cId="2076965825" sldId="270"/>
        </pc:sldMkLst>
        <pc:spChg chg="mod">
          <ac:chgData name="Sara Franzè" userId="52e79b7dc463d6b6" providerId="LiveId" clId="{06443A5C-5EB7-47DD-819C-2C02CF53A812}" dt="2023-07-16T16:01:11.273" v="3578" actId="255"/>
          <ac:spMkLst>
            <pc:docMk/>
            <pc:sldMk cId="2076965825" sldId="270"/>
            <ac:spMk id="2" creationId="{E3241E30-FEFF-4FA7-A4D4-22309A717FAB}"/>
          </ac:spMkLst>
        </pc:spChg>
        <pc:spChg chg="del">
          <ac:chgData name="Sara Franzè" userId="52e79b7dc463d6b6" providerId="LiveId" clId="{06443A5C-5EB7-47DD-819C-2C02CF53A812}" dt="2023-07-16T16:19:24.416" v="3579"/>
          <ac:spMkLst>
            <pc:docMk/>
            <pc:sldMk cId="2076965825" sldId="270"/>
            <ac:spMk id="3" creationId="{3ABDEE57-A1D8-41D2-A3DC-DC412B96C2A4}"/>
          </ac:spMkLst>
        </pc:spChg>
        <pc:spChg chg="add mod">
          <ac:chgData name="Sara Franzè" userId="52e79b7dc463d6b6" providerId="LiveId" clId="{06443A5C-5EB7-47DD-819C-2C02CF53A812}" dt="2023-07-16T16:24:04.236" v="3737" actId="20577"/>
          <ac:spMkLst>
            <pc:docMk/>
            <pc:sldMk cId="2076965825" sldId="270"/>
            <ac:spMk id="6" creationId="{73DDD321-9916-4CA9-9CB3-CF811E42EB7C}"/>
          </ac:spMkLst>
        </pc:spChg>
        <pc:spChg chg="add del mod">
          <ac:chgData name="Sara Franzè" userId="52e79b7dc463d6b6" providerId="LiveId" clId="{06443A5C-5EB7-47DD-819C-2C02CF53A812}" dt="2023-07-16T16:21:35.108" v="3630"/>
          <ac:spMkLst>
            <pc:docMk/>
            <pc:sldMk cId="2076965825" sldId="270"/>
            <ac:spMk id="7" creationId="{3F75F140-B1D4-4771-8020-650C0869EC8C}"/>
          </ac:spMkLst>
        </pc:spChg>
        <pc:picChg chg="add mod">
          <ac:chgData name="Sara Franzè" userId="52e79b7dc463d6b6" providerId="LiveId" clId="{06443A5C-5EB7-47DD-819C-2C02CF53A812}" dt="2023-07-16T16:19:59.779" v="3583" actId="1076"/>
          <ac:picMkLst>
            <pc:docMk/>
            <pc:sldMk cId="2076965825" sldId="270"/>
            <ac:picMk id="5" creationId="{E242D881-3590-49AD-94B8-824619C4FABD}"/>
          </ac:picMkLst>
        </pc:picChg>
      </pc:sldChg>
      <pc:sldChg chg="addSp delSp modSp new mod">
        <pc:chgData name="Sara Franzè" userId="52e79b7dc463d6b6" providerId="LiveId" clId="{06443A5C-5EB7-47DD-819C-2C02CF53A812}" dt="2023-07-15T20:12:14.207" v="2188" actId="27636"/>
        <pc:sldMkLst>
          <pc:docMk/>
          <pc:sldMk cId="3342562867" sldId="271"/>
        </pc:sldMkLst>
        <pc:spChg chg="mod">
          <ac:chgData name="Sara Franzè" userId="52e79b7dc463d6b6" providerId="LiveId" clId="{06443A5C-5EB7-47DD-819C-2C02CF53A812}" dt="2023-07-15T19:48:58.344" v="1986"/>
          <ac:spMkLst>
            <pc:docMk/>
            <pc:sldMk cId="3342562867" sldId="271"/>
            <ac:spMk id="2" creationId="{93F4356D-754F-449C-8023-9EC95AECBF20}"/>
          </ac:spMkLst>
        </pc:spChg>
        <pc:spChg chg="del mod">
          <ac:chgData name="Sara Franzè" userId="52e79b7dc463d6b6" providerId="LiveId" clId="{06443A5C-5EB7-47DD-819C-2C02CF53A812}" dt="2023-07-15T19:59:26.573" v="2087"/>
          <ac:spMkLst>
            <pc:docMk/>
            <pc:sldMk cId="3342562867" sldId="271"/>
            <ac:spMk id="3" creationId="{CF400F3B-ACD5-4D5A-A081-4AB20D14BA15}"/>
          </ac:spMkLst>
        </pc:spChg>
        <pc:spChg chg="add mod">
          <ac:chgData name="Sara Franzè" userId="52e79b7dc463d6b6" providerId="LiveId" clId="{06443A5C-5EB7-47DD-819C-2C02CF53A812}" dt="2023-07-15T20:11:29.919" v="2183" actId="1076"/>
          <ac:spMkLst>
            <pc:docMk/>
            <pc:sldMk cId="3342562867" sldId="271"/>
            <ac:spMk id="6" creationId="{85134F4A-55D0-4D7D-82A6-B7E364010F03}"/>
          </ac:spMkLst>
        </pc:spChg>
        <pc:spChg chg="add mod">
          <ac:chgData name="Sara Franzè" userId="52e79b7dc463d6b6" providerId="LiveId" clId="{06443A5C-5EB7-47DD-819C-2C02CF53A812}" dt="2023-07-15T20:12:14.207" v="2188" actId="27636"/>
          <ac:spMkLst>
            <pc:docMk/>
            <pc:sldMk cId="3342562867" sldId="271"/>
            <ac:spMk id="7" creationId="{4AA8B4A9-F7EF-403C-8A4D-07FC96C4C3AE}"/>
          </ac:spMkLst>
        </pc:spChg>
        <pc:picChg chg="add mod">
          <ac:chgData name="Sara Franzè" userId="52e79b7dc463d6b6" providerId="LiveId" clId="{06443A5C-5EB7-47DD-819C-2C02CF53A812}" dt="2023-07-15T19:59:48.349" v="2093" actId="1076"/>
          <ac:picMkLst>
            <pc:docMk/>
            <pc:sldMk cId="3342562867" sldId="271"/>
            <ac:picMk id="5" creationId="{44BEEBAE-25CC-4D64-B8E1-9496A02B33F4}"/>
          </ac:picMkLst>
        </pc:picChg>
      </pc:sldChg>
      <pc:sldChg chg="addSp delSp modSp new mod">
        <pc:chgData name="Sara Franzè" userId="52e79b7dc463d6b6" providerId="LiveId" clId="{06443A5C-5EB7-47DD-819C-2C02CF53A812}" dt="2023-07-15T20:21:13.664" v="2194" actId="14100"/>
        <pc:sldMkLst>
          <pc:docMk/>
          <pc:sldMk cId="3379875092" sldId="272"/>
        </pc:sldMkLst>
        <pc:spChg chg="del">
          <ac:chgData name="Sara Franzè" userId="52e79b7dc463d6b6" providerId="LiveId" clId="{06443A5C-5EB7-47DD-819C-2C02CF53A812}" dt="2023-07-15T20:20:38.377" v="2189" actId="478"/>
          <ac:spMkLst>
            <pc:docMk/>
            <pc:sldMk cId="3379875092" sldId="272"/>
            <ac:spMk id="2" creationId="{C0B7D4C5-409C-4FCD-828A-11ED287DA213}"/>
          </ac:spMkLst>
        </pc:spChg>
        <pc:spChg chg="del">
          <ac:chgData name="Sara Franzè" userId="52e79b7dc463d6b6" providerId="LiveId" clId="{06443A5C-5EB7-47DD-819C-2C02CF53A812}" dt="2023-07-15T20:20:39.704" v="2190" actId="478"/>
          <ac:spMkLst>
            <pc:docMk/>
            <pc:sldMk cId="3379875092" sldId="272"/>
            <ac:spMk id="3" creationId="{A678D415-BEC0-43BD-89B4-44D8BE6270A5}"/>
          </ac:spMkLst>
        </pc:spChg>
        <pc:picChg chg="add mod">
          <ac:chgData name="Sara Franzè" userId="52e79b7dc463d6b6" providerId="LiveId" clId="{06443A5C-5EB7-47DD-819C-2C02CF53A812}" dt="2023-07-15T20:21:13.664" v="2194" actId="14100"/>
          <ac:picMkLst>
            <pc:docMk/>
            <pc:sldMk cId="3379875092" sldId="272"/>
            <ac:picMk id="5" creationId="{2264457A-0521-4FE1-B98B-6BB298A61307}"/>
          </ac:picMkLst>
        </pc:picChg>
      </pc:sldChg>
      <pc:sldChg chg="modSp new mod">
        <pc:chgData name="Sara Franzè" userId="52e79b7dc463d6b6" providerId="LiveId" clId="{06443A5C-5EB7-47DD-819C-2C02CF53A812}" dt="2023-07-16T07:53:23.830" v="2568" actId="20577"/>
        <pc:sldMkLst>
          <pc:docMk/>
          <pc:sldMk cId="1594941635" sldId="273"/>
        </pc:sldMkLst>
        <pc:spChg chg="mod">
          <ac:chgData name="Sara Franzè" userId="52e79b7dc463d6b6" providerId="LiveId" clId="{06443A5C-5EB7-47DD-819C-2C02CF53A812}" dt="2023-07-16T07:14:11.703" v="2257" actId="14100"/>
          <ac:spMkLst>
            <pc:docMk/>
            <pc:sldMk cId="1594941635" sldId="273"/>
            <ac:spMk id="2" creationId="{EED2F5FE-3D02-4C58-8345-414776AC27B2}"/>
          </ac:spMkLst>
        </pc:spChg>
        <pc:spChg chg="mod">
          <ac:chgData name="Sara Franzè" userId="52e79b7dc463d6b6" providerId="LiveId" clId="{06443A5C-5EB7-47DD-819C-2C02CF53A812}" dt="2023-07-16T07:53:23.830" v="2568" actId="20577"/>
          <ac:spMkLst>
            <pc:docMk/>
            <pc:sldMk cId="1594941635" sldId="273"/>
            <ac:spMk id="3" creationId="{BD40B370-69A3-495A-B28B-3B3CE7C30495}"/>
          </ac:spMkLst>
        </pc:spChg>
      </pc:sldChg>
      <pc:sldChg chg="modSp new mod">
        <pc:chgData name="Sara Franzè" userId="52e79b7dc463d6b6" providerId="LiveId" clId="{06443A5C-5EB7-47DD-819C-2C02CF53A812}" dt="2023-07-16T08:16:44.990" v="2615" actId="20577"/>
        <pc:sldMkLst>
          <pc:docMk/>
          <pc:sldMk cId="1009696092" sldId="274"/>
        </pc:sldMkLst>
        <pc:spChg chg="mod">
          <ac:chgData name="Sara Franzè" userId="52e79b7dc463d6b6" providerId="LiveId" clId="{06443A5C-5EB7-47DD-819C-2C02CF53A812}" dt="2023-07-16T07:54:55.488" v="2575" actId="20577"/>
          <ac:spMkLst>
            <pc:docMk/>
            <pc:sldMk cId="1009696092" sldId="274"/>
            <ac:spMk id="2" creationId="{70A4C9D9-121B-4A16-BD5B-0BC97661C658}"/>
          </ac:spMkLst>
        </pc:spChg>
        <pc:spChg chg="mod">
          <ac:chgData name="Sara Franzè" userId="52e79b7dc463d6b6" providerId="LiveId" clId="{06443A5C-5EB7-47DD-819C-2C02CF53A812}" dt="2023-07-16T08:16:44.990" v="2615" actId="20577"/>
          <ac:spMkLst>
            <pc:docMk/>
            <pc:sldMk cId="1009696092" sldId="274"/>
            <ac:spMk id="3" creationId="{9CE9F44A-E38E-4977-9C2E-F8625CEDF1A3}"/>
          </ac:spMkLst>
        </pc:spChg>
      </pc:sldChg>
      <pc:sldChg chg="modSp new mod">
        <pc:chgData name="Sara Franzè" userId="52e79b7dc463d6b6" providerId="LiveId" clId="{06443A5C-5EB7-47DD-819C-2C02CF53A812}" dt="2023-07-16T08:44:03.165" v="2940" actId="14100"/>
        <pc:sldMkLst>
          <pc:docMk/>
          <pc:sldMk cId="2158098840" sldId="275"/>
        </pc:sldMkLst>
        <pc:spChg chg="mod">
          <ac:chgData name="Sara Franzè" userId="52e79b7dc463d6b6" providerId="LiveId" clId="{06443A5C-5EB7-47DD-819C-2C02CF53A812}" dt="2023-07-16T08:19:36.151" v="2650" actId="20577"/>
          <ac:spMkLst>
            <pc:docMk/>
            <pc:sldMk cId="2158098840" sldId="275"/>
            <ac:spMk id="2" creationId="{70F46749-75BA-4BD7-ABD0-AF18B4BA562A}"/>
          </ac:spMkLst>
        </pc:spChg>
        <pc:spChg chg="mod">
          <ac:chgData name="Sara Franzè" userId="52e79b7dc463d6b6" providerId="LiveId" clId="{06443A5C-5EB7-47DD-819C-2C02CF53A812}" dt="2023-07-16T08:44:03.165" v="2940" actId="14100"/>
          <ac:spMkLst>
            <pc:docMk/>
            <pc:sldMk cId="2158098840" sldId="275"/>
            <ac:spMk id="3" creationId="{8647D32F-9483-49FB-B0F5-F64D139BE9FE}"/>
          </ac:spMkLst>
        </pc:spChg>
      </pc:sldChg>
      <pc:sldChg chg="addSp delSp modSp new mod">
        <pc:chgData name="Sara Franzè" userId="52e79b7dc463d6b6" providerId="LiveId" clId="{06443A5C-5EB7-47DD-819C-2C02CF53A812}" dt="2023-07-16T08:49:13.703" v="3067" actId="14100"/>
        <pc:sldMkLst>
          <pc:docMk/>
          <pc:sldMk cId="3893162225" sldId="276"/>
        </pc:sldMkLst>
        <pc:spChg chg="mod">
          <ac:chgData name="Sara Franzè" userId="52e79b7dc463d6b6" providerId="LiveId" clId="{06443A5C-5EB7-47DD-819C-2C02CF53A812}" dt="2023-07-16T08:44:25.572" v="2951" actId="122"/>
          <ac:spMkLst>
            <pc:docMk/>
            <pc:sldMk cId="3893162225" sldId="276"/>
            <ac:spMk id="2" creationId="{4EC413D4-97C7-453D-AA23-407B6DB1462F}"/>
          </ac:spMkLst>
        </pc:spChg>
        <pc:spChg chg="del">
          <ac:chgData name="Sara Franzè" userId="52e79b7dc463d6b6" providerId="LiveId" clId="{06443A5C-5EB7-47DD-819C-2C02CF53A812}" dt="2023-07-16T08:45:47.142" v="2952"/>
          <ac:spMkLst>
            <pc:docMk/>
            <pc:sldMk cId="3893162225" sldId="276"/>
            <ac:spMk id="3" creationId="{2794F2D1-4E23-4476-8D88-384C37A15050}"/>
          </ac:spMkLst>
        </pc:spChg>
        <pc:spChg chg="add mod">
          <ac:chgData name="Sara Franzè" userId="52e79b7dc463d6b6" providerId="LiveId" clId="{06443A5C-5EB7-47DD-819C-2C02CF53A812}" dt="2023-07-16T08:49:13.703" v="3067" actId="14100"/>
          <ac:spMkLst>
            <pc:docMk/>
            <pc:sldMk cId="3893162225" sldId="276"/>
            <ac:spMk id="6" creationId="{5BD977F0-E211-43A5-A0EA-E474963A073C}"/>
          </ac:spMkLst>
        </pc:spChg>
        <pc:picChg chg="add mod">
          <ac:chgData name="Sara Franzè" userId="52e79b7dc463d6b6" providerId="LiveId" clId="{06443A5C-5EB7-47DD-819C-2C02CF53A812}" dt="2023-07-16T08:45:55.222" v="2955" actId="1076"/>
          <ac:picMkLst>
            <pc:docMk/>
            <pc:sldMk cId="3893162225" sldId="276"/>
            <ac:picMk id="5" creationId="{259F0E34-BCDA-45E9-9D2E-8F769BEF300B}"/>
          </ac:picMkLst>
        </pc:picChg>
      </pc:sldChg>
      <pc:sldChg chg="modSp new mod">
        <pc:chgData name="Sara Franzè" userId="52e79b7dc463d6b6" providerId="LiveId" clId="{06443A5C-5EB7-47DD-819C-2C02CF53A812}" dt="2023-07-16T09:07:24.796" v="3158" actId="20577"/>
        <pc:sldMkLst>
          <pc:docMk/>
          <pc:sldMk cId="2594657005" sldId="277"/>
        </pc:sldMkLst>
        <pc:spChg chg="mod">
          <ac:chgData name="Sara Franzè" userId="52e79b7dc463d6b6" providerId="LiveId" clId="{06443A5C-5EB7-47DD-819C-2C02CF53A812}" dt="2023-07-16T08:52:45.972" v="3068"/>
          <ac:spMkLst>
            <pc:docMk/>
            <pc:sldMk cId="2594657005" sldId="277"/>
            <ac:spMk id="2" creationId="{B3F7CB8D-A66F-4861-B1AF-158BA51B25D7}"/>
          </ac:spMkLst>
        </pc:spChg>
        <pc:spChg chg="mod">
          <ac:chgData name="Sara Franzè" userId="52e79b7dc463d6b6" providerId="LiveId" clId="{06443A5C-5EB7-47DD-819C-2C02CF53A812}" dt="2023-07-16T09:07:24.796" v="3158" actId="20577"/>
          <ac:spMkLst>
            <pc:docMk/>
            <pc:sldMk cId="2594657005" sldId="277"/>
            <ac:spMk id="3" creationId="{F86A3AEF-3840-430D-8151-C2B2771D8F58}"/>
          </ac:spMkLst>
        </pc:spChg>
      </pc:sldChg>
      <pc:sldChg chg="addSp delSp modSp new mod">
        <pc:chgData name="Sara Franzè" userId="52e79b7dc463d6b6" providerId="LiveId" clId="{06443A5C-5EB7-47DD-819C-2C02CF53A812}" dt="2023-07-16T09:14:25.730" v="3204" actId="14100"/>
        <pc:sldMkLst>
          <pc:docMk/>
          <pc:sldMk cId="2130244946" sldId="278"/>
        </pc:sldMkLst>
        <pc:spChg chg="mod">
          <ac:chgData name="Sara Franzè" userId="52e79b7dc463d6b6" providerId="LiveId" clId="{06443A5C-5EB7-47DD-819C-2C02CF53A812}" dt="2023-07-16T09:09:58.612" v="3183" actId="20577"/>
          <ac:spMkLst>
            <pc:docMk/>
            <pc:sldMk cId="2130244946" sldId="278"/>
            <ac:spMk id="2" creationId="{54C53809-B40C-4380-A8BB-F81A3F728164}"/>
          </ac:spMkLst>
        </pc:spChg>
        <pc:spChg chg="del">
          <ac:chgData name="Sara Franzè" userId="52e79b7dc463d6b6" providerId="LiveId" clId="{06443A5C-5EB7-47DD-819C-2C02CF53A812}" dt="2023-07-16T09:12:23.388" v="3184"/>
          <ac:spMkLst>
            <pc:docMk/>
            <pc:sldMk cId="2130244946" sldId="278"/>
            <ac:spMk id="3" creationId="{90D16029-3885-447C-A191-450E9B9FE4B3}"/>
          </ac:spMkLst>
        </pc:spChg>
        <pc:spChg chg="add mod">
          <ac:chgData name="Sara Franzè" userId="52e79b7dc463d6b6" providerId="LiveId" clId="{06443A5C-5EB7-47DD-819C-2C02CF53A812}" dt="2023-07-16T09:14:25.730" v="3204" actId="14100"/>
          <ac:spMkLst>
            <pc:docMk/>
            <pc:sldMk cId="2130244946" sldId="278"/>
            <ac:spMk id="6" creationId="{FD6DEB4C-6F98-4E67-ACB3-DF949371F36B}"/>
          </ac:spMkLst>
        </pc:spChg>
        <pc:picChg chg="add mod">
          <ac:chgData name="Sara Franzè" userId="52e79b7dc463d6b6" providerId="LiveId" clId="{06443A5C-5EB7-47DD-819C-2C02CF53A812}" dt="2023-07-16T09:12:28.620" v="3185" actId="1076"/>
          <ac:picMkLst>
            <pc:docMk/>
            <pc:sldMk cId="2130244946" sldId="278"/>
            <ac:picMk id="5" creationId="{723DBC65-96DA-4779-90EF-4C3092447116}"/>
          </ac:picMkLst>
        </pc:picChg>
      </pc:sldChg>
      <pc:sldChg chg="addSp delSp modSp new mod">
        <pc:chgData name="Sara Franzè" userId="52e79b7dc463d6b6" providerId="LiveId" clId="{06443A5C-5EB7-47DD-819C-2C02CF53A812}" dt="2023-07-16T11:27:33.721" v="3558" actId="20577"/>
        <pc:sldMkLst>
          <pc:docMk/>
          <pc:sldMk cId="1903420136" sldId="279"/>
        </pc:sldMkLst>
        <pc:spChg chg="mod">
          <ac:chgData name="Sara Franzè" userId="52e79b7dc463d6b6" providerId="LiveId" clId="{06443A5C-5EB7-47DD-819C-2C02CF53A812}" dt="2023-07-16T11:03:52.412" v="3431" actId="404"/>
          <ac:spMkLst>
            <pc:docMk/>
            <pc:sldMk cId="1903420136" sldId="279"/>
            <ac:spMk id="2" creationId="{7DDFD813-7F23-4BF2-8BAD-A450A3EA2F70}"/>
          </ac:spMkLst>
        </pc:spChg>
        <pc:spChg chg="del">
          <ac:chgData name="Sara Franzè" userId="52e79b7dc463d6b6" providerId="LiveId" clId="{06443A5C-5EB7-47DD-819C-2C02CF53A812}" dt="2023-07-16T11:03:11.877" v="3421"/>
          <ac:spMkLst>
            <pc:docMk/>
            <pc:sldMk cId="1903420136" sldId="279"/>
            <ac:spMk id="3" creationId="{62993657-99D6-487E-A49D-927599474A11}"/>
          </ac:spMkLst>
        </pc:spChg>
        <pc:spChg chg="add mod">
          <ac:chgData name="Sara Franzè" userId="52e79b7dc463d6b6" providerId="LiveId" clId="{06443A5C-5EB7-47DD-819C-2C02CF53A812}" dt="2023-07-16T11:08:02.970" v="3537" actId="20577"/>
          <ac:spMkLst>
            <pc:docMk/>
            <pc:sldMk cId="1903420136" sldId="279"/>
            <ac:spMk id="6" creationId="{22D34CB7-A976-4826-84A7-2FA301C13F2F}"/>
          </ac:spMkLst>
        </pc:spChg>
        <pc:spChg chg="add mod">
          <ac:chgData name="Sara Franzè" userId="52e79b7dc463d6b6" providerId="LiveId" clId="{06443A5C-5EB7-47DD-819C-2C02CF53A812}" dt="2023-07-16T11:27:33.721" v="3558" actId="20577"/>
          <ac:spMkLst>
            <pc:docMk/>
            <pc:sldMk cId="1903420136" sldId="279"/>
            <ac:spMk id="7" creationId="{E0E7E1F0-9561-41AC-BDC3-3AE4DC4CE703}"/>
          </ac:spMkLst>
        </pc:spChg>
        <pc:picChg chg="add mod">
          <ac:chgData name="Sara Franzè" userId="52e79b7dc463d6b6" providerId="LiveId" clId="{06443A5C-5EB7-47DD-819C-2C02CF53A812}" dt="2023-07-16T11:08:24.016" v="3542" actId="1076"/>
          <ac:picMkLst>
            <pc:docMk/>
            <pc:sldMk cId="1903420136" sldId="279"/>
            <ac:picMk id="5" creationId="{EB136301-3E5C-4368-999B-8734BD5B494B}"/>
          </ac:picMkLst>
        </pc:picChg>
      </pc:sldChg>
      <pc:sldChg chg="modSp new mod">
        <pc:chgData name="Sara Franzè" userId="52e79b7dc463d6b6" providerId="LiveId" clId="{06443A5C-5EB7-47DD-819C-2C02CF53A812}" dt="2023-07-16T11:03:39.044" v="3428" actId="1076"/>
        <pc:sldMkLst>
          <pc:docMk/>
          <pc:sldMk cId="1436205347" sldId="280"/>
        </pc:sldMkLst>
        <pc:spChg chg="mod">
          <ac:chgData name="Sara Franzè" userId="52e79b7dc463d6b6" providerId="LiveId" clId="{06443A5C-5EB7-47DD-819C-2C02CF53A812}" dt="2023-07-16T10:42:03.955" v="3404" actId="404"/>
          <ac:spMkLst>
            <pc:docMk/>
            <pc:sldMk cId="1436205347" sldId="280"/>
            <ac:spMk id="2" creationId="{A9789EBB-6C2E-4174-BC8C-B9DB20F6D99C}"/>
          </ac:spMkLst>
        </pc:spChg>
        <pc:spChg chg="mod">
          <ac:chgData name="Sara Franzè" userId="52e79b7dc463d6b6" providerId="LiveId" clId="{06443A5C-5EB7-47DD-819C-2C02CF53A812}" dt="2023-07-16T11:03:39.044" v="3428" actId="1076"/>
          <ac:spMkLst>
            <pc:docMk/>
            <pc:sldMk cId="1436205347" sldId="280"/>
            <ac:spMk id="3" creationId="{319C4C4F-E52B-4F0C-9480-0DA689C74926}"/>
          </ac:spMkLst>
        </pc:spChg>
      </pc:sldChg>
      <pc:sldChg chg="addSp delSp modSp new mod">
        <pc:chgData name="Sara Franzè" userId="52e79b7dc463d6b6" providerId="LiveId" clId="{06443A5C-5EB7-47DD-819C-2C02CF53A812}" dt="2023-07-16T10:39:39.964" v="3401" actId="1076"/>
        <pc:sldMkLst>
          <pc:docMk/>
          <pc:sldMk cId="1390826814" sldId="281"/>
        </pc:sldMkLst>
        <pc:spChg chg="mod">
          <ac:chgData name="Sara Franzè" userId="52e79b7dc463d6b6" providerId="LiveId" clId="{06443A5C-5EB7-47DD-819C-2C02CF53A812}" dt="2023-07-16T10:25:32.982" v="3221" actId="2711"/>
          <ac:spMkLst>
            <pc:docMk/>
            <pc:sldMk cId="1390826814" sldId="281"/>
            <ac:spMk id="2" creationId="{8FC28476-E392-4C18-A45C-762CC1195520}"/>
          </ac:spMkLst>
        </pc:spChg>
        <pc:spChg chg="del">
          <ac:chgData name="Sara Franzè" userId="52e79b7dc463d6b6" providerId="LiveId" clId="{06443A5C-5EB7-47DD-819C-2C02CF53A812}" dt="2023-07-16T10:28:44.306" v="3222"/>
          <ac:spMkLst>
            <pc:docMk/>
            <pc:sldMk cId="1390826814" sldId="281"/>
            <ac:spMk id="3" creationId="{4808E112-5ADE-4ACA-9D1B-68A00262BC1F}"/>
          </ac:spMkLst>
        </pc:spChg>
        <pc:spChg chg="add mod">
          <ac:chgData name="Sara Franzè" userId="52e79b7dc463d6b6" providerId="LiveId" clId="{06443A5C-5EB7-47DD-819C-2C02CF53A812}" dt="2023-07-16T10:38:16.874" v="3370" actId="1076"/>
          <ac:spMkLst>
            <pc:docMk/>
            <pc:sldMk cId="1390826814" sldId="281"/>
            <ac:spMk id="6" creationId="{94876BF1-8CBD-4CF9-8073-AE07232CC754}"/>
          </ac:spMkLst>
        </pc:spChg>
        <pc:spChg chg="add mod">
          <ac:chgData name="Sara Franzè" userId="52e79b7dc463d6b6" providerId="LiveId" clId="{06443A5C-5EB7-47DD-819C-2C02CF53A812}" dt="2023-07-16T10:37:48.444" v="3362" actId="27636"/>
          <ac:spMkLst>
            <pc:docMk/>
            <pc:sldMk cId="1390826814" sldId="281"/>
            <ac:spMk id="7" creationId="{87850C24-D4E9-4CC9-95DB-B6379BBEF12C}"/>
          </ac:spMkLst>
        </pc:spChg>
        <pc:spChg chg="add mod">
          <ac:chgData name="Sara Franzè" userId="52e79b7dc463d6b6" providerId="LiveId" clId="{06443A5C-5EB7-47DD-819C-2C02CF53A812}" dt="2023-07-16T10:39:39.964" v="3401" actId="1076"/>
          <ac:spMkLst>
            <pc:docMk/>
            <pc:sldMk cId="1390826814" sldId="281"/>
            <ac:spMk id="8" creationId="{41269C99-33E5-466C-99CF-21DDAF1BC0A0}"/>
          </ac:spMkLst>
        </pc:spChg>
        <pc:picChg chg="add mod">
          <ac:chgData name="Sara Franzè" userId="52e79b7dc463d6b6" providerId="LiveId" clId="{06443A5C-5EB7-47DD-819C-2C02CF53A812}" dt="2023-07-16T10:38:13.824" v="3369" actId="1076"/>
          <ac:picMkLst>
            <pc:docMk/>
            <pc:sldMk cId="1390826814" sldId="281"/>
            <ac:picMk id="5" creationId="{08EA8670-2FF5-403E-91E2-26B67C97CBDE}"/>
          </ac:picMkLst>
        </pc:picChg>
      </pc:sldChg>
      <pc:sldChg chg="addSp delSp modSp new mod">
        <pc:chgData name="Sara Franzè" userId="52e79b7dc463d6b6" providerId="LiveId" clId="{06443A5C-5EB7-47DD-819C-2C02CF53A812}" dt="2023-07-16T16:55:27.593" v="3823" actId="122"/>
        <pc:sldMkLst>
          <pc:docMk/>
          <pc:sldMk cId="3699537184" sldId="282"/>
        </pc:sldMkLst>
        <pc:spChg chg="add del mod">
          <ac:chgData name="Sara Franzè" userId="52e79b7dc463d6b6" providerId="LiveId" clId="{06443A5C-5EB7-47DD-819C-2C02CF53A812}" dt="2023-07-16T16:55:27.593" v="3823" actId="122"/>
          <ac:spMkLst>
            <pc:docMk/>
            <pc:sldMk cId="3699537184" sldId="282"/>
            <ac:spMk id="2" creationId="{94E82C14-8B2C-4048-B743-4C843F04FC33}"/>
          </ac:spMkLst>
        </pc:spChg>
        <pc:spChg chg="del">
          <ac:chgData name="Sara Franzè" userId="52e79b7dc463d6b6" providerId="LiveId" clId="{06443A5C-5EB7-47DD-819C-2C02CF53A812}" dt="2023-07-16T16:24:14.529" v="3738" actId="478"/>
          <ac:spMkLst>
            <pc:docMk/>
            <pc:sldMk cId="3699537184" sldId="282"/>
            <ac:spMk id="3" creationId="{2D6D534C-6012-4164-80BA-19695EEA74AA}"/>
          </ac:spMkLst>
        </pc:spChg>
        <pc:spChg chg="add del mod">
          <ac:chgData name="Sara Franzè" userId="52e79b7dc463d6b6" providerId="LiveId" clId="{06443A5C-5EB7-47DD-819C-2C02CF53A812}" dt="2023-07-16T16:54:51.793" v="3789"/>
          <ac:spMkLst>
            <pc:docMk/>
            <pc:sldMk cId="3699537184" sldId="282"/>
            <ac:spMk id="4" creationId="{07A875FB-71EC-4648-B7BE-4C748973A167}"/>
          </ac:spMkLst>
        </pc:spChg>
        <pc:spChg chg="add del">
          <ac:chgData name="Sara Franzè" userId="52e79b7dc463d6b6" providerId="LiveId" clId="{06443A5C-5EB7-47DD-819C-2C02CF53A812}" dt="2023-07-16T16:54:50.964" v="3788"/>
          <ac:spMkLst>
            <pc:docMk/>
            <pc:sldMk cId="3699537184" sldId="282"/>
            <ac:spMk id="5" creationId="{96743F37-504F-4576-AD1B-F977F937561D}"/>
          </ac:spMkLst>
        </pc:spChg>
        <pc:spChg chg="add">
          <ac:chgData name="Sara Franzè" userId="52e79b7dc463d6b6" providerId="LiveId" clId="{06443A5C-5EB7-47DD-819C-2C02CF53A812}" dt="2023-07-16T16:55:02.126" v="3792"/>
          <ac:spMkLst>
            <pc:docMk/>
            <pc:sldMk cId="3699537184" sldId="282"/>
            <ac:spMk id="6" creationId="{763CC855-F88C-40E8-8DF5-627B1EF9ABD3}"/>
          </ac:spMkLst>
        </pc:spChg>
      </pc:sldChg>
      <pc:sldChg chg="new del">
        <pc:chgData name="Sara Franzè" userId="52e79b7dc463d6b6" providerId="LiveId" clId="{06443A5C-5EB7-47DD-819C-2C02CF53A812}" dt="2023-07-16T16:27:51.225" v="3746" actId="47"/>
        <pc:sldMkLst>
          <pc:docMk/>
          <pc:sldMk cId="2739066918" sldId="283"/>
        </pc:sldMkLst>
      </pc:sldChg>
      <pc:sldChg chg="new del">
        <pc:chgData name="Sara Franzè" userId="52e79b7dc463d6b6" providerId="LiveId" clId="{06443A5C-5EB7-47DD-819C-2C02CF53A812}" dt="2023-07-16T16:46:41.124" v="3750" actId="680"/>
        <pc:sldMkLst>
          <pc:docMk/>
          <pc:sldMk cId="2939985262" sldId="28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B0858F-7E29-4842-A15E-4764AAF8CCDC}"/>
              </a:ext>
            </a:extLst>
          </p:cNvPr>
          <p:cNvSpPr>
            <a:spLocks noGrp="1"/>
          </p:cNvSpPr>
          <p:nvPr>
            <p:ph type="ctrTitle"/>
          </p:nvPr>
        </p:nvSpPr>
        <p:spPr/>
        <p:txBody>
          <a:bodyPr/>
          <a:lstStyle/>
          <a:p>
            <a:pPr algn="ctr"/>
            <a:r>
              <a:rPr lang="en-US" sz="4000" b="0" i="0" u="none" strike="noStrike" baseline="0" dirty="0">
                <a:latin typeface="CIDFont+F3"/>
              </a:rPr>
              <a:t>UTES - Underground Thermal Energy Storage</a:t>
            </a:r>
            <a:endParaRPr lang="it-IT" sz="9600" dirty="0"/>
          </a:p>
        </p:txBody>
      </p:sp>
      <p:sp>
        <p:nvSpPr>
          <p:cNvPr id="3" name="Sottotitolo 2">
            <a:extLst>
              <a:ext uri="{FF2B5EF4-FFF2-40B4-BE49-F238E27FC236}">
                <a16:creationId xmlns:a16="http://schemas.microsoft.com/office/drawing/2014/main" id="{21F74E6A-39CD-472F-8274-F149600943C3}"/>
              </a:ext>
            </a:extLst>
          </p:cNvPr>
          <p:cNvSpPr>
            <a:spLocks noGrp="1"/>
          </p:cNvSpPr>
          <p:nvPr>
            <p:ph type="subTitle" idx="1"/>
          </p:nvPr>
        </p:nvSpPr>
        <p:spPr>
          <a:xfrm>
            <a:off x="1507066" y="4861866"/>
            <a:ext cx="7843667" cy="1096899"/>
          </a:xfrm>
        </p:spPr>
        <p:txBody>
          <a:bodyPr>
            <a:normAutofit/>
          </a:bodyPr>
          <a:lstStyle/>
          <a:p>
            <a:pPr algn="l"/>
            <a:endParaRPr lang="it-IT" dirty="0"/>
          </a:p>
        </p:txBody>
      </p:sp>
    </p:spTree>
    <p:extLst>
      <p:ext uri="{BB962C8B-B14F-4D97-AF65-F5344CB8AC3E}">
        <p14:creationId xmlns:p14="http://schemas.microsoft.com/office/powerpoint/2010/main" val="278381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A1431-1262-4C90-99D9-703E459AD44E}"/>
              </a:ext>
            </a:extLst>
          </p:cNvPr>
          <p:cNvSpPr>
            <a:spLocks noGrp="1"/>
          </p:cNvSpPr>
          <p:nvPr>
            <p:ph type="title"/>
          </p:nvPr>
        </p:nvSpPr>
        <p:spPr/>
        <p:txBody>
          <a:bodyPr/>
          <a:lstStyle/>
          <a:p>
            <a:r>
              <a:rPr lang="it-IT" dirty="0" err="1"/>
              <a:t>Borehole</a:t>
            </a:r>
            <a:r>
              <a:rPr lang="it-IT" dirty="0"/>
              <a:t> Thermal Energy Storage (BTES)</a:t>
            </a:r>
            <a:br>
              <a:rPr lang="it-IT" dirty="0"/>
            </a:br>
            <a:endParaRPr lang="it-IT" dirty="0"/>
          </a:p>
        </p:txBody>
      </p:sp>
      <p:sp>
        <p:nvSpPr>
          <p:cNvPr id="3" name="Segnaposto contenuto 2">
            <a:extLst>
              <a:ext uri="{FF2B5EF4-FFF2-40B4-BE49-F238E27FC236}">
                <a16:creationId xmlns:a16="http://schemas.microsoft.com/office/drawing/2014/main" id="{FD76190F-490D-4D1A-AFE6-BF37099972EC}"/>
              </a:ext>
            </a:extLst>
          </p:cNvPr>
          <p:cNvSpPr>
            <a:spLocks noGrp="1"/>
          </p:cNvSpPr>
          <p:nvPr>
            <p:ph idx="1"/>
          </p:nvPr>
        </p:nvSpPr>
        <p:spPr/>
        <p:txBody>
          <a:bodyPr>
            <a:normAutofit lnSpcReduction="10000"/>
          </a:bodyPr>
          <a:lstStyle/>
          <a:p>
            <a:r>
              <a:rPr lang="en-US" dirty="0"/>
              <a:t>A preliminary screening of the local geology in the area of the planned storage is mandatory and the required preliminary geological </a:t>
            </a:r>
            <a:r>
              <a:rPr lang="en-US" dirty="0" err="1"/>
              <a:t>paramaters</a:t>
            </a:r>
            <a:r>
              <a:rPr lang="en-US" dirty="0"/>
              <a:t> of the site are:</a:t>
            </a:r>
          </a:p>
          <a:p>
            <a:pPr marL="0" indent="0">
              <a:buNone/>
            </a:pPr>
            <a:endParaRPr lang="en-US" dirty="0"/>
          </a:p>
          <a:p>
            <a:pPr>
              <a:buFont typeface="Wingdings" panose="05000000000000000000" pitchFamily="2" charset="2"/>
              <a:buChar char="Ø"/>
            </a:pPr>
            <a:r>
              <a:rPr lang="en-US" sz="1600" b="0" i="0" u="none" strike="noStrike" baseline="0" dirty="0">
                <a:latin typeface="ArialMT"/>
              </a:rPr>
              <a:t>G</a:t>
            </a:r>
            <a:r>
              <a:rPr lang="it-IT" sz="1800" b="0" i="0" u="none" strike="noStrike" baseline="0" dirty="0" err="1">
                <a:latin typeface="ArialMT"/>
              </a:rPr>
              <a:t>eology</a:t>
            </a:r>
            <a:endParaRPr lang="it-IT" sz="1800" b="0" i="0" u="none" strike="noStrike" baseline="0" dirty="0">
              <a:latin typeface="ArialMT"/>
            </a:endParaRPr>
          </a:p>
          <a:p>
            <a:pPr>
              <a:buFont typeface="Wingdings" panose="05000000000000000000" pitchFamily="2" charset="2"/>
              <a:buChar char="Ø"/>
            </a:pPr>
            <a:r>
              <a:rPr lang="it-IT" dirty="0" err="1">
                <a:latin typeface="ArialMT"/>
              </a:rPr>
              <a:t>G</a:t>
            </a:r>
            <a:r>
              <a:rPr lang="it-IT" sz="1800" b="0" i="0" u="none" strike="noStrike" baseline="0" dirty="0" err="1">
                <a:latin typeface="ArialMT"/>
              </a:rPr>
              <a:t>roundwater</a:t>
            </a:r>
            <a:r>
              <a:rPr lang="it-IT" sz="1800" b="0" i="0" u="none" strike="noStrike" baseline="0" dirty="0">
                <a:latin typeface="ArialMT"/>
              </a:rPr>
              <a:t> flow (</a:t>
            </a:r>
            <a:r>
              <a:rPr lang="en-US" dirty="0">
                <a:latin typeface="ArialMT"/>
              </a:rPr>
              <a:t>s</a:t>
            </a:r>
            <a:r>
              <a:rPr lang="en-US" sz="1800" b="0" i="0" u="none" strike="noStrike" baseline="0" dirty="0">
                <a:latin typeface="ArialMT"/>
              </a:rPr>
              <a:t>ignificant groundwater flow will cause advective heat loss and should be avoided)</a:t>
            </a:r>
          </a:p>
          <a:p>
            <a:pPr>
              <a:buFont typeface="Wingdings" panose="05000000000000000000" pitchFamily="2" charset="2"/>
              <a:buChar char="Ø"/>
            </a:pPr>
            <a:r>
              <a:rPr lang="it-IT" sz="1600" dirty="0"/>
              <a:t>Thermal </a:t>
            </a:r>
            <a:r>
              <a:rPr lang="it-IT" sz="1600" dirty="0" err="1"/>
              <a:t>properties</a:t>
            </a:r>
            <a:r>
              <a:rPr lang="it-IT" sz="1600" dirty="0"/>
              <a:t> (</a:t>
            </a:r>
            <a:r>
              <a:rPr lang="en-US" sz="1600" dirty="0"/>
              <a:t>the higher the heat capacity the better)</a:t>
            </a:r>
          </a:p>
          <a:p>
            <a:endParaRPr lang="en-US" sz="1600" dirty="0"/>
          </a:p>
          <a:p>
            <a:r>
              <a:rPr lang="en-US" sz="1600" dirty="0"/>
              <a:t>The existing geological information will also typically provide important information in order to select the best drilling and grouting technique for the specific site (</a:t>
            </a:r>
            <a:r>
              <a:rPr lang="en-US" sz="1600" dirty="0" err="1"/>
              <a:t>Sørensen</a:t>
            </a:r>
            <a:r>
              <a:rPr lang="en-US" sz="1600" dirty="0"/>
              <a:t>, Per Alex. 2019)</a:t>
            </a:r>
          </a:p>
          <a:p>
            <a:pPr marL="0" indent="0">
              <a:buNone/>
            </a:pPr>
            <a:endParaRPr lang="it-IT" sz="1600" dirty="0"/>
          </a:p>
        </p:txBody>
      </p:sp>
    </p:spTree>
    <p:extLst>
      <p:ext uri="{BB962C8B-B14F-4D97-AF65-F5344CB8AC3E}">
        <p14:creationId xmlns:p14="http://schemas.microsoft.com/office/powerpoint/2010/main" val="128374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8295A7-2F6C-44D3-BE00-1C33AAD74875}"/>
              </a:ext>
            </a:extLst>
          </p:cNvPr>
          <p:cNvSpPr>
            <a:spLocks noGrp="1"/>
          </p:cNvSpPr>
          <p:nvPr>
            <p:ph type="title"/>
          </p:nvPr>
        </p:nvSpPr>
        <p:spPr/>
        <p:txBody>
          <a:bodyPr/>
          <a:lstStyle/>
          <a:p>
            <a:r>
              <a:rPr lang="it-IT" dirty="0" err="1"/>
              <a:t>Borehole</a:t>
            </a:r>
            <a:r>
              <a:rPr lang="it-IT" dirty="0"/>
              <a:t> Thermal Energy Storage (BTES)</a:t>
            </a:r>
          </a:p>
        </p:txBody>
      </p:sp>
      <p:pic>
        <p:nvPicPr>
          <p:cNvPr id="7" name="Segnaposto contenuto 6">
            <a:extLst>
              <a:ext uri="{FF2B5EF4-FFF2-40B4-BE49-F238E27FC236}">
                <a16:creationId xmlns:a16="http://schemas.microsoft.com/office/drawing/2014/main" id="{DF3FFA6F-4A8C-43C4-8C64-A8D0FAB2E57F}"/>
              </a:ext>
            </a:extLst>
          </p:cNvPr>
          <p:cNvPicPr>
            <a:picLocks noGrp="1" noChangeAspect="1"/>
          </p:cNvPicPr>
          <p:nvPr>
            <p:ph idx="1"/>
          </p:nvPr>
        </p:nvPicPr>
        <p:blipFill>
          <a:blip r:embed="rId2"/>
          <a:stretch>
            <a:fillRect/>
          </a:stretch>
        </p:blipFill>
        <p:spPr>
          <a:xfrm>
            <a:off x="965430" y="1210780"/>
            <a:ext cx="3139618" cy="2558788"/>
          </a:xfrm>
        </p:spPr>
      </p:pic>
      <p:pic>
        <p:nvPicPr>
          <p:cNvPr id="9" name="Immagine 8">
            <a:extLst>
              <a:ext uri="{FF2B5EF4-FFF2-40B4-BE49-F238E27FC236}">
                <a16:creationId xmlns:a16="http://schemas.microsoft.com/office/drawing/2014/main" id="{FD1CE5E9-AB9C-4618-86B7-71F868C4BB2F}"/>
              </a:ext>
            </a:extLst>
          </p:cNvPr>
          <p:cNvPicPr>
            <a:picLocks noChangeAspect="1"/>
          </p:cNvPicPr>
          <p:nvPr/>
        </p:nvPicPr>
        <p:blipFill>
          <a:blip r:embed="rId3"/>
          <a:stretch>
            <a:fillRect/>
          </a:stretch>
        </p:blipFill>
        <p:spPr>
          <a:xfrm>
            <a:off x="5150596" y="1467719"/>
            <a:ext cx="3335853" cy="2163350"/>
          </a:xfrm>
          <a:prstGeom prst="rect">
            <a:avLst/>
          </a:prstGeom>
        </p:spPr>
      </p:pic>
      <p:sp>
        <p:nvSpPr>
          <p:cNvPr id="10" name="Segnaposto contenuto 2">
            <a:extLst>
              <a:ext uri="{FF2B5EF4-FFF2-40B4-BE49-F238E27FC236}">
                <a16:creationId xmlns:a16="http://schemas.microsoft.com/office/drawing/2014/main" id="{26AFAA80-D26B-4676-BE26-CB6BDB28B349}"/>
              </a:ext>
            </a:extLst>
          </p:cNvPr>
          <p:cNvSpPr txBox="1">
            <a:spLocks/>
          </p:cNvSpPr>
          <p:nvPr/>
        </p:nvSpPr>
        <p:spPr>
          <a:xfrm>
            <a:off x="323337" y="4370748"/>
            <a:ext cx="8596668" cy="20975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1800" dirty="0">
                <a:effectLst/>
                <a:latin typeface="Calibri" panose="020F0502020204030204" pitchFamily="34" charset="0"/>
                <a:ea typeface="Calibri" panose="020F0502020204030204" pitchFamily="34" charset="0"/>
              </a:rPr>
              <a:t>The project of Drake Landing Solar Community (Alberta, Canada) </a:t>
            </a:r>
            <a:r>
              <a:rPr lang="it-IT" sz="1800" dirty="0" err="1">
                <a:effectLst/>
                <a:latin typeface="Calibri" panose="020F0502020204030204" pitchFamily="34" charset="0"/>
                <a:ea typeface="Calibri" panose="020F0502020204030204" pitchFamily="34" charset="0"/>
              </a:rPr>
              <a:t>started</a:t>
            </a:r>
            <a:r>
              <a:rPr lang="it-IT" sz="1800" dirty="0">
                <a:effectLst/>
                <a:latin typeface="Calibri" panose="020F0502020204030204" pitchFamily="34" charset="0"/>
                <a:ea typeface="Calibri" panose="020F0502020204030204" pitchFamily="34" charset="0"/>
              </a:rPr>
              <a:t> in 2006 </a:t>
            </a:r>
            <a:r>
              <a:rPr lang="en-US" sz="1800" dirty="0">
                <a:effectLst/>
                <a:latin typeface="Calibri" panose="020F0502020204030204" pitchFamily="34" charset="0"/>
                <a:ea typeface="Calibri" panose="020F0502020204030204" pitchFamily="34" charset="0"/>
              </a:rPr>
              <a:t>and was the first of this kind in North America. It provides heat for a group of 52 high energy-efficiency houses through an integrated system combining solar panels and a BTES.</a:t>
            </a:r>
          </a:p>
          <a:p>
            <a:r>
              <a:rPr lang="en-US" dirty="0">
                <a:latin typeface="Calibri" panose="020F0502020204030204" pitchFamily="34" charset="0"/>
                <a:ea typeface="Calibri" panose="020F0502020204030204" pitchFamily="34" charset="0"/>
                <a:cs typeface="Calibri" panose="020F0502020204030204" pitchFamily="34" charset="0"/>
              </a:rPr>
              <a:t>The BTES system is composed of 144 boreholes with a depth of 35 meters and grouped in 24 parallel circuits.</a:t>
            </a:r>
          </a:p>
        </p:txBody>
      </p:sp>
      <p:sp>
        <p:nvSpPr>
          <p:cNvPr id="11" name="CasellaDiTesto 10">
            <a:extLst>
              <a:ext uri="{FF2B5EF4-FFF2-40B4-BE49-F238E27FC236}">
                <a16:creationId xmlns:a16="http://schemas.microsoft.com/office/drawing/2014/main" id="{9E2E3713-6718-4A32-B0F6-8407F023E413}"/>
              </a:ext>
            </a:extLst>
          </p:cNvPr>
          <p:cNvSpPr txBox="1"/>
          <p:nvPr/>
        </p:nvSpPr>
        <p:spPr>
          <a:xfrm>
            <a:off x="901820" y="3769568"/>
            <a:ext cx="3622472" cy="461665"/>
          </a:xfrm>
          <a:prstGeom prst="rect">
            <a:avLst/>
          </a:prstGeom>
          <a:noFill/>
        </p:spPr>
        <p:txBody>
          <a:bodyPr wrap="square" rtlCol="0">
            <a:spAutoFit/>
          </a:bodyPr>
          <a:lstStyle/>
          <a:p>
            <a:r>
              <a:rPr lang="it-IT" sz="1200" dirty="0"/>
              <a:t>Figure 4. </a:t>
            </a:r>
            <a:r>
              <a:rPr lang="en-US" sz="1200" dirty="0"/>
              <a:t>Aerial view of the Drake Landing BTES (</a:t>
            </a:r>
            <a:r>
              <a:rPr lang="en-US" sz="1200" dirty="0" err="1"/>
              <a:t>Sibbitt</a:t>
            </a:r>
            <a:r>
              <a:rPr lang="en-US" sz="1200" dirty="0"/>
              <a:t> B. &amp; </a:t>
            </a:r>
            <a:r>
              <a:rPr lang="en-US" sz="1200" dirty="0" err="1"/>
              <a:t>McClenahan</a:t>
            </a:r>
            <a:r>
              <a:rPr lang="en-US" sz="1200" dirty="0"/>
              <a:t> D., 2015)</a:t>
            </a:r>
            <a:endParaRPr lang="it-IT" sz="1200" dirty="0"/>
          </a:p>
        </p:txBody>
      </p:sp>
      <p:sp>
        <p:nvSpPr>
          <p:cNvPr id="12" name="CasellaDiTesto 11">
            <a:extLst>
              <a:ext uri="{FF2B5EF4-FFF2-40B4-BE49-F238E27FC236}">
                <a16:creationId xmlns:a16="http://schemas.microsoft.com/office/drawing/2014/main" id="{0EF1D803-E72A-4A63-AFF3-340A40C788C6}"/>
              </a:ext>
            </a:extLst>
          </p:cNvPr>
          <p:cNvSpPr txBox="1"/>
          <p:nvPr/>
        </p:nvSpPr>
        <p:spPr>
          <a:xfrm>
            <a:off x="5297533" y="3731314"/>
            <a:ext cx="3622472" cy="461665"/>
          </a:xfrm>
          <a:prstGeom prst="rect">
            <a:avLst/>
          </a:prstGeom>
          <a:noFill/>
        </p:spPr>
        <p:txBody>
          <a:bodyPr wrap="square" rtlCol="0">
            <a:spAutoFit/>
          </a:bodyPr>
          <a:lstStyle/>
          <a:p>
            <a:r>
              <a:rPr lang="it-IT" sz="1200" dirty="0"/>
              <a:t>Figure 5. </a:t>
            </a:r>
            <a:r>
              <a:rPr lang="it-IT" sz="1200" dirty="0" err="1"/>
              <a:t>Diagram</a:t>
            </a:r>
            <a:r>
              <a:rPr lang="it-IT" sz="1200" dirty="0"/>
              <a:t> of the system (</a:t>
            </a:r>
            <a:r>
              <a:rPr lang="it-IT" sz="1200" dirty="0" err="1"/>
              <a:t>Verstraete</a:t>
            </a:r>
            <a:r>
              <a:rPr lang="it-IT" sz="1200" dirty="0"/>
              <a:t> A. 2013)</a:t>
            </a:r>
          </a:p>
        </p:txBody>
      </p:sp>
    </p:spTree>
    <p:extLst>
      <p:ext uri="{BB962C8B-B14F-4D97-AF65-F5344CB8AC3E}">
        <p14:creationId xmlns:p14="http://schemas.microsoft.com/office/powerpoint/2010/main" val="358541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DF6CE8-0274-4A31-98B1-7B4EC4C7BA65}"/>
              </a:ext>
            </a:extLst>
          </p:cNvPr>
          <p:cNvSpPr>
            <a:spLocks noGrp="1"/>
          </p:cNvSpPr>
          <p:nvPr>
            <p:ph type="title"/>
          </p:nvPr>
        </p:nvSpPr>
        <p:spPr/>
        <p:txBody>
          <a:bodyPr/>
          <a:lstStyle/>
          <a:p>
            <a:r>
              <a:rPr lang="en-US" dirty="0"/>
              <a:t>Pit Thermal Energy Storage (PTES)</a:t>
            </a:r>
            <a:br>
              <a:rPr lang="en-US" dirty="0"/>
            </a:br>
            <a:endParaRPr lang="it-IT" dirty="0"/>
          </a:p>
        </p:txBody>
      </p:sp>
      <p:sp>
        <p:nvSpPr>
          <p:cNvPr id="3" name="Segnaposto contenuto 2">
            <a:extLst>
              <a:ext uri="{FF2B5EF4-FFF2-40B4-BE49-F238E27FC236}">
                <a16:creationId xmlns:a16="http://schemas.microsoft.com/office/drawing/2014/main" id="{369CF0E2-F73F-4A0E-BA6D-AE1601DA6F43}"/>
              </a:ext>
            </a:extLst>
          </p:cNvPr>
          <p:cNvSpPr>
            <a:spLocks noGrp="1"/>
          </p:cNvSpPr>
          <p:nvPr>
            <p:ph idx="1"/>
          </p:nvPr>
        </p:nvSpPr>
        <p:spPr>
          <a:xfrm>
            <a:off x="558063" y="2180775"/>
            <a:ext cx="4236571" cy="3408994"/>
          </a:xfrm>
        </p:spPr>
        <p:txBody>
          <a:bodyPr/>
          <a:lstStyle/>
          <a:p>
            <a:r>
              <a:rPr lang="it-IT" sz="1800" dirty="0">
                <a:effectLst/>
                <a:latin typeface="Calibri" panose="020F0502020204030204" pitchFamily="34" charset="0"/>
                <a:ea typeface="Calibri" panose="020F0502020204030204" pitchFamily="34" charset="0"/>
              </a:rPr>
              <a:t>PTES works by </a:t>
            </a:r>
            <a:r>
              <a:rPr lang="it-IT" sz="1800" dirty="0" err="1">
                <a:effectLst/>
                <a:latin typeface="Calibri" panose="020F0502020204030204" pitchFamily="34" charset="0"/>
                <a:ea typeface="Calibri" panose="020F0502020204030204" pitchFamily="34" charset="0"/>
              </a:rPr>
              <a:t>storing</a:t>
            </a:r>
            <a:r>
              <a:rPr lang="it-IT" sz="1800" dirty="0">
                <a:effectLst/>
                <a:latin typeface="Calibri" panose="020F0502020204030204" pitchFamily="34" charset="0"/>
                <a:ea typeface="Calibri" panose="020F0502020204030204" pitchFamily="34" charset="0"/>
              </a:rPr>
              <a:t> hot water in </a:t>
            </a:r>
            <a:r>
              <a:rPr lang="it-IT" sz="1800" dirty="0" err="1">
                <a:effectLst/>
                <a:latin typeface="Calibri" panose="020F0502020204030204" pitchFamily="34" charset="0"/>
                <a:ea typeface="Calibri" panose="020F0502020204030204" pitchFamily="34" charset="0"/>
              </a:rPr>
              <a:t>very</a:t>
            </a:r>
            <a:r>
              <a:rPr lang="it-IT" sz="1800" dirty="0">
                <a:effectLst/>
                <a:latin typeface="Calibri" panose="020F0502020204030204" pitchFamily="34" charset="0"/>
                <a:ea typeface="Calibri" panose="020F0502020204030204" pitchFamily="34" charset="0"/>
              </a:rPr>
              <a:t> large </a:t>
            </a:r>
            <a:r>
              <a:rPr lang="it-IT" sz="1800" dirty="0" err="1">
                <a:effectLst/>
                <a:latin typeface="Calibri" panose="020F0502020204030204" pitchFamily="34" charset="0"/>
                <a:ea typeface="Calibri" panose="020F0502020204030204" pitchFamily="34" charset="0"/>
              </a:rPr>
              <a:t>excavated</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basins</a:t>
            </a:r>
            <a:r>
              <a:rPr lang="it-IT" sz="1800" dirty="0">
                <a:effectLst/>
                <a:latin typeface="Calibri" panose="020F0502020204030204" pitchFamily="34" charset="0"/>
                <a:ea typeface="Calibri" panose="020F0502020204030204" pitchFamily="34" charset="0"/>
              </a:rPr>
              <a:t> with an </a:t>
            </a:r>
            <a:r>
              <a:rPr lang="it-IT" sz="1800" dirty="0" err="1">
                <a:effectLst/>
                <a:latin typeface="Calibri" panose="020F0502020204030204" pitchFamily="34" charset="0"/>
                <a:ea typeface="Calibri" panose="020F0502020204030204" pitchFamily="34" charset="0"/>
              </a:rPr>
              <a:t>insulated</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lid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rPr>
              <a:t>Sides and bottom are </a:t>
            </a:r>
            <a:r>
              <a:rPr lang="it-IT" sz="1800" dirty="0" err="1">
                <a:effectLst/>
                <a:latin typeface="Calibri" panose="020F0502020204030204" pitchFamily="34" charset="0"/>
                <a:ea typeface="Calibri" panose="020F0502020204030204" pitchFamily="34" charset="0"/>
              </a:rPr>
              <a:t>typically</a:t>
            </a:r>
            <a:r>
              <a:rPr lang="it-IT" sz="1800" dirty="0">
                <a:effectLst/>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covered</a:t>
            </a:r>
            <a:r>
              <a:rPr lang="it-IT" sz="1800" dirty="0">
                <a:effectLst/>
                <a:latin typeface="Calibri" panose="020F0502020204030204" pitchFamily="34" charset="0"/>
                <a:ea typeface="Calibri" panose="020F0502020204030204" pitchFamily="34" charset="0"/>
              </a:rPr>
              <a:t> by a </a:t>
            </a:r>
            <a:r>
              <a:rPr lang="it-IT" sz="1800" dirty="0" err="1">
                <a:effectLst/>
                <a:latin typeface="Calibri" panose="020F0502020204030204" pitchFamily="34" charset="0"/>
                <a:ea typeface="Calibri" panose="020F0502020204030204" pitchFamily="34" charset="0"/>
              </a:rPr>
              <a:t>polymer-liner</a:t>
            </a:r>
            <a:r>
              <a:rPr lang="it-IT" sz="1800" dirty="0">
                <a:effectLst/>
                <a:latin typeface="Calibri" panose="020F0502020204030204" pitchFamily="34" charset="0"/>
                <a:ea typeface="Calibri" panose="020F0502020204030204" pitchFamily="34" charset="0"/>
              </a:rPr>
              <a:t> (or concrete)</a:t>
            </a:r>
          </a:p>
          <a:p>
            <a:r>
              <a:rPr lang="it-IT" sz="1800" dirty="0" err="1">
                <a:effectLst/>
                <a:latin typeface="Calibri" panose="020F0502020204030204" pitchFamily="34" charset="0"/>
                <a:ea typeface="Calibri" panose="020F0502020204030204" pitchFamily="34" charset="0"/>
              </a:rPr>
              <a:t>Temperatures</a:t>
            </a:r>
            <a:r>
              <a:rPr lang="it-IT" sz="1800" dirty="0">
                <a:effectLst/>
                <a:latin typeface="Calibri" panose="020F0502020204030204" pitchFamily="34" charset="0"/>
                <a:ea typeface="Calibri" panose="020F0502020204030204" pitchFamily="34" charset="0"/>
              </a:rPr>
              <a:t> up to </a:t>
            </a:r>
            <a:r>
              <a:rPr lang="it-IT" sz="1800" dirty="0" err="1">
                <a:effectLst/>
                <a:latin typeface="Calibri" panose="020F0502020204030204" pitchFamily="34" charset="0"/>
                <a:ea typeface="Calibri" panose="020F0502020204030204" pitchFamily="34" charset="0"/>
              </a:rPr>
              <a:t>approx</a:t>
            </a:r>
            <a:r>
              <a:rPr lang="it-IT" sz="1800" dirty="0">
                <a:effectLst/>
                <a:latin typeface="Calibri" panose="020F0502020204030204" pitchFamily="34" charset="0"/>
                <a:ea typeface="Calibri" panose="020F0502020204030204" pitchFamily="34" charset="0"/>
              </a:rPr>
              <a:t>. 90°C can be </a:t>
            </a:r>
            <a:r>
              <a:rPr lang="it-IT" sz="1800" dirty="0" err="1">
                <a:effectLst/>
                <a:latin typeface="Calibri" panose="020F0502020204030204" pitchFamily="34" charset="0"/>
                <a:ea typeface="Calibri" panose="020F0502020204030204" pitchFamily="34" charset="0"/>
              </a:rPr>
              <a:t>stored</a:t>
            </a:r>
            <a:endParaRPr lang="it-IT" sz="1800" dirty="0">
              <a:effectLst/>
              <a:latin typeface="Calibri" panose="020F0502020204030204" pitchFamily="34" charset="0"/>
              <a:ea typeface="Calibri" panose="020F0502020204030204" pitchFamily="34" charset="0"/>
            </a:endParaRPr>
          </a:p>
          <a:p>
            <a:pPr marL="0" indent="0">
              <a:buNone/>
            </a:pPr>
            <a:endParaRPr lang="it-IT" dirty="0"/>
          </a:p>
        </p:txBody>
      </p:sp>
      <p:pic>
        <p:nvPicPr>
          <p:cNvPr id="5" name="Immagine 4">
            <a:extLst>
              <a:ext uri="{FF2B5EF4-FFF2-40B4-BE49-F238E27FC236}">
                <a16:creationId xmlns:a16="http://schemas.microsoft.com/office/drawing/2014/main" id="{DE3B25F4-BA01-4E60-B3BC-31F64639F964}"/>
              </a:ext>
            </a:extLst>
          </p:cNvPr>
          <p:cNvPicPr>
            <a:picLocks noChangeAspect="1"/>
          </p:cNvPicPr>
          <p:nvPr/>
        </p:nvPicPr>
        <p:blipFill>
          <a:blip r:embed="rId2"/>
          <a:stretch>
            <a:fillRect/>
          </a:stretch>
        </p:blipFill>
        <p:spPr>
          <a:xfrm>
            <a:off x="5181707" y="1820054"/>
            <a:ext cx="4092295" cy="3048264"/>
          </a:xfrm>
          <a:prstGeom prst="rect">
            <a:avLst/>
          </a:prstGeom>
        </p:spPr>
      </p:pic>
      <p:sp>
        <p:nvSpPr>
          <p:cNvPr id="6" name="CasellaDiTesto 5">
            <a:extLst>
              <a:ext uri="{FF2B5EF4-FFF2-40B4-BE49-F238E27FC236}">
                <a16:creationId xmlns:a16="http://schemas.microsoft.com/office/drawing/2014/main" id="{6AC145ED-158A-4F60-B0CF-45217717D69E}"/>
              </a:ext>
            </a:extLst>
          </p:cNvPr>
          <p:cNvSpPr txBox="1"/>
          <p:nvPr/>
        </p:nvSpPr>
        <p:spPr>
          <a:xfrm>
            <a:off x="5181707" y="4927601"/>
            <a:ext cx="3978196" cy="830997"/>
          </a:xfrm>
          <a:prstGeom prst="rect">
            <a:avLst/>
          </a:prstGeom>
          <a:noFill/>
        </p:spPr>
        <p:txBody>
          <a:bodyPr wrap="square" rtlCol="0">
            <a:spAutoFit/>
          </a:bodyPr>
          <a:lstStyle/>
          <a:p>
            <a:r>
              <a:rPr lang="it-IT" sz="1200" dirty="0"/>
              <a:t>Figure 6. </a:t>
            </a:r>
            <a:r>
              <a:rPr lang="en-US" sz="1200" dirty="0"/>
              <a:t>Picture of </a:t>
            </a:r>
            <a:r>
              <a:rPr lang="en-US" sz="1200" dirty="0" err="1"/>
              <a:t>Dronninglund</a:t>
            </a:r>
            <a:r>
              <a:rPr lang="en-US" sz="1200" dirty="0"/>
              <a:t> Pit Storage under construction. </a:t>
            </a:r>
            <a:r>
              <a:rPr lang="en-US" sz="1200" dirty="0" err="1"/>
              <a:t>Dronninglund</a:t>
            </a:r>
            <a:r>
              <a:rPr lang="en-US" sz="1200" dirty="0"/>
              <a:t> District heating; 37,573 m2 of solar collectors and a 62,000 m3 water in pit heat storage (</a:t>
            </a:r>
            <a:r>
              <a:rPr lang="en-US" sz="1200" dirty="0" err="1"/>
              <a:t>PlanEnergi</a:t>
            </a:r>
            <a:r>
              <a:rPr lang="en-US" sz="1200" dirty="0"/>
              <a:t>)</a:t>
            </a:r>
            <a:r>
              <a:rPr lang="it-IT" sz="1200" dirty="0"/>
              <a:t> </a:t>
            </a:r>
          </a:p>
        </p:txBody>
      </p:sp>
    </p:spTree>
    <p:extLst>
      <p:ext uri="{BB962C8B-B14F-4D97-AF65-F5344CB8AC3E}">
        <p14:creationId xmlns:p14="http://schemas.microsoft.com/office/powerpoint/2010/main" val="57616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3B7C71-D717-4F06-BF4A-76C667006A1A}"/>
              </a:ext>
            </a:extLst>
          </p:cNvPr>
          <p:cNvSpPr>
            <a:spLocks noGrp="1"/>
          </p:cNvSpPr>
          <p:nvPr>
            <p:ph type="title"/>
          </p:nvPr>
        </p:nvSpPr>
        <p:spPr/>
        <p:txBody>
          <a:bodyPr/>
          <a:lstStyle/>
          <a:p>
            <a:r>
              <a:rPr lang="en-US" dirty="0"/>
              <a:t>Pit Thermal Energy Storage (PTES)</a:t>
            </a:r>
            <a:endParaRPr lang="it-IT" dirty="0"/>
          </a:p>
        </p:txBody>
      </p:sp>
      <p:sp>
        <p:nvSpPr>
          <p:cNvPr id="4" name="Segnaposto contenuto 2">
            <a:extLst>
              <a:ext uri="{FF2B5EF4-FFF2-40B4-BE49-F238E27FC236}">
                <a16:creationId xmlns:a16="http://schemas.microsoft.com/office/drawing/2014/main" id="{D1A1EA03-72E7-4617-9918-2212B5D5FC8E}"/>
              </a:ext>
            </a:extLst>
          </p:cNvPr>
          <p:cNvSpPr>
            <a:spLocks noGrp="1"/>
          </p:cNvSpPr>
          <p:nvPr>
            <p:ph idx="1"/>
          </p:nvPr>
        </p:nvSpPr>
        <p:spPr>
          <a:xfrm>
            <a:off x="558065" y="1473641"/>
            <a:ext cx="8596668" cy="4774759"/>
          </a:xfrm>
        </p:spPr>
        <p:txBody>
          <a:bodyPr/>
          <a:lstStyle/>
          <a:p>
            <a:r>
              <a:rPr lang="it-IT" dirty="0" err="1">
                <a:solidFill>
                  <a:schemeClr val="accent2"/>
                </a:solidFill>
                <a:latin typeface="Calibri" panose="020F0502020204030204" pitchFamily="34" charset="0"/>
                <a:ea typeface="Calibri" panose="020F0502020204030204" pitchFamily="34" charset="0"/>
              </a:rPr>
              <a:t>Advantages</a:t>
            </a:r>
            <a:r>
              <a:rPr lang="it-IT" dirty="0">
                <a:latin typeface="Calibri" panose="020F0502020204030204" pitchFamily="34" charset="0"/>
                <a:ea typeface="Calibri" panose="020F0502020204030204" pitchFamily="34" charset="0"/>
              </a:rPr>
              <a:t>: </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rPr>
              <a:t>Possibility for quick charging or discharging, short heat storage periods and the fact that water is ideal as storage medium due to high thermal capacity</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rPr>
              <a:t>I</a:t>
            </a:r>
            <a:r>
              <a:rPr lang="en-US" sz="1800" dirty="0">
                <a:effectLst/>
                <a:latin typeface="Calibri" panose="020F0502020204030204" pitchFamily="34" charset="0"/>
                <a:ea typeface="Calibri" panose="020F0502020204030204" pitchFamily="34" charset="0"/>
              </a:rPr>
              <a:t>nherent stratification in the water column introduce storage water in different temperature intervals</a:t>
            </a:r>
          </a:p>
          <a:p>
            <a:pPr>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rPr>
              <a:t>If the ground conditions are optimal, the construction costs are low</a:t>
            </a:r>
          </a:p>
          <a:p>
            <a:pPr marL="0" indent="0">
              <a:buNone/>
            </a:pPr>
            <a:endParaRPr lang="en-US" sz="1800" dirty="0">
              <a:effectLst/>
              <a:latin typeface="Calibri" panose="020F0502020204030204" pitchFamily="34" charset="0"/>
              <a:ea typeface="Calibri" panose="020F0502020204030204" pitchFamily="34" charset="0"/>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it-IT" sz="1800" b="0" i="0" u="none" strike="noStrike" kern="1200" cap="none" spc="0" normalizeH="0" baseline="0" noProof="0" dirty="0" err="1">
                <a:ln>
                  <a:noFill/>
                </a:ln>
                <a:solidFill>
                  <a:schemeClr val="accent5"/>
                </a:solidFill>
                <a:effectLst/>
                <a:uLnTx/>
                <a:uFillTx/>
                <a:latin typeface="Calibri" panose="020F0502020204030204" pitchFamily="34" charset="0"/>
                <a:ea typeface="Calibri" panose="020F0502020204030204" pitchFamily="34" charset="0"/>
                <a:cs typeface="+mn-cs"/>
              </a:rPr>
              <a:t>Disadvantages</a:t>
            </a:r>
            <a:r>
              <a:rPr kumimoji="0" lang="it-IT"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mn-cs"/>
              </a:rPr>
              <a:t>:</a:t>
            </a:r>
          </a:p>
          <a:p>
            <a:pPr marR="0" lvl="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Ø"/>
              <a:tabLst/>
              <a:defRPr/>
            </a:pPr>
            <a:r>
              <a:rPr lang="en-US" dirty="0">
                <a:solidFill>
                  <a:prstClr val="black">
                    <a:lumMod val="75000"/>
                    <a:lumOff val="25000"/>
                  </a:prstClr>
                </a:solidFill>
                <a:latin typeface="Calibri" panose="020F0502020204030204" pitchFamily="34" charset="0"/>
                <a:ea typeface="Calibri" panose="020F0502020204030204" pitchFamily="34" charset="0"/>
              </a:rPr>
              <a:t>T</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mn-cs"/>
              </a:rPr>
              <a:t>he system is space demanding (the storage requires large areas without infrastructure, which makes it less feasible in urban areas)</a:t>
            </a:r>
          </a:p>
          <a:p>
            <a:pPr marR="0" lvl="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Ø"/>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mn-cs"/>
              </a:rPr>
              <a:t>The lifetime of liners and the lid construction is still partly unknown</a:t>
            </a:r>
          </a:p>
          <a:p>
            <a:pPr marR="0" lvl="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Ø"/>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mn-cs"/>
              </a:rPr>
              <a:t>High groundwater levels and poor soil conditions directly affects the construction costs</a:t>
            </a:r>
          </a:p>
          <a:p>
            <a:pPr marR="0" lvl="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mn-cs"/>
            </a:endParaRPr>
          </a:p>
          <a:p>
            <a:pPr marR="0" lvl="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Ø"/>
              <a:tabLst/>
              <a:defRPr/>
            </a:pPr>
            <a:endParaRPr kumimoji="0" lang="it-IT"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mn-cs"/>
            </a:endParaRPr>
          </a:p>
          <a:p>
            <a:pPr marL="0" indent="0">
              <a:buNone/>
            </a:pPr>
            <a:endParaRPr lang="it-IT" sz="1800" dirty="0">
              <a:effectLst/>
              <a:latin typeface="Calibri" panose="020F0502020204030204" pitchFamily="34" charset="0"/>
              <a:ea typeface="Calibri" panose="020F0502020204030204" pitchFamily="34" charset="0"/>
            </a:endParaRPr>
          </a:p>
          <a:p>
            <a:endParaRPr lang="it-IT" dirty="0"/>
          </a:p>
        </p:txBody>
      </p:sp>
    </p:spTree>
    <p:extLst>
      <p:ext uri="{BB962C8B-B14F-4D97-AF65-F5344CB8AC3E}">
        <p14:creationId xmlns:p14="http://schemas.microsoft.com/office/powerpoint/2010/main" val="13448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F4356D-754F-449C-8023-9EC95AECBF20}"/>
              </a:ext>
            </a:extLst>
          </p:cNvPr>
          <p:cNvSpPr>
            <a:spLocks noGrp="1"/>
          </p:cNvSpPr>
          <p:nvPr>
            <p:ph type="title"/>
          </p:nvPr>
        </p:nvSpPr>
        <p:spPr/>
        <p:txBody>
          <a:bodyPr/>
          <a:lstStyle/>
          <a:p>
            <a:r>
              <a:rPr lang="it-IT" dirty="0"/>
              <a:t>Mine Thermal Energy Storage (MTES)</a:t>
            </a:r>
            <a:br>
              <a:rPr lang="it-IT" dirty="0"/>
            </a:br>
            <a:endParaRPr lang="it-IT" dirty="0"/>
          </a:p>
        </p:txBody>
      </p:sp>
      <p:pic>
        <p:nvPicPr>
          <p:cNvPr id="5" name="Segnaposto contenuto 4">
            <a:extLst>
              <a:ext uri="{FF2B5EF4-FFF2-40B4-BE49-F238E27FC236}">
                <a16:creationId xmlns:a16="http://schemas.microsoft.com/office/drawing/2014/main" id="{44BEEBAE-25CC-4D64-B8E1-9496A02B33F4}"/>
              </a:ext>
            </a:extLst>
          </p:cNvPr>
          <p:cNvPicPr>
            <a:picLocks noGrp="1" noChangeAspect="1"/>
          </p:cNvPicPr>
          <p:nvPr>
            <p:ph idx="1"/>
          </p:nvPr>
        </p:nvPicPr>
        <p:blipFill>
          <a:blip r:embed="rId2"/>
          <a:stretch>
            <a:fillRect/>
          </a:stretch>
        </p:blipFill>
        <p:spPr>
          <a:xfrm>
            <a:off x="4975668" y="2133011"/>
            <a:ext cx="4422776" cy="3196069"/>
          </a:xfrm>
        </p:spPr>
      </p:pic>
      <p:sp>
        <p:nvSpPr>
          <p:cNvPr id="6" name="CasellaDiTesto 5">
            <a:extLst>
              <a:ext uri="{FF2B5EF4-FFF2-40B4-BE49-F238E27FC236}">
                <a16:creationId xmlns:a16="http://schemas.microsoft.com/office/drawing/2014/main" id="{85134F4A-55D0-4D7D-82A6-B7E364010F03}"/>
              </a:ext>
            </a:extLst>
          </p:cNvPr>
          <p:cNvSpPr txBox="1"/>
          <p:nvPr/>
        </p:nvSpPr>
        <p:spPr>
          <a:xfrm>
            <a:off x="5217437" y="5300858"/>
            <a:ext cx="4359861" cy="461665"/>
          </a:xfrm>
          <a:prstGeom prst="rect">
            <a:avLst/>
          </a:prstGeom>
          <a:noFill/>
        </p:spPr>
        <p:txBody>
          <a:bodyPr wrap="square" rtlCol="0">
            <a:spAutoFit/>
          </a:bodyPr>
          <a:lstStyle/>
          <a:p>
            <a:r>
              <a:rPr lang="it-IT" sz="1200" dirty="0"/>
              <a:t>Figure 7. </a:t>
            </a:r>
            <a:r>
              <a:rPr lang="en-US" sz="1200" dirty="0"/>
              <a:t>Location of the coal mine Markgraf II below the GZB well site (GZB) (</a:t>
            </a:r>
            <a:r>
              <a:rPr lang="en-US" sz="1200" dirty="0" err="1"/>
              <a:t>Heatstore</a:t>
            </a:r>
            <a:r>
              <a:rPr lang="en-US" sz="1200" dirty="0"/>
              <a:t>)</a:t>
            </a:r>
            <a:endParaRPr lang="it-IT" sz="1200" dirty="0"/>
          </a:p>
        </p:txBody>
      </p:sp>
      <p:sp>
        <p:nvSpPr>
          <p:cNvPr id="7" name="Segnaposto contenuto 2">
            <a:extLst>
              <a:ext uri="{FF2B5EF4-FFF2-40B4-BE49-F238E27FC236}">
                <a16:creationId xmlns:a16="http://schemas.microsoft.com/office/drawing/2014/main" id="{4AA8B4A9-F7EF-403C-8A4D-07FC96C4C3AE}"/>
              </a:ext>
            </a:extLst>
          </p:cNvPr>
          <p:cNvSpPr txBox="1">
            <a:spLocks/>
          </p:cNvSpPr>
          <p:nvPr/>
        </p:nvSpPr>
        <p:spPr>
          <a:xfrm>
            <a:off x="558063" y="2180775"/>
            <a:ext cx="4236571" cy="42756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latin typeface="Calibri" panose="020F0502020204030204" pitchFamily="34" charset="0"/>
                <a:ea typeface="Calibri" panose="020F0502020204030204" pitchFamily="34" charset="0"/>
              </a:rPr>
              <a:t>Mine water of abandoned and flooded mines is used as a low-temperature energy source for heating buildings</a:t>
            </a:r>
            <a:r>
              <a:rPr lang="it-IT" dirty="0">
                <a:latin typeface="Calibri" panose="020F0502020204030204" pitchFamily="34" charset="0"/>
                <a:ea typeface="Calibri" panose="020F0502020204030204" pitchFamily="34" charset="0"/>
              </a:rPr>
              <a:t> (</a:t>
            </a:r>
            <a:r>
              <a:rPr lang="it-IT" dirty="0" err="1">
                <a:latin typeface="Calibri" panose="020F0502020204030204" pitchFamily="34" charset="0"/>
                <a:ea typeface="Calibri" panose="020F0502020204030204" pitchFamily="34" charset="0"/>
              </a:rPr>
              <a:t>few</a:t>
            </a:r>
            <a:r>
              <a:rPr lang="it-IT" dirty="0">
                <a:latin typeface="Calibri" panose="020F0502020204030204" pitchFamily="34" charset="0"/>
                <a:ea typeface="Calibri" panose="020F0502020204030204" pitchFamily="34" charset="0"/>
              </a:rPr>
              <a:t> </a:t>
            </a:r>
            <a:r>
              <a:rPr lang="it-IT" dirty="0" err="1">
                <a:latin typeface="Calibri" panose="020F0502020204030204" pitchFamily="34" charset="0"/>
                <a:ea typeface="Calibri" panose="020F0502020204030204" pitchFamily="34" charset="0"/>
              </a:rPr>
              <a:t>plants</a:t>
            </a:r>
            <a:r>
              <a:rPr lang="it-IT" dirty="0">
                <a:latin typeface="Calibri" panose="020F0502020204030204" pitchFamily="34" charset="0"/>
                <a:ea typeface="Calibri" panose="020F0502020204030204" pitchFamily="34" charset="0"/>
              </a:rPr>
              <a:t> </a:t>
            </a:r>
            <a:r>
              <a:rPr lang="it-IT" sz="1800" dirty="0" err="1">
                <a:effectLst/>
                <a:latin typeface="Calibri" panose="020F0502020204030204" pitchFamily="34" charset="0"/>
                <a:ea typeface="Calibri" panose="020F0502020204030204" pitchFamily="34" charset="0"/>
              </a:rPr>
              <a:t>exist</a:t>
            </a:r>
            <a:r>
              <a:rPr lang="it-IT" sz="1800" dirty="0">
                <a:effectLst/>
                <a:latin typeface="Calibri" panose="020F0502020204030204" pitchFamily="34" charset="0"/>
                <a:ea typeface="Calibri" panose="020F0502020204030204" pitchFamily="34" charset="0"/>
              </a:rPr>
              <a:t> in Germany and the Netherlands)</a:t>
            </a:r>
          </a:p>
          <a:p>
            <a:r>
              <a:rPr lang="en-US" dirty="0">
                <a:latin typeface="Calibri" panose="020F0502020204030204" pitchFamily="34" charset="0"/>
                <a:ea typeface="Calibri" panose="020F0502020204030204" pitchFamily="34" charset="0"/>
                <a:cs typeface="Calibri" panose="020F0502020204030204" pitchFamily="34" charset="0"/>
              </a:rPr>
              <a:t>A pilot plant has not been established yet </a:t>
            </a:r>
          </a:p>
          <a:p>
            <a:r>
              <a:rPr lang="en-US" dirty="0">
                <a:latin typeface="Calibri" panose="020F0502020204030204" pitchFamily="34" charset="0"/>
                <a:ea typeface="Calibri" panose="020F0502020204030204" pitchFamily="34" charset="0"/>
                <a:cs typeface="Calibri" panose="020F0502020204030204" pitchFamily="34" charset="0"/>
              </a:rPr>
              <a:t>The conceptual idea is based on storage of seasonal unutilized surplus heat during the summer from solar thermal collectors within the mine layout and to use the stored heat during the winter for heating purposes of buildings</a:t>
            </a:r>
            <a:endParaRPr lang="it-I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256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264457A-0521-4FE1-B98B-6BB298A61307}"/>
              </a:ext>
            </a:extLst>
          </p:cNvPr>
          <p:cNvPicPr>
            <a:picLocks noChangeAspect="1"/>
          </p:cNvPicPr>
          <p:nvPr/>
        </p:nvPicPr>
        <p:blipFill>
          <a:blip r:embed="rId2"/>
          <a:stretch>
            <a:fillRect/>
          </a:stretch>
        </p:blipFill>
        <p:spPr>
          <a:xfrm>
            <a:off x="524786" y="434006"/>
            <a:ext cx="8229600" cy="6127697"/>
          </a:xfrm>
          <a:prstGeom prst="rect">
            <a:avLst/>
          </a:prstGeom>
        </p:spPr>
      </p:pic>
    </p:spTree>
    <p:extLst>
      <p:ext uri="{BB962C8B-B14F-4D97-AF65-F5344CB8AC3E}">
        <p14:creationId xmlns:p14="http://schemas.microsoft.com/office/powerpoint/2010/main" val="337987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D2F5FE-3D02-4C58-8345-414776AC27B2}"/>
              </a:ext>
            </a:extLst>
          </p:cNvPr>
          <p:cNvSpPr>
            <a:spLocks noGrp="1"/>
          </p:cNvSpPr>
          <p:nvPr>
            <p:ph type="title"/>
          </p:nvPr>
        </p:nvSpPr>
        <p:spPr>
          <a:xfrm>
            <a:off x="677333" y="609600"/>
            <a:ext cx="8983502" cy="1320800"/>
          </a:xfrm>
        </p:spPr>
        <p:txBody>
          <a:bodyPr/>
          <a:lstStyle/>
          <a:p>
            <a:r>
              <a:rPr lang="it-IT" dirty="0" err="1"/>
              <a:t>Main</a:t>
            </a:r>
            <a:r>
              <a:rPr lang="it-IT" dirty="0"/>
              <a:t> features of an energy storage system </a:t>
            </a:r>
          </a:p>
        </p:txBody>
      </p:sp>
      <p:sp>
        <p:nvSpPr>
          <p:cNvPr id="3" name="Segnaposto contenuto 2">
            <a:extLst>
              <a:ext uri="{FF2B5EF4-FFF2-40B4-BE49-F238E27FC236}">
                <a16:creationId xmlns:a16="http://schemas.microsoft.com/office/drawing/2014/main" id="{BD40B370-69A3-495A-B28B-3B3CE7C30495}"/>
              </a:ext>
            </a:extLst>
          </p:cNvPr>
          <p:cNvSpPr>
            <a:spLocks noGrp="1"/>
          </p:cNvSpPr>
          <p:nvPr>
            <p:ph idx="1"/>
          </p:nvPr>
        </p:nvSpPr>
        <p:spPr>
          <a:xfrm>
            <a:off x="677333" y="1930400"/>
            <a:ext cx="8596668" cy="4192503"/>
          </a:xfrm>
        </p:spPr>
        <p:txBody>
          <a:bodyPr/>
          <a:lstStyle/>
          <a:p>
            <a:r>
              <a:rPr lang="it-IT" b="1" i="1" dirty="0" err="1"/>
              <a:t>Capacity</a:t>
            </a:r>
            <a:r>
              <a:rPr lang="it-IT" dirty="0"/>
              <a:t>: </a:t>
            </a:r>
            <a:r>
              <a:rPr lang="en-US" dirty="0"/>
              <a:t>defines the energy stored in the system and depends on the storage process, the medium, and the size of the system</a:t>
            </a:r>
            <a:endParaRPr lang="it-IT" i="1" dirty="0"/>
          </a:p>
          <a:p>
            <a:r>
              <a:rPr lang="it-IT" b="1" i="1" dirty="0"/>
              <a:t>Power</a:t>
            </a:r>
            <a:r>
              <a:rPr lang="it-IT" dirty="0"/>
              <a:t>: </a:t>
            </a:r>
            <a:r>
              <a:rPr lang="en-US" dirty="0"/>
              <a:t>defines how fast the energy stored in the system can be discharged (and charged)</a:t>
            </a:r>
            <a:endParaRPr lang="it-IT" i="1" dirty="0"/>
          </a:p>
          <a:p>
            <a:r>
              <a:rPr lang="it-IT" b="1" i="1" dirty="0" err="1"/>
              <a:t>Efficiency</a:t>
            </a:r>
            <a:r>
              <a:rPr lang="it-IT" dirty="0"/>
              <a:t>: </a:t>
            </a:r>
            <a:r>
              <a:rPr lang="en-US" dirty="0"/>
              <a:t>is the ratio of the energy provided to the user to the energy needed to charge the storage system</a:t>
            </a:r>
            <a:endParaRPr lang="it-IT" i="1" dirty="0"/>
          </a:p>
          <a:p>
            <a:r>
              <a:rPr lang="it-IT" b="1" i="1" dirty="0"/>
              <a:t>Storage </a:t>
            </a:r>
            <a:r>
              <a:rPr lang="it-IT" b="1" i="1" dirty="0" err="1"/>
              <a:t>period</a:t>
            </a:r>
            <a:r>
              <a:rPr lang="it-IT" dirty="0"/>
              <a:t>: </a:t>
            </a:r>
            <a:r>
              <a:rPr lang="en-US" dirty="0"/>
              <a:t>defines how long the energy is stored and lasts hours to months</a:t>
            </a:r>
            <a:endParaRPr lang="it-IT" i="1" dirty="0"/>
          </a:p>
          <a:p>
            <a:r>
              <a:rPr lang="it-IT" b="1" i="1" dirty="0" err="1"/>
              <a:t>Charge</a:t>
            </a:r>
            <a:r>
              <a:rPr lang="it-IT" b="1" i="1" dirty="0"/>
              <a:t> and </a:t>
            </a:r>
            <a:r>
              <a:rPr lang="it-IT" b="1" i="1" dirty="0" err="1"/>
              <a:t>discharge</a:t>
            </a:r>
            <a:r>
              <a:rPr lang="it-IT" b="1" i="1" dirty="0"/>
              <a:t> time</a:t>
            </a:r>
            <a:r>
              <a:rPr lang="it-IT" dirty="0"/>
              <a:t>: </a:t>
            </a:r>
            <a:r>
              <a:rPr lang="it-IT" dirty="0" err="1"/>
              <a:t>defines</a:t>
            </a:r>
            <a:r>
              <a:rPr lang="it-IT" dirty="0"/>
              <a:t> </a:t>
            </a:r>
            <a:r>
              <a:rPr lang="it-IT" dirty="0" err="1"/>
              <a:t>how</a:t>
            </a:r>
            <a:r>
              <a:rPr lang="it-IT" dirty="0"/>
              <a:t> </a:t>
            </a:r>
            <a:r>
              <a:rPr lang="it-IT" dirty="0" err="1"/>
              <a:t>much</a:t>
            </a:r>
            <a:r>
              <a:rPr lang="it-IT" dirty="0"/>
              <a:t> time is </a:t>
            </a:r>
            <a:r>
              <a:rPr lang="it-IT" dirty="0" err="1"/>
              <a:t>needed</a:t>
            </a:r>
            <a:r>
              <a:rPr lang="it-IT" dirty="0"/>
              <a:t> to </a:t>
            </a:r>
            <a:r>
              <a:rPr lang="it-IT" dirty="0" err="1"/>
              <a:t>charge</a:t>
            </a:r>
            <a:r>
              <a:rPr lang="it-IT" dirty="0"/>
              <a:t>/</a:t>
            </a:r>
            <a:r>
              <a:rPr lang="it-IT" dirty="0" err="1"/>
              <a:t>discharge</a:t>
            </a:r>
            <a:r>
              <a:rPr lang="it-IT" dirty="0"/>
              <a:t> the system</a:t>
            </a:r>
            <a:endParaRPr lang="it-IT" i="1" dirty="0"/>
          </a:p>
          <a:p>
            <a:r>
              <a:rPr lang="it-IT" b="1" i="1" dirty="0"/>
              <a:t>Cost</a:t>
            </a:r>
            <a:r>
              <a:rPr lang="it-IT" dirty="0"/>
              <a:t>: </a:t>
            </a:r>
            <a:r>
              <a:rPr lang="it-IT" dirty="0" err="1"/>
              <a:t>refers</a:t>
            </a:r>
            <a:r>
              <a:rPr lang="it-IT" dirty="0"/>
              <a:t> to </a:t>
            </a:r>
            <a:r>
              <a:rPr lang="it-IT" dirty="0" err="1"/>
              <a:t>either</a:t>
            </a:r>
            <a:r>
              <a:rPr lang="it-IT" dirty="0"/>
              <a:t> </a:t>
            </a:r>
            <a:r>
              <a:rPr lang="it-IT" dirty="0" err="1"/>
              <a:t>capacity</a:t>
            </a:r>
            <a:r>
              <a:rPr lang="it-IT" dirty="0"/>
              <a:t> or power of the storage system (</a:t>
            </a:r>
            <a:r>
              <a:rPr lang="it-IT" dirty="0" err="1"/>
              <a:t>depends</a:t>
            </a:r>
            <a:r>
              <a:rPr lang="it-IT" dirty="0"/>
              <a:t> on the costs of the storage </a:t>
            </a:r>
            <a:r>
              <a:rPr lang="it-IT" dirty="0" err="1"/>
              <a:t>equipment</a:t>
            </a:r>
            <a:r>
              <a:rPr lang="it-IT" dirty="0"/>
              <a:t> and </a:t>
            </a:r>
            <a:r>
              <a:rPr lang="it-IT" dirty="0" err="1"/>
              <a:t>its</a:t>
            </a:r>
            <a:r>
              <a:rPr lang="it-IT" dirty="0"/>
              <a:t> </a:t>
            </a:r>
            <a:r>
              <a:rPr lang="it-IT" dirty="0" err="1"/>
              <a:t>lifetime</a:t>
            </a:r>
            <a:r>
              <a:rPr lang="it-IT" dirty="0"/>
              <a:t>)</a:t>
            </a:r>
            <a:endParaRPr lang="it-IT" i="1" dirty="0"/>
          </a:p>
        </p:txBody>
      </p:sp>
    </p:spTree>
    <p:extLst>
      <p:ext uri="{BB962C8B-B14F-4D97-AF65-F5344CB8AC3E}">
        <p14:creationId xmlns:p14="http://schemas.microsoft.com/office/powerpoint/2010/main" val="1594941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A4C9D9-121B-4A16-BD5B-0BC97661C658}"/>
              </a:ext>
            </a:extLst>
          </p:cNvPr>
          <p:cNvSpPr>
            <a:spLocks noGrp="1"/>
          </p:cNvSpPr>
          <p:nvPr>
            <p:ph type="title"/>
          </p:nvPr>
        </p:nvSpPr>
        <p:spPr/>
        <p:txBody>
          <a:bodyPr/>
          <a:lstStyle/>
          <a:p>
            <a:r>
              <a:rPr lang="it-IT" dirty="0" err="1"/>
              <a:t>Sensible</a:t>
            </a:r>
            <a:r>
              <a:rPr lang="it-IT" dirty="0"/>
              <a:t> </a:t>
            </a:r>
            <a:r>
              <a:rPr lang="it-IT" dirty="0" err="1"/>
              <a:t>Heat</a:t>
            </a:r>
            <a:r>
              <a:rPr lang="it-IT" dirty="0"/>
              <a:t> Storage (SHS)</a:t>
            </a:r>
          </a:p>
        </p:txBody>
      </p:sp>
      <p:sp>
        <p:nvSpPr>
          <p:cNvPr id="3" name="Segnaposto contenuto 2">
            <a:extLst>
              <a:ext uri="{FF2B5EF4-FFF2-40B4-BE49-F238E27FC236}">
                <a16:creationId xmlns:a16="http://schemas.microsoft.com/office/drawing/2014/main" id="{9CE9F44A-E38E-4977-9C2E-F8625CEDF1A3}"/>
              </a:ext>
            </a:extLst>
          </p:cNvPr>
          <p:cNvSpPr>
            <a:spLocks noGrp="1"/>
          </p:cNvSpPr>
          <p:nvPr>
            <p:ph idx="1"/>
          </p:nvPr>
        </p:nvSpPr>
        <p:spPr/>
        <p:txBody>
          <a:bodyPr/>
          <a:lstStyle/>
          <a:p>
            <a:r>
              <a:rPr lang="en-US" dirty="0"/>
              <a:t>SHS is the simplest method based on storing thermal energy by heating or cooling a liquid or solid storage medium (e.g., water, sand, molten salts, or rocks), with water being the cheapest option</a:t>
            </a:r>
          </a:p>
          <a:p>
            <a:r>
              <a:rPr lang="en-US" dirty="0"/>
              <a:t>The most popular and commercial heat storage medium is water, which has a number of residential and industrial applications</a:t>
            </a:r>
          </a:p>
          <a:p>
            <a:r>
              <a:rPr lang="en-US" dirty="0"/>
              <a:t>Underground storage of sensible heat in both liquid and solid media is also used for typically large-scale applications</a:t>
            </a:r>
          </a:p>
          <a:p>
            <a:r>
              <a:rPr lang="en-US" dirty="0"/>
              <a:t>SHS has two main advantages: it is cheap and without the risks associated with the use of toxic materials</a:t>
            </a:r>
          </a:p>
          <a:p>
            <a:r>
              <a:rPr lang="en-US" dirty="0"/>
              <a:t>SHS can be presented as Water Tank Storage, Underground storage (Aquifer storage, Cavern storage and Pit storage), Packed-bed storage</a:t>
            </a:r>
            <a:endParaRPr lang="it-IT" dirty="0"/>
          </a:p>
        </p:txBody>
      </p:sp>
    </p:spTree>
    <p:extLst>
      <p:ext uri="{BB962C8B-B14F-4D97-AF65-F5344CB8AC3E}">
        <p14:creationId xmlns:p14="http://schemas.microsoft.com/office/powerpoint/2010/main" val="100969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F46749-75BA-4BD7-ABD0-AF18B4BA562A}"/>
              </a:ext>
            </a:extLst>
          </p:cNvPr>
          <p:cNvSpPr>
            <a:spLocks noGrp="1"/>
          </p:cNvSpPr>
          <p:nvPr>
            <p:ph type="title"/>
          </p:nvPr>
        </p:nvSpPr>
        <p:spPr/>
        <p:txBody>
          <a:bodyPr/>
          <a:lstStyle/>
          <a:p>
            <a:r>
              <a:rPr lang="it-IT" dirty="0" err="1"/>
              <a:t>Latent-Heat</a:t>
            </a:r>
            <a:r>
              <a:rPr lang="it-IT" dirty="0"/>
              <a:t> or </a:t>
            </a:r>
            <a:r>
              <a:rPr lang="it-IT" dirty="0" err="1"/>
              <a:t>Phase-Change</a:t>
            </a:r>
            <a:r>
              <a:rPr lang="it-IT" dirty="0"/>
              <a:t> Storage</a:t>
            </a:r>
          </a:p>
        </p:txBody>
      </p:sp>
      <p:sp>
        <p:nvSpPr>
          <p:cNvPr id="3" name="Segnaposto contenuto 2">
            <a:extLst>
              <a:ext uri="{FF2B5EF4-FFF2-40B4-BE49-F238E27FC236}">
                <a16:creationId xmlns:a16="http://schemas.microsoft.com/office/drawing/2014/main" id="{8647D32F-9483-49FB-B0F5-F64D139BE9FE}"/>
              </a:ext>
            </a:extLst>
          </p:cNvPr>
          <p:cNvSpPr>
            <a:spLocks noGrp="1"/>
          </p:cNvSpPr>
          <p:nvPr>
            <p:ph idx="1"/>
          </p:nvPr>
        </p:nvSpPr>
        <p:spPr>
          <a:xfrm>
            <a:off x="677334" y="2065174"/>
            <a:ext cx="8596668" cy="4017574"/>
          </a:xfrm>
        </p:spPr>
        <p:txBody>
          <a:bodyPr>
            <a:normAutofit/>
          </a:bodyPr>
          <a:lstStyle/>
          <a:p>
            <a:r>
              <a:rPr lang="it-IT" dirty="0"/>
              <a:t>LHS </a:t>
            </a:r>
            <a:r>
              <a:rPr lang="it-IT" dirty="0" err="1"/>
              <a:t>materials</a:t>
            </a:r>
            <a:r>
              <a:rPr lang="it-IT" dirty="0"/>
              <a:t> are </a:t>
            </a:r>
            <a:r>
              <a:rPr lang="it-IT" dirty="0" err="1"/>
              <a:t>known</a:t>
            </a:r>
            <a:r>
              <a:rPr lang="it-IT" dirty="0"/>
              <a:t> </a:t>
            </a:r>
            <a:r>
              <a:rPr lang="it-IT" dirty="0" err="1"/>
              <a:t>as</a:t>
            </a:r>
            <a:r>
              <a:rPr lang="it-IT" dirty="0"/>
              <a:t> </a:t>
            </a:r>
            <a:r>
              <a:rPr lang="it-IT" dirty="0" err="1"/>
              <a:t>PCMs</a:t>
            </a:r>
            <a:r>
              <a:rPr lang="it-IT" dirty="0"/>
              <a:t> due to </a:t>
            </a:r>
            <a:r>
              <a:rPr lang="it-IT" dirty="0" err="1"/>
              <a:t>their</a:t>
            </a:r>
            <a:r>
              <a:rPr lang="it-IT" dirty="0"/>
              <a:t> </a:t>
            </a:r>
            <a:r>
              <a:rPr lang="it-IT" dirty="0" err="1"/>
              <a:t>property</a:t>
            </a:r>
            <a:r>
              <a:rPr lang="it-IT" dirty="0"/>
              <a:t> of </a:t>
            </a:r>
            <a:r>
              <a:rPr lang="it-IT" dirty="0" err="1"/>
              <a:t>releasing</a:t>
            </a:r>
            <a:r>
              <a:rPr lang="it-IT" dirty="0"/>
              <a:t> or </a:t>
            </a:r>
            <a:r>
              <a:rPr lang="it-IT" dirty="0" err="1"/>
              <a:t>absorbing</a:t>
            </a:r>
            <a:r>
              <a:rPr lang="it-IT" dirty="0"/>
              <a:t> energy with a </a:t>
            </a:r>
            <a:r>
              <a:rPr lang="it-IT" dirty="0" err="1"/>
              <a:t>change</a:t>
            </a:r>
            <a:r>
              <a:rPr lang="it-IT" dirty="0"/>
              <a:t> in </a:t>
            </a:r>
            <a:r>
              <a:rPr lang="it-IT" dirty="0" err="1"/>
              <a:t>physical</a:t>
            </a:r>
            <a:r>
              <a:rPr lang="it-IT" dirty="0"/>
              <a:t> state</a:t>
            </a:r>
          </a:p>
          <a:p>
            <a:r>
              <a:rPr lang="en-US" dirty="0"/>
              <a:t>The energy storage density increases and hence the volume is reduced, in the case of LHS; the heat is mainly stored in the phase-change process at quite constant temperature</a:t>
            </a:r>
          </a:p>
          <a:p>
            <a:r>
              <a:rPr lang="en-US" dirty="0"/>
              <a:t>The use of an LHS system using PCMs is an effective way of storing thermal energy and has the advantages of high-energy storage density and the isothermal nature of the storage process (the main advantage over SHS)</a:t>
            </a:r>
          </a:p>
          <a:p>
            <a:r>
              <a:rPr lang="en-US" dirty="0"/>
              <a:t>Initially, these materials act like SHS materials in that the temperature rises linearly with the system enthalpy; however, later, heat is absorbed or release at almost constant temperature with a change in physical state</a:t>
            </a:r>
          </a:p>
          <a:p>
            <a:endParaRPr lang="it-IT" dirty="0"/>
          </a:p>
        </p:txBody>
      </p:sp>
    </p:spTree>
    <p:extLst>
      <p:ext uri="{BB962C8B-B14F-4D97-AF65-F5344CB8AC3E}">
        <p14:creationId xmlns:p14="http://schemas.microsoft.com/office/powerpoint/2010/main" val="2158098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C413D4-97C7-453D-AA23-407B6DB1462F}"/>
              </a:ext>
            </a:extLst>
          </p:cNvPr>
          <p:cNvSpPr>
            <a:spLocks noGrp="1"/>
          </p:cNvSpPr>
          <p:nvPr>
            <p:ph type="title"/>
          </p:nvPr>
        </p:nvSpPr>
        <p:spPr/>
        <p:txBody>
          <a:bodyPr/>
          <a:lstStyle/>
          <a:p>
            <a:pPr algn="ctr"/>
            <a:r>
              <a:rPr lang="it-IT" dirty="0"/>
              <a:t>SHS vs LHS</a:t>
            </a:r>
          </a:p>
        </p:txBody>
      </p:sp>
      <p:pic>
        <p:nvPicPr>
          <p:cNvPr id="5" name="Segnaposto contenuto 4">
            <a:extLst>
              <a:ext uri="{FF2B5EF4-FFF2-40B4-BE49-F238E27FC236}">
                <a16:creationId xmlns:a16="http://schemas.microsoft.com/office/drawing/2014/main" id="{259F0E34-BCDA-45E9-9D2E-8F769BEF300B}"/>
              </a:ext>
            </a:extLst>
          </p:cNvPr>
          <p:cNvPicPr>
            <a:picLocks noGrp="1" noChangeAspect="1"/>
          </p:cNvPicPr>
          <p:nvPr>
            <p:ph idx="1"/>
          </p:nvPr>
        </p:nvPicPr>
        <p:blipFill>
          <a:blip r:embed="rId2"/>
          <a:stretch>
            <a:fillRect/>
          </a:stretch>
        </p:blipFill>
        <p:spPr>
          <a:xfrm>
            <a:off x="1921384" y="1975104"/>
            <a:ext cx="6108568" cy="3380898"/>
          </a:xfrm>
        </p:spPr>
      </p:pic>
      <p:sp>
        <p:nvSpPr>
          <p:cNvPr id="6" name="CasellaDiTesto 5">
            <a:extLst>
              <a:ext uri="{FF2B5EF4-FFF2-40B4-BE49-F238E27FC236}">
                <a16:creationId xmlns:a16="http://schemas.microsoft.com/office/drawing/2014/main" id="{5BD977F0-E211-43A5-A0EA-E474963A073C}"/>
              </a:ext>
            </a:extLst>
          </p:cNvPr>
          <p:cNvSpPr txBox="1"/>
          <p:nvPr/>
        </p:nvSpPr>
        <p:spPr>
          <a:xfrm>
            <a:off x="2108477" y="5400706"/>
            <a:ext cx="5921475" cy="461665"/>
          </a:xfrm>
          <a:prstGeom prst="rect">
            <a:avLst/>
          </a:prstGeom>
          <a:noFill/>
        </p:spPr>
        <p:txBody>
          <a:bodyPr wrap="square" rtlCol="0">
            <a:spAutoFit/>
          </a:bodyPr>
          <a:lstStyle/>
          <a:p>
            <a:r>
              <a:rPr lang="it-IT" sz="1200" dirty="0"/>
              <a:t>Figure 8.</a:t>
            </a:r>
            <a:r>
              <a:rPr lang="en-US" sz="1200" dirty="0"/>
              <a:t> Methods of thermal energy storage: (a) sensible heat; (b) latent heat (I. </a:t>
            </a:r>
            <a:r>
              <a:rPr lang="en-US" sz="1200" dirty="0" err="1"/>
              <a:t>Sarbu</a:t>
            </a:r>
            <a:r>
              <a:rPr lang="en-US" sz="1200" dirty="0"/>
              <a:t> and C. </a:t>
            </a:r>
            <a:r>
              <a:rPr lang="en-US" sz="1200" dirty="0" err="1"/>
              <a:t>Sebarchievici</a:t>
            </a:r>
            <a:r>
              <a:rPr lang="en-US" sz="1200" dirty="0"/>
              <a:t>, 2018)</a:t>
            </a:r>
            <a:r>
              <a:rPr lang="it-IT" sz="1200" dirty="0"/>
              <a:t> </a:t>
            </a:r>
          </a:p>
        </p:txBody>
      </p:sp>
    </p:spTree>
    <p:extLst>
      <p:ext uri="{BB962C8B-B14F-4D97-AF65-F5344CB8AC3E}">
        <p14:creationId xmlns:p14="http://schemas.microsoft.com/office/powerpoint/2010/main" val="389316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7AF3A-E5C7-4833-BA29-9E6D24D8F58E}"/>
              </a:ext>
            </a:extLst>
          </p:cNvPr>
          <p:cNvSpPr>
            <a:spLocks noGrp="1"/>
          </p:cNvSpPr>
          <p:nvPr>
            <p:ph type="title"/>
          </p:nvPr>
        </p:nvSpPr>
        <p:spPr>
          <a:xfrm>
            <a:off x="677334" y="609599"/>
            <a:ext cx="8596668" cy="861391"/>
          </a:xfrm>
        </p:spPr>
        <p:txBody>
          <a:bodyPr>
            <a:normAutofit fontScale="90000"/>
          </a:bodyPr>
          <a:lstStyle/>
          <a:p>
            <a:pPr algn="ctr"/>
            <a:r>
              <a:rPr lang="en-US" sz="2800" b="0" i="0" u="none" strike="noStrike" baseline="0" dirty="0">
                <a:latin typeface="CIDFont+F3"/>
              </a:rPr>
              <a:t>UTES - Underground Thermal Energy Storage:</a:t>
            </a:r>
            <a:br>
              <a:rPr lang="en-US" sz="2800" b="0" i="0" u="none" strike="noStrike" baseline="0" dirty="0">
                <a:latin typeface="CIDFont+F3"/>
              </a:rPr>
            </a:br>
            <a:r>
              <a:rPr lang="en-US" sz="2800" b="0" i="0" u="none" strike="noStrike" baseline="0" dirty="0">
                <a:latin typeface="CIDFont+F3"/>
              </a:rPr>
              <a:t>My research</a:t>
            </a:r>
            <a:endParaRPr lang="it-IT" sz="2800" dirty="0"/>
          </a:p>
        </p:txBody>
      </p:sp>
      <p:sp>
        <p:nvSpPr>
          <p:cNvPr id="4" name="Segnaposto contenuto 2">
            <a:extLst>
              <a:ext uri="{FF2B5EF4-FFF2-40B4-BE49-F238E27FC236}">
                <a16:creationId xmlns:a16="http://schemas.microsoft.com/office/drawing/2014/main" id="{EF9416E0-83D8-4DDF-96C7-59938B95686C}"/>
              </a:ext>
            </a:extLst>
          </p:cNvPr>
          <p:cNvSpPr txBox="1">
            <a:spLocks/>
          </p:cNvSpPr>
          <p:nvPr/>
        </p:nvSpPr>
        <p:spPr>
          <a:xfrm>
            <a:off x="621675" y="1739170"/>
            <a:ext cx="8596668" cy="4176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en-US" sz="1800" dirty="0">
                <a:effectLst/>
                <a:latin typeface="+mj-lt"/>
                <a:ea typeface="Calibri" panose="020F0502020204030204" pitchFamily="34" charset="0"/>
                <a:cs typeface="Times New Roman" panose="02020603050405020304" pitchFamily="18" charset="0"/>
              </a:rPr>
              <a:t>D</a:t>
            </a:r>
            <a:r>
              <a:rPr lang="it-IT" sz="1800" dirty="0" err="1">
                <a:effectLst/>
                <a:latin typeface="+mj-lt"/>
                <a:ea typeface="Calibri" panose="020F0502020204030204" pitchFamily="34" charset="0"/>
                <a:cs typeface="Times New Roman" panose="02020603050405020304" pitchFamily="18" charset="0"/>
              </a:rPr>
              <a:t>evelopment</a:t>
            </a:r>
            <a:r>
              <a:rPr lang="it-IT" sz="1800" dirty="0">
                <a:effectLst/>
                <a:latin typeface="+mj-lt"/>
                <a:ea typeface="Calibri" panose="020F0502020204030204" pitchFamily="34" charset="0"/>
                <a:cs typeface="Times New Roman" panose="02020603050405020304" pitchFamily="18" charset="0"/>
              </a:rPr>
              <a:t> of underground </a:t>
            </a:r>
            <a:r>
              <a:rPr lang="it-IT" sz="1800" dirty="0" err="1">
                <a:effectLst/>
                <a:latin typeface="+mj-lt"/>
                <a:ea typeface="Calibri" panose="020F0502020204030204" pitchFamily="34" charset="0"/>
                <a:cs typeface="Times New Roman" panose="02020603050405020304" pitchFamily="18" charset="0"/>
              </a:rPr>
              <a:t>heat</a:t>
            </a:r>
            <a:r>
              <a:rPr lang="it-IT" sz="1800" dirty="0">
                <a:effectLst/>
                <a:latin typeface="+mj-lt"/>
                <a:ea typeface="Calibri" panose="020F0502020204030204" pitchFamily="34" charset="0"/>
                <a:cs typeface="Times New Roman" panose="02020603050405020304" pitchFamily="18" charset="0"/>
              </a:rPr>
              <a:t> storage techniques </a:t>
            </a:r>
            <a:r>
              <a:rPr lang="it-IT" sz="1800" dirty="0" err="1">
                <a:effectLst/>
                <a:latin typeface="+mj-lt"/>
                <a:ea typeface="Calibri" panose="020F0502020204030204" pitchFamily="34" charset="0"/>
                <a:cs typeface="Times New Roman" panose="02020603050405020304" pitchFamily="18" charset="0"/>
              </a:rPr>
              <a:t>through</a:t>
            </a:r>
            <a:r>
              <a:rPr lang="it-IT" sz="1800" dirty="0">
                <a:effectLst/>
                <a:latin typeface="+mj-lt"/>
                <a:ea typeface="Calibri" panose="020F0502020204030204" pitchFamily="34" charset="0"/>
                <a:cs typeface="Times New Roman" panose="02020603050405020304" pitchFamily="18" charset="0"/>
              </a:rPr>
              <a:t> the treatment of </a:t>
            </a:r>
            <a:r>
              <a:rPr lang="it-IT" sz="1800" dirty="0" err="1">
                <a:effectLst/>
                <a:latin typeface="+mj-lt"/>
                <a:ea typeface="Calibri" panose="020F0502020204030204" pitchFamily="34" charset="0"/>
                <a:cs typeface="Times New Roman" panose="02020603050405020304" pitchFamily="18" charset="0"/>
              </a:rPr>
              <a:t>geological</a:t>
            </a:r>
            <a:r>
              <a:rPr lang="it-IT" sz="1800" dirty="0">
                <a:effectLst/>
                <a:latin typeface="+mj-lt"/>
                <a:ea typeface="Calibri" panose="020F0502020204030204" pitchFamily="34" charset="0"/>
                <a:cs typeface="Times New Roman" panose="02020603050405020304" pitchFamily="18" charset="0"/>
              </a:rPr>
              <a:t> and </a:t>
            </a:r>
            <a:r>
              <a:rPr lang="it-IT" sz="1800" dirty="0" err="1">
                <a:effectLst/>
                <a:latin typeface="+mj-lt"/>
                <a:ea typeface="Calibri" panose="020F0502020204030204" pitchFamily="34" charset="0"/>
                <a:cs typeface="Times New Roman" panose="02020603050405020304" pitchFamily="18" charset="0"/>
              </a:rPr>
              <a:t>thermal</a:t>
            </a:r>
            <a:r>
              <a:rPr lang="it-IT" sz="1800" dirty="0">
                <a:effectLst/>
                <a:latin typeface="+mj-lt"/>
                <a:ea typeface="Calibri" panose="020F0502020204030204" pitchFamily="34" charset="0"/>
                <a:cs typeface="Times New Roman" panose="02020603050405020304" pitchFamily="18" charset="0"/>
              </a:rPr>
              <a:t> data to </a:t>
            </a:r>
            <a:r>
              <a:rPr lang="it-IT" sz="1800" dirty="0" err="1">
                <a:effectLst/>
                <a:latin typeface="+mj-lt"/>
                <a:ea typeface="Calibri" panose="020F0502020204030204" pitchFamily="34" charset="0"/>
                <a:cs typeface="Times New Roman" panose="02020603050405020304" pitchFamily="18" charset="0"/>
              </a:rPr>
              <a:t>define</a:t>
            </a:r>
            <a:r>
              <a:rPr lang="it-IT" sz="1800" dirty="0">
                <a:effectLst/>
                <a:latin typeface="+mj-lt"/>
                <a:ea typeface="Calibri" panose="020F0502020204030204" pitchFamily="34" charset="0"/>
                <a:cs typeface="Times New Roman" panose="02020603050405020304" pitchFamily="18" charset="0"/>
              </a:rPr>
              <a:t> </a:t>
            </a:r>
            <a:r>
              <a:rPr lang="it-IT" sz="1800" dirty="0" err="1">
                <a:effectLst/>
                <a:latin typeface="+mj-lt"/>
                <a:ea typeface="Calibri" panose="020F0502020204030204" pitchFamily="34" charset="0"/>
                <a:cs typeface="Times New Roman" panose="02020603050405020304" pitchFamily="18" charset="0"/>
              </a:rPr>
              <a:t>parameters</a:t>
            </a:r>
            <a:r>
              <a:rPr lang="it-IT" sz="1800" dirty="0">
                <a:effectLst/>
                <a:latin typeface="+mj-lt"/>
                <a:ea typeface="Calibri" panose="020F0502020204030204" pitchFamily="34" charset="0"/>
                <a:cs typeface="Times New Roman" panose="02020603050405020304" pitchFamily="18" charset="0"/>
              </a:rPr>
              <a:t> </a:t>
            </a:r>
            <a:r>
              <a:rPr lang="it-IT" sz="1800" dirty="0" err="1">
                <a:effectLst/>
                <a:latin typeface="+mj-lt"/>
                <a:ea typeface="Calibri" panose="020F0502020204030204" pitchFamily="34" charset="0"/>
                <a:cs typeface="Times New Roman" panose="02020603050405020304" pitchFamily="18" charset="0"/>
              </a:rPr>
              <a:t>significant</a:t>
            </a:r>
            <a:r>
              <a:rPr lang="it-IT" sz="1800" dirty="0">
                <a:effectLst/>
                <a:latin typeface="+mj-lt"/>
                <a:ea typeface="Calibri" panose="020F0502020204030204" pitchFamily="34" charset="0"/>
                <a:cs typeface="Times New Roman" panose="02020603050405020304" pitchFamily="18" charset="0"/>
              </a:rPr>
              <a:t> to the </a:t>
            </a:r>
            <a:r>
              <a:rPr lang="it-IT" sz="1800" dirty="0" err="1">
                <a:effectLst/>
                <a:latin typeface="+mj-lt"/>
                <a:ea typeface="Calibri" panose="020F0502020204030204" pitchFamily="34" charset="0"/>
                <a:cs typeface="Times New Roman" panose="02020603050405020304" pitchFamily="18" charset="0"/>
              </a:rPr>
              <a:t>suitability</a:t>
            </a:r>
            <a:r>
              <a:rPr lang="it-IT" sz="1800" dirty="0">
                <a:effectLst/>
                <a:latin typeface="+mj-lt"/>
                <a:ea typeface="Calibri" panose="020F0502020204030204" pitchFamily="34" charset="0"/>
                <a:cs typeface="Times New Roman" panose="02020603050405020304" pitchFamily="18" charset="0"/>
              </a:rPr>
              <a:t> of the </a:t>
            </a:r>
            <a:r>
              <a:rPr lang="it-IT" sz="1800" dirty="0" err="1">
                <a:effectLst/>
                <a:latin typeface="+mj-lt"/>
                <a:ea typeface="Calibri" panose="020F0502020204030204" pitchFamily="34" charset="0"/>
                <a:cs typeface="Times New Roman" panose="02020603050405020304" pitchFamily="18" charset="0"/>
              </a:rPr>
              <a:t>subsurface</a:t>
            </a:r>
            <a:r>
              <a:rPr lang="it-IT" sz="1800" dirty="0">
                <a:effectLst/>
                <a:latin typeface="+mj-lt"/>
                <a:ea typeface="Calibri" panose="020F0502020204030204" pitchFamily="34" charset="0"/>
                <a:cs typeface="Times New Roman" panose="02020603050405020304" pitchFamily="18" charset="0"/>
              </a:rPr>
              <a:t> and </a:t>
            </a:r>
            <a:r>
              <a:rPr lang="it-IT" sz="1800" dirty="0" err="1">
                <a:effectLst/>
                <a:latin typeface="+mj-lt"/>
                <a:ea typeface="Calibri" panose="020F0502020204030204" pitchFamily="34" charset="0"/>
                <a:cs typeface="Times New Roman" panose="02020603050405020304" pitchFamily="18" charset="0"/>
              </a:rPr>
              <a:t>natural</a:t>
            </a:r>
            <a:r>
              <a:rPr lang="it-IT" sz="1800" dirty="0">
                <a:effectLst/>
                <a:latin typeface="+mj-lt"/>
                <a:ea typeface="Calibri" panose="020F0502020204030204" pitchFamily="34" charset="0"/>
                <a:cs typeface="Times New Roman" panose="02020603050405020304" pitchFamily="18" charset="0"/>
              </a:rPr>
              <a:t> and </a:t>
            </a:r>
            <a:r>
              <a:rPr lang="it-IT" sz="1800" dirty="0" err="1">
                <a:effectLst/>
                <a:latin typeface="+mj-lt"/>
                <a:ea typeface="Calibri" panose="020F0502020204030204" pitchFamily="34" charset="0"/>
                <a:cs typeface="Times New Roman" panose="02020603050405020304" pitchFamily="18" charset="0"/>
              </a:rPr>
              <a:t>artificial</a:t>
            </a:r>
            <a:r>
              <a:rPr lang="it-IT" sz="1800" dirty="0">
                <a:effectLst/>
                <a:latin typeface="+mj-lt"/>
                <a:ea typeface="Calibri" panose="020F0502020204030204" pitchFamily="34" charset="0"/>
                <a:cs typeface="Times New Roman" panose="02020603050405020304" pitchFamily="18" charset="0"/>
              </a:rPr>
              <a:t> </a:t>
            </a:r>
            <a:r>
              <a:rPr lang="it-IT" sz="1800" dirty="0" err="1">
                <a:effectLst/>
                <a:latin typeface="+mj-lt"/>
                <a:ea typeface="Calibri" panose="020F0502020204030204" pitchFamily="34" charset="0"/>
                <a:cs typeface="Times New Roman" panose="02020603050405020304" pitchFamily="18" charset="0"/>
              </a:rPr>
              <a:t>materials</a:t>
            </a:r>
            <a:r>
              <a:rPr lang="it-IT" sz="1800" dirty="0">
                <a:effectLst/>
                <a:latin typeface="+mj-lt"/>
                <a:ea typeface="Calibri" panose="020F0502020204030204" pitchFamily="34" charset="0"/>
                <a:cs typeface="Times New Roman" panose="02020603050405020304" pitchFamily="18" charset="0"/>
              </a:rPr>
              <a:t> to store </a:t>
            </a:r>
            <a:r>
              <a:rPr lang="it-IT" sz="1800" dirty="0" err="1">
                <a:effectLst/>
                <a:latin typeface="+mj-lt"/>
                <a:ea typeface="Calibri" panose="020F0502020204030204" pitchFamily="34" charset="0"/>
                <a:cs typeface="Times New Roman" panose="02020603050405020304" pitchFamily="18" charset="0"/>
              </a:rPr>
              <a:t>heat</a:t>
            </a:r>
            <a:r>
              <a:rPr lang="it-IT" sz="1800" dirty="0">
                <a:effectLst/>
                <a:latin typeface="+mj-lt"/>
                <a:ea typeface="Calibri" panose="020F0502020204030204" pitchFamily="34" charset="0"/>
                <a:cs typeface="Times New Roman" panose="02020603050405020304" pitchFamily="18" charset="0"/>
              </a:rPr>
              <a:t> </a:t>
            </a:r>
            <a:r>
              <a:rPr lang="it-IT" sz="1800" dirty="0" err="1">
                <a:effectLst/>
                <a:latin typeface="+mj-lt"/>
                <a:ea typeface="Calibri" panose="020F0502020204030204" pitchFamily="34" charset="0"/>
                <a:cs typeface="Times New Roman" panose="02020603050405020304" pitchFamily="18" charset="0"/>
              </a:rPr>
              <a:t>while</a:t>
            </a:r>
            <a:r>
              <a:rPr lang="it-IT" sz="1800" dirty="0">
                <a:effectLst/>
                <a:latin typeface="+mj-lt"/>
                <a:ea typeface="Calibri" panose="020F0502020204030204" pitchFamily="34" charset="0"/>
                <a:cs typeface="Times New Roman" panose="02020603050405020304" pitchFamily="18" charset="0"/>
              </a:rPr>
              <a:t> </a:t>
            </a:r>
            <a:r>
              <a:rPr lang="it-IT" sz="1800" dirty="0" err="1">
                <a:effectLst/>
                <a:latin typeface="+mj-lt"/>
                <a:ea typeface="Calibri" panose="020F0502020204030204" pitchFamily="34" charset="0"/>
                <a:cs typeface="Times New Roman" panose="02020603050405020304" pitchFamily="18" charset="0"/>
              </a:rPr>
              <a:t>minimizing</a:t>
            </a:r>
            <a:r>
              <a:rPr lang="it-IT" sz="1800" dirty="0">
                <a:effectLst/>
                <a:latin typeface="+mj-lt"/>
                <a:ea typeface="Calibri" panose="020F0502020204030204" pitchFamily="34" charset="0"/>
                <a:cs typeface="Times New Roman" panose="02020603050405020304" pitchFamily="18" charset="0"/>
              </a:rPr>
              <a:t> energy </a:t>
            </a:r>
            <a:r>
              <a:rPr lang="it-IT" sz="1800" dirty="0" err="1">
                <a:effectLst/>
                <a:latin typeface="+mj-lt"/>
                <a:ea typeface="Calibri" panose="020F0502020204030204" pitchFamily="34" charset="0"/>
                <a:cs typeface="Times New Roman" panose="02020603050405020304" pitchFamily="18" charset="0"/>
              </a:rPr>
              <a:t>losses</a:t>
            </a:r>
            <a:endParaRPr lang="it-IT" sz="1800" dirty="0">
              <a:effectLst/>
              <a:latin typeface="+mj-lt"/>
              <a:ea typeface="Calibri" panose="020F0502020204030204" pitchFamily="34" charset="0"/>
              <a:cs typeface="Times New Roman" panose="02020603050405020304" pitchFamily="18" charset="0"/>
            </a:endParaRPr>
          </a:p>
          <a:p>
            <a:pPr>
              <a:lnSpc>
                <a:spcPct val="150000"/>
              </a:lnSpc>
            </a:pPr>
            <a:r>
              <a:rPr lang="en-US" sz="1800" dirty="0">
                <a:effectLst/>
                <a:latin typeface="+mj-lt"/>
                <a:ea typeface="Calibri" panose="020F0502020204030204" pitchFamily="34" charset="0"/>
                <a:cs typeface="Times New Roman" panose="02020603050405020304" pitchFamily="18" charset="0"/>
              </a:rPr>
              <a:t>D</a:t>
            </a:r>
            <a:r>
              <a:rPr lang="it-IT" sz="1800" dirty="0" err="1">
                <a:effectLst/>
                <a:latin typeface="+mj-lt"/>
                <a:ea typeface="Calibri" panose="020F0502020204030204" pitchFamily="34" charset="0"/>
                <a:cs typeface="Times New Roman" panose="02020603050405020304" pitchFamily="18" charset="0"/>
              </a:rPr>
              <a:t>evelopment</a:t>
            </a:r>
            <a:r>
              <a:rPr lang="it-IT" sz="1800" dirty="0">
                <a:effectLst/>
                <a:latin typeface="+mj-lt"/>
                <a:ea typeface="Calibri" panose="020F0502020204030204" pitchFamily="34" charset="0"/>
                <a:cs typeface="Times New Roman" panose="02020603050405020304" pitchFamily="18" charset="0"/>
              </a:rPr>
              <a:t> of </a:t>
            </a:r>
            <a:r>
              <a:rPr lang="en-US" sz="1800" dirty="0">
                <a:effectLst/>
                <a:latin typeface="+mj-lt"/>
                <a:ea typeface="Calibri" panose="020F0502020204030204" pitchFamily="34" charset="0"/>
                <a:cs typeface="Times New Roman" panose="02020603050405020304" pitchFamily="18" charset="0"/>
              </a:rPr>
              <a:t>numerical models through the use of specific software (COMSOL Multiphysics &amp; FEFLOW) to model the underground heat transport processes and then operate to laboratory testing and finally toward full-scale pilot testing</a:t>
            </a:r>
            <a:endParaRPr lang="it-IT" sz="1800" dirty="0">
              <a:effectLst/>
              <a:latin typeface="+mj-lt"/>
              <a:ea typeface="Calibri" panose="020F0502020204030204" pitchFamily="34" charset="0"/>
              <a:cs typeface="Times New Roman" panose="02020603050405020304" pitchFamily="18" charset="0"/>
            </a:endParaRPr>
          </a:p>
          <a:p>
            <a:pPr>
              <a:lnSpc>
                <a:spcPct val="150000"/>
              </a:lnSpc>
            </a:pPr>
            <a:endParaRPr lang="it-IT" sz="1600" dirty="0">
              <a:latin typeface="+mj-lt"/>
            </a:endParaRPr>
          </a:p>
        </p:txBody>
      </p:sp>
    </p:spTree>
    <p:extLst>
      <p:ext uri="{BB962C8B-B14F-4D97-AF65-F5344CB8AC3E}">
        <p14:creationId xmlns:p14="http://schemas.microsoft.com/office/powerpoint/2010/main" val="1620522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F7CB8D-A66F-4861-B1AF-158BA51B25D7}"/>
              </a:ext>
            </a:extLst>
          </p:cNvPr>
          <p:cNvSpPr>
            <a:spLocks noGrp="1"/>
          </p:cNvSpPr>
          <p:nvPr>
            <p:ph type="title"/>
          </p:nvPr>
        </p:nvSpPr>
        <p:spPr/>
        <p:txBody>
          <a:bodyPr/>
          <a:lstStyle/>
          <a:p>
            <a:r>
              <a:rPr lang="it-IT" dirty="0" err="1"/>
              <a:t>Characteristics</a:t>
            </a:r>
            <a:r>
              <a:rPr lang="it-IT" dirty="0"/>
              <a:t> </a:t>
            </a:r>
            <a:r>
              <a:rPr lang="it-IT" dirty="0" err="1"/>
              <a:t>Proprieties</a:t>
            </a:r>
            <a:r>
              <a:rPr lang="it-IT" dirty="0"/>
              <a:t> of </a:t>
            </a:r>
            <a:r>
              <a:rPr lang="it-IT" dirty="0" err="1"/>
              <a:t>PCMs</a:t>
            </a:r>
            <a:endParaRPr lang="it-IT" dirty="0"/>
          </a:p>
        </p:txBody>
      </p:sp>
      <p:sp>
        <p:nvSpPr>
          <p:cNvPr id="3" name="Segnaposto contenuto 2">
            <a:extLst>
              <a:ext uri="{FF2B5EF4-FFF2-40B4-BE49-F238E27FC236}">
                <a16:creationId xmlns:a16="http://schemas.microsoft.com/office/drawing/2014/main" id="{F86A3AEF-3840-430D-8151-C2B2771D8F58}"/>
              </a:ext>
            </a:extLst>
          </p:cNvPr>
          <p:cNvSpPr>
            <a:spLocks noGrp="1"/>
          </p:cNvSpPr>
          <p:nvPr>
            <p:ph idx="1"/>
          </p:nvPr>
        </p:nvSpPr>
        <p:spPr>
          <a:xfrm>
            <a:off x="677334" y="2129183"/>
            <a:ext cx="8596668" cy="3880773"/>
          </a:xfrm>
        </p:spPr>
        <p:txBody>
          <a:bodyPr/>
          <a:lstStyle/>
          <a:p>
            <a:r>
              <a:rPr lang="it-IT" b="1" dirty="0" err="1"/>
              <a:t>Thermo-physical</a:t>
            </a:r>
            <a:r>
              <a:rPr lang="it-IT" b="1" dirty="0"/>
              <a:t> </a:t>
            </a:r>
            <a:r>
              <a:rPr lang="it-IT" b="1" dirty="0" err="1"/>
              <a:t>properties</a:t>
            </a:r>
            <a:r>
              <a:rPr lang="it-IT" b="1" dirty="0"/>
              <a:t> </a:t>
            </a:r>
            <a:r>
              <a:rPr lang="en-US" dirty="0"/>
              <a:t>(latent heat of transition and thermal conductivity should be high, and density and volume variations during phase-transition should be, respectively, high and low in order to minimize storage volume)</a:t>
            </a:r>
          </a:p>
          <a:p>
            <a:r>
              <a:rPr lang="en-US" b="1" dirty="0"/>
              <a:t>Kinetic and chemical properties</a:t>
            </a:r>
            <a:r>
              <a:rPr lang="en-US" dirty="0"/>
              <a:t> (materials should have long-term chemical stability, compatibility with materials of construction, no toxicity, and no fire hazard)</a:t>
            </a:r>
          </a:p>
          <a:p>
            <a:r>
              <a:rPr lang="en-US" b="1" dirty="0"/>
              <a:t>Economic advantages</a:t>
            </a:r>
            <a:r>
              <a:rPr lang="en-US" dirty="0"/>
              <a:t> (low cost and large-scale availability of the PCMs are also very important)</a:t>
            </a:r>
            <a:endParaRPr lang="it-IT" dirty="0"/>
          </a:p>
        </p:txBody>
      </p:sp>
    </p:spTree>
    <p:extLst>
      <p:ext uri="{BB962C8B-B14F-4D97-AF65-F5344CB8AC3E}">
        <p14:creationId xmlns:p14="http://schemas.microsoft.com/office/powerpoint/2010/main" val="2594657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C53809-B40C-4380-A8BB-F81A3F728164}"/>
              </a:ext>
            </a:extLst>
          </p:cNvPr>
          <p:cNvSpPr>
            <a:spLocks noGrp="1"/>
          </p:cNvSpPr>
          <p:nvPr>
            <p:ph type="title"/>
          </p:nvPr>
        </p:nvSpPr>
        <p:spPr/>
        <p:txBody>
          <a:bodyPr/>
          <a:lstStyle/>
          <a:p>
            <a:pPr algn="ctr"/>
            <a:r>
              <a:rPr lang="it-IT" dirty="0" err="1"/>
              <a:t>Phase</a:t>
            </a:r>
            <a:r>
              <a:rPr lang="it-IT" dirty="0"/>
              <a:t> </a:t>
            </a:r>
            <a:r>
              <a:rPr lang="it-IT" dirty="0" err="1"/>
              <a:t>Change</a:t>
            </a:r>
            <a:r>
              <a:rPr lang="it-IT" dirty="0"/>
              <a:t> </a:t>
            </a:r>
            <a:r>
              <a:rPr lang="it-IT" dirty="0" err="1"/>
              <a:t>Materials</a:t>
            </a:r>
            <a:endParaRPr lang="it-IT" dirty="0"/>
          </a:p>
        </p:txBody>
      </p:sp>
      <p:pic>
        <p:nvPicPr>
          <p:cNvPr id="5" name="Segnaposto contenuto 4">
            <a:extLst>
              <a:ext uri="{FF2B5EF4-FFF2-40B4-BE49-F238E27FC236}">
                <a16:creationId xmlns:a16="http://schemas.microsoft.com/office/drawing/2014/main" id="{723DBC65-96DA-4779-90EF-4C3092447116}"/>
              </a:ext>
            </a:extLst>
          </p:cNvPr>
          <p:cNvPicPr>
            <a:picLocks noGrp="1" noChangeAspect="1"/>
          </p:cNvPicPr>
          <p:nvPr>
            <p:ph idx="1"/>
          </p:nvPr>
        </p:nvPicPr>
        <p:blipFill>
          <a:blip r:embed="rId2"/>
          <a:stretch>
            <a:fillRect/>
          </a:stretch>
        </p:blipFill>
        <p:spPr>
          <a:xfrm>
            <a:off x="1698948" y="1930400"/>
            <a:ext cx="6553440" cy="3881437"/>
          </a:xfrm>
        </p:spPr>
      </p:pic>
      <p:sp>
        <p:nvSpPr>
          <p:cNvPr id="6" name="CasellaDiTesto 5">
            <a:extLst>
              <a:ext uri="{FF2B5EF4-FFF2-40B4-BE49-F238E27FC236}">
                <a16:creationId xmlns:a16="http://schemas.microsoft.com/office/drawing/2014/main" id="{FD6DEB4C-6F98-4E67-ACB3-DF949371F36B}"/>
              </a:ext>
            </a:extLst>
          </p:cNvPr>
          <p:cNvSpPr txBox="1"/>
          <p:nvPr/>
        </p:nvSpPr>
        <p:spPr>
          <a:xfrm>
            <a:off x="1791485" y="5811837"/>
            <a:ext cx="6652800" cy="276999"/>
          </a:xfrm>
          <a:prstGeom prst="rect">
            <a:avLst/>
          </a:prstGeom>
          <a:noFill/>
        </p:spPr>
        <p:txBody>
          <a:bodyPr wrap="square" rtlCol="0">
            <a:spAutoFit/>
          </a:bodyPr>
          <a:lstStyle/>
          <a:p>
            <a:r>
              <a:rPr lang="it-IT" sz="1200" dirty="0"/>
              <a:t>Figure 9.</a:t>
            </a:r>
            <a:r>
              <a:rPr lang="en-US" sz="1200" dirty="0"/>
              <a:t> Classification of phase-change materials (PCMs)(I. </a:t>
            </a:r>
            <a:r>
              <a:rPr lang="en-US" sz="1200" dirty="0" err="1"/>
              <a:t>Sarbu</a:t>
            </a:r>
            <a:r>
              <a:rPr lang="en-US" sz="1200" dirty="0"/>
              <a:t> and C. </a:t>
            </a:r>
            <a:r>
              <a:rPr lang="en-US" sz="1200" dirty="0" err="1"/>
              <a:t>Sebarchievici</a:t>
            </a:r>
            <a:r>
              <a:rPr lang="en-US" sz="1200" dirty="0"/>
              <a:t>, 2018)</a:t>
            </a:r>
            <a:r>
              <a:rPr lang="it-IT" sz="1200" dirty="0"/>
              <a:t> </a:t>
            </a:r>
          </a:p>
        </p:txBody>
      </p:sp>
    </p:spTree>
    <p:extLst>
      <p:ext uri="{BB962C8B-B14F-4D97-AF65-F5344CB8AC3E}">
        <p14:creationId xmlns:p14="http://schemas.microsoft.com/office/powerpoint/2010/main" val="2130244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7529" t="5119" r="7827"/>
          <a:stretch/>
        </p:blipFill>
        <p:spPr>
          <a:xfrm>
            <a:off x="1167492" y="195942"/>
            <a:ext cx="7739743" cy="6506936"/>
          </a:xfrm>
          <a:prstGeom prst="rect">
            <a:avLst/>
          </a:prstGeom>
        </p:spPr>
      </p:pic>
    </p:spTree>
    <p:extLst>
      <p:ext uri="{BB962C8B-B14F-4D97-AF65-F5344CB8AC3E}">
        <p14:creationId xmlns:p14="http://schemas.microsoft.com/office/powerpoint/2010/main" val="32022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C28476-E392-4C18-A45C-762CC1195520}"/>
              </a:ext>
            </a:extLst>
          </p:cNvPr>
          <p:cNvSpPr>
            <a:spLocks noGrp="1"/>
          </p:cNvSpPr>
          <p:nvPr>
            <p:ph type="title"/>
          </p:nvPr>
        </p:nvSpPr>
        <p:spPr/>
        <p:txBody>
          <a:bodyPr>
            <a:noAutofit/>
          </a:bodyPr>
          <a:lstStyle/>
          <a:p>
            <a:r>
              <a:rPr lang="en-US" sz="2800" dirty="0">
                <a:ea typeface="Calibri" panose="020F0502020204030204" pitchFamily="34" charset="0"/>
                <a:cs typeface="Calibri" panose="020F0502020204030204" pitchFamily="34" charset="0"/>
              </a:rPr>
              <a:t>A</a:t>
            </a:r>
            <a:r>
              <a:rPr lang="en-US" sz="3200" dirty="0"/>
              <a:t> </a:t>
            </a:r>
            <a:r>
              <a:rPr lang="it-IT" sz="2800" dirty="0">
                <a:effectLst/>
                <a:ea typeface="Calibri" panose="020F0502020204030204" pitchFamily="34" charset="0"/>
                <a:cs typeface="Calibri" panose="020F0502020204030204" pitchFamily="34" charset="0"/>
              </a:rPr>
              <a:t>new </a:t>
            </a:r>
            <a:r>
              <a:rPr lang="it-IT" sz="2800" dirty="0" err="1">
                <a:effectLst/>
                <a:ea typeface="Calibri" panose="020F0502020204030204" pitchFamily="34" charset="0"/>
                <a:cs typeface="Calibri" panose="020F0502020204030204" pitchFamily="34" charset="0"/>
              </a:rPr>
              <a:t>experimental</a:t>
            </a:r>
            <a:r>
              <a:rPr lang="it-IT" sz="2800" dirty="0">
                <a:effectLst/>
                <a:ea typeface="Calibri" panose="020F0502020204030204" pitchFamily="34" charset="0"/>
                <a:cs typeface="Calibri" panose="020F0502020204030204" pitchFamily="34" charset="0"/>
              </a:rPr>
              <a:t> </a:t>
            </a:r>
            <a:r>
              <a:rPr lang="it-IT" sz="2800" dirty="0" err="1">
                <a:effectLst/>
                <a:ea typeface="Calibri" panose="020F0502020204030204" pitchFamily="34" charset="0"/>
                <a:cs typeface="Calibri" panose="020F0502020204030204" pitchFamily="34" charset="0"/>
              </a:rPr>
              <a:t>apparatus</a:t>
            </a:r>
            <a:r>
              <a:rPr lang="it-IT" sz="2800" dirty="0">
                <a:effectLst/>
                <a:ea typeface="Calibri" panose="020F0502020204030204" pitchFamily="34" charset="0"/>
                <a:cs typeface="Calibri" panose="020F0502020204030204" pitchFamily="34" charset="0"/>
              </a:rPr>
              <a:t> to investigate </a:t>
            </a:r>
            <a:r>
              <a:rPr lang="it-IT" sz="2800" dirty="0" err="1">
                <a:effectLst/>
                <a:ea typeface="Calibri" panose="020F0502020204030204" pitchFamily="34" charset="0"/>
                <a:cs typeface="Calibri" panose="020F0502020204030204" pitchFamily="34" charset="0"/>
              </a:rPr>
              <a:t>heat</a:t>
            </a:r>
            <a:r>
              <a:rPr lang="it-IT" sz="2800" dirty="0">
                <a:effectLst/>
                <a:ea typeface="Calibri" panose="020F0502020204030204" pitchFamily="34" charset="0"/>
                <a:cs typeface="Calibri" panose="020F0502020204030204" pitchFamily="34" charset="0"/>
              </a:rPr>
              <a:t> transfer </a:t>
            </a:r>
            <a:r>
              <a:rPr lang="it-IT" sz="2800" dirty="0" err="1">
                <a:effectLst/>
                <a:ea typeface="Calibri" panose="020F0502020204030204" pitchFamily="34" charset="0"/>
                <a:cs typeface="Calibri" panose="020F0502020204030204" pitchFamily="34" charset="0"/>
              </a:rPr>
              <a:t>processes</a:t>
            </a:r>
            <a:r>
              <a:rPr lang="it-IT" sz="2800" dirty="0">
                <a:effectLst/>
                <a:ea typeface="Calibri" panose="020F0502020204030204" pitchFamily="34" charset="0"/>
                <a:cs typeface="Calibri" panose="020F0502020204030204" pitchFamily="34" charset="0"/>
              </a:rPr>
              <a:t> for ground </a:t>
            </a:r>
            <a:r>
              <a:rPr lang="it-IT" sz="2800" dirty="0" err="1">
                <a:effectLst/>
                <a:ea typeface="Calibri" panose="020F0502020204030204" pitchFamily="34" charset="0"/>
                <a:cs typeface="Calibri" panose="020F0502020204030204" pitchFamily="34" charset="0"/>
              </a:rPr>
              <a:t>heat</a:t>
            </a:r>
            <a:r>
              <a:rPr lang="it-IT" sz="2800" dirty="0">
                <a:effectLst/>
                <a:ea typeface="Calibri" panose="020F0502020204030204" pitchFamily="34" charset="0"/>
                <a:cs typeface="Calibri" panose="020F0502020204030204" pitchFamily="34" charset="0"/>
              </a:rPr>
              <a:t> </a:t>
            </a:r>
            <a:r>
              <a:rPr lang="it-IT" sz="2800" dirty="0" err="1">
                <a:effectLst/>
                <a:ea typeface="Calibri" panose="020F0502020204030204" pitchFamily="34" charset="0"/>
                <a:cs typeface="Calibri" panose="020F0502020204030204" pitchFamily="34" charset="0"/>
              </a:rPr>
              <a:t>exchangers</a:t>
            </a:r>
            <a:r>
              <a:rPr lang="it-IT" sz="1800" dirty="0">
                <a:effectLst/>
                <a:latin typeface="Calibri" panose="020F0502020204030204" pitchFamily="34" charset="0"/>
                <a:ea typeface="Calibri" panose="020F0502020204030204" pitchFamily="34" charset="0"/>
                <a:cs typeface="Times New Roman" panose="02020603050405020304" pitchFamily="18" charset="0"/>
              </a:rPr>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800" dirty="0"/>
          </a:p>
        </p:txBody>
      </p:sp>
      <p:pic>
        <p:nvPicPr>
          <p:cNvPr id="5" name="Segnaposto contenuto 4">
            <a:extLst>
              <a:ext uri="{FF2B5EF4-FFF2-40B4-BE49-F238E27FC236}">
                <a16:creationId xmlns:a16="http://schemas.microsoft.com/office/drawing/2014/main" id="{08EA8670-2FF5-403E-91E2-26B67C97CBDE}"/>
              </a:ext>
            </a:extLst>
          </p:cNvPr>
          <p:cNvPicPr>
            <a:picLocks noGrp="1" noChangeAspect="1"/>
          </p:cNvPicPr>
          <p:nvPr>
            <p:ph idx="1"/>
          </p:nvPr>
        </p:nvPicPr>
        <p:blipFill>
          <a:blip r:embed="rId2"/>
          <a:stretch>
            <a:fillRect/>
          </a:stretch>
        </p:blipFill>
        <p:spPr>
          <a:xfrm>
            <a:off x="3373794" y="1740022"/>
            <a:ext cx="6304658" cy="2757103"/>
          </a:xfrm>
        </p:spPr>
      </p:pic>
      <p:sp>
        <p:nvSpPr>
          <p:cNvPr id="6" name="CasellaDiTesto 5">
            <a:extLst>
              <a:ext uri="{FF2B5EF4-FFF2-40B4-BE49-F238E27FC236}">
                <a16:creationId xmlns:a16="http://schemas.microsoft.com/office/drawing/2014/main" id="{94876BF1-8CBD-4CF9-8073-AE07232CC754}"/>
              </a:ext>
            </a:extLst>
          </p:cNvPr>
          <p:cNvSpPr txBox="1"/>
          <p:nvPr/>
        </p:nvSpPr>
        <p:spPr>
          <a:xfrm>
            <a:off x="3265132" y="4672404"/>
            <a:ext cx="6652800" cy="276999"/>
          </a:xfrm>
          <a:prstGeom prst="rect">
            <a:avLst/>
          </a:prstGeom>
          <a:noFill/>
        </p:spPr>
        <p:txBody>
          <a:bodyPr wrap="square" rtlCol="0">
            <a:spAutoFit/>
          </a:bodyPr>
          <a:lstStyle/>
          <a:p>
            <a:r>
              <a:rPr lang="it-IT" sz="1200" dirty="0"/>
              <a:t>Figure 10.</a:t>
            </a:r>
            <a:r>
              <a:rPr lang="en-US" sz="1200" dirty="0"/>
              <a:t> The design of the experimental apparatus and its components (</a:t>
            </a:r>
            <a:r>
              <a:rPr lang="en-US" sz="1200" dirty="0" err="1"/>
              <a:t>Scotton</a:t>
            </a:r>
            <a:r>
              <a:rPr lang="en-US" sz="1200" dirty="0"/>
              <a:t>, 2022) </a:t>
            </a:r>
            <a:r>
              <a:rPr lang="it-IT" sz="1200" dirty="0"/>
              <a:t> </a:t>
            </a:r>
          </a:p>
        </p:txBody>
      </p:sp>
      <p:sp>
        <p:nvSpPr>
          <p:cNvPr id="7" name="Segnaposto contenuto 2">
            <a:extLst>
              <a:ext uri="{FF2B5EF4-FFF2-40B4-BE49-F238E27FC236}">
                <a16:creationId xmlns:a16="http://schemas.microsoft.com/office/drawing/2014/main" id="{87850C24-D4E9-4CC9-95DB-B6379BBEF12C}"/>
              </a:ext>
            </a:extLst>
          </p:cNvPr>
          <p:cNvSpPr txBox="1">
            <a:spLocks/>
          </p:cNvSpPr>
          <p:nvPr/>
        </p:nvSpPr>
        <p:spPr>
          <a:xfrm>
            <a:off x="534210" y="2097378"/>
            <a:ext cx="2730922" cy="279876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 device will be used to evaluate, under controlled conditions, the temporal and spatial evolution of energy processes occurring between a thermal probe and the surrounding terrain.</a:t>
            </a:r>
            <a:endParaRPr lang="it-IT" dirty="0"/>
          </a:p>
        </p:txBody>
      </p:sp>
      <p:sp>
        <p:nvSpPr>
          <p:cNvPr id="8" name="Segnaposto contenuto 2">
            <a:extLst>
              <a:ext uri="{FF2B5EF4-FFF2-40B4-BE49-F238E27FC236}">
                <a16:creationId xmlns:a16="http://schemas.microsoft.com/office/drawing/2014/main" id="{41269C99-33E5-466C-99CF-21DDAF1BC0A0}"/>
              </a:ext>
            </a:extLst>
          </p:cNvPr>
          <p:cNvSpPr txBox="1">
            <a:spLocks/>
          </p:cNvSpPr>
          <p:nvPr/>
        </p:nvSpPr>
        <p:spPr>
          <a:xfrm>
            <a:off x="677334" y="5124682"/>
            <a:ext cx="8240260" cy="13829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 experimental apparatus is made of </a:t>
            </a:r>
            <a:r>
              <a:rPr lang="en-US" dirty="0" err="1"/>
              <a:t>aluminium</a:t>
            </a:r>
            <a:r>
              <a:rPr lang="en-US" dirty="0"/>
              <a:t> with dimensions around 2 m high, 1.5 m long and 1.1 m wide. The weight of the supporting structure is 200 kg, while the weight of the experimental apparatus in test configuration is 3000 kg.</a:t>
            </a:r>
            <a:endParaRPr lang="it-IT" dirty="0"/>
          </a:p>
        </p:txBody>
      </p:sp>
    </p:spTree>
    <p:extLst>
      <p:ext uri="{BB962C8B-B14F-4D97-AF65-F5344CB8AC3E}">
        <p14:creationId xmlns:p14="http://schemas.microsoft.com/office/powerpoint/2010/main" val="139082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789EBB-6C2E-4174-BC8C-B9DB20F6D99C}"/>
              </a:ext>
            </a:extLst>
          </p:cNvPr>
          <p:cNvSpPr>
            <a:spLocks noGrp="1"/>
          </p:cNvSpPr>
          <p:nvPr>
            <p:ph type="title"/>
          </p:nvPr>
        </p:nvSpPr>
        <p:spPr/>
        <p:txBody>
          <a:bodyPr>
            <a:normAutofit fontScale="90000"/>
          </a:bodyPr>
          <a:lstStyle/>
          <a:p>
            <a:r>
              <a:rPr lang="en-US" sz="3100" dirty="0">
                <a:ea typeface="Calibri" panose="020F0502020204030204" pitchFamily="34" charset="0"/>
                <a:cs typeface="Calibri" panose="020F0502020204030204" pitchFamily="34" charset="0"/>
              </a:rPr>
              <a:t>A</a:t>
            </a:r>
            <a:r>
              <a:rPr lang="en-US" dirty="0"/>
              <a:t> </a:t>
            </a:r>
            <a:r>
              <a:rPr lang="it-IT" sz="3100" dirty="0">
                <a:effectLst/>
                <a:ea typeface="Calibri" panose="020F0502020204030204" pitchFamily="34" charset="0"/>
                <a:cs typeface="Calibri" panose="020F0502020204030204" pitchFamily="34" charset="0"/>
              </a:rPr>
              <a:t>new </a:t>
            </a:r>
            <a:r>
              <a:rPr lang="it-IT" sz="3100" dirty="0" err="1">
                <a:effectLst/>
                <a:ea typeface="Calibri" panose="020F0502020204030204" pitchFamily="34" charset="0"/>
                <a:cs typeface="Calibri" panose="020F0502020204030204" pitchFamily="34" charset="0"/>
              </a:rPr>
              <a:t>experimental</a:t>
            </a:r>
            <a:r>
              <a:rPr lang="it-IT" sz="3100" dirty="0">
                <a:effectLst/>
                <a:ea typeface="Calibri" panose="020F0502020204030204" pitchFamily="34" charset="0"/>
                <a:cs typeface="Calibri" panose="020F0502020204030204" pitchFamily="34" charset="0"/>
              </a:rPr>
              <a:t> </a:t>
            </a:r>
            <a:r>
              <a:rPr lang="it-IT" sz="3100" dirty="0" err="1">
                <a:effectLst/>
                <a:ea typeface="Calibri" panose="020F0502020204030204" pitchFamily="34" charset="0"/>
                <a:cs typeface="Calibri" panose="020F0502020204030204" pitchFamily="34" charset="0"/>
              </a:rPr>
              <a:t>apparatus</a:t>
            </a:r>
            <a:r>
              <a:rPr lang="it-IT" sz="3100" dirty="0">
                <a:effectLst/>
                <a:ea typeface="Calibri" panose="020F0502020204030204" pitchFamily="34" charset="0"/>
                <a:cs typeface="Calibri" panose="020F0502020204030204" pitchFamily="34" charset="0"/>
              </a:rPr>
              <a:t> to investigate </a:t>
            </a:r>
            <a:r>
              <a:rPr lang="it-IT" sz="3100" dirty="0" err="1">
                <a:effectLst/>
                <a:ea typeface="Calibri" panose="020F0502020204030204" pitchFamily="34" charset="0"/>
                <a:cs typeface="Calibri" panose="020F0502020204030204" pitchFamily="34" charset="0"/>
              </a:rPr>
              <a:t>heat</a:t>
            </a:r>
            <a:r>
              <a:rPr lang="it-IT" sz="3100" dirty="0">
                <a:effectLst/>
                <a:ea typeface="Calibri" panose="020F0502020204030204" pitchFamily="34" charset="0"/>
                <a:cs typeface="Calibri" panose="020F0502020204030204" pitchFamily="34" charset="0"/>
              </a:rPr>
              <a:t> transfer </a:t>
            </a:r>
            <a:r>
              <a:rPr lang="it-IT" sz="3100" dirty="0" err="1">
                <a:effectLst/>
                <a:ea typeface="Calibri" panose="020F0502020204030204" pitchFamily="34" charset="0"/>
                <a:cs typeface="Calibri" panose="020F0502020204030204" pitchFamily="34" charset="0"/>
              </a:rPr>
              <a:t>processes</a:t>
            </a:r>
            <a:r>
              <a:rPr lang="it-IT" sz="3100" dirty="0">
                <a:effectLst/>
                <a:ea typeface="Calibri" panose="020F0502020204030204" pitchFamily="34" charset="0"/>
                <a:cs typeface="Calibri" panose="020F0502020204030204" pitchFamily="34" charset="0"/>
              </a:rPr>
              <a:t> for ground </a:t>
            </a:r>
            <a:r>
              <a:rPr lang="it-IT" sz="3100" dirty="0" err="1">
                <a:effectLst/>
                <a:ea typeface="Calibri" panose="020F0502020204030204" pitchFamily="34" charset="0"/>
                <a:cs typeface="Calibri" panose="020F0502020204030204" pitchFamily="34" charset="0"/>
              </a:rPr>
              <a:t>heat</a:t>
            </a:r>
            <a:r>
              <a:rPr lang="it-IT" sz="3100" dirty="0">
                <a:effectLst/>
                <a:ea typeface="Calibri" panose="020F0502020204030204" pitchFamily="34" charset="0"/>
                <a:cs typeface="Calibri" panose="020F0502020204030204" pitchFamily="34" charset="0"/>
              </a:rPr>
              <a:t> </a:t>
            </a:r>
            <a:r>
              <a:rPr lang="it-IT" sz="3100" dirty="0" err="1">
                <a:effectLst/>
                <a:ea typeface="Calibri" panose="020F0502020204030204" pitchFamily="34" charset="0"/>
                <a:cs typeface="Calibri" panose="020F0502020204030204" pitchFamily="34" charset="0"/>
              </a:rPr>
              <a:t>exchangers</a:t>
            </a:r>
            <a:r>
              <a:rPr lang="it-IT" sz="2400" dirty="0">
                <a:effectLst/>
                <a:latin typeface="Calibri" panose="020F0502020204030204" pitchFamily="34" charset="0"/>
                <a:ea typeface="Calibri" panose="020F0502020204030204" pitchFamily="34" charset="0"/>
                <a:cs typeface="Times New Roman" panose="02020603050405020304" pitchFamily="18" charset="0"/>
              </a:rPr>
              <a:t/>
            </a:r>
            <a:br>
              <a:rPr lang="it-IT" sz="24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319C4C4F-E52B-4F0C-9480-0DA689C74926}"/>
              </a:ext>
            </a:extLst>
          </p:cNvPr>
          <p:cNvSpPr>
            <a:spLocks noGrp="1"/>
          </p:cNvSpPr>
          <p:nvPr>
            <p:ph idx="1"/>
          </p:nvPr>
        </p:nvSpPr>
        <p:spPr>
          <a:xfrm>
            <a:off x="677334" y="2367627"/>
            <a:ext cx="8596668" cy="3880773"/>
          </a:xfrm>
        </p:spPr>
        <p:txBody>
          <a:bodyPr/>
          <a:lstStyle/>
          <a:p>
            <a:r>
              <a:rPr lang="en-US" dirty="0"/>
              <a:t>The device comprises perforated stainless steel walls, transparent PVC side walls, a fluid-distribution system and filtration fluid outlet tanks</a:t>
            </a:r>
          </a:p>
          <a:p>
            <a:r>
              <a:rPr lang="en-US" dirty="0"/>
              <a:t>Is equipped with a copper heat exchanger</a:t>
            </a:r>
          </a:p>
          <a:p>
            <a:r>
              <a:rPr lang="en-US" dirty="0"/>
              <a:t>Its purpose is to conduct controlled tests with filtration fluid and granular material (in this case a sandy-gravel material known as </a:t>
            </a:r>
            <a:r>
              <a:rPr lang="en-US" dirty="0" err="1"/>
              <a:t>Risetta</a:t>
            </a:r>
            <a:r>
              <a:rPr lang="en-US" dirty="0"/>
              <a:t> del </a:t>
            </a:r>
            <a:r>
              <a:rPr lang="en-US" dirty="0" err="1"/>
              <a:t>Brenta</a:t>
            </a:r>
            <a:r>
              <a:rPr lang="en-US" dirty="0"/>
              <a:t>)</a:t>
            </a:r>
          </a:p>
          <a:p>
            <a:r>
              <a:rPr lang="en-US" dirty="0"/>
              <a:t>There are two hydraulic circuits in the physical apparatus: the cold fluid circuit and the hot fluid circuit (the only functioning one at the moment). Both circuits can be connected to the thermal probe circuit or the filter fluid circuit. </a:t>
            </a:r>
          </a:p>
          <a:p>
            <a:endParaRPr lang="en-US" dirty="0"/>
          </a:p>
          <a:p>
            <a:endParaRPr lang="en-US" dirty="0"/>
          </a:p>
          <a:p>
            <a:endParaRPr lang="it-IT" dirty="0"/>
          </a:p>
        </p:txBody>
      </p:sp>
    </p:spTree>
    <p:extLst>
      <p:ext uri="{BB962C8B-B14F-4D97-AF65-F5344CB8AC3E}">
        <p14:creationId xmlns:p14="http://schemas.microsoft.com/office/powerpoint/2010/main" val="143620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DFD813-7F23-4BF2-8BAD-A450A3EA2F70}"/>
              </a:ext>
            </a:extLst>
          </p:cNvPr>
          <p:cNvSpPr>
            <a:spLocks noGrp="1"/>
          </p:cNvSpPr>
          <p:nvPr>
            <p:ph type="title"/>
          </p:nvPr>
        </p:nvSpPr>
        <p:spPr/>
        <p:txBody>
          <a:bodyPr>
            <a:noAutofit/>
          </a:bodyPr>
          <a:lstStyle/>
          <a:p>
            <a:r>
              <a:rPr lang="en-US" sz="2800" dirty="0">
                <a:ea typeface="Calibri" panose="020F0502020204030204" pitchFamily="34" charset="0"/>
                <a:cs typeface="Calibri" panose="020F0502020204030204" pitchFamily="34" charset="0"/>
              </a:rPr>
              <a:t>A</a:t>
            </a:r>
            <a:r>
              <a:rPr lang="en-US" sz="2800" dirty="0"/>
              <a:t> </a:t>
            </a:r>
            <a:r>
              <a:rPr lang="it-IT" sz="2800" dirty="0">
                <a:effectLst/>
                <a:ea typeface="Calibri" panose="020F0502020204030204" pitchFamily="34" charset="0"/>
                <a:cs typeface="Calibri" panose="020F0502020204030204" pitchFamily="34" charset="0"/>
              </a:rPr>
              <a:t>new </a:t>
            </a:r>
            <a:r>
              <a:rPr lang="it-IT" sz="2800" dirty="0" err="1">
                <a:effectLst/>
                <a:ea typeface="Calibri" panose="020F0502020204030204" pitchFamily="34" charset="0"/>
                <a:cs typeface="Calibri" panose="020F0502020204030204" pitchFamily="34" charset="0"/>
              </a:rPr>
              <a:t>experimental</a:t>
            </a:r>
            <a:r>
              <a:rPr lang="it-IT" sz="2800" dirty="0">
                <a:effectLst/>
                <a:ea typeface="Calibri" panose="020F0502020204030204" pitchFamily="34" charset="0"/>
                <a:cs typeface="Calibri" panose="020F0502020204030204" pitchFamily="34" charset="0"/>
              </a:rPr>
              <a:t> </a:t>
            </a:r>
            <a:r>
              <a:rPr lang="it-IT" sz="2800" dirty="0" err="1">
                <a:effectLst/>
                <a:ea typeface="Calibri" panose="020F0502020204030204" pitchFamily="34" charset="0"/>
                <a:cs typeface="Calibri" panose="020F0502020204030204" pitchFamily="34" charset="0"/>
              </a:rPr>
              <a:t>apparatus</a:t>
            </a:r>
            <a:r>
              <a:rPr lang="it-IT" sz="2800" dirty="0">
                <a:effectLst/>
                <a:ea typeface="Calibri" panose="020F0502020204030204" pitchFamily="34" charset="0"/>
                <a:cs typeface="Calibri" panose="020F0502020204030204" pitchFamily="34" charset="0"/>
              </a:rPr>
              <a:t> to investigate </a:t>
            </a:r>
            <a:r>
              <a:rPr lang="it-IT" sz="2800" dirty="0" err="1">
                <a:effectLst/>
                <a:ea typeface="Calibri" panose="020F0502020204030204" pitchFamily="34" charset="0"/>
                <a:cs typeface="Calibri" panose="020F0502020204030204" pitchFamily="34" charset="0"/>
              </a:rPr>
              <a:t>heat</a:t>
            </a:r>
            <a:r>
              <a:rPr lang="it-IT" sz="2800" dirty="0">
                <a:effectLst/>
                <a:ea typeface="Calibri" panose="020F0502020204030204" pitchFamily="34" charset="0"/>
                <a:cs typeface="Calibri" panose="020F0502020204030204" pitchFamily="34" charset="0"/>
              </a:rPr>
              <a:t> transfer </a:t>
            </a:r>
            <a:r>
              <a:rPr lang="it-IT" sz="2800" dirty="0" err="1">
                <a:effectLst/>
                <a:ea typeface="Calibri" panose="020F0502020204030204" pitchFamily="34" charset="0"/>
                <a:cs typeface="Calibri" panose="020F0502020204030204" pitchFamily="34" charset="0"/>
              </a:rPr>
              <a:t>processes</a:t>
            </a:r>
            <a:r>
              <a:rPr lang="it-IT" sz="2800" dirty="0">
                <a:effectLst/>
                <a:ea typeface="Calibri" panose="020F0502020204030204" pitchFamily="34" charset="0"/>
                <a:cs typeface="Calibri" panose="020F0502020204030204" pitchFamily="34" charset="0"/>
              </a:rPr>
              <a:t> for ground </a:t>
            </a:r>
            <a:r>
              <a:rPr lang="it-IT" sz="2800" dirty="0" err="1">
                <a:effectLst/>
                <a:ea typeface="Calibri" panose="020F0502020204030204" pitchFamily="34" charset="0"/>
                <a:cs typeface="Calibri" panose="020F0502020204030204" pitchFamily="34" charset="0"/>
              </a:rPr>
              <a:t>heat</a:t>
            </a:r>
            <a:r>
              <a:rPr lang="it-IT" sz="2800" dirty="0">
                <a:effectLst/>
                <a:ea typeface="Calibri" panose="020F0502020204030204" pitchFamily="34" charset="0"/>
                <a:cs typeface="Calibri" panose="020F0502020204030204" pitchFamily="34" charset="0"/>
              </a:rPr>
              <a:t> </a:t>
            </a:r>
            <a:r>
              <a:rPr lang="it-IT" sz="2800" dirty="0" err="1">
                <a:effectLst/>
                <a:ea typeface="Calibri" panose="020F0502020204030204" pitchFamily="34" charset="0"/>
                <a:cs typeface="Calibri" panose="020F0502020204030204" pitchFamily="34" charset="0"/>
              </a:rPr>
              <a:t>exchangers</a:t>
            </a:r>
            <a:endParaRPr lang="it-IT" sz="2800" dirty="0"/>
          </a:p>
        </p:txBody>
      </p:sp>
      <p:pic>
        <p:nvPicPr>
          <p:cNvPr id="5" name="Segnaposto contenuto 4">
            <a:extLst>
              <a:ext uri="{FF2B5EF4-FFF2-40B4-BE49-F238E27FC236}">
                <a16:creationId xmlns:a16="http://schemas.microsoft.com/office/drawing/2014/main" id="{EB136301-3E5C-4368-999B-8734BD5B494B}"/>
              </a:ext>
            </a:extLst>
          </p:cNvPr>
          <p:cNvPicPr>
            <a:picLocks noGrp="1" noChangeAspect="1"/>
          </p:cNvPicPr>
          <p:nvPr>
            <p:ph idx="1"/>
          </p:nvPr>
        </p:nvPicPr>
        <p:blipFill>
          <a:blip r:embed="rId2"/>
          <a:stretch>
            <a:fillRect/>
          </a:stretch>
        </p:blipFill>
        <p:spPr>
          <a:xfrm>
            <a:off x="613130" y="1827033"/>
            <a:ext cx="3251204" cy="3588733"/>
          </a:xfrm>
        </p:spPr>
      </p:pic>
      <p:sp>
        <p:nvSpPr>
          <p:cNvPr id="6" name="CasellaDiTesto 5">
            <a:extLst>
              <a:ext uri="{FF2B5EF4-FFF2-40B4-BE49-F238E27FC236}">
                <a16:creationId xmlns:a16="http://schemas.microsoft.com/office/drawing/2014/main" id="{22D34CB7-A976-4826-84A7-2FA301C13F2F}"/>
              </a:ext>
            </a:extLst>
          </p:cNvPr>
          <p:cNvSpPr txBox="1"/>
          <p:nvPr/>
        </p:nvSpPr>
        <p:spPr>
          <a:xfrm>
            <a:off x="513981" y="5602069"/>
            <a:ext cx="3350353" cy="1015663"/>
          </a:xfrm>
          <a:prstGeom prst="rect">
            <a:avLst/>
          </a:prstGeom>
          <a:noFill/>
        </p:spPr>
        <p:txBody>
          <a:bodyPr wrap="square" rtlCol="0">
            <a:spAutoFit/>
          </a:bodyPr>
          <a:lstStyle/>
          <a:p>
            <a:r>
              <a:rPr lang="it-IT" sz="1200" dirty="0"/>
              <a:t>Figure 11.</a:t>
            </a:r>
            <a:r>
              <a:rPr lang="en-US" sz="1200" dirty="0"/>
              <a:t> Diagram of the structural part of the experimental apparatus and the connection points of the hydraulic circuits of the geothermal probe and filtration fluid (</a:t>
            </a:r>
            <a:r>
              <a:rPr lang="en-US" sz="1200" dirty="0" err="1"/>
              <a:t>Scotton</a:t>
            </a:r>
            <a:r>
              <a:rPr lang="en-US" sz="1200" dirty="0"/>
              <a:t>, 2022)</a:t>
            </a:r>
            <a:r>
              <a:rPr lang="it-IT" sz="1200" dirty="0"/>
              <a:t>  </a:t>
            </a:r>
            <a:r>
              <a:rPr lang="en-US" sz="1200" dirty="0"/>
              <a:t>  </a:t>
            </a:r>
            <a:r>
              <a:rPr lang="it-IT" sz="1200" dirty="0"/>
              <a:t> </a:t>
            </a:r>
          </a:p>
        </p:txBody>
      </p:sp>
      <p:sp>
        <p:nvSpPr>
          <p:cNvPr id="7" name="Segnaposto contenuto 2">
            <a:extLst>
              <a:ext uri="{FF2B5EF4-FFF2-40B4-BE49-F238E27FC236}">
                <a16:creationId xmlns:a16="http://schemas.microsoft.com/office/drawing/2014/main" id="{E0E7E1F0-9561-41AC-BDC3-3AE4DC4CE703}"/>
              </a:ext>
            </a:extLst>
          </p:cNvPr>
          <p:cNvSpPr txBox="1">
            <a:spLocks/>
          </p:cNvSpPr>
          <p:nvPr/>
        </p:nvSpPr>
        <p:spPr>
          <a:xfrm>
            <a:off x="4438299" y="1920682"/>
            <a:ext cx="4506917" cy="44942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 thermal probe circuit introduces fluid into the upper end of the copper probe and recovers it at the lower end of the probe</a:t>
            </a:r>
          </a:p>
          <a:p>
            <a:r>
              <a:rPr lang="it-IT" dirty="0"/>
              <a:t>T</a:t>
            </a:r>
            <a:r>
              <a:rPr lang="en-US" dirty="0"/>
              <a:t>he filtration fluid circuit introduces the fluid to the bottom of the loading tank (</a:t>
            </a:r>
            <a:r>
              <a:rPr lang="en-US" dirty="0" err="1"/>
              <a:t>inputCF</a:t>
            </a:r>
            <a:r>
              <a:rPr lang="en-US" dirty="0"/>
              <a:t>) and the stability of filtration through the porous medium is ensured by two bypass channels located in the loading and unloading tank (output CF1 and outputCF2)</a:t>
            </a:r>
          </a:p>
          <a:p>
            <a:r>
              <a:rPr lang="en-US" dirty="0"/>
              <a:t>Both circuits are designed to maintain a constant flow rate with a constant temperature at the model inputs</a:t>
            </a:r>
            <a:endParaRPr lang="it-IT" dirty="0"/>
          </a:p>
        </p:txBody>
      </p:sp>
    </p:spTree>
    <p:extLst>
      <p:ext uri="{BB962C8B-B14F-4D97-AF65-F5344CB8AC3E}">
        <p14:creationId xmlns:p14="http://schemas.microsoft.com/office/powerpoint/2010/main" val="190342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241E30-FEFF-4FA7-A4D4-22309A717FAB}"/>
              </a:ext>
            </a:extLst>
          </p:cNvPr>
          <p:cNvSpPr>
            <a:spLocks noGrp="1"/>
          </p:cNvSpPr>
          <p:nvPr>
            <p:ph type="title"/>
          </p:nvPr>
        </p:nvSpPr>
        <p:spPr/>
        <p:txBody>
          <a:bodyPr>
            <a:normAutofit/>
          </a:bodyPr>
          <a:lstStyle/>
          <a:p>
            <a:r>
              <a:rPr lang="en-US" sz="2900" dirty="0"/>
              <a:t>FEFLOW (Finite Element subsurface Flow system)</a:t>
            </a:r>
            <a:endParaRPr lang="it-IT" sz="2900" dirty="0"/>
          </a:p>
        </p:txBody>
      </p:sp>
      <p:pic>
        <p:nvPicPr>
          <p:cNvPr id="5" name="Segnaposto contenuto 4">
            <a:extLst>
              <a:ext uri="{FF2B5EF4-FFF2-40B4-BE49-F238E27FC236}">
                <a16:creationId xmlns:a16="http://schemas.microsoft.com/office/drawing/2014/main" id="{E242D881-3590-49AD-94B8-824619C4FABD}"/>
              </a:ext>
            </a:extLst>
          </p:cNvPr>
          <p:cNvPicPr>
            <a:picLocks noGrp="1" noChangeAspect="1"/>
          </p:cNvPicPr>
          <p:nvPr>
            <p:ph idx="1"/>
          </p:nvPr>
        </p:nvPicPr>
        <p:blipFill>
          <a:blip r:embed="rId2"/>
          <a:stretch>
            <a:fillRect/>
          </a:stretch>
        </p:blipFill>
        <p:spPr>
          <a:xfrm>
            <a:off x="1908314" y="1142336"/>
            <a:ext cx="6138408" cy="4976317"/>
          </a:xfrm>
        </p:spPr>
      </p:pic>
      <p:sp>
        <p:nvSpPr>
          <p:cNvPr id="6" name="CasellaDiTesto 5">
            <a:extLst>
              <a:ext uri="{FF2B5EF4-FFF2-40B4-BE49-F238E27FC236}">
                <a16:creationId xmlns:a16="http://schemas.microsoft.com/office/drawing/2014/main" id="{73DDD321-9916-4CA9-9CB3-CF811E42EB7C}"/>
              </a:ext>
            </a:extLst>
          </p:cNvPr>
          <p:cNvSpPr txBox="1"/>
          <p:nvPr/>
        </p:nvSpPr>
        <p:spPr>
          <a:xfrm>
            <a:off x="2004431" y="6248400"/>
            <a:ext cx="6042291" cy="461665"/>
          </a:xfrm>
          <a:prstGeom prst="rect">
            <a:avLst/>
          </a:prstGeom>
          <a:noFill/>
        </p:spPr>
        <p:txBody>
          <a:bodyPr wrap="square" rtlCol="0">
            <a:spAutoFit/>
          </a:bodyPr>
          <a:lstStyle/>
          <a:p>
            <a:r>
              <a:rPr lang="it-IT" sz="1200" dirty="0"/>
              <a:t>Figure 12. </a:t>
            </a:r>
            <a:r>
              <a:rPr lang="it-IT" sz="1200" dirty="0" err="1"/>
              <a:t>Feflow’s</a:t>
            </a:r>
            <a:r>
              <a:rPr lang="it-IT" sz="1200" dirty="0"/>
              <a:t> </a:t>
            </a:r>
            <a:r>
              <a:rPr lang="it-IT" sz="1200" dirty="0" err="1"/>
              <a:t>borehole</a:t>
            </a:r>
            <a:r>
              <a:rPr lang="it-IT" sz="1200" dirty="0"/>
              <a:t> </a:t>
            </a:r>
            <a:r>
              <a:rPr lang="it-IT" sz="1200" dirty="0" err="1"/>
              <a:t>heat</a:t>
            </a:r>
            <a:r>
              <a:rPr lang="it-IT" sz="1200" dirty="0"/>
              <a:t> </a:t>
            </a:r>
            <a:r>
              <a:rPr lang="it-IT" sz="1200" dirty="0" err="1"/>
              <a:t>exchanger</a:t>
            </a:r>
            <a:r>
              <a:rPr lang="it-IT" sz="1200" dirty="0"/>
              <a:t> setting menu (DHI-WASY Software FEFLOW – White Papers </a:t>
            </a:r>
            <a:r>
              <a:rPr lang="it-IT" sz="1200" dirty="0" err="1"/>
              <a:t>Vol</a:t>
            </a:r>
            <a:r>
              <a:rPr lang="it-IT" sz="1200" dirty="0"/>
              <a:t> V) </a:t>
            </a:r>
            <a:r>
              <a:rPr lang="en-US" sz="1200" dirty="0"/>
              <a:t> </a:t>
            </a:r>
            <a:endParaRPr lang="it-IT" sz="1200" dirty="0"/>
          </a:p>
        </p:txBody>
      </p:sp>
    </p:spTree>
    <p:extLst>
      <p:ext uri="{BB962C8B-B14F-4D97-AF65-F5344CB8AC3E}">
        <p14:creationId xmlns:p14="http://schemas.microsoft.com/office/powerpoint/2010/main" val="207696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E82C14-8B2C-4048-B743-4C843F04FC33}"/>
              </a:ext>
            </a:extLst>
          </p:cNvPr>
          <p:cNvSpPr>
            <a:spLocks noGrp="1"/>
          </p:cNvSpPr>
          <p:nvPr>
            <p:ph type="title"/>
          </p:nvPr>
        </p:nvSpPr>
        <p:spPr>
          <a:xfrm>
            <a:off x="784014" y="2768600"/>
            <a:ext cx="8596668" cy="1320800"/>
          </a:xfrm>
        </p:spPr>
        <p:txBody>
          <a:bodyPr/>
          <a:lstStyle/>
          <a:p>
            <a:pPr algn="ctr"/>
            <a:r>
              <a:rPr lang="it-IT" dirty="0"/>
              <a:t>Thank </a:t>
            </a:r>
            <a:r>
              <a:rPr lang="it-IT" dirty="0" err="1"/>
              <a:t>you</a:t>
            </a:r>
            <a:r>
              <a:rPr lang="it-IT" dirty="0"/>
              <a:t> for the </a:t>
            </a:r>
            <a:r>
              <a:rPr lang="it-IT" dirty="0" err="1"/>
              <a:t>attention</a:t>
            </a:r>
            <a:r>
              <a:rPr lang="it-IT" dirty="0"/>
              <a:t>!</a:t>
            </a:r>
          </a:p>
        </p:txBody>
      </p:sp>
      <p:sp>
        <p:nvSpPr>
          <p:cNvPr id="6" name="Rectangle 3">
            <a:extLst>
              <a:ext uri="{FF2B5EF4-FFF2-40B4-BE49-F238E27FC236}">
                <a16:creationId xmlns:a16="http://schemas.microsoft.com/office/drawing/2014/main" id="{763CC855-F88C-40E8-8DF5-627B1EF9ABD3}"/>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953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E7E2F13-4C1D-403A-952E-CBA63F0243A9}"/>
              </a:ext>
            </a:extLst>
          </p:cNvPr>
          <p:cNvPicPr>
            <a:picLocks noChangeAspect="1"/>
          </p:cNvPicPr>
          <p:nvPr/>
        </p:nvPicPr>
        <p:blipFill>
          <a:blip r:embed="rId2"/>
          <a:stretch>
            <a:fillRect/>
          </a:stretch>
        </p:blipFill>
        <p:spPr>
          <a:xfrm>
            <a:off x="621675" y="674457"/>
            <a:ext cx="2717292" cy="704026"/>
          </a:xfrm>
          <a:prstGeom prst="rect">
            <a:avLst/>
          </a:prstGeom>
        </p:spPr>
      </p:pic>
      <p:pic>
        <p:nvPicPr>
          <p:cNvPr id="7" name="Immagine 6">
            <a:extLst>
              <a:ext uri="{FF2B5EF4-FFF2-40B4-BE49-F238E27FC236}">
                <a16:creationId xmlns:a16="http://schemas.microsoft.com/office/drawing/2014/main" id="{A0A493EF-3FF9-4D65-9DF9-76E7E6EE86FF}"/>
              </a:ext>
            </a:extLst>
          </p:cNvPr>
          <p:cNvPicPr>
            <a:picLocks noChangeAspect="1"/>
          </p:cNvPicPr>
          <p:nvPr/>
        </p:nvPicPr>
        <p:blipFill>
          <a:blip r:embed="rId3"/>
          <a:stretch>
            <a:fillRect/>
          </a:stretch>
        </p:blipFill>
        <p:spPr>
          <a:xfrm>
            <a:off x="6458469" y="344719"/>
            <a:ext cx="2592896" cy="1037158"/>
          </a:xfrm>
          <a:prstGeom prst="rect">
            <a:avLst/>
          </a:prstGeom>
        </p:spPr>
      </p:pic>
      <p:sp>
        <p:nvSpPr>
          <p:cNvPr id="8" name="Segnaposto contenuto 2">
            <a:extLst>
              <a:ext uri="{FF2B5EF4-FFF2-40B4-BE49-F238E27FC236}">
                <a16:creationId xmlns:a16="http://schemas.microsoft.com/office/drawing/2014/main" id="{BC703E8D-4443-41FC-BD75-227703FDB9FC}"/>
              </a:ext>
            </a:extLst>
          </p:cNvPr>
          <p:cNvSpPr>
            <a:spLocks noGrp="1"/>
          </p:cNvSpPr>
          <p:nvPr>
            <p:ph idx="1"/>
          </p:nvPr>
        </p:nvSpPr>
        <p:spPr>
          <a:xfrm>
            <a:off x="621675" y="1739170"/>
            <a:ext cx="8596668" cy="4176600"/>
          </a:xfrm>
        </p:spPr>
        <p:txBody>
          <a:bodyPr>
            <a:normAutofit/>
          </a:bodyPr>
          <a:lstStyle/>
          <a:p>
            <a:pPr>
              <a:lnSpc>
                <a:spcPct val="150000"/>
              </a:lnSpc>
            </a:pPr>
            <a:r>
              <a:rPr lang="en-US" dirty="0"/>
              <a:t>The main objectives of the </a:t>
            </a:r>
            <a:r>
              <a:rPr lang="en-US" dirty="0" err="1"/>
              <a:t>HeatStore</a:t>
            </a:r>
            <a:r>
              <a:rPr lang="en-US" dirty="0"/>
              <a:t> project are:</a:t>
            </a:r>
          </a:p>
          <a:p>
            <a:pPr>
              <a:lnSpc>
                <a:spcPct val="150000"/>
              </a:lnSpc>
              <a:buFont typeface="Wingdings" panose="05000000000000000000" pitchFamily="2" charset="2"/>
              <a:buChar char="Ø"/>
            </a:pPr>
            <a:r>
              <a:rPr lang="en-US" sz="1600" dirty="0"/>
              <a:t>to lower the cost</a:t>
            </a:r>
          </a:p>
          <a:p>
            <a:pPr>
              <a:lnSpc>
                <a:spcPct val="150000"/>
              </a:lnSpc>
              <a:buFont typeface="Wingdings" panose="05000000000000000000" pitchFamily="2" charset="2"/>
              <a:buChar char="Ø"/>
            </a:pPr>
            <a:r>
              <a:rPr lang="en-US" sz="1600" dirty="0"/>
              <a:t>to reduce risks</a:t>
            </a:r>
          </a:p>
          <a:p>
            <a:pPr>
              <a:buFont typeface="Wingdings" panose="05000000000000000000" pitchFamily="2" charset="2"/>
              <a:buChar char="Ø"/>
            </a:pPr>
            <a:r>
              <a:rPr lang="en-US" sz="1600" dirty="0"/>
              <a:t>to improve the performance of high temperature (~25°C to ~90°C) underground thermal energy storage (HT-UTES) technologies</a:t>
            </a:r>
          </a:p>
          <a:p>
            <a:pPr>
              <a:buFont typeface="Wingdings" panose="05000000000000000000" pitchFamily="2" charset="2"/>
              <a:buChar char="Ø"/>
            </a:pPr>
            <a:r>
              <a:rPr lang="en-US" sz="1600" dirty="0"/>
              <a:t>to optimize heat network demand side management</a:t>
            </a:r>
          </a:p>
          <a:p>
            <a:pPr marL="0" indent="0">
              <a:buNone/>
            </a:pPr>
            <a:endParaRPr lang="en-US" sz="1600" dirty="0"/>
          </a:p>
          <a:p>
            <a:pPr marL="0" indent="0">
              <a:buNone/>
            </a:pPr>
            <a:r>
              <a:rPr lang="en-US" sz="1600" dirty="0"/>
              <a:t>There are 24 partners from 9 countries who are part of the </a:t>
            </a:r>
            <a:r>
              <a:rPr lang="en-US" sz="1600" dirty="0" err="1"/>
              <a:t>Heatstore</a:t>
            </a:r>
            <a:r>
              <a:rPr lang="en-US" sz="1600" dirty="0"/>
              <a:t> project. The consortium is composed of a mix of scientific research institutes and private companies. The industrial participation is considered a very strong and relevant advantage which is instrumental for success.</a:t>
            </a:r>
            <a:endParaRPr lang="it-IT" sz="1600" dirty="0"/>
          </a:p>
        </p:txBody>
      </p:sp>
    </p:spTree>
    <p:extLst>
      <p:ext uri="{BB962C8B-B14F-4D97-AF65-F5344CB8AC3E}">
        <p14:creationId xmlns:p14="http://schemas.microsoft.com/office/powerpoint/2010/main" val="203335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773154A-5557-4250-BF0C-26C816798238}"/>
              </a:ext>
            </a:extLst>
          </p:cNvPr>
          <p:cNvSpPr>
            <a:spLocks noGrp="1"/>
          </p:cNvSpPr>
          <p:nvPr>
            <p:ph idx="1"/>
          </p:nvPr>
        </p:nvSpPr>
        <p:spPr>
          <a:xfrm>
            <a:off x="780701" y="1774046"/>
            <a:ext cx="8596668" cy="3309908"/>
          </a:xfrm>
        </p:spPr>
        <p:txBody>
          <a:bodyPr>
            <a:normAutofit/>
          </a:bodyPr>
          <a:lstStyle/>
          <a:p>
            <a:r>
              <a:rPr lang="it-IT" sz="2000" dirty="0"/>
              <a:t>The HEATSTORE project and </a:t>
            </a:r>
            <a:r>
              <a:rPr lang="it-IT" sz="2000" dirty="0" err="1"/>
              <a:t>this</a:t>
            </a:r>
            <a:r>
              <a:rPr lang="it-IT" sz="2000" dirty="0"/>
              <a:t> report </a:t>
            </a:r>
            <a:r>
              <a:rPr lang="it-IT" sz="2000" dirty="0" err="1"/>
              <a:t>comprise</a:t>
            </a:r>
            <a:r>
              <a:rPr lang="it-IT" sz="2000" dirty="0"/>
              <a:t> </a:t>
            </a:r>
            <a:r>
              <a:rPr lang="it-IT" sz="2000" dirty="0" err="1"/>
              <a:t>four</a:t>
            </a:r>
            <a:r>
              <a:rPr lang="it-IT" sz="2000" dirty="0"/>
              <a:t> </a:t>
            </a:r>
            <a:r>
              <a:rPr lang="it-IT" sz="2000" dirty="0" err="1"/>
              <a:t>different</a:t>
            </a:r>
            <a:r>
              <a:rPr lang="it-IT" sz="2000" dirty="0"/>
              <a:t> UTES systems:</a:t>
            </a:r>
          </a:p>
          <a:p>
            <a:pPr marL="0" indent="0">
              <a:buNone/>
            </a:pPr>
            <a:endParaRPr lang="it-IT" sz="2000" dirty="0"/>
          </a:p>
          <a:p>
            <a:pPr>
              <a:buFont typeface="Wingdings" panose="05000000000000000000" pitchFamily="2" charset="2"/>
              <a:buChar char="Ø"/>
            </a:pPr>
            <a:r>
              <a:rPr lang="it-IT" dirty="0"/>
              <a:t>High Temperature </a:t>
            </a:r>
            <a:r>
              <a:rPr lang="it-IT" dirty="0" err="1"/>
              <a:t>Aquifer</a:t>
            </a:r>
            <a:r>
              <a:rPr lang="it-IT" dirty="0"/>
              <a:t> Thermal Energy Storage (HT-ATES)</a:t>
            </a:r>
          </a:p>
          <a:p>
            <a:pPr>
              <a:buFont typeface="Wingdings" panose="05000000000000000000" pitchFamily="2" charset="2"/>
              <a:buChar char="Ø"/>
            </a:pPr>
            <a:r>
              <a:rPr lang="it-IT" dirty="0" err="1"/>
              <a:t>Borehole</a:t>
            </a:r>
            <a:r>
              <a:rPr lang="it-IT" dirty="0"/>
              <a:t> Thermal Energy Storage (BTES)</a:t>
            </a:r>
          </a:p>
          <a:p>
            <a:pPr>
              <a:buFont typeface="Wingdings" panose="05000000000000000000" pitchFamily="2" charset="2"/>
              <a:buChar char="Ø"/>
            </a:pPr>
            <a:r>
              <a:rPr lang="it-IT" dirty="0"/>
              <a:t>Pit Thermal Energy Storage (PTES)</a:t>
            </a:r>
          </a:p>
          <a:p>
            <a:pPr>
              <a:buFont typeface="Wingdings" panose="05000000000000000000" pitchFamily="2" charset="2"/>
              <a:buChar char="Ø"/>
            </a:pPr>
            <a:r>
              <a:rPr lang="it-IT" dirty="0"/>
              <a:t>Mine Thermal Energy Storage (MTES)</a:t>
            </a:r>
          </a:p>
        </p:txBody>
      </p:sp>
    </p:spTree>
    <p:extLst>
      <p:ext uri="{BB962C8B-B14F-4D97-AF65-F5344CB8AC3E}">
        <p14:creationId xmlns:p14="http://schemas.microsoft.com/office/powerpoint/2010/main" val="274223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13834E-0052-4EA8-BE9C-AA918B4628EA}"/>
              </a:ext>
            </a:extLst>
          </p:cNvPr>
          <p:cNvSpPr>
            <a:spLocks noGrp="1"/>
          </p:cNvSpPr>
          <p:nvPr>
            <p:ph type="title"/>
          </p:nvPr>
        </p:nvSpPr>
        <p:spPr/>
        <p:txBody>
          <a:bodyPr>
            <a:normAutofit fontScale="90000"/>
          </a:bodyPr>
          <a:lstStyle/>
          <a:p>
            <a:r>
              <a:rPr lang="it-IT" dirty="0"/>
              <a:t>High Temperature </a:t>
            </a:r>
            <a:r>
              <a:rPr lang="it-IT" dirty="0" err="1"/>
              <a:t>Aquifer</a:t>
            </a:r>
            <a:r>
              <a:rPr lang="it-IT" dirty="0"/>
              <a:t> Thermal Energy Storage (HT-ATES)</a:t>
            </a:r>
            <a:br>
              <a:rPr lang="it-IT" dirty="0"/>
            </a:br>
            <a:endParaRPr lang="it-IT" dirty="0"/>
          </a:p>
        </p:txBody>
      </p:sp>
      <p:pic>
        <p:nvPicPr>
          <p:cNvPr id="5" name="Segnaposto contenuto 4">
            <a:extLst>
              <a:ext uri="{FF2B5EF4-FFF2-40B4-BE49-F238E27FC236}">
                <a16:creationId xmlns:a16="http://schemas.microsoft.com/office/drawing/2014/main" id="{3371B9A8-2F0F-4A96-BB53-152488CC0286}"/>
              </a:ext>
            </a:extLst>
          </p:cNvPr>
          <p:cNvPicPr>
            <a:picLocks noGrp="1" noChangeAspect="1"/>
          </p:cNvPicPr>
          <p:nvPr>
            <p:ph idx="1"/>
          </p:nvPr>
        </p:nvPicPr>
        <p:blipFill>
          <a:blip r:embed="rId2"/>
          <a:stretch>
            <a:fillRect/>
          </a:stretch>
        </p:blipFill>
        <p:spPr>
          <a:xfrm>
            <a:off x="4708754" y="1843902"/>
            <a:ext cx="4922947" cy="3170195"/>
          </a:xfrm>
        </p:spPr>
      </p:pic>
      <p:sp>
        <p:nvSpPr>
          <p:cNvPr id="6" name="CasellaDiTesto 5">
            <a:extLst>
              <a:ext uri="{FF2B5EF4-FFF2-40B4-BE49-F238E27FC236}">
                <a16:creationId xmlns:a16="http://schemas.microsoft.com/office/drawing/2014/main" id="{FBE14243-C433-420C-B011-4833C5A5C55E}"/>
              </a:ext>
            </a:extLst>
          </p:cNvPr>
          <p:cNvSpPr txBox="1"/>
          <p:nvPr/>
        </p:nvSpPr>
        <p:spPr>
          <a:xfrm>
            <a:off x="4935050" y="5161555"/>
            <a:ext cx="4470354" cy="523220"/>
          </a:xfrm>
          <a:prstGeom prst="rect">
            <a:avLst/>
          </a:prstGeom>
          <a:noFill/>
        </p:spPr>
        <p:txBody>
          <a:bodyPr wrap="square" rtlCol="0">
            <a:spAutoFit/>
          </a:bodyPr>
          <a:lstStyle/>
          <a:p>
            <a:r>
              <a:rPr lang="it-IT" sz="1400" dirty="0"/>
              <a:t>Figure 1. P</a:t>
            </a:r>
            <a:r>
              <a:rPr lang="en-US" sz="1400" dirty="0" err="1"/>
              <a:t>rinciples</a:t>
            </a:r>
            <a:r>
              <a:rPr lang="en-US" sz="1400" dirty="0"/>
              <a:t> of seasonal heat storage by the use of ATES in district heating (</a:t>
            </a:r>
            <a:r>
              <a:rPr lang="en-US" sz="1400" dirty="0" err="1"/>
              <a:t>Heatstore</a:t>
            </a:r>
            <a:r>
              <a:rPr lang="en-US" sz="1400" dirty="0"/>
              <a:t>)</a:t>
            </a:r>
            <a:endParaRPr lang="it-IT" sz="1400" dirty="0"/>
          </a:p>
        </p:txBody>
      </p:sp>
      <p:sp>
        <p:nvSpPr>
          <p:cNvPr id="9" name="Segnaposto contenuto 2">
            <a:extLst>
              <a:ext uri="{FF2B5EF4-FFF2-40B4-BE49-F238E27FC236}">
                <a16:creationId xmlns:a16="http://schemas.microsoft.com/office/drawing/2014/main" id="{7EB1AA86-FD05-4A4D-B9CE-CA148D33A7B2}"/>
              </a:ext>
            </a:extLst>
          </p:cNvPr>
          <p:cNvSpPr txBox="1">
            <a:spLocks/>
          </p:cNvSpPr>
          <p:nvPr/>
        </p:nvSpPr>
        <p:spPr>
          <a:xfrm>
            <a:off x="231571" y="2081475"/>
            <a:ext cx="4477183" cy="44785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sz="1600" dirty="0"/>
              <a:t>ATES can take place by </a:t>
            </a:r>
            <a:r>
              <a:rPr lang="en-US" sz="1600" dirty="0"/>
              <a:t>injection and later re-production of hot water in aquifers in both shallow and deep geological formations. </a:t>
            </a:r>
          </a:p>
          <a:p>
            <a:r>
              <a:rPr lang="en-US" sz="1600" dirty="0"/>
              <a:t>The geological conditions is the key prerequisite for establishing a HT-ATES system: the aquifers can be both unconsolidated sand units, porous rocks like sandstones or limestone or e.g. fractured rock formations).</a:t>
            </a:r>
          </a:p>
          <a:p>
            <a:r>
              <a:rPr lang="it-IT" sz="1600" dirty="0"/>
              <a:t>The </a:t>
            </a:r>
            <a:r>
              <a:rPr lang="it-IT" sz="1600" dirty="0" err="1"/>
              <a:t>advantages</a:t>
            </a:r>
            <a:r>
              <a:rPr lang="it-IT" sz="1600" dirty="0"/>
              <a:t> of ATES systems include </a:t>
            </a:r>
            <a:r>
              <a:rPr lang="it-IT" sz="1600" dirty="0" err="1"/>
              <a:t>very</a:t>
            </a:r>
            <a:r>
              <a:rPr lang="it-IT" sz="1600" dirty="0"/>
              <a:t> large storage </a:t>
            </a:r>
            <a:r>
              <a:rPr lang="it-IT" sz="1600" dirty="0" err="1"/>
              <a:t>potential</a:t>
            </a:r>
            <a:r>
              <a:rPr lang="it-IT" sz="1600" dirty="0"/>
              <a:t>, low </a:t>
            </a:r>
            <a:r>
              <a:rPr lang="it-IT" sz="1600" dirty="0" err="1"/>
              <a:t>operational</a:t>
            </a:r>
            <a:r>
              <a:rPr lang="it-IT" sz="1600" dirty="0"/>
              <a:t> costs and high-</a:t>
            </a:r>
            <a:r>
              <a:rPr lang="it-IT" sz="1600" dirty="0" err="1"/>
              <a:t>term</a:t>
            </a:r>
            <a:r>
              <a:rPr lang="it-IT" sz="1600" dirty="0"/>
              <a:t> </a:t>
            </a:r>
            <a:r>
              <a:rPr lang="it-IT" sz="1600" dirty="0" err="1"/>
              <a:t>profitability</a:t>
            </a:r>
            <a:r>
              <a:rPr lang="it-IT" sz="1600" dirty="0"/>
              <a:t>. </a:t>
            </a:r>
          </a:p>
          <a:p>
            <a:pPr marL="0" indent="0">
              <a:buFont typeface="Wingdings 3" charset="2"/>
              <a:buNone/>
            </a:pPr>
            <a:endParaRPr lang="it-IT" sz="2000" dirty="0"/>
          </a:p>
        </p:txBody>
      </p:sp>
    </p:spTree>
    <p:extLst>
      <p:ext uri="{BB962C8B-B14F-4D97-AF65-F5344CB8AC3E}">
        <p14:creationId xmlns:p14="http://schemas.microsoft.com/office/powerpoint/2010/main" val="103231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C18C08-1521-4B16-9878-FA2AA2067AB8}"/>
              </a:ext>
            </a:extLst>
          </p:cNvPr>
          <p:cNvSpPr>
            <a:spLocks noGrp="1"/>
          </p:cNvSpPr>
          <p:nvPr>
            <p:ph type="title"/>
          </p:nvPr>
        </p:nvSpPr>
        <p:spPr/>
        <p:txBody>
          <a:bodyPr/>
          <a:lstStyle/>
          <a:p>
            <a:r>
              <a:rPr lang="it-IT" dirty="0"/>
              <a:t>High Temperature </a:t>
            </a:r>
            <a:r>
              <a:rPr lang="it-IT" dirty="0" err="1"/>
              <a:t>Aquifer</a:t>
            </a:r>
            <a:r>
              <a:rPr lang="it-IT" dirty="0"/>
              <a:t> Thermal Energy Storage (HT-ATES)</a:t>
            </a:r>
          </a:p>
        </p:txBody>
      </p:sp>
      <p:sp>
        <p:nvSpPr>
          <p:cNvPr id="3" name="Segnaposto contenuto 2">
            <a:extLst>
              <a:ext uri="{FF2B5EF4-FFF2-40B4-BE49-F238E27FC236}">
                <a16:creationId xmlns:a16="http://schemas.microsoft.com/office/drawing/2014/main" id="{1F573CD1-661F-46E4-9700-F2AC919DBFF8}"/>
              </a:ext>
            </a:extLst>
          </p:cNvPr>
          <p:cNvSpPr>
            <a:spLocks noGrp="1"/>
          </p:cNvSpPr>
          <p:nvPr>
            <p:ph idx="1"/>
          </p:nvPr>
        </p:nvSpPr>
        <p:spPr>
          <a:xfrm>
            <a:off x="677334" y="1930400"/>
            <a:ext cx="8596668" cy="4618434"/>
          </a:xfrm>
        </p:spPr>
        <p:txBody>
          <a:bodyPr>
            <a:normAutofit/>
          </a:bodyPr>
          <a:lstStyle/>
          <a:p>
            <a:r>
              <a:rPr lang="it-IT" sz="1600" dirty="0"/>
              <a:t>A first positive </a:t>
            </a:r>
            <a:r>
              <a:rPr lang="it-IT" sz="1600" dirty="0" err="1"/>
              <a:t>outcome</a:t>
            </a:r>
            <a:r>
              <a:rPr lang="it-IT" sz="1600" dirty="0"/>
              <a:t> of the </a:t>
            </a:r>
            <a:r>
              <a:rPr lang="it-IT" sz="1600" dirty="0" err="1"/>
              <a:t>initial</a:t>
            </a:r>
            <a:r>
              <a:rPr lang="it-IT" sz="1600" dirty="0"/>
              <a:t> screening of the </a:t>
            </a:r>
            <a:r>
              <a:rPr lang="it-IT" sz="1600" dirty="0" err="1"/>
              <a:t>geological</a:t>
            </a:r>
            <a:r>
              <a:rPr lang="it-IT" sz="1600" dirty="0"/>
              <a:t> </a:t>
            </a:r>
            <a:r>
              <a:rPr lang="it-IT" sz="1600" dirty="0" err="1"/>
              <a:t>conditions</a:t>
            </a:r>
            <a:r>
              <a:rPr lang="it-IT" sz="1600" dirty="0"/>
              <a:t> </a:t>
            </a:r>
            <a:r>
              <a:rPr lang="it-IT" sz="1600" dirty="0" err="1"/>
              <a:t>will</a:t>
            </a:r>
            <a:r>
              <a:rPr lang="it-IT" sz="1600" dirty="0"/>
              <a:t> </a:t>
            </a:r>
            <a:r>
              <a:rPr lang="it-IT" sz="1600" dirty="0" err="1"/>
              <a:t>results</a:t>
            </a:r>
            <a:r>
              <a:rPr lang="it-IT" sz="1600" dirty="0"/>
              <a:t> in </a:t>
            </a:r>
            <a:r>
              <a:rPr lang="it-IT" sz="1600" dirty="0" err="1"/>
              <a:t>parameters</a:t>
            </a:r>
            <a:r>
              <a:rPr lang="it-IT" sz="1600" dirty="0"/>
              <a:t> </a:t>
            </a:r>
            <a:r>
              <a:rPr lang="it-IT" sz="1600" dirty="0" err="1"/>
              <a:t>characterisation</a:t>
            </a:r>
            <a:r>
              <a:rPr lang="it-IT" sz="1600" dirty="0"/>
              <a:t> like:</a:t>
            </a:r>
          </a:p>
          <a:p>
            <a:pPr>
              <a:buFont typeface="Wingdings" panose="05000000000000000000" pitchFamily="2" charset="2"/>
              <a:buChar char="Ø"/>
            </a:pPr>
            <a:r>
              <a:rPr lang="it-IT" sz="1400" dirty="0" err="1"/>
              <a:t>Geological</a:t>
            </a:r>
            <a:r>
              <a:rPr lang="it-IT" sz="1400" dirty="0"/>
              <a:t> and </a:t>
            </a:r>
            <a:r>
              <a:rPr lang="it-IT" sz="1400" dirty="0" err="1"/>
              <a:t>hydrogeological</a:t>
            </a:r>
            <a:r>
              <a:rPr lang="it-IT" sz="1400" dirty="0"/>
              <a:t> </a:t>
            </a:r>
            <a:r>
              <a:rPr lang="it-IT" sz="1400" dirty="0" err="1"/>
              <a:t>parameters</a:t>
            </a:r>
            <a:endParaRPr lang="it-IT" sz="1400" dirty="0"/>
          </a:p>
          <a:p>
            <a:pPr>
              <a:buFont typeface="Wingdings" panose="05000000000000000000" pitchFamily="2" charset="2"/>
              <a:buChar char="Ø"/>
            </a:pPr>
            <a:r>
              <a:rPr lang="it-IT" sz="1400" dirty="0" err="1"/>
              <a:t>Hydrological</a:t>
            </a:r>
            <a:r>
              <a:rPr lang="it-IT" sz="1400" dirty="0"/>
              <a:t> (</a:t>
            </a:r>
            <a:r>
              <a:rPr lang="it-IT" sz="1400" dirty="0" err="1"/>
              <a:t>groundwater</a:t>
            </a:r>
            <a:r>
              <a:rPr lang="it-IT" sz="1400" dirty="0"/>
              <a:t>) </a:t>
            </a:r>
            <a:r>
              <a:rPr lang="it-IT" sz="1400" dirty="0" err="1"/>
              <a:t>properties</a:t>
            </a:r>
            <a:endParaRPr lang="it-IT" sz="1400" dirty="0"/>
          </a:p>
          <a:p>
            <a:pPr>
              <a:buFont typeface="Wingdings" panose="05000000000000000000" pitchFamily="2" charset="2"/>
              <a:buChar char="Ø"/>
            </a:pPr>
            <a:r>
              <a:rPr lang="it-IT" sz="1400" dirty="0" err="1"/>
              <a:t>Geochemical</a:t>
            </a:r>
            <a:r>
              <a:rPr lang="it-IT" sz="1400" dirty="0"/>
              <a:t> </a:t>
            </a:r>
            <a:r>
              <a:rPr lang="it-IT" sz="1400" dirty="0" err="1"/>
              <a:t>properties</a:t>
            </a:r>
            <a:r>
              <a:rPr lang="it-IT" sz="1400" dirty="0"/>
              <a:t> for the </a:t>
            </a:r>
            <a:r>
              <a:rPr lang="it-IT" sz="1400" dirty="0" err="1"/>
              <a:t>groundwater</a:t>
            </a:r>
            <a:endParaRPr lang="it-IT" sz="1400" dirty="0"/>
          </a:p>
          <a:p>
            <a:pPr>
              <a:buFont typeface="Wingdings" panose="05000000000000000000" pitchFamily="2" charset="2"/>
              <a:buChar char="Ø"/>
            </a:pPr>
            <a:r>
              <a:rPr lang="it-IT" sz="1400" dirty="0"/>
              <a:t>Thermal </a:t>
            </a:r>
            <a:r>
              <a:rPr lang="it-IT" sz="1400" dirty="0" err="1"/>
              <a:t>properties</a:t>
            </a:r>
            <a:endParaRPr lang="it-IT" sz="1400" dirty="0"/>
          </a:p>
          <a:p>
            <a:pPr marL="0" indent="0">
              <a:buNone/>
            </a:pPr>
            <a:endParaRPr lang="it-IT" sz="1400" dirty="0"/>
          </a:p>
          <a:p>
            <a:r>
              <a:rPr lang="it-IT" sz="1600" dirty="0"/>
              <a:t> For deep </a:t>
            </a:r>
            <a:r>
              <a:rPr lang="it-IT" sz="1600" dirty="0" err="1"/>
              <a:t>geothermal</a:t>
            </a:r>
            <a:r>
              <a:rPr lang="it-IT" sz="1600" dirty="0"/>
              <a:t> systems the following reservoir </a:t>
            </a:r>
            <a:r>
              <a:rPr lang="it-IT" sz="1600" dirty="0" err="1"/>
              <a:t>properties</a:t>
            </a:r>
            <a:r>
              <a:rPr lang="it-IT" sz="1600" dirty="0"/>
              <a:t> are </a:t>
            </a:r>
            <a:r>
              <a:rPr lang="it-IT" sz="1600" dirty="0" err="1"/>
              <a:t>also</a:t>
            </a:r>
            <a:r>
              <a:rPr lang="it-IT" sz="1600" dirty="0"/>
              <a:t> </a:t>
            </a:r>
            <a:r>
              <a:rPr lang="it-IT" sz="1600" dirty="0" err="1"/>
              <a:t>relevant</a:t>
            </a:r>
            <a:r>
              <a:rPr lang="it-IT" sz="1600" dirty="0"/>
              <a:t>: </a:t>
            </a:r>
          </a:p>
          <a:p>
            <a:pPr>
              <a:buFont typeface="Wingdings" panose="05000000000000000000" pitchFamily="2" charset="2"/>
              <a:buChar char="Ø"/>
            </a:pPr>
            <a:r>
              <a:rPr lang="it-IT" sz="1400" dirty="0" err="1"/>
              <a:t>Mineral</a:t>
            </a:r>
            <a:r>
              <a:rPr lang="it-IT" sz="1400" dirty="0"/>
              <a:t> </a:t>
            </a:r>
            <a:r>
              <a:rPr lang="it-IT" sz="1400" dirty="0" err="1"/>
              <a:t>composition</a:t>
            </a:r>
            <a:r>
              <a:rPr lang="it-IT" sz="1400" dirty="0"/>
              <a:t> of reservoir rock</a:t>
            </a:r>
          </a:p>
          <a:p>
            <a:pPr>
              <a:buFont typeface="Wingdings" panose="05000000000000000000" pitchFamily="2" charset="2"/>
              <a:buChar char="Ø"/>
            </a:pPr>
            <a:r>
              <a:rPr lang="it-IT" sz="1400" dirty="0" err="1"/>
              <a:t>Density</a:t>
            </a:r>
            <a:r>
              <a:rPr lang="it-IT" sz="1400" dirty="0"/>
              <a:t> of reservoir rock</a:t>
            </a:r>
          </a:p>
          <a:p>
            <a:pPr>
              <a:buFont typeface="Wingdings" panose="05000000000000000000" pitchFamily="2" charset="2"/>
              <a:buChar char="Ø"/>
            </a:pPr>
            <a:r>
              <a:rPr lang="it-IT" sz="1400" dirty="0"/>
              <a:t>Pressure in deep reservoirs</a:t>
            </a:r>
          </a:p>
          <a:p>
            <a:pPr>
              <a:buFont typeface="Wingdings" panose="05000000000000000000" pitchFamily="2" charset="2"/>
              <a:buChar char="Ø"/>
            </a:pPr>
            <a:r>
              <a:rPr lang="it-IT" sz="1400" dirty="0" err="1"/>
              <a:t>Compressibility</a:t>
            </a:r>
            <a:endParaRPr lang="it-IT" sz="1200" dirty="0"/>
          </a:p>
        </p:txBody>
      </p:sp>
    </p:spTree>
    <p:extLst>
      <p:ext uri="{BB962C8B-B14F-4D97-AF65-F5344CB8AC3E}">
        <p14:creationId xmlns:p14="http://schemas.microsoft.com/office/powerpoint/2010/main" val="185861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2ED544-0AA1-49B0-9BA3-D4430293F9D8}"/>
              </a:ext>
            </a:extLst>
          </p:cNvPr>
          <p:cNvSpPr>
            <a:spLocks noGrp="1"/>
          </p:cNvSpPr>
          <p:nvPr>
            <p:ph type="title"/>
          </p:nvPr>
        </p:nvSpPr>
        <p:spPr/>
        <p:txBody>
          <a:bodyPr/>
          <a:lstStyle/>
          <a:p>
            <a:r>
              <a:rPr lang="it-IT" dirty="0"/>
              <a:t>High Temperature </a:t>
            </a:r>
            <a:r>
              <a:rPr lang="it-IT" dirty="0" err="1"/>
              <a:t>Aquifer</a:t>
            </a:r>
            <a:r>
              <a:rPr lang="it-IT" dirty="0"/>
              <a:t> Thermal Energy Storage (HT-ATES)</a:t>
            </a:r>
          </a:p>
        </p:txBody>
      </p:sp>
      <p:sp>
        <p:nvSpPr>
          <p:cNvPr id="3" name="Segnaposto contenuto 2">
            <a:extLst>
              <a:ext uri="{FF2B5EF4-FFF2-40B4-BE49-F238E27FC236}">
                <a16:creationId xmlns:a16="http://schemas.microsoft.com/office/drawing/2014/main" id="{5B6C5D84-F148-4673-889B-530EB7515CB5}"/>
              </a:ext>
            </a:extLst>
          </p:cNvPr>
          <p:cNvSpPr>
            <a:spLocks noGrp="1"/>
          </p:cNvSpPr>
          <p:nvPr>
            <p:ph idx="1"/>
          </p:nvPr>
        </p:nvSpPr>
        <p:spPr/>
        <p:txBody>
          <a:bodyPr/>
          <a:lstStyle/>
          <a:p>
            <a:r>
              <a:rPr lang="it-IT" dirty="0" err="1"/>
              <a:t>Operational</a:t>
            </a:r>
            <a:r>
              <a:rPr lang="it-IT" dirty="0"/>
              <a:t> </a:t>
            </a:r>
            <a:r>
              <a:rPr lang="it-IT" dirty="0" err="1"/>
              <a:t>scheme</a:t>
            </a:r>
            <a:r>
              <a:rPr lang="it-IT" dirty="0"/>
              <a:t> for ATES:</a:t>
            </a:r>
          </a:p>
          <a:p>
            <a:pPr marL="0" indent="0">
              <a:buNone/>
            </a:pPr>
            <a:endParaRPr lang="it-IT" dirty="0"/>
          </a:p>
          <a:p>
            <a:pPr>
              <a:buFont typeface="Wingdings" panose="05000000000000000000" pitchFamily="2" charset="2"/>
              <a:buChar char="Ø"/>
            </a:pPr>
            <a:r>
              <a:rPr lang="it-IT" sz="1800" b="0" i="1" u="none" strike="noStrike" baseline="0" dirty="0">
                <a:latin typeface="Arial" panose="020B0604020202020204" pitchFamily="34" charset="0"/>
              </a:rPr>
              <a:t>Pre-</a:t>
            </a:r>
            <a:r>
              <a:rPr lang="it-IT" sz="1800" b="0" i="1" u="none" strike="noStrike" baseline="0" dirty="0" err="1">
                <a:latin typeface="Arial" panose="020B0604020202020204" pitchFamily="34" charset="0"/>
              </a:rPr>
              <a:t>investigation</a:t>
            </a:r>
            <a:r>
              <a:rPr lang="it-IT" sz="1800" b="0" i="1" u="none" strike="noStrike" baseline="0" dirty="0">
                <a:latin typeface="Arial" panose="020B0604020202020204" pitchFamily="34" charset="0"/>
              </a:rPr>
              <a:t> (</a:t>
            </a:r>
            <a:r>
              <a:rPr lang="it-IT" sz="1800" b="0" i="1" u="none" strike="noStrike" baseline="0" dirty="0" err="1">
                <a:latin typeface="Arial" panose="020B0604020202020204" pitchFamily="34" charset="0"/>
              </a:rPr>
              <a:t>feasibility</a:t>
            </a:r>
            <a:r>
              <a:rPr lang="it-IT" sz="1800" b="0" i="1" u="none" strike="noStrike" baseline="0" dirty="0">
                <a:latin typeface="Arial" panose="020B0604020202020204" pitchFamily="34" charset="0"/>
              </a:rPr>
              <a:t> study)</a:t>
            </a:r>
          </a:p>
          <a:p>
            <a:pPr>
              <a:buFont typeface="Wingdings" panose="05000000000000000000" pitchFamily="2" charset="2"/>
              <a:buChar char="Ø"/>
            </a:pPr>
            <a:r>
              <a:rPr lang="it-IT" sz="1800" b="0" i="1" u="none" strike="noStrike" baseline="0" dirty="0">
                <a:latin typeface="Arial" panose="020B0604020202020204" pitchFamily="34" charset="0"/>
              </a:rPr>
              <a:t>Construction</a:t>
            </a:r>
            <a:r>
              <a:rPr lang="it-IT" i="1" dirty="0">
                <a:latin typeface="Arial" panose="020B0604020202020204" pitchFamily="34" charset="0"/>
              </a:rPr>
              <a:t> (Drilling, Design, </a:t>
            </a:r>
            <a:r>
              <a:rPr lang="it-IT" i="1" dirty="0" err="1">
                <a:latin typeface="Arial" panose="020B0604020202020204" pitchFamily="34" charset="0"/>
              </a:rPr>
              <a:t>Materials</a:t>
            </a:r>
            <a:r>
              <a:rPr lang="it-IT" i="1" dirty="0">
                <a:latin typeface="Arial" panose="020B0604020202020204" pitchFamily="34" charset="0"/>
              </a:rPr>
              <a:t>)</a:t>
            </a:r>
          </a:p>
          <a:p>
            <a:pPr>
              <a:buFont typeface="Wingdings" panose="05000000000000000000" pitchFamily="2" charset="2"/>
              <a:buChar char="Ø"/>
            </a:pPr>
            <a:r>
              <a:rPr lang="it-IT" sz="1800" b="0" i="1" u="none" strike="noStrike" baseline="0" dirty="0">
                <a:latin typeface="Arial" panose="020B0604020202020204" pitchFamily="34" charset="0"/>
              </a:rPr>
              <a:t>System </a:t>
            </a:r>
            <a:r>
              <a:rPr lang="it-IT" sz="1800" b="0" i="1" u="none" strike="noStrike" baseline="0" dirty="0" err="1">
                <a:latin typeface="Arial" panose="020B0604020202020204" pitchFamily="34" charset="0"/>
              </a:rPr>
              <a:t>integration</a:t>
            </a:r>
            <a:endParaRPr lang="it-IT" sz="1800" b="0" i="1" u="none" strike="noStrike" baseline="0" dirty="0">
              <a:latin typeface="Arial" panose="020B0604020202020204" pitchFamily="34" charset="0"/>
            </a:endParaRPr>
          </a:p>
          <a:p>
            <a:pPr>
              <a:buFont typeface="Wingdings" panose="05000000000000000000" pitchFamily="2" charset="2"/>
              <a:buChar char="Ø"/>
            </a:pPr>
            <a:r>
              <a:rPr lang="it-IT" sz="1800" b="0" i="1" u="none" strike="noStrike" baseline="0" dirty="0">
                <a:latin typeface="Arial" panose="020B0604020202020204" pitchFamily="34" charset="0"/>
              </a:rPr>
              <a:t>Operations feedback</a:t>
            </a:r>
            <a:r>
              <a:rPr lang="it-IT" i="1" dirty="0">
                <a:latin typeface="Arial" panose="020B0604020202020204" pitchFamily="34" charset="0"/>
              </a:rPr>
              <a:t> (Monitoring, </a:t>
            </a:r>
            <a:r>
              <a:rPr lang="it-IT" i="1" dirty="0" err="1">
                <a:latin typeface="Arial" panose="020B0604020202020204" pitchFamily="34" charset="0"/>
              </a:rPr>
              <a:t>Maintenance</a:t>
            </a:r>
            <a:r>
              <a:rPr lang="it-IT" i="1" dirty="0">
                <a:latin typeface="Arial" panose="020B0604020202020204" pitchFamily="34" charset="0"/>
              </a:rPr>
              <a:t>, Water treatment)</a:t>
            </a:r>
            <a:endParaRPr lang="it-IT" sz="1800" b="0" i="1" u="none" strike="noStrike" baseline="0" dirty="0">
              <a:latin typeface="Arial" panose="020B0604020202020204" pitchFamily="34" charset="0"/>
            </a:endParaRPr>
          </a:p>
          <a:p>
            <a:pPr>
              <a:buFont typeface="Wingdings" panose="05000000000000000000" pitchFamily="2" charset="2"/>
              <a:buChar char="Ø"/>
            </a:pPr>
            <a:endParaRPr lang="it-IT" dirty="0"/>
          </a:p>
        </p:txBody>
      </p:sp>
    </p:spTree>
    <p:extLst>
      <p:ext uri="{BB962C8B-B14F-4D97-AF65-F5344CB8AC3E}">
        <p14:creationId xmlns:p14="http://schemas.microsoft.com/office/powerpoint/2010/main" val="371965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248E5-CA26-47C3-B932-B54D2F7BBB45}"/>
              </a:ext>
            </a:extLst>
          </p:cNvPr>
          <p:cNvSpPr>
            <a:spLocks noGrp="1"/>
          </p:cNvSpPr>
          <p:nvPr>
            <p:ph type="title"/>
          </p:nvPr>
        </p:nvSpPr>
        <p:spPr/>
        <p:txBody>
          <a:bodyPr/>
          <a:lstStyle/>
          <a:p>
            <a:r>
              <a:rPr lang="it-IT" dirty="0"/>
              <a:t>High Temperature </a:t>
            </a:r>
            <a:r>
              <a:rPr lang="it-IT" dirty="0" err="1"/>
              <a:t>Aquifer</a:t>
            </a:r>
            <a:r>
              <a:rPr lang="it-IT" dirty="0"/>
              <a:t> Thermal Energy Storage (HT-ATES)</a:t>
            </a:r>
          </a:p>
        </p:txBody>
      </p:sp>
      <p:sp>
        <p:nvSpPr>
          <p:cNvPr id="3" name="Segnaposto contenuto 2">
            <a:extLst>
              <a:ext uri="{FF2B5EF4-FFF2-40B4-BE49-F238E27FC236}">
                <a16:creationId xmlns:a16="http://schemas.microsoft.com/office/drawing/2014/main" id="{4045EA35-5F90-4979-83BE-8C2178A31FAC}"/>
              </a:ext>
            </a:extLst>
          </p:cNvPr>
          <p:cNvSpPr>
            <a:spLocks noGrp="1"/>
          </p:cNvSpPr>
          <p:nvPr>
            <p:ph idx="1"/>
          </p:nvPr>
        </p:nvSpPr>
        <p:spPr>
          <a:xfrm>
            <a:off x="677334" y="2160589"/>
            <a:ext cx="4809066" cy="4160698"/>
          </a:xfrm>
        </p:spPr>
        <p:txBody>
          <a:bodyPr/>
          <a:lstStyle/>
          <a:p>
            <a:r>
              <a:rPr lang="en-US" dirty="0"/>
              <a:t>Case example - The German Reichstag (Berlin)</a:t>
            </a:r>
          </a:p>
          <a:p>
            <a:pPr marL="0" indent="0">
              <a:buNone/>
            </a:pPr>
            <a:endParaRPr lang="en-US" dirty="0"/>
          </a:p>
          <a:p>
            <a:pPr algn="l">
              <a:buFont typeface="Wingdings" panose="05000000000000000000" pitchFamily="2" charset="2"/>
              <a:buChar char="Ø"/>
            </a:pPr>
            <a:r>
              <a:rPr lang="en-US" sz="1600" dirty="0">
                <a:latin typeface="ArialMT"/>
              </a:rPr>
              <a:t>The underground storage is operational since 1999, however, the full capacity of the total system was reached in 2003.</a:t>
            </a:r>
          </a:p>
          <a:p>
            <a:pPr algn="l">
              <a:buFont typeface="Wingdings" panose="05000000000000000000" pitchFamily="2" charset="2"/>
              <a:buChar char="Ø"/>
            </a:pPr>
            <a:r>
              <a:rPr lang="en-US" sz="1600" dirty="0">
                <a:latin typeface="ArialMT"/>
              </a:rPr>
              <a:t>T</a:t>
            </a:r>
            <a:r>
              <a:rPr lang="en-US" sz="1600" b="0" i="0" u="none" strike="noStrike" baseline="0" dirty="0">
                <a:latin typeface="ArialMT"/>
              </a:rPr>
              <a:t>wo aquifers at different depths are used to store cold (c. 60 m) and heat (c. 300 m).</a:t>
            </a:r>
          </a:p>
          <a:p>
            <a:pPr algn="l">
              <a:buFont typeface="Wingdings" panose="05000000000000000000" pitchFamily="2" charset="2"/>
              <a:buChar char="Ø"/>
            </a:pPr>
            <a:r>
              <a:rPr lang="en-US" sz="1600" dirty="0"/>
              <a:t>The design temperature at the warm well is 70°C while charging (the storage temperature is limited to 70ºC because of geochemical aspects).</a:t>
            </a:r>
            <a:endParaRPr lang="it-IT" sz="1600" dirty="0"/>
          </a:p>
        </p:txBody>
      </p:sp>
      <p:pic>
        <p:nvPicPr>
          <p:cNvPr id="5" name="Immagine 4">
            <a:extLst>
              <a:ext uri="{FF2B5EF4-FFF2-40B4-BE49-F238E27FC236}">
                <a16:creationId xmlns:a16="http://schemas.microsoft.com/office/drawing/2014/main" id="{C4B484EB-619D-4CCA-8370-86318371291E}"/>
              </a:ext>
            </a:extLst>
          </p:cNvPr>
          <p:cNvPicPr>
            <a:picLocks noChangeAspect="1"/>
          </p:cNvPicPr>
          <p:nvPr/>
        </p:nvPicPr>
        <p:blipFill>
          <a:blip r:embed="rId2"/>
          <a:stretch>
            <a:fillRect/>
          </a:stretch>
        </p:blipFill>
        <p:spPr>
          <a:xfrm>
            <a:off x="5365282" y="2626561"/>
            <a:ext cx="3795089" cy="2530059"/>
          </a:xfrm>
          <a:prstGeom prst="rect">
            <a:avLst/>
          </a:prstGeom>
        </p:spPr>
      </p:pic>
      <p:sp>
        <p:nvSpPr>
          <p:cNvPr id="6" name="CasellaDiTesto 5">
            <a:extLst>
              <a:ext uri="{FF2B5EF4-FFF2-40B4-BE49-F238E27FC236}">
                <a16:creationId xmlns:a16="http://schemas.microsoft.com/office/drawing/2014/main" id="{89F9D411-A560-4EF7-B278-619BA98D978F}"/>
              </a:ext>
            </a:extLst>
          </p:cNvPr>
          <p:cNvSpPr txBox="1"/>
          <p:nvPr/>
        </p:nvSpPr>
        <p:spPr>
          <a:xfrm>
            <a:off x="5648477" y="5299426"/>
            <a:ext cx="3228698" cy="646331"/>
          </a:xfrm>
          <a:prstGeom prst="rect">
            <a:avLst/>
          </a:prstGeom>
          <a:noFill/>
        </p:spPr>
        <p:txBody>
          <a:bodyPr wrap="square" rtlCol="0">
            <a:spAutoFit/>
          </a:bodyPr>
          <a:lstStyle/>
          <a:p>
            <a:r>
              <a:rPr lang="it-IT" sz="1200" dirty="0"/>
              <a:t>Figure 2. </a:t>
            </a:r>
            <a:r>
              <a:rPr lang="it-IT" sz="1200" dirty="0" err="1"/>
              <a:t>Illustration</a:t>
            </a:r>
            <a:r>
              <a:rPr lang="it-IT" sz="1200" dirty="0"/>
              <a:t> of HT-ATES system </a:t>
            </a:r>
            <a:r>
              <a:rPr lang="it-IT" sz="1200" dirty="0" err="1"/>
              <a:t>at</a:t>
            </a:r>
            <a:r>
              <a:rPr lang="it-IT" sz="1200" dirty="0"/>
              <a:t> the </a:t>
            </a:r>
            <a:r>
              <a:rPr lang="it-IT" sz="1200" dirty="0" err="1"/>
              <a:t>German</a:t>
            </a:r>
            <a:r>
              <a:rPr lang="it-IT" sz="1200" dirty="0"/>
              <a:t> Reichstag, </a:t>
            </a:r>
            <a:r>
              <a:rPr lang="it-IT" sz="1200" dirty="0" err="1"/>
              <a:t>Berlin</a:t>
            </a:r>
            <a:r>
              <a:rPr lang="it-IT" sz="1200" dirty="0"/>
              <a:t> (</a:t>
            </a:r>
            <a:r>
              <a:rPr lang="it-IT" sz="1200" dirty="0" err="1"/>
              <a:t>Sanner</a:t>
            </a:r>
            <a:r>
              <a:rPr lang="it-IT" sz="1200" dirty="0"/>
              <a:t>, B., </a:t>
            </a:r>
            <a:r>
              <a:rPr lang="it-IT" sz="1200" dirty="0" err="1"/>
              <a:t>Kabus</a:t>
            </a:r>
            <a:r>
              <a:rPr lang="it-IT" sz="1200" dirty="0"/>
              <a:t>, F., </a:t>
            </a:r>
            <a:r>
              <a:rPr lang="it-IT" sz="1200" dirty="0" err="1"/>
              <a:t>Seibt</a:t>
            </a:r>
            <a:r>
              <a:rPr lang="it-IT" sz="1200" dirty="0"/>
              <a:t> P. &amp; Bartels, J. 2005)</a:t>
            </a:r>
          </a:p>
        </p:txBody>
      </p:sp>
    </p:spTree>
    <p:extLst>
      <p:ext uri="{BB962C8B-B14F-4D97-AF65-F5344CB8AC3E}">
        <p14:creationId xmlns:p14="http://schemas.microsoft.com/office/powerpoint/2010/main" val="1465873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482031-6D4F-4832-B59D-174B3AC81723}"/>
              </a:ext>
            </a:extLst>
          </p:cNvPr>
          <p:cNvSpPr>
            <a:spLocks noGrp="1"/>
          </p:cNvSpPr>
          <p:nvPr>
            <p:ph type="title"/>
          </p:nvPr>
        </p:nvSpPr>
        <p:spPr/>
        <p:txBody>
          <a:bodyPr/>
          <a:lstStyle/>
          <a:p>
            <a:r>
              <a:rPr lang="it-IT" dirty="0" err="1"/>
              <a:t>Borehole</a:t>
            </a:r>
            <a:r>
              <a:rPr lang="it-IT" dirty="0"/>
              <a:t> Thermal Energy Storage (BTES)</a:t>
            </a:r>
            <a:br>
              <a:rPr lang="it-IT" dirty="0"/>
            </a:br>
            <a:endParaRPr lang="it-IT" dirty="0"/>
          </a:p>
        </p:txBody>
      </p:sp>
      <p:pic>
        <p:nvPicPr>
          <p:cNvPr id="5" name="Segnaposto contenuto 4">
            <a:extLst>
              <a:ext uri="{FF2B5EF4-FFF2-40B4-BE49-F238E27FC236}">
                <a16:creationId xmlns:a16="http://schemas.microsoft.com/office/drawing/2014/main" id="{4E2EA55B-B870-4EF4-9390-AAFAD7453CC8}"/>
              </a:ext>
            </a:extLst>
          </p:cNvPr>
          <p:cNvPicPr>
            <a:picLocks noGrp="1" noChangeAspect="1"/>
          </p:cNvPicPr>
          <p:nvPr>
            <p:ph idx="1"/>
          </p:nvPr>
        </p:nvPicPr>
        <p:blipFill>
          <a:blip r:embed="rId2"/>
          <a:stretch>
            <a:fillRect/>
          </a:stretch>
        </p:blipFill>
        <p:spPr>
          <a:xfrm>
            <a:off x="4552724" y="1270000"/>
            <a:ext cx="5044877" cy="2781541"/>
          </a:xfrm>
        </p:spPr>
      </p:pic>
      <p:sp>
        <p:nvSpPr>
          <p:cNvPr id="6" name="CasellaDiTesto 5">
            <a:extLst>
              <a:ext uri="{FF2B5EF4-FFF2-40B4-BE49-F238E27FC236}">
                <a16:creationId xmlns:a16="http://schemas.microsoft.com/office/drawing/2014/main" id="{E31DB105-F5DC-48DB-8E56-1BCBD74F06A8}"/>
              </a:ext>
            </a:extLst>
          </p:cNvPr>
          <p:cNvSpPr txBox="1"/>
          <p:nvPr/>
        </p:nvSpPr>
        <p:spPr>
          <a:xfrm>
            <a:off x="5088836" y="4065610"/>
            <a:ext cx="4185166" cy="646331"/>
          </a:xfrm>
          <a:prstGeom prst="rect">
            <a:avLst/>
          </a:prstGeom>
          <a:noFill/>
        </p:spPr>
        <p:txBody>
          <a:bodyPr wrap="square" rtlCol="0">
            <a:spAutoFit/>
          </a:bodyPr>
          <a:lstStyle/>
          <a:p>
            <a:r>
              <a:rPr lang="it-IT" sz="1200" dirty="0"/>
              <a:t>Figure 3. </a:t>
            </a:r>
            <a:r>
              <a:rPr lang="en-US" sz="1200" dirty="0"/>
              <a:t>Layout of a borehole thermal energy storage and cross-section of a single borehole and u-tube </a:t>
            </a:r>
            <a:r>
              <a:rPr lang="it-IT" sz="1200" dirty="0"/>
              <a:t>(</a:t>
            </a:r>
            <a:r>
              <a:rPr lang="it-IT" sz="1200" dirty="0" err="1"/>
              <a:t>Sibbitt</a:t>
            </a:r>
            <a:r>
              <a:rPr lang="it-IT" sz="1200" dirty="0"/>
              <a:t> B. &amp; </a:t>
            </a:r>
            <a:r>
              <a:rPr lang="it-IT" sz="1200" dirty="0" err="1"/>
              <a:t>McClenahan</a:t>
            </a:r>
            <a:r>
              <a:rPr lang="it-IT" sz="1200" dirty="0"/>
              <a:t> D., 2015)</a:t>
            </a:r>
          </a:p>
        </p:txBody>
      </p:sp>
      <p:sp>
        <p:nvSpPr>
          <p:cNvPr id="7" name="Segnaposto contenuto 2">
            <a:extLst>
              <a:ext uri="{FF2B5EF4-FFF2-40B4-BE49-F238E27FC236}">
                <a16:creationId xmlns:a16="http://schemas.microsoft.com/office/drawing/2014/main" id="{0EE6838F-D3C3-4C39-A732-604C493DFAED}"/>
              </a:ext>
            </a:extLst>
          </p:cNvPr>
          <p:cNvSpPr txBox="1">
            <a:spLocks/>
          </p:cNvSpPr>
          <p:nvPr/>
        </p:nvSpPr>
        <p:spPr>
          <a:xfrm>
            <a:off x="470601" y="1651705"/>
            <a:ext cx="4411500" cy="467620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dirty="0"/>
              <a:t>BTES uses the natural heat capacity in a large volume of underground soil or rock to store thermal energy.</a:t>
            </a:r>
          </a:p>
          <a:p>
            <a:r>
              <a:rPr lang="en-US" sz="1600" dirty="0"/>
              <a:t>The principle is to heat up the subsurface and cool it down again by circulating a fluid in plastic u-tube pipes installed in a large number of closely spaced boreholes and completed with a sealing grout.</a:t>
            </a:r>
          </a:p>
          <a:p>
            <a:r>
              <a:rPr lang="en-US" sz="1600" dirty="0"/>
              <a:t>The distance between the boreholes is typically in the range of 2-5 m (boreholes of approx. 20-200 m depth).</a:t>
            </a:r>
          </a:p>
          <a:p>
            <a:r>
              <a:rPr lang="en-US" sz="1600" dirty="0"/>
              <a:t>Temperatures up to approx. 90°C can be stored and BTES can be used to store excess heat from industries, incineration plants and heat from renewable energy sources.</a:t>
            </a:r>
          </a:p>
        </p:txBody>
      </p:sp>
    </p:spTree>
    <p:extLst>
      <p:ext uri="{BB962C8B-B14F-4D97-AF65-F5344CB8AC3E}">
        <p14:creationId xmlns:p14="http://schemas.microsoft.com/office/powerpoint/2010/main" val="3130099136"/>
      </p:ext>
    </p:extLst>
  </p:cSld>
  <p:clrMapOvr>
    <a:masterClrMapping/>
  </p:clrMapOvr>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1188</TotalTime>
  <Words>2093</Words>
  <Application>Microsoft Office PowerPoint</Application>
  <PresentationFormat>Widescreen</PresentationFormat>
  <Paragraphs>133</Paragraphs>
  <Slides>27</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27</vt:i4>
      </vt:variant>
    </vt:vector>
  </HeadingPairs>
  <TitlesOfParts>
    <vt:vector size="36" baseType="lpstr">
      <vt:lpstr>Arial</vt:lpstr>
      <vt:lpstr>ArialMT</vt:lpstr>
      <vt:lpstr>Calibri</vt:lpstr>
      <vt:lpstr>CIDFont+F3</vt:lpstr>
      <vt:lpstr>Times New Roman</vt:lpstr>
      <vt:lpstr>Trebuchet MS</vt:lpstr>
      <vt:lpstr>Wingdings</vt:lpstr>
      <vt:lpstr>Wingdings 3</vt:lpstr>
      <vt:lpstr>Sfaccettatura</vt:lpstr>
      <vt:lpstr>UTES - Underground Thermal Energy Storage</vt:lpstr>
      <vt:lpstr>UTES - Underground Thermal Energy Storage: My research</vt:lpstr>
      <vt:lpstr>Presentazione standard di PowerPoint</vt:lpstr>
      <vt:lpstr>Presentazione standard di PowerPoint</vt:lpstr>
      <vt:lpstr>High Temperature Aquifer Thermal Energy Storage (HT-ATES) </vt:lpstr>
      <vt:lpstr>High Temperature Aquifer Thermal Energy Storage (HT-ATES)</vt:lpstr>
      <vt:lpstr>High Temperature Aquifer Thermal Energy Storage (HT-ATES)</vt:lpstr>
      <vt:lpstr>High Temperature Aquifer Thermal Energy Storage (HT-ATES)</vt:lpstr>
      <vt:lpstr>Borehole Thermal Energy Storage (BTES) </vt:lpstr>
      <vt:lpstr>Borehole Thermal Energy Storage (BTES) </vt:lpstr>
      <vt:lpstr>Borehole Thermal Energy Storage (BTES)</vt:lpstr>
      <vt:lpstr>Pit Thermal Energy Storage (PTES) </vt:lpstr>
      <vt:lpstr>Pit Thermal Energy Storage (PTES)</vt:lpstr>
      <vt:lpstr>Mine Thermal Energy Storage (MTES) </vt:lpstr>
      <vt:lpstr>Presentazione standard di PowerPoint</vt:lpstr>
      <vt:lpstr>Main features of an energy storage system </vt:lpstr>
      <vt:lpstr>Sensible Heat Storage (SHS)</vt:lpstr>
      <vt:lpstr>Latent-Heat or Phase-Change Storage</vt:lpstr>
      <vt:lpstr>SHS vs LHS</vt:lpstr>
      <vt:lpstr>Characteristics Proprieties of PCMs</vt:lpstr>
      <vt:lpstr>Phase Change Materials</vt:lpstr>
      <vt:lpstr>Presentazione standard di PowerPoint</vt:lpstr>
      <vt:lpstr>A new experimental apparatus to investigate heat transfer processes for ground heat exchangers </vt:lpstr>
      <vt:lpstr>A new experimental apparatus to investigate heat transfer processes for ground heat exchangers </vt:lpstr>
      <vt:lpstr>A new experimental apparatus to investigate heat transfer processes for ground heat exchangers</vt:lpstr>
      <vt:lpstr>FEFLOW (Finite Element subsurface Flow system)</vt:lpstr>
      <vt:lpstr>Thank you for the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UTES - Underground Thermal Energy Storage</dc:title>
  <dc:creator>Sara Franzè</dc:creator>
  <cp:lastModifiedBy>Antonio Galgaro - UNIPD</cp:lastModifiedBy>
  <cp:revision>52</cp:revision>
  <dcterms:created xsi:type="dcterms:W3CDTF">2023-07-15T07:36:20Z</dcterms:created>
  <dcterms:modified xsi:type="dcterms:W3CDTF">2025-12-09T01:57:26Z</dcterms:modified>
</cp:coreProperties>
</file>