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web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2"/>
  </p:notesMasterIdLst>
  <p:handoutMasterIdLst>
    <p:handoutMasterId r:id="rId23"/>
  </p:handoutMasterIdLst>
  <p:sldIdLst>
    <p:sldId id="405" r:id="rId2"/>
    <p:sldId id="427" r:id="rId3"/>
    <p:sldId id="599" r:id="rId4"/>
    <p:sldId id="600" r:id="rId5"/>
    <p:sldId id="603" r:id="rId6"/>
    <p:sldId id="604" r:id="rId7"/>
    <p:sldId id="609" r:id="rId8"/>
    <p:sldId id="610" r:id="rId9"/>
    <p:sldId id="612" r:id="rId10"/>
    <p:sldId id="628" r:id="rId11"/>
    <p:sldId id="643" r:id="rId12"/>
    <p:sldId id="633" r:id="rId13"/>
    <p:sldId id="629" r:id="rId14"/>
    <p:sldId id="645" r:id="rId15"/>
    <p:sldId id="630" r:id="rId16"/>
    <p:sldId id="646" r:id="rId17"/>
    <p:sldId id="647" r:id="rId18"/>
    <p:sldId id="649" r:id="rId19"/>
    <p:sldId id="648" r:id="rId20"/>
    <p:sldId id="626" r:id="rId21"/>
  </p:sldIdLst>
  <p:sldSz cx="9144000" cy="6858000" type="overhead"/>
  <p:notesSz cx="6797675" cy="9926638"/>
  <p:defaultTextStyle>
    <a:defPPr>
      <a:defRPr lang="en-US"/>
    </a:defPPr>
    <a:lvl1pPr algn="l" rtl="0" fontAlgn="base">
      <a:spcBef>
        <a:spcPct val="0"/>
      </a:spcBef>
      <a:spcAft>
        <a:spcPct val="0"/>
      </a:spcAft>
      <a:defRPr sz="28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3399FF"/>
    <a:srgbClr val="339933"/>
    <a:srgbClr val="993366"/>
    <a:srgbClr val="6699FF"/>
    <a:srgbClr val="FFFF66"/>
    <a:srgbClr val="CC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6644" autoAdjust="0"/>
  </p:normalViewPr>
  <p:slideViewPr>
    <p:cSldViewPr>
      <p:cViewPr varScale="1">
        <p:scale>
          <a:sx n="63" d="100"/>
          <a:sy n="63" d="100"/>
        </p:scale>
        <p:origin x="14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56"/>
    </p:cViewPr>
  </p:sorterViewPr>
  <p:notesViewPr>
    <p:cSldViewPr>
      <p:cViewPr>
        <p:scale>
          <a:sx n="100" d="100"/>
          <a:sy n="100" d="100"/>
        </p:scale>
        <p:origin x="-924" y="-6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 y="0"/>
            <a:ext cx="2946145" cy="495851"/>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defTabSz="914316" eaLnBrk="0" hangingPunct="0">
              <a:defRPr sz="1200">
                <a:latin typeface="Times New Roman" pitchFamily="18" charset="0"/>
              </a:defRPr>
            </a:lvl1pPr>
          </a:lstStyle>
          <a:p>
            <a:pPr>
              <a:defRPr/>
            </a:pPr>
            <a:endParaRPr lang="it-IT"/>
          </a:p>
        </p:txBody>
      </p:sp>
      <p:sp>
        <p:nvSpPr>
          <p:cNvPr id="17411" name="Rectangle 3"/>
          <p:cNvSpPr>
            <a:spLocks noGrp="1" noChangeArrowheads="1"/>
          </p:cNvSpPr>
          <p:nvPr>
            <p:ph type="dt" sz="quarter" idx="1"/>
          </p:nvPr>
        </p:nvSpPr>
        <p:spPr bwMode="auto">
          <a:xfrm>
            <a:off x="3851530" y="0"/>
            <a:ext cx="2946145" cy="495851"/>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defTabSz="914316" eaLnBrk="0" hangingPunct="0">
              <a:defRPr sz="1200">
                <a:latin typeface="Times New Roman" pitchFamily="18" charset="0"/>
              </a:defRPr>
            </a:lvl1pPr>
          </a:lstStyle>
          <a:p>
            <a:pPr>
              <a:defRPr/>
            </a:pPr>
            <a:fld id="{2672B2D8-3D47-4589-B0B4-B7FCB56F6545}" type="datetime1">
              <a:rPr lang="it-IT"/>
              <a:pPr>
                <a:defRPr/>
              </a:pPr>
              <a:t>02/12/2022</a:t>
            </a:fld>
            <a:endParaRPr lang="it-IT"/>
          </a:p>
        </p:txBody>
      </p:sp>
      <p:sp>
        <p:nvSpPr>
          <p:cNvPr id="17412" name="Rectangle 4"/>
          <p:cNvSpPr>
            <a:spLocks noGrp="1" noChangeArrowheads="1"/>
          </p:cNvSpPr>
          <p:nvPr>
            <p:ph type="ftr" sz="quarter" idx="2"/>
          </p:nvPr>
        </p:nvSpPr>
        <p:spPr bwMode="auto">
          <a:xfrm>
            <a:off x="2" y="9430789"/>
            <a:ext cx="2946145" cy="495850"/>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defTabSz="914316" eaLnBrk="0" hangingPunct="0">
              <a:defRPr sz="1200">
                <a:latin typeface="Times New Roman" pitchFamily="18" charset="0"/>
              </a:defRPr>
            </a:lvl1pPr>
          </a:lstStyle>
          <a:p>
            <a:pPr>
              <a:defRPr/>
            </a:pPr>
            <a:r>
              <a:rPr lang="it-IT"/>
              <a:t>Le fonti dei dati in demografia</a:t>
            </a:r>
          </a:p>
        </p:txBody>
      </p:sp>
      <p:sp>
        <p:nvSpPr>
          <p:cNvPr id="17413" name="Rectangle 5"/>
          <p:cNvSpPr>
            <a:spLocks noGrp="1" noChangeArrowheads="1"/>
          </p:cNvSpPr>
          <p:nvPr>
            <p:ph type="sldNum" sz="quarter" idx="3"/>
          </p:nvPr>
        </p:nvSpPr>
        <p:spPr bwMode="auto">
          <a:xfrm>
            <a:off x="3851530" y="9430789"/>
            <a:ext cx="2946145" cy="495850"/>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r" defTabSz="914316" eaLnBrk="0" hangingPunct="0">
              <a:defRPr sz="1200">
                <a:latin typeface="Times New Roman" pitchFamily="18" charset="0"/>
              </a:defRPr>
            </a:lvl1pPr>
          </a:lstStyle>
          <a:p>
            <a:pPr>
              <a:defRPr/>
            </a:pPr>
            <a:fld id="{12777F2E-213C-47E8-B259-B55073DD8DE8}" type="slidenum">
              <a:rPr lang="it-IT"/>
              <a:pPr>
                <a:defRPr/>
              </a:pPr>
              <a:t>‹N›</a:t>
            </a:fld>
            <a:endParaRPr lang="it-IT"/>
          </a:p>
        </p:txBody>
      </p:sp>
    </p:spTree>
    <p:extLst>
      <p:ext uri="{BB962C8B-B14F-4D97-AF65-F5344CB8AC3E}">
        <p14:creationId xmlns:p14="http://schemas.microsoft.com/office/powerpoint/2010/main" val="3802392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2" y="0"/>
            <a:ext cx="2946145" cy="495851"/>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defTabSz="914316" eaLnBrk="0" hangingPunct="0">
              <a:defRPr sz="1200">
                <a:latin typeface="Times New Roman" pitchFamily="18" charset="0"/>
              </a:defRPr>
            </a:lvl1pPr>
          </a:lstStyle>
          <a:p>
            <a:pPr>
              <a:defRPr/>
            </a:pPr>
            <a:endParaRPr lang="it-IT"/>
          </a:p>
        </p:txBody>
      </p:sp>
      <p:sp>
        <p:nvSpPr>
          <p:cNvPr id="15363" name="Rectangle 3"/>
          <p:cNvSpPr>
            <a:spLocks noGrp="1" noChangeArrowheads="1"/>
          </p:cNvSpPr>
          <p:nvPr>
            <p:ph type="dt" idx="1"/>
          </p:nvPr>
        </p:nvSpPr>
        <p:spPr bwMode="auto">
          <a:xfrm>
            <a:off x="3851530" y="0"/>
            <a:ext cx="2946145" cy="495851"/>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defTabSz="914316" eaLnBrk="0" hangingPunct="0">
              <a:defRPr sz="1200">
                <a:latin typeface="Times New Roman" pitchFamily="18" charset="0"/>
              </a:defRPr>
            </a:lvl1pPr>
          </a:lstStyle>
          <a:p>
            <a:pPr>
              <a:defRPr/>
            </a:pPr>
            <a:fld id="{D096F664-DA16-4770-8BBD-D5986393844B}" type="datetime1">
              <a:rPr lang="it-IT"/>
              <a:pPr>
                <a:defRPr/>
              </a:pPr>
              <a:t>02/12/2022</a:t>
            </a:fld>
            <a:endParaRPr lang="it-IT"/>
          </a:p>
        </p:txBody>
      </p:sp>
      <p:sp>
        <p:nvSpPr>
          <p:cNvPr id="1843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07006" y="4714592"/>
            <a:ext cx="4983666" cy="4467469"/>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5366" name="Rectangle 6"/>
          <p:cNvSpPr>
            <a:spLocks noGrp="1" noChangeArrowheads="1"/>
          </p:cNvSpPr>
          <p:nvPr>
            <p:ph type="ftr" sz="quarter" idx="4"/>
          </p:nvPr>
        </p:nvSpPr>
        <p:spPr bwMode="auto">
          <a:xfrm>
            <a:off x="2" y="9430789"/>
            <a:ext cx="2946145" cy="495850"/>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defTabSz="914316" eaLnBrk="0" hangingPunct="0">
              <a:defRPr sz="1200">
                <a:latin typeface="Times New Roman" pitchFamily="18" charset="0"/>
              </a:defRPr>
            </a:lvl1pPr>
          </a:lstStyle>
          <a:p>
            <a:pPr>
              <a:defRPr/>
            </a:pPr>
            <a:endParaRPr lang="it-IT"/>
          </a:p>
        </p:txBody>
      </p:sp>
      <p:sp>
        <p:nvSpPr>
          <p:cNvPr id="15367" name="Rectangle 7"/>
          <p:cNvSpPr>
            <a:spLocks noGrp="1" noChangeArrowheads="1"/>
          </p:cNvSpPr>
          <p:nvPr>
            <p:ph type="sldNum" sz="quarter" idx="5"/>
          </p:nvPr>
        </p:nvSpPr>
        <p:spPr bwMode="auto">
          <a:xfrm>
            <a:off x="3851530" y="9430789"/>
            <a:ext cx="2946145" cy="495850"/>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r" defTabSz="914316" eaLnBrk="0" hangingPunct="0">
              <a:defRPr sz="1200">
                <a:latin typeface="Times New Roman" pitchFamily="18" charset="0"/>
              </a:defRPr>
            </a:lvl1pPr>
          </a:lstStyle>
          <a:p>
            <a:pPr>
              <a:defRPr/>
            </a:pPr>
            <a:fld id="{A18A28E6-C9EB-4422-8DAE-753E03643532}" type="slidenum">
              <a:rPr lang="it-IT"/>
              <a:pPr>
                <a:defRPr/>
              </a:pPr>
              <a:t>‹N›</a:t>
            </a:fld>
            <a:endParaRPr lang="it-IT"/>
          </a:p>
        </p:txBody>
      </p:sp>
    </p:spTree>
    <p:extLst>
      <p:ext uri="{BB962C8B-B14F-4D97-AF65-F5344CB8AC3E}">
        <p14:creationId xmlns:p14="http://schemas.microsoft.com/office/powerpoint/2010/main" val="211639571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7A5F34BD-758E-4687-92C7-21193D5A2BC0}" type="datetime1">
              <a:rPr lang="it-IT" smtClean="0"/>
              <a:pPr/>
              <a:t>02/12/2022</a:t>
            </a:fld>
            <a:endParaRPr lang="it-IT" smtClean="0"/>
          </a:p>
        </p:txBody>
      </p:sp>
      <p:sp>
        <p:nvSpPr>
          <p:cNvPr id="19459" name="Rectangle 7"/>
          <p:cNvSpPr>
            <a:spLocks noGrp="1" noChangeArrowheads="1"/>
          </p:cNvSpPr>
          <p:nvPr>
            <p:ph type="sldNum" sz="quarter" idx="5"/>
          </p:nvPr>
        </p:nvSpPr>
        <p:spPr>
          <a:noFill/>
        </p:spPr>
        <p:txBody>
          <a:bodyPr/>
          <a:lstStyle/>
          <a:p>
            <a:fld id="{4F593685-6C11-40AB-AC0E-767D10F257C1}" type="slidenum">
              <a:rPr lang="it-IT" smtClean="0"/>
              <a:pPr/>
              <a:t>1</a:t>
            </a:fld>
            <a:endParaRPr lang="it-IT" smtClean="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algn="just" eaLnBrk="1" hangingPunct="1">
              <a:lnSpc>
                <a:spcPct val="150000"/>
              </a:lnSpc>
            </a:pPr>
            <a:r>
              <a:rPr lang="it-IT" smtClean="0">
                <a:latin typeface="Arial" pitchFamily="34" charset="0"/>
                <a:cs typeface="Times New Roman" pitchFamily="18" charset="0"/>
              </a:rPr>
              <a:t> </a:t>
            </a:r>
            <a:endParaRPr lang="it-IT"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03244A39-A5E6-4146-B3B2-1DC3B82B1927}" type="datetime1">
              <a:rPr lang="it-IT" smtClean="0"/>
              <a:pPr/>
              <a:t>02/12/2022</a:t>
            </a:fld>
            <a:endParaRPr lang="it-IT" smtClean="0"/>
          </a:p>
        </p:txBody>
      </p:sp>
      <p:sp>
        <p:nvSpPr>
          <p:cNvPr id="45059" name="Rectangle 7"/>
          <p:cNvSpPr>
            <a:spLocks noGrp="1" noChangeArrowheads="1"/>
          </p:cNvSpPr>
          <p:nvPr>
            <p:ph type="sldNum" sz="quarter" idx="5"/>
          </p:nvPr>
        </p:nvSpPr>
        <p:spPr>
          <a:noFill/>
        </p:spPr>
        <p:txBody>
          <a:bodyPr/>
          <a:lstStyle/>
          <a:p>
            <a:fld id="{43016DD6-23DB-4A8E-B409-F164958438F1}" type="slidenum">
              <a:rPr lang="it-IT" smtClean="0"/>
              <a:pPr/>
              <a:t>17</a:t>
            </a:fld>
            <a:endParaRPr lang="it-IT" smtClean="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91609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F92FEC9B-490C-4B14-BDF0-3CE982436F80}" type="datetime1">
              <a:rPr lang="it-IT" smtClean="0"/>
              <a:pPr/>
              <a:t>02/12/2022</a:t>
            </a:fld>
            <a:endParaRPr lang="it-IT" smtClean="0"/>
          </a:p>
        </p:txBody>
      </p:sp>
      <p:sp>
        <p:nvSpPr>
          <p:cNvPr id="49155" name="Rectangle 7"/>
          <p:cNvSpPr>
            <a:spLocks noGrp="1" noChangeArrowheads="1"/>
          </p:cNvSpPr>
          <p:nvPr>
            <p:ph type="sldNum" sz="quarter" idx="5"/>
          </p:nvPr>
        </p:nvSpPr>
        <p:spPr>
          <a:noFill/>
        </p:spPr>
        <p:txBody>
          <a:bodyPr/>
          <a:lstStyle/>
          <a:p>
            <a:fld id="{70E3A1B9-FD78-4260-8FB6-54CAF0591D27}" type="slidenum">
              <a:rPr lang="it-IT" smtClean="0"/>
              <a:pPr/>
              <a:t>18</a:t>
            </a:fld>
            <a:endParaRPr lang="it-IT" smtClean="0"/>
          </a:p>
        </p:txBody>
      </p:sp>
      <p:sp>
        <p:nvSpPr>
          <p:cNvPr id="49156" name="Rectangle 2"/>
          <p:cNvSpPr>
            <a:spLocks noGrp="1" noRot="1" noChangeAspect="1" noChangeArrowheads="1" noTextEdit="1"/>
          </p:cNvSpPr>
          <p:nvPr>
            <p:ph type="sldImg"/>
          </p:nvPr>
        </p:nvSpPr>
        <p:spPr>
          <a:xfrm>
            <a:off x="919163" y="744538"/>
            <a:ext cx="4962525" cy="3722687"/>
          </a:xfrm>
          <a:ln/>
        </p:spPr>
      </p:sp>
      <p:sp>
        <p:nvSpPr>
          <p:cNvPr id="49157" name="Rectangle 3"/>
          <p:cNvSpPr>
            <a:spLocks noGrp="1" noChangeArrowheads="1"/>
          </p:cNvSpPr>
          <p:nvPr>
            <p:ph type="body" idx="1"/>
          </p:nvPr>
        </p:nvSpPr>
        <p:spPr>
          <a:xfrm>
            <a:off x="904433" y="4713113"/>
            <a:ext cx="4988812" cy="4469835"/>
          </a:xfrm>
          <a:noFill/>
          <a:ln/>
        </p:spPr>
        <p:txBody>
          <a:bodyPr/>
          <a:lstStyle/>
          <a:p>
            <a:pPr eaLnBrk="1" hangingPunct="1"/>
            <a:endParaRPr lang="en-GB" smtClean="0"/>
          </a:p>
        </p:txBody>
      </p:sp>
    </p:spTree>
    <p:extLst>
      <p:ext uri="{BB962C8B-B14F-4D97-AF65-F5344CB8AC3E}">
        <p14:creationId xmlns:p14="http://schemas.microsoft.com/office/powerpoint/2010/main" val="80348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p:spPr>
        <p:txBody>
          <a:bodyPr/>
          <a:lstStyle/>
          <a:p>
            <a:fld id="{B6290023-5124-4A82-9186-C63CD25A1A6C}" type="datetime1">
              <a:rPr lang="it-IT" smtClean="0"/>
              <a:pPr/>
              <a:t>02/12/2022</a:t>
            </a:fld>
            <a:endParaRPr lang="it-IT" smtClean="0"/>
          </a:p>
        </p:txBody>
      </p:sp>
      <p:sp>
        <p:nvSpPr>
          <p:cNvPr id="52227" name="Rectangle 7"/>
          <p:cNvSpPr>
            <a:spLocks noGrp="1" noChangeArrowheads="1"/>
          </p:cNvSpPr>
          <p:nvPr>
            <p:ph type="sldNum" sz="quarter" idx="5"/>
          </p:nvPr>
        </p:nvSpPr>
        <p:spPr>
          <a:noFill/>
        </p:spPr>
        <p:txBody>
          <a:bodyPr/>
          <a:lstStyle/>
          <a:p>
            <a:fld id="{5EE6A860-76B2-4CB7-AA76-479D5B61A8FB}" type="slidenum">
              <a:rPr lang="it-IT" smtClean="0"/>
              <a:pPr/>
              <a:t>19</a:t>
            </a:fld>
            <a:endParaRPr lang="it-IT" smtClean="0"/>
          </a:p>
        </p:txBody>
      </p:sp>
      <p:sp>
        <p:nvSpPr>
          <p:cNvPr id="52228" name="Rectangle 2"/>
          <p:cNvSpPr>
            <a:spLocks noGrp="1" noRot="1" noChangeAspect="1" noChangeArrowheads="1" noTextEdit="1"/>
          </p:cNvSpPr>
          <p:nvPr>
            <p:ph type="sldImg"/>
          </p:nvPr>
        </p:nvSpPr>
        <p:spPr>
          <a:xfrm>
            <a:off x="919163" y="744538"/>
            <a:ext cx="4962525" cy="3722687"/>
          </a:xfrm>
          <a:ln/>
        </p:spPr>
      </p:sp>
      <p:sp>
        <p:nvSpPr>
          <p:cNvPr id="52229" name="Rectangle 3"/>
          <p:cNvSpPr>
            <a:spLocks noGrp="1" noChangeArrowheads="1"/>
          </p:cNvSpPr>
          <p:nvPr>
            <p:ph type="body" idx="1"/>
          </p:nvPr>
        </p:nvSpPr>
        <p:spPr>
          <a:xfrm>
            <a:off x="904433" y="4713113"/>
            <a:ext cx="4988812" cy="4469835"/>
          </a:xfrm>
          <a:noFill/>
          <a:ln/>
        </p:spPr>
        <p:txBody>
          <a:bodyPr/>
          <a:lstStyle/>
          <a:p>
            <a:pPr eaLnBrk="1" hangingPunct="1"/>
            <a:endParaRPr lang="en-GB" smtClean="0"/>
          </a:p>
        </p:txBody>
      </p:sp>
    </p:spTree>
    <p:extLst>
      <p:ext uri="{BB962C8B-B14F-4D97-AF65-F5344CB8AC3E}">
        <p14:creationId xmlns:p14="http://schemas.microsoft.com/office/powerpoint/2010/main" val="174505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D5E03304-F96B-4760-90AE-7AA7A9483AEC}" type="datetime1">
              <a:rPr lang="it-IT" smtClean="0"/>
              <a:pPr/>
              <a:t>02/12/2022</a:t>
            </a:fld>
            <a:endParaRPr lang="it-IT" smtClean="0"/>
          </a:p>
        </p:txBody>
      </p:sp>
      <p:sp>
        <p:nvSpPr>
          <p:cNvPr id="51203" name="Rectangle 7"/>
          <p:cNvSpPr>
            <a:spLocks noGrp="1" noChangeArrowheads="1"/>
          </p:cNvSpPr>
          <p:nvPr>
            <p:ph type="sldNum" sz="quarter" idx="5"/>
          </p:nvPr>
        </p:nvSpPr>
        <p:spPr>
          <a:noFill/>
        </p:spPr>
        <p:txBody>
          <a:bodyPr/>
          <a:lstStyle/>
          <a:p>
            <a:fld id="{B585458E-04A3-492C-BA4A-E0AF1D76096C}" type="slidenum">
              <a:rPr lang="it-IT" smtClean="0"/>
              <a:pPr/>
              <a:t>20</a:t>
            </a:fld>
            <a:endParaRPr lang="it-IT" smtClean="0"/>
          </a:p>
        </p:txBody>
      </p:sp>
      <p:sp>
        <p:nvSpPr>
          <p:cNvPr id="51204" name="Rectangle 2"/>
          <p:cNvSpPr>
            <a:spLocks noGrp="1" noRot="1" noChangeAspect="1" noChangeArrowheads="1" noTextEdit="1"/>
          </p:cNvSpPr>
          <p:nvPr>
            <p:ph type="sldImg"/>
          </p:nvPr>
        </p:nvSpPr>
        <p:spPr>
          <a:xfrm>
            <a:off x="920750" y="746125"/>
            <a:ext cx="4960938" cy="3721100"/>
          </a:xfrm>
          <a:ln/>
        </p:spPr>
      </p:sp>
      <p:sp>
        <p:nvSpPr>
          <p:cNvPr id="51205" name="Rectangle 3"/>
          <p:cNvSpPr>
            <a:spLocks noGrp="1" noChangeArrowheads="1"/>
          </p:cNvSpPr>
          <p:nvPr>
            <p:ph type="body" idx="1"/>
          </p:nvPr>
        </p:nvSpPr>
        <p:spPr>
          <a:xfrm>
            <a:off x="680984" y="4714653"/>
            <a:ext cx="5435708" cy="4466757"/>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EDA8BD89-5281-45C1-83AF-22F2C9ABF14C}" type="datetime1">
              <a:rPr lang="it-IT" smtClean="0"/>
              <a:pPr/>
              <a:t>02/12/2022</a:t>
            </a:fld>
            <a:endParaRPr lang="it-IT" smtClean="0"/>
          </a:p>
        </p:txBody>
      </p:sp>
      <p:sp>
        <p:nvSpPr>
          <p:cNvPr id="20483" name="Rectangle 7"/>
          <p:cNvSpPr>
            <a:spLocks noGrp="1" noChangeArrowheads="1"/>
          </p:cNvSpPr>
          <p:nvPr>
            <p:ph type="sldNum" sz="quarter" idx="5"/>
          </p:nvPr>
        </p:nvSpPr>
        <p:spPr>
          <a:noFill/>
        </p:spPr>
        <p:txBody>
          <a:bodyPr/>
          <a:lstStyle/>
          <a:p>
            <a:fld id="{5829E53E-6ED1-4839-B4AA-0A4BDFBD7142}" type="slidenum">
              <a:rPr lang="it-IT" smtClean="0"/>
              <a:pPr/>
              <a:t>2</a:t>
            </a:fld>
            <a:endParaRPr lang="it-IT" smtClean="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7A5F34BD-758E-4687-92C7-21193D5A2BC0}" type="datetime1">
              <a:rPr lang="it-IT" smtClean="0"/>
              <a:pPr/>
              <a:t>02/12/2022</a:t>
            </a:fld>
            <a:endParaRPr lang="it-IT" smtClean="0"/>
          </a:p>
        </p:txBody>
      </p:sp>
      <p:sp>
        <p:nvSpPr>
          <p:cNvPr id="19459" name="Rectangle 7"/>
          <p:cNvSpPr>
            <a:spLocks noGrp="1" noChangeArrowheads="1"/>
          </p:cNvSpPr>
          <p:nvPr>
            <p:ph type="sldNum" sz="quarter" idx="5"/>
          </p:nvPr>
        </p:nvSpPr>
        <p:spPr>
          <a:noFill/>
        </p:spPr>
        <p:txBody>
          <a:bodyPr/>
          <a:lstStyle/>
          <a:p>
            <a:fld id="{4F593685-6C11-40AB-AC0E-767D10F257C1}" type="slidenum">
              <a:rPr lang="it-IT" smtClean="0"/>
              <a:pPr/>
              <a:t>3</a:t>
            </a:fld>
            <a:endParaRPr lang="it-IT" smtClean="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algn="just" eaLnBrk="1" hangingPunct="1">
              <a:lnSpc>
                <a:spcPct val="150000"/>
              </a:lnSpc>
            </a:pPr>
            <a:r>
              <a:rPr lang="it-IT" smtClean="0">
                <a:latin typeface="Arial" pitchFamily="34" charset="0"/>
                <a:cs typeface="Times New Roman" pitchFamily="18" charset="0"/>
              </a:rPr>
              <a:t> </a:t>
            </a:r>
            <a:endParaRPr 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p:spPr>
        <p:txBody>
          <a:bodyPr/>
          <a:lstStyle/>
          <a:p>
            <a:fld id="{7A5F34BD-758E-4687-92C7-21193D5A2BC0}" type="datetime1">
              <a:rPr lang="it-IT" smtClean="0"/>
              <a:pPr/>
              <a:t>02/12/2022</a:t>
            </a:fld>
            <a:endParaRPr lang="it-IT" smtClean="0"/>
          </a:p>
        </p:txBody>
      </p:sp>
      <p:sp>
        <p:nvSpPr>
          <p:cNvPr id="19459" name="Rectangle 7"/>
          <p:cNvSpPr>
            <a:spLocks noGrp="1" noChangeArrowheads="1"/>
          </p:cNvSpPr>
          <p:nvPr>
            <p:ph type="sldNum" sz="quarter" idx="5"/>
          </p:nvPr>
        </p:nvSpPr>
        <p:spPr>
          <a:noFill/>
        </p:spPr>
        <p:txBody>
          <a:bodyPr/>
          <a:lstStyle/>
          <a:p>
            <a:fld id="{4F593685-6C11-40AB-AC0E-767D10F257C1}" type="slidenum">
              <a:rPr lang="it-IT" smtClean="0"/>
              <a:pPr/>
              <a:t>9</a:t>
            </a:fld>
            <a:endParaRPr lang="it-IT" smtClean="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algn="just" eaLnBrk="1" hangingPunct="1">
              <a:lnSpc>
                <a:spcPct val="150000"/>
              </a:lnSpc>
            </a:pPr>
            <a:r>
              <a:rPr lang="it-IT" smtClean="0">
                <a:latin typeface="Arial" pitchFamily="34" charset="0"/>
                <a:cs typeface="Times New Roman" pitchFamily="18" charset="0"/>
              </a:rPr>
              <a:t> </a:t>
            </a:r>
            <a:endParaRPr 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p:spPr>
        <p:txBody>
          <a:bodyPr/>
          <a:lstStyle/>
          <a:p>
            <a:fld id="{D89DC964-BDB0-4199-938D-07EA2A0D0FC1}" type="datetime1">
              <a:rPr lang="it-IT" smtClean="0"/>
              <a:pPr/>
              <a:t>02/12/2022</a:t>
            </a:fld>
            <a:endParaRPr lang="it-IT" smtClean="0"/>
          </a:p>
        </p:txBody>
      </p:sp>
      <p:sp>
        <p:nvSpPr>
          <p:cNvPr id="43011" name="Rectangle 7"/>
          <p:cNvSpPr>
            <a:spLocks noGrp="1" noChangeArrowheads="1"/>
          </p:cNvSpPr>
          <p:nvPr>
            <p:ph type="sldNum" sz="quarter" idx="5"/>
          </p:nvPr>
        </p:nvSpPr>
        <p:spPr>
          <a:noFill/>
        </p:spPr>
        <p:txBody>
          <a:bodyPr/>
          <a:lstStyle/>
          <a:p>
            <a:fld id="{2ACCEB09-C453-44B8-B492-FFCCDFCE91AD}" type="slidenum">
              <a:rPr lang="it-IT" smtClean="0"/>
              <a:pPr/>
              <a:t>10</a:t>
            </a:fld>
            <a:endParaRPr lang="it-IT"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p:spPr>
        <p:txBody>
          <a:bodyPr/>
          <a:lstStyle/>
          <a:p>
            <a:fld id="{A8892730-9BC9-495D-B29F-D8DBCE4746B0}" type="datetime1">
              <a:rPr lang="it-IT" smtClean="0"/>
              <a:pPr/>
              <a:t>02/12/2022</a:t>
            </a:fld>
            <a:endParaRPr lang="it-IT" smtClean="0"/>
          </a:p>
        </p:txBody>
      </p:sp>
      <p:sp>
        <p:nvSpPr>
          <p:cNvPr id="41987" name="Rectangle 7"/>
          <p:cNvSpPr>
            <a:spLocks noGrp="1" noChangeArrowheads="1"/>
          </p:cNvSpPr>
          <p:nvPr>
            <p:ph type="sldNum" sz="quarter" idx="5"/>
          </p:nvPr>
        </p:nvSpPr>
        <p:spPr>
          <a:noFill/>
        </p:spPr>
        <p:txBody>
          <a:bodyPr/>
          <a:lstStyle/>
          <a:p>
            <a:fld id="{13F92F0F-C716-4E5F-A4CB-069E8314B2E6}" type="slidenum">
              <a:rPr lang="it-IT" smtClean="0"/>
              <a:pPr/>
              <a:t>12</a:t>
            </a:fld>
            <a:endParaRPr lang="it-IT" smtClean="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p:spPr>
        <p:txBody>
          <a:bodyPr/>
          <a:lstStyle/>
          <a:p>
            <a:fld id="{D89DC964-BDB0-4199-938D-07EA2A0D0FC1}" type="datetime1">
              <a:rPr lang="it-IT" smtClean="0"/>
              <a:pPr/>
              <a:t>02/12/2022</a:t>
            </a:fld>
            <a:endParaRPr lang="it-IT" smtClean="0"/>
          </a:p>
        </p:txBody>
      </p:sp>
      <p:sp>
        <p:nvSpPr>
          <p:cNvPr id="43011" name="Rectangle 7"/>
          <p:cNvSpPr>
            <a:spLocks noGrp="1" noChangeArrowheads="1"/>
          </p:cNvSpPr>
          <p:nvPr>
            <p:ph type="sldNum" sz="quarter" idx="5"/>
          </p:nvPr>
        </p:nvSpPr>
        <p:spPr>
          <a:noFill/>
        </p:spPr>
        <p:txBody>
          <a:bodyPr/>
          <a:lstStyle/>
          <a:p>
            <a:fld id="{2ACCEB09-C453-44B8-B492-FFCCDFCE91AD}" type="slidenum">
              <a:rPr lang="it-IT" smtClean="0"/>
              <a:pPr/>
              <a:t>13</a:t>
            </a:fld>
            <a:endParaRPr lang="it-IT"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fld id="{9045CDF0-3E1B-4F71-BF92-D26BC09FEE5C}" type="datetime1">
              <a:rPr lang="it-IT" smtClean="0"/>
              <a:pPr/>
              <a:t>02/12/2022</a:t>
            </a:fld>
            <a:endParaRPr lang="it-IT" smtClean="0"/>
          </a:p>
        </p:txBody>
      </p:sp>
      <p:sp>
        <p:nvSpPr>
          <p:cNvPr id="44035" name="Rectangle 7"/>
          <p:cNvSpPr>
            <a:spLocks noGrp="1" noChangeArrowheads="1"/>
          </p:cNvSpPr>
          <p:nvPr>
            <p:ph type="sldNum" sz="quarter" idx="5"/>
          </p:nvPr>
        </p:nvSpPr>
        <p:spPr>
          <a:noFill/>
        </p:spPr>
        <p:txBody>
          <a:bodyPr/>
          <a:lstStyle/>
          <a:p>
            <a:fld id="{A8D6EE2E-1A99-4C75-9EAF-35E22BED6DE8}" type="slidenum">
              <a:rPr lang="it-IT" smtClean="0"/>
              <a:pPr/>
              <a:t>14</a:t>
            </a:fld>
            <a:endParaRPr lang="it-IT" smtClean="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53297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p:spPr>
        <p:txBody>
          <a:bodyPr/>
          <a:lstStyle/>
          <a:p>
            <a:fld id="{D89DC964-BDB0-4199-938D-07EA2A0D0FC1}" type="datetime1">
              <a:rPr lang="it-IT" smtClean="0"/>
              <a:pPr/>
              <a:t>02/12/2022</a:t>
            </a:fld>
            <a:endParaRPr lang="it-IT" smtClean="0"/>
          </a:p>
        </p:txBody>
      </p:sp>
      <p:sp>
        <p:nvSpPr>
          <p:cNvPr id="43011" name="Rectangle 7"/>
          <p:cNvSpPr>
            <a:spLocks noGrp="1" noChangeArrowheads="1"/>
          </p:cNvSpPr>
          <p:nvPr>
            <p:ph type="sldNum" sz="quarter" idx="5"/>
          </p:nvPr>
        </p:nvSpPr>
        <p:spPr>
          <a:noFill/>
        </p:spPr>
        <p:txBody>
          <a:bodyPr/>
          <a:lstStyle/>
          <a:p>
            <a:fld id="{2ACCEB09-C453-44B8-B492-FFCCDFCE91AD}" type="slidenum">
              <a:rPr lang="it-IT" smtClean="0"/>
              <a:pPr/>
              <a:t>15</a:t>
            </a:fld>
            <a:endParaRPr lang="it-IT" smtClean="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it-IT"/>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it-IT"/>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it-IT"/>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it-IT"/>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it-IT"/>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it-IT"/>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t-IT"/>
            </a:p>
          </p:txBody>
        </p:sp>
      </p:grpSp>
      <p:sp>
        <p:nvSpPr>
          <p:cNvPr id="100364" name="Rectangle 12"/>
          <p:cNvSpPr>
            <a:spLocks noGrp="1" noChangeArrowheads="1"/>
          </p:cNvSpPr>
          <p:nvPr>
            <p:ph type="ctrTitle"/>
          </p:nvPr>
        </p:nvSpPr>
        <p:spPr>
          <a:xfrm>
            <a:off x="990600" y="1828800"/>
            <a:ext cx="7772400" cy="1143000"/>
          </a:xfrm>
        </p:spPr>
        <p:txBody>
          <a:bodyPr/>
          <a:lstStyle>
            <a:lvl1pPr>
              <a:defRPr/>
            </a:lvl1pPr>
          </a:lstStyle>
          <a:p>
            <a:r>
              <a:rPr lang="it-IT"/>
              <a:t>Fare clic per modificare lo stile del titolo dello schema</a:t>
            </a:r>
          </a:p>
        </p:txBody>
      </p:sp>
      <p:sp>
        <p:nvSpPr>
          <p:cNvPr id="1003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14C955AA-1FD1-43A1-9E0E-1BA720D4DB67}" type="datetime1">
              <a:rPr lang="it-IT"/>
              <a:pPr>
                <a:defRPr/>
              </a:pPr>
              <a:t>02/12/2022</a:t>
            </a:fld>
            <a:endParaRPr lang="it-IT"/>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it-IT"/>
              <a:t>Facoltà di Scienze Politiche. Corso di Demografia. Dott.ssa Letizia Mencarini</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1C1D9D0-0704-4042-9876-9AF57E6227E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endParaRPr lang="it-IT"/>
          </a:p>
        </p:txBody>
      </p:sp>
      <p:sp>
        <p:nvSpPr>
          <p:cNvPr id="5"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6" name="Rectangle 13"/>
          <p:cNvSpPr>
            <a:spLocks noGrp="1" noChangeArrowheads="1"/>
          </p:cNvSpPr>
          <p:nvPr>
            <p:ph type="sldNum" sz="quarter" idx="12"/>
          </p:nvPr>
        </p:nvSpPr>
        <p:spPr>
          <a:ln/>
        </p:spPr>
        <p:txBody>
          <a:bodyPr/>
          <a:lstStyle>
            <a:lvl1pPr>
              <a:defRPr/>
            </a:lvl1pPr>
          </a:lstStyle>
          <a:p>
            <a:pPr>
              <a:defRPr/>
            </a:pPr>
            <a:fld id="{B1D02F90-EF24-403B-909D-A6C10B4B20C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67500" y="457200"/>
            <a:ext cx="20955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81000" y="457200"/>
            <a:ext cx="61341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endParaRPr lang="it-IT"/>
          </a:p>
        </p:txBody>
      </p:sp>
      <p:sp>
        <p:nvSpPr>
          <p:cNvPr id="5"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6" name="Rectangle 13"/>
          <p:cNvSpPr>
            <a:spLocks noGrp="1" noChangeArrowheads="1"/>
          </p:cNvSpPr>
          <p:nvPr>
            <p:ph type="sldNum" sz="quarter" idx="12"/>
          </p:nvPr>
        </p:nvSpPr>
        <p:spPr>
          <a:ln/>
        </p:spPr>
        <p:txBody>
          <a:bodyPr/>
          <a:lstStyle>
            <a:lvl1pPr>
              <a:defRPr/>
            </a:lvl1pPr>
          </a:lstStyle>
          <a:p>
            <a:pPr>
              <a:defRPr/>
            </a:pPr>
            <a:fld id="{B9A25FD3-F565-4DB4-BB0C-0D99D27CE24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381000" y="457200"/>
            <a:ext cx="7793038" cy="609600"/>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990600" y="1828800"/>
            <a:ext cx="3810000" cy="4114800"/>
          </a:xfrm>
        </p:spPr>
        <p:txBody>
          <a:bodyPr/>
          <a:lstStyle/>
          <a:p>
            <a:pPr lvl="0"/>
            <a:endParaRPr lang="it-IT" noProof="0" smtClean="0"/>
          </a:p>
        </p:txBody>
      </p:sp>
      <p:sp>
        <p:nvSpPr>
          <p:cNvPr id="4" name="Segnaposto testo 3"/>
          <p:cNvSpPr>
            <a:spLocks noGrp="1"/>
          </p:cNvSpPr>
          <p:nvPr>
            <p:ph type="body" sz="half" idx="2"/>
          </p:nvPr>
        </p:nvSpPr>
        <p:spPr>
          <a:xfrm>
            <a:off x="4953000" y="18288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1"/>
          <p:cNvSpPr>
            <a:spLocks noGrp="1" noChangeArrowheads="1"/>
          </p:cNvSpPr>
          <p:nvPr>
            <p:ph type="dt" sz="half" idx="10"/>
          </p:nvPr>
        </p:nvSpPr>
        <p:spPr>
          <a:ln/>
        </p:spPr>
        <p:txBody>
          <a:bodyPr/>
          <a:lstStyle>
            <a:lvl1pPr>
              <a:defRPr/>
            </a:lvl1pPr>
          </a:lstStyle>
          <a:p>
            <a:pPr>
              <a:defRPr/>
            </a:pPr>
            <a:endParaRPr lang="it-IT"/>
          </a:p>
        </p:txBody>
      </p:sp>
      <p:sp>
        <p:nvSpPr>
          <p:cNvPr id="6"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7" name="Rectangle 13"/>
          <p:cNvSpPr>
            <a:spLocks noGrp="1" noChangeArrowheads="1"/>
          </p:cNvSpPr>
          <p:nvPr>
            <p:ph type="sldNum" sz="quarter" idx="12"/>
          </p:nvPr>
        </p:nvSpPr>
        <p:spPr>
          <a:ln/>
        </p:spPr>
        <p:txBody>
          <a:bodyPr/>
          <a:lstStyle>
            <a:lvl1pPr>
              <a:defRPr/>
            </a:lvl1pPr>
          </a:lstStyle>
          <a:p>
            <a:pPr>
              <a:defRPr/>
            </a:pPr>
            <a:fld id="{33EB5A64-09F1-491C-89D8-5123C3C9F9CD}"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381000" y="457200"/>
            <a:ext cx="7793038" cy="6096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990600" y="1828800"/>
            <a:ext cx="7772400" cy="4114800"/>
          </a:xfrm>
        </p:spPr>
        <p:txBody>
          <a:bodyPr/>
          <a:lstStyle/>
          <a:p>
            <a:pPr lvl="0"/>
            <a:endParaRPr lang="it-IT"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it-IT"/>
          </a:p>
        </p:txBody>
      </p:sp>
      <p:sp>
        <p:nvSpPr>
          <p:cNvPr id="5"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6" name="Rectangle 13"/>
          <p:cNvSpPr>
            <a:spLocks noGrp="1" noChangeArrowheads="1"/>
          </p:cNvSpPr>
          <p:nvPr>
            <p:ph type="sldNum" sz="quarter" idx="12"/>
          </p:nvPr>
        </p:nvSpPr>
        <p:spPr>
          <a:ln/>
        </p:spPr>
        <p:txBody>
          <a:bodyPr/>
          <a:lstStyle>
            <a:lvl1pPr>
              <a:defRPr/>
            </a:lvl1pPr>
          </a:lstStyle>
          <a:p>
            <a:pPr>
              <a:defRPr/>
            </a:pPr>
            <a:fld id="{B2545E40-AAA2-4C42-B3D8-A2160701C3D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endParaRPr lang="it-IT"/>
          </a:p>
        </p:txBody>
      </p:sp>
      <p:sp>
        <p:nvSpPr>
          <p:cNvPr id="5"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6" name="Rectangle 13"/>
          <p:cNvSpPr>
            <a:spLocks noGrp="1" noChangeArrowheads="1"/>
          </p:cNvSpPr>
          <p:nvPr>
            <p:ph type="sldNum" sz="quarter" idx="12"/>
          </p:nvPr>
        </p:nvSpPr>
        <p:spPr>
          <a:ln/>
        </p:spPr>
        <p:txBody>
          <a:bodyPr/>
          <a:lstStyle>
            <a:lvl1pPr>
              <a:defRPr/>
            </a:lvl1pPr>
          </a:lstStyle>
          <a:p>
            <a:pPr>
              <a:defRPr/>
            </a:pPr>
            <a:fld id="{B845DD10-BAFA-4340-8C81-6DBF4DE21D9C}"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1"/>
          <p:cNvSpPr>
            <a:spLocks noGrp="1" noChangeArrowheads="1"/>
          </p:cNvSpPr>
          <p:nvPr>
            <p:ph type="dt" sz="half" idx="10"/>
          </p:nvPr>
        </p:nvSpPr>
        <p:spPr>
          <a:ln/>
        </p:spPr>
        <p:txBody>
          <a:bodyPr/>
          <a:lstStyle>
            <a:lvl1pPr>
              <a:defRPr/>
            </a:lvl1pPr>
          </a:lstStyle>
          <a:p>
            <a:pPr>
              <a:defRPr/>
            </a:pPr>
            <a:endParaRPr lang="it-IT"/>
          </a:p>
        </p:txBody>
      </p:sp>
      <p:sp>
        <p:nvSpPr>
          <p:cNvPr id="5"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6" name="Rectangle 13"/>
          <p:cNvSpPr>
            <a:spLocks noGrp="1" noChangeArrowheads="1"/>
          </p:cNvSpPr>
          <p:nvPr>
            <p:ph type="sldNum" sz="quarter" idx="12"/>
          </p:nvPr>
        </p:nvSpPr>
        <p:spPr>
          <a:ln/>
        </p:spPr>
        <p:txBody>
          <a:bodyPr/>
          <a:lstStyle>
            <a:lvl1pPr>
              <a:defRPr/>
            </a:lvl1pPr>
          </a:lstStyle>
          <a:p>
            <a:pPr>
              <a:defRPr/>
            </a:pPr>
            <a:fld id="{A72F9F31-76CE-4283-940E-F8175CDE013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1"/>
          <p:cNvSpPr>
            <a:spLocks noGrp="1" noChangeArrowheads="1"/>
          </p:cNvSpPr>
          <p:nvPr>
            <p:ph type="dt" sz="half" idx="10"/>
          </p:nvPr>
        </p:nvSpPr>
        <p:spPr>
          <a:ln/>
        </p:spPr>
        <p:txBody>
          <a:bodyPr/>
          <a:lstStyle>
            <a:lvl1pPr>
              <a:defRPr/>
            </a:lvl1pPr>
          </a:lstStyle>
          <a:p>
            <a:pPr>
              <a:defRPr/>
            </a:pPr>
            <a:endParaRPr lang="it-IT"/>
          </a:p>
        </p:txBody>
      </p:sp>
      <p:sp>
        <p:nvSpPr>
          <p:cNvPr id="6"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7" name="Rectangle 13"/>
          <p:cNvSpPr>
            <a:spLocks noGrp="1" noChangeArrowheads="1"/>
          </p:cNvSpPr>
          <p:nvPr>
            <p:ph type="sldNum" sz="quarter" idx="12"/>
          </p:nvPr>
        </p:nvSpPr>
        <p:spPr>
          <a:ln/>
        </p:spPr>
        <p:txBody>
          <a:bodyPr/>
          <a:lstStyle>
            <a:lvl1pPr>
              <a:defRPr/>
            </a:lvl1pPr>
          </a:lstStyle>
          <a:p>
            <a:pPr>
              <a:defRPr/>
            </a:pPr>
            <a:fld id="{6D36BB53-7519-4AF4-B837-8654D77F2A0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1"/>
          <p:cNvSpPr>
            <a:spLocks noGrp="1" noChangeArrowheads="1"/>
          </p:cNvSpPr>
          <p:nvPr>
            <p:ph type="dt" sz="half" idx="10"/>
          </p:nvPr>
        </p:nvSpPr>
        <p:spPr>
          <a:ln/>
        </p:spPr>
        <p:txBody>
          <a:bodyPr/>
          <a:lstStyle>
            <a:lvl1pPr>
              <a:defRPr/>
            </a:lvl1pPr>
          </a:lstStyle>
          <a:p>
            <a:pPr>
              <a:defRPr/>
            </a:pPr>
            <a:endParaRPr lang="it-IT"/>
          </a:p>
        </p:txBody>
      </p:sp>
      <p:sp>
        <p:nvSpPr>
          <p:cNvPr id="8"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9" name="Rectangle 13"/>
          <p:cNvSpPr>
            <a:spLocks noGrp="1" noChangeArrowheads="1"/>
          </p:cNvSpPr>
          <p:nvPr>
            <p:ph type="sldNum" sz="quarter" idx="12"/>
          </p:nvPr>
        </p:nvSpPr>
        <p:spPr>
          <a:ln/>
        </p:spPr>
        <p:txBody>
          <a:bodyPr/>
          <a:lstStyle>
            <a:lvl1pPr>
              <a:defRPr/>
            </a:lvl1pPr>
          </a:lstStyle>
          <a:p>
            <a:pPr>
              <a:defRPr/>
            </a:pPr>
            <a:fld id="{F35E77E6-FC15-48A0-8097-E05C3C84C5E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1"/>
          <p:cNvSpPr>
            <a:spLocks noGrp="1" noChangeArrowheads="1"/>
          </p:cNvSpPr>
          <p:nvPr>
            <p:ph type="dt" sz="half" idx="10"/>
          </p:nvPr>
        </p:nvSpPr>
        <p:spPr>
          <a:ln/>
        </p:spPr>
        <p:txBody>
          <a:bodyPr/>
          <a:lstStyle>
            <a:lvl1pPr>
              <a:defRPr/>
            </a:lvl1pPr>
          </a:lstStyle>
          <a:p>
            <a:pPr>
              <a:defRPr/>
            </a:pPr>
            <a:endParaRPr lang="it-IT"/>
          </a:p>
        </p:txBody>
      </p:sp>
      <p:sp>
        <p:nvSpPr>
          <p:cNvPr id="4"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5" name="Rectangle 13"/>
          <p:cNvSpPr>
            <a:spLocks noGrp="1" noChangeArrowheads="1"/>
          </p:cNvSpPr>
          <p:nvPr>
            <p:ph type="sldNum" sz="quarter" idx="12"/>
          </p:nvPr>
        </p:nvSpPr>
        <p:spPr>
          <a:ln/>
        </p:spPr>
        <p:txBody>
          <a:bodyPr/>
          <a:lstStyle>
            <a:lvl1pPr>
              <a:defRPr/>
            </a:lvl1pPr>
          </a:lstStyle>
          <a:p>
            <a:pPr>
              <a:defRPr/>
            </a:pPr>
            <a:fld id="{8139655C-6218-4C0C-9841-96632609F0B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it-IT"/>
          </a:p>
        </p:txBody>
      </p:sp>
      <p:sp>
        <p:nvSpPr>
          <p:cNvPr id="3"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4" name="Rectangle 13"/>
          <p:cNvSpPr>
            <a:spLocks noGrp="1" noChangeArrowheads="1"/>
          </p:cNvSpPr>
          <p:nvPr>
            <p:ph type="sldNum" sz="quarter" idx="12"/>
          </p:nvPr>
        </p:nvSpPr>
        <p:spPr>
          <a:ln/>
        </p:spPr>
        <p:txBody>
          <a:bodyPr/>
          <a:lstStyle>
            <a:lvl1pPr>
              <a:defRPr/>
            </a:lvl1pPr>
          </a:lstStyle>
          <a:p>
            <a:pPr>
              <a:defRPr/>
            </a:pPr>
            <a:fld id="{FF153491-E88B-4886-89A6-11F95898852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endParaRPr lang="it-IT"/>
          </a:p>
        </p:txBody>
      </p:sp>
      <p:sp>
        <p:nvSpPr>
          <p:cNvPr id="6"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7" name="Rectangle 13"/>
          <p:cNvSpPr>
            <a:spLocks noGrp="1" noChangeArrowheads="1"/>
          </p:cNvSpPr>
          <p:nvPr>
            <p:ph type="sldNum" sz="quarter" idx="12"/>
          </p:nvPr>
        </p:nvSpPr>
        <p:spPr>
          <a:ln/>
        </p:spPr>
        <p:txBody>
          <a:bodyPr/>
          <a:lstStyle>
            <a:lvl1pPr>
              <a:defRPr/>
            </a:lvl1pPr>
          </a:lstStyle>
          <a:p>
            <a:pPr>
              <a:defRPr/>
            </a:pPr>
            <a:fld id="{CA6E2D1D-F914-409F-86B9-CD58C148B2F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endParaRPr lang="it-IT"/>
          </a:p>
        </p:txBody>
      </p:sp>
      <p:sp>
        <p:nvSpPr>
          <p:cNvPr id="6" name="Rectangle 12"/>
          <p:cNvSpPr>
            <a:spLocks noGrp="1" noChangeArrowheads="1"/>
          </p:cNvSpPr>
          <p:nvPr>
            <p:ph type="ftr" sz="quarter" idx="11"/>
          </p:nvPr>
        </p:nvSpPr>
        <p:spPr>
          <a:ln/>
        </p:spPr>
        <p:txBody>
          <a:bodyPr/>
          <a:lstStyle>
            <a:lvl1pPr>
              <a:defRPr/>
            </a:lvl1pPr>
          </a:lstStyle>
          <a:p>
            <a:pPr>
              <a:defRPr/>
            </a:pPr>
            <a:r>
              <a:rPr lang="it-IT"/>
              <a:t>Facoltà di Scienze Politiche. Corso di Demografia. Dott.ssa Letizia Mencarini</a:t>
            </a:r>
          </a:p>
        </p:txBody>
      </p:sp>
      <p:sp>
        <p:nvSpPr>
          <p:cNvPr id="7" name="Rectangle 13"/>
          <p:cNvSpPr>
            <a:spLocks noGrp="1" noChangeArrowheads="1"/>
          </p:cNvSpPr>
          <p:nvPr>
            <p:ph type="sldNum" sz="quarter" idx="12"/>
          </p:nvPr>
        </p:nvSpPr>
        <p:spPr>
          <a:ln/>
        </p:spPr>
        <p:txBody>
          <a:bodyPr/>
          <a:lstStyle>
            <a:lvl1pPr>
              <a:defRPr/>
            </a:lvl1pPr>
          </a:lstStyle>
          <a:p>
            <a:pPr>
              <a:defRPr/>
            </a:pPr>
            <a:fld id="{313F766F-37A5-497F-95C8-97F536E6EE8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457200"/>
            <a:ext cx="7793038"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7" name="Rectangle 10"/>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9933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it-IT"/>
          </a:p>
        </p:txBody>
      </p:sp>
      <p:sp>
        <p:nvSpPr>
          <p:cNvPr id="9934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it-IT"/>
              <a:t>Facoltà di Scienze Politiche. Corso di Demografia. Dott.ssa Letizia Mencarini</a:t>
            </a:r>
          </a:p>
        </p:txBody>
      </p:sp>
      <p:sp>
        <p:nvSpPr>
          <p:cNvPr id="9934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3B6DE127-57FB-440A-BA3A-C524116BA742}" type="slidenum">
              <a:rPr lang="it-IT"/>
              <a:pPr>
                <a:defRPr/>
              </a:pPr>
              <a:t>‹N›</a:t>
            </a:fld>
            <a:endParaRPr lang="it-IT"/>
          </a:p>
        </p:txBody>
      </p:sp>
      <p:sp>
        <p:nvSpPr>
          <p:cNvPr id="99343" name="Line 15"/>
          <p:cNvSpPr>
            <a:spLocks noChangeShapeType="1"/>
          </p:cNvSpPr>
          <p:nvPr userDrawn="1"/>
        </p:nvSpPr>
        <p:spPr bwMode="auto">
          <a:xfrm>
            <a:off x="323850" y="1125538"/>
            <a:ext cx="8610600" cy="0"/>
          </a:xfrm>
          <a:prstGeom prst="line">
            <a:avLst/>
          </a:prstGeom>
          <a:noFill/>
          <a:ln w="38100">
            <a:solidFill>
              <a:srgbClr val="777777">
                <a:alpha val="50000"/>
              </a:srgbClr>
            </a:solidFill>
            <a:miter lim="800000"/>
            <a:headEnd/>
            <a:tailEnd/>
          </a:ln>
          <a:effectLst/>
        </p:spPr>
        <p:txBody>
          <a:bodyPr wrap="none"/>
          <a:lstStyle/>
          <a:p>
            <a:pPr>
              <a:defRPr/>
            </a:pPr>
            <a:endParaRPr lang="it-IT"/>
          </a:p>
        </p:txBody>
      </p:sp>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468313" y="2133600"/>
            <a:ext cx="8459787" cy="1495425"/>
          </a:xfrm>
        </p:spPr>
        <p:txBody>
          <a:bodyPr/>
          <a:lstStyle/>
          <a:p>
            <a:pPr eaLnBrk="1" hangingPunct="1">
              <a:defRPr/>
            </a:pPr>
            <a:r>
              <a:rPr lang="it-IT" sz="4200" b="1" dirty="0" err="1" smtClean="0">
                <a:solidFill>
                  <a:srgbClr val="990033"/>
                </a:solidFill>
                <a:effectLst>
                  <a:outerShdw blurRad="38100" dist="38100" dir="2700000" algn="tl">
                    <a:srgbClr val="C0C0C0"/>
                  </a:outerShdw>
                </a:effectLst>
              </a:rPr>
              <a:t>Fertility</a:t>
            </a:r>
            <a:r>
              <a:rPr lang="it-IT" sz="4200" b="1" dirty="0" smtClean="0">
                <a:solidFill>
                  <a:srgbClr val="990033"/>
                </a:solidFill>
                <a:effectLst>
                  <a:outerShdw blurRad="38100" dist="38100" dir="2700000" algn="tl">
                    <a:srgbClr val="C0C0C0"/>
                  </a:outerShdw>
                </a:effectLst>
              </a:rPr>
              <a:t> </a:t>
            </a:r>
            <a:r>
              <a:rPr lang="it-IT" sz="4200" b="1" dirty="0" err="1" smtClean="0">
                <a:solidFill>
                  <a:srgbClr val="990033"/>
                </a:solidFill>
                <a:effectLst>
                  <a:outerShdw blurRad="38100" dist="38100" dir="2700000" algn="tl">
                    <a:srgbClr val="C0C0C0"/>
                  </a:outerShdw>
                </a:effectLst>
              </a:rPr>
              <a:t>standardization</a:t>
            </a:r>
            <a:r>
              <a:rPr lang="it-IT" sz="4200" b="1" dirty="0" smtClean="0">
                <a:solidFill>
                  <a:srgbClr val="990033"/>
                </a:solidFill>
                <a:effectLst>
                  <a:outerShdw blurRad="38100" dist="38100" dir="2700000" algn="tl">
                    <a:srgbClr val="C0C0C0"/>
                  </a:outerShdw>
                </a:effectLst>
              </a:rPr>
              <a:t> and </a:t>
            </a:r>
            <a:r>
              <a:rPr lang="it-IT" sz="4200" b="1" dirty="0" err="1" smtClean="0">
                <a:solidFill>
                  <a:srgbClr val="990033"/>
                </a:solidFill>
                <a:effectLst>
                  <a:outerShdw blurRad="38100" dist="38100" dir="2700000" algn="tl">
                    <a:srgbClr val="C0C0C0"/>
                  </a:outerShdw>
                </a:effectLst>
              </a:rPr>
              <a:t>decomposition</a:t>
            </a:r>
            <a:endParaRPr lang="it-IT" sz="4800" b="1" dirty="0" smtClean="0">
              <a:effectLst>
                <a:outerShdw blurRad="38100" dist="38100" dir="2700000" algn="tl">
                  <a:srgbClr val="C0C0C0"/>
                </a:outerShdw>
              </a:effectLst>
            </a:endParaRPr>
          </a:p>
        </p:txBody>
      </p:sp>
      <p:sp>
        <p:nvSpPr>
          <p:cNvPr id="3075" name="Line 3"/>
          <p:cNvSpPr>
            <a:spLocks noChangeShapeType="1"/>
          </p:cNvSpPr>
          <p:nvPr/>
        </p:nvSpPr>
        <p:spPr bwMode="auto">
          <a:xfrm>
            <a:off x="323850" y="3716338"/>
            <a:ext cx="8610600" cy="0"/>
          </a:xfrm>
          <a:prstGeom prst="line">
            <a:avLst/>
          </a:prstGeom>
          <a:noFill/>
          <a:ln w="38100">
            <a:solidFill>
              <a:srgbClr val="808080">
                <a:alpha val="50195"/>
              </a:srgbClr>
            </a:solidFill>
            <a:miter lim="800000"/>
            <a:headEnd/>
            <a:tailEnd/>
          </a:ln>
        </p:spPr>
        <p:txBody>
          <a:bodyPr wrap="none"/>
          <a:lstStyle/>
          <a:p>
            <a:endParaRPr lang="it-IT"/>
          </a:p>
        </p:txBody>
      </p:sp>
      <p:sp>
        <p:nvSpPr>
          <p:cNvPr id="421892" name="Text Box 4"/>
          <p:cNvSpPr txBox="1">
            <a:spLocks noChangeArrowheads="1"/>
          </p:cNvSpPr>
          <p:nvPr/>
        </p:nvSpPr>
        <p:spPr bwMode="auto">
          <a:xfrm>
            <a:off x="1116013" y="188913"/>
            <a:ext cx="8027987" cy="1107996"/>
          </a:xfrm>
          <a:prstGeom prst="rect">
            <a:avLst/>
          </a:prstGeom>
          <a:noFill/>
          <a:ln w="9525">
            <a:noFill/>
            <a:miter lim="800000"/>
            <a:headEnd/>
            <a:tailEnd/>
          </a:ln>
          <a:effectLst/>
        </p:spPr>
        <p:txBody>
          <a:bodyPr>
            <a:spAutoFit/>
          </a:bodyPr>
          <a:lstStyle/>
          <a:p>
            <a:pPr algn="ctr">
              <a:lnSpc>
                <a:spcPct val="110000"/>
              </a:lnSpc>
              <a:defRPr/>
            </a:pPr>
            <a:r>
              <a:rPr lang="it-IT" sz="2000" dirty="0">
                <a:solidFill>
                  <a:srgbClr val="777777"/>
                </a:solidFill>
                <a:latin typeface="Arial" charset="0"/>
                <a:cs typeface="Arial" charset="0"/>
              </a:rPr>
              <a:t>Università di Padova, Facoltà di Scienze Statistiche </a:t>
            </a:r>
          </a:p>
          <a:p>
            <a:pPr algn="ctr">
              <a:lnSpc>
                <a:spcPct val="110000"/>
              </a:lnSpc>
              <a:defRPr/>
            </a:pPr>
            <a:r>
              <a:rPr lang="it-IT" sz="2000" dirty="0">
                <a:solidFill>
                  <a:srgbClr val="777777"/>
                </a:solidFill>
                <a:latin typeface="Arial" charset="0"/>
                <a:cs typeface="Arial" charset="0"/>
              </a:rPr>
              <a:t>Laurea </a:t>
            </a:r>
            <a:r>
              <a:rPr lang="it-IT" sz="2000" dirty="0" smtClean="0">
                <a:solidFill>
                  <a:srgbClr val="777777"/>
                </a:solidFill>
                <a:latin typeface="Arial" charset="0"/>
                <a:cs typeface="Arial" charset="0"/>
              </a:rPr>
              <a:t>Magistrale in Scienze Statistiche</a:t>
            </a:r>
            <a:endParaRPr lang="it-IT" sz="2000" dirty="0">
              <a:solidFill>
                <a:srgbClr val="777777"/>
              </a:solidFill>
              <a:latin typeface="Arial" charset="0"/>
              <a:cs typeface="Arial" charset="0"/>
            </a:endParaRPr>
          </a:p>
          <a:p>
            <a:pPr algn="ctr">
              <a:lnSpc>
                <a:spcPct val="110000"/>
              </a:lnSpc>
              <a:defRPr/>
            </a:pPr>
            <a:r>
              <a:rPr lang="it-IT" sz="2000" dirty="0">
                <a:solidFill>
                  <a:srgbClr val="777777"/>
                </a:solidFill>
                <a:latin typeface="Arial" charset="0"/>
                <a:cs typeface="Arial" charset="0"/>
              </a:rPr>
              <a:t>Corso</a:t>
            </a:r>
            <a:r>
              <a:rPr lang="it-IT" sz="2000" b="1" dirty="0">
                <a:solidFill>
                  <a:srgbClr val="777777"/>
                </a:solidFill>
                <a:effectLst>
                  <a:outerShdw blurRad="38100" dist="38100" dir="2700000" algn="tl">
                    <a:srgbClr val="C0C0C0"/>
                  </a:outerShdw>
                </a:effectLst>
                <a:latin typeface="Arial" charset="0"/>
                <a:cs typeface="Arial" charset="0"/>
              </a:rPr>
              <a:t>: </a:t>
            </a:r>
            <a:r>
              <a:rPr lang="it-IT" sz="2000" b="1" dirty="0" smtClean="0">
                <a:solidFill>
                  <a:srgbClr val="777777"/>
                </a:solidFill>
                <a:effectLst>
                  <a:outerShdw blurRad="38100" dist="38100" dir="2700000" algn="tl">
                    <a:srgbClr val="C0C0C0"/>
                  </a:outerShdw>
                </a:effectLst>
                <a:latin typeface="Arial" charset="0"/>
                <a:cs typeface="Arial" charset="0"/>
              </a:rPr>
              <a:t>Teorie e  </a:t>
            </a:r>
            <a:r>
              <a:rPr lang="it-IT" sz="2000" b="1" smtClean="0">
                <a:solidFill>
                  <a:srgbClr val="777777"/>
                </a:solidFill>
                <a:effectLst>
                  <a:outerShdw blurRad="38100" dist="38100" dir="2700000" algn="tl">
                    <a:srgbClr val="C0C0C0"/>
                  </a:outerShdw>
                </a:effectLst>
                <a:latin typeface="Arial" charset="0"/>
                <a:cs typeface="Arial" charset="0"/>
              </a:rPr>
              <a:t>modelli demografici</a:t>
            </a:r>
            <a:endParaRPr lang="it-IT" b="1" dirty="0">
              <a:effectLst>
                <a:outerShdw blurRad="38100" dist="38100" dir="2700000" algn="tl">
                  <a:srgbClr val="C0C0C0"/>
                </a:outerShdw>
              </a:effectLst>
            </a:endParaRPr>
          </a:p>
        </p:txBody>
      </p:sp>
      <p:sp>
        <p:nvSpPr>
          <p:cNvPr id="3077" name="Rectangle 6"/>
          <p:cNvSpPr>
            <a:spLocks noChangeArrowheads="1"/>
          </p:cNvSpPr>
          <p:nvPr/>
        </p:nvSpPr>
        <p:spPr bwMode="auto">
          <a:xfrm>
            <a:off x="4238625" y="3090863"/>
            <a:ext cx="9144000" cy="0"/>
          </a:xfrm>
          <a:prstGeom prst="rect">
            <a:avLst/>
          </a:prstGeom>
          <a:noFill/>
          <a:ln w="9525">
            <a:noFill/>
            <a:miter lim="800000"/>
            <a:headEnd/>
            <a:tailEnd/>
          </a:ln>
        </p:spPr>
        <p:txBody>
          <a:bodyPr>
            <a:spAutoFit/>
          </a:bodyPr>
          <a:lstStyle/>
          <a:p>
            <a:endParaRPr lang="it-IT"/>
          </a:p>
        </p:txBody>
      </p:sp>
      <p:sp>
        <p:nvSpPr>
          <p:cNvPr id="3078" name="Text Box 8"/>
          <p:cNvSpPr txBox="1">
            <a:spLocks noChangeArrowheads="1"/>
          </p:cNvSpPr>
          <p:nvPr/>
        </p:nvSpPr>
        <p:spPr bwMode="auto">
          <a:xfrm>
            <a:off x="323850" y="5445125"/>
            <a:ext cx="4032250" cy="1050925"/>
          </a:xfrm>
          <a:prstGeom prst="rect">
            <a:avLst/>
          </a:prstGeom>
          <a:noFill/>
          <a:ln w="9525">
            <a:noFill/>
            <a:miter lim="800000"/>
            <a:headEnd/>
            <a:tailEnd/>
          </a:ln>
        </p:spPr>
        <p:txBody>
          <a:bodyPr>
            <a:spAutoFit/>
          </a:bodyPr>
          <a:lstStyle/>
          <a:p>
            <a:pPr>
              <a:lnSpc>
                <a:spcPct val="80000"/>
              </a:lnSpc>
              <a:spcBef>
                <a:spcPct val="50000"/>
              </a:spcBef>
            </a:pPr>
            <a:r>
              <a:rPr lang="it-IT" sz="2000" b="1">
                <a:solidFill>
                  <a:srgbClr val="003399"/>
                </a:solidFill>
              </a:rPr>
              <a:t>Maria Letizia Tanturri</a:t>
            </a:r>
          </a:p>
          <a:p>
            <a:pPr>
              <a:lnSpc>
                <a:spcPct val="80000"/>
              </a:lnSpc>
              <a:spcBef>
                <a:spcPct val="50000"/>
              </a:spcBef>
            </a:pPr>
            <a:r>
              <a:rPr lang="it-IT" sz="1800">
                <a:solidFill>
                  <a:srgbClr val="808080"/>
                </a:solidFill>
              </a:rPr>
              <a:t>Dipartimento di Scienze Statistiche</a:t>
            </a:r>
          </a:p>
          <a:p>
            <a:pPr>
              <a:lnSpc>
                <a:spcPct val="80000"/>
              </a:lnSpc>
              <a:spcBef>
                <a:spcPct val="50000"/>
              </a:spcBef>
            </a:pPr>
            <a:r>
              <a:rPr lang="it-IT" sz="1800">
                <a:solidFill>
                  <a:srgbClr val="808080"/>
                </a:solidFill>
              </a:rPr>
              <a:t>tanturri@stat.unipd.it</a:t>
            </a:r>
          </a:p>
        </p:txBody>
      </p:sp>
      <p:sp>
        <p:nvSpPr>
          <p:cNvPr id="3079" name="Text Box 18"/>
          <p:cNvSpPr txBox="1">
            <a:spLocks noChangeArrowheads="1"/>
          </p:cNvSpPr>
          <p:nvPr/>
        </p:nvSpPr>
        <p:spPr bwMode="auto">
          <a:xfrm>
            <a:off x="6000760" y="5643578"/>
            <a:ext cx="2808288" cy="369332"/>
          </a:xfrm>
          <a:prstGeom prst="rect">
            <a:avLst/>
          </a:prstGeom>
          <a:noFill/>
          <a:ln w="9525">
            <a:noFill/>
            <a:miter lim="800000"/>
            <a:headEnd/>
            <a:tailEnd/>
          </a:ln>
        </p:spPr>
        <p:txBody>
          <a:bodyPr>
            <a:spAutoFit/>
          </a:bodyPr>
          <a:lstStyle/>
          <a:p>
            <a:pPr algn="r">
              <a:lnSpc>
                <a:spcPct val="90000"/>
              </a:lnSpc>
              <a:spcBef>
                <a:spcPct val="50000"/>
              </a:spcBef>
            </a:pPr>
            <a:r>
              <a:rPr lang="it-IT" sz="2000" b="1" dirty="0">
                <a:solidFill>
                  <a:srgbClr val="990033"/>
                </a:solidFill>
              </a:rPr>
              <a:t>Lezione </a:t>
            </a:r>
            <a:r>
              <a:rPr lang="it-IT" sz="2000" b="1" dirty="0" smtClean="0">
                <a:solidFill>
                  <a:srgbClr val="990033"/>
                </a:solidFill>
              </a:rPr>
              <a:t>19</a:t>
            </a:r>
            <a:endParaRPr lang="it-IT" sz="2000" b="1" dirty="0">
              <a:solidFill>
                <a:srgbClr val="990033"/>
              </a:solidFill>
            </a:endParaRPr>
          </a:p>
        </p:txBody>
      </p:sp>
      <p:sp>
        <p:nvSpPr>
          <p:cNvPr id="421907" name="Text Box 19"/>
          <p:cNvSpPr txBox="1">
            <a:spLocks noChangeArrowheads="1"/>
          </p:cNvSpPr>
          <p:nvPr/>
        </p:nvSpPr>
        <p:spPr bwMode="auto">
          <a:xfrm>
            <a:off x="3492500" y="3860800"/>
            <a:ext cx="4968875" cy="729430"/>
          </a:xfrm>
          <a:prstGeom prst="rect">
            <a:avLst/>
          </a:prstGeom>
          <a:noFill/>
          <a:ln w="9525">
            <a:noFill/>
            <a:miter lim="800000"/>
            <a:headEnd/>
            <a:tailEnd/>
          </a:ln>
          <a:effectLst/>
        </p:spPr>
        <p:txBody>
          <a:bodyPr>
            <a:spAutoFit/>
          </a:bodyPr>
          <a:lstStyle/>
          <a:p>
            <a:pPr algn="r">
              <a:lnSpc>
                <a:spcPct val="90000"/>
              </a:lnSpc>
              <a:spcBef>
                <a:spcPct val="50000"/>
              </a:spcBef>
              <a:defRPr/>
            </a:pPr>
            <a:r>
              <a:rPr lang="it-IT" sz="2000" b="1" dirty="0" err="1" smtClean="0">
                <a:solidFill>
                  <a:srgbClr val="990033"/>
                </a:solidFill>
                <a:effectLst>
                  <a:outerShdw blurRad="38100" dist="38100" dir="2700000" algn="tl">
                    <a:srgbClr val="C0C0C0"/>
                  </a:outerShdw>
                </a:effectLst>
              </a:rPr>
              <a:t>Fertility</a:t>
            </a:r>
            <a:r>
              <a:rPr lang="it-IT" sz="2000" b="1" dirty="0" smtClean="0">
                <a:solidFill>
                  <a:srgbClr val="990033"/>
                </a:solidFill>
                <a:effectLst>
                  <a:outerShdw blurRad="38100" dist="38100" dir="2700000" algn="tl">
                    <a:srgbClr val="C0C0C0"/>
                  </a:outerShdw>
                </a:effectLst>
              </a:rPr>
              <a:t> </a:t>
            </a:r>
            <a:r>
              <a:rPr lang="it-IT" sz="2000" b="1" dirty="0" err="1" smtClean="0">
                <a:solidFill>
                  <a:srgbClr val="990033"/>
                </a:solidFill>
                <a:effectLst>
                  <a:outerShdw blurRad="38100" dist="38100" dir="2700000" algn="tl">
                    <a:srgbClr val="C0C0C0"/>
                  </a:outerShdw>
                </a:effectLst>
              </a:rPr>
              <a:t>rates</a:t>
            </a:r>
            <a:endParaRPr lang="it-IT" sz="2000" b="1" dirty="0" smtClean="0">
              <a:solidFill>
                <a:srgbClr val="003399"/>
              </a:solidFill>
            </a:endParaRPr>
          </a:p>
          <a:p>
            <a:pPr algn="ctr">
              <a:lnSpc>
                <a:spcPct val="80000"/>
              </a:lnSpc>
              <a:spcBef>
                <a:spcPct val="50000"/>
              </a:spcBef>
              <a:defRPr/>
            </a:pPr>
            <a:endParaRPr lang="it-IT" sz="1800" dirty="0">
              <a:solidFill>
                <a:srgbClr val="808080"/>
              </a:solidFill>
            </a:endParaRPr>
          </a:p>
        </p:txBody>
      </p:sp>
      <p:pic>
        <p:nvPicPr>
          <p:cNvPr id="3081" name="Picture 20"/>
          <p:cNvPicPr>
            <a:picLocks noChangeAspect="1" noChangeArrowheads="1"/>
          </p:cNvPicPr>
          <p:nvPr/>
        </p:nvPicPr>
        <p:blipFill>
          <a:blip r:embed="rId3" cstate="print"/>
          <a:srcRect/>
          <a:stretch>
            <a:fillRect/>
          </a:stretch>
        </p:blipFill>
        <p:spPr bwMode="auto">
          <a:xfrm>
            <a:off x="250825" y="188913"/>
            <a:ext cx="164623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egnaposto numero diapositiva 6"/>
          <p:cNvSpPr>
            <a:spLocks noGrp="1"/>
          </p:cNvSpPr>
          <p:nvPr>
            <p:ph type="sldNum" sz="quarter" idx="12"/>
          </p:nvPr>
        </p:nvSpPr>
        <p:spPr>
          <a:noFill/>
        </p:spPr>
        <p:txBody>
          <a:bodyPr/>
          <a:lstStyle/>
          <a:p>
            <a:fld id="{3649EE79-3C9A-46ED-BA83-45246D5C3D71}" type="slidenum">
              <a:rPr lang="it-IT" smtClean="0"/>
              <a:pPr/>
              <a:t>10</a:t>
            </a:fld>
            <a:endParaRPr lang="it-IT" smtClean="0"/>
          </a:p>
        </p:txBody>
      </p:sp>
      <p:sp>
        <p:nvSpPr>
          <p:cNvPr id="2053" name="Rectangle 4"/>
          <p:cNvSpPr>
            <a:spLocks noGrp="1" noChangeArrowheads="1"/>
          </p:cNvSpPr>
          <p:nvPr>
            <p:ph type="title"/>
          </p:nvPr>
        </p:nvSpPr>
        <p:spPr/>
        <p:txBody>
          <a:bodyPr/>
          <a:lstStyle/>
          <a:p>
            <a:pPr eaLnBrk="1" hangingPunct="1"/>
            <a:r>
              <a:rPr lang="en-GB" sz="4000" smtClean="0"/>
              <a:t>Indice di fecondità di Coale</a:t>
            </a:r>
          </a:p>
        </p:txBody>
      </p:sp>
      <p:sp>
        <p:nvSpPr>
          <p:cNvPr id="2054" name="Rectangle 6"/>
          <p:cNvSpPr>
            <a:spLocks noChangeArrowheads="1"/>
          </p:cNvSpPr>
          <p:nvPr/>
        </p:nvSpPr>
        <p:spPr bwMode="auto">
          <a:xfrm>
            <a:off x="6156325" y="6381750"/>
            <a:ext cx="1962150" cy="304800"/>
          </a:xfrm>
          <a:prstGeom prst="rect">
            <a:avLst/>
          </a:prstGeom>
          <a:noFill/>
          <a:ln w="9525">
            <a:noFill/>
            <a:miter lim="800000"/>
            <a:headEnd/>
            <a:tailEnd/>
          </a:ln>
        </p:spPr>
        <p:txBody>
          <a:bodyPr wrap="none">
            <a:spAutoFit/>
          </a:bodyPr>
          <a:lstStyle/>
          <a:p>
            <a:pPr>
              <a:spcBef>
                <a:spcPct val="50000"/>
              </a:spcBef>
            </a:pPr>
            <a:r>
              <a:rPr lang="en-GB" sz="1400"/>
              <a:t>Fonte: Van Bavel 2011</a:t>
            </a:r>
          </a:p>
        </p:txBody>
      </p:sp>
      <p:sp>
        <p:nvSpPr>
          <p:cNvPr id="2055" name="Rectangle 7"/>
          <p:cNvSpPr>
            <a:spLocks noChangeArrowheads="1"/>
          </p:cNvSpPr>
          <p:nvPr/>
        </p:nvSpPr>
        <p:spPr bwMode="auto">
          <a:xfrm>
            <a:off x="468313" y="3716338"/>
            <a:ext cx="7920037" cy="3046988"/>
          </a:xfrm>
          <a:prstGeom prst="rect">
            <a:avLst/>
          </a:prstGeom>
          <a:noFill/>
          <a:ln w="9525">
            <a:noFill/>
            <a:miter lim="800000"/>
            <a:headEnd/>
            <a:tailEnd/>
          </a:ln>
        </p:spPr>
        <p:txBody>
          <a:bodyPr>
            <a:spAutoFit/>
          </a:bodyPr>
          <a:lstStyle/>
          <a:p>
            <a:r>
              <a:rPr lang="nl-BE" sz="2400" dirty="0"/>
              <a:t>= </a:t>
            </a:r>
            <a:r>
              <a:rPr lang="nl-BE" sz="2400" dirty="0">
                <a:solidFill>
                  <a:srgbClr val="3399FF"/>
                </a:solidFill>
              </a:rPr>
              <a:t>Nascite osservate </a:t>
            </a:r>
            <a:r>
              <a:rPr lang="nl-BE" sz="2400" dirty="0"/>
              <a:t>/ </a:t>
            </a:r>
            <a:r>
              <a:rPr lang="nl-BE" sz="2400" dirty="0">
                <a:solidFill>
                  <a:srgbClr val="FF0000"/>
                </a:solidFill>
              </a:rPr>
              <a:t>nascite teoriche </a:t>
            </a:r>
            <a:r>
              <a:rPr lang="nl-BE" sz="2400" dirty="0"/>
              <a:t>se la fecondità fosse stata pari a quella delle </a:t>
            </a:r>
            <a:r>
              <a:rPr lang="nl-BE" sz="2400" dirty="0" smtClean="0">
                <a:solidFill>
                  <a:srgbClr val="FF0000"/>
                </a:solidFill>
              </a:rPr>
              <a:t>hutterite </a:t>
            </a:r>
            <a:r>
              <a:rPr lang="nl-BE" sz="2400" dirty="0"/>
              <a:t>(max)</a:t>
            </a:r>
          </a:p>
          <a:p>
            <a:pPr lvl="1"/>
            <a:r>
              <a:rPr lang="nl-BE" sz="2400" i="1" dirty="0" smtClean="0"/>
              <a:t>B </a:t>
            </a:r>
            <a:r>
              <a:rPr lang="nl-BE" sz="2400" i="1" dirty="0"/>
              <a:t>= </a:t>
            </a:r>
            <a:r>
              <a:rPr lang="nl-BE" sz="2400" dirty="0"/>
              <a:t>numero di nascite osservate nella popolazione di </a:t>
            </a:r>
            <a:r>
              <a:rPr lang="nl-BE" sz="2400" dirty="0" smtClean="0"/>
              <a:t>interesse</a:t>
            </a:r>
            <a:endParaRPr lang="nl-BE" sz="2400" dirty="0"/>
          </a:p>
          <a:p>
            <a:pPr lvl="1"/>
            <a:r>
              <a:rPr lang="nl-BE" sz="2400" i="1" dirty="0" smtClean="0"/>
              <a:t>H</a:t>
            </a:r>
            <a:r>
              <a:rPr lang="nl-BE" sz="2400" i="1" baseline="-25000" dirty="0" smtClean="0"/>
              <a:t>a</a:t>
            </a:r>
            <a:r>
              <a:rPr lang="nl-BE" sz="2400" i="1" dirty="0" smtClean="0"/>
              <a:t> </a:t>
            </a:r>
            <a:r>
              <a:rPr lang="nl-BE" sz="2400" dirty="0"/>
              <a:t>= Tasso di fecondità specifico per età </a:t>
            </a:r>
            <a:r>
              <a:rPr lang="nl-BE" sz="2400" i="1" dirty="0"/>
              <a:t>a</a:t>
            </a:r>
            <a:r>
              <a:rPr lang="nl-BE" sz="2400" dirty="0"/>
              <a:t> delle utterite</a:t>
            </a:r>
            <a:endParaRPr lang="nl-BE" sz="2400" i="1" dirty="0"/>
          </a:p>
          <a:p>
            <a:pPr lvl="1"/>
            <a:r>
              <a:rPr lang="nl-BE" sz="2400" i="1" dirty="0" smtClean="0"/>
              <a:t>W </a:t>
            </a:r>
            <a:r>
              <a:rPr lang="nl-BE" sz="2400" dirty="0"/>
              <a:t>= numero delle donne di età </a:t>
            </a:r>
            <a:r>
              <a:rPr lang="nl-BE" sz="2400" i="1" dirty="0"/>
              <a:t>a</a:t>
            </a:r>
            <a:r>
              <a:rPr lang="nl-BE" sz="2400" dirty="0"/>
              <a:t> nella popolazione A, calcolato alla data di censimento</a:t>
            </a:r>
          </a:p>
        </p:txBody>
      </p:sp>
      <p:graphicFrame>
        <p:nvGraphicFramePr>
          <p:cNvPr id="2051" name="Object 12"/>
          <p:cNvGraphicFramePr>
            <a:graphicFrameLocks noGrp="1" noChangeAspect="1"/>
          </p:cNvGraphicFramePr>
          <p:nvPr>
            <p:ph sz="half" idx="2"/>
          </p:nvPr>
        </p:nvGraphicFramePr>
        <p:xfrm>
          <a:off x="5580063" y="1268413"/>
          <a:ext cx="2592387" cy="2497137"/>
        </p:xfrm>
        <a:graphic>
          <a:graphicData uri="http://schemas.openxmlformats.org/presentationml/2006/ole">
            <mc:AlternateContent xmlns:mc="http://schemas.openxmlformats.org/markup-compatibility/2006">
              <mc:Choice xmlns:v="urn:schemas-microsoft-com:vml" Requires="v">
                <p:oleObj spid="_x0000_s313394" name="Acrobat Document" r:id="rId4" imgW="6480000" imgH="4860000" progId="AcroExch.Document.11">
                  <p:embed/>
                </p:oleObj>
              </mc:Choice>
              <mc:Fallback>
                <p:oleObj name="Acrobat Document" r:id="rId4" imgW="6480000" imgH="4860000" progId="AcroExch.Document.11">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l="68748" t="10869" b="44312"/>
                      <a:stretch>
                        <a:fillRect/>
                      </a:stretch>
                    </p:blipFill>
                    <p:spPr bwMode="auto">
                      <a:xfrm>
                        <a:off x="5580063" y="1268413"/>
                        <a:ext cx="2592387" cy="249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3412" name="Picture 4"/>
          <p:cNvPicPr>
            <a:picLocks noChangeAspect="1" noChangeArrowheads="1"/>
          </p:cNvPicPr>
          <p:nvPr/>
        </p:nvPicPr>
        <p:blipFill>
          <a:blip r:embed="rId6" cstate="print"/>
          <a:srcRect/>
          <a:stretch>
            <a:fillRect/>
          </a:stretch>
        </p:blipFill>
        <p:spPr bwMode="auto">
          <a:xfrm>
            <a:off x="785786" y="1571612"/>
            <a:ext cx="4743450" cy="1514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en-US" smtClean="0"/>
              <a:t>The hutterite fertility</a:t>
            </a:r>
            <a:endParaRPr lang="en-GB" altLang="en-US" smtClean="0"/>
          </a:p>
        </p:txBody>
      </p:sp>
      <p:sp>
        <p:nvSpPr>
          <p:cNvPr id="25603" name="Segnaposto contenuto 2"/>
          <p:cNvSpPr>
            <a:spLocks noGrp="1"/>
          </p:cNvSpPr>
          <p:nvPr>
            <p:ph idx="1"/>
          </p:nvPr>
        </p:nvSpPr>
        <p:spPr/>
        <p:txBody>
          <a:bodyPr/>
          <a:lstStyle/>
          <a:p>
            <a:r>
              <a:rPr lang="en-GB" altLang="en-US" smtClean="0"/>
              <a:t>The highest recorded and verified TFR is that of the North American Hutterite religious community during the 1920s. </a:t>
            </a:r>
          </a:p>
          <a:p>
            <a:pPr lvl="1"/>
            <a:r>
              <a:rPr lang="en-GB" altLang="en-US" smtClean="0"/>
              <a:t>9.2 for all women and </a:t>
            </a:r>
          </a:p>
          <a:p>
            <a:pPr lvl="1"/>
            <a:r>
              <a:rPr lang="en-GB" altLang="en-US" smtClean="0"/>
              <a:t>12.4 if only married women were used for the denominator.</a:t>
            </a:r>
          </a:p>
        </p:txBody>
      </p:sp>
      <p:sp>
        <p:nvSpPr>
          <p:cNvPr id="2560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fld id="{28D2E671-BD6F-4A2C-BDAD-7B6CDE1F7AC3}" type="slidenum">
              <a:rPr lang="it-IT" altLang="en-US" sz="1400"/>
              <a:pPr/>
              <a:t>11</a:t>
            </a:fld>
            <a:endParaRPr lang="it-IT" altLang="en-US" sz="140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4272" y="4725144"/>
            <a:ext cx="3923928" cy="1768131"/>
          </a:xfrm>
          <a:prstGeom prst="rect">
            <a:avLst/>
          </a:prstGeom>
        </p:spPr>
      </p:pic>
    </p:spTree>
    <p:extLst>
      <p:ext uri="{BB962C8B-B14F-4D97-AF65-F5344CB8AC3E}">
        <p14:creationId xmlns:p14="http://schemas.microsoft.com/office/powerpoint/2010/main" val="429462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5"/>
          <p:cNvSpPr>
            <a:spLocks noGrp="1"/>
          </p:cNvSpPr>
          <p:nvPr>
            <p:ph type="sldNum" sz="quarter" idx="12"/>
          </p:nvPr>
        </p:nvSpPr>
        <p:spPr>
          <a:noFill/>
        </p:spPr>
        <p:txBody>
          <a:bodyPr/>
          <a:lstStyle/>
          <a:p>
            <a:fld id="{AE90D001-EBB7-45F5-B642-23F86D0B0D38}" type="slidenum">
              <a:rPr lang="it-IT" smtClean="0"/>
              <a:pPr/>
              <a:t>12</a:t>
            </a:fld>
            <a:endParaRPr lang="it-IT" smtClean="0"/>
          </a:p>
        </p:txBody>
      </p:sp>
      <p:sp>
        <p:nvSpPr>
          <p:cNvPr id="1028" name="Rectangle 4"/>
          <p:cNvSpPr>
            <a:spLocks noGrp="1" noChangeArrowheads="1"/>
          </p:cNvSpPr>
          <p:nvPr>
            <p:ph type="title"/>
          </p:nvPr>
        </p:nvSpPr>
        <p:spPr/>
        <p:txBody>
          <a:bodyPr/>
          <a:lstStyle/>
          <a:p>
            <a:pPr eaLnBrk="1" hangingPunct="1"/>
            <a:r>
              <a:rPr lang="en-GB" sz="2800" dirty="0" smtClean="0"/>
              <a:t>Un </a:t>
            </a:r>
            <a:r>
              <a:rPr lang="en-GB" sz="2800" dirty="0" err="1" smtClean="0"/>
              <a:t>esempio</a:t>
            </a:r>
            <a:r>
              <a:rPr lang="en-GB" sz="2800" dirty="0" smtClean="0"/>
              <a:t> </a:t>
            </a:r>
            <a:r>
              <a:rPr lang="en-GB" sz="2800" dirty="0" err="1" smtClean="0"/>
              <a:t>di</a:t>
            </a:r>
            <a:r>
              <a:rPr lang="en-GB" sz="2800" dirty="0" smtClean="0"/>
              <a:t> </a:t>
            </a:r>
            <a:r>
              <a:rPr lang="en-GB" sz="2800" dirty="0" err="1" smtClean="0"/>
              <a:t>confronto</a:t>
            </a:r>
            <a:r>
              <a:rPr lang="en-GB" sz="2800" dirty="0" smtClean="0"/>
              <a:t> </a:t>
            </a:r>
            <a:r>
              <a:rPr lang="en-GB" sz="2800" dirty="0" err="1" smtClean="0"/>
              <a:t>tra</a:t>
            </a:r>
            <a:r>
              <a:rPr lang="en-GB" sz="2800" dirty="0" smtClean="0"/>
              <a:t> </a:t>
            </a:r>
            <a:r>
              <a:rPr lang="en-GB" sz="2800" dirty="0" err="1" smtClean="0"/>
              <a:t>i</a:t>
            </a:r>
            <a:r>
              <a:rPr lang="en-GB" sz="2800" dirty="0" smtClean="0"/>
              <a:t> </a:t>
            </a:r>
            <a:r>
              <a:rPr lang="en-GB" sz="2800" dirty="0" err="1" smtClean="0"/>
              <a:t>tassi</a:t>
            </a:r>
            <a:r>
              <a:rPr lang="en-GB" sz="2800" dirty="0" smtClean="0"/>
              <a:t> </a:t>
            </a:r>
            <a:r>
              <a:rPr lang="en-GB" sz="2800" dirty="0" err="1" smtClean="0"/>
              <a:t>di</a:t>
            </a:r>
            <a:r>
              <a:rPr lang="en-GB" sz="2800" dirty="0" smtClean="0"/>
              <a:t> </a:t>
            </a:r>
            <a:r>
              <a:rPr lang="en-GB" sz="2800" dirty="0" err="1" smtClean="0"/>
              <a:t>fecondità</a:t>
            </a:r>
            <a:r>
              <a:rPr lang="en-GB" sz="2800" dirty="0" smtClean="0"/>
              <a:t>:</a:t>
            </a:r>
          </a:p>
        </p:txBody>
      </p:sp>
      <p:graphicFrame>
        <p:nvGraphicFramePr>
          <p:cNvPr id="1026" name="Object 8"/>
          <p:cNvGraphicFramePr>
            <a:graphicFrameLocks noGrp="1" noChangeAspect="1"/>
          </p:cNvGraphicFramePr>
          <p:nvPr>
            <p:ph idx="1"/>
          </p:nvPr>
        </p:nvGraphicFramePr>
        <p:xfrm>
          <a:off x="827088" y="1196975"/>
          <a:ext cx="7058025" cy="5294313"/>
        </p:xfrm>
        <a:graphic>
          <a:graphicData uri="http://schemas.openxmlformats.org/presentationml/2006/ole">
            <mc:AlternateContent xmlns:mc="http://schemas.openxmlformats.org/markup-compatibility/2006">
              <mc:Choice xmlns:v="urn:schemas-microsoft-com:vml" Requires="v">
                <p:oleObj spid="_x0000_s335922" name="Acrobat Document" r:id="rId4" imgW="6480000" imgH="4860000" progId="AcroExch.Document.11">
                  <p:embed/>
                </p:oleObj>
              </mc:Choice>
              <mc:Fallback>
                <p:oleObj name="Acrobat Document" r:id="rId4" imgW="6480000" imgH="4860000" progId="AcroExch.Document.11">
                  <p:embed/>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196975"/>
                        <a:ext cx="7058025"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9"/>
          <p:cNvSpPr txBox="1">
            <a:spLocks noChangeArrowheads="1"/>
          </p:cNvSpPr>
          <p:nvPr/>
        </p:nvSpPr>
        <p:spPr bwMode="auto">
          <a:xfrm>
            <a:off x="539750" y="6165850"/>
            <a:ext cx="4752975" cy="396875"/>
          </a:xfrm>
          <a:prstGeom prst="rect">
            <a:avLst/>
          </a:prstGeom>
          <a:noFill/>
          <a:ln w="9525">
            <a:noFill/>
            <a:miter lim="800000"/>
            <a:headEnd/>
            <a:tailEnd/>
          </a:ln>
        </p:spPr>
        <p:txBody>
          <a:bodyPr>
            <a:spAutoFit/>
          </a:bodyPr>
          <a:lstStyle/>
          <a:p>
            <a:pPr>
              <a:spcBef>
                <a:spcPct val="50000"/>
              </a:spcBef>
            </a:pPr>
            <a:r>
              <a:rPr lang="en-GB" sz="2000"/>
              <a:t>Source: Van Bavel 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egnaposto numero diapositiva 6"/>
          <p:cNvSpPr>
            <a:spLocks noGrp="1"/>
          </p:cNvSpPr>
          <p:nvPr>
            <p:ph type="sldNum" sz="quarter" idx="12"/>
          </p:nvPr>
        </p:nvSpPr>
        <p:spPr>
          <a:noFill/>
        </p:spPr>
        <p:txBody>
          <a:bodyPr/>
          <a:lstStyle/>
          <a:p>
            <a:fld id="{3649EE79-3C9A-46ED-BA83-45246D5C3D71}" type="slidenum">
              <a:rPr lang="it-IT" smtClean="0"/>
              <a:pPr/>
              <a:t>13</a:t>
            </a:fld>
            <a:endParaRPr lang="it-IT" smtClean="0"/>
          </a:p>
        </p:txBody>
      </p:sp>
      <p:sp>
        <p:nvSpPr>
          <p:cNvPr id="2053" name="Rectangle 4"/>
          <p:cNvSpPr>
            <a:spLocks noGrp="1" noChangeArrowheads="1"/>
          </p:cNvSpPr>
          <p:nvPr>
            <p:ph type="title"/>
          </p:nvPr>
        </p:nvSpPr>
        <p:spPr/>
        <p:txBody>
          <a:bodyPr/>
          <a:lstStyle/>
          <a:p>
            <a:pPr eaLnBrk="1" hangingPunct="1"/>
            <a:r>
              <a:rPr lang="en-GB" sz="4000" smtClean="0"/>
              <a:t>Indice di fecondità di Coale</a:t>
            </a:r>
          </a:p>
        </p:txBody>
      </p:sp>
      <p:sp>
        <p:nvSpPr>
          <p:cNvPr id="8" name="Segnaposto contenuto 7"/>
          <p:cNvSpPr>
            <a:spLocks noGrp="1"/>
          </p:cNvSpPr>
          <p:nvPr>
            <p:ph sz="half" idx="2"/>
          </p:nvPr>
        </p:nvSpPr>
        <p:spPr>
          <a:xfrm>
            <a:off x="683568" y="1412776"/>
            <a:ext cx="7858180" cy="4114800"/>
          </a:xfrm>
        </p:spPr>
        <p:txBody>
          <a:bodyPr/>
          <a:lstStyle/>
          <a:p>
            <a:r>
              <a:rPr lang="it-IT" dirty="0" smtClean="0"/>
              <a:t>Se tutta la fecondità fosse legittima:</a:t>
            </a:r>
          </a:p>
          <a:p>
            <a:endParaRPr lang="it-IT" dirty="0" smtClean="0"/>
          </a:p>
          <a:p>
            <a:endParaRPr lang="it-IT" dirty="0" smtClean="0"/>
          </a:p>
          <a:p>
            <a:endParaRPr lang="it-IT" dirty="0" smtClean="0"/>
          </a:p>
          <a:p>
            <a:pPr>
              <a:buNone/>
            </a:pPr>
            <a:r>
              <a:rPr lang="it-IT" sz="2400" dirty="0" smtClean="0"/>
              <a:t>Dove </a:t>
            </a:r>
            <a:r>
              <a:rPr lang="it-IT" sz="2400" dirty="0" err="1" smtClean="0"/>
              <a:t>FiL</a:t>
            </a:r>
            <a:r>
              <a:rPr lang="it-IT" sz="2400" dirty="0" smtClean="0"/>
              <a:t> è tasso di fecondità delle donne sposate di età i</a:t>
            </a:r>
          </a:p>
          <a:p>
            <a:r>
              <a:rPr lang="it-IT" dirty="0" smtClean="0"/>
              <a:t>Allora, posso scrivere </a:t>
            </a:r>
            <a:r>
              <a:rPr lang="it-IT" dirty="0" err="1" smtClean="0"/>
              <a:t>If</a:t>
            </a:r>
            <a:r>
              <a:rPr lang="it-IT" dirty="0" smtClean="0"/>
              <a:t> </a:t>
            </a:r>
          </a:p>
          <a:p>
            <a:endParaRPr lang="it-IT" dirty="0"/>
          </a:p>
        </p:txBody>
      </p:sp>
      <p:pic>
        <p:nvPicPr>
          <p:cNvPr id="276483" name="Picture 3"/>
          <p:cNvPicPr>
            <a:picLocks noChangeAspect="1" noChangeArrowheads="1"/>
          </p:cNvPicPr>
          <p:nvPr/>
        </p:nvPicPr>
        <p:blipFill>
          <a:blip r:embed="rId3" cstate="print"/>
          <a:srcRect/>
          <a:stretch>
            <a:fillRect/>
          </a:stretch>
        </p:blipFill>
        <p:spPr bwMode="auto">
          <a:xfrm>
            <a:off x="1691680" y="1988840"/>
            <a:ext cx="5305425" cy="1104900"/>
          </a:xfrm>
          <a:prstGeom prst="rect">
            <a:avLst/>
          </a:prstGeom>
          <a:noFill/>
          <a:ln w="9525">
            <a:noFill/>
            <a:miter lim="800000"/>
            <a:headEnd/>
            <a:tailEnd/>
          </a:ln>
          <a:effectLst/>
        </p:spPr>
      </p:pic>
      <p:pic>
        <p:nvPicPr>
          <p:cNvPr id="276485" name="Picture 5"/>
          <p:cNvPicPr>
            <a:picLocks noChangeAspect="1" noChangeArrowheads="1"/>
          </p:cNvPicPr>
          <p:nvPr/>
        </p:nvPicPr>
        <p:blipFill>
          <a:blip r:embed="rId4" cstate="print"/>
          <a:srcRect/>
          <a:stretch>
            <a:fillRect/>
          </a:stretch>
        </p:blipFill>
        <p:spPr bwMode="auto">
          <a:xfrm>
            <a:off x="2267744" y="4437112"/>
            <a:ext cx="5286375" cy="170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5"/>
          <p:cNvSpPr>
            <a:spLocks noGrp="1"/>
          </p:cNvSpPr>
          <p:nvPr>
            <p:ph type="sldNum" sz="quarter" idx="12"/>
          </p:nvPr>
        </p:nvSpPr>
        <p:spPr>
          <a:noFill/>
        </p:spPr>
        <p:txBody>
          <a:bodyPr/>
          <a:lstStyle/>
          <a:p>
            <a:fld id="{9E81FB1A-14B0-414F-9138-E6E24ABDC912}" type="slidenum">
              <a:rPr lang="it-IT" smtClean="0"/>
              <a:pPr/>
              <a:t>14</a:t>
            </a:fld>
            <a:endParaRPr lang="it-IT" smtClean="0"/>
          </a:p>
        </p:txBody>
      </p:sp>
      <p:sp>
        <p:nvSpPr>
          <p:cNvPr id="20483" name="Rectangle 4"/>
          <p:cNvSpPr>
            <a:spLocks noGrp="1" noChangeArrowheads="1"/>
          </p:cNvSpPr>
          <p:nvPr>
            <p:ph type="title"/>
          </p:nvPr>
        </p:nvSpPr>
        <p:spPr/>
        <p:txBody>
          <a:bodyPr/>
          <a:lstStyle/>
          <a:p>
            <a:pPr eaLnBrk="1" hangingPunct="1"/>
            <a:r>
              <a:rPr lang="en-GB" sz="3600" smtClean="0"/>
              <a:t>Indice di Fecondità totale di Coale</a:t>
            </a:r>
            <a:br>
              <a:rPr lang="en-GB" sz="3600" smtClean="0"/>
            </a:br>
            <a:r>
              <a:rPr lang="en-GB" sz="2400" smtClean="0"/>
              <a:t>Alcuni Paesi Europei 1850-1970</a:t>
            </a:r>
          </a:p>
        </p:txBody>
      </p:sp>
      <p:pic>
        <p:nvPicPr>
          <p:cNvPr id="20484" name="Picture 6"/>
          <p:cNvPicPr>
            <a:picLocks noGrp="1" noChangeAspect="1" noChangeArrowheads="1"/>
          </p:cNvPicPr>
          <p:nvPr>
            <p:ph idx="1"/>
          </p:nvPr>
        </p:nvPicPr>
        <p:blipFill>
          <a:blip r:embed="rId3" cstate="print"/>
          <a:srcRect/>
          <a:stretch>
            <a:fillRect/>
          </a:stretch>
        </p:blipFill>
        <p:spPr>
          <a:xfrm>
            <a:off x="1042988" y="1916113"/>
            <a:ext cx="7200900" cy="4692650"/>
          </a:xfrm>
          <a:noFill/>
        </p:spPr>
      </p:pic>
      <p:sp>
        <p:nvSpPr>
          <p:cNvPr id="20485" name="Rectangle 7"/>
          <p:cNvSpPr>
            <a:spLocks noChangeArrowheads="1"/>
          </p:cNvSpPr>
          <p:nvPr/>
        </p:nvSpPr>
        <p:spPr bwMode="auto">
          <a:xfrm>
            <a:off x="6156325" y="6381750"/>
            <a:ext cx="2055813" cy="304800"/>
          </a:xfrm>
          <a:prstGeom prst="rect">
            <a:avLst/>
          </a:prstGeom>
          <a:noFill/>
          <a:ln w="9525">
            <a:noFill/>
            <a:miter lim="800000"/>
            <a:headEnd/>
            <a:tailEnd/>
          </a:ln>
        </p:spPr>
        <p:txBody>
          <a:bodyPr wrap="none">
            <a:spAutoFit/>
          </a:bodyPr>
          <a:lstStyle/>
          <a:p>
            <a:pPr>
              <a:spcBef>
                <a:spcPct val="50000"/>
              </a:spcBef>
            </a:pPr>
            <a:r>
              <a:rPr lang="en-GB" sz="1400" dirty="0"/>
              <a:t>Source: Van </a:t>
            </a:r>
            <a:r>
              <a:rPr lang="en-GB" sz="1400" dirty="0" err="1"/>
              <a:t>Bavel</a:t>
            </a:r>
            <a:r>
              <a:rPr lang="en-GB" sz="1400" dirty="0"/>
              <a:t> 2011</a:t>
            </a:r>
          </a:p>
        </p:txBody>
      </p:sp>
    </p:spTree>
    <p:extLst>
      <p:ext uri="{BB962C8B-B14F-4D97-AF65-F5344CB8AC3E}">
        <p14:creationId xmlns:p14="http://schemas.microsoft.com/office/powerpoint/2010/main" val="164147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egnaposto numero diapositiva 6"/>
          <p:cNvSpPr>
            <a:spLocks noGrp="1"/>
          </p:cNvSpPr>
          <p:nvPr>
            <p:ph type="sldNum" sz="quarter" idx="12"/>
          </p:nvPr>
        </p:nvSpPr>
        <p:spPr>
          <a:noFill/>
        </p:spPr>
        <p:txBody>
          <a:bodyPr/>
          <a:lstStyle/>
          <a:p>
            <a:fld id="{3649EE79-3C9A-46ED-BA83-45246D5C3D71}" type="slidenum">
              <a:rPr lang="it-IT" smtClean="0"/>
              <a:pPr/>
              <a:t>15</a:t>
            </a:fld>
            <a:endParaRPr lang="it-IT" smtClean="0"/>
          </a:p>
        </p:txBody>
      </p:sp>
      <p:sp>
        <p:nvSpPr>
          <p:cNvPr id="2053" name="Rectangle 4"/>
          <p:cNvSpPr>
            <a:spLocks noGrp="1" noChangeArrowheads="1"/>
          </p:cNvSpPr>
          <p:nvPr>
            <p:ph type="title"/>
          </p:nvPr>
        </p:nvSpPr>
        <p:spPr/>
        <p:txBody>
          <a:bodyPr/>
          <a:lstStyle/>
          <a:p>
            <a:pPr eaLnBrk="1" hangingPunct="1"/>
            <a:r>
              <a:rPr lang="en-GB" sz="4000" smtClean="0"/>
              <a:t>Indice di fecondità di Coale</a:t>
            </a:r>
          </a:p>
        </p:txBody>
      </p:sp>
      <p:sp>
        <p:nvSpPr>
          <p:cNvPr id="8" name="Segnaposto contenuto 7"/>
          <p:cNvSpPr>
            <a:spLocks noGrp="1"/>
          </p:cNvSpPr>
          <p:nvPr>
            <p:ph sz="half" idx="2"/>
          </p:nvPr>
        </p:nvSpPr>
        <p:spPr>
          <a:xfrm>
            <a:off x="642910" y="1714488"/>
            <a:ext cx="7858180" cy="4114800"/>
          </a:xfrm>
        </p:spPr>
        <p:txBody>
          <a:bodyPr/>
          <a:lstStyle/>
          <a:p>
            <a:r>
              <a:rPr lang="it-IT" dirty="0" smtClean="0"/>
              <a:t>I</a:t>
            </a:r>
            <a:r>
              <a:rPr lang="it-IT" sz="2400" dirty="0" smtClean="0"/>
              <a:t>g</a:t>
            </a:r>
            <a:r>
              <a:rPr lang="it-IT" dirty="0" smtClean="0"/>
              <a:t> indice di fecondità legittima</a:t>
            </a:r>
          </a:p>
          <a:p>
            <a:r>
              <a:rPr lang="it-IT" dirty="0" err="1" smtClean="0"/>
              <a:t>I</a:t>
            </a:r>
            <a:r>
              <a:rPr lang="it-IT" sz="2400" dirty="0" err="1" smtClean="0"/>
              <a:t>m</a:t>
            </a:r>
            <a:r>
              <a:rPr lang="it-IT" dirty="0" smtClean="0"/>
              <a:t> è l’indice della proporzione di coniugati </a:t>
            </a:r>
            <a:r>
              <a:rPr lang="it-IT" sz="2000" dirty="0" smtClean="0"/>
              <a:t>(=l’impatto dei pattern di nuzialità sul tasso standardizzato di fecondità)</a:t>
            </a:r>
          </a:p>
          <a:p>
            <a:endParaRPr lang="it-IT" dirty="0" smtClean="0"/>
          </a:p>
          <a:p>
            <a:endParaRPr lang="it-IT" dirty="0" smtClean="0"/>
          </a:p>
          <a:p>
            <a:endParaRPr lang="it-IT" dirty="0" smtClean="0"/>
          </a:p>
          <a:p>
            <a:endParaRPr lang="it-IT" dirty="0" smtClean="0"/>
          </a:p>
          <a:p>
            <a:pPr>
              <a:buNone/>
            </a:pPr>
            <a:endParaRPr lang="it-IT" dirty="0" smtClean="0"/>
          </a:p>
          <a:p>
            <a:endParaRPr lang="it-IT" dirty="0"/>
          </a:p>
        </p:txBody>
      </p:sp>
      <p:pic>
        <p:nvPicPr>
          <p:cNvPr id="276485" name="Picture 5"/>
          <p:cNvPicPr>
            <a:picLocks noChangeAspect="1" noChangeArrowheads="1"/>
          </p:cNvPicPr>
          <p:nvPr/>
        </p:nvPicPr>
        <p:blipFill>
          <a:blip r:embed="rId3" cstate="print"/>
          <a:srcRect/>
          <a:stretch>
            <a:fillRect/>
          </a:stretch>
        </p:blipFill>
        <p:spPr bwMode="auto">
          <a:xfrm>
            <a:off x="1475656" y="4005064"/>
            <a:ext cx="5286375" cy="1704975"/>
          </a:xfrm>
          <a:prstGeom prst="rect">
            <a:avLst/>
          </a:prstGeom>
          <a:noFill/>
          <a:ln w="9525">
            <a:noFill/>
            <a:miter lim="800000"/>
            <a:headEnd/>
            <a:tailEnd/>
          </a:ln>
          <a:effectLst/>
        </p:spPr>
      </p:pic>
      <p:sp>
        <p:nvSpPr>
          <p:cNvPr id="6" name="Ovale 5"/>
          <p:cNvSpPr/>
          <p:nvPr/>
        </p:nvSpPr>
        <p:spPr bwMode="auto">
          <a:xfrm>
            <a:off x="2123728" y="5229200"/>
            <a:ext cx="1296144" cy="504056"/>
          </a:xfrm>
          <a:prstGeom prst="ellipse">
            <a:avLst/>
          </a:prstGeom>
          <a:noFill/>
          <a:ln w="9525" cap="flat" cmpd="sng" algn="ctr">
            <a:solidFill>
              <a:srgbClr val="990033"/>
            </a:solidFill>
            <a:prstDash val="solid"/>
            <a:miter lim="800000"/>
            <a:headEnd type="none" w="med" len="med"/>
            <a:tailEnd type="none" w="med" len="med"/>
          </a:ln>
          <a:effectLst>
            <a:glow rad="228600">
              <a:schemeClr val="accent2">
                <a:satMod val="175000"/>
                <a:alpha val="40000"/>
              </a:scheme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457200"/>
            <a:ext cx="9015536" cy="609600"/>
          </a:xfrm>
        </p:spPr>
        <p:txBody>
          <a:bodyPr/>
          <a:lstStyle/>
          <a:p>
            <a:r>
              <a:rPr lang="en-US" dirty="0" err="1" smtClean="0"/>
              <a:t>L’indice</a:t>
            </a:r>
            <a:r>
              <a:rPr lang="en-US" dirty="0" smtClean="0"/>
              <a:t> </a:t>
            </a:r>
            <a:r>
              <a:rPr lang="en-US" dirty="0" err="1" smtClean="0"/>
              <a:t>Ig</a:t>
            </a:r>
            <a:r>
              <a:rPr lang="en-US" dirty="0" smtClean="0"/>
              <a:t> </a:t>
            </a:r>
            <a:r>
              <a:rPr lang="en-US" dirty="0" err="1" smtClean="0"/>
              <a:t>di</a:t>
            </a:r>
            <a:r>
              <a:rPr lang="en-US" dirty="0" smtClean="0"/>
              <a:t> </a:t>
            </a:r>
            <a:r>
              <a:rPr lang="en-US" dirty="0" err="1" smtClean="0"/>
              <a:t>fecondità</a:t>
            </a:r>
            <a:r>
              <a:rPr lang="en-US" dirty="0" smtClean="0"/>
              <a:t> </a:t>
            </a:r>
            <a:r>
              <a:rPr lang="en-US" dirty="0" err="1" smtClean="0"/>
              <a:t>legittima</a:t>
            </a:r>
            <a:endParaRPr lang="en-US"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16</a:t>
            </a:fld>
            <a:endParaRPr lang="it-IT"/>
          </a:p>
        </p:txBody>
      </p:sp>
      <p:pic>
        <p:nvPicPr>
          <p:cNvPr id="315394" name="Picture 2"/>
          <p:cNvPicPr>
            <a:picLocks noGrp="1" noChangeAspect="1" noChangeArrowheads="1"/>
          </p:cNvPicPr>
          <p:nvPr>
            <p:ph idx="1"/>
          </p:nvPr>
        </p:nvPicPr>
        <p:blipFill>
          <a:blip r:embed="rId2" cstate="print"/>
          <a:srcRect/>
          <a:stretch>
            <a:fillRect/>
          </a:stretch>
        </p:blipFill>
        <p:spPr bwMode="auto">
          <a:xfrm>
            <a:off x="755576" y="1556792"/>
            <a:ext cx="7456562" cy="4843206"/>
          </a:xfrm>
          <a:prstGeom prst="rect">
            <a:avLst/>
          </a:prstGeom>
          <a:noFill/>
          <a:ln w="9525">
            <a:noFill/>
            <a:miter lim="800000"/>
            <a:headEnd/>
            <a:tailEnd/>
          </a:ln>
        </p:spPr>
      </p:pic>
      <p:sp>
        <p:nvSpPr>
          <p:cNvPr id="7" name="Rectangle 7"/>
          <p:cNvSpPr>
            <a:spLocks noChangeArrowheads="1"/>
          </p:cNvSpPr>
          <p:nvPr/>
        </p:nvSpPr>
        <p:spPr bwMode="auto">
          <a:xfrm>
            <a:off x="6156325" y="6381750"/>
            <a:ext cx="2055813" cy="304800"/>
          </a:xfrm>
          <a:prstGeom prst="rect">
            <a:avLst/>
          </a:prstGeom>
          <a:noFill/>
          <a:ln w="9525">
            <a:noFill/>
            <a:miter lim="800000"/>
            <a:headEnd/>
            <a:tailEnd/>
          </a:ln>
        </p:spPr>
        <p:txBody>
          <a:bodyPr wrap="none">
            <a:spAutoFit/>
          </a:bodyPr>
          <a:lstStyle/>
          <a:p>
            <a:pPr>
              <a:spcBef>
                <a:spcPct val="50000"/>
              </a:spcBef>
            </a:pPr>
            <a:r>
              <a:rPr lang="en-GB" sz="1400" dirty="0"/>
              <a:t>Source: Van </a:t>
            </a:r>
            <a:r>
              <a:rPr lang="en-GB" sz="1400" dirty="0" err="1"/>
              <a:t>Bavel</a:t>
            </a:r>
            <a:r>
              <a:rPr lang="en-GB" sz="1400" dirty="0"/>
              <a:t> 2011</a:t>
            </a:r>
          </a:p>
        </p:txBody>
      </p:sp>
    </p:spTree>
    <p:extLst>
      <p:ext uri="{BB962C8B-B14F-4D97-AF65-F5344CB8AC3E}">
        <p14:creationId xmlns:p14="http://schemas.microsoft.com/office/powerpoint/2010/main" val="2478829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numero diapositiva 5"/>
          <p:cNvSpPr>
            <a:spLocks noGrp="1"/>
          </p:cNvSpPr>
          <p:nvPr>
            <p:ph type="sldNum" sz="quarter" idx="12"/>
          </p:nvPr>
        </p:nvSpPr>
        <p:spPr>
          <a:noFill/>
        </p:spPr>
        <p:txBody>
          <a:bodyPr/>
          <a:lstStyle/>
          <a:p>
            <a:fld id="{58C13198-356A-4B7E-A756-16807E6E9FA5}" type="slidenum">
              <a:rPr lang="it-IT" smtClean="0"/>
              <a:pPr/>
              <a:t>17</a:t>
            </a:fld>
            <a:endParaRPr lang="it-IT" smtClean="0"/>
          </a:p>
        </p:txBody>
      </p:sp>
      <p:sp>
        <p:nvSpPr>
          <p:cNvPr id="21507" name="Rectangle 2"/>
          <p:cNvSpPr>
            <a:spLocks noGrp="1" noChangeArrowheads="1"/>
          </p:cNvSpPr>
          <p:nvPr>
            <p:ph type="title"/>
          </p:nvPr>
        </p:nvSpPr>
        <p:spPr/>
        <p:txBody>
          <a:bodyPr/>
          <a:lstStyle/>
          <a:p>
            <a:pPr eaLnBrk="1" hangingPunct="1"/>
            <a:r>
              <a:rPr lang="en-GB" sz="3200" smtClean="0"/>
              <a:t>Ruolo dei “freni preventivi”: la nuzialità</a:t>
            </a:r>
          </a:p>
        </p:txBody>
      </p:sp>
      <p:sp>
        <p:nvSpPr>
          <p:cNvPr id="21508" name="Rectangle 3"/>
          <p:cNvSpPr>
            <a:spLocks noGrp="1" noChangeArrowheads="1"/>
          </p:cNvSpPr>
          <p:nvPr>
            <p:ph type="body" idx="1"/>
          </p:nvPr>
        </p:nvSpPr>
        <p:spPr/>
        <p:txBody>
          <a:bodyPr/>
          <a:lstStyle/>
          <a:p>
            <a:pPr eaLnBrk="1" hangingPunct="1"/>
            <a:r>
              <a:rPr lang="en-GB" smtClean="0"/>
              <a:t>Durante la TD, si limitano le nascite attraverso il solito “meccanismo” malthusiano del:</a:t>
            </a:r>
          </a:p>
          <a:p>
            <a:pPr lvl="1" eaLnBrk="1" hangingPunct="1"/>
            <a:r>
              <a:rPr lang="en-GB" smtClean="0"/>
              <a:t>Matrimonio tardivo?</a:t>
            </a:r>
          </a:p>
          <a:p>
            <a:pPr lvl="1" eaLnBrk="1" hangingPunct="1"/>
            <a:r>
              <a:rPr lang="en-GB" smtClean="0"/>
              <a:t>Esclusione dal matrimonio di una parte della popolazione?</a:t>
            </a:r>
          </a:p>
          <a:p>
            <a:pPr eaLnBrk="1" hangingPunct="1">
              <a:buFont typeface="Wingdings" pitchFamily="2" charset="2"/>
              <a:buNone/>
            </a:pPr>
            <a:endParaRPr lang="en-GB" smtClean="0"/>
          </a:p>
        </p:txBody>
      </p:sp>
      <p:pic>
        <p:nvPicPr>
          <p:cNvPr id="21509" name="Picture 4"/>
          <p:cNvPicPr>
            <a:picLocks noChangeAspect="1" noChangeArrowheads="1"/>
          </p:cNvPicPr>
          <p:nvPr/>
        </p:nvPicPr>
        <p:blipFill>
          <a:blip r:embed="rId3" cstate="print"/>
          <a:srcRect/>
          <a:stretch>
            <a:fillRect/>
          </a:stretch>
        </p:blipFill>
        <p:spPr bwMode="auto">
          <a:xfrm>
            <a:off x="5651500" y="4581525"/>
            <a:ext cx="2732088" cy="2085975"/>
          </a:xfrm>
          <a:prstGeom prst="rect">
            <a:avLst/>
          </a:prstGeom>
          <a:noFill/>
          <a:ln w="9525">
            <a:noFill/>
            <a:miter lim="800000"/>
            <a:headEnd/>
            <a:tailEnd/>
          </a:ln>
        </p:spPr>
      </p:pic>
      <p:sp>
        <p:nvSpPr>
          <p:cNvPr id="746501" name="Text Box 5"/>
          <p:cNvSpPr txBox="1">
            <a:spLocks noChangeArrowheads="1"/>
          </p:cNvSpPr>
          <p:nvPr/>
        </p:nvSpPr>
        <p:spPr bwMode="auto">
          <a:xfrm>
            <a:off x="1476375" y="5300663"/>
            <a:ext cx="2447925" cy="1382712"/>
          </a:xfrm>
          <a:prstGeom prst="rect">
            <a:avLst/>
          </a:prstGeom>
          <a:solidFill>
            <a:schemeClr val="hlink"/>
          </a:solidFill>
          <a:ln w="9525">
            <a:solidFill>
              <a:schemeClr val="hlink"/>
            </a:solidFill>
            <a:miter lim="800000"/>
            <a:headEnd/>
            <a:tailEnd/>
          </a:ln>
          <a:effectLst/>
        </p:spPr>
        <p:txBody>
          <a:bodyPr>
            <a:spAutoFit/>
          </a:bodyPr>
          <a:lstStyle/>
          <a:p>
            <a:pPr algn="ctr">
              <a:spcBef>
                <a:spcPct val="50000"/>
              </a:spcBef>
              <a:defRPr/>
            </a:pPr>
            <a:r>
              <a:rPr lang="en-GB" b="1">
                <a:solidFill>
                  <a:schemeClr val="bg1"/>
                </a:solidFill>
                <a:effectLst>
                  <a:outerShdw blurRad="38100" dist="38100" dir="2700000" algn="tl">
                    <a:srgbClr val="000000"/>
                  </a:outerShdw>
                </a:effectLst>
              </a:rPr>
              <a:t>NON solo, c’è dell’altro!!!</a:t>
            </a:r>
          </a:p>
        </p:txBody>
      </p:sp>
    </p:spTree>
    <p:extLst>
      <p:ext uri="{BB962C8B-B14F-4D97-AF65-F5344CB8AC3E}">
        <p14:creationId xmlns:p14="http://schemas.microsoft.com/office/powerpoint/2010/main" val="37352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46501"/>
                                        </p:tgtEl>
                                        <p:attrNameLst>
                                          <p:attrName>style.visibility</p:attrName>
                                        </p:attrNameLst>
                                      </p:cBhvr>
                                      <p:to>
                                        <p:strVal val="visible"/>
                                      </p:to>
                                    </p:set>
                                    <p:anim calcmode="lin" valueType="num">
                                      <p:cBhvr>
                                        <p:cTn id="7" dur="1000" fill="hold"/>
                                        <p:tgtEl>
                                          <p:spTgt spid="746501"/>
                                        </p:tgtEl>
                                        <p:attrNameLst>
                                          <p:attrName>ppt_w</p:attrName>
                                        </p:attrNameLst>
                                      </p:cBhvr>
                                      <p:tavLst>
                                        <p:tav tm="0">
                                          <p:val>
                                            <p:fltVal val="0"/>
                                          </p:val>
                                        </p:tav>
                                        <p:tav tm="100000">
                                          <p:val>
                                            <p:strVal val="#ppt_w"/>
                                          </p:val>
                                        </p:tav>
                                      </p:tavLst>
                                    </p:anim>
                                    <p:anim calcmode="lin" valueType="num">
                                      <p:cBhvr>
                                        <p:cTn id="8" dur="1000" fill="hold"/>
                                        <p:tgtEl>
                                          <p:spTgt spid="746501"/>
                                        </p:tgtEl>
                                        <p:attrNameLst>
                                          <p:attrName>ppt_h</p:attrName>
                                        </p:attrNameLst>
                                      </p:cBhvr>
                                      <p:tavLst>
                                        <p:tav tm="0">
                                          <p:val>
                                            <p:fltVal val="0"/>
                                          </p:val>
                                        </p:tav>
                                        <p:tav tm="100000">
                                          <p:val>
                                            <p:strVal val="#ppt_h"/>
                                          </p:val>
                                        </p:tav>
                                      </p:tavLst>
                                    </p:anim>
                                    <p:anim calcmode="lin" valueType="num">
                                      <p:cBhvr>
                                        <p:cTn id="9" dur="1000" fill="hold"/>
                                        <p:tgtEl>
                                          <p:spTgt spid="7465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465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numero diapositiva 5"/>
          <p:cNvSpPr>
            <a:spLocks noGrp="1"/>
          </p:cNvSpPr>
          <p:nvPr>
            <p:ph type="sldNum" sz="quarter" idx="12"/>
          </p:nvPr>
        </p:nvSpPr>
        <p:spPr>
          <a:noFill/>
        </p:spPr>
        <p:txBody>
          <a:bodyPr/>
          <a:lstStyle/>
          <a:p>
            <a:fld id="{FFB87C93-1ACA-48F4-9764-134F5A69CABB}" type="slidenum">
              <a:rPr lang="it-IT" smtClean="0"/>
              <a:pPr/>
              <a:t>18</a:t>
            </a:fld>
            <a:endParaRPr lang="it-IT" smtClean="0"/>
          </a:p>
        </p:txBody>
      </p:sp>
      <p:sp>
        <p:nvSpPr>
          <p:cNvPr id="23555" name="Rectangle 2"/>
          <p:cNvSpPr>
            <a:spLocks noGrp="1" noChangeArrowheads="1"/>
          </p:cNvSpPr>
          <p:nvPr>
            <p:ph type="title"/>
          </p:nvPr>
        </p:nvSpPr>
        <p:spPr/>
        <p:txBody>
          <a:bodyPr/>
          <a:lstStyle/>
          <a:p>
            <a:pPr eaLnBrk="1" hangingPunct="1"/>
            <a:r>
              <a:rPr lang="it-IT" sz="3600" smtClean="0"/>
              <a:t>Il freno matrimoniale non basta più…</a:t>
            </a:r>
          </a:p>
        </p:txBody>
      </p:sp>
      <p:sp>
        <p:nvSpPr>
          <p:cNvPr id="23556" name="Rectangle 3"/>
          <p:cNvSpPr>
            <a:spLocks noGrp="1" noChangeArrowheads="1"/>
          </p:cNvSpPr>
          <p:nvPr>
            <p:ph type="body" idx="1"/>
          </p:nvPr>
        </p:nvSpPr>
        <p:spPr/>
        <p:txBody>
          <a:bodyPr/>
          <a:lstStyle/>
          <a:p>
            <a:pPr eaLnBrk="1" hangingPunct="1"/>
            <a:r>
              <a:rPr lang="it-IT" sz="2800" dirty="0" smtClean="0"/>
              <a:t>Il controllo delle nascite appare in Francia alla fine del ‘700 in alcune aree e strati sociali specifici</a:t>
            </a:r>
          </a:p>
          <a:p>
            <a:pPr eaLnBrk="1" hangingPunct="1"/>
            <a:r>
              <a:rPr lang="it-IT" sz="2800" dirty="0" smtClean="0"/>
              <a:t>Si diffonde rapidamente in tutta Europa nel corso dell’800 </a:t>
            </a:r>
          </a:p>
          <a:p>
            <a:pPr lvl="1" eaLnBrk="1" hangingPunct="1"/>
            <a:r>
              <a:rPr lang="it-IT" sz="2400" dirty="0" smtClean="0"/>
              <a:t>Da Francia a Sud Catalogna, Piemonte, Liguria, Toscana, poi Inghilterra, Belgio, Germania, Paesi scandinavi, Europa meridionale e orientale</a:t>
            </a:r>
          </a:p>
          <a:p>
            <a:pPr eaLnBrk="1" hangingPunct="1"/>
            <a:r>
              <a:rPr lang="it-IT" sz="2800" dirty="0" smtClean="0"/>
              <a:t>Per valutare il grado di controllo della fecondità si usa di solito l’indice di fecondità legittima (Ig di </a:t>
            </a:r>
            <a:r>
              <a:rPr lang="it-IT" sz="2800" dirty="0" err="1" smtClean="0"/>
              <a:t>Coale</a:t>
            </a:r>
            <a:r>
              <a:rPr lang="it-IT" sz="2800" dirty="0" smtClean="0"/>
              <a:t>)</a:t>
            </a:r>
            <a:endParaRPr lang="it-IT" sz="2800" dirty="0" smtClean="0">
              <a:latin typeface="Wingdings" pitchFamily="2" charset="2"/>
            </a:endParaRPr>
          </a:p>
          <a:p>
            <a:pPr eaLnBrk="1" hangingPunct="1">
              <a:buFont typeface="Wingdings" pitchFamily="2" charset="2"/>
              <a:buNone/>
            </a:pPr>
            <a:endParaRPr lang="it-IT" sz="2800" dirty="0" smtClean="0"/>
          </a:p>
        </p:txBody>
      </p:sp>
    </p:spTree>
    <p:extLst>
      <p:ext uri="{BB962C8B-B14F-4D97-AF65-F5344CB8AC3E}">
        <p14:creationId xmlns:p14="http://schemas.microsoft.com/office/powerpoint/2010/main" val="3004605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5"/>
          <p:cNvSpPr>
            <a:spLocks noGrp="1"/>
          </p:cNvSpPr>
          <p:nvPr>
            <p:ph type="sldNum" sz="quarter" idx="12"/>
          </p:nvPr>
        </p:nvSpPr>
        <p:spPr>
          <a:noFill/>
        </p:spPr>
        <p:txBody>
          <a:bodyPr/>
          <a:lstStyle/>
          <a:p>
            <a:fld id="{7D866E05-B554-4E98-9589-2179380AE212}" type="slidenum">
              <a:rPr lang="it-IT" smtClean="0"/>
              <a:pPr/>
              <a:t>19</a:t>
            </a:fld>
            <a:endParaRPr lang="it-IT" smtClean="0"/>
          </a:p>
        </p:txBody>
      </p:sp>
      <p:sp>
        <p:nvSpPr>
          <p:cNvPr id="26627" name="Rectangle 2"/>
          <p:cNvSpPr>
            <a:spLocks noGrp="1" noChangeArrowheads="1"/>
          </p:cNvSpPr>
          <p:nvPr>
            <p:ph type="title"/>
          </p:nvPr>
        </p:nvSpPr>
        <p:spPr/>
        <p:txBody>
          <a:bodyPr/>
          <a:lstStyle/>
          <a:p>
            <a:pPr eaLnBrk="1" hangingPunct="1"/>
            <a:r>
              <a:rPr lang="it-IT" sz="3200" smtClean="0"/>
              <a:t>La minore fecondità dei matrimoni</a:t>
            </a:r>
          </a:p>
        </p:txBody>
      </p:sp>
      <p:sp>
        <p:nvSpPr>
          <p:cNvPr id="26628" name="Rectangle 3"/>
          <p:cNvSpPr>
            <a:spLocks noGrp="1" noChangeArrowheads="1"/>
          </p:cNvSpPr>
          <p:nvPr>
            <p:ph type="body" idx="1"/>
          </p:nvPr>
        </p:nvSpPr>
        <p:spPr/>
        <p:txBody>
          <a:bodyPr/>
          <a:lstStyle/>
          <a:p>
            <a:pPr eaLnBrk="1" hangingPunct="1">
              <a:lnSpc>
                <a:spcPct val="90000"/>
              </a:lnSpc>
            </a:pPr>
            <a:r>
              <a:rPr lang="it-IT" sz="2800" smtClean="0"/>
              <a:t>Ig tra 0.6 e 1 </a:t>
            </a:r>
          </a:p>
          <a:p>
            <a:pPr lvl="1" eaLnBrk="1" hangingPunct="1">
              <a:lnSpc>
                <a:spcPct val="90000"/>
              </a:lnSpc>
            </a:pPr>
            <a:r>
              <a:rPr lang="it-IT" sz="2400" smtClean="0"/>
              <a:t>fecondità naturale (con eventuali differenze dovute a variabili prossime)</a:t>
            </a:r>
          </a:p>
          <a:p>
            <a:pPr eaLnBrk="1" hangingPunct="1">
              <a:lnSpc>
                <a:spcPct val="90000"/>
              </a:lnSpc>
            </a:pPr>
            <a:r>
              <a:rPr lang="it-IT" sz="2800" smtClean="0"/>
              <a:t>Ig&lt;0.6 </a:t>
            </a:r>
          </a:p>
          <a:p>
            <a:pPr lvl="1" eaLnBrk="1" hangingPunct="1">
              <a:lnSpc>
                <a:spcPct val="90000"/>
              </a:lnSpc>
            </a:pPr>
            <a:r>
              <a:rPr lang="it-IT" sz="2400" smtClean="0"/>
              <a:t>è preso come evidenza di fecondità controllata (in popolazioni in cui la fecondità è essenzialmente vissuta in ambito matrimoniale)</a:t>
            </a:r>
          </a:p>
          <a:p>
            <a:pPr eaLnBrk="1" hangingPunct="1">
              <a:lnSpc>
                <a:spcPct val="90000"/>
              </a:lnSpc>
            </a:pPr>
            <a:r>
              <a:rPr lang="it-IT" sz="2800" smtClean="0">
                <a:solidFill>
                  <a:schemeClr val="folHlink"/>
                </a:solidFill>
              </a:rPr>
              <a:t>Indicatore del declino irreversibile della fecondità:</a:t>
            </a:r>
            <a:r>
              <a:rPr lang="it-IT" sz="2800" smtClean="0"/>
              <a:t> periodo in cui Ig diminuisce del 10%</a:t>
            </a:r>
          </a:p>
        </p:txBody>
      </p:sp>
    </p:spTree>
    <p:extLst>
      <p:ext uri="{BB962C8B-B14F-4D97-AF65-F5344CB8AC3E}">
        <p14:creationId xmlns:p14="http://schemas.microsoft.com/office/powerpoint/2010/main" val="1692232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11B46025-0BCD-4CAF-BFE8-35852094774D}" type="slidenum">
              <a:rPr lang="it-IT" smtClean="0"/>
              <a:pPr/>
              <a:t>2</a:t>
            </a:fld>
            <a:endParaRPr lang="it-IT" smtClean="0"/>
          </a:p>
        </p:txBody>
      </p:sp>
      <p:sp>
        <p:nvSpPr>
          <p:cNvPr id="4099" name="Rectangle 2"/>
          <p:cNvSpPr>
            <a:spLocks noGrp="1" noChangeArrowheads="1"/>
          </p:cNvSpPr>
          <p:nvPr>
            <p:ph type="title"/>
          </p:nvPr>
        </p:nvSpPr>
        <p:spPr/>
        <p:txBody>
          <a:bodyPr/>
          <a:lstStyle/>
          <a:p>
            <a:pPr eaLnBrk="1" hangingPunct="1"/>
            <a:r>
              <a:rPr lang="it-IT" sz="4000" dirty="0" smtClean="0"/>
              <a:t>Riferimenti</a:t>
            </a:r>
          </a:p>
        </p:txBody>
      </p:sp>
      <p:sp>
        <p:nvSpPr>
          <p:cNvPr id="4100" name="Rectangle 3"/>
          <p:cNvSpPr>
            <a:spLocks noGrp="1" noChangeArrowheads="1"/>
          </p:cNvSpPr>
          <p:nvPr>
            <p:ph type="body" idx="1"/>
          </p:nvPr>
        </p:nvSpPr>
        <p:spPr>
          <a:xfrm>
            <a:off x="755650" y="1844675"/>
            <a:ext cx="7602538" cy="2370143"/>
          </a:xfrm>
          <a:solidFill>
            <a:srgbClr val="FFFF66"/>
          </a:solidFill>
        </p:spPr>
        <p:txBody>
          <a:bodyPr/>
          <a:lstStyle/>
          <a:p>
            <a:pPr eaLnBrk="1" hangingPunct="1"/>
            <a:r>
              <a:rPr lang="it-IT" sz="2800" dirty="0" err="1" smtClean="0"/>
              <a:t>Preston</a:t>
            </a:r>
            <a:r>
              <a:rPr lang="it-IT" sz="2800" dirty="0" smtClean="0"/>
              <a:t> </a:t>
            </a:r>
            <a:r>
              <a:rPr lang="it-IT" sz="2800" dirty="0" err="1" smtClean="0"/>
              <a:t>et</a:t>
            </a:r>
            <a:r>
              <a:rPr lang="it-IT" sz="2800" dirty="0" smtClean="0"/>
              <a:t> al.  (2001), p. 97-101</a:t>
            </a:r>
          </a:p>
          <a:p>
            <a:pPr eaLnBrk="1" hangingPunct="1"/>
            <a:r>
              <a:rPr lang="it-IT" sz="2800" dirty="0" err="1" smtClean="0"/>
              <a:t>Livi</a:t>
            </a:r>
            <a:r>
              <a:rPr lang="it-IT" sz="2800" dirty="0" smtClean="0"/>
              <a:t> </a:t>
            </a:r>
            <a:r>
              <a:rPr lang="it-IT" sz="2800" dirty="0" err="1" smtClean="0"/>
              <a:t>Bacci</a:t>
            </a:r>
            <a:r>
              <a:rPr lang="it-IT" sz="2800" dirty="0" smtClean="0"/>
              <a:t>, Introduzione alla Demografia, cap. 9</a:t>
            </a:r>
          </a:p>
          <a:p>
            <a:pPr eaLnBrk="1" hangingPunct="1"/>
            <a:endParaRPr lang="it-IT"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5"/>
          <p:cNvSpPr>
            <a:spLocks noGrp="1"/>
          </p:cNvSpPr>
          <p:nvPr>
            <p:ph type="sldNum" sz="quarter" idx="12"/>
          </p:nvPr>
        </p:nvSpPr>
        <p:spPr>
          <a:noFill/>
        </p:spPr>
        <p:txBody>
          <a:bodyPr/>
          <a:lstStyle/>
          <a:p>
            <a:fld id="{B2A3341E-2020-4541-8A9E-7B979C89E8E5}" type="slidenum">
              <a:rPr lang="it-IT" smtClean="0"/>
              <a:pPr/>
              <a:t>20</a:t>
            </a:fld>
            <a:endParaRPr lang="it-IT" smtClean="0"/>
          </a:p>
        </p:txBody>
      </p:sp>
      <p:pic>
        <p:nvPicPr>
          <p:cNvPr id="25603" name="Picture 2"/>
          <p:cNvPicPr>
            <a:picLocks noChangeAspect="1" noChangeArrowheads="1"/>
          </p:cNvPicPr>
          <p:nvPr/>
        </p:nvPicPr>
        <p:blipFill>
          <a:blip r:embed="rId3" cstate="print"/>
          <a:srcRect/>
          <a:stretch>
            <a:fillRect/>
          </a:stretch>
        </p:blipFill>
        <p:spPr bwMode="auto">
          <a:xfrm>
            <a:off x="827088" y="1209675"/>
            <a:ext cx="7764462" cy="5648325"/>
          </a:xfrm>
          <a:prstGeom prst="rect">
            <a:avLst/>
          </a:prstGeom>
          <a:noFill/>
          <a:ln w="9525">
            <a:noFill/>
            <a:miter lim="800000"/>
            <a:headEnd/>
            <a:tailEnd/>
          </a:ln>
        </p:spPr>
      </p:pic>
      <p:sp>
        <p:nvSpPr>
          <p:cNvPr id="25604" name="Rectangle 3"/>
          <p:cNvSpPr>
            <a:spLocks noGrp="1" noChangeArrowheads="1"/>
          </p:cNvSpPr>
          <p:nvPr>
            <p:ph type="title"/>
          </p:nvPr>
        </p:nvSpPr>
        <p:spPr>
          <a:xfrm>
            <a:off x="250825" y="0"/>
            <a:ext cx="8893175" cy="1222375"/>
          </a:xfrm>
        </p:spPr>
        <p:txBody>
          <a:bodyPr/>
          <a:lstStyle/>
          <a:p>
            <a:pPr eaLnBrk="1" hangingPunct="1"/>
            <a:r>
              <a:rPr lang="it-IT" sz="2500" b="1" smtClean="0"/>
              <a:t>Relazione tra fec gen (I</a:t>
            </a:r>
            <a:r>
              <a:rPr lang="it-IT" sz="1700" b="1" smtClean="0"/>
              <a:t>f</a:t>
            </a:r>
            <a:r>
              <a:rPr lang="it-IT" sz="2500" b="1" smtClean="0"/>
              <a:t>), fec legittima (I</a:t>
            </a:r>
            <a:r>
              <a:rPr lang="it-IT" sz="1700" b="1" smtClean="0"/>
              <a:t>g</a:t>
            </a:r>
            <a:r>
              <a:rPr lang="it-IT" sz="2500" b="1" smtClean="0"/>
              <a:t>) e proporzione di coniugate (I</a:t>
            </a:r>
            <a:r>
              <a:rPr lang="it-IT" sz="1700" b="1" smtClean="0"/>
              <a:t>m</a:t>
            </a:r>
            <a:r>
              <a:rPr lang="it-IT" sz="2500" b="1" smtClean="0"/>
              <a:t>): </a:t>
            </a:r>
            <a:br>
              <a:rPr lang="it-IT" sz="2500" b="1" smtClean="0"/>
            </a:br>
            <a:r>
              <a:rPr lang="it-IT" sz="2500" b="1" smtClean="0"/>
              <a:t>area di fec occupata da 16 paesi europei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468313" y="2133600"/>
            <a:ext cx="8459787" cy="1495425"/>
          </a:xfrm>
        </p:spPr>
        <p:txBody>
          <a:bodyPr/>
          <a:lstStyle/>
          <a:p>
            <a:pPr eaLnBrk="1" hangingPunct="1">
              <a:defRPr/>
            </a:pPr>
            <a:r>
              <a:rPr lang="it-IT" sz="4200" b="1" dirty="0" err="1" smtClean="0">
                <a:solidFill>
                  <a:srgbClr val="990033"/>
                </a:solidFill>
                <a:effectLst>
                  <a:outerShdw blurRad="38100" dist="38100" dir="2700000" algn="tl">
                    <a:srgbClr val="C0C0C0"/>
                  </a:outerShdw>
                </a:effectLst>
              </a:rPr>
              <a:t>Specific</a:t>
            </a:r>
            <a:r>
              <a:rPr lang="it-IT" sz="4200" b="1" dirty="0" smtClean="0">
                <a:solidFill>
                  <a:srgbClr val="990033"/>
                </a:solidFill>
                <a:effectLst>
                  <a:outerShdw blurRad="38100" dist="38100" dir="2700000" algn="tl">
                    <a:srgbClr val="C0C0C0"/>
                  </a:outerShdw>
                </a:effectLst>
              </a:rPr>
              <a:t> </a:t>
            </a:r>
            <a:r>
              <a:rPr lang="it-IT" sz="4200" b="1" dirty="0" err="1" smtClean="0">
                <a:solidFill>
                  <a:srgbClr val="990033"/>
                </a:solidFill>
                <a:effectLst>
                  <a:outerShdw blurRad="38100" dist="38100" dir="2700000" algn="tl">
                    <a:srgbClr val="C0C0C0"/>
                  </a:outerShdw>
                </a:effectLst>
              </a:rPr>
              <a:t>period</a:t>
            </a:r>
            <a:r>
              <a:rPr lang="it-IT" sz="4200" b="1" dirty="0" smtClean="0">
                <a:solidFill>
                  <a:srgbClr val="990033"/>
                </a:solidFill>
                <a:effectLst>
                  <a:outerShdw blurRad="38100" dist="38100" dir="2700000" algn="tl">
                    <a:srgbClr val="C0C0C0"/>
                  </a:outerShdw>
                </a:effectLst>
              </a:rPr>
              <a:t> </a:t>
            </a:r>
            <a:r>
              <a:rPr lang="it-IT" sz="4200" b="1" dirty="0" err="1" smtClean="0">
                <a:solidFill>
                  <a:srgbClr val="990033"/>
                </a:solidFill>
                <a:effectLst>
                  <a:outerShdw blurRad="38100" dist="38100" dir="2700000" algn="tl">
                    <a:srgbClr val="C0C0C0"/>
                  </a:outerShdw>
                </a:effectLst>
              </a:rPr>
              <a:t>fertility</a:t>
            </a:r>
            <a:r>
              <a:rPr lang="it-IT" sz="4200" b="1" dirty="0" smtClean="0">
                <a:solidFill>
                  <a:srgbClr val="990033"/>
                </a:solidFill>
                <a:effectLst>
                  <a:outerShdw blurRad="38100" dist="38100" dir="2700000" algn="tl">
                    <a:srgbClr val="C0C0C0"/>
                  </a:outerShdw>
                </a:effectLst>
              </a:rPr>
              <a:t> </a:t>
            </a:r>
            <a:r>
              <a:rPr lang="it-IT" sz="4200" b="1" dirty="0" err="1" smtClean="0">
                <a:solidFill>
                  <a:srgbClr val="990033"/>
                </a:solidFill>
                <a:effectLst>
                  <a:outerShdw blurRad="38100" dist="38100" dir="2700000" algn="tl">
                    <a:srgbClr val="C0C0C0"/>
                  </a:outerShdw>
                </a:effectLst>
              </a:rPr>
              <a:t>rates</a:t>
            </a:r>
            <a:endParaRPr lang="it-IT" sz="4800" b="1" dirty="0" smtClean="0">
              <a:effectLst>
                <a:outerShdw blurRad="38100" dist="38100" dir="2700000" algn="tl">
                  <a:srgbClr val="C0C0C0"/>
                </a:outerShdw>
              </a:effectLst>
            </a:endParaRPr>
          </a:p>
        </p:txBody>
      </p:sp>
      <p:sp>
        <p:nvSpPr>
          <p:cNvPr id="3075" name="Line 3"/>
          <p:cNvSpPr>
            <a:spLocks noChangeShapeType="1"/>
          </p:cNvSpPr>
          <p:nvPr/>
        </p:nvSpPr>
        <p:spPr bwMode="auto">
          <a:xfrm>
            <a:off x="323850" y="3716338"/>
            <a:ext cx="8610600" cy="0"/>
          </a:xfrm>
          <a:prstGeom prst="line">
            <a:avLst/>
          </a:prstGeom>
          <a:noFill/>
          <a:ln w="38100">
            <a:solidFill>
              <a:srgbClr val="808080">
                <a:alpha val="50195"/>
              </a:srgbClr>
            </a:solidFill>
            <a:miter lim="800000"/>
            <a:headEnd/>
            <a:tailEnd/>
          </a:ln>
        </p:spPr>
        <p:txBody>
          <a:bodyPr wrap="none"/>
          <a:lstStyle/>
          <a:p>
            <a:endParaRPr lang="it-IT"/>
          </a:p>
        </p:txBody>
      </p:sp>
      <p:sp>
        <p:nvSpPr>
          <p:cNvPr id="3077" name="Rectangle 6"/>
          <p:cNvSpPr>
            <a:spLocks noChangeArrowheads="1"/>
          </p:cNvSpPr>
          <p:nvPr/>
        </p:nvSpPr>
        <p:spPr bwMode="auto">
          <a:xfrm>
            <a:off x="4238625" y="3090863"/>
            <a:ext cx="9144000" cy="0"/>
          </a:xfrm>
          <a:prstGeom prst="rect">
            <a:avLst/>
          </a:prstGeom>
          <a:noFill/>
          <a:ln w="9525">
            <a:noFill/>
            <a:miter lim="800000"/>
            <a:headEnd/>
            <a:tailEnd/>
          </a:ln>
        </p:spPr>
        <p:txBody>
          <a:bodyPr>
            <a:spAutoFit/>
          </a:bodyPr>
          <a:lstStyle/>
          <a:p>
            <a:endParaRPr lang="it-IT"/>
          </a:p>
        </p:txBody>
      </p:sp>
      <p:sp>
        <p:nvSpPr>
          <p:cNvPr id="421907" name="Text Box 19"/>
          <p:cNvSpPr txBox="1">
            <a:spLocks noChangeArrowheads="1"/>
          </p:cNvSpPr>
          <p:nvPr/>
        </p:nvSpPr>
        <p:spPr bwMode="auto">
          <a:xfrm>
            <a:off x="1643042" y="3860800"/>
            <a:ext cx="6818333" cy="1160318"/>
          </a:xfrm>
          <a:prstGeom prst="rect">
            <a:avLst/>
          </a:prstGeom>
          <a:noFill/>
          <a:ln w="9525">
            <a:noFill/>
            <a:miter lim="800000"/>
            <a:headEnd/>
            <a:tailEnd/>
          </a:ln>
          <a:effectLst/>
        </p:spPr>
        <p:txBody>
          <a:bodyPr wrap="square">
            <a:spAutoFit/>
          </a:bodyPr>
          <a:lstStyle/>
          <a:p>
            <a:pPr algn="r">
              <a:lnSpc>
                <a:spcPct val="90000"/>
              </a:lnSpc>
              <a:spcBef>
                <a:spcPct val="50000"/>
              </a:spcBef>
              <a:defRPr/>
            </a:pPr>
            <a:r>
              <a:rPr lang="it-IT" sz="2000" b="1" dirty="0" err="1" smtClean="0">
                <a:solidFill>
                  <a:srgbClr val="990033"/>
                </a:solidFill>
                <a:effectLst>
                  <a:outerShdw blurRad="38100" dist="38100" dir="2700000" algn="tl">
                    <a:srgbClr val="C0C0C0"/>
                  </a:outerShdw>
                </a:effectLst>
              </a:rPr>
              <a:t>Parity-specific</a:t>
            </a:r>
            <a:r>
              <a:rPr lang="it-IT" sz="2000" b="1" dirty="0" smtClean="0">
                <a:solidFill>
                  <a:srgbClr val="990033"/>
                </a:solidFill>
                <a:effectLst>
                  <a:outerShdw blurRad="38100" dist="38100" dir="2700000" algn="tl">
                    <a:srgbClr val="C0C0C0"/>
                  </a:outerShdw>
                </a:effectLst>
              </a:rPr>
              <a:t> </a:t>
            </a:r>
            <a:r>
              <a:rPr lang="it-IT" sz="2000" b="1" dirty="0" err="1" smtClean="0">
                <a:solidFill>
                  <a:srgbClr val="990033"/>
                </a:solidFill>
                <a:effectLst>
                  <a:outerShdw blurRad="38100" dist="38100" dir="2700000" algn="tl">
                    <a:srgbClr val="C0C0C0"/>
                  </a:outerShdw>
                </a:effectLst>
              </a:rPr>
              <a:t>fertility</a:t>
            </a:r>
            <a:r>
              <a:rPr lang="it-IT" sz="2000" b="1" dirty="0" smtClean="0">
                <a:solidFill>
                  <a:srgbClr val="990033"/>
                </a:solidFill>
                <a:effectLst>
                  <a:outerShdw blurRad="38100" dist="38100" dir="2700000" algn="tl">
                    <a:srgbClr val="C0C0C0"/>
                  </a:outerShdw>
                </a:effectLst>
              </a:rPr>
              <a:t> rate. </a:t>
            </a:r>
          </a:p>
          <a:p>
            <a:pPr algn="r">
              <a:lnSpc>
                <a:spcPct val="90000"/>
              </a:lnSpc>
              <a:spcBef>
                <a:spcPct val="50000"/>
              </a:spcBef>
              <a:defRPr/>
            </a:pPr>
            <a:r>
              <a:rPr lang="it-IT" sz="2000" b="1" dirty="0" err="1" smtClean="0">
                <a:solidFill>
                  <a:srgbClr val="990033"/>
                </a:solidFill>
                <a:effectLst>
                  <a:outerShdw blurRad="38100" dist="38100" dir="2700000" algn="tl">
                    <a:srgbClr val="C0C0C0"/>
                  </a:outerShdw>
                </a:effectLst>
              </a:rPr>
              <a:t>Age</a:t>
            </a:r>
            <a:r>
              <a:rPr lang="it-IT" sz="2000" b="1" dirty="0" smtClean="0">
                <a:solidFill>
                  <a:srgbClr val="990033"/>
                </a:solidFill>
                <a:effectLst>
                  <a:outerShdw blurRad="38100" dist="38100" dir="2700000" algn="tl">
                    <a:srgbClr val="C0C0C0"/>
                  </a:outerShdw>
                </a:effectLst>
              </a:rPr>
              <a:t> </a:t>
            </a:r>
            <a:r>
              <a:rPr lang="it-IT" sz="2000" b="1" dirty="0" err="1" smtClean="0">
                <a:solidFill>
                  <a:srgbClr val="990033"/>
                </a:solidFill>
                <a:effectLst>
                  <a:outerShdw blurRad="38100" dist="38100" dir="2700000" algn="tl">
                    <a:srgbClr val="C0C0C0"/>
                  </a:outerShdw>
                </a:effectLst>
              </a:rPr>
              <a:t>specific</a:t>
            </a:r>
            <a:r>
              <a:rPr lang="it-IT" sz="2000" b="1" dirty="0" smtClean="0">
                <a:solidFill>
                  <a:srgbClr val="990033"/>
                </a:solidFill>
                <a:effectLst>
                  <a:outerShdw blurRad="38100" dist="38100" dir="2700000" algn="tl">
                    <a:srgbClr val="C0C0C0"/>
                  </a:outerShdw>
                </a:effectLst>
              </a:rPr>
              <a:t> </a:t>
            </a:r>
            <a:r>
              <a:rPr lang="it-IT" sz="2000" b="1" dirty="0" err="1" smtClean="0">
                <a:solidFill>
                  <a:srgbClr val="990033"/>
                </a:solidFill>
                <a:effectLst>
                  <a:outerShdw blurRad="38100" dist="38100" dir="2700000" algn="tl">
                    <a:srgbClr val="C0C0C0"/>
                  </a:outerShdw>
                </a:effectLst>
              </a:rPr>
              <a:t>marital</a:t>
            </a:r>
            <a:r>
              <a:rPr lang="it-IT" sz="2000" b="1" dirty="0" smtClean="0">
                <a:solidFill>
                  <a:srgbClr val="990033"/>
                </a:solidFill>
                <a:effectLst>
                  <a:outerShdw blurRad="38100" dist="38100" dir="2700000" algn="tl">
                    <a:srgbClr val="C0C0C0"/>
                  </a:outerShdw>
                </a:effectLst>
              </a:rPr>
              <a:t> status rate</a:t>
            </a:r>
            <a:endParaRPr lang="it-IT" sz="2000" b="1" dirty="0">
              <a:solidFill>
                <a:srgbClr val="003399"/>
              </a:solidFill>
            </a:endParaRPr>
          </a:p>
          <a:p>
            <a:pPr algn="ctr">
              <a:lnSpc>
                <a:spcPct val="80000"/>
              </a:lnSpc>
              <a:spcBef>
                <a:spcPct val="50000"/>
              </a:spcBef>
              <a:defRPr/>
            </a:pPr>
            <a:endParaRPr lang="it-IT" sz="1800" dirty="0">
              <a:solidFill>
                <a:srgbClr val="808080"/>
              </a:solidFill>
            </a:endParaRPr>
          </a:p>
        </p:txBody>
      </p:sp>
      <p:pic>
        <p:nvPicPr>
          <p:cNvPr id="3081" name="Picture 20"/>
          <p:cNvPicPr>
            <a:picLocks noChangeAspect="1" noChangeArrowheads="1"/>
          </p:cNvPicPr>
          <p:nvPr/>
        </p:nvPicPr>
        <p:blipFill>
          <a:blip r:embed="rId3" cstate="print"/>
          <a:srcRect/>
          <a:stretch>
            <a:fillRect/>
          </a:stretch>
        </p:blipFill>
        <p:spPr bwMode="auto">
          <a:xfrm>
            <a:off x="250825" y="188913"/>
            <a:ext cx="164623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Decomposition</a:t>
            </a:r>
            <a:r>
              <a:rPr lang="it-IT" dirty="0" smtClean="0"/>
              <a:t> </a:t>
            </a:r>
            <a:r>
              <a:rPr lang="it-IT" dirty="0" err="1" smtClean="0"/>
              <a:t>of</a:t>
            </a:r>
            <a:r>
              <a:rPr lang="it-IT" dirty="0" smtClean="0"/>
              <a:t> </a:t>
            </a:r>
            <a:r>
              <a:rPr lang="it-IT" dirty="0" err="1" smtClean="0"/>
              <a:t>fertility</a:t>
            </a:r>
            <a:r>
              <a:rPr lang="it-IT" dirty="0" smtClean="0"/>
              <a:t> </a:t>
            </a:r>
            <a:r>
              <a:rPr lang="it-IT" dirty="0" err="1" smtClean="0"/>
              <a:t>rates</a:t>
            </a:r>
            <a:endParaRPr lang="it-IT" dirty="0"/>
          </a:p>
        </p:txBody>
      </p:sp>
      <p:sp>
        <p:nvSpPr>
          <p:cNvPr id="3" name="Segnaposto contenuto 2"/>
          <p:cNvSpPr>
            <a:spLocks noGrp="1"/>
          </p:cNvSpPr>
          <p:nvPr>
            <p:ph idx="1"/>
          </p:nvPr>
        </p:nvSpPr>
        <p:spPr>
          <a:xfrm>
            <a:off x="714348" y="1428736"/>
            <a:ext cx="7772400" cy="4114800"/>
          </a:xfrm>
        </p:spPr>
        <p:txBody>
          <a:bodyPr/>
          <a:lstStyle/>
          <a:p>
            <a:r>
              <a:rPr lang="en-US" sz="2400" dirty="0" smtClean="0"/>
              <a:t>Fertility is affected by many factors other than age. </a:t>
            </a:r>
          </a:p>
          <a:p>
            <a:r>
              <a:rPr lang="en-US" sz="2400" dirty="0" smtClean="0"/>
              <a:t>We can define rates specific to any categorical factor other than age as long as we can restrict the count of events to the different categories and measure exposure in each category, e.g.</a:t>
            </a:r>
          </a:p>
          <a:p>
            <a:pPr>
              <a:buNone/>
            </a:pPr>
            <a:endParaRPr lang="en-US" sz="2400" dirty="0" smtClean="0"/>
          </a:p>
          <a:p>
            <a:r>
              <a:rPr lang="it-IT" sz="2400" b="1" dirty="0" err="1" smtClean="0">
                <a:solidFill>
                  <a:srgbClr val="C00000"/>
                </a:solidFill>
              </a:rPr>
              <a:t>Parity-specific</a:t>
            </a:r>
            <a:r>
              <a:rPr lang="it-IT" sz="2400" b="1" dirty="0" smtClean="0">
                <a:solidFill>
                  <a:srgbClr val="C00000"/>
                </a:solidFill>
              </a:rPr>
              <a:t> </a:t>
            </a:r>
            <a:r>
              <a:rPr lang="it-IT" sz="2400" b="1" dirty="0" err="1" smtClean="0">
                <a:solidFill>
                  <a:srgbClr val="C00000"/>
                </a:solidFill>
              </a:rPr>
              <a:t>fertility</a:t>
            </a:r>
            <a:r>
              <a:rPr lang="it-IT" sz="2400" b="1" dirty="0" smtClean="0">
                <a:solidFill>
                  <a:srgbClr val="C00000"/>
                </a:solidFill>
              </a:rPr>
              <a:t> rate:</a:t>
            </a:r>
          </a:p>
          <a:p>
            <a:pPr>
              <a:buNone/>
            </a:pPr>
            <a:endParaRPr lang="it-IT" dirty="0" smtClean="0"/>
          </a:p>
          <a:p>
            <a:endParaRPr lang="it-IT" dirty="0" smtClean="0"/>
          </a:p>
          <a:p>
            <a:pPr>
              <a:buNone/>
            </a:pPr>
            <a:endParaRPr lang="it-IT"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4</a:t>
            </a:fld>
            <a:endParaRPr lang="it-IT"/>
          </a:p>
        </p:txBody>
      </p:sp>
      <p:pic>
        <p:nvPicPr>
          <p:cNvPr id="272387" name="Picture 3"/>
          <p:cNvPicPr>
            <a:picLocks noChangeAspect="1" noChangeArrowheads="1"/>
          </p:cNvPicPr>
          <p:nvPr/>
        </p:nvPicPr>
        <p:blipFill>
          <a:blip r:embed="rId2" cstate="print"/>
          <a:srcRect/>
          <a:stretch>
            <a:fillRect/>
          </a:stretch>
        </p:blipFill>
        <p:spPr bwMode="auto">
          <a:xfrm>
            <a:off x="857224" y="4572008"/>
            <a:ext cx="7508232" cy="814385"/>
          </a:xfrm>
          <a:prstGeom prst="rect">
            <a:avLst/>
          </a:prstGeom>
          <a:ln>
            <a:headEnd/>
            <a:tailEnd/>
          </a:ln>
        </p:spPr>
        <p:style>
          <a:lnRef idx="3">
            <a:schemeClr val="lt1"/>
          </a:lnRef>
          <a:fillRef idx="1">
            <a:schemeClr val="accent3"/>
          </a:fillRef>
          <a:effectRef idx="1">
            <a:schemeClr val="accent3"/>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Decomposition</a:t>
            </a:r>
            <a:r>
              <a:rPr lang="it-IT" dirty="0" smtClean="0"/>
              <a:t> </a:t>
            </a:r>
            <a:r>
              <a:rPr lang="it-IT" dirty="0" err="1" smtClean="0"/>
              <a:t>of</a:t>
            </a:r>
            <a:r>
              <a:rPr lang="it-IT" dirty="0" smtClean="0"/>
              <a:t> </a:t>
            </a:r>
            <a:r>
              <a:rPr lang="it-IT" dirty="0" err="1" smtClean="0"/>
              <a:t>fertility</a:t>
            </a:r>
            <a:r>
              <a:rPr lang="it-IT" dirty="0" smtClean="0"/>
              <a:t> </a:t>
            </a:r>
            <a:r>
              <a:rPr lang="it-IT" dirty="0" err="1" smtClean="0"/>
              <a:t>rates</a:t>
            </a:r>
            <a:endParaRPr lang="it-IT" dirty="0"/>
          </a:p>
        </p:txBody>
      </p:sp>
      <p:sp>
        <p:nvSpPr>
          <p:cNvPr id="3" name="Segnaposto contenuto 2"/>
          <p:cNvSpPr>
            <a:spLocks noGrp="1"/>
          </p:cNvSpPr>
          <p:nvPr>
            <p:ph idx="1"/>
          </p:nvPr>
        </p:nvSpPr>
        <p:spPr>
          <a:xfrm>
            <a:off x="714348" y="1428736"/>
            <a:ext cx="7772400" cy="4114800"/>
          </a:xfrm>
        </p:spPr>
        <p:txBody>
          <a:bodyPr/>
          <a:lstStyle/>
          <a:p>
            <a:r>
              <a:rPr lang="en-US" sz="2400" dirty="0" smtClean="0"/>
              <a:t>Can also specify on more than one factors, e.g.:</a:t>
            </a:r>
          </a:p>
          <a:p>
            <a:pPr>
              <a:buNone/>
            </a:pPr>
            <a:r>
              <a:rPr lang="en-US" sz="2400" dirty="0" smtClean="0"/>
              <a:t> </a:t>
            </a:r>
          </a:p>
          <a:p>
            <a:r>
              <a:rPr lang="en-US" sz="2400" dirty="0" smtClean="0">
                <a:solidFill>
                  <a:srgbClr val="339933"/>
                </a:solidFill>
                <a:effectLst>
                  <a:outerShdw blurRad="38100" dist="38100" dir="2700000" algn="tl">
                    <a:srgbClr val="000000">
                      <a:alpha val="43137"/>
                    </a:srgbClr>
                  </a:outerShdw>
                </a:effectLst>
              </a:rPr>
              <a:t>age- and marital status specific </a:t>
            </a:r>
            <a:r>
              <a:rPr lang="it-IT" sz="2400" dirty="0" err="1" smtClean="0">
                <a:solidFill>
                  <a:srgbClr val="339933"/>
                </a:solidFill>
                <a:effectLst>
                  <a:outerShdw blurRad="38100" dist="38100" dir="2700000" algn="tl">
                    <a:srgbClr val="000000">
                      <a:alpha val="43137"/>
                    </a:srgbClr>
                  </a:outerShdw>
                </a:effectLst>
              </a:rPr>
              <a:t>fertility</a:t>
            </a:r>
            <a:r>
              <a:rPr lang="it-IT" sz="2400" dirty="0" smtClean="0">
                <a:solidFill>
                  <a:srgbClr val="339933"/>
                </a:solidFill>
                <a:effectLst>
                  <a:outerShdw blurRad="38100" dist="38100" dir="2700000" algn="tl">
                    <a:srgbClr val="000000">
                      <a:alpha val="43137"/>
                    </a:srgbClr>
                  </a:outerShdw>
                </a:effectLst>
              </a:rPr>
              <a:t> rate</a:t>
            </a:r>
            <a:r>
              <a:rPr lang="it-IT" sz="2400" dirty="0" smtClean="0">
                <a:solidFill>
                  <a:srgbClr val="339933"/>
                </a:solidFill>
              </a:rPr>
              <a:t>:</a:t>
            </a:r>
            <a:endParaRPr lang="en-US" sz="2400" dirty="0" smtClean="0">
              <a:solidFill>
                <a:srgbClr val="339933"/>
              </a:solidFill>
            </a:endParaRPr>
          </a:p>
          <a:p>
            <a:pPr>
              <a:buNone/>
            </a:pPr>
            <a:endParaRPr lang="it-IT" dirty="0" smtClean="0"/>
          </a:p>
          <a:p>
            <a:pPr>
              <a:buNone/>
            </a:pPr>
            <a:endParaRPr lang="it-IT" dirty="0" smtClean="0"/>
          </a:p>
          <a:p>
            <a:r>
              <a:rPr lang="it-IT" sz="2400" dirty="0" err="1" smtClean="0"/>
              <a:t>Summing</a:t>
            </a:r>
            <a:r>
              <a:rPr lang="it-IT" sz="2400" dirty="0" smtClean="0"/>
              <a:t> the rate </a:t>
            </a:r>
            <a:r>
              <a:rPr lang="it-IT" sz="2400" dirty="0" err="1" smtClean="0"/>
              <a:t>over</a:t>
            </a:r>
            <a:r>
              <a:rPr lang="it-IT" sz="2400" dirty="0" smtClean="0"/>
              <a:t> </a:t>
            </a:r>
            <a:r>
              <a:rPr lang="it-IT" sz="2400" dirty="0" err="1" smtClean="0"/>
              <a:t>all</a:t>
            </a:r>
            <a:r>
              <a:rPr lang="it-IT" sz="2400" dirty="0" smtClean="0"/>
              <a:t> </a:t>
            </a:r>
            <a:r>
              <a:rPr lang="it-IT" sz="2400" dirty="0" err="1" smtClean="0"/>
              <a:t>age</a:t>
            </a:r>
            <a:r>
              <a:rPr lang="it-IT" sz="2400" dirty="0" smtClean="0"/>
              <a:t> </a:t>
            </a:r>
            <a:r>
              <a:rPr lang="it-IT" sz="2400" dirty="0" err="1" smtClean="0"/>
              <a:t>groups</a:t>
            </a:r>
            <a:r>
              <a:rPr lang="it-IT" sz="2400" dirty="0" smtClean="0"/>
              <a:t>, </a:t>
            </a:r>
            <a:r>
              <a:rPr lang="it-IT" sz="2400" dirty="0" err="1" smtClean="0"/>
              <a:t>we</a:t>
            </a:r>
            <a:r>
              <a:rPr lang="it-IT" sz="2400" dirty="0" smtClean="0"/>
              <a:t> </a:t>
            </a:r>
            <a:r>
              <a:rPr lang="it-IT" sz="2400" dirty="0" err="1" smtClean="0"/>
              <a:t>obtain</a:t>
            </a:r>
            <a:r>
              <a:rPr lang="it-IT" sz="2400" dirty="0" smtClean="0"/>
              <a:t> a:</a:t>
            </a:r>
          </a:p>
          <a:p>
            <a:endParaRPr lang="it-IT" sz="2400" dirty="0" smtClean="0"/>
          </a:p>
          <a:p>
            <a:pPr>
              <a:buNone/>
            </a:pPr>
            <a:r>
              <a:rPr lang="it-IT" sz="2400" dirty="0" smtClean="0">
                <a:solidFill>
                  <a:srgbClr val="339933"/>
                </a:solidFill>
                <a:effectLst>
                  <a:outerShdw blurRad="38100" dist="38100" dir="2700000" algn="tl">
                    <a:srgbClr val="000000">
                      <a:alpha val="43137"/>
                    </a:srgbClr>
                  </a:outerShdw>
                </a:effectLst>
              </a:rPr>
              <a:t>TMFR</a:t>
            </a:r>
            <a:r>
              <a:rPr lang="it-IT" sz="2400" dirty="0" smtClean="0"/>
              <a:t> = Total </a:t>
            </a:r>
            <a:r>
              <a:rPr lang="it-IT" sz="2400" dirty="0" err="1" smtClean="0"/>
              <a:t>Married</a:t>
            </a:r>
            <a:r>
              <a:rPr lang="it-IT" sz="2400" dirty="0" smtClean="0"/>
              <a:t> </a:t>
            </a:r>
            <a:r>
              <a:rPr lang="it-IT" sz="2400" dirty="0" err="1" smtClean="0"/>
              <a:t>Fertility</a:t>
            </a:r>
            <a:r>
              <a:rPr lang="it-IT" sz="2400" dirty="0" smtClean="0"/>
              <a:t> Rate (Tasso di fecondità totale legittima)</a:t>
            </a:r>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5</a:t>
            </a:fld>
            <a:endParaRPr lang="it-IT"/>
          </a:p>
        </p:txBody>
      </p:sp>
      <p:pic>
        <p:nvPicPr>
          <p:cNvPr id="273410" name="Picture 2"/>
          <p:cNvPicPr>
            <a:picLocks noChangeAspect="1" noChangeArrowheads="1"/>
          </p:cNvPicPr>
          <p:nvPr/>
        </p:nvPicPr>
        <p:blipFill>
          <a:blip r:embed="rId2" cstate="print"/>
          <a:srcRect/>
          <a:stretch>
            <a:fillRect/>
          </a:stretch>
        </p:blipFill>
        <p:spPr bwMode="auto">
          <a:xfrm>
            <a:off x="214282" y="2928934"/>
            <a:ext cx="8643966" cy="785225"/>
          </a:xfrm>
          <a:prstGeom prst="rect">
            <a:avLst/>
          </a:prstGeom>
          <a:ln>
            <a:headEnd/>
            <a:tailEnd/>
          </a:ln>
        </p:spPr>
        <p:style>
          <a:lnRef idx="3">
            <a:schemeClr val="lt1"/>
          </a:lnRef>
          <a:fillRef idx="1">
            <a:schemeClr val="accent3"/>
          </a:fillRef>
          <a:effectRef idx="1">
            <a:schemeClr val="accent3"/>
          </a:effectRef>
          <a:fontRef idx="minor">
            <a:schemeClr val="lt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457200"/>
            <a:ext cx="8620156" cy="609600"/>
          </a:xfrm>
        </p:spPr>
        <p:txBody>
          <a:bodyPr/>
          <a:lstStyle/>
          <a:p>
            <a:r>
              <a:rPr lang="it-IT" sz="3600" dirty="0" smtClean="0"/>
              <a:t>The </a:t>
            </a:r>
            <a:r>
              <a:rPr lang="it-IT" sz="3600" dirty="0" err="1" smtClean="0"/>
              <a:t>comparison</a:t>
            </a:r>
            <a:r>
              <a:rPr lang="it-IT" sz="3600" dirty="0" smtClean="0"/>
              <a:t> </a:t>
            </a:r>
            <a:r>
              <a:rPr lang="it-IT" sz="3600" dirty="0" err="1" smtClean="0"/>
              <a:t>between</a:t>
            </a:r>
            <a:r>
              <a:rPr lang="it-IT" sz="3600" dirty="0" smtClean="0"/>
              <a:t> TFR and TMFR</a:t>
            </a:r>
            <a:endParaRPr lang="it-IT" sz="3600" dirty="0"/>
          </a:p>
        </p:txBody>
      </p:sp>
      <p:sp>
        <p:nvSpPr>
          <p:cNvPr id="3" name="Segnaposto contenuto 2"/>
          <p:cNvSpPr>
            <a:spLocks noGrp="1"/>
          </p:cNvSpPr>
          <p:nvPr>
            <p:ph idx="1"/>
          </p:nvPr>
        </p:nvSpPr>
        <p:spPr>
          <a:xfrm>
            <a:off x="714348" y="1428736"/>
            <a:ext cx="7772400" cy="4114800"/>
          </a:xfrm>
        </p:spPr>
        <p:txBody>
          <a:bodyPr/>
          <a:lstStyle/>
          <a:p>
            <a:r>
              <a:rPr lang="en-US" sz="2400" dirty="0" smtClean="0"/>
              <a:t>We get a </a:t>
            </a:r>
            <a:r>
              <a:rPr lang="en-US" sz="2400" dirty="0" smtClean="0">
                <a:solidFill>
                  <a:srgbClr val="339933"/>
                </a:solidFill>
              </a:rPr>
              <a:t>standardized measure of fertility of married people</a:t>
            </a:r>
            <a:r>
              <a:rPr lang="en-US" sz="2400" dirty="0" smtClean="0"/>
              <a:t>, TMFR, analogous to TFR. </a:t>
            </a:r>
          </a:p>
          <a:p>
            <a:r>
              <a:rPr lang="en-US" sz="2400" dirty="0" smtClean="0"/>
              <a:t>If births were only occurring within marriage TMFR=TFR</a:t>
            </a:r>
          </a:p>
          <a:p>
            <a:r>
              <a:rPr lang="it-IT" sz="2400" dirty="0" smtClean="0"/>
              <a:t>The </a:t>
            </a:r>
            <a:r>
              <a:rPr lang="it-IT" sz="2400" dirty="0" err="1" smtClean="0"/>
              <a:t>comparison</a:t>
            </a:r>
            <a:r>
              <a:rPr lang="it-IT" sz="2400" dirty="0" smtClean="0"/>
              <a:t> </a:t>
            </a:r>
            <a:r>
              <a:rPr lang="it-IT" sz="2400" dirty="0" err="1" smtClean="0"/>
              <a:t>between</a:t>
            </a:r>
            <a:r>
              <a:rPr lang="it-IT" sz="2400" dirty="0" smtClean="0"/>
              <a:t> TFR and TMFR </a:t>
            </a:r>
            <a:r>
              <a:rPr lang="it-IT" sz="2400" dirty="0" err="1" smtClean="0"/>
              <a:t>indicates</a:t>
            </a:r>
            <a:r>
              <a:rPr lang="it-IT" sz="2400" dirty="0" smtClean="0"/>
              <a:t> the </a:t>
            </a:r>
            <a:r>
              <a:rPr lang="it-IT" sz="2400" dirty="0" err="1" smtClean="0"/>
              <a:t>contribution</a:t>
            </a:r>
            <a:r>
              <a:rPr lang="it-IT" sz="2400" dirty="0" smtClean="0"/>
              <a:t> </a:t>
            </a:r>
            <a:r>
              <a:rPr lang="it-IT" sz="2400" dirty="0" err="1" smtClean="0"/>
              <a:t>of</a:t>
            </a:r>
            <a:r>
              <a:rPr lang="it-IT" sz="2400" dirty="0" smtClean="0"/>
              <a:t> a </a:t>
            </a:r>
            <a:r>
              <a:rPr lang="it-IT" sz="2400" dirty="0" err="1" smtClean="0"/>
              <a:t>given</a:t>
            </a:r>
            <a:r>
              <a:rPr lang="it-IT" sz="2400" dirty="0" smtClean="0"/>
              <a:t> </a:t>
            </a:r>
            <a:r>
              <a:rPr lang="it-IT" sz="2400" dirty="0" err="1" smtClean="0">
                <a:solidFill>
                  <a:srgbClr val="00B050"/>
                </a:solidFill>
              </a:rPr>
              <a:t>nuptiality</a:t>
            </a:r>
            <a:r>
              <a:rPr lang="it-IT" sz="2400" dirty="0" smtClean="0">
                <a:solidFill>
                  <a:srgbClr val="00B050"/>
                </a:solidFill>
              </a:rPr>
              <a:t> pattern </a:t>
            </a:r>
            <a:r>
              <a:rPr lang="it-IT" sz="2400" dirty="0" err="1" smtClean="0"/>
              <a:t>to</a:t>
            </a:r>
            <a:r>
              <a:rPr lang="it-IT" sz="2400" dirty="0" smtClean="0"/>
              <a:t> </a:t>
            </a:r>
            <a:r>
              <a:rPr lang="it-IT" sz="2400" dirty="0" err="1" smtClean="0"/>
              <a:t>fertility</a:t>
            </a:r>
            <a:endParaRPr lang="it-IT" sz="2400" dirty="0" smtClean="0"/>
          </a:p>
          <a:p>
            <a:r>
              <a:rPr lang="it-IT" sz="2400" dirty="0" smtClean="0"/>
              <a:t>The </a:t>
            </a:r>
            <a:r>
              <a:rPr lang="it-IT" sz="2400" dirty="0" err="1" smtClean="0"/>
              <a:t>force</a:t>
            </a:r>
            <a:r>
              <a:rPr lang="it-IT" sz="2400" dirty="0" smtClean="0"/>
              <a:t> </a:t>
            </a:r>
            <a:r>
              <a:rPr lang="it-IT" sz="2400" dirty="0" err="1" smtClean="0"/>
              <a:t>of</a:t>
            </a:r>
            <a:r>
              <a:rPr lang="it-IT" sz="2400" dirty="0" smtClean="0"/>
              <a:t> </a:t>
            </a:r>
            <a:r>
              <a:rPr lang="it-IT" sz="2400" dirty="0" err="1" smtClean="0"/>
              <a:t>comparisons</a:t>
            </a:r>
            <a:r>
              <a:rPr lang="it-IT" sz="2400" dirty="0" smtClean="0"/>
              <a:t> </a:t>
            </a:r>
            <a:r>
              <a:rPr lang="it-IT" sz="2400" dirty="0" err="1" smtClean="0"/>
              <a:t>is</a:t>
            </a:r>
            <a:r>
              <a:rPr lang="it-IT" sz="2400" dirty="0" smtClean="0"/>
              <a:t> </a:t>
            </a:r>
            <a:r>
              <a:rPr lang="it-IT" sz="2400" dirty="0" err="1" smtClean="0"/>
              <a:t>dimished</a:t>
            </a:r>
            <a:r>
              <a:rPr lang="it-IT" sz="2400" dirty="0" smtClean="0"/>
              <a:t> </a:t>
            </a:r>
            <a:r>
              <a:rPr lang="it-IT" sz="2400" dirty="0" err="1" smtClean="0"/>
              <a:t>by</a:t>
            </a:r>
            <a:r>
              <a:rPr lang="it-IT" sz="2400" dirty="0" smtClean="0"/>
              <a:t> </a:t>
            </a:r>
            <a:r>
              <a:rPr lang="it-IT" sz="2400" dirty="0" err="1" smtClean="0"/>
              <a:t>out-of-wedlock</a:t>
            </a:r>
            <a:r>
              <a:rPr lang="it-IT" sz="2400" dirty="0" smtClean="0"/>
              <a:t> </a:t>
            </a:r>
            <a:r>
              <a:rPr lang="it-IT" sz="2400" dirty="0" err="1" smtClean="0"/>
              <a:t>births</a:t>
            </a:r>
            <a:r>
              <a:rPr lang="it-IT" sz="2400" dirty="0" smtClean="0"/>
              <a:t>:</a:t>
            </a:r>
          </a:p>
          <a:p>
            <a:pPr lvl="1"/>
            <a:r>
              <a:rPr lang="it-IT" sz="2000" dirty="0" err="1" smtClean="0"/>
              <a:t>If</a:t>
            </a:r>
            <a:r>
              <a:rPr lang="it-IT" sz="2000" dirty="0" smtClean="0"/>
              <a:t> </a:t>
            </a:r>
            <a:r>
              <a:rPr lang="it-IT" sz="2000" dirty="0" err="1" smtClean="0"/>
              <a:t>followed</a:t>
            </a:r>
            <a:r>
              <a:rPr lang="it-IT" sz="2000" dirty="0" smtClean="0"/>
              <a:t> by </a:t>
            </a:r>
            <a:r>
              <a:rPr lang="it-IT" sz="2000" dirty="0" err="1" smtClean="0"/>
              <a:t>shot-gun</a:t>
            </a:r>
            <a:r>
              <a:rPr lang="it-IT" sz="2000" dirty="0" smtClean="0"/>
              <a:t> (riparatore) </a:t>
            </a:r>
            <a:r>
              <a:rPr lang="it-IT" sz="2000" dirty="0" err="1" smtClean="0"/>
              <a:t>marriage</a:t>
            </a:r>
            <a:r>
              <a:rPr lang="it-IT" sz="2000" dirty="0" smtClean="0"/>
              <a:t>, </a:t>
            </a:r>
            <a:r>
              <a:rPr lang="it-IT" sz="2000" dirty="0" err="1" smtClean="0"/>
              <a:t>then</a:t>
            </a:r>
            <a:r>
              <a:rPr lang="it-IT" sz="2000" dirty="0" smtClean="0"/>
              <a:t> </a:t>
            </a:r>
            <a:r>
              <a:rPr lang="it-IT" sz="2000" dirty="0" err="1" smtClean="0"/>
              <a:t>inflate</a:t>
            </a:r>
            <a:r>
              <a:rPr lang="it-IT" sz="2000" dirty="0" smtClean="0"/>
              <a:t> </a:t>
            </a:r>
            <a:r>
              <a:rPr lang="it-IT" sz="2000" dirty="0" err="1" smtClean="0"/>
              <a:t>it</a:t>
            </a:r>
            <a:endParaRPr lang="it-IT" sz="2000" dirty="0" smtClean="0"/>
          </a:p>
          <a:p>
            <a:pPr lvl="1"/>
            <a:r>
              <a:rPr lang="it-IT" sz="2000" dirty="0" smtClean="0"/>
              <a:t> </a:t>
            </a:r>
            <a:r>
              <a:rPr lang="it-IT" sz="2000" dirty="0" err="1" smtClean="0"/>
              <a:t>If</a:t>
            </a:r>
            <a:r>
              <a:rPr lang="it-IT" sz="2000" dirty="0" smtClean="0"/>
              <a:t> </a:t>
            </a:r>
            <a:r>
              <a:rPr lang="it-IT" sz="2000" dirty="0" err="1" smtClean="0"/>
              <a:t>not</a:t>
            </a:r>
            <a:r>
              <a:rPr lang="it-IT" sz="2000" dirty="0" smtClean="0"/>
              <a:t> </a:t>
            </a:r>
            <a:r>
              <a:rPr lang="it-IT" sz="2000" dirty="0" err="1" smtClean="0"/>
              <a:t>followed</a:t>
            </a:r>
            <a:r>
              <a:rPr lang="it-IT" sz="2000" dirty="0" smtClean="0"/>
              <a:t> </a:t>
            </a:r>
            <a:r>
              <a:rPr lang="it-IT" sz="2000" dirty="0" err="1" smtClean="0"/>
              <a:t>by</a:t>
            </a:r>
            <a:r>
              <a:rPr lang="it-IT" sz="2000" dirty="0" smtClean="0"/>
              <a:t> </a:t>
            </a:r>
            <a:r>
              <a:rPr lang="it-IT" sz="2000" dirty="0" err="1" smtClean="0"/>
              <a:t>marriage</a:t>
            </a:r>
            <a:r>
              <a:rPr lang="it-IT" sz="2000" dirty="0" smtClean="0"/>
              <a:t>, </a:t>
            </a:r>
            <a:r>
              <a:rPr lang="it-IT" sz="2000" dirty="0" err="1" smtClean="0"/>
              <a:t>then</a:t>
            </a:r>
            <a:r>
              <a:rPr lang="it-IT" sz="2000" dirty="0" smtClean="0"/>
              <a:t> </a:t>
            </a:r>
            <a:r>
              <a:rPr lang="it-IT" sz="2000" dirty="0" err="1" smtClean="0"/>
              <a:t>less</a:t>
            </a:r>
            <a:r>
              <a:rPr lang="it-IT" sz="2000" dirty="0" smtClean="0"/>
              <a:t> </a:t>
            </a:r>
            <a:r>
              <a:rPr lang="it-IT" sz="2000" dirty="0" err="1" smtClean="0"/>
              <a:t>relevant</a:t>
            </a:r>
            <a:endParaRPr lang="it-IT" sz="2000" dirty="0" smtClean="0"/>
          </a:p>
          <a:p>
            <a:pPr>
              <a:buNone/>
            </a:pPr>
            <a:endParaRPr lang="en-US" sz="2400" dirty="0" smtClean="0"/>
          </a:p>
          <a:p>
            <a:pPr>
              <a:buNone/>
            </a:pPr>
            <a:r>
              <a:rPr lang="en-US" sz="2400" dirty="0" smtClean="0"/>
              <a:t> </a:t>
            </a:r>
            <a:endParaRPr lang="it-IT" dirty="0" smtClean="0"/>
          </a:p>
          <a:p>
            <a:pPr>
              <a:buNone/>
            </a:pPr>
            <a:endParaRPr lang="it-IT"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TFR TMFR </a:t>
            </a:r>
            <a:r>
              <a:rPr lang="it-IT" dirty="0" err="1" smtClean="0"/>
              <a:t>ratio</a:t>
            </a:r>
            <a:endParaRPr lang="it-IT" dirty="0"/>
          </a:p>
        </p:txBody>
      </p:sp>
      <p:sp>
        <p:nvSpPr>
          <p:cNvPr id="3" name="Segnaposto contenuto 2"/>
          <p:cNvSpPr>
            <a:spLocks noGrp="1"/>
          </p:cNvSpPr>
          <p:nvPr>
            <p:ph idx="1"/>
          </p:nvPr>
        </p:nvSpPr>
        <p:spPr>
          <a:xfrm>
            <a:off x="714348" y="1428736"/>
            <a:ext cx="7772400" cy="4114800"/>
          </a:xfrm>
        </p:spPr>
        <p:txBody>
          <a:bodyPr/>
          <a:lstStyle/>
          <a:p>
            <a:r>
              <a:rPr lang="it-IT" sz="2400" dirty="0" err="1" smtClean="0"/>
              <a:t>If</a:t>
            </a:r>
            <a:r>
              <a:rPr lang="it-IT" sz="2400" dirty="0" smtClean="0"/>
              <a:t> </a:t>
            </a:r>
            <a:r>
              <a:rPr lang="it-IT" sz="2400" dirty="0" err="1" smtClean="0"/>
              <a:t>we</a:t>
            </a:r>
            <a:r>
              <a:rPr lang="it-IT" sz="2400" dirty="0" smtClean="0"/>
              <a:t> do </a:t>
            </a:r>
            <a:r>
              <a:rPr lang="it-IT" sz="2400" dirty="0" err="1" smtClean="0"/>
              <a:t>not</a:t>
            </a:r>
            <a:r>
              <a:rPr lang="it-IT" sz="2400" dirty="0" smtClean="0"/>
              <a:t> </a:t>
            </a:r>
            <a:r>
              <a:rPr lang="it-IT" sz="2400" dirty="0" err="1" smtClean="0"/>
              <a:t>have</a:t>
            </a:r>
            <a:r>
              <a:rPr lang="it-IT" sz="2400" dirty="0" smtClean="0"/>
              <a:t> out </a:t>
            </a:r>
            <a:r>
              <a:rPr lang="it-IT" sz="2400" dirty="0" err="1" smtClean="0"/>
              <a:t>of</a:t>
            </a:r>
            <a:r>
              <a:rPr lang="it-IT" sz="2400" dirty="0" smtClean="0"/>
              <a:t> </a:t>
            </a:r>
            <a:r>
              <a:rPr lang="it-IT" sz="2400" dirty="0" err="1" smtClean="0"/>
              <a:t>wedlock</a:t>
            </a:r>
            <a:r>
              <a:rPr lang="it-IT" sz="2400" dirty="0" smtClean="0"/>
              <a:t> </a:t>
            </a:r>
            <a:r>
              <a:rPr lang="it-IT" sz="2400" dirty="0" err="1" smtClean="0"/>
              <a:t>births</a:t>
            </a:r>
            <a:r>
              <a:rPr lang="it-IT" sz="2400" dirty="0" smtClean="0"/>
              <a:t> </a:t>
            </a:r>
            <a:r>
              <a:rPr lang="it-IT" sz="2400" dirty="0" err="1" smtClean="0"/>
              <a:t>then</a:t>
            </a:r>
            <a:r>
              <a:rPr lang="it-IT" sz="2400" dirty="0" smtClean="0"/>
              <a:t>: </a:t>
            </a:r>
          </a:p>
          <a:p>
            <a:pPr>
              <a:buNone/>
            </a:pPr>
            <a:r>
              <a:rPr lang="en-US" sz="2400" dirty="0" smtClean="0"/>
              <a:t> </a:t>
            </a:r>
          </a:p>
          <a:p>
            <a:pPr>
              <a:buNone/>
            </a:pPr>
            <a:r>
              <a:rPr lang="en-US" sz="2400" dirty="0" err="1" smtClean="0"/>
              <a:t>F</a:t>
            </a:r>
            <a:r>
              <a:rPr lang="en-US" sz="2400" baseline="-25000" dirty="0" err="1" smtClean="0"/>
              <a:t>x</a:t>
            </a:r>
            <a:r>
              <a:rPr lang="en-US" sz="2400" dirty="0" smtClean="0"/>
              <a:t> =               * </a:t>
            </a:r>
            <a:r>
              <a:rPr lang="en-US" sz="2400" baseline="-25000" dirty="0" err="1"/>
              <a:t>n</a:t>
            </a:r>
            <a:r>
              <a:rPr lang="en-US" sz="2400" dirty="0" err="1" smtClean="0"/>
              <a:t>m</a:t>
            </a:r>
            <a:r>
              <a:rPr lang="en-US" sz="2400" baseline="-25000" dirty="0" err="1" smtClean="0"/>
              <a:t>x</a:t>
            </a:r>
            <a:r>
              <a:rPr lang="en-US" sz="2400" baseline="-25000" dirty="0" smtClean="0"/>
              <a:t>      </a:t>
            </a:r>
          </a:p>
          <a:p>
            <a:pPr>
              <a:buNone/>
            </a:pPr>
            <a:r>
              <a:rPr lang="en-US" sz="2400" baseline="-25000" dirty="0" smtClean="0"/>
              <a:t>                </a:t>
            </a:r>
            <a:endParaRPr lang="it-IT" dirty="0" smtClean="0"/>
          </a:p>
          <a:p>
            <a:r>
              <a:rPr lang="it-IT" sz="2400" dirty="0" err="1" smtClean="0"/>
              <a:t>Where</a:t>
            </a:r>
            <a:r>
              <a:rPr lang="it-IT" sz="2400" dirty="0" smtClean="0"/>
              <a:t> </a:t>
            </a:r>
            <a:r>
              <a:rPr lang="it-IT" sz="2400" baseline="-25000" dirty="0">
                <a:solidFill>
                  <a:srgbClr val="00B050"/>
                </a:solidFill>
              </a:rPr>
              <a:t>n</a:t>
            </a:r>
            <a:r>
              <a:rPr lang="en-US" sz="2400" dirty="0" smtClean="0">
                <a:solidFill>
                  <a:srgbClr val="00B050"/>
                </a:solidFill>
              </a:rPr>
              <a:t>m</a:t>
            </a:r>
            <a:r>
              <a:rPr lang="en-US" sz="2400" baseline="-25000" dirty="0" smtClean="0">
                <a:solidFill>
                  <a:srgbClr val="00B050"/>
                </a:solidFill>
              </a:rPr>
              <a:t>x</a:t>
            </a:r>
            <a:r>
              <a:rPr lang="it-IT" sz="2400" dirty="0" smtClean="0"/>
              <a:t> </a:t>
            </a:r>
            <a:r>
              <a:rPr lang="it-IT" sz="2400" dirty="0" err="1" smtClean="0"/>
              <a:t>is</a:t>
            </a:r>
            <a:r>
              <a:rPr lang="it-IT" sz="2400" dirty="0" smtClean="0"/>
              <a:t> the </a:t>
            </a:r>
            <a:r>
              <a:rPr lang="it-IT" sz="2400" dirty="0" err="1" smtClean="0"/>
              <a:t>proportion</a:t>
            </a:r>
            <a:r>
              <a:rPr lang="it-IT" sz="2400" dirty="0" smtClean="0"/>
              <a:t> of </a:t>
            </a:r>
            <a:r>
              <a:rPr lang="it-IT" sz="2400" dirty="0" err="1" smtClean="0">
                <a:solidFill>
                  <a:srgbClr val="339933"/>
                </a:solidFill>
              </a:rPr>
              <a:t>married</a:t>
            </a:r>
            <a:r>
              <a:rPr lang="it-IT" sz="2400" dirty="0" smtClean="0">
                <a:solidFill>
                  <a:srgbClr val="339933"/>
                </a:solidFill>
              </a:rPr>
              <a:t> women </a:t>
            </a:r>
            <a:r>
              <a:rPr lang="it-IT" sz="2400" dirty="0" smtClean="0"/>
              <a:t>at </a:t>
            </a:r>
            <a:r>
              <a:rPr lang="it-IT" sz="2400" dirty="0" err="1" smtClean="0"/>
              <a:t>age</a:t>
            </a:r>
            <a:r>
              <a:rPr lang="it-IT" sz="2400" dirty="0" smtClean="0"/>
              <a:t> x, </a:t>
            </a:r>
            <a:r>
              <a:rPr lang="it-IT" sz="2400" dirty="0" err="1" smtClean="0"/>
              <a:t>x+n</a:t>
            </a:r>
            <a:endParaRPr lang="it-IT" sz="2400" dirty="0" smtClean="0"/>
          </a:p>
          <a:p>
            <a:pPr>
              <a:buNone/>
            </a:pPr>
            <a:endParaRPr lang="it-IT"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7</a:t>
            </a:fld>
            <a:endParaRPr lang="it-IT" dirty="0"/>
          </a:p>
        </p:txBody>
      </p:sp>
      <p:pic>
        <p:nvPicPr>
          <p:cNvPr id="274434" name="Picture 2"/>
          <p:cNvPicPr>
            <a:picLocks noChangeAspect="1" noChangeArrowheads="1"/>
          </p:cNvPicPr>
          <p:nvPr/>
        </p:nvPicPr>
        <p:blipFill>
          <a:blip r:embed="rId2" cstate="print"/>
          <a:srcRect/>
          <a:stretch>
            <a:fillRect/>
          </a:stretch>
        </p:blipFill>
        <p:spPr bwMode="auto">
          <a:xfrm>
            <a:off x="2928926" y="3857628"/>
            <a:ext cx="3433765" cy="2573963"/>
          </a:xfrm>
          <a:prstGeom prst="rect">
            <a:avLst/>
          </a:prstGeom>
          <a:ln>
            <a:headEnd/>
            <a:tailEnd/>
          </a:ln>
        </p:spPr>
        <p:style>
          <a:lnRef idx="3">
            <a:schemeClr val="lt1"/>
          </a:lnRef>
          <a:fillRef idx="1">
            <a:schemeClr val="accent3"/>
          </a:fillRef>
          <a:effectRef idx="1">
            <a:schemeClr val="accent3"/>
          </a:effectRef>
          <a:fontRef idx="minor">
            <a:schemeClr val="lt1"/>
          </a:fontRef>
        </p:style>
      </p:pic>
      <p:pic>
        <p:nvPicPr>
          <p:cNvPr id="6" name="Picture 2"/>
          <p:cNvPicPr>
            <a:picLocks noChangeAspect="1" noChangeArrowheads="1"/>
          </p:cNvPicPr>
          <p:nvPr/>
        </p:nvPicPr>
        <p:blipFill>
          <a:blip r:embed="rId3" cstate="print"/>
          <a:srcRect r="87603"/>
          <a:stretch>
            <a:fillRect/>
          </a:stretch>
        </p:blipFill>
        <p:spPr bwMode="auto">
          <a:xfrm>
            <a:off x="1643042" y="2071678"/>
            <a:ext cx="1071570" cy="785225"/>
          </a:xfrm>
          <a:prstGeom prst="rect">
            <a:avLst/>
          </a:prstGeom>
          <a:ln>
            <a:headEnd/>
            <a:tailEnd/>
          </a:ln>
        </p:spPr>
        <p:style>
          <a:lnRef idx="3">
            <a:schemeClr val="lt1"/>
          </a:lnRef>
          <a:fillRef idx="1">
            <a:schemeClr val="accent3"/>
          </a:fillRef>
          <a:effectRef idx="1">
            <a:schemeClr val="accent3"/>
          </a:effectRef>
          <a:fontRef idx="minor">
            <a:schemeClr val="lt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TFR-TMFR </a:t>
            </a:r>
            <a:r>
              <a:rPr lang="it-IT" dirty="0" err="1" smtClean="0"/>
              <a:t>ratio</a:t>
            </a:r>
            <a:endParaRPr lang="it-IT" dirty="0"/>
          </a:p>
        </p:txBody>
      </p:sp>
      <p:sp>
        <p:nvSpPr>
          <p:cNvPr id="3" name="Segnaposto contenuto 2"/>
          <p:cNvSpPr>
            <a:spLocks noGrp="1"/>
          </p:cNvSpPr>
          <p:nvPr>
            <p:ph idx="1"/>
          </p:nvPr>
        </p:nvSpPr>
        <p:spPr>
          <a:xfrm>
            <a:off x="714348" y="1428736"/>
            <a:ext cx="7772400" cy="2071702"/>
          </a:xfrm>
        </p:spPr>
        <p:txBody>
          <a:bodyPr/>
          <a:lstStyle/>
          <a:p>
            <a:r>
              <a:rPr lang="it-IT" sz="2000" dirty="0" smtClean="0"/>
              <a:t>The ratio </a:t>
            </a:r>
            <a:r>
              <a:rPr lang="it-IT" sz="2000" dirty="0" err="1" smtClean="0"/>
              <a:t>is</a:t>
            </a:r>
            <a:r>
              <a:rPr lang="it-IT" sz="2000" dirty="0" smtClean="0"/>
              <a:t> a </a:t>
            </a:r>
            <a:r>
              <a:rPr lang="it-IT" sz="2000" dirty="0" err="1" smtClean="0"/>
              <a:t>weighted</a:t>
            </a:r>
            <a:r>
              <a:rPr lang="it-IT" sz="2000" dirty="0" smtClean="0"/>
              <a:t> </a:t>
            </a:r>
            <a:r>
              <a:rPr lang="it-IT" sz="2000" dirty="0" err="1" smtClean="0"/>
              <a:t>average</a:t>
            </a:r>
            <a:r>
              <a:rPr lang="it-IT" sz="2000" dirty="0" smtClean="0"/>
              <a:t> of the </a:t>
            </a:r>
            <a:r>
              <a:rPr lang="it-IT" sz="2000" dirty="0" err="1" smtClean="0"/>
              <a:t>proportion</a:t>
            </a:r>
            <a:r>
              <a:rPr lang="it-IT" sz="2000" dirty="0" smtClean="0"/>
              <a:t> </a:t>
            </a:r>
            <a:r>
              <a:rPr lang="it-IT" sz="2000" dirty="0" err="1" smtClean="0"/>
              <a:t>married</a:t>
            </a:r>
            <a:r>
              <a:rPr lang="it-IT" sz="2000" dirty="0" smtClean="0"/>
              <a:t> in </a:t>
            </a:r>
            <a:r>
              <a:rPr lang="it-IT" sz="2000" dirty="0" err="1" smtClean="0"/>
              <a:t>each</a:t>
            </a:r>
            <a:r>
              <a:rPr lang="it-IT" sz="2000" dirty="0" smtClean="0"/>
              <a:t> </a:t>
            </a:r>
            <a:r>
              <a:rPr lang="it-IT" sz="2000" dirty="0" err="1" smtClean="0"/>
              <a:t>age</a:t>
            </a:r>
            <a:r>
              <a:rPr lang="it-IT" sz="2000" dirty="0" smtClean="0"/>
              <a:t> </a:t>
            </a:r>
            <a:r>
              <a:rPr lang="it-IT" sz="2000" dirty="0" err="1" smtClean="0"/>
              <a:t>interval</a:t>
            </a:r>
            <a:r>
              <a:rPr lang="it-IT" sz="2000" dirty="0" smtClean="0"/>
              <a:t>, the </a:t>
            </a:r>
            <a:r>
              <a:rPr lang="it-IT" sz="2000" dirty="0" err="1" smtClean="0">
                <a:solidFill>
                  <a:srgbClr val="00B050"/>
                </a:solidFill>
              </a:rPr>
              <a:t>weights</a:t>
            </a:r>
            <a:r>
              <a:rPr lang="it-IT" sz="2000" dirty="0" smtClean="0"/>
              <a:t> </a:t>
            </a:r>
            <a:r>
              <a:rPr lang="it-IT" sz="2000" dirty="0" err="1" smtClean="0"/>
              <a:t>being</a:t>
            </a:r>
            <a:r>
              <a:rPr lang="it-IT" sz="2000" dirty="0" smtClean="0"/>
              <a:t> the </a:t>
            </a:r>
            <a:r>
              <a:rPr lang="it-IT" sz="2000" dirty="0" err="1" smtClean="0"/>
              <a:t>contribution</a:t>
            </a:r>
            <a:r>
              <a:rPr lang="it-IT" sz="2000" dirty="0" smtClean="0"/>
              <a:t> of an </a:t>
            </a:r>
            <a:r>
              <a:rPr lang="it-IT" sz="2000" dirty="0" err="1" smtClean="0"/>
              <a:t>age</a:t>
            </a:r>
            <a:r>
              <a:rPr lang="it-IT" sz="2000" dirty="0" smtClean="0"/>
              <a:t> </a:t>
            </a:r>
            <a:r>
              <a:rPr lang="it-IT" sz="2000" dirty="0" err="1" smtClean="0"/>
              <a:t>group</a:t>
            </a:r>
            <a:r>
              <a:rPr lang="it-IT" sz="2000" dirty="0" smtClean="0"/>
              <a:t> to the TMFR</a:t>
            </a:r>
          </a:p>
          <a:p>
            <a:r>
              <a:rPr lang="en-US" sz="2000" dirty="0" smtClean="0"/>
              <a:t>the ratio TFR/TMFR would </a:t>
            </a:r>
            <a:r>
              <a:rPr lang="en-US" sz="2000" dirty="0" smtClean="0">
                <a:solidFill>
                  <a:srgbClr val="00B050"/>
                </a:solidFill>
              </a:rPr>
              <a:t>suggest how much total fertility is reduced by the marriage pattern</a:t>
            </a:r>
            <a:r>
              <a:rPr lang="en-US" sz="2000" dirty="0" smtClean="0"/>
              <a:t>. </a:t>
            </a:r>
          </a:p>
          <a:p>
            <a:pPr>
              <a:buNone/>
            </a:pPr>
            <a:endParaRPr lang="it-IT" sz="2400" dirty="0"/>
          </a:p>
        </p:txBody>
      </p:sp>
      <p:sp>
        <p:nvSpPr>
          <p:cNvPr id="4" name="Segnaposto numero diapositiva 3"/>
          <p:cNvSpPr>
            <a:spLocks noGrp="1"/>
          </p:cNvSpPr>
          <p:nvPr>
            <p:ph type="sldNum" sz="quarter" idx="12"/>
          </p:nvPr>
        </p:nvSpPr>
        <p:spPr/>
        <p:txBody>
          <a:bodyPr/>
          <a:lstStyle/>
          <a:p>
            <a:pPr>
              <a:defRPr/>
            </a:pPr>
            <a:fld id="{B845DD10-BAFA-4340-8C81-6DBF4DE21D9C}" type="slidenum">
              <a:rPr lang="it-IT" smtClean="0"/>
              <a:pPr>
                <a:defRPr/>
              </a:pPr>
              <a:t>8</a:t>
            </a:fld>
            <a:endParaRPr lang="it-IT"/>
          </a:p>
        </p:txBody>
      </p:sp>
      <p:pic>
        <p:nvPicPr>
          <p:cNvPr id="274434" name="Picture 2"/>
          <p:cNvPicPr>
            <a:picLocks noChangeAspect="1" noChangeArrowheads="1"/>
          </p:cNvPicPr>
          <p:nvPr/>
        </p:nvPicPr>
        <p:blipFill>
          <a:blip r:embed="rId2" cstate="print"/>
          <a:srcRect/>
          <a:stretch>
            <a:fillRect/>
          </a:stretch>
        </p:blipFill>
        <p:spPr bwMode="auto">
          <a:xfrm>
            <a:off x="4644008" y="3140968"/>
            <a:ext cx="3433765" cy="2573963"/>
          </a:xfrm>
          <a:prstGeom prst="rect">
            <a:avLst/>
          </a:prstGeom>
          <a:ln>
            <a:headEnd/>
            <a:tailEnd/>
          </a:ln>
        </p:spPr>
        <p:style>
          <a:lnRef idx="3">
            <a:schemeClr val="lt1"/>
          </a:lnRef>
          <a:fillRef idx="1">
            <a:schemeClr val="accent3"/>
          </a:fillRef>
          <a:effectRef idx="1">
            <a:schemeClr val="accent3"/>
          </a:effectRef>
          <a:fontRef idx="minor">
            <a:schemeClr val="lt1"/>
          </a:fontRef>
        </p:style>
      </p:pic>
      <p:sp>
        <p:nvSpPr>
          <p:cNvPr id="7" name="Rettangolo 6"/>
          <p:cNvSpPr/>
          <p:nvPr/>
        </p:nvSpPr>
        <p:spPr>
          <a:xfrm>
            <a:off x="755576" y="3356992"/>
            <a:ext cx="3645048" cy="2031325"/>
          </a:xfrm>
          <a:prstGeom prst="rect">
            <a:avLst/>
          </a:prstGeom>
        </p:spPr>
        <p:txBody>
          <a:bodyPr wrap="square">
            <a:spAutoFit/>
          </a:bodyPr>
          <a:lstStyle/>
          <a:p>
            <a:r>
              <a:rPr lang="en-US" sz="1800" dirty="0" smtClean="0"/>
              <a:t>The ratio is thus a measure of the </a:t>
            </a:r>
            <a:r>
              <a:rPr lang="en-US" sz="1800" dirty="0" smtClean="0">
                <a:solidFill>
                  <a:srgbClr val="00B050"/>
                </a:solidFill>
              </a:rPr>
              <a:t>importance of marriage </a:t>
            </a:r>
            <a:r>
              <a:rPr lang="en-US" sz="1800" dirty="0" smtClean="0"/>
              <a:t>(an average of the proportion married in different age groups) </a:t>
            </a:r>
            <a:r>
              <a:rPr lang="en-US" sz="1800" dirty="0" smtClean="0">
                <a:solidFill>
                  <a:srgbClr val="00B050"/>
                </a:solidFill>
              </a:rPr>
              <a:t>from the standpoint of fertility </a:t>
            </a:r>
            <a:r>
              <a:rPr lang="en-US" sz="1800" dirty="0" smtClean="0"/>
              <a:t>(larger</a:t>
            </a:r>
          </a:p>
          <a:p>
            <a:pPr>
              <a:buNone/>
            </a:pPr>
            <a:r>
              <a:rPr lang="en-US" sz="1800" dirty="0" smtClean="0"/>
              <a:t>weights in age groups where fertility is higher).</a:t>
            </a:r>
          </a:p>
        </p:txBody>
      </p:sp>
      <p:sp>
        <p:nvSpPr>
          <p:cNvPr id="8" name="Rettangolo 7"/>
          <p:cNvSpPr/>
          <p:nvPr/>
        </p:nvSpPr>
        <p:spPr>
          <a:xfrm>
            <a:off x="755576" y="5877272"/>
            <a:ext cx="7776864" cy="923330"/>
          </a:xfrm>
          <a:prstGeom prst="rect">
            <a:avLst/>
          </a:prstGeom>
        </p:spPr>
        <p:txBody>
          <a:bodyPr wrap="square">
            <a:spAutoFit/>
          </a:bodyPr>
          <a:lstStyle/>
          <a:p>
            <a:r>
              <a:rPr lang="en-US" sz="1800" dirty="0" smtClean="0">
                <a:solidFill>
                  <a:srgbClr val="FF0000"/>
                </a:solidFill>
              </a:rPr>
              <a:t>CAUTION</a:t>
            </a:r>
            <a:r>
              <a:rPr lang="en-US" sz="1800" dirty="0" smtClean="0"/>
              <a:t>: underlying assumption is that </a:t>
            </a:r>
            <a:r>
              <a:rPr lang="en-US" sz="1800" dirty="0" smtClean="0">
                <a:solidFill>
                  <a:srgbClr val="FF0000"/>
                </a:solidFill>
              </a:rPr>
              <a:t>marriage precedes conception </a:t>
            </a:r>
            <a:r>
              <a:rPr lang="en-US" sz="1800" dirty="0" smtClean="0"/>
              <a:t>(not being married reduces total fertility) but overstates the importance of marriage when it </a:t>
            </a:r>
            <a:r>
              <a:rPr lang="it-IT" sz="1800" dirty="0" err="1" smtClean="0"/>
              <a:t>follows</a:t>
            </a:r>
            <a:r>
              <a:rPr lang="it-IT" sz="1800" dirty="0" smtClean="0"/>
              <a:t> </a:t>
            </a:r>
            <a:r>
              <a:rPr lang="it-IT" sz="1800" dirty="0" err="1" smtClean="0"/>
              <a:t>conception</a:t>
            </a:r>
            <a:r>
              <a:rPr lang="it-IT" sz="1800" dirty="0" smtClean="0"/>
              <a: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468313" y="2133600"/>
            <a:ext cx="8459787" cy="1495425"/>
          </a:xfrm>
        </p:spPr>
        <p:txBody>
          <a:bodyPr/>
          <a:lstStyle/>
          <a:p>
            <a:pPr eaLnBrk="1" hangingPunct="1">
              <a:defRPr/>
            </a:pPr>
            <a:r>
              <a:rPr lang="it-IT" sz="4200" b="1" dirty="0" smtClean="0">
                <a:solidFill>
                  <a:srgbClr val="990033"/>
                </a:solidFill>
                <a:effectLst>
                  <a:outerShdw blurRad="38100" dist="38100" dir="2700000" algn="tl">
                    <a:srgbClr val="C0C0C0"/>
                  </a:outerShdw>
                </a:effectLst>
              </a:rPr>
              <a:t>The </a:t>
            </a:r>
            <a:r>
              <a:rPr lang="it-IT" sz="4200" b="1" dirty="0" err="1" smtClean="0">
                <a:solidFill>
                  <a:srgbClr val="990033"/>
                </a:solidFill>
                <a:effectLst>
                  <a:outerShdw blurRad="38100" dist="38100" dir="2700000" algn="tl">
                    <a:srgbClr val="C0C0C0"/>
                  </a:outerShdw>
                </a:effectLst>
              </a:rPr>
              <a:t>Coale</a:t>
            </a:r>
            <a:r>
              <a:rPr lang="it-IT" sz="4200" b="1" dirty="0" smtClean="0">
                <a:solidFill>
                  <a:srgbClr val="990033"/>
                </a:solidFill>
                <a:effectLst>
                  <a:outerShdw blurRad="38100" dist="38100" dir="2700000" algn="tl">
                    <a:srgbClr val="C0C0C0"/>
                  </a:outerShdw>
                </a:effectLst>
              </a:rPr>
              <a:t> </a:t>
            </a:r>
            <a:r>
              <a:rPr lang="it-IT" sz="4200" b="1" dirty="0" err="1" smtClean="0">
                <a:solidFill>
                  <a:srgbClr val="990033"/>
                </a:solidFill>
                <a:effectLst>
                  <a:outerShdw blurRad="38100" dist="38100" dir="2700000" algn="tl">
                    <a:srgbClr val="C0C0C0"/>
                  </a:outerShdw>
                </a:effectLst>
              </a:rPr>
              <a:t>indexes</a:t>
            </a:r>
            <a:endParaRPr lang="it-IT" sz="4800" b="1" dirty="0" smtClean="0">
              <a:effectLst>
                <a:outerShdw blurRad="38100" dist="38100" dir="2700000" algn="tl">
                  <a:srgbClr val="C0C0C0"/>
                </a:outerShdw>
              </a:effectLst>
            </a:endParaRPr>
          </a:p>
        </p:txBody>
      </p:sp>
      <p:sp>
        <p:nvSpPr>
          <p:cNvPr id="3075" name="Line 3"/>
          <p:cNvSpPr>
            <a:spLocks noChangeShapeType="1"/>
          </p:cNvSpPr>
          <p:nvPr/>
        </p:nvSpPr>
        <p:spPr bwMode="auto">
          <a:xfrm>
            <a:off x="323850" y="3716338"/>
            <a:ext cx="8610600" cy="0"/>
          </a:xfrm>
          <a:prstGeom prst="line">
            <a:avLst/>
          </a:prstGeom>
          <a:noFill/>
          <a:ln w="38100">
            <a:solidFill>
              <a:srgbClr val="808080">
                <a:alpha val="50195"/>
              </a:srgbClr>
            </a:solidFill>
            <a:miter lim="800000"/>
            <a:headEnd/>
            <a:tailEnd/>
          </a:ln>
        </p:spPr>
        <p:txBody>
          <a:bodyPr wrap="none"/>
          <a:lstStyle/>
          <a:p>
            <a:endParaRPr lang="it-IT"/>
          </a:p>
        </p:txBody>
      </p:sp>
      <p:sp>
        <p:nvSpPr>
          <p:cNvPr id="3077" name="Rectangle 6"/>
          <p:cNvSpPr>
            <a:spLocks noChangeArrowheads="1"/>
          </p:cNvSpPr>
          <p:nvPr/>
        </p:nvSpPr>
        <p:spPr bwMode="auto">
          <a:xfrm>
            <a:off x="4238625" y="3090863"/>
            <a:ext cx="9144000" cy="0"/>
          </a:xfrm>
          <a:prstGeom prst="rect">
            <a:avLst/>
          </a:prstGeom>
          <a:noFill/>
          <a:ln w="9525">
            <a:noFill/>
            <a:miter lim="800000"/>
            <a:headEnd/>
            <a:tailEnd/>
          </a:ln>
        </p:spPr>
        <p:txBody>
          <a:bodyPr>
            <a:spAutoFit/>
          </a:bodyPr>
          <a:lstStyle/>
          <a:p>
            <a:endParaRPr lang="it-IT"/>
          </a:p>
        </p:txBody>
      </p:sp>
      <p:pic>
        <p:nvPicPr>
          <p:cNvPr id="3081" name="Picture 20"/>
          <p:cNvPicPr>
            <a:picLocks noChangeAspect="1" noChangeArrowheads="1"/>
          </p:cNvPicPr>
          <p:nvPr/>
        </p:nvPicPr>
        <p:blipFill>
          <a:blip r:embed="rId3" cstate="print"/>
          <a:srcRect/>
          <a:stretch>
            <a:fillRect/>
          </a:stretch>
        </p:blipFill>
        <p:spPr bwMode="auto">
          <a:xfrm>
            <a:off x="250825" y="188913"/>
            <a:ext cx="164623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 fonti 3">
  <a:themeElements>
    <a:clrScheme name="Le fonti 3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Le fonti 3">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Le fonti 3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e fonti 3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e fonti 3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e fonti 3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e fonti 3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e fonti 3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e fonti 3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Settings\1801867\Dati applicazioni\Microsoft\Modelli\Le fonti 3.pot</Template>
  <TotalTime>7901</TotalTime>
  <Words>849</Words>
  <Application>Microsoft Office PowerPoint</Application>
  <PresentationFormat>Lucidi</PresentationFormat>
  <Paragraphs>145</Paragraphs>
  <Slides>20</Slides>
  <Notes>13</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20</vt:i4>
      </vt:variant>
    </vt:vector>
  </HeadingPairs>
  <TitlesOfParts>
    <vt:vector size="26" baseType="lpstr">
      <vt:lpstr>Arial</vt:lpstr>
      <vt:lpstr>Tahoma</vt:lpstr>
      <vt:lpstr>Times New Roman</vt:lpstr>
      <vt:lpstr>Wingdings</vt:lpstr>
      <vt:lpstr>Le fonti 3</vt:lpstr>
      <vt:lpstr>Acrobat Document</vt:lpstr>
      <vt:lpstr>Fertility standardization and decomposition</vt:lpstr>
      <vt:lpstr>Riferimenti</vt:lpstr>
      <vt:lpstr>Specific period fertility rates</vt:lpstr>
      <vt:lpstr>Decomposition of fertility rates</vt:lpstr>
      <vt:lpstr>Decomposition of fertility rates</vt:lpstr>
      <vt:lpstr>The comparison between TFR and TMFR</vt:lpstr>
      <vt:lpstr>The TFR TMFR ratio</vt:lpstr>
      <vt:lpstr>The TFR-TMFR ratio</vt:lpstr>
      <vt:lpstr>The Coale indexes</vt:lpstr>
      <vt:lpstr>Indice di fecondità di Coale</vt:lpstr>
      <vt:lpstr>The hutterite fertility</vt:lpstr>
      <vt:lpstr>Un esempio di confronto tra i tassi di fecondità:</vt:lpstr>
      <vt:lpstr>Indice di fecondità di Coale</vt:lpstr>
      <vt:lpstr>Indice di Fecondità totale di Coale Alcuni Paesi Europei 1850-1970</vt:lpstr>
      <vt:lpstr>Indice di fecondità di Coale</vt:lpstr>
      <vt:lpstr>L’indice Ig di fecondità legittima</vt:lpstr>
      <vt:lpstr>Ruolo dei “freni preventivi”: la nuzialità</vt:lpstr>
      <vt:lpstr>Il freno matrimoniale non basta più…</vt:lpstr>
      <vt:lpstr>La minore fecondità dei matrimoni</vt:lpstr>
      <vt:lpstr>Relazione tra fec gen (If), fec legittima (Ig) e proporzione di coniugate (Im):  area di fec occupata da 16 paesi europei</vt:lpstr>
    </vt:vector>
  </TitlesOfParts>
  <Company>Dipartimento di Statistica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Esercitazioni demografiche</dc:title>
  <dc:creator>1801867</dc:creator>
  <cp:lastModifiedBy>Tanturri Maria Letizia</cp:lastModifiedBy>
  <cp:revision>950</cp:revision>
  <cp:lastPrinted>2017-12-14T23:48:14Z</cp:lastPrinted>
  <dcterms:created xsi:type="dcterms:W3CDTF">2003-05-06T12:12:46Z</dcterms:created>
  <dcterms:modified xsi:type="dcterms:W3CDTF">2022-12-02T16:01:54Z</dcterms:modified>
</cp:coreProperties>
</file>