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37" d="100"/>
          <a:sy n="137" d="100"/>
        </p:scale>
        <p:origin x="258" y="12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ff9015001b_0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ff9015001b_0_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287f84417b5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287f84417b5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287f84417b5_0_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Google Shape;68;g287f84417b5_0_1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g140ef5db406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5" name="Google Shape;75;g140ef5db406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g140ef5db406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1" name="Google Shape;81;g140ef5db406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140ef5db406_0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" name="Google Shape;87;g140ef5db406_0_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it"/>
              <a:t>The Law v. The Code</a:t>
            </a:r>
            <a:endParaRPr/>
          </a:p>
        </p:txBody>
      </p:sp>
      <p:sp>
        <p:nvSpPr>
          <p:cNvPr id="55" name="Google Shape;55;p13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" b="1"/>
              <a:t>The Law</a:t>
            </a:r>
            <a:endParaRPr b="1"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/>
          </a:p>
        </p:txBody>
      </p:sp>
      <p:sp>
        <p:nvSpPr>
          <p:cNvPr id="56" name="Google Shape;56;p13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it" b="1"/>
              <a:t>The Code</a:t>
            </a:r>
            <a:endParaRPr b="1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it"/>
              <a:t>How do we regulate digital technologies?</a:t>
            </a:r>
            <a:endParaRPr/>
          </a:p>
        </p:txBody>
      </p:sp>
      <p:sp>
        <p:nvSpPr>
          <p:cNvPr id="62" name="Google Shape;62;p1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endParaRPr/>
          </a:p>
        </p:txBody>
      </p:sp>
      <p:sp>
        <p:nvSpPr>
          <p:cNvPr id="63" name="Google Shape;63;p14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endParaRPr/>
          </a:p>
        </p:txBody>
      </p:sp>
      <p:pic>
        <p:nvPicPr>
          <p:cNvPr id="64" name="Google Shape;64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42342" y="1635080"/>
            <a:ext cx="3338625" cy="2626025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Google Shape;65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890750" y="1782375"/>
            <a:ext cx="3770475" cy="25551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39285"/>
              <a:buFont typeface="Arial"/>
              <a:buNone/>
            </a:pPr>
            <a:r>
              <a:rPr lang="it"/>
              <a:t>The role of law in technology</a:t>
            </a:r>
            <a:endParaRPr/>
          </a:p>
        </p:txBody>
      </p:sp>
      <p:sp>
        <p:nvSpPr>
          <p:cNvPr id="71" name="Google Shape;71;p1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it" sz="1800" i="1"/>
              <a:t>Phenomena</a:t>
            </a:r>
            <a:endParaRPr sz="1800" i="1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it" sz="1800"/>
              <a:t>Technological Sovereignty</a:t>
            </a:r>
            <a:endParaRPr sz="180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it" sz="1800"/>
              <a:t>The Splinternet</a:t>
            </a:r>
            <a:endParaRPr sz="1800"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it" sz="1800"/>
              <a:t>The Brussels Effect</a:t>
            </a:r>
            <a:endParaRPr/>
          </a:p>
        </p:txBody>
      </p:sp>
      <p:sp>
        <p:nvSpPr>
          <p:cNvPr id="72" name="Google Shape;72;p1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" sz="1800" i="1"/>
              <a:t>Problems</a:t>
            </a:r>
            <a:endParaRPr sz="1800" i="1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it" sz="1800"/>
              <a:t>Intellectual Property</a:t>
            </a:r>
            <a:endParaRPr sz="180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it" sz="1800"/>
              <a:t>Economic Disincentives to Technological Developments</a:t>
            </a:r>
            <a:endParaRPr sz="1800"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it" sz="1800"/>
              <a:t>The “Matthew Effect”</a:t>
            </a:r>
            <a:endParaRPr sz="18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"/>
              <a:t>What are legal systems?	</a:t>
            </a:r>
            <a:endParaRPr/>
          </a:p>
        </p:txBody>
      </p:sp>
      <p:sp>
        <p:nvSpPr>
          <p:cNvPr id="78" name="Google Shape;78;p16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" b="1"/>
              <a:t>People</a:t>
            </a:r>
            <a:endParaRPr b="1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 b="1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it" b="1"/>
              <a:t>Laws </a:t>
            </a:r>
            <a:endParaRPr b="1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 b="1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it" b="1"/>
              <a:t>Institutions</a:t>
            </a:r>
            <a:endParaRPr b="1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 b="1"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it" b="1" i="1"/>
              <a:t>Institutions serve to legitimize, enact, and enforce laws</a:t>
            </a:r>
            <a:endParaRPr b="1" i="1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"/>
              <a:t>The two main legal models</a:t>
            </a:r>
            <a:endParaRPr/>
          </a:p>
        </p:txBody>
      </p:sp>
      <p:sp>
        <p:nvSpPr>
          <p:cNvPr id="84" name="Google Shape;84;p1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lnSpcReduction="1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" b="1"/>
              <a:t>Civil law: Parliaments enact legislation</a:t>
            </a:r>
            <a:endParaRPr b="1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 b="1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it" b="1"/>
              <a:t>Common law: judges make law by adjudicating cases</a:t>
            </a:r>
            <a:endParaRPr b="1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 b="1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it" b="1" i="1"/>
              <a:t>The Constitution: is above the law, says how laws must be enacted, and usually requires that laws against the constitution be struck down</a:t>
            </a:r>
            <a:endParaRPr b="1" i="1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 b="1" i="1"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it" b="1" i="1"/>
              <a:t>Common law countries: have narrow–but growing numbers of–statutes</a:t>
            </a:r>
            <a:endParaRPr b="1" i="1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"/>
              <a:t>The two main models when it comes to data</a:t>
            </a:r>
            <a:endParaRPr/>
          </a:p>
        </p:txBody>
      </p:sp>
      <p:sp>
        <p:nvSpPr>
          <p:cNvPr id="90" name="Google Shape;90;p18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748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lnSpcReduction="2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" b="1"/>
              <a:t>United States</a:t>
            </a:r>
            <a:endParaRPr b="1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 b="1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it" b="1" i="1"/>
              <a:t>The Federation has</a:t>
            </a:r>
            <a:endParaRPr b="1" i="1"/>
          </a:p>
          <a:p>
            <a:pPr marL="457200" lvl="0" indent="-317500" algn="l" rtl="0">
              <a:spcBef>
                <a:spcPts val="1200"/>
              </a:spcBef>
              <a:spcAft>
                <a:spcPts val="0"/>
              </a:spcAft>
              <a:buSzPts val="1400"/>
              <a:buChar char="-"/>
            </a:pPr>
            <a:r>
              <a:rPr lang="it" b="1" i="1"/>
              <a:t>limited legislative powers</a:t>
            </a:r>
            <a:endParaRPr b="1" i="1"/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it" b="1" i="1"/>
              <a:t>its own judiciary</a:t>
            </a:r>
            <a:endParaRPr b="1" i="1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it" b="1" i="1"/>
              <a:t>Each State has</a:t>
            </a:r>
            <a:endParaRPr b="1" i="1"/>
          </a:p>
          <a:p>
            <a:pPr marL="457200" lvl="0" indent="-317500" algn="l" rtl="0">
              <a:spcBef>
                <a:spcPts val="1200"/>
              </a:spcBef>
              <a:spcAft>
                <a:spcPts val="0"/>
              </a:spcAft>
              <a:buSzPts val="1400"/>
              <a:buChar char="-"/>
            </a:pPr>
            <a:r>
              <a:rPr lang="it" b="1" i="1"/>
              <a:t>broad legislative powers</a:t>
            </a:r>
            <a:endParaRPr b="1" i="1"/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it" b="1" i="1"/>
              <a:t>its own judiciary</a:t>
            </a:r>
            <a:endParaRPr b="1" i="1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it" b="1"/>
              <a:t>Most legislation that is relevant is state legislation</a:t>
            </a:r>
            <a:endParaRPr b="1"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it" b="1"/>
              <a:t>Exception: </a:t>
            </a:r>
            <a:r>
              <a:rPr lang="it" b="1" i="1"/>
              <a:t>Federal Trade Commission regulations</a:t>
            </a:r>
            <a:endParaRPr b="1" i="1"/>
          </a:p>
        </p:txBody>
      </p:sp>
      <p:sp>
        <p:nvSpPr>
          <p:cNvPr id="91" name="Google Shape;91;p18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848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" b="1"/>
              <a:t>European Union</a:t>
            </a:r>
            <a:endParaRPr b="1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 b="1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it" b="1" i="1"/>
              <a:t>EU has</a:t>
            </a:r>
            <a:endParaRPr b="1" i="1"/>
          </a:p>
          <a:p>
            <a:pPr marL="457200" lvl="0" indent="-317500" algn="l" rtl="0">
              <a:spcBef>
                <a:spcPts val="1200"/>
              </a:spcBef>
              <a:spcAft>
                <a:spcPts val="0"/>
              </a:spcAft>
              <a:buSzPts val="1400"/>
              <a:buChar char="-"/>
            </a:pPr>
            <a:r>
              <a:rPr lang="it" b="1" i="1"/>
              <a:t>limited powers</a:t>
            </a:r>
            <a:endParaRPr b="1" i="1"/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it" b="1" i="1"/>
              <a:t>the Court of Justice</a:t>
            </a:r>
            <a:endParaRPr b="1" i="1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it" b="1" i="1"/>
              <a:t>States have</a:t>
            </a:r>
            <a:endParaRPr b="1" i="1"/>
          </a:p>
          <a:p>
            <a:pPr marL="457200" lvl="0" indent="-317500" algn="l" rtl="0">
              <a:spcBef>
                <a:spcPts val="1200"/>
              </a:spcBef>
              <a:spcAft>
                <a:spcPts val="0"/>
              </a:spcAft>
              <a:buSzPts val="1400"/>
              <a:buChar char="-"/>
            </a:pPr>
            <a:r>
              <a:rPr lang="it" b="1" i="1"/>
              <a:t>most powers</a:t>
            </a:r>
            <a:endParaRPr b="1" i="1"/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it" b="1" i="1"/>
              <a:t>the bulk of the judicial activity</a:t>
            </a:r>
            <a:endParaRPr b="1" i="1"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it" b="1"/>
              <a:t>Most rules that are relevant are EU rules</a:t>
            </a:r>
            <a:endParaRPr b="1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193</Words>
  <Application>Microsoft Office PowerPoint</Application>
  <PresentationFormat>On-screen Show (16:9)</PresentationFormat>
  <Paragraphs>49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8" baseType="lpstr">
      <vt:lpstr>Arial</vt:lpstr>
      <vt:lpstr>Simple Light</vt:lpstr>
      <vt:lpstr>The Law v. The Code</vt:lpstr>
      <vt:lpstr>How do we regulate digital technologies?</vt:lpstr>
      <vt:lpstr>The role of law in technology</vt:lpstr>
      <vt:lpstr>What are legal systems? </vt:lpstr>
      <vt:lpstr>The two main legal models</vt:lpstr>
      <vt:lpstr>The two main models when it comes to data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Law v. The Code</dc:title>
  <cp:lastModifiedBy>Pin Andrea</cp:lastModifiedBy>
  <cp:revision>1</cp:revision>
  <dcterms:modified xsi:type="dcterms:W3CDTF">2023-10-04T14:16:24Z</dcterms:modified>
</cp:coreProperties>
</file>