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558" r:id="rId2"/>
    <p:sldId id="909" r:id="rId3"/>
    <p:sldId id="559" r:id="rId4"/>
    <p:sldId id="911" r:id="rId5"/>
    <p:sldId id="910" r:id="rId6"/>
    <p:sldId id="913" r:id="rId7"/>
    <p:sldId id="906" r:id="rId8"/>
    <p:sldId id="560" r:id="rId9"/>
    <p:sldId id="654" r:id="rId10"/>
    <p:sldId id="914" r:id="rId11"/>
    <p:sldId id="561" r:id="rId12"/>
    <p:sldId id="562" r:id="rId13"/>
    <p:sldId id="907" r:id="rId14"/>
    <p:sldId id="90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1632" y="102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FF8D9-5EE1-4FB2-8468-496A769BE5AD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5963A-8ACF-4AB7-81DB-60927DCBE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8672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6F8D26-6C60-9F97-EA35-B8E0E8AB51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6CDF36-CE62-4B44-9C22-6143F0458E41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410626" name="Rectangle 2">
            <a:extLst>
              <a:ext uri="{FF2B5EF4-FFF2-40B4-BE49-F238E27FC236}">
                <a16:creationId xmlns:a16="http://schemas.microsoft.com/office/drawing/2014/main" id="{87D78FF3-0E9E-C8A3-E02D-472BC409587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prova 2</a:t>
            </a:r>
          </a:p>
        </p:txBody>
      </p:sp>
      <p:sp>
        <p:nvSpPr>
          <p:cNvPr id="410627" name="Rectangle 3">
            <a:extLst>
              <a:ext uri="{FF2B5EF4-FFF2-40B4-BE49-F238E27FC236}">
                <a16:creationId xmlns:a16="http://schemas.microsoft.com/office/drawing/2014/main" id="{451D21B5-3BFF-DEF4-0CAD-8D9DCEEACDF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it-IT" altLang="it-IT" sz="1300">
                <a:cs typeface="Arial" panose="020B0604020202020204" pitchFamily="34" charset="0"/>
              </a:rPr>
              <a:t>prova</a:t>
            </a:r>
          </a:p>
        </p:txBody>
      </p:sp>
      <p:sp>
        <p:nvSpPr>
          <p:cNvPr id="410628" name="Rectangle 6">
            <a:extLst>
              <a:ext uri="{FF2B5EF4-FFF2-40B4-BE49-F238E27FC236}">
                <a16:creationId xmlns:a16="http://schemas.microsoft.com/office/drawing/2014/main" id="{BFD40B99-BD6E-F94D-9996-2B8811B7171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G. Saielli - Vietata la vendita</a:t>
            </a:r>
          </a:p>
        </p:txBody>
      </p:sp>
      <p:sp>
        <p:nvSpPr>
          <p:cNvPr id="410629" name="Rectangle 7">
            <a:extLst>
              <a:ext uri="{FF2B5EF4-FFF2-40B4-BE49-F238E27FC236}">
                <a16:creationId xmlns:a16="http://schemas.microsoft.com/office/drawing/2014/main" id="{3CE0795A-4D7A-DE21-AD64-2D40AE263F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7AB76E2-718A-450A-859F-204419297AF7}" type="slidenum">
              <a:rPr lang="it-IT" altLang="it-IT" sz="1300">
                <a:cs typeface="Arial" panose="020B0604020202020204" pitchFamily="34" charset="0"/>
              </a:rPr>
              <a:pPr algn="r"/>
              <a:t>1</a:t>
            </a:fld>
            <a:endParaRPr lang="it-IT" altLang="it-IT" sz="1300">
              <a:cs typeface="Arial" panose="020B0604020202020204" pitchFamily="34" charset="0"/>
            </a:endParaRPr>
          </a:p>
        </p:txBody>
      </p:sp>
      <p:sp>
        <p:nvSpPr>
          <p:cNvPr id="410630" name="Rectangle 2">
            <a:extLst>
              <a:ext uri="{FF2B5EF4-FFF2-40B4-BE49-F238E27FC236}">
                <a16:creationId xmlns:a16="http://schemas.microsoft.com/office/drawing/2014/main" id="{C62AA825-869B-9A42-DAB8-41502E68DB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766763"/>
            <a:ext cx="5121275" cy="3840162"/>
          </a:xfrm>
          <a:ln/>
        </p:spPr>
      </p:sp>
      <p:sp>
        <p:nvSpPr>
          <p:cNvPr id="410631" name="Rectangle 3">
            <a:extLst>
              <a:ext uri="{FF2B5EF4-FFF2-40B4-BE49-F238E27FC236}">
                <a16:creationId xmlns:a16="http://schemas.microsoft.com/office/drawing/2014/main" id="{E07B5F50-410D-9A75-DFFC-C1A3872276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6925"/>
          </a:xfrm>
        </p:spPr>
        <p:txBody>
          <a:bodyPr lIns="99096" tIns="49547" rIns="99096" bIns="49547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84044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6F8D26-6C60-9F97-EA35-B8E0E8AB51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6CDF36-CE62-4B44-9C22-6143F0458E41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410626" name="Rectangle 2">
            <a:extLst>
              <a:ext uri="{FF2B5EF4-FFF2-40B4-BE49-F238E27FC236}">
                <a16:creationId xmlns:a16="http://schemas.microsoft.com/office/drawing/2014/main" id="{87D78FF3-0E9E-C8A3-E02D-472BC409587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prova 2</a:t>
            </a:r>
          </a:p>
        </p:txBody>
      </p:sp>
      <p:sp>
        <p:nvSpPr>
          <p:cNvPr id="410627" name="Rectangle 3">
            <a:extLst>
              <a:ext uri="{FF2B5EF4-FFF2-40B4-BE49-F238E27FC236}">
                <a16:creationId xmlns:a16="http://schemas.microsoft.com/office/drawing/2014/main" id="{451D21B5-3BFF-DEF4-0CAD-8D9DCEEACDF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it-IT" altLang="it-IT" sz="1300">
                <a:cs typeface="Arial" panose="020B0604020202020204" pitchFamily="34" charset="0"/>
              </a:rPr>
              <a:t>prova</a:t>
            </a:r>
          </a:p>
        </p:txBody>
      </p:sp>
      <p:sp>
        <p:nvSpPr>
          <p:cNvPr id="410628" name="Rectangle 6">
            <a:extLst>
              <a:ext uri="{FF2B5EF4-FFF2-40B4-BE49-F238E27FC236}">
                <a16:creationId xmlns:a16="http://schemas.microsoft.com/office/drawing/2014/main" id="{BFD40B99-BD6E-F94D-9996-2B8811B7171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G. Saielli - Vietata la vendita</a:t>
            </a:r>
          </a:p>
        </p:txBody>
      </p:sp>
      <p:sp>
        <p:nvSpPr>
          <p:cNvPr id="410629" name="Rectangle 7">
            <a:extLst>
              <a:ext uri="{FF2B5EF4-FFF2-40B4-BE49-F238E27FC236}">
                <a16:creationId xmlns:a16="http://schemas.microsoft.com/office/drawing/2014/main" id="{3CE0795A-4D7A-DE21-AD64-2D40AE263F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7AB76E2-718A-450A-859F-204419297AF7}" type="slidenum">
              <a:rPr lang="it-IT" altLang="it-IT" sz="1300">
                <a:cs typeface="Arial" panose="020B0604020202020204" pitchFamily="34" charset="0"/>
              </a:rPr>
              <a:pPr algn="r"/>
              <a:t>2</a:t>
            </a:fld>
            <a:endParaRPr lang="it-IT" altLang="it-IT" sz="1300">
              <a:cs typeface="Arial" panose="020B0604020202020204" pitchFamily="34" charset="0"/>
            </a:endParaRPr>
          </a:p>
        </p:txBody>
      </p:sp>
      <p:sp>
        <p:nvSpPr>
          <p:cNvPr id="410630" name="Rectangle 2">
            <a:extLst>
              <a:ext uri="{FF2B5EF4-FFF2-40B4-BE49-F238E27FC236}">
                <a16:creationId xmlns:a16="http://schemas.microsoft.com/office/drawing/2014/main" id="{C62AA825-869B-9A42-DAB8-41502E68DB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766763"/>
            <a:ext cx="5121275" cy="3840162"/>
          </a:xfrm>
          <a:ln/>
        </p:spPr>
      </p:sp>
      <p:sp>
        <p:nvSpPr>
          <p:cNvPr id="410631" name="Rectangle 3">
            <a:extLst>
              <a:ext uri="{FF2B5EF4-FFF2-40B4-BE49-F238E27FC236}">
                <a16:creationId xmlns:a16="http://schemas.microsoft.com/office/drawing/2014/main" id="{E07B5F50-410D-9A75-DFFC-C1A3872276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6925"/>
          </a:xfrm>
        </p:spPr>
        <p:txBody>
          <a:bodyPr lIns="99096" tIns="49547" rIns="99096" bIns="49547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0000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E6F27A-8913-0046-34E9-959817FCED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19B4D-33E2-4321-9344-749EF303D079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412674" name="Rectangle 2">
            <a:extLst>
              <a:ext uri="{FF2B5EF4-FFF2-40B4-BE49-F238E27FC236}">
                <a16:creationId xmlns:a16="http://schemas.microsoft.com/office/drawing/2014/main" id="{EBB21DB9-D4EA-3D2C-6C5D-2D016B3418E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prova 2</a:t>
            </a:r>
          </a:p>
        </p:txBody>
      </p:sp>
      <p:sp>
        <p:nvSpPr>
          <p:cNvPr id="412675" name="Rectangle 3">
            <a:extLst>
              <a:ext uri="{FF2B5EF4-FFF2-40B4-BE49-F238E27FC236}">
                <a16:creationId xmlns:a16="http://schemas.microsoft.com/office/drawing/2014/main" id="{44CA0B27-948E-6F0A-361E-23E782482C9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it-IT" altLang="it-IT" sz="1300">
                <a:cs typeface="Arial" panose="020B0604020202020204" pitchFamily="34" charset="0"/>
              </a:rPr>
              <a:t>prova</a:t>
            </a:r>
          </a:p>
        </p:txBody>
      </p:sp>
      <p:sp>
        <p:nvSpPr>
          <p:cNvPr id="412676" name="Rectangle 6">
            <a:extLst>
              <a:ext uri="{FF2B5EF4-FFF2-40B4-BE49-F238E27FC236}">
                <a16:creationId xmlns:a16="http://schemas.microsoft.com/office/drawing/2014/main" id="{24AD805C-BCF8-48CC-3EC3-727A034ABF9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G. Saielli - Vietata la vendita</a:t>
            </a:r>
          </a:p>
        </p:txBody>
      </p:sp>
      <p:sp>
        <p:nvSpPr>
          <p:cNvPr id="412677" name="Rectangle 7">
            <a:extLst>
              <a:ext uri="{FF2B5EF4-FFF2-40B4-BE49-F238E27FC236}">
                <a16:creationId xmlns:a16="http://schemas.microsoft.com/office/drawing/2014/main" id="{999DE975-27CD-D72E-33B7-053410AF03F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36674683-5E6E-48C7-917A-1B4676450534}" type="slidenum">
              <a:rPr lang="it-IT" altLang="it-IT" sz="1300">
                <a:cs typeface="Arial" panose="020B0604020202020204" pitchFamily="34" charset="0"/>
              </a:rPr>
              <a:pPr algn="r"/>
              <a:t>3</a:t>
            </a:fld>
            <a:endParaRPr lang="it-IT" altLang="it-IT" sz="1300">
              <a:cs typeface="Arial" panose="020B0604020202020204" pitchFamily="34" charset="0"/>
            </a:endParaRPr>
          </a:p>
        </p:txBody>
      </p:sp>
      <p:sp>
        <p:nvSpPr>
          <p:cNvPr id="412678" name="Rectangle 2">
            <a:extLst>
              <a:ext uri="{FF2B5EF4-FFF2-40B4-BE49-F238E27FC236}">
                <a16:creationId xmlns:a16="http://schemas.microsoft.com/office/drawing/2014/main" id="{4E030F96-D486-F1D3-C00C-FA92842576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766763"/>
            <a:ext cx="5121275" cy="3840162"/>
          </a:xfrm>
          <a:ln/>
        </p:spPr>
      </p:sp>
      <p:sp>
        <p:nvSpPr>
          <p:cNvPr id="412679" name="Rectangle 3">
            <a:extLst>
              <a:ext uri="{FF2B5EF4-FFF2-40B4-BE49-F238E27FC236}">
                <a16:creationId xmlns:a16="http://schemas.microsoft.com/office/drawing/2014/main" id="{83046669-F082-2F41-2C36-D46A94DFC9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6925"/>
          </a:xfrm>
        </p:spPr>
        <p:txBody>
          <a:bodyPr lIns="99096" tIns="49547" rIns="99096" bIns="49547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60349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E6F27A-8913-0046-34E9-959817FCED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19B4D-33E2-4321-9344-749EF303D079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412674" name="Rectangle 2">
            <a:extLst>
              <a:ext uri="{FF2B5EF4-FFF2-40B4-BE49-F238E27FC236}">
                <a16:creationId xmlns:a16="http://schemas.microsoft.com/office/drawing/2014/main" id="{EBB21DB9-D4EA-3D2C-6C5D-2D016B3418E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prova 2</a:t>
            </a:r>
          </a:p>
        </p:txBody>
      </p:sp>
      <p:sp>
        <p:nvSpPr>
          <p:cNvPr id="412675" name="Rectangle 3">
            <a:extLst>
              <a:ext uri="{FF2B5EF4-FFF2-40B4-BE49-F238E27FC236}">
                <a16:creationId xmlns:a16="http://schemas.microsoft.com/office/drawing/2014/main" id="{44CA0B27-948E-6F0A-361E-23E782482C9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it-IT" altLang="it-IT" sz="1300">
                <a:cs typeface="Arial" panose="020B0604020202020204" pitchFamily="34" charset="0"/>
              </a:rPr>
              <a:t>prova</a:t>
            </a:r>
          </a:p>
        </p:txBody>
      </p:sp>
      <p:sp>
        <p:nvSpPr>
          <p:cNvPr id="412676" name="Rectangle 6">
            <a:extLst>
              <a:ext uri="{FF2B5EF4-FFF2-40B4-BE49-F238E27FC236}">
                <a16:creationId xmlns:a16="http://schemas.microsoft.com/office/drawing/2014/main" id="{24AD805C-BCF8-48CC-3EC3-727A034ABF9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G. Saielli - Vietata la vendita</a:t>
            </a:r>
          </a:p>
        </p:txBody>
      </p:sp>
      <p:sp>
        <p:nvSpPr>
          <p:cNvPr id="412677" name="Rectangle 7">
            <a:extLst>
              <a:ext uri="{FF2B5EF4-FFF2-40B4-BE49-F238E27FC236}">
                <a16:creationId xmlns:a16="http://schemas.microsoft.com/office/drawing/2014/main" id="{999DE975-27CD-D72E-33B7-053410AF03F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36674683-5E6E-48C7-917A-1B4676450534}" type="slidenum">
              <a:rPr lang="it-IT" altLang="it-IT" sz="1300">
                <a:cs typeface="Arial" panose="020B0604020202020204" pitchFamily="34" charset="0"/>
              </a:rPr>
              <a:pPr algn="r"/>
              <a:t>4</a:t>
            </a:fld>
            <a:endParaRPr lang="it-IT" altLang="it-IT" sz="1300">
              <a:cs typeface="Arial" panose="020B0604020202020204" pitchFamily="34" charset="0"/>
            </a:endParaRPr>
          </a:p>
        </p:txBody>
      </p:sp>
      <p:sp>
        <p:nvSpPr>
          <p:cNvPr id="412678" name="Rectangle 2">
            <a:extLst>
              <a:ext uri="{FF2B5EF4-FFF2-40B4-BE49-F238E27FC236}">
                <a16:creationId xmlns:a16="http://schemas.microsoft.com/office/drawing/2014/main" id="{4E030F96-D486-F1D3-C00C-FA92842576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766763"/>
            <a:ext cx="5121275" cy="3840162"/>
          </a:xfrm>
          <a:ln/>
        </p:spPr>
      </p:sp>
      <p:sp>
        <p:nvSpPr>
          <p:cNvPr id="412679" name="Rectangle 3">
            <a:extLst>
              <a:ext uri="{FF2B5EF4-FFF2-40B4-BE49-F238E27FC236}">
                <a16:creationId xmlns:a16="http://schemas.microsoft.com/office/drawing/2014/main" id="{83046669-F082-2F41-2C36-D46A94DFC9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6925"/>
          </a:xfrm>
        </p:spPr>
        <p:txBody>
          <a:bodyPr lIns="99096" tIns="49547" rIns="99096" bIns="49547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14897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E6F27A-8913-0046-34E9-959817FCED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19B4D-33E2-4321-9344-749EF303D079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412674" name="Rectangle 2">
            <a:extLst>
              <a:ext uri="{FF2B5EF4-FFF2-40B4-BE49-F238E27FC236}">
                <a16:creationId xmlns:a16="http://schemas.microsoft.com/office/drawing/2014/main" id="{EBB21DB9-D4EA-3D2C-6C5D-2D016B3418E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prova 2</a:t>
            </a:r>
          </a:p>
        </p:txBody>
      </p:sp>
      <p:sp>
        <p:nvSpPr>
          <p:cNvPr id="412675" name="Rectangle 3">
            <a:extLst>
              <a:ext uri="{FF2B5EF4-FFF2-40B4-BE49-F238E27FC236}">
                <a16:creationId xmlns:a16="http://schemas.microsoft.com/office/drawing/2014/main" id="{44CA0B27-948E-6F0A-361E-23E782482C9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it-IT" altLang="it-IT" sz="1300">
                <a:cs typeface="Arial" panose="020B0604020202020204" pitchFamily="34" charset="0"/>
              </a:rPr>
              <a:t>prova</a:t>
            </a:r>
          </a:p>
        </p:txBody>
      </p:sp>
      <p:sp>
        <p:nvSpPr>
          <p:cNvPr id="412676" name="Rectangle 6">
            <a:extLst>
              <a:ext uri="{FF2B5EF4-FFF2-40B4-BE49-F238E27FC236}">
                <a16:creationId xmlns:a16="http://schemas.microsoft.com/office/drawing/2014/main" id="{24AD805C-BCF8-48CC-3EC3-727A034ABF9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G. Saielli - Vietata la vendita</a:t>
            </a:r>
          </a:p>
        </p:txBody>
      </p:sp>
      <p:sp>
        <p:nvSpPr>
          <p:cNvPr id="412677" name="Rectangle 7">
            <a:extLst>
              <a:ext uri="{FF2B5EF4-FFF2-40B4-BE49-F238E27FC236}">
                <a16:creationId xmlns:a16="http://schemas.microsoft.com/office/drawing/2014/main" id="{999DE975-27CD-D72E-33B7-053410AF03F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36674683-5E6E-48C7-917A-1B4676450534}" type="slidenum">
              <a:rPr lang="it-IT" altLang="it-IT" sz="1300">
                <a:cs typeface="Arial" panose="020B0604020202020204" pitchFamily="34" charset="0"/>
              </a:rPr>
              <a:pPr algn="r"/>
              <a:t>5</a:t>
            </a:fld>
            <a:endParaRPr lang="it-IT" altLang="it-IT" sz="1300">
              <a:cs typeface="Arial" panose="020B0604020202020204" pitchFamily="34" charset="0"/>
            </a:endParaRPr>
          </a:p>
        </p:txBody>
      </p:sp>
      <p:sp>
        <p:nvSpPr>
          <p:cNvPr id="412678" name="Rectangle 2">
            <a:extLst>
              <a:ext uri="{FF2B5EF4-FFF2-40B4-BE49-F238E27FC236}">
                <a16:creationId xmlns:a16="http://schemas.microsoft.com/office/drawing/2014/main" id="{4E030F96-D486-F1D3-C00C-FA92842576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766763"/>
            <a:ext cx="5121275" cy="3840162"/>
          </a:xfrm>
          <a:ln/>
        </p:spPr>
      </p:sp>
      <p:sp>
        <p:nvSpPr>
          <p:cNvPr id="412679" name="Rectangle 3">
            <a:extLst>
              <a:ext uri="{FF2B5EF4-FFF2-40B4-BE49-F238E27FC236}">
                <a16:creationId xmlns:a16="http://schemas.microsoft.com/office/drawing/2014/main" id="{83046669-F082-2F41-2C36-D46A94DFC9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6925"/>
          </a:xfrm>
        </p:spPr>
        <p:txBody>
          <a:bodyPr lIns="99096" tIns="49547" rIns="99096" bIns="49547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909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E6F27A-8913-0046-34E9-959817FCED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19B4D-33E2-4321-9344-749EF303D079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412674" name="Rectangle 2">
            <a:extLst>
              <a:ext uri="{FF2B5EF4-FFF2-40B4-BE49-F238E27FC236}">
                <a16:creationId xmlns:a16="http://schemas.microsoft.com/office/drawing/2014/main" id="{EBB21DB9-D4EA-3D2C-6C5D-2D016B3418E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prova 2</a:t>
            </a:r>
          </a:p>
        </p:txBody>
      </p:sp>
      <p:sp>
        <p:nvSpPr>
          <p:cNvPr id="412675" name="Rectangle 3">
            <a:extLst>
              <a:ext uri="{FF2B5EF4-FFF2-40B4-BE49-F238E27FC236}">
                <a16:creationId xmlns:a16="http://schemas.microsoft.com/office/drawing/2014/main" id="{44CA0B27-948E-6F0A-361E-23E782482C9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it-IT" altLang="it-IT" sz="1300">
                <a:cs typeface="Arial" panose="020B0604020202020204" pitchFamily="34" charset="0"/>
              </a:rPr>
              <a:t>prova</a:t>
            </a:r>
          </a:p>
        </p:txBody>
      </p:sp>
      <p:sp>
        <p:nvSpPr>
          <p:cNvPr id="412676" name="Rectangle 6">
            <a:extLst>
              <a:ext uri="{FF2B5EF4-FFF2-40B4-BE49-F238E27FC236}">
                <a16:creationId xmlns:a16="http://schemas.microsoft.com/office/drawing/2014/main" id="{24AD805C-BCF8-48CC-3EC3-727A034ABF9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G. Saielli - Vietata la vendita</a:t>
            </a:r>
          </a:p>
        </p:txBody>
      </p:sp>
      <p:sp>
        <p:nvSpPr>
          <p:cNvPr id="412677" name="Rectangle 7">
            <a:extLst>
              <a:ext uri="{FF2B5EF4-FFF2-40B4-BE49-F238E27FC236}">
                <a16:creationId xmlns:a16="http://schemas.microsoft.com/office/drawing/2014/main" id="{999DE975-27CD-D72E-33B7-053410AF03F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36674683-5E6E-48C7-917A-1B4676450534}" type="slidenum">
              <a:rPr lang="it-IT" altLang="it-IT" sz="1300">
                <a:cs typeface="Arial" panose="020B0604020202020204" pitchFamily="34" charset="0"/>
              </a:rPr>
              <a:pPr algn="r"/>
              <a:t>6</a:t>
            </a:fld>
            <a:endParaRPr lang="it-IT" altLang="it-IT" sz="1300">
              <a:cs typeface="Arial" panose="020B0604020202020204" pitchFamily="34" charset="0"/>
            </a:endParaRPr>
          </a:p>
        </p:txBody>
      </p:sp>
      <p:sp>
        <p:nvSpPr>
          <p:cNvPr id="412678" name="Rectangle 2">
            <a:extLst>
              <a:ext uri="{FF2B5EF4-FFF2-40B4-BE49-F238E27FC236}">
                <a16:creationId xmlns:a16="http://schemas.microsoft.com/office/drawing/2014/main" id="{4E030F96-D486-F1D3-C00C-FA92842576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766763"/>
            <a:ext cx="5121275" cy="3840162"/>
          </a:xfrm>
          <a:ln/>
        </p:spPr>
      </p:sp>
      <p:sp>
        <p:nvSpPr>
          <p:cNvPr id="412679" name="Rectangle 3">
            <a:extLst>
              <a:ext uri="{FF2B5EF4-FFF2-40B4-BE49-F238E27FC236}">
                <a16:creationId xmlns:a16="http://schemas.microsoft.com/office/drawing/2014/main" id="{83046669-F082-2F41-2C36-D46A94DFC9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6925"/>
          </a:xfrm>
        </p:spPr>
        <p:txBody>
          <a:bodyPr lIns="99096" tIns="49547" rIns="99096" bIns="49547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365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2DF7524-01D2-6291-E449-5F70A73CCB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011710-D4D4-4C0B-8060-9C17B2099D10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414722" name="Rectangle 2">
            <a:extLst>
              <a:ext uri="{FF2B5EF4-FFF2-40B4-BE49-F238E27FC236}">
                <a16:creationId xmlns:a16="http://schemas.microsoft.com/office/drawing/2014/main" id="{C968A5E3-CCB8-A79A-8613-D94CBA60A6F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prova 2</a:t>
            </a:r>
          </a:p>
        </p:txBody>
      </p:sp>
      <p:sp>
        <p:nvSpPr>
          <p:cNvPr id="414723" name="Rectangle 3">
            <a:extLst>
              <a:ext uri="{FF2B5EF4-FFF2-40B4-BE49-F238E27FC236}">
                <a16:creationId xmlns:a16="http://schemas.microsoft.com/office/drawing/2014/main" id="{5F538CA1-0443-9224-B89A-EDC7EA2EC0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it-IT" altLang="it-IT" sz="1300">
                <a:cs typeface="Arial" panose="020B0604020202020204" pitchFamily="34" charset="0"/>
              </a:rPr>
              <a:t>prova</a:t>
            </a:r>
          </a:p>
        </p:txBody>
      </p:sp>
      <p:sp>
        <p:nvSpPr>
          <p:cNvPr id="414724" name="Rectangle 6">
            <a:extLst>
              <a:ext uri="{FF2B5EF4-FFF2-40B4-BE49-F238E27FC236}">
                <a16:creationId xmlns:a16="http://schemas.microsoft.com/office/drawing/2014/main" id="{82DDFD3D-0868-0644-F951-2BB426B52E6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G. Saielli - Vietata la vendita</a:t>
            </a:r>
          </a:p>
        </p:txBody>
      </p:sp>
      <p:sp>
        <p:nvSpPr>
          <p:cNvPr id="414725" name="Rectangle 7">
            <a:extLst>
              <a:ext uri="{FF2B5EF4-FFF2-40B4-BE49-F238E27FC236}">
                <a16:creationId xmlns:a16="http://schemas.microsoft.com/office/drawing/2014/main" id="{ED7DD2DC-EBB0-B2C7-C46A-4033B2DF405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40E63BC-46B7-4921-8320-57776F5EBFC9}" type="slidenum">
              <a:rPr lang="it-IT" altLang="it-IT" sz="1300">
                <a:cs typeface="Arial" panose="020B0604020202020204" pitchFamily="34" charset="0"/>
              </a:rPr>
              <a:pPr algn="r"/>
              <a:t>8</a:t>
            </a:fld>
            <a:endParaRPr lang="it-IT" altLang="it-IT" sz="1300">
              <a:cs typeface="Arial" panose="020B0604020202020204" pitchFamily="34" charset="0"/>
            </a:endParaRPr>
          </a:p>
        </p:txBody>
      </p:sp>
      <p:sp>
        <p:nvSpPr>
          <p:cNvPr id="414726" name="Rectangle 1026">
            <a:extLst>
              <a:ext uri="{FF2B5EF4-FFF2-40B4-BE49-F238E27FC236}">
                <a16:creationId xmlns:a16="http://schemas.microsoft.com/office/drawing/2014/main" id="{633DCF3F-50FB-0E60-A6FE-7EBC68621D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766763"/>
            <a:ext cx="5121275" cy="3840162"/>
          </a:xfrm>
          <a:ln/>
        </p:spPr>
      </p:sp>
      <p:sp>
        <p:nvSpPr>
          <p:cNvPr id="414727" name="Rectangle 1027">
            <a:extLst>
              <a:ext uri="{FF2B5EF4-FFF2-40B4-BE49-F238E27FC236}">
                <a16:creationId xmlns:a16="http://schemas.microsoft.com/office/drawing/2014/main" id="{BED642E1-BBB5-4BC9-B062-8E8939416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6925"/>
          </a:xfrm>
        </p:spPr>
        <p:txBody>
          <a:bodyPr lIns="99096" tIns="49547" rIns="99096" bIns="49547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69226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DF8398C-5CB3-CFE2-DF22-2A35B0B62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85D0EC-8627-4670-B383-8DFB013EC78E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416770" name="Rectangle 2">
            <a:extLst>
              <a:ext uri="{FF2B5EF4-FFF2-40B4-BE49-F238E27FC236}">
                <a16:creationId xmlns:a16="http://schemas.microsoft.com/office/drawing/2014/main" id="{9AAC1F33-4498-99E5-5071-76B3741F3D7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prova 2</a:t>
            </a:r>
          </a:p>
        </p:txBody>
      </p:sp>
      <p:sp>
        <p:nvSpPr>
          <p:cNvPr id="416771" name="Rectangle 3">
            <a:extLst>
              <a:ext uri="{FF2B5EF4-FFF2-40B4-BE49-F238E27FC236}">
                <a16:creationId xmlns:a16="http://schemas.microsoft.com/office/drawing/2014/main" id="{B2CAB02B-3030-F7FF-DEB9-7ADFF3AD0E7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it-IT" altLang="it-IT" sz="1300">
                <a:cs typeface="Arial" panose="020B0604020202020204" pitchFamily="34" charset="0"/>
              </a:rPr>
              <a:t>prova</a:t>
            </a:r>
          </a:p>
        </p:txBody>
      </p:sp>
      <p:sp>
        <p:nvSpPr>
          <p:cNvPr id="416772" name="Rectangle 6">
            <a:extLst>
              <a:ext uri="{FF2B5EF4-FFF2-40B4-BE49-F238E27FC236}">
                <a16:creationId xmlns:a16="http://schemas.microsoft.com/office/drawing/2014/main" id="{A29A6ADC-309D-98A2-0699-D4B41F0CCD0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G. Saielli - Vietata la vendita</a:t>
            </a:r>
          </a:p>
        </p:txBody>
      </p:sp>
      <p:sp>
        <p:nvSpPr>
          <p:cNvPr id="416773" name="Rectangle 7">
            <a:extLst>
              <a:ext uri="{FF2B5EF4-FFF2-40B4-BE49-F238E27FC236}">
                <a16:creationId xmlns:a16="http://schemas.microsoft.com/office/drawing/2014/main" id="{55215425-84A0-F90C-413A-C65A98E544B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34D96C45-B568-4949-AD21-23E768910F4C}" type="slidenum">
              <a:rPr lang="it-IT" altLang="it-IT" sz="1300">
                <a:cs typeface="Arial" panose="020B0604020202020204" pitchFamily="34" charset="0"/>
              </a:rPr>
              <a:pPr algn="r"/>
              <a:t>11</a:t>
            </a:fld>
            <a:endParaRPr lang="it-IT" altLang="it-IT" sz="1300">
              <a:cs typeface="Arial" panose="020B0604020202020204" pitchFamily="34" charset="0"/>
            </a:endParaRPr>
          </a:p>
        </p:txBody>
      </p:sp>
      <p:sp>
        <p:nvSpPr>
          <p:cNvPr id="416774" name="Rectangle 2">
            <a:extLst>
              <a:ext uri="{FF2B5EF4-FFF2-40B4-BE49-F238E27FC236}">
                <a16:creationId xmlns:a16="http://schemas.microsoft.com/office/drawing/2014/main" id="{FB1E8D1A-CF09-4123-CF82-7EC541581E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766763"/>
            <a:ext cx="5121275" cy="3840162"/>
          </a:xfrm>
          <a:ln/>
        </p:spPr>
      </p:sp>
      <p:sp>
        <p:nvSpPr>
          <p:cNvPr id="416775" name="Rectangle 3">
            <a:extLst>
              <a:ext uri="{FF2B5EF4-FFF2-40B4-BE49-F238E27FC236}">
                <a16:creationId xmlns:a16="http://schemas.microsoft.com/office/drawing/2014/main" id="{5F8465FB-07C5-8104-68DD-6267C15270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6925"/>
          </a:xfrm>
        </p:spPr>
        <p:txBody>
          <a:bodyPr lIns="99096" tIns="49547" rIns="99096" bIns="49547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07096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15FE2CD-4307-3733-FDCE-65BEB6D9D6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4500C9-09AC-4BC9-B1B0-C37FC5A2F4B1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418818" name="Rectangle 2">
            <a:extLst>
              <a:ext uri="{FF2B5EF4-FFF2-40B4-BE49-F238E27FC236}">
                <a16:creationId xmlns:a16="http://schemas.microsoft.com/office/drawing/2014/main" id="{A89E6F08-3384-1DE5-B9B2-EC948D9BE06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prova 2</a:t>
            </a:r>
          </a:p>
        </p:txBody>
      </p:sp>
      <p:sp>
        <p:nvSpPr>
          <p:cNvPr id="418819" name="Rectangle 3">
            <a:extLst>
              <a:ext uri="{FF2B5EF4-FFF2-40B4-BE49-F238E27FC236}">
                <a16:creationId xmlns:a16="http://schemas.microsoft.com/office/drawing/2014/main" id="{1BE364F0-95E5-09EF-F4B7-030234E5BBC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it-IT" altLang="it-IT" sz="1300">
                <a:cs typeface="Arial" panose="020B0604020202020204" pitchFamily="34" charset="0"/>
              </a:rPr>
              <a:t>prova</a:t>
            </a:r>
          </a:p>
        </p:txBody>
      </p:sp>
      <p:sp>
        <p:nvSpPr>
          <p:cNvPr id="418820" name="Rectangle 6">
            <a:extLst>
              <a:ext uri="{FF2B5EF4-FFF2-40B4-BE49-F238E27FC236}">
                <a16:creationId xmlns:a16="http://schemas.microsoft.com/office/drawing/2014/main" id="{A8C476C5-A0A9-202B-95A9-AA6AFE872DD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300">
                <a:cs typeface="Arial" panose="020B0604020202020204" pitchFamily="34" charset="0"/>
              </a:rPr>
              <a:t>G. Saielli - Vietata la vendita</a:t>
            </a:r>
          </a:p>
        </p:txBody>
      </p:sp>
      <p:sp>
        <p:nvSpPr>
          <p:cNvPr id="418821" name="Rectangle 7">
            <a:extLst>
              <a:ext uri="{FF2B5EF4-FFF2-40B4-BE49-F238E27FC236}">
                <a16:creationId xmlns:a16="http://schemas.microsoft.com/office/drawing/2014/main" id="{9D61C398-1CED-07B9-E920-64CAEBA52F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96" tIns="49547" rIns="99096" bIns="49547" anchor="b"/>
          <a:lstStyle>
            <a:lvl1pPr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22325" indent="-3159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65238" indent="-254000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0063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76475" indent="-252413" algn="l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36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08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480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5275" indent="-252413" defTabSz="990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FDE6589-B0B4-46EE-B761-4F3C0E8CAC3B}" type="slidenum">
              <a:rPr lang="it-IT" altLang="it-IT" sz="1300">
                <a:cs typeface="Arial" panose="020B0604020202020204" pitchFamily="34" charset="0"/>
              </a:rPr>
              <a:pPr algn="r"/>
              <a:t>12</a:t>
            </a:fld>
            <a:endParaRPr lang="it-IT" altLang="it-IT" sz="1300">
              <a:cs typeface="Arial" panose="020B0604020202020204" pitchFamily="34" charset="0"/>
            </a:endParaRPr>
          </a:p>
        </p:txBody>
      </p:sp>
      <p:sp>
        <p:nvSpPr>
          <p:cNvPr id="418822" name="Rectangle 2">
            <a:extLst>
              <a:ext uri="{FF2B5EF4-FFF2-40B4-BE49-F238E27FC236}">
                <a16:creationId xmlns:a16="http://schemas.microsoft.com/office/drawing/2014/main" id="{689453E8-F4E5-7CFF-8EF7-A00A1B62BF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766763"/>
            <a:ext cx="5121275" cy="3840162"/>
          </a:xfrm>
          <a:ln/>
        </p:spPr>
      </p:sp>
      <p:sp>
        <p:nvSpPr>
          <p:cNvPr id="418823" name="Rectangle 3">
            <a:extLst>
              <a:ext uri="{FF2B5EF4-FFF2-40B4-BE49-F238E27FC236}">
                <a16:creationId xmlns:a16="http://schemas.microsoft.com/office/drawing/2014/main" id="{7BB2ADC7-A4D3-8690-9C05-E2E1EA6013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6925"/>
          </a:xfrm>
        </p:spPr>
        <p:txBody>
          <a:bodyPr lIns="99096" tIns="49547" rIns="99096" bIns="49547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0844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71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30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808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78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5205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4140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063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51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39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338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196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9B6B1-BE6B-45D9-BEF4-55223AFFAE04}" type="datetimeFigureOut">
              <a:rPr lang="it-IT" smtClean="0"/>
              <a:t>03/11/2023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CCC10-5E49-4387-B97C-9572939D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0211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1.png"/><Relationship Id="rId7" Type="http://schemas.openxmlformats.org/officeDocument/2006/relationships/oleObject" Target="../embeddings/oleObject8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e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5" name="Text Box 2">
            <a:extLst>
              <a:ext uri="{FF2B5EF4-FFF2-40B4-BE49-F238E27FC236}">
                <a16:creationId xmlns:a16="http://schemas.microsoft.com/office/drawing/2014/main" id="{464FA4BC-657B-BA89-00E1-29C86AE32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532128"/>
            <a:ext cx="3025775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Idrocarburi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alifatici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09606" name="Picture 5" descr="hexadecane_MS">
            <a:extLst>
              <a:ext uri="{FF2B5EF4-FFF2-40B4-BE49-F238E27FC236}">
                <a16:creationId xmlns:a16="http://schemas.microsoft.com/office/drawing/2014/main" id="{CCBC3AFF-C675-5996-B1F0-F9F1DCF96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79" y="722870"/>
            <a:ext cx="4507230" cy="30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07" name="Text Box 6">
            <a:extLst>
              <a:ext uri="{FF2B5EF4-FFF2-40B4-BE49-F238E27FC236}">
                <a16:creationId xmlns:a16="http://schemas.microsoft.com/office/drawing/2014/main" id="{2470F25B-ACB0-077C-CEF6-AB1936017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925" y="914400"/>
            <a:ext cx="1130652" cy="685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300" dirty="0">
                <a:latin typeface="+mn-lt"/>
                <a:cs typeface="Arial" panose="020B0604020202020204" pitchFamily="34" charset="0"/>
              </a:rPr>
              <a:t>CH</a:t>
            </a:r>
            <a:r>
              <a:rPr lang="it-IT" altLang="it-IT" sz="1300" baseline="-25000" dirty="0">
                <a:latin typeface="+mn-lt"/>
                <a:cs typeface="Arial" panose="020B0604020202020204" pitchFamily="34" charset="0"/>
              </a:rPr>
              <a:t>3</a:t>
            </a:r>
            <a:r>
              <a:rPr lang="it-IT" altLang="it-IT" sz="1300" dirty="0">
                <a:latin typeface="+mn-lt"/>
                <a:cs typeface="Arial" panose="020B0604020202020204" pitchFamily="34" charset="0"/>
              </a:rPr>
              <a:t>(CH</a:t>
            </a:r>
            <a:r>
              <a:rPr lang="it-IT" altLang="it-IT" sz="1300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300" dirty="0">
                <a:latin typeface="+mn-lt"/>
                <a:cs typeface="Arial" panose="020B0604020202020204" pitchFamily="34" charset="0"/>
              </a:rPr>
              <a:t>)</a:t>
            </a:r>
            <a:r>
              <a:rPr lang="it-IT" altLang="it-IT" sz="1300" baseline="-25000" dirty="0">
                <a:latin typeface="+mn-lt"/>
                <a:cs typeface="Arial" panose="020B0604020202020204" pitchFamily="34" charset="0"/>
              </a:rPr>
              <a:t>14</a:t>
            </a:r>
            <a:r>
              <a:rPr lang="it-IT" altLang="it-IT" sz="1300" dirty="0">
                <a:latin typeface="+mn-lt"/>
                <a:cs typeface="Arial" panose="020B0604020202020204" pitchFamily="34" charset="0"/>
              </a:rPr>
              <a:t>CH</a:t>
            </a:r>
            <a:r>
              <a:rPr lang="it-IT" altLang="it-IT" sz="1300" baseline="-25000" dirty="0">
                <a:latin typeface="+mn-lt"/>
                <a:cs typeface="Arial" panose="020B0604020202020204" pitchFamily="34" charset="0"/>
              </a:rPr>
              <a:t>3</a:t>
            </a:r>
          </a:p>
          <a:p>
            <a:pPr eaLnBrk="0" hangingPunct="0"/>
            <a:r>
              <a:rPr lang="it-IT" altLang="it-IT" sz="1300" i="1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300" dirty="0">
                <a:latin typeface="+mn-lt"/>
                <a:cs typeface="Arial" panose="020B0604020202020204" pitchFamily="34" charset="0"/>
              </a:rPr>
              <a:t>-</a:t>
            </a:r>
            <a:r>
              <a:rPr lang="it-IT" altLang="it-IT" sz="1300" dirty="0" err="1">
                <a:latin typeface="+mn-lt"/>
                <a:cs typeface="Arial" panose="020B0604020202020204" pitchFamily="34" charset="0"/>
              </a:rPr>
              <a:t>esadecano</a:t>
            </a:r>
            <a:endParaRPr lang="it-IT" altLang="it-IT" sz="1300" dirty="0">
              <a:latin typeface="+mn-lt"/>
              <a:cs typeface="Arial" panose="020B0604020202020204" pitchFamily="34" charset="0"/>
            </a:endParaRPr>
          </a:p>
          <a:p>
            <a:pPr eaLnBrk="0" hangingPunct="0"/>
            <a:r>
              <a:rPr lang="it-IT" altLang="it-IT" sz="1300" dirty="0">
                <a:latin typeface="+mn-lt"/>
                <a:cs typeface="Arial" panose="020B0604020202020204" pitchFamily="34" charset="0"/>
              </a:rPr>
              <a:t>M = 226</a:t>
            </a:r>
          </a:p>
        </p:txBody>
      </p:sp>
      <p:sp>
        <p:nvSpPr>
          <p:cNvPr id="409608" name="Text Box 10">
            <a:extLst>
              <a:ext uri="{FF2B5EF4-FFF2-40B4-BE49-F238E27FC236}">
                <a16:creationId xmlns:a16="http://schemas.microsoft.com/office/drawing/2014/main" id="{30F20F48-E15B-4B3E-CEBA-DF33504AC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6181" y="1021915"/>
            <a:ext cx="3816350" cy="177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400" b="1" dirty="0">
                <a:latin typeface="+mn-lt"/>
                <a:cs typeface="Arial" panose="020B0604020202020204" pitchFamily="34" charset="0"/>
              </a:rPr>
              <a:t>Serie di frammenti distanti 14 </a:t>
            </a:r>
            <a:r>
              <a:rPr lang="it-IT" altLang="it-IT" sz="1400" b="1" dirty="0" err="1">
                <a:latin typeface="+mn-lt"/>
                <a:cs typeface="Arial" panose="020B0604020202020204" pitchFamily="34" charset="0"/>
              </a:rPr>
              <a:t>uma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, CH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3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(CH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)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 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 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C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2n+1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. Di intensità minore C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2n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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 e C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2n-1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.</a:t>
            </a:r>
          </a:p>
          <a:p>
            <a:pPr eaLnBrk="0" hangingPunct="0"/>
            <a:r>
              <a:rPr lang="it-IT" altLang="it-IT" sz="1400" b="1" dirty="0">
                <a:latin typeface="+mn-lt"/>
                <a:cs typeface="Arial" panose="020B0604020202020204" pitchFamily="34" charset="0"/>
              </a:rPr>
              <a:t>Debole picco molecolare</a:t>
            </a:r>
            <a:endParaRPr lang="it-IT" altLang="it-IT" sz="1400" b="1" baseline="30000" dirty="0">
              <a:latin typeface="+mn-lt"/>
              <a:cs typeface="Arial" panose="020B0604020202020204" pitchFamily="34" charset="0"/>
            </a:endParaRPr>
          </a:p>
          <a:p>
            <a:pPr eaLnBrk="0" hangingPunct="0"/>
            <a:endParaRPr lang="it-IT" altLang="it-IT" sz="600" dirty="0">
              <a:latin typeface="+mn-lt"/>
              <a:cs typeface="Arial" panose="020B0604020202020204" pitchFamily="34" charset="0"/>
            </a:endParaRPr>
          </a:p>
          <a:p>
            <a:pPr eaLnBrk="0" hangingPunct="0"/>
            <a:r>
              <a:rPr lang="it-IT" altLang="it-IT" sz="1400" dirty="0">
                <a:latin typeface="+mn-lt"/>
                <a:cs typeface="Arial" panose="020B0604020202020204" pitchFamily="34" charset="0"/>
              </a:rPr>
              <a:t>C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16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</a:rPr>
              <a:t>34 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 C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16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34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+ 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 + </a:t>
            </a:r>
            <a:r>
              <a:rPr lang="it-IT" altLang="it-IT" sz="1400" i="1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e</a:t>
            </a:r>
            <a:r>
              <a:rPr lang="it-IT" altLang="it-IT" sz="1400" i="1" baseline="30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– 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 C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15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31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 + CH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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 (</a:t>
            </a:r>
            <a:r>
              <a:rPr lang="it-IT" altLang="it-IT" sz="1400" u="sng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molto debole, assente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</a:p>
          <a:p>
            <a:pPr eaLnBrk="0" hangingPunct="0"/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		       C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14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29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 +C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H</a:t>
            </a:r>
            <a:r>
              <a:rPr lang="it-IT" altLang="it-IT" sz="1400" baseline="-25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5</a:t>
            </a:r>
            <a:r>
              <a:rPr lang="it-IT" altLang="it-IT" sz="1400" baseline="30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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  <a:endParaRPr lang="it-IT" altLang="it-IT" sz="1400" baseline="30000" dirty="0">
              <a:latin typeface="+mn-lt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0" hangingPunct="0"/>
            <a:endParaRPr lang="it-IT" altLang="it-IT" sz="600" dirty="0">
              <a:latin typeface="+mn-lt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0" hangingPunct="0"/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In generale sono </a:t>
            </a:r>
            <a:r>
              <a:rPr lang="it-IT" altLang="it-IT" sz="1400" b="1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molto intensi i picchi n = 3-6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. </a:t>
            </a:r>
            <a:endParaRPr lang="it-IT" altLang="it-IT" sz="1400" baseline="30000" dirty="0">
              <a:latin typeface="+mn-lt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74A96FC-9A2E-8E9B-A396-7EE4AF8CAF21}"/>
              </a:ext>
            </a:extLst>
          </p:cNvPr>
          <p:cNvSpPr txBox="1"/>
          <p:nvPr/>
        </p:nvSpPr>
        <p:spPr>
          <a:xfrm>
            <a:off x="0" y="3948113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400" b="0" i="0" u="none" strike="noStrike" baseline="0" dirty="0"/>
              <a:t>Gli ioni sono CH</a:t>
            </a:r>
            <a:r>
              <a:rPr lang="it-IT" sz="1400" b="0" i="0" u="none" strike="noStrike" baseline="-25000" dirty="0"/>
              <a:t>3</a:t>
            </a:r>
            <a:r>
              <a:rPr lang="it-IT" sz="1400" b="0" i="0" u="none" strike="noStrike" baseline="0" dirty="0"/>
              <a:t>-(CH</a:t>
            </a:r>
            <a:r>
              <a:rPr lang="it-IT" sz="1400" b="0" i="0" u="none" strike="noStrike" baseline="-25000" dirty="0"/>
              <a:t>2</a:t>
            </a:r>
            <a:r>
              <a:rPr lang="it-IT" sz="1400" b="0" i="0" u="none" strike="noStrike" baseline="0" dirty="0"/>
              <a:t>)</a:t>
            </a:r>
            <a:r>
              <a:rPr lang="it-IT" sz="1400" b="0" i="0" u="none" strike="noStrike" baseline="-25000" dirty="0"/>
              <a:t>n</a:t>
            </a:r>
            <a:r>
              <a:rPr lang="it-IT" sz="1400" b="0" i="0" u="none" strike="noStrike" baseline="30000" dirty="0"/>
              <a:t>+</a:t>
            </a:r>
            <a:r>
              <a:rPr lang="it-IT" sz="1400" b="0" i="0" u="none" strike="noStrike" baseline="0" dirty="0"/>
              <a:t> (m/z = 29, 43, 57, 71, 85, </a:t>
            </a:r>
            <a:r>
              <a:rPr lang="it-IT" sz="1400" b="0" i="0" u="none" strike="noStrike" baseline="0" dirty="0" err="1"/>
              <a:t>etc</a:t>
            </a:r>
            <a:r>
              <a:rPr lang="it-IT" sz="1400" b="0" i="0" u="none" strike="noStrike" baseline="0" dirty="0"/>
              <a:t>). Il profilo delle intensità ha un </a:t>
            </a:r>
            <a:r>
              <a:rPr lang="it-IT" sz="1400" b="1" i="0" u="none" strike="noStrike" baseline="0" dirty="0"/>
              <a:t>massimo per cationi con 3-4 atomi di carbonio e spesso C</a:t>
            </a:r>
            <a:r>
              <a:rPr lang="it-IT" sz="1400" b="1" i="0" u="none" strike="noStrike" baseline="-25000" dirty="0"/>
              <a:t>4</a:t>
            </a:r>
            <a:r>
              <a:rPr lang="it-IT" sz="1400" b="1" i="0" u="none" strike="noStrike" baseline="0" dirty="0"/>
              <a:t>H</a:t>
            </a:r>
            <a:r>
              <a:rPr lang="it-IT" sz="1400" b="1" i="0" u="none" strike="noStrike" baseline="-25000" dirty="0"/>
              <a:t>9</a:t>
            </a:r>
            <a:r>
              <a:rPr lang="it-IT" sz="1400" b="1" i="0" u="none" strike="noStrike" baseline="30000" dirty="0"/>
              <a:t>+</a:t>
            </a:r>
            <a:r>
              <a:rPr lang="it-IT" sz="1400" b="1" i="0" u="none" strike="noStrike" baseline="0" dirty="0"/>
              <a:t> (m/z = 57) è il picco base.</a:t>
            </a:r>
          </a:p>
          <a:p>
            <a:pPr algn="just"/>
            <a:r>
              <a:rPr lang="it-IT" sz="1400" b="0" i="0" u="none" strike="noStrike" baseline="0" dirty="0"/>
              <a:t>L’intensità dei picchi diminuisce a m/z elevati e la scissione dello ione </a:t>
            </a:r>
            <a:r>
              <a:rPr lang="it-IT" sz="1400" b="1" i="0" u="none" strike="noStrike" baseline="0" dirty="0"/>
              <a:t>M</a:t>
            </a:r>
            <a:r>
              <a:rPr lang="it-IT" sz="1400" b="1" i="0" u="none" strike="noStrike" baseline="30000" dirty="0"/>
              <a:t>+•</a:t>
            </a:r>
            <a:r>
              <a:rPr lang="it-IT" sz="1400" b="1" i="0" u="none" strike="noStrike" baseline="0" dirty="0"/>
              <a:t> è casuale (non sequenziale).</a:t>
            </a:r>
            <a:endParaRPr lang="it-IT" sz="1400" b="1" dirty="0"/>
          </a:p>
        </p:txBody>
      </p:sp>
      <p:sp>
        <p:nvSpPr>
          <p:cNvPr id="5" name="Figura a mano libera: forma 4">
            <a:extLst>
              <a:ext uri="{FF2B5EF4-FFF2-40B4-BE49-F238E27FC236}">
                <a16:creationId xmlns:a16="http://schemas.microsoft.com/office/drawing/2014/main" id="{A0F234B8-A011-FD47-7A44-24F30D81274B}"/>
              </a:ext>
            </a:extLst>
          </p:cNvPr>
          <p:cNvSpPr/>
          <p:nvPr/>
        </p:nvSpPr>
        <p:spPr>
          <a:xfrm>
            <a:off x="689956" y="839585"/>
            <a:ext cx="3765666" cy="2385753"/>
          </a:xfrm>
          <a:custGeom>
            <a:avLst/>
            <a:gdLst>
              <a:gd name="connsiteX0" fmla="*/ 0 w 3765666"/>
              <a:gd name="connsiteY0" fmla="*/ 2136371 h 2385753"/>
              <a:gd name="connsiteX1" fmla="*/ 16626 w 3765666"/>
              <a:gd name="connsiteY1" fmla="*/ 2078182 h 2385753"/>
              <a:gd name="connsiteX2" fmla="*/ 66502 w 3765666"/>
              <a:gd name="connsiteY2" fmla="*/ 1978430 h 2385753"/>
              <a:gd name="connsiteX3" fmla="*/ 83128 w 3765666"/>
              <a:gd name="connsiteY3" fmla="*/ 1945179 h 2385753"/>
              <a:gd name="connsiteX4" fmla="*/ 116379 w 3765666"/>
              <a:gd name="connsiteY4" fmla="*/ 1886990 h 2385753"/>
              <a:gd name="connsiteX5" fmla="*/ 124691 w 3765666"/>
              <a:gd name="connsiteY5" fmla="*/ 1853739 h 2385753"/>
              <a:gd name="connsiteX6" fmla="*/ 141317 w 3765666"/>
              <a:gd name="connsiteY6" fmla="*/ 1828800 h 2385753"/>
              <a:gd name="connsiteX7" fmla="*/ 157942 w 3765666"/>
              <a:gd name="connsiteY7" fmla="*/ 1787237 h 2385753"/>
              <a:gd name="connsiteX8" fmla="*/ 166255 w 3765666"/>
              <a:gd name="connsiteY8" fmla="*/ 1737360 h 2385753"/>
              <a:gd name="connsiteX9" fmla="*/ 199506 w 3765666"/>
              <a:gd name="connsiteY9" fmla="*/ 1255222 h 2385753"/>
              <a:gd name="connsiteX10" fmla="*/ 216131 w 3765666"/>
              <a:gd name="connsiteY10" fmla="*/ 1188720 h 2385753"/>
              <a:gd name="connsiteX11" fmla="*/ 224444 w 3765666"/>
              <a:gd name="connsiteY11" fmla="*/ 1147157 h 2385753"/>
              <a:gd name="connsiteX12" fmla="*/ 249382 w 3765666"/>
              <a:gd name="connsiteY12" fmla="*/ 1105593 h 2385753"/>
              <a:gd name="connsiteX13" fmla="*/ 257695 w 3765666"/>
              <a:gd name="connsiteY13" fmla="*/ 1080655 h 2385753"/>
              <a:gd name="connsiteX14" fmla="*/ 274320 w 3765666"/>
              <a:gd name="connsiteY14" fmla="*/ 1055717 h 2385753"/>
              <a:gd name="connsiteX15" fmla="*/ 290946 w 3765666"/>
              <a:gd name="connsiteY15" fmla="*/ 1022466 h 2385753"/>
              <a:gd name="connsiteX16" fmla="*/ 357448 w 3765666"/>
              <a:gd name="connsiteY16" fmla="*/ 806335 h 2385753"/>
              <a:gd name="connsiteX17" fmla="*/ 382386 w 3765666"/>
              <a:gd name="connsiteY17" fmla="*/ 739833 h 2385753"/>
              <a:gd name="connsiteX18" fmla="*/ 399011 w 3765666"/>
              <a:gd name="connsiteY18" fmla="*/ 714895 h 2385753"/>
              <a:gd name="connsiteX19" fmla="*/ 440575 w 3765666"/>
              <a:gd name="connsiteY19" fmla="*/ 573579 h 2385753"/>
              <a:gd name="connsiteX20" fmla="*/ 465513 w 3765666"/>
              <a:gd name="connsiteY20" fmla="*/ 523702 h 2385753"/>
              <a:gd name="connsiteX21" fmla="*/ 490451 w 3765666"/>
              <a:gd name="connsiteY21" fmla="*/ 440575 h 2385753"/>
              <a:gd name="connsiteX22" fmla="*/ 507077 w 3765666"/>
              <a:gd name="connsiteY22" fmla="*/ 399011 h 2385753"/>
              <a:gd name="connsiteX23" fmla="*/ 540328 w 3765666"/>
              <a:gd name="connsiteY23" fmla="*/ 266008 h 2385753"/>
              <a:gd name="connsiteX24" fmla="*/ 556953 w 3765666"/>
              <a:gd name="connsiteY24" fmla="*/ 182880 h 2385753"/>
              <a:gd name="connsiteX25" fmla="*/ 581891 w 3765666"/>
              <a:gd name="connsiteY25" fmla="*/ 124691 h 2385753"/>
              <a:gd name="connsiteX26" fmla="*/ 590204 w 3765666"/>
              <a:gd name="connsiteY26" fmla="*/ 91440 h 2385753"/>
              <a:gd name="connsiteX27" fmla="*/ 615142 w 3765666"/>
              <a:gd name="connsiteY27" fmla="*/ 58190 h 2385753"/>
              <a:gd name="connsiteX28" fmla="*/ 623455 w 3765666"/>
              <a:gd name="connsiteY28" fmla="*/ 33251 h 2385753"/>
              <a:gd name="connsiteX29" fmla="*/ 714895 w 3765666"/>
              <a:gd name="connsiteY29" fmla="*/ 0 h 2385753"/>
              <a:gd name="connsiteX30" fmla="*/ 806335 w 3765666"/>
              <a:gd name="connsiteY30" fmla="*/ 33251 h 2385753"/>
              <a:gd name="connsiteX31" fmla="*/ 822960 w 3765666"/>
              <a:gd name="connsiteY31" fmla="*/ 83128 h 2385753"/>
              <a:gd name="connsiteX32" fmla="*/ 847899 w 3765666"/>
              <a:gd name="connsiteY32" fmla="*/ 182880 h 2385753"/>
              <a:gd name="connsiteX33" fmla="*/ 856211 w 3765666"/>
              <a:gd name="connsiteY33" fmla="*/ 224444 h 2385753"/>
              <a:gd name="connsiteX34" fmla="*/ 881149 w 3765666"/>
              <a:gd name="connsiteY34" fmla="*/ 324197 h 2385753"/>
              <a:gd name="connsiteX35" fmla="*/ 889462 w 3765666"/>
              <a:gd name="connsiteY35" fmla="*/ 390699 h 2385753"/>
              <a:gd name="connsiteX36" fmla="*/ 906088 w 3765666"/>
              <a:gd name="connsiteY36" fmla="*/ 432262 h 2385753"/>
              <a:gd name="connsiteX37" fmla="*/ 931026 w 3765666"/>
              <a:gd name="connsiteY37" fmla="*/ 498764 h 2385753"/>
              <a:gd name="connsiteX38" fmla="*/ 947651 w 3765666"/>
              <a:gd name="connsiteY38" fmla="*/ 565266 h 2385753"/>
              <a:gd name="connsiteX39" fmla="*/ 1005840 w 3765666"/>
              <a:gd name="connsiteY39" fmla="*/ 723208 h 2385753"/>
              <a:gd name="connsiteX40" fmla="*/ 1030779 w 3765666"/>
              <a:gd name="connsiteY40" fmla="*/ 831273 h 2385753"/>
              <a:gd name="connsiteX41" fmla="*/ 1055717 w 3765666"/>
              <a:gd name="connsiteY41" fmla="*/ 906088 h 2385753"/>
              <a:gd name="connsiteX42" fmla="*/ 1080655 w 3765666"/>
              <a:gd name="connsiteY42" fmla="*/ 1005840 h 2385753"/>
              <a:gd name="connsiteX43" fmla="*/ 1097280 w 3765666"/>
              <a:gd name="connsiteY43" fmla="*/ 1072342 h 2385753"/>
              <a:gd name="connsiteX44" fmla="*/ 1130531 w 3765666"/>
              <a:gd name="connsiteY44" fmla="*/ 1138844 h 2385753"/>
              <a:gd name="connsiteX45" fmla="*/ 1155469 w 3765666"/>
              <a:gd name="connsiteY45" fmla="*/ 1197033 h 2385753"/>
              <a:gd name="connsiteX46" fmla="*/ 1180408 w 3765666"/>
              <a:gd name="connsiteY46" fmla="*/ 1305099 h 2385753"/>
              <a:gd name="connsiteX47" fmla="*/ 1238597 w 3765666"/>
              <a:gd name="connsiteY47" fmla="*/ 1454728 h 2385753"/>
              <a:gd name="connsiteX48" fmla="*/ 1246909 w 3765666"/>
              <a:gd name="connsiteY48" fmla="*/ 1487979 h 2385753"/>
              <a:gd name="connsiteX49" fmla="*/ 1263535 w 3765666"/>
              <a:gd name="connsiteY49" fmla="*/ 1512917 h 2385753"/>
              <a:gd name="connsiteX50" fmla="*/ 1280160 w 3765666"/>
              <a:gd name="connsiteY50" fmla="*/ 1546168 h 2385753"/>
              <a:gd name="connsiteX51" fmla="*/ 1305099 w 3765666"/>
              <a:gd name="connsiteY51" fmla="*/ 1579419 h 2385753"/>
              <a:gd name="connsiteX52" fmla="*/ 1321724 w 3765666"/>
              <a:gd name="connsiteY52" fmla="*/ 1620982 h 2385753"/>
              <a:gd name="connsiteX53" fmla="*/ 1363288 w 3765666"/>
              <a:gd name="connsiteY53" fmla="*/ 1670859 h 2385753"/>
              <a:gd name="connsiteX54" fmla="*/ 1388226 w 3765666"/>
              <a:gd name="connsiteY54" fmla="*/ 1712422 h 2385753"/>
              <a:gd name="connsiteX55" fmla="*/ 1413164 w 3765666"/>
              <a:gd name="connsiteY55" fmla="*/ 1737360 h 2385753"/>
              <a:gd name="connsiteX56" fmla="*/ 1438102 w 3765666"/>
              <a:gd name="connsiteY56" fmla="*/ 1770611 h 2385753"/>
              <a:gd name="connsiteX57" fmla="*/ 1487979 w 3765666"/>
              <a:gd name="connsiteY57" fmla="*/ 1820488 h 2385753"/>
              <a:gd name="connsiteX58" fmla="*/ 1579419 w 3765666"/>
              <a:gd name="connsiteY58" fmla="*/ 1870364 h 2385753"/>
              <a:gd name="connsiteX59" fmla="*/ 1629295 w 3765666"/>
              <a:gd name="connsiteY59" fmla="*/ 1895302 h 2385753"/>
              <a:gd name="connsiteX60" fmla="*/ 1662546 w 3765666"/>
              <a:gd name="connsiteY60" fmla="*/ 1928553 h 2385753"/>
              <a:gd name="connsiteX61" fmla="*/ 1704109 w 3765666"/>
              <a:gd name="connsiteY61" fmla="*/ 1953491 h 2385753"/>
              <a:gd name="connsiteX62" fmla="*/ 1753986 w 3765666"/>
              <a:gd name="connsiteY62" fmla="*/ 1995055 h 2385753"/>
              <a:gd name="connsiteX63" fmla="*/ 1778924 w 3765666"/>
              <a:gd name="connsiteY63" fmla="*/ 2019993 h 2385753"/>
              <a:gd name="connsiteX64" fmla="*/ 1845426 w 3765666"/>
              <a:gd name="connsiteY64" fmla="*/ 2053244 h 2385753"/>
              <a:gd name="connsiteX65" fmla="*/ 1970117 w 3765666"/>
              <a:gd name="connsiteY65" fmla="*/ 2069870 h 2385753"/>
              <a:gd name="connsiteX66" fmla="*/ 2003368 w 3765666"/>
              <a:gd name="connsiteY66" fmla="*/ 2094808 h 2385753"/>
              <a:gd name="connsiteX67" fmla="*/ 2036619 w 3765666"/>
              <a:gd name="connsiteY67" fmla="*/ 2103120 h 2385753"/>
              <a:gd name="connsiteX68" fmla="*/ 2086495 w 3765666"/>
              <a:gd name="connsiteY68" fmla="*/ 2136371 h 2385753"/>
              <a:gd name="connsiteX69" fmla="*/ 2152997 w 3765666"/>
              <a:gd name="connsiteY69" fmla="*/ 2186248 h 2385753"/>
              <a:gd name="connsiteX70" fmla="*/ 2186248 w 3765666"/>
              <a:gd name="connsiteY70" fmla="*/ 2202873 h 2385753"/>
              <a:gd name="connsiteX71" fmla="*/ 2211186 w 3765666"/>
              <a:gd name="connsiteY71" fmla="*/ 2219499 h 2385753"/>
              <a:gd name="connsiteX72" fmla="*/ 2252749 w 3765666"/>
              <a:gd name="connsiteY72" fmla="*/ 2227811 h 2385753"/>
              <a:gd name="connsiteX73" fmla="*/ 2294313 w 3765666"/>
              <a:gd name="connsiteY73" fmla="*/ 2252750 h 2385753"/>
              <a:gd name="connsiteX74" fmla="*/ 2443942 w 3765666"/>
              <a:gd name="connsiteY74" fmla="*/ 2286000 h 2385753"/>
              <a:gd name="connsiteX75" fmla="*/ 2892829 w 3765666"/>
              <a:gd name="connsiteY75" fmla="*/ 2310939 h 2385753"/>
              <a:gd name="connsiteX76" fmla="*/ 3092335 w 3765666"/>
              <a:gd name="connsiteY76" fmla="*/ 2335877 h 2385753"/>
              <a:gd name="connsiteX77" fmla="*/ 3142211 w 3765666"/>
              <a:gd name="connsiteY77" fmla="*/ 2344190 h 2385753"/>
              <a:gd name="connsiteX78" fmla="*/ 3266902 w 3765666"/>
              <a:gd name="connsiteY78" fmla="*/ 2369128 h 2385753"/>
              <a:gd name="connsiteX79" fmla="*/ 3582786 w 3765666"/>
              <a:gd name="connsiteY79" fmla="*/ 2377440 h 2385753"/>
              <a:gd name="connsiteX80" fmla="*/ 3765666 w 3765666"/>
              <a:gd name="connsiteY80" fmla="*/ 2385753 h 2385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3765666" h="2385753">
                <a:moveTo>
                  <a:pt x="0" y="2136371"/>
                </a:moveTo>
                <a:cubicBezTo>
                  <a:pt x="5542" y="2116975"/>
                  <a:pt x="8798" y="2096774"/>
                  <a:pt x="16626" y="2078182"/>
                </a:cubicBezTo>
                <a:cubicBezTo>
                  <a:pt x="31052" y="2043920"/>
                  <a:pt x="49877" y="2011681"/>
                  <a:pt x="66502" y="1978430"/>
                </a:cubicBezTo>
                <a:cubicBezTo>
                  <a:pt x="72044" y="1967346"/>
                  <a:pt x="76254" y="1955490"/>
                  <a:pt x="83128" y="1945179"/>
                </a:cubicBezTo>
                <a:cubicBezTo>
                  <a:pt x="106626" y="1909929"/>
                  <a:pt x="95285" y="1929176"/>
                  <a:pt x="116379" y="1886990"/>
                </a:cubicBezTo>
                <a:cubicBezTo>
                  <a:pt x="119150" y="1875906"/>
                  <a:pt x="120191" y="1864240"/>
                  <a:pt x="124691" y="1853739"/>
                </a:cubicBezTo>
                <a:cubicBezTo>
                  <a:pt x="128627" y="1844556"/>
                  <a:pt x="136849" y="1837736"/>
                  <a:pt x="141317" y="1828800"/>
                </a:cubicBezTo>
                <a:cubicBezTo>
                  <a:pt x="147990" y="1815454"/>
                  <a:pt x="152400" y="1801091"/>
                  <a:pt x="157942" y="1787237"/>
                </a:cubicBezTo>
                <a:cubicBezTo>
                  <a:pt x="160713" y="1770611"/>
                  <a:pt x="164942" y="1754164"/>
                  <a:pt x="166255" y="1737360"/>
                </a:cubicBezTo>
                <a:cubicBezTo>
                  <a:pt x="178802" y="1576755"/>
                  <a:pt x="160436" y="1411507"/>
                  <a:pt x="199506" y="1255222"/>
                </a:cubicBezTo>
                <a:cubicBezTo>
                  <a:pt x="205048" y="1233055"/>
                  <a:pt x="210993" y="1210984"/>
                  <a:pt x="216131" y="1188720"/>
                </a:cubicBezTo>
                <a:cubicBezTo>
                  <a:pt x="219308" y="1174953"/>
                  <a:pt x="219197" y="1160275"/>
                  <a:pt x="224444" y="1147157"/>
                </a:cubicBezTo>
                <a:cubicBezTo>
                  <a:pt x="230445" y="1132156"/>
                  <a:pt x="242156" y="1120044"/>
                  <a:pt x="249382" y="1105593"/>
                </a:cubicBezTo>
                <a:cubicBezTo>
                  <a:pt x="253301" y="1097756"/>
                  <a:pt x="253776" y="1088492"/>
                  <a:pt x="257695" y="1080655"/>
                </a:cubicBezTo>
                <a:cubicBezTo>
                  <a:pt x="262163" y="1071719"/>
                  <a:pt x="269363" y="1064391"/>
                  <a:pt x="274320" y="1055717"/>
                </a:cubicBezTo>
                <a:cubicBezTo>
                  <a:pt x="280468" y="1044958"/>
                  <a:pt x="285404" y="1033550"/>
                  <a:pt x="290946" y="1022466"/>
                </a:cubicBezTo>
                <a:cubicBezTo>
                  <a:pt x="314119" y="929771"/>
                  <a:pt x="314617" y="920552"/>
                  <a:pt x="357448" y="806335"/>
                </a:cubicBezTo>
                <a:cubicBezTo>
                  <a:pt x="365761" y="784168"/>
                  <a:pt x="372589" y="761386"/>
                  <a:pt x="382386" y="739833"/>
                </a:cubicBezTo>
                <a:cubicBezTo>
                  <a:pt x="386520" y="730738"/>
                  <a:pt x="395169" y="724117"/>
                  <a:pt x="399011" y="714895"/>
                </a:cubicBezTo>
                <a:cubicBezTo>
                  <a:pt x="462314" y="562966"/>
                  <a:pt x="390507" y="713769"/>
                  <a:pt x="440575" y="573579"/>
                </a:cubicBezTo>
                <a:cubicBezTo>
                  <a:pt x="446827" y="556074"/>
                  <a:pt x="458986" y="541106"/>
                  <a:pt x="465513" y="523702"/>
                </a:cubicBezTo>
                <a:cubicBezTo>
                  <a:pt x="475671" y="496615"/>
                  <a:pt x="481303" y="468019"/>
                  <a:pt x="490451" y="440575"/>
                </a:cubicBezTo>
                <a:cubicBezTo>
                  <a:pt x="495170" y="426419"/>
                  <a:pt x="501535" y="412866"/>
                  <a:pt x="507077" y="399011"/>
                </a:cubicBezTo>
                <a:cubicBezTo>
                  <a:pt x="524907" y="274187"/>
                  <a:pt x="501410" y="413896"/>
                  <a:pt x="540328" y="266008"/>
                </a:cubicBezTo>
                <a:cubicBezTo>
                  <a:pt x="547520" y="238680"/>
                  <a:pt x="544315" y="208154"/>
                  <a:pt x="556953" y="182880"/>
                </a:cubicBezTo>
                <a:cubicBezTo>
                  <a:pt x="571736" y="153315"/>
                  <a:pt x="573735" y="153238"/>
                  <a:pt x="581891" y="124691"/>
                </a:cubicBezTo>
                <a:cubicBezTo>
                  <a:pt x="585030" y="113706"/>
                  <a:pt x="585095" y="101659"/>
                  <a:pt x="590204" y="91440"/>
                </a:cubicBezTo>
                <a:cubicBezTo>
                  <a:pt x="596400" y="79048"/>
                  <a:pt x="606829" y="69273"/>
                  <a:pt x="615142" y="58190"/>
                </a:cubicBezTo>
                <a:cubicBezTo>
                  <a:pt x="617913" y="49877"/>
                  <a:pt x="616445" y="38509"/>
                  <a:pt x="623455" y="33251"/>
                </a:cubicBezTo>
                <a:cubicBezTo>
                  <a:pt x="647986" y="14853"/>
                  <a:pt x="685079" y="7454"/>
                  <a:pt x="714895" y="0"/>
                </a:cubicBezTo>
                <a:cubicBezTo>
                  <a:pt x="745375" y="11084"/>
                  <a:pt x="780628" y="13476"/>
                  <a:pt x="806335" y="33251"/>
                </a:cubicBezTo>
                <a:cubicBezTo>
                  <a:pt x="820226" y="43936"/>
                  <a:pt x="818270" y="66242"/>
                  <a:pt x="822960" y="83128"/>
                </a:cubicBezTo>
                <a:cubicBezTo>
                  <a:pt x="832133" y="116152"/>
                  <a:pt x="841178" y="149271"/>
                  <a:pt x="847899" y="182880"/>
                </a:cubicBezTo>
                <a:cubicBezTo>
                  <a:pt x="850670" y="196735"/>
                  <a:pt x="852975" y="210691"/>
                  <a:pt x="856211" y="224444"/>
                </a:cubicBezTo>
                <a:cubicBezTo>
                  <a:pt x="864061" y="257807"/>
                  <a:pt x="876898" y="290187"/>
                  <a:pt x="881149" y="324197"/>
                </a:cubicBezTo>
                <a:cubicBezTo>
                  <a:pt x="883920" y="346364"/>
                  <a:pt x="884438" y="368931"/>
                  <a:pt x="889462" y="390699"/>
                </a:cubicBezTo>
                <a:cubicBezTo>
                  <a:pt x="892817" y="405239"/>
                  <a:pt x="901369" y="418106"/>
                  <a:pt x="906088" y="432262"/>
                </a:cubicBezTo>
                <a:cubicBezTo>
                  <a:pt x="928726" y="500176"/>
                  <a:pt x="897011" y="430737"/>
                  <a:pt x="931026" y="498764"/>
                </a:cubicBezTo>
                <a:cubicBezTo>
                  <a:pt x="936568" y="520931"/>
                  <a:pt x="940425" y="543589"/>
                  <a:pt x="947651" y="565266"/>
                </a:cubicBezTo>
                <a:cubicBezTo>
                  <a:pt x="965393" y="618494"/>
                  <a:pt x="1005840" y="723208"/>
                  <a:pt x="1005840" y="723208"/>
                </a:cubicBezTo>
                <a:cubicBezTo>
                  <a:pt x="1015567" y="781568"/>
                  <a:pt x="1011799" y="770539"/>
                  <a:pt x="1030779" y="831273"/>
                </a:cubicBezTo>
                <a:cubicBezTo>
                  <a:pt x="1038620" y="856364"/>
                  <a:pt x="1050562" y="880311"/>
                  <a:pt x="1055717" y="906088"/>
                </a:cubicBezTo>
                <a:cubicBezTo>
                  <a:pt x="1070858" y="981798"/>
                  <a:pt x="1056045" y="913554"/>
                  <a:pt x="1080655" y="1005840"/>
                </a:cubicBezTo>
                <a:cubicBezTo>
                  <a:pt x="1086542" y="1027918"/>
                  <a:pt x="1089257" y="1050947"/>
                  <a:pt x="1097280" y="1072342"/>
                </a:cubicBezTo>
                <a:cubicBezTo>
                  <a:pt x="1105982" y="1095548"/>
                  <a:pt x="1120050" y="1116385"/>
                  <a:pt x="1130531" y="1138844"/>
                </a:cubicBezTo>
                <a:cubicBezTo>
                  <a:pt x="1139455" y="1157967"/>
                  <a:pt x="1147156" y="1177637"/>
                  <a:pt x="1155469" y="1197033"/>
                </a:cubicBezTo>
                <a:cubicBezTo>
                  <a:pt x="1165030" y="1244837"/>
                  <a:pt x="1165883" y="1266970"/>
                  <a:pt x="1180408" y="1305099"/>
                </a:cubicBezTo>
                <a:cubicBezTo>
                  <a:pt x="1199459" y="1355108"/>
                  <a:pt x="1225619" y="1402810"/>
                  <a:pt x="1238597" y="1454728"/>
                </a:cubicBezTo>
                <a:cubicBezTo>
                  <a:pt x="1241368" y="1465812"/>
                  <a:pt x="1242409" y="1477478"/>
                  <a:pt x="1246909" y="1487979"/>
                </a:cubicBezTo>
                <a:cubicBezTo>
                  <a:pt x="1250845" y="1497162"/>
                  <a:pt x="1258578" y="1504243"/>
                  <a:pt x="1263535" y="1512917"/>
                </a:cubicBezTo>
                <a:cubicBezTo>
                  <a:pt x="1269683" y="1523676"/>
                  <a:pt x="1273592" y="1535660"/>
                  <a:pt x="1280160" y="1546168"/>
                </a:cubicBezTo>
                <a:cubicBezTo>
                  <a:pt x="1287503" y="1557917"/>
                  <a:pt x="1298370" y="1567308"/>
                  <a:pt x="1305099" y="1579419"/>
                </a:cubicBezTo>
                <a:cubicBezTo>
                  <a:pt x="1312346" y="1592463"/>
                  <a:pt x="1314477" y="1607938"/>
                  <a:pt x="1321724" y="1620982"/>
                </a:cubicBezTo>
                <a:cubicBezTo>
                  <a:pt x="1363489" y="1696159"/>
                  <a:pt x="1330007" y="1624266"/>
                  <a:pt x="1363288" y="1670859"/>
                </a:cubicBezTo>
                <a:cubicBezTo>
                  <a:pt x="1372679" y="1684006"/>
                  <a:pt x="1378532" y="1699497"/>
                  <a:pt x="1388226" y="1712422"/>
                </a:cubicBezTo>
                <a:cubicBezTo>
                  <a:pt x="1395280" y="1721827"/>
                  <a:pt x="1405513" y="1728434"/>
                  <a:pt x="1413164" y="1737360"/>
                </a:cubicBezTo>
                <a:cubicBezTo>
                  <a:pt x="1422180" y="1747879"/>
                  <a:pt x="1428834" y="1760313"/>
                  <a:pt x="1438102" y="1770611"/>
                </a:cubicBezTo>
                <a:cubicBezTo>
                  <a:pt x="1453831" y="1788088"/>
                  <a:pt x="1466949" y="1809973"/>
                  <a:pt x="1487979" y="1820488"/>
                </a:cubicBezTo>
                <a:cubicBezTo>
                  <a:pt x="1573991" y="1863494"/>
                  <a:pt x="1451372" y="1801416"/>
                  <a:pt x="1579419" y="1870364"/>
                </a:cubicBezTo>
                <a:cubicBezTo>
                  <a:pt x="1595785" y="1879176"/>
                  <a:pt x="1614067" y="1884643"/>
                  <a:pt x="1629295" y="1895302"/>
                </a:cubicBezTo>
                <a:cubicBezTo>
                  <a:pt x="1642136" y="1904291"/>
                  <a:pt x="1650173" y="1918930"/>
                  <a:pt x="1662546" y="1928553"/>
                </a:cubicBezTo>
                <a:cubicBezTo>
                  <a:pt x="1675299" y="1938472"/>
                  <a:pt x="1691042" y="1943988"/>
                  <a:pt x="1704109" y="1953491"/>
                </a:cubicBezTo>
                <a:cubicBezTo>
                  <a:pt x="1721611" y="1966220"/>
                  <a:pt x="1737811" y="1980677"/>
                  <a:pt x="1753986" y="1995055"/>
                </a:cubicBezTo>
                <a:cubicBezTo>
                  <a:pt x="1762772" y="2002865"/>
                  <a:pt x="1769006" y="2013682"/>
                  <a:pt x="1778924" y="2019993"/>
                </a:cubicBezTo>
                <a:cubicBezTo>
                  <a:pt x="1799833" y="2033299"/>
                  <a:pt x="1821914" y="2045407"/>
                  <a:pt x="1845426" y="2053244"/>
                </a:cubicBezTo>
                <a:cubicBezTo>
                  <a:pt x="1852310" y="2055539"/>
                  <a:pt x="1967886" y="2069591"/>
                  <a:pt x="1970117" y="2069870"/>
                </a:cubicBezTo>
                <a:cubicBezTo>
                  <a:pt x="1981201" y="2078183"/>
                  <a:pt x="1990976" y="2088612"/>
                  <a:pt x="2003368" y="2094808"/>
                </a:cubicBezTo>
                <a:cubicBezTo>
                  <a:pt x="2013587" y="2099917"/>
                  <a:pt x="2026700" y="2097452"/>
                  <a:pt x="2036619" y="2103120"/>
                </a:cubicBezTo>
                <a:cubicBezTo>
                  <a:pt x="2123791" y="2152933"/>
                  <a:pt x="2008636" y="2110420"/>
                  <a:pt x="2086495" y="2136371"/>
                </a:cubicBezTo>
                <a:cubicBezTo>
                  <a:pt x="2113562" y="2163440"/>
                  <a:pt x="2105997" y="2158049"/>
                  <a:pt x="2152997" y="2186248"/>
                </a:cubicBezTo>
                <a:cubicBezTo>
                  <a:pt x="2163623" y="2192623"/>
                  <a:pt x="2175489" y="2196725"/>
                  <a:pt x="2186248" y="2202873"/>
                </a:cubicBezTo>
                <a:cubicBezTo>
                  <a:pt x="2194922" y="2207830"/>
                  <a:pt x="2201831" y="2215991"/>
                  <a:pt x="2211186" y="2219499"/>
                </a:cubicBezTo>
                <a:cubicBezTo>
                  <a:pt x="2224415" y="2224460"/>
                  <a:pt x="2238895" y="2225040"/>
                  <a:pt x="2252749" y="2227811"/>
                </a:cubicBezTo>
                <a:cubicBezTo>
                  <a:pt x="2266604" y="2236124"/>
                  <a:pt x="2279077" y="2247372"/>
                  <a:pt x="2294313" y="2252750"/>
                </a:cubicBezTo>
                <a:cubicBezTo>
                  <a:pt x="2369370" y="2279241"/>
                  <a:pt x="2380443" y="2273300"/>
                  <a:pt x="2443942" y="2286000"/>
                </a:cubicBezTo>
                <a:cubicBezTo>
                  <a:pt x="2665088" y="2330229"/>
                  <a:pt x="2373217" y="2299392"/>
                  <a:pt x="2892829" y="2310939"/>
                </a:cubicBezTo>
                <a:cubicBezTo>
                  <a:pt x="3147986" y="2337797"/>
                  <a:pt x="2976665" y="2314845"/>
                  <a:pt x="3092335" y="2335877"/>
                </a:cubicBezTo>
                <a:cubicBezTo>
                  <a:pt x="3108918" y="2338892"/>
                  <a:pt x="3125730" y="2340658"/>
                  <a:pt x="3142211" y="2344190"/>
                </a:cubicBezTo>
                <a:cubicBezTo>
                  <a:pt x="3191090" y="2354664"/>
                  <a:pt x="3217504" y="2366933"/>
                  <a:pt x="3266902" y="2369128"/>
                </a:cubicBezTo>
                <a:cubicBezTo>
                  <a:pt x="3372129" y="2373805"/>
                  <a:pt x="3477513" y="2373931"/>
                  <a:pt x="3582786" y="2377440"/>
                </a:cubicBezTo>
                <a:cubicBezTo>
                  <a:pt x="3643775" y="2379473"/>
                  <a:pt x="3765666" y="2385753"/>
                  <a:pt x="3765666" y="238575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39DC2C6-6FB1-2825-47F0-8787D14158FB}"/>
              </a:ext>
            </a:extLst>
          </p:cNvPr>
          <p:cNvSpPr txBox="1"/>
          <p:nvPr/>
        </p:nvSpPr>
        <p:spPr>
          <a:xfrm>
            <a:off x="689956" y="269985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29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680AA28-524D-E8FE-D318-6C8BB979BA94}"/>
              </a:ext>
            </a:extLst>
          </p:cNvPr>
          <p:cNvSpPr txBox="1"/>
          <p:nvPr/>
        </p:nvSpPr>
        <p:spPr>
          <a:xfrm>
            <a:off x="895025" y="111859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43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AE5C1C0-4771-FE66-423A-59580185226C}"/>
              </a:ext>
            </a:extLst>
          </p:cNvPr>
          <p:cNvSpPr txBox="1"/>
          <p:nvPr/>
        </p:nvSpPr>
        <p:spPr>
          <a:xfrm>
            <a:off x="1236785" y="57474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57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1972F0-8CF0-F740-A304-B203A26D7513}"/>
              </a:ext>
            </a:extLst>
          </p:cNvPr>
          <p:cNvSpPr txBox="1"/>
          <p:nvPr/>
        </p:nvSpPr>
        <p:spPr>
          <a:xfrm>
            <a:off x="1487274" y="156905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71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3BF7D06-4E90-664B-D058-AF7D000FE4A4}"/>
              </a:ext>
            </a:extLst>
          </p:cNvPr>
          <p:cNvSpPr txBox="1"/>
          <p:nvPr/>
        </p:nvSpPr>
        <p:spPr>
          <a:xfrm>
            <a:off x="1787499" y="203246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85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6697CE29-7CF7-7AB4-89FD-749C8B34F2C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2929"/>
          <a:stretch/>
        </p:blipFill>
        <p:spPr>
          <a:xfrm>
            <a:off x="5138729" y="5141301"/>
            <a:ext cx="186603" cy="777698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59EA1187-6EE9-40FD-59F0-E223635B8BC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3436"/>
          <a:stretch/>
        </p:blipFill>
        <p:spPr>
          <a:xfrm>
            <a:off x="3610496" y="5141301"/>
            <a:ext cx="1492639" cy="777698"/>
          </a:xfrm>
          <a:prstGeom prst="rect">
            <a:avLst/>
          </a:prstGeom>
        </p:spPr>
      </p:pic>
      <p:sp>
        <p:nvSpPr>
          <p:cNvPr id="14" name="Parentesi graffa chiusa 13">
            <a:extLst>
              <a:ext uri="{FF2B5EF4-FFF2-40B4-BE49-F238E27FC236}">
                <a16:creationId xmlns:a16="http://schemas.microsoft.com/office/drawing/2014/main" id="{2C8EE07E-2552-489E-B0D6-397CC5353A8A}"/>
              </a:ext>
            </a:extLst>
          </p:cNvPr>
          <p:cNvSpPr/>
          <p:nvPr/>
        </p:nvSpPr>
        <p:spPr>
          <a:xfrm rot="16200000">
            <a:off x="1225592" y="106539"/>
            <a:ext cx="523363" cy="997109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BE3A7A15-5A79-3BA3-0042-C13F13E3EE62}"/>
              </a:ext>
            </a:extLst>
          </p:cNvPr>
          <p:cNvSpPr txBox="1"/>
          <p:nvPr/>
        </p:nvSpPr>
        <p:spPr>
          <a:xfrm>
            <a:off x="1065905" y="79626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n = 3-6</a:t>
            </a:r>
          </a:p>
        </p:txBody>
      </p:sp>
    </p:spTree>
    <p:extLst>
      <p:ext uri="{BB962C8B-B14F-4D97-AF65-F5344CB8AC3E}">
        <p14:creationId xmlns:p14="http://schemas.microsoft.com/office/powerpoint/2010/main" val="2167526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3">
            <a:extLst>
              <a:ext uri="{FF2B5EF4-FFF2-40B4-BE49-F238E27FC236}">
                <a16:creationId xmlns:a16="http://schemas.microsoft.com/office/drawing/2014/main" id="{C6D4EF3F-A217-175E-6DE9-E50C0D0EC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2408-C0F9-4D35-ACF8-0BA94342A446}" type="slidenum">
              <a:rPr lang="it-IT" altLang="it-IT">
                <a:latin typeface="+mn-lt"/>
              </a:rPr>
              <a:pPr/>
              <a:t>10</a:t>
            </a:fld>
            <a:endParaRPr lang="it-IT" altLang="it-IT">
              <a:latin typeface="+mn-lt"/>
            </a:endParaRPr>
          </a:p>
        </p:txBody>
      </p:sp>
      <p:sp>
        <p:nvSpPr>
          <p:cNvPr id="574469" name="Text Box 17">
            <a:extLst>
              <a:ext uri="{FF2B5EF4-FFF2-40B4-BE49-F238E27FC236}">
                <a16:creationId xmlns:a16="http://schemas.microsoft.com/office/drawing/2014/main" id="{1AC2C142-1AFF-BFA0-41AF-DBCFAD2BE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967"/>
            <a:ext cx="9144000" cy="823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it-IT" altLang="it-IT" sz="1600" b="1" u="sng" dirty="0">
                <a:latin typeface="+mn-lt"/>
                <a:cs typeface="Arial" panose="020B0604020202020204" pitchFamily="34" charset="0"/>
              </a:rPr>
              <a:t>Debole ione molecolare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. </a:t>
            </a: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La frammentazione caratteristica è la scissione a con produzione di ioni a </a:t>
            </a:r>
            <a:r>
              <a:rPr lang="it-IT" altLang="it-IT" sz="1600" b="1" i="1" dirty="0">
                <a:latin typeface="+mn-lt"/>
                <a:cs typeface="Arial" panose="020B0604020202020204" pitchFamily="34" charset="0"/>
              </a:rPr>
              <a:t>m/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z = 30, 44, 58, 72,..., C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2n+2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600" b="1" baseline="30000" dirty="0">
                <a:latin typeface="+mn-lt"/>
                <a:cs typeface="Arial" panose="020B0604020202020204" pitchFamily="34" charset="0"/>
              </a:rPr>
              <a:t>+</a:t>
            </a:r>
          </a:p>
        </p:txBody>
      </p:sp>
      <p:sp>
        <p:nvSpPr>
          <p:cNvPr id="574471" name="Text Box 2">
            <a:extLst>
              <a:ext uri="{FF2B5EF4-FFF2-40B4-BE49-F238E27FC236}">
                <a16:creationId xmlns:a16="http://schemas.microsoft.com/office/drawing/2014/main" id="{291224CB-8435-7936-4111-10DC386ED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793" y="31802"/>
            <a:ext cx="1522413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Ammine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74472" name="Text Box 19">
            <a:extLst>
              <a:ext uri="{FF2B5EF4-FFF2-40B4-BE49-F238E27FC236}">
                <a16:creationId xmlns:a16="http://schemas.microsoft.com/office/drawing/2014/main" id="{5C207904-DE8F-140D-30BB-65D291AE2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4813" y="1868514"/>
            <a:ext cx="1306982" cy="823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600" dirty="0" err="1">
                <a:latin typeface="+mn-lt"/>
                <a:cs typeface="Arial" panose="020B0604020202020204" pitchFamily="34" charset="0"/>
              </a:rPr>
              <a:t>esilammina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</a:t>
            </a:r>
          </a:p>
          <a:p>
            <a:pPr eaLnBrk="0" hangingPunct="0"/>
            <a:r>
              <a:rPr lang="it-IT" altLang="it-IT" sz="1600" dirty="0">
                <a:latin typeface="+mn-lt"/>
                <a:cs typeface="Arial" panose="020B0604020202020204" pitchFamily="34" charset="0"/>
              </a:rPr>
              <a:t>M = 101</a:t>
            </a:r>
          </a:p>
          <a:p>
            <a:pPr eaLnBrk="0" hangingPunct="0"/>
            <a:r>
              <a:rPr lang="it-IT" altLang="it-IT" sz="1600" dirty="0">
                <a:latin typeface="+mn-lt"/>
                <a:cs typeface="Arial" panose="020B0604020202020204" pitchFamily="34" charset="0"/>
              </a:rPr>
              <a:t>CH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3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(CH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)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5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NH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2</a:t>
            </a:r>
          </a:p>
        </p:txBody>
      </p:sp>
      <p:graphicFrame>
        <p:nvGraphicFramePr>
          <p:cNvPr id="574473" name="Object 9">
            <a:extLst>
              <a:ext uri="{FF2B5EF4-FFF2-40B4-BE49-F238E27FC236}">
                <a16:creationId xmlns:a16="http://schemas.microsoft.com/office/drawing/2014/main" id="{4901E2EB-6A06-504B-60B3-4C95AF7333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1948" y="5500791"/>
          <a:ext cx="5362820" cy="916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Unknown" r:id="rId2" imgW="5571552" imgH="952447" progId="ChemDraw.Document.6.0">
                  <p:embed/>
                </p:oleObj>
              </mc:Choice>
              <mc:Fallback>
                <p:oleObj name="Unknown" r:id="rId2" imgW="5571552" imgH="952447" progId="ChemDraw.Document.6.0">
                  <p:embed/>
                  <p:pic>
                    <p:nvPicPr>
                      <p:cNvPr id="574473" name="Object 9">
                        <a:extLst>
                          <a:ext uri="{FF2B5EF4-FFF2-40B4-BE49-F238E27FC236}">
                            <a16:creationId xmlns:a16="http://schemas.microsoft.com/office/drawing/2014/main" id="{4901E2EB-6A06-504B-60B3-4C95AF7333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948" y="5500791"/>
                        <a:ext cx="5362820" cy="9167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uppo 2">
            <a:extLst>
              <a:ext uri="{FF2B5EF4-FFF2-40B4-BE49-F238E27FC236}">
                <a16:creationId xmlns:a16="http://schemas.microsoft.com/office/drawing/2014/main" id="{0466E654-5C23-2B48-C417-0C8AC7F6BFEB}"/>
              </a:ext>
            </a:extLst>
          </p:cNvPr>
          <p:cNvGrpSpPr>
            <a:grpSpLocks noChangeAspect="1"/>
          </p:cNvGrpSpPr>
          <p:nvPr/>
        </p:nvGrpSpPr>
        <p:grpSpPr>
          <a:xfrm>
            <a:off x="1835696" y="1723764"/>
            <a:ext cx="4774308" cy="3640121"/>
            <a:chOff x="1403350" y="1341438"/>
            <a:chExt cx="5367738" cy="4092575"/>
          </a:xfrm>
        </p:grpSpPr>
        <p:pic>
          <p:nvPicPr>
            <p:cNvPr id="574468" name="Picture 16" descr="N-hexylamine_MS">
              <a:extLst>
                <a:ext uri="{FF2B5EF4-FFF2-40B4-BE49-F238E27FC236}">
                  <a16:creationId xmlns:a16="http://schemas.microsoft.com/office/drawing/2014/main" id="{79361B93-D37F-21A7-44A3-11DBF95E469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9" r="146"/>
            <a:stretch/>
          </p:blipFill>
          <p:spPr bwMode="auto">
            <a:xfrm>
              <a:off x="1403350" y="1341438"/>
              <a:ext cx="5367738" cy="4092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4474" name="Text Box 10">
              <a:extLst>
                <a:ext uri="{FF2B5EF4-FFF2-40B4-BE49-F238E27FC236}">
                  <a16:creationId xmlns:a16="http://schemas.microsoft.com/office/drawing/2014/main" id="{E11FD092-9FB2-114B-CA75-F5AFDEA093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29282" y="4390783"/>
              <a:ext cx="62228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 sz="1600" dirty="0">
                  <a:latin typeface="+mn-lt"/>
                </a:rPr>
                <a:t>(101)</a:t>
              </a:r>
            </a:p>
          </p:txBody>
        </p:sp>
        <p:sp>
          <p:nvSpPr>
            <p:cNvPr id="574475" name="Text Box 11">
              <a:extLst>
                <a:ext uri="{FF2B5EF4-FFF2-40B4-BE49-F238E27FC236}">
                  <a16:creationId xmlns:a16="http://schemas.microsoft.com/office/drawing/2014/main" id="{A5E889E6-4EF4-9055-514C-CD394E8243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0338" y="1628775"/>
              <a:ext cx="39305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 sz="1600">
                  <a:latin typeface="+mn-lt"/>
                </a:rPr>
                <a:t>30</a:t>
              </a:r>
            </a:p>
          </p:txBody>
        </p:sp>
        <p:sp>
          <p:nvSpPr>
            <p:cNvPr id="574476" name="Text Box 12">
              <a:extLst>
                <a:ext uri="{FF2B5EF4-FFF2-40B4-BE49-F238E27FC236}">
                  <a16:creationId xmlns:a16="http://schemas.microsoft.com/office/drawing/2014/main" id="{3DAAD5F8-277B-18F0-2158-C9E31D2C1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6463" y="3068638"/>
              <a:ext cx="453650" cy="400110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 sz="2000" b="1" dirty="0">
                  <a:latin typeface="+mn-lt"/>
                </a:rPr>
                <a:t>-</a:t>
              </a:r>
              <a:r>
                <a:rPr lang="it-IT" altLang="it-IT" sz="2000" b="1" dirty="0" err="1">
                  <a:latin typeface="+mn-lt"/>
                </a:rPr>
                <a:t>R</a:t>
              </a:r>
              <a:r>
                <a:rPr lang="it-IT" altLang="it-IT" sz="2000" b="1" baseline="30000" dirty="0">
                  <a:latin typeface="+mn-lt"/>
                </a:rPr>
                <a:t>.</a:t>
              </a:r>
              <a:endParaRPr lang="it-IT" altLang="it-IT" sz="2000" b="1" dirty="0">
                <a:latin typeface="+mn-lt"/>
              </a:endParaRPr>
            </a:p>
          </p:txBody>
        </p:sp>
        <p:sp>
          <p:nvSpPr>
            <p:cNvPr id="574477" name="Line 13">
              <a:extLst>
                <a:ext uri="{FF2B5EF4-FFF2-40B4-BE49-F238E27FC236}">
                  <a16:creationId xmlns:a16="http://schemas.microsoft.com/office/drawing/2014/main" id="{A5A9AA28-D04D-FB03-1016-6223687949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71775" y="1989138"/>
              <a:ext cx="3168650" cy="237648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it-IT">
                <a:latin typeface="+mn-lt"/>
              </a:endParaRPr>
            </a:p>
          </p:txBody>
        </p:sp>
        <p:sp>
          <p:nvSpPr>
            <p:cNvPr id="574478" name="Text Box 14">
              <a:extLst>
                <a:ext uri="{FF2B5EF4-FFF2-40B4-BE49-F238E27FC236}">
                  <a16:creationId xmlns:a16="http://schemas.microsoft.com/office/drawing/2014/main" id="{45E98F82-6F8F-AC87-BB87-89039B9DAB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138" y="1628776"/>
              <a:ext cx="1258245" cy="449842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it-IT" altLang="it-IT" sz="2000" b="1" dirty="0">
                  <a:latin typeface="+mn-lt"/>
                </a:rPr>
                <a:t>CH</a:t>
              </a:r>
              <a:r>
                <a:rPr lang="it-IT" altLang="it-IT" sz="2000" b="1" baseline="-25000" dirty="0">
                  <a:latin typeface="+mn-lt"/>
                </a:rPr>
                <a:t>2</a:t>
              </a:r>
              <a:r>
                <a:rPr lang="it-IT" altLang="it-IT" sz="2000" b="1" dirty="0">
                  <a:latin typeface="+mn-lt"/>
                </a:rPr>
                <a:t>NH</a:t>
              </a:r>
              <a:r>
                <a:rPr lang="it-IT" altLang="it-IT" sz="2000" b="1" baseline="-25000" dirty="0">
                  <a:latin typeface="+mn-lt"/>
                </a:rPr>
                <a:t>2</a:t>
              </a:r>
              <a:r>
                <a:rPr lang="it-IT" altLang="it-IT" sz="2000" b="1" baseline="30000" dirty="0">
                  <a:latin typeface="+mn-lt"/>
                </a:rPr>
                <a:t>+</a:t>
              </a:r>
              <a:endParaRPr lang="it-IT" altLang="it-IT" sz="2000" b="1" dirty="0">
                <a:latin typeface="+mn-lt"/>
              </a:endParaRPr>
            </a:p>
          </p:txBody>
        </p:sp>
      </p:grp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98C30E5-68F2-36A9-5A1C-93680E88BB90}"/>
              </a:ext>
            </a:extLst>
          </p:cNvPr>
          <p:cNvSpPr txBox="1"/>
          <p:nvPr/>
        </p:nvSpPr>
        <p:spPr>
          <a:xfrm>
            <a:off x="5981700" y="6219445"/>
            <a:ext cx="476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it-IT" sz="1800" dirty="0">
                <a:latin typeface="+mn-lt"/>
                <a:cs typeface="Arial" panose="020B0604020202020204" pitchFamily="34" charset="0"/>
              </a:rPr>
              <a:t>30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2034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3">
            <a:extLst>
              <a:ext uri="{FF2B5EF4-FFF2-40B4-BE49-F238E27FC236}">
                <a16:creationId xmlns:a16="http://schemas.microsoft.com/office/drawing/2014/main" id="{E3BFBA17-93B2-FE4C-2D7B-9CB694B68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689DF-90CE-49F6-BEC8-9A5AEC8F9EB2}" type="slidenum">
              <a:rPr lang="it-IT" altLang="it-IT">
                <a:latin typeface="+mn-lt"/>
              </a:rPr>
              <a:pPr/>
              <a:t>11</a:t>
            </a:fld>
            <a:endParaRPr lang="it-IT" altLang="it-IT">
              <a:latin typeface="+mn-lt"/>
            </a:endParaRPr>
          </a:p>
        </p:txBody>
      </p:sp>
      <p:pic>
        <p:nvPicPr>
          <p:cNvPr id="415749" name="Picture 1033" descr="TNT_MS">
            <a:extLst>
              <a:ext uri="{FF2B5EF4-FFF2-40B4-BE49-F238E27FC236}">
                <a16:creationId xmlns:a16="http://schemas.microsoft.com/office/drawing/2014/main" id="{5BD15F8D-B22C-2BE0-2C0A-2CD180586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"/>
          <a:stretch>
            <a:fillRect/>
          </a:stretch>
        </p:blipFill>
        <p:spPr bwMode="auto">
          <a:xfrm>
            <a:off x="4616065" y="2635902"/>
            <a:ext cx="4500562" cy="342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5750" name="Picture 1030" descr="nitrobenzene_MS">
            <a:extLst>
              <a:ext uri="{FF2B5EF4-FFF2-40B4-BE49-F238E27FC236}">
                <a16:creationId xmlns:a16="http://schemas.microsoft.com/office/drawing/2014/main" id="{415FC886-0B19-83EC-BFD5-28D969CC9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"/>
          <a:stretch>
            <a:fillRect/>
          </a:stretch>
        </p:blipFill>
        <p:spPr bwMode="auto">
          <a:xfrm>
            <a:off x="47625" y="2611438"/>
            <a:ext cx="4524375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5751" name="Text Box 1026">
            <a:extLst>
              <a:ext uri="{FF2B5EF4-FFF2-40B4-BE49-F238E27FC236}">
                <a16:creationId xmlns:a16="http://schemas.microsoft.com/office/drawing/2014/main" id="{F9CACC79-CBF9-98B6-9AB7-D91C780DF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7719" y="489090"/>
            <a:ext cx="2468562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Nitro </a:t>
            </a:r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composti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15752" name="Text Box 1027">
            <a:extLst>
              <a:ext uri="{FF2B5EF4-FFF2-40B4-BE49-F238E27FC236}">
                <a16:creationId xmlns:a16="http://schemas.microsoft.com/office/drawing/2014/main" id="{1FE31212-5E9D-48AC-D9A8-DE3566A9A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1413"/>
            <a:ext cx="9144000" cy="10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/>
            <a:r>
              <a:rPr lang="it-IT" altLang="it-IT" sz="1600" dirty="0">
                <a:latin typeface="+mn-lt"/>
                <a:cs typeface="Arial" panose="020B0604020202020204" pitchFamily="34" charset="0"/>
              </a:rPr>
              <a:t>Nei </a:t>
            </a:r>
            <a:r>
              <a:rPr lang="it-IT" altLang="it-IT" sz="1600" dirty="0" err="1">
                <a:latin typeface="+mn-lt"/>
                <a:cs typeface="Arial" panose="020B0604020202020204" pitchFamily="34" charset="0"/>
              </a:rPr>
              <a:t>nitroalcani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il picco molecolare è debole o assente. Non così per i </a:t>
            </a:r>
            <a:r>
              <a:rPr lang="it-IT" altLang="it-IT" sz="1600" dirty="0" err="1">
                <a:latin typeface="+mn-lt"/>
                <a:cs typeface="Arial" panose="020B0604020202020204" pitchFamily="34" charset="0"/>
              </a:rPr>
              <a:t>nitroareni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. La presenza di un gruppo nitro è diagnosticata dai picchi: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M–46 (perdita di NO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b="1" baseline="300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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) e M–30 (perdita di NO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). Si osservano anche gli ioni NO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e NO</a:t>
            </a:r>
            <a:r>
              <a:rPr lang="it-IT" altLang="it-IT" sz="1600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a </a:t>
            </a:r>
            <a:r>
              <a:rPr lang="it-IT" altLang="it-IT" sz="1600" i="1" dirty="0">
                <a:latin typeface="+mn-lt"/>
                <a:cs typeface="Arial" panose="020B0604020202020204" pitchFamily="34" charset="0"/>
              </a:rPr>
              <a:t>m/z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= 30 e 46. Per i </a:t>
            </a:r>
            <a:r>
              <a:rPr lang="it-IT" altLang="it-IT" sz="1600" dirty="0" err="1">
                <a:latin typeface="+mn-lt"/>
                <a:cs typeface="Arial" panose="020B0604020202020204" pitchFamily="34" charset="0"/>
              </a:rPr>
              <a:t>nitroareni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, dallo ione (M–46) si può perdere acetilene per ottenere lo ione (M–72) mentre CO può essere eliminato dallo ione (M–30) producendo un picco a m/z = (M–58).</a:t>
            </a:r>
          </a:p>
        </p:txBody>
      </p:sp>
      <p:sp>
        <p:nvSpPr>
          <p:cNvPr id="415753" name="Text Box 1028">
            <a:extLst>
              <a:ext uri="{FF2B5EF4-FFF2-40B4-BE49-F238E27FC236}">
                <a16:creationId xmlns:a16="http://schemas.microsoft.com/office/drawing/2014/main" id="{208BB9FA-D6BB-FE60-DBE4-7479EA907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781300"/>
            <a:ext cx="2089150" cy="330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600">
                <a:latin typeface="+mn-lt"/>
                <a:cs typeface="Arial" panose="020B0604020202020204" pitchFamily="34" charset="0"/>
              </a:rPr>
              <a:t>Nitrobenzene M=123</a:t>
            </a:r>
          </a:p>
        </p:txBody>
      </p:sp>
      <p:sp>
        <p:nvSpPr>
          <p:cNvPr id="415754" name="Text Box 1029">
            <a:extLst>
              <a:ext uri="{FF2B5EF4-FFF2-40B4-BE49-F238E27FC236}">
                <a16:creationId xmlns:a16="http://schemas.microsoft.com/office/drawing/2014/main" id="{55E2BBC5-6510-BCB2-C47D-E13B3C730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2852738"/>
            <a:ext cx="1138666" cy="331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600">
                <a:latin typeface="+mn-lt"/>
                <a:cs typeface="Arial" panose="020B0604020202020204" pitchFamily="34" charset="0"/>
              </a:rPr>
              <a:t>TNT M=227</a:t>
            </a:r>
          </a:p>
        </p:txBody>
      </p:sp>
      <p:graphicFrame>
        <p:nvGraphicFramePr>
          <p:cNvPr id="415755" name="Object 1028">
            <a:extLst>
              <a:ext uri="{FF2B5EF4-FFF2-40B4-BE49-F238E27FC236}">
                <a16:creationId xmlns:a16="http://schemas.microsoft.com/office/drawing/2014/main" id="{F0F4AA3F-7EFA-3498-0264-8FAAD0B191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460" y="3241338"/>
          <a:ext cx="762001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Unknown" r:id="rId5" imgW="949251" imgH="1508161" progId="ChemDraw.Document.6.0">
                  <p:embed/>
                </p:oleObj>
              </mc:Choice>
              <mc:Fallback>
                <p:oleObj name="Unknown" r:id="rId5" imgW="949251" imgH="1508161" progId="ChemDraw.Document.6.0">
                  <p:embed/>
                  <p:pic>
                    <p:nvPicPr>
                      <p:cNvPr id="415755" name="Object 1028">
                        <a:extLst>
                          <a:ext uri="{FF2B5EF4-FFF2-40B4-BE49-F238E27FC236}">
                            <a16:creationId xmlns:a16="http://schemas.microsoft.com/office/drawing/2014/main" id="{F0F4AA3F-7EFA-3498-0264-8FAAD0B191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460" y="3241338"/>
                        <a:ext cx="762001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756" name="Object 1029">
            <a:extLst>
              <a:ext uri="{FF2B5EF4-FFF2-40B4-BE49-F238E27FC236}">
                <a16:creationId xmlns:a16="http://schemas.microsoft.com/office/drawing/2014/main" id="{F6F7E335-B108-C510-D009-C6DACD3F00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6178" y="3013006"/>
          <a:ext cx="1755347" cy="167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Unknown" r:id="rId7" imgW="2209650" imgH="2009562" progId="ChemDraw.Document.6.0">
                  <p:embed/>
                </p:oleObj>
              </mc:Choice>
              <mc:Fallback>
                <p:oleObj name="Unknown" r:id="rId7" imgW="2209650" imgH="2009562" progId="ChemDraw.Document.6.0">
                  <p:embed/>
                  <p:pic>
                    <p:nvPicPr>
                      <p:cNvPr id="415756" name="Object 1029">
                        <a:extLst>
                          <a:ext uri="{FF2B5EF4-FFF2-40B4-BE49-F238E27FC236}">
                            <a16:creationId xmlns:a16="http://schemas.microsoft.com/office/drawing/2014/main" id="{F6F7E335-B108-C510-D009-C6DACD3F00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178" y="3013006"/>
                        <a:ext cx="1755347" cy="167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5757" name="Text Box 13">
            <a:extLst>
              <a:ext uri="{FF2B5EF4-FFF2-40B4-BE49-F238E27FC236}">
                <a16:creationId xmlns:a16="http://schemas.microsoft.com/office/drawing/2014/main" id="{65E1590F-A18C-2632-F698-228BFE13A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3716338"/>
            <a:ext cx="4972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123</a:t>
            </a:r>
          </a:p>
        </p:txBody>
      </p:sp>
      <p:sp>
        <p:nvSpPr>
          <p:cNvPr id="415758" name="Text Box 14">
            <a:extLst>
              <a:ext uri="{FF2B5EF4-FFF2-40B4-BE49-F238E27FC236}">
                <a16:creationId xmlns:a16="http://schemas.microsoft.com/office/drawing/2014/main" id="{E0BD9FC8-CA8B-D2ED-E8E9-9F642640D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2781300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 dirty="0">
                <a:latin typeface="+mn-lt"/>
              </a:rPr>
              <a:t>77</a:t>
            </a:r>
          </a:p>
        </p:txBody>
      </p:sp>
      <p:sp>
        <p:nvSpPr>
          <p:cNvPr id="415759" name="Line 15">
            <a:extLst>
              <a:ext uri="{FF2B5EF4-FFF2-40B4-BE49-F238E27FC236}">
                <a16:creationId xmlns:a16="http://schemas.microsoft.com/office/drawing/2014/main" id="{2CF98CBE-AF0B-B12E-C617-570D4615D24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71775" y="3213100"/>
            <a:ext cx="1439863" cy="9366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415760" name="Text Box 16">
            <a:extLst>
              <a:ext uri="{FF2B5EF4-FFF2-40B4-BE49-F238E27FC236}">
                <a16:creationId xmlns:a16="http://schemas.microsoft.com/office/drawing/2014/main" id="{711A1204-9B49-1939-8A7C-8BB9630D7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3068638"/>
            <a:ext cx="657552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2000" b="1" dirty="0">
                <a:latin typeface="+mn-lt"/>
              </a:rPr>
              <a:t>NO</a:t>
            </a:r>
            <a:r>
              <a:rPr lang="it-IT" altLang="it-IT" sz="2000" b="1" baseline="-25000" dirty="0">
                <a:latin typeface="+mn-lt"/>
              </a:rPr>
              <a:t>2</a:t>
            </a:r>
            <a:r>
              <a:rPr lang="it-IT" altLang="it-IT" sz="2000" b="1" baseline="30000" dirty="0">
                <a:latin typeface="+mn-lt"/>
              </a:rPr>
              <a:t>.</a:t>
            </a:r>
            <a:endParaRPr lang="it-IT" altLang="it-IT" sz="2000" b="1" dirty="0">
              <a:latin typeface="+mn-lt"/>
            </a:endParaRPr>
          </a:p>
        </p:txBody>
      </p:sp>
      <p:sp>
        <p:nvSpPr>
          <p:cNvPr id="415761" name="Text Box 17">
            <a:extLst>
              <a:ext uri="{FF2B5EF4-FFF2-40B4-BE49-F238E27FC236}">
                <a16:creationId xmlns:a16="http://schemas.microsoft.com/office/drawing/2014/main" id="{B58504FD-E5B2-C667-B17D-253A615C8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3933825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51</a:t>
            </a:r>
          </a:p>
        </p:txBody>
      </p:sp>
      <p:sp>
        <p:nvSpPr>
          <p:cNvPr id="415762" name="Line 18">
            <a:extLst>
              <a:ext uri="{FF2B5EF4-FFF2-40B4-BE49-F238E27FC236}">
                <a16:creationId xmlns:a16="http://schemas.microsoft.com/office/drawing/2014/main" id="{A367955B-3FCD-C200-2622-B31D2DFC18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294188"/>
            <a:ext cx="935038" cy="93503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415763" name="Text Box 19">
            <a:extLst>
              <a:ext uri="{FF2B5EF4-FFF2-40B4-BE49-F238E27FC236}">
                <a16:creationId xmlns:a16="http://schemas.microsoft.com/office/drawing/2014/main" id="{14ED751D-5AC9-08A6-1F85-C3DB57F6A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4292600"/>
            <a:ext cx="567207" cy="40011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2000" b="1">
                <a:latin typeface="+mn-lt"/>
              </a:rPr>
              <a:t>NO</a:t>
            </a:r>
            <a:r>
              <a:rPr lang="it-IT" altLang="it-IT" sz="2000" b="1" baseline="30000">
                <a:latin typeface="+mn-lt"/>
              </a:rPr>
              <a:t>.</a:t>
            </a:r>
            <a:endParaRPr lang="it-IT" altLang="it-IT" sz="2000" b="1">
              <a:latin typeface="+mn-lt"/>
            </a:endParaRPr>
          </a:p>
        </p:txBody>
      </p:sp>
      <p:sp>
        <p:nvSpPr>
          <p:cNvPr id="415764" name="Text Box 20">
            <a:extLst>
              <a:ext uri="{FF2B5EF4-FFF2-40B4-BE49-F238E27FC236}">
                <a16:creationId xmlns:a16="http://schemas.microsoft.com/office/drawing/2014/main" id="{EA1E1D1F-E507-B949-4C95-3C45CB82D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4724400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93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ADE731AE-D2C3-72A7-CD81-ED8036CF6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558" y="3442346"/>
            <a:ext cx="4555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 dirty="0">
                <a:latin typeface="+mn-lt"/>
              </a:rPr>
              <a:t>-46</a:t>
            </a:r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7BEC923D-5E5B-5B3B-DFFA-441A4D3F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931" y="4716523"/>
            <a:ext cx="4555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 dirty="0">
                <a:latin typeface="+mn-lt"/>
              </a:rPr>
              <a:t>-30</a:t>
            </a:r>
          </a:p>
        </p:txBody>
      </p:sp>
    </p:spTree>
    <p:extLst>
      <p:ext uri="{BB962C8B-B14F-4D97-AF65-F5344CB8AC3E}">
        <p14:creationId xmlns:p14="http://schemas.microsoft.com/office/powerpoint/2010/main" val="2262550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3">
            <a:extLst>
              <a:ext uri="{FF2B5EF4-FFF2-40B4-BE49-F238E27FC236}">
                <a16:creationId xmlns:a16="http://schemas.microsoft.com/office/drawing/2014/main" id="{5AD7BD80-C71F-48F7-0162-A4D83B150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7A9F-CD83-4146-8D05-EBF6F2BBD72F}" type="slidenum">
              <a:rPr lang="it-IT" altLang="it-IT">
                <a:latin typeface="+mn-lt"/>
              </a:rPr>
              <a:pPr/>
              <a:t>12</a:t>
            </a:fld>
            <a:endParaRPr lang="it-IT" altLang="it-IT">
              <a:latin typeface="+mn-lt"/>
            </a:endParaRPr>
          </a:p>
        </p:txBody>
      </p:sp>
      <p:sp>
        <p:nvSpPr>
          <p:cNvPr id="417797" name="Text Box 1026">
            <a:extLst>
              <a:ext uri="{FF2B5EF4-FFF2-40B4-BE49-F238E27FC236}">
                <a16:creationId xmlns:a16="http://schemas.microsoft.com/office/drawing/2014/main" id="{E21B02FF-25B0-EA29-B119-5193298CF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2" y="469120"/>
            <a:ext cx="3114675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Composti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alogenati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17801" name="Text Box 1034">
            <a:extLst>
              <a:ext uri="{FF2B5EF4-FFF2-40B4-BE49-F238E27FC236}">
                <a16:creationId xmlns:a16="http://schemas.microsoft.com/office/drawing/2014/main" id="{C273018C-5F5E-4774-031A-22E1C2665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984" y="1248948"/>
            <a:ext cx="3960440" cy="823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/>
            <a:r>
              <a:rPr lang="it-IT" altLang="it-IT" sz="1600" dirty="0">
                <a:latin typeface="+mn-lt"/>
                <a:cs typeface="Arial" panose="020B0604020202020204" pitchFamily="34" charset="0"/>
              </a:rPr>
              <a:t>I frammenti contenenti Cl o Br mostrano il caratteristico pattern dovuto ai picchi isotopici!</a:t>
            </a:r>
          </a:p>
        </p:txBody>
      </p:sp>
      <p:pic>
        <p:nvPicPr>
          <p:cNvPr id="417802" name="Picture 1035" descr="p-chlorobenzophenone_MS">
            <a:extLst>
              <a:ext uri="{FF2B5EF4-FFF2-40B4-BE49-F238E27FC236}">
                <a16:creationId xmlns:a16="http://schemas.microsoft.com/office/drawing/2014/main" id="{36A0F4A8-E984-B92C-5988-35693AB5C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01" t="10550" r="12781"/>
          <a:stretch>
            <a:fillRect/>
          </a:stretch>
        </p:blipFill>
        <p:spPr bwMode="auto">
          <a:xfrm>
            <a:off x="179388" y="2276475"/>
            <a:ext cx="4059237" cy="355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7804" name="Text Box 1038">
            <a:extLst>
              <a:ext uri="{FF2B5EF4-FFF2-40B4-BE49-F238E27FC236}">
                <a16:creationId xmlns:a16="http://schemas.microsoft.com/office/drawing/2014/main" id="{036BBB5C-6BC9-B78E-ED4F-10EE5EF4A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03325"/>
            <a:ext cx="1895155" cy="577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600" i="1">
                <a:latin typeface="+mn-lt"/>
                <a:cs typeface="Arial" panose="020B0604020202020204" pitchFamily="34" charset="0"/>
              </a:rPr>
              <a:t>p</a:t>
            </a:r>
            <a:r>
              <a:rPr lang="it-IT" altLang="it-IT" sz="1600">
                <a:latin typeface="+mn-lt"/>
                <a:cs typeface="Arial" panose="020B0604020202020204" pitchFamily="34" charset="0"/>
              </a:rPr>
              <a:t>-clorobenzofenone </a:t>
            </a:r>
          </a:p>
          <a:p>
            <a:pPr eaLnBrk="0" hangingPunct="0"/>
            <a:r>
              <a:rPr lang="it-IT" altLang="it-IT" sz="1600">
                <a:latin typeface="+mn-lt"/>
                <a:cs typeface="Arial" panose="020B0604020202020204" pitchFamily="34" charset="0"/>
              </a:rPr>
              <a:t>M = 216</a:t>
            </a:r>
            <a:endParaRPr lang="it-IT" altLang="it-IT" sz="1600" i="1"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417805" name="Object 1039">
            <a:extLst>
              <a:ext uri="{FF2B5EF4-FFF2-40B4-BE49-F238E27FC236}">
                <a16:creationId xmlns:a16="http://schemas.microsoft.com/office/drawing/2014/main" id="{C293B7A9-AC2A-FBEF-041F-D0AA79533B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6638" y="1019175"/>
          <a:ext cx="1722437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Unknown" r:id="rId4" imgW="2535529" imgH="1395579" progId="ChemDraw.Document.6.0">
                  <p:embed/>
                </p:oleObj>
              </mc:Choice>
              <mc:Fallback>
                <p:oleObj name="Unknown" r:id="rId4" imgW="2535529" imgH="1395579" progId="ChemDraw.Document.6.0">
                  <p:embed/>
                  <p:pic>
                    <p:nvPicPr>
                      <p:cNvPr id="417805" name="Object 1039">
                        <a:extLst>
                          <a:ext uri="{FF2B5EF4-FFF2-40B4-BE49-F238E27FC236}">
                            <a16:creationId xmlns:a16="http://schemas.microsoft.com/office/drawing/2014/main" id="{C293B7A9-AC2A-FBEF-041F-D0AA79533B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638" y="1019175"/>
                        <a:ext cx="1722437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7806" name="Text Box 14">
            <a:extLst>
              <a:ext uri="{FF2B5EF4-FFF2-40B4-BE49-F238E27FC236}">
                <a16:creationId xmlns:a16="http://schemas.microsoft.com/office/drawing/2014/main" id="{7A9E5998-590F-0ACE-05D9-559EAB968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2420938"/>
            <a:ext cx="4972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139</a:t>
            </a:r>
          </a:p>
        </p:txBody>
      </p:sp>
      <p:sp>
        <p:nvSpPr>
          <p:cNvPr id="417807" name="Line 15">
            <a:extLst>
              <a:ext uri="{FF2B5EF4-FFF2-40B4-BE49-F238E27FC236}">
                <a16:creationId xmlns:a16="http://schemas.microsoft.com/office/drawing/2014/main" id="{85AC941C-DF89-116E-23AA-5CD2CC7EC1E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11413" y="2781300"/>
            <a:ext cx="1512887" cy="7937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417808" name="Text Box 16">
            <a:extLst>
              <a:ext uri="{FF2B5EF4-FFF2-40B4-BE49-F238E27FC236}">
                <a16:creationId xmlns:a16="http://schemas.microsoft.com/office/drawing/2014/main" id="{CE4126AD-5A50-8D96-3920-CAED356A5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2924175"/>
            <a:ext cx="655949" cy="400110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2000" b="1">
                <a:latin typeface="+mn-lt"/>
              </a:rPr>
              <a:t>C</a:t>
            </a:r>
            <a:r>
              <a:rPr lang="it-IT" altLang="it-IT" sz="2000" b="1" baseline="-25000">
                <a:latin typeface="+mn-lt"/>
              </a:rPr>
              <a:t>6</a:t>
            </a:r>
            <a:r>
              <a:rPr lang="it-IT" altLang="it-IT" sz="2000" b="1">
                <a:latin typeface="+mn-lt"/>
              </a:rPr>
              <a:t>H</a:t>
            </a:r>
            <a:r>
              <a:rPr lang="it-IT" altLang="it-IT" sz="2000" b="1" baseline="-25000">
                <a:latin typeface="+mn-lt"/>
              </a:rPr>
              <a:t>5</a:t>
            </a:r>
          </a:p>
        </p:txBody>
      </p:sp>
      <p:sp>
        <p:nvSpPr>
          <p:cNvPr id="417809" name="Text Box 17">
            <a:extLst>
              <a:ext uri="{FF2B5EF4-FFF2-40B4-BE49-F238E27FC236}">
                <a16:creationId xmlns:a16="http://schemas.microsoft.com/office/drawing/2014/main" id="{C9B91F2B-EFAF-966F-7EE7-5E35F110B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3284538"/>
            <a:ext cx="4972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216</a:t>
            </a:r>
          </a:p>
        </p:txBody>
      </p:sp>
      <p:sp>
        <p:nvSpPr>
          <p:cNvPr id="417810" name="Line 18">
            <a:extLst>
              <a:ext uri="{FF2B5EF4-FFF2-40B4-BE49-F238E27FC236}">
                <a16:creationId xmlns:a16="http://schemas.microsoft.com/office/drawing/2014/main" id="{3AFA1973-FA5A-4402-6686-C2FD27BC84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2782888"/>
            <a:ext cx="504825" cy="150971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417811" name="Text Box 19">
            <a:extLst>
              <a:ext uri="{FF2B5EF4-FFF2-40B4-BE49-F238E27FC236}">
                <a16:creationId xmlns:a16="http://schemas.microsoft.com/office/drawing/2014/main" id="{FF4F1190-3236-0628-EF36-0A23E6102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3213100"/>
            <a:ext cx="492186" cy="400110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2000" b="1">
                <a:latin typeface="+mn-lt"/>
              </a:rPr>
              <a:t>CO</a:t>
            </a:r>
            <a:endParaRPr lang="it-IT" altLang="it-IT" sz="2000" b="1" baseline="-25000">
              <a:latin typeface="+mn-lt"/>
            </a:endParaRPr>
          </a:p>
        </p:txBody>
      </p:sp>
      <p:sp>
        <p:nvSpPr>
          <p:cNvPr id="417812" name="Line 20">
            <a:extLst>
              <a:ext uri="{FF2B5EF4-FFF2-40B4-BE49-F238E27FC236}">
                <a16:creationId xmlns:a16="http://schemas.microsoft.com/office/drawing/2014/main" id="{EAF3F380-35DF-6C10-A86F-7133B7C0DBD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42988" y="3860800"/>
            <a:ext cx="649287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417813" name="Text Box 21">
            <a:extLst>
              <a:ext uri="{FF2B5EF4-FFF2-40B4-BE49-F238E27FC236}">
                <a16:creationId xmlns:a16="http://schemas.microsoft.com/office/drawing/2014/main" id="{9E1A7C75-411F-653F-2213-694AF212A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429000"/>
            <a:ext cx="383438" cy="400110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2000" b="1">
                <a:latin typeface="+mn-lt"/>
              </a:rPr>
              <a:t>Cl</a:t>
            </a:r>
            <a:endParaRPr lang="it-IT" altLang="it-IT" sz="2000" b="1" baseline="-25000">
              <a:latin typeface="+mn-lt"/>
            </a:endParaRPr>
          </a:p>
        </p:txBody>
      </p:sp>
      <p:sp>
        <p:nvSpPr>
          <p:cNvPr id="417814" name="Text Box 22">
            <a:extLst>
              <a:ext uri="{FF2B5EF4-FFF2-40B4-BE49-F238E27FC236}">
                <a16:creationId xmlns:a16="http://schemas.microsoft.com/office/drawing/2014/main" id="{5ECB1A47-BCB0-5E6D-4EF6-D6CBF1E6E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349500"/>
            <a:ext cx="4972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105</a:t>
            </a:r>
          </a:p>
        </p:txBody>
      </p:sp>
      <p:sp>
        <p:nvSpPr>
          <p:cNvPr id="417815" name="Line 23">
            <a:extLst>
              <a:ext uri="{FF2B5EF4-FFF2-40B4-BE49-F238E27FC236}">
                <a16:creationId xmlns:a16="http://schemas.microsoft.com/office/drawing/2014/main" id="{9D236C0D-7D5B-0F78-9B21-FF4F761AFFE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47813" y="2565400"/>
            <a:ext cx="2376487" cy="12255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417816" name="Text Box 24">
            <a:extLst>
              <a:ext uri="{FF2B5EF4-FFF2-40B4-BE49-F238E27FC236}">
                <a16:creationId xmlns:a16="http://schemas.microsoft.com/office/drawing/2014/main" id="{8CD0FF0B-0F4F-4D4C-C459-A3CD34714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3500438"/>
            <a:ext cx="854721" cy="400110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2000" b="1">
                <a:latin typeface="+mn-lt"/>
              </a:rPr>
              <a:t>C</a:t>
            </a:r>
            <a:r>
              <a:rPr lang="it-IT" altLang="it-IT" sz="2000" b="1" baseline="-25000">
                <a:latin typeface="+mn-lt"/>
              </a:rPr>
              <a:t>6</a:t>
            </a:r>
            <a:r>
              <a:rPr lang="it-IT" altLang="it-IT" sz="2000" b="1">
                <a:latin typeface="+mn-lt"/>
              </a:rPr>
              <a:t>H</a:t>
            </a:r>
            <a:r>
              <a:rPr lang="it-IT" altLang="it-IT" sz="2000" b="1" baseline="-25000">
                <a:latin typeface="+mn-lt"/>
              </a:rPr>
              <a:t>4</a:t>
            </a:r>
            <a:r>
              <a:rPr lang="it-IT" altLang="it-IT" sz="2000" b="1">
                <a:latin typeface="+mn-lt"/>
              </a:rPr>
              <a:t>Cl</a:t>
            </a:r>
          </a:p>
        </p:txBody>
      </p:sp>
      <p:pic>
        <p:nvPicPr>
          <p:cNvPr id="417817" name="Picture 25">
            <a:extLst>
              <a:ext uri="{FF2B5EF4-FFF2-40B4-BE49-F238E27FC236}">
                <a16:creationId xmlns:a16="http://schemas.microsoft.com/office/drawing/2014/main" id="{AC692149-40F7-3F21-C896-AEDCD047AF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3586163"/>
            <a:ext cx="4859337" cy="327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7818" name="Text Box 1038">
            <a:extLst>
              <a:ext uri="{FF2B5EF4-FFF2-40B4-BE49-F238E27FC236}">
                <a16:creationId xmlns:a16="http://schemas.microsoft.com/office/drawing/2014/main" id="{5E1265AD-E069-879E-3C29-9CEA8E98D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7950" y="2933082"/>
            <a:ext cx="1435286" cy="577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600" dirty="0" err="1">
                <a:latin typeface="+mn-lt"/>
                <a:cs typeface="Arial" panose="020B0604020202020204" pitchFamily="34" charset="0"/>
              </a:rPr>
              <a:t>bromobenzene</a:t>
            </a:r>
            <a:endParaRPr lang="it-IT" altLang="it-IT" sz="1600" dirty="0">
              <a:latin typeface="+mn-lt"/>
              <a:cs typeface="Arial" panose="020B0604020202020204" pitchFamily="34" charset="0"/>
            </a:endParaRPr>
          </a:p>
          <a:p>
            <a:pPr eaLnBrk="0" hangingPunct="0"/>
            <a:r>
              <a:rPr lang="it-IT" altLang="it-IT" sz="1600" dirty="0">
                <a:latin typeface="+mn-lt"/>
                <a:cs typeface="Arial" panose="020B0604020202020204" pitchFamily="34" charset="0"/>
              </a:rPr>
              <a:t>M = 156</a:t>
            </a:r>
            <a:endParaRPr lang="it-IT" altLang="it-IT" sz="1600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17819" name="Line 27">
            <a:extLst>
              <a:ext uri="{FF2B5EF4-FFF2-40B4-BE49-F238E27FC236}">
                <a16:creationId xmlns:a16="http://schemas.microsoft.com/office/drawing/2014/main" id="{8BD913AA-DBD6-70D2-DD0E-8ECD61C5EBA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72225" y="3933825"/>
            <a:ext cx="1657350" cy="86518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417820" name="Text Box 28">
            <a:extLst>
              <a:ext uri="{FF2B5EF4-FFF2-40B4-BE49-F238E27FC236}">
                <a16:creationId xmlns:a16="http://schemas.microsoft.com/office/drawing/2014/main" id="{289C0B2A-5602-9D0E-58C2-5C1C35662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1213" y="3860800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77</a:t>
            </a:r>
          </a:p>
        </p:txBody>
      </p:sp>
      <p:sp>
        <p:nvSpPr>
          <p:cNvPr id="417821" name="Text Box 29">
            <a:extLst>
              <a:ext uri="{FF2B5EF4-FFF2-40B4-BE49-F238E27FC236}">
                <a16:creationId xmlns:a16="http://schemas.microsoft.com/office/drawing/2014/main" id="{F80BF79F-4179-7E20-7AC6-05FA1CB0A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93" y="4072260"/>
            <a:ext cx="420308" cy="400110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2000" b="1" dirty="0">
                <a:latin typeface="+mn-lt"/>
              </a:rPr>
              <a:t>Br</a:t>
            </a:r>
            <a:endParaRPr lang="it-IT" altLang="it-IT" sz="2000" b="1" baseline="-25000" dirty="0">
              <a:latin typeface="+mn-lt"/>
            </a:endParaRPr>
          </a:p>
        </p:txBody>
      </p:sp>
      <p:sp>
        <p:nvSpPr>
          <p:cNvPr id="417822" name="Text Box 30">
            <a:extLst>
              <a:ext uri="{FF2B5EF4-FFF2-40B4-BE49-F238E27FC236}">
                <a16:creationId xmlns:a16="http://schemas.microsoft.com/office/drawing/2014/main" id="{7D5AEEF1-7EB5-DA0F-2AF6-9AD387A8D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550" y="4292600"/>
            <a:ext cx="4972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156</a:t>
            </a:r>
          </a:p>
        </p:txBody>
      </p:sp>
    </p:spTree>
    <p:extLst>
      <p:ext uri="{BB962C8B-B14F-4D97-AF65-F5344CB8AC3E}">
        <p14:creationId xmlns:p14="http://schemas.microsoft.com/office/powerpoint/2010/main" val="1615349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3">
            <a:extLst>
              <a:ext uri="{FF2B5EF4-FFF2-40B4-BE49-F238E27FC236}">
                <a16:creationId xmlns:a16="http://schemas.microsoft.com/office/drawing/2014/main" id="{59358669-813F-F2C8-8745-77448836A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C6226-4975-4F66-9B5A-9564700B669E}" type="slidenum">
              <a:rPr lang="it-IT" altLang="it-IT">
                <a:latin typeface="+mn-lt"/>
              </a:rPr>
              <a:pPr/>
              <a:t>13</a:t>
            </a:fld>
            <a:endParaRPr lang="it-IT" altLang="it-IT">
              <a:latin typeface="+mn-lt"/>
            </a:endParaRPr>
          </a:p>
        </p:txBody>
      </p:sp>
      <p:sp>
        <p:nvSpPr>
          <p:cNvPr id="594949" name="Text Box 1026">
            <a:extLst>
              <a:ext uri="{FF2B5EF4-FFF2-40B4-BE49-F238E27FC236}">
                <a16:creationId xmlns:a16="http://schemas.microsoft.com/office/drawing/2014/main" id="{AA3BC6E5-677A-2AA5-EA43-E55E62270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956" y="392183"/>
            <a:ext cx="3671888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Composti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carbonilici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. 1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94950" name="Picture 6">
            <a:extLst>
              <a:ext uri="{FF2B5EF4-FFF2-40B4-BE49-F238E27FC236}">
                <a16:creationId xmlns:a16="http://schemas.microsoft.com/office/drawing/2014/main" id="{77FDF72C-2E32-3A95-5FD5-B68E36488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46263"/>
            <a:ext cx="6438900" cy="433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4951" name="Text Box 1038">
            <a:extLst>
              <a:ext uri="{FF2B5EF4-FFF2-40B4-BE49-F238E27FC236}">
                <a16:creationId xmlns:a16="http://schemas.microsoft.com/office/drawing/2014/main" id="{2BA890B6-6F73-5C6F-37B5-4F4008869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2133600"/>
            <a:ext cx="1289733" cy="577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600">
                <a:latin typeface="+mn-lt"/>
                <a:cs typeface="Arial" panose="020B0604020202020204" pitchFamily="34" charset="0"/>
              </a:rPr>
              <a:t>2-pentanone </a:t>
            </a:r>
          </a:p>
          <a:p>
            <a:pPr eaLnBrk="0" hangingPunct="0"/>
            <a:r>
              <a:rPr lang="it-IT" altLang="it-IT" sz="1600">
                <a:latin typeface="+mn-lt"/>
                <a:cs typeface="Arial" panose="020B0604020202020204" pitchFamily="34" charset="0"/>
              </a:rPr>
              <a:t>M = 86</a:t>
            </a:r>
            <a:endParaRPr lang="it-IT" altLang="it-IT" sz="1600" i="1">
              <a:latin typeface="+mn-lt"/>
              <a:cs typeface="Arial" panose="020B0604020202020204" pitchFamily="34" charset="0"/>
            </a:endParaRPr>
          </a:p>
        </p:txBody>
      </p:sp>
      <p:sp>
        <p:nvSpPr>
          <p:cNvPr id="594952" name="Text Box 8">
            <a:extLst>
              <a:ext uri="{FF2B5EF4-FFF2-40B4-BE49-F238E27FC236}">
                <a16:creationId xmlns:a16="http://schemas.microsoft.com/office/drawing/2014/main" id="{C05D4A7C-D263-076D-E76D-B3A37172C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310" y="742642"/>
            <a:ext cx="691276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altLang="it-IT" sz="1600" b="1" u="sng" dirty="0">
                <a:latin typeface="+mn-lt"/>
              </a:rPr>
              <a:t>Intenso ione molecolare</a:t>
            </a:r>
            <a:r>
              <a:rPr lang="it-IT" altLang="it-IT" sz="1600" b="1" dirty="0">
                <a:latin typeface="+mn-lt"/>
              </a:rPr>
              <a:t>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altLang="it-IT" sz="1600" dirty="0">
                <a:latin typeface="+mn-lt"/>
              </a:rPr>
              <a:t>Perdita di uno dei </a:t>
            </a:r>
            <a:r>
              <a:rPr lang="it-IT" altLang="it-IT" sz="1600" b="1" dirty="0">
                <a:latin typeface="+mn-lt"/>
              </a:rPr>
              <a:t>gruppi alchilici (R</a:t>
            </a:r>
            <a:r>
              <a:rPr lang="it-IT" altLang="it-IT" sz="1600" b="1" baseline="30000" dirty="0">
                <a:latin typeface="+mn-lt"/>
              </a:rPr>
              <a:t>.</a:t>
            </a:r>
            <a:r>
              <a:rPr lang="it-IT" altLang="it-IT" sz="1600" b="1" dirty="0">
                <a:latin typeface="+mn-lt"/>
              </a:rPr>
              <a:t>) per formare uno ione </a:t>
            </a:r>
            <a:r>
              <a:rPr lang="it-IT" altLang="it-IT" sz="1600" b="1" dirty="0" err="1">
                <a:latin typeface="+mn-lt"/>
              </a:rPr>
              <a:t>acilio</a:t>
            </a:r>
            <a:r>
              <a:rPr lang="it-IT" altLang="it-IT" sz="1600" b="1" dirty="0">
                <a:latin typeface="+mn-lt"/>
              </a:rPr>
              <a:t> R-C=O</a:t>
            </a:r>
            <a:r>
              <a:rPr lang="it-IT" altLang="it-IT" sz="1600" b="1" baseline="30000" dirty="0">
                <a:latin typeface="+mn-lt"/>
              </a:rPr>
              <a:t>+</a:t>
            </a:r>
            <a:r>
              <a:rPr lang="it-IT" altLang="it-IT" sz="1600" b="1" dirty="0">
                <a:latin typeface="+mn-lt"/>
              </a:rPr>
              <a:t>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altLang="it-IT" sz="1600" dirty="0">
                <a:latin typeface="+mn-lt"/>
              </a:rPr>
              <a:t>Negli acidi carbossilici si osserva perdita di </a:t>
            </a:r>
            <a:r>
              <a:rPr lang="it-IT" altLang="it-IT" sz="1600" b="1" dirty="0">
                <a:latin typeface="+mn-lt"/>
              </a:rPr>
              <a:t>OH (M-17) o COOH (M-45). </a:t>
            </a:r>
          </a:p>
        </p:txBody>
      </p:sp>
      <p:sp>
        <p:nvSpPr>
          <p:cNvPr id="594953" name="Text Box 9">
            <a:extLst>
              <a:ext uri="{FF2B5EF4-FFF2-40B4-BE49-F238E27FC236}">
                <a16:creationId xmlns:a16="http://schemas.microsoft.com/office/drawing/2014/main" id="{CDEF4915-558C-AF79-CF2B-428956B7B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437063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86</a:t>
            </a:r>
          </a:p>
        </p:txBody>
      </p:sp>
      <p:sp>
        <p:nvSpPr>
          <p:cNvPr id="594954" name="Line 10">
            <a:extLst>
              <a:ext uri="{FF2B5EF4-FFF2-40B4-BE49-F238E27FC236}">
                <a16:creationId xmlns:a16="http://schemas.microsoft.com/office/drawing/2014/main" id="{5342AC8C-3948-4A02-1F5C-B035969523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91138" y="4799013"/>
            <a:ext cx="649287" cy="35877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594955" name="Text Box 11">
            <a:extLst>
              <a:ext uri="{FF2B5EF4-FFF2-40B4-BE49-F238E27FC236}">
                <a16:creationId xmlns:a16="http://schemas.microsoft.com/office/drawing/2014/main" id="{6001F98B-8A59-B4C1-E2F9-BE2281455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5229225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71</a:t>
            </a:r>
          </a:p>
        </p:txBody>
      </p:sp>
      <p:sp>
        <p:nvSpPr>
          <p:cNvPr id="594956" name="Text Box 12">
            <a:extLst>
              <a:ext uri="{FF2B5EF4-FFF2-40B4-BE49-F238E27FC236}">
                <a16:creationId xmlns:a16="http://schemas.microsoft.com/office/drawing/2014/main" id="{F8A2A29C-D2E9-C77D-84B1-E69D40619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4797425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58</a:t>
            </a:r>
          </a:p>
        </p:txBody>
      </p:sp>
      <p:sp>
        <p:nvSpPr>
          <p:cNvPr id="594957" name="Text Box 13">
            <a:extLst>
              <a:ext uri="{FF2B5EF4-FFF2-40B4-BE49-F238E27FC236}">
                <a16:creationId xmlns:a16="http://schemas.microsoft.com/office/drawing/2014/main" id="{50DCCF21-CC1E-CC94-D3B5-F801D9042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062163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43</a:t>
            </a:r>
          </a:p>
        </p:txBody>
      </p:sp>
      <p:sp>
        <p:nvSpPr>
          <p:cNvPr id="594958" name="Text Box 14">
            <a:extLst>
              <a:ext uri="{FF2B5EF4-FFF2-40B4-BE49-F238E27FC236}">
                <a16:creationId xmlns:a16="http://schemas.microsoft.com/office/drawing/2014/main" id="{88FC5001-3991-4C85-65AE-CB73FD8EB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4941888"/>
            <a:ext cx="529312" cy="338554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1600" b="1" dirty="0">
                <a:latin typeface="+mn-lt"/>
              </a:rPr>
              <a:t>CH</a:t>
            </a:r>
            <a:r>
              <a:rPr lang="it-IT" altLang="it-IT" sz="1600" b="1" baseline="-25000" dirty="0">
                <a:latin typeface="+mn-lt"/>
              </a:rPr>
              <a:t>3</a:t>
            </a:r>
            <a:r>
              <a:rPr lang="it-IT" altLang="it-IT" sz="1600" b="1" baseline="30000" dirty="0">
                <a:latin typeface="+mn-lt"/>
              </a:rPr>
              <a:t>.</a:t>
            </a:r>
          </a:p>
        </p:txBody>
      </p:sp>
      <p:sp>
        <p:nvSpPr>
          <p:cNvPr id="594959" name="Line 15">
            <a:extLst>
              <a:ext uri="{FF2B5EF4-FFF2-40B4-BE49-F238E27FC236}">
                <a16:creationId xmlns:a16="http://schemas.microsoft.com/office/drawing/2014/main" id="{CFA6292C-C38C-14BF-0E41-F55DEBB90C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63938" y="2349500"/>
            <a:ext cx="1512887" cy="280828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594960" name="Text Box 16">
            <a:extLst>
              <a:ext uri="{FF2B5EF4-FFF2-40B4-BE49-F238E27FC236}">
                <a16:creationId xmlns:a16="http://schemas.microsoft.com/office/drawing/2014/main" id="{21777A11-9B88-9B32-E7B8-C6567E7BC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4510088"/>
            <a:ext cx="561372" cy="338554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 b="1" dirty="0">
                <a:latin typeface="+mn-lt"/>
              </a:rPr>
              <a:t>C</a:t>
            </a:r>
            <a:r>
              <a:rPr lang="it-IT" altLang="it-IT" sz="1600" b="1" baseline="-25000" dirty="0">
                <a:latin typeface="+mn-lt"/>
              </a:rPr>
              <a:t>2</a:t>
            </a:r>
            <a:r>
              <a:rPr lang="it-IT" altLang="it-IT" sz="1600" b="1" dirty="0">
                <a:latin typeface="+mn-lt"/>
              </a:rPr>
              <a:t>H</a:t>
            </a:r>
            <a:r>
              <a:rPr lang="it-IT" altLang="it-IT" sz="1600" b="1" baseline="-25000" dirty="0">
                <a:latin typeface="+mn-lt"/>
              </a:rPr>
              <a:t>4</a:t>
            </a:r>
          </a:p>
        </p:txBody>
      </p:sp>
      <p:sp>
        <p:nvSpPr>
          <p:cNvPr id="594961" name="Text Box 17">
            <a:extLst>
              <a:ext uri="{FF2B5EF4-FFF2-40B4-BE49-F238E27FC236}">
                <a16:creationId xmlns:a16="http://schemas.microsoft.com/office/drawing/2014/main" id="{F30FD8C6-99B3-163E-42C6-53BBFC2BF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75" y="5949950"/>
            <a:ext cx="1518364" cy="338554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1600" dirty="0">
                <a:latin typeface="+mn-lt"/>
              </a:rPr>
              <a:t>CH</a:t>
            </a:r>
            <a:r>
              <a:rPr lang="it-IT" altLang="it-IT" sz="1600" baseline="-25000" dirty="0">
                <a:latin typeface="+mn-lt"/>
              </a:rPr>
              <a:t>3</a:t>
            </a:r>
            <a:r>
              <a:rPr lang="it-IT" altLang="it-IT" sz="1600" dirty="0">
                <a:latin typeface="+mn-lt"/>
              </a:rPr>
              <a:t>CH</a:t>
            </a:r>
            <a:r>
              <a:rPr lang="it-IT" altLang="it-IT" sz="1600" baseline="-25000" dirty="0">
                <a:latin typeface="+mn-lt"/>
              </a:rPr>
              <a:t>2</a:t>
            </a:r>
            <a:r>
              <a:rPr lang="it-IT" altLang="it-IT" sz="1600" dirty="0">
                <a:latin typeface="+mn-lt"/>
              </a:rPr>
              <a:t>CH</a:t>
            </a:r>
            <a:r>
              <a:rPr lang="it-IT" altLang="it-IT" sz="1600" baseline="-25000" dirty="0">
                <a:latin typeface="+mn-lt"/>
              </a:rPr>
              <a:t>2</a:t>
            </a:r>
            <a:r>
              <a:rPr lang="it-IT" altLang="it-IT" sz="1600" dirty="0">
                <a:latin typeface="+mn-lt"/>
              </a:rPr>
              <a:t>C=O</a:t>
            </a:r>
            <a:r>
              <a:rPr lang="it-IT" altLang="it-IT" sz="1600" baseline="30000" dirty="0">
                <a:latin typeface="+mn-lt"/>
              </a:rPr>
              <a:t>+</a:t>
            </a:r>
          </a:p>
        </p:txBody>
      </p:sp>
      <p:sp>
        <p:nvSpPr>
          <p:cNvPr id="594962" name="Line 18">
            <a:extLst>
              <a:ext uri="{FF2B5EF4-FFF2-40B4-BE49-F238E27FC236}">
                <a16:creationId xmlns:a16="http://schemas.microsoft.com/office/drawing/2014/main" id="{FC72BDBA-892C-BCAA-D1E8-A279F76A86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35375" y="2278063"/>
            <a:ext cx="2305050" cy="24479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594963" name="Text Box 19">
            <a:extLst>
              <a:ext uri="{FF2B5EF4-FFF2-40B4-BE49-F238E27FC236}">
                <a16:creationId xmlns:a16="http://schemas.microsoft.com/office/drawing/2014/main" id="{2E3FEC03-B28D-F980-7093-405145441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3213100"/>
            <a:ext cx="598241" cy="338554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1600" b="1" dirty="0">
                <a:latin typeface="+mn-lt"/>
              </a:rPr>
              <a:t>C</a:t>
            </a:r>
            <a:r>
              <a:rPr lang="it-IT" altLang="it-IT" sz="1600" b="1" baseline="-25000" dirty="0">
                <a:latin typeface="+mn-lt"/>
              </a:rPr>
              <a:t>3</a:t>
            </a:r>
            <a:r>
              <a:rPr lang="it-IT" altLang="it-IT" sz="1600" b="1" dirty="0">
                <a:latin typeface="+mn-lt"/>
              </a:rPr>
              <a:t>H</a:t>
            </a:r>
            <a:r>
              <a:rPr lang="it-IT" altLang="it-IT" sz="1600" b="1" baseline="-25000" dirty="0">
                <a:latin typeface="+mn-lt"/>
              </a:rPr>
              <a:t>7</a:t>
            </a:r>
            <a:r>
              <a:rPr lang="it-IT" altLang="it-IT" sz="1600" b="1" baseline="30000" dirty="0">
                <a:latin typeface="+mn-lt"/>
              </a:rPr>
              <a:t>.</a:t>
            </a:r>
          </a:p>
        </p:txBody>
      </p:sp>
      <p:sp>
        <p:nvSpPr>
          <p:cNvPr id="594964" name="Line 20">
            <a:extLst>
              <a:ext uri="{FF2B5EF4-FFF2-40B4-BE49-F238E27FC236}">
                <a16:creationId xmlns:a16="http://schemas.microsoft.com/office/drawing/2014/main" id="{299DA8CC-B1B7-A42F-4B85-4ED0B5634B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56100" y="4725988"/>
            <a:ext cx="1582738" cy="431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594965" name="Text Box 21">
            <a:extLst>
              <a:ext uri="{FF2B5EF4-FFF2-40B4-BE49-F238E27FC236}">
                <a16:creationId xmlns:a16="http://schemas.microsoft.com/office/drawing/2014/main" id="{2C952B7A-1ED6-AEE0-71BD-955677DE7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3862388"/>
            <a:ext cx="503237" cy="338554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it-IT" altLang="it-IT" sz="1600" b="1" dirty="0">
                <a:latin typeface="+mn-lt"/>
              </a:rPr>
              <a:t>CO</a:t>
            </a:r>
            <a:endParaRPr lang="it-IT" altLang="it-IT" sz="1600" b="1" baseline="30000" dirty="0">
              <a:latin typeface="+mn-lt"/>
            </a:endParaRPr>
          </a:p>
        </p:txBody>
      </p:sp>
      <p:sp>
        <p:nvSpPr>
          <p:cNvPr id="594966" name="Text Box 22">
            <a:extLst>
              <a:ext uri="{FF2B5EF4-FFF2-40B4-BE49-F238E27FC236}">
                <a16:creationId xmlns:a16="http://schemas.microsoft.com/office/drawing/2014/main" id="{6895E8E0-A666-2823-6328-37694C4B6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1773238"/>
            <a:ext cx="1170513" cy="338554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1600" b="1" dirty="0">
                <a:latin typeface="+mn-lt"/>
              </a:rPr>
              <a:t>CH</a:t>
            </a:r>
            <a:r>
              <a:rPr lang="it-IT" altLang="it-IT" sz="1600" b="1" baseline="-25000" dirty="0">
                <a:latin typeface="+mn-lt"/>
              </a:rPr>
              <a:t>3</a:t>
            </a:r>
            <a:r>
              <a:rPr lang="it-IT" altLang="it-IT" sz="1600" b="1" dirty="0">
                <a:latin typeface="+mn-lt"/>
              </a:rPr>
              <a:t>CH</a:t>
            </a:r>
            <a:r>
              <a:rPr lang="it-IT" altLang="it-IT" sz="1600" b="1" baseline="-25000" dirty="0">
                <a:latin typeface="+mn-lt"/>
              </a:rPr>
              <a:t>2</a:t>
            </a:r>
            <a:r>
              <a:rPr lang="it-IT" altLang="it-IT" sz="1600" b="1" dirty="0">
                <a:latin typeface="+mn-lt"/>
              </a:rPr>
              <a:t>CH</a:t>
            </a:r>
            <a:r>
              <a:rPr lang="it-IT" altLang="it-IT" sz="1600" b="1" baseline="-25000" dirty="0">
                <a:latin typeface="+mn-lt"/>
              </a:rPr>
              <a:t>2</a:t>
            </a:r>
            <a:r>
              <a:rPr lang="it-IT" altLang="it-IT" sz="1600" b="1" baseline="30000" dirty="0">
                <a:latin typeface="+mn-lt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598198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3">
            <a:extLst>
              <a:ext uri="{FF2B5EF4-FFF2-40B4-BE49-F238E27FC236}">
                <a16:creationId xmlns:a16="http://schemas.microsoft.com/office/drawing/2014/main" id="{E9A879B0-7501-6765-D223-7D82CEB0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0EBD-D6F7-483D-977E-759778ED3312}" type="slidenum">
              <a:rPr lang="it-IT" altLang="it-IT">
                <a:latin typeface="+mn-lt"/>
              </a:rPr>
              <a:pPr/>
              <a:t>14</a:t>
            </a:fld>
            <a:endParaRPr lang="it-IT" altLang="it-IT">
              <a:latin typeface="+mn-lt"/>
            </a:endParaRPr>
          </a:p>
        </p:txBody>
      </p:sp>
      <p:sp>
        <p:nvSpPr>
          <p:cNvPr id="600069" name="Text Box 1039">
            <a:extLst>
              <a:ext uri="{FF2B5EF4-FFF2-40B4-BE49-F238E27FC236}">
                <a16:creationId xmlns:a16="http://schemas.microsoft.com/office/drawing/2014/main" id="{B9E629BC-5529-F5C8-09D6-04267E20E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166" y="1378288"/>
            <a:ext cx="1606743" cy="33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600" dirty="0">
                <a:latin typeface="+mn-lt"/>
                <a:cs typeface="Arial" panose="020B0604020202020204" pitchFamily="34" charset="0"/>
              </a:rPr>
              <a:t>L-serina, M = 105</a:t>
            </a:r>
          </a:p>
        </p:txBody>
      </p:sp>
      <p:pic>
        <p:nvPicPr>
          <p:cNvPr id="600070" name="Picture 1041" descr="Lserine_MS">
            <a:extLst>
              <a:ext uri="{FF2B5EF4-FFF2-40B4-BE49-F238E27FC236}">
                <a16:creationId xmlns:a16="http://schemas.microsoft.com/office/drawing/2014/main" id="{0FB2CEB3-4C26-F677-E0FF-870AFEE60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773238"/>
            <a:ext cx="6697662" cy="488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0071" name="Text Box 7">
            <a:extLst>
              <a:ext uri="{FF2B5EF4-FFF2-40B4-BE49-F238E27FC236}">
                <a16:creationId xmlns:a16="http://schemas.microsoft.com/office/drawing/2014/main" id="{47250ABF-E0E4-BFC5-BA44-39F6D8D4F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133600"/>
            <a:ext cx="1146596" cy="338554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1600" b="1">
                <a:latin typeface="+mn-lt"/>
              </a:rPr>
              <a:t>-45 (COOH)</a:t>
            </a:r>
          </a:p>
        </p:txBody>
      </p:sp>
      <p:sp>
        <p:nvSpPr>
          <p:cNvPr id="600072" name="Text Box 8">
            <a:extLst>
              <a:ext uri="{FF2B5EF4-FFF2-40B4-BE49-F238E27FC236}">
                <a16:creationId xmlns:a16="http://schemas.microsoft.com/office/drawing/2014/main" id="{84F0F152-A40D-04DF-1B83-C36FE7D6B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3141663"/>
            <a:ext cx="1207382" cy="338554"/>
          </a:xfrm>
          <a:prstGeom prst="rect">
            <a:avLst/>
          </a:prstGeom>
          <a:solidFill>
            <a:srgbClr val="FFC000"/>
          </a:solidFill>
          <a:ln w="12700" cap="rnd"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1600" b="1">
                <a:latin typeface="+mn-lt"/>
              </a:rPr>
              <a:t>-31 (CH</a:t>
            </a:r>
            <a:r>
              <a:rPr lang="it-IT" altLang="it-IT" sz="1600" b="1" baseline="-25000">
                <a:latin typeface="+mn-lt"/>
              </a:rPr>
              <a:t>2</a:t>
            </a:r>
            <a:r>
              <a:rPr lang="it-IT" altLang="it-IT" sz="1600" b="1">
                <a:latin typeface="+mn-lt"/>
              </a:rPr>
              <a:t>OH)</a:t>
            </a:r>
          </a:p>
        </p:txBody>
      </p:sp>
      <p:sp>
        <p:nvSpPr>
          <p:cNvPr id="600073" name="Text Box 9">
            <a:extLst>
              <a:ext uri="{FF2B5EF4-FFF2-40B4-BE49-F238E27FC236}">
                <a16:creationId xmlns:a16="http://schemas.microsoft.com/office/drawing/2014/main" id="{9011107E-095F-034F-674F-025DD0A54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5516563"/>
            <a:ext cx="899605" cy="338554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1600" b="1" dirty="0">
                <a:latin typeface="+mn-lt"/>
              </a:rPr>
              <a:t>-17 (OH)</a:t>
            </a:r>
          </a:p>
        </p:txBody>
      </p:sp>
      <p:sp>
        <p:nvSpPr>
          <p:cNvPr id="600074" name="Line 10">
            <a:extLst>
              <a:ext uri="{FF2B5EF4-FFF2-40B4-BE49-F238E27FC236}">
                <a16:creationId xmlns:a16="http://schemas.microsoft.com/office/drawing/2014/main" id="{4936ED07-92F1-7017-7F77-2B38B6E7F5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48038" y="2492375"/>
            <a:ext cx="938212" cy="16573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600075" name="Text Box 11">
            <a:extLst>
              <a:ext uri="{FF2B5EF4-FFF2-40B4-BE49-F238E27FC236}">
                <a16:creationId xmlns:a16="http://schemas.microsoft.com/office/drawing/2014/main" id="{FBDED056-8CB0-9591-A0BF-F2364B468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3068638"/>
            <a:ext cx="522900" cy="338554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1600" b="1">
                <a:latin typeface="+mn-lt"/>
              </a:rPr>
              <a:t>H</a:t>
            </a:r>
            <a:r>
              <a:rPr lang="it-IT" altLang="it-IT" sz="1600" b="1" baseline="-25000">
                <a:latin typeface="+mn-lt"/>
              </a:rPr>
              <a:t>2</a:t>
            </a:r>
            <a:r>
              <a:rPr lang="it-IT" altLang="it-IT" sz="1600" b="1">
                <a:latin typeface="+mn-lt"/>
              </a:rPr>
              <a:t>O</a:t>
            </a:r>
          </a:p>
        </p:txBody>
      </p:sp>
      <p:sp>
        <p:nvSpPr>
          <p:cNvPr id="600076" name="Text Box 1026">
            <a:extLst>
              <a:ext uri="{FF2B5EF4-FFF2-40B4-BE49-F238E27FC236}">
                <a16:creationId xmlns:a16="http://schemas.microsoft.com/office/drawing/2014/main" id="{83A8C06D-E7FF-4B09-EC39-4C1AAAAEA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056" y="555984"/>
            <a:ext cx="3671888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Composti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carbonilici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. 2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600068" name="Object 1037">
            <a:extLst>
              <a:ext uri="{FF2B5EF4-FFF2-40B4-BE49-F238E27FC236}">
                <a16:creationId xmlns:a16="http://schemas.microsoft.com/office/drawing/2014/main" id="{BFA2BACF-6658-D8AF-2A97-F4F26DEF8B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672" y="2602219"/>
          <a:ext cx="15621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Unknown" r:id="rId3" imgW="2229411" imgH="1300982" progId="ChemDraw.Document.6.0">
                  <p:embed/>
                </p:oleObj>
              </mc:Choice>
              <mc:Fallback>
                <p:oleObj name="Unknown" r:id="rId3" imgW="2229411" imgH="1300982" progId="ChemDraw.Document.6.0">
                  <p:embed/>
                  <p:pic>
                    <p:nvPicPr>
                      <p:cNvPr id="600068" name="Object 1037">
                        <a:extLst>
                          <a:ext uri="{FF2B5EF4-FFF2-40B4-BE49-F238E27FC236}">
                            <a16:creationId xmlns:a16="http://schemas.microsoft.com/office/drawing/2014/main" id="{BFA2BACF-6658-D8AF-2A97-F4F26DEF8B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602219"/>
                        <a:ext cx="15621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066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3">
            <a:extLst>
              <a:ext uri="{FF2B5EF4-FFF2-40B4-BE49-F238E27FC236}">
                <a16:creationId xmlns:a16="http://schemas.microsoft.com/office/drawing/2014/main" id="{85DD4A3E-0DEA-B154-4B41-AFFD87F96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B765-C0B1-4A40-BA71-F815DD8CE199}" type="slidenum">
              <a:rPr lang="it-IT" altLang="it-IT">
                <a:latin typeface="+mn-lt"/>
              </a:rPr>
              <a:pPr/>
              <a:t>2</a:t>
            </a:fld>
            <a:endParaRPr lang="it-IT" altLang="it-IT">
              <a:latin typeface="+mn-lt"/>
            </a:endParaRPr>
          </a:p>
        </p:txBody>
      </p:sp>
      <p:sp>
        <p:nvSpPr>
          <p:cNvPr id="409604" name="Segnaposto numero diapositiva 3">
            <a:extLst>
              <a:ext uri="{FF2B5EF4-FFF2-40B4-BE49-F238E27FC236}">
                <a16:creationId xmlns:a16="http://schemas.microsoft.com/office/drawing/2014/main" id="{3C8282B9-EC83-4BB2-443B-59AAB7D00D68}"/>
              </a:ext>
            </a:extLst>
          </p:cNvPr>
          <p:cNvSpPr txBox="1">
            <a:spLocks noGrp="1"/>
          </p:cNvSpPr>
          <p:nvPr/>
        </p:nvSpPr>
        <p:spPr bwMode="auto">
          <a:xfrm>
            <a:off x="8510588" y="6629400"/>
            <a:ext cx="5048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/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0A4E677F-F9F0-46AA-B380-B165778033D6}" type="slidenum">
              <a:rPr lang="it-IT" altLang="it-IT" sz="900">
                <a:latin typeface="+mn-lt"/>
                <a:cs typeface="Arial" panose="020B0604020202020204" pitchFamily="34" charset="0"/>
              </a:rPr>
              <a:pPr algn="r"/>
              <a:t>2</a:t>
            </a:fld>
            <a:endParaRPr lang="it-IT" altLang="it-IT" sz="9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09605" name="Text Box 2">
            <a:extLst>
              <a:ext uri="{FF2B5EF4-FFF2-40B4-BE49-F238E27FC236}">
                <a16:creationId xmlns:a16="http://schemas.microsoft.com/office/drawing/2014/main" id="{464FA4BC-657B-BA89-00E1-29C86AE32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549" y="101602"/>
            <a:ext cx="3025775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Idrocarburi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alifatici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09608" name="Text Box 10">
            <a:extLst>
              <a:ext uri="{FF2B5EF4-FFF2-40B4-BE49-F238E27FC236}">
                <a16:creationId xmlns:a16="http://schemas.microsoft.com/office/drawing/2014/main" id="{30F20F48-E15B-4B3E-CEBA-DF33504AC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574762"/>
            <a:ext cx="3816350" cy="731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400" b="1" dirty="0">
                <a:latin typeface="+mn-lt"/>
                <a:cs typeface="Arial" panose="020B0604020202020204" pitchFamily="34" charset="0"/>
              </a:rPr>
              <a:t>Serie di frammenti distanti 14 </a:t>
            </a:r>
            <a:r>
              <a:rPr lang="it-IT" altLang="it-IT" sz="1400" b="1" dirty="0" err="1">
                <a:latin typeface="+mn-lt"/>
                <a:cs typeface="Arial" panose="020B0604020202020204" pitchFamily="34" charset="0"/>
              </a:rPr>
              <a:t>uma</a:t>
            </a:r>
            <a:r>
              <a:rPr lang="it-IT" altLang="it-IT" sz="1400" dirty="0">
                <a:latin typeface="+mn-lt"/>
                <a:cs typeface="Arial" panose="020B0604020202020204" pitchFamily="34" charset="0"/>
              </a:rPr>
              <a:t>. 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Per alcani ramificati sono </a:t>
            </a:r>
            <a:r>
              <a:rPr lang="it-IT" altLang="it-IT" sz="1400" u="sng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intensi i picchi dei relativi </a:t>
            </a:r>
            <a:r>
              <a:rPr lang="it-IT" altLang="it-IT" sz="1400" u="sng" dirty="0" err="1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carbocationi</a:t>
            </a:r>
            <a:r>
              <a:rPr lang="it-IT" altLang="it-IT" sz="1400" u="sng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it-IT" altLang="it-IT" sz="1400" i="1" u="sng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sec</a:t>
            </a:r>
            <a:r>
              <a:rPr lang="it-IT" altLang="it-IT" sz="1400" u="sng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 e </a:t>
            </a:r>
            <a:r>
              <a:rPr lang="it-IT" altLang="it-IT" sz="1400" i="1" u="sng" dirty="0" err="1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tert</a:t>
            </a:r>
            <a:r>
              <a:rPr lang="it-IT" altLang="it-IT" sz="1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  <a:endParaRPr lang="it-IT" altLang="it-IT" sz="1400" baseline="30000" dirty="0">
              <a:latin typeface="+mn-lt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pic>
        <p:nvPicPr>
          <p:cNvPr id="409609" name="Picture 14" descr="2">
            <a:extLst>
              <a:ext uri="{FF2B5EF4-FFF2-40B4-BE49-F238E27FC236}">
                <a16:creationId xmlns:a16="http://schemas.microsoft.com/office/drawing/2014/main" id="{C45B20F5-2175-F931-D32F-DAD86E4B6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0" b="6329"/>
          <a:stretch>
            <a:fillRect/>
          </a:stretch>
        </p:blipFill>
        <p:spPr bwMode="auto">
          <a:xfrm>
            <a:off x="199998" y="101602"/>
            <a:ext cx="4187217" cy="2841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0" name="Text Box 15">
            <a:extLst>
              <a:ext uri="{FF2B5EF4-FFF2-40B4-BE49-F238E27FC236}">
                <a16:creationId xmlns:a16="http://schemas.microsoft.com/office/drawing/2014/main" id="{1C0AA7B7-D8F1-6345-114B-E6C8E5589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549" y="1635954"/>
            <a:ext cx="2421903" cy="4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/>
            <a:r>
              <a:rPr lang="it-IT" altLang="it-IT" sz="1300">
                <a:latin typeface="+mn-lt"/>
                <a:cs typeface="Arial" panose="020B0604020202020204" pitchFamily="34" charset="0"/>
              </a:rPr>
              <a:t>2,6,10,14-tetrametilpentadecano</a:t>
            </a:r>
          </a:p>
          <a:p>
            <a:pPr algn="just" eaLnBrk="0" hangingPunct="0"/>
            <a:r>
              <a:rPr lang="it-IT" altLang="it-IT" sz="1300">
                <a:latin typeface="+mn-lt"/>
                <a:cs typeface="Arial" panose="020B0604020202020204" pitchFamily="34" charset="0"/>
              </a:rPr>
              <a:t>M = 268</a:t>
            </a:r>
          </a:p>
        </p:txBody>
      </p:sp>
      <p:graphicFrame>
        <p:nvGraphicFramePr>
          <p:cNvPr id="409611" name="Object 16">
            <a:extLst>
              <a:ext uri="{FF2B5EF4-FFF2-40B4-BE49-F238E27FC236}">
                <a16:creationId xmlns:a16="http://schemas.microsoft.com/office/drawing/2014/main" id="{6F969474-3DBB-14CC-E738-4549FB4894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850991"/>
              </p:ext>
            </p:extLst>
          </p:nvPr>
        </p:nvGraphicFramePr>
        <p:xfrm>
          <a:off x="5080149" y="2047117"/>
          <a:ext cx="383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5013720" imgH="1013040" progId="ChemDraw.Document.6.0">
                  <p:embed/>
                </p:oleObj>
              </mc:Choice>
              <mc:Fallback>
                <p:oleObj name="CS ChemDraw Drawing" r:id="rId4" imgW="5013720" imgH="1013040" progId="ChemDraw.Document.6.0">
                  <p:embed/>
                  <p:pic>
                    <p:nvPicPr>
                      <p:cNvPr id="409611" name="Object 16">
                        <a:extLst>
                          <a:ext uri="{FF2B5EF4-FFF2-40B4-BE49-F238E27FC236}">
                            <a16:creationId xmlns:a16="http://schemas.microsoft.com/office/drawing/2014/main" id="{6F969474-3DBB-14CC-E738-4549FB4894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149" y="2047117"/>
                        <a:ext cx="383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12" name="Text Box 17">
            <a:extLst>
              <a:ext uri="{FF2B5EF4-FFF2-40B4-BE49-F238E27FC236}">
                <a16:creationId xmlns:a16="http://schemas.microsoft.com/office/drawing/2014/main" id="{D01E956A-36CE-2E34-17C5-12630887E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90058"/>
            <a:ext cx="9143999" cy="777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/>
            <a:r>
              <a:rPr lang="it-IT" altLang="it-IT" sz="15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In questo caso tutte le frammentazioni </a:t>
            </a:r>
            <a:r>
              <a:rPr lang="it-IT" altLang="it-IT" sz="1500" b="1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su C secondario sono di intensità elevata</a:t>
            </a:r>
            <a:r>
              <a:rPr lang="it-IT" altLang="it-IT" sz="15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 rispetto al profilo di un alcano lineare, in quanto porteranno alla formazione di un </a:t>
            </a:r>
            <a:r>
              <a:rPr lang="it-IT" altLang="it-IT" sz="1500" dirty="0" err="1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carbocatione</a:t>
            </a:r>
            <a:r>
              <a:rPr lang="it-IT" altLang="it-IT" sz="15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 secondario (più stabile del primario). Quindi nello spettro compaiono i segnali dei </a:t>
            </a:r>
            <a:r>
              <a:rPr lang="it-IT" altLang="it-IT" sz="1500" dirty="0" err="1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carbocationi</a:t>
            </a:r>
            <a:r>
              <a:rPr lang="it-IT" altLang="it-IT" sz="15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 più stabili che possono derivare dall’analita</a:t>
            </a:r>
            <a:endParaRPr lang="it-IT" altLang="it-IT" sz="1500" baseline="30000" dirty="0">
              <a:latin typeface="+mn-lt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4" name="Figura a mano libera: forma 3">
            <a:extLst>
              <a:ext uri="{FF2B5EF4-FFF2-40B4-BE49-F238E27FC236}">
                <a16:creationId xmlns:a16="http://schemas.microsoft.com/office/drawing/2014/main" id="{8308A322-B8A6-D990-3DAF-39F65F292E0C}"/>
              </a:ext>
            </a:extLst>
          </p:cNvPr>
          <p:cNvSpPr/>
          <p:nvPr/>
        </p:nvSpPr>
        <p:spPr>
          <a:xfrm>
            <a:off x="349135" y="132911"/>
            <a:ext cx="3541221" cy="2593664"/>
          </a:xfrm>
          <a:custGeom>
            <a:avLst/>
            <a:gdLst>
              <a:gd name="connsiteX0" fmla="*/ 0 w 3541221"/>
              <a:gd name="connsiteY0" fmla="*/ 2493911 h 2593664"/>
              <a:gd name="connsiteX1" fmla="*/ 41563 w 3541221"/>
              <a:gd name="connsiteY1" fmla="*/ 2485598 h 2593664"/>
              <a:gd name="connsiteX2" fmla="*/ 124690 w 3541221"/>
              <a:gd name="connsiteY2" fmla="*/ 2410784 h 2593664"/>
              <a:gd name="connsiteX3" fmla="*/ 141316 w 3541221"/>
              <a:gd name="connsiteY3" fmla="*/ 2227904 h 2593664"/>
              <a:gd name="connsiteX4" fmla="*/ 166254 w 3541221"/>
              <a:gd name="connsiteY4" fmla="*/ 2128151 h 2593664"/>
              <a:gd name="connsiteX5" fmla="*/ 174567 w 3541221"/>
              <a:gd name="connsiteY5" fmla="*/ 2045024 h 2593664"/>
              <a:gd name="connsiteX6" fmla="*/ 199505 w 3541221"/>
              <a:gd name="connsiteY6" fmla="*/ 1986834 h 2593664"/>
              <a:gd name="connsiteX7" fmla="*/ 207818 w 3541221"/>
              <a:gd name="connsiteY7" fmla="*/ 1928645 h 2593664"/>
              <a:gd name="connsiteX8" fmla="*/ 224443 w 3541221"/>
              <a:gd name="connsiteY8" fmla="*/ 1878769 h 2593664"/>
              <a:gd name="connsiteX9" fmla="*/ 249381 w 3541221"/>
              <a:gd name="connsiteY9" fmla="*/ 1779016 h 2593664"/>
              <a:gd name="connsiteX10" fmla="*/ 257694 w 3541221"/>
              <a:gd name="connsiteY10" fmla="*/ 1754078 h 2593664"/>
              <a:gd name="connsiteX11" fmla="*/ 282632 w 3541221"/>
              <a:gd name="connsiteY11" fmla="*/ 1230376 h 2593664"/>
              <a:gd name="connsiteX12" fmla="*/ 307570 w 3541221"/>
              <a:gd name="connsiteY12" fmla="*/ 1130624 h 2593664"/>
              <a:gd name="connsiteX13" fmla="*/ 340821 w 3541221"/>
              <a:gd name="connsiteY13" fmla="*/ 1014245 h 2593664"/>
              <a:gd name="connsiteX14" fmla="*/ 349134 w 3541221"/>
              <a:gd name="connsiteY14" fmla="*/ 980994 h 2593664"/>
              <a:gd name="connsiteX15" fmla="*/ 374072 w 3541221"/>
              <a:gd name="connsiteY15" fmla="*/ 939431 h 2593664"/>
              <a:gd name="connsiteX16" fmla="*/ 399010 w 3541221"/>
              <a:gd name="connsiteY16" fmla="*/ 847991 h 2593664"/>
              <a:gd name="connsiteX17" fmla="*/ 432261 w 3541221"/>
              <a:gd name="connsiteY17" fmla="*/ 723300 h 2593664"/>
              <a:gd name="connsiteX18" fmla="*/ 448887 w 3541221"/>
              <a:gd name="connsiteY18" fmla="*/ 690049 h 2593664"/>
              <a:gd name="connsiteX19" fmla="*/ 457200 w 3541221"/>
              <a:gd name="connsiteY19" fmla="*/ 656798 h 2593664"/>
              <a:gd name="connsiteX20" fmla="*/ 473825 w 3541221"/>
              <a:gd name="connsiteY20" fmla="*/ 606922 h 2593664"/>
              <a:gd name="connsiteX21" fmla="*/ 482138 w 3541221"/>
              <a:gd name="connsiteY21" fmla="*/ 565358 h 2593664"/>
              <a:gd name="connsiteX22" fmla="*/ 498763 w 3541221"/>
              <a:gd name="connsiteY22" fmla="*/ 523794 h 2593664"/>
              <a:gd name="connsiteX23" fmla="*/ 515389 w 3541221"/>
              <a:gd name="connsiteY23" fmla="*/ 448980 h 2593664"/>
              <a:gd name="connsiteX24" fmla="*/ 532014 w 3541221"/>
              <a:gd name="connsiteY24" fmla="*/ 374165 h 2593664"/>
              <a:gd name="connsiteX25" fmla="*/ 548640 w 3541221"/>
              <a:gd name="connsiteY25" fmla="*/ 266100 h 2593664"/>
              <a:gd name="connsiteX26" fmla="*/ 581890 w 3541221"/>
              <a:gd name="connsiteY26" fmla="*/ 91533 h 2593664"/>
              <a:gd name="connsiteX27" fmla="*/ 590203 w 3541221"/>
              <a:gd name="connsiteY27" fmla="*/ 41656 h 2593664"/>
              <a:gd name="connsiteX28" fmla="*/ 714894 w 3541221"/>
              <a:gd name="connsiteY28" fmla="*/ 8405 h 2593664"/>
              <a:gd name="connsiteX29" fmla="*/ 748145 w 3541221"/>
              <a:gd name="connsiteY29" fmla="*/ 93 h 2593664"/>
              <a:gd name="connsiteX30" fmla="*/ 814647 w 3541221"/>
              <a:gd name="connsiteY30" fmla="*/ 16718 h 2593664"/>
              <a:gd name="connsiteX31" fmla="*/ 872836 w 3541221"/>
              <a:gd name="connsiteY31" fmla="*/ 66594 h 2593664"/>
              <a:gd name="connsiteX32" fmla="*/ 955963 w 3541221"/>
              <a:gd name="connsiteY32" fmla="*/ 174660 h 2593664"/>
              <a:gd name="connsiteX33" fmla="*/ 964276 w 3541221"/>
              <a:gd name="connsiteY33" fmla="*/ 224536 h 2593664"/>
              <a:gd name="connsiteX34" fmla="*/ 972589 w 3541221"/>
              <a:gd name="connsiteY34" fmla="*/ 249474 h 2593664"/>
              <a:gd name="connsiteX35" fmla="*/ 980901 w 3541221"/>
              <a:gd name="connsiteY35" fmla="*/ 748238 h 2593664"/>
              <a:gd name="connsiteX36" fmla="*/ 989214 w 3541221"/>
              <a:gd name="connsiteY36" fmla="*/ 839678 h 2593664"/>
              <a:gd name="connsiteX37" fmla="*/ 1005840 w 3541221"/>
              <a:gd name="connsiteY37" fmla="*/ 889554 h 2593664"/>
              <a:gd name="connsiteX38" fmla="*/ 1030778 w 3541221"/>
              <a:gd name="connsiteY38" fmla="*/ 972682 h 2593664"/>
              <a:gd name="connsiteX39" fmla="*/ 1055716 w 3541221"/>
              <a:gd name="connsiteY39" fmla="*/ 1122311 h 2593664"/>
              <a:gd name="connsiteX40" fmla="*/ 1097280 w 3541221"/>
              <a:gd name="connsiteY40" fmla="*/ 1321816 h 2593664"/>
              <a:gd name="connsiteX41" fmla="*/ 1113905 w 3541221"/>
              <a:gd name="connsiteY41" fmla="*/ 1504696 h 2593664"/>
              <a:gd name="connsiteX42" fmla="*/ 1122218 w 3541221"/>
              <a:gd name="connsiteY42" fmla="*/ 1654325 h 2593664"/>
              <a:gd name="connsiteX43" fmla="*/ 1138843 w 3541221"/>
              <a:gd name="connsiteY43" fmla="*/ 1695889 h 2593664"/>
              <a:gd name="connsiteX44" fmla="*/ 1172094 w 3541221"/>
              <a:gd name="connsiteY44" fmla="*/ 1704202 h 2593664"/>
              <a:gd name="connsiteX45" fmla="*/ 1197032 w 3541221"/>
              <a:gd name="connsiteY45" fmla="*/ 1720827 h 2593664"/>
              <a:gd name="connsiteX46" fmla="*/ 1230283 w 3541221"/>
              <a:gd name="connsiteY46" fmla="*/ 1737453 h 2593664"/>
              <a:gd name="connsiteX47" fmla="*/ 1238596 w 3541221"/>
              <a:gd name="connsiteY47" fmla="*/ 1762391 h 2593664"/>
              <a:gd name="connsiteX48" fmla="*/ 1255221 w 3541221"/>
              <a:gd name="connsiteY48" fmla="*/ 1795642 h 2593664"/>
              <a:gd name="connsiteX49" fmla="*/ 1271847 w 3541221"/>
              <a:gd name="connsiteY49" fmla="*/ 1837205 h 2593664"/>
              <a:gd name="connsiteX50" fmla="*/ 1280160 w 3541221"/>
              <a:gd name="connsiteY50" fmla="*/ 1878769 h 2593664"/>
              <a:gd name="connsiteX51" fmla="*/ 1296785 w 3541221"/>
              <a:gd name="connsiteY51" fmla="*/ 1978522 h 2593664"/>
              <a:gd name="connsiteX52" fmla="*/ 1305098 w 3541221"/>
              <a:gd name="connsiteY52" fmla="*/ 2011773 h 2593664"/>
              <a:gd name="connsiteX53" fmla="*/ 1313410 w 3541221"/>
              <a:gd name="connsiteY53" fmla="*/ 2078274 h 2593664"/>
              <a:gd name="connsiteX54" fmla="*/ 1321723 w 3541221"/>
              <a:gd name="connsiteY54" fmla="*/ 2119838 h 2593664"/>
              <a:gd name="connsiteX55" fmla="*/ 1413163 w 3541221"/>
              <a:gd name="connsiteY55" fmla="*/ 2036711 h 2593664"/>
              <a:gd name="connsiteX56" fmla="*/ 1454727 w 3541221"/>
              <a:gd name="connsiteY56" fmla="*/ 2028398 h 2593664"/>
              <a:gd name="connsiteX57" fmla="*/ 1487978 w 3541221"/>
              <a:gd name="connsiteY57" fmla="*/ 2020085 h 2593664"/>
              <a:gd name="connsiteX58" fmla="*/ 1579418 w 3541221"/>
              <a:gd name="connsiteY58" fmla="*/ 2028398 h 2593664"/>
              <a:gd name="connsiteX59" fmla="*/ 1620981 w 3541221"/>
              <a:gd name="connsiteY59" fmla="*/ 2036711 h 2593664"/>
              <a:gd name="connsiteX60" fmla="*/ 1654232 w 3541221"/>
              <a:gd name="connsiteY60" fmla="*/ 2061649 h 2593664"/>
              <a:gd name="connsiteX61" fmla="*/ 1687483 w 3541221"/>
              <a:gd name="connsiteY61" fmla="*/ 2119838 h 2593664"/>
              <a:gd name="connsiteX62" fmla="*/ 1695796 w 3541221"/>
              <a:gd name="connsiteY62" fmla="*/ 2186340 h 2593664"/>
              <a:gd name="connsiteX63" fmla="*/ 1704109 w 3541221"/>
              <a:gd name="connsiteY63" fmla="*/ 2219591 h 2593664"/>
              <a:gd name="connsiteX64" fmla="*/ 1753985 w 3541221"/>
              <a:gd name="connsiteY64" fmla="*/ 2244529 h 2593664"/>
              <a:gd name="connsiteX65" fmla="*/ 1803861 w 3541221"/>
              <a:gd name="connsiteY65" fmla="*/ 2252842 h 2593664"/>
              <a:gd name="connsiteX66" fmla="*/ 1837112 w 3541221"/>
              <a:gd name="connsiteY66" fmla="*/ 2286093 h 2593664"/>
              <a:gd name="connsiteX67" fmla="*/ 1878676 w 3541221"/>
              <a:gd name="connsiteY67" fmla="*/ 2344282 h 2593664"/>
              <a:gd name="connsiteX68" fmla="*/ 2128058 w 3541221"/>
              <a:gd name="connsiteY68" fmla="*/ 2402471 h 2593664"/>
              <a:gd name="connsiteX69" fmla="*/ 2219498 w 3541221"/>
              <a:gd name="connsiteY69" fmla="*/ 2419096 h 2593664"/>
              <a:gd name="connsiteX70" fmla="*/ 2269374 w 3541221"/>
              <a:gd name="connsiteY70" fmla="*/ 2427409 h 2593664"/>
              <a:gd name="connsiteX71" fmla="*/ 2335876 w 3541221"/>
              <a:gd name="connsiteY71" fmla="*/ 2377533 h 2593664"/>
              <a:gd name="connsiteX72" fmla="*/ 2377440 w 3541221"/>
              <a:gd name="connsiteY72" fmla="*/ 2294405 h 2593664"/>
              <a:gd name="connsiteX73" fmla="*/ 2402378 w 3541221"/>
              <a:gd name="connsiteY73" fmla="*/ 2269467 h 2593664"/>
              <a:gd name="connsiteX74" fmla="*/ 2460567 w 3541221"/>
              <a:gd name="connsiteY74" fmla="*/ 2236216 h 2593664"/>
              <a:gd name="connsiteX75" fmla="*/ 2485505 w 3541221"/>
              <a:gd name="connsiteY75" fmla="*/ 2227904 h 2593664"/>
              <a:gd name="connsiteX76" fmla="*/ 2518756 w 3541221"/>
              <a:gd name="connsiteY76" fmla="*/ 2211278 h 2593664"/>
              <a:gd name="connsiteX77" fmla="*/ 2651760 w 3541221"/>
              <a:gd name="connsiteY77" fmla="*/ 2219591 h 2593664"/>
              <a:gd name="connsiteX78" fmla="*/ 2676698 w 3541221"/>
              <a:gd name="connsiteY78" fmla="*/ 2227904 h 2593664"/>
              <a:gd name="connsiteX79" fmla="*/ 2718261 w 3541221"/>
              <a:gd name="connsiteY79" fmla="*/ 2286093 h 2593664"/>
              <a:gd name="connsiteX80" fmla="*/ 2743200 w 3541221"/>
              <a:gd name="connsiteY80" fmla="*/ 2302718 h 2593664"/>
              <a:gd name="connsiteX81" fmla="*/ 2751512 w 3541221"/>
              <a:gd name="connsiteY81" fmla="*/ 2335969 h 2593664"/>
              <a:gd name="connsiteX82" fmla="*/ 2784763 w 3541221"/>
              <a:gd name="connsiteY82" fmla="*/ 2402471 h 2593664"/>
              <a:gd name="connsiteX83" fmla="*/ 2842952 w 3541221"/>
              <a:gd name="connsiteY83" fmla="*/ 2427409 h 2593664"/>
              <a:gd name="connsiteX84" fmla="*/ 2892829 w 3541221"/>
              <a:gd name="connsiteY84" fmla="*/ 2444034 h 2593664"/>
              <a:gd name="connsiteX85" fmla="*/ 2951018 w 3541221"/>
              <a:gd name="connsiteY85" fmla="*/ 2468973 h 2593664"/>
              <a:gd name="connsiteX86" fmla="*/ 3000894 w 3541221"/>
              <a:gd name="connsiteY86" fmla="*/ 2485598 h 2593664"/>
              <a:gd name="connsiteX87" fmla="*/ 3025832 w 3541221"/>
              <a:gd name="connsiteY87" fmla="*/ 2510536 h 2593664"/>
              <a:gd name="connsiteX88" fmla="*/ 3150523 w 3541221"/>
              <a:gd name="connsiteY88" fmla="*/ 2577038 h 2593664"/>
              <a:gd name="connsiteX89" fmla="*/ 3217025 w 3541221"/>
              <a:gd name="connsiteY89" fmla="*/ 2593664 h 2593664"/>
              <a:gd name="connsiteX90" fmla="*/ 3483032 w 3541221"/>
              <a:gd name="connsiteY90" fmla="*/ 2585351 h 2593664"/>
              <a:gd name="connsiteX91" fmla="*/ 3524596 w 3541221"/>
              <a:gd name="connsiteY91" fmla="*/ 2568725 h 2593664"/>
              <a:gd name="connsiteX92" fmla="*/ 3541221 w 3541221"/>
              <a:gd name="connsiteY92" fmla="*/ 2568725 h 2593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3541221" h="2593664">
                <a:moveTo>
                  <a:pt x="0" y="2493911"/>
                </a:moveTo>
                <a:cubicBezTo>
                  <a:pt x="13854" y="2491140"/>
                  <a:pt x="29359" y="2492717"/>
                  <a:pt x="41563" y="2485598"/>
                </a:cubicBezTo>
                <a:cubicBezTo>
                  <a:pt x="64575" y="2472174"/>
                  <a:pt x="101983" y="2433491"/>
                  <a:pt x="124690" y="2410784"/>
                </a:cubicBezTo>
                <a:cubicBezTo>
                  <a:pt x="128687" y="2346839"/>
                  <a:pt x="127737" y="2289011"/>
                  <a:pt x="141316" y="2227904"/>
                </a:cubicBezTo>
                <a:cubicBezTo>
                  <a:pt x="148751" y="2194446"/>
                  <a:pt x="166254" y="2128151"/>
                  <a:pt x="166254" y="2128151"/>
                </a:cubicBezTo>
                <a:cubicBezTo>
                  <a:pt x="169025" y="2100442"/>
                  <a:pt x="168189" y="2072131"/>
                  <a:pt x="174567" y="2045024"/>
                </a:cubicBezTo>
                <a:cubicBezTo>
                  <a:pt x="179400" y="2024482"/>
                  <a:pt x="193708" y="2007125"/>
                  <a:pt x="199505" y="1986834"/>
                </a:cubicBezTo>
                <a:cubicBezTo>
                  <a:pt x="204888" y="1967995"/>
                  <a:pt x="203412" y="1947737"/>
                  <a:pt x="207818" y="1928645"/>
                </a:cubicBezTo>
                <a:cubicBezTo>
                  <a:pt x="211759" y="1911569"/>
                  <a:pt x="220193" y="1895770"/>
                  <a:pt x="224443" y="1878769"/>
                </a:cubicBezTo>
                <a:cubicBezTo>
                  <a:pt x="258022" y="1744453"/>
                  <a:pt x="204151" y="1914707"/>
                  <a:pt x="249381" y="1779016"/>
                </a:cubicBezTo>
                <a:lnTo>
                  <a:pt x="257694" y="1754078"/>
                </a:lnTo>
                <a:cubicBezTo>
                  <a:pt x="281356" y="1493802"/>
                  <a:pt x="254022" y="1812110"/>
                  <a:pt x="282632" y="1230376"/>
                </a:cubicBezTo>
                <a:cubicBezTo>
                  <a:pt x="286382" y="1154133"/>
                  <a:pt x="279283" y="1173055"/>
                  <a:pt x="307570" y="1130624"/>
                </a:cubicBezTo>
                <a:cubicBezTo>
                  <a:pt x="323296" y="1051995"/>
                  <a:pt x="307214" y="1123467"/>
                  <a:pt x="340821" y="1014245"/>
                </a:cubicBezTo>
                <a:cubicBezTo>
                  <a:pt x="344181" y="1003325"/>
                  <a:pt x="344494" y="991434"/>
                  <a:pt x="349134" y="980994"/>
                </a:cubicBezTo>
                <a:cubicBezTo>
                  <a:pt x="355696" y="966230"/>
                  <a:pt x="365759" y="953285"/>
                  <a:pt x="374072" y="939431"/>
                </a:cubicBezTo>
                <a:cubicBezTo>
                  <a:pt x="391888" y="832538"/>
                  <a:pt x="369884" y="942649"/>
                  <a:pt x="399010" y="847991"/>
                </a:cubicBezTo>
                <a:cubicBezTo>
                  <a:pt x="413885" y="799648"/>
                  <a:pt x="415224" y="770151"/>
                  <a:pt x="432261" y="723300"/>
                </a:cubicBezTo>
                <a:cubicBezTo>
                  <a:pt x="436496" y="711654"/>
                  <a:pt x="444536" y="701652"/>
                  <a:pt x="448887" y="690049"/>
                </a:cubicBezTo>
                <a:cubicBezTo>
                  <a:pt x="452899" y="679352"/>
                  <a:pt x="453917" y="667741"/>
                  <a:pt x="457200" y="656798"/>
                </a:cubicBezTo>
                <a:cubicBezTo>
                  <a:pt x="462236" y="640012"/>
                  <a:pt x="469214" y="623829"/>
                  <a:pt x="473825" y="606922"/>
                </a:cubicBezTo>
                <a:cubicBezTo>
                  <a:pt x="477543" y="593291"/>
                  <a:pt x="478078" y="578891"/>
                  <a:pt x="482138" y="565358"/>
                </a:cubicBezTo>
                <a:cubicBezTo>
                  <a:pt x="486426" y="551065"/>
                  <a:pt x="494044" y="537950"/>
                  <a:pt x="498763" y="523794"/>
                </a:cubicBezTo>
                <a:cubicBezTo>
                  <a:pt x="505522" y="503518"/>
                  <a:pt x="510996" y="468749"/>
                  <a:pt x="515389" y="448980"/>
                </a:cubicBezTo>
                <a:cubicBezTo>
                  <a:pt x="525350" y="404156"/>
                  <a:pt x="523659" y="424293"/>
                  <a:pt x="532014" y="374165"/>
                </a:cubicBezTo>
                <a:cubicBezTo>
                  <a:pt x="538006" y="338215"/>
                  <a:pt x="542306" y="301991"/>
                  <a:pt x="548640" y="266100"/>
                </a:cubicBezTo>
                <a:cubicBezTo>
                  <a:pt x="558934" y="207766"/>
                  <a:pt x="571104" y="149778"/>
                  <a:pt x="581890" y="91533"/>
                </a:cubicBezTo>
                <a:cubicBezTo>
                  <a:pt x="584959" y="74960"/>
                  <a:pt x="580853" y="55680"/>
                  <a:pt x="590203" y="41656"/>
                </a:cubicBezTo>
                <a:cubicBezTo>
                  <a:pt x="613575" y="6598"/>
                  <a:pt x="688200" y="11074"/>
                  <a:pt x="714894" y="8405"/>
                </a:cubicBezTo>
                <a:cubicBezTo>
                  <a:pt x="725978" y="5634"/>
                  <a:pt x="736760" y="-856"/>
                  <a:pt x="748145" y="93"/>
                </a:cubicBezTo>
                <a:cubicBezTo>
                  <a:pt x="770916" y="1991"/>
                  <a:pt x="793173" y="8909"/>
                  <a:pt x="814647" y="16718"/>
                </a:cubicBezTo>
                <a:cubicBezTo>
                  <a:pt x="833408" y="23540"/>
                  <a:pt x="862674" y="55302"/>
                  <a:pt x="872836" y="66594"/>
                </a:cubicBezTo>
                <a:cubicBezTo>
                  <a:pt x="912174" y="110303"/>
                  <a:pt x="921079" y="125822"/>
                  <a:pt x="955963" y="174660"/>
                </a:cubicBezTo>
                <a:cubicBezTo>
                  <a:pt x="958734" y="191285"/>
                  <a:pt x="960620" y="208083"/>
                  <a:pt x="964276" y="224536"/>
                </a:cubicBezTo>
                <a:cubicBezTo>
                  <a:pt x="966177" y="233090"/>
                  <a:pt x="972311" y="240716"/>
                  <a:pt x="972589" y="249474"/>
                </a:cubicBezTo>
                <a:cubicBezTo>
                  <a:pt x="977865" y="415668"/>
                  <a:pt x="976219" y="582026"/>
                  <a:pt x="980901" y="748238"/>
                </a:cubicBezTo>
                <a:cubicBezTo>
                  <a:pt x="981763" y="778832"/>
                  <a:pt x="983895" y="809538"/>
                  <a:pt x="989214" y="839678"/>
                </a:cubicBezTo>
                <a:cubicBezTo>
                  <a:pt x="992260" y="856936"/>
                  <a:pt x="1001229" y="872647"/>
                  <a:pt x="1005840" y="889554"/>
                </a:cubicBezTo>
                <a:cubicBezTo>
                  <a:pt x="1029925" y="977867"/>
                  <a:pt x="995336" y="884080"/>
                  <a:pt x="1030778" y="972682"/>
                </a:cubicBezTo>
                <a:cubicBezTo>
                  <a:pt x="1043781" y="1076717"/>
                  <a:pt x="1033208" y="1005269"/>
                  <a:pt x="1055716" y="1122311"/>
                </a:cubicBezTo>
                <a:cubicBezTo>
                  <a:pt x="1088105" y="1290734"/>
                  <a:pt x="1068072" y="1204988"/>
                  <a:pt x="1097280" y="1321816"/>
                </a:cubicBezTo>
                <a:cubicBezTo>
                  <a:pt x="1108993" y="1415528"/>
                  <a:pt x="1106477" y="1385849"/>
                  <a:pt x="1113905" y="1504696"/>
                </a:cubicBezTo>
                <a:cubicBezTo>
                  <a:pt x="1117021" y="1554552"/>
                  <a:pt x="1115757" y="1604791"/>
                  <a:pt x="1122218" y="1654325"/>
                </a:cubicBezTo>
                <a:cubicBezTo>
                  <a:pt x="1124148" y="1669122"/>
                  <a:pt x="1128292" y="1685338"/>
                  <a:pt x="1138843" y="1695889"/>
                </a:cubicBezTo>
                <a:cubicBezTo>
                  <a:pt x="1146921" y="1703968"/>
                  <a:pt x="1161010" y="1701431"/>
                  <a:pt x="1172094" y="1704202"/>
                </a:cubicBezTo>
                <a:cubicBezTo>
                  <a:pt x="1180407" y="1709744"/>
                  <a:pt x="1188358" y="1715870"/>
                  <a:pt x="1197032" y="1720827"/>
                </a:cubicBezTo>
                <a:cubicBezTo>
                  <a:pt x="1207791" y="1726975"/>
                  <a:pt x="1221521" y="1728691"/>
                  <a:pt x="1230283" y="1737453"/>
                </a:cubicBezTo>
                <a:cubicBezTo>
                  <a:pt x="1236479" y="1743649"/>
                  <a:pt x="1235144" y="1754337"/>
                  <a:pt x="1238596" y="1762391"/>
                </a:cubicBezTo>
                <a:cubicBezTo>
                  <a:pt x="1243477" y="1773781"/>
                  <a:pt x="1250188" y="1784318"/>
                  <a:pt x="1255221" y="1795642"/>
                </a:cubicBezTo>
                <a:cubicBezTo>
                  <a:pt x="1261281" y="1809278"/>
                  <a:pt x="1266305" y="1823351"/>
                  <a:pt x="1271847" y="1837205"/>
                </a:cubicBezTo>
                <a:cubicBezTo>
                  <a:pt x="1274618" y="1851060"/>
                  <a:pt x="1277705" y="1864855"/>
                  <a:pt x="1280160" y="1878769"/>
                </a:cubicBezTo>
                <a:cubicBezTo>
                  <a:pt x="1286018" y="1911966"/>
                  <a:pt x="1288609" y="1945819"/>
                  <a:pt x="1296785" y="1978522"/>
                </a:cubicBezTo>
                <a:lnTo>
                  <a:pt x="1305098" y="2011773"/>
                </a:lnTo>
                <a:cubicBezTo>
                  <a:pt x="1307869" y="2033940"/>
                  <a:pt x="1310013" y="2056194"/>
                  <a:pt x="1313410" y="2078274"/>
                </a:cubicBezTo>
                <a:cubicBezTo>
                  <a:pt x="1315558" y="2092239"/>
                  <a:pt x="1307930" y="2122903"/>
                  <a:pt x="1321723" y="2119838"/>
                </a:cubicBezTo>
                <a:cubicBezTo>
                  <a:pt x="1426405" y="2096576"/>
                  <a:pt x="1355690" y="2065448"/>
                  <a:pt x="1413163" y="2036711"/>
                </a:cubicBezTo>
                <a:cubicBezTo>
                  <a:pt x="1425800" y="2030392"/>
                  <a:pt x="1440934" y="2031463"/>
                  <a:pt x="1454727" y="2028398"/>
                </a:cubicBezTo>
                <a:cubicBezTo>
                  <a:pt x="1465880" y="2025920"/>
                  <a:pt x="1476894" y="2022856"/>
                  <a:pt x="1487978" y="2020085"/>
                </a:cubicBezTo>
                <a:cubicBezTo>
                  <a:pt x="1518458" y="2022856"/>
                  <a:pt x="1549049" y="2024602"/>
                  <a:pt x="1579418" y="2028398"/>
                </a:cubicBezTo>
                <a:cubicBezTo>
                  <a:pt x="1593438" y="2030151"/>
                  <a:pt x="1608070" y="2030973"/>
                  <a:pt x="1620981" y="2036711"/>
                </a:cubicBezTo>
                <a:cubicBezTo>
                  <a:pt x="1633641" y="2042338"/>
                  <a:pt x="1644435" y="2051852"/>
                  <a:pt x="1654232" y="2061649"/>
                </a:cubicBezTo>
                <a:cubicBezTo>
                  <a:pt x="1665984" y="2073401"/>
                  <a:pt x="1680962" y="2106795"/>
                  <a:pt x="1687483" y="2119838"/>
                </a:cubicBezTo>
                <a:cubicBezTo>
                  <a:pt x="1690254" y="2142005"/>
                  <a:pt x="1692123" y="2164304"/>
                  <a:pt x="1695796" y="2186340"/>
                </a:cubicBezTo>
                <a:cubicBezTo>
                  <a:pt x="1697674" y="2197609"/>
                  <a:pt x="1696030" y="2211512"/>
                  <a:pt x="1704109" y="2219591"/>
                </a:cubicBezTo>
                <a:cubicBezTo>
                  <a:pt x="1717252" y="2232734"/>
                  <a:pt x="1736351" y="2238651"/>
                  <a:pt x="1753985" y="2244529"/>
                </a:cubicBezTo>
                <a:cubicBezTo>
                  <a:pt x="1769975" y="2249859"/>
                  <a:pt x="1787236" y="2250071"/>
                  <a:pt x="1803861" y="2252842"/>
                </a:cubicBezTo>
                <a:cubicBezTo>
                  <a:pt x="1814945" y="2263926"/>
                  <a:pt x="1826911" y="2274192"/>
                  <a:pt x="1837112" y="2286093"/>
                </a:cubicBezTo>
                <a:cubicBezTo>
                  <a:pt x="1847488" y="2298198"/>
                  <a:pt x="1867068" y="2336820"/>
                  <a:pt x="1878676" y="2344282"/>
                </a:cubicBezTo>
                <a:cubicBezTo>
                  <a:pt x="1971427" y="2403907"/>
                  <a:pt x="2010947" y="2388417"/>
                  <a:pt x="2128058" y="2402471"/>
                </a:cubicBezTo>
                <a:cubicBezTo>
                  <a:pt x="2164057" y="2406791"/>
                  <a:pt x="2184722" y="2412773"/>
                  <a:pt x="2219498" y="2419096"/>
                </a:cubicBezTo>
                <a:cubicBezTo>
                  <a:pt x="2236081" y="2422111"/>
                  <a:pt x="2252749" y="2424638"/>
                  <a:pt x="2269374" y="2427409"/>
                </a:cubicBezTo>
                <a:cubicBezTo>
                  <a:pt x="2291541" y="2410784"/>
                  <a:pt x="2316283" y="2397126"/>
                  <a:pt x="2335876" y="2377533"/>
                </a:cubicBezTo>
                <a:cubicBezTo>
                  <a:pt x="2368998" y="2344411"/>
                  <a:pt x="2354345" y="2331356"/>
                  <a:pt x="2377440" y="2294405"/>
                </a:cubicBezTo>
                <a:cubicBezTo>
                  <a:pt x="2383671" y="2284436"/>
                  <a:pt x="2392747" y="2276209"/>
                  <a:pt x="2402378" y="2269467"/>
                </a:cubicBezTo>
                <a:cubicBezTo>
                  <a:pt x="2420679" y="2256656"/>
                  <a:pt x="2440586" y="2246207"/>
                  <a:pt x="2460567" y="2236216"/>
                </a:cubicBezTo>
                <a:cubicBezTo>
                  <a:pt x="2468404" y="2232297"/>
                  <a:pt x="2477451" y="2231356"/>
                  <a:pt x="2485505" y="2227904"/>
                </a:cubicBezTo>
                <a:cubicBezTo>
                  <a:pt x="2496895" y="2223023"/>
                  <a:pt x="2507672" y="2216820"/>
                  <a:pt x="2518756" y="2211278"/>
                </a:cubicBezTo>
                <a:cubicBezTo>
                  <a:pt x="2563091" y="2214049"/>
                  <a:pt x="2607583" y="2214941"/>
                  <a:pt x="2651760" y="2219591"/>
                </a:cubicBezTo>
                <a:cubicBezTo>
                  <a:pt x="2660474" y="2220508"/>
                  <a:pt x="2669967" y="2222295"/>
                  <a:pt x="2676698" y="2227904"/>
                </a:cubicBezTo>
                <a:cubicBezTo>
                  <a:pt x="2715985" y="2260643"/>
                  <a:pt x="2687926" y="2255758"/>
                  <a:pt x="2718261" y="2286093"/>
                </a:cubicBezTo>
                <a:cubicBezTo>
                  <a:pt x="2725326" y="2293158"/>
                  <a:pt x="2734887" y="2297176"/>
                  <a:pt x="2743200" y="2302718"/>
                </a:cubicBezTo>
                <a:cubicBezTo>
                  <a:pt x="2745971" y="2313802"/>
                  <a:pt x="2747118" y="2325423"/>
                  <a:pt x="2751512" y="2335969"/>
                </a:cubicBezTo>
                <a:cubicBezTo>
                  <a:pt x="2761044" y="2358846"/>
                  <a:pt x="2772012" y="2381219"/>
                  <a:pt x="2784763" y="2402471"/>
                </a:cubicBezTo>
                <a:cubicBezTo>
                  <a:pt x="2800074" y="2427989"/>
                  <a:pt x="2814085" y="2419536"/>
                  <a:pt x="2842952" y="2427409"/>
                </a:cubicBezTo>
                <a:cubicBezTo>
                  <a:pt x="2859859" y="2432020"/>
                  <a:pt x="2876203" y="2438492"/>
                  <a:pt x="2892829" y="2444034"/>
                </a:cubicBezTo>
                <a:cubicBezTo>
                  <a:pt x="2932392" y="2470411"/>
                  <a:pt x="2902220" y="2454334"/>
                  <a:pt x="2951018" y="2468973"/>
                </a:cubicBezTo>
                <a:cubicBezTo>
                  <a:pt x="2967804" y="2474009"/>
                  <a:pt x="3000894" y="2485598"/>
                  <a:pt x="3000894" y="2485598"/>
                </a:cubicBezTo>
                <a:cubicBezTo>
                  <a:pt x="3009207" y="2493911"/>
                  <a:pt x="3016427" y="2503483"/>
                  <a:pt x="3025832" y="2510536"/>
                </a:cubicBezTo>
                <a:cubicBezTo>
                  <a:pt x="3050000" y="2528662"/>
                  <a:pt x="3137235" y="2571870"/>
                  <a:pt x="3150523" y="2577038"/>
                </a:cubicBezTo>
                <a:cubicBezTo>
                  <a:pt x="3171819" y="2585320"/>
                  <a:pt x="3194858" y="2588122"/>
                  <a:pt x="3217025" y="2593664"/>
                </a:cubicBezTo>
                <a:cubicBezTo>
                  <a:pt x="3305694" y="2590893"/>
                  <a:pt x="3394610" y="2592521"/>
                  <a:pt x="3483032" y="2585351"/>
                </a:cubicBezTo>
                <a:cubicBezTo>
                  <a:pt x="3497905" y="2584145"/>
                  <a:pt x="3510248" y="2572825"/>
                  <a:pt x="3524596" y="2568725"/>
                </a:cubicBezTo>
                <a:cubicBezTo>
                  <a:pt x="3529924" y="2567203"/>
                  <a:pt x="3535679" y="2568725"/>
                  <a:pt x="3541221" y="256872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igura a mano libera: forma 5">
            <a:extLst>
              <a:ext uri="{FF2B5EF4-FFF2-40B4-BE49-F238E27FC236}">
                <a16:creationId xmlns:a16="http://schemas.microsoft.com/office/drawing/2014/main" id="{A811E85D-CDB0-961D-90AA-1B23A961D8CF}"/>
              </a:ext>
            </a:extLst>
          </p:cNvPr>
          <p:cNvSpPr/>
          <p:nvPr/>
        </p:nvSpPr>
        <p:spPr>
          <a:xfrm>
            <a:off x="8362604" y="2535382"/>
            <a:ext cx="155093" cy="199505"/>
          </a:xfrm>
          <a:custGeom>
            <a:avLst/>
            <a:gdLst>
              <a:gd name="connsiteX0" fmla="*/ 0 w 155093"/>
              <a:gd name="connsiteY0" fmla="*/ 0 h 199505"/>
              <a:gd name="connsiteX1" fmla="*/ 41563 w 155093"/>
              <a:gd name="connsiteY1" fmla="*/ 24938 h 199505"/>
              <a:gd name="connsiteX2" fmla="*/ 108065 w 155093"/>
              <a:gd name="connsiteY2" fmla="*/ 33251 h 199505"/>
              <a:gd name="connsiteX3" fmla="*/ 58189 w 155093"/>
              <a:gd name="connsiteY3" fmla="*/ 74814 h 199505"/>
              <a:gd name="connsiteX4" fmla="*/ 49876 w 155093"/>
              <a:gd name="connsiteY4" fmla="*/ 108065 h 199505"/>
              <a:gd name="connsiteX5" fmla="*/ 99752 w 155093"/>
              <a:gd name="connsiteY5" fmla="*/ 124691 h 199505"/>
              <a:gd name="connsiteX6" fmla="*/ 149629 w 155093"/>
              <a:gd name="connsiteY6" fmla="*/ 133003 h 199505"/>
              <a:gd name="connsiteX7" fmla="*/ 149629 w 155093"/>
              <a:gd name="connsiteY7" fmla="*/ 199505 h 199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93" h="199505">
                <a:moveTo>
                  <a:pt x="0" y="0"/>
                </a:moveTo>
                <a:cubicBezTo>
                  <a:pt x="13854" y="8313"/>
                  <a:pt x="26121" y="20186"/>
                  <a:pt x="41563" y="24938"/>
                </a:cubicBezTo>
                <a:cubicBezTo>
                  <a:pt x="62915" y="31508"/>
                  <a:pt x="92268" y="17454"/>
                  <a:pt x="108065" y="33251"/>
                </a:cubicBezTo>
                <a:cubicBezTo>
                  <a:pt x="130713" y="55899"/>
                  <a:pt x="62850" y="73260"/>
                  <a:pt x="58189" y="74814"/>
                </a:cubicBezTo>
                <a:cubicBezTo>
                  <a:pt x="55418" y="85898"/>
                  <a:pt x="42562" y="99288"/>
                  <a:pt x="49876" y="108065"/>
                </a:cubicBezTo>
                <a:cubicBezTo>
                  <a:pt x="61095" y="121528"/>
                  <a:pt x="82751" y="120441"/>
                  <a:pt x="99752" y="124691"/>
                </a:cubicBezTo>
                <a:cubicBezTo>
                  <a:pt x="116104" y="128779"/>
                  <a:pt x="140279" y="118979"/>
                  <a:pt x="149629" y="133003"/>
                </a:cubicBezTo>
                <a:cubicBezTo>
                  <a:pt x="161925" y="151447"/>
                  <a:pt x="149629" y="177338"/>
                  <a:pt x="149629" y="199505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igura a mano libera: forma 6">
            <a:extLst>
              <a:ext uri="{FF2B5EF4-FFF2-40B4-BE49-F238E27FC236}">
                <a16:creationId xmlns:a16="http://schemas.microsoft.com/office/drawing/2014/main" id="{8D86A538-9192-068D-1166-5616231AA52B}"/>
              </a:ext>
            </a:extLst>
          </p:cNvPr>
          <p:cNvSpPr/>
          <p:nvPr/>
        </p:nvSpPr>
        <p:spPr>
          <a:xfrm>
            <a:off x="7331557" y="2493318"/>
            <a:ext cx="155093" cy="199505"/>
          </a:xfrm>
          <a:custGeom>
            <a:avLst/>
            <a:gdLst>
              <a:gd name="connsiteX0" fmla="*/ 0 w 155093"/>
              <a:gd name="connsiteY0" fmla="*/ 0 h 199505"/>
              <a:gd name="connsiteX1" fmla="*/ 41563 w 155093"/>
              <a:gd name="connsiteY1" fmla="*/ 24938 h 199505"/>
              <a:gd name="connsiteX2" fmla="*/ 108065 w 155093"/>
              <a:gd name="connsiteY2" fmla="*/ 33251 h 199505"/>
              <a:gd name="connsiteX3" fmla="*/ 58189 w 155093"/>
              <a:gd name="connsiteY3" fmla="*/ 74814 h 199505"/>
              <a:gd name="connsiteX4" fmla="*/ 49876 w 155093"/>
              <a:gd name="connsiteY4" fmla="*/ 108065 h 199505"/>
              <a:gd name="connsiteX5" fmla="*/ 99752 w 155093"/>
              <a:gd name="connsiteY5" fmla="*/ 124691 h 199505"/>
              <a:gd name="connsiteX6" fmla="*/ 149629 w 155093"/>
              <a:gd name="connsiteY6" fmla="*/ 133003 h 199505"/>
              <a:gd name="connsiteX7" fmla="*/ 149629 w 155093"/>
              <a:gd name="connsiteY7" fmla="*/ 199505 h 199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93" h="199505">
                <a:moveTo>
                  <a:pt x="0" y="0"/>
                </a:moveTo>
                <a:cubicBezTo>
                  <a:pt x="13854" y="8313"/>
                  <a:pt x="26121" y="20186"/>
                  <a:pt x="41563" y="24938"/>
                </a:cubicBezTo>
                <a:cubicBezTo>
                  <a:pt x="62915" y="31508"/>
                  <a:pt x="92268" y="17454"/>
                  <a:pt x="108065" y="33251"/>
                </a:cubicBezTo>
                <a:cubicBezTo>
                  <a:pt x="130713" y="55899"/>
                  <a:pt x="62850" y="73260"/>
                  <a:pt x="58189" y="74814"/>
                </a:cubicBezTo>
                <a:cubicBezTo>
                  <a:pt x="55418" y="85898"/>
                  <a:pt x="42562" y="99288"/>
                  <a:pt x="49876" y="108065"/>
                </a:cubicBezTo>
                <a:cubicBezTo>
                  <a:pt x="61095" y="121528"/>
                  <a:pt x="82751" y="120441"/>
                  <a:pt x="99752" y="124691"/>
                </a:cubicBezTo>
                <a:cubicBezTo>
                  <a:pt x="116104" y="128779"/>
                  <a:pt x="140279" y="118979"/>
                  <a:pt x="149629" y="133003"/>
                </a:cubicBezTo>
                <a:cubicBezTo>
                  <a:pt x="161925" y="151447"/>
                  <a:pt x="149629" y="177338"/>
                  <a:pt x="149629" y="199505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6B229F58-368E-154D-A093-0A3DBF6D256B}"/>
              </a:ext>
            </a:extLst>
          </p:cNvPr>
          <p:cNvSpPr/>
          <p:nvPr/>
        </p:nvSpPr>
        <p:spPr>
          <a:xfrm rot="4057724">
            <a:off x="6457426" y="2476142"/>
            <a:ext cx="155093" cy="199505"/>
          </a:xfrm>
          <a:custGeom>
            <a:avLst/>
            <a:gdLst>
              <a:gd name="connsiteX0" fmla="*/ 0 w 155093"/>
              <a:gd name="connsiteY0" fmla="*/ 0 h 199505"/>
              <a:gd name="connsiteX1" fmla="*/ 41563 w 155093"/>
              <a:gd name="connsiteY1" fmla="*/ 24938 h 199505"/>
              <a:gd name="connsiteX2" fmla="*/ 108065 w 155093"/>
              <a:gd name="connsiteY2" fmla="*/ 33251 h 199505"/>
              <a:gd name="connsiteX3" fmla="*/ 58189 w 155093"/>
              <a:gd name="connsiteY3" fmla="*/ 74814 h 199505"/>
              <a:gd name="connsiteX4" fmla="*/ 49876 w 155093"/>
              <a:gd name="connsiteY4" fmla="*/ 108065 h 199505"/>
              <a:gd name="connsiteX5" fmla="*/ 99752 w 155093"/>
              <a:gd name="connsiteY5" fmla="*/ 124691 h 199505"/>
              <a:gd name="connsiteX6" fmla="*/ 149629 w 155093"/>
              <a:gd name="connsiteY6" fmla="*/ 133003 h 199505"/>
              <a:gd name="connsiteX7" fmla="*/ 149629 w 155093"/>
              <a:gd name="connsiteY7" fmla="*/ 199505 h 199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93" h="199505">
                <a:moveTo>
                  <a:pt x="0" y="0"/>
                </a:moveTo>
                <a:cubicBezTo>
                  <a:pt x="13854" y="8313"/>
                  <a:pt x="26121" y="20186"/>
                  <a:pt x="41563" y="24938"/>
                </a:cubicBezTo>
                <a:cubicBezTo>
                  <a:pt x="62915" y="31508"/>
                  <a:pt x="92268" y="17454"/>
                  <a:pt x="108065" y="33251"/>
                </a:cubicBezTo>
                <a:cubicBezTo>
                  <a:pt x="130713" y="55899"/>
                  <a:pt x="62850" y="73260"/>
                  <a:pt x="58189" y="74814"/>
                </a:cubicBezTo>
                <a:cubicBezTo>
                  <a:pt x="55418" y="85898"/>
                  <a:pt x="42562" y="99288"/>
                  <a:pt x="49876" y="108065"/>
                </a:cubicBezTo>
                <a:cubicBezTo>
                  <a:pt x="61095" y="121528"/>
                  <a:pt x="82751" y="120441"/>
                  <a:pt x="99752" y="124691"/>
                </a:cubicBezTo>
                <a:cubicBezTo>
                  <a:pt x="116104" y="128779"/>
                  <a:pt x="140279" y="118979"/>
                  <a:pt x="149629" y="133003"/>
                </a:cubicBezTo>
                <a:cubicBezTo>
                  <a:pt x="161925" y="151447"/>
                  <a:pt x="149629" y="177338"/>
                  <a:pt x="149629" y="199505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DD05A6A1-CEC5-656D-5081-AF9879284908}"/>
              </a:ext>
            </a:extLst>
          </p:cNvPr>
          <p:cNvSpPr/>
          <p:nvPr/>
        </p:nvSpPr>
        <p:spPr>
          <a:xfrm rot="17812798">
            <a:off x="5399124" y="2379049"/>
            <a:ext cx="155093" cy="199505"/>
          </a:xfrm>
          <a:custGeom>
            <a:avLst/>
            <a:gdLst>
              <a:gd name="connsiteX0" fmla="*/ 0 w 155093"/>
              <a:gd name="connsiteY0" fmla="*/ 0 h 199505"/>
              <a:gd name="connsiteX1" fmla="*/ 41563 w 155093"/>
              <a:gd name="connsiteY1" fmla="*/ 24938 h 199505"/>
              <a:gd name="connsiteX2" fmla="*/ 108065 w 155093"/>
              <a:gd name="connsiteY2" fmla="*/ 33251 h 199505"/>
              <a:gd name="connsiteX3" fmla="*/ 58189 w 155093"/>
              <a:gd name="connsiteY3" fmla="*/ 74814 h 199505"/>
              <a:gd name="connsiteX4" fmla="*/ 49876 w 155093"/>
              <a:gd name="connsiteY4" fmla="*/ 108065 h 199505"/>
              <a:gd name="connsiteX5" fmla="*/ 99752 w 155093"/>
              <a:gd name="connsiteY5" fmla="*/ 124691 h 199505"/>
              <a:gd name="connsiteX6" fmla="*/ 149629 w 155093"/>
              <a:gd name="connsiteY6" fmla="*/ 133003 h 199505"/>
              <a:gd name="connsiteX7" fmla="*/ 149629 w 155093"/>
              <a:gd name="connsiteY7" fmla="*/ 199505 h 199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93" h="199505">
                <a:moveTo>
                  <a:pt x="0" y="0"/>
                </a:moveTo>
                <a:cubicBezTo>
                  <a:pt x="13854" y="8313"/>
                  <a:pt x="26121" y="20186"/>
                  <a:pt x="41563" y="24938"/>
                </a:cubicBezTo>
                <a:cubicBezTo>
                  <a:pt x="62915" y="31508"/>
                  <a:pt x="92268" y="17454"/>
                  <a:pt x="108065" y="33251"/>
                </a:cubicBezTo>
                <a:cubicBezTo>
                  <a:pt x="130713" y="55899"/>
                  <a:pt x="62850" y="73260"/>
                  <a:pt x="58189" y="74814"/>
                </a:cubicBezTo>
                <a:cubicBezTo>
                  <a:pt x="55418" y="85898"/>
                  <a:pt x="42562" y="99288"/>
                  <a:pt x="49876" y="108065"/>
                </a:cubicBezTo>
                <a:cubicBezTo>
                  <a:pt x="61095" y="121528"/>
                  <a:pt x="82751" y="120441"/>
                  <a:pt x="99752" y="124691"/>
                </a:cubicBezTo>
                <a:cubicBezTo>
                  <a:pt x="116104" y="128779"/>
                  <a:pt x="140279" y="118979"/>
                  <a:pt x="149629" y="133003"/>
                </a:cubicBezTo>
                <a:cubicBezTo>
                  <a:pt x="161925" y="151447"/>
                  <a:pt x="149629" y="177338"/>
                  <a:pt x="149629" y="199505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7887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5" name="Text Box 3">
            <a:extLst>
              <a:ext uri="{FF2B5EF4-FFF2-40B4-BE49-F238E27FC236}">
                <a16:creationId xmlns:a16="http://schemas.microsoft.com/office/drawing/2014/main" id="{50A7FA8B-27CD-D0D0-8AA2-3FFCAF683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2112" y="363300"/>
            <a:ext cx="1180087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Cicloalcani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11657" name="Text Box 6">
            <a:extLst>
              <a:ext uri="{FF2B5EF4-FFF2-40B4-BE49-F238E27FC236}">
                <a16:creationId xmlns:a16="http://schemas.microsoft.com/office/drawing/2014/main" id="{30D5FA8F-C3D1-F63D-C5D7-ABEA06C5B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74037"/>
            <a:ext cx="9144000" cy="90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>
              <a:spcAft>
                <a:spcPts val="600"/>
              </a:spcAft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Lo ione molecolare è in genere visibile.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La frammentazione principale è la perdita di C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4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 (-28) 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dallo ione molecolare ed eventuali altre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successive perdite di C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4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.</a:t>
            </a:r>
          </a:p>
          <a:p>
            <a:pPr algn="just" eaLnBrk="0" hangingPunct="0">
              <a:spcAft>
                <a:spcPts val="600"/>
              </a:spcAft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Si osserva la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perdita di Me• [M-15]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53CDFCC5-D880-1123-8213-185CD421DC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7871"/>
            <a:ext cx="9144000" cy="297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545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5" name="Text Box 3">
            <a:extLst>
              <a:ext uri="{FF2B5EF4-FFF2-40B4-BE49-F238E27FC236}">
                <a16:creationId xmlns:a16="http://schemas.microsoft.com/office/drawing/2014/main" id="{50A7FA8B-27CD-D0D0-8AA2-3FFCAF683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3433" y="363300"/>
            <a:ext cx="897133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Alcheni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11657" name="Text Box 6">
            <a:extLst>
              <a:ext uri="{FF2B5EF4-FFF2-40B4-BE49-F238E27FC236}">
                <a16:creationId xmlns:a16="http://schemas.microsoft.com/office/drawing/2014/main" id="{30D5FA8F-C3D1-F63D-C5D7-ABEA06C5B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" y="1483562"/>
            <a:ext cx="9144001" cy="1147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>
              <a:spcAft>
                <a:spcPts val="600"/>
              </a:spcAft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Nello spettro MS degli alcheni lo ione M</a:t>
            </a:r>
            <a:r>
              <a:rPr lang="it-IT" altLang="it-IT" sz="1600" baseline="30000" dirty="0">
                <a:latin typeface="+mn-lt"/>
                <a:cs typeface="Arial" panose="020B0604020202020204" pitchFamily="34" charset="0"/>
              </a:rPr>
              <a:t>+•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è in genere visibile (ad esempio m/z = 84). </a:t>
            </a:r>
          </a:p>
          <a:p>
            <a:pPr algn="just" eaLnBrk="0" hangingPunct="0">
              <a:spcAft>
                <a:spcPts val="600"/>
              </a:spcAft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Alcheni terminali perdono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catione allilico C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3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5</a:t>
            </a:r>
            <a:r>
              <a:rPr lang="it-IT" altLang="it-IT" sz="1600" b="1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 (m/z =41) 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si vede nello spettro. Sono tipici ioni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C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2n</a:t>
            </a:r>
            <a:r>
              <a:rPr lang="it-IT" altLang="it-IT" sz="1600" b="1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e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C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2n-1</a:t>
            </a:r>
            <a:r>
              <a:rPr lang="it-IT" altLang="it-IT" sz="1600" b="1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(ma anche C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2n+1</a:t>
            </a:r>
            <a:r>
              <a:rPr lang="it-IT" altLang="it-IT" sz="1600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poco intensi) cioè serie di picchi distanziati di 14 m/z Serie C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2n</a:t>
            </a:r>
            <a:r>
              <a:rPr lang="it-IT" altLang="it-IT" sz="1600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: 28, 42, 56, 70, etc. Serie C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n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600" baseline="-25000" dirty="0">
                <a:latin typeface="+mn-lt"/>
                <a:cs typeface="Arial" panose="020B0604020202020204" pitchFamily="34" charset="0"/>
              </a:rPr>
              <a:t>2n-1</a:t>
            </a:r>
            <a:r>
              <a:rPr lang="it-IT" altLang="it-IT" sz="1600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 : 27, 41, 55, 69, </a:t>
            </a:r>
            <a:r>
              <a:rPr lang="it-IT" altLang="it-IT" sz="1600" dirty="0" err="1">
                <a:latin typeface="+mn-lt"/>
                <a:cs typeface="Arial" panose="020B0604020202020204" pitchFamily="34" charset="0"/>
              </a:rPr>
              <a:t>etc</a:t>
            </a:r>
            <a:endParaRPr lang="it-IT" altLang="it-IT" sz="1600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C84732A5-1C38-81EE-611B-A2BADB412F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044034"/>
            <a:ext cx="9144000" cy="278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440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5" name="Text Box 3">
            <a:extLst>
              <a:ext uri="{FF2B5EF4-FFF2-40B4-BE49-F238E27FC236}">
                <a16:creationId xmlns:a16="http://schemas.microsoft.com/office/drawing/2014/main" id="{50A7FA8B-27CD-D0D0-8AA2-3FFCAF683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6975" y="0"/>
            <a:ext cx="2410050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Idrocarburi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aromatici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. 1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D482CAF-EADA-2B32-60EE-D384D766CE2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72" t="38811" r="45494" b="31560"/>
          <a:stretch/>
        </p:blipFill>
        <p:spPr>
          <a:xfrm>
            <a:off x="0" y="845953"/>
            <a:ext cx="4904189" cy="1421476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5D42920C-8032-AEDF-C9B1-1B4C95D8923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27" t="7397" r="28546" b="62982"/>
          <a:stretch/>
        </p:blipFill>
        <p:spPr>
          <a:xfrm>
            <a:off x="12789" y="3444347"/>
            <a:ext cx="6375862" cy="1421475"/>
          </a:xfrm>
          <a:prstGeom prst="rect">
            <a:avLst/>
          </a:prstGeom>
        </p:spPr>
      </p:pic>
      <p:sp>
        <p:nvSpPr>
          <p:cNvPr id="5" name="Text Box 17">
            <a:extLst>
              <a:ext uri="{FF2B5EF4-FFF2-40B4-BE49-F238E27FC236}">
                <a16:creationId xmlns:a16="http://schemas.microsoft.com/office/drawing/2014/main" id="{0DD2364F-1858-CDEB-29F7-3241835A8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4141"/>
            <a:ext cx="1586020" cy="300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/>
            <a:r>
              <a:rPr lang="it-IT" altLang="it-IT" sz="1400" b="1" dirty="0">
                <a:latin typeface="+mn-lt"/>
                <a:cs typeface="Arial" panose="020B0604020202020204" pitchFamily="34" charset="0"/>
              </a:rPr>
              <a:t>Scissione fenilica</a:t>
            </a:r>
            <a:endParaRPr lang="it-IT" altLang="it-IT" sz="1400" b="1" u="sng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Text Box 17">
            <a:extLst>
              <a:ext uri="{FF2B5EF4-FFF2-40B4-BE49-F238E27FC236}">
                <a16:creationId xmlns:a16="http://schemas.microsoft.com/office/drawing/2014/main" id="{632E9E83-16BE-21E0-40D1-48E557639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75816"/>
            <a:ext cx="1586020" cy="300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/>
            <a:r>
              <a:rPr lang="it-IT" altLang="it-IT" sz="1400" b="1" dirty="0">
                <a:latin typeface="+mn-lt"/>
                <a:cs typeface="Arial" panose="020B0604020202020204" pitchFamily="34" charset="0"/>
              </a:rPr>
              <a:t>Scissione benzilica</a:t>
            </a:r>
            <a:endParaRPr lang="it-IT" altLang="it-IT" sz="1400" b="1" u="sng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659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3">
            <a:extLst>
              <a:ext uri="{FF2B5EF4-FFF2-40B4-BE49-F238E27FC236}">
                <a16:creationId xmlns:a16="http://schemas.microsoft.com/office/drawing/2014/main" id="{65261C6D-F582-128B-90A6-06AD9F95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5B1A-0FD2-4D19-81D0-DE1439A8A393}" type="slidenum">
              <a:rPr lang="it-IT" altLang="it-IT">
                <a:latin typeface="+mn-lt"/>
              </a:rPr>
              <a:pPr/>
              <a:t>6</a:t>
            </a:fld>
            <a:endParaRPr lang="it-IT" altLang="it-IT">
              <a:latin typeface="+mn-lt"/>
            </a:endParaRPr>
          </a:p>
        </p:txBody>
      </p:sp>
      <p:pic>
        <p:nvPicPr>
          <p:cNvPr id="411654" name="Picture 13" descr="naphthalene_MS">
            <a:extLst>
              <a:ext uri="{FF2B5EF4-FFF2-40B4-BE49-F238E27FC236}">
                <a16:creationId xmlns:a16="http://schemas.microsoft.com/office/drawing/2014/main" id="{6E20963D-AFE0-5FC3-9659-72AC9871A5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7"/>
          <a:stretch/>
        </p:blipFill>
        <p:spPr bwMode="auto">
          <a:xfrm>
            <a:off x="18703" y="2666960"/>
            <a:ext cx="4752181" cy="346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655" name="Text Box 3">
            <a:extLst>
              <a:ext uri="{FF2B5EF4-FFF2-40B4-BE49-F238E27FC236}">
                <a16:creationId xmlns:a16="http://schemas.microsoft.com/office/drawing/2014/main" id="{50A7FA8B-27CD-D0D0-8AA2-3FFCAF683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56" y="474386"/>
            <a:ext cx="3760788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Idrocarburi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aromatici</a:t>
            </a:r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. 1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11657" name="Text Box 6">
            <a:extLst>
              <a:ext uri="{FF2B5EF4-FFF2-40B4-BE49-F238E27FC236}">
                <a16:creationId xmlns:a16="http://schemas.microsoft.com/office/drawing/2014/main" id="{30D5FA8F-C3D1-F63D-C5D7-ABEA06C5B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72860"/>
            <a:ext cx="9144000" cy="1224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>
              <a:spcAft>
                <a:spcPts val="600"/>
              </a:spcAft>
            </a:pPr>
            <a:r>
              <a:rPr lang="it-IT" altLang="it-IT" sz="1600" b="1" u="sng" dirty="0">
                <a:latin typeface="+mn-lt"/>
                <a:cs typeface="Arial" panose="020B0604020202020204" pitchFamily="34" charset="0"/>
              </a:rPr>
              <a:t>Intenso picco dello ione molecolare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. Anche il picco isotopico è, in genere, intenso. Da notare i picchi isotopici M+1 e M+2.</a:t>
            </a:r>
          </a:p>
          <a:p>
            <a:pPr algn="just" eaLnBrk="0" hangingPunct="0">
              <a:spcAft>
                <a:spcPts val="600"/>
              </a:spcAft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Frammentazione caratteristica: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perdita di acetilene (HCCH, </a:t>
            </a:r>
            <a:r>
              <a:rPr lang="it-IT" altLang="it-IT" sz="1600" b="1" i="1" dirty="0">
                <a:latin typeface="+mn-lt"/>
                <a:cs typeface="Arial" panose="020B0604020202020204" pitchFamily="34" charset="0"/>
              </a:rPr>
              <a:t>m/z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 = 26)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.</a:t>
            </a:r>
          </a:p>
          <a:p>
            <a:pPr algn="just" eaLnBrk="0" hangingPunct="0">
              <a:spcAft>
                <a:spcPts val="600"/>
              </a:spcAft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Le coppie di ioni a massa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91/65 (benzile) 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e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77/51 (fenile) 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sono caratteristiche degli </a:t>
            </a:r>
            <a:r>
              <a:rPr lang="it-IT" altLang="it-IT" sz="1600" b="1" dirty="0" err="1">
                <a:latin typeface="+mn-lt"/>
                <a:cs typeface="Arial" panose="020B0604020202020204" pitchFamily="34" charset="0"/>
              </a:rPr>
              <a:t>alchilbenzeni</a:t>
            </a:r>
            <a:endParaRPr lang="it-IT" altLang="it-IT" sz="1600" b="1" dirty="0"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411658" name="Object 8">
            <a:extLst>
              <a:ext uri="{FF2B5EF4-FFF2-40B4-BE49-F238E27FC236}">
                <a16:creationId xmlns:a16="http://schemas.microsoft.com/office/drawing/2014/main" id="{B63717F6-B8D0-D0D7-DF79-215DAF694E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435502"/>
              </p:ext>
            </p:extLst>
          </p:nvPr>
        </p:nvGraphicFramePr>
        <p:xfrm>
          <a:off x="483842" y="2743160"/>
          <a:ext cx="16652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2158560" imgH="1033560" progId="ChemDraw.Document.6.0">
                  <p:embed/>
                </p:oleObj>
              </mc:Choice>
              <mc:Fallback>
                <p:oleObj name="CS ChemDraw Drawing" r:id="rId4" imgW="2158560" imgH="1033560" progId="ChemDraw.Document.6.0">
                  <p:embed/>
                  <p:pic>
                    <p:nvPicPr>
                      <p:cNvPr id="411658" name="Object 8">
                        <a:extLst>
                          <a:ext uri="{FF2B5EF4-FFF2-40B4-BE49-F238E27FC236}">
                            <a16:creationId xmlns:a16="http://schemas.microsoft.com/office/drawing/2014/main" id="{B63717F6-B8D0-D0D7-DF79-215DAF694E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42" y="2743160"/>
                        <a:ext cx="1665287" cy="863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59" name="Text Box 9">
            <a:extLst>
              <a:ext uri="{FF2B5EF4-FFF2-40B4-BE49-F238E27FC236}">
                <a16:creationId xmlns:a16="http://schemas.microsoft.com/office/drawing/2014/main" id="{317D64A9-F50E-A2E8-8025-399C151F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692" y="3733760"/>
            <a:ext cx="1776854" cy="685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300">
                <a:latin typeface="+mn-lt"/>
                <a:cs typeface="Arial" panose="020B0604020202020204" pitchFamily="34" charset="0"/>
              </a:rPr>
              <a:t>C</a:t>
            </a:r>
            <a:r>
              <a:rPr lang="it-IT" altLang="it-IT" sz="1300" baseline="-25000">
                <a:latin typeface="+mn-lt"/>
                <a:cs typeface="Arial" panose="020B0604020202020204" pitchFamily="34" charset="0"/>
              </a:rPr>
              <a:t>10</a:t>
            </a:r>
            <a:r>
              <a:rPr lang="it-IT" altLang="it-IT" sz="130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300" baseline="-25000">
                <a:latin typeface="+mn-lt"/>
                <a:cs typeface="Arial" panose="020B0604020202020204" pitchFamily="34" charset="0"/>
              </a:rPr>
              <a:t>8</a:t>
            </a:r>
            <a:r>
              <a:rPr lang="it-IT" altLang="it-IT" sz="1300">
                <a:latin typeface="+mn-lt"/>
                <a:cs typeface="Arial" panose="020B0604020202020204" pitchFamily="34" charset="0"/>
              </a:rPr>
              <a:t> naftalene, M=128</a:t>
            </a:r>
          </a:p>
          <a:p>
            <a:pPr eaLnBrk="0" hangingPunct="0"/>
            <a:r>
              <a:rPr lang="it-IT" altLang="it-IT" sz="1300">
                <a:latin typeface="+mn-lt"/>
                <a:cs typeface="Arial" panose="020B0604020202020204" pitchFamily="34" charset="0"/>
              </a:rPr>
              <a:t>M+1 = 11.0%</a:t>
            </a:r>
          </a:p>
          <a:p>
            <a:pPr eaLnBrk="0" hangingPunct="0"/>
            <a:r>
              <a:rPr lang="it-IT" altLang="it-IT" sz="1300">
                <a:latin typeface="+mn-lt"/>
                <a:cs typeface="Arial" panose="020B0604020202020204" pitchFamily="34" charset="0"/>
              </a:rPr>
              <a:t>M+2 = 0.4%</a:t>
            </a:r>
          </a:p>
        </p:txBody>
      </p:sp>
      <p:sp>
        <p:nvSpPr>
          <p:cNvPr id="411666" name="Line 18">
            <a:extLst>
              <a:ext uri="{FF2B5EF4-FFF2-40B4-BE49-F238E27FC236}">
                <a16:creationId xmlns:a16="http://schemas.microsoft.com/office/drawing/2014/main" id="{B4247731-386E-3E63-B9CE-5CC9D7C713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27092" y="2962235"/>
            <a:ext cx="723900" cy="237648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411667" name="Text Box 19">
            <a:extLst>
              <a:ext uri="{FF2B5EF4-FFF2-40B4-BE49-F238E27FC236}">
                <a16:creationId xmlns:a16="http://schemas.microsoft.com/office/drawing/2014/main" id="{6C3541AA-03C5-C6D9-243F-C45C7227B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392" y="4114760"/>
            <a:ext cx="1212191" cy="400110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2000" b="1" dirty="0">
                <a:latin typeface="+mn-lt"/>
              </a:rPr>
              <a:t>-26 (C</a:t>
            </a:r>
            <a:r>
              <a:rPr lang="it-IT" altLang="it-IT" sz="2000" b="1" baseline="-25000" dirty="0">
                <a:latin typeface="+mn-lt"/>
              </a:rPr>
              <a:t>2</a:t>
            </a:r>
            <a:r>
              <a:rPr lang="it-IT" altLang="it-IT" sz="2000" b="1" dirty="0">
                <a:latin typeface="+mn-lt"/>
              </a:rPr>
              <a:t>H</a:t>
            </a:r>
            <a:r>
              <a:rPr lang="it-IT" altLang="it-IT" sz="2000" b="1" baseline="-25000" dirty="0">
                <a:latin typeface="+mn-lt"/>
              </a:rPr>
              <a:t>2</a:t>
            </a:r>
            <a:r>
              <a:rPr lang="it-IT" altLang="it-IT" sz="2000" b="1" dirty="0">
                <a:latin typeface="+mn-lt"/>
              </a:rPr>
              <a:t>)</a:t>
            </a:r>
          </a:p>
        </p:txBody>
      </p:sp>
      <p:sp>
        <p:nvSpPr>
          <p:cNvPr id="411668" name="Text Box 20">
            <a:extLst>
              <a:ext uri="{FF2B5EF4-FFF2-40B4-BE49-F238E27FC236}">
                <a16:creationId xmlns:a16="http://schemas.microsoft.com/office/drawing/2014/main" id="{721AABDF-ECBF-71E9-1C65-0F6E1AB8B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392" y="5049798"/>
            <a:ext cx="5357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800">
                <a:latin typeface="+mn-lt"/>
              </a:rPr>
              <a:t>102</a:t>
            </a:r>
          </a:p>
        </p:txBody>
      </p:sp>
      <p:sp>
        <p:nvSpPr>
          <p:cNvPr id="411669" name="Text Box 21">
            <a:extLst>
              <a:ext uri="{FF2B5EF4-FFF2-40B4-BE49-F238E27FC236}">
                <a16:creationId xmlns:a16="http://schemas.microsoft.com/office/drawing/2014/main" id="{2A6B57DE-7308-F5B8-EE35-78CC89D26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092" y="2817773"/>
            <a:ext cx="5357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800">
                <a:latin typeface="+mn-lt"/>
              </a:rPr>
              <a:t>128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FD4FB0A0-00C9-8F30-DA09-C105ED695D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5873" y="2876760"/>
            <a:ext cx="3295650" cy="100012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9AE7C41-3699-4705-A410-449F777F33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9823" y="4885878"/>
            <a:ext cx="3657600" cy="1276350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9316FD74-6FBF-2F3B-1873-B722A548DA52}"/>
              </a:ext>
            </a:extLst>
          </p:cNvPr>
          <p:cNvSpPr/>
          <p:nvPr/>
        </p:nvSpPr>
        <p:spPr>
          <a:xfrm>
            <a:off x="4915174" y="2352665"/>
            <a:ext cx="4077047" cy="392430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A14406E-EDB2-6280-9F5D-85C8270ED1F8}"/>
              </a:ext>
            </a:extLst>
          </p:cNvPr>
          <p:cNvSpPr txBox="1"/>
          <p:nvPr/>
        </p:nvSpPr>
        <p:spPr>
          <a:xfrm>
            <a:off x="6606878" y="4471753"/>
            <a:ext cx="723275" cy="30777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it-IT" sz="1400" b="1" dirty="0"/>
              <a:t>Benzile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94F3E03-D492-18A1-A093-C1A267EB04DC}"/>
              </a:ext>
            </a:extLst>
          </p:cNvPr>
          <p:cNvSpPr txBox="1"/>
          <p:nvPr/>
        </p:nvSpPr>
        <p:spPr>
          <a:xfrm>
            <a:off x="6639059" y="2513071"/>
            <a:ext cx="629275" cy="30777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it-IT" sz="1400" b="1" dirty="0"/>
              <a:t>Fenile</a:t>
            </a:r>
          </a:p>
        </p:txBody>
      </p:sp>
    </p:spTree>
    <p:extLst>
      <p:ext uri="{BB962C8B-B14F-4D97-AF65-F5344CB8AC3E}">
        <p14:creationId xmlns:p14="http://schemas.microsoft.com/office/powerpoint/2010/main" val="37816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3">
            <a:extLst>
              <a:ext uri="{FF2B5EF4-FFF2-40B4-BE49-F238E27FC236}">
                <a16:creationId xmlns:a16="http://schemas.microsoft.com/office/drawing/2014/main" id="{1C9C4C73-EB2F-6950-E6ED-6A5D64FD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E377-EC3A-4909-AB94-52469A676360}" type="slidenum">
              <a:rPr lang="it-IT" altLang="it-IT">
                <a:latin typeface="+mn-lt"/>
              </a:rPr>
              <a:pPr/>
              <a:t>7</a:t>
            </a:fld>
            <a:endParaRPr lang="it-IT" altLang="it-IT">
              <a:latin typeface="+mn-lt"/>
            </a:endParaRPr>
          </a:p>
        </p:txBody>
      </p:sp>
      <p:sp>
        <p:nvSpPr>
          <p:cNvPr id="599044" name="Text Box 3">
            <a:extLst>
              <a:ext uri="{FF2B5EF4-FFF2-40B4-BE49-F238E27FC236}">
                <a16:creationId xmlns:a16="http://schemas.microsoft.com/office/drawing/2014/main" id="{466AD0D3-364C-7D51-B37B-2FAE134BE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0030" y="469392"/>
            <a:ext cx="3760788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>
                <a:latin typeface="+mn-lt"/>
                <a:cs typeface="Arial" panose="020B0604020202020204" pitchFamily="34" charset="0"/>
              </a:rPr>
              <a:t>Idrocarburi aromatici. 2</a:t>
            </a:r>
            <a:endParaRPr lang="it-IT" altLang="it-IT" sz="1800" b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99045" name="Picture 18" descr="toluene_MS">
            <a:extLst>
              <a:ext uri="{FF2B5EF4-FFF2-40B4-BE49-F238E27FC236}">
                <a16:creationId xmlns:a16="http://schemas.microsoft.com/office/drawing/2014/main" id="{D3DF3A15-B8BA-832B-EBC9-A23410B0B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1" t="4219" r="2840"/>
          <a:stretch>
            <a:fillRect/>
          </a:stretch>
        </p:blipFill>
        <p:spPr bwMode="auto">
          <a:xfrm>
            <a:off x="1258888" y="2432050"/>
            <a:ext cx="5113337" cy="402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99046" name="Object 4">
            <a:extLst>
              <a:ext uri="{FF2B5EF4-FFF2-40B4-BE49-F238E27FC236}">
                <a16:creationId xmlns:a16="http://schemas.microsoft.com/office/drawing/2014/main" id="{BD5AB1E2-BBE8-37D1-FE6C-7F5ADE7DA2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5450" y="2927350"/>
          <a:ext cx="1389063" cy="789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Unknown" r:id="rId3" imgW="1801134" imgH="1025103" progId="ChemDraw.Document.6.0">
                  <p:embed/>
                </p:oleObj>
              </mc:Choice>
              <mc:Fallback>
                <p:oleObj name="Unknown" r:id="rId3" imgW="1801134" imgH="1025103" progId="ChemDraw.Document.6.0">
                  <p:embed/>
                  <p:pic>
                    <p:nvPicPr>
                      <p:cNvPr id="599046" name="Object 4">
                        <a:extLst>
                          <a:ext uri="{FF2B5EF4-FFF2-40B4-BE49-F238E27FC236}">
                            <a16:creationId xmlns:a16="http://schemas.microsoft.com/office/drawing/2014/main" id="{BD5AB1E2-BBE8-37D1-FE6C-7F5ADE7DA2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2927350"/>
                        <a:ext cx="1389063" cy="7896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9047" name="Text Box 5">
            <a:extLst>
              <a:ext uri="{FF2B5EF4-FFF2-40B4-BE49-F238E27FC236}">
                <a16:creationId xmlns:a16="http://schemas.microsoft.com/office/drawing/2014/main" id="{C6200096-88EB-59D7-4E21-6864277F7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852738"/>
            <a:ext cx="1205992" cy="485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300">
                <a:latin typeface="+mn-lt"/>
                <a:cs typeface="Arial" panose="020B0604020202020204" pitchFamily="34" charset="0"/>
              </a:rPr>
              <a:t>C</a:t>
            </a:r>
            <a:r>
              <a:rPr lang="it-IT" altLang="it-IT" sz="1300" baseline="-25000">
                <a:latin typeface="+mn-lt"/>
                <a:cs typeface="Arial" panose="020B0604020202020204" pitchFamily="34" charset="0"/>
              </a:rPr>
              <a:t>7</a:t>
            </a:r>
            <a:r>
              <a:rPr lang="it-IT" altLang="it-IT" sz="1300">
                <a:latin typeface="+mn-lt"/>
                <a:cs typeface="Arial" panose="020B0604020202020204" pitchFamily="34" charset="0"/>
              </a:rPr>
              <a:t>H</a:t>
            </a:r>
            <a:r>
              <a:rPr lang="it-IT" altLang="it-IT" sz="1300" baseline="-25000">
                <a:latin typeface="+mn-lt"/>
                <a:cs typeface="Arial" panose="020B0604020202020204" pitchFamily="34" charset="0"/>
              </a:rPr>
              <a:t>8</a:t>
            </a:r>
          </a:p>
          <a:p>
            <a:pPr eaLnBrk="0" hangingPunct="0"/>
            <a:r>
              <a:rPr lang="it-IT" altLang="it-IT" sz="1300">
                <a:latin typeface="+mn-lt"/>
                <a:cs typeface="Arial" panose="020B0604020202020204" pitchFamily="34" charset="0"/>
              </a:rPr>
              <a:t>toluene M = 92</a:t>
            </a:r>
          </a:p>
        </p:txBody>
      </p:sp>
      <p:sp>
        <p:nvSpPr>
          <p:cNvPr id="599048" name="Text Box 8">
            <a:extLst>
              <a:ext uri="{FF2B5EF4-FFF2-40B4-BE49-F238E27FC236}">
                <a16:creationId xmlns:a16="http://schemas.microsoft.com/office/drawing/2014/main" id="{6EDC9C5F-A508-EADB-B3BE-608C75B1C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2565400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91</a:t>
            </a:r>
          </a:p>
        </p:txBody>
      </p:sp>
      <p:sp>
        <p:nvSpPr>
          <p:cNvPr id="599049" name="Text Box 9">
            <a:extLst>
              <a:ext uri="{FF2B5EF4-FFF2-40B4-BE49-F238E27FC236}">
                <a16:creationId xmlns:a16="http://schemas.microsoft.com/office/drawing/2014/main" id="{B19B94AD-8AB0-9E58-E988-5AF34FD51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2924175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92</a:t>
            </a:r>
          </a:p>
        </p:txBody>
      </p:sp>
      <p:graphicFrame>
        <p:nvGraphicFramePr>
          <p:cNvPr id="599050" name="Object 15">
            <a:extLst>
              <a:ext uri="{FF2B5EF4-FFF2-40B4-BE49-F238E27FC236}">
                <a16:creationId xmlns:a16="http://schemas.microsoft.com/office/drawing/2014/main" id="{1E69E707-3627-FC03-AF98-3E31B9EDF8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040" y="1045715"/>
          <a:ext cx="3298825" cy="938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Unknown" r:id="rId5" imgW="3628138" imgH="996328" progId="ChemDraw.Document.6.0">
                  <p:embed/>
                </p:oleObj>
              </mc:Choice>
              <mc:Fallback>
                <p:oleObj name="Unknown" r:id="rId5" imgW="3628138" imgH="996328" progId="ChemDraw.Document.6.0">
                  <p:embed/>
                  <p:pic>
                    <p:nvPicPr>
                      <p:cNvPr id="599050" name="Object 15">
                        <a:extLst>
                          <a:ext uri="{FF2B5EF4-FFF2-40B4-BE49-F238E27FC236}">
                            <a16:creationId xmlns:a16="http://schemas.microsoft.com/office/drawing/2014/main" id="{1E69E707-3627-FC03-AF98-3E31B9EDF8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045715"/>
                        <a:ext cx="3298825" cy="9384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9051" name="Text Box 16">
            <a:extLst>
              <a:ext uri="{FF2B5EF4-FFF2-40B4-BE49-F238E27FC236}">
                <a16:creationId xmlns:a16="http://schemas.microsoft.com/office/drawing/2014/main" id="{0E892885-2038-A968-C597-37DBC72D3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6256" y="1855333"/>
            <a:ext cx="851729" cy="316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500" i="1" dirty="0">
                <a:latin typeface="+mn-lt"/>
                <a:cs typeface="Arial" panose="020B0604020202020204" pitchFamily="34" charset="0"/>
              </a:rPr>
              <a:t>m/z</a:t>
            </a:r>
            <a:r>
              <a:rPr lang="it-IT" altLang="it-IT" sz="1500" dirty="0">
                <a:latin typeface="+mn-lt"/>
                <a:cs typeface="Arial" panose="020B0604020202020204" pitchFamily="34" charset="0"/>
              </a:rPr>
              <a:t> = 77</a:t>
            </a:r>
          </a:p>
        </p:txBody>
      </p:sp>
      <p:sp>
        <p:nvSpPr>
          <p:cNvPr id="599052" name="Text Box 17">
            <a:extLst>
              <a:ext uri="{FF2B5EF4-FFF2-40B4-BE49-F238E27FC236}">
                <a16:creationId xmlns:a16="http://schemas.microsoft.com/office/drawing/2014/main" id="{2A1C6D0F-F18D-A9EA-B27E-83C4E5D68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1036183"/>
            <a:ext cx="3456384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hangingPunct="0"/>
            <a:r>
              <a:rPr lang="it-IT" altLang="it-IT" sz="1600" dirty="0">
                <a:latin typeface="+mn-lt"/>
                <a:cs typeface="Arial" panose="020B0604020202020204" pitchFamily="34" charset="0"/>
              </a:rPr>
              <a:t>Nei derivati del benzene si notano spesso i picchi ottenuti per </a:t>
            </a:r>
            <a:r>
              <a:rPr lang="it-IT" altLang="it-IT" sz="1600" u="sng" dirty="0">
                <a:latin typeface="+mn-lt"/>
                <a:cs typeface="Arial" panose="020B0604020202020204" pitchFamily="34" charset="0"/>
              </a:rPr>
              <a:t>perdita dei sostituenti dell'anello</a:t>
            </a:r>
          </a:p>
        </p:txBody>
      </p:sp>
      <p:sp>
        <p:nvSpPr>
          <p:cNvPr id="599053" name="Line 13">
            <a:extLst>
              <a:ext uri="{FF2B5EF4-FFF2-40B4-BE49-F238E27FC236}">
                <a16:creationId xmlns:a16="http://schemas.microsoft.com/office/drawing/2014/main" id="{FCA3750C-8B51-7A6C-CFFF-610C793A53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3438" y="2852738"/>
            <a:ext cx="1300162" cy="25209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it-IT">
              <a:latin typeface="+mn-lt"/>
            </a:endParaRPr>
          </a:p>
        </p:txBody>
      </p:sp>
      <p:sp>
        <p:nvSpPr>
          <p:cNvPr id="599054" name="Text Box 14">
            <a:extLst>
              <a:ext uri="{FF2B5EF4-FFF2-40B4-BE49-F238E27FC236}">
                <a16:creationId xmlns:a16="http://schemas.microsoft.com/office/drawing/2014/main" id="{489B1B6F-AD06-8A05-D43C-51F3CAF7E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05263"/>
            <a:ext cx="1212191" cy="400110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2000" b="1" dirty="0">
                <a:latin typeface="+mn-lt"/>
              </a:rPr>
              <a:t>-26 (C</a:t>
            </a:r>
            <a:r>
              <a:rPr lang="it-IT" altLang="it-IT" sz="2000" b="1" baseline="-25000" dirty="0">
                <a:latin typeface="+mn-lt"/>
              </a:rPr>
              <a:t>2</a:t>
            </a:r>
            <a:r>
              <a:rPr lang="it-IT" altLang="it-IT" sz="2000" b="1" dirty="0">
                <a:latin typeface="+mn-lt"/>
              </a:rPr>
              <a:t>H</a:t>
            </a:r>
            <a:r>
              <a:rPr lang="it-IT" altLang="it-IT" sz="2000" b="1" baseline="-25000" dirty="0">
                <a:latin typeface="+mn-lt"/>
              </a:rPr>
              <a:t>2</a:t>
            </a:r>
            <a:r>
              <a:rPr lang="it-IT" altLang="it-IT" sz="2000" b="1" dirty="0">
                <a:latin typeface="+mn-lt"/>
              </a:rPr>
              <a:t>)</a:t>
            </a:r>
          </a:p>
        </p:txBody>
      </p:sp>
      <p:sp>
        <p:nvSpPr>
          <p:cNvPr id="599055" name="Text Box 15">
            <a:extLst>
              <a:ext uri="{FF2B5EF4-FFF2-40B4-BE49-F238E27FC236}">
                <a16:creationId xmlns:a16="http://schemas.microsoft.com/office/drawing/2014/main" id="{CBC4394D-2AEC-1ABF-5005-0457CF50E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5013325"/>
            <a:ext cx="39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sz="1600">
                <a:latin typeface="+mn-lt"/>
              </a:rPr>
              <a:t>65</a:t>
            </a:r>
          </a:p>
        </p:txBody>
      </p:sp>
      <p:sp>
        <p:nvSpPr>
          <p:cNvPr id="599056" name="Text Box 16">
            <a:extLst>
              <a:ext uri="{FF2B5EF4-FFF2-40B4-BE49-F238E27FC236}">
                <a16:creationId xmlns:a16="http://schemas.microsoft.com/office/drawing/2014/main" id="{72EE7A6F-CEFF-E232-23AF-6363A5BE0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4652963"/>
            <a:ext cx="740908" cy="400110"/>
          </a:xfrm>
          <a:prstGeom prst="rect">
            <a:avLst/>
          </a:prstGeom>
          <a:solidFill>
            <a:srgbClr val="FFC000"/>
          </a:solidFill>
          <a:ln w="127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it-IT" altLang="it-IT" sz="2000" b="1" dirty="0">
                <a:latin typeface="+mn-lt"/>
              </a:rPr>
              <a:t>C</a:t>
            </a:r>
            <a:r>
              <a:rPr lang="it-IT" altLang="it-IT" sz="2000" b="1" baseline="-25000" dirty="0">
                <a:latin typeface="+mn-lt"/>
              </a:rPr>
              <a:t>5</a:t>
            </a:r>
            <a:r>
              <a:rPr lang="it-IT" altLang="it-IT" sz="2000" b="1" dirty="0">
                <a:latin typeface="+mn-lt"/>
              </a:rPr>
              <a:t>H</a:t>
            </a:r>
            <a:r>
              <a:rPr lang="it-IT" altLang="it-IT" sz="2000" b="1" baseline="-25000" dirty="0">
                <a:latin typeface="+mn-lt"/>
              </a:rPr>
              <a:t>5</a:t>
            </a:r>
            <a:r>
              <a:rPr lang="it-IT" altLang="it-IT" sz="2000" b="1" baseline="30000" dirty="0">
                <a:latin typeface="+mn-lt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865321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701" name="Text Box 2">
            <a:extLst>
              <a:ext uri="{FF2B5EF4-FFF2-40B4-BE49-F238E27FC236}">
                <a16:creationId xmlns:a16="http://schemas.microsoft.com/office/drawing/2014/main" id="{587F6586-8954-E26D-A22C-5904187B2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4733" y="160905"/>
            <a:ext cx="1152525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 dirty="0" err="1">
                <a:latin typeface="+mn-lt"/>
                <a:cs typeface="Arial" panose="020B0604020202020204" pitchFamily="34" charset="0"/>
              </a:rPr>
              <a:t>Alcoli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13703" name="Text Box 4">
            <a:extLst>
              <a:ext uri="{FF2B5EF4-FFF2-40B4-BE49-F238E27FC236}">
                <a16:creationId xmlns:a16="http://schemas.microsoft.com/office/drawing/2014/main" id="{4C0F085F-D6FB-9C3D-9FC3-D24A25E74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544" y="2377860"/>
            <a:ext cx="1781406" cy="316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500" b="1" dirty="0">
                <a:latin typeface="+mn-lt"/>
                <a:cs typeface="Arial" panose="020B0604020202020204" pitchFamily="34" charset="0"/>
              </a:rPr>
              <a:t>1-pentanolo, M = 88</a:t>
            </a:r>
          </a:p>
        </p:txBody>
      </p:sp>
      <p:graphicFrame>
        <p:nvGraphicFramePr>
          <p:cNvPr id="413705" name="Object 8">
            <a:extLst>
              <a:ext uri="{FF2B5EF4-FFF2-40B4-BE49-F238E27FC236}">
                <a16:creationId xmlns:a16="http://schemas.microsoft.com/office/drawing/2014/main" id="{4D2A3ED1-E969-8CBE-7E61-08D2ECEB9C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363" y="5621338"/>
          <a:ext cx="4962525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Unknown" r:id="rId3" imgW="5569756" imgH="1092364" progId="ChemDraw.Document.6.0">
                  <p:embed/>
                </p:oleObj>
              </mc:Choice>
              <mc:Fallback>
                <p:oleObj name="Unknown" r:id="rId3" imgW="5569756" imgH="1092364" progId="ChemDraw.Document.6.0">
                  <p:embed/>
                  <p:pic>
                    <p:nvPicPr>
                      <p:cNvPr id="413705" name="Object 8">
                        <a:extLst>
                          <a:ext uri="{FF2B5EF4-FFF2-40B4-BE49-F238E27FC236}">
                            <a16:creationId xmlns:a16="http://schemas.microsoft.com/office/drawing/2014/main" id="{4D2A3ED1-E969-8CBE-7E61-08D2ECEB9C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3" y="5621338"/>
                        <a:ext cx="4962525" cy="105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706" name="Text Box 9">
            <a:extLst>
              <a:ext uri="{FF2B5EF4-FFF2-40B4-BE49-F238E27FC236}">
                <a16:creationId xmlns:a16="http://schemas.microsoft.com/office/drawing/2014/main" id="{1C25CD3F-C060-0F40-4484-B2597071C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17345"/>
            <a:ext cx="9144000" cy="1316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Picco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ione molecolare spesso non visibile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. </a:t>
            </a: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Facile </a:t>
            </a:r>
            <a:r>
              <a:rPr lang="it-IT" altLang="it-IT" sz="1600" b="1" u="sng" dirty="0">
                <a:latin typeface="+mn-lt"/>
                <a:cs typeface="Arial" panose="020B0604020202020204" pitchFamily="34" charset="0"/>
              </a:rPr>
              <a:t>perdita di H</a:t>
            </a:r>
            <a:r>
              <a:rPr lang="it-IT" altLang="it-IT" sz="1600" b="1" u="sng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b="1" u="sng" dirty="0">
                <a:latin typeface="+mn-lt"/>
                <a:cs typeface="Arial" panose="020B0604020202020204" pitchFamily="34" charset="0"/>
              </a:rPr>
              <a:t>O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: picco intenso a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M–18</a:t>
            </a: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Perdita di 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O e CH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=CH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: picco a M–(18+28) =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M-46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. </a:t>
            </a: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it-IT" altLang="it-IT" sz="1600" dirty="0">
                <a:latin typeface="+mn-lt"/>
                <a:cs typeface="Arial" panose="020B0604020202020204" pitchFamily="34" charset="0"/>
              </a:rPr>
              <a:t>Facile formazione di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CH</a:t>
            </a:r>
            <a:r>
              <a:rPr lang="it-IT" altLang="it-IT" sz="1600" b="1" baseline="-25000" dirty="0">
                <a:latin typeface="+mn-lt"/>
                <a:cs typeface="Arial" panose="020B0604020202020204" pitchFamily="34" charset="0"/>
              </a:rPr>
              <a:t>2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OH</a:t>
            </a:r>
            <a:r>
              <a:rPr lang="it-IT" altLang="it-IT" sz="1600" b="1" baseline="30000" dirty="0">
                <a:latin typeface="+mn-lt"/>
                <a:cs typeface="Arial" panose="020B0604020202020204" pitchFamily="34" charset="0"/>
              </a:rPr>
              <a:t>+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produce per scissione un intenso picco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a </a:t>
            </a:r>
            <a:r>
              <a:rPr lang="it-IT" altLang="it-IT" sz="1600" b="1" i="1" dirty="0">
                <a:latin typeface="+mn-lt"/>
                <a:cs typeface="Arial" panose="020B0604020202020204" pitchFamily="34" charset="0"/>
              </a:rPr>
              <a:t>m/z </a:t>
            </a:r>
            <a:r>
              <a:rPr lang="it-IT" altLang="it-IT" sz="1600" b="1" dirty="0">
                <a:latin typeface="+mn-lt"/>
                <a:cs typeface="Arial" panose="020B0604020202020204" pitchFamily="34" charset="0"/>
              </a:rPr>
              <a:t>= 31 </a:t>
            </a:r>
            <a:r>
              <a:rPr lang="it-IT" altLang="it-IT" sz="1600" dirty="0">
                <a:latin typeface="+mn-lt"/>
                <a:cs typeface="Arial" panose="020B0604020202020204" pitchFamily="34" charset="0"/>
              </a:rPr>
              <a:t>(primari) oppure 45, 59, 73.. (secondari) o 59, 73, 87 ... (terziari)</a:t>
            </a: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FA8F27C0-1FAD-2BEA-41F1-7D19D315AE40}"/>
              </a:ext>
            </a:extLst>
          </p:cNvPr>
          <p:cNvGrpSpPr>
            <a:grpSpLocks noChangeAspect="1"/>
          </p:cNvGrpSpPr>
          <p:nvPr/>
        </p:nvGrpSpPr>
        <p:grpSpPr>
          <a:xfrm>
            <a:off x="3602716" y="2448074"/>
            <a:ext cx="4944039" cy="3273425"/>
            <a:chOff x="2627313" y="1844675"/>
            <a:chExt cx="5778435" cy="3825875"/>
          </a:xfrm>
        </p:grpSpPr>
        <p:pic>
          <p:nvPicPr>
            <p:cNvPr id="413702" name="Picture 3" descr="1-pentanol_MS">
              <a:extLst>
                <a:ext uri="{FF2B5EF4-FFF2-40B4-BE49-F238E27FC236}">
                  <a16:creationId xmlns:a16="http://schemas.microsoft.com/office/drawing/2014/main" id="{20211214-064C-B0E9-A397-A18EB3ED44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313" y="1844675"/>
              <a:ext cx="5616575" cy="3825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3712" name="Line 16">
              <a:extLst>
                <a:ext uri="{FF2B5EF4-FFF2-40B4-BE49-F238E27FC236}">
                  <a16:creationId xmlns:a16="http://schemas.microsoft.com/office/drawing/2014/main" id="{10DCC043-4898-8763-7568-39B9DA3AB4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48488" y="2924175"/>
              <a:ext cx="936625" cy="865188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it-IT">
                <a:latin typeface="+mn-lt"/>
              </a:endParaRPr>
            </a:p>
          </p:txBody>
        </p:sp>
        <p:sp>
          <p:nvSpPr>
            <p:cNvPr id="413713" name="Text Box 17">
              <a:extLst>
                <a:ext uri="{FF2B5EF4-FFF2-40B4-BE49-F238E27FC236}">
                  <a16:creationId xmlns:a16="http://schemas.microsoft.com/office/drawing/2014/main" id="{448F291E-7AC9-DCAF-DAB8-319B4537E4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95495" y="3140144"/>
              <a:ext cx="1310253" cy="431663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it-IT" altLang="it-IT" b="1" dirty="0">
                  <a:latin typeface="+mn-lt"/>
                </a:rPr>
                <a:t>-18 (H</a:t>
              </a:r>
              <a:r>
                <a:rPr lang="it-IT" altLang="it-IT" b="1" baseline="-25000" dirty="0">
                  <a:latin typeface="+mn-lt"/>
                </a:rPr>
                <a:t>2</a:t>
              </a:r>
              <a:r>
                <a:rPr lang="it-IT" altLang="it-IT" b="1" dirty="0">
                  <a:latin typeface="+mn-lt"/>
                </a:rPr>
                <a:t>O)</a:t>
              </a:r>
            </a:p>
          </p:txBody>
        </p:sp>
        <p:sp>
          <p:nvSpPr>
            <p:cNvPr id="413714" name="Text Box 18">
              <a:extLst>
                <a:ext uri="{FF2B5EF4-FFF2-40B4-BE49-F238E27FC236}">
                  <a16:creationId xmlns:a16="http://schemas.microsoft.com/office/drawing/2014/main" id="{0C2BE701-BEF9-E71F-3884-EE2D076092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2588" y="2708275"/>
              <a:ext cx="39305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 sz="1600">
                  <a:latin typeface="+mn-lt"/>
                </a:rPr>
                <a:t>70</a:t>
              </a:r>
            </a:p>
          </p:txBody>
        </p:sp>
        <p:sp>
          <p:nvSpPr>
            <p:cNvPr id="413715" name="Text Box 19">
              <a:extLst>
                <a:ext uri="{FF2B5EF4-FFF2-40B4-BE49-F238E27FC236}">
                  <a16:creationId xmlns:a16="http://schemas.microsoft.com/office/drawing/2014/main" id="{8EFE9E62-C941-1E1E-CC7F-3E444DF449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750" y="2563813"/>
              <a:ext cx="518091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 sz="1600">
                  <a:latin typeface="+mn-lt"/>
                </a:rPr>
                <a:t>(88)</a:t>
              </a:r>
            </a:p>
          </p:txBody>
        </p:sp>
        <p:sp>
          <p:nvSpPr>
            <p:cNvPr id="413716" name="Text Box 20">
              <a:extLst>
                <a:ext uri="{FF2B5EF4-FFF2-40B4-BE49-F238E27FC236}">
                  <a16:creationId xmlns:a16="http://schemas.microsoft.com/office/drawing/2014/main" id="{7B05D3B7-6672-3F79-C617-6115326BA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4663" y="3355975"/>
              <a:ext cx="39305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 sz="1600">
                  <a:latin typeface="+mn-lt"/>
                </a:rPr>
                <a:t>31</a:t>
              </a:r>
            </a:p>
          </p:txBody>
        </p:sp>
        <p:sp>
          <p:nvSpPr>
            <p:cNvPr id="413717" name="Text Box 21">
              <a:extLst>
                <a:ext uri="{FF2B5EF4-FFF2-40B4-BE49-F238E27FC236}">
                  <a16:creationId xmlns:a16="http://schemas.microsoft.com/office/drawing/2014/main" id="{17583FAE-4A09-D72A-3C56-D2CF5296A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9700" y="2060575"/>
              <a:ext cx="39305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 sz="1600">
                  <a:latin typeface="+mn-lt"/>
                </a:rPr>
                <a:t>42</a:t>
              </a:r>
            </a:p>
          </p:txBody>
        </p:sp>
        <p:sp>
          <p:nvSpPr>
            <p:cNvPr id="413718" name="Line 22">
              <a:extLst>
                <a:ext uri="{FF2B5EF4-FFF2-40B4-BE49-F238E27FC236}">
                  <a16:creationId xmlns:a16="http://schemas.microsoft.com/office/drawing/2014/main" id="{F52C03E5-BAEF-5658-2965-A3A9628C3D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219700" y="2420938"/>
              <a:ext cx="2305050" cy="28733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it-IT">
                <a:latin typeface="+mn-lt"/>
              </a:endParaRPr>
            </a:p>
          </p:txBody>
        </p:sp>
        <p:sp>
          <p:nvSpPr>
            <p:cNvPr id="413719" name="Text Box 23">
              <a:extLst>
                <a:ext uri="{FF2B5EF4-FFF2-40B4-BE49-F238E27FC236}">
                  <a16:creationId xmlns:a16="http://schemas.microsoft.com/office/drawing/2014/main" id="{648D09E7-7CAA-D202-3D55-EF00F5225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7949" y="2142188"/>
              <a:ext cx="2107318" cy="431663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it-IT" altLang="it-IT" b="1" dirty="0">
                  <a:latin typeface="+mn-lt"/>
                </a:rPr>
                <a:t>-46 (H</a:t>
              </a:r>
              <a:r>
                <a:rPr lang="it-IT" altLang="it-IT" b="1" baseline="-25000" dirty="0">
                  <a:latin typeface="+mn-lt"/>
                </a:rPr>
                <a:t>2</a:t>
              </a:r>
              <a:r>
                <a:rPr lang="it-IT" altLang="it-IT" b="1" dirty="0">
                  <a:latin typeface="+mn-lt"/>
                </a:rPr>
                <a:t>O, C</a:t>
              </a:r>
              <a:r>
                <a:rPr lang="it-IT" altLang="it-IT" b="1" baseline="-25000" dirty="0">
                  <a:latin typeface="+mn-lt"/>
                </a:rPr>
                <a:t>2</a:t>
              </a:r>
              <a:r>
                <a:rPr lang="it-IT" altLang="it-IT" b="1" dirty="0">
                  <a:latin typeface="+mn-lt"/>
                </a:rPr>
                <a:t>H</a:t>
              </a:r>
              <a:r>
                <a:rPr lang="it-IT" altLang="it-IT" b="1" baseline="-25000" dirty="0">
                  <a:latin typeface="+mn-lt"/>
                </a:rPr>
                <a:t>4</a:t>
              </a:r>
              <a:r>
                <a:rPr lang="it-IT" altLang="it-IT" b="1" dirty="0">
                  <a:latin typeface="+mn-lt"/>
                </a:rPr>
                <a:t>)</a:t>
              </a:r>
            </a:p>
          </p:txBody>
        </p:sp>
        <p:sp>
          <p:nvSpPr>
            <p:cNvPr id="413720" name="Text Box 24">
              <a:extLst>
                <a:ext uri="{FF2B5EF4-FFF2-40B4-BE49-F238E27FC236}">
                  <a16:creationId xmlns:a16="http://schemas.microsoft.com/office/drawing/2014/main" id="{3D59069D-1DA0-4C87-A215-A8A3DE1E29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1275" y="2903962"/>
              <a:ext cx="1162499" cy="431663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it-IT" altLang="it-IT" b="1" dirty="0">
                  <a:latin typeface="+mn-lt"/>
                </a:rPr>
                <a:t>CH</a:t>
              </a:r>
              <a:r>
                <a:rPr lang="it-IT" altLang="it-IT" b="1" baseline="-25000" dirty="0">
                  <a:latin typeface="+mn-lt"/>
                </a:rPr>
                <a:t>2</a:t>
              </a:r>
              <a:r>
                <a:rPr lang="it-IT" altLang="it-IT" b="1" dirty="0">
                  <a:latin typeface="+mn-lt"/>
                </a:rPr>
                <a:t>OH</a:t>
              </a:r>
              <a:r>
                <a:rPr lang="it-IT" altLang="it-IT" b="1" baseline="30000" dirty="0">
                  <a:latin typeface="+mn-lt"/>
                </a:rPr>
                <a:t>+</a:t>
              </a:r>
              <a:endParaRPr lang="it-IT" altLang="it-IT" b="1" dirty="0">
                <a:latin typeface="+mn-lt"/>
              </a:endParaRPr>
            </a:p>
          </p:txBody>
        </p:sp>
        <p:sp>
          <p:nvSpPr>
            <p:cNvPr id="413721" name="Line 25">
              <a:extLst>
                <a:ext uri="{FF2B5EF4-FFF2-40B4-BE49-F238E27FC236}">
                  <a16:creationId xmlns:a16="http://schemas.microsoft.com/office/drawing/2014/main" id="{7ACB9233-1249-2758-B2AE-2D9DF2F20D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72000" y="2852738"/>
              <a:ext cx="2952750" cy="115252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it-IT">
                <a:latin typeface="+mn-lt"/>
              </a:endParaRPr>
            </a:p>
          </p:txBody>
        </p:sp>
        <p:sp>
          <p:nvSpPr>
            <p:cNvPr id="413722" name="Text Box 26">
              <a:extLst>
                <a:ext uri="{FF2B5EF4-FFF2-40B4-BE49-F238E27FC236}">
                  <a16:creationId xmlns:a16="http://schemas.microsoft.com/office/drawing/2014/main" id="{1FC08125-7482-2D43-D2A5-99CB43A3A7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162" y="3264325"/>
              <a:ext cx="1358453" cy="431663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it-IT" altLang="it-IT" b="1" dirty="0">
                  <a:latin typeface="+mn-lt"/>
                </a:rPr>
                <a:t>M-46 (R</a:t>
              </a:r>
              <a:r>
                <a:rPr lang="it-IT" altLang="it-IT" b="1" baseline="30000" dirty="0">
                  <a:latin typeface="+mn-lt"/>
                </a:rPr>
                <a:t>.</a:t>
              </a:r>
              <a:r>
                <a:rPr lang="it-IT" altLang="it-IT" b="1" dirty="0">
                  <a:latin typeface="+mn-lt"/>
                </a:rPr>
                <a:t>)</a:t>
              </a:r>
            </a:p>
          </p:txBody>
        </p:sp>
      </p:grpSp>
      <p:sp>
        <p:nvSpPr>
          <p:cNvPr id="413723" name="Text Box 27">
            <a:extLst>
              <a:ext uri="{FF2B5EF4-FFF2-40B4-BE49-F238E27FC236}">
                <a16:creationId xmlns:a16="http://schemas.microsoft.com/office/drawing/2014/main" id="{C9B7EF28-8E5B-D630-20BF-5764A6C69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986" y="3300612"/>
            <a:ext cx="1594860" cy="92333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altLang="it-IT" dirty="0">
                <a:latin typeface="+mn-lt"/>
              </a:rPr>
              <a:t>CH</a:t>
            </a:r>
            <a:r>
              <a:rPr lang="it-IT" altLang="it-IT" baseline="-25000" dirty="0">
                <a:latin typeface="+mn-lt"/>
              </a:rPr>
              <a:t>2</a:t>
            </a:r>
            <a:r>
              <a:rPr lang="it-IT" altLang="it-IT" dirty="0">
                <a:latin typeface="+mn-lt"/>
              </a:rPr>
              <a:t>OH</a:t>
            </a:r>
            <a:r>
              <a:rPr lang="it-IT" altLang="it-IT" baseline="30000" dirty="0">
                <a:latin typeface="+mn-lt"/>
              </a:rPr>
              <a:t>+</a:t>
            </a:r>
            <a:r>
              <a:rPr lang="it-IT" altLang="it-IT" dirty="0">
                <a:latin typeface="+mn-lt"/>
              </a:rPr>
              <a:t>: 31</a:t>
            </a:r>
          </a:p>
          <a:p>
            <a:pPr algn="l"/>
            <a:r>
              <a:rPr lang="it-IT" altLang="it-IT" dirty="0">
                <a:latin typeface="+mn-lt"/>
              </a:rPr>
              <a:t>CH</a:t>
            </a:r>
            <a:r>
              <a:rPr lang="it-IT" altLang="it-IT" baseline="-25000" dirty="0">
                <a:latin typeface="+mn-lt"/>
              </a:rPr>
              <a:t>3</a:t>
            </a:r>
            <a:r>
              <a:rPr lang="it-IT" altLang="it-IT" dirty="0">
                <a:latin typeface="+mn-lt"/>
              </a:rPr>
              <a:t>CHOH</a:t>
            </a:r>
            <a:r>
              <a:rPr lang="it-IT" altLang="it-IT" baseline="30000" dirty="0">
                <a:latin typeface="+mn-lt"/>
              </a:rPr>
              <a:t>+</a:t>
            </a:r>
            <a:r>
              <a:rPr lang="it-IT" altLang="it-IT" dirty="0">
                <a:latin typeface="+mn-lt"/>
              </a:rPr>
              <a:t>: 45</a:t>
            </a:r>
          </a:p>
          <a:p>
            <a:pPr algn="l"/>
            <a:r>
              <a:rPr lang="it-IT" altLang="it-IT" dirty="0">
                <a:latin typeface="+mn-lt"/>
              </a:rPr>
              <a:t>(CH</a:t>
            </a:r>
            <a:r>
              <a:rPr lang="it-IT" altLang="it-IT" baseline="-25000" dirty="0">
                <a:latin typeface="+mn-lt"/>
              </a:rPr>
              <a:t>3</a:t>
            </a:r>
            <a:r>
              <a:rPr lang="it-IT" altLang="it-IT" dirty="0">
                <a:latin typeface="+mn-lt"/>
              </a:rPr>
              <a:t>)</a:t>
            </a:r>
            <a:r>
              <a:rPr lang="it-IT" altLang="it-IT" baseline="-25000" dirty="0">
                <a:latin typeface="+mn-lt"/>
              </a:rPr>
              <a:t>2</a:t>
            </a:r>
            <a:r>
              <a:rPr lang="it-IT" altLang="it-IT" dirty="0">
                <a:latin typeface="+mn-lt"/>
              </a:rPr>
              <a:t>COH</a:t>
            </a:r>
            <a:r>
              <a:rPr lang="it-IT" altLang="it-IT" baseline="30000" dirty="0">
                <a:latin typeface="+mn-lt"/>
              </a:rPr>
              <a:t>+</a:t>
            </a:r>
            <a:r>
              <a:rPr lang="it-IT" altLang="it-IT" dirty="0">
                <a:latin typeface="+mn-lt"/>
              </a:rPr>
              <a:t>: 59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044BED38-E17C-2F9B-6556-4FE416A33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6888" y="6321795"/>
            <a:ext cx="1249274" cy="316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500" b="1" dirty="0">
                <a:latin typeface="+mn-lt"/>
                <a:cs typeface="Arial" panose="020B0604020202020204" pitchFamily="34" charset="0"/>
              </a:rPr>
              <a:t>Scissione in </a:t>
            </a:r>
            <a:r>
              <a:rPr lang="it-IT" altLang="it-IT" sz="1500" b="1" dirty="0">
                <a:latin typeface="Symbol" panose="05050102010706020507" pitchFamily="18" charset="2"/>
                <a:cs typeface="Arial" panose="020B060402020202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842829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3">
            <a:extLst>
              <a:ext uri="{FF2B5EF4-FFF2-40B4-BE49-F238E27FC236}">
                <a16:creationId xmlns:a16="http://schemas.microsoft.com/office/drawing/2014/main" id="{C6D4EF3F-A217-175E-6DE9-E50C0D0EC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2408-C0F9-4D35-ACF8-0BA94342A446}" type="slidenum">
              <a:rPr lang="it-IT" altLang="it-IT">
                <a:latin typeface="+mn-lt"/>
              </a:rPr>
              <a:pPr/>
              <a:t>9</a:t>
            </a:fld>
            <a:endParaRPr lang="it-IT" altLang="it-IT">
              <a:latin typeface="+mn-lt"/>
            </a:endParaRPr>
          </a:p>
        </p:txBody>
      </p:sp>
      <p:sp>
        <p:nvSpPr>
          <p:cNvPr id="574471" name="Text Box 2">
            <a:extLst>
              <a:ext uri="{FF2B5EF4-FFF2-40B4-BE49-F238E27FC236}">
                <a16:creationId xmlns:a16="http://schemas.microsoft.com/office/drawing/2014/main" id="{291224CB-8435-7936-4111-10DC386ED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793" y="0"/>
            <a:ext cx="1522413" cy="36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it-IT" sz="1800" b="1" dirty="0">
                <a:latin typeface="+mn-lt"/>
                <a:cs typeface="Arial" panose="020B0604020202020204" pitchFamily="34" charset="0"/>
              </a:rPr>
              <a:t>Ammine</a:t>
            </a:r>
            <a:endParaRPr lang="it-IT" altLang="it-IT" sz="1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66D0DAD-A470-53C5-F7D1-C737A3FC3831}"/>
              </a:ext>
            </a:extLst>
          </p:cNvPr>
          <p:cNvSpPr txBox="1"/>
          <p:nvPr/>
        </p:nvSpPr>
        <p:spPr>
          <a:xfrm>
            <a:off x="-1" y="557057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400" dirty="0"/>
              <a:t>Nello spettro MS delle ammine ione M+• è in genere </a:t>
            </a:r>
            <a:r>
              <a:rPr lang="it-IT" sz="1400" b="1" dirty="0"/>
              <a:t>poco intenso o assente</a:t>
            </a:r>
            <a:r>
              <a:rPr lang="it-IT" sz="1400" dirty="0"/>
              <a:t> e ha </a:t>
            </a:r>
            <a:r>
              <a:rPr lang="it-IT" sz="1400" b="1" dirty="0"/>
              <a:t>massa dispari </a:t>
            </a:r>
            <a:r>
              <a:rPr lang="it-IT" sz="1400" dirty="0"/>
              <a:t>(regola dell’azoto). Per scissione α le ammine </a:t>
            </a:r>
            <a:r>
              <a:rPr lang="it-IT" sz="1400" b="1" dirty="0"/>
              <a:t>primarie danno un picco intenso a m/z = 30 </a:t>
            </a:r>
            <a:r>
              <a:rPr lang="it-IT" sz="1400" dirty="0"/>
              <a:t>(processo simile a quello degli alcoli). Invece le ammine </a:t>
            </a:r>
            <a:r>
              <a:rPr lang="it-IT" sz="1400" b="1" dirty="0"/>
              <a:t>secondarie o ramificate danno picchi a m/z = 44, 58, 72 </a:t>
            </a:r>
            <a:r>
              <a:rPr lang="it-IT" sz="1400" dirty="0"/>
              <a:t>etc. Il picco </a:t>
            </a:r>
            <a:r>
              <a:rPr lang="it-IT" sz="1400" b="1" dirty="0"/>
              <a:t>a M-1 è in genere visibile ma di bassa intensità. </a:t>
            </a:r>
          </a:p>
          <a:p>
            <a:pPr algn="just"/>
            <a:r>
              <a:rPr lang="it-IT" sz="1400" dirty="0"/>
              <a:t>Gli ioni </a:t>
            </a:r>
            <a:r>
              <a:rPr lang="it-IT" sz="1400" dirty="0" err="1"/>
              <a:t>imminio</a:t>
            </a:r>
            <a:r>
              <a:rPr lang="it-IT" sz="1400" dirty="0"/>
              <a:t> subiscono le trasposizione di </a:t>
            </a:r>
            <a:r>
              <a:rPr lang="it-IT" sz="1400" b="1" dirty="0" err="1"/>
              <a:t>McLafferty</a:t>
            </a:r>
            <a:r>
              <a:rPr lang="it-IT" sz="1400" b="1" dirty="0"/>
              <a:t> e le reazioni ‘</a:t>
            </a:r>
            <a:r>
              <a:rPr lang="it-IT" sz="1400" b="1" dirty="0" err="1"/>
              <a:t>onio</a:t>
            </a:r>
            <a:r>
              <a:rPr lang="it-IT" sz="1400" dirty="0"/>
              <a:t>’, che si osservano quando la carica positiva è sull’ eteroatomo e consiste nel trasferimento di idrogeno all’eteroatomo da una catena con almeno due atomi di carbonio e conseguente perdita della catena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F445BDF-B78B-55AB-3D21-CB7E2D5E60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1" r="32262"/>
          <a:stretch/>
        </p:blipFill>
        <p:spPr>
          <a:xfrm>
            <a:off x="71439" y="2271279"/>
            <a:ext cx="5553075" cy="299085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44AC8F64-EE9C-4BA1-C401-45807B74A8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988" t="25015" r="6568" b="12565"/>
          <a:stretch/>
        </p:blipFill>
        <p:spPr>
          <a:xfrm>
            <a:off x="6296024" y="2833254"/>
            <a:ext cx="1600201" cy="1866900"/>
          </a:xfrm>
          <a:prstGeom prst="rect">
            <a:avLst/>
          </a:prstGeom>
        </p:spPr>
      </p:pic>
      <p:sp>
        <p:nvSpPr>
          <p:cNvPr id="9" name="Text Box 4">
            <a:extLst>
              <a:ext uri="{FF2B5EF4-FFF2-40B4-BE49-F238E27FC236}">
                <a16:creationId xmlns:a16="http://schemas.microsoft.com/office/drawing/2014/main" id="{D6C150EE-71EA-717E-95A9-CA04862C6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3" y="2517193"/>
            <a:ext cx="1351481" cy="316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02" tIns="42202" rIns="84402" bIns="42202">
            <a:spAutoFit/>
          </a:bodyPr>
          <a:lstStyle>
            <a:lvl1pPr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8445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445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it-IT" altLang="it-IT" sz="1500" dirty="0">
                <a:latin typeface="+mn-lt"/>
                <a:cs typeface="Arial" panose="020B0604020202020204" pitchFamily="34" charset="0"/>
              </a:rPr>
              <a:t>Reazione ‘</a:t>
            </a:r>
            <a:r>
              <a:rPr lang="it-IT" altLang="it-IT" sz="1500" dirty="0" err="1">
                <a:latin typeface="+mn-lt"/>
                <a:cs typeface="Arial" panose="020B0604020202020204" pitchFamily="34" charset="0"/>
              </a:rPr>
              <a:t>onio</a:t>
            </a:r>
            <a:r>
              <a:rPr lang="it-IT" altLang="it-IT" sz="1500" dirty="0">
                <a:latin typeface="+mn-lt"/>
                <a:cs typeface="Arial" panose="020B0604020202020204" pitchFamily="34" charset="0"/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1485362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1197</Words>
  <Application>Microsoft Office PowerPoint</Application>
  <PresentationFormat>Presentazione su schermo (4:3)</PresentationFormat>
  <Paragraphs>193</Paragraphs>
  <Slides>14</Slides>
  <Notes>9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Times New Roman</vt:lpstr>
      <vt:lpstr>Tema di Office</vt:lpstr>
      <vt:lpstr>Unknown</vt:lpstr>
      <vt:lpstr>CS ChemDraw Drawing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Gabrielli</dc:creator>
  <cp:lastModifiedBy>Fabrizio Mancin</cp:lastModifiedBy>
  <cp:revision>18</cp:revision>
  <dcterms:created xsi:type="dcterms:W3CDTF">2023-09-20T17:43:02Z</dcterms:created>
  <dcterms:modified xsi:type="dcterms:W3CDTF">2023-11-03T16:30:28Z</dcterms:modified>
</cp:coreProperties>
</file>