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92" r:id="rId2"/>
    <p:sldId id="293" r:id="rId3"/>
    <p:sldId id="294" r:id="rId4"/>
    <p:sldId id="295" r:id="rId5"/>
    <p:sldId id="296" r:id="rId6"/>
  </p:sldIdLst>
  <p:sldSz cx="9144000" cy="5143500" type="screen16x9"/>
  <p:notesSz cx="6858000" cy="9144000"/>
  <p:embeddedFontLst>
    <p:embeddedFont>
      <p:font typeface="Roboto" panose="02000000000000000000" pitchFamily="2"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65" d="100"/>
          <a:sy n="165" d="100"/>
        </p:scale>
        <p:origin x="66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96a75245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96a75245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91afe6ca7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91afe6ca7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859463d0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859463d0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859463d02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859463d02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859463d02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859463d02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osome.iu.edu/demos/echo/"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Privacy and the Types of Data	</a:t>
            </a:r>
            <a:endParaRPr/>
          </a:p>
        </p:txBody>
      </p:sp>
      <p:sp>
        <p:nvSpPr>
          <p:cNvPr id="286" name="Google Shape;286;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a:t>personal/non personal data</a:t>
            </a:r>
            <a:endParaRPr/>
          </a:p>
          <a:p>
            <a:pPr marL="0" lvl="0" indent="0" algn="l" rtl="0">
              <a:spcBef>
                <a:spcPts val="1200"/>
              </a:spcBef>
              <a:spcAft>
                <a:spcPts val="0"/>
              </a:spcAft>
              <a:buNone/>
            </a:pPr>
            <a:endParaRPr/>
          </a:p>
          <a:p>
            <a:pPr marL="0" lvl="0" indent="0" algn="l" rtl="0">
              <a:spcBef>
                <a:spcPts val="1200"/>
              </a:spcBef>
              <a:spcAft>
                <a:spcPts val="0"/>
              </a:spcAft>
              <a:buNone/>
            </a:pPr>
            <a:r>
              <a:rPr lang="it"/>
              <a:t>anonymized/pseudonymized data</a:t>
            </a:r>
            <a:endParaRPr/>
          </a:p>
          <a:p>
            <a:pPr marL="0" lvl="0" indent="0" algn="l" rtl="0">
              <a:spcBef>
                <a:spcPts val="1200"/>
              </a:spcBef>
              <a:spcAft>
                <a:spcPts val="0"/>
              </a:spcAft>
              <a:buNone/>
            </a:pPr>
            <a:endParaRPr/>
          </a:p>
          <a:p>
            <a:pPr marL="0" lvl="0" indent="0" algn="l" rtl="0">
              <a:spcBef>
                <a:spcPts val="1200"/>
              </a:spcBef>
              <a:spcAft>
                <a:spcPts val="1200"/>
              </a:spcAft>
              <a:buNone/>
            </a:pPr>
            <a:r>
              <a:rPr lang="it"/>
              <a:t>synthetic data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Social Credit &amp; Biases</a:t>
            </a:r>
            <a:endParaRPr/>
          </a:p>
        </p:txBody>
      </p:sp>
      <p:sp>
        <p:nvSpPr>
          <p:cNvPr id="292" name="Google Shape;292;p50"/>
          <p:cNvSpPr txBox="1">
            <a:spLocks noGrp="1"/>
          </p:cNvSpPr>
          <p:nvPr>
            <p:ph type="body" idx="1"/>
          </p:nvPr>
        </p:nvSpPr>
        <p:spPr>
          <a:xfrm>
            <a:off x="311700" y="13048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a:t>Garbage In, Garbage Out</a:t>
            </a:r>
            <a:endParaRPr/>
          </a:p>
          <a:p>
            <a:pPr marL="0" lvl="0" indent="0" algn="l" rtl="0">
              <a:spcBef>
                <a:spcPts val="1200"/>
              </a:spcBef>
              <a:spcAft>
                <a:spcPts val="0"/>
              </a:spcAft>
              <a:buNone/>
            </a:pPr>
            <a:endParaRPr/>
          </a:p>
          <a:p>
            <a:pPr marL="0" lvl="0" indent="0" algn="l" rtl="0">
              <a:spcBef>
                <a:spcPts val="1200"/>
              </a:spcBef>
              <a:spcAft>
                <a:spcPts val="0"/>
              </a:spcAft>
              <a:buNone/>
            </a:pPr>
            <a:r>
              <a:rPr lang="it"/>
              <a:t>Bias–how do you fix biases? — The Reading on Affirmative Algorithms</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PUBLIC SPACE &amp; AFR</a:t>
            </a:r>
            <a:endParaRPr/>
          </a:p>
        </p:txBody>
      </p:sp>
      <p:sp>
        <p:nvSpPr>
          <p:cNvPr id="298" name="Google Shape;298;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a:t>The Problem of Privacy in Public Spaces</a:t>
            </a:r>
            <a:endParaRPr/>
          </a:p>
          <a:p>
            <a:pPr marL="457200" lvl="0" indent="-342900" algn="l" rtl="0">
              <a:spcBef>
                <a:spcPts val="1200"/>
              </a:spcBef>
              <a:spcAft>
                <a:spcPts val="0"/>
              </a:spcAft>
              <a:buSzPts val="1800"/>
              <a:buChar char="-"/>
            </a:pPr>
            <a:r>
              <a:rPr lang="it" i="1"/>
              <a:t>what do we expect when we are in public?</a:t>
            </a:r>
            <a:endParaRPr i="1"/>
          </a:p>
          <a:p>
            <a:pPr marL="457200" lvl="0" indent="-342900" algn="l" rtl="0">
              <a:spcBef>
                <a:spcPts val="0"/>
              </a:spcBef>
              <a:spcAft>
                <a:spcPts val="0"/>
              </a:spcAft>
              <a:buSzPts val="1800"/>
              <a:buChar char="-"/>
            </a:pPr>
            <a:r>
              <a:rPr lang="it" i="1"/>
              <a:t>is there any difference between a human observer and AI?</a:t>
            </a:r>
            <a:endParaRPr i="1"/>
          </a:p>
          <a:p>
            <a:pPr marL="457200" lvl="0" indent="0" algn="l" rtl="0">
              <a:spcBef>
                <a:spcPts val="1200"/>
              </a:spcBef>
              <a:spcAft>
                <a:spcPts val="1200"/>
              </a:spcAft>
              <a:buNone/>
            </a:pPr>
            <a:r>
              <a:rPr lang="it" i="1"/>
              <a:t>The case of South Welsh Police</a:t>
            </a:r>
            <a:endParaRPr i="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The GDPR: Art. 22</a:t>
            </a:r>
            <a:endParaRPr/>
          </a:p>
        </p:txBody>
      </p:sp>
      <p:sp>
        <p:nvSpPr>
          <p:cNvPr id="304" name="Google Shape;304;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838200" lvl="0" indent="-304006" algn="l" rtl="0">
              <a:spcBef>
                <a:spcPts val="1200"/>
              </a:spcBef>
              <a:spcAft>
                <a:spcPts val="0"/>
              </a:spcAft>
              <a:buClr>
                <a:srgbClr val="333333"/>
              </a:buClr>
              <a:buSzPct val="100000"/>
              <a:buFont typeface="Roboto"/>
              <a:buAutoNum type="arabicPeriod"/>
            </a:pPr>
            <a:r>
              <a:rPr lang="it" sz="1900">
                <a:solidFill>
                  <a:srgbClr val="333333"/>
                </a:solidFill>
                <a:highlight>
                  <a:srgbClr val="FFFFFF"/>
                </a:highlight>
                <a:latin typeface="Roboto"/>
                <a:ea typeface="Roboto"/>
                <a:cs typeface="Roboto"/>
                <a:sym typeface="Roboto"/>
              </a:rPr>
              <a:t>The data subject shall have the right not to be subject to a decision based solely on automated processing, including profiling, which produces legal effects concerning him or her or similarly significantly affects him or her.</a:t>
            </a:r>
            <a:endParaRPr sz="1900">
              <a:solidFill>
                <a:srgbClr val="333333"/>
              </a:solidFill>
              <a:highlight>
                <a:srgbClr val="FFFFFF"/>
              </a:highlight>
              <a:latin typeface="Roboto"/>
              <a:ea typeface="Roboto"/>
              <a:cs typeface="Roboto"/>
              <a:sym typeface="Roboto"/>
            </a:endParaRPr>
          </a:p>
          <a:p>
            <a:pPr marL="838200" lvl="0" indent="-304006" algn="l" rtl="0">
              <a:spcBef>
                <a:spcPts val="0"/>
              </a:spcBef>
              <a:spcAft>
                <a:spcPts val="0"/>
              </a:spcAft>
              <a:buClr>
                <a:srgbClr val="333333"/>
              </a:buClr>
              <a:buSzPct val="100000"/>
              <a:buFont typeface="Roboto"/>
              <a:buAutoNum type="arabicPeriod"/>
            </a:pPr>
            <a:r>
              <a:rPr lang="it" sz="1900">
                <a:solidFill>
                  <a:srgbClr val="333333"/>
                </a:solidFill>
                <a:highlight>
                  <a:srgbClr val="FFFFFF"/>
                </a:highlight>
                <a:latin typeface="Roboto"/>
                <a:ea typeface="Roboto"/>
                <a:cs typeface="Roboto"/>
                <a:sym typeface="Roboto"/>
              </a:rPr>
              <a:t>Paragraph 1 shall not apply if the decision:</a:t>
            </a:r>
            <a:endParaRPr sz="1900">
              <a:solidFill>
                <a:srgbClr val="333333"/>
              </a:solidFill>
              <a:highlight>
                <a:srgbClr val="FFFFFF"/>
              </a:highlight>
              <a:latin typeface="Roboto"/>
              <a:ea typeface="Roboto"/>
              <a:cs typeface="Roboto"/>
              <a:sym typeface="Roboto"/>
            </a:endParaRPr>
          </a:p>
          <a:p>
            <a:pPr marL="1600200" lvl="1" indent="-304006" algn="l" rtl="0">
              <a:spcBef>
                <a:spcPts val="0"/>
              </a:spcBef>
              <a:spcAft>
                <a:spcPts val="0"/>
              </a:spcAft>
              <a:buClr>
                <a:srgbClr val="333333"/>
              </a:buClr>
              <a:buSzPct val="100000"/>
              <a:buFont typeface="Roboto"/>
              <a:buAutoNum type="arabicPeriod"/>
            </a:pPr>
            <a:r>
              <a:rPr lang="it" sz="1900">
                <a:solidFill>
                  <a:srgbClr val="333333"/>
                </a:solidFill>
                <a:highlight>
                  <a:srgbClr val="FFFFFF"/>
                </a:highlight>
                <a:latin typeface="Roboto"/>
                <a:ea typeface="Roboto"/>
                <a:cs typeface="Roboto"/>
                <a:sym typeface="Roboto"/>
              </a:rPr>
              <a:t>is necessary for entering into, or performance of, a contract between the data subject and a data controller;</a:t>
            </a:r>
            <a:endParaRPr sz="1900">
              <a:solidFill>
                <a:srgbClr val="333333"/>
              </a:solidFill>
              <a:highlight>
                <a:srgbClr val="FFFFFF"/>
              </a:highlight>
              <a:latin typeface="Roboto"/>
              <a:ea typeface="Roboto"/>
              <a:cs typeface="Roboto"/>
              <a:sym typeface="Roboto"/>
            </a:endParaRPr>
          </a:p>
          <a:p>
            <a:pPr marL="1600200" lvl="1" indent="-304006" algn="l" rtl="0">
              <a:spcBef>
                <a:spcPts val="0"/>
              </a:spcBef>
              <a:spcAft>
                <a:spcPts val="0"/>
              </a:spcAft>
              <a:buClr>
                <a:srgbClr val="333333"/>
              </a:buClr>
              <a:buSzPct val="100000"/>
              <a:buFont typeface="Roboto"/>
              <a:buAutoNum type="arabicPeriod"/>
            </a:pPr>
            <a:r>
              <a:rPr lang="it" sz="1900">
                <a:solidFill>
                  <a:srgbClr val="333333"/>
                </a:solidFill>
                <a:highlight>
                  <a:srgbClr val="FFFFFF"/>
                </a:highlight>
                <a:latin typeface="Roboto"/>
                <a:ea typeface="Roboto"/>
                <a:cs typeface="Roboto"/>
                <a:sym typeface="Roboto"/>
              </a:rPr>
              <a:t>is authorised by Union or Member State law to which the controller is subject and which also lays down suitable measures to safeguard the data subject’s rights and freedoms and legitimate interests; or</a:t>
            </a:r>
            <a:endParaRPr sz="1900">
              <a:solidFill>
                <a:srgbClr val="333333"/>
              </a:solidFill>
              <a:highlight>
                <a:srgbClr val="FFFFFF"/>
              </a:highlight>
              <a:latin typeface="Roboto"/>
              <a:ea typeface="Roboto"/>
              <a:cs typeface="Roboto"/>
              <a:sym typeface="Roboto"/>
            </a:endParaRPr>
          </a:p>
          <a:p>
            <a:pPr marL="1600200" lvl="1" indent="-304006" algn="l" rtl="0">
              <a:spcBef>
                <a:spcPts val="0"/>
              </a:spcBef>
              <a:spcAft>
                <a:spcPts val="0"/>
              </a:spcAft>
              <a:buClr>
                <a:srgbClr val="333333"/>
              </a:buClr>
              <a:buSzPct val="100000"/>
              <a:buFont typeface="Roboto"/>
              <a:buAutoNum type="arabicPeriod"/>
            </a:pPr>
            <a:r>
              <a:rPr lang="it" sz="1900">
                <a:solidFill>
                  <a:srgbClr val="333333"/>
                </a:solidFill>
                <a:highlight>
                  <a:srgbClr val="FFFFFF"/>
                </a:highlight>
                <a:latin typeface="Roboto"/>
                <a:ea typeface="Roboto"/>
                <a:cs typeface="Roboto"/>
                <a:sym typeface="Roboto"/>
              </a:rPr>
              <a:t>is based on the data subject’s explicit consent.</a:t>
            </a:r>
            <a:endParaRPr sz="1900">
              <a:solidFill>
                <a:srgbClr val="333333"/>
              </a:solidFill>
              <a:highlight>
                <a:srgbClr val="FFFFFF"/>
              </a:highlight>
              <a:latin typeface="Roboto"/>
              <a:ea typeface="Roboto"/>
              <a:cs typeface="Roboto"/>
              <a:sym typeface="Roboto"/>
            </a:endParaRPr>
          </a:p>
          <a:p>
            <a:pPr marL="838200" lvl="0" indent="-304006" algn="l" rtl="0">
              <a:spcBef>
                <a:spcPts val="0"/>
              </a:spcBef>
              <a:spcAft>
                <a:spcPts val="0"/>
              </a:spcAft>
              <a:buClr>
                <a:srgbClr val="333333"/>
              </a:buClr>
              <a:buSzPct val="100000"/>
              <a:buFont typeface="Roboto"/>
              <a:buAutoNum type="arabicPeriod"/>
            </a:pPr>
            <a:r>
              <a:rPr lang="it" sz="1900">
                <a:solidFill>
                  <a:srgbClr val="333333"/>
                </a:solidFill>
                <a:highlight>
                  <a:srgbClr val="FFFFFF"/>
                </a:highlight>
                <a:latin typeface="Roboto"/>
                <a:ea typeface="Roboto"/>
                <a:cs typeface="Roboto"/>
                <a:sym typeface="Roboto"/>
              </a:rPr>
              <a:t>In the cases referred to in points (a) and (c) of paragraph 2, the data controller shall implement suitable measures to safeguard the data subject’s rights and freedoms and legitimate interests, at least the right to obtain human intervention on the part of the controller, to express his or her point of view and to contest the decision.</a:t>
            </a:r>
            <a:endParaRPr sz="1900">
              <a:solidFill>
                <a:srgbClr val="333333"/>
              </a:solidFill>
              <a:highlight>
                <a:srgbClr val="FFFFFF"/>
              </a:highlight>
              <a:latin typeface="Roboto"/>
              <a:ea typeface="Roboto"/>
              <a:cs typeface="Roboto"/>
              <a:sym typeface="Roboto"/>
            </a:endParaRPr>
          </a:p>
          <a:p>
            <a:pPr marL="0" lvl="0" indent="0" algn="l" rtl="0">
              <a:spcBef>
                <a:spcPts val="5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Politics and echo chambers</a:t>
            </a:r>
            <a:endParaRPr/>
          </a:p>
        </p:txBody>
      </p:sp>
      <p:sp>
        <p:nvSpPr>
          <p:cNvPr id="310" name="Google Shape;310;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u="sng">
                <a:solidFill>
                  <a:schemeClr val="hlink"/>
                </a:solidFill>
                <a:hlinkClick r:id="rId3"/>
              </a:rPr>
              <a:t>https://osome.iu.edu/demos/echo/</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311" name="Google Shape;311;p53"/>
          <p:cNvPicPr preferRelativeResize="0"/>
          <p:nvPr/>
        </p:nvPicPr>
        <p:blipFill>
          <a:blip r:embed="rId4">
            <a:alphaModFix/>
          </a:blip>
          <a:stretch>
            <a:fillRect/>
          </a:stretch>
        </p:blipFill>
        <p:spPr>
          <a:xfrm>
            <a:off x="4410851" y="601800"/>
            <a:ext cx="4582524" cy="362020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279</Words>
  <Application>Microsoft Macintosh PowerPoint</Application>
  <PresentationFormat>Presentazione su schermo (16:9)</PresentationFormat>
  <Paragraphs>26</Paragraphs>
  <Slides>5</Slides>
  <Notes>5</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5</vt:i4>
      </vt:variant>
    </vt:vector>
  </HeadingPairs>
  <TitlesOfParts>
    <vt:vector size="8" baseType="lpstr">
      <vt:lpstr>Roboto</vt:lpstr>
      <vt:lpstr>Arial</vt:lpstr>
      <vt:lpstr>Simple Light</vt:lpstr>
      <vt:lpstr>Privacy and the Types of Data </vt:lpstr>
      <vt:lpstr>Social Credit &amp; Biases</vt:lpstr>
      <vt:lpstr>PUBLIC SPACE &amp; AFR</vt:lpstr>
      <vt:lpstr>The GDPR: Art. 22</vt:lpstr>
      <vt:lpstr>Politics and echo chambers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and the Types of Data </dc:title>
  <cp:lastModifiedBy>Microsoft Office User</cp:lastModifiedBy>
  <cp:revision>1</cp:revision>
  <dcterms:modified xsi:type="dcterms:W3CDTF">2023-11-03T08:21:02Z</dcterms:modified>
</cp:coreProperties>
</file>