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0"/>
  </p:notesMasterIdLst>
  <p:handoutMasterIdLst>
    <p:handoutMasterId r:id="rId21"/>
  </p:handoutMasterIdLst>
  <p:sldIdLst>
    <p:sldId id="405" r:id="rId2"/>
    <p:sldId id="427" r:id="rId3"/>
    <p:sldId id="794" r:id="rId4"/>
    <p:sldId id="809" r:id="rId5"/>
    <p:sldId id="790" r:id="rId6"/>
    <p:sldId id="807" r:id="rId7"/>
    <p:sldId id="795" r:id="rId8"/>
    <p:sldId id="796" r:id="rId9"/>
    <p:sldId id="797" r:id="rId10"/>
    <p:sldId id="808" r:id="rId11"/>
    <p:sldId id="798" r:id="rId12"/>
    <p:sldId id="799" r:id="rId13"/>
    <p:sldId id="800" r:id="rId14"/>
    <p:sldId id="801" r:id="rId15"/>
    <p:sldId id="805" r:id="rId16"/>
    <p:sldId id="806" r:id="rId17"/>
    <p:sldId id="803" r:id="rId18"/>
    <p:sldId id="773" r:id="rId19"/>
  </p:sldIdLst>
  <p:sldSz cx="9144000" cy="6858000" type="overhead"/>
  <p:notesSz cx="6783388" cy="9926638"/>
  <p:defaultTextStyle>
    <a:defPPr>
      <a:defRPr lang="en-US"/>
    </a:defPPr>
    <a:lvl1pPr algn="l" rtl="0" fontAlgn="base">
      <a:spcBef>
        <a:spcPct val="0"/>
      </a:spcBef>
      <a:spcAft>
        <a:spcPct val="0"/>
      </a:spcAft>
      <a:defRPr sz="2800" kern="1200">
        <a:solidFill>
          <a:schemeClr val="tx1"/>
        </a:solidFill>
        <a:latin typeface="Tahoma" pitchFamily="34" charset="0"/>
        <a:ea typeface="+mn-ea"/>
        <a:cs typeface="+mn-cs"/>
      </a:defRPr>
    </a:lvl1pPr>
    <a:lvl2pPr marL="457200" algn="l" rtl="0" fontAlgn="base">
      <a:spcBef>
        <a:spcPct val="0"/>
      </a:spcBef>
      <a:spcAft>
        <a:spcPct val="0"/>
      </a:spcAft>
      <a:defRPr sz="2800" kern="1200">
        <a:solidFill>
          <a:schemeClr val="tx1"/>
        </a:solidFill>
        <a:latin typeface="Tahoma" pitchFamily="34" charset="0"/>
        <a:ea typeface="+mn-ea"/>
        <a:cs typeface="+mn-cs"/>
      </a:defRPr>
    </a:lvl2pPr>
    <a:lvl3pPr marL="914400" algn="l" rtl="0" fontAlgn="base">
      <a:spcBef>
        <a:spcPct val="0"/>
      </a:spcBef>
      <a:spcAft>
        <a:spcPct val="0"/>
      </a:spcAft>
      <a:defRPr sz="2800" kern="1200">
        <a:solidFill>
          <a:schemeClr val="tx1"/>
        </a:solidFill>
        <a:latin typeface="Tahoma" pitchFamily="34" charset="0"/>
        <a:ea typeface="+mn-ea"/>
        <a:cs typeface="+mn-cs"/>
      </a:defRPr>
    </a:lvl3pPr>
    <a:lvl4pPr marL="1371600" algn="l" rtl="0" fontAlgn="base">
      <a:spcBef>
        <a:spcPct val="0"/>
      </a:spcBef>
      <a:spcAft>
        <a:spcPct val="0"/>
      </a:spcAft>
      <a:defRPr sz="2800" kern="1200">
        <a:solidFill>
          <a:schemeClr val="tx1"/>
        </a:solidFill>
        <a:latin typeface="Tahoma" pitchFamily="34" charset="0"/>
        <a:ea typeface="+mn-ea"/>
        <a:cs typeface="+mn-cs"/>
      </a:defRPr>
    </a:lvl4pPr>
    <a:lvl5pPr marL="1828800" algn="l" rtl="0" fontAlgn="base">
      <a:spcBef>
        <a:spcPct val="0"/>
      </a:spcBef>
      <a:spcAft>
        <a:spcPct val="0"/>
      </a:spcAft>
      <a:defRPr sz="2800" kern="1200">
        <a:solidFill>
          <a:schemeClr val="tx1"/>
        </a:solidFill>
        <a:latin typeface="Tahoma" pitchFamily="34" charset="0"/>
        <a:ea typeface="+mn-ea"/>
        <a:cs typeface="+mn-cs"/>
      </a:defRPr>
    </a:lvl5pPr>
    <a:lvl6pPr marL="2286000" algn="l" defTabSz="914400" rtl="0" eaLnBrk="1" latinLnBrk="0" hangingPunct="1">
      <a:defRPr sz="2800" kern="1200">
        <a:solidFill>
          <a:schemeClr val="tx1"/>
        </a:solidFill>
        <a:latin typeface="Tahoma" pitchFamily="34" charset="0"/>
        <a:ea typeface="+mn-ea"/>
        <a:cs typeface="+mn-cs"/>
      </a:defRPr>
    </a:lvl6pPr>
    <a:lvl7pPr marL="2743200" algn="l" defTabSz="914400" rtl="0" eaLnBrk="1" latinLnBrk="0" hangingPunct="1">
      <a:defRPr sz="2800" kern="1200">
        <a:solidFill>
          <a:schemeClr val="tx1"/>
        </a:solidFill>
        <a:latin typeface="Tahoma" pitchFamily="34" charset="0"/>
        <a:ea typeface="+mn-ea"/>
        <a:cs typeface="+mn-cs"/>
      </a:defRPr>
    </a:lvl7pPr>
    <a:lvl8pPr marL="3200400" algn="l" defTabSz="914400" rtl="0" eaLnBrk="1" latinLnBrk="0" hangingPunct="1">
      <a:defRPr sz="2800" kern="1200">
        <a:solidFill>
          <a:schemeClr val="tx1"/>
        </a:solidFill>
        <a:latin typeface="Tahoma" pitchFamily="34" charset="0"/>
        <a:ea typeface="+mn-ea"/>
        <a:cs typeface="+mn-cs"/>
      </a:defRPr>
    </a:lvl8pPr>
    <a:lvl9pPr marL="3657600" algn="l" defTabSz="914400" rtl="0" eaLnBrk="1" latinLnBrk="0" hangingPunct="1">
      <a:defRPr sz="28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6699FF"/>
    <a:srgbClr val="990033"/>
    <a:srgbClr val="339933"/>
    <a:srgbClr val="993366"/>
    <a:srgbClr val="FFFF66"/>
    <a:srgbClr val="CCFF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ile chi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2644" autoAdjust="0"/>
  </p:normalViewPr>
  <p:slideViewPr>
    <p:cSldViewPr>
      <p:cViewPr varScale="1">
        <p:scale>
          <a:sx n="58" d="100"/>
          <a:sy n="58" d="100"/>
        </p:scale>
        <p:origin x="167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56"/>
    </p:cViewPr>
  </p:sorterViewPr>
  <p:notesViewPr>
    <p:cSldViewPr>
      <p:cViewPr>
        <p:scale>
          <a:sx n="100" d="100"/>
          <a:sy n="100" d="100"/>
        </p:scale>
        <p:origin x="-924" y="-60"/>
      </p:cViewPr>
      <p:guideLst>
        <p:guide orient="horz" pos="3127"/>
        <p:guide pos="21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3" y="1"/>
            <a:ext cx="2939953"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7411" name="Rectangle 3"/>
          <p:cNvSpPr>
            <a:spLocks noGrp="1" noChangeArrowheads="1"/>
          </p:cNvSpPr>
          <p:nvPr>
            <p:ph type="dt" sz="quarter" idx="1"/>
          </p:nvPr>
        </p:nvSpPr>
        <p:spPr bwMode="auto">
          <a:xfrm>
            <a:off x="3843437" y="1"/>
            <a:ext cx="2939953"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algn="r" defTabSz="914242" eaLnBrk="0" hangingPunct="0">
              <a:defRPr sz="1200">
                <a:latin typeface="Times New Roman" pitchFamily="18" charset="0"/>
              </a:defRPr>
            </a:lvl1pPr>
          </a:lstStyle>
          <a:p>
            <a:pPr>
              <a:defRPr/>
            </a:pPr>
            <a:fld id="{2672B2D8-3D47-4589-B0B4-B7FCB56F6545}" type="datetime1">
              <a:rPr lang="it-IT"/>
              <a:pPr>
                <a:defRPr/>
              </a:pPr>
              <a:t>09/11/2022</a:t>
            </a:fld>
            <a:endParaRPr lang="it-IT"/>
          </a:p>
        </p:txBody>
      </p:sp>
      <p:sp>
        <p:nvSpPr>
          <p:cNvPr id="17412" name="Rectangle 4"/>
          <p:cNvSpPr>
            <a:spLocks noGrp="1" noChangeArrowheads="1"/>
          </p:cNvSpPr>
          <p:nvPr>
            <p:ph type="ftr" sz="quarter" idx="2"/>
          </p:nvPr>
        </p:nvSpPr>
        <p:spPr bwMode="auto">
          <a:xfrm>
            <a:off x="3" y="9430789"/>
            <a:ext cx="2939953"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defTabSz="914242" eaLnBrk="0" hangingPunct="0">
              <a:defRPr sz="1200">
                <a:latin typeface="Times New Roman" pitchFamily="18" charset="0"/>
              </a:defRPr>
            </a:lvl1pPr>
          </a:lstStyle>
          <a:p>
            <a:pPr>
              <a:defRPr/>
            </a:pPr>
            <a:r>
              <a:rPr lang="it-IT"/>
              <a:t>Le fonti dei dati in demografia</a:t>
            </a:r>
          </a:p>
        </p:txBody>
      </p:sp>
      <p:sp>
        <p:nvSpPr>
          <p:cNvPr id="17413" name="Rectangle 5"/>
          <p:cNvSpPr>
            <a:spLocks noGrp="1" noChangeArrowheads="1"/>
          </p:cNvSpPr>
          <p:nvPr>
            <p:ph type="sldNum" sz="quarter" idx="3"/>
          </p:nvPr>
        </p:nvSpPr>
        <p:spPr bwMode="auto">
          <a:xfrm>
            <a:off x="3843437" y="9430789"/>
            <a:ext cx="2939953"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algn="r" defTabSz="914242" eaLnBrk="0" hangingPunct="0">
              <a:defRPr sz="1200">
                <a:latin typeface="Times New Roman" pitchFamily="18" charset="0"/>
              </a:defRPr>
            </a:lvl1pPr>
          </a:lstStyle>
          <a:p>
            <a:pPr>
              <a:defRPr/>
            </a:pPr>
            <a:fld id="{12777F2E-213C-47E8-B259-B55073DD8DE8}" type="slidenum">
              <a:rPr lang="it-IT"/>
              <a:pPr>
                <a:defRPr/>
              </a:pPr>
              <a:t>‹N›</a:t>
            </a:fld>
            <a:endParaRPr lang="it-IT"/>
          </a:p>
        </p:txBody>
      </p:sp>
    </p:spTree>
    <p:extLst>
      <p:ext uri="{BB962C8B-B14F-4D97-AF65-F5344CB8AC3E}">
        <p14:creationId xmlns:p14="http://schemas.microsoft.com/office/powerpoint/2010/main" val="967354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3" y="1"/>
            <a:ext cx="2939953"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5363" name="Rectangle 3"/>
          <p:cNvSpPr>
            <a:spLocks noGrp="1" noChangeArrowheads="1"/>
          </p:cNvSpPr>
          <p:nvPr>
            <p:ph type="dt" idx="1"/>
          </p:nvPr>
        </p:nvSpPr>
        <p:spPr bwMode="auto">
          <a:xfrm>
            <a:off x="3843437" y="1"/>
            <a:ext cx="2939953" cy="495851"/>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lvl1pPr algn="r" defTabSz="914242" eaLnBrk="0" hangingPunct="0">
              <a:defRPr sz="1200">
                <a:latin typeface="Times New Roman" pitchFamily="18" charset="0"/>
              </a:defRPr>
            </a:lvl1pPr>
          </a:lstStyle>
          <a:p>
            <a:pPr>
              <a:defRPr/>
            </a:pPr>
            <a:fld id="{D096F664-DA16-4770-8BBD-D5986393844B}" type="datetime1">
              <a:rPr lang="it-IT"/>
              <a:pPr>
                <a:defRPr/>
              </a:pPr>
              <a:t>09/11/2022</a:t>
            </a:fld>
            <a:endParaRPr lang="it-IT"/>
          </a:p>
        </p:txBody>
      </p:sp>
      <p:sp>
        <p:nvSpPr>
          <p:cNvPr id="18436" name="Rectangle 4"/>
          <p:cNvSpPr>
            <a:spLocks noGrp="1" noRot="1" noChangeAspect="1" noChangeArrowheads="1" noTextEdit="1"/>
          </p:cNvSpPr>
          <p:nvPr>
            <p:ph type="sldImg" idx="2"/>
          </p:nvPr>
        </p:nvSpPr>
        <p:spPr bwMode="auto">
          <a:xfrm>
            <a:off x="909638" y="744538"/>
            <a:ext cx="4964112" cy="372427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905099" y="4714594"/>
            <a:ext cx="4973192" cy="4467469"/>
          </a:xfrm>
          <a:prstGeom prst="rect">
            <a:avLst/>
          </a:prstGeom>
          <a:noFill/>
          <a:ln w="9525">
            <a:noFill/>
            <a:miter lim="800000"/>
            <a:headEnd/>
            <a:tailEnd/>
          </a:ln>
          <a:effectLst/>
        </p:spPr>
        <p:txBody>
          <a:bodyPr vert="horz" wrap="square" lIns="91403" tIns="45703" rIns="91403" bIns="45703"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5366" name="Rectangle 6"/>
          <p:cNvSpPr>
            <a:spLocks noGrp="1" noChangeArrowheads="1"/>
          </p:cNvSpPr>
          <p:nvPr>
            <p:ph type="ftr" sz="quarter" idx="4"/>
          </p:nvPr>
        </p:nvSpPr>
        <p:spPr bwMode="auto">
          <a:xfrm>
            <a:off x="3" y="9430789"/>
            <a:ext cx="2939953"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defTabSz="914242" eaLnBrk="0" hangingPunct="0">
              <a:defRPr sz="1200">
                <a:latin typeface="Times New Roman" pitchFamily="18" charset="0"/>
              </a:defRPr>
            </a:lvl1pPr>
          </a:lstStyle>
          <a:p>
            <a:pPr>
              <a:defRPr/>
            </a:pPr>
            <a:endParaRPr lang="it-IT"/>
          </a:p>
        </p:txBody>
      </p:sp>
      <p:sp>
        <p:nvSpPr>
          <p:cNvPr id="15367" name="Rectangle 7"/>
          <p:cNvSpPr>
            <a:spLocks noGrp="1" noChangeArrowheads="1"/>
          </p:cNvSpPr>
          <p:nvPr>
            <p:ph type="sldNum" sz="quarter" idx="5"/>
          </p:nvPr>
        </p:nvSpPr>
        <p:spPr bwMode="auto">
          <a:xfrm>
            <a:off x="3843437" y="9430789"/>
            <a:ext cx="2939953" cy="495850"/>
          </a:xfrm>
          <a:prstGeom prst="rect">
            <a:avLst/>
          </a:prstGeom>
          <a:noFill/>
          <a:ln w="9525">
            <a:noFill/>
            <a:miter lim="800000"/>
            <a:headEnd/>
            <a:tailEnd/>
          </a:ln>
          <a:effectLst/>
        </p:spPr>
        <p:txBody>
          <a:bodyPr vert="horz" wrap="square" lIns="91403" tIns="45703" rIns="91403" bIns="45703" numCol="1" anchor="b" anchorCtr="0" compatLnSpc="1">
            <a:prstTxWarp prst="textNoShape">
              <a:avLst/>
            </a:prstTxWarp>
          </a:bodyPr>
          <a:lstStyle>
            <a:lvl1pPr algn="r" defTabSz="914242" eaLnBrk="0" hangingPunct="0">
              <a:defRPr sz="1200">
                <a:latin typeface="Times New Roman" pitchFamily="18" charset="0"/>
              </a:defRPr>
            </a:lvl1pPr>
          </a:lstStyle>
          <a:p>
            <a:pPr>
              <a:defRPr/>
            </a:pPr>
            <a:fld id="{A18A28E6-C9EB-4422-8DAE-753E03643532}" type="slidenum">
              <a:rPr lang="it-IT"/>
              <a:pPr>
                <a:defRPr/>
              </a:pPr>
              <a:t>‹N›</a:t>
            </a:fld>
            <a:endParaRPr lang="it-IT"/>
          </a:p>
        </p:txBody>
      </p:sp>
    </p:spTree>
    <p:extLst>
      <p:ext uri="{BB962C8B-B14F-4D97-AF65-F5344CB8AC3E}">
        <p14:creationId xmlns:p14="http://schemas.microsoft.com/office/powerpoint/2010/main" val="3553087136"/>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09/11/2022</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1</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smtClean="0">
                <a:latin typeface="Arial" pitchFamily="34" charset="0"/>
                <a:cs typeface="Times New Roman" pitchFamily="18" charset="0"/>
              </a:rPr>
              <a:t> </a:t>
            </a:r>
            <a:endParaRPr lang="it-IT"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EDA8BD89-5281-45C1-83AF-22F2C9ABF14C}" type="datetime1">
              <a:rPr lang="it-IT" smtClean="0"/>
              <a:pPr/>
              <a:t>09/11/2022</a:t>
            </a:fld>
            <a:endParaRPr lang="it-IT" smtClean="0"/>
          </a:p>
        </p:txBody>
      </p:sp>
      <p:sp>
        <p:nvSpPr>
          <p:cNvPr id="20483" name="Rectangle 7"/>
          <p:cNvSpPr>
            <a:spLocks noGrp="1" noChangeArrowheads="1"/>
          </p:cNvSpPr>
          <p:nvPr>
            <p:ph type="sldNum" sz="quarter" idx="5"/>
          </p:nvPr>
        </p:nvSpPr>
        <p:spPr>
          <a:noFill/>
        </p:spPr>
        <p:txBody>
          <a:bodyPr/>
          <a:lstStyle/>
          <a:p>
            <a:fld id="{5829E53E-6ED1-4839-B4AA-0A4BDFBD7142}" type="slidenum">
              <a:rPr lang="it-IT" smtClean="0"/>
              <a:pPr/>
              <a:t>2</a:t>
            </a:fld>
            <a:endParaRPr lang="it-IT" smtClean="0"/>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a:ln/>
        </p:spPr>
        <p:txBody>
          <a:bodyPr/>
          <a:lstStyle/>
          <a:p>
            <a:pPr eaLnBrk="1" hangingPunct="1"/>
            <a:endParaRPr lang="en-GB"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09/11/2022</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3</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dirty="0" smtClean="0">
                <a:latin typeface="Arial" pitchFamily="34" charset="0"/>
                <a:cs typeface="Times New Roman" pitchFamily="18" charset="0"/>
              </a:rPr>
              <a:t> </a:t>
            </a:r>
            <a:endParaRPr lang="it-IT"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it-IT"/>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it-IT"/>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it-IT"/>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it-IT"/>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it-IT"/>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100364" name="Rectangle 12"/>
          <p:cNvSpPr>
            <a:spLocks noGrp="1" noChangeArrowheads="1"/>
          </p:cNvSpPr>
          <p:nvPr>
            <p:ph type="ctrTitle"/>
          </p:nvPr>
        </p:nvSpPr>
        <p:spPr>
          <a:xfrm>
            <a:off x="990600" y="1828800"/>
            <a:ext cx="7772400" cy="1143000"/>
          </a:xfrm>
        </p:spPr>
        <p:txBody>
          <a:bodyPr/>
          <a:lstStyle>
            <a:lvl1pPr>
              <a:defRPr/>
            </a:lvl1pPr>
          </a:lstStyle>
          <a:p>
            <a:r>
              <a:rPr lang="it-IT"/>
              <a:t>Fare clic per modificare lo stile del titolo dello schema</a:t>
            </a:r>
          </a:p>
        </p:txBody>
      </p:sp>
      <p:sp>
        <p:nvSpPr>
          <p:cNvPr id="10036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14C955AA-1FD1-43A1-9E0E-1BA720D4DB67}" type="datetime1">
              <a:rPr lang="it-IT"/>
              <a:pPr>
                <a:defRPr/>
              </a:pPr>
              <a:t>09/11/2022</a:t>
            </a:fld>
            <a:endParaRPr lang="it-IT"/>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it-IT"/>
              <a:t>Facoltà di Scienze Politiche. Corso di Demografia. Dott.ssa Letizia Mencarini</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81C1D9D0-0704-4042-9876-9AF57E6227E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1D02F90-EF24-403B-909D-A6C10B4B20C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67500" y="457200"/>
            <a:ext cx="20955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381000" y="457200"/>
            <a:ext cx="61341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9A25FD3-F565-4DB4-BB0C-0D99D27CE242}"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olo, ClipArt e testo">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7793038" cy="609600"/>
          </a:xfrm>
        </p:spPr>
        <p:txBody>
          <a:bodyPr/>
          <a:lstStyle/>
          <a:p>
            <a:r>
              <a:rPr lang="it-IT" smtClean="0"/>
              <a:t>Fare clic per modificare lo stile del titolo</a:t>
            </a:r>
            <a:endParaRPr lang="it-IT"/>
          </a:p>
        </p:txBody>
      </p:sp>
      <p:sp>
        <p:nvSpPr>
          <p:cNvPr id="3" name="Segnaposto ClipArt 2"/>
          <p:cNvSpPr>
            <a:spLocks noGrp="1"/>
          </p:cNvSpPr>
          <p:nvPr>
            <p:ph type="clipArt" sz="half" idx="1"/>
          </p:nvPr>
        </p:nvSpPr>
        <p:spPr>
          <a:xfrm>
            <a:off x="990600" y="1828800"/>
            <a:ext cx="3810000" cy="4114800"/>
          </a:xfrm>
        </p:spPr>
        <p:txBody>
          <a:bodyPr/>
          <a:lstStyle/>
          <a:p>
            <a:pPr lvl="0"/>
            <a:endParaRPr lang="it-IT" noProof="0" smtClean="0"/>
          </a:p>
        </p:txBody>
      </p:sp>
      <p:sp>
        <p:nvSpPr>
          <p:cNvPr id="4" name="Segnaposto testo 3"/>
          <p:cNvSpPr>
            <a:spLocks noGrp="1"/>
          </p:cNvSpPr>
          <p:nvPr>
            <p:ph type="body" sz="half" idx="2"/>
          </p:nvPr>
        </p:nvSpPr>
        <p:spPr>
          <a:xfrm>
            <a:off x="4953000" y="1828800"/>
            <a:ext cx="38100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3EB5A64-09F1-491C-89D8-5123C3C9F9C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845DD10-BAFA-4340-8C81-6DBF4DE21D9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A72F9F31-76CE-4283-940E-F8175CDE013F}"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6D36BB53-7519-4AF4-B837-8654D77F2A0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1"/>
          <p:cNvSpPr>
            <a:spLocks noGrp="1" noChangeArrowheads="1"/>
          </p:cNvSpPr>
          <p:nvPr>
            <p:ph type="dt" sz="half" idx="10"/>
          </p:nvPr>
        </p:nvSpPr>
        <p:spPr>
          <a:ln/>
        </p:spPr>
        <p:txBody>
          <a:bodyPr/>
          <a:lstStyle>
            <a:lvl1pPr>
              <a:defRPr/>
            </a:lvl1pPr>
          </a:lstStyle>
          <a:p>
            <a:pPr>
              <a:defRPr/>
            </a:pPr>
            <a:endParaRPr lang="it-IT"/>
          </a:p>
        </p:txBody>
      </p:sp>
      <p:sp>
        <p:nvSpPr>
          <p:cNvPr id="8"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9" name="Rectangle 13"/>
          <p:cNvSpPr>
            <a:spLocks noGrp="1" noChangeArrowheads="1"/>
          </p:cNvSpPr>
          <p:nvPr>
            <p:ph type="sldNum" sz="quarter" idx="12"/>
          </p:nvPr>
        </p:nvSpPr>
        <p:spPr>
          <a:ln/>
        </p:spPr>
        <p:txBody>
          <a:bodyPr/>
          <a:lstStyle>
            <a:lvl1pPr>
              <a:defRPr/>
            </a:lvl1pPr>
          </a:lstStyle>
          <a:p>
            <a:pPr>
              <a:defRPr/>
            </a:pPr>
            <a:fld id="{F35E77E6-FC15-48A0-8097-E05C3C84C5E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1"/>
          <p:cNvSpPr>
            <a:spLocks noGrp="1" noChangeArrowheads="1"/>
          </p:cNvSpPr>
          <p:nvPr>
            <p:ph type="dt" sz="half" idx="10"/>
          </p:nvPr>
        </p:nvSpPr>
        <p:spPr>
          <a:ln/>
        </p:spPr>
        <p:txBody>
          <a:bodyPr/>
          <a:lstStyle>
            <a:lvl1pPr>
              <a:defRPr/>
            </a:lvl1pPr>
          </a:lstStyle>
          <a:p>
            <a:pPr>
              <a:defRPr/>
            </a:pPr>
            <a:endParaRPr lang="it-IT"/>
          </a:p>
        </p:txBody>
      </p:sp>
      <p:sp>
        <p:nvSpPr>
          <p:cNvPr id="4"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5" name="Rectangle 13"/>
          <p:cNvSpPr>
            <a:spLocks noGrp="1" noChangeArrowheads="1"/>
          </p:cNvSpPr>
          <p:nvPr>
            <p:ph type="sldNum" sz="quarter" idx="12"/>
          </p:nvPr>
        </p:nvSpPr>
        <p:spPr>
          <a:ln/>
        </p:spPr>
        <p:txBody>
          <a:bodyPr/>
          <a:lstStyle>
            <a:lvl1pPr>
              <a:defRPr/>
            </a:lvl1pPr>
          </a:lstStyle>
          <a:p>
            <a:pPr>
              <a:defRPr/>
            </a:pPr>
            <a:fld id="{8139655C-6218-4C0C-9841-96632609F0B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it-IT"/>
          </a:p>
        </p:txBody>
      </p:sp>
      <p:sp>
        <p:nvSpPr>
          <p:cNvPr id="3"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4" name="Rectangle 13"/>
          <p:cNvSpPr>
            <a:spLocks noGrp="1" noChangeArrowheads="1"/>
          </p:cNvSpPr>
          <p:nvPr>
            <p:ph type="sldNum" sz="quarter" idx="12"/>
          </p:nvPr>
        </p:nvSpPr>
        <p:spPr>
          <a:ln/>
        </p:spPr>
        <p:txBody>
          <a:bodyPr/>
          <a:lstStyle>
            <a:lvl1pPr>
              <a:defRPr/>
            </a:lvl1pPr>
          </a:lstStyle>
          <a:p>
            <a:pPr>
              <a:defRPr/>
            </a:pPr>
            <a:fld id="{FF153491-E88B-4886-89A6-11F95898852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CA6E2D1D-F914-409F-86B9-CD58C148B2F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13F766F-37A5-497F-95C8-97F536E6EE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381000" y="457200"/>
            <a:ext cx="7793038"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 dello schema</a:t>
            </a:r>
          </a:p>
        </p:txBody>
      </p:sp>
      <p:sp>
        <p:nvSpPr>
          <p:cNvPr id="1027" name="Rectangle 10"/>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99339"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it-IT"/>
          </a:p>
        </p:txBody>
      </p:sp>
      <p:sp>
        <p:nvSpPr>
          <p:cNvPr id="99340"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r>
              <a:rPr lang="it-IT"/>
              <a:t>Facoltà di Scienze Politiche. Corso di Demografia. Dott.ssa Letizia Mencarini</a:t>
            </a:r>
          </a:p>
        </p:txBody>
      </p:sp>
      <p:sp>
        <p:nvSpPr>
          <p:cNvPr id="99341"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3B6DE127-57FB-440A-BA3A-C524116BA742}" type="slidenum">
              <a:rPr lang="it-IT"/>
              <a:pPr>
                <a:defRPr/>
              </a:pPr>
              <a:t>‹N›</a:t>
            </a:fld>
            <a:endParaRPr lang="it-IT"/>
          </a:p>
        </p:txBody>
      </p:sp>
      <p:sp>
        <p:nvSpPr>
          <p:cNvPr id="99343" name="Line 15"/>
          <p:cNvSpPr>
            <a:spLocks noChangeShapeType="1"/>
          </p:cNvSpPr>
          <p:nvPr userDrawn="1"/>
        </p:nvSpPr>
        <p:spPr bwMode="auto">
          <a:xfrm>
            <a:off x="323850" y="1125538"/>
            <a:ext cx="8610600" cy="0"/>
          </a:xfrm>
          <a:prstGeom prst="line">
            <a:avLst/>
          </a:prstGeom>
          <a:noFill/>
          <a:ln w="38100">
            <a:solidFill>
              <a:srgbClr val="777777">
                <a:alpha val="50000"/>
              </a:srgbClr>
            </a:solidFill>
            <a:miter lim="800000"/>
            <a:headEnd/>
            <a:tailEnd/>
          </a:ln>
          <a:effectLst/>
        </p:spPr>
        <p:txBody>
          <a:bodyPr wrap="none"/>
          <a:lstStyle/>
          <a:p>
            <a:pPr>
              <a:defRPr/>
            </a:pPr>
            <a:endParaRPr lang="it-IT"/>
          </a:p>
        </p:txBody>
      </p:sp>
    </p:spTree>
  </p:cSld>
  <p:clrMap bg1="lt1" tx1="dk1" bg2="lt2" tx2="dk2" accent1="accent1" accent2="accent2" accent3="accent3" accent4="accent4" accent5="accent5" accent6="accent6" hlink="hlink" folHlink="folHlink"/>
  <p:sldLayoutIdLst>
    <p:sldLayoutId id="2147483701"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395536" y="2204864"/>
            <a:ext cx="8387779" cy="1495425"/>
          </a:xfrm>
        </p:spPr>
        <p:txBody>
          <a:bodyPr/>
          <a:lstStyle/>
          <a:p>
            <a:pPr lvl="0" eaLnBrk="1" hangingPunct="1">
              <a:defRPr/>
            </a:pPr>
            <a:r>
              <a:rPr lang="en-US" sz="4800" b="1" dirty="0" smtClean="0">
                <a:solidFill>
                  <a:srgbClr val="990033"/>
                </a:solidFill>
                <a:effectLst>
                  <a:outerShdw blurRad="38100" dist="38100" dir="2700000" algn="tl">
                    <a:srgbClr val="C0C0C0"/>
                  </a:outerShdw>
                </a:effectLst>
              </a:rPr>
              <a:t>The use of life tables for marital histories</a:t>
            </a:r>
            <a:endParaRPr lang="it-IT" sz="6000" b="1" dirty="0" smtClean="0">
              <a:effectLst>
                <a:outerShdw blurRad="38100" dist="38100" dir="2700000" algn="tl">
                  <a:srgbClr val="C0C0C0"/>
                </a:outerShdw>
              </a:effectLst>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421892" name="Text Box 4"/>
          <p:cNvSpPr txBox="1">
            <a:spLocks noChangeArrowheads="1"/>
          </p:cNvSpPr>
          <p:nvPr/>
        </p:nvSpPr>
        <p:spPr bwMode="auto">
          <a:xfrm>
            <a:off x="1116013" y="188913"/>
            <a:ext cx="8027987" cy="1107996"/>
          </a:xfrm>
          <a:prstGeom prst="rect">
            <a:avLst/>
          </a:prstGeom>
          <a:noFill/>
          <a:ln w="9525">
            <a:noFill/>
            <a:miter lim="800000"/>
            <a:headEnd/>
            <a:tailEnd/>
          </a:ln>
          <a:effectLst/>
        </p:spPr>
        <p:txBody>
          <a:bodyPr>
            <a:spAutoFit/>
          </a:bodyPr>
          <a:lstStyle/>
          <a:p>
            <a:pPr algn="ctr">
              <a:lnSpc>
                <a:spcPct val="110000"/>
              </a:lnSpc>
              <a:defRPr/>
            </a:pPr>
            <a:r>
              <a:rPr lang="it-IT" sz="2000" dirty="0">
                <a:solidFill>
                  <a:srgbClr val="777777"/>
                </a:solidFill>
                <a:latin typeface="Arial" charset="0"/>
                <a:cs typeface="Arial" charset="0"/>
              </a:rPr>
              <a:t>Università di Padova, Facoltà di Scienze Statistiche </a:t>
            </a:r>
          </a:p>
          <a:p>
            <a:pPr algn="ctr">
              <a:lnSpc>
                <a:spcPct val="110000"/>
              </a:lnSpc>
              <a:defRPr/>
            </a:pPr>
            <a:r>
              <a:rPr lang="it-IT" sz="2000" dirty="0">
                <a:solidFill>
                  <a:srgbClr val="777777"/>
                </a:solidFill>
                <a:latin typeface="Arial" charset="0"/>
                <a:cs typeface="Arial" charset="0"/>
              </a:rPr>
              <a:t>Laurea </a:t>
            </a:r>
            <a:r>
              <a:rPr lang="it-IT" sz="2000" dirty="0" smtClean="0">
                <a:solidFill>
                  <a:srgbClr val="777777"/>
                </a:solidFill>
                <a:latin typeface="Arial" charset="0"/>
                <a:cs typeface="Arial" charset="0"/>
              </a:rPr>
              <a:t>Magistrale in Scienze Statistiche</a:t>
            </a:r>
            <a:endParaRPr lang="it-IT" sz="2000" dirty="0">
              <a:solidFill>
                <a:srgbClr val="777777"/>
              </a:solidFill>
              <a:latin typeface="Arial" charset="0"/>
              <a:cs typeface="Arial" charset="0"/>
            </a:endParaRPr>
          </a:p>
          <a:p>
            <a:pPr algn="ctr">
              <a:lnSpc>
                <a:spcPct val="110000"/>
              </a:lnSpc>
              <a:defRPr/>
            </a:pPr>
            <a:r>
              <a:rPr lang="it-IT" sz="2000" dirty="0">
                <a:solidFill>
                  <a:srgbClr val="777777"/>
                </a:solidFill>
                <a:latin typeface="Arial" charset="0"/>
                <a:cs typeface="Arial" charset="0"/>
              </a:rPr>
              <a:t>Corso</a:t>
            </a:r>
            <a:r>
              <a:rPr lang="it-IT" sz="2000" b="1" dirty="0">
                <a:solidFill>
                  <a:srgbClr val="777777"/>
                </a:solidFill>
                <a:effectLst>
                  <a:outerShdw blurRad="38100" dist="38100" dir="2700000" algn="tl">
                    <a:srgbClr val="C0C0C0"/>
                  </a:outerShdw>
                </a:effectLst>
                <a:latin typeface="Arial" charset="0"/>
                <a:cs typeface="Arial" charset="0"/>
              </a:rPr>
              <a:t>: </a:t>
            </a:r>
            <a:r>
              <a:rPr lang="it-IT" sz="2000" b="1" dirty="0" smtClean="0">
                <a:solidFill>
                  <a:srgbClr val="777777"/>
                </a:solidFill>
                <a:effectLst>
                  <a:outerShdw blurRad="38100" dist="38100" dir="2700000" algn="tl">
                    <a:srgbClr val="C0C0C0"/>
                  </a:outerShdw>
                </a:effectLst>
                <a:latin typeface="Arial" charset="0"/>
                <a:cs typeface="Arial" charset="0"/>
              </a:rPr>
              <a:t>Teorie e modelli demografici</a:t>
            </a:r>
            <a:endParaRPr lang="it-IT" b="1" dirty="0">
              <a:effectLst>
                <a:outerShdw blurRad="38100" dist="38100" dir="2700000" algn="tl">
                  <a:srgbClr val="C0C0C0"/>
                </a:outerShdw>
              </a:effectLst>
            </a:endParaRPr>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sp>
        <p:nvSpPr>
          <p:cNvPr id="3078" name="Text Box 8"/>
          <p:cNvSpPr txBox="1">
            <a:spLocks noChangeArrowheads="1"/>
          </p:cNvSpPr>
          <p:nvPr/>
        </p:nvSpPr>
        <p:spPr bwMode="auto">
          <a:xfrm>
            <a:off x="323850" y="5445125"/>
            <a:ext cx="4032250" cy="1050925"/>
          </a:xfrm>
          <a:prstGeom prst="rect">
            <a:avLst/>
          </a:prstGeom>
          <a:noFill/>
          <a:ln w="9525">
            <a:noFill/>
            <a:miter lim="800000"/>
            <a:headEnd/>
            <a:tailEnd/>
          </a:ln>
        </p:spPr>
        <p:txBody>
          <a:bodyPr>
            <a:spAutoFit/>
          </a:bodyPr>
          <a:lstStyle/>
          <a:p>
            <a:pPr>
              <a:lnSpc>
                <a:spcPct val="80000"/>
              </a:lnSpc>
              <a:spcBef>
                <a:spcPct val="50000"/>
              </a:spcBef>
            </a:pPr>
            <a:r>
              <a:rPr lang="it-IT" sz="2000" b="1">
                <a:solidFill>
                  <a:srgbClr val="003399"/>
                </a:solidFill>
              </a:rPr>
              <a:t>Maria Letizia Tanturri</a:t>
            </a:r>
          </a:p>
          <a:p>
            <a:pPr>
              <a:lnSpc>
                <a:spcPct val="80000"/>
              </a:lnSpc>
              <a:spcBef>
                <a:spcPct val="50000"/>
              </a:spcBef>
            </a:pPr>
            <a:r>
              <a:rPr lang="it-IT" sz="1800">
                <a:solidFill>
                  <a:srgbClr val="808080"/>
                </a:solidFill>
              </a:rPr>
              <a:t>Dipartimento di Scienze Statistiche</a:t>
            </a:r>
          </a:p>
          <a:p>
            <a:pPr>
              <a:lnSpc>
                <a:spcPct val="80000"/>
              </a:lnSpc>
              <a:spcBef>
                <a:spcPct val="50000"/>
              </a:spcBef>
            </a:pPr>
            <a:r>
              <a:rPr lang="it-IT" sz="1800">
                <a:solidFill>
                  <a:srgbClr val="808080"/>
                </a:solidFill>
              </a:rPr>
              <a:t>tanturri@stat.unipd.it</a:t>
            </a:r>
          </a:p>
        </p:txBody>
      </p:sp>
      <p:sp>
        <p:nvSpPr>
          <p:cNvPr id="3079" name="Text Box 18"/>
          <p:cNvSpPr txBox="1">
            <a:spLocks noChangeArrowheads="1"/>
          </p:cNvSpPr>
          <p:nvPr/>
        </p:nvSpPr>
        <p:spPr bwMode="auto">
          <a:xfrm>
            <a:off x="5940425" y="5876925"/>
            <a:ext cx="2808288" cy="369332"/>
          </a:xfrm>
          <a:prstGeom prst="rect">
            <a:avLst/>
          </a:prstGeom>
          <a:noFill/>
          <a:ln w="9525">
            <a:noFill/>
            <a:miter lim="800000"/>
            <a:headEnd/>
            <a:tailEnd/>
          </a:ln>
        </p:spPr>
        <p:txBody>
          <a:bodyPr>
            <a:spAutoFit/>
          </a:bodyPr>
          <a:lstStyle/>
          <a:p>
            <a:pPr algn="r">
              <a:lnSpc>
                <a:spcPct val="90000"/>
              </a:lnSpc>
              <a:spcBef>
                <a:spcPct val="50000"/>
              </a:spcBef>
            </a:pPr>
            <a:r>
              <a:rPr lang="it-IT" sz="2000" b="1" dirty="0">
                <a:solidFill>
                  <a:srgbClr val="990033"/>
                </a:solidFill>
              </a:rPr>
              <a:t>Lezione </a:t>
            </a:r>
            <a:r>
              <a:rPr lang="it-IT" sz="2000" b="1" dirty="0" smtClean="0">
                <a:solidFill>
                  <a:srgbClr val="990033"/>
                </a:solidFill>
              </a:rPr>
              <a:t>13</a:t>
            </a:r>
            <a:endParaRPr lang="it-IT" sz="2000" b="1" dirty="0">
              <a:solidFill>
                <a:srgbClr val="990033"/>
              </a:solidFill>
            </a:endParaRPr>
          </a:p>
        </p:txBody>
      </p:sp>
      <p:pic>
        <p:nvPicPr>
          <p:cNvPr id="3081" name="Picture 20"/>
          <p:cNvPicPr>
            <a:picLocks noChangeAspect="1" noChangeArrowheads="1"/>
          </p:cNvPicPr>
          <p:nvPr/>
        </p:nvPicPr>
        <p:blipFill>
          <a:blip r:embed="rId3" cstate="print"/>
          <a:srcRect/>
          <a:stretch>
            <a:fillRect/>
          </a:stretch>
        </p:blipFill>
        <p:spPr bwMode="auto">
          <a:xfrm>
            <a:off x="250825" y="188913"/>
            <a:ext cx="1646238" cy="1565275"/>
          </a:xfrm>
          <a:prstGeom prst="rect">
            <a:avLst/>
          </a:prstGeom>
          <a:noFill/>
          <a:ln w="9525">
            <a:noFill/>
            <a:miter lim="800000"/>
            <a:headEnd/>
            <a:tailEnd/>
          </a:ln>
        </p:spPr>
      </p:pic>
      <p:sp>
        <p:nvSpPr>
          <p:cNvPr id="10" name="Rectangle 2"/>
          <p:cNvSpPr txBox="1">
            <a:spLocks noChangeArrowheads="1"/>
          </p:cNvSpPr>
          <p:nvPr/>
        </p:nvSpPr>
        <p:spPr bwMode="auto">
          <a:xfrm>
            <a:off x="2699792" y="4293096"/>
            <a:ext cx="6137968" cy="571504"/>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3600" i="0" u="none" strike="noStrike" kern="0" cap="none" spc="0" normalizeH="0" baseline="0" dirty="0" smtClean="0">
              <a:ln>
                <a:noFill/>
              </a:ln>
              <a:solidFill>
                <a:schemeClr val="tx2"/>
              </a:solidFill>
              <a:effectLst>
                <a:outerShdw blurRad="38100" dist="38100" dir="2700000" algn="tl">
                  <a:srgbClr val="C0C0C0"/>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lstStyle/>
          <a:p>
            <a:r>
              <a:rPr lang="it-IT" dirty="0" smtClean="0"/>
              <a:t>Single </a:t>
            </a:r>
            <a:r>
              <a:rPr lang="it-IT" dirty="0" err="1" smtClean="0"/>
              <a:t>as</a:t>
            </a:r>
            <a:r>
              <a:rPr lang="it-IT" dirty="0" smtClean="0"/>
              <a:t> «</a:t>
            </a:r>
            <a:r>
              <a:rPr lang="it-IT" dirty="0" err="1" smtClean="0"/>
              <a:t>survivors</a:t>
            </a:r>
            <a:r>
              <a:rPr lang="it-IT" dirty="0" smtClean="0"/>
              <a:t>» in </a:t>
            </a:r>
            <a:r>
              <a:rPr lang="it-IT" dirty="0" err="1" smtClean="0"/>
              <a:t>celibacy</a:t>
            </a:r>
            <a:endParaRPr lang="en-GB" dirty="0"/>
          </a:p>
        </p:txBody>
      </p:sp>
      <p:sp>
        <p:nvSpPr>
          <p:cNvPr id="5" name="Segnaposto testo 4"/>
          <p:cNvSpPr>
            <a:spLocks noGrp="1"/>
          </p:cNvSpPr>
          <p:nvPr>
            <p:ph type="body" sz="quarter" idx="3"/>
          </p:nvPr>
        </p:nvSpPr>
        <p:spPr/>
        <p:txBody>
          <a:bodyPr/>
          <a:lstStyle/>
          <a:p>
            <a:endParaRPr lang="en-GB"/>
          </a:p>
        </p:txBody>
      </p:sp>
      <p:sp>
        <p:nvSpPr>
          <p:cNvPr id="6" name="Segnaposto contenuto 5"/>
          <p:cNvSpPr>
            <a:spLocks noGrp="1"/>
          </p:cNvSpPr>
          <p:nvPr>
            <p:ph sz="quarter" idx="4"/>
          </p:nvPr>
        </p:nvSpPr>
        <p:spPr>
          <a:xfrm>
            <a:off x="4408288" y="2174875"/>
            <a:ext cx="4556200" cy="3951288"/>
          </a:xfrm>
        </p:spPr>
        <p:txBody>
          <a:bodyPr/>
          <a:lstStyle/>
          <a:p>
            <a:r>
              <a:rPr lang="en-GB" dirty="0"/>
              <a:t>However, marriage (unlike death) is not an event that everyone will experience, </a:t>
            </a:r>
            <a:endParaRPr lang="en-GB" dirty="0" smtClean="0"/>
          </a:p>
          <a:p>
            <a:r>
              <a:rPr lang="en-GB" dirty="0" smtClean="0"/>
              <a:t>the </a:t>
            </a:r>
            <a:r>
              <a:rPr lang="en-GB" dirty="0"/>
              <a:t>survival </a:t>
            </a:r>
            <a:r>
              <a:rPr lang="en-GB" dirty="0" smtClean="0"/>
              <a:t>function:</a:t>
            </a:r>
          </a:p>
          <a:p>
            <a:pPr lvl="1"/>
            <a:r>
              <a:rPr lang="en-GB" dirty="0" smtClean="0"/>
              <a:t> </a:t>
            </a:r>
            <a:r>
              <a:rPr lang="en-GB" dirty="0"/>
              <a:t>will not necessarily join the x-axis as it does for the survival function </a:t>
            </a:r>
          </a:p>
          <a:p>
            <a:pPr lvl="1"/>
            <a:r>
              <a:rPr lang="en-GB" dirty="0" smtClean="0"/>
              <a:t>the </a:t>
            </a:r>
            <a:r>
              <a:rPr lang="en-GB" dirty="0"/>
              <a:t>fraction single will only start to decline sometime during the teenage years</a:t>
            </a:r>
          </a:p>
        </p:txBody>
      </p:sp>
      <p:sp>
        <p:nvSpPr>
          <p:cNvPr id="7" name="Segnaposto numero diapositiva 6"/>
          <p:cNvSpPr>
            <a:spLocks noGrp="1"/>
          </p:cNvSpPr>
          <p:nvPr>
            <p:ph type="sldNum" sz="quarter" idx="12"/>
          </p:nvPr>
        </p:nvSpPr>
        <p:spPr/>
        <p:txBody>
          <a:bodyPr/>
          <a:lstStyle/>
          <a:p>
            <a:pPr>
              <a:defRPr/>
            </a:pPr>
            <a:fld id="{F35E77E6-FC15-48A0-8097-E05C3C84C5EC}" type="slidenum">
              <a:rPr lang="it-IT" smtClean="0"/>
              <a:pPr>
                <a:defRPr/>
              </a:pPr>
              <a:t>10</a:t>
            </a:fld>
            <a:endParaRPr lang="it-IT"/>
          </a:p>
        </p:txBody>
      </p:sp>
      <p:sp>
        <p:nvSpPr>
          <p:cNvPr id="8" name="Segnaposto testo 13"/>
          <p:cNvSpPr txBox="1">
            <a:spLocks/>
          </p:cNvSpPr>
          <p:nvPr/>
        </p:nvSpPr>
        <p:spPr bwMode="auto">
          <a:xfrm>
            <a:off x="366513" y="1916832"/>
            <a:ext cx="4041775" cy="63976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folHlink"/>
              </a:buClr>
              <a:buSzPct val="60000"/>
              <a:buFont typeface="Wingdings" pitchFamily="2" charset="2"/>
              <a:buNone/>
              <a:defRPr sz="2400" b="1">
                <a:solidFill>
                  <a:schemeClr val="tx1"/>
                </a:solidFill>
                <a:latin typeface="+mn-lt"/>
                <a:ea typeface="+mn-ea"/>
                <a:cs typeface="+mn-cs"/>
              </a:defRPr>
            </a:lvl1pPr>
            <a:lvl2pPr marL="457200" indent="0" algn="l" rtl="0" eaLnBrk="0" fontAlgn="base" hangingPunct="0">
              <a:spcBef>
                <a:spcPct val="20000"/>
              </a:spcBef>
              <a:spcAft>
                <a:spcPct val="0"/>
              </a:spcAft>
              <a:buClr>
                <a:schemeClr val="hlink"/>
              </a:buClr>
              <a:buSzPct val="55000"/>
              <a:buFont typeface="Wingdings" pitchFamily="2" charset="2"/>
              <a:buNone/>
              <a:defRPr sz="2000" b="1">
                <a:solidFill>
                  <a:schemeClr val="tx1"/>
                </a:solidFill>
                <a:latin typeface="+mn-lt"/>
              </a:defRPr>
            </a:lvl2pPr>
            <a:lvl3pPr marL="914400" indent="0" algn="l" rtl="0" eaLnBrk="0" fontAlgn="base" hangingPunct="0">
              <a:spcBef>
                <a:spcPct val="20000"/>
              </a:spcBef>
              <a:spcAft>
                <a:spcPct val="0"/>
              </a:spcAft>
              <a:buClr>
                <a:schemeClr val="folHlink"/>
              </a:buClr>
              <a:buSzPct val="50000"/>
              <a:buFont typeface="Wingdings" pitchFamily="2" charset="2"/>
              <a:buNone/>
              <a:defRPr sz="1800" b="1">
                <a:solidFill>
                  <a:schemeClr val="tx1"/>
                </a:solidFill>
                <a:latin typeface="+mn-lt"/>
              </a:defRPr>
            </a:lvl3pPr>
            <a:lvl4pPr marL="1371600" indent="0" algn="l" rtl="0" eaLnBrk="0" fontAlgn="base" hangingPunct="0">
              <a:spcBef>
                <a:spcPct val="20000"/>
              </a:spcBef>
              <a:spcAft>
                <a:spcPct val="0"/>
              </a:spcAft>
              <a:buClr>
                <a:schemeClr val="accent2"/>
              </a:buClr>
              <a:buSzPct val="55000"/>
              <a:buFont typeface="Wingdings" pitchFamily="2" charset="2"/>
              <a:buNone/>
              <a:defRPr sz="1600" b="1">
                <a:solidFill>
                  <a:schemeClr val="tx1"/>
                </a:solidFill>
                <a:latin typeface="+mn-lt"/>
              </a:defRPr>
            </a:lvl4pPr>
            <a:lvl5pPr marL="1828800" indent="0" algn="l" rtl="0" eaLnBrk="0" fontAlgn="base" hangingPunct="0">
              <a:spcBef>
                <a:spcPct val="20000"/>
              </a:spcBef>
              <a:spcAft>
                <a:spcPct val="0"/>
              </a:spcAft>
              <a:buClr>
                <a:schemeClr val="accent1"/>
              </a:buClr>
              <a:buSzPct val="50000"/>
              <a:buFont typeface="Wingdings" pitchFamily="2" charset="2"/>
              <a:buNone/>
              <a:defRPr sz="1600" b="1">
                <a:solidFill>
                  <a:schemeClr val="tx1"/>
                </a:solidFill>
                <a:latin typeface="+mn-lt"/>
              </a:defRPr>
            </a:lvl5pPr>
            <a:lvl6pPr marL="22860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6pPr>
            <a:lvl7pPr marL="27432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7pPr>
            <a:lvl8pPr marL="32004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8pPr>
            <a:lvl9pPr marL="36576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9pPr>
          </a:lstStyle>
          <a:p>
            <a:r>
              <a:rPr lang="en-GB" sz="2000" kern="0" dirty="0" smtClean="0"/>
              <a:t>Figure 1: Proportions never married by age</a:t>
            </a:r>
            <a:endParaRPr lang="en-GB" sz="2000" kern="0" dirty="0"/>
          </a:p>
        </p:txBody>
      </p:sp>
      <p:pic>
        <p:nvPicPr>
          <p:cNvPr id="9" name="Picture 2" descr="http://papp.iussp.org/sessions/papp104_s03/images/current_status_life_tabl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1" y="2708920"/>
            <a:ext cx="3695700" cy="347662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3" name="Parentesi graffa chiusa 2"/>
          <p:cNvSpPr/>
          <p:nvPr/>
        </p:nvSpPr>
        <p:spPr bwMode="auto">
          <a:xfrm>
            <a:off x="4172568" y="5320932"/>
            <a:ext cx="235720" cy="432048"/>
          </a:xfrm>
          <a:prstGeom prst="rightBrace">
            <a:avLst/>
          </a:prstGeom>
          <a:ln>
            <a:solidFill>
              <a:srgbClr val="FF0000"/>
            </a:solidFill>
            <a:headEnd type="none" w="med" len="med"/>
            <a:tailEnd type="none" w="med" len="med"/>
          </a:ln>
        </p:spPr>
        <p:style>
          <a:lnRef idx="3">
            <a:schemeClr val="accent2"/>
          </a:lnRef>
          <a:fillRef idx="0">
            <a:schemeClr val="accent2"/>
          </a:fillRef>
          <a:effectRef idx="2">
            <a:schemeClr val="accent2"/>
          </a:effectRef>
          <a:fontRef idx="minor">
            <a:schemeClr val="tx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smtClean="0">
              <a:ln>
                <a:noFill/>
              </a:ln>
              <a:solidFill>
                <a:srgbClr val="FF0000"/>
              </a:solidFill>
              <a:effectLst/>
              <a:latin typeface="Tahoma" pitchFamily="34" charset="0"/>
            </a:endParaRPr>
          </a:p>
        </p:txBody>
      </p:sp>
      <p:sp>
        <p:nvSpPr>
          <p:cNvPr id="16" name="CasellaDiTesto 15"/>
          <p:cNvSpPr txBox="1"/>
          <p:nvPr/>
        </p:nvSpPr>
        <p:spPr>
          <a:xfrm>
            <a:off x="4408288" y="5370282"/>
            <a:ext cx="883792" cy="400110"/>
          </a:xfrm>
          <a:prstGeom prst="rect">
            <a:avLst/>
          </a:prstGeom>
          <a:noFill/>
        </p:spPr>
        <p:txBody>
          <a:bodyPr wrap="square" rtlCol="0">
            <a:spAutoFit/>
          </a:bodyPr>
          <a:lstStyle/>
          <a:p>
            <a:r>
              <a:rPr lang="it-IT" sz="2000" b="1" dirty="0" smtClean="0">
                <a:solidFill>
                  <a:srgbClr val="FF0000"/>
                </a:solidFill>
              </a:rPr>
              <a:t>10%</a:t>
            </a:r>
            <a:endParaRPr lang="en-GB" sz="2000" b="1" dirty="0">
              <a:solidFill>
                <a:srgbClr val="FF0000"/>
              </a:solidFill>
            </a:endParaRPr>
          </a:p>
        </p:txBody>
      </p:sp>
      <p:sp>
        <p:nvSpPr>
          <p:cNvPr id="11" name="Rettangolo 10"/>
          <p:cNvSpPr/>
          <p:nvPr/>
        </p:nvSpPr>
        <p:spPr bwMode="auto">
          <a:xfrm>
            <a:off x="1187624" y="2924944"/>
            <a:ext cx="864096" cy="2736304"/>
          </a:xfrm>
          <a:prstGeom prst="rect">
            <a:avLst/>
          </a:prstGeom>
          <a:solidFill>
            <a:schemeClr val="accent2">
              <a:lumMod val="60000"/>
              <a:lumOff val="4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4" name="Rettangolo 3"/>
          <p:cNvSpPr/>
          <p:nvPr/>
        </p:nvSpPr>
        <p:spPr bwMode="auto">
          <a:xfrm>
            <a:off x="1187624" y="5320932"/>
            <a:ext cx="2984944" cy="340316"/>
          </a:xfrm>
          <a:prstGeom prst="rect">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Tree>
    <p:extLst>
      <p:ext uri="{BB962C8B-B14F-4D97-AF65-F5344CB8AC3E}">
        <p14:creationId xmlns:p14="http://schemas.microsoft.com/office/powerpoint/2010/main" val="873302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8439472" cy="609600"/>
          </a:xfrm>
        </p:spPr>
        <p:txBody>
          <a:bodyPr/>
          <a:lstStyle/>
          <a:p>
            <a:r>
              <a:rPr lang="it-IT" dirty="0" smtClean="0"/>
              <a:t>Life </a:t>
            </a:r>
            <a:r>
              <a:rPr lang="it-IT" dirty="0" err="1" smtClean="0"/>
              <a:t>exp</a:t>
            </a:r>
            <a:r>
              <a:rPr lang="it-IT" dirty="0" smtClean="0"/>
              <a:t>= </a:t>
            </a:r>
            <a:r>
              <a:rPr lang="it-IT" dirty="0" err="1" smtClean="0"/>
              <a:t>years</a:t>
            </a:r>
            <a:r>
              <a:rPr lang="it-IT" dirty="0" smtClean="0"/>
              <a:t> </a:t>
            </a:r>
            <a:r>
              <a:rPr lang="it-IT" dirty="0" err="1" smtClean="0"/>
              <a:t>spent</a:t>
            </a:r>
            <a:r>
              <a:rPr lang="it-IT" dirty="0" smtClean="0"/>
              <a:t> in </a:t>
            </a:r>
            <a:r>
              <a:rPr lang="it-IT" dirty="0" err="1" smtClean="0"/>
              <a:t>celibacy</a:t>
            </a:r>
            <a:endParaRPr lang="en-GB" dirty="0"/>
          </a:p>
        </p:txBody>
      </p:sp>
      <p:sp>
        <p:nvSpPr>
          <p:cNvPr id="3" name="Segnaposto contenuto 2"/>
          <p:cNvSpPr>
            <a:spLocks noGrp="1"/>
          </p:cNvSpPr>
          <p:nvPr>
            <p:ph idx="1"/>
          </p:nvPr>
        </p:nvSpPr>
        <p:spPr>
          <a:xfrm>
            <a:off x="755576" y="1556792"/>
            <a:ext cx="7988424" cy="4114800"/>
          </a:xfrm>
        </p:spPr>
        <p:txBody>
          <a:bodyPr/>
          <a:lstStyle/>
          <a:p>
            <a:r>
              <a:rPr lang="en-GB" sz="2800" dirty="0" smtClean="0"/>
              <a:t>If the </a:t>
            </a:r>
            <a:r>
              <a:rPr lang="en-GB" sz="2800" dirty="0"/>
              <a:t>life expectancy at birth can be conceived as the area under the survival </a:t>
            </a:r>
            <a:r>
              <a:rPr lang="en-GB" sz="2800" dirty="0" smtClean="0"/>
              <a:t>curve </a:t>
            </a:r>
          </a:p>
          <a:p>
            <a:pPr marL="0" indent="0" algn="ctr">
              <a:buNone/>
            </a:pPr>
            <a:r>
              <a:rPr lang="en-GB" sz="2800" dirty="0" smtClean="0"/>
              <a:t>= </a:t>
            </a:r>
          </a:p>
          <a:p>
            <a:pPr marL="0" indent="0" algn="ctr">
              <a:buNone/>
            </a:pPr>
            <a:r>
              <a:rPr lang="en-GB" sz="2800" dirty="0" smtClean="0"/>
              <a:t>the </a:t>
            </a:r>
            <a:r>
              <a:rPr lang="en-GB" sz="2800" dirty="0"/>
              <a:t>time that men and women can expect to </a:t>
            </a:r>
            <a:r>
              <a:rPr lang="en-GB" sz="2800" dirty="0" smtClean="0"/>
              <a:t>live </a:t>
            </a:r>
            <a:r>
              <a:rPr lang="en-GB" sz="2800" dirty="0"/>
              <a:t>in a single state, or, the </a:t>
            </a:r>
            <a:r>
              <a:rPr lang="en-GB" sz="2800" dirty="0">
                <a:solidFill>
                  <a:srgbClr val="FF0000"/>
                </a:solidFill>
              </a:rPr>
              <a:t>mean age at first marriage </a:t>
            </a:r>
            <a:r>
              <a:rPr lang="en-GB" sz="2800" dirty="0"/>
              <a:t>is equal to area under the survival curve. </a:t>
            </a:r>
            <a:endParaRPr lang="en-GB" sz="2800" dirty="0" smtClean="0"/>
          </a:p>
          <a:p>
            <a:pPr marL="0" indent="0" algn="ctr">
              <a:buNone/>
            </a:pPr>
            <a:endParaRPr lang="en-GB" sz="2800" dirty="0"/>
          </a:p>
          <a:p>
            <a:r>
              <a:rPr lang="en-GB" sz="2800" dirty="0"/>
              <a:t>John </a:t>
            </a:r>
            <a:r>
              <a:rPr lang="en-GB" sz="2800" dirty="0" err="1"/>
              <a:t>Hajnal</a:t>
            </a:r>
            <a:r>
              <a:rPr lang="en-GB" sz="2800" dirty="0"/>
              <a:t> (1953) used this property to develop the </a:t>
            </a:r>
            <a:r>
              <a:rPr lang="en-GB" sz="2800" dirty="0" err="1">
                <a:solidFill>
                  <a:srgbClr val="FF0000"/>
                </a:solidFill>
                <a:effectLst>
                  <a:outerShdw blurRad="38100" dist="38100" dir="2700000" algn="tl">
                    <a:srgbClr val="000000">
                      <a:alpha val="43137"/>
                    </a:srgbClr>
                  </a:outerShdw>
                </a:effectLst>
              </a:rPr>
              <a:t>Singulate</a:t>
            </a:r>
            <a:r>
              <a:rPr lang="en-GB" sz="2800" dirty="0">
                <a:solidFill>
                  <a:srgbClr val="FF0000"/>
                </a:solidFill>
                <a:effectLst>
                  <a:outerShdw blurRad="38100" dist="38100" dir="2700000" algn="tl">
                    <a:srgbClr val="000000">
                      <a:alpha val="43137"/>
                    </a:srgbClr>
                  </a:outerShdw>
                </a:effectLst>
              </a:rPr>
              <a:t> Mean Age at Marriage (SMAM). </a:t>
            </a:r>
          </a:p>
          <a:p>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11</a:t>
            </a:fld>
            <a:endParaRPr lang="it-IT"/>
          </a:p>
        </p:txBody>
      </p:sp>
    </p:spTree>
    <p:extLst>
      <p:ext uri="{BB962C8B-B14F-4D97-AF65-F5344CB8AC3E}">
        <p14:creationId xmlns:p14="http://schemas.microsoft.com/office/powerpoint/2010/main" val="1913639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Steps</a:t>
            </a:r>
            <a:r>
              <a:rPr lang="it-IT" dirty="0" smtClean="0"/>
              <a:t> to </a:t>
            </a:r>
            <a:r>
              <a:rPr lang="it-IT" dirty="0" err="1" smtClean="0"/>
              <a:t>calculate</a:t>
            </a:r>
            <a:r>
              <a:rPr lang="it-IT" dirty="0" smtClean="0"/>
              <a:t> SMAM</a:t>
            </a:r>
            <a:endParaRPr lang="en-GB" dirty="0"/>
          </a:p>
        </p:txBody>
      </p:sp>
      <p:sp>
        <p:nvSpPr>
          <p:cNvPr id="3" name="Segnaposto contenuto 2"/>
          <p:cNvSpPr>
            <a:spLocks noGrp="1"/>
          </p:cNvSpPr>
          <p:nvPr>
            <p:ph idx="1"/>
          </p:nvPr>
        </p:nvSpPr>
        <p:spPr/>
        <p:txBody>
          <a:bodyPr/>
          <a:lstStyle/>
          <a:p>
            <a:r>
              <a:rPr lang="en-GB" sz="2400" dirty="0"/>
              <a:t>The </a:t>
            </a:r>
            <a:r>
              <a:rPr lang="en-GB" sz="2400" dirty="0" err="1"/>
              <a:t>singulate</a:t>
            </a:r>
            <a:r>
              <a:rPr lang="en-GB" sz="2400" dirty="0"/>
              <a:t> mean </a:t>
            </a:r>
            <a:r>
              <a:rPr lang="en-GB" sz="2400" dirty="0" smtClean="0"/>
              <a:t>age (</a:t>
            </a:r>
            <a:r>
              <a:rPr lang="en-GB" sz="2400" dirty="0" smtClean="0">
                <a:solidFill>
                  <a:srgbClr val="FF0000"/>
                </a:solidFill>
                <a:effectLst>
                  <a:outerShdw blurRad="38100" dist="38100" dir="2700000" algn="tl">
                    <a:srgbClr val="000000">
                      <a:alpha val="43137"/>
                    </a:srgbClr>
                  </a:outerShdw>
                </a:effectLst>
              </a:rPr>
              <a:t>SMAM</a:t>
            </a:r>
            <a:r>
              <a:rPr lang="en-GB" sz="2400" dirty="0" smtClean="0"/>
              <a:t>) </a:t>
            </a:r>
            <a:r>
              <a:rPr lang="en-GB" sz="2400" dirty="0"/>
              <a:t>at marriage is calculated from the proportions single by age</a:t>
            </a:r>
            <a:r>
              <a:rPr lang="en-GB" sz="2400" dirty="0" smtClean="0"/>
              <a:t>.</a:t>
            </a:r>
          </a:p>
          <a:p>
            <a:endParaRPr lang="en-GB" sz="2400" dirty="0"/>
          </a:p>
          <a:p>
            <a:r>
              <a:rPr lang="en-GB" sz="2400" b="1" dirty="0"/>
              <a:t>Step 1. </a:t>
            </a:r>
            <a:r>
              <a:rPr lang="en-GB" sz="2400" dirty="0"/>
              <a:t>Calculation of the person years lived in a single state, denoted by A:</a:t>
            </a:r>
          </a:p>
          <a:p>
            <a:pPr marL="0" indent="0">
              <a:buNone/>
            </a:pPr>
            <a:r>
              <a:rPr lang="en-GB" sz="2400" dirty="0" smtClean="0"/>
              <a:t>    where </a:t>
            </a:r>
            <a:r>
              <a:rPr lang="en-GB" sz="2400" i="1" dirty="0"/>
              <a:t>Sa</a:t>
            </a:r>
            <a:r>
              <a:rPr lang="en-GB" sz="2400" dirty="0"/>
              <a:t> is the </a:t>
            </a:r>
            <a:r>
              <a:rPr lang="en-GB" sz="2400" dirty="0">
                <a:solidFill>
                  <a:srgbClr val="FF0000"/>
                </a:solidFill>
              </a:rPr>
              <a:t>proportion single </a:t>
            </a:r>
            <a:r>
              <a:rPr lang="en-GB" sz="2400" dirty="0"/>
              <a:t>in age group a</a:t>
            </a:r>
            <a:r>
              <a:rPr lang="en-GB" sz="2400" dirty="0" smtClean="0"/>
              <a:t>.</a:t>
            </a:r>
          </a:p>
          <a:p>
            <a:pPr marL="0" indent="0">
              <a:buNone/>
            </a:pPr>
            <a:endParaRPr lang="it-IT" sz="2400" dirty="0" smtClean="0"/>
          </a:p>
          <a:p>
            <a:pPr marL="0" indent="0">
              <a:buNone/>
            </a:pPr>
            <a:endParaRPr lang="en-GB" sz="2400" dirty="0"/>
          </a:p>
          <a:p>
            <a:r>
              <a:rPr lang="en-GB" sz="2400" b="1" dirty="0"/>
              <a:t>Step 2</a:t>
            </a:r>
            <a:r>
              <a:rPr lang="en-GB" sz="2400" dirty="0"/>
              <a:t>. Estimation of the proportion remaining single </a:t>
            </a:r>
            <a:r>
              <a:rPr lang="en-GB" sz="2400" dirty="0">
                <a:solidFill>
                  <a:srgbClr val="FF0000"/>
                </a:solidFill>
              </a:rPr>
              <a:t>at age 50</a:t>
            </a:r>
            <a:r>
              <a:rPr lang="en-GB" sz="2400" dirty="0"/>
              <a:t>, denoted by B:</a:t>
            </a:r>
          </a:p>
          <a:p>
            <a:pPr marL="0" indent="0">
              <a:buNone/>
            </a:pPr>
            <a:r>
              <a:rPr lang="en-GB" sz="2400" dirty="0" smtClean="0"/>
              <a:t>		B </a:t>
            </a:r>
            <a:r>
              <a:rPr lang="en-GB" sz="2400" dirty="0"/>
              <a:t>= (S</a:t>
            </a:r>
            <a:r>
              <a:rPr lang="en-GB" sz="1600" dirty="0"/>
              <a:t>45-49 </a:t>
            </a:r>
            <a:r>
              <a:rPr lang="en-GB" sz="2400" dirty="0"/>
              <a:t>+ S</a:t>
            </a:r>
            <a:r>
              <a:rPr lang="en-GB" sz="1400" dirty="0"/>
              <a:t>50-54</a:t>
            </a:r>
            <a:r>
              <a:rPr lang="en-GB" sz="2400" dirty="0"/>
              <a:t>)/2</a:t>
            </a:r>
          </a:p>
          <a:p>
            <a:pPr marL="0" indent="0">
              <a:buNone/>
            </a:pPr>
            <a:endParaRPr lang="en-GB" sz="2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12</a:t>
            </a:fld>
            <a:endParaRPr lang="it-IT"/>
          </a:p>
        </p:txBody>
      </p:sp>
      <p:pic>
        <p:nvPicPr>
          <p:cNvPr id="261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1424" y="4351932"/>
            <a:ext cx="1798687" cy="7043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640471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p:txBody>
          <a:bodyPr/>
          <a:lstStyle/>
          <a:p>
            <a:r>
              <a:rPr lang="en-GB" sz="2800" b="1" dirty="0"/>
              <a:t>Step 3.</a:t>
            </a:r>
            <a:r>
              <a:rPr lang="en-GB" sz="2800" dirty="0"/>
              <a:t> Estimation of the </a:t>
            </a:r>
            <a:r>
              <a:rPr lang="en-GB" sz="2800" dirty="0">
                <a:solidFill>
                  <a:srgbClr val="FF0000"/>
                </a:solidFill>
              </a:rPr>
              <a:t>proportion ever marrying</a:t>
            </a:r>
            <a:r>
              <a:rPr lang="en-GB" sz="2800" dirty="0"/>
              <a:t> by age 50, denoted by C:</a:t>
            </a:r>
          </a:p>
          <a:p>
            <a:pPr marL="0" indent="0" algn="ctr">
              <a:buNone/>
            </a:pPr>
            <a:r>
              <a:rPr lang="en-GB" sz="2800" dirty="0"/>
              <a:t>C = 1 </a:t>
            </a:r>
            <a:r>
              <a:rPr lang="en-GB" sz="2800" dirty="0" smtClean="0"/>
              <a:t>– B</a:t>
            </a:r>
          </a:p>
          <a:p>
            <a:pPr marL="0" indent="0" algn="ctr">
              <a:buNone/>
            </a:pPr>
            <a:endParaRPr lang="en-GB" sz="2800" dirty="0"/>
          </a:p>
          <a:p>
            <a:r>
              <a:rPr lang="en-GB" sz="2800" b="1" dirty="0"/>
              <a:t>Step 4.</a:t>
            </a:r>
            <a:r>
              <a:rPr lang="en-GB" sz="2800" dirty="0"/>
              <a:t> Calculation of the number of </a:t>
            </a:r>
            <a:r>
              <a:rPr lang="en-GB" sz="2800" dirty="0">
                <a:solidFill>
                  <a:srgbClr val="FF0000"/>
                </a:solidFill>
              </a:rPr>
              <a:t>person-years lived by the proportion not marrying</a:t>
            </a:r>
            <a:r>
              <a:rPr lang="en-GB" sz="2800" dirty="0"/>
              <a:t>, denoted by D:</a:t>
            </a:r>
          </a:p>
          <a:p>
            <a:pPr marL="0" indent="0" algn="ctr">
              <a:buNone/>
            </a:pPr>
            <a:r>
              <a:rPr lang="en-GB" sz="2800" dirty="0"/>
              <a:t>D = 50*B</a:t>
            </a:r>
          </a:p>
          <a:p>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13</a:t>
            </a:fld>
            <a:endParaRPr lang="it-IT"/>
          </a:p>
        </p:txBody>
      </p:sp>
    </p:spTree>
    <p:extLst>
      <p:ext uri="{BB962C8B-B14F-4D97-AF65-F5344CB8AC3E}">
        <p14:creationId xmlns:p14="http://schemas.microsoft.com/office/powerpoint/2010/main" val="36956182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971600" y="1556792"/>
            <a:ext cx="7772400" cy="4114800"/>
          </a:xfrm>
        </p:spPr>
        <p:txBody>
          <a:bodyPr/>
          <a:lstStyle/>
          <a:p>
            <a:r>
              <a:rPr lang="en-GB" sz="2400" b="1" dirty="0"/>
              <a:t>Step 5.</a:t>
            </a:r>
            <a:r>
              <a:rPr lang="en-GB" sz="2400" dirty="0"/>
              <a:t> Calculation of </a:t>
            </a:r>
            <a:r>
              <a:rPr lang="en-GB" sz="2400" dirty="0" err="1"/>
              <a:t>singulate</a:t>
            </a:r>
            <a:r>
              <a:rPr lang="en-GB" sz="2400" dirty="0"/>
              <a:t> mean age at marriage (SMAM):</a:t>
            </a:r>
          </a:p>
          <a:p>
            <a:pPr marL="0" indent="0" algn="ctr">
              <a:buNone/>
            </a:pPr>
            <a:r>
              <a:rPr lang="en-GB" sz="2400" b="1" dirty="0">
                <a:solidFill>
                  <a:srgbClr val="FF0000"/>
                </a:solidFill>
                <a:effectLst>
                  <a:outerShdw blurRad="38100" dist="38100" dir="2700000" algn="tl">
                    <a:srgbClr val="000000">
                      <a:alpha val="43137"/>
                    </a:srgbClr>
                  </a:outerShdw>
                </a:effectLst>
              </a:rPr>
              <a:t>SMAM</a:t>
            </a:r>
            <a:r>
              <a:rPr lang="en-GB" sz="2400" dirty="0"/>
              <a:t> = (A - D)/C</a:t>
            </a:r>
          </a:p>
          <a:p>
            <a:r>
              <a:rPr lang="en-GB" sz="2000" dirty="0"/>
              <a:t>Note that the SMAM takes </a:t>
            </a:r>
            <a:r>
              <a:rPr lang="en-GB" sz="2000" dirty="0">
                <a:solidFill>
                  <a:srgbClr val="FF0000"/>
                </a:solidFill>
              </a:rPr>
              <a:t>a single point in time </a:t>
            </a:r>
            <a:r>
              <a:rPr lang="en-GB" sz="2000" dirty="0"/>
              <a:t>and calculates the age at marriage from the marital status of the population aged between 15 and 50. </a:t>
            </a:r>
            <a:endParaRPr lang="en-GB" sz="2000" dirty="0" smtClean="0"/>
          </a:p>
          <a:p>
            <a:r>
              <a:rPr lang="en-GB" sz="2000" dirty="0" smtClean="0"/>
              <a:t>This </a:t>
            </a:r>
            <a:r>
              <a:rPr lang="en-GB" sz="2000" dirty="0"/>
              <a:t>value is different from the </a:t>
            </a:r>
            <a:r>
              <a:rPr lang="en-GB" sz="2000" b="1" dirty="0">
                <a:solidFill>
                  <a:srgbClr val="0070C0"/>
                </a:solidFill>
              </a:rPr>
              <a:t>mean age of marriage </a:t>
            </a:r>
            <a:r>
              <a:rPr lang="en-GB" sz="2000" dirty="0"/>
              <a:t>that is calculated from first marriage rates in a respective period (commonly used in countries with complete marriage registration systems) or cohort measures of entry into first marriage or union (based on retrospective survey questions on age at first marriage or union formation). </a:t>
            </a:r>
            <a:endParaRPr lang="en-GB" sz="2000" dirty="0" smtClean="0"/>
          </a:p>
          <a:p>
            <a:r>
              <a:rPr lang="en-GB" sz="2000" dirty="0" smtClean="0"/>
              <a:t>The </a:t>
            </a:r>
            <a:r>
              <a:rPr lang="en-GB" sz="2000" dirty="0">
                <a:solidFill>
                  <a:srgbClr val="FF0000"/>
                </a:solidFill>
              </a:rPr>
              <a:t>retrospective nature </a:t>
            </a:r>
            <a:r>
              <a:rPr lang="en-GB" sz="2000" dirty="0"/>
              <a:t>of the SMAM means that values are influenced by age and marital status specific mortality and migration.</a:t>
            </a:r>
          </a:p>
          <a:p>
            <a:endParaRPr lang="en-GB" sz="2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14</a:t>
            </a:fld>
            <a:endParaRPr lang="it-IT"/>
          </a:p>
        </p:txBody>
      </p:sp>
    </p:spTree>
    <p:extLst>
      <p:ext uri="{BB962C8B-B14F-4D97-AF65-F5344CB8AC3E}">
        <p14:creationId xmlns:p14="http://schemas.microsoft.com/office/powerpoint/2010/main" val="3261554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Caution</a:t>
            </a:r>
            <a:r>
              <a:rPr lang="it-IT" dirty="0" smtClean="0"/>
              <a:t>!</a:t>
            </a:r>
            <a:endParaRPr lang="en-GB" dirty="0"/>
          </a:p>
        </p:txBody>
      </p:sp>
      <p:sp>
        <p:nvSpPr>
          <p:cNvPr id="3" name="Segnaposto contenuto 2"/>
          <p:cNvSpPr>
            <a:spLocks noGrp="1"/>
          </p:cNvSpPr>
          <p:nvPr>
            <p:ph idx="1"/>
          </p:nvPr>
        </p:nvSpPr>
        <p:spPr>
          <a:xfrm>
            <a:off x="611560" y="1772816"/>
            <a:ext cx="7772400" cy="4114800"/>
          </a:xfrm>
        </p:spPr>
        <p:txBody>
          <a:bodyPr/>
          <a:lstStyle/>
          <a:p>
            <a:r>
              <a:rPr lang="en-GB" sz="2400" dirty="0" smtClean="0"/>
              <a:t>SMAM </a:t>
            </a:r>
            <a:r>
              <a:rPr lang="en-GB" sz="2400" dirty="0"/>
              <a:t>will only represent the experience of a real cohort if </a:t>
            </a:r>
            <a:r>
              <a:rPr lang="en-GB" sz="2400" dirty="0">
                <a:solidFill>
                  <a:srgbClr val="0070C0"/>
                </a:solidFill>
              </a:rPr>
              <a:t>age-specific marriage </a:t>
            </a:r>
            <a:r>
              <a:rPr lang="en-GB" sz="2400" dirty="0"/>
              <a:t>rates have been relatively </a:t>
            </a:r>
            <a:r>
              <a:rPr lang="en-GB" sz="2400" dirty="0">
                <a:solidFill>
                  <a:srgbClr val="0070C0"/>
                </a:solidFill>
              </a:rPr>
              <a:t>constant over time</a:t>
            </a:r>
            <a:r>
              <a:rPr lang="en-GB" sz="2400" dirty="0"/>
              <a:t>. </a:t>
            </a:r>
            <a:endParaRPr lang="en-GB" sz="2400" dirty="0" smtClean="0"/>
          </a:p>
          <a:p>
            <a:pPr marL="0" indent="0">
              <a:buNone/>
            </a:pPr>
            <a:endParaRPr lang="en-GB" sz="2400" dirty="0" smtClean="0"/>
          </a:p>
          <a:p>
            <a:r>
              <a:rPr lang="en-GB" sz="2400" dirty="0" smtClean="0"/>
              <a:t>Another </a:t>
            </a:r>
            <a:r>
              <a:rPr lang="en-GB" sz="2400" dirty="0"/>
              <a:t>assumption that is required in the development of current status type life tables is that the decrements of interest (here marriage) are </a:t>
            </a:r>
            <a:r>
              <a:rPr lang="en-GB" sz="2400" dirty="0">
                <a:solidFill>
                  <a:srgbClr val="0070C0"/>
                </a:solidFill>
              </a:rPr>
              <a:t>uncorrelated with mortality</a:t>
            </a:r>
            <a:r>
              <a:rPr lang="en-GB" sz="2400" dirty="0"/>
              <a:t> (before age 50). </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15</a:t>
            </a:fld>
            <a:endParaRPr lang="it-IT"/>
          </a:p>
        </p:txBody>
      </p:sp>
    </p:spTree>
    <p:extLst>
      <p:ext uri="{BB962C8B-B14F-4D97-AF65-F5344CB8AC3E}">
        <p14:creationId xmlns:p14="http://schemas.microsoft.com/office/powerpoint/2010/main" val="25979250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Let</a:t>
            </a:r>
            <a:r>
              <a:rPr lang="it-IT" dirty="0" smtClean="0"/>
              <a:t> </a:t>
            </a:r>
            <a:r>
              <a:rPr lang="it-IT" dirty="0" err="1" smtClean="0"/>
              <a:t>us</a:t>
            </a:r>
            <a:r>
              <a:rPr lang="it-IT" dirty="0" smtClean="0"/>
              <a:t> </a:t>
            </a:r>
            <a:r>
              <a:rPr lang="it-IT" dirty="0" err="1" smtClean="0"/>
              <a:t>try</a:t>
            </a:r>
            <a:r>
              <a:rPr lang="it-IT" dirty="0" smtClean="0"/>
              <a:t>!</a:t>
            </a:r>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16</a:t>
            </a:fld>
            <a:endParaRPr lang="it-IT"/>
          </a:p>
        </p:txBody>
      </p:sp>
      <p:pic>
        <p:nvPicPr>
          <p:cNvPr id="5" name="Segnaposto contenuto 4" descr="Proportions single by age, Sweden 193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2519" y="1417712"/>
            <a:ext cx="7031519" cy="49068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6412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17</a:t>
            </a:fld>
            <a:endParaRPr lang="it-IT"/>
          </a:p>
        </p:txBody>
      </p:sp>
      <p:pic>
        <p:nvPicPr>
          <p:cNvPr id="262146" name="Picture 2" descr="Proportions single by age, Sweden 193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628800"/>
            <a:ext cx="5896465"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98447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9015536" cy="609600"/>
          </a:xfrm>
        </p:spPr>
        <p:txBody>
          <a:bodyPr/>
          <a:lstStyle/>
          <a:p>
            <a:r>
              <a:rPr lang="en-US" dirty="0" smtClean="0"/>
              <a:t>Es. Analysis of marital histories</a:t>
            </a:r>
            <a:endParaRPr lang="en-US"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18</a:t>
            </a:fld>
            <a:endParaRPr lang="it-IT"/>
          </a:p>
        </p:txBody>
      </p:sp>
      <p:pic>
        <p:nvPicPr>
          <p:cNvPr id="182274" name="Picture 2"/>
          <p:cNvPicPr>
            <a:picLocks noGrp="1" noChangeAspect="1" noChangeArrowheads="1"/>
          </p:cNvPicPr>
          <p:nvPr>
            <p:ph idx="1"/>
          </p:nvPr>
        </p:nvPicPr>
        <p:blipFill>
          <a:blip r:embed="rId2" cstate="print"/>
          <a:srcRect/>
          <a:stretch>
            <a:fillRect/>
          </a:stretch>
        </p:blipFill>
        <p:spPr bwMode="auto">
          <a:xfrm>
            <a:off x="971600" y="1196752"/>
            <a:ext cx="6225247" cy="55205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p:spPr>
        <p:txBody>
          <a:bodyPr/>
          <a:lstStyle/>
          <a:p>
            <a:fld id="{11B46025-0BCD-4CAF-BFE8-35852094774D}" type="slidenum">
              <a:rPr lang="it-IT" smtClean="0"/>
              <a:pPr/>
              <a:t>2</a:t>
            </a:fld>
            <a:endParaRPr lang="it-IT" smtClean="0"/>
          </a:p>
        </p:txBody>
      </p:sp>
      <p:sp>
        <p:nvSpPr>
          <p:cNvPr id="4099" name="Rectangle 2"/>
          <p:cNvSpPr>
            <a:spLocks noGrp="1" noChangeArrowheads="1"/>
          </p:cNvSpPr>
          <p:nvPr>
            <p:ph type="title"/>
          </p:nvPr>
        </p:nvSpPr>
        <p:spPr/>
        <p:txBody>
          <a:bodyPr/>
          <a:lstStyle/>
          <a:p>
            <a:pPr eaLnBrk="1" hangingPunct="1"/>
            <a:r>
              <a:rPr lang="it-IT" sz="4000" dirty="0" smtClean="0"/>
              <a:t>Riferimenti</a:t>
            </a:r>
          </a:p>
        </p:txBody>
      </p:sp>
      <p:sp>
        <p:nvSpPr>
          <p:cNvPr id="4100" name="Rectangle 3"/>
          <p:cNvSpPr>
            <a:spLocks noGrp="1" noChangeArrowheads="1"/>
          </p:cNvSpPr>
          <p:nvPr>
            <p:ph type="body" idx="1"/>
          </p:nvPr>
        </p:nvSpPr>
        <p:spPr>
          <a:xfrm>
            <a:off x="755650" y="1844675"/>
            <a:ext cx="7602538" cy="2370143"/>
          </a:xfrm>
          <a:solidFill>
            <a:srgbClr val="FFFF66"/>
          </a:solidFill>
        </p:spPr>
        <p:txBody>
          <a:bodyPr/>
          <a:lstStyle/>
          <a:p>
            <a:pPr eaLnBrk="1" hangingPunct="1"/>
            <a:r>
              <a:rPr lang="it-IT" sz="2800" dirty="0" err="1" smtClean="0"/>
              <a:t>Preston</a:t>
            </a:r>
            <a:r>
              <a:rPr lang="it-IT" sz="2800" dirty="0" smtClean="0"/>
              <a:t> </a:t>
            </a:r>
            <a:r>
              <a:rPr lang="it-IT" sz="2800" dirty="0" err="1" smtClean="0"/>
              <a:t>et</a:t>
            </a:r>
            <a:r>
              <a:rPr lang="it-IT" sz="2800" dirty="0" smtClean="0"/>
              <a:t> al.  (2001), ch. 3, p. 42-58</a:t>
            </a:r>
          </a:p>
          <a:p>
            <a:pPr eaLnBrk="1" hangingPunct="1"/>
            <a:endParaRPr lang="it-IT" sz="2800" dirty="0" smtClean="0"/>
          </a:p>
          <a:p>
            <a:pPr marL="0" indent="0" eaLnBrk="1" hangingPunct="1">
              <a:buNone/>
            </a:pPr>
            <a:endParaRPr lang="it-IT" sz="2800" dirty="0" smtClean="0"/>
          </a:p>
          <a:p>
            <a:pPr eaLnBrk="1" hangingPunct="1">
              <a:buNone/>
            </a:pPr>
            <a:endParaRPr lang="it-IT" sz="2800" dirty="0" smtClean="0"/>
          </a:p>
          <a:p>
            <a:pPr eaLnBrk="1" hangingPunct="1">
              <a:buNone/>
            </a:pPr>
            <a:endParaRPr lang="it-IT"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p:cNvSpPr>
            <a:spLocks noGrp="1" noChangeArrowheads="1"/>
          </p:cNvSpPr>
          <p:nvPr>
            <p:ph type="title" idx="4294967295"/>
          </p:nvPr>
        </p:nvSpPr>
        <p:spPr>
          <a:xfrm>
            <a:off x="395536" y="2204864"/>
            <a:ext cx="8459787" cy="1495425"/>
          </a:xfrm>
        </p:spPr>
        <p:txBody>
          <a:bodyPr/>
          <a:lstStyle/>
          <a:p>
            <a:pPr>
              <a:lnSpc>
                <a:spcPct val="90000"/>
              </a:lnSpc>
              <a:spcBef>
                <a:spcPct val="50000"/>
              </a:spcBef>
              <a:defRPr/>
            </a:pPr>
            <a:r>
              <a:rPr lang="it-IT" sz="4000" b="1" dirty="0" smtClean="0">
                <a:solidFill>
                  <a:srgbClr val="990033"/>
                </a:solidFill>
                <a:effectLst>
                  <a:outerShdw blurRad="38100" dist="38100" dir="2700000" algn="tl">
                    <a:srgbClr val="C0C0C0"/>
                  </a:outerShdw>
                </a:effectLst>
              </a:rPr>
              <a:t>How to </a:t>
            </a:r>
            <a:r>
              <a:rPr lang="it-IT" sz="4000" b="1" dirty="0" err="1" smtClean="0">
                <a:solidFill>
                  <a:srgbClr val="990033"/>
                </a:solidFill>
                <a:effectLst>
                  <a:outerShdw blurRad="38100" dist="38100" dir="2700000" algn="tl">
                    <a:srgbClr val="C0C0C0"/>
                  </a:outerShdw>
                </a:effectLst>
              </a:rPr>
              <a:t>calculate</a:t>
            </a:r>
            <a:r>
              <a:rPr lang="it-IT" sz="4000" b="1" dirty="0" smtClean="0">
                <a:solidFill>
                  <a:srgbClr val="990033"/>
                </a:solidFill>
                <a:effectLst>
                  <a:outerShdw blurRad="38100" dist="38100" dir="2700000" algn="tl">
                    <a:srgbClr val="C0C0C0"/>
                  </a:outerShdw>
                </a:effectLst>
              </a:rPr>
              <a:t> SMAM </a:t>
            </a:r>
            <a:r>
              <a:rPr lang="it-IT" sz="3600" b="1" dirty="0" smtClean="0">
                <a:solidFill>
                  <a:srgbClr val="990033"/>
                </a:solidFill>
                <a:effectLst>
                  <a:outerShdw blurRad="38100" dist="38100" dir="2700000" algn="tl">
                    <a:srgbClr val="C0C0C0"/>
                  </a:outerShdw>
                </a:effectLst>
              </a:rPr>
              <a:t>(</a:t>
            </a:r>
            <a:r>
              <a:rPr lang="it-IT" sz="3600" b="1" dirty="0" err="1" smtClean="0">
                <a:solidFill>
                  <a:srgbClr val="990033"/>
                </a:solidFill>
                <a:effectLst>
                  <a:outerShdw blurRad="38100" dist="38100" dir="2700000" algn="tl">
                    <a:srgbClr val="C0C0C0"/>
                  </a:outerShdw>
                </a:effectLst>
              </a:rPr>
              <a:t>Singulate</a:t>
            </a:r>
            <a:r>
              <a:rPr lang="it-IT" sz="3600" b="1" dirty="0" smtClean="0">
                <a:solidFill>
                  <a:srgbClr val="990033"/>
                </a:solidFill>
                <a:effectLst>
                  <a:outerShdw blurRad="38100" dist="38100" dir="2700000" algn="tl">
                    <a:srgbClr val="C0C0C0"/>
                  </a:outerShdw>
                </a:effectLst>
              </a:rPr>
              <a:t> </a:t>
            </a:r>
            <a:r>
              <a:rPr lang="it-IT" sz="3600" b="1" dirty="0" err="1" smtClean="0">
                <a:solidFill>
                  <a:srgbClr val="990033"/>
                </a:solidFill>
                <a:effectLst>
                  <a:outerShdw blurRad="38100" dist="38100" dir="2700000" algn="tl">
                    <a:srgbClr val="C0C0C0"/>
                  </a:outerShdw>
                </a:effectLst>
              </a:rPr>
              <a:t>Mean</a:t>
            </a:r>
            <a:r>
              <a:rPr lang="it-IT" sz="3600" b="1" dirty="0" smtClean="0">
                <a:solidFill>
                  <a:srgbClr val="990033"/>
                </a:solidFill>
                <a:effectLst>
                  <a:outerShdw blurRad="38100" dist="38100" dir="2700000" algn="tl">
                    <a:srgbClr val="C0C0C0"/>
                  </a:outerShdw>
                </a:effectLst>
              </a:rPr>
              <a:t> Age </a:t>
            </a:r>
            <a:r>
              <a:rPr lang="it-IT" sz="3600" b="1" dirty="0" err="1" smtClean="0">
                <a:solidFill>
                  <a:srgbClr val="990033"/>
                </a:solidFill>
                <a:effectLst>
                  <a:outerShdw blurRad="38100" dist="38100" dir="2700000" algn="tl">
                    <a:srgbClr val="C0C0C0"/>
                  </a:outerShdw>
                </a:effectLst>
              </a:rPr>
              <a:t>at</a:t>
            </a:r>
            <a:r>
              <a:rPr lang="it-IT" sz="3600" b="1" dirty="0" smtClean="0">
                <a:solidFill>
                  <a:srgbClr val="990033"/>
                </a:solidFill>
                <a:effectLst>
                  <a:outerShdw blurRad="38100" dist="38100" dir="2700000" algn="tl">
                    <a:srgbClr val="C0C0C0"/>
                  </a:outerShdw>
                </a:effectLst>
              </a:rPr>
              <a:t> </a:t>
            </a:r>
            <a:r>
              <a:rPr lang="it-IT" sz="3600" b="1" dirty="0" err="1" smtClean="0">
                <a:solidFill>
                  <a:srgbClr val="990033"/>
                </a:solidFill>
                <a:effectLst>
                  <a:outerShdw blurRad="38100" dist="38100" dir="2700000" algn="tl">
                    <a:srgbClr val="C0C0C0"/>
                  </a:outerShdw>
                </a:effectLst>
              </a:rPr>
              <a:t>Marriage</a:t>
            </a:r>
            <a:r>
              <a:rPr lang="it-IT" sz="3600" b="1" dirty="0" smtClean="0">
                <a:solidFill>
                  <a:srgbClr val="990033"/>
                </a:solidFill>
                <a:effectLst>
                  <a:outerShdw blurRad="38100" dist="38100" dir="2700000" algn="tl">
                    <a:srgbClr val="C0C0C0"/>
                  </a:outerShdw>
                </a:effectLst>
              </a:rPr>
              <a:t>)</a:t>
            </a:r>
            <a:endParaRPr lang="it-IT" sz="3200" b="1" dirty="0">
              <a:solidFill>
                <a:srgbClr val="003399"/>
              </a:solidFill>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421892" name="Text Box 4"/>
          <p:cNvSpPr txBox="1">
            <a:spLocks noChangeArrowheads="1"/>
          </p:cNvSpPr>
          <p:nvPr/>
        </p:nvSpPr>
        <p:spPr bwMode="auto">
          <a:xfrm>
            <a:off x="1116013" y="188913"/>
            <a:ext cx="8027987" cy="1107996"/>
          </a:xfrm>
          <a:prstGeom prst="rect">
            <a:avLst/>
          </a:prstGeom>
          <a:noFill/>
          <a:ln w="9525">
            <a:noFill/>
            <a:miter lim="800000"/>
            <a:headEnd/>
            <a:tailEnd/>
          </a:ln>
          <a:effectLst/>
        </p:spPr>
        <p:txBody>
          <a:bodyPr>
            <a:spAutoFit/>
          </a:bodyPr>
          <a:lstStyle/>
          <a:p>
            <a:pPr algn="ctr">
              <a:lnSpc>
                <a:spcPct val="110000"/>
              </a:lnSpc>
              <a:defRPr/>
            </a:pPr>
            <a:r>
              <a:rPr lang="it-IT" sz="2000" dirty="0">
                <a:solidFill>
                  <a:srgbClr val="777777"/>
                </a:solidFill>
                <a:latin typeface="Arial" charset="0"/>
                <a:cs typeface="Arial" charset="0"/>
              </a:rPr>
              <a:t>Università di Padova, Facoltà di Scienze Statistiche </a:t>
            </a:r>
          </a:p>
          <a:p>
            <a:pPr algn="ctr">
              <a:lnSpc>
                <a:spcPct val="110000"/>
              </a:lnSpc>
              <a:defRPr/>
            </a:pPr>
            <a:r>
              <a:rPr lang="it-IT" sz="2000" dirty="0">
                <a:solidFill>
                  <a:srgbClr val="777777"/>
                </a:solidFill>
                <a:latin typeface="Arial" charset="0"/>
                <a:cs typeface="Arial" charset="0"/>
              </a:rPr>
              <a:t>Laurea </a:t>
            </a:r>
            <a:r>
              <a:rPr lang="it-IT" sz="2000" dirty="0" smtClean="0">
                <a:solidFill>
                  <a:srgbClr val="777777"/>
                </a:solidFill>
                <a:latin typeface="Arial" charset="0"/>
                <a:cs typeface="Arial" charset="0"/>
              </a:rPr>
              <a:t>Magistrale in Scienze Statistiche</a:t>
            </a:r>
            <a:endParaRPr lang="it-IT" sz="2000" dirty="0">
              <a:solidFill>
                <a:srgbClr val="777777"/>
              </a:solidFill>
              <a:latin typeface="Arial" charset="0"/>
              <a:cs typeface="Arial" charset="0"/>
            </a:endParaRPr>
          </a:p>
          <a:p>
            <a:pPr algn="ctr">
              <a:lnSpc>
                <a:spcPct val="110000"/>
              </a:lnSpc>
              <a:defRPr/>
            </a:pPr>
            <a:r>
              <a:rPr lang="it-IT" sz="2000" dirty="0">
                <a:solidFill>
                  <a:srgbClr val="777777"/>
                </a:solidFill>
                <a:latin typeface="Arial" charset="0"/>
                <a:cs typeface="Arial" charset="0"/>
              </a:rPr>
              <a:t>Corso</a:t>
            </a:r>
            <a:r>
              <a:rPr lang="it-IT" sz="2000" b="1" dirty="0">
                <a:solidFill>
                  <a:srgbClr val="777777"/>
                </a:solidFill>
                <a:effectLst>
                  <a:outerShdw blurRad="38100" dist="38100" dir="2700000" algn="tl">
                    <a:srgbClr val="C0C0C0"/>
                  </a:outerShdw>
                </a:effectLst>
                <a:latin typeface="Arial" charset="0"/>
                <a:cs typeface="Arial" charset="0"/>
              </a:rPr>
              <a:t>: </a:t>
            </a:r>
            <a:r>
              <a:rPr lang="it-IT" sz="2000" b="1" dirty="0" smtClean="0">
                <a:solidFill>
                  <a:srgbClr val="777777"/>
                </a:solidFill>
                <a:effectLst>
                  <a:outerShdw blurRad="38100" dist="38100" dir="2700000" algn="tl">
                    <a:srgbClr val="C0C0C0"/>
                  </a:outerShdw>
                </a:effectLst>
                <a:latin typeface="Arial" charset="0"/>
                <a:cs typeface="Arial" charset="0"/>
              </a:rPr>
              <a:t>Teorie e modelli demografici</a:t>
            </a:r>
            <a:endParaRPr lang="it-IT" b="1" dirty="0">
              <a:effectLst>
                <a:outerShdw blurRad="38100" dist="38100" dir="2700000" algn="tl">
                  <a:srgbClr val="C0C0C0"/>
                </a:outerShdw>
              </a:effectLst>
            </a:endParaRPr>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sp>
        <p:nvSpPr>
          <p:cNvPr id="3079" name="Text Box 18"/>
          <p:cNvSpPr txBox="1">
            <a:spLocks noChangeArrowheads="1"/>
          </p:cNvSpPr>
          <p:nvPr/>
        </p:nvSpPr>
        <p:spPr bwMode="auto">
          <a:xfrm>
            <a:off x="5940425" y="5876925"/>
            <a:ext cx="2808288" cy="757130"/>
          </a:xfrm>
          <a:prstGeom prst="rect">
            <a:avLst/>
          </a:prstGeom>
          <a:noFill/>
          <a:ln w="9525">
            <a:noFill/>
            <a:miter lim="800000"/>
            <a:headEnd/>
            <a:tailEnd/>
          </a:ln>
        </p:spPr>
        <p:txBody>
          <a:bodyPr>
            <a:spAutoFit/>
          </a:bodyPr>
          <a:lstStyle/>
          <a:p>
            <a:pPr algn="r">
              <a:lnSpc>
                <a:spcPct val="90000"/>
              </a:lnSpc>
              <a:spcBef>
                <a:spcPct val="50000"/>
              </a:spcBef>
            </a:pPr>
            <a:r>
              <a:rPr lang="it-IT" sz="2000" b="1" dirty="0" smtClean="0">
                <a:solidFill>
                  <a:srgbClr val="990033"/>
                </a:solidFill>
              </a:rPr>
              <a:t>Lezione 13</a:t>
            </a:r>
            <a:endParaRPr lang="it-IT" sz="1800" dirty="0" smtClean="0">
              <a:solidFill>
                <a:srgbClr val="777777"/>
              </a:solidFill>
            </a:endParaRPr>
          </a:p>
          <a:p>
            <a:pPr algn="r">
              <a:lnSpc>
                <a:spcPct val="90000"/>
              </a:lnSpc>
              <a:spcBef>
                <a:spcPct val="50000"/>
              </a:spcBef>
            </a:pPr>
            <a:endParaRPr lang="it-IT" sz="1800" dirty="0">
              <a:solidFill>
                <a:srgbClr val="777777"/>
              </a:solidFill>
            </a:endParaRPr>
          </a:p>
        </p:txBody>
      </p:sp>
      <p:pic>
        <p:nvPicPr>
          <p:cNvPr id="3081" name="Picture 20"/>
          <p:cNvPicPr>
            <a:picLocks noChangeAspect="1" noChangeArrowheads="1"/>
          </p:cNvPicPr>
          <p:nvPr/>
        </p:nvPicPr>
        <p:blipFill>
          <a:blip r:embed="rId3" cstate="print"/>
          <a:srcRect/>
          <a:stretch>
            <a:fillRect/>
          </a:stretch>
        </p:blipFill>
        <p:spPr bwMode="auto">
          <a:xfrm>
            <a:off x="250825" y="188913"/>
            <a:ext cx="1646238" cy="1565275"/>
          </a:xfrm>
          <a:prstGeom prst="rect">
            <a:avLst/>
          </a:prstGeom>
          <a:noFill/>
          <a:ln w="9525">
            <a:noFill/>
            <a:miter lim="800000"/>
            <a:headEnd/>
            <a:tailEnd/>
          </a:ln>
        </p:spPr>
      </p:pic>
    </p:spTree>
    <p:extLst>
      <p:ext uri="{BB962C8B-B14F-4D97-AF65-F5344CB8AC3E}">
        <p14:creationId xmlns:p14="http://schemas.microsoft.com/office/powerpoint/2010/main" val="32171113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Data </a:t>
            </a:r>
            <a:r>
              <a:rPr lang="it-IT" dirty="0" err="1" smtClean="0"/>
              <a:t>provided</a:t>
            </a:r>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4</a:t>
            </a:fld>
            <a:endParaRPr lang="it-IT"/>
          </a:p>
        </p:txBody>
      </p:sp>
      <p:pic>
        <p:nvPicPr>
          <p:cNvPr id="5" name="Segnaposto contenuto 4" descr="Proportions single by age, Sweden 193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1485892"/>
            <a:ext cx="8136903" cy="567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7720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r>
              <a:rPr lang="en-US" dirty="0" smtClean="0"/>
              <a:t>How to calculate the SMAM</a:t>
            </a:r>
            <a:endParaRPr lang="en-US" dirty="0"/>
          </a:p>
        </p:txBody>
      </p:sp>
      <p:sp>
        <p:nvSpPr>
          <p:cNvPr id="7" name="Segnaposto contenuto 6"/>
          <p:cNvSpPr>
            <a:spLocks noGrp="1"/>
          </p:cNvSpPr>
          <p:nvPr>
            <p:ph idx="1"/>
          </p:nvPr>
        </p:nvSpPr>
        <p:spPr>
          <a:xfrm>
            <a:off x="611560" y="1828800"/>
            <a:ext cx="8151440" cy="4114800"/>
          </a:xfrm>
        </p:spPr>
        <p:txBody>
          <a:bodyPr/>
          <a:lstStyle/>
          <a:p>
            <a:pPr lvl="1"/>
            <a:r>
              <a:rPr lang="en-US" dirty="0" smtClean="0"/>
              <a:t>If you do not have any data on age at marriage</a:t>
            </a:r>
          </a:p>
          <a:p>
            <a:pPr lvl="1"/>
            <a:r>
              <a:rPr lang="en-US" dirty="0" smtClean="0"/>
              <a:t>But you only have marital status data by age</a:t>
            </a:r>
          </a:p>
          <a:p>
            <a:pPr lvl="1">
              <a:buNone/>
            </a:pPr>
            <a:r>
              <a:rPr lang="en-US" dirty="0" smtClean="0"/>
              <a:t>		using a life table to estimate:</a:t>
            </a:r>
          </a:p>
          <a:p>
            <a:pPr lvl="1">
              <a:buNone/>
            </a:pPr>
            <a:endParaRPr lang="en-US" dirty="0" smtClean="0"/>
          </a:p>
          <a:p>
            <a:pPr lvl="1">
              <a:buNone/>
            </a:pPr>
            <a:r>
              <a:rPr lang="en-US" b="1" dirty="0" smtClean="0">
                <a:solidFill>
                  <a:srgbClr val="FF0000"/>
                </a:solidFill>
              </a:rPr>
              <a:t>SMAM</a:t>
            </a:r>
            <a:r>
              <a:rPr lang="en-US" dirty="0" smtClean="0"/>
              <a:t>= </a:t>
            </a:r>
            <a:r>
              <a:rPr lang="en-US" dirty="0" err="1" smtClean="0"/>
              <a:t>singulate</a:t>
            </a:r>
            <a:r>
              <a:rPr lang="en-US" dirty="0" smtClean="0"/>
              <a:t> mean age at marriage=</a:t>
            </a:r>
          </a:p>
          <a:p>
            <a:pPr marL="0" indent="0" algn="ctr">
              <a:buNone/>
            </a:pPr>
            <a:r>
              <a:rPr lang="en-GB" sz="2800" dirty="0" smtClean="0"/>
              <a:t>is </a:t>
            </a:r>
            <a:r>
              <a:rPr lang="en-GB" sz="2800" dirty="0"/>
              <a:t>the average length of single life expressed in years among those who marry before age </a:t>
            </a:r>
            <a:r>
              <a:rPr lang="en-GB" sz="2800" dirty="0" smtClean="0"/>
              <a:t>50 </a:t>
            </a:r>
            <a:endParaRPr lang="en-US" sz="2800" dirty="0"/>
          </a:p>
          <a:p>
            <a:pPr lvl="1">
              <a:buNone/>
            </a:pPr>
            <a:endParaRPr lang="en-US" dirty="0" smtClean="0"/>
          </a:p>
        </p:txBody>
      </p:sp>
      <p:sp>
        <p:nvSpPr>
          <p:cNvPr id="2" name="Segnaposto numero diapositiva 1"/>
          <p:cNvSpPr>
            <a:spLocks noGrp="1"/>
          </p:cNvSpPr>
          <p:nvPr>
            <p:ph type="sldNum" sz="quarter" idx="12"/>
          </p:nvPr>
        </p:nvSpPr>
        <p:spPr/>
        <p:txBody>
          <a:bodyPr/>
          <a:lstStyle/>
          <a:p>
            <a:pPr>
              <a:defRPr/>
            </a:pPr>
            <a:fld id="{FF153491-E88B-4886-89A6-11F95898852F}" type="slidenum">
              <a:rPr lang="it-IT" smtClean="0"/>
              <a:pPr>
                <a:defRPr/>
              </a:pPr>
              <a:t>5</a:t>
            </a:fld>
            <a:endParaRPr lang="it-IT"/>
          </a:p>
        </p:txBody>
      </p:sp>
      <p:sp>
        <p:nvSpPr>
          <p:cNvPr id="8" name="Freccia a destra 7"/>
          <p:cNvSpPr/>
          <p:nvPr/>
        </p:nvSpPr>
        <p:spPr bwMode="auto">
          <a:xfrm rot="5400000">
            <a:off x="4175956" y="3795061"/>
            <a:ext cx="432048" cy="504056"/>
          </a:xfrm>
          <a:prstGeom prst="rightArrow">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Tahom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a:t>
            </a:r>
            <a:r>
              <a:rPr lang="it-IT" dirty="0" err="1" smtClean="0"/>
              <a:t>other</a:t>
            </a:r>
            <a:r>
              <a:rPr lang="it-IT" dirty="0" smtClean="0"/>
              <a:t> </a:t>
            </a:r>
            <a:r>
              <a:rPr lang="it-IT" dirty="0" err="1" smtClean="0"/>
              <a:t>words</a:t>
            </a:r>
            <a:r>
              <a:rPr lang="it-IT" dirty="0" smtClean="0"/>
              <a:t>…</a:t>
            </a:r>
            <a:endParaRPr lang="en-GB" dirty="0"/>
          </a:p>
        </p:txBody>
      </p:sp>
      <p:sp>
        <p:nvSpPr>
          <p:cNvPr id="3" name="Segnaposto contenuto 2"/>
          <p:cNvSpPr>
            <a:spLocks noGrp="1"/>
          </p:cNvSpPr>
          <p:nvPr>
            <p:ph idx="1"/>
          </p:nvPr>
        </p:nvSpPr>
        <p:spPr/>
        <p:txBody>
          <a:bodyPr/>
          <a:lstStyle/>
          <a:p>
            <a:r>
              <a:rPr lang="en-GB" sz="2800" dirty="0"/>
              <a:t>SMAM can be interpreted as the mean age at first marriage for a 'cohort' of women or men who marry by age 50, </a:t>
            </a:r>
            <a:r>
              <a:rPr lang="en-GB" sz="2800" dirty="0" smtClean="0"/>
              <a:t>or</a:t>
            </a:r>
          </a:p>
          <a:p>
            <a:r>
              <a:rPr lang="en-GB" sz="2800" dirty="0" smtClean="0"/>
              <a:t>the </a:t>
            </a:r>
            <a:r>
              <a:rPr lang="en-GB" sz="2800" dirty="0">
                <a:solidFill>
                  <a:srgbClr val="FF0000"/>
                </a:solidFill>
              </a:rPr>
              <a:t>average number of years lived in single state by those who eventually marry </a:t>
            </a:r>
            <a:r>
              <a:rPr lang="en-GB" sz="2800" dirty="0"/>
              <a:t>(by age 50). </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6</a:t>
            </a:fld>
            <a:endParaRPr lang="it-IT"/>
          </a:p>
        </p:txBody>
      </p:sp>
    </p:spTree>
    <p:extLst>
      <p:ext uri="{BB962C8B-B14F-4D97-AF65-F5344CB8AC3E}">
        <p14:creationId xmlns:p14="http://schemas.microsoft.com/office/powerpoint/2010/main" val="28975806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Data</a:t>
            </a:r>
            <a:endParaRPr lang="en-GB" dirty="0"/>
          </a:p>
        </p:txBody>
      </p:sp>
      <p:sp>
        <p:nvSpPr>
          <p:cNvPr id="3" name="Segnaposto contenuto 2"/>
          <p:cNvSpPr>
            <a:spLocks noGrp="1"/>
          </p:cNvSpPr>
          <p:nvPr>
            <p:ph idx="1"/>
          </p:nvPr>
        </p:nvSpPr>
        <p:spPr>
          <a:xfrm>
            <a:off x="971600" y="1484784"/>
            <a:ext cx="7772400" cy="4114800"/>
          </a:xfrm>
        </p:spPr>
        <p:txBody>
          <a:bodyPr/>
          <a:lstStyle/>
          <a:p>
            <a:r>
              <a:rPr lang="en-GB" dirty="0"/>
              <a:t>Data on first marriages and person-years of exposure are not usually collected (one would need an exhaustive vital registration system</a:t>
            </a:r>
            <a:r>
              <a:rPr lang="en-GB" dirty="0" smtClean="0"/>
              <a:t>)</a:t>
            </a:r>
          </a:p>
          <a:p>
            <a:pPr marL="0" indent="0">
              <a:buNone/>
            </a:pPr>
            <a:endParaRPr lang="en-GB" dirty="0" smtClean="0"/>
          </a:p>
          <a:p>
            <a:r>
              <a:rPr lang="en-GB" dirty="0" smtClean="0"/>
              <a:t> Conversely </a:t>
            </a:r>
            <a:r>
              <a:rPr lang="en-GB" dirty="0" smtClean="0">
                <a:solidFill>
                  <a:srgbClr val="FF0000"/>
                </a:solidFill>
              </a:rPr>
              <a:t>marital </a:t>
            </a:r>
            <a:r>
              <a:rPr lang="en-GB" dirty="0">
                <a:solidFill>
                  <a:srgbClr val="FF0000"/>
                </a:solidFill>
              </a:rPr>
              <a:t>status </a:t>
            </a:r>
            <a:r>
              <a:rPr lang="en-GB" dirty="0"/>
              <a:t>information is included in virtually every </a:t>
            </a:r>
            <a:r>
              <a:rPr lang="en-GB" dirty="0">
                <a:solidFill>
                  <a:srgbClr val="FF0000"/>
                </a:solidFill>
              </a:rPr>
              <a:t>census</a:t>
            </a:r>
            <a:r>
              <a:rPr lang="en-GB" dirty="0"/>
              <a:t> and </a:t>
            </a:r>
            <a:r>
              <a:rPr lang="en-GB" dirty="0">
                <a:solidFill>
                  <a:srgbClr val="FF0000"/>
                </a:solidFill>
              </a:rPr>
              <a:t>survey</a:t>
            </a:r>
            <a:r>
              <a:rPr lang="en-GB" dirty="0"/>
              <a:t>. </a:t>
            </a:r>
            <a:endParaRPr lang="en-GB" dirty="0" smtClean="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7</a:t>
            </a:fld>
            <a:endParaRPr lang="it-IT"/>
          </a:p>
        </p:txBody>
      </p:sp>
    </p:spTree>
    <p:extLst>
      <p:ext uri="{BB962C8B-B14F-4D97-AF65-F5344CB8AC3E}">
        <p14:creationId xmlns:p14="http://schemas.microsoft.com/office/powerpoint/2010/main" val="1254765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olo 10"/>
          <p:cNvSpPr>
            <a:spLocks noGrp="1"/>
          </p:cNvSpPr>
          <p:nvPr>
            <p:ph type="title"/>
          </p:nvPr>
        </p:nvSpPr>
        <p:spPr>
          <a:xfrm>
            <a:off x="457200" y="274638"/>
            <a:ext cx="8229600" cy="850106"/>
          </a:xfrm>
        </p:spPr>
        <p:txBody>
          <a:bodyPr/>
          <a:lstStyle/>
          <a:p>
            <a:endParaRPr lang="en-GB" dirty="0"/>
          </a:p>
        </p:txBody>
      </p:sp>
      <p:sp>
        <p:nvSpPr>
          <p:cNvPr id="12" name="Segnaposto testo 11"/>
          <p:cNvSpPr>
            <a:spLocks noGrp="1"/>
          </p:cNvSpPr>
          <p:nvPr>
            <p:ph type="body" idx="1"/>
          </p:nvPr>
        </p:nvSpPr>
        <p:spPr/>
        <p:txBody>
          <a:bodyPr/>
          <a:lstStyle/>
          <a:p>
            <a:endParaRPr lang="en-GB"/>
          </a:p>
        </p:txBody>
      </p:sp>
      <p:sp>
        <p:nvSpPr>
          <p:cNvPr id="13" name="Segnaposto contenuto 12"/>
          <p:cNvSpPr>
            <a:spLocks noGrp="1"/>
          </p:cNvSpPr>
          <p:nvPr>
            <p:ph sz="half" idx="2"/>
          </p:nvPr>
        </p:nvSpPr>
        <p:spPr/>
        <p:txBody>
          <a:bodyPr/>
          <a:lstStyle/>
          <a:p>
            <a:r>
              <a:rPr lang="en-GB" dirty="0"/>
              <a:t>The </a:t>
            </a:r>
            <a:r>
              <a:rPr lang="en-GB" dirty="0">
                <a:solidFill>
                  <a:srgbClr val="FF0000"/>
                </a:solidFill>
              </a:rPr>
              <a:t>proportions single </a:t>
            </a:r>
            <a:r>
              <a:rPr lang="en-GB" dirty="0"/>
              <a:t>(never married) can be computed for each age, and their graphical representation bears great resemblance to a </a:t>
            </a:r>
            <a:r>
              <a:rPr lang="en-GB" dirty="0">
                <a:solidFill>
                  <a:srgbClr val="FF0000"/>
                </a:solidFill>
              </a:rPr>
              <a:t>survival function </a:t>
            </a:r>
            <a:r>
              <a:rPr lang="en-GB" dirty="0"/>
              <a:t>in an ordinary life table </a:t>
            </a:r>
            <a:endParaRPr lang="en-GB" dirty="0" smtClean="0"/>
          </a:p>
          <a:p>
            <a:endParaRPr lang="en-GB" dirty="0"/>
          </a:p>
        </p:txBody>
      </p:sp>
      <p:sp>
        <p:nvSpPr>
          <p:cNvPr id="14" name="Segnaposto testo 13"/>
          <p:cNvSpPr>
            <a:spLocks noGrp="1"/>
          </p:cNvSpPr>
          <p:nvPr>
            <p:ph type="body" sz="quarter" idx="3"/>
          </p:nvPr>
        </p:nvSpPr>
        <p:spPr>
          <a:xfrm>
            <a:off x="4726494" y="1535113"/>
            <a:ext cx="4041775" cy="639762"/>
          </a:xfrm>
        </p:spPr>
        <p:txBody>
          <a:bodyPr/>
          <a:lstStyle/>
          <a:p>
            <a:r>
              <a:rPr lang="en-GB" sz="2000" dirty="0"/>
              <a:t>Figure 1: Proportions never married by </a:t>
            </a:r>
            <a:r>
              <a:rPr lang="en-GB" sz="2000" dirty="0" smtClean="0"/>
              <a:t>age</a:t>
            </a:r>
            <a:endParaRPr lang="en-GB" sz="20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8</a:t>
            </a:fld>
            <a:endParaRPr lang="it-IT"/>
          </a:p>
        </p:txBody>
      </p:sp>
      <p:pic>
        <p:nvPicPr>
          <p:cNvPr id="261122" name="Picture 2" descr="http://papp.iussp.org/sessions/papp104_s03/images/current_status_life_tables.png"/>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720346" y="2412206"/>
            <a:ext cx="3695700" cy="3476625"/>
          </a:xfrm>
          <a:prstGeom prst="rect">
            <a:avLst/>
          </a:prstGeom>
          <a:noFill/>
          <a:extLst>
            <a:ext uri="{909E8E84-426E-40DD-AFC4-6F175D3DCCD1}">
              <a14:hiddenFill xmlns:a14="http://schemas.microsoft.com/office/drawing/2010/main">
                <a:solidFill>
                  <a:srgbClr val="FFFFFF"/>
                </a:solidFill>
              </a14:hiddenFill>
            </a:ext>
          </a:extLst>
        </p:spPr>
      </p:pic>
      <p:sp>
        <p:nvSpPr>
          <p:cNvPr id="3" name="Fumetto 3 2"/>
          <p:cNvSpPr/>
          <p:nvPr/>
        </p:nvSpPr>
        <p:spPr bwMode="auto">
          <a:xfrm>
            <a:off x="1475656" y="5373217"/>
            <a:ext cx="3021732" cy="1080120"/>
          </a:xfrm>
          <a:prstGeom prst="wedgeEllipseCallout">
            <a:avLst/>
          </a:prstGeom>
          <a:solidFill>
            <a:schemeClr val="bg1"/>
          </a:solidFill>
          <a:ln w="9525" cap="flat" cmpd="sng" algn="ctr">
            <a:solidFill>
              <a:srgbClr val="0070C0"/>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baseline="0" dirty="0" err="1" smtClean="0">
                <a:ln>
                  <a:noFill/>
                </a:ln>
                <a:solidFill>
                  <a:schemeClr val="tx1"/>
                </a:solidFill>
                <a:effectLst/>
                <a:latin typeface="Tahoma" pitchFamily="34" charset="0"/>
              </a:rPr>
              <a:t>What</a:t>
            </a:r>
            <a:r>
              <a:rPr kumimoji="0" lang="it-IT" sz="2000" b="0" i="0" u="none" strike="noStrike" cap="none" normalizeH="0" dirty="0" smtClean="0">
                <a:ln>
                  <a:noFill/>
                </a:ln>
                <a:solidFill>
                  <a:schemeClr val="tx1"/>
                </a:solidFill>
                <a:effectLst/>
                <a:latin typeface="Tahoma" pitchFamily="34" charset="0"/>
              </a:rPr>
              <a:t> are the </a:t>
            </a:r>
            <a:r>
              <a:rPr kumimoji="0" lang="it-IT" sz="2000" b="0" i="0" u="none" strike="noStrike" cap="none" normalizeH="0" dirty="0" err="1" smtClean="0">
                <a:ln>
                  <a:noFill/>
                </a:ln>
                <a:solidFill>
                  <a:schemeClr val="tx1"/>
                </a:solidFill>
                <a:effectLst/>
                <a:latin typeface="Tahoma" pitchFamily="34" charset="0"/>
              </a:rPr>
              <a:t>main</a:t>
            </a:r>
            <a:r>
              <a:rPr kumimoji="0" lang="it-IT" sz="2000" b="0" i="0" u="none" strike="noStrike" cap="none" normalizeH="0" dirty="0" smtClean="0">
                <a:ln>
                  <a:noFill/>
                </a:ln>
                <a:solidFill>
                  <a:schemeClr val="tx1"/>
                </a:solidFill>
                <a:effectLst/>
                <a:latin typeface="Tahoma" pitchFamily="34" charset="0"/>
              </a:rPr>
              <a:t> </a:t>
            </a:r>
          </a:p>
          <a:p>
            <a:pPr marL="0" marR="0" indent="0" algn="l" defTabSz="914400" rtl="0" eaLnBrk="1" fontAlgn="base" latinLnBrk="0" hangingPunct="1">
              <a:lnSpc>
                <a:spcPct val="100000"/>
              </a:lnSpc>
              <a:spcBef>
                <a:spcPct val="0"/>
              </a:spcBef>
              <a:spcAft>
                <a:spcPct val="0"/>
              </a:spcAft>
              <a:buClrTx/>
              <a:buSzTx/>
              <a:buFontTx/>
              <a:buNone/>
              <a:tabLst/>
            </a:pPr>
            <a:r>
              <a:rPr kumimoji="0" lang="it-IT" sz="2000" b="0" i="0" u="none" strike="noStrike" cap="none" normalizeH="0" dirty="0" err="1" smtClean="0">
                <a:ln>
                  <a:noFill/>
                </a:ln>
                <a:solidFill>
                  <a:schemeClr val="tx1"/>
                </a:solidFill>
                <a:effectLst/>
                <a:latin typeface="Tahoma" pitchFamily="34" charset="0"/>
              </a:rPr>
              <a:t>differences</a:t>
            </a:r>
            <a:r>
              <a:rPr kumimoji="0" lang="it-IT" sz="2000" b="0" i="0" u="none" strike="noStrike" cap="none" normalizeH="0" dirty="0" smtClean="0">
                <a:ln>
                  <a:noFill/>
                </a:ln>
                <a:solidFill>
                  <a:schemeClr val="tx1"/>
                </a:solidFill>
                <a:effectLst/>
                <a:latin typeface="Tahoma" pitchFamily="34" charset="0"/>
              </a:rPr>
              <a:t>?</a:t>
            </a:r>
            <a:endParaRPr kumimoji="0" lang="en-GB" sz="2000" b="0" i="0" u="none" strike="noStrike" cap="none" normalizeH="0" baseline="0" dirty="0" smtClean="0">
              <a:ln>
                <a:noFill/>
              </a:ln>
              <a:solidFill>
                <a:schemeClr val="tx1"/>
              </a:solidFill>
              <a:effectLst/>
              <a:latin typeface="Tahoma" pitchFamily="34" charset="0"/>
            </a:endParaRPr>
          </a:p>
        </p:txBody>
      </p:sp>
    </p:spTree>
    <p:extLst>
      <p:ext uri="{BB962C8B-B14F-4D97-AF65-F5344CB8AC3E}">
        <p14:creationId xmlns:p14="http://schemas.microsoft.com/office/powerpoint/2010/main" val="24251423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090"/>
          </a:xfrm>
        </p:spPr>
        <p:txBody>
          <a:bodyPr/>
          <a:lstStyle/>
          <a:p>
            <a:r>
              <a:rPr lang="it-IT" dirty="0" smtClean="0"/>
              <a:t>Single </a:t>
            </a:r>
            <a:r>
              <a:rPr lang="it-IT" dirty="0" err="1" smtClean="0"/>
              <a:t>as</a:t>
            </a:r>
            <a:r>
              <a:rPr lang="it-IT" dirty="0" smtClean="0"/>
              <a:t> «</a:t>
            </a:r>
            <a:r>
              <a:rPr lang="it-IT" dirty="0" err="1" smtClean="0"/>
              <a:t>survivors</a:t>
            </a:r>
            <a:r>
              <a:rPr lang="it-IT" dirty="0" smtClean="0"/>
              <a:t>» in </a:t>
            </a:r>
            <a:r>
              <a:rPr lang="it-IT" dirty="0" err="1" smtClean="0"/>
              <a:t>celibacy</a:t>
            </a:r>
            <a:endParaRPr lang="en-GB" dirty="0"/>
          </a:p>
        </p:txBody>
      </p:sp>
      <p:sp>
        <p:nvSpPr>
          <p:cNvPr id="5" name="Segnaposto testo 4"/>
          <p:cNvSpPr>
            <a:spLocks noGrp="1"/>
          </p:cNvSpPr>
          <p:nvPr>
            <p:ph type="body" sz="quarter" idx="3"/>
          </p:nvPr>
        </p:nvSpPr>
        <p:spPr/>
        <p:txBody>
          <a:bodyPr/>
          <a:lstStyle/>
          <a:p>
            <a:endParaRPr lang="en-GB"/>
          </a:p>
        </p:txBody>
      </p:sp>
      <p:sp>
        <p:nvSpPr>
          <p:cNvPr id="6" name="Segnaposto contenuto 5"/>
          <p:cNvSpPr>
            <a:spLocks noGrp="1"/>
          </p:cNvSpPr>
          <p:nvPr>
            <p:ph sz="quarter" idx="4"/>
          </p:nvPr>
        </p:nvSpPr>
        <p:spPr>
          <a:xfrm>
            <a:off x="4408288" y="2174875"/>
            <a:ext cx="4556200" cy="3951288"/>
          </a:xfrm>
        </p:spPr>
        <p:txBody>
          <a:bodyPr/>
          <a:lstStyle/>
          <a:p>
            <a:r>
              <a:rPr lang="en-GB" dirty="0"/>
              <a:t>However, marriage (unlike death) is not an event that everyone will experience, </a:t>
            </a:r>
            <a:endParaRPr lang="en-GB" dirty="0" smtClean="0"/>
          </a:p>
          <a:p>
            <a:r>
              <a:rPr lang="en-GB" dirty="0" smtClean="0"/>
              <a:t>the </a:t>
            </a:r>
            <a:r>
              <a:rPr lang="en-GB" dirty="0"/>
              <a:t>survival </a:t>
            </a:r>
            <a:r>
              <a:rPr lang="en-GB" dirty="0" smtClean="0"/>
              <a:t>function:</a:t>
            </a:r>
          </a:p>
          <a:p>
            <a:pPr lvl="1"/>
            <a:r>
              <a:rPr lang="en-GB" dirty="0" smtClean="0"/>
              <a:t> </a:t>
            </a:r>
            <a:r>
              <a:rPr lang="en-GB" dirty="0"/>
              <a:t>will not necessarily join the x-axis as it does for the survival function </a:t>
            </a:r>
          </a:p>
          <a:p>
            <a:pPr lvl="1"/>
            <a:r>
              <a:rPr lang="en-GB" dirty="0" smtClean="0"/>
              <a:t>the </a:t>
            </a:r>
            <a:r>
              <a:rPr lang="en-GB" dirty="0"/>
              <a:t>fraction single will only start to decline sometime during the teenage years</a:t>
            </a:r>
          </a:p>
        </p:txBody>
      </p:sp>
      <p:sp>
        <p:nvSpPr>
          <p:cNvPr id="7" name="Segnaposto numero diapositiva 6"/>
          <p:cNvSpPr>
            <a:spLocks noGrp="1"/>
          </p:cNvSpPr>
          <p:nvPr>
            <p:ph type="sldNum" sz="quarter" idx="12"/>
          </p:nvPr>
        </p:nvSpPr>
        <p:spPr/>
        <p:txBody>
          <a:bodyPr/>
          <a:lstStyle/>
          <a:p>
            <a:pPr>
              <a:defRPr/>
            </a:pPr>
            <a:fld id="{F35E77E6-FC15-48A0-8097-E05C3C84C5EC}" type="slidenum">
              <a:rPr lang="it-IT" smtClean="0"/>
              <a:pPr>
                <a:defRPr/>
              </a:pPr>
              <a:t>9</a:t>
            </a:fld>
            <a:endParaRPr lang="it-IT"/>
          </a:p>
        </p:txBody>
      </p:sp>
      <p:sp>
        <p:nvSpPr>
          <p:cNvPr id="8" name="Segnaposto testo 13"/>
          <p:cNvSpPr txBox="1">
            <a:spLocks/>
          </p:cNvSpPr>
          <p:nvPr/>
        </p:nvSpPr>
        <p:spPr bwMode="auto">
          <a:xfrm>
            <a:off x="366513" y="1916832"/>
            <a:ext cx="4041775" cy="63976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Clr>
                <a:schemeClr val="folHlink"/>
              </a:buClr>
              <a:buSzPct val="60000"/>
              <a:buFont typeface="Wingdings" pitchFamily="2" charset="2"/>
              <a:buNone/>
              <a:defRPr sz="2400" b="1">
                <a:solidFill>
                  <a:schemeClr val="tx1"/>
                </a:solidFill>
                <a:latin typeface="+mn-lt"/>
                <a:ea typeface="+mn-ea"/>
                <a:cs typeface="+mn-cs"/>
              </a:defRPr>
            </a:lvl1pPr>
            <a:lvl2pPr marL="457200" indent="0" algn="l" rtl="0" eaLnBrk="0" fontAlgn="base" hangingPunct="0">
              <a:spcBef>
                <a:spcPct val="20000"/>
              </a:spcBef>
              <a:spcAft>
                <a:spcPct val="0"/>
              </a:spcAft>
              <a:buClr>
                <a:schemeClr val="hlink"/>
              </a:buClr>
              <a:buSzPct val="55000"/>
              <a:buFont typeface="Wingdings" pitchFamily="2" charset="2"/>
              <a:buNone/>
              <a:defRPr sz="2000" b="1">
                <a:solidFill>
                  <a:schemeClr val="tx1"/>
                </a:solidFill>
                <a:latin typeface="+mn-lt"/>
              </a:defRPr>
            </a:lvl2pPr>
            <a:lvl3pPr marL="914400" indent="0" algn="l" rtl="0" eaLnBrk="0" fontAlgn="base" hangingPunct="0">
              <a:spcBef>
                <a:spcPct val="20000"/>
              </a:spcBef>
              <a:spcAft>
                <a:spcPct val="0"/>
              </a:spcAft>
              <a:buClr>
                <a:schemeClr val="folHlink"/>
              </a:buClr>
              <a:buSzPct val="50000"/>
              <a:buFont typeface="Wingdings" pitchFamily="2" charset="2"/>
              <a:buNone/>
              <a:defRPr sz="1800" b="1">
                <a:solidFill>
                  <a:schemeClr val="tx1"/>
                </a:solidFill>
                <a:latin typeface="+mn-lt"/>
              </a:defRPr>
            </a:lvl3pPr>
            <a:lvl4pPr marL="1371600" indent="0" algn="l" rtl="0" eaLnBrk="0" fontAlgn="base" hangingPunct="0">
              <a:spcBef>
                <a:spcPct val="20000"/>
              </a:spcBef>
              <a:spcAft>
                <a:spcPct val="0"/>
              </a:spcAft>
              <a:buClr>
                <a:schemeClr val="accent2"/>
              </a:buClr>
              <a:buSzPct val="55000"/>
              <a:buFont typeface="Wingdings" pitchFamily="2" charset="2"/>
              <a:buNone/>
              <a:defRPr sz="1600" b="1">
                <a:solidFill>
                  <a:schemeClr val="tx1"/>
                </a:solidFill>
                <a:latin typeface="+mn-lt"/>
              </a:defRPr>
            </a:lvl4pPr>
            <a:lvl5pPr marL="1828800" indent="0" algn="l" rtl="0" eaLnBrk="0" fontAlgn="base" hangingPunct="0">
              <a:spcBef>
                <a:spcPct val="20000"/>
              </a:spcBef>
              <a:spcAft>
                <a:spcPct val="0"/>
              </a:spcAft>
              <a:buClr>
                <a:schemeClr val="accent1"/>
              </a:buClr>
              <a:buSzPct val="50000"/>
              <a:buFont typeface="Wingdings" pitchFamily="2" charset="2"/>
              <a:buNone/>
              <a:defRPr sz="1600" b="1">
                <a:solidFill>
                  <a:schemeClr val="tx1"/>
                </a:solidFill>
                <a:latin typeface="+mn-lt"/>
              </a:defRPr>
            </a:lvl5pPr>
            <a:lvl6pPr marL="22860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6pPr>
            <a:lvl7pPr marL="27432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7pPr>
            <a:lvl8pPr marL="32004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8pPr>
            <a:lvl9pPr marL="3657600" indent="0" algn="l" rtl="0" fontAlgn="base">
              <a:spcBef>
                <a:spcPct val="20000"/>
              </a:spcBef>
              <a:spcAft>
                <a:spcPct val="0"/>
              </a:spcAft>
              <a:buClr>
                <a:schemeClr val="accent1"/>
              </a:buClr>
              <a:buSzPct val="50000"/>
              <a:buFont typeface="Wingdings" pitchFamily="2" charset="2"/>
              <a:buNone/>
              <a:defRPr sz="1600" b="1">
                <a:solidFill>
                  <a:schemeClr val="tx1"/>
                </a:solidFill>
                <a:latin typeface="+mn-lt"/>
              </a:defRPr>
            </a:lvl9pPr>
          </a:lstStyle>
          <a:p>
            <a:r>
              <a:rPr lang="en-GB" sz="2000" kern="0" dirty="0" smtClean="0"/>
              <a:t>Figure 1: Proportions never married by age</a:t>
            </a:r>
            <a:endParaRPr lang="en-GB" sz="2000" kern="0" dirty="0"/>
          </a:p>
        </p:txBody>
      </p:sp>
      <p:pic>
        <p:nvPicPr>
          <p:cNvPr id="9" name="Picture 2" descr="http://papp.iussp.org/sessions/papp104_s03/images/current_status_life_tabl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1" y="2708920"/>
            <a:ext cx="3695700" cy="347662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3" name="Parentesi graffa chiusa 2"/>
          <p:cNvSpPr/>
          <p:nvPr/>
        </p:nvSpPr>
        <p:spPr bwMode="auto">
          <a:xfrm>
            <a:off x="4172568" y="5320932"/>
            <a:ext cx="235720" cy="432048"/>
          </a:xfrm>
          <a:prstGeom prst="rightBrace">
            <a:avLst/>
          </a:prstGeom>
          <a:ln>
            <a:solidFill>
              <a:srgbClr val="FF0000"/>
            </a:solidFill>
            <a:headEnd type="none" w="med" len="med"/>
            <a:tailEnd type="none" w="med" len="med"/>
          </a:ln>
        </p:spPr>
        <p:style>
          <a:lnRef idx="3">
            <a:schemeClr val="accent2"/>
          </a:lnRef>
          <a:fillRef idx="0">
            <a:schemeClr val="accent2"/>
          </a:fillRef>
          <a:effectRef idx="2">
            <a:schemeClr val="accent2"/>
          </a:effectRef>
          <a:fontRef idx="minor">
            <a:schemeClr val="tx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GB" sz="2800" b="0" i="0" u="none" strike="noStrike" cap="none" normalizeH="0" baseline="0" smtClean="0">
              <a:ln>
                <a:noFill/>
              </a:ln>
              <a:solidFill>
                <a:srgbClr val="FF0000"/>
              </a:solidFill>
              <a:effectLst/>
              <a:latin typeface="Tahoma" pitchFamily="34" charset="0"/>
            </a:endParaRPr>
          </a:p>
        </p:txBody>
      </p:sp>
      <p:sp>
        <p:nvSpPr>
          <p:cNvPr id="16" name="CasellaDiTesto 15"/>
          <p:cNvSpPr txBox="1"/>
          <p:nvPr/>
        </p:nvSpPr>
        <p:spPr>
          <a:xfrm>
            <a:off x="4408288" y="5370282"/>
            <a:ext cx="883792" cy="400110"/>
          </a:xfrm>
          <a:prstGeom prst="rect">
            <a:avLst/>
          </a:prstGeom>
          <a:noFill/>
        </p:spPr>
        <p:txBody>
          <a:bodyPr wrap="square" rtlCol="0">
            <a:spAutoFit/>
          </a:bodyPr>
          <a:lstStyle/>
          <a:p>
            <a:r>
              <a:rPr lang="it-IT" sz="2000" b="1" dirty="0" smtClean="0">
                <a:solidFill>
                  <a:srgbClr val="FF0000"/>
                </a:solidFill>
              </a:rPr>
              <a:t>10%</a:t>
            </a:r>
            <a:endParaRPr lang="en-GB" sz="2000" b="1" dirty="0">
              <a:solidFill>
                <a:srgbClr val="FF0000"/>
              </a:solidFill>
            </a:endParaRPr>
          </a:p>
        </p:txBody>
      </p:sp>
    </p:spTree>
    <p:extLst>
      <p:ext uri="{BB962C8B-B14F-4D97-AF65-F5344CB8AC3E}">
        <p14:creationId xmlns:p14="http://schemas.microsoft.com/office/powerpoint/2010/main" val="1969656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Le fonti 3">
  <a:themeElements>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Le fonti 3">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Le fonti 3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e fonti 3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e fonti 3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e fonti 3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e fonti 3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e fonti 3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Settings\1801867\Dati applicazioni\Microsoft\Modelli\Le fonti 3.pot</Template>
  <TotalTime>10924</TotalTime>
  <Words>776</Words>
  <Application>Microsoft Office PowerPoint</Application>
  <PresentationFormat>Lucidi</PresentationFormat>
  <Paragraphs>105</Paragraphs>
  <Slides>18</Slides>
  <Notes>3</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18</vt:i4>
      </vt:variant>
    </vt:vector>
  </HeadingPairs>
  <TitlesOfParts>
    <vt:vector size="23" baseType="lpstr">
      <vt:lpstr>Arial</vt:lpstr>
      <vt:lpstr>Tahoma</vt:lpstr>
      <vt:lpstr>Times New Roman</vt:lpstr>
      <vt:lpstr>Wingdings</vt:lpstr>
      <vt:lpstr>Le fonti 3</vt:lpstr>
      <vt:lpstr>The use of life tables for marital histories</vt:lpstr>
      <vt:lpstr>Riferimenti</vt:lpstr>
      <vt:lpstr>How to calculate SMAM (Singulate Mean Age at Marriage)</vt:lpstr>
      <vt:lpstr>Data provided</vt:lpstr>
      <vt:lpstr>How to calculate the SMAM</vt:lpstr>
      <vt:lpstr>In other words…</vt:lpstr>
      <vt:lpstr>Data</vt:lpstr>
      <vt:lpstr>Presentazione standard di PowerPoint</vt:lpstr>
      <vt:lpstr>Single as «survivors» in celibacy</vt:lpstr>
      <vt:lpstr>Single as «survivors» in celibacy</vt:lpstr>
      <vt:lpstr>Life exp= years spent in celibacy</vt:lpstr>
      <vt:lpstr>Steps to calculate SMAM</vt:lpstr>
      <vt:lpstr>Presentazione standard di PowerPoint</vt:lpstr>
      <vt:lpstr>Presentazione standard di PowerPoint</vt:lpstr>
      <vt:lpstr>Caution!</vt:lpstr>
      <vt:lpstr>Let us try!</vt:lpstr>
      <vt:lpstr>Presentazione standard di PowerPoint</vt:lpstr>
      <vt:lpstr>Es. Analysis of marital histories</vt:lpstr>
    </vt:vector>
  </TitlesOfParts>
  <Company>Dipartimento di Statistica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Esercitazioni demografiche</dc:title>
  <dc:creator>1801867</dc:creator>
  <cp:lastModifiedBy>Tanturri Maria Letizia</cp:lastModifiedBy>
  <cp:revision>1047</cp:revision>
  <cp:lastPrinted>2019-11-26T23:21:08Z</cp:lastPrinted>
  <dcterms:created xsi:type="dcterms:W3CDTF">2003-05-06T12:12:46Z</dcterms:created>
  <dcterms:modified xsi:type="dcterms:W3CDTF">2022-11-09T13:43:36Z</dcterms:modified>
</cp:coreProperties>
</file>