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Lst>
  <p:notesMasterIdLst>
    <p:notesMasterId r:id="rId19"/>
  </p:notesMasterIdLst>
  <p:sldIdLst>
    <p:sldId id="273" r:id="rId2"/>
    <p:sldId id="274"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jSH1BJ99SAikIpBDKzZ29+zP2Ky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59"/>
  </p:normalViewPr>
  <p:slideViewPr>
    <p:cSldViewPr snapToGrid="0">
      <p:cViewPr varScale="1">
        <p:scale>
          <a:sx n="69" d="100"/>
          <a:sy n="69" d="100"/>
        </p:scale>
        <p:origin x="564"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‹N›</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olo e testo verticale">
  <p:cSld name="1_Titolo e testo verticale">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rot="5400000">
            <a:off x="7874390" y="2418153"/>
            <a:ext cx="4672820" cy="27432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 name="Google Shape;36;p9"/>
          <p:cNvSpPr txBox="1">
            <a:spLocks noGrp="1"/>
          </p:cNvSpPr>
          <p:nvPr>
            <p:ph type="body" idx="1"/>
          </p:nvPr>
        </p:nvSpPr>
        <p:spPr>
          <a:xfrm rot="5400000">
            <a:off x="2286390" y="-223447"/>
            <a:ext cx="4672820" cy="80264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7" name="Google Shape;37;p9"/>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9"/>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9"/>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601" y="1577340"/>
            <a:ext cx="5303520" cy="56938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1" y="1577340"/>
            <a:ext cx="5303520" cy="56938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179" b="1" i="0" u="heavy">
                <a:solidFill>
                  <a:schemeClr val="bg1"/>
                </a:solidFill>
                <a:latin typeface="Trebuchet MS"/>
                <a:cs typeface="Trebuchet MS"/>
              </a:defRPr>
            </a:lvl1pPr>
          </a:lstStyle>
          <a:p>
            <a:pPr marL="11516">
              <a:spcBef>
                <a:spcPts val="317"/>
              </a:spcBef>
            </a:pPr>
            <a:r>
              <a:rPr lang="it-IT" spc="-18" smtClean="0"/>
              <a:t>Family </a:t>
            </a:r>
            <a:r>
              <a:rPr lang="it-IT" spc="-5" smtClean="0"/>
              <a:t>Law </a:t>
            </a:r>
            <a:r>
              <a:rPr lang="it-IT" spc="-18" smtClean="0"/>
              <a:t>and</a:t>
            </a:r>
            <a:r>
              <a:rPr lang="it-IT" spc="-272" smtClean="0"/>
              <a:t> </a:t>
            </a:r>
            <a:r>
              <a:rPr lang="it-IT" spc="-27" smtClean="0"/>
              <a:t>Technology</a:t>
            </a:r>
            <a:endParaRPr lang="it-IT" spc="-27" dirty="0"/>
          </a:p>
        </p:txBody>
      </p:sp>
      <p:sp>
        <p:nvSpPr>
          <p:cNvPr id="6" name="Holder 6"/>
          <p:cNvSpPr>
            <a:spLocks noGrp="1"/>
          </p:cNvSpPr>
          <p:nvPr>
            <p:ph type="dt" sz="half" idx="6"/>
          </p:nvPr>
        </p:nvSpPr>
        <p:spPr/>
        <p:txBody>
          <a:bodyPr lIns="0" tIns="0" rIns="0" bIns="0"/>
          <a:lstStyle>
            <a:lvl1pPr>
              <a:defRPr sz="1179" b="0" i="0">
                <a:solidFill>
                  <a:srgbClr val="1D2546"/>
                </a:solidFill>
                <a:latin typeface="Tahoma"/>
                <a:cs typeface="Tahoma"/>
              </a:defRPr>
            </a:lvl1pPr>
          </a:lstStyle>
          <a:p>
            <a:pPr marL="11516">
              <a:spcBef>
                <a:spcPts val="263"/>
              </a:spcBef>
            </a:pPr>
            <a:r>
              <a:rPr lang="en-US" spc="5" smtClean="0"/>
              <a:t>Winter</a:t>
            </a:r>
            <a:r>
              <a:rPr lang="en-US" spc="-86" smtClean="0"/>
              <a:t> </a:t>
            </a:r>
            <a:r>
              <a:rPr lang="en-US" spc="18" smtClean="0"/>
              <a:t>School</a:t>
            </a:r>
            <a:r>
              <a:rPr lang="en-US" spc="-82" smtClean="0"/>
              <a:t> </a:t>
            </a:r>
            <a:r>
              <a:rPr lang="en-US" spc="73" smtClean="0"/>
              <a:t>-</a:t>
            </a:r>
            <a:r>
              <a:rPr lang="en-US" spc="-82" smtClean="0"/>
              <a:t> </a:t>
            </a:r>
            <a:r>
              <a:rPr lang="en-US" spc="5" smtClean="0"/>
              <a:t>1st</a:t>
            </a:r>
            <a:r>
              <a:rPr lang="en-US" spc="-82" smtClean="0"/>
              <a:t> </a:t>
            </a:r>
            <a:r>
              <a:rPr lang="en-US" spc="9" smtClean="0"/>
              <a:t>Edition</a:t>
            </a:r>
            <a:r>
              <a:rPr lang="en-US" spc="-82" smtClean="0"/>
              <a:t> </a:t>
            </a:r>
            <a:r>
              <a:rPr lang="en-US" spc="73" smtClean="0"/>
              <a:t>-</a:t>
            </a:r>
            <a:r>
              <a:rPr lang="en-US" spc="-82" smtClean="0"/>
              <a:t> </a:t>
            </a:r>
            <a:r>
              <a:rPr lang="en-US" spc="-32" smtClean="0"/>
              <a:t>2020</a:t>
            </a:r>
            <a:endParaRPr lang="en-US" spc="-32"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807756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609600" y="1370986"/>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C00000"/>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2" name="Google Shape;42;p10"/>
          <p:cNvSpPr txBox="1">
            <a:spLocks noGrp="1"/>
          </p:cNvSpPr>
          <p:nvPr>
            <p:ph type="body" idx="1"/>
          </p:nvPr>
        </p:nvSpPr>
        <p:spPr>
          <a:xfrm rot="5400000">
            <a:off x="4387379" y="-1068855"/>
            <a:ext cx="3417243" cy="10972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3" name="Google Shape;43;p10"/>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0"/>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0"/>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mmagine con didascalia">
  <p:cSld name="Immagine con didascalia">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8" name="Google Shape;48;p11"/>
          <p:cNvSpPr>
            <a:spLocks noGrp="1"/>
          </p:cNvSpPr>
          <p:nvPr>
            <p:ph type="pic" idx="2"/>
          </p:nvPr>
        </p:nvSpPr>
        <p:spPr>
          <a:xfrm>
            <a:off x="2389717" y="1370988"/>
            <a:ext cx="7315200" cy="3356589"/>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49" name="Google Shape;49;p11"/>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50" name="Google Shape;50;p11"/>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uto con didascalia">
  <p:cSld name="Contenuto con didascalia">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609599" y="1435100"/>
            <a:ext cx="4011084"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solidFill>
                  <a:srgbClr val="C00000"/>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5" name="Google Shape;55;p12"/>
          <p:cNvSpPr txBox="1">
            <a:spLocks noGrp="1"/>
          </p:cNvSpPr>
          <p:nvPr>
            <p:ph type="body" idx="1"/>
          </p:nvPr>
        </p:nvSpPr>
        <p:spPr>
          <a:xfrm>
            <a:off x="4766733" y="1435103"/>
            <a:ext cx="6815667" cy="469106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56" name="Google Shape;56;p12"/>
          <p:cNvSpPr txBox="1">
            <a:spLocks noGrp="1"/>
          </p:cNvSpPr>
          <p:nvPr>
            <p:ph type="body" idx="2"/>
          </p:nvPr>
        </p:nvSpPr>
        <p:spPr>
          <a:xfrm>
            <a:off x="609600" y="2716215"/>
            <a:ext cx="4011085" cy="3409951"/>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57" name="Google Shape;57;p12"/>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12"/>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2"/>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p:cSld name="Solo titolo">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552449" y="1453343"/>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C00000"/>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14"/>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4"/>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4"/>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fronto">
  <p:cSld name="Confronto">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596523" y="1127992"/>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sz="3600">
                <a:solidFill>
                  <a:srgbClr val="C00000"/>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1" name="Google Shape;71;p15"/>
          <p:cNvSpPr txBox="1">
            <a:spLocks noGrp="1"/>
          </p:cNvSpPr>
          <p:nvPr>
            <p:ph type="body" idx="1"/>
          </p:nvPr>
        </p:nvSpPr>
        <p:spPr>
          <a:xfrm>
            <a:off x="609600" y="2323727"/>
            <a:ext cx="5386917" cy="639762"/>
          </a:xfrm>
          <a:prstGeom prst="rect">
            <a:avLst/>
          </a:prstGeom>
          <a:noFill/>
          <a:ln>
            <a:noFill/>
          </a:ln>
        </p:spPr>
        <p:txBody>
          <a:bodyPr spcFirstLastPara="1" wrap="square" lIns="91425" tIns="45700" rIns="91425" bIns="45700" anchor="b" anchorCtr="0">
            <a:noAutofit/>
          </a:bodyPr>
          <a:lstStyle>
            <a:lvl1pPr marL="457200" lvl="0" indent="-228600" algn="l">
              <a:spcBef>
                <a:spcPts val="360"/>
              </a:spcBef>
              <a:spcAft>
                <a:spcPts val="0"/>
              </a:spcAft>
              <a:buClr>
                <a:srgbClr val="C00000"/>
              </a:buClr>
              <a:buSzPts val="1800"/>
              <a:buFont typeface="Arial"/>
              <a:buNone/>
              <a:defRPr sz="1800" b="1">
                <a:solidFill>
                  <a:srgbClr val="C00000"/>
                </a:solidFill>
              </a:defRPr>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72" name="Google Shape;72;p15"/>
          <p:cNvSpPr txBox="1">
            <a:spLocks noGrp="1"/>
          </p:cNvSpPr>
          <p:nvPr>
            <p:ph type="body" idx="2"/>
          </p:nvPr>
        </p:nvSpPr>
        <p:spPr>
          <a:xfrm>
            <a:off x="609600" y="3068962"/>
            <a:ext cx="5386917" cy="305720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73" name="Google Shape;73;p15"/>
          <p:cNvSpPr txBox="1">
            <a:spLocks noGrp="1"/>
          </p:cNvSpPr>
          <p:nvPr>
            <p:ph type="body" idx="3"/>
          </p:nvPr>
        </p:nvSpPr>
        <p:spPr>
          <a:xfrm>
            <a:off x="6193368" y="2310135"/>
            <a:ext cx="5389033" cy="639762"/>
          </a:xfrm>
          <a:prstGeom prst="rect">
            <a:avLst/>
          </a:prstGeom>
          <a:noFill/>
          <a:ln>
            <a:noFill/>
          </a:ln>
        </p:spPr>
        <p:txBody>
          <a:bodyPr spcFirstLastPara="1" wrap="square" lIns="91425" tIns="45700" rIns="91425" bIns="45700" anchor="b" anchorCtr="0">
            <a:noAutofit/>
          </a:bodyPr>
          <a:lstStyle>
            <a:lvl1pPr marL="457200" lvl="0" indent="-342900" algn="l">
              <a:spcBef>
                <a:spcPts val="360"/>
              </a:spcBef>
              <a:spcAft>
                <a:spcPts val="0"/>
              </a:spcAft>
              <a:buClr>
                <a:srgbClr val="C00000"/>
              </a:buClr>
              <a:buSzPts val="1800"/>
              <a:buFont typeface="Arial"/>
              <a:buChar char="•"/>
              <a:defRPr sz="1800" b="1">
                <a:solidFill>
                  <a:srgbClr val="C00000"/>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4" name="Google Shape;74;p15"/>
          <p:cNvSpPr txBox="1">
            <a:spLocks noGrp="1"/>
          </p:cNvSpPr>
          <p:nvPr>
            <p:ph type="body" idx="4"/>
          </p:nvPr>
        </p:nvSpPr>
        <p:spPr>
          <a:xfrm>
            <a:off x="6193369" y="3068959"/>
            <a:ext cx="5389033" cy="3057204"/>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75" name="Google Shape;75;p15"/>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a:off x="609600" y="1262924"/>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C00000"/>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0" name="Google Shape;80;p16"/>
          <p:cNvSpPr txBox="1">
            <a:spLocks noGrp="1"/>
          </p:cNvSpPr>
          <p:nvPr>
            <p:ph type="body" idx="1"/>
          </p:nvPr>
        </p:nvSpPr>
        <p:spPr>
          <a:xfrm>
            <a:off x="609600" y="2492899"/>
            <a:ext cx="5384800" cy="3633267"/>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81" name="Google Shape;81;p16"/>
          <p:cNvSpPr txBox="1">
            <a:spLocks noGrp="1"/>
          </p:cNvSpPr>
          <p:nvPr>
            <p:ph type="body" idx="2"/>
          </p:nvPr>
        </p:nvSpPr>
        <p:spPr>
          <a:xfrm>
            <a:off x="6197600" y="2492899"/>
            <a:ext cx="5384800" cy="3633267"/>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82" name="Google Shape;82;p16"/>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6"/>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6"/>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Diapositiva titolo">
  <p:cSld name="Diapositiva titolo">
    <p:spTree>
      <p:nvGrpSpPr>
        <p:cNvPr id="1" name="Shape 91"/>
        <p:cNvGrpSpPr/>
        <p:nvPr/>
      </p:nvGrpSpPr>
      <p:grpSpPr>
        <a:xfrm>
          <a:off x="0" y="0"/>
          <a:ext cx="0" cy="0"/>
          <a:chOff x="0" y="0"/>
          <a:chExt cx="0" cy="0"/>
        </a:xfrm>
      </p:grpSpPr>
      <p:sp>
        <p:nvSpPr>
          <p:cNvPr id="92" name="Google Shape;92;p18"/>
          <p:cNvSpPr txBox="1">
            <a:spLocks noGrp="1"/>
          </p:cNvSpPr>
          <p:nvPr>
            <p:ph type="ctrTitle"/>
          </p:nvPr>
        </p:nvSpPr>
        <p:spPr>
          <a:xfrm>
            <a:off x="914400" y="2130428"/>
            <a:ext cx="103632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3" name="Google Shape;93;p18"/>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a:endParaRPr/>
          </a:p>
        </p:txBody>
      </p:sp>
      <p:sp>
        <p:nvSpPr>
          <p:cNvPr id="94" name="Google Shape;94;p18"/>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18"/>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8"/>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692916F1-C42E-4F87-9D54-CB1B5D011AB3}" type="slidenum">
              <a:rPr lang="it-IT" altLang="it-IT"/>
              <a:pPr>
                <a:defRPr/>
              </a:pPr>
              <a:t>‹N›</a:t>
            </a:fld>
            <a:endParaRPr lang="it-IT" altLang="it-IT"/>
          </a:p>
        </p:txBody>
      </p:sp>
    </p:spTree>
    <p:extLst>
      <p:ext uri="{BB962C8B-B14F-4D97-AF65-F5344CB8AC3E}">
        <p14:creationId xmlns:p14="http://schemas.microsoft.com/office/powerpoint/2010/main" val="132195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609600" y="1343025"/>
            <a:ext cx="109728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rgbClr val="C00000"/>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rgbClr val="C00000"/>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rgbClr val="C00000"/>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rgbClr val="C00000"/>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1" name="Google Shape;21;p7"/>
          <p:cNvSpPr txBox="1">
            <a:spLocks noGrp="1"/>
          </p:cNvSpPr>
          <p:nvPr>
            <p:ph type="body" idx="1"/>
          </p:nvPr>
        </p:nvSpPr>
        <p:spPr>
          <a:xfrm>
            <a:off x="609600" y="2492375"/>
            <a:ext cx="10972800" cy="3633787"/>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2" name="Google Shape;22;p7"/>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23" name="Google Shape;23;p7"/>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1"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1" i="0" u="none" strike="noStrike" cap="none">
                <a:solidFill>
                  <a:schemeClr val="dk1"/>
                </a:solidFill>
                <a:latin typeface="Arial"/>
                <a:ea typeface="Arial"/>
                <a:cs typeface="Arial"/>
                <a:sym typeface="Arial"/>
              </a:defRPr>
            </a:lvl9pPr>
          </a:lstStyle>
          <a:p>
            <a:endParaRPr/>
          </a:p>
        </p:txBody>
      </p:sp>
      <p:sp>
        <p:nvSpPr>
          <p:cNvPr id="24" name="Google Shape;24;p7"/>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solidFill>
                <a:srgbClr val="000000"/>
              </a:solidFill>
            </a:endParaRPr>
          </a:p>
        </p:txBody>
      </p:sp>
      <p:sp>
        <p:nvSpPr>
          <p:cNvPr id="25" name="Google Shape;25;p7"/>
          <p:cNvSpPr txBox="1"/>
          <p:nvPr/>
        </p:nvSpPr>
        <p:spPr>
          <a:xfrm>
            <a:off x="-96837" y="-100012"/>
            <a:ext cx="12530138" cy="1368425"/>
          </a:xfrm>
          <a:prstGeom prst="rect">
            <a:avLst/>
          </a:prstGeom>
          <a:solidFill>
            <a:srgbClr val="B3071B"/>
          </a:solidFill>
          <a:ln>
            <a:noFill/>
          </a:ln>
        </p:spPr>
        <p:txBody>
          <a:bodyPr spcFirstLastPara="1" wrap="square" lIns="91425" tIns="45700" rIns="360000" bIns="45700" anchor="ctr" anchorCtr="0">
            <a:noAutofit/>
          </a:bodyPr>
          <a:lstStyle/>
          <a:p>
            <a:pPr marL="0" marR="0" lvl="0" indent="0" algn="l" rtl="0">
              <a:lnSpc>
                <a:spcPct val="100000"/>
              </a:lnSpc>
              <a:spcBef>
                <a:spcPts val="0"/>
              </a:spcBef>
              <a:spcAft>
                <a:spcPts val="0"/>
              </a:spcAft>
              <a:buNone/>
            </a:pPr>
            <a:endParaRPr sz="1800" b="1" i="0" u="none">
              <a:solidFill>
                <a:schemeClr val="dk1"/>
              </a:solidFill>
              <a:latin typeface="Arial"/>
              <a:ea typeface="Arial"/>
              <a:cs typeface="Arial"/>
              <a:sym typeface="Arial"/>
            </a:endParaRPr>
          </a:p>
        </p:txBody>
      </p:sp>
      <p:pic>
        <p:nvPicPr>
          <p:cNvPr id="26" name="Google Shape;26;p7" descr="SigilloLogoLAST_WhiteOK"/>
          <p:cNvPicPr preferRelativeResize="0"/>
          <p:nvPr/>
        </p:nvPicPr>
        <p:blipFill rotWithShape="1">
          <a:blip r:embed="rId12">
            <a:alphaModFix/>
          </a:blip>
          <a:srcRect/>
          <a:stretch/>
        </p:blipFill>
        <p:spPr>
          <a:xfrm>
            <a:off x="184150" y="115887"/>
            <a:ext cx="2173287" cy="973137"/>
          </a:xfrm>
          <a:prstGeom prst="rect">
            <a:avLst/>
          </a:prstGeom>
          <a:noFill/>
          <a:ln>
            <a:noFill/>
          </a:ln>
        </p:spPr>
      </p:pic>
      <p:pic>
        <p:nvPicPr>
          <p:cNvPr id="27" name="Google Shape;27;p7"/>
          <p:cNvPicPr preferRelativeResize="0"/>
          <p:nvPr/>
        </p:nvPicPr>
        <p:blipFill rotWithShape="1">
          <a:blip r:embed="rId13">
            <a:alphaModFix/>
          </a:blip>
          <a:srcRect/>
          <a:stretch/>
        </p:blipFill>
        <p:spPr>
          <a:xfrm>
            <a:off x="8399462" y="333375"/>
            <a:ext cx="3702050" cy="59055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7" r:id="rId5"/>
    <p:sldLayoutId id="2147483658" r:id="rId6"/>
    <p:sldLayoutId id="2147483659" r:id="rId7"/>
    <p:sldLayoutId id="2147483661" r:id="rId8"/>
    <p:sldLayoutId id="2147483662" r:id="rId9"/>
    <p:sldLayoutId id="214748366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35" name="Titolo 34"/>
          <p:cNvSpPr>
            <a:spLocks noGrp="1"/>
          </p:cNvSpPr>
          <p:nvPr>
            <p:ph type="title"/>
          </p:nvPr>
        </p:nvSpPr>
        <p:spPr>
          <a:xfrm>
            <a:off x="1021247" y="316821"/>
            <a:ext cx="8727107" cy="1339643"/>
          </a:xfrm>
        </p:spPr>
        <p:txBody>
          <a:bodyPr/>
          <a:lstStyle/>
          <a:p>
            <a:pPr algn="ctr"/>
            <a:r>
              <a:rPr lang="it-IT" sz="2902" dirty="0" err="1" smtClean="0">
                <a:solidFill>
                  <a:schemeClr val="bg1"/>
                </a:solidFill>
                <a:latin typeface="Garamond" panose="02020404030301010803" pitchFamily="18" charset="0"/>
              </a:rPr>
              <a:t>Profilazione</a:t>
            </a:r>
            <a:r>
              <a:rPr lang="it-IT" sz="2902" dirty="0" smtClean="0">
                <a:solidFill>
                  <a:schemeClr val="bg1"/>
                </a:solidFill>
                <a:latin typeface="Garamond" panose="02020404030301010803" pitchFamily="18" charset="0"/>
              </a:rPr>
              <a:t>: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il quadro </a:t>
            </a:r>
            <a:r>
              <a:rPr lang="it-IT" sz="2902" dirty="0">
                <a:solidFill>
                  <a:schemeClr val="bg1"/>
                </a:solidFill>
                <a:latin typeface="Garamond" panose="02020404030301010803" pitchFamily="18" charset="0"/>
              </a:rPr>
              <a:t>normativo</a:t>
            </a:r>
            <a:br>
              <a:rPr lang="it-IT" sz="2902" dirty="0">
                <a:solidFill>
                  <a:schemeClr val="bg1"/>
                </a:solidFill>
                <a:latin typeface="Garamond" panose="02020404030301010803" pitchFamily="18" charset="0"/>
              </a:rPr>
            </a:br>
            <a:r>
              <a:rPr lang="it-IT" sz="2902" dirty="0">
                <a:solidFill>
                  <a:schemeClr val="bg1"/>
                </a:solidFill>
                <a:latin typeface="Garamond" panose="02020404030301010803" pitchFamily="18" charset="0"/>
              </a:rPr>
              <a:t/>
            </a:r>
            <a:br>
              <a:rPr lang="it-IT" sz="2902" dirty="0">
                <a:solidFill>
                  <a:schemeClr val="bg1"/>
                </a:solidFill>
                <a:latin typeface="Garamond" panose="02020404030301010803" pitchFamily="18" charset="0"/>
              </a:rPr>
            </a:br>
            <a:endParaRPr lang="it-IT" sz="2902" dirty="0">
              <a:solidFill>
                <a:schemeClr val="bg1"/>
              </a:solidFill>
              <a:latin typeface="Garamond" panose="02020404030301010803" pitchFamily="18" charset="0"/>
            </a:endParaRPr>
          </a:p>
        </p:txBody>
      </p:sp>
      <p:sp>
        <p:nvSpPr>
          <p:cNvPr id="36" name="Segnaposto testo 35"/>
          <p:cNvSpPr>
            <a:spLocks noGrp="1"/>
          </p:cNvSpPr>
          <p:nvPr>
            <p:ph type="body" idx="1"/>
          </p:nvPr>
        </p:nvSpPr>
        <p:spPr>
          <a:xfrm>
            <a:off x="1732447" y="1577340"/>
            <a:ext cx="8727107" cy="3600288"/>
          </a:xfrm>
        </p:spPr>
        <p:txBody>
          <a:bodyPr/>
          <a:lstStyle/>
          <a:p>
            <a:pPr algn="just"/>
            <a:endParaRPr lang="it-IT" sz="1814" dirty="0">
              <a:latin typeface="Garamond" panose="02020404030301010803" pitchFamily="18" charset="0"/>
            </a:endParaRPr>
          </a:p>
          <a:p>
            <a:pPr algn="just"/>
            <a:endParaRPr lang="it-IT" sz="1814" dirty="0">
              <a:latin typeface="Garamond" panose="02020404030301010803" pitchFamily="18" charset="0"/>
            </a:endParaRPr>
          </a:p>
          <a:p>
            <a:pPr algn="just"/>
            <a:r>
              <a:rPr lang="it-IT" sz="1814" dirty="0">
                <a:latin typeface="Garamond" panose="02020404030301010803" pitchFamily="18" charset="0"/>
              </a:rPr>
              <a:t>Regolamento UE 2016/679 (artt. 4, 21, 22)</a:t>
            </a:r>
          </a:p>
          <a:p>
            <a:pPr algn="just"/>
            <a:endParaRPr lang="it-IT" sz="1814" dirty="0">
              <a:latin typeface="Garamond" panose="02020404030301010803" pitchFamily="18" charset="0"/>
            </a:endParaRPr>
          </a:p>
          <a:p>
            <a:pPr algn="just"/>
            <a:endParaRPr lang="en-US" sz="1814" dirty="0">
              <a:latin typeface="Garamond" panose="02020404030301010803" pitchFamily="18" charset="0"/>
            </a:endParaRPr>
          </a:p>
          <a:p>
            <a:pPr algn="just"/>
            <a:r>
              <a:rPr lang="en-US" sz="1814" dirty="0" smtClean="0">
                <a:latin typeface="Garamond" panose="02020404030301010803" pitchFamily="18" charset="0"/>
              </a:rPr>
              <a:t>Guidelines </a:t>
            </a:r>
            <a:r>
              <a:rPr lang="en-US" sz="1814" dirty="0">
                <a:latin typeface="Garamond" panose="02020404030301010803" pitchFamily="18" charset="0"/>
              </a:rPr>
              <a:t>WP 251 on Automated individual decision-making and Profiling for the purposes of Regulation 2016/679</a:t>
            </a:r>
            <a:endParaRPr lang="it-IT" sz="1814" dirty="0">
              <a:latin typeface="Garamond" panose="02020404030301010803" pitchFamily="18" charset="0"/>
            </a:endParaRPr>
          </a:p>
          <a:p>
            <a:pPr algn="just"/>
            <a:endParaRPr lang="it-IT" sz="1814" dirty="0">
              <a:latin typeface="Garamond" panose="02020404030301010803" pitchFamily="18" charset="0"/>
            </a:endParaRPr>
          </a:p>
          <a:p>
            <a:pPr algn="just"/>
            <a:r>
              <a:rPr lang="en-US" sz="1814" dirty="0">
                <a:latin typeface="Garamond" panose="02020404030301010803" pitchFamily="18" charset="0"/>
              </a:rPr>
              <a:t>Guidelines 08/2020 on the targeting of social media users (</a:t>
            </a:r>
            <a:r>
              <a:rPr lang="en-US" sz="1814" dirty="0" err="1">
                <a:latin typeface="Garamond" panose="02020404030301010803" pitchFamily="18" charset="0"/>
              </a:rPr>
              <a:t>Linee</a:t>
            </a:r>
            <a:r>
              <a:rPr lang="en-US" sz="1814" dirty="0">
                <a:latin typeface="Garamond" panose="02020404030301010803" pitchFamily="18" charset="0"/>
              </a:rPr>
              <a:t> </a:t>
            </a:r>
            <a:r>
              <a:rPr lang="en-US" sz="1814" dirty="0" err="1">
                <a:latin typeface="Garamond" panose="02020404030301010803" pitchFamily="18" charset="0"/>
              </a:rPr>
              <a:t>guida</a:t>
            </a:r>
            <a:r>
              <a:rPr lang="en-US" sz="1814" dirty="0">
                <a:latin typeface="Garamond" panose="02020404030301010803" pitchFamily="18" charset="0"/>
              </a:rPr>
              <a:t> del </a:t>
            </a:r>
            <a:r>
              <a:rPr lang="en-US" sz="1814" dirty="0" err="1">
                <a:latin typeface="Garamond" panose="02020404030301010803" pitchFamily="18" charset="0"/>
              </a:rPr>
              <a:t>Comitato</a:t>
            </a:r>
            <a:r>
              <a:rPr lang="en-US" sz="1814" dirty="0">
                <a:latin typeface="Garamond" panose="02020404030301010803" pitchFamily="18" charset="0"/>
              </a:rPr>
              <a:t> </a:t>
            </a:r>
            <a:r>
              <a:rPr lang="en-US" sz="1814" dirty="0" err="1">
                <a:latin typeface="Garamond" panose="02020404030301010803" pitchFamily="18" charset="0"/>
              </a:rPr>
              <a:t>europeo</a:t>
            </a:r>
            <a:r>
              <a:rPr lang="en-US" sz="1814" dirty="0">
                <a:latin typeface="Garamond" panose="02020404030301010803" pitchFamily="18" charset="0"/>
              </a:rPr>
              <a:t> per la </a:t>
            </a:r>
            <a:r>
              <a:rPr lang="en-US" sz="1814" dirty="0" err="1">
                <a:latin typeface="Garamond" panose="02020404030301010803" pitchFamily="18" charset="0"/>
              </a:rPr>
              <a:t>protezione</a:t>
            </a:r>
            <a:r>
              <a:rPr lang="en-US" sz="1814" dirty="0">
                <a:latin typeface="Garamond" panose="02020404030301010803" pitchFamily="18" charset="0"/>
              </a:rPr>
              <a:t> </a:t>
            </a:r>
            <a:r>
              <a:rPr lang="en-US" sz="1814" dirty="0" err="1">
                <a:latin typeface="Garamond" panose="02020404030301010803" pitchFamily="18" charset="0"/>
              </a:rPr>
              <a:t>dei</a:t>
            </a:r>
            <a:r>
              <a:rPr lang="en-US" sz="1814" dirty="0">
                <a:latin typeface="Garamond" panose="02020404030301010803" pitchFamily="18" charset="0"/>
              </a:rPr>
              <a:t> </a:t>
            </a:r>
            <a:r>
              <a:rPr lang="en-US" sz="1814" dirty="0" err="1">
                <a:latin typeface="Garamond" panose="02020404030301010803" pitchFamily="18" charset="0"/>
              </a:rPr>
              <a:t>dati</a:t>
            </a:r>
            <a:r>
              <a:rPr lang="en-US" sz="1814" dirty="0">
                <a:latin typeface="Garamond" panose="02020404030301010803" pitchFamily="18" charset="0"/>
              </a:rPr>
              <a:t>)</a:t>
            </a:r>
          </a:p>
          <a:p>
            <a:pPr algn="just"/>
            <a:endParaRPr lang="en-US" sz="1814" dirty="0">
              <a:latin typeface="Garamond" panose="02020404030301010803" pitchFamily="18" charset="0"/>
            </a:endParaRPr>
          </a:p>
          <a:p>
            <a:endParaRPr lang="it-IT" dirty="0">
              <a:latin typeface="Garamond" panose="02020404030301010803" pitchFamily="18" charset="0"/>
            </a:endParaRPr>
          </a:p>
        </p:txBody>
      </p:sp>
    </p:spTree>
    <p:extLst>
      <p:ext uri="{BB962C8B-B14F-4D97-AF65-F5344CB8AC3E}">
        <p14:creationId xmlns:p14="http://schemas.microsoft.com/office/powerpoint/2010/main" val="1019335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948913"/>
          </a:xfrm>
        </p:spPr>
        <p:txBody>
          <a:bodyPr/>
          <a:lstStyle/>
          <a:p>
            <a:pPr algn="ctr"/>
            <a:r>
              <a:rPr lang="it-IT" sz="2902" dirty="0">
                <a:solidFill>
                  <a:schemeClr val="bg1"/>
                </a:solidFill>
                <a:latin typeface="Garamond" panose="02020404030301010803" pitchFamily="18" charset="0"/>
              </a:rPr>
              <a:t>Basi legittime per il trattamento </a:t>
            </a:r>
            <a:r>
              <a:rPr lang="it-IT" sz="2902" dirty="0" smtClean="0">
                <a:solidFill>
                  <a:schemeClr val="bg1"/>
                </a:solidFill>
                <a:latin typeface="Garamond" panose="02020404030301010803" pitchFamily="18" charset="0"/>
              </a:rPr>
              <a:t>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Art</a:t>
            </a:r>
            <a:r>
              <a:rPr lang="it-IT" sz="2902" dirty="0">
                <a:solidFill>
                  <a:schemeClr val="bg1"/>
                </a:solidFill>
                <a:latin typeface="Garamond" panose="02020404030301010803" pitchFamily="18" charset="0"/>
              </a:rPr>
              <a:t>. 6, par. </a:t>
            </a:r>
            <a:r>
              <a:rPr lang="it-IT" sz="2902" dirty="0" smtClean="0">
                <a:solidFill>
                  <a:schemeClr val="bg1"/>
                </a:solidFill>
                <a:latin typeface="Garamond" panose="02020404030301010803" pitchFamily="18" charset="0"/>
              </a:rPr>
              <a:t>1</a:t>
            </a:r>
            <a:endParaRPr lang="it-IT" dirty="0">
              <a:solidFill>
                <a:schemeClr val="bg1"/>
              </a:solidFill>
            </a:endParaRPr>
          </a:p>
        </p:txBody>
      </p:sp>
      <p:sp>
        <p:nvSpPr>
          <p:cNvPr id="36" name="Segnaposto testo 35"/>
          <p:cNvSpPr>
            <a:spLocks noGrp="1"/>
          </p:cNvSpPr>
          <p:nvPr>
            <p:ph type="body" idx="1"/>
          </p:nvPr>
        </p:nvSpPr>
        <p:spPr>
          <a:xfrm>
            <a:off x="1732447" y="1577340"/>
            <a:ext cx="8727107" cy="3907289"/>
          </a:xfrm>
        </p:spPr>
        <p:txBody>
          <a:bodyPr/>
          <a:lstStyle/>
          <a:p>
            <a:pPr marL="25400" indent="0" algn="just">
              <a:buNone/>
            </a:pPr>
            <a:r>
              <a:rPr lang="it-IT" sz="1814" dirty="0">
                <a:latin typeface="Garamond" panose="02020404030301010803" pitchFamily="18" charset="0"/>
              </a:rPr>
              <a:t>Altri cinque casi in cui è l’ordinamento che opera un vaglio a monte circa la </a:t>
            </a:r>
            <a:r>
              <a:rPr lang="it-IT" sz="1814" dirty="0" err="1">
                <a:latin typeface="Garamond" panose="02020404030301010803" pitchFamily="18" charset="0"/>
              </a:rPr>
              <a:t>meritevolezza</a:t>
            </a:r>
            <a:r>
              <a:rPr lang="it-IT" sz="1814" dirty="0">
                <a:latin typeface="Garamond" panose="02020404030301010803" pitchFamily="18" charset="0"/>
              </a:rPr>
              <a:t> del trattamento, sottraendo ogni valutazione all’interessato:</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lettera b) – trattamento dati necessario all’esecuzione di un contratto </a:t>
            </a:r>
          </a:p>
          <a:p>
            <a:pPr algn="just"/>
            <a:endParaRPr lang="it-IT" sz="1814" b="1" dirty="0">
              <a:latin typeface="Garamond" panose="02020404030301010803" pitchFamily="18" charset="0"/>
            </a:endParaRPr>
          </a:p>
          <a:p>
            <a:pPr algn="just"/>
            <a:r>
              <a:rPr lang="it-IT" sz="1814" b="1" dirty="0">
                <a:latin typeface="Garamond" panose="02020404030301010803" pitchFamily="18" charset="0"/>
              </a:rPr>
              <a:t>lettera c) – necessario per adempiere un obbligo legale </a:t>
            </a:r>
          </a:p>
          <a:p>
            <a:pPr algn="just"/>
            <a:endParaRPr lang="it-IT" sz="1814" b="1" dirty="0">
              <a:latin typeface="Garamond" panose="02020404030301010803" pitchFamily="18" charset="0"/>
            </a:endParaRPr>
          </a:p>
          <a:p>
            <a:pPr algn="just"/>
            <a:r>
              <a:rPr lang="it-IT" sz="1814" b="1" dirty="0">
                <a:latin typeface="Garamond" panose="02020404030301010803" pitchFamily="18" charset="0"/>
              </a:rPr>
              <a:t>lettera d) – necessario per la salvaguardia di interessi vitali </a:t>
            </a:r>
          </a:p>
          <a:p>
            <a:pPr algn="just"/>
            <a:endParaRPr lang="it-IT" sz="1814" b="1" dirty="0">
              <a:latin typeface="Garamond" panose="02020404030301010803" pitchFamily="18" charset="0"/>
            </a:endParaRPr>
          </a:p>
          <a:p>
            <a:pPr algn="just"/>
            <a:r>
              <a:rPr lang="it-IT" sz="1814" b="1" dirty="0">
                <a:latin typeface="Garamond" panose="02020404030301010803" pitchFamily="18" charset="0"/>
              </a:rPr>
              <a:t>lettera e) – necessario per l’esecuzione di un compito di interesse pubblico o connesso all’esercizio di pubblici poteri </a:t>
            </a:r>
          </a:p>
          <a:p>
            <a:pPr algn="just"/>
            <a:endParaRPr lang="it-IT" sz="1814" b="1" dirty="0">
              <a:latin typeface="Garamond" panose="02020404030301010803" pitchFamily="18" charset="0"/>
            </a:endParaRPr>
          </a:p>
          <a:p>
            <a:pPr algn="just"/>
            <a:r>
              <a:rPr lang="it-IT" sz="1814" b="1" dirty="0">
                <a:latin typeface="Garamond" panose="02020404030301010803" pitchFamily="18" charset="0"/>
              </a:rPr>
              <a:t>lettera f) – necessario per il perseguimento del legittimo interesse del titolare del trattamento o di terzi </a:t>
            </a:r>
            <a:endParaRPr lang="it-IT" sz="1814" dirty="0">
              <a:latin typeface="Garamond" panose="02020404030301010803" pitchFamily="18" charset="0"/>
            </a:endParaRPr>
          </a:p>
        </p:txBody>
      </p:sp>
    </p:spTree>
    <p:extLst>
      <p:ext uri="{BB962C8B-B14F-4D97-AF65-F5344CB8AC3E}">
        <p14:creationId xmlns:p14="http://schemas.microsoft.com/office/powerpoint/2010/main" val="2597948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0" name="object 30"/>
          <p:cNvSpPr/>
          <p:nvPr/>
        </p:nvSpPr>
        <p:spPr>
          <a:xfrm>
            <a:off x="10458206" y="6276132"/>
            <a:ext cx="264564" cy="378945"/>
          </a:xfrm>
          <a:prstGeom prst="rect">
            <a:avLst/>
          </a:prstGeom>
          <a:blipFill>
            <a:blip r:embed="rId2" cstate="print"/>
            <a:stretch>
              <a:fillRect/>
            </a:stretch>
          </a:blipFill>
        </p:spPr>
        <p:txBody>
          <a:bodyPr wrap="square" lIns="0" tIns="0" rIns="0" bIns="0" rtlCol="0"/>
          <a:lstStyle/>
          <a:p>
            <a:endParaRPr sz="1270"/>
          </a:p>
        </p:txBody>
      </p:sp>
      <p:sp>
        <p:nvSpPr>
          <p:cNvPr id="35" name="Titolo 34"/>
          <p:cNvSpPr>
            <a:spLocks noGrp="1"/>
          </p:cNvSpPr>
          <p:nvPr>
            <p:ph type="title"/>
          </p:nvPr>
        </p:nvSpPr>
        <p:spPr>
          <a:xfrm>
            <a:off x="1732447" y="274320"/>
            <a:ext cx="8727107" cy="948913"/>
          </a:xfrm>
        </p:spPr>
        <p:txBody>
          <a:bodyPr/>
          <a:lstStyle/>
          <a:p>
            <a:pPr algn="ctr"/>
            <a:r>
              <a:rPr lang="it-IT" sz="2902" dirty="0">
                <a:solidFill>
                  <a:schemeClr val="bg1"/>
                </a:solidFill>
                <a:latin typeface="Garamond" panose="02020404030301010803" pitchFamily="18" charset="0"/>
              </a:rPr>
              <a:t>Diritti </a:t>
            </a:r>
            <a:r>
              <a:rPr lang="it-IT" sz="2902" dirty="0" smtClean="0">
                <a:solidFill>
                  <a:schemeClr val="bg1"/>
                </a:solidFill>
                <a:latin typeface="Garamond" panose="02020404030301010803" pitchFamily="18" charset="0"/>
              </a:rPr>
              <a:t>dell’interessato</a:t>
            </a:r>
            <a:endParaRPr lang="it-IT" dirty="0">
              <a:solidFill>
                <a:schemeClr val="bg1"/>
              </a:solidFill>
            </a:endParaRPr>
          </a:p>
        </p:txBody>
      </p:sp>
      <p:sp>
        <p:nvSpPr>
          <p:cNvPr id="36" name="Segnaposto testo 35"/>
          <p:cNvSpPr>
            <a:spLocks noGrp="1"/>
          </p:cNvSpPr>
          <p:nvPr>
            <p:ph type="body" idx="1"/>
          </p:nvPr>
        </p:nvSpPr>
        <p:spPr>
          <a:xfrm>
            <a:off x="544945" y="1372394"/>
            <a:ext cx="11471563" cy="5023658"/>
          </a:xfrm>
        </p:spPr>
        <p:txBody>
          <a:bodyPr/>
          <a:lstStyle/>
          <a:p>
            <a:pPr algn="just"/>
            <a:r>
              <a:rPr lang="it-IT" sz="1814" b="1" dirty="0">
                <a:latin typeface="Garamond" panose="02020404030301010803" pitchFamily="18" charset="0"/>
              </a:rPr>
              <a:t>Articoli 13 e 14 – diritto di essere informato </a:t>
            </a:r>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In considerazione del principio fondamentale della trasparenza, il titolare del trattamento deve spiegare in maniera chiara e semplice alle persone interessate come funziona la </a:t>
            </a:r>
            <a:r>
              <a:rPr lang="it-IT" sz="1814" dirty="0" err="1">
                <a:latin typeface="Garamond" panose="02020404030301010803" pitchFamily="18" charset="0"/>
              </a:rPr>
              <a:t>profilazione</a:t>
            </a:r>
            <a:r>
              <a:rPr lang="it-IT" sz="1814" dirty="0">
                <a:latin typeface="Garamond" panose="02020404030301010803" pitchFamily="18" charset="0"/>
              </a:rPr>
              <a:t> o il processo decisionale automatizzato. </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Articolo 15 – diritto di accesso </a:t>
            </a:r>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L’interessato potrà ottenere informazioni dettagliate sui dati personali utilizzati per la </a:t>
            </a:r>
            <a:r>
              <a:rPr lang="it-IT" sz="1814" dirty="0" err="1">
                <a:latin typeface="Garamond" panose="02020404030301010803" pitchFamily="18" charset="0"/>
              </a:rPr>
              <a:t>profilazione</a:t>
            </a:r>
            <a:r>
              <a:rPr lang="it-IT" sz="1814" dirty="0">
                <a:latin typeface="Garamond" panose="02020404030301010803" pitchFamily="18" charset="0"/>
              </a:rPr>
              <a:t>, ivi comprese le categorie di dati impiegati per creare un profilo. </a:t>
            </a:r>
          </a:p>
          <a:p>
            <a:pPr marL="25400" indent="0" algn="just">
              <a:buNone/>
            </a:pPr>
            <a:r>
              <a:rPr lang="it-IT" sz="1814" dirty="0">
                <a:latin typeface="Garamond" panose="02020404030301010803" pitchFamily="18" charset="0"/>
              </a:rPr>
              <a:t>Oltre alle informazioni generali sul trattamento, il titolare del trattamento deve rendere disponibili i dati utilizzati come input per creare il profilo, e consentire l’accesso alle informazioni sul profilo e ai dettagli dei segmenti nei quali l’interessato è stato inserito. </a:t>
            </a:r>
          </a:p>
          <a:p>
            <a:pPr marL="25400" indent="0" algn="just">
              <a:buNone/>
            </a:pPr>
            <a:r>
              <a:rPr lang="it-IT" sz="1814" dirty="0" smtClean="0">
                <a:latin typeface="Garamond" panose="02020404030301010803" pitchFamily="18" charset="0"/>
              </a:rPr>
              <a:t>Il </a:t>
            </a:r>
            <a:r>
              <a:rPr lang="it-IT" sz="1814" dirty="0">
                <a:latin typeface="Garamond" panose="02020404030301010803" pitchFamily="18" charset="0"/>
              </a:rPr>
              <a:t>diritto di accesso “non dovrebbe ledere i diritti e le libertà altrui, compreso il segreto industriale e aziendale e la proprietà intellettuale, segnatamente i diritti d’autore che tutelano il software” (considerando 63)</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Articolo 16 – diritto di rettifica; articolo 17 – diritto alla cancellazione; articolo 18 – diritto di limitazione di trattamento </a:t>
            </a:r>
            <a:endParaRPr lang="it-IT" sz="1814" dirty="0">
              <a:latin typeface="Garamond" panose="02020404030301010803" pitchFamily="18" charset="0"/>
            </a:endParaRPr>
          </a:p>
        </p:txBody>
      </p:sp>
    </p:spTree>
    <p:extLst>
      <p:ext uri="{BB962C8B-B14F-4D97-AF65-F5344CB8AC3E}">
        <p14:creationId xmlns:p14="http://schemas.microsoft.com/office/powerpoint/2010/main" val="3985691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948913"/>
          </a:xfrm>
        </p:spPr>
        <p:txBody>
          <a:bodyPr/>
          <a:lstStyle/>
          <a:p>
            <a:pPr algn="ctr"/>
            <a:r>
              <a:rPr lang="it-IT" sz="2902" dirty="0">
                <a:solidFill>
                  <a:schemeClr val="bg1"/>
                </a:solidFill>
                <a:latin typeface="Garamond" panose="02020404030301010803" pitchFamily="18" charset="0"/>
              </a:rPr>
              <a:t>Diritto di </a:t>
            </a:r>
            <a:r>
              <a:rPr lang="it-IT" sz="2902" dirty="0" smtClean="0">
                <a:solidFill>
                  <a:schemeClr val="bg1"/>
                </a:solidFill>
                <a:latin typeface="Garamond" panose="02020404030301010803" pitchFamily="18" charset="0"/>
              </a:rPr>
              <a:t>opposizione</a:t>
            </a:r>
            <a:r>
              <a:rPr lang="it-IT" sz="2902" b="1" dirty="0" smtClean="0">
                <a:solidFill>
                  <a:schemeClr val="bg1"/>
                </a:solidFill>
                <a:latin typeface="Garamond" panose="02020404030301010803" pitchFamily="18" charset="0"/>
              </a:rPr>
              <a:t/>
            </a:r>
            <a:br>
              <a:rPr lang="it-IT" sz="2902" b="1"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Articolo 21</a:t>
            </a:r>
            <a:endParaRPr lang="it-IT" dirty="0">
              <a:solidFill>
                <a:schemeClr val="bg1"/>
              </a:solidFill>
            </a:endParaRPr>
          </a:p>
        </p:txBody>
      </p:sp>
      <p:sp>
        <p:nvSpPr>
          <p:cNvPr id="36" name="Segnaposto testo 35"/>
          <p:cNvSpPr>
            <a:spLocks noGrp="1"/>
          </p:cNvSpPr>
          <p:nvPr>
            <p:ph type="body" idx="1"/>
          </p:nvPr>
        </p:nvSpPr>
        <p:spPr>
          <a:xfrm>
            <a:off x="572655" y="1577340"/>
            <a:ext cx="11194472" cy="4465474"/>
          </a:xfrm>
        </p:spPr>
        <p:txBody>
          <a:bodyPr/>
          <a:lstStyle/>
          <a:p>
            <a:pPr marL="25400" indent="0" algn="just">
              <a:buNone/>
            </a:pPr>
            <a:r>
              <a:rPr lang="it-IT" sz="1814" dirty="0">
                <a:latin typeface="Garamond" panose="02020404030301010803" pitchFamily="18" charset="0"/>
              </a:rPr>
              <a:t>Dopo che l’interessato ha esercitato questo diritto, il titolare del trattamento deve interrompere (o evitare di iniziare) il processo di </a:t>
            </a:r>
            <a:r>
              <a:rPr lang="it-IT" sz="1814" dirty="0" err="1">
                <a:latin typeface="Garamond" panose="02020404030301010803" pitchFamily="18" charset="0"/>
              </a:rPr>
              <a:t>profilazione</a:t>
            </a:r>
            <a:r>
              <a:rPr lang="it-IT" sz="1814" dirty="0">
                <a:latin typeface="Garamond" panose="02020404030301010803" pitchFamily="18" charset="0"/>
              </a:rPr>
              <a:t>, a meno che non possa dimostrare l’esistenza di </a:t>
            </a:r>
            <a:r>
              <a:rPr lang="it-IT" sz="1814" u="sng" dirty="0">
                <a:latin typeface="Garamond" panose="02020404030301010803" pitchFamily="18" charset="0"/>
              </a:rPr>
              <a:t>motivi legittimi</a:t>
            </a:r>
            <a:r>
              <a:rPr lang="it-IT" sz="1814" dirty="0">
                <a:latin typeface="Garamond" panose="02020404030301010803" pitchFamily="18" charset="0"/>
              </a:rPr>
              <a:t> cogenti che prevalgono sugli interessi, sui diritti e sulle libertà dell’interessato.</a:t>
            </a:r>
          </a:p>
          <a:p>
            <a:pPr algn="just"/>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Il titolare del trattamento dovrebbe: </a:t>
            </a:r>
          </a:p>
          <a:p>
            <a:pPr marL="25400" indent="0" algn="just">
              <a:buNone/>
            </a:pPr>
            <a:r>
              <a:rPr lang="it-IT" sz="1814" dirty="0">
                <a:latin typeface="Garamond" panose="02020404030301010803" pitchFamily="18" charset="0"/>
              </a:rPr>
              <a:t>• considerare l’importanza della </a:t>
            </a:r>
            <a:r>
              <a:rPr lang="it-IT" sz="1814" dirty="0" err="1">
                <a:latin typeface="Garamond" panose="02020404030301010803" pitchFamily="18" charset="0"/>
              </a:rPr>
              <a:t>profilazione</a:t>
            </a:r>
            <a:r>
              <a:rPr lang="it-IT" sz="1814" dirty="0">
                <a:latin typeface="Garamond" panose="02020404030301010803" pitchFamily="18" charset="0"/>
              </a:rPr>
              <a:t> per il proprio particolare obiettivo; </a:t>
            </a:r>
          </a:p>
          <a:p>
            <a:pPr marL="25400" indent="0" algn="just">
              <a:buNone/>
            </a:pPr>
            <a:r>
              <a:rPr lang="it-IT" sz="1814" dirty="0">
                <a:latin typeface="Garamond" panose="02020404030301010803" pitchFamily="18" charset="0"/>
              </a:rPr>
              <a:t>• considerare l’impatto della </a:t>
            </a:r>
            <a:r>
              <a:rPr lang="it-IT" sz="1814" dirty="0" err="1">
                <a:latin typeface="Garamond" panose="02020404030301010803" pitchFamily="18" charset="0"/>
              </a:rPr>
              <a:t>profilazione</a:t>
            </a:r>
            <a:r>
              <a:rPr lang="it-IT" sz="1814" dirty="0">
                <a:latin typeface="Garamond" panose="02020404030301010803" pitchFamily="18" charset="0"/>
              </a:rPr>
              <a:t> sugli interessi, sui diritti e sulle libertà dell’interessato, che dovrebbe essere limitato al minimo necessario per conseguire l’obiettivo; </a:t>
            </a:r>
          </a:p>
          <a:p>
            <a:pPr marL="25400" indent="0" algn="just">
              <a:buNone/>
            </a:pPr>
            <a:r>
              <a:rPr lang="it-IT" sz="1814" dirty="0">
                <a:latin typeface="Garamond" panose="02020404030301010803" pitchFamily="18" charset="0"/>
              </a:rPr>
              <a:t>• procedere a una ponderazione. </a:t>
            </a:r>
          </a:p>
          <a:p>
            <a:pPr algn="just"/>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A differenza della direttiva 95/46/CE, l’onere della prova di dimostrare l’esistenza di motivi legittimi cogenti spetta al titolare del trattamento e non all’interessato. </a:t>
            </a:r>
          </a:p>
          <a:p>
            <a:pPr algn="just"/>
            <a:endParaRPr lang="it-IT" sz="1814" dirty="0">
              <a:latin typeface="Garamond" panose="02020404030301010803" pitchFamily="18" charset="0"/>
            </a:endParaRPr>
          </a:p>
          <a:p>
            <a:pPr marL="25400" indent="0" algn="just">
              <a:buNone/>
            </a:pPr>
            <a:r>
              <a:rPr lang="it-IT" sz="1814" b="1" dirty="0">
                <a:latin typeface="Garamond" panose="02020404030301010803" pitchFamily="18" charset="0"/>
              </a:rPr>
              <a:t>L’articolo 21, paragrafo 2</a:t>
            </a:r>
            <a:r>
              <a:rPr lang="it-IT" sz="1814" dirty="0">
                <a:latin typeface="Garamond" panose="02020404030301010803" pitchFamily="18" charset="0"/>
              </a:rPr>
              <a:t>, riconosce all’interessato un diritto </a:t>
            </a:r>
            <a:r>
              <a:rPr lang="it-IT" sz="1814" i="1" dirty="0">
                <a:latin typeface="Garamond" panose="02020404030301010803" pitchFamily="18" charset="0"/>
              </a:rPr>
              <a:t>incondizionato </a:t>
            </a:r>
            <a:r>
              <a:rPr lang="it-IT" sz="1814" dirty="0">
                <a:latin typeface="Garamond" panose="02020404030301010803" pitchFamily="18" charset="0"/>
              </a:rPr>
              <a:t>ad opporsi al trattamento dei suoi dati personali per finalità di marketing diretto, compresa la </a:t>
            </a:r>
            <a:r>
              <a:rPr lang="it-IT" sz="1814" dirty="0" err="1">
                <a:latin typeface="Garamond" panose="02020404030301010803" pitchFamily="18" charset="0"/>
              </a:rPr>
              <a:t>profilazione</a:t>
            </a:r>
            <a:r>
              <a:rPr lang="it-IT" sz="1814" dirty="0">
                <a:latin typeface="Garamond" panose="02020404030301010803" pitchFamily="18" charset="0"/>
              </a:rPr>
              <a:t> nella misura in cui sia connessa a tale </a:t>
            </a:r>
            <a:r>
              <a:rPr lang="it-IT" sz="1814" i="1" dirty="0">
                <a:latin typeface="Garamond" panose="02020404030301010803" pitchFamily="18" charset="0"/>
              </a:rPr>
              <a:t>marketing</a:t>
            </a:r>
            <a:r>
              <a:rPr lang="it-IT" sz="1814" dirty="0">
                <a:latin typeface="Garamond" panose="02020404030301010803" pitchFamily="18" charset="0"/>
              </a:rPr>
              <a:t> diretto </a:t>
            </a:r>
          </a:p>
        </p:txBody>
      </p:sp>
    </p:spTree>
    <p:extLst>
      <p:ext uri="{BB962C8B-B14F-4D97-AF65-F5344CB8AC3E}">
        <p14:creationId xmlns:p14="http://schemas.microsoft.com/office/powerpoint/2010/main" val="1329881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1395461"/>
          </a:xfrm>
        </p:spPr>
        <p:txBody>
          <a:bodyPr/>
          <a:lstStyle/>
          <a:p>
            <a:pPr algn="ctr"/>
            <a:r>
              <a:rPr lang="it-IT" sz="2902" dirty="0">
                <a:solidFill>
                  <a:schemeClr val="bg1"/>
                </a:solidFill>
                <a:latin typeface="Garamond" panose="02020404030301010803" pitchFamily="18" charset="0"/>
              </a:rPr>
              <a:t>Divieto di decisioni basate </a:t>
            </a: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solo su </a:t>
            </a:r>
            <a:r>
              <a:rPr lang="it-IT" sz="2902" dirty="0">
                <a:solidFill>
                  <a:schemeClr val="bg1"/>
                </a:solidFill>
                <a:latin typeface="Garamond" panose="02020404030301010803" pitchFamily="18" charset="0"/>
              </a:rPr>
              <a:t>trattamento </a:t>
            </a:r>
            <a:r>
              <a:rPr lang="it-IT" sz="2902" dirty="0" smtClean="0">
                <a:solidFill>
                  <a:schemeClr val="bg1"/>
                </a:solidFill>
                <a:latin typeface="Garamond" panose="02020404030301010803" pitchFamily="18" charset="0"/>
              </a:rPr>
              <a:t>automatizzato</a:t>
            </a:r>
            <a:r>
              <a:rPr lang="it-IT" dirty="0">
                <a:solidFill>
                  <a:schemeClr val="bg1"/>
                </a:solidFill>
              </a:rPr>
              <a:t/>
            </a:r>
            <a:br>
              <a:rPr lang="it-IT" dirty="0">
                <a:solidFill>
                  <a:schemeClr val="bg1"/>
                </a:solidFill>
              </a:rPr>
            </a:br>
            <a:endParaRPr lang="it-IT" dirty="0">
              <a:solidFill>
                <a:schemeClr val="bg1"/>
              </a:solidFill>
            </a:endParaRPr>
          </a:p>
        </p:txBody>
      </p:sp>
      <p:sp>
        <p:nvSpPr>
          <p:cNvPr id="36" name="Segnaposto testo 35"/>
          <p:cNvSpPr>
            <a:spLocks noGrp="1"/>
          </p:cNvSpPr>
          <p:nvPr>
            <p:ph type="body" idx="1"/>
          </p:nvPr>
        </p:nvSpPr>
        <p:spPr>
          <a:xfrm>
            <a:off x="554182" y="1577340"/>
            <a:ext cx="11277599" cy="4688747"/>
          </a:xfrm>
        </p:spPr>
        <p:txBody>
          <a:bodyPr/>
          <a:lstStyle/>
          <a:p>
            <a:r>
              <a:rPr lang="it-IT" sz="1814" b="1" dirty="0" smtClean="0">
                <a:latin typeface="Garamond" panose="02020404030301010803" pitchFamily="18" charset="0"/>
              </a:rPr>
              <a:t>Articolo </a:t>
            </a:r>
            <a:r>
              <a:rPr lang="it-IT" sz="1814" b="1" dirty="0">
                <a:latin typeface="Garamond" panose="02020404030301010803" pitchFamily="18" charset="0"/>
              </a:rPr>
              <a:t>22 (</a:t>
            </a:r>
            <a:r>
              <a:rPr lang="it-IT" sz="1814" b="1" i="1" dirty="0">
                <a:latin typeface="Garamond" panose="02020404030301010803" pitchFamily="18" charset="0"/>
              </a:rPr>
              <a:t>right to a human </a:t>
            </a:r>
            <a:r>
              <a:rPr lang="it-IT" sz="1814" b="1" i="1" dirty="0" err="1">
                <a:latin typeface="Garamond" panose="02020404030301010803" pitchFamily="18" charset="0"/>
              </a:rPr>
              <a:t>decision</a:t>
            </a:r>
            <a:r>
              <a:rPr lang="it-IT" sz="1814" b="1" dirty="0">
                <a:latin typeface="Garamond" panose="02020404030301010803" pitchFamily="18" charset="0"/>
              </a:rPr>
              <a:t>)</a:t>
            </a:r>
          </a:p>
          <a:p>
            <a:endParaRPr lang="it-IT" sz="1814" b="1" dirty="0">
              <a:latin typeface="Garamond" panose="02020404030301010803" pitchFamily="18" charset="0"/>
            </a:endParaRPr>
          </a:p>
          <a:p>
            <a:pPr marL="25400" indent="0">
              <a:buNone/>
            </a:pPr>
            <a:r>
              <a:rPr lang="it-IT" sz="1814" dirty="0">
                <a:latin typeface="Garamond" panose="02020404030301010803" pitchFamily="18" charset="0"/>
              </a:rPr>
              <a:t>L’interessato ha il </a:t>
            </a:r>
            <a:r>
              <a:rPr lang="it-IT" sz="1814" u="sng" dirty="0">
                <a:latin typeface="Garamond" panose="02020404030301010803" pitchFamily="18" charset="0"/>
              </a:rPr>
              <a:t>diritto di non essere sottoposto</a:t>
            </a:r>
            <a:r>
              <a:rPr lang="it-IT" sz="1814" dirty="0">
                <a:latin typeface="Garamond" panose="02020404030301010803" pitchFamily="18" charset="0"/>
              </a:rPr>
              <a:t> a una decisione </a:t>
            </a:r>
            <a:r>
              <a:rPr lang="it-IT" sz="1814" i="1" dirty="0">
                <a:latin typeface="Garamond" panose="02020404030301010803" pitchFamily="18" charset="0"/>
              </a:rPr>
              <a:t>basata unicamente </a:t>
            </a:r>
            <a:r>
              <a:rPr lang="it-IT" sz="1814" dirty="0">
                <a:latin typeface="Garamond" panose="02020404030301010803" pitchFamily="18" charset="0"/>
              </a:rPr>
              <a:t>sul trattamento automatizzato, compresa la </a:t>
            </a:r>
            <a:r>
              <a:rPr lang="it-IT" sz="1814" dirty="0" err="1">
                <a:latin typeface="Garamond" panose="02020404030301010803" pitchFamily="18" charset="0"/>
              </a:rPr>
              <a:t>profilazione</a:t>
            </a:r>
            <a:r>
              <a:rPr lang="it-IT" sz="1814" dirty="0">
                <a:latin typeface="Garamond" panose="02020404030301010803" pitchFamily="18" charset="0"/>
              </a:rPr>
              <a:t>, che produca </a:t>
            </a:r>
            <a:r>
              <a:rPr lang="it-IT" sz="1814" i="1" dirty="0">
                <a:latin typeface="Garamond" panose="02020404030301010803" pitchFamily="18" charset="0"/>
              </a:rPr>
              <a:t>effetti giuridici </a:t>
            </a:r>
            <a:r>
              <a:rPr lang="it-IT" sz="1814" dirty="0">
                <a:latin typeface="Garamond" panose="02020404030301010803" pitchFamily="18" charset="0"/>
              </a:rPr>
              <a:t>che lo riguardano o che </a:t>
            </a:r>
            <a:r>
              <a:rPr lang="it-IT" sz="1814" i="1" dirty="0">
                <a:latin typeface="Garamond" panose="02020404030301010803" pitchFamily="18" charset="0"/>
              </a:rPr>
              <a:t>incida in modo analogo significativamente sulla sua persona</a:t>
            </a:r>
            <a:r>
              <a:rPr lang="it-IT" sz="1814" dirty="0">
                <a:latin typeface="Garamond" panose="02020404030301010803" pitchFamily="18" charset="0"/>
              </a:rPr>
              <a:t>.</a:t>
            </a:r>
          </a:p>
          <a:p>
            <a:endParaRPr lang="it-IT" sz="1814" dirty="0">
              <a:latin typeface="Garamond" panose="02020404030301010803" pitchFamily="18" charset="0"/>
            </a:endParaRPr>
          </a:p>
          <a:p>
            <a:pPr marL="25400" indent="0" algn="just">
              <a:buNone/>
            </a:pPr>
            <a:r>
              <a:rPr lang="it-IT" sz="1814" i="1" dirty="0">
                <a:latin typeface="Garamond" panose="02020404030301010803" pitchFamily="18" charset="0"/>
              </a:rPr>
              <a:t>i</a:t>
            </a:r>
            <a:r>
              <a:rPr lang="it-IT" sz="1814" dirty="0">
                <a:latin typeface="Garamond" panose="02020404030301010803" pitchFamily="18" charset="0"/>
              </a:rPr>
              <a:t>) di norma, esiste un divieto generale all’adozione di decisioni completamente automatizzate relative alle persone fisiche, compresa la </a:t>
            </a:r>
            <a:r>
              <a:rPr lang="it-IT" sz="1814" dirty="0" err="1">
                <a:latin typeface="Garamond" panose="02020404030301010803" pitchFamily="18" charset="0"/>
              </a:rPr>
              <a:t>profilazione</a:t>
            </a:r>
            <a:r>
              <a:rPr lang="it-IT" sz="1814" dirty="0">
                <a:latin typeface="Garamond" panose="02020404030301010803" pitchFamily="18" charset="0"/>
              </a:rPr>
              <a:t>, che hanno un effetto giuridico o che incidono in modo analogo significativamente; </a:t>
            </a:r>
          </a:p>
          <a:p>
            <a:pPr marL="25400" indent="0" algn="just">
              <a:buNone/>
            </a:pPr>
            <a:r>
              <a:rPr lang="it-IT" sz="1814" i="1" dirty="0">
                <a:latin typeface="Garamond" panose="02020404030301010803" pitchFamily="18" charset="0"/>
              </a:rPr>
              <a:t>ii</a:t>
            </a:r>
            <a:r>
              <a:rPr lang="it-IT" sz="1814" dirty="0">
                <a:latin typeface="Garamond" panose="02020404030301010803" pitchFamily="18" charset="0"/>
              </a:rPr>
              <a:t>) esistono eccezioni alla regola; </a:t>
            </a:r>
          </a:p>
          <a:p>
            <a:pPr marL="25400" indent="0" algn="just">
              <a:buNone/>
            </a:pPr>
            <a:r>
              <a:rPr lang="it-IT" sz="1814" i="1" dirty="0">
                <a:latin typeface="Garamond" panose="02020404030301010803" pitchFamily="18" charset="0"/>
              </a:rPr>
              <a:t>iii</a:t>
            </a:r>
            <a:r>
              <a:rPr lang="it-IT" sz="1814" dirty="0">
                <a:latin typeface="Garamond" panose="02020404030301010803" pitchFamily="18" charset="0"/>
              </a:rPr>
              <a:t>) laddove si applichi una di tali eccezioni, devono essere adottate misure adeguate a tutela dei diritti, delle libertà e dei legittimi interessi dell’interessato.</a:t>
            </a:r>
          </a:p>
          <a:p>
            <a:pPr algn="just"/>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In ogni caso va rispettato il diritto «di ottenere l’intervento umano, di esprimere la propria opinione, di ottenere una </a:t>
            </a:r>
            <a:r>
              <a:rPr lang="it-IT" sz="1814" b="1" i="1" u="sng" dirty="0">
                <a:latin typeface="Garamond" panose="02020404030301010803" pitchFamily="18" charset="0"/>
              </a:rPr>
              <a:t>spiegazione</a:t>
            </a:r>
            <a:r>
              <a:rPr lang="it-IT" sz="1814" dirty="0">
                <a:latin typeface="Garamond" panose="02020404030301010803" pitchFamily="18" charset="0"/>
              </a:rPr>
              <a:t> della decisione conseguita dopo tale valutazione e di contestare la decisione».</a:t>
            </a:r>
            <a:r>
              <a:rPr lang="it-IT" dirty="0"/>
              <a:t>	</a:t>
            </a:r>
          </a:p>
        </p:txBody>
      </p:sp>
    </p:spTree>
    <p:extLst>
      <p:ext uri="{BB962C8B-B14F-4D97-AF65-F5344CB8AC3E}">
        <p14:creationId xmlns:p14="http://schemas.microsoft.com/office/powerpoint/2010/main" val="2993737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948913"/>
          </a:xfrm>
        </p:spPr>
        <p:txBody>
          <a:bodyPr/>
          <a:lstStyle/>
          <a:p>
            <a:pPr algn="ct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a:solidFill>
                  <a:schemeClr val="bg1"/>
                </a:solidFill>
                <a:latin typeface="Garamond" panose="02020404030301010803" pitchFamily="18" charset="0"/>
              </a:rPr>
              <a:t/>
            </a:r>
            <a:br>
              <a:rPr lang="it-IT" sz="2902" dirty="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Il </a:t>
            </a:r>
            <a:r>
              <a:rPr lang="it-IT" sz="2902" dirty="0">
                <a:solidFill>
                  <a:schemeClr val="bg1"/>
                </a:solidFill>
                <a:latin typeface="Garamond" panose="02020404030301010803" pitchFamily="18" charset="0"/>
              </a:rPr>
              <a:t>caso H&amp;M</a:t>
            </a:r>
            <a:r>
              <a:rPr lang="it-IT" dirty="0">
                <a:solidFill>
                  <a:schemeClr val="bg1"/>
                </a:solidFill>
              </a:rPr>
              <a:t/>
            </a:r>
            <a:br>
              <a:rPr lang="it-IT" dirty="0">
                <a:solidFill>
                  <a:schemeClr val="bg1"/>
                </a:solidFill>
              </a:rPr>
            </a:br>
            <a:r>
              <a:rPr lang="it-IT" dirty="0">
                <a:solidFill>
                  <a:schemeClr val="bg1"/>
                </a:solidFill>
              </a:rPr>
              <a:t/>
            </a:r>
            <a:br>
              <a:rPr lang="it-IT" dirty="0">
                <a:solidFill>
                  <a:schemeClr val="bg1"/>
                </a:solidFill>
              </a:rPr>
            </a:br>
            <a:endParaRPr lang="it-IT" dirty="0">
              <a:solidFill>
                <a:schemeClr val="bg1"/>
              </a:solidFill>
            </a:endParaRPr>
          </a:p>
        </p:txBody>
      </p:sp>
      <p:sp>
        <p:nvSpPr>
          <p:cNvPr id="36" name="Segnaposto testo 35"/>
          <p:cNvSpPr>
            <a:spLocks noGrp="1"/>
          </p:cNvSpPr>
          <p:nvPr>
            <p:ph type="body" idx="1"/>
          </p:nvPr>
        </p:nvSpPr>
        <p:spPr>
          <a:xfrm>
            <a:off x="341745" y="1003485"/>
            <a:ext cx="11850255" cy="5420169"/>
          </a:xfrm>
        </p:spPr>
        <p:txBody>
          <a:bodyPr/>
          <a:lstStyle/>
          <a:p>
            <a:pPr marL="25400" indent="0" algn="just">
              <a:buNone/>
            </a:pPr>
            <a:endParaRPr lang="it-IT" sz="1814" dirty="0" smtClean="0">
              <a:latin typeface="Garamond" panose="02020404030301010803" pitchFamily="18" charset="0"/>
            </a:endParaRPr>
          </a:p>
          <a:p>
            <a:pPr marL="25400" indent="0" algn="just">
              <a:buNone/>
            </a:pPr>
            <a:r>
              <a:rPr lang="it-IT" sz="1814" dirty="0" smtClean="0">
                <a:latin typeface="Garamond" panose="02020404030301010803" pitchFamily="18" charset="0"/>
              </a:rPr>
              <a:t>La </a:t>
            </a:r>
            <a:r>
              <a:rPr lang="it-IT" sz="1814" dirty="0">
                <a:latin typeface="Garamond" panose="02020404030301010803" pitchFamily="18" charset="0"/>
              </a:rPr>
              <a:t>multinazionale H&amp;M è stata recentemente multata per </a:t>
            </a:r>
            <a:r>
              <a:rPr lang="it-IT" sz="1814" b="1" dirty="0">
                <a:latin typeface="Garamond" panose="02020404030301010803" pitchFamily="18" charset="0"/>
              </a:rPr>
              <a:t>35,3 milioni di euro </a:t>
            </a:r>
            <a:r>
              <a:rPr lang="it-IT" sz="1814" dirty="0">
                <a:latin typeface="Garamond" panose="02020404030301010803" pitchFamily="18" charset="0"/>
              </a:rPr>
              <a:t>dall’Autorità Garante per la Protezione dei dati di Amburgo per una vicenda risalente al 2014. H&amp;M aveva consolidato una prassi che prevedeva colloqui di bentornato con i dipendenti in rientro da ferie o malattie. Durante questi incontri, i responsabili di H&amp;M redigevano note scritte, salvate poi nell’unità di rete, contenenti informazioni reputate utili, relative, tra le altre cose, a condizioni di vita private, eventi personali, sintomi e diagnosi di malattie, convinzioni religiose.</a:t>
            </a:r>
          </a:p>
          <a:p>
            <a:pPr marL="25400" indent="0" algn="just">
              <a:buNone/>
            </a:pPr>
            <a:endParaRPr lang="it-IT" sz="1814" dirty="0" smtClean="0">
              <a:latin typeface="Garamond" panose="02020404030301010803" pitchFamily="18" charset="0"/>
            </a:endParaRPr>
          </a:p>
          <a:p>
            <a:pPr marL="25400" indent="0" algn="just">
              <a:buNone/>
            </a:pPr>
            <a:r>
              <a:rPr lang="it-IT" sz="1814" dirty="0" smtClean="0">
                <a:latin typeface="Garamond" panose="02020404030301010803" pitchFamily="18" charset="0"/>
              </a:rPr>
              <a:t>Il </a:t>
            </a:r>
            <a:r>
              <a:rPr lang="it-IT" sz="1814" dirty="0">
                <a:latin typeface="Garamond" panose="02020404030301010803" pitchFamily="18" charset="0"/>
              </a:rPr>
              <a:t>meccanismo di sorveglianza, monitoraggio e </a:t>
            </a:r>
            <a:r>
              <a:rPr lang="it-IT" sz="1814" dirty="0" err="1">
                <a:latin typeface="Garamond" panose="02020404030301010803" pitchFamily="18" charset="0"/>
              </a:rPr>
              <a:t>profilazione</a:t>
            </a:r>
            <a:r>
              <a:rPr lang="it-IT" sz="1814" dirty="0">
                <a:latin typeface="Garamond" panose="02020404030301010803" pitchFamily="18" charset="0"/>
              </a:rPr>
              <a:t> così approntato doveva servire a creare profili individuali di tutti i dipendenti, con conseguenze sul rapporto lavorativo</a:t>
            </a:r>
          </a:p>
          <a:p>
            <a:pPr marL="25400" indent="0" algn="ctr">
              <a:buNone/>
            </a:pPr>
            <a:r>
              <a:rPr lang="it-IT" sz="1814" dirty="0" smtClean="0">
                <a:latin typeface="Garamond" panose="02020404030301010803" pitchFamily="18" charset="0"/>
                <a:cs typeface="Arial" panose="020B0604020202020204" pitchFamily="34" charset="0"/>
              </a:rPr>
              <a:t>↓</a:t>
            </a:r>
            <a:endParaRPr lang="it-IT" sz="1814" dirty="0">
              <a:latin typeface="Garamond" panose="02020404030301010803" pitchFamily="18" charset="0"/>
            </a:endParaRPr>
          </a:p>
          <a:p>
            <a:pPr marL="25400" indent="0" algn="just">
              <a:buNone/>
            </a:pPr>
            <a:r>
              <a:rPr lang="it-IT" sz="1814" dirty="0" smtClean="0">
                <a:latin typeface="Garamond" panose="02020404030301010803" pitchFamily="18" charset="0"/>
              </a:rPr>
              <a:t>Necessità </a:t>
            </a:r>
            <a:r>
              <a:rPr lang="it-IT" sz="1814" dirty="0">
                <a:latin typeface="Garamond" panose="02020404030301010803" pitchFamily="18" charset="0"/>
              </a:rPr>
              <a:t>di coordinare la normativa generale sulla protezione dei dati personali con quella, speciale, rilevante in materia di lavoro:</a:t>
            </a:r>
          </a:p>
          <a:p>
            <a:pPr marL="310942" indent="-310942" algn="just">
              <a:buFontTx/>
              <a:buChar char="-"/>
            </a:pPr>
            <a:r>
              <a:rPr lang="it-IT" sz="1814" b="1" dirty="0">
                <a:latin typeface="Garamond" panose="02020404030301010803" pitchFamily="18" charset="0"/>
              </a:rPr>
              <a:t>divieto di controlli occulti</a:t>
            </a:r>
            <a:r>
              <a:rPr lang="it-IT" sz="1814" dirty="0">
                <a:latin typeface="Garamond" panose="02020404030301010803" pitchFamily="18" charset="0"/>
              </a:rPr>
              <a:t> (art. 3 St. lav.: “i nominativi e le mansioni specifiche del personale addetto alla vigilanza dell’attività lavorativa debbono essere comunicati ai lavoratori interessati”);</a:t>
            </a:r>
          </a:p>
          <a:p>
            <a:pPr marL="310942" indent="-310942" algn="just">
              <a:buFontTx/>
              <a:buChar char="-"/>
            </a:pPr>
            <a:endParaRPr lang="it-IT" sz="1814" dirty="0">
              <a:latin typeface="Garamond" panose="02020404030301010803" pitchFamily="18" charset="0"/>
            </a:endParaRPr>
          </a:p>
          <a:p>
            <a:pPr marL="310942" indent="-310942" algn="just">
              <a:buFontTx/>
              <a:buChar char="-"/>
            </a:pPr>
            <a:r>
              <a:rPr lang="it-IT" sz="1814" dirty="0">
                <a:latin typeface="Garamond" panose="02020404030301010803" pitchFamily="18" charset="0"/>
              </a:rPr>
              <a:t>principio di rilevanza ed accessibilità, dal datore di lavoro, delle </a:t>
            </a:r>
            <a:r>
              <a:rPr lang="it-IT" sz="1814" b="1" dirty="0">
                <a:latin typeface="Garamond" panose="02020404030301010803" pitchFamily="18" charset="0"/>
              </a:rPr>
              <a:t>sole informazioni relative a “fatti rilevanti</a:t>
            </a:r>
            <a:r>
              <a:rPr lang="it-IT" sz="1814" dirty="0">
                <a:latin typeface="Garamond" panose="02020404030301010803" pitchFamily="18" charset="0"/>
              </a:rPr>
              <a:t> ai fini della valutazione dell’attitudine professionale del lavoratore” (art. 8 St. lav.).</a:t>
            </a:r>
          </a:p>
          <a:p>
            <a:endParaRPr lang="it-IT" sz="1814" b="1" dirty="0">
              <a:latin typeface="Garamond" panose="02020404030301010803" pitchFamily="18" charset="0"/>
            </a:endParaRPr>
          </a:p>
        </p:txBody>
      </p:sp>
    </p:spTree>
    <p:extLst>
      <p:ext uri="{BB962C8B-B14F-4D97-AF65-F5344CB8AC3E}">
        <p14:creationId xmlns:p14="http://schemas.microsoft.com/office/powerpoint/2010/main" val="3359113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948913"/>
          </a:xfrm>
        </p:spPr>
        <p:txBody>
          <a:bodyPr/>
          <a:lstStyle/>
          <a:p>
            <a:pPr algn="ct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a:solidFill>
                  <a:schemeClr val="bg1"/>
                </a:solidFill>
                <a:latin typeface="Garamond" panose="02020404030301010803" pitchFamily="18" charset="0"/>
              </a:rPr>
              <a:t/>
            </a:r>
            <a:br>
              <a:rPr lang="it-IT" sz="2902" dirty="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Il </a:t>
            </a:r>
            <a:r>
              <a:rPr lang="it-IT" sz="2902" dirty="0">
                <a:solidFill>
                  <a:schemeClr val="bg1"/>
                </a:solidFill>
                <a:latin typeface="Garamond" panose="02020404030301010803" pitchFamily="18" charset="0"/>
              </a:rPr>
              <a:t>caso INPS</a:t>
            </a:r>
            <a:r>
              <a:rPr lang="it-IT" dirty="0">
                <a:solidFill>
                  <a:schemeClr val="bg1"/>
                </a:solidFill>
              </a:rPr>
              <a:t/>
            </a:r>
            <a:br>
              <a:rPr lang="it-IT" dirty="0">
                <a:solidFill>
                  <a:schemeClr val="bg1"/>
                </a:solidFill>
              </a:rPr>
            </a:br>
            <a:r>
              <a:rPr lang="it-IT" dirty="0">
                <a:solidFill>
                  <a:schemeClr val="bg1"/>
                </a:solidFill>
              </a:rPr>
              <a:t/>
            </a:r>
            <a:br>
              <a:rPr lang="it-IT" dirty="0">
                <a:solidFill>
                  <a:schemeClr val="bg1"/>
                </a:solidFill>
              </a:rPr>
            </a:br>
            <a:endParaRPr lang="it-IT" dirty="0">
              <a:solidFill>
                <a:schemeClr val="bg1"/>
              </a:solidFill>
            </a:endParaRPr>
          </a:p>
        </p:txBody>
      </p:sp>
      <p:sp>
        <p:nvSpPr>
          <p:cNvPr id="36" name="Segnaposto testo 35"/>
          <p:cNvSpPr>
            <a:spLocks noGrp="1"/>
          </p:cNvSpPr>
          <p:nvPr>
            <p:ph type="body" idx="1"/>
          </p:nvPr>
        </p:nvSpPr>
        <p:spPr>
          <a:xfrm>
            <a:off x="517236" y="1577340"/>
            <a:ext cx="11277599" cy="4465474"/>
          </a:xfrm>
        </p:spPr>
        <p:txBody>
          <a:bodyPr/>
          <a:lstStyle/>
          <a:p>
            <a:pPr algn="just"/>
            <a:r>
              <a:rPr lang="it-IT" sz="1814" dirty="0">
                <a:latin typeface="Garamond" panose="02020404030301010803" pitchFamily="18" charset="0"/>
              </a:rPr>
              <a:t>Dal febbraio 2011 a marzo 2018, INPS ha utilizzato un software, denominato </a:t>
            </a:r>
            <a:r>
              <a:rPr lang="it-IT" sz="1814" b="1" dirty="0">
                <a:latin typeface="Garamond" panose="02020404030301010803" pitchFamily="18" charset="0"/>
              </a:rPr>
              <a:t>Savio</a:t>
            </a:r>
            <a:r>
              <a:rPr lang="it-IT" sz="1814" dirty="0">
                <a:latin typeface="Garamond" panose="02020404030301010803" pitchFamily="18" charset="0"/>
              </a:rPr>
              <a:t>, destinato ad attribuire un punteggio «di probabilità» al certificato medico riferito al lavoratore,  in caso di sua malattia. Il sistema utilizzato attribuiva automaticamente un </a:t>
            </a:r>
            <a:r>
              <a:rPr lang="it-IT" sz="1814" b="1" dirty="0">
                <a:latin typeface="Garamond" panose="02020404030301010803" pitchFamily="18" charset="0"/>
              </a:rPr>
              <a:t>punteggio convenzionale ai certificati medici prodotti dai lavoratori </a:t>
            </a:r>
            <a:r>
              <a:rPr lang="it-IT" sz="1814" dirty="0">
                <a:latin typeface="Garamond" panose="02020404030301010803" pitchFamily="18" charset="0"/>
              </a:rPr>
              <a:t>al fine di indirizzare in modo mirato e più efficiente il sistema dei controlli medico-legali.</a:t>
            </a:r>
          </a:p>
          <a:p>
            <a:endParaRPr lang="it-IT" sz="1814" dirty="0">
              <a:latin typeface="Garamond" panose="02020404030301010803" pitchFamily="18" charset="0"/>
            </a:endParaRPr>
          </a:p>
          <a:p>
            <a:pPr algn="just"/>
            <a:r>
              <a:rPr lang="it-IT" sz="1814" dirty="0">
                <a:latin typeface="Garamond" panose="02020404030301010803" pitchFamily="18" charset="0"/>
              </a:rPr>
              <a:t>L’Autorità Garante per la Protezione dei Dati Personali condanna INPS ad una sanzione pecuniaria per violazione di alcuni articoli del Codice della privacy. Il </a:t>
            </a:r>
            <a:r>
              <a:rPr lang="it-IT" sz="1814" b="1" dirty="0">
                <a:latin typeface="Garamond" panose="02020404030301010803" pitchFamily="18" charset="0"/>
              </a:rPr>
              <a:t>Tribunale di Roma </a:t>
            </a:r>
            <a:r>
              <a:rPr lang="it-IT" sz="1814" dirty="0">
                <a:latin typeface="Garamond" panose="02020404030301010803" pitchFamily="18" charset="0"/>
              </a:rPr>
              <a:t>conferma poi la sanzione applicata con sentenza del 3 marzo 2020.</a:t>
            </a:r>
          </a:p>
          <a:p>
            <a:pPr algn="just"/>
            <a:endParaRPr lang="it-IT" sz="1814" b="1" dirty="0">
              <a:latin typeface="Garamond" panose="02020404030301010803" pitchFamily="18" charset="0"/>
            </a:endParaRPr>
          </a:p>
          <a:p>
            <a:pPr algn="just"/>
            <a:r>
              <a:rPr lang="it-IT" sz="1814" dirty="0">
                <a:latin typeface="Garamond" panose="02020404030301010803" pitchFamily="18" charset="0"/>
              </a:rPr>
              <a:t>Per il </a:t>
            </a:r>
            <a:r>
              <a:rPr lang="it-IT" sz="1814" dirty="0" err="1">
                <a:latin typeface="Garamond" panose="02020404030301010803" pitchFamily="18" charset="0"/>
              </a:rPr>
              <a:t>Trib</a:t>
            </a:r>
            <a:r>
              <a:rPr lang="it-IT" sz="1814" dirty="0">
                <a:latin typeface="Garamond" panose="02020404030301010803" pitchFamily="18" charset="0"/>
              </a:rPr>
              <a:t>. di Roma l’attività di controllo demandata all’INPS riguardo alle assenze dal lavoro per malattia costituisce adempimento di un obbligo di legge, non soggetto a consenso. Tuttavia, l’attività di raccolta dati non è necessitata per legge; attraverso una analisi della frequenza e durata delle malattie (tra i principali indicatori del software) INPS può pervenire ad una raccolta di informazioni relative allo stato di salute degli interessati, circostanza che richiede il rispetto dei diritti degli interessati.</a:t>
            </a:r>
            <a:endParaRPr lang="it-IT" sz="1814" b="1" dirty="0">
              <a:latin typeface="Garamond" panose="02020404030301010803" pitchFamily="18" charset="0"/>
            </a:endParaRPr>
          </a:p>
        </p:txBody>
      </p:sp>
    </p:spTree>
    <p:extLst>
      <p:ext uri="{BB962C8B-B14F-4D97-AF65-F5344CB8AC3E}">
        <p14:creationId xmlns:p14="http://schemas.microsoft.com/office/powerpoint/2010/main" val="2067136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1646644"/>
          </a:xfrm>
        </p:spPr>
        <p:txBody>
          <a:bodyPr/>
          <a:lstStyle/>
          <a:p>
            <a:pPr algn="ctr"/>
            <a:r>
              <a:rPr lang="en-US" sz="2902" dirty="0">
                <a:solidFill>
                  <a:schemeClr val="bg1"/>
                </a:solidFill>
                <a:latin typeface="Garamond" panose="02020404030301010803" pitchFamily="18" charset="0"/>
              </a:rPr>
              <a:t>Supreme Court of Wisconsin, </a:t>
            </a:r>
            <a:r>
              <a:rPr lang="en-US" sz="2902" dirty="0" smtClean="0">
                <a:solidFill>
                  <a:schemeClr val="bg1"/>
                </a:solidFill>
                <a:latin typeface="Garamond" panose="02020404030301010803" pitchFamily="18" charset="0"/>
              </a:rPr>
              <a:t/>
            </a:r>
            <a:br>
              <a:rPr lang="en-US" sz="2902" dirty="0" smtClean="0">
                <a:solidFill>
                  <a:schemeClr val="bg1"/>
                </a:solidFill>
                <a:latin typeface="Garamond" panose="02020404030301010803" pitchFamily="18" charset="0"/>
              </a:rPr>
            </a:br>
            <a:r>
              <a:rPr lang="en-US" sz="2902" i="1" dirty="0" smtClean="0">
                <a:solidFill>
                  <a:schemeClr val="bg1"/>
                </a:solidFill>
                <a:latin typeface="Garamond" panose="02020404030301010803" pitchFamily="18" charset="0"/>
              </a:rPr>
              <a:t>State </a:t>
            </a:r>
            <a:r>
              <a:rPr lang="en-US" sz="2902" i="1" dirty="0">
                <a:solidFill>
                  <a:schemeClr val="bg1"/>
                </a:solidFill>
                <a:latin typeface="Garamond" panose="02020404030301010803" pitchFamily="18" charset="0"/>
              </a:rPr>
              <a:t>of Wisconsin v. Loomis</a:t>
            </a:r>
            <a:r>
              <a:rPr lang="en-US" sz="2902" dirty="0">
                <a:latin typeface="Garamond" panose="02020404030301010803" pitchFamily="18" charset="0"/>
              </a:rPr>
              <a:t/>
            </a:r>
            <a:br>
              <a:rPr lang="en-US" sz="2902" dirty="0">
                <a:latin typeface="Garamond" panose="02020404030301010803" pitchFamily="18" charset="0"/>
              </a:rPr>
            </a:br>
            <a:endParaRPr lang="it-IT" dirty="0"/>
          </a:p>
        </p:txBody>
      </p:sp>
      <p:sp>
        <p:nvSpPr>
          <p:cNvPr id="36" name="Segnaposto testo 35"/>
          <p:cNvSpPr>
            <a:spLocks noGrp="1"/>
          </p:cNvSpPr>
          <p:nvPr>
            <p:ph type="body" idx="1"/>
          </p:nvPr>
        </p:nvSpPr>
        <p:spPr>
          <a:xfrm>
            <a:off x="591127" y="1577340"/>
            <a:ext cx="11065164" cy="4465474"/>
          </a:xfrm>
        </p:spPr>
        <p:txBody>
          <a:bodyPr/>
          <a:lstStyle/>
          <a:p>
            <a:pPr algn="just"/>
            <a:r>
              <a:rPr lang="it-IT" sz="1814" dirty="0">
                <a:latin typeface="Garamond" panose="02020404030301010803" pitchFamily="18" charset="0"/>
              </a:rPr>
              <a:t>La Corte Suprema del Wisconsin si è pronunciata sull’appello del sig. Eric L. </a:t>
            </a:r>
            <a:r>
              <a:rPr lang="it-IT" sz="1814" dirty="0" err="1">
                <a:latin typeface="Garamond" panose="02020404030301010803" pitchFamily="18" charset="0"/>
              </a:rPr>
              <a:t>Loomis</a:t>
            </a:r>
            <a:r>
              <a:rPr lang="it-IT" sz="1814" dirty="0">
                <a:latin typeface="Garamond" panose="02020404030301010803" pitchFamily="18" charset="0"/>
              </a:rPr>
              <a:t>, la cui pena a sei anni di reclusione era stata comminata da un locale Tribunale circondariale, sulla base dei risultati elaborati dal programma </a:t>
            </a:r>
            <a:r>
              <a:rPr lang="it-IT" sz="1814" b="1" dirty="0">
                <a:latin typeface="Garamond" panose="02020404030301010803" pitchFamily="18" charset="0"/>
              </a:rPr>
              <a:t>COMPAS</a:t>
            </a:r>
            <a:r>
              <a:rPr lang="it-IT" sz="1814" dirty="0">
                <a:latin typeface="Garamond" panose="02020404030301010803" pitchFamily="18" charset="0"/>
              </a:rPr>
              <a:t> (</a:t>
            </a:r>
            <a:r>
              <a:rPr lang="it-IT" sz="1814" i="1" dirty="0" err="1">
                <a:latin typeface="Garamond" panose="02020404030301010803" pitchFamily="18" charset="0"/>
              </a:rPr>
              <a:t>Correctional</a:t>
            </a:r>
            <a:r>
              <a:rPr lang="it-IT" sz="1814" i="1" dirty="0">
                <a:latin typeface="Garamond" panose="02020404030301010803" pitchFamily="18" charset="0"/>
              </a:rPr>
              <a:t> offender management </a:t>
            </a:r>
            <a:r>
              <a:rPr lang="it-IT" sz="1814" i="1" dirty="0" err="1">
                <a:latin typeface="Garamond" panose="02020404030301010803" pitchFamily="18" charset="0"/>
              </a:rPr>
              <a:t>profiling</a:t>
            </a:r>
            <a:r>
              <a:rPr lang="it-IT" sz="1814" i="1" dirty="0">
                <a:latin typeface="Garamond" panose="02020404030301010803" pitchFamily="18" charset="0"/>
              </a:rPr>
              <a:t> for alternative </a:t>
            </a:r>
            <a:r>
              <a:rPr lang="it-IT" sz="1814" i="1" dirty="0" err="1">
                <a:latin typeface="Garamond" panose="02020404030301010803" pitchFamily="18" charset="0"/>
              </a:rPr>
              <a:t>sanctions</a:t>
            </a:r>
            <a:r>
              <a:rPr lang="it-IT" sz="1814" dirty="0">
                <a:latin typeface="Garamond" panose="02020404030301010803" pitchFamily="18" charset="0"/>
              </a:rPr>
              <a:t>), secondo cui </a:t>
            </a:r>
            <a:r>
              <a:rPr lang="it-IT" sz="1814" dirty="0" err="1">
                <a:latin typeface="Garamond" panose="02020404030301010803" pitchFamily="18" charset="0"/>
              </a:rPr>
              <a:t>Loomis</a:t>
            </a:r>
            <a:r>
              <a:rPr lang="it-IT" sz="1814" dirty="0">
                <a:latin typeface="Garamond" panose="02020404030301010803" pitchFamily="18" charset="0"/>
              </a:rPr>
              <a:t> era da identificarsi quale soggetto ad alto rischio di recidiva.</a:t>
            </a:r>
          </a:p>
          <a:p>
            <a:pPr algn="just"/>
            <a:endParaRPr lang="it-IT" sz="1814" dirty="0">
              <a:latin typeface="Garamond" panose="02020404030301010803" pitchFamily="18" charset="0"/>
            </a:endParaRPr>
          </a:p>
          <a:p>
            <a:pPr algn="just"/>
            <a:r>
              <a:rPr lang="it-IT" sz="1814" dirty="0">
                <a:latin typeface="Garamond" panose="02020404030301010803" pitchFamily="18" charset="0"/>
              </a:rPr>
              <a:t>Istanza di revisione della pena </a:t>
            </a:r>
            <a:r>
              <a:rPr lang="it-IT" sz="1814" dirty="0">
                <a:latin typeface="Arial" panose="020B0604020202020204" pitchFamily="34" charset="0"/>
                <a:cs typeface="Arial" panose="020B0604020202020204" pitchFamily="34" charset="0"/>
              </a:rPr>
              <a:t>→ </a:t>
            </a:r>
            <a:r>
              <a:rPr lang="it-IT" sz="1814" dirty="0">
                <a:latin typeface="Garamond" panose="02020404030301010803" pitchFamily="18" charset="0"/>
              </a:rPr>
              <a:t>è stato violato il diritto ad un equo processo?</a:t>
            </a:r>
          </a:p>
          <a:p>
            <a:pPr algn="just"/>
            <a:endParaRPr lang="it-IT" sz="1814" dirty="0">
              <a:latin typeface="Garamond" panose="02020404030301010803" pitchFamily="18" charset="0"/>
            </a:endParaRPr>
          </a:p>
          <a:p>
            <a:pPr algn="just"/>
            <a:r>
              <a:rPr lang="it-IT" sz="1814" dirty="0">
                <a:latin typeface="Garamond" panose="02020404030301010803" pitchFamily="18" charset="0"/>
              </a:rPr>
              <a:t>Per la Corte Suprema del Wisconsin, l’utilizzo di software come COMPAS è legittimo, sia pure con alcune limitazioni. Può essere utilizzato con riferimento a individui a basso rischio di recidiva, per comminare misure alternative alla detenzione o per valutare la possibilità affidamento in prova o per imporre termini e condizioni per la libertà vigilata, concorrendo a quantificare la cauzione.</a:t>
            </a:r>
          </a:p>
          <a:p>
            <a:pPr algn="just"/>
            <a:endParaRPr lang="it-IT" sz="1814" dirty="0">
              <a:latin typeface="Garamond" panose="02020404030301010803" pitchFamily="18" charset="0"/>
            </a:endParaRPr>
          </a:p>
          <a:p>
            <a:pPr algn="just"/>
            <a:r>
              <a:rPr lang="it-IT" sz="1814" dirty="0">
                <a:latin typeface="Garamond" panose="02020404030301010803" pitchFamily="18" charset="0"/>
              </a:rPr>
              <a:t>Il giudice deve comunque applicare i risultati COMPAS facendo esercizio della propria </a:t>
            </a:r>
            <a:r>
              <a:rPr lang="it-IT" sz="1814" u="sng" dirty="0">
                <a:latin typeface="Garamond" panose="02020404030301010803" pitchFamily="18" charset="0"/>
              </a:rPr>
              <a:t>discrezionalità</a:t>
            </a:r>
            <a:r>
              <a:rPr lang="it-IT" sz="1814" dirty="0">
                <a:latin typeface="Garamond" panose="02020404030301010803" pitchFamily="18" charset="0"/>
              </a:rPr>
              <a:t> sulla base del </a:t>
            </a:r>
            <a:r>
              <a:rPr lang="it-IT" sz="1814" u="sng" dirty="0">
                <a:latin typeface="Garamond" panose="02020404030301010803" pitchFamily="18" charset="0"/>
              </a:rPr>
              <a:t>bilanciamento con altri fattori</a:t>
            </a:r>
            <a:r>
              <a:rPr lang="it-IT" sz="1814" dirty="0">
                <a:latin typeface="Garamond" panose="02020404030301010803" pitchFamily="18" charset="0"/>
              </a:rPr>
              <a:t>.</a:t>
            </a:r>
          </a:p>
          <a:p>
            <a:endParaRPr lang="it-IT" sz="1814" b="1" dirty="0">
              <a:latin typeface="Garamond" panose="02020404030301010803" pitchFamily="18" charset="0"/>
            </a:endParaRPr>
          </a:p>
        </p:txBody>
      </p:sp>
    </p:spTree>
    <p:extLst>
      <p:ext uri="{BB962C8B-B14F-4D97-AF65-F5344CB8AC3E}">
        <p14:creationId xmlns:p14="http://schemas.microsoft.com/office/powerpoint/2010/main" val="2854094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1646644"/>
          </a:xfrm>
        </p:spPr>
        <p:txBody>
          <a:bodyPr/>
          <a:lstStyle/>
          <a:p>
            <a:pPr algn="ctr"/>
            <a:r>
              <a:rPr lang="en-US" sz="2902" dirty="0" smtClean="0">
                <a:solidFill>
                  <a:schemeClr val="bg1"/>
                </a:solidFill>
                <a:latin typeface="Garamond" panose="02020404030301010803" pitchFamily="18" charset="0"/>
              </a:rPr>
              <a:t>Self assessment test</a:t>
            </a:r>
            <a:r>
              <a:rPr lang="en-US" sz="2902" dirty="0">
                <a:latin typeface="Garamond" panose="02020404030301010803" pitchFamily="18" charset="0"/>
              </a:rPr>
              <a:t/>
            </a:r>
            <a:br>
              <a:rPr lang="en-US" sz="2902" dirty="0">
                <a:latin typeface="Garamond" panose="02020404030301010803" pitchFamily="18" charset="0"/>
              </a:rPr>
            </a:br>
            <a:endParaRPr lang="it-IT" dirty="0"/>
          </a:p>
        </p:txBody>
      </p:sp>
      <p:sp>
        <p:nvSpPr>
          <p:cNvPr id="36" name="Segnaposto testo 35"/>
          <p:cNvSpPr>
            <a:spLocks noGrp="1"/>
          </p:cNvSpPr>
          <p:nvPr>
            <p:ph type="body" idx="1"/>
          </p:nvPr>
        </p:nvSpPr>
        <p:spPr>
          <a:xfrm>
            <a:off x="332509" y="1277909"/>
            <a:ext cx="11369964" cy="4764905"/>
          </a:xfrm>
        </p:spPr>
        <p:txBody>
          <a:bodyPr/>
          <a:lstStyle/>
          <a:p>
            <a:pPr algn="just">
              <a:spcBef>
                <a:spcPts val="0"/>
              </a:spcBef>
            </a:pPr>
            <a:r>
              <a:rPr lang="it-IT" sz="1814" dirty="0" smtClean="0">
                <a:latin typeface="Garamond" panose="02020404030301010803" pitchFamily="18" charset="0"/>
              </a:rPr>
              <a:t>In </a:t>
            </a:r>
            <a:r>
              <a:rPr lang="it-IT" sz="1814" dirty="0">
                <a:latin typeface="Garamond" panose="02020404030301010803" pitchFamily="18" charset="0"/>
              </a:rPr>
              <a:t>quali circostanze un minore d’età può concludere un valido contratto?</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Che cosa si intende per condizioni generali di contratto?</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Se il contratto che ha per oggetto un contenuto o un servizio digitale non è correttamente adempiuto, di quali rimedi dispone il consumatore utente?</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Cos’è un brevetto? In quali casi si può brevettare un software?</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Che cos’è il principio dell’esaurimento del diritto di distribuzione?</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Esiste una disciplina in Italia sulla successione digitale? A quali condizioni gli eredi possono disporre dell’accesso all’account del defunto?</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Perché è importante la distinzione tra provider attivo e passivo per individuare quando è responsabile di un illecito?</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Il robot è un “soggetto di diritto”?</a:t>
            </a:r>
          </a:p>
          <a:p>
            <a:pPr algn="just">
              <a:spcBef>
                <a:spcPts val="0"/>
              </a:spcBef>
            </a:pPr>
            <a:endParaRPr lang="it-IT" sz="1814" dirty="0">
              <a:latin typeface="Garamond" panose="02020404030301010803" pitchFamily="18" charset="0"/>
            </a:endParaRPr>
          </a:p>
          <a:p>
            <a:pPr algn="just">
              <a:spcBef>
                <a:spcPts val="0"/>
              </a:spcBef>
            </a:pPr>
            <a:r>
              <a:rPr lang="it-IT" sz="1814" dirty="0">
                <a:latin typeface="Garamond" panose="02020404030301010803" pitchFamily="18" charset="0"/>
              </a:rPr>
              <a:t>Cos’è la </a:t>
            </a:r>
            <a:r>
              <a:rPr lang="it-IT" sz="1814" dirty="0" err="1">
                <a:latin typeface="Garamond" panose="02020404030301010803" pitchFamily="18" charset="0"/>
              </a:rPr>
              <a:t>profilazione</a:t>
            </a:r>
            <a:r>
              <a:rPr lang="it-IT" sz="1814" dirty="0">
                <a:latin typeface="Garamond" panose="02020404030301010803" pitchFamily="18" charset="0"/>
              </a:rPr>
              <a:t> dell’utente? A quali condizioni è lecita?</a:t>
            </a:r>
          </a:p>
          <a:p>
            <a:endParaRPr lang="it-IT" sz="1814" b="1" dirty="0">
              <a:latin typeface="Garamond" panose="02020404030301010803" pitchFamily="18" charset="0"/>
            </a:endParaRPr>
          </a:p>
        </p:txBody>
      </p:sp>
    </p:spTree>
    <p:extLst>
      <p:ext uri="{BB962C8B-B14F-4D97-AF65-F5344CB8AC3E}">
        <p14:creationId xmlns:p14="http://schemas.microsoft.com/office/powerpoint/2010/main" val="3299505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latin typeface="Garamond" panose="02020404030301010803" pitchFamily="18" charset="0"/>
              </a:endParaRPr>
            </a:p>
          </p:txBody>
        </p:sp>
      </p:grpSp>
      <p:sp>
        <p:nvSpPr>
          <p:cNvPr id="35" name="Titolo 34"/>
          <p:cNvSpPr>
            <a:spLocks noGrp="1"/>
          </p:cNvSpPr>
          <p:nvPr>
            <p:ph type="title"/>
          </p:nvPr>
        </p:nvSpPr>
        <p:spPr>
          <a:xfrm>
            <a:off x="1247607" y="313113"/>
            <a:ext cx="8727107" cy="1339643"/>
          </a:xfrm>
        </p:spPr>
        <p:txBody>
          <a:bodyPr/>
          <a:lstStyle/>
          <a:p>
            <a:pPr algn="ctr"/>
            <a:r>
              <a:rPr lang="it-IT" sz="2902" dirty="0">
                <a:solidFill>
                  <a:schemeClr val="bg1"/>
                </a:solidFill>
                <a:latin typeface="Garamond" panose="02020404030301010803" pitchFamily="18" charset="0"/>
              </a:rPr>
              <a:t>Definizione di </a:t>
            </a:r>
            <a:r>
              <a:rPr lang="it-IT" sz="2902" dirty="0" err="1">
                <a:solidFill>
                  <a:schemeClr val="bg1"/>
                </a:solidFill>
                <a:latin typeface="Garamond" panose="02020404030301010803" pitchFamily="18" charset="0"/>
              </a:rPr>
              <a:t>Profilazione</a:t>
            </a:r>
            <a:r>
              <a:rPr lang="it-IT" sz="2902" dirty="0">
                <a:solidFill>
                  <a:schemeClr val="bg1"/>
                </a:solidFill>
                <a:latin typeface="Garamond" panose="02020404030301010803" pitchFamily="18" charset="0"/>
              </a:rPr>
              <a:t> </a:t>
            </a:r>
            <a:r>
              <a:rPr lang="it-IT" sz="2902" dirty="0" smtClean="0">
                <a:solidFill>
                  <a:schemeClr val="bg1"/>
                </a:solidFill>
                <a:latin typeface="Garamond" panose="02020404030301010803" pitchFamily="18" charset="0"/>
              </a:rPr>
              <a:t>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Art</a:t>
            </a:r>
            <a:r>
              <a:rPr lang="it-IT" sz="2902" dirty="0">
                <a:solidFill>
                  <a:schemeClr val="bg1"/>
                </a:solidFill>
                <a:latin typeface="Garamond" panose="02020404030301010803" pitchFamily="18" charset="0"/>
              </a:rPr>
              <a:t>. 4 par. 4 GDPR</a:t>
            </a:r>
            <a:br>
              <a:rPr lang="it-IT" sz="2902" dirty="0">
                <a:solidFill>
                  <a:schemeClr val="bg1"/>
                </a:solidFill>
                <a:latin typeface="Garamond" panose="02020404030301010803" pitchFamily="18" charset="0"/>
              </a:rPr>
            </a:br>
            <a:r>
              <a:rPr lang="it-IT" sz="2902" dirty="0">
                <a:solidFill>
                  <a:schemeClr val="bg1"/>
                </a:solidFill>
                <a:latin typeface="Garamond" panose="02020404030301010803" pitchFamily="18" charset="0"/>
              </a:rPr>
              <a:t/>
            </a:r>
            <a:br>
              <a:rPr lang="it-IT" sz="2902" dirty="0">
                <a:solidFill>
                  <a:schemeClr val="bg1"/>
                </a:solidFill>
                <a:latin typeface="Garamond" panose="02020404030301010803" pitchFamily="18" charset="0"/>
              </a:rPr>
            </a:br>
            <a:endParaRPr lang="it-IT" sz="2902" dirty="0">
              <a:solidFill>
                <a:schemeClr val="bg1"/>
              </a:solidFill>
              <a:latin typeface="Garamond" panose="02020404030301010803" pitchFamily="18" charset="0"/>
            </a:endParaRPr>
          </a:p>
        </p:txBody>
      </p:sp>
      <p:sp>
        <p:nvSpPr>
          <p:cNvPr id="36" name="Segnaposto testo 35"/>
          <p:cNvSpPr>
            <a:spLocks noGrp="1"/>
          </p:cNvSpPr>
          <p:nvPr>
            <p:ph type="body" idx="1"/>
          </p:nvPr>
        </p:nvSpPr>
        <p:spPr>
          <a:xfrm>
            <a:off x="868218" y="1577340"/>
            <a:ext cx="10908145" cy="4158472"/>
          </a:xfrm>
        </p:spPr>
        <p:txBody>
          <a:bodyPr/>
          <a:lstStyle/>
          <a:p>
            <a:pPr algn="just"/>
            <a:r>
              <a:rPr lang="it-IT" sz="1814" dirty="0" err="1">
                <a:latin typeface="Garamond" panose="02020404030301010803" pitchFamily="18" charset="0"/>
              </a:rPr>
              <a:t>Profilazione</a:t>
            </a:r>
            <a:r>
              <a:rPr lang="it-IT" sz="1814" dirty="0">
                <a:latin typeface="Garamond" panose="02020404030301010803" pitchFamily="18" charset="0"/>
              </a:rPr>
              <a:t> è </a:t>
            </a:r>
            <a:r>
              <a:rPr lang="it-IT" sz="1814" i="1" dirty="0">
                <a:latin typeface="Garamond" panose="02020404030301010803" pitchFamily="18" charset="0"/>
              </a:rPr>
              <a:t>«qualsiasi forma di trattamento automatizzato di dati personali consistente nell’utilizzo di tali dati personali per </a:t>
            </a:r>
            <a:r>
              <a:rPr lang="it-IT" sz="1814" i="1" u="sng" dirty="0">
                <a:latin typeface="Garamond" panose="02020404030301010803" pitchFamily="18" charset="0"/>
              </a:rPr>
              <a:t>valutare</a:t>
            </a:r>
            <a:r>
              <a:rPr lang="it-IT" sz="1814" i="1" dirty="0">
                <a:latin typeface="Garamond" panose="02020404030301010803" pitchFamily="18" charset="0"/>
              </a:rPr>
              <a:t> determinati aspetti personali relativi a una persona fisica, in particolare per </a:t>
            </a:r>
            <a:r>
              <a:rPr lang="it-IT" sz="1814" i="1" u="sng" dirty="0">
                <a:latin typeface="Garamond" panose="02020404030301010803" pitchFamily="18" charset="0"/>
              </a:rPr>
              <a:t>analizzare o prevedere</a:t>
            </a:r>
            <a:r>
              <a:rPr lang="it-IT" sz="1814" i="1" dirty="0">
                <a:latin typeface="Garamond" panose="02020404030301010803" pitchFamily="18" charset="0"/>
              </a:rPr>
              <a:t> aspetti riguardanti il rendimento professionale, la situazione economica, la salute, le preferenze personali, gli interessi, l’affidabilità, il comportamento, </a:t>
            </a:r>
            <a:r>
              <a:rPr lang="it-IT" sz="1814" i="1" u="sng" dirty="0">
                <a:latin typeface="Garamond" panose="02020404030301010803" pitchFamily="18" charset="0"/>
              </a:rPr>
              <a:t>l’ubicazione</a:t>
            </a:r>
            <a:r>
              <a:rPr lang="it-IT" sz="1814" i="1" dirty="0">
                <a:latin typeface="Garamond" panose="02020404030301010803" pitchFamily="18" charset="0"/>
              </a:rPr>
              <a:t> o gli </a:t>
            </a:r>
            <a:r>
              <a:rPr lang="it-IT" sz="1814" i="1" u="sng" dirty="0">
                <a:latin typeface="Garamond" panose="02020404030301010803" pitchFamily="18" charset="0"/>
              </a:rPr>
              <a:t>spostamenti</a:t>
            </a:r>
            <a:r>
              <a:rPr lang="it-IT" sz="1814" i="1" dirty="0">
                <a:latin typeface="Garamond" panose="02020404030301010803" pitchFamily="18" charset="0"/>
              </a:rPr>
              <a:t> di detta persona fisica».</a:t>
            </a:r>
          </a:p>
          <a:p>
            <a:endParaRPr lang="it-IT" sz="1814" dirty="0">
              <a:latin typeface="Garamond" panose="02020404030301010803" pitchFamily="18" charset="0"/>
            </a:endParaRPr>
          </a:p>
          <a:p>
            <a:endParaRPr lang="it-IT" sz="1814" dirty="0">
              <a:latin typeface="Garamond" panose="02020404030301010803" pitchFamily="18" charset="0"/>
            </a:endParaRPr>
          </a:p>
          <a:p>
            <a:r>
              <a:rPr lang="it-IT" sz="1814" dirty="0">
                <a:latin typeface="Garamond" panose="02020404030301010803" pitchFamily="18" charset="0"/>
              </a:rPr>
              <a:t>La </a:t>
            </a:r>
            <a:r>
              <a:rPr lang="it-IT" sz="1814" dirty="0" err="1">
                <a:latin typeface="Garamond" panose="02020404030301010803" pitchFamily="18" charset="0"/>
              </a:rPr>
              <a:t>profilazione</a:t>
            </a:r>
            <a:r>
              <a:rPr lang="it-IT" sz="1814" dirty="0">
                <a:latin typeface="Garamond" panose="02020404030301010803" pitchFamily="18" charset="0"/>
              </a:rPr>
              <a:t> è costituita da tre elementi:</a:t>
            </a:r>
          </a:p>
          <a:p>
            <a:pPr marL="25400" indent="0">
              <a:buNone/>
            </a:pPr>
            <a:r>
              <a:rPr lang="it-IT" sz="1814" dirty="0">
                <a:latin typeface="Garamond" panose="02020404030301010803" pitchFamily="18" charset="0"/>
              </a:rPr>
              <a:t>• deve essere una forma di trattamento </a:t>
            </a:r>
            <a:r>
              <a:rPr lang="it-IT" sz="1814" i="1" dirty="0">
                <a:latin typeface="Garamond" panose="02020404030301010803" pitchFamily="18" charset="0"/>
              </a:rPr>
              <a:t>automatizzato</a:t>
            </a:r>
            <a:r>
              <a:rPr lang="it-IT" sz="1814" dirty="0">
                <a:latin typeface="Garamond" panose="02020404030301010803" pitchFamily="18" charset="0"/>
              </a:rPr>
              <a:t>; </a:t>
            </a:r>
          </a:p>
          <a:p>
            <a:pPr marL="25400" indent="0">
              <a:buNone/>
            </a:pPr>
            <a:r>
              <a:rPr lang="it-IT" sz="1814" dirty="0">
                <a:latin typeface="Garamond" panose="02020404030301010803" pitchFamily="18" charset="0"/>
              </a:rPr>
              <a:t>• deve essere effettuata su </a:t>
            </a:r>
            <a:r>
              <a:rPr lang="it-IT" sz="1814" i="1" dirty="0">
                <a:latin typeface="Garamond" panose="02020404030301010803" pitchFamily="18" charset="0"/>
              </a:rPr>
              <a:t>dati personali</a:t>
            </a:r>
            <a:r>
              <a:rPr lang="it-IT" sz="1814" dirty="0">
                <a:latin typeface="Garamond" panose="02020404030301010803" pitchFamily="18" charset="0"/>
              </a:rPr>
              <a:t>; </a:t>
            </a:r>
          </a:p>
          <a:p>
            <a:pPr marL="25400" indent="0">
              <a:buNone/>
            </a:pPr>
            <a:r>
              <a:rPr lang="it-IT" sz="1814" dirty="0">
                <a:latin typeface="Garamond" panose="02020404030301010803" pitchFamily="18" charset="0"/>
              </a:rPr>
              <a:t>• il suo obiettivo deve essere quello di </a:t>
            </a:r>
            <a:r>
              <a:rPr lang="it-IT" sz="1814" i="1" dirty="0">
                <a:latin typeface="Garamond" panose="02020404030301010803" pitchFamily="18" charset="0"/>
              </a:rPr>
              <a:t>valutare aspetti personali </a:t>
            </a:r>
            <a:r>
              <a:rPr lang="it-IT" sz="1814" dirty="0">
                <a:latin typeface="Garamond" panose="02020404030301010803" pitchFamily="18" charset="0"/>
              </a:rPr>
              <a:t>relativi a una persona fisica.</a:t>
            </a:r>
          </a:p>
          <a:p>
            <a:endParaRPr lang="it-IT" sz="1814" dirty="0">
              <a:latin typeface="Garamond" panose="02020404030301010803" pitchFamily="18" charset="0"/>
            </a:endParaRPr>
          </a:p>
          <a:p>
            <a:r>
              <a:rPr lang="it-IT" sz="1814" dirty="0" err="1">
                <a:latin typeface="Garamond" panose="02020404030301010803" pitchFamily="18" charset="0"/>
              </a:rPr>
              <a:t>Profilazione</a:t>
            </a:r>
            <a:r>
              <a:rPr lang="it-IT" sz="1814" dirty="0">
                <a:latin typeface="Garamond" panose="02020404030301010803" pitchFamily="18" charset="0"/>
              </a:rPr>
              <a:t> non riguarda solo il </a:t>
            </a:r>
            <a:r>
              <a:rPr lang="it-IT" sz="1814" i="1" dirty="0">
                <a:latin typeface="Garamond" panose="02020404030301010803" pitchFamily="18" charset="0"/>
              </a:rPr>
              <a:t>marketing</a:t>
            </a:r>
            <a:r>
              <a:rPr lang="it-IT" sz="1814" dirty="0">
                <a:latin typeface="Garamond" panose="02020404030301010803" pitchFamily="18" charset="0"/>
              </a:rPr>
              <a:t>.</a:t>
            </a:r>
          </a:p>
          <a:p>
            <a:r>
              <a:rPr lang="it-IT" sz="1814" dirty="0">
                <a:latin typeface="Garamond" panose="02020404030301010803" pitchFamily="18" charset="0"/>
              </a:rPr>
              <a:t>La disciplina non tende a tutelare solo la riservatezza, ma in generale l’identità digitale e, in ultima analisi, la dignità del titolare del dato.</a:t>
            </a:r>
          </a:p>
          <a:p>
            <a:endParaRPr lang="it-IT" dirty="0">
              <a:latin typeface="Garamond" panose="02020404030301010803" pitchFamily="18" charset="0"/>
            </a:endParaRPr>
          </a:p>
        </p:txBody>
      </p:sp>
    </p:spTree>
    <p:extLst>
      <p:ext uri="{BB962C8B-B14F-4D97-AF65-F5344CB8AC3E}">
        <p14:creationId xmlns:p14="http://schemas.microsoft.com/office/powerpoint/2010/main" val="237522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dirty="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dirty="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dirty="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dirty="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dirty="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dirty="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dirty="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dirty="0"/>
            </a:p>
          </p:txBody>
        </p:sp>
      </p:grpSp>
      <p:sp>
        <p:nvSpPr>
          <p:cNvPr id="35" name="Titolo 34"/>
          <p:cNvSpPr>
            <a:spLocks noGrp="1"/>
          </p:cNvSpPr>
          <p:nvPr>
            <p:ph type="title"/>
          </p:nvPr>
        </p:nvSpPr>
        <p:spPr>
          <a:xfrm>
            <a:off x="1997773" y="239936"/>
            <a:ext cx="8727107" cy="948913"/>
          </a:xfrm>
        </p:spPr>
        <p:txBody>
          <a:bodyPr/>
          <a:lstStyle/>
          <a:p>
            <a:pPr algn="l"/>
            <a:r>
              <a:rPr lang="it-IT" sz="2902" dirty="0">
                <a:solidFill>
                  <a:schemeClr val="bg1"/>
                </a:solidFill>
                <a:latin typeface="Garamond" panose="02020404030301010803" pitchFamily="18" charset="0"/>
              </a:rPr>
              <a:t/>
            </a:r>
            <a:br>
              <a:rPr lang="it-IT" sz="2902" dirty="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          Processo </a:t>
            </a:r>
            <a:r>
              <a:rPr lang="it-IT" sz="2902" dirty="0">
                <a:solidFill>
                  <a:schemeClr val="bg1"/>
                </a:solidFill>
                <a:latin typeface="Garamond" panose="02020404030301010803" pitchFamily="18" charset="0"/>
              </a:rPr>
              <a:t>decisionale automatizzato</a:t>
            </a:r>
            <a:r>
              <a:rPr lang="it-IT" dirty="0"/>
              <a:t/>
            </a:r>
            <a:br>
              <a:rPr lang="it-IT" dirty="0"/>
            </a:br>
            <a:endParaRPr lang="it-IT" dirty="0"/>
          </a:p>
        </p:txBody>
      </p:sp>
      <p:sp>
        <p:nvSpPr>
          <p:cNvPr id="36" name="Segnaposto testo 35"/>
          <p:cNvSpPr>
            <a:spLocks noGrp="1"/>
          </p:cNvSpPr>
          <p:nvPr>
            <p:ph type="body" idx="1"/>
          </p:nvPr>
        </p:nvSpPr>
        <p:spPr>
          <a:xfrm>
            <a:off x="397164" y="1577339"/>
            <a:ext cx="10991271" cy="2763012"/>
          </a:xfrm>
        </p:spPr>
        <p:txBody>
          <a:bodyPr/>
          <a:lstStyle/>
          <a:p>
            <a:pPr algn="just"/>
            <a:endParaRPr lang="it-IT" sz="1814" dirty="0" smtClean="0">
              <a:latin typeface="Garamond" panose="02020404030301010803" pitchFamily="18" charset="0"/>
            </a:endParaRPr>
          </a:p>
          <a:p>
            <a:pPr marL="25400" indent="0" algn="just">
              <a:buNone/>
            </a:pPr>
            <a:r>
              <a:rPr lang="it-IT" sz="2000" dirty="0" smtClean="0">
                <a:latin typeface="Garamond" panose="02020404030301010803" pitchFamily="18" charset="0"/>
              </a:rPr>
              <a:t>Il </a:t>
            </a:r>
            <a:r>
              <a:rPr lang="it-IT" sz="2000" dirty="0">
                <a:latin typeface="Garamond" panose="02020404030301010803" pitchFamily="18" charset="0"/>
              </a:rPr>
              <a:t>processo decisionale esclusivamente automatizzato consiste nella capacità di prendere decisioni impiegando mezzi tecnologici </a:t>
            </a:r>
            <a:r>
              <a:rPr lang="it-IT" sz="2000" u="sng" dirty="0">
                <a:latin typeface="Garamond" panose="02020404030301010803" pitchFamily="18" charset="0"/>
              </a:rPr>
              <a:t>senza coinvolgimento umano</a:t>
            </a:r>
            <a:r>
              <a:rPr lang="it-IT" sz="2000" dirty="0">
                <a:latin typeface="Garamond" panose="02020404030301010803" pitchFamily="18" charset="0"/>
              </a:rPr>
              <a:t> (es.: </a:t>
            </a:r>
            <a:r>
              <a:rPr lang="it-IT" sz="2000" i="1" dirty="0">
                <a:latin typeface="Garamond" panose="02020404030301010803" pitchFamily="18" charset="0"/>
              </a:rPr>
              <a:t>credit </a:t>
            </a:r>
            <a:r>
              <a:rPr lang="it-IT" sz="2000" i="1" dirty="0" err="1">
                <a:latin typeface="Garamond" panose="02020404030301010803" pitchFamily="18" charset="0"/>
              </a:rPr>
              <a:t>scoring</a:t>
            </a:r>
            <a:r>
              <a:rPr lang="it-IT" sz="2000" i="1" dirty="0">
                <a:latin typeface="Garamond" panose="02020404030301010803" pitchFamily="18" charset="0"/>
              </a:rPr>
              <a:t> </a:t>
            </a:r>
            <a:r>
              <a:rPr lang="it-IT" sz="2000" dirty="0">
                <a:latin typeface="Garamond" panose="02020404030301010803" pitchFamily="18" charset="0"/>
              </a:rPr>
              <a:t>automatizzato)</a:t>
            </a:r>
          </a:p>
          <a:p>
            <a:pPr algn="just"/>
            <a:endParaRPr lang="it-IT" sz="2000" dirty="0">
              <a:latin typeface="Garamond" panose="02020404030301010803" pitchFamily="18" charset="0"/>
            </a:endParaRPr>
          </a:p>
          <a:p>
            <a:pPr algn="just"/>
            <a:endParaRPr lang="it-IT" sz="2000" dirty="0">
              <a:latin typeface="Garamond" panose="02020404030301010803" pitchFamily="18" charset="0"/>
            </a:endParaRPr>
          </a:p>
          <a:p>
            <a:pPr marL="25400" indent="0" algn="just">
              <a:buNone/>
            </a:pPr>
            <a:r>
              <a:rPr lang="it-IT" sz="2000" dirty="0">
                <a:latin typeface="Garamond" panose="02020404030301010803" pitchFamily="18" charset="0"/>
              </a:rPr>
              <a:t>Le decisioni automatizzate possono essere basate su qualsiasi tipo di dati, ad esempio: </a:t>
            </a:r>
            <a:endParaRPr lang="it-IT" sz="2000" dirty="0" smtClean="0">
              <a:latin typeface="Garamond" panose="02020404030301010803" pitchFamily="18" charset="0"/>
            </a:endParaRPr>
          </a:p>
          <a:p>
            <a:pPr marL="25400" indent="0" algn="just">
              <a:buNone/>
            </a:pPr>
            <a:endParaRPr lang="it-IT" sz="2000" dirty="0">
              <a:latin typeface="Garamond" panose="02020404030301010803" pitchFamily="18" charset="0"/>
            </a:endParaRPr>
          </a:p>
          <a:p>
            <a:pPr marL="25400" indent="0" algn="just">
              <a:buNone/>
            </a:pPr>
            <a:r>
              <a:rPr lang="it-IT" sz="2000" dirty="0">
                <a:latin typeface="Garamond" panose="02020404030301010803" pitchFamily="18" charset="0"/>
              </a:rPr>
              <a:t>• dati forniti direttamente dall’interessato (es.: risposte a un questionario)</a:t>
            </a:r>
          </a:p>
          <a:p>
            <a:pPr marL="25400" indent="0" algn="just">
              <a:buNone/>
            </a:pPr>
            <a:r>
              <a:rPr lang="it-IT" sz="2000" dirty="0">
                <a:latin typeface="Garamond" panose="02020404030301010803" pitchFamily="18" charset="0"/>
              </a:rPr>
              <a:t>• dati osservati riguardo a una persona (es.: dati relativi all’ubicazione raccolti tramite </a:t>
            </a:r>
            <a:r>
              <a:rPr lang="it-IT" sz="2000" i="1" dirty="0" err="1">
                <a:latin typeface="Garamond" panose="02020404030301010803" pitchFamily="18" charset="0"/>
              </a:rPr>
              <a:t>app</a:t>
            </a:r>
            <a:r>
              <a:rPr lang="it-IT" sz="2000" dirty="0">
                <a:latin typeface="Garamond" panose="02020404030301010803" pitchFamily="18" charset="0"/>
              </a:rPr>
              <a:t>)</a:t>
            </a:r>
          </a:p>
          <a:p>
            <a:pPr marL="25400" indent="0" algn="just">
              <a:buNone/>
            </a:pPr>
            <a:r>
              <a:rPr lang="it-IT" sz="2000" dirty="0">
                <a:latin typeface="Garamond" panose="02020404030301010803" pitchFamily="18" charset="0"/>
              </a:rPr>
              <a:t>• dati derivati o desunti, come un profilo della persona che è già stato creato (ad esempio un punteggio sull’affidabilità creditizia). </a:t>
            </a:r>
          </a:p>
          <a:p>
            <a:endParaRPr lang="it-IT" dirty="0"/>
          </a:p>
        </p:txBody>
      </p:sp>
    </p:spTree>
    <p:extLst>
      <p:ext uri="{BB962C8B-B14F-4D97-AF65-F5344CB8AC3E}">
        <p14:creationId xmlns:p14="http://schemas.microsoft.com/office/powerpoint/2010/main" val="3036986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247607" y="133940"/>
            <a:ext cx="8727107" cy="948913"/>
          </a:xfrm>
        </p:spPr>
        <p:txBody>
          <a:bodyPr/>
          <a:lstStyle/>
          <a:p>
            <a:pPr algn="ctr"/>
            <a:r>
              <a:rPr lang="it-IT" sz="2902" dirty="0">
                <a:solidFill>
                  <a:schemeClr val="bg1"/>
                </a:solidFill>
                <a:latin typeface="Garamond" panose="02020404030301010803" pitchFamily="18" charset="0"/>
              </a:rPr>
              <a:t>Applicazioni e rischi</a:t>
            </a:r>
          </a:p>
        </p:txBody>
      </p:sp>
      <p:sp>
        <p:nvSpPr>
          <p:cNvPr id="36" name="Segnaposto testo 35"/>
          <p:cNvSpPr>
            <a:spLocks noGrp="1"/>
          </p:cNvSpPr>
          <p:nvPr>
            <p:ph sz="half" idx="2"/>
          </p:nvPr>
        </p:nvSpPr>
        <p:spPr>
          <a:xfrm>
            <a:off x="1732447" y="1577340"/>
            <a:ext cx="4218102" cy="4629601"/>
          </a:xfrm>
        </p:spPr>
        <p:txBody>
          <a:bodyPr/>
          <a:lstStyle/>
          <a:p>
            <a:pPr marL="25400" indent="0" algn="just">
              <a:buNone/>
            </a:pPr>
            <a:r>
              <a:rPr lang="it-IT" sz="1814" b="1" dirty="0" smtClean="0">
                <a:latin typeface="Garamond" panose="02020404030301010803" pitchFamily="18" charset="0"/>
              </a:rPr>
              <a:t>Applicazioni</a:t>
            </a:r>
            <a:r>
              <a:rPr lang="it-IT" sz="1814" dirty="0" smtClean="0">
                <a:latin typeface="Garamond" panose="02020404030301010803" pitchFamily="18" charset="0"/>
              </a:rPr>
              <a:t>:</a:t>
            </a:r>
          </a:p>
          <a:p>
            <a:pPr algn="just"/>
            <a:endParaRPr lang="it-IT" sz="1814" dirty="0" smtClean="0">
              <a:latin typeface="Garamond" panose="02020404030301010803" pitchFamily="18" charset="0"/>
            </a:endParaRPr>
          </a:p>
          <a:p>
            <a:pPr algn="just"/>
            <a:r>
              <a:rPr lang="it-IT" sz="1814" i="1" dirty="0" smtClean="0">
                <a:latin typeface="Garamond" panose="02020404030301010803" pitchFamily="18" charset="0"/>
              </a:rPr>
              <a:t>Segmentare i mercati</a:t>
            </a:r>
          </a:p>
          <a:p>
            <a:pPr algn="just"/>
            <a:r>
              <a:rPr lang="it-IT" sz="1814" i="1" dirty="0" smtClean="0">
                <a:latin typeface="Garamond" panose="02020404030301010803" pitchFamily="18" charset="0"/>
              </a:rPr>
              <a:t>Personalizzare offerte di servizi e prodotti</a:t>
            </a:r>
          </a:p>
          <a:p>
            <a:pPr algn="just"/>
            <a:r>
              <a:rPr lang="it-IT" sz="1814" i="1" dirty="0" smtClean="0">
                <a:latin typeface="Garamond" panose="02020404030301010803" pitchFamily="18" charset="0"/>
              </a:rPr>
              <a:t>Stipulare contratti «algoritmici»</a:t>
            </a:r>
            <a:endParaRPr lang="it-IT" sz="1814" dirty="0" smtClean="0">
              <a:latin typeface="Garamond" panose="02020404030301010803" pitchFamily="18" charset="0"/>
            </a:endParaRPr>
          </a:p>
          <a:p>
            <a:pPr algn="just"/>
            <a:endParaRPr lang="it-IT" sz="1814" dirty="0" smtClean="0">
              <a:latin typeface="Garamond" panose="02020404030301010803" pitchFamily="18" charset="0"/>
            </a:endParaRPr>
          </a:p>
          <a:p>
            <a:pPr marL="25400" indent="0" algn="just">
              <a:buNone/>
            </a:pPr>
            <a:r>
              <a:rPr lang="it-IT" sz="1814" b="1" dirty="0" smtClean="0">
                <a:latin typeface="Garamond" panose="02020404030301010803" pitchFamily="18" charset="0"/>
              </a:rPr>
              <a:t>Ambiti prevalenti</a:t>
            </a:r>
            <a:r>
              <a:rPr lang="it-IT" sz="1814" dirty="0" smtClean="0">
                <a:latin typeface="Garamond" panose="02020404030301010803" pitchFamily="18" charset="0"/>
              </a:rPr>
              <a:t>:</a:t>
            </a:r>
          </a:p>
          <a:p>
            <a:pPr algn="just"/>
            <a:endParaRPr lang="it-IT" sz="1814" dirty="0" smtClean="0">
              <a:latin typeface="Garamond" panose="02020404030301010803" pitchFamily="18" charset="0"/>
            </a:endParaRPr>
          </a:p>
          <a:p>
            <a:pPr algn="just"/>
            <a:r>
              <a:rPr lang="it-IT" sz="1814" i="1" dirty="0" smtClean="0">
                <a:latin typeface="Garamond" panose="02020404030301010803" pitchFamily="18" charset="0"/>
              </a:rPr>
              <a:t>Pubblicità</a:t>
            </a:r>
          </a:p>
          <a:p>
            <a:pPr algn="just"/>
            <a:r>
              <a:rPr lang="it-IT" sz="1814" i="1" dirty="0" smtClean="0">
                <a:latin typeface="Garamond" panose="02020404030301010803" pitchFamily="18" charset="0"/>
              </a:rPr>
              <a:t>Settore bancario e finanziario</a:t>
            </a:r>
          </a:p>
          <a:p>
            <a:pPr algn="just"/>
            <a:r>
              <a:rPr lang="it-IT" sz="1814" i="1" dirty="0" smtClean="0">
                <a:latin typeface="Garamond" panose="02020404030301010803" pitchFamily="18" charset="0"/>
              </a:rPr>
              <a:t>Settore assicurativo</a:t>
            </a:r>
          </a:p>
          <a:p>
            <a:pPr algn="just"/>
            <a:r>
              <a:rPr lang="it-IT" sz="1814" i="1" dirty="0" smtClean="0">
                <a:latin typeface="Garamond" panose="02020404030301010803" pitchFamily="18" charset="0"/>
              </a:rPr>
              <a:t>Sanità</a:t>
            </a:r>
          </a:p>
          <a:p>
            <a:pPr algn="just"/>
            <a:r>
              <a:rPr lang="it-IT" sz="1814" i="1" dirty="0" smtClean="0">
                <a:latin typeface="Garamond" panose="02020404030301010803" pitchFamily="18" charset="0"/>
              </a:rPr>
              <a:t>Contratti di lavoro</a:t>
            </a:r>
            <a:endParaRPr lang="it-IT" sz="1814" i="1" dirty="0">
              <a:latin typeface="Garamond" panose="02020404030301010803" pitchFamily="18" charset="0"/>
            </a:endParaRPr>
          </a:p>
        </p:txBody>
      </p:sp>
      <p:sp>
        <p:nvSpPr>
          <p:cNvPr id="33" name="Segnaposto contenuto 32"/>
          <p:cNvSpPr>
            <a:spLocks noGrp="1"/>
          </p:cNvSpPr>
          <p:nvPr>
            <p:ph sz="half" idx="3"/>
          </p:nvPr>
        </p:nvSpPr>
        <p:spPr>
          <a:xfrm>
            <a:off x="6241452" y="1577340"/>
            <a:ext cx="4218102" cy="6018955"/>
          </a:xfrm>
        </p:spPr>
        <p:txBody>
          <a:bodyPr/>
          <a:lstStyle/>
          <a:p>
            <a:pPr marL="25400" indent="0">
              <a:buNone/>
            </a:pPr>
            <a:r>
              <a:rPr lang="it-IT" sz="1814" b="1" dirty="0" smtClean="0">
                <a:latin typeface="Garamond" panose="02020404030301010803" pitchFamily="18" charset="0"/>
              </a:rPr>
              <a:t>Rischi</a:t>
            </a:r>
            <a:r>
              <a:rPr lang="it-IT" sz="1814" dirty="0" smtClean="0">
                <a:latin typeface="Garamond" panose="02020404030301010803" pitchFamily="18" charset="0"/>
              </a:rPr>
              <a:t>:</a:t>
            </a:r>
          </a:p>
          <a:p>
            <a:endParaRPr lang="it-IT" sz="1814" dirty="0" smtClean="0">
              <a:latin typeface="Garamond" panose="02020404030301010803" pitchFamily="18" charset="0"/>
            </a:endParaRPr>
          </a:p>
          <a:p>
            <a:r>
              <a:rPr lang="it-IT" sz="1814" i="1" dirty="0" smtClean="0">
                <a:latin typeface="Garamond" panose="02020404030301010803" pitchFamily="18" charset="0"/>
              </a:rPr>
              <a:t>Utilizzo di algoritmi incomprensibili (dittatura dell’algoritmo)</a:t>
            </a:r>
          </a:p>
          <a:p>
            <a:endParaRPr lang="it-IT" sz="1814" i="1" dirty="0" smtClean="0">
              <a:latin typeface="Garamond" panose="02020404030301010803" pitchFamily="18" charset="0"/>
            </a:endParaRPr>
          </a:p>
          <a:p>
            <a:pPr algn="just"/>
            <a:r>
              <a:rPr lang="it-IT" sz="1814" i="1" dirty="0" smtClean="0">
                <a:latin typeface="Garamond" panose="02020404030301010803" pitchFamily="18" charset="0"/>
              </a:rPr>
              <a:t>Opacità dei processi automatizzati (cresce l’utilizzazione di informazioni personali, ma sono ignote le modalità dei processi – Black Box Society)</a:t>
            </a:r>
          </a:p>
          <a:p>
            <a:pPr algn="just"/>
            <a:endParaRPr lang="it-IT" sz="1814" i="1" dirty="0" smtClean="0">
              <a:latin typeface="Garamond" panose="02020404030301010803" pitchFamily="18" charset="0"/>
            </a:endParaRPr>
          </a:p>
          <a:p>
            <a:pPr algn="just"/>
            <a:r>
              <a:rPr lang="it-IT" sz="1814" i="1" dirty="0" smtClean="0">
                <a:latin typeface="Garamond" panose="02020404030301010803" pitchFamily="18" charset="0"/>
              </a:rPr>
              <a:t>Discriminazione – Consolidamento di stereotipi / Riduzione delle possibilità di scelta</a:t>
            </a:r>
          </a:p>
          <a:p>
            <a:endParaRPr lang="it-IT" sz="1814" i="1" dirty="0" smtClean="0">
              <a:latin typeface="Garamond" panose="02020404030301010803" pitchFamily="18" charset="0"/>
            </a:endParaRPr>
          </a:p>
          <a:p>
            <a:r>
              <a:rPr lang="it-IT" sz="1814" i="1" dirty="0" smtClean="0">
                <a:latin typeface="Garamond" panose="02020404030301010803" pitchFamily="18" charset="0"/>
              </a:rPr>
              <a:t>Lesioni del diritto all’immagine e all’identità digitale</a:t>
            </a:r>
          </a:p>
          <a:p>
            <a:endParaRPr lang="it-IT" dirty="0" smtClean="0"/>
          </a:p>
          <a:p>
            <a:endParaRPr lang="it-IT" dirty="0"/>
          </a:p>
        </p:txBody>
      </p:sp>
      <p:sp>
        <p:nvSpPr>
          <p:cNvPr id="31" name="object 31"/>
          <p:cNvSpPr txBox="1">
            <a:spLocks noGrp="1"/>
          </p:cNvSpPr>
          <p:nvPr>
            <p:ph type="ftr" sz="quarter" idx="5"/>
          </p:nvPr>
        </p:nvSpPr>
        <p:spPr>
          <a:xfrm>
            <a:off x="5024977" y="5663177"/>
            <a:ext cx="3500977" cy="260633"/>
          </a:xfrm>
          <a:prstGeom prst="rect">
            <a:avLst/>
          </a:prstGeom>
        </p:spPr>
        <p:txBody>
          <a:bodyPr spcFirstLastPara="1" vert="horz" wrap="square" lIns="0" tIns="40307" rIns="0" bIns="0" rtlCol="0" anchor="t" anchorCtr="0">
            <a:spAutoFit/>
          </a:bodyPr>
          <a:lstStyle/>
          <a:p>
            <a:pPr marL="11516">
              <a:spcBef>
                <a:spcPts val="317"/>
              </a:spcBef>
            </a:pPr>
            <a:r>
              <a:rPr spc="-18" smtClean="0"/>
              <a:t>Family </a:t>
            </a:r>
            <a:r>
              <a:rPr spc="-5" smtClean="0"/>
              <a:t>Law </a:t>
            </a:r>
            <a:r>
              <a:rPr spc="-18" smtClean="0"/>
              <a:t>and</a:t>
            </a:r>
            <a:r>
              <a:rPr spc="-272" smtClean="0"/>
              <a:t> </a:t>
            </a:r>
            <a:r>
              <a:rPr spc="-27" smtClean="0"/>
              <a:t>Technology</a:t>
            </a:r>
            <a:endParaRPr spc="-27" dirty="0"/>
          </a:p>
        </p:txBody>
      </p:sp>
    </p:spTree>
    <p:extLst>
      <p:ext uri="{BB962C8B-B14F-4D97-AF65-F5344CB8AC3E}">
        <p14:creationId xmlns:p14="http://schemas.microsoft.com/office/powerpoint/2010/main" val="279695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sp>
        <p:nvSpPr>
          <p:cNvPr id="26" name="object 26"/>
          <p:cNvSpPr/>
          <p:nvPr/>
        </p:nvSpPr>
        <p:spPr>
          <a:xfrm>
            <a:off x="5183650" y="0"/>
            <a:ext cx="752019" cy="580425"/>
          </a:xfrm>
          <a:custGeom>
            <a:avLst/>
            <a:gdLst/>
            <a:ahLst/>
            <a:cxnLst/>
            <a:rect l="l" t="t" r="r" b="b"/>
            <a:pathLst>
              <a:path w="829310" h="640080">
                <a:moveTo>
                  <a:pt x="0" y="401301"/>
                </a:moveTo>
                <a:lnTo>
                  <a:pt x="0" y="0"/>
                </a:lnTo>
              </a:path>
              <a:path w="829310" h="640080">
                <a:moveTo>
                  <a:pt x="828903" y="0"/>
                </a:moveTo>
                <a:lnTo>
                  <a:pt x="828903" y="401301"/>
                </a:lnTo>
                <a:lnTo>
                  <a:pt x="414451" y="640073"/>
                </a:lnTo>
                <a:lnTo>
                  <a:pt x="0" y="401301"/>
                </a:lnTo>
              </a:path>
            </a:pathLst>
          </a:custGeom>
          <a:ln w="12700">
            <a:solidFill>
              <a:srgbClr val="97C6DA"/>
            </a:solidFill>
          </a:ln>
        </p:spPr>
        <p:txBody>
          <a:bodyPr wrap="square" lIns="0" tIns="0" rIns="0" bIns="0" rtlCol="0"/>
          <a:lstStyle/>
          <a:p>
            <a:endParaRPr sz="1270"/>
          </a:p>
        </p:txBody>
      </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44707"/>
            <a:ext cx="8727107" cy="697730"/>
          </a:xfrm>
        </p:spPr>
        <p:txBody>
          <a:bodyPr/>
          <a:lstStyle/>
          <a:p>
            <a:pPr algn="ct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Principi </a:t>
            </a:r>
            <a:r>
              <a:rPr lang="it-IT" sz="2902" dirty="0">
                <a:solidFill>
                  <a:schemeClr val="bg1"/>
                </a:solidFill>
                <a:latin typeface="Garamond" panose="02020404030301010803" pitchFamily="18" charset="0"/>
              </a:rPr>
              <a:t>generali da rispettare </a:t>
            </a: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nella </a:t>
            </a:r>
            <a:r>
              <a:rPr lang="it-IT" sz="2902" dirty="0" err="1">
                <a:solidFill>
                  <a:schemeClr val="bg1"/>
                </a:solidFill>
                <a:latin typeface="Garamond" panose="02020404030301010803" pitchFamily="18" charset="0"/>
              </a:rPr>
              <a:t>profilazione</a:t>
            </a:r>
            <a:r>
              <a:rPr lang="it-IT" dirty="0"/>
              <a:t/>
            </a:r>
            <a:br>
              <a:rPr lang="it-IT" dirty="0"/>
            </a:br>
            <a:endParaRPr lang="it-IT" dirty="0"/>
          </a:p>
        </p:txBody>
      </p:sp>
      <p:sp>
        <p:nvSpPr>
          <p:cNvPr id="36" name="Segnaposto testo 35"/>
          <p:cNvSpPr>
            <a:spLocks noGrp="1"/>
          </p:cNvSpPr>
          <p:nvPr>
            <p:ph type="body" idx="1"/>
          </p:nvPr>
        </p:nvSpPr>
        <p:spPr>
          <a:xfrm>
            <a:off x="1673714" y="1075827"/>
            <a:ext cx="8765171" cy="3628197"/>
          </a:xfrm>
        </p:spPr>
        <p:txBody>
          <a:bodyPr/>
          <a:lstStyle/>
          <a:p>
            <a:pPr algn="ctr"/>
            <a:endParaRPr lang="it-IT" sz="1814" b="1" dirty="0">
              <a:latin typeface="Garamond" panose="02020404030301010803" pitchFamily="18" charset="0"/>
            </a:endParaRPr>
          </a:p>
          <a:p>
            <a:pPr algn="ctr"/>
            <a:endParaRPr lang="it-IT" sz="1814" b="1" dirty="0" smtClean="0">
              <a:latin typeface="Garamond" panose="02020404030301010803" pitchFamily="18" charset="0"/>
            </a:endParaRPr>
          </a:p>
          <a:p>
            <a:pPr marL="25400" indent="0" algn="ctr">
              <a:buNone/>
            </a:pPr>
            <a:r>
              <a:rPr lang="it-IT" sz="1814" b="1" dirty="0" smtClean="0">
                <a:latin typeface="Garamond" panose="02020404030301010803" pitchFamily="18" charset="0"/>
              </a:rPr>
              <a:t>Cambio </a:t>
            </a:r>
            <a:r>
              <a:rPr lang="it-IT" sz="1814" b="1" dirty="0">
                <a:latin typeface="Garamond" panose="02020404030301010803" pitchFamily="18" charset="0"/>
              </a:rPr>
              <a:t>di paradigma nel GDPR: </a:t>
            </a:r>
            <a:r>
              <a:rPr lang="it-IT" sz="1814" b="1" i="1" u="sng" dirty="0" err="1">
                <a:latin typeface="Garamond" panose="02020404030301010803" pitchFamily="18" charset="0"/>
              </a:rPr>
              <a:t>accountability</a:t>
            </a:r>
            <a:endParaRPr lang="it-IT" sz="1814" b="1" i="1" u="sng" dirty="0">
              <a:latin typeface="Garamond" panose="02020404030301010803" pitchFamily="18" charset="0"/>
            </a:endParaRPr>
          </a:p>
          <a:p>
            <a:pPr algn="ctr"/>
            <a:endParaRPr lang="it-IT" sz="1814" b="1" i="1" u="sng" dirty="0">
              <a:latin typeface="Garamond" panose="02020404030301010803" pitchFamily="18" charset="0"/>
            </a:endParaRPr>
          </a:p>
          <a:p>
            <a:pPr algn="just"/>
            <a:endParaRPr lang="it-IT" sz="1814" b="1" i="1" u="sng" dirty="0">
              <a:latin typeface="Garamond" panose="02020404030301010803" pitchFamily="18" charset="0"/>
            </a:endParaRPr>
          </a:p>
          <a:p>
            <a:pPr marL="310942" indent="-310942" algn="just">
              <a:buFontTx/>
              <a:buChar char="-"/>
            </a:pPr>
            <a:r>
              <a:rPr lang="it-IT" sz="1814" dirty="0">
                <a:latin typeface="Garamond" panose="02020404030301010803" pitchFamily="18" charset="0"/>
              </a:rPr>
              <a:t>Necessità per il responsabile del trattamento di adottare misure puntuali per la protezione dei dati trattati</a:t>
            </a:r>
          </a:p>
          <a:p>
            <a:pPr marL="310942" indent="-310942" algn="just">
              <a:buFontTx/>
              <a:buChar char="-"/>
            </a:pPr>
            <a:endParaRPr lang="it-IT" sz="1814" dirty="0">
              <a:latin typeface="Garamond" panose="02020404030301010803" pitchFamily="18" charset="0"/>
            </a:endParaRPr>
          </a:p>
          <a:p>
            <a:pPr marL="310942" indent="-310942" algn="just">
              <a:buFontTx/>
              <a:buChar char="-"/>
            </a:pPr>
            <a:r>
              <a:rPr lang="it-IT" sz="1814" dirty="0">
                <a:latin typeface="Garamond" panose="02020404030301010803" pitchFamily="18" charset="0"/>
              </a:rPr>
              <a:t>Necessità di poter dimostrare l’efficacia delle misure poste in essere</a:t>
            </a:r>
          </a:p>
          <a:p>
            <a:pPr marL="310942" indent="-310942" algn="just">
              <a:buFontTx/>
              <a:buChar char="-"/>
            </a:pPr>
            <a:endParaRPr lang="it-IT" sz="1814" i="1" dirty="0">
              <a:latin typeface="Garamond" panose="02020404030301010803" pitchFamily="18" charset="0"/>
            </a:endParaRPr>
          </a:p>
          <a:p>
            <a:pPr marL="25400" indent="0" algn="ctr">
              <a:buNone/>
            </a:pPr>
            <a:r>
              <a:rPr lang="it-IT" sz="1814" i="1" dirty="0">
                <a:latin typeface="Garamond" panose="02020404030301010803" pitchFamily="18" charset="0"/>
                <a:cs typeface="Arial" panose="020B0604020202020204" pitchFamily="34" charset="0"/>
              </a:rPr>
              <a:t>↓</a:t>
            </a:r>
          </a:p>
          <a:p>
            <a:pPr algn="ctr"/>
            <a:endParaRPr lang="it-IT" sz="1814" i="1" dirty="0">
              <a:latin typeface="Garamond" panose="02020404030301010803" pitchFamily="18" charset="0"/>
              <a:cs typeface="Arial" panose="020B0604020202020204" pitchFamily="34" charset="0"/>
            </a:endParaRPr>
          </a:p>
          <a:p>
            <a:pPr algn="ctr"/>
            <a:endParaRPr lang="it-IT" sz="1814" i="1" dirty="0">
              <a:latin typeface="Garamond" panose="02020404030301010803" pitchFamily="18" charset="0"/>
              <a:cs typeface="Arial" panose="020B0604020202020204" pitchFamily="34" charset="0"/>
            </a:endParaRPr>
          </a:p>
          <a:p>
            <a:pPr algn="ctr"/>
            <a:r>
              <a:rPr lang="it-IT" sz="1814" i="1" dirty="0">
                <a:latin typeface="Garamond" panose="02020404030301010803" pitchFamily="18" charset="0"/>
                <a:cs typeface="Arial" panose="020B0604020202020204" pitchFamily="34" charset="0"/>
              </a:rPr>
              <a:t>Principi più generali diretti a responsabilizzare il responsabile del trattamento</a:t>
            </a:r>
            <a:endParaRPr lang="it-IT" sz="1814" dirty="0">
              <a:latin typeface="Garamond" panose="02020404030301010803" pitchFamily="18" charset="0"/>
            </a:endParaRPr>
          </a:p>
        </p:txBody>
      </p:sp>
    </p:spTree>
    <p:extLst>
      <p:ext uri="{BB962C8B-B14F-4D97-AF65-F5344CB8AC3E}">
        <p14:creationId xmlns:p14="http://schemas.microsoft.com/office/powerpoint/2010/main" val="2623994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247607" y="201217"/>
            <a:ext cx="8727107" cy="697730"/>
          </a:xfrm>
        </p:spPr>
        <p:txBody>
          <a:bodyPr/>
          <a:lstStyle/>
          <a:p>
            <a:r>
              <a:rPr lang="it-IT" sz="2902" dirty="0" smtClean="0">
                <a:solidFill>
                  <a:schemeClr val="bg1"/>
                </a:solidFill>
                <a:latin typeface="Garamond" panose="02020404030301010803" pitchFamily="18" charset="0"/>
              </a:rPr>
              <a:t>Principi generali </a:t>
            </a:r>
            <a:r>
              <a:rPr lang="it-IT" sz="2902" dirty="0">
                <a:solidFill>
                  <a:schemeClr val="bg1"/>
                </a:solidFill>
                <a:latin typeface="Garamond" panose="02020404030301010803" pitchFamily="18" charset="0"/>
              </a:rPr>
              <a:t>da rispettare </a:t>
            </a:r>
            <a:br>
              <a:rPr lang="it-IT" sz="2902" dirty="0">
                <a:solidFill>
                  <a:schemeClr val="bg1"/>
                </a:solidFill>
                <a:latin typeface="Garamond" panose="02020404030301010803" pitchFamily="18" charset="0"/>
              </a:rPr>
            </a:br>
            <a:r>
              <a:rPr lang="it-IT" sz="2902" dirty="0">
                <a:solidFill>
                  <a:schemeClr val="bg1"/>
                </a:solidFill>
                <a:latin typeface="Garamond" panose="02020404030301010803" pitchFamily="18" charset="0"/>
              </a:rPr>
              <a:t>nella </a:t>
            </a:r>
            <a:r>
              <a:rPr lang="it-IT" sz="2902" dirty="0" err="1">
                <a:solidFill>
                  <a:schemeClr val="bg1"/>
                </a:solidFill>
                <a:latin typeface="Garamond" panose="02020404030301010803" pitchFamily="18" charset="0"/>
              </a:rPr>
              <a:t>profilazione</a:t>
            </a:r>
            <a:r>
              <a:rPr lang="it-IT" sz="2902" dirty="0">
                <a:solidFill>
                  <a:schemeClr val="bg1"/>
                </a:solidFill>
                <a:latin typeface="Garamond" panose="02020404030301010803" pitchFamily="18" charset="0"/>
              </a:rPr>
              <a:t> </a:t>
            </a:r>
            <a:endParaRPr lang="it-IT" dirty="0">
              <a:solidFill>
                <a:schemeClr val="bg1"/>
              </a:solidFill>
            </a:endParaRPr>
          </a:p>
        </p:txBody>
      </p:sp>
      <p:sp>
        <p:nvSpPr>
          <p:cNvPr id="36" name="Segnaposto testo 35"/>
          <p:cNvSpPr>
            <a:spLocks noGrp="1"/>
          </p:cNvSpPr>
          <p:nvPr>
            <p:ph type="body" idx="1"/>
          </p:nvPr>
        </p:nvSpPr>
        <p:spPr>
          <a:xfrm>
            <a:off x="332509" y="1441946"/>
            <a:ext cx="11508509" cy="3189347"/>
          </a:xfrm>
        </p:spPr>
        <p:txBody>
          <a:bodyPr/>
          <a:lstStyle/>
          <a:p>
            <a:pPr algn="just"/>
            <a:r>
              <a:rPr lang="it-IT" sz="1814" b="1" dirty="0">
                <a:latin typeface="Garamond" panose="02020404030301010803" pitchFamily="18" charset="0"/>
              </a:rPr>
              <a:t>Liceità, correttezza e trasparenza</a:t>
            </a:r>
          </a:p>
          <a:p>
            <a:pPr marL="25400" indent="0" algn="just">
              <a:buNone/>
            </a:pPr>
            <a:r>
              <a:rPr lang="it-IT" sz="1814" dirty="0">
                <a:latin typeface="Garamond" panose="02020404030301010803" pitchFamily="18" charset="0"/>
              </a:rPr>
              <a:t>Il titolare del trattamento deve fornire agli interessati informazioni concise, trasparenti, intelligibili e facilmente accessibili sul trattamento dei loro dati personali. </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Minimizzazione dei dati</a:t>
            </a:r>
          </a:p>
          <a:p>
            <a:pPr marL="25400" indent="0" algn="just">
              <a:buNone/>
            </a:pPr>
            <a:r>
              <a:rPr lang="it-IT" sz="1814" dirty="0">
                <a:latin typeface="Garamond" panose="02020404030301010803" pitchFamily="18" charset="0"/>
              </a:rPr>
              <a:t>Il titolare del trattamento dovrebbe essere in grado di giustificare la necessità della raccolta e della conservazione dei dati personali oppure prendere in considerazione l’utilizzo di dati aggregati, anonimizzati o (laddove ciò consenta una protezione sufficiente) </a:t>
            </a:r>
            <a:r>
              <a:rPr lang="it-IT" sz="1814" dirty="0" err="1">
                <a:latin typeface="Garamond" panose="02020404030301010803" pitchFamily="18" charset="0"/>
              </a:rPr>
              <a:t>pseudonimizzati</a:t>
            </a:r>
            <a:r>
              <a:rPr lang="it-IT" sz="1814" dirty="0">
                <a:latin typeface="Garamond" panose="02020404030301010803" pitchFamily="18" charset="0"/>
              </a:rPr>
              <a:t> per la </a:t>
            </a:r>
            <a:r>
              <a:rPr lang="it-IT" sz="1814" dirty="0" err="1">
                <a:latin typeface="Garamond" panose="02020404030301010803" pitchFamily="18" charset="0"/>
              </a:rPr>
              <a:t>profilazione</a:t>
            </a:r>
            <a:r>
              <a:rPr lang="it-IT" sz="1814" dirty="0" smtClean="0">
                <a:latin typeface="Garamond" panose="02020404030301010803" pitchFamily="18" charset="0"/>
              </a:rPr>
              <a:t>.</a:t>
            </a:r>
          </a:p>
          <a:p>
            <a:pPr marL="25400" indent="0" algn="just">
              <a:buNone/>
            </a:pPr>
            <a:endParaRPr lang="it-IT" sz="1814" dirty="0">
              <a:latin typeface="Garamond" panose="02020404030301010803" pitchFamily="18" charset="0"/>
            </a:endParaRPr>
          </a:p>
          <a:p>
            <a:pPr marL="25400" indent="0" algn="just">
              <a:buNone/>
            </a:pPr>
            <a:r>
              <a:rPr lang="it-IT" sz="1814" dirty="0" err="1">
                <a:latin typeface="Garamond" panose="02020404030301010803" pitchFamily="18" charset="0"/>
              </a:rPr>
              <a:t>Cass</a:t>
            </a:r>
            <a:r>
              <a:rPr lang="it-IT" sz="1814" dirty="0">
                <a:latin typeface="Garamond" panose="02020404030301010803" pitchFamily="18" charset="0"/>
              </a:rPr>
              <a:t>. </a:t>
            </a:r>
            <a:r>
              <a:rPr lang="it-IT" sz="1814" dirty="0" err="1">
                <a:latin typeface="Garamond" panose="02020404030301010803" pitchFamily="18" charset="0"/>
              </a:rPr>
              <a:t>ord</a:t>
            </a:r>
            <a:r>
              <a:rPr lang="it-IT" sz="1814" dirty="0">
                <a:latin typeface="Garamond" panose="02020404030301010803" pitchFamily="18" charset="0"/>
              </a:rPr>
              <a:t>. 19 dicembre 2019, n. </a:t>
            </a:r>
            <a:r>
              <a:rPr lang="it-IT" sz="1814" dirty="0" smtClean="0">
                <a:latin typeface="Garamond" panose="02020404030301010803" pitchFamily="18" charset="0"/>
              </a:rPr>
              <a:t>34113: </a:t>
            </a:r>
            <a:r>
              <a:rPr lang="it-IT" sz="1814" i="1" dirty="0" smtClean="0">
                <a:latin typeface="Garamond" panose="02020404030301010803" pitchFamily="18" charset="0"/>
              </a:rPr>
              <a:t>il </a:t>
            </a:r>
            <a:r>
              <a:rPr lang="it-IT" sz="1814" i="1" dirty="0">
                <a:latin typeface="Garamond" panose="02020404030301010803" pitchFamily="18" charset="0"/>
              </a:rPr>
              <a:t>trattamento delle informazioni personali effettuato nell’ambito dell’attività di recupero crediti è lecito purché avvenga nel rispetto del criterio di minimizzazione nell’uso dei dati personali, dovendo essere utilizzati solo i dati indispensabili, pertinenti e limitati a quanto necessario per il perseguimento delle finalità per cui sono raccolti e trattati.</a:t>
            </a:r>
          </a:p>
          <a:p>
            <a:pPr marL="25400" indent="0" algn="just">
              <a:buNone/>
            </a:pPr>
            <a:r>
              <a:rPr lang="it-IT" sz="1814" dirty="0">
                <a:latin typeface="Garamond" panose="02020404030301010803" pitchFamily="18" charset="0"/>
              </a:rPr>
              <a:t>Se un istituto di credito fornisce ai soggetti acquirenti del credito informazioni riguardanti il debitore, funzionali alla cessione del credito, quali la situazione debitoria, l’ubicazione dell’immobile vincolato alla garanzia del credito, etc., sta violando il principio di minimizzazione? </a:t>
            </a:r>
            <a:endParaRPr lang="it-IT" sz="1814" b="1" dirty="0">
              <a:latin typeface="Garamond" panose="02020404030301010803" pitchFamily="18" charset="0"/>
            </a:endParaRPr>
          </a:p>
          <a:p>
            <a:pPr marL="25400" indent="0" algn="just">
              <a:buNone/>
            </a:pPr>
            <a:endParaRPr lang="it-IT" sz="1814" dirty="0">
              <a:latin typeface="Garamond" panose="02020404030301010803" pitchFamily="18" charset="0"/>
            </a:endParaRPr>
          </a:p>
          <a:p>
            <a:pPr algn="just"/>
            <a:endParaRPr lang="it-IT" sz="1814" dirty="0">
              <a:latin typeface="Garamond" panose="02020404030301010803" pitchFamily="18" charset="0"/>
            </a:endParaRPr>
          </a:p>
          <a:p>
            <a:pPr algn="just"/>
            <a:endParaRPr lang="it-IT" sz="1814" b="1" dirty="0">
              <a:latin typeface="Garamond" panose="02020404030301010803" pitchFamily="18" charset="0"/>
            </a:endParaRPr>
          </a:p>
        </p:txBody>
      </p:sp>
    </p:spTree>
    <p:extLst>
      <p:ext uri="{BB962C8B-B14F-4D97-AF65-F5344CB8AC3E}">
        <p14:creationId xmlns:p14="http://schemas.microsoft.com/office/powerpoint/2010/main" val="2982179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sp>
        <p:nvSpPr>
          <p:cNvPr id="26" name="object 26"/>
          <p:cNvSpPr/>
          <p:nvPr/>
        </p:nvSpPr>
        <p:spPr>
          <a:xfrm>
            <a:off x="5183650" y="0"/>
            <a:ext cx="752019" cy="580425"/>
          </a:xfrm>
          <a:custGeom>
            <a:avLst/>
            <a:gdLst/>
            <a:ahLst/>
            <a:cxnLst/>
            <a:rect l="l" t="t" r="r" b="b"/>
            <a:pathLst>
              <a:path w="829310" h="640080">
                <a:moveTo>
                  <a:pt x="0" y="401301"/>
                </a:moveTo>
                <a:lnTo>
                  <a:pt x="0" y="0"/>
                </a:lnTo>
              </a:path>
              <a:path w="829310" h="640080">
                <a:moveTo>
                  <a:pt x="828903" y="0"/>
                </a:moveTo>
                <a:lnTo>
                  <a:pt x="828903" y="401301"/>
                </a:lnTo>
                <a:lnTo>
                  <a:pt x="414451" y="640073"/>
                </a:lnTo>
                <a:lnTo>
                  <a:pt x="0" y="401301"/>
                </a:lnTo>
              </a:path>
            </a:pathLst>
          </a:custGeom>
          <a:ln w="12700">
            <a:solidFill>
              <a:srgbClr val="97C6DA"/>
            </a:solidFill>
          </a:ln>
        </p:spPr>
        <p:txBody>
          <a:bodyPr wrap="square" lIns="0" tIns="0" rIns="0" bIns="0" rtlCol="0"/>
          <a:lstStyle/>
          <a:p>
            <a:endParaRPr sz="1270"/>
          </a:p>
        </p:txBody>
      </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44707"/>
            <a:ext cx="8727107" cy="697730"/>
          </a:xfrm>
        </p:spPr>
        <p:txBody>
          <a:bodyPr/>
          <a:lstStyle/>
          <a:p>
            <a:pPr algn="ctr"/>
            <a:r>
              <a:rPr lang="it-IT" dirty="0"/>
              <a:t/>
            </a:r>
            <a:br>
              <a:rPr lang="it-IT" dirty="0"/>
            </a:br>
            <a:endParaRPr lang="it-IT" dirty="0"/>
          </a:p>
        </p:txBody>
      </p:sp>
      <p:sp>
        <p:nvSpPr>
          <p:cNvPr id="36" name="Segnaposto testo 35"/>
          <p:cNvSpPr>
            <a:spLocks noGrp="1"/>
          </p:cNvSpPr>
          <p:nvPr>
            <p:ph type="body" idx="1"/>
          </p:nvPr>
        </p:nvSpPr>
        <p:spPr>
          <a:xfrm>
            <a:off x="1673713" y="1489569"/>
            <a:ext cx="9049056" cy="2790921"/>
          </a:xfrm>
        </p:spPr>
        <p:txBody>
          <a:bodyPr/>
          <a:lstStyle/>
          <a:p>
            <a:pPr algn="just"/>
            <a:endParaRPr lang="it-IT" sz="1814" b="1" dirty="0">
              <a:latin typeface="Garamond" panose="02020404030301010803" pitchFamily="18" charset="0"/>
            </a:endParaRPr>
          </a:p>
          <a:p>
            <a:pPr algn="just"/>
            <a:r>
              <a:rPr lang="it-IT" sz="1814" b="1" dirty="0">
                <a:latin typeface="Garamond" panose="02020404030301010803" pitchFamily="18" charset="0"/>
              </a:rPr>
              <a:t>Esattezza</a:t>
            </a:r>
          </a:p>
          <a:p>
            <a:pPr marL="25400" indent="0" algn="just">
              <a:buNone/>
            </a:pPr>
            <a:r>
              <a:rPr lang="it-IT" sz="1814" dirty="0">
                <a:latin typeface="Garamond" panose="02020404030301010803" pitchFamily="18" charset="0"/>
              </a:rPr>
              <a:t>Se i dati utilizzati nel contesto di un processo decisionale automatizzato o di </a:t>
            </a:r>
            <a:r>
              <a:rPr lang="it-IT" sz="1814" dirty="0" err="1">
                <a:latin typeface="Garamond" panose="02020404030301010803" pitchFamily="18" charset="0"/>
              </a:rPr>
              <a:t>profilazione</a:t>
            </a:r>
            <a:r>
              <a:rPr lang="it-IT" sz="1814" dirty="0">
                <a:latin typeface="Garamond" panose="02020404030301010803" pitchFamily="18" charset="0"/>
              </a:rPr>
              <a:t> non sono esatti, qualsiasi decisione o profilo che ne deriverà sarà viziato. Eventuali inesattezze possono portare a previsioni inappropriate in merito, ad esempio, alla salute, al rischio di credito o al rischio assicurativo.</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Limitazione della conservazione</a:t>
            </a:r>
          </a:p>
          <a:p>
            <a:pPr marL="25400" indent="0" algn="just">
              <a:buNone/>
            </a:pPr>
            <a:r>
              <a:rPr lang="it-IT" sz="1814" dirty="0">
                <a:latin typeface="Garamond" panose="02020404030301010803" pitchFamily="18" charset="0"/>
              </a:rPr>
              <a:t>Il titolare del trattamento deve assicurare che i dati non siano conservati per un periodo superiore a quello necessario e proporzionato alle finalità per le quali i dati vengono trattati.  </a:t>
            </a:r>
          </a:p>
        </p:txBody>
      </p:sp>
    </p:spTree>
    <p:extLst>
      <p:ext uri="{BB962C8B-B14F-4D97-AF65-F5344CB8AC3E}">
        <p14:creationId xmlns:p14="http://schemas.microsoft.com/office/powerpoint/2010/main" val="3605605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247607" y="186007"/>
            <a:ext cx="8727107" cy="440534"/>
          </a:xfrm>
        </p:spPr>
        <p:txBody>
          <a:bodyPr/>
          <a:lstStyle/>
          <a:p>
            <a:pPr algn="ct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Principi </a:t>
            </a:r>
            <a:r>
              <a:rPr lang="it-IT" sz="2902" dirty="0">
                <a:solidFill>
                  <a:schemeClr val="bg1"/>
                </a:solidFill>
                <a:latin typeface="Garamond" panose="02020404030301010803" pitchFamily="18" charset="0"/>
              </a:rPr>
              <a:t>generali da rispettare </a:t>
            </a:r>
            <a:r>
              <a:rPr lang="it-IT" sz="2902" dirty="0" smtClean="0">
                <a:solidFill>
                  <a:schemeClr val="bg1"/>
                </a:solidFill>
                <a:latin typeface="Garamond" panose="02020404030301010803" pitchFamily="18" charset="0"/>
              </a:rPr>
              <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nella </a:t>
            </a:r>
            <a:r>
              <a:rPr lang="it-IT" sz="2902" dirty="0" err="1" smtClean="0">
                <a:solidFill>
                  <a:schemeClr val="bg1"/>
                </a:solidFill>
                <a:latin typeface="Garamond" panose="02020404030301010803" pitchFamily="18" charset="0"/>
              </a:rPr>
              <a:t>profilazione</a:t>
            </a:r>
            <a:endParaRPr lang="it-IT" dirty="0"/>
          </a:p>
        </p:txBody>
      </p:sp>
      <p:sp>
        <p:nvSpPr>
          <p:cNvPr id="36" name="Segnaposto testo 35"/>
          <p:cNvSpPr>
            <a:spLocks noGrp="1"/>
          </p:cNvSpPr>
          <p:nvPr>
            <p:ph type="body" idx="1"/>
          </p:nvPr>
        </p:nvSpPr>
        <p:spPr>
          <a:xfrm>
            <a:off x="600365" y="1489569"/>
            <a:ext cx="11074400" cy="4465474"/>
          </a:xfrm>
        </p:spPr>
        <p:txBody>
          <a:bodyPr/>
          <a:lstStyle/>
          <a:p>
            <a:pPr algn="just"/>
            <a:r>
              <a:rPr lang="it-IT" sz="1814" b="1" dirty="0">
                <a:latin typeface="Garamond" panose="02020404030301010803" pitchFamily="18" charset="0"/>
              </a:rPr>
              <a:t>Liceità, correttezza e trasparenza - Minimizzazione dei dati – Esattezza - Limitazione della conservazione</a:t>
            </a:r>
          </a:p>
          <a:p>
            <a:pPr algn="just"/>
            <a:endParaRPr lang="it-IT" sz="1814" b="1" dirty="0">
              <a:latin typeface="Garamond" panose="02020404030301010803" pitchFamily="18" charset="0"/>
            </a:endParaRPr>
          </a:p>
          <a:p>
            <a:pPr algn="just"/>
            <a:endParaRPr lang="it-IT" sz="1814" b="1" dirty="0">
              <a:latin typeface="Garamond" panose="02020404030301010803" pitchFamily="18" charset="0"/>
            </a:endParaRPr>
          </a:p>
          <a:p>
            <a:pPr marL="25400" indent="0" algn="just">
              <a:buNone/>
            </a:pPr>
            <a:r>
              <a:rPr lang="it-IT" sz="1814" dirty="0">
                <a:latin typeface="Garamond" panose="02020404030301010803" pitchFamily="18" charset="0"/>
              </a:rPr>
              <a:t>Usare i dati in funzione predittiva a supporto di processi decisionali può ingabbiare le dinamiche sociali in uno schema rigido, con vincitori e perdenti. I perdenti partono svantaggiati e rimangono intrappolati in un circolo tossico dal quale non riescono a uscire. I principi da rispettare nella </a:t>
            </a:r>
            <a:r>
              <a:rPr lang="it-IT" sz="1814" dirty="0" err="1">
                <a:latin typeface="Garamond" panose="02020404030301010803" pitchFamily="18" charset="0"/>
              </a:rPr>
              <a:t>profilazione</a:t>
            </a:r>
            <a:r>
              <a:rPr lang="it-IT" sz="1814" dirty="0">
                <a:latin typeface="Garamond" panose="02020404030301010803" pitchFamily="18" charset="0"/>
              </a:rPr>
              <a:t> tendono a contenere questo pericolo.</a:t>
            </a:r>
          </a:p>
          <a:p>
            <a:pPr algn="just"/>
            <a:endParaRPr lang="it-IT" sz="1814" dirty="0">
              <a:latin typeface="Garamond" panose="02020404030301010803" pitchFamily="18" charset="0"/>
            </a:endParaRPr>
          </a:p>
          <a:p>
            <a:pPr marL="25400" indent="0" algn="just">
              <a:buNone/>
            </a:pPr>
            <a:r>
              <a:rPr lang="it-IT" sz="1814" dirty="0">
                <a:latin typeface="Garamond" panose="02020404030301010803" pitchFamily="18" charset="0"/>
              </a:rPr>
              <a:t>Il </a:t>
            </a:r>
            <a:r>
              <a:rPr lang="it-IT" sz="1814" i="1" dirty="0">
                <a:latin typeface="Garamond" panose="02020404030301010803" pitchFamily="18" charset="0"/>
              </a:rPr>
              <a:t>data </a:t>
            </a:r>
            <a:r>
              <a:rPr lang="it-IT" sz="1814" i="1" dirty="0" err="1">
                <a:latin typeface="Garamond" panose="02020404030301010803" pitchFamily="18" charset="0"/>
              </a:rPr>
              <a:t>mining</a:t>
            </a:r>
            <a:r>
              <a:rPr lang="it-IT" sz="1814" i="1" dirty="0">
                <a:latin typeface="Garamond" panose="02020404030301010803" pitchFamily="18" charset="0"/>
              </a:rPr>
              <a:t> </a:t>
            </a:r>
            <a:r>
              <a:rPr lang="it-IT" sz="1814" dirty="0">
                <a:latin typeface="Garamond" panose="02020404030301010803" pitchFamily="18" charset="0"/>
              </a:rPr>
              <a:t>può far scoprire l’appartenenza delle persone a classi protette e di conseguenza può indebitamente penalizzare o escludere tali persone (ad esempio dall’accesso a posizioni lavorative)</a:t>
            </a:r>
          </a:p>
          <a:p>
            <a:pPr algn="just"/>
            <a:endParaRPr lang="it-IT" sz="1814" dirty="0">
              <a:latin typeface="Garamond" panose="02020404030301010803" pitchFamily="18" charset="0"/>
            </a:endParaRPr>
          </a:p>
          <a:p>
            <a:pPr algn="just"/>
            <a:endParaRPr lang="it-IT" sz="1814" dirty="0">
              <a:latin typeface="Garamond" panose="02020404030301010803" pitchFamily="18" charset="0"/>
            </a:endParaRPr>
          </a:p>
          <a:p>
            <a:pPr marL="25400" indent="0" algn="just">
              <a:buNone/>
            </a:pPr>
            <a:r>
              <a:rPr lang="it-IT" sz="1814" dirty="0" smtClean="0">
                <a:latin typeface="Garamond" panose="02020404030301010803" pitchFamily="18" charset="0"/>
              </a:rPr>
              <a:t>Cathy </a:t>
            </a:r>
            <a:r>
              <a:rPr lang="it-IT" sz="1814" dirty="0" err="1">
                <a:latin typeface="Garamond" panose="02020404030301010803" pitchFamily="18" charset="0"/>
              </a:rPr>
              <a:t>O’Neil</a:t>
            </a:r>
            <a:r>
              <a:rPr lang="it-IT" sz="1814" dirty="0">
                <a:latin typeface="Garamond" panose="02020404030301010803" pitchFamily="18" charset="0"/>
              </a:rPr>
              <a:t>, </a:t>
            </a:r>
            <a:r>
              <a:rPr lang="it-IT" sz="1814" i="1" dirty="0">
                <a:latin typeface="Garamond" panose="02020404030301010803" pitchFamily="18" charset="0"/>
              </a:rPr>
              <a:t>Armi di distruzione matematica. Come i big data aumentano la disuguaglianza e minacciano la democrazia </a:t>
            </a:r>
            <a:r>
              <a:rPr lang="it-IT" sz="1814" dirty="0">
                <a:latin typeface="Garamond" panose="02020404030301010803" pitchFamily="18" charset="0"/>
              </a:rPr>
              <a:t>(Bompiani, 2017)</a:t>
            </a:r>
          </a:p>
        </p:txBody>
      </p:sp>
    </p:spTree>
    <p:extLst>
      <p:ext uri="{BB962C8B-B14F-4D97-AF65-F5344CB8AC3E}">
        <p14:creationId xmlns:p14="http://schemas.microsoft.com/office/powerpoint/2010/main" val="1713500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241849" y="5767621"/>
            <a:ext cx="987529" cy="1094055"/>
            <a:chOff x="-6350" y="6360404"/>
            <a:chExt cx="1089025" cy="1206500"/>
          </a:xfrm>
        </p:grpSpPr>
        <p:sp>
          <p:nvSpPr>
            <p:cNvPr id="3" name="object 3"/>
            <p:cNvSpPr/>
            <p:nvPr/>
          </p:nvSpPr>
          <p:spPr>
            <a:xfrm>
              <a:off x="0" y="7083872"/>
              <a:ext cx="655320" cy="476250"/>
            </a:xfrm>
            <a:custGeom>
              <a:avLst/>
              <a:gdLst/>
              <a:ahLst/>
              <a:cxnLst/>
              <a:rect l="l" t="t" r="r" b="b"/>
              <a:pathLst>
                <a:path w="655320" h="476250">
                  <a:moveTo>
                    <a:pt x="655253" y="476133"/>
                  </a:moveTo>
                  <a:lnTo>
                    <a:pt x="655253" y="238772"/>
                  </a:lnTo>
                  <a:lnTo>
                    <a:pt x="240802" y="0"/>
                  </a:lnTo>
                  <a:lnTo>
                    <a:pt x="0" y="138730"/>
                  </a:lnTo>
                </a:path>
              </a:pathLst>
            </a:custGeom>
            <a:ln w="12700">
              <a:solidFill>
                <a:srgbClr val="97C6DA"/>
              </a:solidFill>
            </a:ln>
          </p:spPr>
          <p:txBody>
            <a:bodyPr wrap="square" lIns="0" tIns="0" rIns="0" bIns="0" rtlCol="0"/>
            <a:lstStyle/>
            <a:p>
              <a:endParaRPr sz="1270"/>
            </a:p>
          </p:txBody>
        </p:sp>
        <p:sp>
          <p:nvSpPr>
            <p:cNvPr id="4" name="object 4"/>
            <p:cNvSpPr/>
            <p:nvPr/>
          </p:nvSpPr>
          <p:spPr>
            <a:xfrm>
              <a:off x="247148" y="6366754"/>
              <a:ext cx="829310" cy="955675"/>
            </a:xfrm>
            <a:custGeom>
              <a:avLst/>
              <a:gdLst/>
              <a:ahLst/>
              <a:cxnLst/>
              <a:rect l="l" t="t" r="r" b="b"/>
              <a:pathLst>
                <a:path w="829310" h="955675">
                  <a:moveTo>
                    <a:pt x="0" y="238772"/>
                  </a:moveTo>
                  <a:lnTo>
                    <a:pt x="0" y="716318"/>
                  </a:lnTo>
                  <a:lnTo>
                    <a:pt x="414451" y="955090"/>
                  </a:lnTo>
                  <a:lnTo>
                    <a:pt x="828903" y="716318"/>
                  </a:lnTo>
                  <a:lnTo>
                    <a:pt x="828903" y="238772"/>
                  </a:lnTo>
                  <a:lnTo>
                    <a:pt x="414451" y="0"/>
                  </a:lnTo>
                  <a:lnTo>
                    <a:pt x="0" y="238772"/>
                  </a:lnTo>
                  <a:close/>
                </a:path>
              </a:pathLst>
            </a:custGeom>
            <a:ln w="12700">
              <a:solidFill>
                <a:srgbClr val="97C6DA"/>
              </a:solidFill>
            </a:ln>
          </p:spPr>
          <p:txBody>
            <a:bodyPr wrap="square" lIns="0" tIns="0" rIns="0" bIns="0" rtlCol="0"/>
            <a:lstStyle/>
            <a:p>
              <a:endParaRPr sz="1270"/>
            </a:p>
          </p:txBody>
        </p:sp>
      </p:grpSp>
      <p:grpSp>
        <p:nvGrpSpPr>
          <p:cNvPr id="5" name="object 5"/>
          <p:cNvGrpSpPr/>
          <p:nvPr/>
        </p:nvGrpSpPr>
        <p:grpSpPr>
          <a:xfrm>
            <a:off x="2380867" y="1911677"/>
            <a:ext cx="1141273" cy="1531678"/>
            <a:chOff x="1249734" y="2108155"/>
            <a:chExt cx="1258570" cy="1689100"/>
          </a:xfrm>
        </p:grpSpPr>
        <p:sp>
          <p:nvSpPr>
            <p:cNvPr id="6" name="object 6"/>
            <p:cNvSpPr/>
            <p:nvPr/>
          </p:nvSpPr>
          <p:spPr>
            <a:xfrm>
              <a:off x="1672814" y="283545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7" name="object 7"/>
            <p:cNvSpPr/>
            <p:nvPr/>
          </p:nvSpPr>
          <p:spPr>
            <a:xfrm>
              <a:off x="1256084" y="211450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8" name="object 8"/>
          <p:cNvSpPr/>
          <p:nvPr/>
        </p:nvSpPr>
        <p:spPr>
          <a:xfrm>
            <a:off x="1247607" y="2990816"/>
            <a:ext cx="598851" cy="866607"/>
          </a:xfrm>
          <a:custGeom>
            <a:avLst/>
            <a:gdLst/>
            <a:ahLst/>
            <a:cxnLst/>
            <a:rect l="l" t="t" r="r" b="b"/>
            <a:pathLst>
              <a:path w="660400" h="955675">
                <a:moveTo>
                  <a:pt x="0" y="141479"/>
                </a:moveTo>
                <a:lnTo>
                  <a:pt x="245574" y="0"/>
                </a:lnTo>
                <a:lnTo>
                  <a:pt x="660026" y="238772"/>
                </a:lnTo>
                <a:lnTo>
                  <a:pt x="660026" y="716318"/>
                </a:lnTo>
                <a:lnTo>
                  <a:pt x="245574" y="955090"/>
                </a:lnTo>
                <a:lnTo>
                  <a:pt x="0" y="813610"/>
                </a:lnTo>
              </a:path>
            </a:pathLst>
          </a:custGeom>
          <a:ln w="12700">
            <a:solidFill>
              <a:srgbClr val="97C6DA"/>
            </a:solidFill>
          </a:ln>
        </p:spPr>
        <p:txBody>
          <a:bodyPr wrap="square" lIns="0" tIns="0" rIns="0" bIns="0" rtlCol="0"/>
          <a:lstStyle/>
          <a:p>
            <a:endParaRPr sz="1270"/>
          </a:p>
        </p:txBody>
      </p:sp>
      <p:sp>
        <p:nvSpPr>
          <p:cNvPr id="9" name="object 9"/>
          <p:cNvSpPr/>
          <p:nvPr/>
        </p:nvSpPr>
        <p:spPr>
          <a:xfrm>
            <a:off x="7829989" y="5880778"/>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0" name="object 10"/>
          <p:cNvGrpSpPr/>
          <p:nvPr/>
        </p:nvGrpSpPr>
        <p:grpSpPr>
          <a:xfrm>
            <a:off x="6143007" y="3758928"/>
            <a:ext cx="1897322" cy="1527071"/>
            <a:chOff x="5398538" y="4145262"/>
            <a:chExt cx="2092325" cy="1684020"/>
          </a:xfrm>
        </p:grpSpPr>
        <p:sp>
          <p:nvSpPr>
            <p:cNvPr id="11" name="object 11"/>
            <p:cNvSpPr/>
            <p:nvPr/>
          </p:nvSpPr>
          <p:spPr>
            <a:xfrm>
              <a:off x="5404888" y="4864144"/>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2" name="object 12"/>
            <p:cNvSpPr/>
            <p:nvPr/>
          </p:nvSpPr>
          <p:spPr>
            <a:xfrm>
              <a:off x="6234760" y="4867499"/>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3" name="object 13"/>
            <p:cNvSpPr/>
            <p:nvPr/>
          </p:nvSpPr>
          <p:spPr>
            <a:xfrm>
              <a:off x="6655559" y="4151612"/>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14" name="object 14"/>
          <p:cNvSpPr/>
          <p:nvPr/>
        </p:nvSpPr>
        <p:spPr>
          <a:xfrm>
            <a:off x="10124488" y="2275692"/>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15" name="object 15"/>
          <p:cNvGrpSpPr/>
          <p:nvPr/>
        </p:nvGrpSpPr>
        <p:grpSpPr>
          <a:xfrm>
            <a:off x="10118730" y="2918065"/>
            <a:ext cx="830330" cy="1527071"/>
            <a:chOff x="9782877" y="3217977"/>
            <a:chExt cx="915669" cy="1684020"/>
          </a:xfrm>
        </p:grpSpPr>
        <p:sp>
          <p:nvSpPr>
            <p:cNvPr id="16" name="object 16"/>
            <p:cNvSpPr/>
            <p:nvPr/>
          </p:nvSpPr>
          <p:spPr>
            <a:xfrm>
              <a:off x="9789227" y="3940215"/>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17" name="object 17"/>
            <p:cNvSpPr/>
            <p:nvPr/>
          </p:nvSpPr>
          <p:spPr>
            <a:xfrm>
              <a:off x="10210026" y="3224327"/>
              <a:ext cx="482600" cy="955675"/>
            </a:xfrm>
            <a:custGeom>
              <a:avLst/>
              <a:gdLst/>
              <a:ahLst/>
              <a:cxnLst/>
              <a:rect l="l" t="t" r="r" b="b"/>
              <a:pathLst>
                <a:path w="482600" h="955675">
                  <a:moveTo>
                    <a:pt x="0" y="716318"/>
                  </a:moveTo>
                  <a:lnTo>
                    <a:pt x="0" y="238772"/>
                  </a:lnTo>
                  <a:lnTo>
                    <a:pt x="414451" y="0"/>
                  </a:lnTo>
                  <a:lnTo>
                    <a:pt x="481976" y="38902"/>
                  </a:lnTo>
                </a:path>
                <a:path w="482600" h="955675">
                  <a:moveTo>
                    <a:pt x="481976" y="916188"/>
                  </a:moveTo>
                  <a:lnTo>
                    <a:pt x="414451" y="955090"/>
                  </a:lnTo>
                  <a:lnTo>
                    <a:pt x="0" y="716318"/>
                  </a:lnTo>
                </a:path>
              </a:pathLst>
            </a:custGeom>
            <a:ln w="12700">
              <a:solidFill>
                <a:srgbClr val="97C6DA"/>
              </a:solidFill>
            </a:ln>
          </p:spPr>
          <p:txBody>
            <a:bodyPr wrap="square" lIns="0" tIns="0" rIns="0" bIns="0" rtlCol="0"/>
            <a:lstStyle/>
            <a:p>
              <a:endParaRPr sz="1270"/>
            </a:p>
          </p:txBody>
        </p:sp>
      </p:grpSp>
      <p:grpSp>
        <p:nvGrpSpPr>
          <p:cNvPr id="18" name="object 18"/>
          <p:cNvGrpSpPr/>
          <p:nvPr/>
        </p:nvGrpSpPr>
        <p:grpSpPr>
          <a:xfrm>
            <a:off x="9472128" y="0"/>
            <a:ext cx="1145879" cy="1667571"/>
            <a:chOff x="9069819" y="0"/>
            <a:chExt cx="1263650" cy="1838960"/>
          </a:xfrm>
        </p:grpSpPr>
        <p:sp>
          <p:nvSpPr>
            <p:cNvPr id="19" name="object 19"/>
            <p:cNvSpPr/>
            <p:nvPr/>
          </p:nvSpPr>
          <p:spPr>
            <a:xfrm>
              <a:off x="9076169" y="0"/>
              <a:ext cx="829310" cy="390525"/>
            </a:xfrm>
            <a:custGeom>
              <a:avLst/>
              <a:gdLst/>
              <a:ahLst/>
              <a:cxnLst/>
              <a:rect l="l" t="t" r="r" b="b"/>
              <a:pathLst>
                <a:path w="829309" h="390525">
                  <a:moveTo>
                    <a:pt x="0" y="151315"/>
                  </a:moveTo>
                  <a:lnTo>
                    <a:pt x="0" y="0"/>
                  </a:lnTo>
                </a:path>
                <a:path w="829309" h="390525">
                  <a:moveTo>
                    <a:pt x="828903" y="0"/>
                  </a:moveTo>
                  <a:lnTo>
                    <a:pt x="828903" y="151315"/>
                  </a:lnTo>
                  <a:lnTo>
                    <a:pt x="414451" y="390088"/>
                  </a:lnTo>
                  <a:lnTo>
                    <a:pt x="0" y="151315"/>
                  </a:lnTo>
                </a:path>
              </a:pathLst>
            </a:custGeom>
            <a:ln w="12700">
              <a:solidFill>
                <a:srgbClr val="97C6DA"/>
              </a:solidFill>
            </a:ln>
          </p:spPr>
          <p:txBody>
            <a:bodyPr wrap="square" lIns="0" tIns="0" rIns="0" bIns="0" rtlCol="0"/>
            <a:lstStyle/>
            <a:p>
              <a:endParaRPr sz="1270"/>
            </a:p>
          </p:txBody>
        </p:sp>
        <p:sp>
          <p:nvSpPr>
            <p:cNvPr id="20" name="object 20"/>
            <p:cNvSpPr/>
            <p:nvPr/>
          </p:nvSpPr>
          <p:spPr>
            <a:xfrm>
              <a:off x="9497870" y="151061"/>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1" name="object 21"/>
            <p:cNvSpPr/>
            <p:nvPr/>
          </p:nvSpPr>
          <p:spPr>
            <a:xfrm>
              <a:off x="9076169" y="871037"/>
              <a:ext cx="829310" cy="955675"/>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22" name="object 22"/>
          <p:cNvSpPr/>
          <p:nvPr/>
        </p:nvSpPr>
        <p:spPr>
          <a:xfrm>
            <a:off x="8187031" y="1607730"/>
            <a:ext cx="752019" cy="866607"/>
          </a:xfrm>
          <a:custGeom>
            <a:avLst/>
            <a:gdLst/>
            <a:ahLst/>
            <a:cxnLst/>
            <a:rect l="l" t="t" r="r" b="b"/>
            <a:pathLst>
              <a:path w="829309"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nvGrpSpPr>
          <p:cNvPr id="23" name="object 23"/>
          <p:cNvGrpSpPr/>
          <p:nvPr/>
        </p:nvGrpSpPr>
        <p:grpSpPr>
          <a:xfrm>
            <a:off x="6692234" y="6526920"/>
            <a:ext cx="1520737" cy="334551"/>
            <a:chOff x="6004213" y="7197742"/>
            <a:chExt cx="1677035" cy="368935"/>
          </a:xfrm>
        </p:grpSpPr>
        <p:sp>
          <p:nvSpPr>
            <p:cNvPr id="24" name="object 24"/>
            <p:cNvSpPr/>
            <p:nvPr/>
          </p:nvSpPr>
          <p:spPr>
            <a:xfrm>
              <a:off x="6845396" y="7204092"/>
              <a:ext cx="829310" cy="356235"/>
            </a:xfrm>
            <a:custGeom>
              <a:avLst/>
              <a:gdLst/>
              <a:ahLst/>
              <a:cxnLst/>
              <a:rect l="l" t="t" r="r" b="b"/>
              <a:pathLst>
                <a:path w="829309" h="356234">
                  <a:moveTo>
                    <a:pt x="0" y="355912"/>
                  </a:moveTo>
                  <a:lnTo>
                    <a:pt x="0" y="238772"/>
                  </a:lnTo>
                  <a:lnTo>
                    <a:pt x="414451" y="0"/>
                  </a:lnTo>
                  <a:lnTo>
                    <a:pt x="828903" y="238772"/>
                  </a:lnTo>
                  <a:lnTo>
                    <a:pt x="828903" y="355912"/>
                  </a:lnTo>
                </a:path>
              </a:pathLst>
            </a:custGeom>
            <a:ln w="12700">
              <a:solidFill>
                <a:srgbClr val="97C6DA"/>
              </a:solidFill>
            </a:ln>
          </p:spPr>
          <p:txBody>
            <a:bodyPr wrap="square" lIns="0" tIns="0" rIns="0" bIns="0" rtlCol="0"/>
            <a:lstStyle/>
            <a:p>
              <a:endParaRPr sz="1270"/>
            </a:p>
          </p:txBody>
        </p:sp>
        <p:sp>
          <p:nvSpPr>
            <p:cNvPr id="25" name="object 25"/>
            <p:cNvSpPr/>
            <p:nvPr/>
          </p:nvSpPr>
          <p:spPr>
            <a:xfrm>
              <a:off x="6010563" y="7207276"/>
              <a:ext cx="829310" cy="353060"/>
            </a:xfrm>
            <a:custGeom>
              <a:avLst/>
              <a:gdLst/>
              <a:ahLst/>
              <a:cxnLst/>
              <a:rect l="l" t="t" r="r" b="b"/>
              <a:pathLst>
                <a:path w="829309" h="353059">
                  <a:moveTo>
                    <a:pt x="0" y="352728"/>
                  </a:moveTo>
                  <a:lnTo>
                    <a:pt x="0" y="238772"/>
                  </a:lnTo>
                  <a:lnTo>
                    <a:pt x="414451" y="0"/>
                  </a:lnTo>
                  <a:lnTo>
                    <a:pt x="828903" y="238772"/>
                  </a:lnTo>
                  <a:lnTo>
                    <a:pt x="828903" y="352728"/>
                  </a:lnTo>
                </a:path>
              </a:pathLst>
            </a:custGeom>
            <a:ln w="12700">
              <a:solidFill>
                <a:srgbClr val="97C6DA"/>
              </a:solidFill>
            </a:ln>
          </p:spPr>
          <p:txBody>
            <a:bodyPr wrap="square" lIns="0" tIns="0" rIns="0" bIns="0" rtlCol="0"/>
            <a:lstStyle/>
            <a:p>
              <a:endParaRPr sz="1270"/>
            </a:p>
          </p:txBody>
        </p:sp>
      </p:grpSp>
      <p:grpSp>
        <p:nvGrpSpPr>
          <p:cNvPr id="27" name="object 27"/>
          <p:cNvGrpSpPr/>
          <p:nvPr/>
        </p:nvGrpSpPr>
        <p:grpSpPr>
          <a:xfrm>
            <a:off x="3579503" y="5254998"/>
            <a:ext cx="1145303" cy="1525343"/>
            <a:chOff x="2571562" y="5795095"/>
            <a:chExt cx="1263015" cy="1682114"/>
          </a:xfrm>
        </p:grpSpPr>
        <p:sp>
          <p:nvSpPr>
            <p:cNvPr id="28" name="object 28"/>
            <p:cNvSpPr/>
            <p:nvPr/>
          </p:nvSpPr>
          <p:spPr>
            <a:xfrm>
              <a:off x="2577912" y="5801445"/>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sp>
          <p:nvSpPr>
            <p:cNvPr id="29" name="object 29"/>
            <p:cNvSpPr/>
            <p:nvPr/>
          </p:nvSpPr>
          <p:spPr>
            <a:xfrm>
              <a:off x="2998711" y="6515586"/>
              <a:ext cx="829310" cy="955675"/>
            </a:xfrm>
            <a:custGeom>
              <a:avLst/>
              <a:gdLst/>
              <a:ahLst/>
              <a:cxnLst/>
              <a:rect l="l" t="t" r="r" b="b"/>
              <a:pathLst>
                <a:path w="829310" h="955675">
                  <a:moveTo>
                    <a:pt x="0" y="716318"/>
                  </a:moveTo>
                  <a:lnTo>
                    <a:pt x="0" y="238772"/>
                  </a:lnTo>
                  <a:lnTo>
                    <a:pt x="414451" y="0"/>
                  </a:lnTo>
                  <a:lnTo>
                    <a:pt x="828903" y="238772"/>
                  </a:lnTo>
                  <a:lnTo>
                    <a:pt x="828903" y="716318"/>
                  </a:lnTo>
                  <a:lnTo>
                    <a:pt x="414451" y="955090"/>
                  </a:lnTo>
                  <a:lnTo>
                    <a:pt x="0" y="716318"/>
                  </a:lnTo>
                  <a:close/>
                </a:path>
              </a:pathLst>
            </a:custGeom>
            <a:ln w="12700">
              <a:solidFill>
                <a:srgbClr val="97C6DA"/>
              </a:solidFill>
            </a:ln>
          </p:spPr>
          <p:txBody>
            <a:bodyPr wrap="square" lIns="0" tIns="0" rIns="0" bIns="0" rtlCol="0"/>
            <a:lstStyle/>
            <a:p>
              <a:endParaRPr sz="1270"/>
            </a:p>
          </p:txBody>
        </p:sp>
      </p:grpSp>
      <p:sp>
        <p:nvSpPr>
          <p:cNvPr id="35" name="Titolo 34"/>
          <p:cNvSpPr>
            <a:spLocks noGrp="1"/>
          </p:cNvSpPr>
          <p:nvPr>
            <p:ph type="title"/>
          </p:nvPr>
        </p:nvSpPr>
        <p:spPr>
          <a:xfrm>
            <a:off x="1732447" y="274320"/>
            <a:ext cx="8727107" cy="948913"/>
          </a:xfrm>
        </p:spPr>
        <p:txBody>
          <a:bodyPr/>
          <a:lstStyle/>
          <a:p>
            <a:pPr algn="ctr"/>
            <a:r>
              <a:rPr lang="it-IT" sz="2902" dirty="0">
                <a:solidFill>
                  <a:schemeClr val="bg1"/>
                </a:solidFill>
                <a:latin typeface="Garamond" panose="02020404030301010803" pitchFamily="18" charset="0"/>
              </a:rPr>
              <a:t>Basi legittime per il </a:t>
            </a:r>
            <a:r>
              <a:rPr lang="it-IT" sz="2902" dirty="0" smtClean="0">
                <a:solidFill>
                  <a:schemeClr val="bg1"/>
                </a:solidFill>
                <a:latin typeface="Garamond" panose="02020404030301010803" pitchFamily="18" charset="0"/>
              </a:rPr>
              <a:t>trattamento</a:t>
            </a:r>
            <a:br>
              <a:rPr lang="it-IT" sz="2902" dirty="0" smtClean="0">
                <a:solidFill>
                  <a:schemeClr val="bg1"/>
                </a:solidFill>
                <a:latin typeface="Garamond" panose="02020404030301010803" pitchFamily="18" charset="0"/>
              </a:rPr>
            </a:br>
            <a:r>
              <a:rPr lang="it-IT" sz="2902" dirty="0" smtClean="0">
                <a:solidFill>
                  <a:schemeClr val="bg1"/>
                </a:solidFill>
                <a:latin typeface="Garamond" panose="02020404030301010803" pitchFamily="18" charset="0"/>
              </a:rPr>
              <a:t>Art</a:t>
            </a:r>
            <a:r>
              <a:rPr lang="it-IT" sz="2902" dirty="0">
                <a:solidFill>
                  <a:schemeClr val="bg1"/>
                </a:solidFill>
                <a:latin typeface="Garamond" panose="02020404030301010803" pitchFamily="18" charset="0"/>
              </a:rPr>
              <a:t>. 6, par. </a:t>
            </a:r>
            <a:r>
              <a:rPr lang="it-IT" sz="2902" dirty="0" smtClean="0">
                <a:solidFill>
                  <a:schemeClr val="bg1"/>
                </a:solidFill>
                <a:latin typeface="Garamond" panose="02020404030301010803" pitchFamily="18" charset="0"/>
              </a:rPr>
              <a:t>1</a:t>
            </a:r>
            <a:endParaRPr lang="it-IT" dirty="0">
              <a:solidFill>
                <a:schemeClr val="bg1"/>
              </a:solidFill>
            </a:endParaRPr>
          </a:p>
        </p:txBody>
      </p:sp>
      <p:sp>
        <p:nvSpPr>
          <p:cNvPr id="36" name="Segnaposto testo 35"/>
          <p:cNvSpPr>
            <a:spLocks noGrp="1"/>
          </p:cNvSpPr>
          <p:nvPr>
            <p:ph type="body" idx="1"/>
          </p:nvPr>
        </p:nvSpPr>
        <p:spPr>
          <a:xfrm>
            <a:off x="1732447" y="1577340"/>
            <a:ext cx="8727107" cy="3907289"/>
          </a:xfrm>
        </p:spPr>
        <p:txBody>
          <a:bodyPr/>
          <a:lstStyle/>
          <a:p>
            <a:pPr algn="just"/>
            <a:r>
              <a:rPr lang="it-IT" sz="1814" b="1" dirty="0">
                <a:latin typeface="Garamond" panose="02020404030301010803" pitchFamily="18" charset="0"/>
              </a:rPr>
              <a:t>lettera a) - consenso </a:t>
            </a:r>
          </a:p>
          <a:p>
            <a:pPr marL="25400" indent="0" algn="just">
              <a:buNone/>
            </a:pPr>
            <a:endParaRPr lang="it-IT" sz="1814" i="1" dirty="0" smtClean="0">
              <a:latin typeface="Garamond" panose="02020404030301010803" pitchFamily="18" charset="0"/>
            </a:endParaRPr>
          </a:p>
          <a:p>
            <a:pPr marL="25400" indent="0" algn="just">
              <a:buNone/>
            </a:pPr>
            <a:r>
              <a:rPr lang="it-IT" sz="1814" i="1" dirty="0" smtClean="0">
                <a:latin typeface="Garamond" panose="02020404030301010803" pitchFamily="18" charset="0"/>
              </a:rPr>
              <a:t>Informazioni </a:t>
            </a:r>
            <a:r>
              <a:rPr lang="it-IT" sz="1814" i="1" dirty="0">
                <a:latin typeface="Garamond" panose="02020404030301010803" pitchFamily="18" charset="0"/>
              </a:rPr>
              <a:t>circa l’uso previsto e le conseguenze del trattamento</a:t>
            </a:r>
          </a:p>
          <a:p>
            <a:pPr marL="25400" indent="0" algn="just">
              <a:buNone/>
            </a:pPr>
            <a:endParaRPr lang="it-IT" sz="1814" i="1" dirty="0" smtClean="0">
              <a:latin typeface="Garamond" panose="02020404030301010803" pitchFamily="18" charset="0"/>
            </a:endParaRPr>
          </a:p>
          <a:p>
            <a:pPr marL="25400" indent="0" algn="just">
              <a:buNone/>
            </a:pPr>
            <a:r>
              <a:rPr lang="it-IT" sz="1814" i="1" dirty="0" smtClean="0">
                <a:latin typeface="Garamond" panose="02020404030301010803" pitchFamily="18" charset="0"/>
              </a:rPr>
              <a:t>Modalità </a:t>
            </a:r>
            <a:r>
              <a:rPr lang="it-IT" sz="1814" i="1" dirty="0">
                <a:latin typeface="Garamond" panose="02020404030301010803" pitchFamily="18" charset="0"/>
              </a:rPr>
              <a:t>del consenso </a:t>
            </a:r>
            <a:r>
              <a:rPr lang="it-IT" sz="1814" i="1" dirty="0">
                <a:latin typeface="Arial" panose="020B0604020202020204" pitchFamily="34" charset="0"/>
                <a:cs typeface="Arial" panose="020B0604020202020204" pitchFamily="34" charset="0"/>
              </a:rPr>
              <a:t>→</a:t>
            </a:r>
            <a:r>
              <a:rPr lang="it-IT" sz="1814" dirty="0">
                <a:latin typeface="Garamond" panose="02020404030301010803" pitchFamily="18" charset="0"/>
              </a:rPr>
              <a:t> CGUE (Grande Sezione), 1°.10.2019, causa C-673/17, </a:t>
            </a:r>
            <a:r>
              <a:rPr lang="it-IT" sz="1814" i="1" dirty="0">
                <a:latin typeface="Garamond" panose="02020404030301010803" pitchFamily="18" charset="0"/>
              </a:rPr>
              <a:t>Planet49 </a:t>
            </a:r>
            <a:r>
              <a:rPr lang="it-IT" sz="1814" i="1" dirty="0" err="1">
                <a:latin typeface="Garamond" panose="02020404030301010803" pitchFamily="18" charset="0"/>
              </a:rPr>
              <a:t>GmbH</a:t>
            </a:r>
            <a:endParaRPr lang="it-IT" sz="1814" i="1" dirty="0">
              <a:latin typeface="Garamond" panose="02020404030301010803" pitchFamily="18" charset="0"/>
            </a:endParaRPr>
          </a:p>
          <a:p>
            <a:pPr marL="25400" indent="0" algn="just">
              <a:buNone/>
            </a:pPr>
            <a:r>
              <a:rPr lang="it-IT" sz="1814" i="1" dirty="0" smtClean="0">
                <a:latin typeface="Garamond" panose="02020404030301010803" pitchFamily="18" charset="0"/>
              </a:rPr>
              <a:t>Può </a:t>
            </a:r>
            <a:r>
              <a:rPr lang="it-IT" sz="1814" i="1" dirty="0">
                <a:latin typeface="Garamond" panose="02020404030301010803" pitchFamily="18" charset="0"/>
              </a:rPr>
              <a:t>essere remunerato il consenso?</a:t>
            </a:r>
          </a:p>
          <a:p>
            <a:pPr algn="just"/>
            <a:endParaRPr lang="it-IT" sz="1814" dirty="0">
              <a:latin typeface="Garamond" panose="02020404030301010803" pitchFamily="18" charset="0"/>
            </a:endParaRPr>
          </a:p>
          <a:p>
            <a:pPr algn="just"/>
            <a:r>
              <a:rPr lang="it-IT" sz="1814" b="1" dirty="0">
                <a:latin typeface="Garamond" panose="02020404030301010803" pitchFamily="18" charset="0"/>
              </a:rPr>
              <a:t>P. </a:t>
            </a:r>
            <a:r>
              <a:rPr lang="it-IT" sz="1814" b="1" dirty="0" err="1">
                <a:latin typeface="Garamond" panose="02020404030301010803" pitchFamily="18" charset="0"/>
              </a:rPr>
              <a:t>Stanzione</a:t>
            </a:r>
            <a:r>
              <a:rPr lang="it-IT" sz="1814" b="1" dirty="0">
                <a:latin typeface="Garamond" panose="02020404030301010803" pitchFamily="18" charset="0"/>
              </a:rPr>
              <a:t>:</a:t>
            </a:r>
          </a:p>
          <a:p>
            <a:pPr marL="25400" indent="0" algn="just">
              <a:buNone/>
            </a:pPr>
            <a:r>
              <a:rPr lang="it-IT" sz="1814" b="1" dirty="0">
                <a:latin typeface="Garamond" panose="02020404030301010803" pitchFamily="18" charset="0"/>
              </a:rPr>
              <a:t>“</a:t>
            </a:r>
            <a:r>
              <a:rPr lang="it-IT" sz="1814" dirty="0">
                <a:latin typeface="Garamond" panose="02020404030301010803" pitchFamily="18" charset="0"/>
              </a:rPr>
              <a:t>i dati personali, prima che una risorsa economica, costituiscono un bene giuridico, oggetto di un diritto “di libertà” che come tale non può essere alienato. Una delle sfide più delicate riguarda proprio la monetizzazione dei dati. Se, infatti, si legittimasse la remunerazione del consenso al trattamento, si rischierebbe la </a:t>
            </a:r>
            <a:r>
              <a:rPr lang="it-IT" sz="1814" u="sng" dirty="0" err="1">
                <a:latin typeface="Garamond" panose="02020404030301010803" pitchFamily="18" charset="0"/>
              </a:rPr>
              <a:t>rifeudalizzazione</a:t>
            </a:r>
            <a:r>
              <a:rPr lang="it-IT" sz="1814" u="sng" dirty="0">
                <a:latin typeface="Garamond" panose="02020404030301010803" pitchFamily="18" charset="0"/>
              </a:rPr>
              <a:t> dei rapporti sociali</a:t>
            </a:r>
            <a:r>
              <a:rPr lang="it-IT" sz="1814" dirty="0">
                <a:latin typeface="Garamond" panose="02020404030301010803" pitchFamily="18" charset="0"/>
              </a:rPr>
              <a:t>, ammettendo che per necessità si possa essere disposti a cedere, con i dati, la propria libertà</a:t>
            </a:r>
            <a:r>
              <a:rPr lang="it-IT" sz="1814" b="1" dirty="0">
                <a:latin typeface="Garamond" panose="02020404030301010803" pitchFamily="18" charset="0"/>
              </a:rPr>
              <a:t>”</a:t>
            </a:r>
            <a:endParaRPr lang="it-IT" sz="1814" dirty="0">
              <a:latin typeface="Garamond" panose="02020404030301010803" pitchFamily="18" charset="0"/>
            </a:endParaRPr>
          </a:p>
        </p:txBody>
      </p:sp>
    </p:spTree>
    <p:extLst>
      <p:ext uri="{BB962C8B-B14F-4D97-AF65-F5344CB8AC3E}">
        <p14:creationId xmlns:p14="http://schemas.microsoft.com/office/powerpoint/2010/main" val="4243688849"/>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6812</TotalTime>
  <Words>2266</Words>
  <Application>Microsoft Office PowerPoint</Application>
  <PresentationFormat>Widescreen</PresentationFormat>
  <Paragraphs>190</Paragraphs>
  <Slides>17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17</vt:i4>
      </vt:variant>
    </vt:vector>
  </HeadingPairs>
  <TitlesOfParts>
    <vt:vector size="22" baseType="lpstr">
      <vt:lpstr>Arial</vt:lpstr>
      <vt:lpstr>Garamond</vt:lpstr>
      <vt:lpstr>Tahoma</vt:lpstr>
      <vt:lpstr>Trebuchet MS</vt:lpstr>
      <vt:lpstr>Struttura predefinita</vt:lpstr>
      <vt:lpstr>Profilazione:  il quadro normativo  </vt:lpstr>
      <vt:lpstr>Definizione di Profilazione   Art. 4 par. 4 GDPR  </vt:lpstr>
      <vt:lpstr>           Processo decisionale automatizzato </vt:lpstr>
      <vt:lpstr>Applicazioni e rischi</vt:lpstr>
      <vt:lpstr> Principi generali da rispettare  nella profilazione </vt:lpstr>
      <vt:lpstr>Principi generali da rispettare  nella profilazione </vt:lpstr>
      <vt:lpstr> </vt:lpstr>
      <vt:lpstr> Principi generali da rispettare  nella profilazione</vt:lpstr>
      <vt:lpstr>Basi legittime per il trattamento Art. 6, par. 1</vt:lpstr>
      <vt:lpstr>Basi legittime per il trattamento   Art. 6, par. 1</vt:lpstr>
      <vt:lpstr>Diritti dell’interessato</vt:lpstr>
      <vt:lpstr>Diritto di opposizione Articolo 21</vt:lpstr>
      <vt:lpstr>Divieto di decisioni basate  solo su trattamento automatizzato </vt:lpstr>
      <vt:lpstr>   Il caso H&amp;M  </vt:lpstr>
      <vt:lpstr>   Il caso INPS  </vt:lpstr>
      <vt:lpstr>Supreme Court of Wisconsin,  State of Wisconsin v. Loomis </vt:lpstr>
      <vt:lpstr>Self assessment test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 di Microsoft Office</dc:creator>
  <cp:lastModifiedBy>Viglione Filippo</cp:lastModifiedBy>
  <cp:revision>97</cp:revision>
  <dcterms:created xsi:type="dcterms:W3CDTF">2020-03-26T17:27:58Z</dcterms:created>
  <dcterms:modified xsi:type="dcterms:W3CDTF">2021-03-29T09:58:34Z</dcterms:modified>
</cp:coreProperties>
</file>